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3" r:id="rId2"/>
    <p:sldId id="429" r:id="rId3"/>
    <p:sldId id="425" r:id="rId4"/>
    <p:sldId id="481" r:id="rId5"/>
    <p:sldId id="482" r:id="rId6"/>
    <p:sldId id="487" r:id="rId7"/>
    <p:sldId id="488" r:id="rId8"/>
    <p:sldId id="430" r:id="rId9"/>
    <p:sldId id="435" r:id="rId10"/>
    <p:sldId id="441" r:id="rId11"/>
    <p:sldId id="442" r:id="rId12"/>
    <p:sldId id="444" r:id="rId13"/>
    <p:sldId id="446" r:id="rId14"/>
    <p:sldId id="445" r:id="rId15"/>
    <p:sldId id="448" r:id="rId16"/>
    <p:sldId id="447" r:id="rId17"/>
    <p:sldId id="431" r:id="rId18"/>
    <p:sldId id="449" r:id="rId19"/>
    <p:sldId id="450" r:id="rId20"/>
    <p:sldId id="451" r:id="rId21"/>
    <p:sldId id="452" r:id="rId22"/>
    <p:sldId id="455" r:id="rId23"/>
    <p:sldId id="457" r:id="rId24"/>
    <p:sldId id="458" r:id="rId25"/>
    <p:sldId id="432" r:id="rId26"/>
    <p:sldId id="486" r:id="rId27"/>
    <p:sldId id="462" r:id="rId28"/>
    <p:sldId id="463" r:id="rId29"/>
    <p:sldId id="464" r:id="rId30"/>
    <p:sldId id="465" r:id="rId31"/>
    <p:sldId id="468" r:id="rId32"/>
    <p:sldId id="467" r:id="rId33"/>
    <p:sldId id="470" r:id="rId34"/>
    <p:sldId id="471" r:id="rId35"/>
    <p:sldId id="472" r:id="rId36"/>
    <p:sldId id="473" r:id="rId37"/>
    <p:sldId id="474" r:id="rId38"/>
    <p:sldId id="483" r:id="rId39"/>
    <p:sldId id="484" r:id="rId40"/>
    <p:sldId id="485" r:id="rId41"/>
    <p:sldId id="433" r:id="rId42"/>
    <p:sldId id="439" r:id="rId43"/>
    <p:sldId id="476" r:id="rId44"/>
    <p:sldId id="440" r:id="rId45"/>
    <p:sldId id="479" r:id="rId46"/>
    <p:sldId id="434" r:id="rId47"/>
  </p:sldIdLst>
  <p:sldSz cx="9144000" cy="6858000" type="screen4x3"/>
  <p:notesSz cx="6858000" cy="9144000"/>
  <p:defaultTextStyle>
    <a:defPPr>
      <a:defRPr lang="es-ES"/>
    </a:defPPr>
    <a:lvl1pPr algn="just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FF00"/>
    <a:srgbClr val="D60093"/>
    <a:srgbClr val="0000FF"/>
    <a:srgbClr val="FFFF99"/>
    <a:srgbClr val="3399FF"/>
    <a:srgbClr val="FFFFCC"/>
    <a:srgbClr val="4DE5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709" autoAdjust="0"/>
    <p:restoredTop sz="99828" autoAdjust="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s-E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s-E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s-E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28868BD-1E03-4948-B49D-983A2DB46D8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s-E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s-ES"/>
          </a:p>
        </p:txBody>
      </p:sp>
      <p:sp>
        <p:nvSpPr>
          <p:cNvPr id="870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s-E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901C2BC-8104-49BB-B8B2-38E4231D73E4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7E826-2094-4B69-A05E-D42B8EB18046}" type="slidenum">
              <a:rPr lang="es-ES"/>
              <a:pPr/>
              <a:t>3</a:t>
            </a:fld>
            <a:endParaRPr lang="es-ES"/>
          </a:p>
        </p:txBody>
      </p:sp>
      <p:sp>
        <p:nvSpPr>
          <p:cNvPr id="344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207CF-AD4D-4C8A-B908-1DEEB108F601}" type="slidenum">
              <a:rPr lang="es-ES"/>
              <a:pPr/>
              <a:t>13</a:t>
            </a:fld>
            <a:endParaRPr lang="es-ES"/>
          </a:p>
        </p:txBody>
      </p:sp>
      <p:sp>
        <p:nvSpPr>
          <p:cNvPr id="398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91E87-6669-4232-B565-48B47C289C7A}" type="slidenum">
              <a:rPr lang="es-ES"/>
              <a:pPr/>
              <a:t>14</a:t>
            </a:fld>
            <a:endParaRPr lang="es-ES"/>
          </a:p>
        </p:txBody>
      </p:sp>
      <p:sp>
        <p:nvSpPr>
          <p:cNvPr id="396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75C67-4B31-4DD0-8A44-1033BB869658}" type="slidenum">
              <a:rPr lang="es-ES"/>
              <a:pPr/>
              <a:t>15</a:t>
            </a:fld>
            <a:endParaRPr lang="es-ES"/>
          </a:p>
        </p:txBody>
      </p:sp>
      <p:sp>
        <p:nvSpPr>
          <p:cNvPr id="402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67D5C-12D6-4084-ABB7-BC47AE18BE0A}" type="slidenum">
              <a:rPr lang="es-ES"/>
              <a:pPr/>
              <a:t>16</a:t>
            </a:fld>
            <a:endParaRPr lang="es-ES"/>
          </a:p>
        </p:txBody>
      </p:sp>
      <p:sp>
        <p:nvSpPr>
          <p:cNvPr id="400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1617C-0315-4450-8DAC-CB489CDD7A6A}" type="slidenum">
              <a:rPr lang="es-ES"/>
              <a:pPr/>
              <a:t>18</a:t>
            </a:fld>
            <a:endParaRPr lang="es-ES"/>
          </a:p>
        </p:txBody>
      </p:sp>
      <p:sp>
        <p:nvSpPr>
          <p:cNvPr id="404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EE30C-55C9-4753-8C7E-EB0A78B0651D}" type="slidenum">
              <a:rPr lang="es-ES"/>
              <a:pPr/>
              <a:t>19</a:t>
            </a:fld>
            <a:endParaRPr lang="es-ES"/>
          </a:p>
        </p:txBody>
      </p:sp>
      <p:sp>
        <p:nvSpPr>
          <p:cNvPr id="406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E79A2-64EE-42AE-9502-587D4774E6FB}" type="slidenum">
              <a:rPr lang="es-ES"/>
              <a:pPr/>
              <a:t>20</a:t>
            </a:fld>
            <a:endParaRPr lang="es-ES"/>
          </a:p>
        </p:txBody>
      </p:sp>
      <p:sp>
        <p:nvSpPr>
          <p:cNvPr id="408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FA52C-6A2B-43D1-BB8D-87AD961D1ED4}" type="slidenum">
              <a:rPr lang="es-ES"/>
              <a:pPr/>
              <a:t>21</a:t>
            </a:fld>
            <a:endParaRPr lang="es-ES"/>
          </a:p>
        </p:txBody>
      </p:sp>
      <p:sp>
        <p:nvSpPr>
          <p:cNvPr id="410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2722F-8ABA-4164-B6D6-689A750DBB42}" type="slidenum">
              <a:rPr lang="es-ES"/>
              <a:pPr/>
              <a:t>22</a:t>
            </a:fld>
            <a:endParaRPr lang="es-ES"/>
          </a:p>
        </p:txBody>
      </p:sp>
      <p:sp>
        <p:nvSpPr>
          <p:cNvPr id="416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7E40D-D9D1-4352-B1F7-93AD10078267}" type="slidenum">
              <a:rPr lang="es-ES"/>
              <a:pPr/>
              <a:t>23</a:t>
            </a:fld>
            <a:endParaRPr lang="es-ES"/>
          </a:p>
        </p:txBody>
      </p:sp>
      <p:sp>
        <p:nvSpPr>
          <p:cNvPr id="420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C122C-52D9-4348-9AFD-ECB6D4FD0CDF}" type="slidenum">
              <a:rPr lang="es-ES"/>
              <a:pPr/>
              <a:t>4</a:t>
            </a:fld>
            <a:endParaRPr lang="es-ES"/>
          </a:p>
        </p:txBody>
      </p:sp>
      <p:sp>
        <p:nvSpPr>
          <p:cNvPr id="474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68F44-7C8E-4255-AC3D-549F9D379EC1}" type="slidenum">
              <a:rPr lang="es-ES"/>
              <a:pPr/>
              <a:t>24</a:t>
            </a:fld>
            <a:endParaRPr lang="es-ES"/>
          </a:p>
        </p:txBody>
      </p:sp>
      <p:sp>
        <p:nvSpPr>
          <p:cNvPr id="422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343F8-384A-4D04-BB54-544F746E8262}" type="slidenum">
              <a:rPr lang="es-ES"/>
              <a:pPr/>
              <a:t>26</a:t>
            </a:fld>
            <a:endParaRPr lang="es-ES"/>
          </a:p>
        </p:txBody>
      </p:sp>
      <p:sp>
        <p:nvSpPr>
          <p:cNvPr id="486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B0D97-7FB6-4DCB-89CD-D9C828299686}" type="slidenum">
              <a:rPr lang="es-ES"/>
              <a:pPr/>
              <a:t>27</a:t>
            </a:fld>
            <a:endParaRPr lang="es-ES"/>
          </a:p>
        </p:txBody>
      </p:sp>
      <p:sp>
        <p:nvSpPr>
          <p:cNvPr id="433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F928D-381B-4436-A96A-A190510BDA80}" type="slidenum">
              <a:rPr lang="es-ES"/>
              <a:pPr/>
              <a:t>28</a:t>
            </a:fld>
            <a:endParaRPr lang="es-ES"/>
          </a:p>
        </p:txBody>
      </p:sp>
      <p:sp>
        <p:nvSpPr>
          <p:cNvPr id="435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E7E9F-0FA0-410B-B6C1-B6918F3A83DF}" type="slidenum">
              <a:rPr lang="es-ES"/>
              <a:pPr/>
              <a:t>29</a:t>
            </a:fld>
            <a:endParaRPr lang="es-ES"/>
          </a:p>
        </p:txBody>
      </p:sp>
      <p:sp>
        <p:nvSpPr>
          <p:cNvPr id="437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2843E-AAC9-4438-B404-7B9FBFF59588}" type="slidenum">
              <a:rPr lang="es-ES"/>
              <a:pPr/>
              <a:t>30</a:t>
            </a:fld>
            <a:endParaRPr lang="es-ES"/>
          </a:p>
        </p:txBody>
      </p:sp>
      <p:sp>
        <p:nvSpPr>
          <p:cNvPr id="439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6FCD1-2B2F-4A57-A497-11B3CEFDB08E}" type="slidenum">
              <a:rPr lang="es-ES"/>
              <a:pPr/>
              <a:t>31</a:t>
            </a:fld>
            <a:endParaRPr lang="es-ES"/>
          </a:p>
        </p:txBody>
      </p:sp>
      <p:sp>
        <p:nvSpPr>
          <p:cNvPr id="445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13115-7D6A-4BB2-B713-65EE0553E1A2}" type="slidenum">
              <a:rPr lang="es-ES"/>
              <a:pPr/>
              <a:t>32</a:t>
            </a:fld>
            <a:endParaRPr lang="es-ES"/>
          </a:p>
        </p:txBody>
      </p:sp>
      <p:sp>
        <p:nvSpPr>
          <p:cNvPr id="443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D6E62-8A17-4151-A132-7F2E01C7D6A8}" type="slidenum">
              <a:rPr lang="es-ES"/>
              <a:pPr/>
              <a:t>33</a:t>
            </a:fld>
            <a:endParaRPr lang="es-ES"/>
          </a:p>
        </p:txBody>
      </p:sp>
      <p:sp>
        <p:nvSpPr>
          <p:cNvPr id="450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7388-9263-427F-BA56-B137C982CBA2}" type="slidenum">
              <a:rPr lang="es-ES"/>
              <a:pPr/>
              <a:t>34</a:t>
            </a:fld>
            <a:endParaRPr lang="es-ES"/>
          </a:p>
        </p:txBody>
      </p:sp>
      <p:sp>
        <p:nvSpPr>
          <p:cNvPr id="453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6BA53-F362-4C9C-8828-92CA6E069EAC}" type="slidenum">
              <a:rPr lang="es-ES"/>
              <a:pPr/>
              <a:t>5</a:t>
            </a:fld>
            <a:endParaRPr lang="es-ES"/>
          </a:p>
        </p:txBody>
      </p:sp>
      <p:sp>
        <p:nvSpPr>
          <p:cNvPr id="476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31608-5ADE-4A17-A21A-B6E08CBB9974}" type="slidenum">
              <a:rPr lang="es-ES"/>
              <a:pPr/>
              <a:t>35</a:t>
            </a:fld>
            <a:endParaRPr lang="es-ES"/>
          </a:p>
        </p:txBody>
      </p:sp>
      <p:sp>
        <p:nvSpPr>
          <p:cNvPr id="455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B8DA1-F511-4F38-B05A-144B73DCDCDB}" type="slidenum">
              <a:rPr lang="es-ES"/>
              <a:pPr/>
              <a:t>36</a:t>
            </a:fld>
            <a:endParaRPr lang="es-ES"/>
          </a:p>
        </p:txBody>
      </p:sp>
      <p:sp>
        <p:nvSpPr>
          <p:cNvPr id="457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79C8A-B1AC-410D-B378-B740E43BB2CE}" type="slidenum">
              <a:rPr lang="es-ES"/>
              <a:pPr/>
              <a:t>37</a:t>
            </a:fld>
            <a:endParaRPr lang="es-ES"/>
          </a:p>
        </p:txBody>
      </p:sp>
      <p:sp>
        <p:nvSpPr>
          <p:cNvPr id="460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2FBC1-1DC4-4018-86E1-CA73B1EE5742}" type="slidenum">
              <a:rPr lang="es-ES"/>
              <a:pPr/>
              <a:t>38</a:t>
            </a:fld>
            <a:endParaRPr lang="es-ES"/>
          </a:p>
        </p:txBody>
      </p:sp>
      <p:sp>
        <p:nvSpPr>
          <p:cNvPr id="478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3A643-CDA2-423D-97E8-9B7A2F12E5B7}" type="slidenum">
              <a:rPr lang="es-ES"/>
              <a:pPr/>
              <a:t>39</a:t>
            </a:fld>
            <a:endParaRPr lang="es-ES"/>
          </a:p>
        </p:txBody>
      </p:sp>
      <p:sp>
        <p:nvSpPr>
          <p:cNvPr id="482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E5AA3-FDAF-4447-92B7-387914A575CC}" type="slidenum">
              <a:rPr lang="es-ES"/>
              <a:pPr/>
              <a:t>40</a:t>
            </a:fld>
            <a:endParaRPr lang="es-ES"/>
          </a:p>
        </p:txBody>
      </p:sp>
      <p:sp>
        <p:nvSpPr>
          <p:cNvPr id="484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CD40E-BD5B-4BF0-BFD9-F0930688BB10}" type="slidenum">
              <a:rPr lang="es-ES"/>
              <a:pPr/>
              <a:t>6</a:t>
            </a:fld>
            <a:endParaRPr lang="es-ES"/>
          </a:p>
        </p:txBody>
      </p:sp>
      <p:sp>
        <p:nvSpPr>
          <p:cNvPr id="490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4D608-5C64-49EB-B873-14624B0E625F}" type="slidenum">
              <a:rPr lang="es-ES"/>
              <a:pPr/>
              <a:t>7</a:t>
            </a:fld>
            <a:endParaRPr lang="es-ES"/>
          </a:p>
        </p:txBody>
      </p:sp>
      <p:sp>
        <p:nvSpPr>
          <p:cNvPr id="492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9BE62-D7FE-45A2-812A-4BA40622D68E}" type="slidenum">
              <a:rPr lang="es-ES"/>
              <a:pPr/>
              <a:t>9</a:t>
            </a:fld>
            <a:endParaRPr lang="es-ES"/>
          </a:p>
        </p:txBody>
      </p:sp>
      <p:sp>
        <p:nvSpPr>
          <p:cNvPr id="375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FE156-5ACC-47F8-B52E-D3FD0CFBE998}" type="slidenum">
              <a:rPr lang="es-ES"/>
              <a:pPr/>
              <a:t>10</a:t>
            </a:fld>
            <a:endParaRPr lang="es-ES"/>
          </a:p>
        </p:txBody>
      </p:sp>
      <p:sp>
        <p:nvSpPr>
          <p:cNvPr id="387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28F3C-D9F1-445B-B2AB-DA7C3D7970C0}" type="slidenum">
              <a:rPr lang="es-ES"/>
              <a:pPr/>
              <a:t>11</a:t>
            </a:fld>
            <a:endParaRPr lang="es-ES"/>
          </a:p>
        </p:txBody>
      </p:sp>
      <p:sp>
        <p:nvSpPr>
          <p:cNvPr id="390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B7D31-F7E0-479C-9DA4-4D6B1C09F9AD}" type="slidenum">
              <a:rPr lang="es-ES"/>
              <a:pPr/>
              <a:t>12</a:t>
            </a:fld>
            <a:endParaRPr lang="es-ES"/>
          </a:p>
        </p:txBody>
      </p:sp>
      <p:sp>
        <p:nvSpPr>
          <p:cNvPr id="394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Estructura y capacidad de los grupos de investigacion</a:t>
            </a:r>
          </a:p>
          <a:p>
            <a:r>
              <a:rPr lang="en-US"/>
              <a:t>Politica Cientifica </a:t>
            </a:r>
          </a:p>
          <a:p>
            <a:r>
              <a:rPr lang="en-US"/>
              <a:t>Investigación Científica y Desarrollo Tecnológico </a:t>
            </a:r>
          </a:p>
          <a:p>
            <a:r>
              <a:rPr lang="en-US"/>
              <a:t>Fomentar la participacion</a:t>
            </a:r>
          </a:p>
          <a:p>
            <a:r>
              <a:rPr lang="en-US"/>
              <a:t>Propender al desarrollo del pais, </a:t>
            </a:r>
          </a:p>
          <a:p>
            <a:r>
              <a:rPr lang="en-US"/>
              <a:t>ponente y asistente </a:t>
            </a:r>
          </a:p>
          <a:p>
            <a:r>
              <a:rPr lang="en-US"/>
              <a:t>“uno de los aspectos que más valorados en el sistema de I+D+i de un parque científico-tecnológico es la calidad medioambiental del espacio”.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686E3-56D7-4711-A531-0478088B37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66783-E3FC-478C-BCD7-4B26891934F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6C5A9-3F09-4EA7-8373-8795E21384C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5100E6-375C-4854-A2D2-B153E5A0686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7D34B9-9AB7-4F4E-BF01-2DA2D5F7294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9F97DA-20B3-4F37-9D46-504339F2D41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25442-9741-450E-A329-0C2F7DAD2BD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03689-894C-4A03-80E8-989FBB786E9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B9AAD-D56D-4D6D-9FF9-63B47A95EAE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EAE98-466E-4B0C-A69A-E3500EB8E44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20D73-1802-415A-A270-6751FD20929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D1291-3835-4438-A08B-EE9268D9B69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97F63-4B21-4A11-AF8D-B2CE2086B54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C13B6-3904-4BE7-9C73-ABF1A82284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>
                <a:gamma/>
                <a:shade val="46275"/>
                <a:invGamma/>
              </a:srgbClr>
            </a:gs>
            <a:gs pos="50000">
              <a:srgbClr val="6699FF"/>
            </a:gs>
            <a:gs pos="100000">
              <a:srgbClr val="6699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46756596-0128-43BC-9186-F3D96577697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Gr_fico_de_Microsoft_Office_Excel1.xls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Gr_fico_de_Microsoft_Office_Excel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Gr_fico_de_Microsoft_Office_Excel3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Gr_fico_de_Microsoft_Office_Excel4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Gr_fico_de_Microsoft_Office_Excel5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http://www.digmer.org/portal/global.do?method=verImagenParrafo&amp;id_parrafo=430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7312-DF5D-46D7-BF86-0C57E905F7F0}" type="slidenum">
              <a:rPr lang="es-ES"/>
              <a:pPr/>
              <a:t>1</a:t>
            </a:fld>
            <a:endParaRPr lang="es-E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31750"/>
            <a:ext cx="9144000" cy="771525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s-EC" sz="2000">
                <a:solidFill>
                  <a:schemeClr val="accent1"/>
                </a:solidFill>
              </a:rPr>
              <a:t>ESCUELA SUPERIOR POLITÉCNICA DEL LITORAL</a:t>
            </a:r>
          </a:p>
          <a:p>
            <a:pPr algn="ctr"/>
            <a:r>
              <a:rPr lang="es-EC">
                <a:solidFill>
                  <a:srgbClr val="DDF0F1"/>
                </a:solidFill>
              </a:rPr>
              <a:t>FACULTAD DE CIENCIAS HUMANÍSTICAS Y ECONÓMICAS</a:t>
            </a:r>
            <a:endParaRPr lang="es-ES">
              <a:solidFill>
                <a:srgbClr val="DDF0F1"/>
              </a:solidFill>
            </a:endParaRPr>
          </a:p>
        </p:txBody>
      </p:sp>
      <p:pic>
        <p:nvPicPr>
          <p:cNvPr id="40980" name="Picture 20" descr="espo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700213"/>
            <a:ext cx="2663825" cy="2579687"/>
          </a:xfrm>
          <a:noFill/>
          <a:ln/>
        </p:spPr>
      </p:pic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5084763"/>
            <a:ext cx="9144000" cy="1800225"/>
          </a:xfrm>
          <a:prstGeom prst="rect">
            <a:avLst/>
          </a:prstGeom>
          <a:gradFill rotWithShape="1">
            <a:gsLst>
              <a:gs pos="0">
                <a:srgbClr val="000099">
                  <a:gamma/>
                  <a:tint val="60392"/>
                  <a:invGamma/>
                  <a:alpha val="98000"/>
                </a:srgbClr>
              </a:gs>
              <a:gs pos="100000">
                <a:srgbClr val="000099">
                  <a:alpha val="64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“VARIABLES ECONÓMICAS QUE DETERMINAN LOS FLUJOS DE EMIGRACIÓN INTERNACIONAL DEL ECUADOR ENTRE 1993 Y 2003”</a:t>
            </a:r>
            <a:b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>
              <a:solidFill>
                <a:srgbClr val="FFFF00"/>
              </a:solidFill>
            </a:endParaRP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0" y="6021388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s-E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NATHALIA DESIRÉ MAQUILÓN M. </a:t>
            </a:r>
            <a:br>
              <a:rPr lang="es-E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JUAN CARLOS TELLO T. </a:t>
            </a:r>
          </a:p>
        </p:txBody>
      </p:sp>
      <p:pic>
        <p:nvPicPr>
          <p:cNvPr id="40987" name="Picture 27" descr="posgrado_r2_c22"/>
          <p:cNvPicPr>
            <a:picLocks noChangeAspect="1" noChangeArrowheads="1"/>
          </p:cNvPicPr>
          <p:nvPr/>
        </p:nvPicPr>
        <p:blipFill>
          <a:blip r:embed="rId3"/>
          <a:srcRect l="13327" r="13327" b="5672"/>
          <a:stretch>
            <a:fillRect/>
          </a:stretch>
        </p:blipFill>
        <p:spPr bwMode="auto">
          <a:xfrm>
            <a:off x="5219700" y="1844675"/>
            <a:ext cx="2376488" cy="230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EF5-5DB5-4001-B59A-E4B29985553F}" type="slidenum">
              <a:rPr lang="es-ES"/>
              <a:pPr/>
              <a:t>10</a:t>
            </a:fld>
            <a:endParaRPr lang="es-ES"/>
          </a:p>
        </p:txBody>
      </p:sp>
      <p:pic>
        <p:nvPicPr>
          <p:cNvPr id="386061" name="Picture 13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MARCO TEÓRICO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6053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MIGRACIÓN INTERNACIONAL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86060" name="Group 12"/>
          <p:cNvGrpSpPr>
            <a:grpSpLocks/>
          </p:cNvGrpSpPr>
          <p:nvPr/>
        </p:nvGrpSpPr>
        <p:grpSpPr bwMode="auto">
          <a:xfrm>
            <a:off x="179388" y="1484313"/>
            <a:ext cx="8642350" cy="5233987"/>
            <a:chOff x="113" y="935"/>
            <a:chExt cx="5444" cy="3297"/>
          </a:xfrm>
        </p:grpSpPr>
        <p:sp>
          <p:nvSpPr>
            <p:cNvPr id="386057" name="Text Box 9"/>
            <p:cNvSpPr txBox="1">
              <a:spLocks noChangeArrowheads="1"/>
            </p:cNvSpPr>
            <p:nvPr/>
          </p:nvSpPr>
          <p:spPr bwMode="auto">
            <a:xfrm>
              <a:off x="1746" y="4020"/>
              <a:ext cx="363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s-E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U.S. Department of Homeland Security (2004 Yearbook) </a:t>
              </a:r>
            </a:p>
          </p:txBody>
        </p:sp>
        <p:graphicFrame>
          <p:nvGraphicFramePr>
            <p:cNvPr id="386058" name="Object 10"/>
            <p:cNvGraphicFramePr>
              <a:graphicFrameLocks noChangeAspect="1"/>
            </p:cNvGraphicFramePr>
            <p:nvPr/>
          </p:nvGraphicFramePr>
          <p:xfrm>
            <a:off x="113" y="935"/>
            <a:ext cx="5444" cy="2970"/>
          </p:xfrm>
          <a:graphic>
            <a:graphicData uri="http://schemas.openxmlformats.org/presentationml/2006/ole">
              <p:oleObj spid="_x0000_s386058" name="Gráfico" r:id="rId5" imgW="4190976" imgH="2286090" progId="Excel.Chart.8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69D-E919-44F7-B976-9E2A684A11EF}" type="slidenum">
              <a:rPr lang="es-ES"/>
              <a:pPr/>
              <a:t>11</a:t>
            </a:fld>
            <a:endParaRPr lang="es-ES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MARCO TEÓRICO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24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MIGRACIÓN INTERNACIONAL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89131" name="Group 11"/>
          <p:cNvGrpSpPr>
            <a:grpSpLocks/>
          </p:cNvGrpSpPr>
          <p:nvPr/>
        </p:nvGrpSpPr>
        <p:grpSpPr bwMode="auto">
          <a:xfrm>
            <a:off x="827088" y="1844675"/>
            <a:ext cx="8353425" cy="4873625"/>
            <a:chOff x="657" y="1162"/>
            <a:chExt cx="4728" cy="3070"/>
          </a:xfrm>
        </p:grpSpPr>
        <p:sp>
          <p:nvSpPr>
            <p:cNvPr id="389125" name="Text Box 5"/>
            <p:cNvSpPr txBox="1">
              <a:spLocks noChangeArrowheads="1"/>
            </p:cNvSpPr>
            <p:nvPr/>
          </p:nvSpPr>
          <p:spPr bwMode="auto">
            <a:xfrm>
              <a:off x="1746" y="4020"/>
              <a:ext cx="363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s-E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Europe in Figures. Eurostat Yearbook 2005 </a:t>
              </a:r>
            </a:p>
          </p:txBody>
        </p:sp>
        <p:pic>
          <p:nvPicPr>
            <p:cNvPr id="389128" name="Picture 8"/>
            <p:cNvPicPr>
              <a:picLocks noChangeAspect="1" noChangeArrowheads="1"/>
            </p:cNvPicPr>
            <p:nvPr/>
          </p:nvPicPr>
          <p:blipFill>
            <a:blip r:embed="rId3"/>
            <a:srcRect l="3593" t="17180" r="6625" b="12910"/>
            <a:stretch>
              <a:fillRect/>
            </a:stretch>
          </p:blipFill>
          <p:spPr bwMode="auto">
            <a:xfrm>
              <a:off x="657" y="1434"/>
              <a:ext cx="4400" cy="244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89130" name="Text Box 10"/>
            <p:cNvSpPr txBox="1">
              <a:spLocks noChangeArrowheads="1"/>
            </p:cNvSpPr>
            <p:nvPr/>
          </p:nvSpPr>
          <p:spPr bwMode="auto">
            <a:xfrm>
              <a:off x="657" y="1162"/>
              <a:ext cx="4400" cy="288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C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INMIGRACIÓN A UE-15 (en miles)</a:t>
              </a:r>
              <a:endParaRPr lang="es-E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2743-BF5D-447D-AB0B-BCE53802B526}" type="slidenum">
              <a:rPr lang="es-ES"/>
              <a:pPr/>
              <a:t>12</a:t>
            </a:fld>
            <a:endParaRPr lang="es-ES"/>
          </a:p>
        </p:txBody>
      </p:sp>
      <p:pic>
        <p:nvPicPr>
          <p:cNvPr id="393227" name="Picture 11" descr="airport6"/>
          <p:cNvPicPr>
            <a:picLocks noChangeAspect="1" noChangeArrowheads="1"/>
          </p:cNvPicPr>
          <p:nvPr/>
        </p:nvPicPr>
        <p:blipFill>
          <a:blip r:embed="rId3"/>
          <a:srcRect b="3897"/>
          <a:stretch>
            <a:fillRect/>
          </a:stretch>
        </p:blipFill>
        <p:spPr bwMode="auto">
          <a:xfrm>
            <a:off x="0" y="177800"/>
            <a:ext cx="9144000" cy="6680200"/>
          </a:xfrm>
          <a:prstGeom prst="rect">
            <a:avLst/>
          </a:prstGeom>
          <a:noFill/>
        </p:spPr>
      </p:pic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MARCO TEÓRICO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220" name="AutoShape 4"/>
          <p:cNvSpPr>
            <a:spLocks noChangeArrowheads="1"/>
          </p:cNvSpPr>
          <p:nvPr/>
        </p:nvSpPr>
        <p:spPr bwMode="auto">
          <a:xfrm>
            <a:off x="5472113" y="3141663"/>
            <a:ext cx="3671887" cy="1223962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0000FF">
                  <a:alpha val="32001"/>
                </a:srgbClr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1.TEORÍA NEOCLÁSICA</a:t>
            </a:r>
          </a:p>
        </p:txBody>
      </p:sp>
      <p:sp>
        <p:nvSpPr>
          <p:cNvPr id="393221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TEORÍAS DE LA MIGRACIÓN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3222" name="AutoShape 6"/>
          <p:cNvSpPr>
            <a:spLocks noChangeArrowheads="1"/>
          </p:cNvSpPr>
          <p:nvPr/>
        </p:nvSpPr>
        <p:spPr bwMode="auto">
          <a:xfrm>
            <a:off x="2268538" y="1557338"/>
            <a:ext cx="5834062" cy="1081087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tx1"/>
              </a:gs>
              <a:gs pos="50000">
                <a:schemeClr val="bg1">
                  <a:alpha val="74001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600"/>
              <a:t>Hicks (1932)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93224" name="AutoShape 8"/>
          <p:cNvSpPr>
            <a:spLocks noChangeArrowheads="1"/>
          </p:cNvSpPr>
          <p:nvPr/>
        </p:nvSpPr>
        <p:spPr bwMode="auto">
          <a:xfrm>
            <a:off x="2268538" y="5300663"/>
            <a:ext cx="5759450" cy="1081087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tx1"/>
              </a:gs>
              <a:gs pos="50000">
                <a:schemeClr val="bg1">
                  <a:alpha val="74001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Diferentes oportunidades </a:t>
            </a:r>
          </a:p>
          <a:p>
            <a:pPr algn="ctr"/>
            <a:r>
              <a:rPr lang="es-EC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económicas entre países</a:t>
            </a:r>
            <a:endParaRPr lang="es-ES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 animBg="1"/>
      <p:bldP spid="393222" grpId="0" animBg="1"/>
      <p:bldP spid="3932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DF8E-CE11-4466-8927-7E27EFD00EEB}" type="slidenum">
              <a:rPr lang="es-ES"/>
              <a:pPr/>
              <a:t>13</a:t>
            </a:fld>
            <a:endParaRPr lang="es-ES"/>
          </a:p>
        </p:txBody>
      </p:sp>
      <p:pic>
        <p:nvPicPr>
          <p:cNvPr id="397323" name="Picture 11"/>
          <p:cNvPicPr>
            <a:picLocks noChangeAspect="1" noChangeArrowheads="1"/>
          </p:cNvPicPr>
          <p:nvPr/>
        </p:nvPicPr>
        <p:blipFill>
          <a:blip r:embed="rId3">
            <a:lum bright="6000" contrast="-36000"/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MARCO TEÓRICO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7316" name="AutoShape 4"/>
          <p:cNvSpPr>
            <a:spLocks noChangeArrowheads="1"/>
          </p:cNvSpPr>
          <p:nvPr/>
        </p:nvSpPr>
        <p:spPr bwMode="auto">
          <a:xfrm>
            <a:off x="0" y="3357563"/>
            <a:ext cx="4032250" cy="11525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0000FF">
                  <a:alpha val="22000"/>
                </a:srgbClr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TEORÍA DEL MERCADO </a:t>
            </a:r>
          </a:p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LABORAL DUAL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97317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TEORÍAS DE LA MIGRACIÓN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7318" name="AutoShape 6"/>
          <p:cNvSpPr>
            <a:spLocks noChangeArrowheads="1"/>
          </p:cNvSpPr>
          <p:nvPr/>
        </p:nvSpPr>
        <p:spPr bwMode="auto">
          <a:xfrm>
            <a:off x="5580063" y="2276475"/>
            <a:ext cx="3313112" cy="108108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FFFF99">
                  <a:alpha val="24001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Michael Piore (1979)</a:t>
            </a:r>
            <a:r>
              <a:rPr lang="es-E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97319" name="AutoShape 7"/>
          <p:cNvSpPr>
            <a:spLocks noChangeArrowheads="1"/>
          </p:cNvSpPr>
          <p:nvPr/>
        </p:nvSpPr>
        <p:spPr bwMode="auto">
          <a:xfrm>
            <a:off x="2700338" y="5229225"/>
            <a:ext cx="6119812" cy="11525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FFFF99">
                  <a:alpha val="24001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Demanda permanente de trabajadores</a:t>
            </a:r>
          </a:p>
          <a:p>
            <a:pPr algn="ctr"/>
            <a:r>
              <a:rPr lang="es-ES"/>
              <a:t>inmigrantes en economías desarrolladas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animBg="1"/>
      <p:bldP spid="397318" grpId="0" animBg="1"/>
      <p:bldP spid="3973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2918-5356-449E-84A0-C863D136E913}" type="slidenum">
              <a:rPr lang="es-ES"/>
              <a:pPr/>
              <a:t>14</a:t>
            </a:fld>
            <a:endParaRPr lang="es-ES"/>
          </a:p>
        </p:txBody>
      </p:sp>
      <p:pic>
        <p:nvPicPr>
          <p:cNvPr id="395273" name="Picture 9" descr="86923025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</p:spPr>
      </p:pic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MARCO TEÓRICO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5268" name="AutoShape 4"/>
          <p:cNvSpPr>
            <a:spLocks noChangeArrowheads="1"/>
          </p:cNvSpPr>
          <p:nvPr/>
        </p:nvSpPr>
        <p:spPr bwMode="auto">
          <a:xfrm>
            <a:off x="250825" y="3068638"/>
            <a:ext cx="4681538" cy="1439862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0000FF">
                  <a:alpha val="25000"/>
                </a:srgbClr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NUEVA ECONOMÍA </a:t>
            </a:r>
          </a:p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LA MIGRACIÓN LABORAL </a:t>
            </a:r>
          </a:p>
        </p:txBody>
      </p:sp>
      <p:sp>
        <p:nvSpPr>
          <p:cNvPr id="395269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TEORÍAS DE LA MIGRACIÓN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5270" name="AutoShape 6"/>
          <p:cNvSpPr>
            <a:spLocks noChangeArrowheads="1"/>
          </p:cNvSpPr>
          <p:nvPr/>
        </p:nvSpPr>
        <p:spPr bwMode="auto">
          <a:xfrm>
            <a:off x="4932363" y="1700213"/>
            <a:ext cx="3960812" cy="1081087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CCFFCC">
                  <a:alpha val="74001"/>
                </a:srgbClr>
              </a:gs>
              <a:gs pos="50000">
                <a:schemeClr val="bg1"/>
              </a:gs>
              <a:gs pos="100000">
                <a:srgbClr val="CCFFCC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Oded Stark (1991)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95271" name="AutoShape 7"/>
          <p:cNvSpPr>
            <a:spLocks noChangeArrowheads="1"/>
          </p:cNvSpPr>
          <p:nvPr/>
        </p:nvSpPr>
        <p:spPr bwMode="auto">
          <a:xfrm>
            <a:off x="5003800" y="4797425"/>
            <a:ext cx="3924300" cy="15843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CCFFCC">
                  <a:alpha val="74001"/>
                </a:srgbClr>
              </a:gs>
              <a:gs pos="50000">
                <a:schemeClr val="bg1"/>
              </a:gs>
              <a:gs pos="100000">
                <a:srgbClr val="CCFFCC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     Privación relativa del </a:t>
            </a:r>
          </a:p>
          <a:p>
            <a:pPr algn="ctr"/>
            <a:r>
              <a:rPr lang="es-ES"/>
              <a:t>emigrante con </a:t>
            </a:r>
          </a:p>
          <a:p>
            <a:pPr algn="ctr"/>
            <a:r>
              <a:rPr lang="es-ES"/>
              <a:t>respecto a otras familias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8" grpId="0" animBg="1"/>
      <p:bldP spid="395270" grpId="0" animBg="1"/>
      <p:bldP spid="3952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CD3F-E80D-4B32-B257-A3728FCD01CD}" type="slidenum">
              <a:rPr lang="es-ES"/>
              <a:pPr/>
              <a:t>15</a:t>
            </a:fld>
            <a:endParaRPr lang="es-ES"/>
          </a:p>
        </p:txBody>
      </p:sp>
      <p:pic>
        <p:nvPicPr>
          <p:cNvPr id="401417" name="Picture 9" descr="Salei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</p:spPr>
      </p:pic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MARCO TEÓRICO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1412" name="AutoShape 4"/>
          <p:cNvSpPr>
            <a:spLocks noChangeArrowheads="1"/>
          </p:cNvSpPr>
          <p:nvPr/>
        </p:nvSpPr>
        <p:spPr bwMode="auto">
          <a:xfrm>
            <a:off x="250825" y="3068638"/>
            <a:ext cx="4681538" cy="1439862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0000FF">
                  <a:alpha val="0"/>
                </a:srgbClr>
              </a:gs>
              <a:gs pos="50000">
                <a:srgbClr val="0000FF">
                  <a:gamma/>
                  <a:shade val="46275"/>
                  <a:invGamma/>
                </a:srgbClr>
              </a:gs>
              <a:gs pos="100000">
                <a:srgbClr val="0000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TEORÍA DE LAS REDES</a:t>
            </a:r>
          </a:p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MIGRATORIAS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01413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TEORÍAS DE LA MIGRACIÓN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1414" name="AutoShape 6"/>
          <p:cNvSpPr>
            <a:spLocks noChangeArrowheads="1"/>
          </p:cNvSpPr>
          <p:nvPr/>
        </p:nvSpPr>
        <p:spPr bwMode="auto">
          <a:xfrm>
            <a:off x="3203575" y="1700213"/>
            <a:ext cx="5689600" cy="1081087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folHlink">
                  <a:alpha val="74001"/>
                </a:schemeClr>
              </a:gs>
              <a:gs pos="50000">
                <a:srgbClr val="DDF0F1"/>
              </a:gs>
              <a:gs pos="100000">
                <a:schemeClr val="folHlink">
                  <a:alpha val="74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Massey (1998), Jennissen (2003)</a:t>
            </a:r>
            <a:r>
              <a:rPr lang="es-E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401415" name="AutoShape 7"/>
          <p:cNvSpPr>
            <a:spLocks noChangeArrowheads="1"/>
          </p:cNvSpPr>
          <p:nvPr/>
        </p:nvSpPr>
        <p:spPr bwMode="auto">
          <a:xfrm>
            <a:off x="3203575" y="5229225"/>
            <a:ext cx="5759450" cy="11525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folHlink">
                  <a:alpha val="74001"/>
                </a:schemeClr>
              </a:gs>
              <a:gs pos="50000">
                <a:srgbClr val="DDF0F1"/>
              </a:gs>
              <a:gs pos="100000">
                <a:schemeClr val="folHlink">
                  <a:alpha val="74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Disminución de costos de estadía</a:t>
            </a:r>
          </a:p>
          <a:p>
            <a:pPr algn="ctr"/>
            <a:r>
              <a:rPr lang="es-ES"/>
              <a:t> y psicológicos.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 animBg="1"/>
      <p:bldP spid="401414" grpId="0" animBg="1"/>
      <p:bldP spid="4014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E46-F452-4B05-A53A-0C32F8F3A7C8}" type="slidenum">
              <a:rPr lang="es-ES"/>
              <a:pPr/>
              <a:t>16</a:t>
            </a:fld>
            <a:endParaRPr lang="es-ES"/>
          </a:p>
        </p:txBody>
      </p:sp>
      <p:pic>
        <p:nvPicPr>
          <p:cNvPr id="399368" name="Picture 8" descr="roma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 l="2754" r="1689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MARCO TEÓRICO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64" name="AutoShape 4"/>
          <p:cNvSpPr>
            <a:spLocks noChangeArrowheads="1"/>
          </p:cNvSpPr>
          <p:nvPr/>
        </p:nvSpPr>
        <p:spPr bwMode="auto">
          <a:xfrm>
            <a:off x="250825" y="3068638"/>
            <a:ext cx="4681538" cy="1439862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0000FF">
                  <a:alpha val="74001"/>
                </a:srgbClr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LA TEORÍA DE LA </a:t>
            </a:r>
          </a:p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CAUSALIDAD ACUMULATIVA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99365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TEORÍAS DE LA MIGRACIÓN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366" name="AutoShape 6"/>
          <p:cNvSpPr>
            <a:spLocks noChangeArrowheads="1"/>
          </p:cNvSpPr>
          <p:nvPr/>
        </p:nvSpPr>
        <p:spPr bwMode="auto">
          <a:xfrm>
            <a:off x="3059113" y="1700213"/>
            <a:ext cx="5834062" cy="1081087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FFCC99">
                  <a:alpha val="74001"/>
                </a:srgbClr>
              </a:gs>
              <a:gs pos="50000">
                <a:srgbClr val="FFFFFF"/>
              </a:gs>
              <a:gs pos="100000">
                <a:srgbClr val="FFCC99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Gunnar Mydral (1957)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99367" name="AutoShape 7"/>
          <p:cNvSpPr>
            <a:spLocks noChangeArrowheads="1"/>
          </p:cNvSpPr>
          <p:nvPr/>
        </p:nvSpPr>
        <p:spPr bwMode="auto">
          <a:xfrm>
            <a:off x="3132138" y="4868863"/>
            <a:ext cx="5759450" cy="1081087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FFCC99">
                  <a:alpha val="74001"/>
                </a:srgbClr>
              </a:gs>
              <a:gs pos="50000">
                <a:srgbClr val="FFFFFF"/>
              </a:gs>
              <a:gs pos="100000">
                <a:srgbClr val="FFCC99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Migración internacional se sostiene </a:t>
            </a:r>
          </a:p>
          <a:p>
            <a:pPr algn="ctr"/>
            <a:r>
              <a:rPr lang="es-ES"/>
              <a:t>a sí misma y crece progresivamente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animBg="1"/>
      <p:bldP spid="399366" grpId="0" animBg="1"/>
      <p:bldP spid="3993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E66-3AA1-43D8-9CA9-4E29074C2A95}" type="slidenum">
              <a:rPr lang="es-ES"/>
              <a:pPr/>
              <a:t>17</a:t>
            </a:fld>
            <a:endParaRPr lang="es-ES"/>
          </a:p>
        </p:txBody>
      </p:sp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058025" cy="504825"/>
          </a:xfr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C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CONTENIDO</a:t>
            </a:r>
            <a:endParaRPr lang="es-E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1187450" y="1268413"/>
            <a:ext cx="6913563" cy="792162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0693" name="AutoShape 5"/>
          <p:cNvSpPr>
            <a:spLocks noChangeArrowheads="1"/>
          </p:cNvSpPr>
          <p:nvPr/>
        </p:nvSpPr>
        <p:spPr bwMode="auto">
          <a:xfrm>
            <a:off x="1187450" y="2420938"/>
            <a:ext cx="6913563" cy="7207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MARCO TEÓRICO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0694" name="AutoShape 6"/>
          <p:cNvSpPr>
            <a:spLocks noChangeArrowheads="1"/>
          </p:cNvSpPr>
          <p:nvPr/>
        </p:nvSpPr>
        <p:spPr bwMode="auto">
          <a:xfrm>
            <a:off x="1187450" y="3502025"/>
            <a:ext cx="6913563" cy="7191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LA EMIGRACIÓN EN EL ECUADOR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1187450" y="4581525"/>
            <a:ext cx="6913563" cy="7191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EL MODELO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0696" name="AutoShape 8"/>
          <p:cNvSpPr>
            <a:spLocks noChangeArrowheads="1"/>
          </p:cNvSpPr>
          <p:nvPr/>
        </p:nvSpPr>
        <p:spPr bwMode="auto">
          <a:xfrm>
            <a:off x="1189038" y="5588000"/>
            <a:ext cx="6983412" cy="7207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CONCLUSIONES Y RECOMENDACIONES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0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0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2" grpId="0" animBg="1"/>
      <p:bldP spid="370692" grpId="1" animBg="1"/>
      <p:bldP spid="370693" grpId="0" animBg="1"/>
      <p:bldP spid="370693" grpId="2" animBg="1"/>
      <p:bldP spid="370694" grpId="0" animBg="1"/>
      <p:bldP spid="370695" grpId="0" animBg="1"/>
      <p:bldP spid="370696" grpId="0" animBg="1"/>
      <p:bldP spid="37069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EF7-9BDA-4CDB-8316-9463D19B4FA6}" type="slidenum">
              <a:rPr lang="es-ES"/>
              <a:pPr/>
              <a:t>18</a:t>
            </a:fld>
            <a:endParaRPr lang="es-ES"/>
          </a:p>
        </p:txBody>
      </p:sp>
      <p:pic>
        <p:nvPicPr>
          <p:cNvPr id="403568" name="Picture 112" descr="corteto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</p:spPr>
      </p:pic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EMIGRACIÓN EN EL ECUADOR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3460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ANTECEDENTES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03566" name="Group 110"/>
          <p:cNvGrpSpPr>
            <a:grpSpLocks/>
          </p:cNvGrpSpPr>
          <p:nvPr/>
        </p:nvGrpSpPr>
        <p:grpSpPr bwMode="auto">
          <a:xfrm>
            <a:off x="611188" y="2124075"/>
            <a:ext cx="8723312" cy="4733925"/>
            <a:chOff x="288" y="1146"/>
            <a:chExt cx="5495" cy="3061"/>
          </a:xfrm>
        </p:grpSpPr>
        <p:sp>
          <p:nvSpPr>
            <p:cNvPr id="403462" name="Text Box 6"/>
            <p:cNvSpPr txBox="1">
              <a:spLocks noChangeArrowheads="1"/>
            </p:cNvSpPr>
            <p:nvPr/>
          </p:nvSpPr>
          <p:spPr bwMode="auto">
            <a:xfrm>
              <a:off x="1733" y="3989"/>
              <a:ext cx="4050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s-E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ILDIS. Cartillas Sobre Migración N° 10. 2004 </a:t>
              </a:r>
            </a:p>
          </p:txBody>
        </p:sp>
        <p:sp>
          <p:nvSpPr>
            <p:cNvPr id="403464" name="Text Box 8"/>
            <p:cNvSpPr txBox="1">
              <a:spLocks noChangeArrowheads="1"/>
            </p:cNvSpPr>
            <p:nvPr/>
          </p:nvSpPr>
          <p:spPr bwMode="auto">
            <a:xfrm>
              <a:off x="295" y="1146"/>
              <a:ext cx="5170" cy="29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C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EMIGRACIÓN DE ECUADOR</a:t>
              </a:r>
              <a:endParaRPr lang="es-E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403565" name="Group 109"/>
            <p:cNvGrpSpPr>
              <a:grpSpLocks/>
            </p:cNvGrpSpPr>
            <p:nvPr/>
          </p:nvGrpSpPr>
          <p:grpSpPr bwMode="auto">
            <a:xfrm>
              <a:off x="288" y="1570"/>
              <a:ext cx="5184" cy="2289"/>
              <a:chOff x="288" y="1570"/>
              <a:chExt cx="5184" cy="2289"/>
            </a:xfrm>
          </p:grpSpPr>
          <p:sp>
            <p:nvSpPr>
              <p:cNvPr id="403506" name="Rectangle 50"/>
              <p:cNvSpPr>
                <a:spLocks noChangeArrowheads="1"/>
              </p:cNvSpPr>
              <p:nvPr/>
            </p:nvSpPr>
            <p:spPr bwMode="auto">
              <a:xfrm>
                <a:off x="3913" y="3532"/>
                <a:ext cx="1559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 b="0">
                    <a:ea typeface="Times New Roman" pitchFamily="18" charset="0"/>
                    <a:cs typeface="Arial" charset="0"/>
                  </a:rPr>
                  <a:t>140.000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505" name="Rectangle 49"/>
              <p:cNvSpPr>
                <a:spLocks noChangeArrowheads="1"/>
              </p:cNvSpPr>
              <p:nvPr/>
            </p:nvSpPr>
            <p:spPr bwMode="auto">
              <a:xfrm>
                <a:off x="2532" y="3532"/>
                <a:ext cx="1381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 b="0">
                    <a:ea typeface="Times New Roman" pitchFamily="18" charset="0"/>
                    <a:cs typeface="Arial" charset="0"/>
                  </a:rPr>
                  <a:t>15.909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504" name="Rectangle 48"/>
              <p:cNvSpPr>
                <a:spLocks noChangeArrowheads="1"/>
              </p:cNvSpPr>
              <p:nvPr/>
            </p:nvSpPr>
            <p:spPr bwMode="auto">
              <a:xfrm>
                <a:off x="288" y="3532"/>
                <a:ext cx="2244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>
                    <a:ea typeface="Times New Roman" pitchFamily="18" charset="0"/>
                    <a:cs typeface="Arial" charset="0"/>
                  </a:rPr>
                  <a:t>Velocidad por año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503" name="Rectangle 47"/>
              <p:cNvSpPr>
                <a:spLocks noChangeArrowheads="1"/>
              </p:cNvSpPr>
              <p:nvPr/>
            </p:nvSpPr>
            <p:spPr bwMode="auto">
              <a:xfrm>
                <a:off x="3913" y="3205"/>
                <a:ext cx="1559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 b="0">
                    <a:ea typeface="Times New Roman" pitchFamily="18" charset="0"/>
                    <a:cs typeface="Arial" charset="0"/>
                  </a:rPr>
                  <a:t>5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502" name="Rectangle 46"/>
              <p:cNvSpPr>
                <a:spLocks noChangeArrowheads="1"/>
              </p:cNvSpPr>
              <p:nvPr/>
            </p:nvSpPr>
            <p:spPr bwMode="auto">
              <a:xfrm>
                <a:off x="2532" y="3205"/>
                <a:ext cx="1381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 b="0">
                    <a:ea typeface="Times New Roman" pitchFamily="18" charset="0"/>
                    <a:cs typeface="Arial" charset="0"/>
                  </a:rPr>
                  <a:t>44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501" name="Rectangle 45"/>
              <p:cNvSpPr>
                <a:spLocks noChangeArrowheads="1"/>
              </p:cNvSpPr>
              <p:nvPr/>
            </p:nvSpPr>
            <p:spPr bwMode="auto">
              <a:xfrm>
                <a:off x="288" y="3205"/>
                <a:ext cx="2244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>
                    <a:ea typeface="Times New Roman" pitchFamily="18" charset="0"/>
                    <a:cs typeface="Arial" charset="0"/>
                  </a:rPr>
                  <a:t>Años de duración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500" name="Rectangle 44"/>
              <p:cNvSpPr>
                <a:spLocks noChangeArrowheads="1"/>
              </p:cNvSpPr>
              <p:nvPr/>
            </p:nvSpPr>
            <p:spPr bwMode="auto">
              <a:xfrm>
                <a:off x="3913" y="2878"/>
                <a:ext cx="1559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 b="0">
                    <a:ea typeface="Times New Roman" pitchFamily="18" charset="0"/>
                    <a:cs typeface="Arial" charset="0"/>
                  </a:rPr>
                  <a:t>2003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99" name="Rectangle 43"/>
              <p:cNvSpPr>
                <a:spLocks noChangeArrowheads="1"/>
              </p:cNvSpPr>
              <p:nvPr/>
            </p:nvSpPr>
            <p:spPr bwMode="auto">
              <a:xfrm>
                <a:off x="2532" y="2878"/>
                <a:ext cx="1381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 b="0">
                    <a:ea typeface="Times New Roman" pitchFamily="18" charset="0"/>
                    <a:cs typeface="Arial" charset="0"/>
                  </a:rPr>
                  <a:t>1995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98" name="Rectangle 42"/>
              <p:cNvSpPr>
                <a:spLocks noChangeArrowheads="1"/>
              </p:cNvSpPr>
              <p:nvPr/>
            </p:nvSpPr>
            <p:spPr bwMode="auto">
              <a:xfrm>
                <a:off x="288" y="2878"/>
                <a:ext cx="2244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>
                    <a:ea typeface="Times New Roman" pitchFamily="18" charset="0"/>
                    <a:cs typeface="Arial" charset="0"/>
                  </a:rPr>
                  <a:t>Final del flujo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97" name="Rectangle 41"/>
              <p:cNvSpPr>
                <a:spLocks noChangeArrowheads="1"/>
              </p:cNvSpPr>
              <p:nvPr/>
            </p:nvSpPr>
            <p:spPr bwMode="auto">
              <a:xfrm>
                <a:off x="3913" y="2551"/>
                <a:ext cx="1559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 b="0">
                    <a:ea typeface="Times New Roman" pitchFamily="18" charset="0"/>
                    <a:cs typeface="Arial" charset="0"/>
                  </a:rPr>
                  <a:t>1998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96" name="Rectangle 40"/>
              <p:cNvSpPr>
                <a:spLocks noChangeArrowheads="1"/>
              </p:cNvSpPr>
              <p:nvPr/>
            </p:nvSpPr>
            <p:spPr bwMode="auto">
              <a:xfrm>
                <a:off x="2532" y="2551"/>
                <a:ext cx="1381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 b="0">
                    <a:ea typeface="Times New Roman" pitchFamily="18" charset="0"/>
                    <a:cs typeface="Arial" charset="0"/>
                  </a:rPr>
                  <a:t>1951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95" name="Rectangle 39"/>
              <p:cNvSpPr>
                <a:spLocks noChangeArrowheads="1"/>
              </p:cNvSpPr>
              <p:nvPr/>
            </p:nvSpPr>
            <p:spPr bwMode="auto">
              <a:xfrm>
                <a:off x="288" y="2551"/>
                <a:ext cx="2244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>
                    <a:ea typeface="Times New Roman" pitchFamily="18" charset="0"/>
                    <a:cs typeface="Arial" charset="0"/>
                  </a:rPr>
                  <a:t>Inicio del flujo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94" name="Rectangle 38"/>
              <p:cNvSpPr>
                <a:spLocks noChangeArrowheads="1"/>
              </p:cNvSpPr>
              <p:nvPr/>
            </p:nvSpPr>
            <p:spPr bwMode="auto">
              <a:xfrm>
                <a:off x="3913" y="2224"/>
                <a:ext cx="1559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 b="0">
                    <a:ea typeface="Times New Roman" pitchFamily="18" charset="0"/>
                    <a:cs typeface="Arial" charset="0"/>
                  </a:rPr>
                  <a:t>700.000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93" name="Rectangle 37"/>
              <p:cNvSpPr>
                <a:spLocks noChangeArrowheads="1"/>
              </p:cNvSpPr>
              <p:nvPr/>
            </p:nvSpPr>
            <p:spPr bwMode="auto">
              <a:xfrm>
                <a:off x="2532" y="2224"/>
                <a:ext cx="1381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 b="0">
                    <a:ea typeface="Times New Roman" pitchFamily="18" charset="0"/>
                    <a:cs typeface="Arial" charset="0"/>
                  </a:rPr>
                  <a:t>700.000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92" name="Rectangle 36"/>
              <p:cNvSpPr>
                <a:spLocks noChangeArrowheads="1"/>
              </p:cNvSpPr>
              <p:nvPr/>
            </p:nvSpPr>
            <p:spPr bwMode="auto">
              <a:xfrm>
                <a:off x="288" y="2224"/>
                <a:ext cx="2244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>
                    <a:ea typeface="Times New Roman" pitchFamily="18" charset="0"/>
                    <a:cs typeface="Arial" charset="0"/>
                  </a:rPr>
                  <a:t>Número de emigrantes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91" name="Rectangle 35"/>
              <p:cNvSpPr>
                <a:spLocks noChangeArrowheads="1"/>
              </p:cNvSpPr>
              <p:nvPr/>
            </p:nvSpPr>
            <p:spPr bwMode="auto">
              <a:xfrm>
                <a:off x="3913" y="1897"/>
                <a:ext cx="1559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>
                    <a:ea typeface="Times New Roman" pitchFamily="18" charset="0"/>
                    <a:cs typeface="Arial" charset="0"/>
                  </a:rPr>
                  <a:t>Segunda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90" name="Rectangle 34"/>
              <p:cNvSpPr>
                <a:spLocks noChangeArrowheads="1"/>
              </p:cNvSpPr>
              <p:nvPr/>
            </p:nvSpPr>
            <p:spPr bwMode="auto">
              <a:xfrm>
                <a:off x="2532" y="1897"/>
                <a:ext cx="1381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>
                    <a:ea typeface="Times New Roman" pitchFamily="18" charset="0"/>
                    <a:cs typeface="Arial" charset="0"/>
                  </a:rPr>
                  <a:t>Primera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87" name="Rectangle 31"/>
              <p:cNvSpPr>
                <a:spLocks noChangeArrowheads="1"/>
              </p:cNvSpPr>
              <p:nvPr/>
            </p:nvSpPr>
            <p:spPr bwMode="auto">
              <a:xfrm>
                <a:off x="2532" y="1570"/>
                <a:ext cx="2940" cy="32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>
                    <a:ea typeface="Times New Roman" pitchFamily="18" charset="0"/>
                    <a:cs typeface="Arial" charset="0"/>
                  </a:rPr>
                  <a:t>Etapas migratorias (olas)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486" name="Rectangle 30"/>
              <p:cNvSpPr>
                <a:spLocks noChangeArrowheads="1"/>
              </p:cNvSpPr>
              <p:nvPr/>
            </p:nvSpPr>
            <p:spPr bwMode="auto">
              <a:xfrm>
                <a:off x="288" y="1570"/>
                <a:ext cx="2244" cy="654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/>
                <a:r>
                  <a:rPr lang="es-ES" sz="2000" b="0">
                    <a:ea typeface="Times New Roman" pitchFamily="18" charset="0"/>
                    <a:cs typeface="Arial" charset="0"/>
                  </a:rPr>
                  <a:t> </a:t>
                </a:r>
                <a:endParaRPr lang="es-ES" sz="3600" b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3507" name="Line 51"/>
              <p:cNvSpPr>
                <a:spLocks noChangeShapeType="1"/>
              </p:cNvSpPr>
              <p:nvPr/>
            </p:nvSpPr>
            <p:spPr bwMode="auto">
              <a:xfrm>
                <a:off x="288" y="1570"/>
                <a:ext cx="5184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3508" name="Line 52"/>
              <p:cNvSpPr>
                <a:spLocks noChangeShapeType="1"/>
              </p:cNvSpPr>
              <p:nvPr/>
            </p:nvSpPr>
            <p:spPr bwMode="auto">
              <a:xfrm>
                <a:off x="288" y="3859"/>
                <a:ext cx="5184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3509" name="Line 53"/>
              <p:cNvSpPr>
                <a:spLocks noChangeShapeType="1"/>
              </p:cNvSpPr>
              <p:nvPr/>
            </p:nvSpPr>
            <p:spPr bwMode="auto">
              <a:xfrm>
                <a:off x="288" y="1570"/>
                <a:ext cx="0" cy="2289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3510" name="Line 54"/>
              <p:cNvSpPr>
                <a:spLocks noChangeShapeType="1"/>
              </p:cNvSpPr>
              <p:nvPr/>
            </p:nvSpPr>
            <p:spPr bwMode="auto">
              <a:xfrm>
                <a:off x="5472" y="1570"/>
                <a:ext cx="0" cy="2289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3513" name="Line 57"/>
              <p:cNvSpPr>
                <a:spLocks noChangeShapeType="1"/>
              </p:cNvSpPr>
              <p:nvPr/>
            </p:nvSpPr>
            <p:spPr bwMode="auto">
              <a:xfrm>
                <a:off x="288" y="2224"/>
                <a:ext cx="5184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3515" name="Line 59"/>
              <p:cNvSpPr>
                <a:spLocks noChangeShapeType="1"/>
              </p:cNvSpPr>
              <p:nvPr/>
            </p:nvSpPr>
            <p:spPr bwMode="auto">
              <a:xfrm>
                <a:off x="2532" y="1570"/>
                <a:ext cx="0" cy="2289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3517" name="Line 61"/>
              <p:cNvSpPr>
                <a:spLocks noChangeShapeType="1"/>
              </p:cNvSpPr>
              <p:nvPr/>
            </p:nvSpPr>
            <p:spPr bwMode="auto">
              <a:xfrm>
                <a:off x="3913" y="1897"/>
                <a:ext cx="0" cy="1962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3518" name="Line 62"/>
              <p:cNvSpPr>
                <a:spLocks noChangeShapeType="1"/>
              </p:cNvSpPr>
              <p:nvPr/>
            </p:nvSpPr>
            <p:spPr bwMode="auto">
              <a:xfrm>
                <a:off x="2532" y="1897"/>
                <a:ext cx="294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3526" name="Line 70"/>
              <p:cNvSpPr>
                <a:spLocks noChangeShapeType="1"/>
              </p:cNvSpPr>
              <p:nvPr/>
            </p:nvSpPr>
            <p:spPr bwMode="auto">
              <a:xfrm>
                <a:off x="288" y="2551"/>
                <a:ext cx="5184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3534" name="Line 78"/>
              <p:cNvSpPr>
                <a:spLocks noChangeShapeType="1"/>
              </p:cNvSpPr>
              <p:nvPr/>
            </p:nvSpPr>
            <p:spPr bwMode="auto">
              <a:xfrm>
                <a:off x="288" y="2878"/>
                <a:ext cx="5184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3542" name="Line 86"/>
              <p:cNvSpPr>
                <a:spLocks noChangeShapeType="1"/>
              </p:cNvSpPr>
              <p:nvPr/>
            </p:nvSpPr>
            <p:spPr bwMode="auto">
              <a:xfrm>
                <a:off x="288" y="3205"/>
                <a:ext cx="5184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3550" name="Line 94"/>
              <p:cNvSpPr>
                <a:spLocks noChangeShapeType="1"/>
              </p:cNvSpPr>
              <p:nvPr/>
            </p:nvSpPr>
            <p:spPr bwMode="auto">
              <a:xfrm>
                <a:off x="288" y="3532"/>
                <a:ext cx="5184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274-0288-447F-89FC-12E18008BE02}" type="slidenum">
              <a:rPr lang="es-ES"/>
              <a:pPr/>
              <a:t>19</a:t>
            </a:fld>
            <a:endParaRPr lang="es-ES"/>
          </a:p>
        </p:txBody>
      </p:sp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EMIGRACIÓN EN EL ECUADOR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08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EMIGRACIÓN 1993-2003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05563" name="Group 59"/>
          <p:cNvGrpSpPr>
            <a:grpSpLocks/>
          </p:cNvGrpSpPr>
          <p:nvPr/>
        </p:nvGrpSpPr>
        <p:grpSpPr bwMode="auto">
          <a:xfrm>
            <a:off x="468313" y="1412875"/>
            <a:ext cx="8588375" cy="5256213"/>
            <a:chOff x="295" y="890"/>
            <a:chExt cx="5410" cy="3311"/>
          </a:xfrm>
        </p:grpSpPr>
        <p:sp>
          <p:nvSpPr>
            <p:cNvPr id="405510" name="Text Box 6"/>
            <p:cNvSpPr txBox="1">
              <a:spLocks noChangeArrowheads="1"/>
            </p:cNvSpPr>
            <p:nvPr/>
          </p:nvSpPr>
          <p:spPr bwMode="auto">
            <a:xfrm>
              <a:off x="1655" y="3989"/>
              <a:ext cx="405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s-ES" sz="1600">
                  <a:solidFill>
                    <a:schemeClr val="bg1"/>
                  </a:solidFill>
                </a:rPr>
                <a:t>INEC</a:t>
              </a:r>
              <a:r>
                <a:rPr lang="es-E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s-ES" sz="1600">
                  <a:solidFill>
                    <a:schemeClr val="bg1"/>
                  </a:solidFill>
                </a:rPr>
                <a:t>Anuario de Migración Internacional – 2003</a:t>
              </a:r>
            </a:p>
          </p:txBody>
        </p:sp>
        <p:grpSp>
          <p:nvGrpSpPr>
            <p:cNvPr id="405562" name="Group 58"/>
            <p:cNvGrpSpPr>
              <a:grpSpLocks/>
            </p:cNvGrpSpPr>
            <p:nvPr/>
          </p:nvGrpSpPr>
          <p:grpSpPr bwMode="auto">
            <a:xfrm>
              <a:off x="295" y="890"/>
              <a:ext cx="5261" cy="2980"/>
              <a:chOff x="295" y="890"/>
              <a:chExt cx="5261" cy="2980"/>
            </a:xfrm>
          </p:grpSpPr>
          <p:graphicFrame>
            <p:nvGraphicFramePr>
              <p:cNvPr id="405553" name="Object 49"/>
              <p:cNvGraphicFramePr>
                <a:graphicFrameLocks noChangeAspect="1"/>
              </p:cNvGraphicFramePr>
              <p:nvPr/>
            </p:nvGraphicFramePr>
            <p:xfrm>
              <a:off x="295" y="890"/>
              <a:ext cx="5261" cy="2980"/>
            </p:xfrm>
            <a:graphic>
              <a:graphicData uri="http://schemas.openxmlformats.org/presentationml/2006/ole">
                <p:oleObj spid="_x0000_s405553" name="Gráfico" r:id="rId4" imgW="4667136" imgH="2638517" progId="Excel.Chart.8">
                  <p:embed/>
                </p:oleObj>
              </a:graphicData>
            </a:graphic>
          </p:graphicFrame>
          <p:sp>
            <p:nvSpPr>
              <p:cNvPr id="405554" name="Text Box 50"/>
              <p:cNvSpPr txBox="1">
                <a:spLocks noChangeArrowheads="1"/>
              </p:cNvSpPr>
              <p:nvPr/>
            </p:nvSpPr>
            <p:spPr bwMode="auto">
              <a:xfrm>
                <a:off x="1474" y="2477"/>
                <a:ext cx="998" cy="2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s-EC" sz="1000" b="0">
                  <a:cs typeface="Times New Roman" pitchFamily="18" charset="0"/>
                </a:endParaRPr>
              </a:p>
              <a:p>
                <a:pPr algn="l" eaLnBrk="0" hangingPunct="0"/>
                <a:r>
                  <a:rPr lang="es-EC" sz="1000" b="0">
                    <a:cs typeface="Times New Roman" pitchFamily="18" charset="0"/>
                  </a:rPr>
                  <a:t>DURÁN BALLÉN 93-96 </a:t>
                </a:r>
                <a:endParaRPr lang="es-EC" sz="2800" b="0"/>
              </a:p>
            </p:txBody>
          </p:sp>
          <p:sp>
            <p:nvSpPr>
              <p:cNvPr id="405556" name="Text Box 52"/>
              <p:cNvSpPr txBox="1">
                <a:spLocks noChangeArrowheads="1"/>
              </p:cNvSpPr>
              <p:nvPr/>
            </p:nvSpPr>
            <p:spPr bwMode="auto">
              <a:xfrm>
                <a:off x="2533" y="2478"/>
                <a:ext cx="665" cy="2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s-EC" sz="1000" b="0">
                  <a:cs typeface="Times New Roman" pitchFamily="18" charset="0"/>
                </a:endParaRPr>
              </a:p>
              <a:p>
                <a:pPr algn="l" eaLnBrk="0" hangingPunct="0"/>
                <a:r>
                  <a:rPr lang="es-EC" sz="1000" b="0">
                    <a:cs typeface="Times New Roman" pitchFamily="18" charset="0"/>
                  </a:rPr>
                  <a:t>BUCARAM 97 </a:t>
                </a:r>
                <a:endParaRPr lang="es-EC" sz="2800" b="0"/>
              </a:p>
            </p:txBody>
          </p:sp>
          <p:sp>
            <p:nvSpPr>
              <p:cNvPr id="405557" name="Text Box 53"/>
              <p:cNvSpPr txBox="1">
                <a:spLocks noChangeArrowheads="1"/>
              </p:cNvSpPr>
              <p:nvPr/>
            </p:nvSpPr>
            <p:spPr bwMode="auto">
              <a:xfrm>
                <a:off x="2929" y="2047"/>
                <a:ext cx="631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s-EC" sz="1000" b="0">
                  <a:cs typeface="Times New Roman" pitchFamily="18" charset="0"/>
                </a:endParaRPr>
              </a:p>
              <a:p>
                <a:pPr algn="l" eaLnBrk="0" hangingPunct="0"/>
                <a:r>
                  <a:rPr lang="es-EC" sz="1000" b="0">
                    <a:cs typeface="Times New Roman" pitchFamily="18" charset="0"/>
                  </a:rPr>
                  <a:t>ALARCON 98</a:t>
                </a:r>
                <a:endParaRPr lang="es-EC" sz="2800" b="0"/>
              </a:p>
            </p:txBody>
          </p:sp>
          <p:sp>
            <p:nvSpPr>
              <p:cNvPr id="405555" name="Text Box 51"/>
              <p:cNvSpPr txBox="1">
                <a:spLocks noChangeArrowheads="1"/>
              </p:cNvSpPr>
              <p:nvPr/>
            </p:nvSpPr>
            <p:spPr bwMode="auto">
              <a:xfrm>
                <a:off x="3470" y="2840"/>
                <a:ext cx="596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s-EC" sz="1000" b="0">
                  <a:cs typeface="Times New Roman" pitchFamily="18" charset="0"/>
                </a:endParaRPr>
              </a:p>
              <a:p>
                <a:pPr algn="l" eaLnBrk="0" hangingPunct="0"/>
                <a:r>
                  <a:rPr lang="es-EC" sz="1000" b="0">
                    <a:cs typeface="Times New Roman" pitchFamily="18" charset="0"/>
                  </a:rPr>
                  <a:t>MAHUAD 99</a:t>
                </a:r>
                <a:endParaRPr lang="es-EC" sz="2800" b="0"/>
              </a:p>
            </p:txBody>
          </p:sp>
          <p:sp>
            <p:nvSpPr>
              <p:cNvPr id="405558" name="Text Box 54"/>
              <p:cNvSpPr txBox="1">
                <a:spLocks noChangeArrowheads="1"/>
              </p:cNvSpPr>
              <p:nvPr/>
            </p:nvSpPr>
            <p:spPr bwMode="auto">
              <a:xfrm>
                <a:off x="4039" y="1616"/>
                <a:ext cx="746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s-EC" sz="1000" b="0">
                  <a:cs typeface="Times New Roman" pitchFamily="18" charset="0"/>
                </a:endParaRPr>
              </a:p>
              <a:p>
                <a:pPr algn="l" eaLnBrk="0" hangingPunct="0"/>
                <a:r>
                  <a:rPr lang="es-EC" sz="1000" b="0">
                    <a:cs typeface="Times New Roman" pitchFamily="18" charset="0"/>
                  </a:rPr>
                  <a:t>NOBOA 00-02</a:t>
                </a:r>
                <a:endParaRPr lang="es-EC" sz="2800" b="0"/>
              </a:p>
            </p:txBody>
          </p:sp>
          <p:sp>
            <p:nvSpPr>
              <p:cNvPr id="405559" name="Text Box 55"/>
              <p:cNvSpPr txBox="1">
                <a:spLocks noChangeArrowheads="1"/>
              </p:cNvSpPr>
              <p:nvPr/>
            </p:nvSpPr>
            <p:spPr bwMode="auto">
              <a:xfrm>
                <a:off x="4422" y="2209"/>
                <a:ext cx="862" cy="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lang="es-EC" sz="1000" b="0">
                    <a:cs typeface="Times New Roman" pitchFamily="18" charset="0"/>
                  </a:rPr>
                  <a:t>GUTIERREZ 03-04</a:t>
                </a:r>
                <a:endParaRPr lang="es-EC" sz="2800" b="0"/>
              </a:p>
            </p:txBody>
          </p:sp>
        </p:grpSp>
      </p:grpSp>
      <p:sp>
        <p:nvSpPr>
          <p:cNvPr id="405560" name="Rectangle 56"/>
          <p:cNvSpPr>
            <a:spLocks noChangeArrowheads="1"/>
          </p:cNvSpPr>
          <p:nvPr/>
        </p:nvSpPr>
        <p:spPr bwMode="auto">
          <a:xfrm>
            <a:off x="0" y="210661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D332-9720-4739-9E65-006650AFA21B}" type="slidenum">
              <a:rPr lang="es-ES"/>
              <a:pPr/>
              <a:t>2</a:t>
            </a:fld>
            <a:endParaRPr lang="es-ES"/>
          </a:p>
        </p:txBody>
      </p:sp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058025" cy="504825"/>
          </a:xfr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C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CONTENIDO</a:t>
            </a:r>
            <a:endParaRPr lang="es-E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44" name="AutoShape 4"/>
          <p:cNvSpPr>
            <a:spLocks noChangeArrowheads="1"/>
          </p:cNvSpPr>
          <p:nvPr/>
        </p:nvSpPr>
        <p:spPr bwMode="auto">
          <a:xfrm>
            <a:off x="1187450" y="1268413"/>
            <a:ext cx="6913563" cy="792162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45" name="AutoShape 5"/>
          <p:cNvSpPr>
            <a:spLocks noChangeArrowheads="1"/>
          </p:cNvSpPr>
          <p:nvPr/>
        </p:nvSpPr>
        <p:spPr bwMode="auto">
          <a:xfrm>
            <a:off x="1187450" y="2420938"/>
            <a:ext cx="6913563" cy="7207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MARCO TEÓRICO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46" name="AutoShape 6"/>
          <p:cNvSpPr>
            <a:spLocks noChangeArrowheads="1"/>
          </p:cNvSpPr>
          <p:nvPr/>
        </p:nvSpPr>
        <p:spPr bwMode="auto">
          <a:xfrm>
            <a:off x="1187450" y="3502025"/>
            <a:ext cx="6913563" cy="7191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LA EMIGRACIÓN EN EL ECUADOR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47" name="AutoShape 7"/>
          <p:cNvSpPr>
            <a:spLocks noChangeArrowheads="1"/>
          </p:cNvSpPr>
          <p:nvPr/>
        </p:nvSpPr>
        <p:spPr bwMode="auto">
          <a:xfrm>
            <a:off x="1187450" y="4581525"/>
            <a:ext cx="6913563" cy="7191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EL MODELO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48" name="AutoShape 8"/>
          <p:cNvSpPr>
            <a:spLocks noChangeArrowheads="1"/>
          </p:cNvSpPr>
          <p:nvPr/>
        </p:nvSpPr>
        <p:spPr bwMode="auto">
          <a:xfrm>
            <a:off x="1189038" y="5588000"/>
            <a:ext cx="6983412" cy="7207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CONCLUSIONES Y RECOMENDACIONES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5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5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50"/>
                            </p:stCondLst>
                            <p:childTnLst>
                              <p:par>
                                <p:cTn id="65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 animBg="1"/>
      <p:bldP spid="368644" grpId="1" animBg="1"/>
      <p:bldP spid="368645" grpId="0" animBg="1"/>
      <p:bldP spid="368645" grpId="1" animBg="1"/>
      <p:bldP spid="368646" grpId="0" animBg="1"/>
      <p:bldP spid="368647" grpId="0" animBg="1"/>
      <p:bldP spid="3686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0EE5-30AD-44B3-8363-D1CB194384D8}" type="slidenum">
              <a:rPr lang="es-ES"/>
              <a:pPr/>
              <a:t>20</a:t>
            </a:fld>
            <a:endParaRPr lang="es-ES"/>
          </a:p>
        </p:txBody>
      </p:sp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EMIGRACIÓN EN EL ECUADOR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7556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EMIGRACIÓN 1993-2003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2627313" y="6332538"/>
            <a:ext cx="6429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INEC</a:t>
            </a:r>
            <a:r>
              <a:rPr lang="es-E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1600">
                <a:solidFill>
                  <a:schemeClr val="bg1"/>
                </a:solidFill>
              </a:rPr>
              <a:t>Anuario de Migración Internacional – 2003</a:t>
            </a:r>
          </a:p>
        </p:txBody>
      </p:sp>
      <p:sp>
        <p:nvSpPr>
          <p:cNvPr id="407565" name="Rectangle 13"/>
          <p:cNvSpPr>
            <a:spLocks noChangeArrowheads="1"/>
          </p:cNvSpPr>
          <p:nvPr/>
        </p:nvSpPr>
        <p:spPr bwMode="auto">
          <a:xfrm>
            <a:off x="0" y="210661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 sz="1800" b="0"/>
          </a:p>
        </p:txBody>
      </p:sp>
      <p:graphicFrame>
        <p:nvGraphicFramePr>
          <p:cNvPr id="407621" name="Object 69"/>
          <p:cNvGraphicFramePr>
            <a:graphicFrameLocks noChangeAspect="1"/>
          </p:cNvGraphicFramePr>
          <p:nvPr>
            <p:ph/>
          </p:nvPr>
        </p:nvGraphicFramePr>
        <p:xfrm>
          <a:off x="1258888" y="1276350"/>
          <a:ext cx="6626225" cy="5116513"/>
        </p:xfrm>
        <a:graphic>
          <a:graphicData uri="http://schemas.openxmlformats.org/presentationml/2006/ole">
            <p:oleObj spid="_x0000_s407621" name="Gráfico" r:id="rId4" imgW="4657536" imgH="3848228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C4A-52F2-4B28-9DAB-DBA02856A91B}" type="slidenum">
              <a:rPr lang="es-ES"/>
              <a:pPr/>
              <a:t>21</a:t>
            </a:fld>
            <a:endParaRPr lang="es-ES"/>
          </a:p>
        </p:txBody>
      </p:sp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EMIGRACIÓN EN EL ECUADOR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4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EMIGRACIÓN 1993-2003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2627313" y="6332538"/>
            <a:ext cx="6429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INEC</a:t>
            </a:r>
            <a:r>
              <a:rPr lang="es-E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1600">
                <a:solidFill>
                  <a:schemeClr val="bg1"/>
                </a:solidFill>
              </a:rPr>
              <a:t>Anuario de Migración Internacional – 2003</a:t>
            </a:r>
          </a:p>
        </p:txBody>
      </p:sp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0" y="210661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 sz="1800" b="0"/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>
            <p:ph/>
          </p:nvPr>
        </p:nvGraphicFramePr>
        <p:xfrm>
          <a:off x="463550" y="1733550"/>
          <a:ext cx="8069263" cy="4379913"/>
        </p:xfrm>
        <a:graphic>
          <a:graphicData uri="http://schemas.openxmlformats.org/presentationml/2006/ole">
            <p:oleObj spid="_x0000_s409609" name="Gráfico" r:id="rId4" imgW="4562304" imgH="2590950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6367-B0E2-4FA4-8DF3-2D30E5EBFAEA}" type="slidenum">
              <a:rPr lang="es-ES"/>
              <a:pPr/>
              <a:t>22</a:t>
            </a:fld>
            <a:endParaRPr lang="es-ES"/>
          </a:p>
        </p:txBody>
      </p:sp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EMIGRACIÓN EN EL ECUADOR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5748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EMIGRACIÓN 2000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0" y="210661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 sz="1800" b="0"/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2627313" y="6453188"/>
            <a:ext cx="6429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INEC</a:t>
            </a:r>
            <a:r>
              <a:rPr lang="es-E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1600">
                <a:solidFill>
                  <a:schemeClr val="bg1"/>
                </a:solidFill>
              </a:rPr>
              <a:t>Anuario de Migración Internacional – 2000</a:t>
            </a:r>
          </a:p>
        </p:txBody>
      </p:sp>
      <p:pic>
        <p:nvPicPr>
          <p:cNvPr id="416457" name="Picture 7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268413"/>
            <a:ext cx="6624638" cy="5189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F526-A872-4B24-A988-8B886678AB61}" type="slidenum">
              <a:rPr lang="es-ES"/>
              <a:pPr/>
              <a:t>23</a:t>
            </a:fld>
            <a:endParaRPr lang="es-ES"/>
          </a:p>
        </p:txBody>
      </p:sp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9843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EMIGRACIÓN EN EL ECUADOR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44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REMESAS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45" name="Rectangle 5"/>
          <p:cNvSpPr>
            <a:spLocks noChangeArrowheads="1"/>
          </p:cNvSpPr>
          <p:nvPr/>
        </p:nvSpPr>
        <p:spPr bwMode="auto">
          <a:xfrm>
            <a:off x="0" y="210661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 sz="1800" b="0"/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2124075" y="6165850"/>
            <a:ext cx="64293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ACOSTA, Alberto. </a:t>
            </a:r>
            <a:r>
              <a:rPr lang="es-ES" sz="1600" i="1">
                <a:solidFill>
                  <a:schemeClr val="bg1"/>
                </a:solidFill>
              </a:rPr>
              <a:t>Ecuador: El aporte de las remesas para la </a:t>
            </a:r>
            <a:r>
              <a:rPr lang="es-ES" sz="1600">
                <a:solidFill>
                  <a:schemeClr val="bg1"/>
                </a:solidFill>
              </a:rPr>
              <a:t>economía</a:t>
            </a:r>
            <a:r>
              <a:rPr lang="es-ES" sz="1600" i="1">
                <a:solidFill>
                  <a:schemeClr val="bg1"/>
                </a:solidFill>
              </a:rPr>
              <a:t> ecuatoriana</a:t>
            </a:r>
            <a:r>
              <a:rPr lang="es-ES" sz="1600">
                <a:solidFill>
                  <a:schemeClr val="bg1"/>
                </a:solidFill>
              </a:rPr>
              <a:t>. ONU. 2005 (datos del BCE).</a:t>
            </a:r>
            <a:endParaRPr lang="es-ES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19849" name="Object 9"/>
          <p:cNvGraphicFramePr>
            <a:graphicFrameLocks noChangeAspect="1"/>
          </p:cNvGraphicFramePr>
          <p:nvPr>
            <p:ph/>
          </p:nvPr>
        </p:nvGraphicFramePr>
        <p:xfrm>
          <a:off x="976313" y="1395413"/>
          <a:ext cx="7191375" cy="4646612"/>
        </p:xfrm>
        <a:graphic>
          <a:graphicData uri="http://schemas.openxmlformats.org/presentationml/2006/ole">
            <p:oleObj spid="_x0000_s419849" name="Gráfico" r:id="rId4" imgW="5705551" imgH="3686251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E66A-1AAC-44BD-9DC5-5B8495E2324A}" type="slidenum">
              <a:rPr lang="es-ES"/>
              <a:pPr/>
              <a:t>24</a:t>
            </a:fld>
            <a:endParaRPr lang="es-ES"/>
          </a:p>
        </p:txBody>
      </p:sp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EMIGRACIÓN EN EL ECUADOR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1892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EMIGRACIÓN IRREGULAR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0" y="210661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 sz="1800" b="0"/>
          </a:p>
        </p:txBody>
      </p:sp>
      <p:sp>
        <p:nvSpPr>
          <p:cNvPr id="421902" name="Rectangle 14"/>
          <p:cNvSpPr>
            <a:spLocks noChangeArrowheads="1"/>
          </p:cNvSpPr>
          <p:nvPr/>
        </p:nvSpPr>
        <p:spPr bwMode="auto">
          <a:xfrm>
            <a:off x="6300788" y="6308725"/>
            <a:ext cx="17795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s-ES" sz="1600" i="1">
                <a:solidFill>
                  <a:schemeClr val="bg1"/>
                </a:solidFill>
              </a:rPr>
              <a:t>www.digmer.org</a:t>
            </a:r>
          </a:p>
        </p:txBody>
      </p:sp>
      <p:sp>
        <p:nvSpPr>
          <p:cNvPr id="421903" name="Rectangle 15"/>
          <p:cNvSpPr>
            <a:spLocks noChangeArrowheads="1"/>
          </p:cNvSpPr>
          <p:nvPr/>
        </p:nvSpPr>
        <p:spPr bwMode="auto">
          <a:xfrm>
            <a:off x="1076325" y="1390650"/>
            <a:ext cx="6991350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BARCOS CAPTURADOS CON EMIGRANTES </a:t>
            </a:r>
            <a:r>
              <a:rPr lang="es-ES" sz="1600" u="sng">
                <a:solidFill>
                  <a:srgbClr val="FFFF99"/>
                </a:solidFill>
              </a:rPr>
              <a:t>PRIMER SEMESTRE</a:t>
            </a:r>
            <a:r>
              <a:rPr lang="es-ES" sz="1600">
                <a:solidFill>
                  <a:schemeClr val="bg1"/>
                </a:solidFill>
              </a:rPr>
              <a:t> 2006</a:t>
            </a:r>
            <a:endParaRPr lang="es-ES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21904" name="Picture 16" descr="http://www.digmer.org/portal/global.do?method=verImagenParrafo&amp;id_parrafo=430"/>
          <p:cNvPicPr>
            <a:picLocks noChangeAspect="1" noChangeArrowheads="1"/>
          </p:cNvPicPr>
          <p:nvPr/>
        </p:nvPicPr>
        <p:blipFill>
          <a:blip r:embed="rId3" r:link="rId4"/>
          <a:srcRect t="10149" b="2167"/>
          <a:stretch>
            <a:fillRect/>
          </a:stretch>
        </p:blipFill>
        <p:spPr bwMode="auto">
          <a:xfrm>
            <a:off x="1331913" y="1773238"/>
            <a:ext cx="6481762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21906" name="Picture 18" descr="_40700962_fronter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773238"/>
            <a:ext cx="2592388" cy="1941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8BD7-CB79-44B3-926D-946BE1A4A2CD}" type="slidenum">
              <a:rPr lang="es-ES"/>
              <a:pPr/>
              <a:t>25</a:t>
            </a:fld>
            <a:endParaRPr lang="es-ES"/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058025" cy="504825"/>
          </a:xfr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C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CONTENIDO</a:t>
            </a:r>
            <a:endParaRPr lang="es-E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1716" name="AutoShape 4"/>
          <p:cNvSpPr>
            <a:spLocks noChangeArrowheads="1"/>
          </p:cNvSpPr>
          <p:nvPr/>
        </p:nvSpPr>
        <p:spPr bwMode="auto">
          <a:xfrm>
            <a:off x="1187450" y="1268413"/>
            <a:ext cx="6913563" cy="792162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1187450" y="2420938"/>
            <a:ext cx="6913563" cy="7207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MARCO TEÓRICO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1187450" y="3502025"/>
            <a:ext cx="6913563" cy="7191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LA EMIGRACIÓN EN EL ECUADOR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1719" name="AutoShape 7"/>
          <p:cNvSpPr>
            <a:spLocks noChangeArrowheads="1"/>
          </p:cNvSpPr>
          <p:nvPr/>
        </p:nvSpPr>
        <p:spPr bwMode="auto">
          <a:xfrm>
            <a:off x="1187450" y="4581525"/>
            <a:ext cx="6913563" cy="7191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EL MODELO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1720" name="AutoShape 8"/>
          <p:cNvSpPr>
            <a:spLocks noChangeArrowheads="1"/>
          </p:cNvSpPr>
          <p:nvPr/>
        </p:nvSpPr>
        <p:spPr bwMode="auto">
          <a:xfrm>
            <a:off x="1189038" y="5588000"/>
            <a:ext cx="6983412" cy="7207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CONCLUSIONES Y RECOMENDACIONES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animBg="1"/>
      <p:bldP spid="371716" grpId="1" animBg="1"/>
      <p:bldP spid="371717" grpId="0" animBg="1"/>
      <p:bldP spid="371717" grpId="1" animBg="1"/>
      <p:bldP spid="371718" grpId="0" animBg="1"/>
      <p:bldP spid="371719" grpId="0" animBg="1"/>
      <p:bldP spid="371720" grpId="0" animBg="1"/>
      <p:bldP spid="3717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C19-2283-45B3-A5E3-A0160B91E719}" type="slidenum">
              <a:rPr lang="es-ES"/>
              <a:pPr/>
              <a:t>26</a:t>
            </a:fld>
            <a:endParaRPr lang="es-ES"/>
          </a:p>
        </p:txBody>
      </p:sp>
      <p:pic>
        <p:nvPicPr>
          <p:cNvPr id="485390" name="Picture 14" descr="untitled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</p:spPr>
      </p:pic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5380" name="AutoShape 4"/>
          <p:cNvSpPr>
            <a:spLocks noChangeArrowheads="1"/>
          </p:cNvSpPr>
          <p:nvPr/>
        </p:nvSpPr>
        <p:spPr bwMode="auto">
          <a:xfrm>
            <a:off x="1116013" y="3213100"/>
            <a:ext cx="6804025" cy="3313113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0000FF">
                  <a:alpha val="11000"/>
                </a:srgbClr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Argentina, Bolivia, Brasil,</a:t>
            </a:r>
          </a:p>
          <a:p>
            <a:pPr algn="ctr"/>
            <a:r>
              <a:rPr lang="es-EC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Canadá, Colombia, Chile, EE.UU., </a:t>
            </a:r>
          </a:p>
          <a:p>
            <a:pPr algn="ctr"/>
            <a:r>
              <a:rPr lang="es-EC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México, Perú, Uruguay, Venezuela, </a:t>
            </a:r>
          </a:p>
          <a:p>
            <a:pPr algn="ctr"/>
            <a:r>
              <a:rPr lang="es-EC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Alemania,  Austria, Bélgica, </a:t>
            </a:r>
          </a:p>
          <a:p>
            <a:pPr algn="ctr"/>
            <a:r>
              <a:rPr lang="es-EC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España, Francia, Italia, </a:t>
            </a:r>
          </a:p>
          <a:p>
            <a:pPr algn="ctr"/>
            <a:r>
              <a:rPr lang="es-EC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Reino Unido, Suecia y Suiza.</a:t>
            </a: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5381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VARIABLES DEL MODELO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5389" name="AutoShape 13"/>
          <p:cNvSpPr>
            <a:spLocks noChangeArrowheads="1"/>
          </p:cNvSpPr>
          <p:nvPr/>
        </p:nvSpPr>
        <p:spPr bwMode="auto">
          <a:xfrm>
            <a:off x="1692275" y="1628775"/>
            <a:ext cx="5834063" cy="1081088"/>
          </a:xfrm>
          <a:prstGeom prst="bevel">
            <a:avLst>
              <a:gd name="adj" fmla="val 6986"/>
            </a:avLst>
          </a:prstGeom>
          <a:solidFill>
            <a:schemeClr val="bg1"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Países considerados con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Flujo de migración internacional</a:t>
            </a:r>
            <a:r>
              <a:rPr lang="es-E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 animBg="1"/>
      <p:bldP spid="4853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6AB2-9B14-4BA9-9089-4F2D98389D5B}" type="slidenum">
              <a:rPr lang="es-ES"/>
              <a:pPr/>
              <a:t>27</a:t>
            </a:fld>
            <a:endParaRPr lang="es-ES"/>
          </a:p>
        </p:txBody>
      </p:sp>
      <p:pic>
        <p:nvPicPr>
          <p:cNvPr id="432141" name="Picture 13" descr="e64926inm8p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</p:spPr>
      </p:pic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2132" name="AutoShape 4"/>
          <p:cNvSpPr>
            <a:spLocks noChangeArrowheads="1"/>
          </p:cNvSpPr>
          <p:nvPr/>
        </p:nvSpPr>
        <p:spPr bwMode="auto">
          <a:xfrm>
            <a:off x="2555875" y="1700213"/>
            <a:ext cx="4681538" cy="9366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0000FF">
                  <a:alpha val="74001"/>
                </a:srgbClr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 DEPENDIENTE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32133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VARIABLES DEL MODELO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2134" name="AutoShape 6"/>
          <p:cNvSpPr>
            <a:spLocks noChangeArrowheads="1"/>
          </p:cNvSpPr>
          <p:nvPr/>
        </p:nvSpPr>
        <p:spPr bwMode="auto">
          <a:xfrm>
            <a:off x="2555875" y="3213100"/>
            <a:ext cx="4610100" cy="108108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36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El ratio del flujo de migración</a:t>
            </a:r>
            <a:r>
              <a:rPr lang="es-E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32138" name="Rectangle 10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432140" name="Group 12"/>
          <p:cNvGrpSpPr>
            <a:grpSpLocks/>
          </p:cNvGrpSpPr>
          <p:nvPr/>
        </p:nvGrpSpPr>
        <p:grpSpPr bwMode="auto">
          <a:xfrm>
            <a:off x="2195513" y="5084763"/>
            <a:ext cx="5759450" cy="1398587"/>
            <a:chOff x="1156" y="3067"/>
            <a:chExt cx="3628" cy="998"/>
          </a:xfrm>
        </p:grpSpPr>
        <p:sp>
          <p:nvSpPr>
            <p:cNvPr id="432135" name="AutoShape 7"/>
            <p:cNvSpPr>
              <a:spLocks noChangeArrowheads="1"/>
            </p:cNvSpPr>
            <p:nvPr/>
          </p:nvSpPr>
          <p:spPr bwMode="auto">
            <a:xfrm>
              <a:off x="1156" y="3067"/>
              <a:ext cx="3628" cy="998"/>
            </a:xfrm>
            <a:prstGeom prst="bevel">
              <a:avLst>
                <a:gd name="adj" fmla="val 6986"/>
              </a:avLst>
            </a:prstGeom>
            <a:solidFill>
              <a:srgbClr val="FFFF99">
                <a:alpha val="4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rgbClr val="FFFF00"/>
                  </a:solidFill>
                </a:rPr>
                <a:t> </a:t>
              </a:r>
              <a:endParaRPr lang="es-ES" i="1"/>
            </a:p>
          </p:txBody>
        </p:sp>
        <p:graphicFrame>
          <p:nvGraphicFramePr>
            <p:cNvPr id="432137" name="Object 9"/>
            <p:cNvGraphicFramePr>
              <a:graphicFrameLocks noChangeAspect="1"/>
            </p:cNvGraphicFramePr>
            <p:nvPr/>
          </p:nvGraphicFramePr>
          <p:xfrm>
            <a:off x="1247" y="3312"/>
            <a:ext cx="1452" cy="435"/>
          </p:xfrm>
          <a:graphic>
            <a:graphicData uri="http://schemas.openxmlformats.org/presentationml/2006/ole">
              <p:oleObj spid="_x0000_s432137" name="Ecuación" r:id="rId5" imgW="761669" imgH="228501" progId="Equation.3">
                <p:embed/>
              </p:oleObj>
            </a:graphicData>
          </a:graphic>
        </p:graphicFrame>
        <p:graphicFrame>
          <p:nvGraphicFramePr>
            <p:cNvPr id="432136" name="Object 8"/>
            <p:cNvGraphicFramePr>
              <a:graphicFrameLocks noChangeAspect="1"/>
            </p:cNvGraphicFramePr>
            <p:nvPr/>
          </p:nvGraphicFramePr>
          <p:xfrm>
            <a:off x="3364" y="3114"/>
            <a:ext cx="900" cy="815"/>
          </p:xfrm>
          <a:graphic>
            <a:graphicData uri="http://schemas.openxmlformats.org/presentationml/2006/ole">
              <p:oleObj spid="_x0000_s432136" name="Ecuación" r:id="rId6" imgW="469800" imgH="431640" progId="Equation.3">
                <p:embed/>
              </p:oleObj>
            </a:graphicData>
          </a:graphic>
        </p:graphicFrame>
        <p:sp>
          <p:nvSpPr>
            <p:cNvPr id="432139" name="Rectangle 11"/>
            <p:cNvSpPr>
              <a:spLocks noChangeArrowheads="1"/>
            </p:cNvSpPr>
            <p:nvPr/>
          </p:nvSpPr>
          <p:spPr bwMode="auto">
            <a:xfrm>
              <a:off x="2835" y="3079"/>
              <a:ext cx="272" cy="5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GB" b="0" i="1">
                  <a:ea typeface="Batang" pitchFamily="18" charset="-127"/>
                </a:rPr>
                <a:t> = </a:t>
              </a:r>
              <a:endParaRPr lang="en-GB" sz="3600" b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2" grpId="0" animBg="1"/>
      <p:bldP spid="4321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391F-DB25-4E0B-856A-FD36402C41A2}" type="slidenum">
              <a:rPr lang="es-ES"/>
              <a:pPr/>
              <a:t>28</a:t>
            </a:fld>
            <a:endParaRPr lang="es-ES"/>
          </a:p>
        </p:txBody>
      </p:sp>
      <p:pic>
        <p:nvPicPr>
          <p:cNvPr id="434191" name="Picture 15" descr="produccion_lanix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5175"/>
            <a:ext cx="9144000" cy="6067425"/>
          </a:xfrm>
          <a:prstGeom prst="rect">
            <a:avLst/>
          </a:prstGeom>
          <a:noFill/>
        </p:spPr>
      </p:pic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4180" name="AutoShape 4"/>
          <p:cNvSpPr>
            <a:spLocks noChangeArrowheads="1"/>
          </p:cNvSpPr>
          <p:nvPr/>
        </p:nvSpPr>
        <p:spPr bwMode="auto">
          <a:xfrm>
            <a:off x="2195513" y="1628775"/>
            <a:ext cx="5040312" cy="1439863"/>
          </a:xfrm>
          <a:prstGeom prst="bevel">
            <a:avLst>
              <a:gd name="adj" fmla="val 6986"/>
            </a:avLst>
          </a:prstGeom>
          <a:solidFill>
            <a:srgbClr val="00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FFFFFF"/>
                  </a:outerShdw>
                </a:effectLst>
              </a:rPr>
              <a:t>VARIABLES INDEPENDIENTES</a:t>
            </a:r>
          </a:p>
          <a:p>
            <a:pPr algn="ctr"/>
            <a:r>
              <a:rPr lang="es-E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ECONÓMICAS</a:t>
            </a:r>
            <a:r>
              <a:rPr lang="es-ES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34181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VARIABLES DEL MODELO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4182" name="AutoShape 6"/>
          <p:cNvSpPr>
            <a:spLocks noChangeArrowheads="1"/>
          </p:cNvSpPr>
          <p:nvPr/>
        </p:nvSpPr>
        <p:spPr bwMode="auto">
          <a:xfrm>
            <a:off x="1762125" y="3429000"/>
            <a:ext cx="5834063" cy="1081088"/>
          </a:xfrm>
          <a:prstGeom prst="bevel">
            <a:avLst>
              <a:gd name="adj" fmla="val 6986"/>
            </a:avLst>
          </a:prstGeom>
          <a:solidFill>
            <a:srgbClr val="666699">
              <a:alpha val="7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</a:rPr>
              <a:t>Ratio del Producto Interno Bruto</a:t>
            </a:r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434187" name="Rectangle 11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434190" name="Group 14"/>
          <p:cNvGrpSpPr>
            <a:grpSpLocks/>
          </p:cNvGrpSpPr>
          <p:nvPr/>
        </p:nvGrpSpPr>
        <p:grpSpPr bwMode="auto">
          <a:xfrm>
            <a:off x="1908175" y="4868863"/>
            <a:ext cx="5759450" cy="1584325"/>
            <a:chOff x="1156" y="3067"/>
            <a:chExt cx="3628" cy="998"/>
          </a:xfrm>
        </p:grpSpPr>
        <p:sp>
          <p:nvSpPr>
            <p:cNvPr id="434183" name="AutoShape 7"/>
            <p:cNvSpPr>
              <a:spLocks noChangeArrowheads="1"/>
            </p:cNvSpPr>
            <p:nvPr/>
          </p:nvSpPr>
          <p:spPr bwMode="auto">
            <a:xfrm>
              <a:off x="1156" y="3067"/>
              <a:ext cx="3628" cy="998"/>
            </a:xfrm>
            <a:prstGeom prst="bevel">
              <a:avLst>
                <a:gd name="adj" fmla="val 6986"/>
              </a:avLst>
            </a:prstGeom>
            <a:solidFill>
              <a:schemeClr val="bg1">
                <a:alpha val="6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434186" name="Object 10"/>
            <p:cNvGraphicFramePr>
              <a:graphicFrameLocks noChangeAspect="1"/>
            </p:cNvGraphicFramePr>
            <p:nvPr/>
          </p:nvGraphicFramePr>
          <p:xfrm>
            <a:off x="1338" y="3345"/>
            <a:ext cx="1315" cy="445"/>
          </p:xfrm>
          <a:graphic>
            <a:graphicData uri="http://schemas.openxmlformats.org/presentationml/2006/ole">
              <p:oleObj spid="_x0000_s434186" name="Ecuación" r:id="rId5" imgW="672808" imgH="228501" progId="Equation.3">
                <p:embed/>
              </p:oleObj>
            </a:graphicData>
          </a:graphic>
        </p:graphicFrame>
        <p:graphicFrame>
          <p:nvGraphicFramePr>
            <p:cNvPr id="434185" name="Object 9"/>
            <p:cNvGraphicFramePr>
              <a:graphicFrameLocks noChangeAspect="1"/>
            </p:cNvGraphicFramePr>
            <p:nvPr/>
          </p:nvGraphicFramePr>
          <p:xfrm>
            <a:off x="3243" y="3113"/>
            <a:ext cx="907" cy="855"/>
          </p:xfrm>
          <a:graphic>
            <a:graphicData uri="http://schemas.openxmlformats.org/presentationml/2006/ole">
              <p:oleObj spid="_x0000_s434185" name="Ecuación" r:id="rId6" imgW="495085" imgH="469696" progId="Equation.3">
                <p:embed/>
              </p:oleObj>
            </a:graphicData>
          </a:graphic>
        </p:graphicFrame>
        <p:sp>
          <p:nvSpPr>
            <p:cNvPr id="434188" name="Rectangle 12"/>
            <p:cNvSpPr>
              <a:spLocks noChangeArrowheads="1"/>
            </p:cNvSpPr>
            <p:nvPr/>
          </p:nvSpPr>
          <p:spPr bwMode="auto">
            <a:xfrm>
              <a:off x="2653" y="3430"/>
              <a:ext cx="334" cy="2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GB" b="0" i="1">
                  <a:ea typeface="Batang" pitchFamily="18" charset="-127"/>
                  <a:cs typeface="Arial" charset="0"/>
                </a:rPr>
                <a:t> = </a:t>
              </a:r>
              <a:endParaRPr lang="en-GB" sz="3600" b="0">
                <a:ea typeface="Batang" pitchFamily="18" charset="-127"/>
                <a:cs typeface="Arial" charset="0"/>
              </a:endParaRPr>
            </a:p>
          </p:txBody>
        </p:sp>
      </p:grpSp>
      <p:sp>
        <p:nvSpPr>
          <p:cNvPr id="434189" name="Rectangle 13"/>
          <p:cNvSpPr>
            <a:spLocks noChangeArrowheads="1"/>
          </p:cNvSpPr>
          <p:nvPr/>
        </p:nvSpPr>
        <p:spPr bwMode="auto">
          <a:xfrm>
            <a:off x="0" y="3913188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4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4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 animBg="1"/>
      <p:bldP spid="4341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86F1-31D3-461D-B4C4-7F53C6295C5D}" type="slidenum">
              <a:rPr lang="es-ES"/>
              <a:pPr/>
              <a:t>29</a:t>
            </a:fld>
            <a:endParaRPr lang="es-ES"/>
          </a:p>
        </p:txBody>
      </p:sp>
      <p:pic>
        <p:nvPicPr>
          <p:cNvPr id="436237" name="Picture 13" descr="desemlp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59C9F"/>
              </a:clrFrom>
              <a:clrTo>
                <a:srgbClr val="A59C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</p:spPr>
      </p:pic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28" name="AutoShape 4"/>
          <p:cNvSpPr>
            <a:spLocks noChangeArrowheads="1"/>
          </p:cNvSpPr>
          <p:nvPr/>
        </p:nvSpPr>
        <p:spPr bwMode="auto">
          <a:xfrm>
            <a:off x="2195513" y="1628775"/>
            <a:ext cx="5040312" cy="1439863"/>
          </a:xfrm>
          <a:prstGeom prst="bevel">
            <a:avLst>
              <a:gd name="adj" fmla="val 6986"/>
            </a:avLst>
          </a:prstGeom>
          <a:solidFill>
            <a:srgbClr val="00FFFF">
              <a:alpha val="1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VARIABLES INDEPENDIENTES</a:t>
            </a:r>
          </a:p>
          <a:p>
            <a:pPr algn="ctr"/>
            <a:r>
              <a:rPr lang="es-E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ECONÓMICAS </a:t>
            </a:r>
          </a:p>
        </p:txBody>
      </p:sp>
      <p:sp>
        <p:nvSpPr>
          <p:cNvPr id="436229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VARIABLES DEL MODELO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6230" name="AutoShape 6"/>
          <p:cNvSpPr>
            <a:spLocks noChangeArrowheads="1"/>
          </p:cNvSpPr>
          <p:nvPr/>
        </p:nvSpPr>
        <p:spPr bwMode="auto">
          <a:xfrm>
            <a:off x="1835150" y="3429000"/>
            <a:ext cx="5834063" cy="1081088"/>
          </a:xfrm>
          <a:prstGeom prst="bevel">
            <a:avLst>
              <a:gd name="adj" fmla="val 6986"/>
            </a:avLst>
          </a:prstGeom>
          <a:solidFill>
            <a:srgbClr val="666699">
              <a:alpha val="7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Ratio de la tasa de Desempleo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0" y="294481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436236" name="Group 12"/>
          <p:cNvGrpSpPr>
            <a:grpSpLocks/>
          </p:cNvGrpSpPr>
          <p:nvPr/>
        </p:nvGrpSpPr>
        <p:grpSpPr bwMode="auto">
          <a:xfrm>
            <a:off x="2124075" y="4868863"/>
            <a:ext cx="5759450" cy="1584325"/>
            <a:chOff x="1156" y="3067"/>
            <a:chExt cx="3628" cy="998"/>
          </a:xfrm>
        </p:grpSpPr>
        <p:sp>
          <p:nvSpPr>
            <p:cNvPr id="436231" name="AutoShape 7"/>
            <p:cNvSpPr>
              <a:spLocks noChangeArrowheads="1"/>
            </p:cNvSpPr>
            <p:nvPr/>
          </p:nvSpPr>
          <p:spPr bwMode="auto">
            <a:xfrm>
              <a:off x="1156" y="3067"/>
              <a:ext cx="3628" cy="998"/>
            </a:xfrm>
            <a:prstGeom prst="bevel">
              <a:avLst>
                <a:gd name="adj" fmla="val 6986"/>
              </a:avLst>
            </a:prstGeom>
            <a:solidFill>
              <a:schemeClr val="bg1">
                <a:alpha val="6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436233" name="Object 9"/>
            <p:cNvGraphicFramePr>
              <a:graphicFrameLocks noChangeAspect="1"/>
            </p:cNvGraphicFramePr>
            <p:nvPr/>
          </p:nvGraphicFramePr>
          <p:xfrm>
            <a:off x="1202" y="3385"/>
            <a:ext cx="1406" cy="347"/>
          </p:xfrm>
          <a:graphic>
            <a:graphicData uri="http://schemas.openxmlformats.org/presentationml/2006/ole">
              <p:oleObj spid="_x0000_s436233" name="Ecuación" r:id="rId5" imgW="927100" imgH="228600" progId="Equation.3">
                <p:embed/>
              </p:oleObj>
            </a:graphicData>
          </a:graphic>
        </p:graphicFrame>
        <p:graphicFrame>
          <p:nvGraphicFramePr>
            <p:cNvPr id="436232" name="Object 8"/>
            <p:cNvGraphicFramePr>
              <a:graphicFrameLocks noChangeAspect="1"/>
            </p:cNvGraphicFramePr>
            <p:nvPr/>
          </p:nvGraphicFramePr>
          <p:xfrm>
            <a:off x="2753" y="3280"/>
            <a:ext cx="1932" cy="640"/>
          </p:xfrm>
          <a:graphic>
            <a:graphicData uri="http://schemas.openxmlformats.org/presentationml/2006/ole">
              <p:oleObj spid="_x0000_s436232" name="Ecuación" r:id="rId6" imgW="1371600" imgH="457200" progId="Equation.3">
                <p:embed/>
              </p:oleObj>
            </a:graphicData>
          </a:graphic>
        </p:graphicFrame>
        <p:sp>
          <p:nvSpPr>
            <p:cNvPr id="436235" name="Rectangle 11"/>
            <p:cNvSpPr>
              <a:spLocks noChangeArrowheads="1"/>
            </p:cNvSpPr>
            <p:nvPr/>
          </p:nvSpPr>
          <p:spPr bwMode="auto">
            <a:xfrm>
              <a:off x="2562" y="3203"/>
              <a:ext cx="182" cy="74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s-ES">
                  <a:ea typeface="Batang" pitchFamily="18" charset="-127"/>
                </a:rPr>
                <a:t> = </a:t>
              </a:r>
              <a:endParaRPr lang="es-ES" sz="36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3117-BE11-47E1-BCBC-5D97A0DA2EF5}" type="slidenum">
              <a:rPr lang="es-ES"/>
              <a:pPr/>
              <a:t>3</a:t>
            </a:fld>
            <a:endParaRPr lang="es-ES"/>
          </a:p>
        </p:txBody>
      </p:sp>
      <p:pic>
        <p:nvPicPr>
          <p:cNvPr id="343071" name="Picture 31" descr="e64926inm14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</p:spPr>
      </p:pic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INTRODUCCIÓN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3064" name="AutoShape 24"/>
          <p:cNvSpPr>
            <a:spLocks noChangeArrowheads="1"/>
          </p:cNvSpPr>
          <p:nvPr/>
        </p:nvSpPr>
        <p:spPr bwMode="auto">
          <a:xfrm>
            <a:off x="2051050" y="836613"/>
            <a:ext cx="5111750" cy="6477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3068" name="AutoShape 28"/>
          <p:cNvSpPr>
            <a:spLocks noChangeArrowheads="1"/>
          </p:cNvSpPr>
          <p:nvPr/>
        </p:nvSpPr>
        <p:spPr bwMode="auto">
          <a:xfrm>
            <a:off x="755650" y="4868863"/>
            <a:ext cx="7777163" cy="13684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hlink"/>
              </a:gs>
              <a:gs pos="50000">
                <a:schemeClr val="bg1">
                  <a:alpha val="95000"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EE.UU.:1991 y 2004, se registraron como </a:t>
            </a:r>
          </a:p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inmigrantes  residentes legales </a:t>
            </a:r>
          </a:p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12.9 millones de personas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3069" name="Text Box 29"/>
          <p:cNvSpPr txBox="1">
            <a:spLocks noChangeArrowheads="1"/>
          </p:cNvSpPr>
          <p:nvPr/>
        </p:nvSpPr>
        <p:spPr bwMode="auto">
          <a:xfrm>
            <a:off x="2268538" y="981075"/>
            <a:ext cx="46545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MIGRACIÓN INTERNACIONAL </a:t>
            </a:r>
          </a:p>
        </p:txBody>
      </p:sp>
      <p:sp>
        <p:nvSpPr>
          <p:cNvPr id="343070" name="Rectangle 30"/>
          <p:cNvSpPr>
            <a:spLocks noChangeArrowheads="1"/>
          </p:cNvSpPr>
          <p:nvPr/>
        </p:nvSpPr>
        <p:spPr bwMode="auto">
          <a:xfrm>
            <a:off x="3983038" y="6278563"/>
            <a:ext cx="3995737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U.S. Department of Homeland Security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68" grpId="0" animBg="1"/>
      <p:bldP spid="3430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EFD5-9BD6-4D37-AA7D-2DA808CFAFD0}" type="slidenum">
              <a:rPr lang="es-ES"/>
              <a:pPr/>
              <a:t>30</a:t>
            </a:fld>
            <a:endParaRPr lang="es-ES"/>
          </a:p>
        </p:txBody>
      </p:sp>
      <p:pic>
        <p:nvPicPr>
          <p:cNvPr id="438286" name="Picture 14" descr="trabajado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</p:spPr>
      </p:pic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8276" name="AutoShape 4"/>
          <p:cNvSpPr>
            <a:spLocks noChangeArrowheads="1"/>
          </p:cNvSpPr>
          <p:nvPr/>
        </p:nvSpPr>
        <p:spPr bwMode="auto">
          <a:xfrm>
            <a:off x="468313" y="1557338"/>
            <a:ext cx="5040312" cy="1439862"/>
          </a:xfrm>
          <a:prstGeom prst="bevel">
            <a:avLst>
              <a:gd name="adj" fmla="val 6986"/>
            </a:avLst>
          </a:prstGeom>
          <a:solidFill>
            <a:srgbClr val="00FFFF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FFFFFF"/>
                  </a:outerShdw>
                </a:effectLst>
              </a:rPr>
              <a:t>VARIABLES INDEPENDIENTES</a:t>
            </a:r>
          </a:p>
          <a:p>
            <a:pPr algn="ctr"/>
            <a:r>
              <a:rPr lang="es-E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ECONÓMICAS</a:t>
            </a:r>
            <a:r>
              <a:rPr lang="es-ES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38277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VARIABLES DEL MODELO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8278" name="AutoShape 6"/>
          <p:cNvSpPr>
            <a:spLocks noChangeArrowheads="1"/>
          </p:cNvSpPr>
          <p:nvPr/>
        </p:nvSpPr>
        <p:spPr bwMode="auto">
          <a:xfrm>
            <a:off x="1763713" y="3429000"/>
            <a:ext cx="5834062" cy="1081088"/>
          </a:xfrm>
          <a:prstGeom prst="bevel">
            <a:avLst>
              <a:gd name="adj" fmla="val 6986"/>
            </a:avLst>
          </a:prstGeom>
          <a:solidFill>
            <a:srgbClr val="666699">
              <a:alpha val="7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Ratio de Coeficiente de desigualdad</a:t>
            </a:r>
          </a:p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Ingreso (Gini) </a:t>
            </a:r>
          </a:p>
        </p:txBody>
      </p:sp>
      <p:sp>
        <p:nvSpPr>
          <p:cNvPr id="438282" name="Rectangle 10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438285" name="Group 13"/>
          <p:cNvGrpSpPr>
            <a:grpSpLocks/>
          </p:cNvGrpSpPr>
          <p:nvPr/>
        </p:nvGrpSpPr>
        <p:grpSpPr bwMode="auto">
          <a:xfrm>
            <a:off x="468313" y="5084763"/>
            <a:ext cx="5759450" cy="1584325"/>
            <a:chOff x="1156" y="3067"/>
            <a:chExt cx="3628" cy="998"/>
          </a:xfrm>
        </p:grpSpPr>
        <p:sp>
          <p:nvSpPr>
            <p:cNvPr id="438279" name="AutoShape 7"/>
            <p:cNvSpPr>
              <a:spLocks noChangeArrowheads="1"/>
            </p:cNvSpPr>
            <p:nvPr/>
          </p:nvSpPr>
          <p:spPr bwMode="auto">
            <a:xfrm>
              <a:off x="1156" y="3067"/>
              <a:ext cx="3628" cy="998"/>
            </a:xfrm>
            <a:prstGeom prst="bevel">
              <a:avLst>
                <a:gd name="adj" fmla="val 6986"/>
              </a:avLst>
            </a:prstGeom>
            <a:solidFill>
              <a:schemeClr val="bg1">
                <a:alpha val="6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438281" name="Object 9"/>
            <p:cNvGraphicFramePr>
              <a:graphicFrameLocks noChangeAspect="1"/>
            </p:cNvGraphicFramePr>
            <p:nvPr/>
          </p:nvGraphicFramePr>
          <p:xfrm>
            <a:off x="1429" y="3385"/>
            <a:ext cx="1043" cy="343"/>
          </p:xfrm>
          <a:graphic>
            <a:graphicData uri="http://schemas.openxmlformats.org/presentationml/2006/ole">
              <p:oleObj spid="_x0000_s438281" name="Ecuación" r:id="rId5" imgW="698500" imgH="228600" progId="Equation.3">
                <p:embed/>
              </p:oleObj>
            </a:graphicData>
          </a:graphic>
        </p:graphicFrame>
        <p:graphicFrame>
          <p:nvGraphicFramePr>
            <p:cNvPr id="438280" name="Object 8"/>
            <p:cNvGraphicFramePr>
              <a:graphicFrameLocks noChangeAspect="1"/>
            </p:cNvGraphicFramePr>
            <p:nvPr/>
          </p:nvGraphicFramePr>
          <p:xfrm>
            <a:off x="3433" y="3261"/>
            <a:ext cx="853" cy="759"/>
          </p:xfrm>
          <a:graphic>
            <a:graphicData uri="http://schemas.openxmlformats.org/presentationml/2006/ole">
              <p:oleObj spid="_x0000_s438280" name="Ecuación" r:id="rId6" imgW="507960" imgH="457200" progId="Equation.3">
                <p:embed/>
              </p:oleObj>
            </a:graphicData>
          </a:graphic>
        </p:graphicFrame>
        <p:sp>
          <p:nvSpPr>
            <p:cNvPr id="438283" name="Rectangle 11"/>
            <p:cNvSpPr>
              <a:spLocks noChangeArrowheads="1"/>
            </p:cNvSpPr>
            <p:nvPr/>
          </p:nvSpPr>
          <p:spPr bwMode="auto">
            <a:xfrm>
              <a:off x="2692" y="3419"/>
              <a:ext cx="334" cy="2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GB" b="0">
                  <a:ea typeface="Batang" pitchFamily="18" charset="-127"/>
                  <a:cs typeface="Arial" charset="0"/>
                </a:rPr>
                <a:t> = </a:t>
              </a:r>
              <a:endParaRPr lang="en-GB" sz="3600" b="0">
                <a:ea typeface="Batang" pitchFamily="18" charset="-127"/>
                <a:cs typeface="Arial" charset="0"/>
              </a:endParaRPr>
            </a:p>
          </p:txBody>
        </p:sp>
      </p:grpSp>
      <p:sp>
        <p:nvSpPr>
          <p:cNvPr id="438284" name="Rectangle 12"/>
          <p:cNvSpPr>
            <a:spLocks noChangeArrowheads="1"/>
          </p:cNvSpPr>
          <p:nvPr/>
        </p:nvSpPr>
        <p:spPr bwMode="auto">
          <a:xfrm>
            <a:off x="0" y="3913188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98BF-FD19-4668-8116-776E45FBA2F2}" type="slidenum">
              <a:rPr lang="es-ES"/>
              <a:pPr/>
              <a:t>31</a:t>
            </a:fld>
            <a:endParaRPr lang="es-ES"/>
          </a:p>
        </p:txBody>
      </p:sp>
      <p:pic>
        <p:nvPicPr>
          <p:cNvPr id="444426" name="Picture 10" descr="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</p:spPr>
      </p:pic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4420" name="AutoShape 4"/>
          <p:cNvSpPr>
            <a:spLocks noChangeArrowheads="1"/>
          </p:cNvSpPr>
          <p:nvPr/>
        </p:nvSpPr>
        <p:spPr bwMode="auto">
          <a:xfrm>
            <a:off x="323850" y="1484313"/>
            <a:ext cx="5472113" cy="1368425"/>
          </a:xfrm>
          <a:prstGeom prst="bevel">
            <a:avLst>
              <a:gd name="adj" fmla="val 6986"/>
            </a:avLst>
          </a:prstGeom>
          <a:solidFill>
            <a:srgbClr val="00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VARIABLES INDEPENDIENTES</a:t>
            </a:r>
          </a:p>
          <a:p>
            <a:pPr algn="ctr"/>
            <a:r>
              <a:rPr lang="es-E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ECONÓMICAS</a:t>
            </a:r>
            <a:r>
              <a:rPr lang="es-ES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44421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VARIABLES DEL MODELO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4422" name="AutoShape 6"/>
          <p:cNvSpPr>
            <a:spLocks noChangeArrowheads="1"/>
          </p:cNvSpPr>
          <p:nvPr/>
        </p:nvSpPr>
        <p:spPr bwMode="auto">
          <a:xfrm>
            <a:off x="5364163" y="3357563"/>
            <a:ext cx="3457575" cy="1081087"/>
          </a:xfrm>
          <a:prstGeom prst="bevel">
            <a:avLst>
              <a:gd name="adj" fmla="val 6986"/>
            </a:avLst>
          </a:prstGeom>
          <a:solidFill>
            <a:srgbClr val="666699">
              <a:alpha val="7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Inflación </a:t>
            </a:r>
          </a:p>
        </p:txBody>
      </p:sp>
      <p:sp>
        <p:nvSpPr>
          <p:cNvPr id="444423" name="AutoShape 7"/>
          <p:cNvSpPr>
            <a:spLocks noChangeArrowheads="1"/>
          </p:cNvSpPr>
          <p:nvPr/>
        </p:nvSpPr>
        <p:spPr bwMode="auto">
          <a:xfrm>
            <a:off x="684213" y="5013325"/>
            <a:ext cx="5759450" cy="1081088"/>
          </a:xfrm>
          <a:prstGeom prst="bevel">
            <a:avLst>
              <a:gd name="adj" fmla="val 6986"/>
            </a:avLst>
          </a:prstGeom>
          <a:solidFill>
            <a:schemeClr val="bg1">
              <a:alpha val="64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 </a:t>
            </a:r>
            <a:r>
              <a:rPr lang="es-ES" sz="1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</a:t>
            </a:r>
            <a:r>
              <a:rPr lang="es-E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=  Inflación del Ecuador </a:t>
            </a:r>
            <a:r>
              <a:rPr lang="es-ES" sz="1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animBg="1"/>
      <p:bldP spid="4444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23F1-AF9C-4EAD-8C5C-ECB86108DEBD}" type="slidenum">
              <a:rPr lang="es-ES"/>
              <a:pPr/>
              <a:t>32</a:t>
            </a:fld>
            <a:endParaRPr lang="es-ES"/>
          </a:p>
        </p:txBody>
      </p:sp>
      <p:pic>
        <p:nvPicPr>
          <p:cNvPr id="442376" name="Picture 8" descr="e64926inm2p"/>
          <p:cNvPicPr>
            <a:picLocks noChangeAspect="1" noChangeArrowheads="1"/>
          </p:cNvPicPr>
          <p:nvPr/>
        </p:nvPicPr>
        <p:blipFill>
          <a:blip r:embed="rId3">
            <a:lum bright="6000" contrast="-6000"/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</p:spPr>
      </p:pic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2372" name="AutoShape 4"/>
          <p:cNvSpPr>
            <a:spLocks noChangeArrowheads="1"/>
          </p:cNvSpPr>
          <p:nvPr/>
        </p:nvSpPr>
        <p:spPr bwMode="auto">
          <a:xfrm>
            <a:off x="2195513" y="1628775"/>
            <a:ext cx="5040312" cy="1439863"/>
          </a:xfrm>
          <a:prstGeom prst="bevel">
            <a:avLst>
              <a:gd name="adj" fmla="val 6986"/>
            </a:avLst>
          </a:prstGeom>
          <a:solidFill>
            <a:srgbClr val="FFFF99">
              <a:alpha val="7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FFFFFF"/>
                  </a:outerShdw>
                </a:effectLst>
              </a:rPr>
              <a:t>VARIABLES INDEPENDIENTES</a:t>
            </a:r>
          </a:p>
          <a:p>
            <a:pPr algn="ctr"/>
            <a:r>
              <a:rPr lang="es-E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OTRAS VARIABLES</a:t>
            </a:r>
          </a:p>
        </p:txBody>
      </p:sp>
      <p:sp>
        <p:nvSpPr>
          <p:cNvPr id="442373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VARIABLES DEL MODELO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2374" name="AutoShape 6"/>
          <p:cNvSpPr>
            <a:spLocks noChangeArrowheads="1"/>
          </p:cNvSpPr>
          <p:nvPr/>
        </p:nvSpPr>
        <p:spPr bwMode="auto">
          <a:xfrm>
            <a:off x="2195513" y="3429000"/>
            <a:ext cx="4752975" cy="1081088"/>
          </a:xfrm>
          <a:prstGeom prst="bevel">
            <a:avLst>
              <a:gd name="adj" fmla="val 6986"/>
            </a:avLst>
          </a:prstGeom>
          <a:solidFill>
            <a:srgbClr val="666699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Determinante </a:t>
            </a:r>
            <a:r>
              <a:rPr lang="fr-F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Política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42375" name="AutoShape 7"/>
          <p:cNvSpPr>
            <a:spLocks noChangeArrowheads="1"/>
          </p:cNvSpPr>
          <p:nvPr/>
        </p:nvSpPr>
        <p:spPr bwMode="auto">
          <a:xfrm>
            <a:off x="1835150" y="4868863"/>
            <a:ext cx="5759450" cy="1081087"/>
          </a:xfrm>
          <a:prstGeom prst="bevel">
            <a:avLst>
              <a:gd name="adj" fmla="val 6986"/>
            </a:avLst>
          </a:prstGeom>
          <a:solidFill>
            <a:schemeClr val="bg1">
              <a:alpha val="64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Política </a:t>
            </a:r>
            <a:r>
              <a:rPr lang="es-ES" sz="1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it</a:t>
            </a:r>
            <a:r>
              <a:rPr lang="fr-FR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=  Req. de visado </a:t>
            </a:r>
            <a:r>
              <a:rPr lang="es-ES" sz="1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2" grpId="0" animBg="1"/>
      <p:bldP spid="442374" grpId="0" animBg="1"/>
      <p:bldP spid="4423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89C9-718B-44A4-B2BD-68A15174D2AD}" type="slidenum">
              <a:rPr lang="es-ES"/>
              <a:pPr/>
              <a:t>33</a:t>
            </a:fld>
            <a:endParaRPr lang="es-ES"/>
          </a:p>
        </p:txBody>
      </p:sp>
      <p:pic>
        <p:nvPicPr>
          <p:cNvPr id="449544" name="Picture 8" descr="mig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</p:spPr>
      </p:pic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9540" name="AutoShape 4"/>
          <p:cNvSpPr>
            <a:spLocks noChangeArrowheads="1"/>
          </p:cNvSpPr>
          <p:nvPr/>
        </p:nvSpPr>
        <p:spPr bwMode="auto">
          <a:xfrm>
            <a:off x="3059113" y="1412875"/>
            <a:ext cx="5040312" cy="1223963"/>
          </a:xfrm>
          <a:prstGeom prst="bevel">
            <a:avLst>
              <a:gd name="adj" fmla="val 6986"/>
            </a:avLst>
          </a:prstGeom>
          <a:solidFill>
            <a:srgbClr val="FFFF99">
              <a:alpha val="7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FFFFFF"/>
                  </a:outerShdw>
                </a:effectLst>
              </a:rPr>
              <a:t>VARIABLES INDEPENDIENTES</a:t>
            </a:r>
          </a:p>
          <a:p>
            <a:pPr algn="ctr"/>
            <a:r>
              <a:rPr lang="es-E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OTRAS VARIABLES</a:t>
            </a:r>
          </a:p>
        </p:txBody>
      </p:sp>
      <p:sp>
        <p:nvSpPr>
          <p:cNvPr id="449541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VARIABLES DEL MODELO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9542" name="AutoShape 6"/>
          <p:cNvSpPr>
            <a:spLocks noChangeArrowheads="1"/>
          </p:cNvSpPr>
          <p:nvPr/>
        </p:nvSpPr>
        <p:spPr bwMode="auto">
          <a:xfrm>
            <a:off x="179388" y="3284538"/>
            <a:ext cx="3492500" cy="1081087"/>
          </a:xfrm>
          <a:prstGeom prst="bevel">
            <a:avLst>
              <a:gd name="adj" fmla="val 6986"/>
            </a:avLst>
          </a:prstGeom>
          <a:solidFill>
            <a:srgbClr val="666699">
              <a:alpha val="7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Stock de ecuatorianos</a:t>
            </a:r>
          </a:p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 otros países</a:t>
            </a:r>
          </a:p>
        </p:txBody>
      </p:sp>
      <p:sp>
        <p:nvSpPr>
          <p:cNvPr id="449543" name="AutoShape 7"/>
          <p:cNvSpPr>
            <a:spLocks noChangeArrowheads="1"/>
          </p:cNvSpPr>
          <p:nvPr/>
        </p:nvSpPr>
        <p:spPr bwMode="auto">
          <a:xfrm>
            <a:off x="2843213" y="5445125"/>
            <a:ext cx="5616575" cy="1081088"/>
          </a:xfrm>
          <a:prstGeom prst="bevel">
            <a:avLst>
              <a:gd name="adj" fmla="val 6986"/>
            </a:avLst>
          </a:prstGeom>
          <a:solidFill>
            <a:schemeClr val="bg1">
              <a:alpha val="64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Stock </a:t>
            </a:r>
            <a:r>
              <a:rPr lang="es-ES" sz="1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it</a:t>
            </a:r>
            <a:r>
              <a:rPr lang="es-E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=  Número de ecuatorianos en </a:t>
            </a:r>
            <a:r>
              <a:rPr lang="es-ES" sz="1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es-E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en</a:t>
            </a:r>
            <a:r>
              <a:rPr lang="es-ES" sz="1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</a:t>
            </a:r>
            <a:r>
              <a:rPr lang="es-E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2" grpId="0" animBg="1"/>
      <p:bldP spid="4495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984C-2791-431E-8696-10FCDEA1D361}" type="slidenum">
              <a:rPr lang="es-ES"/>
              <a:pPr/>
              <a:t>34</a:t>
            </a:fld>
            <a:endParaRPr lang="es-ES"/>
          </a:p>
        </p:txBody>
      </p:sp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2613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DATOS DE PANEL DINÁMICO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2614" name="AutoShape 6"/>
          <p:cNvSpPr>
            <a:spLocks noChangeArrowheads="1"/>
          </p:cNvSpPr>
          <p:nvPr/>
        </p:nvSpPr>
        <p:spPr bwMode="auto">
          <a:xfrm>
            <a:off x="1763713" y="2133600"/>
            <a:ext cx="5834062" cy="1081088"/>
          </a:xfrm>
          <a:prstGeom prst="bevel">
            <a:avLst>
              <a:gd name="adj" fmla="val 6986"/>
            </a:avLst>
          </a:prstGeom>
          <a:solidFill>
            <a:srgbClr val="666699">
              <a:alpha val="7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ESPECIFICACIÓN GENERAL:</a:t>
            </a:r>
          </a:p>
        </p:txBody>
      </p:sp>
      <p:sp>
        <p:nvSpPr>
          <p:cNvPr id="452615" name="AutoShape 7"/>
          <p:cNvSpPr>
            <a:spLocks noChangeArrowheads="1"/>
          </p:cNvSpPr>
          <p:nvPr/>
        </p:nvSpPr>
        <p:spPr bwMode="auto">
          <a:xfrm>
            <a:off x="684213" y="3860800"/>
            <a:ext cx="7850187" cy="1081088"/>
          </a:xfrm>
          <a:prstGeom prst="bevel">
            <a:avLst>
              <a:gd name="adj" fmla="val 6986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it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=  </a:t>
            </a:r>
            <a:r>
              <a:rPr lang="en-GB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α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+  </a:t>
            </a:r>
            <a:r>
              <a:rPr lang="el-GR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β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’</a:t>
            </a:r>
            <a:r>
              <a:rPr lang="en-GB" sz="1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it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+  </a:t>
            </a:r>
            <a:r>
              <a:rPr lang="es-ES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θ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i, t-1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+  </a:t>
            </a:r>
            <a:r>
              <a:rPr lang="es-ES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ε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it</a:t>
            </a:r>
            <a:endParaRPr lang="es-ES" sz="16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4" grpId="0" animBg="1"/>
      <p:bldP spid="4526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9D1B-83A1-444F-8D19-7547F5D73F02}" type="slidenum">
              <a:rPr lang="es-ES"/>
              <a:pPr/>
              <a:t>35</a:t>
            </a:fld>
            <a:endParaRPr lang="es-ES"/>
          </a:p>
        </p:txBody>
      </p:sp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4660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DATOS DE PANEL DINÁMICO</a:t>
            </a:r>
          </a:p>
          <a:p>
            <a:pPr algn="ctr"/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54667" name="Group 11"/>
          <p:cNvGrpSpPr>
            <a:grpSpLocks/>
          </p:cNvGrpSpPr>
          <p:nvPr/>
        </p:nvGrpSpPr>
        <p:grpSpPr bwMode="auto">
          <a:xfrm>
            <a:off x="0" y="1557338"/>
            <a:ext cx="9144000" cy="4608512"/>
            <a:chOff x="0" y="981"/>
            <a:chExt cx="5760" cy="2903"/>
          </a:xfrm>
        </p:grpSpPr>
        <p:sp>
          <p:nvSpPr>
            <p:cNvPr id="454663" name="AutoShape 7"/>
            <p:cNvSpPr>
              <a:spLocks noChangeArrowheads="1"/>
            </p:cNvSpPr>
            <p:nvPr/>
          </p:nvSpPr>
          <p:spPr bwMode="auto">
            <a:xfrm>
              <a:off x="0" y="981"/>
              <a:ext cx="5760" cy="2903"/>
            </a:xfrm>
            <a:prstGeom prst="bevel">
              <a:avLst>
                <a:gd name="adj" fmla="val 6986"/>
              </a:avLst>
            </a:prstGeom>
            <a:solidFill>
              <a:schemeClr val="accent2">
                <a:alpha val="74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	</a:t>
              </a:r>
              <a:r>
                <a:rPr lang="es-E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        </a:t>
              </a:r>
              <a:r>
                <a:rPr lang="es-ES" sz="2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Flujo_rat </a:t>
              </a:r>
              <a:r>
                <a:rPr lang="es-ES" sz="1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it</a:t>
              </a:r>
              <a:r>
                <a:rPr lang="es-ES" sz="2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=</a:t>
              </a:r>
              <a:r>
                <a:rPr lang="es-ES" sz="2800" i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</a:t>
              </a:r>
            </a:p>
            <a:p>
              <a:endParaRPr lang="es-ES" sz="28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  <a:p>
              <a:r>
                <a:rPr lang="es-ES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β</a:t>
              </a:r>
              <a:r>
                <a:rPr lang="es-ES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</a:t>
              </a:r>
              <a:r>
                <a:rPr lang="es-ES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+ β</a:t>
              </a:r>
              <a:r>
                <a:rPr lang="es-ES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r>
                <a:rPr lang="es-ES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*PIB_ rat </a:t>
              </a:r>
              <a:r>
                <a:rPr lang="es-ES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it</a:t>
              </a:r>
              <a:r>
                <a:rPr lang="es-ES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    + β</a:t>
              </a:r>
              <a:r>
                <a:rPr lang="es-ES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r>
                <a:rPr lang="es-ES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*Desemp_rat </a:t>
              </a:r>
              <a:r>
                <a:rPr lang="es-ES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it</a:t>
              </a:r>
              <a:r>
                <a:rPr lang="es-ES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+ </a:t>
              </a:r>
              <a:r>
                <a:rPr lang="el-GR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β</a:t>
              </a:r>
              <a:r>
                <a:rPr lang="es-ES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  <a:r>
                <a:rPr lang="es-ES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*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Gini_rat 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it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</a:p>
            <a:p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   </a:t>
              </a:r>
            </a:p>
            <a:p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   + </a:t>
              </a:r>
              <a:r>
                <a:rPr lang="el-GR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β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4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*Gini_rat 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it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    + </a:t>
              </a:r>
              <a:r>
                <a:rPr lang="el-GR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β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5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*Inf 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              +</a:t>
              </a:r>
              <a:r>
                <a:rPr lang="el-GR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β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*Política 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it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</a:p>
            <a:p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   </a:t>
              </a:r>
            </a:p>
            <a:p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   + </a:t>
              </a:r>
              <a:r>
                <a:rPr lang="el-GR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β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7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*Stock 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it             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 + </a:t>
              </a:r>
              <a:r>
                <a:rPr lang="el-GR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β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8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*Flujo_rat 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, 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t-1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+ </a:t>
              </a:r>
              <a:r>
                <a:rPr lang="es-ES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ε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GB" sz="1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it</a:t>
              </a:r>
              <a:r>
                <a:rPr lang="en-GB" sz="2800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endParaRPr lang="es-ES" sz="2800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54665" name="Text Box 9"/>
            <p:cNvSpPr txBox="1">
              <a:spLocks noChangeArrowheads="1"/>
            </p:cNvSpPr>
            <p:nvPr/>
          </p:nvSpPr>
          <p:spPr bwMode="auto">
            <a:xfrm>
              <a:off x="1928" y="2478"/>
              <a:ext cx="136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C" sz="16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s-ES" sz="16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1D11-8E2F-4CDE-8E95-14F023790D40}" type="slidenum">
              <a:rPr lang="es-ES"/>
              <a:pPr/>
              <a:t>36</a:t>
            </a:fld>
            <a:endParaRPr lang="es-ES"/>
          </a:p>
        </p:txBody>
      </p:sp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6708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RESULTADOS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7338" name="Rectangle 634"/>
          <p:cNvSpPr>
            <a:spLocks noChangeArrowheads="1"/>
          </p:cNvSpPr>
          <p:nvPr/>
        </p:nvSpPr>
        <p:spPr bwMode="auto">
          <a:xfrm>
            <a:off x="1763713" y="1773238"/>
            <a:ext cx="55689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s-E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MÉTODO GENERALIZADO DE MOMENTOS-GMM </a:t>
            </a:r>
          </a:p>
        </p:txBody>
      </p:sp>
      <p:graphicFrame>
        <p:nvGraphicFramePr>
          <p:cNvPr id="488582" name="Group 2182"/>
          <p:cNvGraphicFramePr>
            <a:graphicFrameLocks noGrp="1"/>
          </p:cNvGraphicFramePr>
          <p:nvPr>
            <p:ph/>
          </p:nvPr>
        </p:nvGraphicFramePr>
        <p:xfrm>
          <a:off x="468313" y="2636838"/>
          <a:ext cx="8229600" cy="3349625"/>
        </p:xfrm>
        <a:graphic>
          <a:graphicData uri="http://schemas.openxmlformats.org/drawingml/2006/table">
            <a:tbl>
              <a:tblPr/>
              <a:tblGrid>
                <a:gridCol w="2447925"/>
                <a:gridCol w="1438275"/>
                <a:gridCol w="1541462"/>
                <a:gridCol w="1541463"/>
                <a:gridCol w="12604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Variable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Coeficiente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Error Std.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Estadístico-t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Prob.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PIB_ rat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9.728673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1.562172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6.227657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0.0000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Desemp_rat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-603.7220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29.42851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-20.51487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0.0000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Gini_rat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3497.585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1083.119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3.229179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0.0015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Gini_rat </a:t>
                      </a:r>
                      <a:r>
                        <a:rPr kumimoji="0" lang="en-GB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-2072.304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575.4514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-3.601180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0.0004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Inf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3.120658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1.040390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2.999509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0.0031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Política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416.7482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76.09894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5.476400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0.0000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Stock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0.007062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0.000401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17.63071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0.0000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Flujo_rat </a:t>
                      </a:r>
                      <a:r>
                        <a:rPr kumimoji="0" lang="pt-BR" sz="16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t-1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0.372488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0.013737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27.11622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0.0000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R-cuadrado ajustado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  0.581927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907-A832-41CE-9615-2439F43825DC}" type="slidenum">
              <a:rPr lang="es-ES"/>
              <a:pPr/>
              <a:t>37</a:t>
            </a:fld>
            <a:endParaRPr lang="es-ES"/>
          </a:p>
        </p:txBody>
      </p:sp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9780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ANALISIS DE ELASTICIDADES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9862" name="Rectangle 86"/>
          <p:cNvSpPr>
            <a:spLocks noChangeArrowheads="1"/>
          </p:cNvSpPr>
          <p:nvPr/>
        </p:nvSpPr>
        <p:spPr bwMode="auto">
          <a:xfrm>
            <a:off x="2916238" y="1520825"/>
            <a:ext cx="2435225" cy="11874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s-ES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Elasticidad     =</a:t>
            </a:r>
          </a:p>
          <a:p>
            <a:pPr algn="ctr"/>
            <a:endParaRPr lang="es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9965" name="Rectangle 189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59964" name="Object 188"/>
          <p:cNvGraphicFramePr>
            <a:graphicFrameLocks noChangeAspect="1"/>
          </p:cNvGraphicFramePr>
          <p:nvPr/>
        </p:nvGraphicFramePr>
        <p:xfrm>
          <a:off x="5508625" y="1339850"/>
          <a:ext cx="712788" cy="1584325"/>
        </p:xfrm>
        <a:graphic>
          <a:graphicData uri="http://schemas.openxmlformats.org/presentationml/2006/ole">
            <p:oleObj spid="_x0000_s459964" name="Ecuación" r:id="rId4" imgW="254000" imgH="825500" progId="Equation.3">
              <p:embed/>
            </p:oleObj>
          </a:graphicData>
        </a:graphic>
      </p:graphicFrame>
      <p:graphicFrame>
        <p:nvGraphicFramePr>
          <p:cNvPr id="460072" name="Group 296"/>
          <p:cNvGraphicFramePr>
            <a:graphicFrameLocks noGrp="1"/>
          </p:cNvGraphicFramePr>
          <p:nvPr>
            <p:ph/>
          </p:nvPr>
        </p:nvGraphicFramePr>
        <p:xfrm>
          <a:off x="1382713" y="2997200"/>
          <a:ext cx="6429375" cy="3716338"/>
        </p:xfrm>
        <a:graphic>
          <a:graphicData uri="http://schemas.openxmlformats.org/drawingml/2006/table">
            <a:tbl>
              <a:tblPr/>
              <a:tblGrid>
                <a:gridCol w="3263900"/>
                <a:gridCol w="3165475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Variable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Elasticidad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Desemp_rat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-1.40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Gini_rat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0.85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Política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0.79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Stock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0.65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Flujo_rat</a:t>
                      </a:r>
                      <a:r>
                        <a:rPr kumimoji="0" lang="pt-BR" sz="2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t-1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0.32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Inf 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0.29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PIB_ rat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0.24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DB18-5684-42DC-B203-9B8B274BD392}" type="slidenum">
              <a:rPr lang="es-ES"/>
              <a:pPr/>
              <a:t>38</a:t>
            </a:fld>
            <a:endParaRPr lang="es-ES"/>
          </a:p>
        </p:txBody>
      </p:sp>
      <p:pic>
        <p:nvPicPr>
          <p:cNvPr id="477225" name="Picture 41" descr="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</p:spPr>
      </p:pic>
      <p:sp>
        <p:nvSpPr>
          <p:cNvPr id="47718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188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ANALISIS DE ELASTICIDADES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7219" name="Rectangle 35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77222" name="AutoShape 38"/>
          <p:cNvSpPr>
            <a:spLocks noChangeArrowheads="1"/>
          </p:cNvSpPr>
          <p:nvPr/>
        </p:nvSpPr>
        <p:spPr bwMode="auto">
          <a:xfrm>
            <a:off x="250825" y="1557338"/>
            <a:ext cx="8713788" cy="1366837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FFFFFF">
                  <a:alpha val="74001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Una disminución del 1% de la tasa de desempleo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de Ecuador, manteniendo constante la de los demás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países, disminuiría el flujo de emigración en el 1.4% </a:t>
            </a:r>
          </a:p>
        </p:txBody>
      </p:sp>
      <p:sp>
        <p:nvSpPr>
          <p:cNvPr id="477223" name="AutoShape 39"/>
          <p:cNvSpPr>
            <a:spLocks noChangeArrowheads="1"/>
          </p:cNvSpPr>
          <p:nvPr/>
        </p:nvSpPr>
        <p:spPr bwMode="auto">
          <a:xfrm>
            <a:off x="250825" y="3286125"/>
            <a:ext cx="8713788" cy="13668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FFFFFF">
                  <a:alpha val="74001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Si disminuye en 1% la desigualdad de ingresos en el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Ecuador y la del exterior se mantiene constante,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entonces, el flujo de emigración aumentaría en el 0.9% </a:t>
            </a:r>
          </a:p>
        </p:txBody>
      </p:sp>
      <p:sp>
        <p:nvSpPr>
          <p:cNvPr id="477224" name="AutoShape 40"/>
          <p:cNvSpPr>
            <a:spLocks noChangeArrowheads="1"/>
          </p:cNvSpPr>
          <p:nvPr/>
        </p:nvSpPr>
        <p:spPr bwMode="auto">
          <a:xfrm>
            <a:off x="250825" y="5014913"/>
            <a:ext cx="8713788" cy="1366837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FFFFFF">
                  <a:alpha val="74001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Si el Ecuador logra incrementar los acuerdos políticos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con  el 1% más de países a fin de no necesitar Visa,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el flujo de emigración aumentaría 0.8%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222" grpId="0" animBg="1"/>
      <p:bldP spid="477223" grpId="0" animBg="1"/>
      <p:bldP spid="4772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44FE-1139-4AB2-9450-BB8461272E9A}" type="slidenum">
              <a:rPr lang="es-ES"/>
              <a:pPr/>
              <a:t>39</a:t>
            </a:fld>
            <a:endParaRPr lang="es-ES"/>
          </a:p>
        </p:txBody>
      </p:sp>
      <p:pic>
        <p:nvPicPr>
          <p:cNvPr id="481289" name="Picture 9" descr="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</p:spPr>
      </p:pic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284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ANALISIS DE ELASTICIDADES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81286" name="AutoShape 6"/>
          <p:cNvSpPr>
            <a:spLocks noChangeArrowheads="1"/>
          </p:cNvSpPr>
          <p:nvPr/>
        </p:nvSpPr>
        <p:spPr bwMode="auto">
          <a:xfrm>
            <a:off x="250825" y="2133600"/>
            <a:ext cx="8713788" cy="13668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FFFFFF">
                  <a:alpha val="74001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Con un aumento del 1% de la población de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ecuatorianos en el exterior el flujo de emigración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aumentaría en un 0.7% </a:t>
            </a:r>
          </a:p>
        </p:txBody>
      </p:sp>
      <p:sp>
        <p:nvSpPr>
          <p:cNvPr id="481287" name="AutoShape 7"/>
          <p:cNvSpPr>
            <a:spLocks noChangeArrowheads="1"/>
          </p:cNvSpPr>
          <p:nvPr/>
        </p:nvSpPr>
        <p:spPr bwMode="auto">
          <a:xfrm>
            <a:off x="250825" y="4292600"/>
            <a:ext cx="8713788" cy="13668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FFFFFF">
                  <a:alpha val="74001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Si el flujo del año anterior aumenta en el 1% el flujo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de emigración aumenta en un 0.3%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6" grpId="0" animBg="1"/>
      <p:bldP spid="4812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61D4-0D49-4B14-9E2A-75C40294E46A}" type="slidenum">
              <a:rPr lang="es-ES"/>
              <a:pPr/>
              <a:t>4</a:t>
            </a:fld>
            <a:endParaRPr lang="es-ES"/>
          </a:p>
        </p:txBody>
      </p:sp>
      <p:pic>
        <p:nvPicPr>
          <p:cNvPr id="473099" name="Picture 11" descr="airmadri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</p:spPr>
      </p:pic>
      <p:sp>
        <p:nvSpPr>
          <p:cNvPr id="47309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INTRODUCCIÓN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093" name="AutoShape 5"/>
          <p:cNvSpPr>
            <a:spLocks noChangeArrowheads="1"/>
          </p:cNvSpPr>
          <p:nvPr/>
        </p:nvSpPr>
        <p:spPr bwMode="auto">
          <a:xfrm>
            <a:off x="2051050" y="836613"/>
            <a:ext cx="5111750" cy="6477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3094" name="AutoShape 6"/>
          <p:cNvSpPr>
            <a:spLocks noChangeArrowheads="1"/>
          </p:cNvSpPr>
          <p:nvPr/>
        </p:nvSpPr>
        <p:spPr bwMode="auto">
          <a:xfrm>
            <a:off x="900113" y="4724400"/>
            <a:ext cx="7272337" cy="13684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España: 2005, el padrón municipal registraba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497.799 ecuatorianos </a:t>
            </a:r>
          </a:p>
        </p:txBody>
      </p:sp>
      <p:sp>
        <p:nvSpPr>
          <p:cNvPr id="473096" name="Text Box 8"/>
          <p:cNvSpPr txBox="1">
            <a:spLocks noChangeArrowheads="1"/>
          </p:cNvSpPr>
          <p:nvPr/>
        </p:nvSpPr>
        <p:spPr bwMode="auto">
          <a:xfrm>
            <a:off x="2268538" y="981075"/>
            <a:ext cx="46545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MIGRACIÓN INTERNACIONAL </a:t>
            </a:r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7372350" y="6278563"/>
            <a:ext cx="60642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INE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4" grpId="0" animBg="1"/>
      <p:bldP spid="47309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EEE1-235F-4006-A49A-EFBCC857C882}" type="slidenum">
              <a:rPr lang="es-ES"/>
              <a:pPr/>
              <a:t>40</a:t>
            </a:fld>
            <a:endParaRPr lang="es-ES"/>
          </a:p>
        </p:txBody>
      </p:sp>
      <p:pic>
        <p:nvPicPr>
          <p:cNvPr id="483338" name="Picture 10" descr="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</p:spPr>
      </p:pic>
      <p:sp>
        <p:nvSpPr>
          <p:cNvPr id="48333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MODELO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3332" name="AutoShape 4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ANALISIS DE ELASTICIDADES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83334" name="AutoShape 6"/>
          <p:cNvSpPr>
            <a:spLocks noChangeArrowheads="1"/>
          </p:cNvSpPr>
          <p:nvPr/>
        </p:nvSpPr>
        <p:spPr bwMode="auto">
          <a:xfrm>
            <a:off x="250825" y="4005263"/>
            <a:ext cx="8713788" cy="1366837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FFFFFF">
                  <a:alpha val="74001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Si aumenta el PIB per capita de Ecuador en 1%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 y el de los demás países se mantienen constante, el flujo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de emigración disminuye en 0.2% </a:t>
            </a:r>
          </a:p>
        </p:txBody>
      </p:sp>
      <p:sp>
        <p:nvSpPr>
          <p:cNvPr id="483337" name="AutoShape 9"/>
          <p:cNvSpPr>
            <a:spLocks noChangeArrowheads="1"/>
          </p:cNvSpPr>
          <p:nvPr/>
        </p:nvSpPr>
        <p:spPr bwMode="auto">
          <a:xfrm>
            <a:off x="250825" y="1917700"/>
            <a:ext cx="8713788" cy="13668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FFFFFF">
                  <a:alpha val="74001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Si aumenta la inflación en 1% el flujo de migración hacia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 el exterior aumentaría en un 0.3%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4" grpId="0" animBg="1"/>
      <p:bldP spid="4833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9622-17FC-4156-8CB5-216B7BBE95D4}" type="slidenum">
              <a:rPr lang="es-ES"/>
              <a:pPr/>
              <a:t>41</a:t>
            </a:fld>
            <a:endParaRPr lang="es-ES"/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058025" cy="504825"/>
          </a:xfr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C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CONTENIDO</a:t>
            </a:r>
            <a:endParaRPr lang="es-E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2740" name="AutoShape 4"/>
          <p:cNvSpPr>
            <a:spLocks noChangeArrowheads="1"/>
          </p:cNvSpPr>
          <p:nvPr/>
        </p:nvSpPr>
        <p:spPr bwMode="auto">
          <a:xfrm>
            <a:off x="1187450" y="1268413"/>
            <a:ext cx="6913563" cy="792162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2741" name="AutoShape 5"/>
          <p:cNvSpPr>
            <a:spLocks noChangeArrowheads="1"/>
          </p:cNvSpPr>
          <p:nvPr/>
        </p:nvSpPr>
        <p:spPr bwMode="auto">
          <a:xfrm>
            <a:off x="1187450" y="2420938"/>
            <a:ext cx="6913563" cy="7207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MARCO TEÓRICO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2742" name="AutoShape 6"/>
          <p:cNvSpPr>
            <a:spLocks noChangeArrowheads="1"/>
          </p:cNvSpPr>
          <p:nvPr/>
        </p:nvSpPr>
        <p:spPr bwMode="auto">
          <a:xfrm>
            <a:off x="1187450" y="3502025"/>
            <a:ext cx="6913563" cy="7191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LA EMIGRACIÓN EN EL ECUADOR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2743" name="AutoShape 7"/>
          <p:cNvSpPr>
            <a:spLocks noChangeArrowheads="1"/>
          </p:cNvSpPr>
          <p:nvPr/>
        </p:nvSpPr>
        <p:spPr bwMode="auto">
          <a:xfrm>
            <a:off x="1187450" y="4581525"/>
            <a:ext cx="6913563" cy="7191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EL MODELO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2744" name="AutoShape 8"/>
          <p:cNvSpPr>
            <a:spLocks noChangeArrowheads="1"/>
          </p:cNvSpPr>
          <p:nvPr/>
        </p:nvSpPr>
        <p:spPr bwMode="auto">
          <a:xfrm>
            <a:off x="1189038" y="5588000"/>
            <a:ext cx="6983412" cy="7207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CONCLUSIONES Y RECOMENDACIONES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2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animBg="1"/>
      <p:bldP spid="372740" grpId="1" animBg="1"/>
      <p:bldP spid="372741" grpId="0" animBg="1"/>
      <p:bldP spid="372741" grpId="1" animBg="1"/>
      <p:bldP spid="372742" grpId="0" animBg="1"/>
      <p:bldP spid="372743" grpId="0" animBg="1"/>
      <p:bldP spid="372744" grpId="0" animBg="1"/>
      <p:bldP spid="37274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9143-1E1A-4C33-BB4B-CA48B77AF040}" type="slidenum">
              <a:rPr lang="es-ES"/>
              <a:pPr/>
              <a:t>42</a:t>
            </a:fld>
            <a:endParaRPr lang="es-ES"/>
          </a:p>
        </p:txBody>
      </p:sp>
      <p:pic>
        <p:nvPicPr>
          <p:cNvPr id="382984" name="Picture 8" descr="desempl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</p:spPr>
      </p:pic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058025" cy="504825"/>
          </a:xfrm>
          <a:gradFill rotWithShape="1">
            <a:gsLst>
              <a:gs pos="0">
                <a:srgbClr val="FFFF00">
                  <a:gamma/>
                  <a:shade val="47451"/>
                  <a:invGamma/>
                </a:srgbClr>
              </a:gs>
              <a:gs pos="100000">
                <a:srgbClr val="FFFF00">
                  <a:alpha val="89999"/>
                </a:srgbClr>
              </a:gs>
            </a:gsLst>
            <a:lin ang="5400000" scaled="1"/>
          </a:gra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MX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CONCLUSIONES</a:t>
            </a:r>
            <a:endParaRPr lang="es-E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2980" name="AutoShape 4"/>
          <p:cNvSpPr>
            <a:spLocks noChangeArrowheads="1"/>
          </p:cNvSpPr>
          <p:nvPr/>
        </p:nvSpPr>
        <p:spPr bwMode="auto">
          <a:xfrm>
            <a:off x="611188" y="1700213"/>
            <a:ext cx="7920037" cy="1727200"/>
          </a:xfrm>
          <a:prstGeom prst="bevel">
            <a:avLst>
              <a:gd name="adj" fmla="val 5102"/>
            </a:avLst>
          </a:prstGeom>
          <a:solidFill>
            <a:srgbClr val="214365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/>
            <a:r>
              <a:rPr lang="es-ES">
                <a:solidFill>
                  <a:srgbClr val="FFFF00"/>
                </a:solidFill>
              </a:rPr>
              <a:t>1. </a:t>
            </a:r>
            <a:r>
              <a:rPr lang="es-ES">
                <a:solidFill>
                  <a:srgbClr val="FFFF99"/>
                </a:solidFill>
              </a:rPr>
              <a:t>Las variables de orden económico, político y social determinan los flujos migratorios internacionales de ecuatorianos y las teorías migratorias estudiadas son vigentes.</a:t>
            </a:r>
          </a:p>
        </p:txBody>
      </p:sp>
      <p:sp>
        <p:nvSpPr>
          <p:cNvPr id="382983" name="AutoShape 7"/>
          <p:cNvSpPr>
            <a:spLocks noChangeArrowheads="1"/>
          </p:cNvSpPr>
          <p:nvPr/>
        </p:nvSpPr>
        <p:spPr bwMode="auto">
          <a:xfrm>
            <a:off x="611188" y="4149725"/>
            <a:ext cx="7920037" cy="1871663"/>
          </a:xfrm>
          <a:prstGeom prst="bevel">
            <a:avLst>
              <a:gd name="adj" fmla="val 5102"/>
            </a:avLst>
          </a:prstGeom>
          <a:solidFill>
            <a:srgbClr val="214365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/>
            <a:r>
              <a:rPr lang="es-ES">
                <a:solidFill>
                  <a:srgbClr val="FFFF99"/>
                </a:solidFill>
              </a:rPr>
              <a:t>2.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>
                <a:solidFill>
                  <a:srgbClr val="FFFF99"/>
                </a:solidFill>
              </a:rPr>
              <a:t>La posibilidad de encontrar empleo y que éste sea mejor remunerado con respecto a Ecuador permitiría al emigrante cubrir sus necesidades básicas y enviar dinero a sus familiares.</a:t>
            </a:r>
          </a:p>
          <a:p>
            <a:pPr marL="355600" indent="-355600"/>
            <a:endParaRPr lang="es-ES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nimBg="1"/>
      <p:bldP spid="38298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FAC3-1B73-4DFC-93C9-B08C0CB06A0A}" type="slidenum">
              <a:rPr lang="es-ES"/>
              <a:pPr/>
              <a:t>43</a:t>
            </a:fld>
            <a:endParaRPr lang="es-ES"/>
          </a:p>
        </p:txBody>
      </p:sp>
      <p:pic>
        <p:nvPicPr>
          <p:cNvPr id="4659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</p:pic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058025" cy="504825"/>
          </a:xfrm>
          <a:gradFill rotWithShape="1">
            <a:gsLst>
              <a:gs pos="0">
                <a:srgbClr val="FFFF00">
                  <a:gamma/>
                  <a:shade val="47451"/>
                  <a:invGamma/>
                </a:srgbClr>
              </a:gs>
              <a:gs pos="100000">
                <a:srgbClr val="FFFF00">
                  <a:alpha val="89999"/>
                </a:srgbClr>
              </a:gs>
            </a:gsLst>
            <a:lin ang="5400000" scaled="1"/>
          </a:gra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MX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CONCLUSIONES</a:t>
            </a:r>
            <a:endParaRPr lang="es-E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5927" name="AutoShape 7"/>
          <p:cNvSpPr>
            <a:spLocks noChangeArrowheads="1"/>
          </p:cNvSpPr>
          <p:nvPr/>
        </p:nvSpPr>
        <p:spPr bwMode="auto">
          <a:xfrm>
            <a:off x="611188" y="1341438"/>
            <a:ext cx="7920037" cy="2593975"/>
          </a:xfrm>
          <a:prstGeom prst="bevel">
            <a:avLst>
              <a:gd name="adj" fmla="val 5102"/>
            </a:avLst>
          </a:prstGeom>
          <a:solidFill>
            <a:srgbClr val="214365">
              <a:alpha val="4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/>
            <a:r>
              <a:rPr lang="es-ES">
                <a:solidFill>
                  <a:srgbClr val="FFFF99"/>
                </a:solidFill>
              </a:rPr>
              <a:t>3. Considerando que en el corto plazo los países de destino seguirán siendo atractivos por su mayor equidad económica, a medida que se logre en el Ecuador disminuir la desigualdad en los ingresos se viabilizarán nuevos flujos migratorios.</a:t>
            </a:r>
          </a:p>
        </p:txBody>
      </p:sp>
      <p:sp>
        <p:nvSpPr>
          <p:cNvPr id="465929" name="AutoShape 9"/>
          <p:cNvSpPr>
            <a:spLocks noChangeArrowheads="1"/>
          </p:cNvSpPr>
          <p:nvPr/>
        </p:nvSpPr>
        <p:spPr bwMode="auto">
          <a:xfrm>
            <a:off x="684213" y="4292600"/>
            <a:ext cx="7920037" cy="2232025"/>
          </a:xfrm>
          <a:prstGeom prst="bevel">
            <a:avLst>
              <a:gd name="adj" fmla="val 5102"/>
            </a:avLst>
          </a:prstGeom>
          <a:solidFill>
            <a:srgbClr val="214365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/>
            <a:r>
              <a:rPr lang="es-ES">
                <a:solidFill>
                  <a:srgbClr val="FFFF99"/>
                </a:solidFill>
              </a:rPr>
              <a:t>4. Las redes migratorias podrían conducir a la emigración de familias enteras, de no tomar medidas de reunificación familiar local, Ecuador podría no sólo perder las remesas sino perder el valioso recurso humano capacitado.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7" grpId="0" animBg="1"/>
      <p:bldP spid="4659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463E-6967-474A-9970-29047A801853}" type="slidenum">
              <a:rPr lang="es-ES"/>
              <a:pPr/>
              <a:t>44</a:t>
            </a:fld>
            <a:endParaRPr lang="es-ES"/>
          </a:p>
        </p:txBody>
      </p:sp>
      <p:pic>
        <p:nvPicPr>
          <p:cNvPr id="384006" name="Picture 6" descr="corr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</p:spPr>
      </p:pic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0" y="201613"/>
            <a:ext cx="7499350" cy="490537"/>
          </a:xfrm>
          <a:gradFill rotWithShape="1">
            <a:gsLst>
              <a:gs pos="0">
                <a:srgbClr val="008000">
                  <a:gamma/>
                  <a:shade val="47451"/>
                  <a:invGamma/>
                </a:srgbClr>
              </a:gs>
              <a:gs pos="100000">
                <a:srgbClr val="008000">
                  <a:alpha val="89999"/>
                </a:srgbClr>
              </a:gs>
            </a:gsLst>
            <a:lin ang="5400000" scaled="1"/>
          </a:gra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MX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RECOMENDACIONES</a:t>
            </a:r>
            <a:endParaRPr lang="es-E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4004" name="AutoShape 4"/>
          <p:cNvSpPr>
            <a:spLocks noChangeArrowheads="1"/>
          </p:cNvSpPr>
          <p:nvPr/>
        </p:nvSpPr>
        <p:spPr bwMode="auto">
          <a:xfrm>
            <a:off x="539750" y="4437063"/>
            <a:ext cx="8064500" cy="1944687"/>
          </a:xfrm>
          <a:prstGeom prst="bevel">
            <a:avLst>
              <a:gd name="adj" fmla="val 5102"/>
            </a:avLst>
          </a:prstGeom>
          <a:solidFill>
            <a:schemeClr val="bg1">
              <a:alpha val="53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361950">
              <a:tabLst>
                <a:tab pos="457200" algn="l"/>
              </a:tabLst>
            </a:pPr>
            <a:r>
              <a:rPr lang="es-ES"/>
              <a:t>2. El gobierno debería considerar la consecución y aplicación de leyes bilaterales de reunificación familiar y aquellas que eviten la explotación laboral y la falta de beneficios sociales en el país de destino.</a:t>
            </a:r>
          </a:p>
        </p:txBody>
      </p:sp>
      <p:sp>
        <p:nvSpPr>
          <p:cNvPr id="384005" name="AutoShape 5"/>
          <p:cNvSpPr>
            <a:spLocks noChangeArrowheads="1"/>
          </p:cNvSpPr>
          <p:nvPr/>
        </p:nvSpPr>
        <p:spPr bwMode="auto">
          <a:xfrm>
            <a:off x="539750" y="1557338"/>
            <a:ext cx="8064500" cy="1944687"/>
          </a:xfrm>
          <a:prstGeom prst="bevel">
            <a:avLst>
              <a:gd name="adj" fmla="val 5102"/>
            </a:avLst>
          </a:prstGeom>
          <a:solidFill>
            <a:schemeClr val="bg1">
              <a:alpha val="53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361950">
              <a:buFontTx/>
              <a:buAutoNum type="arabicPeriod"/>
              <a:tabLst>
                <a:tab pos="457200" algn="l"/>
              </a:tabLst>
            </a:pPr>
            <a:r>
              <a:rPr lang="es-ES"/>
              <a:t>Las entidades gubernamentales pertinentes se preocupen por crear una base de datos confiable, en lo que respecta a la población de ecuatorianos emigrantes en los diferentes países de destino.</a:t>
            </a:r>
          </a:p>
          <a:p>
            <a:pPr marL="457200" indent="-361950">
              <a:tabLst>
                <a:tab pos="457200" algn="l"/>
              </a:tabLst>
            </a:pP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40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animBg="1"/>
      <p:bldP spid="38400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8830-280E-4395-9259-8BE2B9CD6357}" type="slidenum">
              <a:rPr lang="es-ES"/>
              <a:pPr/>
              <a:t>45</a:t>
            </a:fld>
            <a:endParaRPr lang="es-ES"/>
          </a:p>
        </p:txBody>
      </p:sp>
      <p:grpSp>
        <p:nvGrpSpPr>
          <p:cNvPr id="469005" name="Group 13"/>
          <p:cNvGrpSpPr>
            <a:grpSpLocks/>
          </p:cNvGrpSpPr>
          <p:nvPr/>
        </p:nvGrpSpPr>
        <p:grpSpPr bwMode="auto">
          <a:xfrm>
            <a:off x="0" y="533400"/>
            <a:ext cx="9144000" cy="6324600"/>
            <a:chOff x="0" y="336"/>
            <a:chExt cx="5760" cy="3984"/>
          </a:xfrm>
        </p:grpSpPr>
        <p:pic>
          <p:nvPicPr>
            <p:cNvPr id="468998" name="Picture 6" descr="e64926inm16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336"/>
              <a:ext cx="2880" cy="3984"/>
            </a:xfrm>
            <a:prstGeom prst="rect">
              <a:avLst/>
            </a:prstGeom>
            <a:noFill/>
          </p:spPr>
        </p:pic>
        <p:grpSp>
          <p:nvGrpSpPr>
            <p:cNvPr id="469004" name="Group 12"/>
            <p:cNvGrpSpPr>
              <a:grpSpLocks/>
            </p:cNvGrpSpPr>
            <p:nvPr/>
          </p:nvGrpSpPr>
          <p:grpSpPr bwMode="auto">
            <a:xfrm>
              <a:off x="0" y="572"/>
              <a:ext cx="2880" cy="3748"/>
              <a:chOff x="0" y="663"/>
              <a:chExt cx="2880" cy="2949"/>
            </a:xfrm>
          </p:grpSpPr>
          <p:sp>
            <p:nvSpPr>
              <p:cNvPr id="469001" name="Rectangle 9"/>
              <p:cNvSpPr>
                <a:spLocks noChangeArrowheads="1"/>
              </p:cNvSpPr>
              <p:nvPr/>
            </p:nvSpPr>
            <p:spPr bwMode="auto">
              <a:xfrm>
                <a:off x="0" y="663"/>
                <a:ext cx="2880" cy="2949"/>
              </a:xfrm>
              <a:prstGeom prst="rect">
                <a:avLst/>
              </a:prstGeom>
              <a:gradFill rotWithShape="1">
                <a:gsLst>
                  <a:gs pos="0">
                    <a:srgbClr val="CCFFFF">
                      <a:alpha val="85001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>
                <a:outerShdw sy="50000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69003" name="Text Box 11"/>
              <p:cNvSpPr txBox="1">
                <a:spLocks noChangeArrowheads="1"/>
              </p:cNvSpPr>
              <p:nvPr/>
            </p:nvSpPr>
            <p:spPr bwMode="auto">
              <a:xfrm>
                <a:off x="204" y="709"/>
                <a:ext cx="2449" cy="28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sy="50000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marL="444500" indent="-444500"/>
                <a:endParaRPr lang="es-ES"/>
              </a:p>
              <a:p>
                <a:pPr marL="444500" indent="-444500"/>
                <a:endParaRPr lang="es-ES"/>
              </a:p>
              <a:p>
                <a:pPr marL="444500" indent="-444500"/>
                <a:r>
                  <a:rPr lang="es-ES"/>
                  <a:t>3. Mientras el proceso emigratorio continúe el gobierno debe buscar acuerdos bilaterales que permitan “legalizar” a quienes ya viajaron en forma irregular y permitir una migración digna a los que pretenden hacerlo.</a:t>
                </a:r>
              </a:p>
              <a:p>
                <a:pPr marL="444500" indent="-444500">
                  <a:spcBef>
                    <a:spcPct val="50000"/>
                  </a:spcBef>
                </a:pPr>
                <a:endParaRPr lang="es-ES"/>
              </a:p>
            </p:txBody>
          </p:sp>
        </p:grpSp>
      </p:grpSp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0" y="201613"/>
            <a:ext cx="7499350" cy="490537"/>
          </a:xfrm>
          <a:gradFill rotWithShape="1">
            <a:gsLst>
              <a:gs pos="0">
                <a:srgbClr val="008000">
                  <a:gamma/>
                  <a:shade val="47451"/>
                  <a:invGamma/>
                </a:srgbClr>
              </a:gs>
              <a:gs pos="100000">
                <a:srgbClr val="008000">
                  <a:alpha val="89999"/>
                </a:srgbClr>
              </a:gs>
            </a:gsLst>
            <a:lin ang="5400000" scaled="1"/>
          </a:gra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MX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RECOMENDACIONES</a:t>
            </a:r>
            <a:endParaRPr lang="es-E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3159-4E0B-43CD-AB1D-87207FDB1003}" type="slidenum">
              <a:rPr lang="es-ES"/>
              <a:pPr/>
              <a:t>46</a:t>
            </a:fld>
            <a:endParaRPr lang="es-E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0" y="31750"/>
            <a:ext cx="9144000" cy="771525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s-EC" sz="2000">
                <a:solidFill>
                  <a:schemeClr val="accent1"/>
                </a:solidFill>
              </a:rPr>
              <a:t>ESCUELA SUPERIOR POLITÉCNICA DEL LITORAL</a:t>
            </a:r>
          </a:p>
          <a:p>
            <a:pPr algn="ctr"/>
            <a:r>
              <a:rPr lang="es-EC">
                <a:solidFill>
                  <a:srgbClr val="DDF0F1"/>
                </a:solidFill>
              </a:rPr>
              <a:t>FACULTAD DE CIENCIAS HUMANÍSTICAS Y ECONÓMICAS</a:t>
            </a:r>
            <a:endParaRPr lang="es-ES">
              <a:solidFill>
                <a:srgbClr val="DDF0F1"/>
              </a:solidFill>
            </a:endParaRP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0" y="6021388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s-E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Nathalia Desiré MAQUILÓN M. </a:t>
            </a:r>
            <a:br>
              <a:rPr lang="es-E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Juan Carlos TELLO T. </a:t>
            </a:r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1835150" y="4652963"/>
            <a:ext cx="5616575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8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GRACIAS</a:t>
            </a:r>
            <a:r>
              <a:rPr lang="es-E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s-ES" sz="5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73768" name="Picture 8" descr="esp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12875"/>
            <a:ext cx="26638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69" name="Picture 9" descr="posgrado_r2_c22"/>
          <p:cNvPicPr>
            <a:picLocks noChangeAspect="1" noChangeArrowheads="1"/>
          </p:cNvPicPr>
          <p:nvPr/>
        </p:nvPicPr>
        <p:blipFill>
          <a:blip r:embed="rId3"/>
          <a:srcRect l="13327" r="13327" b="5672"/>
          <a:stretch>
            <a:fillRect/>
          </a:stretch>
        </p:blipFill>
        <p:spPr bwMode="auto">
          <a:xfrm>
            <a:off x="5364163" y="1557338"/>
            <a:ext cx="2376487" cy="230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3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/>
      <p:bldP spid="37376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AABE-4740-429C-A08D-DE0C608F013F}" type="slidenum">
              <a:rPr lang="es-ES"/>
              <a:pPr/>
              <a:t>5</a:t>
            </a:fld>
            <a:endParaRPr lang="es-ES"/>
          </a:p>
        </p:txBody>
      </p:sp>
      <p:pic>
        <p:nvPicPr>
          <p:cNvPr id="4751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8525"/>
            <a:ext cx="9144000" cy="5959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INTRODUCCIÓN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5140" name="AutoShape 4"/>
          <p:cNvSpPr>
            <a:spLocks noChangeArrowheads="1"/>
          </p:cNvSpPr>
          <p:nvPr/>
        </p:nvSpPr>
        <p:spPr bwMode="auto">
          <a:xfrm>
            <a:off x="755650" y="4724400"/>
            <a:ext cx="7704138" cy="1916113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El presente trabajo tiene por objetivo determinar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el grado de significancia y el cálculo de las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elasticidades de las variables económicas que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determinaron la emigración ecuatoriana</a:t>
            </a:r>
          </a:p>
        </p:txBody>
      </p:sp>
      <p:sp>
        <p:nvSpPr>
          <p:cNvPr id="475141" name="AutoShape 5"/>
          <p:cNvSpPr>
            <a:spLocks noChangeArrowheads="1"/>
          </p:cNvSpPr>
          <p:nvPr/>
        </p:nvSpPr>
        <p:spPr bwMode="auto">
          <a:xfrm>
            <a:off x="971550" y="836613"/>
            <a:ext cx="6985000" cy="6477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1347788" y="981075"/>
            <a:ext cx="65341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IMPORTANCIA Y NECESIDAD DE ESTUDIO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A1C2-7AA0-4617-BA52-8833F55FE447}" type="slidenum">
              <a:rPr lang="es-ES"/>
              <a:pPr/>
              <a:t>6</a:t>
            </a:fld>
            <a:endParaRPr lang="es-ES"/>
          </a:p>
        </p:txBody>
      </p:sp>
      <p:pic>
        <p:nvPicPr>
          <p:cNvPr id="489483" name="Picture 11" descr="foto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713"/>
            <a:ext cx="9144000" cy="6261100"/>
          </a:xfrm>
          <a:prstGeom prst="rect">
            <a:avLst/>
          </a:prstGeom>
          <a:noFill/>
        </p:spPr>
      </p:pic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INTRODUCCIÓN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9477" name="AutoShape 5"/>
          <p:cNvSpPr>
            <a:spLocks noChangeArrowheads="1"/>
          </p:cNvSpPr>
          <p:nvPr/>
        </p:nvSpPr>
        <p:spPr bwMode="auto">
          <a:xfrm>
            <a:off x="611188" y="1773238"/>
            <a:ext cx="7631112" cy="935037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De los Ríos y Rueda (2005)</a:t>
            </a:r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89478" name="AutoShape 6"/>
          <p:cNvSpPr>
            <a:spLocks noChangeArrowheads="1"/>
          </p:cNvSpPr>
          <p:nvPr/>
        </p:nvSpPr>
        <p:spPr bwMode="auto">
          <a:xfrm>
            <a:off x="2051050" y="836613"/>
            <a:ext cx="5111750" cy="6477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9479" name="Text Box 7"/>
          <p:cNvSpPr txBox="1">
            <a:spLocks noChangeArrowheads="1"/>
          </p:cNvSpPr>
          <p:nvPr/>
        </p:nvSpPr>
        <p:spPr bwMode="auto">
          <a:xfrm>
            <a:off x="2952750" y="981075"/>
            <a:ext cx="3300413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TRABAJOS PREVIOS</a:t>
            </a:r>
          </a:p>
        </p:txBody>
      </p:sp>
      <p:sp>
        <p:nvSpPr>
          <p:cNvPr id="489480" name="AutoShape 8"/>
          <p:cNvSpPr>
            <a:spLocks noChangeArrowheads="1"/>
          </p:cNvSpPr>
          <p:nvPr/>
        </p:nvSpPr>
        <p:spPr bwMode="auto">
          <a:xfrm>
            <a:off x="682625" y="5157788"/>
            <a:ext cx="7561263" cy="935037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altLang="zh-CN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Casado, Molina, Oyarzun (2003) 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7" grpId="0" animBg="1"/>
      <p:bldP spid="4894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3B18-BE87-4AC9-809E-8FA5AF186825}" type="slidenum">
              <a:rPr lang="es-ES"/>
              <a:pPr/>
              <a:t>7</a:t>
            </a:fld>
            <a:endParaRPr lang="es-ES"/>
          </a:p>
        </p:txBody>
      </p:sp>
      <p:pic>
        <p:nvPicPr>
          <p:cNvPr id="491522" name="Picture 2" descr="esta 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</p:spPr>
      </p:pic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INTRODUCCIÓN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25" name="AutoShape 5"/>
          <p:cNvSpPr>
            <a:spLocks noChangeArrowheads="1"/>
          </p:cNvSpPr>
          <p:nvPr/>
        </p:nvSpPr>
        <p:spPr bwMode="auto">
          <a:xfrm>
            <a:off x="827088" y="4292600"/>
            <a:ext cx="7704137" cy="1916113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La variable más influyente es 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la tasa de desempleo,</a:t>
            </a:r>
          </a:p>
          <a:p>
            <a:pPr algn="ctr"/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 seguido de la desigualdad de ingresos </a:t>
            </a:r>
          </a:p>
        </p:txBody>
      </p:sp>
      <p:sp>
        <p:nvSpPr>
          <p:cNvPr id="491526" name="AutoShape 6"/>
          <p:cNvSpPr>
            <a:spLocks noChangeArrowheads="1"/>
          </p:cNvSpPr>
          <p:nvPr/>
        </p:nvSpPr>
        <p:spPr bwMode="auto">
          <a:xfrm>
            <a:off x="2051050" y="836613"/>
            <a:ext cx="5111750" cy="6477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527" name="Text Box 7"/>
          <p:cNvSpPr txBox="1">
            <a:spLocks noChangeArrowheads="1"/>
          </p:cNvSpPr>
          <p:nvPr/>
        </p:nvSpPr>
        <p:spPr bwMode="auto">
          <a:xfrm>
            <a:off x="2916238" y="981075"/>
            <a:ext cx="34194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ECUATORIANO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19E-6780-4075-A2F7-B51B163F8019}" type="slidenum">
              <a:rPr lang="es-ES"/>
              <a:pPr/>
              <a:t>8</a:t>
            </a:fld>
            <a:endParaRPr lang="es-ES"/>
          </a:p>
        </p:txBody>
      </p:sp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058025" cy="504825"/>
          </a:xfr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C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CONTENIDO</a:t>
            </a:r>
            <a:endParaRPr lang="es-E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9668" name="AutoShape 4"/>
          <p:cNvSpPr>
            <a:spLocks noChangeArrowheads="1"/>
          </p:cNvSpPr>
          <p:nvPr/>
        </p:nvSpPr>
        <p:spPr bwMode="auto">
          <a:xfrm>
            <a:off x="1187450" y="1268413"/>
            <a:ext cx="6913563" cy="792162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9669" name="AutoShape 5"/>
          <p:cNvSpPr>
            <a:spLocks noChangeArrowheads="1"/>
          </p:cNvSpPr>
          <p:nvPr/>
        </p:nvSpPr>
        <p:spPr bwMode="auto">
          <a:xfrm>
            <a:off x="1187450" y="2420938"/>
            <a:ext cx="6913563" cy="7207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MARCO TEÓRICO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9670" name="AutoShape 6"/>
          <p:cNvSpPr>
            <a:spLocks noChangeArrowheads="1"/>
          </p:cNvSpPr>
          <p:nvPr/>
        </p:nvSpPr>
        <p:spPr bwMode="auto">
          <a:xfrm>
            <a:off x="1187450" y="3502025"/>
            <a:ext cx="6913563" cy="7191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LA EMIGRACIÓN EN EL ECUADOR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9671" name="AutoShape 7"/>
          <p:cNvSpPr>
            <a:spLocks noChangeArrowheads="1"/>
          </p:cNvSpPr>
          <p:nvPr/>
        </p:nvSpPr>
        <p:spPr bwMode="auto">
          <a:xfrm>
            <a:off x="1187450" y="4581525"/>
            <a:ext cx="6913563" cy="719138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EL MODELO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9672" name="AutoShape 8"/>
          <p:cNvSpPr>
            <a:spLocks noChangeArrowheads="1"/>
          </p:cNvSpPr>
          <p:nvPr/>
        </p:nvSpPr>
        <p:spPr bwMode="auto">
          <a:xfrm>
            <a:off x="1189038" y="5588000"/>
            <a:ext cx="6983412" cy="7207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CONCLUSIONES Y RECOMENDACIONES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9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9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animBg="1"/>
      <p:bldP spid="369668" grpId="1" animBg="1"/>
      <p:bldP spid="369669" grpId="0" animBg="1"/>
      <p:bldP spid="369669" grpId="1" animBg="1"/>
      <p:bldP spid="369670" grpId="0" animBg="1"/>
      <p:bldP spid="369671" grpId="0" animBg="1"/>
      <p:bldP spid="369672" grpId="0" animBg="1"/>
      <p:bldP spid="36967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C19E-1740-4F4E-8823-3F43A3F7F853}" type="slidenum">
              <a:rPr lang="es-ES"/>
              <a:pPr/>
              <a:t>9</a:t>
            </a:fld>
            <a:endParaRPr lang="es-ES"/>
          </a:p>
        </p:txBody>
      </p:sp>
      <p:pic>
        <p:nvPicPr>
          <p:cNvPr id="374796" name="Picture 12" descr="e64926inm12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</p:spPr>
      </p:pic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1042988" y="188913"/>
            <a:ext cx="7058025" cy="504825"/>
          </a:xfrm>
          <a:prstGeom prst="rect">
            <a:avLst/>
          </a:prstGeom>
          <a:gradFill rotWithShape="1">
            <a:gsLst>
              <a:gs pos="0">
                <a:srgbClr val="990000">
                  <a:gamma/>
                  <a:shade val="47451"/>
                  <a:invGamma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s-MX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MARCO TEÓRICO</a:t>
            </a:r>
            <a:endParaRPr lang="es-E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788" name="AutoShape 4"/>
          <p:cNvSpPr>
            <a:spLocks noChangeArrowheads="1"/>
          </p:cNvSpPr>
          <p:nvPr/>
        </p:nvSpPr>
        <p:spPr bwMode="auto">
          <a:xfrm>
            <a:off x="323850" y="1411288"/>
            <a:ext cx="8424863" cy="1657350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008000">
                  <a:gamma/>
                  <a:shade val="78824"/>
                  <a:invGamma/>
                </a:srgbClr>
              </a:gs>
              <a:gs pos="50000">
                <a:srgbClr val="008000">
                  <a:alpha val="74001"/>
                </a:srgbClr>
              </a:gs>
              <a:gs pos="100000">
                <a:srgbClr val="008000">
                  <a:gamma/>
                  <a:shade val="7882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Migración</a:t>
            </a:r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 el movimiento de la población; </a:t>
            </a:r>
          </a:p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más exactamente, el movimiento de personas</a:t>
            </a:r>
          </a:p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través de una frontera específica con la intención</a:t>
            </a:r>
          </a:p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adoptar una nueva residencia</a:t>
            </a:r>
          </a:p>
        </p:txBody>
      </p:sp>
      <p:sp>
        <p:nvSpPr>
          <p:cNvPr id="374789" name="AutoShape 5"/>
          <p:cNvSpPr>
            <a:spLocks noChangeArrowheads="1"/>
          </p:cNvSpPr>
          <p:nvPr/>
        </p:nvSpPr>
        <p:spPr bwMode="auto">
          <a:xfrm>
            <a:off x="2051050" y="765175"/>
            <a:ext cx="5111750" cy="5032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C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CONCEPTOS</a:t>
            </a:r>
            <a:endParaRPr lang="es-ES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4792" name="AutoShape 8"/>
          <p:cNvSpPr>
            <a:spLocks noChangeArrowheads="1"/>
          </p:cNvSpPr>
          <p:nvPr/>
        </p:nvSpPr>
        <p:spPr bwMode="auto">
          <a:xfrm>
            <a:off x="323850" y="3284538"/>
            <a:ext cx="8424863" cy="1368425"/>
          </a:xfrm>
          <a:prstGeom prst="bevel">
            <a:avLst>
              <a:gd name="adj" fmla="val 6986"/>
            </a:avLst>
          </a:prstGeom>
          <a:gradFill rotWithShape="1">
            <a:gsLst>
              <a:gs pos="0">
                <a:srgbClr val="008000">
                  <a:gamma/>
                  <a:shade val="78824"/>
                  <a:invGamma/>
                </a:srgbClr>
              </a:gs>
              <a:gs pos="50000">
                <a:srgbClr val="008000">
                  <a:alpha val="74001"/>
                </a:srgbClr>
              </a:gs>
              <a:gs pos="100000">
                <a:srgbClr val="008000">
                  <a:gamma/>
                  <a:shade val="7882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Inmigración</a:t>
            </a:r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 el movimiento de la población </a:t>
            </a:r>
          </a:p>
          <a:p>
            <a:pPr algn="ctr"/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 llega a un país de destino</a:t>
            </a:r>
          </a:p>
        </p:txBody>
      </p:sp>
      <p:grpSp>
        <p:nvGrpSpPr>
          <p:cNvPr id="374795" name="Group 11"/>
          <p:cNvGrpSpPr>
            <a:grpSpLocks/>
          </p:cNvGrpSpPr>
          <p:nvPr/>
        </p:nvGrpSpPr>
        <p:grpSpPr bwMode="auto">
          <a:xfrm>
            <a:off x="323850" y="4868863"/>
            <a:ext cx="8424863" cy="1776412"/>
            <a:chOff x="204" y="3067"/>
            <a:chExt cx="5307" cy="1119"/>
          </a:xfrm>
        </p:grpSpPr>
        <p:sp>
          <p:nvSpPr>
            <p:cNvPr id="374793" name="AutoShape 9"/>
            <p:cNvSpPr>
              <a:spLocks noChangeArrowheads="1"/>
            </p:cNvSpPr>
            <p:nvPr/>
          </p:nvSpPr>
          <p:spPr bwMode="auto">
            <a:xfrm>
              <a:off x="204" y="3067"/>
              <a:ext cx="5307" cy="862"/>
            </a:xfrm>
            <a:prstGeom prst="bevel">
              <a:avLst>
                <a:gd name="adj" fmla="val 6986"/>
              </a:avLst>
            </a:prstGeom>
            <a:gradFill rotWithShape="1">
              <a:gsLst>
                <a:gs pos="0">
                  <a:srgbClr val="008000">
                    <a:gamma/>
                    <a:shade val="78824"/>
                    <a:invGamma/>
                  </a:srgbClr>
                </a:gs>
                <a:gs pos="50000">
                  <a:srgbClr val="008000">
                    <a:alpha val="74001"/>
                  </a:srgbClr>
                </a:gs>
                <a:gs pos="100000">
                  <a:srgbClr val="008000">
                    <a:gamma/>
                    <a:shade val="78824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u="sng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Emigración</a:t>
              </a:r>
              <a:r>
                <a:rPr lang="es-E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es el movimiento de la población</a:t>
              </a:r>
            </a:p>
            <a:p>
              <a:pPr algn="ctr"/>
              <a:r>
                <a:rPr lang="es-E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que abandona el país de origen</a:t>
              </a:r>
            </a:p>
          </p:txBody>
        </p:sp>
        <p:sp>
          <p:nvSpPr>
            <p:cNvPr id="374794" name="Text Box 10"/>
            <p:cNvSpPr txBox="1">
              <a:spLocks noChangeArrowheads="1"/>
            </p:cNvSpPr>
            <p:nvPr/>
          </p:nvSpPr>
          <p:spPr bwMode="auto">
            <a:xfrm>
              <a:off x="4241" y="3974"/>
              <a:ext cx="104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s-EC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www.inec.gov</a:t>
              </a:r>
              <a:r>
                <a:rPr lang="es-E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animBg="1"/>
      <p:bldP spid="374792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>
                <a:alpha val="85001"/>
              </a:srgbClr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sy="50000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4500" marR="0" indent="-44450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>
                <a:alpha val="85001"/>
              </a:srgbClr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sy="50000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4500" marR="0" indent="-44450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3237</Words>
  <Application>Microsoft Office PowerPoint</Application>
  <PresentationFormat>Presentación en pantalla (4:3)</PresentationFormat>
  <Paragraphs>674</Paragraphs>
  <Slides>46</Slides>
  <Notes>35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Times New Roman</vt:lpstr>
      <vt:lpstr>宋体</vt:lpstr>
      <vt:lpstr>Batang</vt:lpstr>
      <vt:lpstr>Diseño predeterminado</vt:lpstr>
      <vt:lpstr>Gráfico de Microsoft Excel</vt:lpstr>
      <vt:lpstr>Gráfico de Microsoft Office Excel</vt:lpstr>
      <vt:lpstr>Microsoft Editor de ecuaciones 3.0</vt:lpstr>
      <vt:lpstr>Diapositiva 1</vt:lpstr>
      <vt:lpstr>CONTENIDO</vt:lpstr>
      <vt:lpstr>Diapositiva 3</vt:lpstr>
      <vt:lpstr>Diapositiva 4</vt:lpstr>
      <vt:lpstr>Diapositiva 5</vt:lpstr>
      <vt:lpstr>Diapositiva 6</vt:lpstr>
      <vt:lpstr>Diapositiva 7</vt:lpstr>
      <vt:lpstr>CONTENIDO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CONTENIDO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CONTENIDO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CONTENIDO</vt:lpstr>
      <vt:lpstr>CONCLUSIONES</vt:lpstr>
      <vt:lpstr>CONCLUSIONES</vt:lpstr>
      <vt:lpstr>RECOMENDACIONES</vt:lpstr>
      <vt:lpstr>RECOMENDACIONES</vt:lpstr>
      <vt:lpstr>Diapositiva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Diego Sosa Ocampo</dc:creator>
  <cp:lastModifiedBy>Administrador</cp:lastModifiedBy>
  <cp:revision>303</cp:revision>
  <dcterms:created xsi:type="dcterms:W3CDTF">2005-02-18T12:53:11Z</dcterms:created>
  <dcterms:modified xsi:type="dcterms:W3CDTF">2009-12-16T16:53:07Z</dcterms:modified>
</cp:coreProperties>
</file>