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0F2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445FD8-3A26-4950-B65D-95CB06BCFF1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993D9-F7D6-46D3-87F9-1A1481075B98}" type="slidenum">
              <a:rPr lang="es-ES"/>
              <a:pPr/>
              <a:t>1</a:t>
            </a:fld>
            <a:endParaRPr lang="es-E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C405-F7D8-4F75-A33C-DC16829A7FEC}" type="slidenum">
              <a:rPr lang="es-ES"/>
              <a:pPr/>
              <a:t>2</a:t>
            </a:fld>
            <a:endParaRPr lang="es-E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831C5-BB2D-4C63-8D56-B203D5E63A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69563-F18A-4DE6-87CA-AD38AC930B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398C3-F280-4575-A09E-0592EB28FC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075FF-0B0B-418D-8719-19049E85EB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EE75E-5EB1-4157-8CA3-CE80606022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D4417-8BC8-442D-B0CA-ABC3868D0D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6AC0-CF6C-403C-8CB1-368FC38BD36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CDDF5-F8F2-4A7E-859F-81E4C40F29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CA639-C891-4BF5-9409-B68AC0FCC20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5D1BB-7BEB-410A-9966-77278CFAEB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1553C-1FF2-4712-8518-CE425A7690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637238-5BE1-46B8-AA03-14B1C7D689D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-3889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30" tIns="46465" rIns="92930" bIns="46465">
            <a:spAutoFit/>
          </a:bodyPr>
          <a:lstStyle/>
          <a:p>
            <a:pPr algn="ctr" defTabSz="928688" eaLnBrk="0" hangingPunct="0"/>
            <a:r>
              <a:rPr lang="es-CO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 </a:t>
            </a:r>
          </a:p>
          <a:p>
            <a:pPr defTabSz="928688" eaLnBrk="0" hangingPunct="0"/>
            <a:endParaRPr lang="es-CO" sz="800">
              <a:latin typeface="Verdana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3889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30" tIns="46465" rIns="92930" bIns="46465">
            <a:spAutoFit/>
          </a:bodyPr>
          <a:lstStyle/>
          <a:p>
            <a:pPr algn="ctr" defTabSz="928688" eaLnBrk="0" hangingPunct="0"/>
            <a:r>
              <a:rPr lang="es-CO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 </a:t>
            </a:r>
          </a:p>
          <a:p>
            <a:pPr defTabSz="928688" eaLnBrk="0" hangingPunct="0"/>
            <a:endParaRPr lang="es-CO" sz="800">
              <a:latin typeface="Verdana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250825" y="1052513"/>
            <a:ext cx="8713788" cy="5805487"/>
            <a:chOff x="0" y="403"/>
            <a:chExt cx="5407" cy="4408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403"/>
              <a:ext cx="1117" cy="394"/>
              <a:chOff x="0" y="403"/>
              <a:chExt cx="1117" cy="394"/>
            </a:xfrm>
          </p:grpSpPr>
          <p:sp>
            <p:nvSpPr>
              <p:cNvPr id="5126" name="Rectangle 6"/>
              <p:cNvSpPr>
                <a:spLocks noChangeArrowheads="1"/>
              </p:cNvSpPr>
              <p:nvPr/>
            </p:nvSpPr>
            <p:spPr bwMode="auto">
              <a:xfrm>
                <a:off x="48" y="448"/>
                <a:ext cx="1021" cy="304"/>
              </a:xfrm>
              <a:prstGeom prst="rect">
                <a:avLst/>
              </a:prstGeom>
              <a:solidFill>
                <a:srgbClr val="F0F2AC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 anchor="ctr"/>
              <a:lstStyle/>
              <a:p>
                <a:pPr algn="ctr"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RESUMEN NARRATIVO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1117" cy="394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/>
          </p:nvGrpSpPr>
          <p:grpSpPr bwMode="auto">
            <a:xfrm>
              <a:off x="1117" y="403"/>
              <a:ext cx="1645" cy="394"/>
              <a:chOff x="1117" y="403"/>
              <a:chExt cx="1645" cy="394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1165" y="448"/>
                <a:ext cx="1549" cy="304"/>
              </a:xfrm>
              <a:prstGeom prst="rect">
                <a:avLst/>
              </a:prstGeom>
              <a:solidFill>
                <a:srgbClr val="F0F2AC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 anchor="ctr"/>
              <a:lstStyle/>
              <a:p>
                <a:pPr algn="ctr"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INDICADORES</a:t>
                </a: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1117" y="403"/>
                <a:ext cx="1645" cy="394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31" name="Group 11"/>
            <p:cNvGrpSpPr>
              <a:grpSpLocks/>
            </p:cNvGrpSpPr>
            <p:nvPr/>
          </p:nvGrpSpPr>
          <p:grpSpPr bwMode="auto">
            <a:xfrm>
              <a:off x="2762" y="403"/>
              <a:ext cx="1508" cy="394"/>
              <a:chOff x="2762" y="403"/>
              <a:chExt cx="1508" cy="394"/>
            </a:xfrm>
          </p:grpSpPr>
          <p:sp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2810" y="448"/>
                <a:ext cx="1412" cy="304"/>
              </a:xfrm>
              <a:prstGeom prst="rect">
                <a:avLst/>
              </a:prstGeom>
              <a:solidFill>
                <a:srgbClr val="F0F2AC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 anchor="ctr"/>
              <a:lstStyle/>
              <a:p>
                <a:pPr algn="ctr"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MEDIOS DE VERIFICACIÓN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2762" y="403"/>
                <a:ext cx="1508" cy="394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34" name="Group 14"/>
            <p:cNvGrpSpPr>
              <a:grpSpLocks/>
            </p:cNvGrpSpPr>
            <p:nvPr/>
          </p:nvGrpSpPr>
          <p:grpSpPr bwMode="auto">
            <a:xfrm>
              <a:off x="4270" y="403"/>
              <a:ext cx="1137" cy="394"/>
              <a:chOff x="4270" y="403"/>
              <a:chExt cx="1137" cy="394"/>
            </a:xfrm>
          </p:grpSpPr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4318" y="448"/>
                <a:ext cx="1041" cy="304"/>
              </a:xfrm>
              <a:prstGeom prst="rect">
                <a:avLst/>
              </a:prstGeom>
              <a:solidFill>
                <a:srgbClr val="F0F2AC"/>
              </a:solidFill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 anchor="ctr"/>
              <a:lstStyle/>
              <a:p>
                <a:pPr algn="ctr"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SUPUESTOS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4270" y="403"/>
                <a:ext cx="1137" cy="394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37" name="Group 17"/>
            <p:cNvGrpSpPr>
              <a:grpSpLocks/>
            </p:cNvGrpSpPr>
            <p:nvPr/>
          </p:nvGrpSpPr>
          <p:grpSpPr bwMode="auto">
            <a:xfrm>
              <a:off x="0" y="887"/>
              <a:ext cx="1117" cy="1056"/>
              <a:chOff x="0" y="887"/>
              <a:chExt cx="1117" cy="1056"/>
            </a:xfrm>
          </p:grpSpPr>
          <p:sp>
            <p:nvSpPr>
              <p:cNvPr id="5138" name="Rectangle 18"/>
              <p:cNvSpPr>
                <a:spLocks noChangeArrowheads="1"/>
              </p:cNvSpPr>
              <p:nvPr/>
            </p:nvSpPr>
            <p:spPr bwMode="auto">
              <a:xfrm>
                <a:off x="48" y="932"/>
                <a:ext cx="1021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FIN DEL PROYECTO 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Aumentar la posibilidad de un presidiario de encontrar trabajo una vez en libertad o que ellos se creen uno y disminuir la inseguridad ciudadana</a:t>
                </a: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>
                <a:off x="0" y="887"/>
                <a:ext cx="1117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40" name="Group 20"/>
            <p:cNvGrpSpPr>
              <a:grpSpLocks/>
            </p:cNvGrpSpPr>
            <p:nvPr/>
          </p:nvGrpSpPr>
          <p:grpSpPr bwMode="auto">
            <a:xfrm>
              <a:off x="1117" y="887"/>
              <a:ext cx="1645" cy="1056"/>
              <a:chOff x="1117" y="887"/>
              <a:chExt cx="1645" cy="1056"/>
            </a:xfrm>
          </p:grpSpPr>
          <p:sp>
            <p:nvSpPr>
              <p:cNvPr id="5141" name="Rectangle 21"/>
              <p:cNvSpPr>
                <a:spLocks noChangeArrowheads="1"/>
              </p:cNvSpPr>
              <p:nvPr/>
            </p:nvSpPr>
            <p:spPr bwMode="auto">
              <a:xfrm>
                <a:off x="1165" y="932"/>
                <a:ext cx="1549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El número de robos contra la propiedad privada disminuyan en el X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X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3, X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4, X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5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para Diciembre 2010 y X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6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para diciembre 2011. </a:t>
                </a:r>
              </a:p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El número de reincidentes que disminuyan de B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B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3, B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4, B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5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para Diciembre del 2010 y B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6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para diciembre del 2011.</a:t>
                </a:r>
              </a:p>
            </p:txBody>
          </p:sp>
          <p:sp>
            <p:nvSpPr>
              <p:cNvPr id="5142" name="Rectangle 22"/>
              <p:cNvSpPr>
                <a:spLocks noChangeArrowheads="1"/>
              </p:cNvSpPr>
              <p:nvPr/>
            </p:nvSpPr>
            <p:spPr bwMode="auto">
              <a:xfrm>
                <a:off x="1117" y="887"/>
                <a:ext cx="1645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>
              <a:off x="2762" y="887"/>
              <a:ext cx="1508" cy="1056"/>
              <a:chOff x="2762" y="887"/>
              <a:chExt cx="1508" cy="1056"/>
            </a:xfrm>
          </p:grpSpPr>
          <p:sp>
            <p:nvSpPr>
              <p:cNvPr id="5144" name="Rectangle 24"/>
              <p:cNvSpPr>
                <a:spLocks noChangeArrowheads="1"/>
              </p:cNvSpPr>
              <p:nvPr/>
            </p:nvSpPr>
            <p:spPr bwMode="auto">
              <a:xfrm>
                <a:off x="2810" y="932"/>
                <a:ext cx="1412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Las estadísticas de la Policía Judicial (PJ) </a:t>
                </a:r>
              </a:p>
              <a:p>
                <a:pPr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Estadísticas de la Cárcel de Varones de Guayaquil.</a:t>
                </a: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45" name="Rectangle 25"/>
              <p:cNvSpPr>
                <a:spLocks noChangeArrowheads="1"/>
              </p:cNvSpPr>
              <p:nvPr/>
            </p:nvSpPr>
            <p:spPr bwMode="auto">
              <a:xfrm>
                <a:off x="2762" y="887"/>
                <a:ext cx="1508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46" name="Group 26"/>
            <p:cNvGrpSpPr>
              <a:grpSpLocks/>
            </p:cNvGrpSpPr>
            <p:nvPr/>
          </p:nvGrpSpPr>
          <p:grpSpPr bwMode="auto">
            <a:xfrm>
              <a:off x="4270" y="887"/>
              <a:ext cx="1137" cy="1056"/>
              <a:chOff x="4270" y="887"/>
              <a:chExt cx="1137" cy="1056"/>
            </a:xfrm>
          </p:grpSpPr>
          <p:sp>
            <p:nvSpPr>
              <p:cNvPr id="5147" name="Rectangle 27"/>
              <p:cNvSpPr>
                <a:spLocks noChangeArrowheads="1"/>
              </p:cNvSpPr>
              <p:nvPr/>
            </p:nvSpPr>
            <p:spPr bwMode="auto">
              <a:xfrm>
                <a:off x="4318" y="932"/>
                <a:ext cx="1041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Contribución de Organismos Internacionales, Inversión Privada y Municipio de Guayaquil</a:t>
                </a: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48" name="Rectangle 28"/>
              <p:cNvSpPr>
                <a:spLocks noChangeArrowheads="1"/>
              </p:cNvSpPr>
              <p:nvPr/>
            </p:nvSpPr>
            <p:spPr bwMode="auto">
              <a:xfrm>
                <a:off x="4270" y="887"/>
                <a:ext cx="1137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/>
          </p:nvGrpSpPr>
          <p:grpSpPr bwMode="auto">
            <a:xfrm>
              <a:off x="0" y="2033"/>
              <a:ext cx="1117" cy="1056"/>
              <a:chOff x="0" y="2033"/>
              <a:chExt cx="1117" cy="1056"/>
            </a:xfrm>
          </p:grpSpPr>
          <p:sp>
            <p:nvSpPr>
              <p:cNvPr id="5150" name="Rectangle 30"/>
              <p:cNvSpPr>
                <a:spLocks noChangeArrowheads="1"/>
              </p:cNvSpPr>
              <p:nvPr/>
            </p:nvSpPr>
            <p:spPr bwMode="auto">
              <a:xfrm>
                <a:off x="48" y="2078"/>
                <a:ext cx="1021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PROPÓSITO DEL PROYECTO 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Mejorar la rehabilitación en la Cárcel de Varones de Guayaquil.</a:t>
                </a: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51" name="Rectangle 31"/>
              <p:cNvSpPr>
                <a:spLocks noChangeArrowheads="1"/>
              </p:cNvSpPr>
              <p:nvPr/>
            </p:nvSpPr>
            <p:spPr bwMode="auto">
              <a:xfrm>
                <a:off x="0" y="2033"/>
                <a:ext cx="1117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52" name="Group 32"/>
            <p:cNvGrpSpPr>
              <a:grpSpLocks/>
            </p:cNvGrpSpPr>
            <p:nvPr/>
          </p:nvGrpSpPr>
          <p:grpSpPr bwMode="auto">
            <a:xfrm>
              <a:off x="1117" y="2033"/>
              <a:ext cx="1645" cy="1056"/>
              <a:chOff x="1117" y="2033"/>
              <a:chExt cx="1645" cy="1056"/>
            </a:xfrm>
          </p:grpSpPr>
          <p:sp>
            <p:nvSpPr>
              <p:cNvPr id="5153" name="Rectangle 33"/>
              <p:cNvSpPr>
                <a:spLocks noChangeArrowheads="1"/>
              </p:cNvSpPr>
              <p:nvPr/>
            </p:nvSpPr>
            <p:spPr bwMode="auto">
              <a:xfrm>
                <a:off x="1165" y="2078"/>
                <a:ext cx="1549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La tasa de violencia intercarcelaria disminuye de Y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Y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1, Y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2, Y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 e Y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al final del proyecto (diciembre del 2009). </a:t>
                </a:r>
              </a:p>
              <a:p>
                <a:pPr algn="just" defTabSz="928688" eaLnBrk="0" hangingPunct="0">
                  <a:buFontTx/>
                  <a:buChar char="-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El número de presos con mejor calidad de vida aumenta de Z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Z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1, Z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2, Z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 y Z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al final del proyecto (diciembre del 2009).</a:t>
                </a:r>
              </a:p>
              <a:p>
                <a:pPr algn="just" defTabSz="928688" eaLnBrk="0" hangingPunct="0">
                  <a:buFontTx/>
                  <a:buChar char="-"/>
                </a:pP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54" name="Rectangle 34"/>
              <p:cNvSpPr>
                <a:spLocks noChangeArrowheads="1"/>
              </p:cNvSpPr>
              <p:nvPr/>
            </p:nvSpPr>
            <p:spPr bwMode="auto">
              <a:xfrm>
                <a:off x="1117" y="2033"/>
                <a:ext cx="1645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/>
          </p:nvGrpSpPr>
          <p:grpSpPr bwMode="auto">
            <a:xfrm>
              <a:off x="2762" y="2033"/>
              <a:ext cx="1508" cy="1056"/>
              <a:chOff x="2762" y="2033"/>
              <a:chExt cx="1508" cy="1056"/>
            </a:xfrm>
          </p:grpSpPr>
          <p:sp>
            <p:nvSpPr>
              <p:cNvPr id="5156" name="Rectangle 36"/>
              <p:cNvSpPr>
                <a:spLocks noChangeArrowheads="1"/>
              </p:cNvSpPr>
              <p:nvPr/>
            </p:nvSpPr>
            <p:spPr bwMode="auto">
              <a:xfrm>
                <a:off x="2810" y="2078"/>
                <a:ext cx="1412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Estadísticas del Departamento de procesos de la Cárcel de Varones de Guayaquil. </a:t>
                </a:r>
              </a:p>
            </p:txBody>
          </p:sp>
          <p:sp>
            <p:nvSpPr>
              <p:cNvPr id="5157" name="Rectangle 37"/>
              <p:cNvSpPr>
                <a:spLocks noChangeArrowheads="1"/>
              </p:cNvSpPr>
              <p:nvPr/>
            </p:nvSpPr>
            <p:spPr bwMode="auto">
              <a:xfrm>
                <a:off x="2762" y="2033"/>
                <a:ext cx="1508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58" name="Group 38"/>
            <p:cNvGrpSpPr>
              <a:grpSpLocks/>
            </p:cNvGrpSpPr>
            <p:nvPr/>
          </p:nvGrpSpPr>
          <p:grpSpPr bwMode="auto">
            <a:xfrm>
              <a:off x="4270" y="2033"/>
              <a:ext cx="1137" cy="1056"/>
              <a:chOff x="4270" y="2033"/>
              <a:chExt cx="1137" cy="1056"/>
            </a:xfrm>
          </p:grpSpPr>
          <p:sp>
            <p:nvSpPr>
              <p:cNvPr id="5159" name="Rectangle 39"/>
              <p:cNvSpPr>
                <a:spLocks noChangeArrowheads="1"/>
              </p:cNvSpPr>
              <p:nvPr/>
            </p:nvSpPr>
            <p:spPr bwMode="auto">
              <a:xfrm>
                <a:off x="4318" y="2078"/>
                <a:ext cx="1041" cy="966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-La creación de un Estado-sociedad civil que analice el trabajo de los funcionarios penitenciarios.</a:t>
                </a:r>
              </a:p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-Auditorias externas</a:t>
                </a:r>
              </a:p>
            </p:txBody>
          </p:sp>
          <p:sp>
            <p:nvSpPr>
              <p:cNvPr id="5160" name="Rectangle 40"/>
              <p:cNvSpPr>
                <a:spLocks noChangeArrowheads="1"/>
              </p:cNvSpPr>
              <p:nvPr/>
            </p:nvSpPr>
            <p:spPr bwMode="auto">
              <a:xfrm>
                <a:off x="4270" y="2033"/>
                <a:ext cx="1137" cy="1056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61" name="Group 41"/>
            <p:cNvGrpSpPr>
              <a:grpSpLocks/>
            </p:cNvGrpSpPr>
            <p:nvPr/>
          </p:nvGrpSpPr>
          <p:grpSpPr bwMode="auto">
            <a:xfrm>
              <a:off x="0" y="3179"/>
              <a:ext cx="1117" cy="1632"/>
              <a:chOff x="0" y="3179"/>
              <a:chExt cx="1117" cy="1632"/>
            </a:xfrm>
          </p:grpSpPr>
          <p:sp>
            <p:nvSpPr>
              <p:cNvPr id="5162" name="Rectangle 42"/>
              <p:cNvSpPr>
                <a:spLocks noChangeArrowheads="1"/>
              </p:cNvSpPr>
              <p:nvPr/>
            </p:nvSpPr>
            <p:spPr bwMode="auto">
              <a:xfrm>
                <a:off x="48" y="3224"/>
                <a:ext cx="1021" cy="1542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defTabSz="928688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COMPONENTES DEL PROYECTO </a:t>
                </a: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>
                  <a:buFontTx/>
                  <a:buAutoNum type="arabicPeriod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Contribuir a mejorar el ineficiente sistema carcelario imprente en la Cárcel de Varones de Guayaquil.</a:t>
                </a: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163" name="Rectangle 43"/>
              <p:cNvSpPr>
                <a:spLocks noChangeArrowheads="1"/>
              </p:cNvSpPr>
              <p:nvPr/>
            </p:nvSpPr>
            <p:spPr bwMode="auto">
              <a:xfrm>
                <a:off x="0" y="3179"/>
                <a:ext cx="1117" cy="1632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64" name="Group 44"/>
            <p:cNvGrpSpPr>
              <a:grpSpLocks/>
            </p:cNvGrpSpPr>
            <p:nvPr/>
          </p:nvGrpSpPr>
          <p:grpSpPr bwMode="auto">
            <a:xfrm>
              <a:off x="1117" y="3179"/>
              <a:ext cx="1645" cy="1632"/>
              <a:chOff x="1117" y="3179"/>
              <a:chExt cx="1645" cy="1632"/>
            </a:xfrm>
          </p:grpSpPr>
          <p:sp>
            <p:nvSpPr>
              <p:cNvPr id="5165" name="Rectangle 45"/>
              <p:cNvSpPr>
                <a:spLocks noChangeArrowheads="1"/>
              </p:cNvSpPr>
              <p:nvPr/>
            </p:nvSpPr>
            <p:spPr bwMode="auto">
              <a:xfrm>
                <a:off x="1165" y="3224"/>
                <a:ext cx="1549" cy="1542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La tasa de ocupación aumenta de S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S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1, S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2, S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 y S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al final del proyecto (diciembre del 2009). </a:t>
                </a:r>
              </a:p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El numero de personal capacitado aumenta de J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J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1, a J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2, a J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 y a J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final del proyecto (diciembre del 2009).</a:t>
                </a:r>
              </a:p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-El nivel de vida de los internos aumente de R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0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en el año base a R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1, R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2, R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 fines del año 3 y R</a:t>
                </a:r>
                <a:r>
                  <a:rPr lang="es-CO" sz="800" baseline="-300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4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 al final del proyecto (diciembre del 2009).</a:t>
                </a:r>
              </a:p>
              <a:p>
                <a:pPr algn="just"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66" name="Rectangle 46"/>
              <p:cNvSpPr>
                <a:spLocks noChangeArrowheads="1"/>
              </p:cNvSpPr>
              <p:nvPr/>
            </p:nvSpPr>
            <p:spPr bwMode="auto">
              <a:xfrm>
                <a:off x="1117" y="3179"/>
                <a:ext cx="1645" cy="1632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67" name="Group 47"/>
            <p:cNvGrpSpPr>
              <a:grpSpLocks/>
            </p:cNvGrpSpPr>
            <p:nvPr/>
          </p:nvGrpSpPr>
          <p:grpSpPr bwMode="auto">
            <a:xfrm>
              <a:off x="2762" y="3179"/>
              <a:ext cx="1508" cy="1632"/>
              <a:chOff x="2762" y="3179"/>
              <a:chExt cx="1508" cy="1632"/>
            </a:xfrm>
          </p:grpSpPr>
          <p:sp>
            <p:nvSpPr>
              <p:cNvPr id="5168" name="Rectangle 48"/>
              <p:cNvSpPr>
                <a:spLocks noChangeArrowheads="1"/>
              </p:cNvSpPr>
              <p:nvPr/>
            </p:nvSpPr>
            <p:spPr bwMode="auto">
              <a:xfrm>
                <a:off x="2810" y="3224"/>
                <a:ext cx="1412" cy="1542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>
                  <a:buFontTx/>
                  <a:buChar char="-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Las estadísticas auditadas del proyecto de rehabilitación</a:t>
                </a:r>
              </a:p>
              <a:p>
                <a:pPr algn="just" defTabSz="928688" eaLnBrk="0" hangingPunct="0">
                  <a:buFontTx/>
                  <a:buChar char="-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Las estadísticas del Departamento de procesos de la Cárcel de Varones de Guayaquil.</a:t>
                </a:r>
              </a:p>
              <a:p>
                <a:pPr algn="just" defTabSz="928688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- Datos básicos del censo de la Dirección Nacional de Rehabilitación Social.</a:t>
                </a:r>
              </a:p>
              <a:p>
                <a:pPr algn="just" defTabSz="928688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69" name="Rectangle 49"/>
              <p:cNvSpPr>
                <a:spLocks noChangeArrowheads="1"/>
              </p:cNvSpPr>
              <p:nvPr/>
            </p:nvSpPr>
            <p:spPr bwMode="auto">
              <a:xfrm>
                <a:off x="2762" y="3179"/>
                <a:ext cx="1508" cy="1632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170" name="Group 50"/>
            <p:cNvGrpSpPr>
              <a:grpSpLocks/>
            </p:cNvGrpSpPr>
            <p:nvPr/>
          </p:nvGrpSpPr>
          <p:grpSpPr bwMode="auto">
            <a:xfrm>
              <a:off x="4270" y="3179"/>
              <a:ext cx="1137" cy="1632"/>
              <a:chOff x="4270" y="3179"/>
              <a:chExt cx="1137" cy="1632"/>
            </a:xfrm>
          </p:grpSpPr>
          <p:sp>
            <p:nvSpPr>
              <p:cNvPr id="5171" name="Rectangle 51"/>
              <p:cNvSpPr>
                <a:spLocks noChangeArrowheads="1"/>
              </p:cNvSpPr>
              <p:nvPr/>
            </p:nvSpPr>
            <p:spPr bwMode="auto">
              <a:xfrm>
                <a:off x="4318" y="3224"/>
                <a:ext cx="1041" cy="1542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92930" tIns="46465" rIns="92930" bIns="46465"/>
              <a:lstStyle/>
              <a:p>
                <a:pPr algn="just" defTabSz="928688" eaLnBrk="0" hangingPunct="0">
                  <a:buFontTx/>
                  <a:buChar char="-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Mejor difusión del problema carcelario y un verdadero enfoque del origen de la problemática carcelaria.</a:t>
                </a:r>
              </a:p>
              <a:p>
                <a:pPr algn="just" defTabSz="928688" eaLnBrk="0" hangingPunct="0">
                  <a:buFontTx/>
                  <a:buChar char="-"/>
                </a:pP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Ayuda de empresas privadas a través de donativos o aportes de ideas respecto a nuevos oficios que puedan hacer los presos.</a:t>
                </a:r>
              </a:p>
              <a:p>
                <a:pPr algn="just" defTabSz="928688" eaLnBrk="0" hangingPunct="0">
                  <a:buFontTx/>
                  <a:buChar char="-"/>
                </a:pP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>
                  <a:buFontTx/>
                  <a:buChar char="-"/>
                </a:pP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928688" eaLnBrk="0" hangingPunct="0">
                  <a:buFontTx/>
                  <a:buChar char="-"/>
                </a:pPr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5172" name="Rectangle 52"/>
              <p:cNvSpPr>
                <a:spLocks noChangeArrowheads="1"/>
              </p:cNvSpPr>
              <p:nvPr/>
            </p:nvSpPr>
            <p:spPr bwMode="auto">
              <a:xfrm>
                <a:off x="4270" y="3179"/>
                <a:ext cx="1137" cy="1632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3132138" y="69215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rgbClr val="080808"/>
                </a:solidFill>
              </a:rPr>
              <a:t>Matriz del </a:t>
            </a:r>
            <a:r>
              <a:rPr lang="es-ES" b="1">
                <a:solidFill>
                  <a:srgbClr val="080808"/>
                </a:solidFill>
              </a:rPr>
              <a:t>Marco Lógico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3708400" y="476250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     </a:t>
            </a:r>
            <a:r>
              <a:rPr lang="en-US" sz="1400" b="1"/>
              <a:t>Anexo 3</a:t>
            </a:r>
            <a:endParaRPr lang="es-ES" sz="1400" b="1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04800" y="1196975"/>
            <a:ext cx="8659813" cy="5256213"/>
            <a:chOff x="0" y="0"/>
            <a:chExt cx="5587" cy="3331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0" y="0"/>
              <a:ext cx="1279" cy="3331"/>
              <a:chOff x="0" y="0"/>
              <a:chExt cx="1279" cy="3331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48" y="45"/>
                <a:ext cx="1183" cy="3241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349518" tIns="174759" rIns="349518" bIns="174759"/>
              <a:lstStyle/>
              <a:p>
                <a:pPr defTabSz="885825" eaLnBrk="0" hangingPunct="0"/>
                <a:r>
                  <a:rPr lang="es-CO" sz="800" b="1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ACTIVIDADES DEL PROYECTO </a:t>
                </a:r>
              </a:p>
              <a:p>
                <a:pPr defTabSz="885825" eaLnBrk="0" hangingPunct="0"/>
                <a:endParaRPr lang="es-CO" sz="800" b="1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algn="just" defTabSz="885825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1.1 Dictar dos cursos de 30 horas a los presos voluntarios que desean capacitarse.</a:t>
                </a:r>
                <a:b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</a:b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1.2 Hacer talleres prácticos de agricultura con remuneración.</a:t>
                </a:r>
                <a:b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</a:b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1.3 Hacer talleres prácticos de serigrafía con remuneración.</a:t>
                </a:r>
                <a:b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</a:b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2.1 Tener existencias de equipos y partes de repuesto.</a:t>
                </a:r>
                <a:b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</a:b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2.2 Crear un plan de comercialización.</a:t>
                </a:r>
                <a:b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</a:b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2.3 Establecer un calendario de los días que les tocaría a los presos cuidar, regar y quitar la malezas a las parcelas de cebolla y yuca.</a:t>
                </a:r>
              </a:p>
              <a:p>
                <a:pPr algn="just" defTabSz="885825" eaLnBrk="0" hangingPunct="0"/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3.1 Recopilar estadísticas sobre cumplimiento con itinerarios y reglamento de seguridad.</a:t>
                </a:r>
              </a:p>
              <a:p>
                <a:pPr defTabSz="885825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  <a:p>
                <a:pPr defTabSz="885825" eaLnBrk="0" hangingPunct="0"/>
                <a:endParaRPr lang="es-CO" sz="800">
                  <a:latin typeface="Verdana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79" cy="3331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507651" tIns="253826" rIns="507651" bIns="253826"/>
              <a:lstStyle/>
              <a:p>
                <a:endParaRPr lang="es-ES"/>
              </a:p>
            </p:txBody>
          </p:sp>
        </p:grp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1279" y="0"/>
              <a:ext cx="1608" cy="3331"/>
              <a:chOff x="1279" y="0"/>
              <a:chExt cx="1608" cy="3331"/>
            </a:xfrm>
          </p:grpSpPr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1327" y="45"/>
                <a:ext cx="1512" cy="3241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349518" tIns="174759" rIns="349518" bIns="174759"/>
              <a:lstStyle/>
              <a:p>
                <a:pPr algn="ctr" defTabSz="885825" eaLnBrk="0" hangingPunct="0"/>
                <a:r>
                  <a:rPr lang="es-CO" sz="800" b="1">
                    <a:latin typeface="Verdana" pitchFamily="34" charset="0"/>
                  </a:rPr>
                  <a:t>P R E S U P U E S T O</a:t>
                </a:r>
              </a:p>
              <a:p>
                <a:pPr algn="ctr" defTabSz="885825" eaLnBrk="0" hangingPunct="0"/>
                <a:endParaRPr lang="es-CO" sz="800">
                  <a:latin typeface="Verdana" pitchFamily="34" charset="0"/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1279" y="0"/>
                <a:ext cx="1608" cy="3331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507651" tIns="253826" rIns="507651" bIns="253826"/>
              <a:lstStyle/>
              <a:p>
                <a:endParaRPr lang="es-ES"/>
              </a:p>
            </p:txBody>
          </p:sp>
        </p:grp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887" y="0"/>
              <a:ext cx="1311" cy="3331"/>
              <a:chOff x="2887" y="0"/>
              <a:chExt cx="1311" cy="3331"/>
            </a:xfrm>
          </p:grpSpPr>
          <p:grpSp>
            <p:nvGrpSpPr>
              <p:cNvPr id="6154" name="Group 10"/>
              <p:cNvGrpSpPr>
                <a:grpSpLocks/>
              </p:cNvGrpSpPr>
              <p:nvPr/>
            </p:nvGrpSpPr>
            <p:grpSpPr bwMode="auto">
              <a:xfrm>
                <a:off x="2935" y="45"/>
                <a:ext cx="1215" cy="2979"/>
                <a:chOff x="0" y="24"/>
                <a:chExt cx="1215" cy="3062"/>
              </a:xfrm>
            </p:grpSpPr>
            <p:sp>
              <p:nvSpPr>
                <p:cNvPr id="6155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24"/>
                  <a:ext cx="1215" cy="39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lIns="349518" tIns="174759" rIns="349518" bIns="174759"/>
                <a:lstStyle/>
                <a:p>
                  <a:pPr algn="ctr" defTabSz="885825" eaLnBrk="0" hangingPunct="0"/>
                  <a:r>
                    <a:rPr lang="es-CO" sz="800" b="1">
                      <a:latin typeface="Verdana" pitchFamily="34" charset="0"/>
                      <a:cs typeface="Times New Roman" pitchFamily="18" charset="0"/>
                    </a:rPr>
                    <a:t>Medio Verificación</a:t>
                  </a: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800" b="1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 defTabSz="885825" eaLnBrk="0" hangingPunct="0"/>
                  <a:endParaRPr lang="es-CO" sz="2800">
                    <a:latin typeface="Times New Roman" pitchFamily="18" charset="0"/>
                  </a:endParaRPr>
                </a:p>
                <a:p>
                  <a:pPr algn="ctr" defTabSz="885825" eaLnBrk="0" hangingPunct="0"/>
                  <a:endParaRPr lang="es-CO" sz="2800">
                    <a:latin typeface="Times New Roman" pitchFamily="18" charset="0"/>
                  </a:endParaRPr>
                </a:p>
                <a:p>
                  <a:pPr algn="ctr" defTabSz="885825" eaLnBrk="0" hangingPunct="0"/>
                  <a:endParaRPr lang="es-CO" sz="2800">
                    <a:latin typeface="Times New Roman" pitchFamily="18" charset="0"/>
                  </a:endParaRPr>
                </a:p>
              </p:txBody>
            </p:sp>
            <p:sp>
              <p:nvSpPr>
                <p:cNvPr id="6156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2519"/>
                  <a:ext cx="1215" cy="56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lIns="349518" tIns="174759" rIns="349518" bIns="174759"/>
                <a:lstStyle/>
                <a:p>
                  <a:pPr algn="ctr" defTabSz="885825" eaLnBrk="0" hangingPunct="0"/>
                  <a:endParaRPr lang="es-CO" sz="1900" b="1">
                    <a:latin typeface="Arial Narrow" pitchFamily="34" charset="0"/>
                  </a:endParaRPr>
                </a:p>
                <a:p>
                  <a:pPr algn="ctr" defTabSz="885825" eaLnBrk="0" hangingPunct="0"/>
                  <a:endParaRPr lang="es-CO" sz="1900" b="1">
                    <a:latin typeface="Arial Narrow" pitchFamily="34" charset="0"/>
                  </a:endParaRPr>
                </a:p>
                <a:p>
                  <a:pPr algn="ctr" defTabSz="885825" eaLnBrk="0" hangingPunct="0"/>
                  <a:endParaRPr lang="es-CO" sz="23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2887" y="0"/>
                <a:ext cx="1311" cy="3331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507651" tIns="253826" rIns="507651" bIns="253826"/>
              <a:lstStyle/>
              <a:p>
                <a:endParaRPr lang="es-ES"/>
              </a:p>
            </p:txBody>
          </p:sp>
        </p:grpSp>
        <p:grpSp>
          <p:nvGrpSpPr>
            <p:cNvPr id="6158" name="Group 14"/>
            <p:cNvGrpSpPr>
              <a:grpSpLocks/>
            </p:cNvGrpSpPr>
            <p:nvPr/>
          </p:nvGrpSpPr>
          <p:grpSpPr bwMode="auto">
            <a:xfrm>
              <a:off x="4198" y="0"/>
              <a:ext cx="1389" cy="3331"/>
              <a:chOff x="4198" y="0"/>
              <a:chExt cx="1389" cy="3331"/>
            </a:xfrm>
          </p:grpSpPr>
          <p:sp>
            <p:nvSpPr>
              <p:cNvPr id="6159" name="Rectangle 15"/>
              <p:cNvSpPr>
                <a:spLocks noChangeArrowheads="1"/>
              </p:cNvSpPr>
              <p:nvPr/>
            </p:nvSpPr>
            <p:spPr bwMode="auto">
              <a:xfrm>
                <a:off x="4246" y="45"/>
                <a:ext cx="1293" cy="3241"/>
              </a:xfrm>
              <a:prstGeom prst="rect">
                <a:avLst/>
              </a:prstGeom>
              <a:noFill/>
              <a:ln w="9525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349518" tIns="174759" rIns="349518" bIns="174759"/>
              <a:lstStyle/>
              <a:p>
                <a:pPr algn="ctr" defTabSz="885825" eaLnBrk="0" hangingPunct="0"/>
                <a:r>
                  <a:rPr lang="es-CO" sz="800" b="1">
                    <a:latin typeface="Verdana" pitchFamily="34" charset="0"/>
                    <a:cs typeface="Times New Roman" pitchFamily="18" charset="0"/>
                  </a:rPr>
                  <a:t>Supuestos Componentes</a:t>
                </a:r>
              </a:p>
              <a:p>
                <a:pPr algn="ctr" defTabSz="885825" eaLnBrk="0" hangingPunct="0"/>
                <a:endParaRPr lang="es-CO" sz="1200" b="1">
                  <a:latin typeface="Arial Narrow" pitchFamily="34" charset="0"/>
                  <a:cs typeface="Times New Roman" pitchFamily="18" charset="0"/>
                </a:endParaRPr>
              </a:p>
              <a:p>
                <a:pPr defTabSz="885825" eaLnBrk="0" hangingPunct="0"/>
                <a:r>
                  <a:rPr lang="es-CO" sz="1000">
                    <a:latin typeface="Arial Narrow" pitchFamily="34" charset="0"/>
                    <a:cs typeface="Times New Roman" pitchFamily="18" charset="0"/>
                  </a:rPr>
                  <a:t>- </a:t>
                </a:r>
                <a:r>
                  <a:rPr lang="es-CO" sz="800">
                    <a:latin typeface="Verdana" pitchFamily="34" charset="0"/>
                    <a:ea typeface="Arial Unicode MS" pitchFamily="34" charset="-128"/>
                    <a:cs typeface="Times New Roman" pitchFamily="18" charset="0"/>
                  </a:rPr>
                  <a:t>Correcta elección de los capacitadotes del proyecto. </a:t>
                </a:r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/>
            </p:nvSpPr>
            <p:spPr bwMode="auto">
              <a:xfrm>
                <a:off x="4198" y="0"/>
                <a:ext cx="1389" cy="3331"/>
              </a:xfrm>
              <a:prstGeom prst="rect">
                <a:avLst/>
              </a:prstGeom>
              <a:noFill/>
              <a:ln w="7">
                <a:solidFill>
                  <a:srgbClr val="996633"/>
                </a:solidFill>
                <a:miter lim="800000"/>
                <a:headEnd/>
                <a:tailEnd/>
              </a:ln>
              <a:effectLst/>
            </p:spPr>
            <p:txBody>
              <a:bodyPr lIns="507651" tIns="253826" rIns="507651" bIns="253826"/>
              <a:lstStyle/>
              <a:p>
                <a:endParaRPr lang="es-ES"/>
              </a:p>
            </p:txBody>
          </p:sp>
        </p:grp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555875" y="1844675"/>
            <a:ext cx="18716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000"/>
              <a:t>-</a:t>
            </a:r>
            <a:r>
              <a:rPr lang="es-ES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Implementación de cultivos y adecuaciones del galpón industrial es de $ 72.205,50</a:t>
            </a:r>
          </a:p>
          <a:p>
            <a:pPr algn="just">
              <a:spcBef>
                <a:spcPct val="50000"/>
              </a:spcBef>
            </a:pPr>
            <a:r>
              <a:rPr lang="es-ES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-Equipos y maquinarias es de $ 24.727,08</a:t>
            </a:r>
          </a:p>
          <a:p>
            <a:pPr algn="just">
              <a:spcBef>
                <a:spcPct val="50000"/>
              </a:spcBef>
            </a:pPr>
            <a:r>
              <a:rPr lang="es-ES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-Otros activos es $ 22.991</a:t>
            </a:r>
          </a:p>
          <a:p>
            <a:pPr algn="just">
              <a:spcBef>
                <a:spcPct val="50000"/>
              </a:spcBef>
            </a:pPr>
            <a:r>
              <a:rPr lang="es-ES" sz="800"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-Capital de Operación es $ 50.010,28 para el primer año.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23850" y="64912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95288" y="6597650"/>
            <a:ext cx="33845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ELABORADO: </a:t>
            </a:r>
            <a:r>
              <a:rPr lang="es-ES" sz="800"/>
              <a:t>María</a:t>
            </a:r>
            <a:r>
              <a:rPr lang="en-US" sz="800"/>
              <a:t> Fernanda Rodriguez Arana</a:t>
            </a:r>
            <a:endParaRPr lang="es-ES" sz="800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50825" y="6921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rgbClr val="080808"/>
                </a:solidFill>
              </a:rPr>
              <a:t>Matriz del </a:t>
            </a:r>
            <a:r>
              <a:rPr lang="es-ES" b="1">
                <a:solidFill>
                  <a:srgbClr val="080808"/>
                </a:solidFill>
              </a:rPr>
              <a:t>Marco Lógico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787900" y="1268413"/>
            <a:ext cx="1871663" cy="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787900" y="1268413"/>
            <a:ext cx="0" cy="5113337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6659563" y="1268413"/>
            <a:ext cx="0" cy="5113337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787900" y="6381750"/>
            <a:ext cx="1871663" cy="0"/>
          </a:xfrm>
          <a:prstGeom prst="line">
            <a:avLst/>
          </a:prstGeom>
          <a:noFill/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618</Words>
  <Application>Microsoft Office PowerPoint</Application>
  <PresentationFormat>Presentación en pantalla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Verdana</vt:lpstr>
      <vt:lpstr>Arial Unicode MS</vt:lpstr>
      <vt:lpstr>Times New Roman</vt:lpstr>
      <vt:lpstr>Arial Narrow</vt:lpstr>
      <vt:lpstr>Diseño predeterminado</vt:lpstr>
      <vt:lpstr>Diapositiva 1</vt:lpstr>
      <vt:lpstr>Diapositiva 2</vt:lpstr>
    </vt:vector>
  </TitlesOfParts>
  <Company>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del Marco Lógico</dc:title>
  <dc:creator>Maria Fernanda Rodriguez Arana</dc:creator>
  <cp:lastModifiedBy>Administrador</cp:lastModifiedBy>
  <cp:revision>11</cp:revision>
  <dcterms:created xsi:type="dcterms:W3CDTF">2005-08-16T16:44:48Z</dcterms:created>
  <dcterms:modified xsi:type="dcterms:W3CDTF">2009-12-14T20:07:15Z</dcterms:modified>
</cp:coreProperties>
</file>