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50"/>
  </p:notesMasterIdLst>
  <p:handoutMasterIdLst>
    <p:handoutMasterId r:id="rId51"/>
  </p:handoutMasterIdLst>
  <p:sldIdLst>
    <p:sldId id="264" r:id="rId2"/>
    <p:sldId id="386" r:id="rId3"/>
    <p:sldId id="689" r:id="rId4"/>
    <p:sldId id="692" r:id="rId5"/>
    <p:sldId id="693" r:id="rId6"/>
    <p:sldId id="694" r:id="rId7"/>
    <p:sldId id="695" r:id="rId8"/>
    <p:sldId id="696" r:id="rId9"/>
    <p:sldId id="697" r:id="rId10"/>
    <p:sldId id="741" r:id="rId11"/>
    <p:sldId id="742" r:id="rId12"/>
    <p:sldId id="743" r:id="rId13"/>
    <p:sldId id="746" r:id="rId14"/>
    <p:sldId id="747" r:id="rId15"/>
    <p:sldId id="748" r:id="rId16"/>
    <p:sldId id="698" r:id="rId17"/>
    <p:sldId id="705" r:id="rId18"/>
    <p:sldId id="706" r:id="rId19"/>
    <p:sldId id="712" r:id="rId20"/>
    <p:sldId id="759" r:id="rId21"/>
    <p:sldId id="760" r:id="rId22"/>
    <p:sldId id="762" r:id="rId23"/>
    <p:sldId id="761" r:id="rId24"/>
    <p:sldId id="763" r:id="rId25"/>
    <p:sldId id="713" r:id="rId26"/>
    <p:sldId id="751" r:id="rId27"/>
    <p:sldId id="714" r:id="rId28"/>
    <p:sldId id="750" r:id="rId29"/>
    <p:sldId id="758" r:id="rId30"/>
    <p:sldId id="732" r:id="rId31"/>
    <p:sldId id="735" r:id="rId32"/>
    <p:sldId id="736" r:id="rId33"/>
    <p:sldId id="737" r:id="rId34"/>
    <p:sldId id="738" r:id="rId35"/>
    <p:sldId id="739" r:id="rId36"/>
    <p:sldId id="764" r:id="rId37"/>
    <p:sldId id="765" r:id="rId38"/>
    <p:sldId id="752" r:id="rId39"/>
    <p:sldId id="755" r:id="rId40"/>
    <p:sldId id="756" r:id="rId41"/>
    <p:sldId id="757" r:id="rId42"/>
    <p:sldId id="766" r:id="rId43"/>
    <p:sldId id="767" r:id="rId44"/>
    <p:sldId id="768" r:id="rId45"/>
    <p:sldId id="770" r:id="rId46"/>
    <p:sldId id="771" r:id="rId47"/>
    <p:sldId id="772" r:id="rId48"/>
    <p:sldId id="773" r:id="rId49"/>
  </p:sldIdLst>
  <p:sldSz cx="9144000" cy="6858000" type="screen4x3"/>
  <p:notesSz cx="6858000" cy="9240838"/>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99CCFF"/>
    <a:srgbClr val="0066CC"/>
    <a:srgbClr val="0000FF"/>
    <a:srgbClr val="FFFF99"/>
    <a:srgbClr val="33CCFF"/>
    <a:srgbClr val="6699FF"/>
    <a:srgbClr val="99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7" autoAdjust="0"/>
    <p:restoredTop sz="94621" autoAdjust="0"/>
  </p:normalViewPr>
  <p:slideViewPr>
    <p:cSldViewPr>
      <p:cViewPr varScale="1">
        <p:scale>
          <a:sx n="51" d="100"/>
          <a:sy n="51" d="100"/>
        </p:scale>
        <p:origin x="-102" y="-3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61963"/>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defTabSz="920750">
              <a:defRPr sz="1200"/>
            </a:lvl1pPr>
          </a:lstStyle>
          <a:p>
            <a:endParaRPr lang="es-ES"/>
          </a:p>
        </p:txBody>
      </p:sp>
      <p:sp>
        <p:nvSpPr>
          <p:cNvPr id="81923" name="Rectangle 3"/>
          <p:cNvSpPr>
            <a:spLocks noGrp="1" noChangeArrowheads="1"/>
          </p:cNvSpPr>
          <p:nvPr>
            <p:ph type="dt" sz="quarter" idx="1"/>
          </p:nvPr>
        </p:nvSpPr>
        <p:spPr bwMode="auto">
          <a:xfrm>
            <a:off x="3886200" y="0"/>
            <a:ext cx="2971800" cy="461963"/>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defTabSz="920750">
              <a:defRPr sz="1200"/>
            </a:lvl1pPr>
          </a:lstStyle>
          <a:p>
            <a:endParaRPr lang="es-ES"/>
          </a:p>
        </p:txBody>
      </p:sp>
      <p:sp>
        <p:nvSpPr>
          <p:cNvPr id="81924" name="Rectangle 4"/>
          <p:cNvSpPr>
            <a:spLocks noGrp="1" noChangeArrowheads="1"/>
          </p:cNvSpPr>
          <p:nvPr>
            <p:ph type="ftr" sz="quarter" idx="2"/>
          </p:nvPr>
        </p:nvSpPr>
        <p:spPr bwMode="auto">
          <a:xfrm>
            <a:off x="0" y="8778875"/>
            <a:ext cx="2971800" cy="461963"/>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defTabSz="920750">
              <a:defRPr sz="1200"/>
            </a:lvl1pPr>
          </a:lstStyle>
          <a:p>
            <a:endParaRPr lang="es-ES"/>
          </a:p>
        </p:txBody>
      </p:sp>
      <p:sp>
        <p:nvSpPr>
          <p:cNvPr id="81925" name="Rectangle 5"/>
          <p:cNvSpPr>
            <a:spLocks noGrp="1" noChangeArrowheads="1"/>
          </p:cNvSpPr>
          <p:nvPr>
            <p:ph type="sldNum" sz="quarter" idx="3"/>
          </p:nvPr>
        </p:nvSpPr>
        <p:spPr bwMode="auto">
          <a:xfrm>
            <a:off x="3886200" y="8778875"/>
            <a:ext cx="2971800" cy="461963"/>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defTabSz="920750">
              <a:defRPr sz="1200"/>
            </a:lvl1pPr>
          </a:lstStyle>
          <a:p>
            <a:fld id="{3B31EE69-D0F3-4F86-B932-0837CF88B44B}" type="slidenum">
              <a:rPr lang="es-ES"/>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73388" cy="433388"/>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defTabSz="920750">
              <a:defRPr sz="1200"/>
            </a:lvl1pPr>
          </a:lstStyle>
          <a:p>
            <a:endParaRPr lang="es-ES"/>
          </a:p>
        </p:txBody>
      </p:sp>
      <p:sp>
        <p:nvSpPr>
          <p:cNvPr id="88067" name="Rectangle 3"/>
          <p:cNvSpPr>
            <a:spLocks noGrp="1" noChangeArrowheads="1"/>
          </p:cNvSpPr>
          <p:nvPr>
            <p:ph type="dt" idx="1"/>
          </p:nvPr>
        </p:nvSpPr>
        <p:spPr bwMode="auto">
          <a:xfrm>
            <a:off x="3887788" y="0"/>
            <a:ext cx="2973387" cy="433388"/>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lvl1pPr algn="r" defTabSz="920750">
              <a:defRPr sz="1200"/>
            </a:lvl1pPr>
          </a:lstStyle>
          <a:p>
            <a:endParaRPr lang="es-ES"/>
          </a:p>
        </p:txBody>
      </p:sp>
      <p:sp>
        <p:nvSpPr>
          <p:cNvPr id="88068" name="Rectangle 4"/>
          <p:cNvSpPr>
            <a:spLocks noChangeArrowheads="1" noTextEdit="1"/>
          </p:cNvSpPr>
          <p:nvPr>
            <p:ph type="sldImg" idx="2"/>
          </p:nvPr>
        </p:nvSpPr>
        <p:spPr bwMode="auto">
          <a:xfrm>
            <a:off x="1119188" y="722313"/>
            <a:ext cx="4622800" cy="3467100"/>
          </a:xfrm>
          <a:prstGeom prst="rect">
            <a:avLst/>
          </a:prstGeom>
          <a:noFill/>
          <a:ln w="9525">
            <a:solidFill>
              <a:srgbClr val="000000"/>
            </a:solidFill>
            <a:miter lim="800000"/>
            <a:headEnd/>
            <a:tailEnd/>
          </a:ln>
          <a:effectLst/>
        </p:spPr>
      </p:sp>
      <p:sp>
        <p:nvSpPr>
          <p:cNvPr id="88069" name="Rectangle 5"/>
          <p:cNvSpPr>
            <a:spLocks noGrp="1" noChangeArrowheads="1"/>
          </p:cNvSpPr>
          <p:nvPr>
            <p:ph type="body" sz="quarter" idx="3"/>
          </p:nvPr>
        </p:nvSpPr>
        <p:spPr bwMode="auto">
          <a:xfrm>
            <a:off x="914400" y="4405313"/>
            <a:ext cx="5032375" cy="4116387"/>
          </a:xfrm>
          <a:prstGeom prst="rect">
            <a:avLst/>
          </a:prstGeom>
          <a:noFill/>
          <a:ln w="9525">
            <a:noFill/>
            <a:miter lim="800000"/>
            <a:headEnd/>
            <a:tailEnd/>
          </a:ln>
          <a:effectLst/>
        </p:spPr>
        <p:txBody>
          <a:bodyPr vert="horz" wrap="square" lIns="92126" tIns="46063" rIns="92126" bIns="46063"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88070" name="Rectangle 6"/>
          <p:cNvSpPr>
            <a:spLocks noGrp="1" noChangeArrowheads="1"/>
          </p:cNvSpPr>
          <p:nvPr>
            <p:ph type="ftr" sz="quarter" idx="4"/>
          </p:nvPr>
        </p:nvSpPr>
        <p:spPr bwMode="auto">
          <a:xfrm>
            <a:off x="0" y="8810625"/>
            <a:ext cx="2973388" cy="433388"/>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defTabSz="920750">
              <a:defRPr sz="1200"/>
            </a:lvl1pPr>
          </a:lstStyle>
          <a:p>
            <a:endParaRPr lang="es-ES"/>
          </a:p>
        </p:txBody>
      </p:sp>
      <p:sp>
        <p:nvSpPr>
          <p:cNvPr id="88071" name="Rectangle 7"/>
          <p:cNvSpPr>
            <a:spLocks noGrp="1" noChangeArrowheads="1"/>
          </p:cNvSpPr>
          <p:nvPr>
            <p:ph type="sldNum" sz="quarter" idx="5"/>
          </p:nvPr>
        </p:nvSpPr>
        <p:spPr bwMode="auto">
          <a:xfrm>
            <a:off x="3887788" y="8810625"/>
            <a:ext cx="2973387" cy="433388"/>
          </a:xfrm>
          <a:prstGeom prst="rect">
            <a:avLst/>
          </a:prstGeom>
          <a:noFill/>
          <a:ln w="9525">
            <a:noFill/>
            <a:miter lim="800000"/>
            <a:headEnd/>
            <a:tailEnd/>
          </a:ln>
          <a:effectLst/>
        </p:spPr>
        <p:txBody>
          <a:bodyPr vert="horz" wrap="square" lIns="92126" tIns="46063" rIns="92126" bIns="46063" numCol="1" anchor="b" anchorCtr="0" compatLnSpc="1">
            <a:prstTxWarp prst="textNoShape">
              <a:avLst/>
            </a:prstTxWarp>
          </a:bodyPr>
          <a:lstStyle>
            <a:lvl1pPr algn="r" defTabSz="920750">
              <a:defRPr sz="1200"/>
            </a:lvl1pPr>
          </a:lstStyle>
          <a:p>
            <a:fld id="{836F6CD9-2A06-4773-BA03-03FC639E0ED3}"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371714" name="Group 2"/>
          <p:cNvGrpSpPr>
            <a:grpSpLocks/>
          </p:cNvGrpSpPr>
          <p:nvPr/>
        </p:nvGrpSpPr>
        <p:grpSpPr bwMode="auto">
          <a:xfrm>
            <a:off x="0" y="0"/>
            <a:ext cx="1828800" cy="6856413"/>
            <a:chOff x="0" y="0"/>
            <a:chExt cx="1152" cy="4319"/>
          </a:xfrm>
        </p:grpSpPr>
        <p:sp>
          <p:nvSpPr>
            <p:cNvPr id="371715" name="Rectangle 3"/>
            <p:cNvSpPr>
              <a:spLocks noChangeArrowheads="1"/>
            </p:cNvSpPr>
            <p:nvPr/>
          </p:nvSpPr>
          <p:spPr bwMode="auto">
            <a:xfrm>
              <a:off x="0" y="0"/>
              <a:ext cx="1152" cy="1026"/>
            </a:xfrm>
            <a:prstGeom prst="rect">
              <a:avLst/>
            </a:prstGeom>
            <a:gradFill rotWithShape="0">
              <a:gsLst>
                <a:gs pos="0">
                  <a:schemeClr val="bg2"/>
                </a:gs>
                <a:gs pos="100000">
                  <a:schemeClr val="accent1"/>
                </a:gs>
              </a:gsLst>
              <a:lin ang="5400000" scaled="1"/>
            </a:gradFill>
            <a:ln w="9525">
              <a:noFill/>
              <a:miter lim="800000"/>
              <a:headEnd/>
              <a:tailEnd/>
            </a:ln>
            <a:effectLst/>
          </p:spPr>
          <p:txBody>
            <a:bodyPr wrap="none" lIns="92075" tIns="46038" rIns="92075" bIns="46038" anchor="ctr"/>
            <a:lstStyle/>
            <a:p>
              <a:pPr eaLnBrk="0" hangingPunct="0">
                <a:spcBef>
                  <a:spcPct val="50000"/>
                </a:spcBef>
              </a:pPr>
              <a:endParaRPr lang="es-ES"/>
            </a:p>
          </p:txBody>
        </p:sp>
        <p:sp>
          <p:nvSpPr>
            <p:cNvPr id="371716" name="Rectangle 4"/>
            <p:cNvSpPr>
              <a:spLocks noChangeArrowheads="1"/>
            </p:cNvSpPr>
            <p:nvPr/>
          </p:nvSpPr>
          <p:spPr bwMode="auto">
            <a:xfrm>
              <a:off x="0" y="2400"/>
              <a:ext cx="1152" cy="1919"/>
            </a:xfrm>
            <a:prstGeom prst="rect">
              <a:avLst/>
            </a:prstGeom>
            <a:gradFill rotWithShape="0">
              <a:gsLst>
                <a:gs pos="0">
                  <a:schemeClr val="accent1"/>
                </a:gs>
                <a:gs pos="100000">
                  <a:schemeClr val="bg2"/>
                </a:gs>
              </a:gsLst>
              <a:lin ang="5400000" scaled="1"/>
            </a:gradFill>
            <a:ln w="9525">
              <a:noFill/>
              <a:miter lim="800000"/>
              <a:headEnd/>
              <a:tailEnd/>
            </a:ln>
            <a:effectLst/>
          </p:spPr>
          <p:txBody>
            <a:bodyPr wrap="none" lIns="92075" tIns="46038" rIns="92075" bIns="46038" anchor="ctr"/>
            <a:lstStyle/>
            <a:p>
              <a:pPr eaLnBrk="0" hangingPunct="0">
                <a:spcBef>
                  <a:spcPct val="50000"/>
                </a:spcBef>
              </a:pPr>
              <a:endParaRPr lang="es-ES"/>
            </a:p>
          </p:txBody>
        </p:sp>
        <p:pic>
          <p:nvPicPr>
            <p:cNvPr id="371717" name="Picture 5"/>
            <p:cNvPicPr>
              <a:picLocks noChangeArrowheads="1"/>
            </p:cNvPicPr>
            <p:nvPr/>
          </p:nvPicPr>
          <p:blipFill>
            <a:blip r:embed="rId2"/>
            <a:srcRect/>
            <a:stretch>
              <a:fillRect/>
            </a:stretch>
          </p:blipFill>
          <p:spPr bwMode="auto">
            <a:xfrm>
              <a:off x="0" y="1028"/>
              <a:ext cx="1152" cy="1400"/>
            </a:xfrm>
            <a:prstGeom prst="rect">
              <a:avLst/>
            </a:prstGeom>
            <a:noFill/>
            <a:ln w="9525">
              <a:noFill/>
              <a:miter lim="800000"/>
              <a:headEnd/>
              <a:tailEnd/>
            </a:ln>
            <a:effectLst/>
          </p:spPr>
        </p:pic>
      </p:grpSp>
      <p:sp>
        <p:nvSpPr>
          <p:cNvPr id="371718" name="Rectangle 6"/>
          <p:cNvSpPr>
            <a:spLocks noGrp="1" noChangeArrowheads="1"/>
          </p:cNvSpPr>
          <p:nvPr>
            <p:ph type="ctrTitle" sz="quarter"/>
          </p:nvPr>
        </p:nvSpPr>
        <p:spPr>
          <a:xfrm>
            <a:off x="1905000" y="1676400"/>
            <a:ext cx="6934200" cy="2116138"/>
          </a:xfrm>
        </p:spPr>
        <p:txBody>
          <a:bodyPr/>
          <a:lstStyle>
            <a:lvl1pPr>
              <a:defRPr/>
            </a:lvl1pPr>
          </a:lstStyle>
          <a:p>
            <a:r>
              <a:rPr lang="es-ES"/>
              <a:t>Haga clic para modificar el estilo de título del patrón</a:t>
            </a:r>
          </a:p>
        </p:txBody>
      </p:sp>
      <p:sp>
        <p:nvSpPr>
          <p:cNvPr id="371719" name="Rectangle 7"/>
          <p:cNvSpPr>
            <a:spLocks noGrp="1" noChangeArrowheads="1"/>
          </p:cNvSpPr>
          <p:nvPr>
            <p:ph type="subTitle" sz="quarter" idx="1"/>
          </p:nvPr>
        </p:nvSpPr>
        <p:spPr>
          <a:xfrm>
            <a:off x="1911350" y="3968750"/>
            <a:ext cx="6400800" cy="1752600"/>
          </a:xfrm>
        </p:spPr>
        <p:txBody>
          <a:bodyPr/>
          <a:lstStyle>
            <a:lvl1pPr marL="0" indent="0">
              <a:buFont typeface="Symbol" pitchFamily="18" charset="2"/>
              <a:buNone/>
              <a:defRPr/>
            </a:lvl1pPr>
          </a:lstStyle>
          <a:p>
            <a:r>
              <a:rPr lang="es-ES"/>
              <a:t>Haga clic para modificar el estilo de subtítulo del patrón</a:t>
            </a:r>
          </a:p>
        </p:txBody>
      </p:sp>
      <p:sp>
        <p:nvSpPr>
          <p:cNvPr id="371720" name="Rectangle 8"/>
          <p:cNvSpPr>
            <a:spLocks noGrp="1" noChangeArrowheads="1"/>
          </p:cNvSpPr>
          <p:nvPr>
            <p:ph type="dt" sz="quarter" idx="2"/>
          </p:nvPr>
        </p:nvSpPr>
        <p:spPr>
          <a:xfrm>
            <a:off x="1828800" y="6400800"/>
            <a:ext cx="1905000" cy="457200"/>
          </a:xfrm>
        </p:spPr>
        <p:txBody>
          <a:bodyPr/>
          <a:lstStyle>
            <a:lvl1pPr>
              <a:defRPr/>
            </a:lvl1pPr>
          </a:lstStyle>
          <a:p>
            <a:endParaRPr lang="es-ES"/>
          </a:p>
        </p:txBody>
      </p:sp>
      <p:sp>
        <p:nvSpPr>
          <p:cNvPr id="371721" name="Rectangle 9"/>
          <p:cNvSpPr>
            <a:spLocks noGrp="1" noChangeArrowheads="1"/>
          </p:cNvSpPr>
          <p:nvPr>
            <p:ph type="ftr" sz="quarter" idx="3"/>
          </p:nvPr>
        </p:nvSpPr>
        <p:spPr>
          <a:xfrm>
            <a:off x="3962400" y="6400800"/>
            <a:ext cx="2895600" cy="457200"/>
          </a:xfrm>
        </p:spPr>
        <p:txBody>
          <a:bodyPr/>
          <a:lstStyle>
            <a:lvl1pPr>
              <a:defRPr/>
            </a:lvl1pPr>
          </a:lstStyle>
          <a:p>
            <a:endParaRPr lang="es-ES"/>
          </a:p>
        </p:txBody>
      </p:sp>
      <p:sp>
        <p:nvSpPr>
          <p:cNvPr id="371722" name="Rectangle 10"/>
          <p:cNvSpPr>
            <a:spLocks noGrp="1" noChangeArrowheads="1"/>
          </p:cNvSpPr>
          <p:nvPr>
            <p:ph type="sldNum" sz="quarter" idx="4"/>
          </p:nvPr>
        </p:nvSpPr>
        <p:spPr/>
        <p:txBody>
          <a:bodyPr/>
          <a:lstStyle>
            <a:lvl1pPr>
              <a:defRPr/>
            </a:lvl1pPr>
          </a:lstStyle>
          <a:p>
            <a:fld id="{2C7A93F9-CD9A-4FF6-AC76-4F0F84909094}"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E16D85D1-F4A9-4E11-9A82-434FF74C27E6}"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48500" y="304800"/>
            <a:ext cx="1943100" cy="57912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219200" y="304800"/>
            <a:ext cx="5676900" cy="57912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267720A-9DE8-4DAC-9A93-6F75FC4E7553}"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1219200" y="304800"/>
            <a:ext cx="7772400" cy="1206500"/>
          </a:xfrm>
        </p:spPr>
        <p:txBody>
          <a:bodyPr/>
          <a:lstStyle/>
          <a:p>
            <a:r>
              <a:rPr lang="es-ES" smtClean="0"/>
              <a:t>Haga clic para modificar el estilo de título del patrón</a:t>
            </a:r>
            <a:endParaRPr lang="es-ES"/>
          </a:p>
        </p:txBody>
      </p:sp>
      <p:sp>
        <p:nvSpPr>
          <p:cNvPr id="3" name="2 Marcador de texto"/>
          <p:cNvSpPr>
            <a:spLocks noGrp="1"/>
          </p:cNvSpPr>
          <p:nvPr>
            <p:ph type="body" sz="half" idx="1"/>
          </p:nvPr>
        </p:nvSpPr>
        <p:spPr>
          <a:xfrm>
            <a:off x="1219200" y="1600200"/>
            <a:ext cx="3810000" cy="4495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81600" y="1600200"/>
            <a:ext cx="3810000" cy="4495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a:xfrm>
            <a:off x="1143000" y="6400800"/>
            <a:ext cx="1905000" cy="457200"/>
          </a:xfrm>
        </p:spPr>
        <p:txBody>
          <a:bodyPr/>
          <a:lstStyle>
            <a:lvl1pPr>
              <a:defRPr/>
            </a:lvl1pPr>
          </a:lstStyle>
          <a:p>
            <a:endParaRPr lang="es-ES"/>
          </a:p>
        </p:txBody>
      </p:sp>
      <p:sp>
        <p:nvSpPr>
          <p:cNvPr id="6" name="5 Marcador de pie de página"/>
          <p:cNvSpPr>
            <a:spLocks noGrp="1"/>
          </p:cNvSpPr>
          <p:nvPr>
            <p:ph type="ftr" sz="quarter" idx="11"/>
          </p:nvPr>
        </p:nvSpPr>
        <p:spPr>
          <a:xfrm>
            <a:off x="3581400" y="6400800"/>
            <a:ext cx="2895600" cy="45720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7239000" y="6400800"/>
            <a:ext cx="1905000" cy="457200"/>
          </a:xfrm>
        </p:spPr>
        <p:txBody>
          <a:bodyPr/>
          <a:lstStyle>
            <a:lvl1pPr>
              <a:defRPr/>
            </a:lvl1pPr>
          </a:lstStyle>
          <a:p>
            <a:fld id="{94DA2E89-0AAF-43EA-B437-973CE179F8BB}"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219200" y="304800"/>
            <a:ext cx="7772400" cy="1206500"/>
          </a:xfrm>
        </p:spPr>
        <p:txBody>
          <a:bodyPr/>
          <a:lstStyle/>
          <a:p>
            <a:r>
              <a:rPr lang="es-ES" smtClean="0"/>
              <a:t>Haga clic para modificar el estilo de título del patrón</a:t>
            </a:r>
            <a:endParaRPr lang="es-ES"/>
          </a:p>
        </p:txBody>
      </p:sp>
      <p:sp>
        <p:nvSpPr>
          <p:cNvPr id="3" name="2 Marcador de tabla"/>
          <p:cNvSpPr>
            <a:spLocks noGrp="1"/>
          </p:cNvSpPr>
          <p:nvPr>
            <p:ph type="tbl" idx="1"/>
          </p:nvPr>
        </p:nvSpPr>
        <p:spPr>
          <a:xfrm>
            <a:off x="1219200" y="1600200"/>
            <a:ext cx="7772400" cy="4495800"/>
          </a:xfrm>
        </p:spPr>
        <p:txBody>
          <a:bodyPr/>
          <a:lstStyle/>
          <a:p>
            <a:endParaRPr lang="es-ES"/>
          </a:p>
        </p:txBody>
      </p:sp>
      <p:sp>
        <p:nvSpPr>
          <p:cNvPr id="4" name="3 Marcador de fecha"/>
          <p:cNvSpPr>
            <a:spLocks noGrp="1"/>
          </p:cNvSpPr>
          <p:nvPr>
            <p:ph type="dt" sz="half" idx="10"/>
          </p:nvPr>
        </p:nvSpPr>
        <p:spPr>
          <a:xfrm>
            <a:off x="1143000" y="6400800"/>
            <a:ext cx="1905000" cy="457200"/>
          </a:xfrm>
        </p:spPr>
        <p:txBody>
          <a:bodyPr/>
          <a:lstStyle>
            <a:lvl1pPr>
              <a:defRPr/>
            </a:lvl1pPr>
          </a:lstStyle>
          <a:p>
            <a:endParaRPr lang="es-ES"/>
          </a:p>
        </p:txBody>
      </p:sp>
      <p:sp>
        <p:nvSpPr>
          <p:cNvPr id="5" name="4 Marcador de pie de página"/>
          <p:cNvSpPr>
            <a:spLocks noGrp="1"/>
          </p:cNvSpPr>
          <p:nvPr>
            <p:ph type="ftr" sz="quarter" idx="11"/>
          </p:nvPr>
        </p:nvSpPr>
        <p:spPr>
          <a:xfrm>
            <a:off x="3581400" y="6400800"/>
            <a:ext cx="2895600" cy="457200"/>
          </a:xfrm>
        </p:spPr>
        <p:txBody>
          <a:bodyPr/>
          <a:lstStyle>
            <a:lvl1pPr>
              <a:defRPr/>
            </a:lvl1pPr>
          </a:lstStyle>
          <a:p>
            <a:endParaRPr lang="es-ES"/>
          </a:p>
        </p:txBody>
      </p:sp>
      <p:sp>
        <p:nvSpPr>
          <p:cNvPr id="6" name="5 Marcador de número de diapositiva"/>
          <p:cNvSpPr>
            <a:spLocks noGrp="1"/>
          </p:cNvSpPr>
          <p:nvPr>
            <p:ph type="sldNum" sz="quarter" idx="12"/>
          </p:nvPr>
        </p:nvSpPr>
        <p:spPr>
          <a:xfrm>
            <a:off x="7239000" y="6400800"/>
            <a:ext cx="1905000" cy="457200"/>
          </a:xfrm>
        </p:spPr>
        <p:txBody>
          <a:bodyPr/>
          <a:lstStyle>
            <a:lvl1pPr>
              <a:defRPr/>
            </a:lvl1pPr>
          </a:lstStyle>
          <a:p>
            <a:fld id="{537F922A-65F8-4EB1-A749-EC01E1876F0E}"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3709C28-C2AC-4C87-AEB5-DA723EE44CB4}"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0A9C3B1E-CAC3-497B-9D6A-6D0D493E6397}"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219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51816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4671AC2D-8720-4FD6-9F4A-FD3BBB6B363D}"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04D878D4-346F-4BA1-9E3B-E4174F5D30A9}"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9767EC10-2BA5-42D3-847E-2EEA3C15A8EE}"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8F40FB50-5B3C-48C9-82BB-E468E78D8F30}"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2709CDB8-D7E2-47E7-A75F-B0EF98973106}"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CE6BB218-D3EA-4299-BD97-B8B134538808}"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shape">
            <a:fillToRect l="14166" t="5554" r="835" b="77779"/>
          </a:path>
        </a:gradFill>
        <a:effectLst/>
      </p:bgPr>
    </p:bg>
    <p:spTree>
      <p:nvGrpSpPr>
        <p:cNvPr id="1" name=""/>
        <p:cNvGrpSpPr/>
        <p:nvPr/>
      </p:nvGrpSpPr>
      <p:grpSpPr>
        <a:xfrm>
          <a:off x="0" y="0"/>
          <a:ext cx="0" cy="0"/>
          <a:chOff x="0" y="0"/>
          <a:chExt cx="0" cy="0"/>
        </a:xfrm>
      </p:grpSpPr>
      <p:grpSp>
        <p:nvGrpSpPr>
          <p:cNvPr id="370690" name="Group 2"/>
          <p:cNvGrpSpPr>
            <a:grpSpLocks/>
          </p:cNvGrpSpPr>
          <p:nvPr/>
        </p:nvGrpSpPr>
        <p:grpSpPr bwMode="auto">
          <a:xfrm>
            <a:off x="0" y="0"/>
            <a:ext cx="1143000" cy="6856413"/>
            <a:chOff x="0" y="0"/>
            <a:chExt cx="720" cy="4319"/>
          </a:xfrm>
        </p:grpSpPr>
        <p:sp>
          <p:nvSpPr>
            <p:cNvPr id="370691" name="Rectangle 3"/>
            <p:cNvSpPr>
              <a:spLocks noChangeArrowheads="1"/>
            </p:cNvSpPr>
            <p:nvPr/>
          </p:nvSpPr>
          <p:spPr bwMode="auto">
            <a:xfrm>
              <a:off x="0" y="0"/>
              <a:ext cx="720" cy="336"/>
            </a:xfrm>
            <a:prstGeom prst="rect">
              <a:avLst/>
            </a:prstGeom>
            <a:gradFill rotWithShape="0">
              <a:gsLst>
                <a:gs pos="0">
                  <a:schemeClr val="bg2"/>
                </a:gs>
                <a:gs pos="100000">
                  <a:schemeClr val="accent1"/>
                </a:gs>
              </a:gsLst>
              <a:lin ang="5400000" scaled="1"/>
            </a:gradFill>
            <a:ln w="9525">
              <a:noFill/>
              <a:miter lim="800000"/>
              <a:headEnd/>
              <a:tailEnd/>
            </a:ln>
            <a:effectLst/>
          </p:spPr>
          <p:txBody>
            <a:bodyPr wrap="none" lIns="92075" tIns="46038" rIns="92075" bIns="46038" anchor="ctr"/>
            <a:lstStyle/>
            <a:p>
              <a:pPr eaLnBrk="0" hangingPunct="0">
                <a:spcBef>
                  <a:spcPct val="50000"/>
                </a:spcBef>
              </a:pPr>
              <a:endParaRPr lang="es-ES"/>
            </a:p>
          </p:txBody>
        </p:sp>
        <p:sp>
          <p:nvSpPr>
            <p:cNvPr id="370692" name="Rectangle 4"/>
            <p:cNvSpPr>
              <a:spLocks noChangeArrowheads="1"/>
            </p:cNvSpPr>
            <p:nvPr/>
          </p:nvSpPr>
          <p:spPr bwMode="auto">
            <a:xfrm>
              <a:off x="0" y="2016"/>
              <a:ext cx="720" cy="2303"/>
            </a:xfrm>
            <a:prstGeom prst="rect">
              <a:avLst/>
            </a:prstGeom>
            <a:gradFill rotWithShape="0">
              <a:gsLst>
                <a:gs pos="0">
                  <a:schemeClr val="accent1"/>
                </a:gs>
                <a:gs pos="100000">
                  <a:schemeClr val="bg2"/>
                </a:gs>
              </a:gsLst>
              <a:lin ang="5400000" scaled="1"/>
            </a:gradFill>
            <a:ln w="9525">
              <a:noFill/>
              <a:miter lim="800000"/>
              <a:headEnd/>
              <a:tailEnd/>
            </a:ln>
            <a:effectLst/>
          </p:spPr>
          <p:txBody>
            <a:bodyPr wrap="none" lIns="92075" tIns="46038" rIns="92075" bIns="46038" anchor="ctr"/>
            <a:lstStyle/>
            <a:p>
              <a:pPr eaLnBrk="0" hangingPunct="0">
                <a:spcBef>
                  <a:spcPct val="50000"/>
                </a:spcBef>
              </a:pPr>
              <a:endParaRPr lang="es-ES"/>
            </a:p>
          </p:txBody>
        </p:sp>
        <p:pic>
          <p:nvPicPr>
            <p:cNvPr id="370693" name="Picture 5"/>
            <p:cNvPicPr>
              <a:picLocks noChangeArrowheads="1"/>
            </p:cNvPicPr>
            <p:nvPr/>
          </p:nvPicPr>
          <p:blipFill>
            <a:blip r:embed="rId15"/>
            <a:srcRect/>
            <a:stretch>
              <a:fillRect/>
            </a:stretch>
          </p:blipFill>
          <p:spPr bwMode="auto">
            <a:xfrm>
              <a:off x="0" y="312"/>
              <a:ext cx="720" cy="1872"/>
            </a:xfrm>
            <a:prstGeom prst="rect">
              <a:avLst/>
            </a:prstGeom>
            <a:noFill/>
            <a:ln w="9525">
              <a:noFill/>
              <a:miter lim="800000"/>
              <a:headEnd/>
              <a:tailEnd/>
            </a:ln>
            <a:effectLst/>
          </p:spPr>
        </p:pic>
      </p:grpSp>
      <p:sp>
        <p:nvSpPr>
          <p:cNvPr id="370694" name="Rectangle 6"/>
          <p:cNvSpPr>
            <a:spLocks noGrp="1" noChangeArrowheads="1"/>
          </p:cNvSpPr>
          <p:nvPr>
            <p:ph type="title"/>
          </p:nvPr>
        </p:nvSpPr>
        <p:spPr bwMode="auto">
          <a:xfrm>
            <a:off x="1219200" y="304800"/>
            <a:ext cx="7772400" cy="1206500"/>
          </a:xfrm>
          <a:prstGeom prst="rect">
            <a:avLst/>
          </a:prstGeom>
          <a:noFill/>
          <a:ln w="12700" cap="sq">
            <a:noFill/>
            <a:miter lim="800000"/>
            <a:headEnd type="none" w="sm" len="sm"/>
            <a:tailEnd type="none" w="sm" len="sm"/>
          </a:ln>
          <a:effec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370695" name="Rectangle 7"/>
          <p:cNvSpPr>
            <a:spLocks noGrp="1" noChangeArrowheads="1"/>
          </p:cNvSpPr>
          <p:nvPr>
            <p:ph type="body" idx="1"/>
          </p:nvPr>
        </p:nvSpPr>
        <p:spPr bwMode="auto">
          <a:xfrm>
            <a:off x="1219200" y="1600200"/>
            <a:ext cx="7772400" cy="4495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70696" name="Rectangle 8"/>
          <p:cNvSpPr>
            <a:spLocks noGrp="1" noChangeArrowheads="1"/>
          </p:cNvSpPr>
          <p:nvPr>
            <p:ph type="dt" sz="half" idx="2"/>
          </p:nvPr>
        </p:nvSpPr>
        <p:spPr bwMode="auto">
          <a:xfrm>
            <a:off x="1143000" y="64008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400"/>
            </a:lvl1pPr>
          </a:lstStyle>
          <a:p>
            <a:endParaRPr lang="es-ES"/>
          </a:p>
        </p:txBody>
      </p:sp>
      <p:sp>
        <p:nvSpPr>
          <p:cNvPr id="370697" name="Rectangle 9"/>
          <p:cNvSpPr>
            <a:spLocks noGrp="1" noChangeArrowheads="1"/>
          </p:cNvSpPr>
          <p:nvPr>
            <p:ph type="ftr" sz="quarter" idx="3"/>
          </p:nvPr>
        </p:nvSpPr>
        <p:spPr bwMode="auto">
          <a:xfrm>
            <a:off x="3581400" y="64008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ctr">
              <a:defRPr sz="1400"/>
            </a:lvl1pPr>
          </a:lstStyle>
          <a:p>
            <a:endParaRPr lang="es-ES"/>
          </a:p>
        </p:txBody>
      </p:sp>
      <p:sp>
        <p:nvSpPr>
          <p:cNvPr id="370698" name="Rectangle 10"/>
          <p:cNvSpPr>
            <a:spLocks noGrp="1" noChangeArrowheads="1"/>
          </p:cNvSpPr>
          <p:nvPr>
            <p:ph type="sldNum" sz="quarter" idx="4"/>
          </p:nvPr>
        </p:nvSpPr>
        <p:spPr bwMode="auto">
          <a:xfrm>
            <a:off x="7239000" y="64008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400"/>
            </a:lvl1pPr>
          </a:lstStyle>
          <a:p>
            <a:fld id="{A3C2352A-34A8-4355-BE68-D69EF3A45F9F}" type="slidenum">
              <a:rPr lang="es-ES"/>
              <a:pPr/>
              <a:t>‹Nº›</a:t>
            </a:fld>
            <a:endParaRPr lang="es-E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SzPct val="90000"/>
        <a:buFont typeface="Symbol" pitchFamily="18" charset="2"/>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Gr_fico_de_Microsoft_Office_Excel1.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Gr_fico_de_Microsoft_Office_Excel2.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Gr_fico_de_Microsoft_Office_Excel3.xls"/><Relationship Id="rId2" Type="http://schemas.openxmlformats.org/officeDocument/2006/relationships/slideLayout" Target="../slideLayouts/slideLayout13.xml"/><Relationship Id="rId1" Type="http://schemas.openxmlformats.org/officeDocument/2006/relationships/vmlDrawing" Target="../drawings/vmlDrawing4.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Gr_fico_de_Microsoft_Office_Excel4.xls"/><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Gr_fico_de_Microsoft_Office_Excel5.xls"/><Relationship Id="rId2" Type="http://schemas.openxmlformats.org/officeDocument/2006/relationships/slideLayout" Target="../slideLayouts/slideLayout13.xml"/><Relationship Id="rId1" Type="http://schemas.openxmlformats.org/officeDocument/2006/relationships/vmlDrawing" Target="../drawings/vmlDrawing6.vml"/></Relationships>
</file>

<file path=ppt/slides/_rels/slide24.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31.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23.wmf"/><Relationship Id="rId1" Type="http://schemas.openxmlformats.org/officeDocument/2006/relationships/slideLayout" Target="../slideLayouts/slideLayout2.xml"/><Relationship Id="rId4" Type="http://schemas.openxmlformats.org/officeDocument/2006/relationships/image" Target="../media/image25.emf"/></Relationships>
</file>

<file path=ppt/slides/_rels/slide33.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6.emf"/><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hyperlink" Target="VINCULOS%20DE%20TESIS/ANEXOS%20TESIS%20FORMAL.xls"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ctrTitle"/>
          </p:nvPr>
        </p:nvSpPr>
        <p:spPr/>
        <p:txBody>
          <a:bodyPr/>
          <a:lstStyle/>
          <a:p>
            <a:pPr algn="ctr"/>
            <a:r>
              <a:rPr lang="es-ES" sz="3600" i="1">
                <a:solidFill>
                  <a:srgbClr val="FFFF00"/>
                </a:solidFill>
              </a:rPr>
              <a:t>RIESGO DE MERCADO Y LIQUIDEZ EN EL SISTEMA FINANCIERO ECUATORIANO: UNA MEJOR ALTERNATIVA  A LA ACTUAL REGULACION</a:t>
            </a:r>
          </a:p>
        </p:txBody>
      </p:sp>
      <p:sp>
        <p:nvSpPr>
          <p:cNvPr id="27651" name="Rectangle 1027"/>
          <p:cNvSpPr>
            <a:spLocks noGrp="1" noChangeArrowheads="1"/>
          </p:cNvSpPr>
          <p:nvPr>
            <p:ph type="subTitle" idx="1"/>
          </p:nvPr>
        </p:nvSpPr>
        <p:spPr>
          <a:xfrm>
            <a:off x="1979613" y="5445125"/>
            <a:ext cx="6400800" cy="685800"/>
          </a:xfrm>
        </p:spPr>
        <p:txBody>
          <a:bodyPr/>
          <a:lstStyle/>
          <a:p>
            <a:pPr algn="ctr"/>
            <a:r>
              <a:rPr lang="es-ES" b="1" i="1">
                <a:solidFill>
                  <a:srgbClr val="FFFF00"/>
                </a:solidFill>
                <a:cs typeface="Times New Roman" pitchFamily="18" charset="0"/>
              </a:rPr>
              <a:t>Diciembre  2004</a:t>
            </a:r>
            <a:endParaRPr lang="es-ES" sz="2200" b="1" i="1">
              <a:solidFill>
                <a:srgbClr val="FFFF00"/>
              </a:solidFill>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834"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32836" name="Text Box 4"/>
          <p:cNvSpPr txBox="1">
            <a:spLocks noChangeArrowheads="1"/>
          </p:cNvSpPr>
          <p:nvPr/>
        </p:nvSpPr>
        <p:spPr bwMode="auto">
          <a:xfrm>
            <a:off x="1116013" y="2205038"/>
            <a:ext cx="4608512"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i="1">
                <a:solidFill>
                  <a:schemeClr val="accent1"/>
                </a:solidFill>
              </a:rPr>
              <a:t>Cambios Paralelos de Tasas</a:t>
            </a:r>
          </a:p>
        </p:txBody>
      </p:sp>
      <p:sp>
        <p:nvSpPr>
          <p:cNvPr id="632837" name="Text Box 5"/>
          <p:cNvSpPr txBox="1">
            <a:spLocks noChangeArrowheads="1"/>
          </p:cNvSpPr>
          <p:nvPr/>
        </p:nvSpPr>
        <p:spPr bwMode="auto">
          <a:xfrm>
            <a:off x="1258888" y="6165850"/>
            <a:ext cx="3024187"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solidFill>
                  <a:schemeClr val="accent1"/>
                </a:solidFill>
              </a:rPr>
              <a:t>Fuente: Pacificard Enero 2004</a:t>
            </a:r>
          </a:p>
        </p:txBody>
      </p:sp>
      <p:sp>
        <p:nvSpPr>
          <p:cNvPr id="632838" name="Oval 6"/>
          <p:cNvSpPr>
            <a:spLocks noChangeArrowheads="1"/>
          </p:cNvSpPr>
          <p:nvPr/>
        </p:nvSpPr>
        <p:spPr bwMode="auto">
          <a:xfrm>
            <a:off x="3851275" y="5661025"/>
            <a:ext cx="1008063" cy="503238"/>
          </a:xfrm>
          <a:prstGeom prst="ellipse">
            <a:avLst/>
          </a:prstGeom>
          <a:noFill/>
          <a:ln w="12700" cap="sq">
            <a:solidFill>
              <a:schemeClr val="tx1"/>
            </a:solidFill>
            <a:round/>
            <a:headEnd type="none" w="sm" len="sm"/>
            <a:tailEnd type="none" w="sm" len="sm"/>
          </a:ln>
          <a:effectLst/>
        </p:spPr>
        <p:txBody>
          <a:bodyPr wrap="none" anchor="ctr"/>
          <a:lstStyle/>
          <a:p>
            <a:endParaRPr lang="es-ES"/>
          </a:p>
        </p:txBody>
      </p:sp>
      <p:sp>
        <p:nvSpPr>
          <p:cNvPr id="632839" name="Text Box 7"/>
          <p:cNvSpPr txBox="1">
            <a:spLocks noChangeArrowheads="1"/>
          </p:cNvSpPr>
          <p:nvPr/>
        </p:nvSpPr>
        <p:spPr bwMode="auto">
          <a:xfrm>
            <a:off x="1258888" y="1484313"/>
            <a:ext cx="7634287" cy="1370012"/>
          </a:xfrm>
          <a:prstGeom prst="rect">
            <a:avLst/>
          </a:prstGeom>
          <a:noFill/>
          <a:ln w="12700" cap="sq">
            <a:noFill/>
            <a:miter lim="800000"/>
            <a:headEnd type="none" w="sm" len="sm"/>
            <a:tailEnd type="none" w="sm" len="sm"/>
          </a:ln>
          <a:effectLst/>
        </p:spPr>
        <p:txBody>
          <a:bodyPr>
            <a:spAutoFit/>
          </a:bodyPr>
          <a:lstStyle/>
          <a:p>
            <a:pPr algn="ctr"/>
            <a:r>
              <a:rPr lang="es-EC" u="sng">
                <a:solidFill>
                  <a:schemeClr val="accent1"/>
                </a:solidFill>
              </a:rPr>
              <a:t>Evaluación sobre la Metodología empleada por la SIB</a:t>
            </a:r>
            <a:r>
              <a:rPr lang="es-ES" u="sng">
                <a:solidFill>
                  <a:schemeClr val="accent1"/>
                </a:solidFill>
              </a:rPr>
              <a:t> </a:t>
            </a:r>
          </a:p>
          <a:p>
            <a:endParaRPr lang="es-EC" u="sng">
              <a:solidFill>
                <a:schemeClr val="accent1"/>
              </a:solidFill>
            </a:endParaRPr>
          </a:p>
          <a:p>
            <a:pPr>
              <a:spcBef>
                <a:spcPct val="50000"/>
              </a:spcBef>
            </a:pPr>
            <a:endParaRPr lang="es-ES"/>
          </a:p>
        </p:txBody>
      </p:sp>
      <p:pic>
        <p:nvPicPr>
          <p:cNvPr id="632841" name="Picture 9"/>
          <p:cNvPicPr>
            <a:picLocks noChangeAspect="1" noChangeArrowheads="1"/>
          </p:cNvPicPr>
          <p:nvPr/>
        </p:nvPicPr>
        <p:blipFill>
          <a:blip r:embed="rId2"/>
          <a:srcRect/>
          <a:stretch>
            <a:fillRect/>
          </a:stretch>
        </p:blipFill>
        <p:spPr bwMode="auto">
          <a:xfrm>
            <a:off x="1403350" y="2636838"/>
            <a:ext cx="6408738" cy="3425825"/>
          </a:xfrm>
          <a:prstGeom prst="rect">
            <a:avLst/>
          </a:prstGeom>
          <a:noFill/>
          <a:ln w="12700" cap="sq">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858"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33859" name="Text Box 3"/>
          <p:cNvSpPr txBox="1">
            <a:spLocks noChangeArrowheads="1"/>
          </p:cNvSpPr>
          <p:nvPr/>
        </p:nvSpPr>
        <p:spPr bwMode="auto">
          <a:xfrm>
            <a:off x="1258888" y="1341438"/>
            <a:ext cx="4608512"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i="1">
                <a:solidFill>
                  <a:schemeClr val="accent1"/>
                </a:solidFill>
              </a:rPr>
              <a:t>Cambios Paralelos de Tasas</a:t>
            </a:r>
          </a:p>
        </p:txBody>
      </p:sp>
      <p:sp>
        <p:nvSpPr>
          <p:cNvPr id="633860" name="Text Box 4"/>
          <p:cNvSpPr txBox="1">
            <a:spLocks noChangeArrowheads="1"/>
          </p:cNvSpPr>
          <p:nvPr/>
        </p:nvSpPr>
        <p:spPr bwMode="auto">
          <a:xfrm>
            <a:off x="1403350" y="5373688"/>
            <a:ext cx="3024188" cy="366712"/>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solidFill>
                  <a:schemeClr val="accent1"/>
                </a:solidFill>
              </a:rPr>
              <a:t>Fuente: Los Autores</a:t>
            </a:r>
          </a:p>
        </p:txBody>
      </p:sp>
      <p:grpSp>
        <p:nvGrpSpPr>
          <p:cNvPr id="633861" name="Group 5"/>
          <p:cNvGrpSpPr>
            <a:grpSpLocks/>
          </p:cNvGrpSpPr>
          <p:nvPr/>
        </p:nvGrpSpPr>
        <p:grpSpPr bwMode="auto">
          <a:xfrm>
            <a:off x="1258888" y="2133600"/>
            <a:ext cx="7812087" cy="2951163"/>
            <a:chOff x="793" y="1344"/>
            <a:chExt cx="4921" cy="1859"/>
          </a:xfrm>
        </p:grpSpPr>
        <p:pic>
          <p:nvPicPr>
            <p:cNvPr id="633862" name="Picture 6"/>
            <p:cNvPicPr>
              <a:picLocks noChangeAspect="1" noChangeArrowheads="1"/>
            </p:cNvPicPr>
            <p:nvPr/>
          </p:nvPicPr>
          <p:blipFill>
            <a:blip r:embed="rId2"/>
            <a:srcRect/>
            <a:stretch>
              <a:fillRect/>
            </a:stretch>
          </p:blipFill>
          <p:spPr bwMode="auto">
            <a:xfrm>
              <a:off x="793" y="1344"/>
              <a:ext cx="4809" cy="1750"/>
            </a:xfrm>
            <a:prstGeom prst="rect">
              <a:avLst/>
            </a:prstGeom>
            <a:noFill/>
            <a:ln w="12700" cap="sq">
              <a:noFill/>
              <a:miter lim="800000"/>
              <a:headEnd type="none" w="sm" len="sm"/>
              <a:tailEnd type="none" w="sm" len="sm"/>
            </a:ln>
            <a:effectLst/>
          </p:spPr>
        </p:pic>
        <p:sp>
          <p:nvSpPr>
            <p:cNvPr id="633863" name="Oval 7"/>
            <p:cNvSpPr>
              <a:spLocks noChangeArrowheads="1"/>
            </p:cNvSpPr>
            <p:nvPr/>
          </p:nvSpPr>
          <p:spPr bwMode="auto">
            <a:xfrm>
              <a:off x="5057" y="2885"/>
              <a:ext cx="657" cy="318"/>
            </a:xfrm>
            <a:prstGeom prst="ellipse">
              <a:avLst/>
            </a:prstGeom>
            <a:noFill/>
            <a:ln w="12700" cap="sq">
              <a:solidFill>
                <a:schemeClr val="tx1"/>
              </a:solidFill>
              <a:round/>
              <a:headEnd type="none" w="sm" len="sm"/>
              <a:tailEnd type="none" w="sm" len="sm"/>
            </a:ln>
            <a:effectLst/>
          </p:spPr>
          <p:txBody>
            <a:bodyPr wrap="none" anchor="ctr"/>
            <a:lstStyle/>
            <a:p>
              <a:endParaRPr lang="es-E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82"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34883" name="Text Box 3"/>
          <p:cNvSpPr txBox="1">
            <a:spLocks noChangeArrowheads="1"/>
          </p:cNvSpPr>
          <p:nvPr/>
        </p:nvSpPr>
        <p:spPr bwMode="auto">
          <a:xfrm>
            <a:off x="1258888" y="1341438"/>
            <a:ext cx="5976937"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i="1">
                <a:solidFill>
                  <a:schemeClr val="accent1"/>
                </a:solidFill>
              </a:rPr>
              <a:t>Revisión de Tasas Únicas para todo el periodo</a:t>
            </a:r>
          </a:p>
        </p:txBody>
      </p:sp>
      <p:sp>
        <p:nvSpPr>
          <p:cNvPr id="634884" name="Text Box 4"/>
          <p:cNvSpPr txBox="1">
            <a:spLocks noChangeArrowheads="1"/>
          </p:cNvSpPr>
          <p:nvPr/>
        </p:nvSpPr>
        <p:spPr bwMode="auto">
          <a:xfrm>
            <a:off x="1403350" y="5661025"/>
            <a:ext cx="3024188"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solidFill>
                  <a:schemeClr val="accent1"/>
                </a:solidFill>
              </a:rPr>
              <a:t>Fuente: Pacificard</a:t>
            </a:r>
          </a:p>
        </p:txBody>
      </p:sp>
      <p:graphicFrame>
        <p:nvGraphicFramePr>
          <p:cNvPr id="634885" name="Object 5"/>
          <p:cNvGraphicFramePr>
            <a:graphicFrameLocks noChangeAspect="1"/>
          </p:cNvGraphicFramePr>
          <p:nvPr>
            <p:ph idx="1"/>
          </p:nvPr>
        </p:nvGraphicFramePr>
        <p:xfrm>
          <a:off x="1762125" y="1773238"/>
          <a:ext cx="6626225" cy="3622675"/>
        </p:xfrm>
        <a:graphic>
          <a:graphicData uri="http://schemas.openxmlformats.org/presentationml/2006/ole">
            <p:oleObj spid="_x0000_s634885" name="Gráfico" r:id="rId3" imgW="4886325" imgH="2762250" progId="Excel.Char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954"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37955" name="Text Box 3"/>
          <p:cNvSpPr txBox="1">
            <a:spLocks noChangeArrowheads="1"/>
          </p:cNvSpPr>
          <p:nvPr/>
        </p:nvSpPr>
        <p:spPr bwMode="auto">
          <a:xfrm>
            <a:off x="1258888" y="1341438"/>
            <a:ext cx="65532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i="1">
                <a:solidFill>
                  <a:schemeClr val="accent1"/>
                </a:solidFill>
              </a:rPr>
              <a:t>No existen Cambios en la estructura de Balance</a:t>
            </a:r>
          </a:p>
        </p:txBody>
      </p:sp>
      <p:sp>
        <p:nvSpPr>
          <p:cNvPr id="637956" name="Text Box 4"/>
          <p:cNvSpPr txBox="1">
            <a:spLocks noChangeArrowheads="1"/>
          </p:cNvSpPr>
          <p:nvPr/>
        </p:nvSpPr>
        <p:spPr bwMode="auto">
          <a:xfrm>
            <a:off x="1619250" y="5805488"/>
            <a:ext cx="3960813" cy="366712"/>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solidFill>
                  <a:schemeClr val="accent1"/>
                </a:solidFill>
              </a:rPr>
              <a:t>Fuente: Pacificard Diciembre 2003</a:t>
            </a:r>
          </a:p>
        </p:txBody>
      </p:sp>
      <p:sp>
        <p:nvSpPr>
          <p:cNvPr id="637957" name="Rectangle 5"/>
          <p:cNvSpPr>
            <a:spLocks noChangeArrowheads="1"/>
          </p:cNvSpPr>
          <p:nvPr/>
        </p:nvSpPr>
        <p:spPr bwMode="auto">
          <a:xfrm>
            <a:off x="0" y="2171700"/>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graphicFrame>
        <p:nvGraphicFramePr>
          <p:cNvPr id="637958" name="Object 6"/>
          <p:cNvGraphicFramePr>
            <a:graphicFrameLocks noChangeAspect="1"/>
          </p:cNvGraphicFramePr>
          <p:nvPr>
            <p:ph idx="1"/>
          </p:nvPr>
        </p:nvGraphicFramePr>
        <p:xfrm>
          <a:off x="1619250" y="1916113"/>
          <a:ext cx="7056438" cy="3341687"/>
        </p:xfrm>
        <a:graphic>
          <a:graphicData uri="http://schemas.openxmlformats.org/presentationml/2006/ole">
            <p:oleObj spid="_x0000_s637958" name="Gráfico" r:id="rId3" imgW="3600450" imgH="1704975" progId="Excel.Chart.8">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978"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38979" name="Text Box 3"/>
          <p:cNvSpPr txBox="1">
            <a:spLocks noChangeArrowheads="1"/>
          </p:cNvSpPr>
          <p:nvPr/>
        </p:nvSpPr>
        <p:spPr bwMode="auto">
          <a:xfrm>
            <a:off x="1258888" y="1341438"/>
            <a:ext cx="65532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i="1">
                <a:solidFill>
                  <a:schemeClr val="accent1"/>
                </a:solidFill>
              </a:rPr>
              <a:t>Igual Duración Activos y Pasivos</a:t>
            </a:r>
          </a:p>
        </p:txBody>
      </p:sp>
      <p:sp>
        <p:nvSpPr>
          <p:cNvPr id="638980" name="Text Box 4"/>
          <p:cNvSpPr txBox="1">
            <a:spLocks noChangeArrowheads="1"/>
          </p:cNvSpPr>
          <p:nvPr/>
        </p:nvSpPr>
        <p:spPr bwMode="auto">
          <a:xfrm>
            <a:off x="1692275" y="6021388"/>
            <a:ext cx="3960813" cy="366712"/>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solidFill>
                  <a:schemeClr val="accent1"/>
                </a:solidFill>
              </a:rPr>
              <a:t>Fuente: Pacificard Enero 2004</a:t>
            </a:r>
          </a:p>
        </p:txBody>
      </p:sp>
      <p:sp>
        <p:nvSpPr>
          <p:cNvPr id="638981" name="Rectangle 5"/>
          <p:cNvSpPr>
            <a:spLocks noChangeArrowheads="1"/>
          </p:cNvSpPr>
          <p:nvPr/>
        </p:nvSpPr>
        <p:spPr bwMode="auto">
          <a:xfrm>
            <a:off x="0" y="2171700"/>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pic>
        <p:nvPicPr>
          <p:cNvPr id="638982" name="Picture 6"/>
          <p:cNvPicPr>
            <a:picLocks noChangeAspect="1" noChangeArrowheads="1"/>
          </p:cNvPicPr>
          <p:nvPr/>
        </p:nvPicPr>
        <p:blipFill>
          <a:blip r:embed="rId2"/>
          <a:srcRect/>
          <a:stretch>
            <a:fillRect/>
          </a:stretch>
        </p:blipFill>
        <p:spPr bwMode="auto">
          <a:xfrm>
            <a:off x="2916238" y="1844675"/>
            <a:ext cx="3240087" cy="2016125"/>
          </a:xfrm>
          <a:prstGeom prst="rect">
            <a:avLst/>
          </a:prstGeom>
          <a:noFill/>
          <a:ln w="12700" cap="sq">
            <a:noFill/>
            <a:miter lim="800000"/>
            <a:headEnd type="none" w="sm" len="sm"/>
            <a:tailEnd type="none" w="sm" len="sm"/>
          </a:ln>
          <a:effectLst/>
        </p:spPr>
      </p:pic>
      <p:sp>
        <p:nvSpPr>
          <p:cNvPr id="638983" name="Text Box 7"/>
          <p:cNvSpPr txBox="1">
            <a:spLocks noChangeArrowheads="1"/>
          </p:cNvSpPr>
          <p:nvPr/>
        </p:nvSpPr>
        <p:spPr bwMode="auto">
          <a:xfrm>
            <a:off x="2124075" y="4365625"/>
            <a:ext cx="5329238" cy="1311275"/>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2000" b="1"/>
              <a:t>Duración = 45 días (mitad de la banda)</a:t>
            </a:r>
          </a:p>
          <a:p>
            <a:pPr>
              <a:spcBef>
                <a:spcPct val="50000"/>
              </a:spcBef>
            </a:pPr>
            <a:r>
              <a:rPr lang="es-ES" sz="2000" b="1"/>
              <a:t>Importe en riesgo = 360-45 =315 días</a:t>
            </a:r>
          </a:p>
          <a:p>
            <a:pPr>
              <a:spcBef>
                <a:spcPct val="50000"/>
              </a:spcBef>
            </a:pPr>
            <a:r>
              <a:rPr lang="es-ES" sz="2000" b="1"/>
              <a:t>Factor de Sensibilidad = 315/360 = 0.87361111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002"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40003" name="Text Box 3"/>
          <p:cNvSpPr txBox="1">
            <a:spLocks noChangeArrowheads="1"/>
          </p:cNvSpPr>
          <p:nvPr/>
        </p:nvSpPr>
        <p:spPr bwMode="auto">
          <a:xfrm>
            <a:off x="1258888" y="1341438"/>
            <a:ext cx="65532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i="1">
                <a:solidFill>
                  <a:schemeClr val="accent1"/>
                </a:solidFill>
              </a:rPr>
              <a:t>Igual Duración Activos y Pasivos</a:t>
            </a:r>
          </a:p>
        </p:txBody>
      </p:sp>
      <p:sp>
        <p:nvSpPr>
          <p:cNvPr id="640004" name="Text Box 4"/>
          <p:cNvSpPr txBox="1">
            <a:spLocks noChangeArrowheads="1"/>
          </p:cNvSpPr>
          <p:nvPr/>
        </p:nvSpPr>
        <p:spPr bwMode="auto">
          <a:xfrm>
            <a:off x="1763713" y="6491288"/>
            <a:ext cx="3960812" cy="366712"/>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solidFill>
                  <a:schemeClr val="accent1"/>
                </a:solidFill>
              </a:rPr>
              <a:t>Fuente: Los Autores</a:t>
            </a:r>
          </a:p>
        </p:txBody>
      </p:sp>
      <p:pic>
        <p:nvPicPr>
          <p:cNvPr id="640005" name="Picture 5"/>
          <p:cNvPicPr>
            <a:picLocks noChangeAspect="1" noChangeArrowheads="1"/>
          </p:cNvPicPr>
          <p:nvPr/>
        </p:nvPicPr>
        <p:blipFill>
          <a:blip r:embed="rId2"/>
          <a:srcRect/>
          <a:stretch>
            <a:fillRect/>
          </a:stretch>
        </p:blipFill>
        <p:spPr bwMode="auto">
          <a:xfrm>
            <a:off x="1835150" y="1916113"/>
            <a:ext cx="6769100" cy="1868487"/>
          </a:xfrm>
          <a:prstGeom prst="rect">
            <a:avLst/>
          </a:prstGeom>
          <a:noFill/>
          <a:ln w="12700" cap="sq">
            <a:noFill/>
            <a:miter lim="800000"/>
            <a:headEnd type="none" w="sm" len="sm"/>
            <a:tailEnd type="none" w="sm" len="sm"/>
          </a:ln>
          <a:effectLst/>
        </p:spPr>
      </p:pic>
      <p:sp>
        <p:nvSpPr>
          <p:cNvPr id="640006" name="Rectangle 6"/>
          <p:cNvSpPr>
            <a:spLocks noChangeArrowheads="1"/>
          </p:cNvSpPr>
          <p:nvPr/>
        </p:nvSpPr>
        <p:spPr bwMode="auto">
          <a:xfrm>
            <a:off x="0" y="2347913"/>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sp>
        <p:nvSpPr>
          <p:cNvPr id="640007" name="Text Box 7"/>
          <p:cNvSpPr txBox="1">
            <a:spLocks noChangeArrowheads="1"/>
          </p:cNvSpPr>
          <p:nvPr/>
        </p:nvSpPr>
        <p:spPr bwMode="auto">
          <a:xfrm>
            <a:off x="1763713" y="4149725"/>
            <a:ext cx="3384550" cy="1920875"/>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2000" b="1"/>
              <a:t>Duración = 31 días </a:t>
            </a:r>
          </a:p>
          <a:p>
            <a:pPr>
              <a:spcBef>
                <a:spcPct val="50000"/>
              </a:spcBef>
            </a:pPr>
            <a:r>
              <a:rPr lang="es-ES" sz="2000" b="1"/>
              <a:t>Importe en riesgo = 360-31 = 329 días</a:t>
            </a:r>
          </a:p>
          <a:p>
            <a:pPr>
              <a:spcBef>
                <a:spcPct val="50000"/>
              </a:spcBef>
            </a:pPr>
            <a:r>
              <a:rPr lang="es-ES" sz="2000" b="1"/>
              <a:t>Factor de Sensibilidad = 329/360 = 0.9138889</a:t>
            </a:r>
          </a:p>
        </p:txBody>
      </p:sp>
      <p:sp>
        <p:nvSpPr>
          <p:cNvPr id="640008" name="Text Box 8"/>
          <p:cNvSpPr txBox="1">
            <a:spLocks noChangeArrowheads="1"/>
          </p:cNvSpPr>
          <p:nvPr/>
        </p:nvSpPr>
        <p:spPr bwMode="auto">
          <a:xfrm>
            <a:off x="5508625" y="4149725"/>
            <a:ext cx="3384550" cy="1920875"/>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2000" b="1"/>
              <a:t>Duración = 60 días </a:t>
            </a:r>
          </a:p>
          <a:p>
            <a:pPr>
              <a:spcBef>
                <a:spcPct val="50000"/>
              </a:spcBef>
            </a:pPr>
            <a:r>
              <a:rPr lang="es-ES" sz="2000" b="1"/>
              <a:t>Importe en riesgo = 360-60 =300 días</a:t>
            </a:r>
          </a:p>
          <a:p>
            <a:pPr>
              <a:spcBef>
                <a:spcPct val="50000"/>
              </a:spcBef>
            </a:pPr>
            <a:r>
              <a:rPr lang="es-ES" sz="2000" b="1"/>
              <a:t>Factor de Sensibilidad = 300/360 = 0.083333</a:t>
            </a:r>
          </a:p>
        </p:txBody>
      </p:sp>
      <p:sp>
        <p:nvSpPr>
          <p:cNvPr id="640009" name="Oval 9"/>
          <p:cNvSpPr>
            <a:spLocks noChangeArrowheads="1"/>
          </p:cNvSpPr>
          <p:nvPr/>
        </p:nvSpPr>
        <p:spPr bwMode="auto">
          <a:xfrm>
            <a:off x="1403350" y="3933825"/>
            <a:ext cx="3600450" cy="2374900"/>
          </a:xfrm>
          <a:prstGeom prst="ellipse">
            <a:avLst/>
          </a:prstGeom>
          <a:noFill/>
          <a:ln w="12700" cap="sq">
            <a:solidFill>
              <a:schemeClr val="accent1"/>
            </a:solidFill>
            <a:round/>
            <a:headEnd type="none" w="sm" len="sm"/>
            <a:tailEnd type="none" w="sm" len="sm"/>
          </a:ln>
          <a:effectLst/>
        </p:spPr>
        <p:txBody>
          <a:bodyPr wrap="none" anchor="ctr"/>
          <a:lstStyle/>
          <a:p>
            <a:endParaRPr lang="es-ES"/>
          </a:p>
        </p:txBody>
      </p:sp>
      <p:sp>
        <p:nvSpPr>
          <p:cNvPr id="640010" name="Oval 10"/>
          <p:cNvSpPr>
            <a:spLocks noChangeArrowheads="1"/>
          </p:cNvSpPr>
          <p:nvPr/>
        </p:nvSpPr>
        <p:spPr bwMode="auto">
          <a:xfrm>
            <a:off x="5076825" y="3933825"/>
            <a:ext cx="3600450" cy="2374900"/>
          </a:xfrm>
          <a:prstGeom prst="ellipse">
            <a:avLst/>
          </a:prstGeom>
          <a:noFill/>
          <a:ln w="12700" cap="sq">
            <a:solidFill>
              <a:schemeClr val="accent1"/>
            </a:solidFill>
            <a:round/>
            <a:headEnd type="none" w="sm" len="sm"/>
            <a:tailEnd type="none" w="sm" len="sm"/>
          </a:ln>
          <a:effectLst/>
        </p:spPr>
        <p:txBody>
          <a:bodyPr wrap="none" anchor="ctr"/>
          <a:lstStyle/>
          <a:p>
            <a:endParaRPr lang="es-ES"/>
          </a:p>
        </p:txBody>
      </p:sp>
      <p:sp>
        <p:nvSpPr>
          <p:cNvPr id="640011" name="Line 11"/>
          <p:cNvSpPr>
            <a:spLocks noChangeShapeType="1"/>
          </p:cNvSpPr>
          <p:nvPr/>
        </p:nvSpPr>
        <p:spPr bwMode="auto">
          <a:xfrm flipV="1">
            <a:off x="4572000" y="2924175"/>
            <a:ext cx="1655763" cy="1368425"/>
          </a:xfrm>
          <a:prstGeom prst="line">
            <a:avLst/>
          </a:prstGeom>
          <a:noFill/>
          <a:ln w="12700" cap="sq">
            <a:solidFill>
              <a:schemeClr val="accent1"/>
            </a:solidFill>
            <a:round/>
            <a:headEnd type="none" w="sm" len="sm"/>
            <a:tailEnd type="triangle" w="sm" len="sm"/>
          </a:ln>
          <a:effectLst/>
        </p:spPr>
        <p:txBody>
          <a:bodyPr wrap="none"/>
          <a:lstStyle/>
          <a:p>
            <a:endParaRPr lang="es-ES"/>
          </a:p>
        </p:txBody>
      </p:sp>
      <p:sp>
        <p:nvSpPr>
          <p:cNvPr id="640012" name="Line 12"/>
          <p:cNvSpPr>
            <a:spLocks noChangeShapeType="1"/>
          </p:cNvSpPr>
          <p:nvPr/>
        </p:nvSpPr>
        <p:spPr bwMode="auto">
          <a:xfrm flipH="1" flipV="1">
            <a:off x="6877050" y="3357563"/>
            <a:ext cx="431800" cy="576262"/>
          </a:xfrm>
          <a:prstGeom prst="line">
            <a:avLst/>
          </a:prstGeom>
          <a:noFill/>
          <a:ln w="12700" cap="sq">
            <a:solidFill>
              <a:schemeClr val="accent1"/>
            </a:solidFill>
            <a:round/>
            <a:headEnd type="none" w="sm" len="sm"/>
            <a:tailEnd type="triangle" w="sm" len="sm"/>
          </a:ln>
          <a:effectLst/>
        </p:spPr>
        <p:txBody>
          <a:bodyPr wrap="none"/>
          <a:lstStyle/>
          <a:p>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563203" name="Rectangle 3"/>
          <p:cNvSpPr>
            <a:spLocks noGrp="1" noChangeArrowheads="1"/>
          </p:cNvSpPr>
          <p:nvPr>
            <p:ph type="body" idx="1"/>
          </p:nvPr>
        </p:nvSpPr>
        <p:spPr>
          <a:xfrm>
            <a:off x="1371600" y="1412875"/>
            <a:ext cx="7772400" cy="5445125"/>
          </a:xfrm>
        </p:spPr>
        <p:txBody>
          <a:bodyPr/>
          <a:lstStyle/>
          <a:p>
            <a:pPr algn="just">
              <a:lnSpc>
                <a:spcPct val="80000"/>
              </a:lnSpc>
              <a:buClr>
                <a:schemeClr val="accent1"/>
              </a:buClr>
              <a:buFontTx/>
              <a:buNone/>
            </a:pPr>
            <a:endParaRPr lang="es-EC" sz="2400" b="1" i="1"/>
          </a:p>
          <a:p>
            <a:pPr algn="just">
              <a:lnSpc>
                <a:spcPct val="80000"/>
              </a:lnSpc>
              <a:buClr>
                <a:schemeClr val="accent1"/>
              </a:buClr>
              <a:buFontTx/>
              <a:buNone/>
            </a:pPr>
            <a:r>
              <a:rPr lang="es-EC" sz="2800" b="1" i="1">
                <a:solidFill>
                  <a:schemeClr val="accent1"/>
                </a:solidFill>
              </a:rPr>
              <a:t>Sensibilidad del Margen Financiero (R2):</a:t>
            </a:r>
          </a:p>
          <a:p>
            <a:pPr algn="just">
              <a:lnSpc>
                <a:spcPct val="80000"/>
              </a:lnSpc>
              <a:buClr>
                <a:schemeClr val="accent1"/>
              </a:buClr>
              <a:buFontTx/>
              <a:buNone/>
            </a:pPr>
            <a:endParaRPr lang="es-EC" sz="2400" b="1" i="1">
              <a:solidFill>
                <a:schemeClr val="accent1"/>
              </a:solidFill>
            </a:endParaRPr>
          </a:p>
          <a:p>
            <a:pPr algn="just">
              <a:lnSpc>
                <a:spcPct val="80000"/>
              </a:lnSpc>
              <a:buClr>
                <a:schemeClr val="accent1"/>
              </a:buClr>
              <a:buFontTx/>
              <a:buChar char="•"/>
            </a:pPr>
            <a:r>
              <a:rPr lang="es-ES" sz="2400" i="1"/>
              <a:t>Mide como cambia el Margen Financiero si las tasas cambian 100 puntos básicos al reinvertir cada producto por un año plazo.</a:t>
            </a:r>
          </a:p>
          <a:p>
            <a:pPr algn="just">
              <a:lnSpc>
                <a:spcPct val="80000"/>
              </a:lnSpc>
              <a:buClr>
                <a:schemeClr val="accent1"/>
              </a:buClr>
              <a:buFontTx/>
              <a:buChar char="•"/>
            </a:pPr>
            <a:endParaRPr lang="es-ES" sz="2400" i="1"/>
          </a:p>
          <a:p>
            <a:pPr algn="just">
              <a:lnSpc>
                <a:spcPct val="80000"/>
              </a:lnSpc>
              <a:buFont typeface="Symbol" pitchFamily="18" charset="2"/>
              <a:buNone/>
            </a:pPr>
            <a:r>
              <a:rPr lang="es-ES" sz="2400" i="1">
                <a:solidFill>
                  <a:schemeClr val="accent1"/>
                </a:solidFill>
                <a:cs typeface="Times New Roman" pitchFamily="18" charset="0"/>
              </a:rPr>
              <a:t>Período Abierto:</a:t>
            </a:r>
            <a:r>
              <a:rPr lang="es-ES" sz="2400" i="1">
                <a:cs typeface="Times New Roman" pitchFamily="18" charset="0"/>
              </a:rPr>
              <a:t> Período de exposición para el riesgo de Reinversión o de Reprecio (respecto a un cierto Período de Análisis)	</a:t>
            </a:r>
          </a:p>
          <a:p>
            <a:pPr algn="just">
              <a:lnSpc>
                <a:spcPct val="80000"/>
              </a:lnSpc>
              <a:buClr>
                <a:schemeClr val="accent1"/>
              </a:buClr>
              <a:buFontTx/>
              <a:buNone/>
            </a:pPr>
            <a:r>
              <a:rPr lang="es-ES" sz="2400" i="1"/>
              <a:t> </a:t>
            </a:r>
          </a:p>
          <a:p>
            <a:pPr algn="just">
              <a:lnSpc>
                <a:spcPct val="80000"/>
              </a:lnSpc>
              <a:buClr>
                <a:schemeClr val="accent1"/>
              </a:buClr>
              <a:buFontTx/>
              <a:buNone/>
            </a:pPr>
            <a:endParaRPr lang="es-EC" sz="2800" i="1">
              <a:solidFill>
                <a:schemeClr val="accent1"/>
              </a:solidFill>
            </a:endParaRPr>
          </a:p>
          <a:p>
            <a:pPr algn="just">
              <a:lnSpc>
                <a:spcPct val="80000"/>
              </a:lnSpc>
              <a:buClr>
                <a:schemeClr val="accent1"/>
              </a:buClr>
              <a:buFontTx/>
              <a:buNone/>
            </a:pPr>
            <a:endParaRPr lang="es-EC" sz="2800" i="1"/>
          </a:p>
          <a:p>
            <a:pPr algn="just">
              <a:lnSpc>
                <a:spcPct val="80000"/>
              </a:lnSpc>
              <a:buClr>
                <a:schemeClr val="accent1"/>
              </a:buClr>
              <a:buFontTx/>
              <a:buNone/>
            </a:pPr>
            <a:r>
              <a:rPr lang="es-EC" sz="2800" i="1"/>
              <a:t>	</a:t>
            </a:r>
            <a:endParaRPr lang="es-ES" sz="2000" i="1"/>
          </a:p>
          <a:p>
            <a:pPr>
              <a:lnSpc>
                <a:spcPct val="80000"/>
              </a:lnSpc>
              <a:buFont typeface="Symbol" pitchFamily="18" charset="2"/>
              <a:buNone/>
            </a:pPr>
            <a:endParaRPr lang="es-ES" sz="2000" i="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10"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580611" name="Rectangle 3"/>
          <p:cNvSpPr>
            <a:spLocks noGrp="1" noChangeArrowheads="1"/>
          </p:cNvSpPr>
          <p:nvPr>
            <p:ph type="body" idx="1"/>
          </p:nvPr>
        </p:nvSpPr>
        <p:spPr>
          <a:xfrm>
            <a:off x="1371600" y="1412875"/>
            <a:ext cx="7772400" cy="5445125"/>
          </a:xfrm>
        </p:spPr>
        <p:txBody>
          <a:bodyPr/>
          <a:lstStyle/>
          <a:p>
            <a:pPr algn="just">
              <a:lnSpc>
                <a:spcPct val="80000"/>
              </a:lnSpc>
              <a:buFont typeface="Symbol" pitchFamily="18" charset="2"/>
              <a:buNone/>
            </a:pPr>
            <a:r>
              <a:rPr lang="es-ES" i="1">
                <a:cs typeface="Times New Roman" pitchFamily="18" charset="0"/>
              </a:rPr>
              <a:t>Reporte asume:</a:t>
            </a:r>
          </a:p>
          <a:p>
            <a:pPr algn="just">
              <a:lnSpc>
                <a:spcPct val="80000"/>
              </a:lnSpc>
              <a:buClr>
                <a:schemeClr val="accent1"/>
              </a:buClr>
              <a:buFontTx/>
              <a:buChar char="•"/>
            </a:pPr>
            <a:endParaRPr lang="es-ES" i="1">
              <a:cs typeface="Times New Roman" pitchFamily="18" charset="0"/>
            </a:endParaRPr>
          </a:p>
          <a:p>
            <a:pPr algn="just">
              <a:lnSpc>
                <a:spcPct val="80000"/>
              </a:lnSpc>
              <a:buClr>
                <a:schemeClr val="accent1"/>
              </a:buClr>
              <a:buFontTx/>
              <a:buChar char="•"/>
            </a:pPr>
            <a:r>
              <a:rPr lang="es-ES" i="1">
                <a:cs typeface="Times New Roman" pitchFamily="18" charset="0"/>
              </a:rPr>
              <a:t>Período de Análisis = 1 Año</a:t>
            </a:r>
          </a:p>
          <a:p>
            <a:pPr algn="just">
              <a:lnSpc>
                <a:spcPct val="80000"/>
              </a:lnSpc>
              <a:buClr>
                <a:schemeClr val="accent1"/>
              </a:buClr>
              <a:buFontTx/>
              <a:buChar char="•"/>
            </a:pPr>
            <a:r>
              <a:rPr lang="es-ES" i="1">
                <a:cs typeface="Times New Roman" pitchFamily="18" charset="0"/>
              </a:rPr>
              <a:t>Δi</a:t>
            </a:r>
            <a:r>
              <a:rPr lang="es-ES" i="1" baseline="-25000">
                <a:cs typeface="Times New Roman" pitchFamily="18" charset="0"/>
              </a:rPr>
              <a:t>P </a:t>
            </a:r>
            <a:r>
              <a:rPr lang="es-ES" i="1">
                <a:cs typeface="Times New Roman" pitchFamily="18" charset="0"/>
              </a:rPr>
              <a:t>= Δi</a:t>
            </a:r>
            <a:r>
              <a:rPr lang="es-ES" i="1" baseline="-25000">
                <a:cs typeface="Times New Roman" pitchFamily="18" charset="0"/>
              </a:rPr>
              <a:t>A</a:t>
            </a:r>
            <a:r>
              <a:rPr lang="es-ES" i="1">
                <a:cs typeface="Times New Roman" pitchFamily="18" charset="0"/>
              </a:rPr>
              <a:t> =100 puntos básicos (en general, riesgo de que ambas tasas suban) :</a:t>
            </a:r>
          </a:p>
          <a:p>
            <a:pPr algn="just">
              <a:lnSpc>
                <a:spcPct val="80000"/>
              </a:lnSpc>
              <a:buClr>
                <a:schemeClr val="accent1"/>
              </a:buClr>
              <a:buFontTx/>
              <a:buChar char="•"/>
            </a:pPr>
            <a:endParaRPr lang="es-ES" i="1" baseline="-25000">
              <a:cs typeface="Times New Roman" pitchFamily="18" charset="0"/>
            </a:endParaRPr>
          </a:p>
          <a:p>
            <a:pPr algn="just">
              <a:lnSpc>
                <a:spcPct val="80000"/>
              </a:lnSpc>
              <a:buFont typeface="Symbol" pitchFamily="18" charset="2"/>
              <a:buNone/>
            </a:pPr>
            <a:r>
              <a:rPr lang="es-ES" sz="2400" i="1">
                <a:cs typeface="Times New Roman" pitchFamily="18" charset="0"/>
              </a:rPr>
              <a:t>       Activos   	       			</a:t>
            </a:r>
          </a:p>
          <a:p>
            <a:pPr algn="just">
              <a:lnSpc>
                <a:spcPct val="80000"/>
              </a:lnSpc>
              <a:buFont typeface="Symbol" pitchFamily="18" charset="2"/>
              <a:buNone/>
            </a:pPr>
            <a:r>
              <a:rPr lang="es-ES" sz="2400" i="1">
                <a:cs typeface="Times New Roman" pitchFamily="18" charset="0"/>
              </a:rPr>
              <a:t>       </a:t>
            </a:r>
          </a:p>
          <a:p>
            <a:pPr algn="just">
              <a:lnSpc>
                <a:spcPct val="80000"/>
              </a:lnSpc>
              <a:buFont typeface="Symbol" pitchFamily="18" charset="2"/>
              <a:buNone/>
            </a:pPr>
            <a:r>
              <a:rPr lang="es-ES" sz="2400" i="1">
                <a:cs typeface="Times New Roman" pitchFamily="18" charset="0"/>
              </a:rPr>
              <a:t>       Pasivos   	  Período Abierto (1 Año)</a:t>
            </a:r>
          </a:p>
          <a:p>
            <a:pPr algn="just">
              <a:lnSpc>
                <a:spcPct val="80000"/>
              </a:lnSpc>
              <a:buClr>
                <a:schemeClr val="accent1"/>
              </a:buClr>
              <a:buFontTx/>
              <a:buNone/>
            </a:pPr>
            <a:endParaRPr lang="es-EC" i="1">
              <a:solidFill>
                <a:schemeClr val="accent1"/>
              </a:solidFill>
            </a:endParaRPr>
          </a:p>
          <a:p>
            <a:pPr algn="just">
              <a:lnSpc>
                <a:spcPct val="80000"/>
              </a:lnSpc>
              <a:buClr>
                <a:schemeClr val="accent1"/>
              </a:buClr>
              <a:buFontTx/>
              <a:buNone/>
            </a:pPr>
            <a:endParaRPr lang="es-EC" i="1"/>
          </a:p>
          <a:p>
            <a:pPr algn="just">
              <a:lnSpc>
                <a:spcPct val="80000"/>
              </a:lnSpc>
              <a:buClr>
                <a:schemeClr val="accent1"/>
              </a:buClr>
              <a:buFontTx/>
              <a:buNone/>
            </a:pPr>
            <a:r>
              <a:rPr lang="es-EC" i="1"/>
              <a:t>	</a:t>
            </a:r>
            <a:endParaRPr lang="es-ES" sz="2400" i="1"/>
          </a:p>
          <a:p>
            <a:pPr>
              <a:lnSpc>
                <a:spcPct val="80000"/>
              </a:lnSpc>
              <a:buFont typeface="Symbol" pitchFamily="18" charset="2"/>
              <a:buNone/>
            </a:pPr>
            <a:endParaRPr lang="es-ES" sz="2400" i="1"/>
          </a:p>
        </p:txBody>
      </p:sp>
      <p:sp>
        <p:nvSpPr>
          <p:cNvPr id="580612" name="Line 4"/>
          <p:cNvSpPr>
            <a:spLocks noChangeShapeType="1"/>
          </p:cNvSpPr>
          <p:nvPr/>
        </p:nvSpPr>
        <p:spPr bwMode="auto">
          <a:xfrm>
            <a:off x="1403350" y="4581525"/>
            <a:ext cx="4267200" cy="0"/>
          </a:xfrm>
          <a:prstGeom prst="line">
            <a:avLst/>
          </a:prstGeom>
          <a:noFill/>
          <a:ln w="76200" cap="sq">
            <a:solidFill>
              <a:srgbClr val="99CC00"/>
            </a:solidFill>
            <a:round/>
            <a:headEnd type="triangle" w="med" len="med"/>
            <a:tailEnd type="triangle" w="med" len="med"/>
          </a:ln>
          <a:effectLst/>
        </p:spPr>
        <p:txBody>
          <a:bodyPr wrap="none"/>
          <a:lstStyle/>
          <a:p>
            <a:endParaRPr lang="es-ES"/>
          </a:p>
        </p:txBody>
      </p:sp>
      <p:sp>
        <p:nvSpPr>
          <p:cNvPr id="580613" name="Line 5"/>
          <p:cNvSpPr>
            <a:spLocks noChangeShapeType="1"/>
          </p:cNvSpPr>
          <p:nvPr/>
        </p:nvSpPr>
        <p:spPr bwMode="auto">
          <a:xfrm>
            <a:off x="1331913" y="5229225"/>
            <a:ext cx="1828800" cy="0"/>
          </a:xfrm>
          <a:prstGeom prst="line">
            <a:avLst/>
          </a:prstGeom>
          <a:noFill/>
          <a:ln w="76200" cap="sq">
            <a:solidFill>
              <a:srgbClr val="FF0000"/>
            </a:solidFill>
            <a:round/>
            <a:headEnd type="triangle" w="med" len="med"/>
            <a:tailEnd type="triangle" w="med" len="med"/>
          </a:ln>
          <a:effectLst/>
        </p:spPr>
        <p:txBody>
          <a:bodyPr wrap="none"/>
          <a:lstStyle/>
          <a:p>
            <a:endParaRPr lang="es-ES"/>
          </a:p>
        </p:txBody>
      </p:sp>
      <p:sp>
        <p:nvSpPr>
          <p:cNvPr id="580614" name="Line 6"/>
          <p:cNvSpPr>
            <a:spLocks noChangeShapeType="1"/>
          </p:cNvSpPr>
          <p:nvPr/>
        </p:nvSpPr>
        <p:spPr bwMode="auto">
          <a:xfrm>
            <a:off x="3203575" y="5229225"/>
            <a:ext cx="2376488" cy="0"/>
          </a:xfrm>
          <a:prstGeom prst="line">
            <a:avLst/>
          </a:prstGeom>
          <a:noFill/>
          <a:ln w="76200" cap="sq">
            <a:solidFill>
              <a:srgbClr val="808000"/>
            </a:solidFill>
            <a:round/>
            <a:headEnd type="triangle" w="med" len="med"/>
            <a:tailEnd type="triangle" w="med" len="med"/>
          </a:ln>
          <a:effectLst/>
        </p:spPr>
        <p:txBody>
          <a:bodyPr wrap="none"/>
          <a:lstStyle/>
          <a:p>
            <a:endParaRPr lang="es-E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581635" name="Rectangle 3"/>
          <p:cNvSpPr>
            <a:spLocks noGrp="1" noChangeArrowheads="1"/>
          </p:cNvSpPr>
          <p:nvPr>
            <p:ph type="body" idx="1"/>
          </p:nvPr>
        </p:nvSpPr>
        <p:spPr>
          <a:xfrm>
            <a:off x="1371600" y="1412875"/>
            <a:ext cx="7772400" cy="5445125"/>
          </a:xfrm>
        </p:spPr>
        <p:txBody>
          <a:bodyPr/>
          <a:lstStyle/>
          <a:p>
            <a:pPr marL="381000" indent="-381000" algn="just">
              <a:lnSpc>
                <a:spcPct val="90000"/>
              </a:lnSpc>
              <a:buClr>
                <a:schemeClr val="accent1"/>
              </a:buClr>
              <a:buFontTx/>
              <a:buNone/>
            </a:pPr>
            <a:r>
              <a:rPr lang="es-ES" sz="2800" i="1"/>
              <a:t>Pasos:   </a:t>
            </a:r>
          </a:p>
          <a:p>
            <a:pPr marL="381000" indent="-381000" algn="just">
              <a:lnSpc>
                <a:spcPct val="90000"/>
              </a:lnSpc>
              <a:buClr>
                <a:schemeClr val="accent1"/>
              </a:buClr>
              <a:buFontTx/>
              <a:buNone/>
            </a:pPr>
            <a:endParaRPr lang="es-ES" sz="2800" i="1">
              <a:cs typeface="Times New Roman" pitchFamily="18" charset="0"/>
            </a:endParaRPr>
          </a:p>
          <a:p>
            <a:pPr marL="381000" indent="-381000" algn="just">
              <a:lnSpc>
                <a:spcPct val="90000"/>
              </a:lnSpc>
              <a:buClr>
                <a:schemeClr val="accent1"/>
              </a:buClr>
              <a:buFontTx/>
              <a:buChar char="•"/>
            </a:pPr>
            <a:r>
              <a:rPr lang="es-ES" sz="2400" i="1"/>
              <a:t>Calcular Valor Presente y Duración por operación (con corte a 12 Meses)</a:t>
            </a:r>
          </a:p>
          <a:p>
            <a:pPr marL="381000" indent="-381000" algn="just">
              <a:lnSpc>
                <a:spcPct val="90000"/>
              </a:lnSpc>
              <a:buClr>
                <a:schemeClr val="accent1"/>
              </a:buClr>
              <a:buFontTx/>
              <a:buChar char="•"/>
            </a:pPr>
            <a:r>
              <a:rPr lang="es-ES" sz="2400" i="1"/>
              <a:t> Agregar a nivel de producto</a:t>
            </a:r>
          </a:p>
          <a:p>
            <a:pPr marL="381000" indent="-381000" algn="just">
              <a:lnSpc>
                <a:spcPct val="90000"/>
              </a:lnSpc>
              <a:buClr>
                <a:schemeClr val="accent1"/>
              </a:buClr>
              <a:buFontTx/>
              <a:buChar char="•"/>
            </a:pPr>
            <a:r>
              <a:rPr lang="es-ES" sz="2400" i="1"/>
              <a:t>Calcular el Importe en Riesgo para el Período Abierto (por producto)</a:t>
            </a:r>
          </a:p>
          <a:p>
            <a:pPr marL="381000" indent="-381000" algn="just">
              <a:lnSpc>
                <a:spcPct val="90000"/>
              </a:lnSpc>
              <a:buClr>
                <a:schemeClr val="accent1"/>
              </a:buClr>
              <a:buFontTx/>
              <a:buChar char="•"/>
            </a:pPr>
            <a:r>
              <a:rPr lang="es-ES" sz="2400" i="1"/>
              <a:t>Obtener GAP Duración MF a nivel consolidado</a:t>
            </a:r>
          </a:p>
          <a:p>
            <a:pPr marL="381000" indent="-381000" algn="just">
              <a:lnSpc>
                <a:spcPct val="90000"/>
              </a:lnSpc>
              <a:buClr>
                <a:schemeClr val="accent1"/>
              </a:buClr>
              <a:buFontTx/>
              <a:buChar char="•"/>
            </a:pPr>
            <a:r>
              <a:rPr lang="es-ES" sz="2400" i="1"/>
              <a:t>Obtener Variación en MF para cambio en tasa de 1%</a:t>
            </a:r>
          </a:p>
          <a:p>
            <a:pPr marL="381000" indent="-381000" algn="just">
              <a:lnSpc>
                <a:spcPct val="90000"/>
              </a:lnSpc>
              <a:buClr>
                <a:schemeClr val="accent1"/>
              </a:buClr>
              <a:buFontTx/>
              <a:buChar char="•"/>
            </a:pPr>
            <a:r>
              <a:rPr lang="es-ES" sz="2400" i="1"/>
              <a:t>Dividir la Posición en Riesgo MF obtenida por el PTC.</a:t>
            </a:r>
          </a:p>
          <a:p>
            <a:pPr marL="381000" indent="-381000" algn="just">
              <a:lnSpc>
                <a:spcPct val="90000"/>
              </a:lnSpc>
              <a:buClr>
                <a:schemeClr val="accent1"/>
              </a:buClr>
              <a:buFontTx/>
              <a:buChar char="•"/>
            </a:pPr>
            <a:endParaRPr lang="es-EC" sz="2800" i="1"/>
          </a:p>
          <a:p>
            <a:pPr marL="381000" indent="-381000" algn="just">
              <a:lnSpc>
                <a:spcPct val="90000"/>
              </a:lnSpc>
              <a:buClr>
                <a:schemeClr val="accent1"/>
              </a:buClr>
              <a:buFontTx/>
              <a:buNone/>
            </a:pPr>
            <a:r>
              <a:rPr lang="es-EC" sz="2800" i="1"/>
              <a:t>	</a:t>
            </a:r>
            <a:endParaRPr lang="es-ES" sz="2000" i="1"/>
          </a:p>
          <a:p>
            <a:pPr marL="381000" indent="-381000">
              <a:lnSpc>
                <a:spcPct val="90000"/>
              </a:lnSpc>
              <a:buFont typeface="Symbol" pitchFamily="18" charset="2"/>
              <a:buNone/>
            </a:pPr>
            <a:endParaRPr lang="es-ES" sz="2000" i="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8802"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589417" name="Text Box 617"/>
          <p:cNvSpPr txBox="1">
            <a:spLocks noChangeArrowheads="1"/>
          </p:cNvSpPr>
          <p:nvPr/>
        </p:nvSpPr>
        <p:spPr bwMode="auto">
          <a:xfrm>
            <a:off x="1258888" y="6165850"/>
            <a:ext cx="5472112"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solidFill>
                  <a:srgbClr val="FFFFFF"/>
                </a:solidFill>
              </a:rPr>
              <a:t>Fuente Pacificard Diciembre 2003</a:t>
            </a:r>
          </a:p>
        </p:txBody>
      </p:sp>
      <p:sp>
        <p:nvSpPr>
          <p:cNvPr id="589419" name="Text Box 619"/>
          <p:cNvSpPr txBox="1">
            <a:spLocks noChangeArrowheads="1"/>
          </p:cNvSpPr>
          <p:nvPr/>
        </p:nvSpPr>
        <p:spPr bwMode="auto">
          <a:xfrm>
            <a:off x="1258888" y="1196975"/>
            <a:ext cx="5618162"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solidFill>
                  <a:schemeClr val="accent1"/>
                </a:solidFill>
              </a:rPr>
              <a:t>Sensibilidad del Margen Financiero (R2)</a:t>
            </a:r>
          </a:p>
        </p:txBody>
      </p:sp>
      <p:pic>
        <p:nvPicPr>
          <p:cNvPr id="589421" name="Picture 621"/>
          <p:cNvPicPr>
            <a:picLocks noChangeAspect="1" noChangeArrowheads="1"/>
          </p:cNvPicPr>
          <p:nvPr/>
        </p:nvPicPr>
        <p:blipFill>
          <a:blip r:embed="rId2"/>
          <a:srcRect/>
          <a:stretch>
            <a:fillRect/>
          </a:stretch>
        </p:blipFill>
        <p:spPr bwMode="auto">
          <a:xfrm>
            <a:off x="1403350" y="1700213"/>
            <a:ext cx="7416800" cy="3822700"/>
          </a:xfrm>
          <a:prstGeom prst="rect">
            <a:avLst/>
          </a:prstGeom>
          <a:noFill/>
          <a:ln w="12700" cap="sq">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1026"/>
          <p:cNvSpPr>
            <a:spLocks noGrp="1" noChangeArrowheads="1"/>
          </p:cNvSpPr>
          <p:nvPr>
            <p:ph type="ctrTitle"/>
          </p:nvPr>
        </p:nvSpPr>
        <p:spPr>
          <a:xfrm>
            <a:off x="1763713" y="333375"/>
            <a:ext cx="6934200" cy="1079500"/>
          </a:xfrm>
        </p:spPr>
        <p:txBody>
          <a:bodyPr/>
          <a:lstStyle/>
          <a:p>
            <a:pPr algn="ctr"/>
            <a:r>
              <a:rPr lang="es-ES" sz="4500" b="1" i="1">
                <a:solidFill>
                  <a:schemeClr val="accent1"/>
                </a:solidFill>
              </a:rPr>
              <a:t>Introducción</a:t>
            </a:r>
          </a:p>
        </p:txBody>
      </p:sp>
      <p:sp>
        <p:nvSpPr>
          <p:cNvPr id="188419" name="Rectangle 1027"/>
          <p:cNvSpPr>
            <a:spLocks noGrp="1" noChangeArrowheads="1"/>
          </p:cNvSpPr>
          <p:nvPr>
            <p:ph type="subTitle" idx="1"/>
          </p:nvPr>
        </p:nvSpPr>
        <p:spPr>
          <a:xfrm>
            <a:off x="2051050" y="1700213"/>
            <a:ext cx="6400800" cy="5157787"/>
          </a:xfrm>
        </p:spPr>
        <p:txBody>
          <a:bodyPr/>
          <a:lstStyle/>
          <a:p>
            <a:pPr>
              <a:buClr>
                <a:schemeClr val="accent1"/>
              </a:buClr>
              <a:buSzPct val="95000"/>
              <a:buFontTx/>
              <a:buNone/>
            </a:pPr>
            <a:r>
              <a:rPr lang="es-ES" sz="2800" i="1"/>
              <a:t>    </a:t>
            </a:r>
          </a:p>
          <a:p>
            <a:pPr>
              <a:buClr>
                <a:schemeClr val="accent1"/>
              </a:buClr>
              <a:buSzPct val="95000"/>
              <a:buFontTx/>
              <a:buChar char="•"/>
            </a:pPr>
            <a:r>
              <a:rPr lang="es-ES" sz="2800" i="1"/>
              <a:t> </a:t>
            </a:r>
            <a:r>
              <a:rPr lang="es-ES" sz="2400" i="1"/>
              <a:t>Actual 	     	 Resolución JB-2002-429</a:t>
            </a:r>
          </a:p>
          <a:p>
            <a:pPr>
              <a:buClr>
                <a:schemeClr val="accent1"/>
              </a:buClr>
              <a:buSzPct val="95000"/>
              <a:buFontTx/>
              <a:buNone/>
            </a:pPr>
            <a:r>
              <a:rPr lang="es-ES" sz="2400" i="1"/>
              <a:t>  metodología        	 Resolución JB-2002-431</a:t>
            </a:r>
          </a:p>
          <a:p>
            <a:r>
              <a:rPr lang="es-ES" sz="2400" i="1"/>
              <a:t>			Nota Técnica para riesgo 			de Mercado y Liquidez (año 			2002).</a:t>
            </a:r>
          </a:p>
          <a:p>
            <a:endParaRPr lang="es-ES" sz="2400" i="1"/>
          </a:p>
          <a:p>
            <a:pPr>
              <a:buClr>
                <a:schemeClr val="accent1"/>
              </a:buClr>
              <a:buSzPct val="95000"/>
              <a:buFontTx/>
              <a:buChar char="•"/>
            </a:pPr>
            <a:endParaRPr lang="es-ES" sz="2400" i="1"/>
          </a:p>
          <a:p>
            <a:pPr>
              <a:buClr>
                <a:schemeClr val="accent1"/>
              </a:buClr>
              <a:buSzPct val="95000"/>
              <a:buFontTx/>
              <a:buNone/>
            </a:pPr>
            <a:endParaRPr lang="es-ES" i="1"/>
          </a:p>
        </p:txBody>
      </p:sp>
      <p:sp>
        <p:nvSpPr>
          <p:cNvPr id="188425" name="AutoShape 1033"/>
          <p:cNvSpPr>
            <a:spLocks noChangeArrowheads="1"/>
          </p:cNvSpPr>
          <p:nvPr/>
        </p:nvSpPr>
        <p:spPr bwMode="auto">
          <a:xfrm>
            <a:off x="4067175" y="2420938"/>
            <a:ext cx="720725" cy="215900"/>
          </a:xfrm>
          <a:prstGeom prst="rightArrow">
            <a:avLst>
              <a:gd name="adj1" fmla="val 50000"/>
              <a:gd name="adj2" fmla="val 83456"/>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188426" name="AutoShape 1034"/>
          <p:cNvSpPr>
            <a:spLocks noChangeArrowheads="1"/>
          </p:cNvSpPr>
          <p:nvPr/>
        </p:nvSpPr>
        <p:spPr bwMode="auto">
          <a:xfrm>
            <a:off x="4067175" y="2852738"/>
            <a:ext cx="720725" cy="215900"/>
          </a:xfrm>
          <a:prstGeom prst="rightArrow">
            <a:avLst>
              <a:gd name="adj1" fmla="val 50000"/>
              <a:gd name="adj2" fmla="val 83456"/>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188427" name="AutoShape 1035"/>
          <p:cNvSpPr>
            <a:spLocks noChangeArrowheads="1"/>
          </p:cNvSpPr>
          <p:nvPr/>
        </p:nvSpPr>
        <p:spPr bwMode="auto">
          <a:xfrm>
            <a:off x="4067175" y="3284538"/>
            <a:ext cx="720725" cy="215900"/>
          </a:xfrm>
          <a:prstGeom prst="rightArrow">
            <a:avLst>
              <a:gd name="adj1" fmla="val 50000"/>
              <a:gd name="adj2" fmla="val 83456"/>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3314"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53315" name="Text Box 3"/>
          <p:cNvSpPr txBox="1">
            <a:spLocks noChangeArrowheads="1"/>
          </p:cNvSpPr>
          <p:nvPr/>
        </p:nvSpPr>
        <p:spPr bwMode="auto">
          <a:xfrm>
            <a:off x="1258888" y="1341438"/>
            <a:ext cx="65532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i="1">
                <a:solidFill>
                  <a:schemeClr val="accent1"/>
                </a:solidFill>
              </a:rPr>
              <a:t>Revisión de Tasas iguales para todos los productos</a:t>
            </a:r>
          </a:p>
        </p:txBody>
      </p:sp>
      <p:sp>
        <p:nvSpPr>
          <p:cNvPr id="653316" name="Text Box 4"/>
          <p:cNvSpPr txBox="1">
            <a:spLocks noChangeArrowheads="1"/>
          </p:cNvSpPr>
          <p:nvPr/>
        </p:nvSpPr>
        <p:spPr bwMode="auto">
          <a:xfrm>
            <a:off x="2339975" y="6092825"/>
            <a:ext cx="3960813"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solidFill>
                  <a:schemeClr val="accent1"/>
                </a:solidFill>
              </a:rPr>
              <a:t>Fuente: Pacificard Diciembre 2003</a:t>
            </a:r>
          </a:p>
        </p:txBody>
      </p:sp>
      <p:pic>
        <p:nvPicPr>
          <p:cNvPr id="653320" name="Picture 8"/>
          <p:cNvPicPr>
            <a:picLocks noChangeAspect="1" noChangeArrowheads="1"/>
          </p:cNvPicPr>
          <p:nvPr/>
        </p:nvPicPr>
        <p:blipFill>
          <a:blip r:embed="rId2"/>
          <a:srcRect/>
          <a:stretch>
            <a:fillRect/>
          </a:stretch>
        </p:blipFill>
        <p:spPr bwMode="auto">
          <a:xfrm>
            <a:off x="2484438" y="1989138"/>
            <a:ext cx="4824412" cy="3101975"/>
          </a:xfrm>
          <a:prstGeom prst="rect">
            <a:avLst/>
          </a:prstGeom>
          <a:noFill/>
          <a:ln w="12700" cap="sq">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338"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54339" name="Text Box 3"/>
          <p:cNvSpPr txBox="1">
            <a:spLocks noChangeArrowheads="1"/>
          </p:cNvSpPr>
          <p:nvPr/>
        </p:nvSpPr>
        <p:spPr bwMode="auto">
          <a:xfrm>
            <a:off x="1258888" y="1341438"/>
            <a:ext cx="65532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i="1">
                <a:solidFill>
                  <a:schemeClr val="accent1"/>
                </a:solidFill>
              </a:rPr>
              <a:t>Revisión de Tasas iguales para todos los productos</a:t>
            </a:r>
          </a:p>
        </p:txBody>
      </p:sp>
      <p:sp>
        <p:nvSpPr>
          <p:cNvPr id="654340" name="Text Box 4"/>
          <p:cNvSpPr txBox="1">
            <a:spLocks noChangeArrowheads="1"/>
          </p:cNvSpPr>
          <p:nvPr/>
        </p:nvSpPr>
        <p:spPr bwMode="auto">
          <a:xfrm>
            <a:off x="1619250" y="5805488"/>
            <a:ext cx="3960813" cy="366712"/>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solidFill>
                  <a:schemeClr val="accent1"/>
                </a:solidFill>
              </a:rPr>
              <a:t>Fuente: Pacificard Diciembre 2003</a:t>
            </a:r>
          </a:p>
        </p:txBody>
      </p:sp>
      <p:sp>
        <p:nvSpPr>
          <p:cNvPr id="654341" name="Rectangle 5"/>
          <p:cNvSpPr>
            <a:spLocks noChangeArrowheads="1"/>
          </p:cNvSpPr>
          <p:nvPr/>
        </p:nvSpPr>
        <p:spPr bwMode="auto">
          <a:xfrm>
            <a:off x="0" y="2171700"/>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graphicFrame>
        <p:nvGraphicFramePr>
          <p:cNvPr id="654342" name="Object 6"/>
          <p:cNvGraphicFramePr>
            <a:graphicFrameLocks noChangeAspect="1"/>
          </p:cNvGraphicFramePr>
          <p:nvPr/>
        </p:nvGraphicFramePr>
        <p:xfrm>
          <a:off x="1331913" y="2060575"/>
          <a:ext cx="7272337" cy="3478213"/>
        </p:xfrm>
        <a:graphic>
          <a:graphicData uri="http://schemas.openxmlformats.org/presentationml/2006/ole">
            <p:oleObj spid="_x0000_s654342" name="Gráfico" r:id="rId3" imgW="5257800" imgH="2514600" progId="Excel.Chart.8">
              <p:embed/>
            </p:oleObj>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386"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56387" name="Text Box 3"/>
          <p:cNvSpPr txBox="1">
            <a:spLocks noChangeArrowheads="1"/>
          </p:cNvSpPr>
          <p:nvPr/>
        </p:nvSpPr>
        <p:spPr bwMode="auto">
          <a:xfrm>
            <a:off x="1258888" y="1341438"/>
            <a:ext cx="65532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i="1">
                <a:solidFill>
                  <a:schemeClr val="accent1"/>
                </a:solidFill>
              </a:rPr>
              <a:t>Revisión de Tasas iguales para todos los productos</a:t>
            </a:r>
          </a:p>
        </p:txBody>
      </p:sp>
      <p:sp>
        <p:nvSpPr>
          <p:cNvPr id="656388" name="Text Box 4"/>
          <p:cNvSpPr txBox="1">
            <a:spLocks noChangeArrowheads="1"/>
          </p:cNvSpPr>
          <p:nvPr/>
        </p:nvSpPr>
        <p:spPr bwMode="auto">
          <a:xfrm>
            <a:off x="2700338" y="4149725"/>
            <a:ext cx="3960812"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solidFill>
                  <a:schemeClr val="accent1"/>
                </a:solidFill>
              </a:rPr>
              <a:t>Fuente: Pacificard Diciembre 2003</a:t>
            </a:r>
          </a:p>
        </p:txBody>
      </p:sp>
      <p:sp>
        <p:nvSpPr>
          <p:cNvPr id="656389" name="Rectangle 5"/>
          <p:cNvSpPr>
            <a:spLocks noChangeArrowheads="1"/>
          </p:cNvSpPr>
          <p:nvPr/>
        </p:nvSpPr>
        <p:spPr bwMode="auto">
          <a:xfrm>
            <a:off x="0" y="2171700"/>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sp>
        <p:nvSpPr>
          <p:cNvPr id="656392" name="Rectangle 8"/>
          <p:cNvSpPr>
            <a:spLocks noChangeArrowheads="1"/>
          </p:cNvSpPr>
          <p:nvPr/>
        </p:nvSpPr>
        <p:spPr bwMode="auto">
          <a:xfrm>
            <a:off x="0" y="2185988"/>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graphicFrame>
        <p:nvGraphicFramePr>
          <p:cNvPr id="656391" name="Object 7"/>
          <p:cNvGraphicFramePr>
            <a:graphicFrameLocks noChangeAspect="1"/>
          </p:cNvGraphicFramePr>
          <p:nvPr/>
        </p:nvGraphicFramePr>
        <p:xfrm>
          <a:off x="2627313" y="1844675"/>
          <a:ext cx="4856162" cy="2347913"/>
        </p:xfrm>
        <a:graphic>
          <a:graphicData uri="http://schemas.openxmlformats.org/presentationml/2006/ole">
            <p:oleObj spid="_x0000_s656391" name="Gráfico" r:id="rId3" imgW="5143500" imgH="2486025" progId="Excel.Chart.8">
              <p:embed/>
            </p:oleObj>
          </a:graphicData>
        </a:graphic>
      </p:graphicFrame>
      <p:sp>
        <p:nvSpPr>
          <p:cNvPr id="656393" name="Text Box 9"/>
          <p:cNvSpPr txBox="1">
            <a:spLocks noChangeArrowheads="1"/>
          </p:cNvSpPr>
          <p:nvPr/>
        </p:nvSpPr>
        <p:spPr bwMode="auto">
          <a:xfrm>
            <a:off x="1763713" y="4724400"/>
            <a:ext cx="6480175" cy="19177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a:t>Cartera Consumo	          Máxima Convencional</a:t>
            </a:r>
          </a:p>
          <a:p>
            <a:pPr>
              <a:spcBef>
                <a:spcPct val="50000"/>
              </a:spcBef>
            </a:pPr>
            <a:r>
              <a:rPr lang="es-ES"/>
              <a:t>Depósitos a Plazo, a la vista e inversiones nacionales			Pasiva Referencial</a:t>
            </a:r>
          </a:p>
          <a:p>
            <a:pPr>
              <a:spcBef>
                <a:spcPct val="50000"/>
              </a:spcBef>
            </a:pPr>
            <a:r>
              <a:rPr lang="es-ES"/>
              <a:t>Inversiones Extranjeras	Libor</a:t>
            </a:r>
          </a:p>
        </p:txBody>
      </p:sp>
      <p:sp>
        <p:nvSpPr>
          <p:cNvPr id="656394" name="AutoShape 10"/>
          <p:cNvSpPr>
            <a:spLocks noChangeArrowheads="1"/>
          </p:cNvSpPr>
          <p:nvPr/>
        </p:nvSpPr>
        <p:spPr bwMode="auto">
          <a:xfrm>
            <a:off x="4716463" y="4941888"/>
            <a:ext cx="504825" cy="142875"/>
          </a:xfrm>
          <a:prstGeom prst="rightArrow">
            <a:avLst>
              <a:gd name="adj1" fmla="val 50000"/>
              <a:gd name="adj2" fmla="val 88333"/>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656395" name="AutoShape 11"/>
          <p:cNvSpPr>
            <a:spLocks noChangeArrowheads="1"/>
          </p:cNvSpPr>
          <p:nvPr/>
        </p:nvSpPr>
        <p:spPr bwMode="auto">
          <a:xfrm>
            <a:off x="4716463" y="5805488"/>
            <a:ext cx="576262" cy="144462"/>
          </a:xfrm>
          <a:prstGeom prst="rightArrow">
            <a:avLst>
              <a:gd name="adj1" fmla="val 50000"/>
              <a:gd name="adj2" fmla="val 99726"/>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656396" name="AutoShape 12"/>
          <p:cNvSpPr>
            <a:spLocks noChangeArrowheads="1"/>
          </p:cNvSpPr>
          <p:nvPr/>
        </p:nvSpPr>
        <p:spPr bwMode="auto">
          <a:xfrm>
            <a:off x="4789488" y="6381750"/>
            <a:ext cx="503237" cy="142875"/>
          </a:xfrm>
          <a:prstGeom prst="rightArrow">
            <a:avLst>
              <a:gd name="adj1" fmla="val 50000"/>
              <a:gd name="adj2" fmla="val 88055"/>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62"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55363" name="Text Box 3"/>
          <p:cNvSpPr txBox="1">
            <a:spLocks noChangeArrowheads="1"/>
          </p:cNvSpPr>
          <p:nvPr/>
        </p:nvSpPr>
        <p:spPr bwMode="auto">
          <a:xfrm>
            <a:off x="1258888" y="1341438"/>
            <a:ext cx="65532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i="1">
                <a:solidFill>
                  <a:schemeClr val="accent1"/>
                </a:solidFill>
              </a:rPr>
              <a:t>Tasas diferentes por Sub-Grupos de productos</a:t>
            </a:r>
          </a:p>
        </p:txBody>
      </p:sp>
      <p:sp>
        <p:nvSpPr>
          <p:cNvPr id="655364" name="Text Box 4"/>
          <p:cNvSpPr txBox="1">
            <a:spLocks noChangeArrowheads="1"/>
          </p:cNvSpPr>
          <p:nvPr/>
        </p:nvSpPr>
        <p:spPr bwMode="auto">
          <a:xfrm>
            <a:off x="1619250" y="5805488"/>
            <a:ext cx="3960813" cy="366712"/>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solidFill>
                  <a:schemeClr val="accent1"/>
                </a:solidFill>
              </a:rPr>
              <a:t>Fuente: BCE Diciembre 2003</a:t>
            </a:r>
          </a:p>
        </p:txBody>
      </p:sp>
      <p:sp>
        <p:nvSpPr>
          <p:cNvPr id="655365" name="Rectangle 5"/>
          <p:cNvSpPr>
            <a:spLocks noChangeArrowheads="1"/>
          </p:cNvSpPr>
          <p:nvPr/>
        </p:nvSpPr>
        <p:spPr bwMode="auto">
          <a:xfrm>
            <a:off x="0" y="2171700"/>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sp>
        <p:nvSpPr>
          <p:cNvPr id="655369" name="Rectangle 9"/>
          <p:cNvSpPr>
            <a:spLocks noChangeArrowheads="1"/>
          </p:cNvSpPr>
          <p:nvPr/>
        </p:nvSpPr>
        <p:spPr bwMode="auto">
          <a:xfrm>
            <a:off x="0" y="1943100"/>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graphicFrame>
        <p:nvGraphicFramePr>
          <p:cNvPr id="655368" name="Object 8"/>
          <p:cNvGraphicFramePr>
            <a:graphicFrameLocks noChangeAspect="1"/>
          </p:cNvGraphicFramePr>
          <p:nvPr/>
        </p:nvGraphicFramePr>
        <p:xfrm>
          <a:off x="1187450" y="1989138"/>
          <a:ext cx="6264275" cy="3625850"/>
        </p:xfrm>
        <a:graphic>
          <a:graphicData uri="http://schemas.openxmlformats.org/presentationml/2006/ole">
            <p:oleObj spid="_x0000_s655368" name="Gráfico" r:id="rId3" imgW="5162550" imgH="2962275" progId="Excel.Chart.8">
              <p:embed/>
            </p:oleObj>
          </a:graphicData>
        </a:graphic>
      </p:graphicFrame>
      <p:sp>
        <p:nvSpPr>
          <p:cNvPr id="655370" name="Text Box 10"/>
          <p:cNvSpPr txBox="1">
            <a:spLocks noChangeArrowheads="1"/>
          </p:cNvSpPr>
          <p:nvPr/>
        </p:nvSpPr>
        <p:spPr bwMode="auto">
          <a:xfrm>
            <a:off x="7596188" y="1989138"/>
            <a:ext cx="1547812" cy="3255962"/>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b="1"/>
              <a:t>Desviación</a:t>
            </a:r>
          </a:p>
          <a:p>
            <a:pPr>
              <a:spcBef>
                <a:spcPct val="50000"/>
              </a:spcBef>
            </a:pPr>
            <a:r>
              <a:rPr lang="es-ES" sz="1800" b="1">
                <a:solidFill>
                  <a:srgbClr val="99FF66"/>
                </a:solidFill>
              </a:rPr>
              <a:t>Máx. Con.:</a:t>
            </a:r>
          </a:p>
          <a:p>
            <a:pPr>
              <a:spcBef>
                <a:spcPct val="50000"/>
              </a:spcBef>
            </a:pPr>
            <a:r>
              <a:rPr lang="es-ES" sz="1800" b="1">
                <a:solidFill>
                  <a:srgbClr val="99FF66"/>
                </a:solidFill>
              </a:rPr>
              <a:t>0.6913%</a:t>
            </a:r>
          </a:p>
          <a:p>
            <a:pPr>
              <a:spcBef>
                <a:spcPct val="50000"/>
              </a:spcBef>
            </a:pPr>
            <a:r>
              <a:rPr lang="es-ES" sz="1800" b="1">
                <a:solidFill>
                  <a:schemeClr val="tx2"/>
                </a:solidFill>
              </a:rPr>
              <a:t>Pasiva:</a:t>
            </a:r>
          </a:p>
          <a:p>
            <a:pPr>
              <a:spcBef>
                <a:spcPct val="50000"/>
              </a:spcBef>
            </a:pPr>
            <a:r>
              <a:rPr lang="es-ES" sz="1800" b="1">
                <a:solidFill>
                  <a:schemeClr val="tx2"/>
                </a:solidFill>
              </a:rPr>
              <a:t>0.3545%</a:t>
            </a:r>
          </a:p>
          <a:p>
            <a:pPr>
              <a:spcBef>
                <a:spcPct val="50000"/>
              </a:spcBef>
            </a:pPr>
            <a:r>
              <a:rPr lang="es-ES" sz="1800" b="1">
                <a:solidFill>
                  <a:srgbClr val="33CCFF"/>
                </a:solidFill>
              </a:rPr>
              <a:t>Libor:</a:t>
            </a:r>
          </a:p>
          <a:p>
            <a:pPr>
              <a:spcBef>
                <a:spcPct val="50000"/>
              </a:spcBef>
            </a:pPr>
            <a:r>
              <a:rPr lang="es-ES" sz="1800" b="1">
                <a:solidFill>
                  <a:srgbClr val="33CCFF"/>
                </a:solidFill>
              </a:rPr>
              <a:t>0.1147%</a:t>
            </a:r>
          </a:p>
          <a:p>
            <a:pPr>
              <a:spcBef>
                <a:spcPct val="50000"/>
              </a:spcBef>
            </a:pPr>
            <a:endParaRPr lang="es-ES" sz="1800"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7410"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57411" name="Text Box 3"/>
          <p:cNvSpPr txBox="1">
            <a:spLocks noChangeArrowheads="1"/>
          </p:cNvSpPr>
          <p:nvPr/>
        </p:nvSpPr>
        <p:spPr bwMode="auto">
          <a:xfrm>
            <a:off x="1258888" y="1196975"/>
            <a:ext cx="655320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i="1">
                <a:solidFill>
                  <a:schemeClr val="accent1"/>
                </a:solidFill>
              </a:rPr>
              <a:t>Tasas Diferentes por Sub-grupos de Productos</a:t>
            </a:r>
          </a:p>
        </p:txBody>
      </p:sp>
      <p:sp>
        <p:nvSpPr>
          <p:cNvPr id="657414" name="Rectangle 6"/>
          <p:cNvSpPr>
            <a:spLocks noChangeArrowheads="1"/>
          </p:cNvSpPr>
          <p:nvPr/>
        </p:nvSpPr>
        <p:spPr bwMode="auto">
          <a:xfrm>
            <a:off x="0" y="1943100"/>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sp>
        <p:nvSpPr>
          <p:cNvPr id="657419" name="Text Box 11"/>
          <p:cNvSpPr txBox="1">
            <a:spLocks noChangeArrowheads="1"/>
          </p:cNvSpPr>
          <p:nvPr/>
        </p:nvSpPr>
        <p:spPr bwMode="auto">
          <a:xfrm>
            <a:off x="1258888" y="6521450"/>
            <a:ext cx="3024187" cy="336550"/>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600">
                <a:solidFill>
                  <a:schemeClr val="accent1"/>
                </a:solidFill>
              </a:rPr>
              <a:t>Fuente: Los Autores</a:t>
            </a:r>
          </a:p>
        </p:txBody>
      </p:sp>
      <p:pic>
        <p:nvPicPr>
          <p:cNvPr id="657421" name="Picture 13"/>
          <p:cNvPicPr>
            <a:picLocks noChangeAspect="1" noChangeArrowheads="1"/>
          </p:cNvPicPr>
          <p:nvPr/>
        </p:nvPicPr>
        <p:blipFill>
          <a:blip r:embed="rId2"/>
          <a:srcRect/>
          <a:stretch>
            <a:fillRect/>
          </a:stretch>
        </p:blipFill>
        <p:spPr bwMode="auto">
          <a:xfrm>
            <a:off x="1403350" y="1628775"/>
            <a:ext cx="7416800" cy="3386138"/>
          </a:xfrm>
          <a:prstGeom prst="rect">
            <a:avLst/>
          </a:prstGeom>
          <a:noFill/>
          <a:ln w="12700" cap="sq">
            <a:noFill/>
            <a:miter lim="800000"/>
            <a:headEnd type="none" w="sm" len="sm"/>
            <a:tailEnd type="none" w="sm" len="sm"/>
          </a:ln>
          <a:effectLst/>
        </p:spPr>
      </p:pic>
      <p:pic>
        <p:nvPicPr>
          <p:cNvPr id="657422" name="Picture 14"/>
          <p:cNvPicPr>
            <a:picLocks noChangeAspect="1" noChangeArrowheads="1"/>
          </p:cNvPicPr>
          <p:nvPr/>
        </p:nvPicPr>
        <p:blipFill>
          <a:blip r:embed="rId3"/>
          <a:srcRect/>
          <a:stretch>
            <a:fillRect/>
          </a:stretch>
        </p:blipFill>
        <p:spPr bwMode="auto">
          <a:xfrm>
            <a:off x="3203575" y="5084763"/>
            <a:ext cx="2952750" cy="1504950"/>
          </a:xfrm>
          <a:prstGeom prst="rect">
            <a:avLst/>
          </a:prstGeom>
          <a:noFill/>
          <a:ln w="12700" cap="sq">
            <a:noFill/>
            <a:miter lim="800000"/>
            <a:headEnd type="none" w="sm" len="sm"/>
            <a:tailEnd type="none" w="sm" len="sm"/>
          </a:ln>
          <a:effectLst/>
        </p:spPr>
      </p:pic>
      <p:sp>
        <p:nvSpPr>
          <p:cNvPr id="657423" name="Text Box 15"/>
          <p:cNvSpPr txBox="1">
            <a:spLocks noChangeArrowheads="1"/>
          </p:cNvSpPr>
          <p:nvPr/>
        </p:nvSpPr>
        <p:spPr bwMode="auto">
          <a:xfrm>
            <a:off x="6443663" y="4972050"/>
            <a:ext cx="2376487" cy="1552575"/>
          </a:xfrm>
          <a:prstGeom prst="rect">
            <a:avLst/>
          </a:prstGeom>
          <a:noFill/>
          <a:ln w="12700" cap="sq">
            <a:noFill/>
            <a:miter lim="800000"/>
            <a:headEnd type="none" w="sm" len="sm"/>
            <a:tailEnd type="none" w="sm" len="sm"/>
          </a:ln>
          <a:effectLst/>
        </p:spPr>
        <p:txBody>
          <a:bodyPr>
            <a:spAutoFit/>
          </a:bodyPr>
          <a:lstStyle/>
          <a:p>
            <a:pPr>
              <a:spcBef>
                <a:spcPct val="50000"/>
              </a:spcBef>
            </a:pPr>
            <a:r>
              <a:rPr lang="es-ES"/>
              <a:t>En este caso se subestimaba la exposición al riesgo!</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590851" name="Rectangle 3"/>
          <p:cNvSpPr>
            <a:spLocks noGrp="1" noChangeArrowheads="1"/>
          </p:cNvSpPr>
          <p:nvPr>
            <p:ph type="body" idx="1"/>
          </p:nvPr>
        </p:nvSpPr>
        <p:spPr>
          <a:xfrm>
            <a:off x="1371600" y="1412875"/>
            <a:ext cx="7772400" cy="5445125"/>
          </a:xfrm>
        </p:spPr>
        <p:txBody>
          <a:bodyPr/>
          <a:lstStyle/>
          <a:p>
            <a:pPr marL="381000" indent="-381000" algn="just">
              <a:lnSpc>
                <a:spcPct val="80000"/>
              </a:lnSpc>
              <a:buClr>
                <a:schemeClr val="accent1"/>
              </a:buClr>
              <a:buFontTx/>
              <a:buNone/>
            </a:pPr>
            <a:r>
              <a:rPr lang="es-EC" sz="2000" b="1" i="1">
                <a:solidFill>
                  <a:schemeClr val="accent1"/>
                </a:solidFill>
              </a:rPr>
              <a:t>Sensibilidad de Valor Patrimonial (R3):</a:t>
            </a:r>
          </a:p>
          <a:p>
            <a:pPr marL="381000" indent="-381000" algn="just">
              <a:lnSpc>
                <a:spcPct val="80000"/>
              </a:lnSpc>
              <a:buClr>
                <a:schemeClr val="accent1"/>
              </a:buClr>
              <a:buFontTx/>
              <a:buNone/>
            </a:pPr>
            <a:endParaRPr lang="es-EC" sz="2000" b="1" i="1">
              <a:solidFill>
                <a:schemeClr val="accent1"/>
              </a:solidFill>
            </a:endParaRPr>
          </a:p>
          <a:p>
            <a:pPr marL="381000" indent="-381000" algn="just">
              <a:lnSpc>
                <a:spcPct val="80000"/>
              </a:lnSpc>
              <a:buClr>
                <a:schemeClr val="accent1"/>
              </a:buClr>
              <a:buFontTx/>
              <a:buNone/>
            </a:pPr>
            <a:r>
              <a:rPr lang="es-EC" sz="2400" i="1"/>
              <a:t>Qué mide?</a:t>
            </a:r>
          </a:p>
          <a:p>
            <a:pPr marL="381000" indent="-381000" algn="just">
              <a:lnSpc>
                <a:spcPct val="80000"/>
              </a:lnSpc>
              <a:buClr>
                <a:schemeClr val="accent1"/>
              </a:buClr>
              <a:buFontTx/>
              <a:buNone/>
            </a:pPr>
            <a:endParaRPr lang="es-EC" sz="2400" i="1"/>
          </a:p>
          <a:p>
            <a:pPr marL="381000" indent="-381000">
              <a:lnSpc>
                <a:spcPct val="80000"/>
              </a:lnSpc>
              <a:buClr>
                <a:schemeClr val="accent1"/>
              </a:buClr>
              <a:buFontTx/>
              <a:buNone/>
            </a:pPr>
            <a:r>
              <a:rPr lang="es-EC" sz="2400" i="1"/>
              <a:t>Como cambia el Valor Actual ante cambios de 100 puntos básicos en la tasa de interés.</a:t>
            </a:r>
          </a:p>
          <a:p>
            <a:pPr marL="381000" indent="-381000">
              <a:lnSpc>
                <a:spcPct val="80000"/>
              </a:lnSpc>
              <a:buClr>
                <a:schemeClr val="accent1"/>
              </a:buClr>
              <a:buFontTx/>
              <a:buNone/>
            </a:pPr>
            <a:endParaRPr lang="es-EC" sz="2400" i="1"/>
          </a:p>
          <a:p>
            <a:pPr marL="381000" indent="-381000">
              <a:lnSpc>
                <a:spcPct val="80000"/>
              </a:lnSpc>
              <a:buClr>
                <a:schemeClr val="accent1"/>
              </a:buClr>
              <a:buFontTx/>
              <a:buChar char="•"/>
            </a:pPr>
            <a:r>
              <a:rPr lang="es-EC" sz="2400" i="1"/>
              <a:t>Se incorpora el concepto de duración modificada que es una medida de sensibilidad ante cambios de tasas.</a:t>
            </a:r>
          </a:p>
          <a:p>
            <a:pPr marL="381000" indent="-381000">
              <a:lnSpc>
                <a:spcPct val="80000"/>
              </a:lnSpc>
              <a:buClr>
                <a:schemeClr val="accent1"/>
              </a:buClr>
              <a:buFontTx/>
              <a:buChar char="•"/>
            </a:pPr>
            <a:endParaRPr lang="es-EC" sz="2400" i="1"/>
          </a:p>
          <a:p>
            <a:pPr marL="381000" indent="-381000" algn="just">
              <a:lnSpc>
                <a:spcPct val="80000"/>
              </a:lnSpc>
              <a:buClr>
                <a:schemeClr val="accent1"/>
              </a:buClr>
              <a:buFontTx/>
              <a:buNone/>
            </a:pPr>
            <a:r>
              <a:rPr lang="es-EC" sz="2400" i="1"/>
              <a:t>	 </a:t>
            </a:r>
            <a:r>
              <a:rPr lang="es-ES" sz="2400" i="1">
                <a:solidFill>
                  <a:schemeClr val="accent1"/>
                </a:solidFill>
                <a:cs typeface="Times New Roman" pitchFamily="18" charset="0"/>
              </a:rPr>
              <a:t>Duración</a:t>
            </a:r>
            <a:r>
              <a:rPr lang="es-ES" sz="2400" i="1">
                <a:solidFill>
                  <a:srgbClr val="FFFF00"/>
                </a:solidFill>
                <a:cs typeface="Times New Roman" pitchFamily="18" charset="0"/>
              </a:rPr>
              <a:t>:</a:t>
            </a:r>
            <a:r>
              <a:rPr lang="es-ES" sz="2400" i="1">
                <a:cs typeface="Times New Roman" pitchFamily="18" charset="0"/>
              </a:rPr>
              <a:t>  “Plazo Promedio Ponderado de recuperación de una serie de Flujos”</a:t>
            </a:r>
          </a:p>
          <a:p>
            <a:pPr marL="381000" indent="-381000" algn="just">
              <a:lnSpc>
                <a:spcPct val="80000"/>
              </a:lnSpc>
              <a:buClr>
                <a:schemeClr val="accent1"/>
              </a:buClr>
              <a:buFontTx/>
              <a:buChar char="•"/>
            </a:pPr>
            <a:r>
              <a:rPr lang="es-ES" sz="2400" i="1">
                <a:cs typeface="Times New Roman" pitchFamily="18" charset="0"/>
              </a:rPr>
              <a:t>Indicador clave para medición del riesgo de tasa de interés </a:t>
            </a:r>
          </a:p>
          <a:p>
            <a:pPr marL="381000" indent="-381000" algn="just">
              <a:lnSpc>
                <a:spcPct val="80000"/>
              </a:lnSpc>
              <a:buClr>
                <a:schemeClr val="accent1"/>
              </a:buClr>
              <a:buFontTx/>
              <a:buNone/>
            </a:pPr>
            <a:r>
              <a:rPr lang="es-ES" sz="2400" i="1">
                <a:cs typeface="Times New Roman" pitchFamily="18" charset="0"/>
              </a:rPr>
              <a:t>                      “A mayor Duración, mayor riesgo</a:t>
            </a:r>
            <a:endParaRPr lang="es-ES" sz="1800" i="1"/>
          </a:p>
          <a:p>
            <a:pPr marL="381000" indent="-381000">
              <a:lnSpc>
                <a:spcPct val="80000"/>
              </a:lnSpc>
              <a:buFont typeface="Symbol" pitchFamily="18" charset="2"/>
              <a:buNone/>
            </a:pPr>
            <a:endParaRPr lang="es-ES" sz="1800" i="1"/>
          </a:p>
        </p:txBody>
      </p:sp>
      <p:sp>
        <p:nvSpPr>
          <p:cNvPr id="590852" name="AutoShape 4"/>
          <p:cNvSpPr>
            <a:spLocks noChangeArrowheads="1"/>
          </p:cNvSpPr>
          <p:nvPr/>
        </p:nvSpPr>
        <p:spPr bwMode="auto">
          <a:xfrm>
            <a:off x="2124075" y="6237288"/>
            <a:ext cx="720725" cy="287337"/>
          </a:xfrm>
          <a:prstGeom prst="rightArrow">
            <a:avLst>
              <a:gd name="adj1" fmla="val 50000"/>
              <a:gd name="adj2" fmla="val 62707"/>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074"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43075" name="Rectangle 3"/>
          <p:cNvSpPr>
            <a:spLocks noGrp="1" noChangeArrowheads="1"/>
          </p:cNvSpPr>
          <p:nvPr>
            <p:ph type="body" idx="1"/>
          </p:nvPr>
        </p:nvSpPr>
        <p:spPr>
          <a:xfrm>
            <a:off x="1371600" y="1412875"/>
            <a:ext cx="7772400" cy="5445125"/>
          </a:xfrm>
        </p:spPr>
        <p:txBody>
          <a:bodyPr/>
          <a:lstStyle/>
          <a:p>
            <a:pPr marL="609600" indent="-609600" algn="just">
              <a:buFont typeface="Symbol" pitchFamily="18" charset="2"/>
              <a:buNone/>
            </a:pPr>
            <a:r>
              <a:rPr lang="es-ES" i="1"/>
              <a:t>Pasos:   </a:t>
            </a:r>
            <a:endParaRPr lang="es-ES" i="1">
              <a:cs typeface="Times New Roman" pitchFamily="18" charset="0"/>
            </a:endParaRPr>
          </a:p>
          <a:p>
            <a:pPr marL="609600" indent="-609600" algn="just">
              <a:buClr>
                <a:schemeClr val="accent1"/>
              </a:buClr>
              <a:buFontTx/>
              <a:buChar char="•"/>
            </a:pPr>
            <a:r>
              <a:rPr lang="es-ES" i="1"/>
              <a:t>Calcular Valor Presente, Duración y Duración Modificada por operación </a:t>
            </a:r>
          </a:p>
          <a:p>
            <a:pPr marL="609600" indent="-609600" algn="just">
              <a:buClr>
                <a:schemeClr val="accent1"/>
              </a:buClr>
              <a:buFontTx/>
              <a:buChar char="•"/>
            </a:pPr>
            <a:r>
              <a:rPr lang="es-ES" i="1"/>
              <a:t>Agregar a nivel de producto;</a:t>
            </a:r>
          </a:p>
          <a:p>
            <a:pPr marL="609600" indent="-609600" algn="just">
              <a:buClr>
                <a:schemeClr val="accent1"/>
              </a:buClr>
              <a:buFontTx/>
              <a:buChar char="•"/>
            </a:pPr>
            <a:r>
              <a:rPr lang="es-ES" i="1"/>
              <a:t>Agregar para obtener sensibilidades para cambios en tasa a niveles de Activo y Pasivo</a:t>
            </a:r>
          </a:p>
          <a:p>
            <a:pPr marL="609600" indent="-609600" algn="just">
              <a:buClr>
                <a:schemeClr val="accent1"/>
              </a:buClr>
              <a:buFontTx/>
              <a:buChar char="•"/>
            </a:pPr>
            <a:r>
              <a:rPr lang="es-ES" i="1"/>
              <a:t>Obtener Sensibilidad  a nivel consolidado </a:t>
            </a:r>
          </a:p>
          <a:p>
            <a:pPr marL="609600" indent="-609600" algn="just">
              <a:buClr>
                <a:schemeClr val="accent1"/>
              </a:buClr>
              <a:buFontTx/>
              <a:buChar char="•"/>
            </a:pPr>
            <a:r>
              <a:rPr lang="es-ES" i="1"/>
              <a:t>Dividir por el PTC.</a:t>
            </a:r>
          </a:p>
          <a:p>
            <a:pPr marL="609600" indent="-609600">
              <a:buClr>
                <a:schemeClr val="accent1"/>
              </a:buClr>
              <a:buFontTx/>
              <a:buChar char="•"/>
            </a:pPr>
            <a:endParaRPr lang="es-ES" sz="2800" i="1"/>
          </a:p>
        </p:txBody>
      </p:sp>
      <p:sp>
        <p:nvSpPr>
          <p:cNvPr id="643080" name="Text Box 8"/>
          <p:cNvSpPr txBox="1">
            <a:spLocks noChangeArrowheads="1"/>
          </p:cNvSpPr>
          <p:nvPr/>
        </p:nvSpPr>
        <p:spPr bwMode="auto">
          <a:xfrm>
            <a:off x="1331913" y="2492375"/>
            <a:ext cx="7056437" cy="457200"/>
          </a:xfrm>
          <a:prstGeom prst="rect">
            <a:avLst/>
          </a:prstGeom>
          <a:noFill/>
          <a:ln w="12700" cap="sq">
            <a:noFill/>
            <a:miter lim="800000"/>
            <a:headEnd type="none" w="sm" len="sm"/>
            <a:tailEnd type="none" w="sm" len="sm"/>
          </a:ln>
          <a:effectLst/>
        </p:spPr>
        <p:txBody>
          <a:bodyPr>
            <a:spAutoFit/>
          </a:bodyPr>
          <a:lstStyle/>
          <a:p>
            <a:pPr>
              <a:spcBef>
                <a:spcPct val="50000"/>
              </a:spcBef>
            </a:pPr>
            <a:endParaRPr lang="es-E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pic>
        <p:nvPicPr>
          <p:cNvPr id="591876" name="Picture 4"/>
          <p:cNvPicPr>
            <a:picLocks noChangeAspect="1" noChangeArrowheads="1"/>
          </p:cNvPicPr>
          <p:nvPr/>
        </p:nvPicPr>
        <p:blipFill>
          <a:blip r:embed="rId2"/>
          <a:srcRect/>
          <a:stretch>
            <a:fillRect/>
          </a:stretch>
        </p:blipFill>
        <p:spPr bwMode="auto">
          <a:xfrm>
            <a:off x="1258888" y="1484313"/>
            <a:ext cx="7488237" cy="4365625"/>
          </a:xfrm>
          <a:prstGeom prst="rect">
            <a:avLst/>
          </a:prstGeom>
          <a:noFill/>
          <a:ln w="12700" cap="sq">
            <a:noFill/>
            <a:miter lim="800000"/>
            <a:headEnd type="none" w="sm" len="sm"/>
            <a:tailEnd type="none" w="sm" len="sm"/>
          </a:ln>
          <a:effectLst/>
        </p:spPr>
      </p:pic>
      <p:sp>
        <p:nvSpPr>
          <p:cNvPr id="591878" name="Text Box 6"/>
          <p:cNvSpPr txBox="1">
            <a:spLocks noChangeArrowheads="1"/>
          </p:cNvSpPr>
          <p:nvPr/>
        </p:nvSpPr>
        <p:spPr bwMode="auto">
          <a:xfrm>
            <a:off x="1258888" y="6021388"/>
            <a:ext cx="4679950" cy="336550"/>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600" b="1">
                <a:solidFill>
                  <a:srgbClr val="FFFFFF"/>
                </a:solidFill>
              </a:rPr>
              <a:t>Fuente Pacificard Diciembre 2003</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050"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42051" name="Rectangle 3"/>
          <p:cNvSpPr>
            <a:spLocks noGrp="1" noChangeArrowheads="1"/>
          </p:cNvSpPr>
          <p:nvPr>
            <p:ph type="body" idx="1"/>
          </p:nvPr>
        </p:nvSpPr>
        <p:spPr>
          <a:xfrm>
            <a:off x="1371600" y="2276475"/>
            <a:ext cx="7772400" cy="5445125"/>
          </a:xfrm>
        </p:spPr>
        <p:txBody>
          <a:bodyPr/>
          <a:lstStyle/>
          <a:p>
            <a:pPr>
              <a:buClr>
                <a:schemeClr val="accent1"/>
              </a:buClr>
              <a:buFontTx/>
              <a:buChar char="•"/>
            </a:pPr>
            <a:r>
              <a:rPr lang="es-EC" sz="2200" i="1"/>
              <a:t>Duración Modificada              Aproximación 1er orden</a:t>
            </a:r>
          </a:p>
          <a:p>
            <a:pPr algn="just">
              <a:buClr>
                <a:schemeClr val="accent1"/>
              </a:buClr>
              <a:buFontTx/>
              <a:buChar char="•"/>
            </a:pPr>
            <a:r>
              <a:rPr lang="es-EC" sz="2200" i="1"/>
              <a:t>Duración Modificada 	    Aproximación Lineal para cambios pequeños en tasas</a:t>
            </a:r>
          </a:p>
          <a:p>
            <a:pPr algn="just">
              <a:buClr>
                <a:schemeClr val="accent1"/>
              </a:buClr>
              <a:buFontTx/>
              <a:buNone/>
            </a:pPr>
            <a:endParaRPr lang="es-EC" sz="2200" i="1"/>
          </a:p>
          <a:p>
            <a:pPr algn="just">
              <a:buClr>
                <a:schemeClr val="accent1"/>
              </a:buClr>
              <a:buFontTx/>
              <a:buChar char="•"/>
            </a:pPr>
            <a:r>
              <a:rPr lang="es-EC" sz="2200" i="1"/>
              <a:t>Convexidad                            Aproximación 2do orden</a:t>
            </a:r>
          </a:p>
          <a:p>
            <a:pPr algn="just">
              <a:buClr>
                <a:schemeClr val="accent1"/>
              </a:buClr>
              <a:buFontTx/>
              <a:buChar char="•"/>
            </a:pPr>
            <a:r>
              <a:rPr lang="es-EC" sz="2200" i="1"/>
              <a:t>Convexidad	                           Válida para cambios grandes en tasas. Refleja cambios no proporcionales</a:t>
            </a:r>
            <a:endParaRPr lang="es-ES" sz="2200" i="1"/>
          </a:p>
          <a:p>
            <a:pPr>
              <a:lnSpc>
                <a:spcPct val="120000"/>
              </a:lnSpc>
              <a:buFont typeface="Symbol" pitchFamily="18" charset="2"/>
              <a:buNone/>
            </a:pPr>
            <a:endParaRPr lang="es-ES_tradnl" sz="2200" b="1" i="1"/>
          </a:p>
          <a:p>
            <a:pPr algn="just">
              <a:buClr>
                <a:schemeClr val="accent1"/>
              </a:buClr>
              <a:buFontTx/>
              <a:buChar char="•"/>
            </a:pPr>
            <a:endParaRPr lang="es-ES" sz="2800" i="1"/>
          </a:p>
          <a:p>
            <a:pPr>
              <a:buFont typeface="Symbol" pitchFamily="18" charset="2"/>
              <a:buNone/>
            </a:pPr>
            <a:endParaRPr lang="es-ES" sz="2800" i="1"/>
          </a:p>
        </p:txBody>
      </p:sp>
      <p:sp>
        <p:nvSpPr>
          <p:cNvPr id="642053" name="AutoShape 5"/>
          <p:cNvSpPr>
            <a:spLocks noChangeArrowheads="1"/>
          </p:cNvSpPr>
          <p:nvPr/>
        </p:nvSpPr>
        <p:spPr bwMode="auto">
          <a:xfrm>
            <a:off x="3779838" y="4365625"/>
            <a:ext cx="865187" cy="142875"/>
          </a:xfrm>
          <a:prstGeom prst="rightArrow">
            <a:avLst>
              <a:gd name="adj1" fmla="val 50000"/>
              <a:gd name="adj2" fmla="val 151389"/>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642055" name="AutoShape 7"/>
          <p:cNvSpPr>
            <a:spLocks noChangeArrowheads="1"/>
          </p:cNvSpPr>
          <p:nvPr/>
        </p:nvSpPr>
        <p:spPr bwMode="auto">
          <a:xfrm>
            <a:off x="4427538" y="2420938"/>
            <a:ext cx="719137" cy="144462"/>
          </a:xfrm>
          <a:prstGeom prst="rightArrow">
            <a:avLst>
              <a:gd name="adj1" fmla="val 50000"/>
              <a:gd name="adj2" fmla="val 124451"/>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642056" name="AutoShape 8"/>
          <p:cNvSpPr>
            <a:spLocks noChangeArrowheads="1"/>
          </p:cNvSpPr>
          <p:nvPr/>
        </p:nvSpPr>
        <p:spPr bwMode="auto">
          <a:xfrm>
            <a:off x="4427538" y="2852738"/>
            <a:ext cx="719137" cy="144462"/>
          </a:xfrm>
          <a:prstGeom prst="rightArrow">
            <a:avLst>
              <a:gd name="adj1" fmla="val 50000"/>
              <a:gd name="adj2" fmla="val 124451"/>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642057" name="AutoShape 9"/>
          <p:cNvSpPr>
            <a:spLocks noChangeArrowheads="1"/>
          </p:cNvSpPr>
          <p:nvPr/>
        </p:nvSpPr>
        <p:spPr bwMode="auto">
          <a:xfrm>
            <a:off x="3708400" y="3933825"/>
            <a:ext cx="865188" cy="142875"/>
          </a:xfrm>
          <a:prstGeom prst="rightArrow">
            <a:avLst>
              <a:gd name="adj1" fmla="val 50000"/>
              <a:gd name="adj2" fmla="val 151389"/>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66"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51267" name="Rectangle 3"/>
          <p:cNvSpPr>
            <a:spLocks noGrp="1" noChangeArrowheads="1"/>
          </p:cNvSpPr>
          <p:nvPr>
            <p:ph type="body" idx="1"/>
          </p:nvPr>
        </p:nvSpPr>
        <p:spPr>
          <a:xfrm>
            <a:off x="1371600" y="1412875"/>
            <a:ext cx="7772400" cy="5445125"/>
          </a:xfrm>
        </p:spPr>
        <p:txBody>
          <a:bodyPr/>
          <a:lstStyle/>
          <a:p>
            <a:pPr algn="ctr">
              <a:buClr>
                <a:schemeClr val="accent1"/>
              </a:buClr>
              <a:buFontTx/>
              <a:buNone/>
            </a:pPr>
            <a:r>
              <a:rPr lang="es-EC" sz="3600" i="1">
                <a:solidFill>
                  <a:schemeClr val="accent1"/>
                </a:solidFill>
              </a:rPr>
              <a:t>Sensibilidad del Valor Patrimonial (R3)</a:t>
            </a:r>
          </a:p>
          <a:p>
            <a:pPr>
              <a:buFont typeface="Symbol" pitchFamily="18" charset="2"/>
              <a:buNone/>
            </a:pPr>
            <a:r>
              <a:rPr lang="es-ES" sz="2800" b="1" i="1">
                <a:solidFill>
                  <a:schemeClr val="accent1"/>
                </a:solidFill>
              </a:rPr>
              <a:t>	Duración			Convexidad</a:t>
            </a:r>
          </a:p>
        </p:txBody>
      </p:sp>
      <p:sp>
        <p:nvSpPr>
          <p:cNvPr id="651268" name="Rectangle 4"/>
          <p:cNvSpPr>
            <a:spLocks noChangeArrowheads="1"/>
          </p:cNvSpPr>
          <p:nvPr/>
        </p:nvSpPr>
        <p:spPr bwMode="auto">
          <a:xfrm>
            <a:off x="0" y="3071813"/>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pic>
        <p:nvPicPr>
          <p:cNvPr id="651269" name="Picture 5"/>
          <p:cNvPicPr>
            <a:picLocks noChangeAspect="1" noChangeArrowheads="1"/>
          </p:cNvPicPr>
          <p:nvPr/>
        </p:nvPicPr>
        <p:blipFill>
          <a:blip r:embed="rId2"/>
          <a:srcRect/>
          <a:stretch>
            <a:fillRect/>
          </a:stretch>
        </p:blipFill>
        <p:spPr bwMode="auto">
          <a:xfrm>
            <a:off x="2411413" y="2924175"/>
            <a:ext cx="4897437" cy="2903538"/>
          </a:xfrm>
          <a:prstGeom prst="rect">
            <a:avLst/>
          </a:prstGeom>
          <a:solidFill>
            <a:srgbClr val="FFFFFF"/>
          </a:solidFill>
          <a:ln w="12700" cap="sq">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842"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547843" name="Rectangle 3"/>
          <p:cNvSpPr>
            <a:spLocks noGrp="1" noChangeArrowheads="1"/>
          </p:cNvSpPr>
          <p:nvPr>
            <p:ph type="body" idx="1"/>
          </p:nvPr>
        </p:nvSpPr>
        <p:spPr>
          <a:xfrm>
            <a:off x="1371600" y="1412875"/>
            <a:ext cx="7772400" cy="5445125"/>
          </a:xfrm>
        </p:spPr>
        <p:txBody>
          <a:bodyPr/>
          <a:lstStyle/>
          <a:p>
            <a:pPr algn="just">
              <a:buClr>
                <a:schemeClr val="accent1"/>
              </a:buClr>
              <a:buFontTx/>
              <a:buNone/>
            </a:pPr>
            <a:endParaRPr lang="es-EC"/>
          </a:p>
          <a:p>
            <a:pPr algn="just">
              <a:buClr>
                <a:schemeClr val="accent1"/>
              </a:buClr>
              <a:buFontTx/>
              <a:buNone/>
            </a:pPr>
            <a:r>
              <a:rPr lang="es-EC" sz="3500"/>
              <a:t>Riesgo de Mercado</a:t>
            </a:r>
          </a:p>
          <a:p>
            <a:pPr algn="just">
              <a:buClr>
                <a:schemeClr val="accent1"/>
              </a:buClr>
              <a:buFontTx/>
              <a:buNone/>
            </a:pPr>
            <a:endParaRPr lang="es-EC"/>
          </a:p>
          <a:p>
            <a:pPr algn="just">
              <a:buClr>
                <a:schemeClr val="accent1"/>
              </a:buClr>
              <a:buFontTx/>
              <a:buChar char="•"/>
            </a:pPr>
            <a:r>
              <a:rPr lang="es-EC" i="1"/>
              <a:t>Brechas de Sensibilidad (R1)</a:t>
            </a:r>
          </a:p>
          <a:p>
            <a:pPr algn="just">
              <a:buClr>
                <a:schemeClr val="accent1"/>
              </a:buClr>
              <a:buFontTx/>
              <a:buChar char="•"/>
            </a:pPr>
            <a:r>
              <a:rPr lang="es-EC" i="1"/>
              <a:t>Sensibilidad del margen Financiero (R2)</a:t>
            </a:r>
          </a:p>
          <a:p>
            <a:pPr algn="just">
              <a:buClr>
                <a:schemeClr val="accent1"/>
              </a:buClr>
              <a:buFontTx/>
              <a:buChar char="•"/>
            </a:pPr>
            <a:r>
              <a:rPr lang="es-EC" i="1"/>
              <a:t>Sensibilidad del Valor Patrimonial (R3)</a:t>
            </a:r>
          </a:p>
          <a:p>
            <a:pPr algn="just">
              <a:buClr>
                <a:schemeClr val="accent1"/>
              </a:buClr>
              <a:buFontTx/>
              <a:buNone/>
            </a:pPr>
            <a:r>
              <a:rPr lang="es-EC" i="1"/>
              <a:t>	</a:t>
            </a:r>
            <a:endParaRPr lang="es-ES" sz="2400" i="1"/>
          </a:p>
          <a:p>
            <a:pPr>
              <a:buFont typeface="Symbol" pitchFamily="18" charset="2"/>
              <a:buNone/>
            </a:pPr>
            <a:endParaRPr lang="es-ES" sz="2400" i="1"/>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498"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18499" name="Rectangle 3"/>
          <p:cNvSpPr>
            <a:spLocks noGrp="1" noChangeArrowheads="1"/>
          </p:cNvSpPr>
          <p:nvPr>
            <p:ph type="body" idx="1"/>
          </p:nvPr>
        </p:nvSpPr>
        <p:spPr>
          <a:xfrm>
            <a:off x="1371600" y="1412875"/>
            <a:ext cx="7772400" cy="5445125"/>
          </a:xfrm>
        </p:spPr>
        <p:txBody>
          <a:bodyPr/>
          <a:lstStyle/>
          <a:p>
            <a:pPr algn="ctr">
              <a:buClr>
                <a:schemeClr val="accent1"/>
              </a:buClr>
              <a:buFontTx/>
              <a:buNone/>
            </a:pPr>
            <a:r>
              <a:rPr lang="es-EC" sz="3600" i="1">
                <a:solidFill>
                  <a:schemeClr val="accent1"/>
                </a:solidFill>
              </a:rPr>
              <a:t>Sensibilidad del Valor Patrimonial (R3)</a:t>
            </a:r>
          </a:p>
          <a:p>
            <a:pPr>
              <a:buFont typeface="Symbol" pitchFamily="18" charset="2"/>
              <a:buNone/>
            </a:pPr>
            <a:r>
              <a:rPr lang="es-ES" sz="2800" b="1" i="1">
                <a:solidFill>
                  <a:schemeClr val="accent1"/>
                </a:solidFill>
              </a:rPr>
              <a:t>	Duración			Convexidad</a:t>
            </a:r>
          </a:p>
        </p:txBody>
      </p:sp>
      <p:sp>
        <p:nvSpPr>
          <p:cNvPr id="618503" name="Rectangle 7"/>
          <p:cNvSpPr>
            <a:spLocks noChangeArrowheads="1"/>
          </p:cNvSpPr>
          <p:nvPr/>
        </p:nvSpPr>
        <p:spPr bwMode="auto">
          <a:xfrm>
            <a:off x="0" y="3071813"/>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graphicFrame>
        <p:nvGraphicFramePr>
          <p:cNvPr id="618502" name="Object 6"/>
          <p:cNvGraphicFramePr>
            <a:graphicFrameLocks noChangeAspect="1"/>
          </p:cNvGraphicFramePr>
          <p:nvPr/>
        </p:nvGraphicFramePr>
        <p:xfrm>
          <a:off x="1908175" y="2636838"/>
          <a:ext cx="1511300" cy="993775"/>
        </p:xfrm>
        <a:graphic>
          <a:graphicData uri="http://schemas.openxmlformats.org/presentationml/2006/ole">
            <p:oleObj spid="_x0000_s618502" name="Ecuación" r:id="rId3" imgW="1091726" imgH="710891" progId="Equation.3">
              <p:embed/>
            </p:oleObj>
          </a:graphicData>
        </a:graphic>
      </p:graphicFrame>
      <p:sp>
        <p:nvSpPr>
          <p:cNvPr id="618505" name="Rectangle 9"/>
          <p:cNvSpPr>
            <a:spLocks noChangeArrowheads="1"/>
          </p:cNvSpPr>
          <p:nvPr/>
        </p:nvSpPr>
        <p:spPr bwMode="auto">
          <a:xfrm>
            <a:off x="0" y="3233738"/>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graphicFrame>
        <p:nvGraphicFramePr>
          <p:cNvPr id="618504" name="Object 8"/>
          <p:cNvGraphicFramePr>
            <a:graphicFrameLocks noChangeAspect="1"/>
          </p:cNvGraphicFramePr>
          <p:nvPr/>
        </p:nvGraphicFramePr>
        <p:xfrm>
          <a:off x="1908175" y="4516438"/>
          <a:ext cx="1296988" cy="641350"/>
        </p:xfrm>
        <a:graphic>
          <a:graphicData uri="http://schemas.openxmlformats.org/presentationml/2006/ole">
            <p:oleObj spid="_x0000_s618504" name="Ecuación" r:id="rId4" imgW="787058" imgH="393529" progId="Equation.3">
              <p:embed/>
            </p:oleObj>
          </a:graphicData>
        </a:graphic>
      </p:graphicFrame>
      <p:sp>
        <p:nvSpPr>
          <p:cNvPr id="618507" name="Rectangle 11"/>
          <p:cNvSpPr>
            <a:spLocks noChangeArrowheads="1"/>
          </p:cNvSpPr>
          <p:nvPr/>
        </p:nvSpPr>
        <p:spPr bwMode="auto">
          <a:xfrm>
            <a:off x="0" y="3067050"/>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graphicFrame>
        <p:nvGraphicFramePr>
          <p:cNvPr id="618506" name="Object 10"/>
          <p:cNvGraphicFramePr>
            <a:graphicFrameLocks noChangeAspect="1"/>
          </p:cNvGraphicFramePr>
          <p:nvPr/>
        </p:nvGraphicFramePr>
        <p:xfrm>
          <a:off x="5148263" y="2636838"/>
          <a:ext cx="2736850" cy="1000125"/>
        </p:xfrm>
        <a:graphic>
          <a:graphicData uri="http://schemas.openxmlformats.org/presentationml/2006/ole">
            <p:oleObj spid="_x0000_s618506" name="Ecuación" r:id="rId5" imgW="1981200" imgH="723900" progId="Equation.3">
              <p:embed/>
            </p:oleObj>
          </a:graphicData>
        </a:graphic>
      </p:graphicFrame>
      <p:sp>
        <p:nvSpPr>
          <p:cNvPr id="618509" name="Text Box 13"/>
          <p:cNvSpPr txBox="1">
            <a:spLocks noChangeArrowheads="1"/>
          </p:cNvSpPr>
          <p:nvPr/>
        </p:nvSpPr>
        <p:spPr bwMode="auto">
          <a:xfrm>
            <a:off x="3563938" y="4724400"/>
            <a:ext cx="5580062" cy="1552575"/>
          </a:xfrm>
          <a:prstGeom prst="rect">
            <a:avLst/>
          </a:prstGeom>
          <a:noFill/>
          <a:ln w="12700" cap="sq">
            <a:noFill/>
            <a:miter lim="800000"/>
            <a:headEnd type="none" w="sm" len="sm"/>
            <a:tailEnd type="none" w="sm" len="sm"/>
          </a:ln>
          <a:effectLst/>
        </p:spPr>
        <p:txBody>
          <a:bodyPr>
            <a:spAutoFit/>
          </a:bodyPr>
          <a:lstStyle/>
          <a:p>
            <a:pPr>
              <a:spcBef>
                <a:spcPct val="50000"/>
              </a:spcBef>
            </a:pPr>
            <a:r>
              <a:rPr lang="es-EC" b="1">
                <a:solidFill>
                  <a:schemeClr val="accent1"/>
                </a:solidFill>
              </a:rPr>
              <a:t>VAi</a:t>
            </a:r>
            <a:r>
              <a:rPr lang="es-EC" b="1"/>
              <a:t> = Valor Actual del flujo i</a:t>
            </a:r>
            <a:br>
              <a:rPr lang="es-EC" b="1"/>
            </a:br>
            <a:r>
              <a:rPr lang="es-EC" b="1">
                <a:solidFill>
                  <a:schemeClr val="accent1"/>
                </a:solidFill>
              </a:rPr>
              <a:t>pvi</a:t>
            </a:r>
            <a:r>
              <a:rPr lang="es-EC" b="1"/>
              <a:t>  =  plazo por vencer en días del flujo i</a:t>
            </a:r>
            <a:br>
              <a:rPr lang="es-EC" b="1"/>
            </a:br>
            <a:r>
              <a:rPr lang="es-EC" b="1">
                <a:solidFill>
                  <a:schemeClr val="accent1"/>
                </a:solidFill>
              </a:rPr>
              <a:t>R</a:t>
            </a:r>
            <a:r>
              <a:rPr lang="es-EC" b="1"/>
              <a:t>    = Rendimiento Efectivo Anual</a:t>
            </a:r>
            <a:br>
              <a:rPr lang="es-EC" b="1"/>
            </a:br>
            <a:r>
              <a:rPr lang="es-EC" b="1">
                <a:solidFill>
                  <a:schemeClr val="accent1"/>
                </a:solidFill>
              </a:rPr>
              <a:t>VAt</a:t>
            </a:r>
            <a:r>
              <a:rPr lang="es-EC" b="1"/>
              <a:t> = Valor Actual Total del Bono</a:t>
            </a:r>
            <a:endParaRPr lang="es-ES" b="1"/>
          </a:p>
        </p:txBody>
      </p:sp>
      <p:sp>
        <p:nvSpPr>
          <p:cNvPr id="618510" name="Text Box 14"/>
          <p:cNvSpPr txBox="1">
            <a:spLocks noChangeArrowheads="1"/>
          </p:cNvSpPr>
          <p:nvPr/>
        </p:nvSpPr>
        <p:spPr bwMode="auto">
          <a:xfrm>
            <a:off x="1763713" y="3933825"/>
            <a:ext cx="3311525"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i="1">
                <a:solidFill>
                  <a:schemeClr val="accent1"/>
                </a:solidFill>
              </a:rPr>
              <a:t>Duración Modificada</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42"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24643" name="Rectangle 3"/>
          <p:cNvSpPr>
            <a:spLocks noGrp="1" noChangeArrowheads="1"/>
          </p:cNvSpPr>
          <p:nvPr>
            <p:ph type="body" idx="1"/>
          </p:nvPr>
        </p:nvSpPr>
        <p:spPr>
          <a:xfrm>
            <a:off x="1371600" y="1412875"/>
            <a:ext cx="7772400" cy="5445125"/>
          </a:xfrm>
        </p:spPr>
        <p:txBody>
          <a:bodyPr/>
          <a:lstStyle/>
          <a:p>
            <a:pPr>
              <a:buClr>
                <a:schemeClr val="accent1"/>
              </a:buClr>
              <a:buFontTx/>
              <a:buNone/>
            </a:pPr>
            <a:r>
              <a:rPr lang="es-EC" i="1">
                <a:solidFill>
                  <a:schemeClr val="accent1"/>
                </a:solidFill>
              </a:rPr>
              <a:t>Ejemplo Duración y Convexidad (Bono):</a:t>
            </a:r>
          </a:p>
          <a:p>
            <a:pPr>
              <a:buClr>
                <a:schemeClr val="accent1"/>
              </a:buClr>
              <a:buFontTx/>
              <a:buNone/>
            </a:pPr>
            <a:r>
              <a:rPr lang="es-EC" sz="2400" i="1"/>
              <a:t>Valor Nominal = $1.000.000</a:t>
            </a:r>
          </a:p>
          <a:p>
            <a:pPr>
              <a:buClr>
                <a:schemeClr val="accent1"/>
              </a:buClr>
              <a:buFontTx/>
              <a:buNone/>
            </a:pPr>
            <a:r>
              <a:rPr lang="es-EC" sz="2400" i="1"/>
              <a:t>Cupón Semestral = 6% ($30.000)</a:t>
            </a:r>
          </a:p>
          <a:p>
            <a:pPr>
              <a:buClr>
                <a:schemeClr val="accent1"/>
              </a:buClr>
              <a:buFontTx/>
              <a:buNone/>
            </a:pPr>
            <a:r>
              <a:rPr lang="es-EC" sz="2400" i="1"/>
              <a:t>Rendimiento = 9%</a:t>
            </a:r>
          </a:p>
          <a:p>
            <a:pPr>
              <a:buClr>
                <a:schemeClr val="accent1"/>
              </a:buClr>
              <a:buFontTx/>
              <a:buNone/>
            </a:pPr>
            <a:r>
              <a:rPr lang="es-EC" sz="2400" i="1"/>
              <a:t>Inicio = 15 Febrero 2003</a:t>
            </a:r>
          </a:p>
          <a:p>
            <a:pPr>
              <a:buClr>
                <a:schemeClr val="accent1"/>
              </a:buClr>
              <a:buFontTx/>
              <a:buNone/>
            </a:pPr>
            <a:r>
              <a:rPr lang="es-EC" sz="2400" i="1"/>
              <a:t>Vence = 15 Febrero 2012</a:t>
            </a:r>
          </a:p>
          <a:p>
            <a:pPr>
              <a:buClr>
                <a:schemeClr val="accent1"/>
              </a:buClr>
              <a:buFontTx/>
              <a:buNone/>
            </a:pPr>
            <a:r>
              <a:rPr lang="es-EC" sz="2400" i="1"/>
              <a:t>Fecha de Compra = 15 Junio 2003</a:t>
            </a:r>
          </a:p>
        </p:txBody>
      </p:sp>
      <p:sp>
        <p:nvSpPr>
          <p:cNvPr id="624649" name="Rectangle 9"/>
          <p:cNvSpPr>
            <a:spLocks noChangeArrowheads="1"/>
          </p:cNvSpPr>
          <p:nvPr/>
        </p:nvSpPr>
        <p:spPr bwMode="auto">
          <a:xfrm>
            <a:off x="0" y="3119438"/>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pic>
        <p:nvPicPr>
          <p:cNvPr id="624651" name="Picture 11"/>
          <p:cNvPicPr>
            <a:picLocks noChangeAspect="1" noChangeArrowheads="1"/>
          </p:cNvPicPr>
          <p:nvPr/>
        </p:nvPicPr>
        <p:blipFill>
          <a:blip r:embed="rId2"/>
          <a:srcRect/>
          <a:stretch>
            <a:fillRect/>
          </a:stretch>
        </p:blipFill>
        <p:spPr bwMode="auto">
          <a:xfrm>
            <a:off x="1835150" y="4868863"/>
            <a:ext cx="1873250" cy="873125"/>
          </a:xfrm>
          <a:prstGeom prst="rect">
            <a:avLst/>
          </a:prstGeom>
          <a:solidFill>
            <a:srgbClr val="FFFFFF"/>
          </a:solidFill>
          <a:ln w="12700" cap="sq">
            <a:noFill/>
            <a:miter lim="800000"/>
            <a:headEnd type="none" w="sm" len="sm"/>
            <a:tailEnd type="none" w="sm" len="sm"/>
          </a:ln>
          <a:effectLst/>
        </p:spPr>
      </p:pic>
      <p:sp>
        <p:nvSpPr>
          <p:cNvPr id="624652" name="Text Box 12"/>
          <p:cNvSpPr txBox="1">
            <a:spLocks noChangeArrowheads="1"/>
          </p:cNvSpPr>
          <p:nvPr/>
        </p:nvSpPr>
        <p:spPr bwMode="auto">
          <a:xfrm>
            <a:off x="4140200" y="5084763"/>
            <a:ext cx="424815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a:t>= $852,193.60         </a:t>
            </a:r>
            <a:r>
              <a:rPr lang="es-ES" b="1">
                <a:solidFill>
                  <a:schemeClr val="accent1"/>
                </a:solidFill>
              </a:rPr>
              <a:t>Precio (VA)</a:t>
            </a:r>
          </a:p>
        </p:txBody>
      </p:sp>
      <p:sp>
        <p:nvSpPr>
          <p:cNvPr id="624653" name="AutoShape 13"/>
          <p:cNvSpPr>
            <a:spLocks noChangeArrowheads="1"/>
          </p:cNvSpPr>
          <p:nvPr/>
        </p:nvSpPr>
        <p:spPr bwMode="auto">
          <a:xfrm>
            <a:off x="6156325" y="5229225"/>
            <a:ext cx="360363" cy="144463"/>
          </a:xfrm>
          <a:prstGeom prst="leftArrow">
            <a:avLst>
              <a:gd name="adj1" fmla="val 50000"/>
              <a:gd name="adj2" fmla="val 62363"/>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624654" name="Text Box 14"/>
          <p:cNvSpPr txBox="1">
            <a:spLocks noChangeArrowheads="1"/>
          </p:cNvSpPr>
          <p:nvPr/>
        </p:nvSpPr>
        <p:spPr bwMode="auto">
          <a:xfrm>
            <a:off x="3492500" y="6021388"/>
            <a:ext cx="511175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t>El 15 de Junio el precio es 85.2194%</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690"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26691" name="Rectangle 3"/>
          <p:cNvSpPr>
            <a:spLocks noGrp="1" noChangeArrowheads="1"/>
          </p:cNvSpPr>
          <p:nvPr>
            <p:ph type="body" idx="1"/>
          </p:nvPr>
        </p:nvSpPr>
        <p:spPr>
          <a:xfrm>
            <a:off x="1371600" y="1412875"/>
            <a:ext cx="7772400" cy="5445125"/>
          </a:xfrm>
        </p:spPr>
        <p:txBody>
          <a:bodyPr/>
          <a:lstStyle/>
          <a:p>
            <a:pPr>
              <a:buClr>
                <a:schemeClr val="accent1"/>
              </a:buClr>
              <a:buFontTx/>
              <a:buNone/>
            </a:pPr>
            <a:r>
              <a:rPr lang="es-EC" sz="2400" b="1" i="1"/>
              <a:t>Ocurre un cambio de rendimiento efectivo de 9 a 9.3%</a:t>
            </a:r>
          </a:p>
          <a:p>
            <a:pPr>
              <a:buClr>
                <a:schemeClr val="accent1"/>
              </a:buClr>
              <a:buFontTx/>
              <a:buNone/>
            </a:pPr>
            <a:endParaRPr lang="es-EC" sz="2400" b="1" i="1">
              <a:solidFill>
                <a:schemeClr val="accent1"/>
              </a:solidFill>
            </a:endParaRPr>
          </a:p>
          <a:p>
            <a:pPr>
              <a:buClr>
                <a:schemeClr val="accent1"/>
              </a:buClr>
              <a:buFontTx/>
              <a:buNone/>
            </a:pPr>
            <a:r>
              <a:rPr lang="es-EC" sz="2400" b="1" i="1">
                <a:solidFill>
                  <a:schemeClr val="accent1"/>
                </a:solidFill>
              </a:rPr>
              <a:t>		Cuánto es el nuevo precio con este cambio?</a:t>
            </a:r>
          </a:p>
        </p:txBody>
      </p:sp>
      <p:sp>
        <p:nvSpPr>
          <p:cNvPr id="626692" name="Rectangle 4"/>
          <p:cNvSpPr>
            <a:spLocks noChangeArrowheads="1"/>
          </p:cNvSpPr>
          <p:nvPr/>
        </p:nvSpPr>
        <p:spPr bwMode="auto">
          <a:xfrm>
            <a:off x="0" y="3119438"/>
            <a:ext cx="9144000" cy="0"/>
          </a:xfrm>
          <a:prstGeom prst="rect">
            <a:avLst/>
          </a:prstGeom>
          <a:noFill/>
          <a:ln w="12700" cap="sq">
            <a:noFill/>
            <a:miter lim="800000"/>
            <a:headEnd type="none" w="sm" len="sm"/>
            <a:tailEnd type="none" w="sm" len="sm"/>
          </a:ln>
          <a:effectLst/>
        </p:spPr>
        <p:txBody>
          <a:bodyPr wrap="none" anchor="ctr">
            <a:spAutoFit/>
          </a:bodyPr>
          <a:lstStyle/>
          <a:p>
            <a:endParaRPr lang="es-ES"/>
          </a:p>
        </p:txBody>
      </p:sp>
      <p:pic>
        <p:nvPicPr>
          <p:cNvPr id="626697" name="Picture 9"/>
          <p:cNvPicPr>
            <a:picLocks noChangeAspect="1" noChangeArrowheads="1"/>
          </p:cNvPicPr>
          <p:nvPr/>
        </p:nvPicPr>
        <p:blipFill>
          <a:blip r:embed="rId2"/>
          <a:srcRect/>
          <a:stretch>
            <a:fillRect/>
          </a:stretch>
        </p:blipFill>
        <p:spPr bwMode="auto">
          <a:xfrm>
            <a:off x="1692275" y="3213100"/>
            <a:ext cx="1873250" cy="873125"/>
          </a:xfrm>
          <a:prstGeom prst="rect">
            <a:avLst/>
          </a:prstGeom>
          <a:solidFill>
            <a:srgbClr val="FFFFFF"/>
          </a:solidFill>
          <a:ln w="12700" cap="sq">
            <a:noFill/>
            <a:miter lim="800000"/>
            <a:headEnd type="none" w="sm" len="sm"/>
            <a:tailEnd type="none" w="sm" len="sm"/>
          </a:ln>
          <a:effectLst/>
        </p:spPr>
      </p:pic>
      <p:sp>
        <p:nvSpPr>
          <p:cNvPr id="626698" name="Text Box 10"/>
          <p:cNvSpPr txBox="1">
            <a:spLocks noChangeArrowheads="1"/>
          </p:cNvSpPr>
          <p:nvPr/>
        </p:nvSpPr>
        <p:spPr bwMode="auto">
          <a:xfrm>
            <a:off x="3924300" y="3429000"/>
            <a:ext cx="424815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a:t>= $837,074.20         </a:t>
            </a:r>
            <a:r>
              <a:rPr lang="es-ES" b="1">
                <a:solidFill>
                  <a:schemeClr val="accent1"/>
                </a:solidFill>
              </a:rPr>
              <a:t>Precio (VA)</a:t>
            </a:r>
          </a:p>
        </p:txBody>
      </p:sp>
      <p:sp>
        <p:nvSpPr>
          <p:cNvPr id="626699" name="Text Box 11"/>
          <p:cNvSpPr txBox="1">
            <a:spLocks noChangeArrowheads="1"/>
          </p:cNvSpPr>
          <p:nvPr/>
        </p:nvSpPr>
        <p:spPr bwMode="auto">
          <a:xfrm>
            <a:off x="3779838" y="4076700"/>
            <a:ext cx="5111750"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t>El precio disminuyó $15,119.39</a:t>
            </a:r>
          </a:p>
        </p:txBody>
      </p:sp>
      <p:sp>
        <p:nvSpPr>
          <p:cNvPr id="626700" name="Text Box 12"/>
          <p:cNvSpPr txBox="1">
            <a:spLocks noChangeArrowheads="1"/>
          </p:cNvSpPr>
          <p:nvPr/>
        </p:nvSpPr>
        <p:spPr bwMode="auto">
          <a:xfrm>
            <a:off x="1692275" y="4797425"/>
            <a:ext cx="6119813"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a:t>Usando Duración y Convexidad se obtiene:</a:t>
            </a:r>
          </a:p>
        </p:txBody>
      </p:sp>
      <p:pic>
        <p:nvPicPr>
          <p:cNvPr id="626701" name="Picture 13"/>
          <p:cNvPicPr>
            <a:picLocks noChangeAspect="1" noChangeArrowheads="1"/>
          </p:cNvPicPr>
          <p:nvPr/>
        </p:nvPicPr>
        <p:blipFill>
          <a:blip r:embed="rId3"/>
          <a:srcRect/>
          <a:stretch>
            <a:fillRect/>
          </a:stretch>
        </p:blipFill>
        <p:spPr bwMode="auto">
          <a:xfrm>
            <a:off x="1258888" y="5373688"/>
            <a:ext cx="1584325" cy="1031875"/>
          </a:xfrm>
          <a:prstGeom prst="rect">
            <a:avLst/>
          </a:prstGeom>
          <a:noFill/>
          <a:ln w="12700" cap="sq">
            <a:noFill/>
            <a:miter lim="800000"/>
            <a:headEnd type="none" w="sm" len="sm"/>
            <a:tailEnd type="none" w="sm" len="sm"/>
          </a:ln>
          <a:effectLst/>
        </p:spPr>
      </p:pic>
      <p:sp>
        <p:nvSpPr>
          <p:cNvPr id="626702" name="Text Box 14"/>
          <p:cNvSpPr txBox="1">
            <a:spLocks noChangeArrowheads="1"/>
          </p:cNvSpPr>
          <p:nvPr/>
        </p:nvSpPr>
        <p:spPr bwMode="auto">
          <a:xfrm>
            <a:off x="3059113" y="5805488"/>
            <a:ext cx="2016125"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a:t>= 6.524890</a:t>
            </a:r>
            <a:endParaRPr lang="es-ES" b="1">
              <a:solidFill>
                <a:schemeClr val="accent1"/>
              </a:solidFill>
            </a:endParaRPr>
          </a:p>
        </p:txBody>
      </p:sp>
      <p:pic>
        <p:nvPicPr>
          <p:cNvPr id="626705" name="Picture 17"/>
          <p:cNvPicPr>
            <a:picLocks noChangeAspect="1" noChangeArrowheads="1"/>
          </p:cNvPicPr>
          <p:nvPr/>
        </p:nvPicPr>
        <p:blipFill>
          <a:blip r:embed="rId4"/>
          <a:srcRect/>
          <a:stretch>
            <a:fillRect/>
          </a:stretch>
        </p:blipFill>
        <p:spPr bwMode="auto">
          <a:xfrm>
            <a:off x="5003800" y="5661025"/>
            <a:ext cx="1441450" cy="746125"/>
          </a:xfrm>
          <a:prstGeom prst="rect">
            <a:avLst/>
          </a:prstGeom>
          <a:noFill/>
          <a:ln w="12700" cap="sq">
            <a:noFill/>
            <a:miter lim="800000"/>
            <a:headEnd type="none" w="sm" len="sm"/>
            <a:tailEnd type="none" w="sm" len="sm"/>
          </a:ln>
          <a:effectLst/>
        </p:spPr>
      </p:pic>
      <p:sp>
        <p:nvSpPr>
          <p:cNvPr id="626706" name="Text Box 18"/>
          <p:cNvSpPr txBox="1">
            <a:spLocks noChangeArrowheads="1"/>
          </p:cNvSpPr>
          <p:nvPr/>
        </p:nvSpPr>
        <p:spPr bwMode="auto">
          <a:xfrm>
            <a:off x="6516688" y="5805488"/>
            <a:ext cx="2016125"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a:t>= 5.986138</a:t>
            </a:r>
            <a:endParaRPr lang="es-ES" b="1">
              <a:solidFill>
                <a:schemeClr val="accent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7714"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27722" name="Text Box 10"/>
          <p:cNvSpPr txBox="1">
            <a:spLocks noChangeArrowheads="1"/>
          </p:cNvSpPr>
          <p:nvPr/>
        </p:nvSpPr>
        <p:spPr bwMode="auto">
          <a:xfrm>
            <a:off x="1619250" y="1341438"/>
            <a:ext cx="6481763" cy="822325"/>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t>El cambio calculado con Duración Modificada por variación de 0.3% es igual a :</a:t>
            </a:r>
          </a:p>
        </p:txBody>
      </p:sp>
      <p:sp>
        <p:nvSpPr>
          <p:cNvPr id="627723" name="Text Box 11"/>
          <p:cNvSpPr txBox="1">
            <a:spLocks noChangeArrowheads="1"/>
          </p:cNvSpPr>
          <p:nvPr/>
        </p:nvSpPr>
        <p:spPr bwMode="auto">
          <a:xfrm>
            <a:off x="1763713" y="2420938"/>
            <a:ext cx="4537075"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t>D$ = DM * (VA) = $5,101,348.23</a:t>
            </a:r>
            <a:endParaRPr lang="es-ES" b="1">
              <a:sym typeface="Symbol" pitchFamily="18" charset="2"/>
            </a:endParaRPr>
          </a:p>
        </p:txBody>
      </p:sp>
      <p:sp>
        <p:nvSpPr>
          <p:cNvPr id="627724" name="Text Box 12"/>
          <p:cNvSpPr txBox="1">
            <a:spLocks noChangeArrowheads="1"/>
          </p:cNvSpPr>
          <p:nvPr/>
        </p:nvSpPr>
        <p:spPr bwMode="auto">
          <a:xfrm>
            <a:off x="1763713" y="3068638"/>
            <a:ext cx="6911975"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sym typeface="Symbol" pitchFamily="18" charset="2"/>
              </a:rPr>
              <a:t>P = D$ </a:t>
            </a:r>
            <a:r>
              <a:rPr lang="es-ES" b="1"/>
              <a:t>* </a:t>
            </a:r>
            <a:r>
              <a:rPr lang="es-ES" b="1">
                <a:sym typeface="Symbol" pitchFamily="18" charset="2"/>
              </a:rPr>
              <a:t>i = </a:t>
            </a:r>
            <a:r>
              <a:rPr lang="es-ES" b="1"/>
              <a:t>$ 5,101,348.23 * 0.003 = $15,304.04</a:t>
            </a:r>
          </a:p>
        </p:txBody>
      </p:sp>
      <p:sp>
        <p:nvSpPr>
          <p:cNvPr id="627725" name="Text Box 13"/>
          <p:cNvSpPr txBox="1">
            <a:spLocks noChangeArrowheads="1"/>
          </p:cNvSpPr>
          <p:nvPr/>
        </p:nvSpPr>
        <p:spPr bwMode="auto">
          <a:xfrm>
            <a:off x="1835150" y="4700588"/>
            <a:ext cx="6481763"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t>Agregando la Convexidad se obtiene:</a:t>
            </a:r>
          </a:p>
        </p:txBody>
      </p:sp>
      <p:pic>
        <p:nvPicPr>
          <p:cNvPr id="627726" name="Picture 14"/>
          <p:cNvPicPr>
            <a:picLocks noChangeAspect="1" noChangeArrowheads="1"/>
          </p:cNvPicPr>
          <p:nvPr/>
        </p:nvPicPr>
        <p:blipFill>
          <a:blip r:embed="rId2"/>
          <a:srcRect/>
          <a:stretch>
            <a:fillRect/>
          </a:stretch>
        </p:blipFill>
        <p:spPr bwMode="auto">
          <a:xfrm>
            <a:off x="1979613" y="5356225"/>
            <a:ext cx="2808287" cy="1025525"/>
          </a:xfrm>
          <a:prstGeom prst="rect">
            <a:avLst/>
          </a:prstGeom>
          <a:noFill/>
          <a:ln w="12700" cap="sq">
            <a:noFill/>
            <a:miter lim="800000"/>
            <a:headEnd type="none" w="sm" len="sm"/>
            <a:tailEnd type="none" w="sm" len="sm"/>
          </a:ln>
          <a:effectLst/>
        </p:spPr>
      </p:pic>
      <p:sp>
        <p:nvSpPr>
          <p:cNvPr id="627727" name="Text Box 15"/>
          <p:cNvSpPr txBox="1">
            <a:spLocks noChangeArrowheads="1"/>
          </p:cNvSpPr>
          <p:nvPr/>
        </p:nvSpPr>
        <p:spPr bwMode="auto">
          <a:xfrm>
            <a:off x="5076825" y="5734050"/>
            <a:ext cx="3095625"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a:t>= 48,601674</a:t>
            </a:r>
          </a:p>
        </p:txBody>
      </p:sp>
      <p:sp>
        <p:nvSpPr>
          <p:cNvPr id="627729" name="Text Box 17"/>
          <p:cNvSpPr txBox="1">
            <a:spLocks noChangeArrowheads="1"/>
          </p:cNvSpPr>
          <p:nvPr/>
        </p:nvSpPr>
        <p:spPr bwMode="auto">
          <a:xfrm>
            <a:off x="1979613" y="3908425"/>
            <a:ext cx="6697662"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i="1"/>
              <a:t>El precio realmente había disminuido $15,119.39</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738"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28739" name="Text Box 3"/>
          <p:cNvSpPr txBox="1">
            <a:spLocks noChangeArrowheads="1"/>
          </p:cNvSpPr>
          <p:nvPr/>
        </p:nvSpPr>
        <p:spPr bwMode="auto">
          <a:xfrm>
            <a:off x="1619250" y="1341438"/>
            <a:ext cx="6481763" cy="822325"/>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t>El cambio calculado con Duración Modificada + Convexidad por variación de 0.3% es igual a :</a:t>
            </a:r>
          </a:p>
        </p:txBody>
      </p:sp>
      <p:sp>
        <p:nvSpPr>
          <p:cNvPr id="628740" name="Text Box 4"/>
          <p:cNvSpPr txBox="1">
            <a:spLocks noChangeArrowheads="1"/>
          </p:cNvSpPr>
          <p:nvPr/>
        </p:nvSpPr>
        <p:spPr bwMode="auto">
          <a:xfrm>
            <a:off x="1331913" y="2420938"/>
            <a:ext cx="4537075"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t>C$ = C * (VA) = $41,418,036.12</a:t>
            </a:r>
          </a:p>
        </p:txBody>
      </p:sp>
      <p:sp>
        <p:nvSpPr>
          <p:cNvPr id="628741" name="Text Box 5"/>
          <p:cNvSpPr txBox="1">
            <a:spLocks noChangeArrowheads="1"/>
          </p:cNvSpPr>
          <p:nvPr/>
        </p:nvSpPr>
        <p:spPr bwMode="auto">
          <a:xfrm>
            <a:off x="1404938" y="3068638"/>
            <a:ext cx="6911975"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sym typeface="Symbol" pitchFamily="18" charset="2"/>
              </a:rPr>
              <a:t>P = i * D$ + ½ * i^2 * C$</a:t>
            </a:r>
          </a:p>
        </p:txBody>
      </p:sp>
      <p:sp>
        <p:nvSpPr>
          <p:cNvPr id="628749" name="Text Box 13"/>
          <p:cNvSpPr txBox="1">
            <a:spLocks noChangeArrowheads="1"/>
          </p:cNvSpPr>
          <p:nvPr/>
        </p:nvSpPr>
        <p:spPr bwMode="auto">
          <a:xfrm>
            <a:off x="1331913" y="3860800"/>
            <a:ext cx="7812087"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sym typeface="Symbol" pitchFamily="18" charset="2"/>
              </a:rPr>
              <a:t>P = 0.003* </a:t>
            </a:r>
            <a:r>
              <a:rPr lang="es-ES" b="1"/>
              <a:t>$5,101,348.23 + ½ * 0.003^2 * $41,418,036.12</a:t>
            </a:r>
          </a:p>
        </p:txBody>
      </p:sp>
      <p:sp>
        <p:nvSpPr>
          <p:cNvPr id="628750" name="Text Box 14"/>
          <p:cNvSpPr txBox="1">
            <a:spLocks noChangeArrowheads="1"/>
          </p:cNvSpPr>
          <p:nvPr/>
        </p:nvSpPr>
        <p:spPr bwMode="auto">
          <a:xfrm>
            <a:off x="1403350" y="4700588"/>
            <a:ext cx="6911975"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sym typeface="Symbol" pitchFamily="18" charset="2"/>
              </a:rPr>
              <a:t>P = 15,117.66</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0786"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30787" name="Text Box 3"/>
          <p:cNvSpPr txBox="1">
            <a:spLocks noChangeArrowheads="1"/>
          </p:cNvSpPr>
          <p:nvPr/>
        </p:nvSpPr>
        <p:spPr bwMode="auto">
          <a:xfrm>
            <a:off x="1619250" y="1341438"/>
            <a:ext cx="6481763"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t>Resumiendo los resultados tenemos:</a:t>
            </a:r>
          </a:p>
        </p:txBody>
      </p:sp>
      <p:pic>
        <p:nvPicPr>
          <p:cNvPr id="630792" name="Picture 8"/>
          <p:cNvPicPr>
            <a:picLocks noChangeAspect="1" noChangeArrowheads="1"/>
          </p:cNvPicPr>
          <p:nvPr/>
        </p:nvPicPr>
        <p:blipFill>
          <a:blip r:embed="rId2"/>
          <a:srcRect/>
          <a:stretch>
            <a:fillRect/>
          </a:stretch>
        </p:blipFill>
        <p:spPr bwMode="auto">
          <a:xfrm>
            <a:off x="1979613" y="1989138"/>
            <a:ext cx="6553200" cy="719137"/>
          </a:xfrm>
          <a:prstGeom prst="rect">
            <a:avLst/>
          </a:prstGeom>
          <a:noFill/>
          <a:ln w="12700" cap="sq">
            <a:noFill/>
            <a:miter lim="800000"/>
            <a:headEnd type="none" w="sm" len="sm"/>
            <a:tailEnd type="none" w="sm" len="sm"/>
          </a:ln>
          <a:effectLst/>
        </p:spPr>
      </p:pic>
      <p:sp>
        <p:nvSpPr>
          <p:cNvPr id="630793" name="Text Box 9"/>
          <p:cNvSpPr txBox="1">
            <a:spLocks noChangeArrowheads="1"/>
          </p:cNvSpPr>
          <p:nvPr/>
        </p:nvSpPr>
        <p:spPr bwMode="auto">
          <a:xfrm>
            <a:off x="1619250" y="3141663"/>
            <a:ext cx="6697663" cy="822325"/>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t>Si la tasa cambia de 9 a 11% se tienen los siguientes resultados</a:t>
            </a:r>
          </a:p>
        </p:txBody>
      </p:sp>
      <p:pic>
        <p:nvPicPr>
          <p:cNvPr id="630794" name="Picture 10"/>
          <p:cNvPicPr>
            <a:picLocks noChangeAspect="1" noChangeArrowheads="1"/>
          </p:cNvPicPr>
          <p:nvPr/>
        </p:nvPicPr>
        <p:blipFill>
          <a:blip r:embed="rId3"/>
          <a:srcRect/>
          <a:stretch>
            <a:fillRect/>
          </a:stretch>
        </p:blipFill>
        <p:spPr bwMode="auto">
          <a:xfrm>
            <a:off x="1908175" y="4221163"/>
            <a:ext cx="6696075" cy="720725"/>
          </a:xfrm>
          <a:prstGeom prst="rect">
            <a:avLst/>
          </a:prstGeom>
          <a:noFill/>
          <a:ln w="12700" cap="sq">
            <a:noFill/>
            <a:miter lim="800000"/>
            <a:headEnd type="none" w="sm" len="sm"/>
            <a:tailEnd type="none" w="sm" len="sm"/>
          </a:ln>
          <a:effectLst/>
        </p:spPr>
      </p:pic>
      <p:sp>
        <p:nvSpPr>
          <p:cNvPr id="630795" name="Text Box 11"/>
          <p:cNvSpPr txBox="1">
            <a:spLocks noChangeArrowheads="1"/>
          </p:cNvSpPr>
          <p:nvPr/>
        </p:nvSpPr>
        <p:spPr bwMode="auto">
          <a:xfrm>
            <a:off x="1908175" y="5445125"/>
            <a:ext cx="6408738" cy="822325"/>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s-ES" b="1">
                <a:solidFill>
                  <a:schemeClr val="accent1"/>
                </a:solidFill>
              </a:rPr>
              <a:t>A mayores cambios en las tasas, el cálculo de la DM pierde exactitud!</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ChangeArrowheads="1"/>
          </p:cNvSpPr>
          <p:nvPr>
            <p:ph type="title"/>
          </p:nvPr>
        </p:nvSpPr>
        <p:spPr>
          <a:xfrm>
            <a:off x="1219200" y="304800"/>
            <a:ext cx="7772400" cy="460375"/>
          </a:xfrm>
        </p:spPr>
        <p:txBody>
          <a:bodyPr/>
          <a:lstStyle/>
          <a:p>
            <a:pPr algn="ctr"/>
            <a:r>
              <a:rPr lang="es-ES" sz="2400" i="1">
                <a:solidFill>
                  <a:schemeClr val="accent1"/>
                </a:solidFill>
              </a:rPr>
              <a:t>Duración + Convexidad, Tasas diferenciadas</a:t>
            </a:r>
          </a:p>
        </p:txBody>
      </p:sp>
      <p:pic>
        <p:nvPicPr>
          <p:cNvPr id="659466" name="Picture 10"/>
          <p:cNvPicPr>
            <a:picLocks noChangeAspect="1" noChangeArrowheads="1"/>
          </p:cNvPicPr>
          <p:nvPr/>
        </p:nvPicPr>
        <p:blipFill>
          <a:blip r:embed="rId2"/>
          <a:srcRect/>
          <a:stretch>
            <a:fillRect/>
          </a:stretch>
        </p:blipFill>
        <p:spPr bwMode="auto">
          <a:xfrm>
            <a:off x="1116013" y="692150"/>
            <a:ext cx="7962900" cy="4248150"/>
          </a:xfrm>
          <a:prstGeom prst="rect">
            <a:avLst/>
          </a:prstGeom>
          <a:noFill/>
          <a:ln w="12700" cap="sq">
            <a:noFill/>
            <a:miter lim="800000"/>
            <a:headEnd type="none" w="sm" len="sm"/>
            <a:tailEnd type="none" w="sm" len="sm"/>
          </a:ln>
          <a:effectLst/>
        </p:spPr>
      </p:pic>
      <p:pic>
        <p:nvPicPr>
          <p:cNvPr id="659468" name="Picture 12"/>
          <p:cNvPicPr>
            <a:picLocks noChangeAspect="1" noChangeArrowheads="1"/>
          </p:cNvPicPr>
          <p:nvPr/>
        </p:nvPicPr>
        <p:blipFill>
          <a:blip r:embed="rId3"/>
          <a:srcRect/>
          <a:stretch>
            <a:fillRect/>
          </a:stretch>
        </p:blipFill>
        <p:spPr bwMode="auto">
          <a:xfrm>
            <a:off x="3203575" y="4941888"/>
            <a:ext cx="4392613" cy="1844675"/>
          </a:xfrm>
          <a:prstGeom prst="rect">
            <a:avLst/>
          </a:prstGeom>
          <a:noFill/>
          <a:ln w="12700" cap="sq">
            <a:noFill/>
            <a:miter lim="800000"/>
            <a:headEnd type="none" w="sm" len="sm"/>
            <a:tailEnd type="none" w="sm" len="sm"/>
          </a:ln>
          <a:effectLst/>
        </p:spPr>
      </p:pic>
      <p:sp>
        <p:nvSpPr>
          <p:cNvPr id="659469" name="Text Box 13"/>
          <p:cNvSpPr txBox="1">
            <a:spLocks noChangeArrowheads="1"/>
          </p:cNvSpPr>
          <p:nvPr/>
        </p:nvSpPr>
        <p:spPr bwMode="auto">
          <a:xfrm>
            <a:off x="1187450" y="6381750"/>
            <a:ext cx="3097213"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solidFill>
                  <a:schemeClr val="accent1"/>
                </a:solidFill>
              </a:rPr>
              <a:t>Fuente: Los Autores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482"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pic>
        <p:nvPicPr>
          <p:cNvPr id="660592" name="Picture 112"/>
          <p:cNvPicPr>
            <a:picLocks noChangeAspect="1" noChangeArrowheads="1"/>
          </p:cNvPicPr>
          <p:nvPr/>
        </p:nvPicPr>
        <p:blipFill>
          <a:blip r:embed="rId2"/>
          <a:srcRect/>
          <a:stretch>
            <a:fillRect/>
          </a:stretch>
        </p:blipFill>
        <p:spPr bwMode="auto">
          <a:xfrm>
            <a:off x="2555875" y="2811463"/>
            <a:ext cx="5184775" cy="1265237"/>
          </a:xfrm>
          <a:prstGeom prst="rect">
            <a:avLst/>
          </a:prstGeom>
          <a:noFill/>
          <a:ln w="12700" cap="sq">
            <a:noFill/>
            <a:miter lim="800000"/>
            <a:headEnd type="none" w="sm" len="sm"/>
            <a:tailEnd type="none" w="sm" len="sm"/>
          </a:ln>
          <a:effectLst/>
        </p:spPr>
      </p:pic>
      <p:sp>
        <p:nvSpPr>
          <p:cNvPr id="660593" name="Text Box 113"/>
          <p:cNvSpPr txBox="1">
            <a:spLocks noChangeArrowheads="1"/>
          </p:cNvSpPr>
          <p:nvPr/>
        </p:nvSpPr>
        <p:spPr bwMode="auto">
          <a:xfrm>
            <a:off x="2051050" y="1268413"/>
            <a:ext cx="6265863" cy="1004887"/>
          </a:xfrm>
          <a:prstGeom prst="rect">
            <a:avLst/>
          </a:prstGeom>
          <a:noFill/>
          <a:ln w="12700" cap="sq">
            <a:noFill/>
            <a:miter lim="800000"/>
            <a:headEnd type="none" w="sm" len="sm"/>
            <a:tailEnd type="none" w="sm" len="sm"/>
          </a:ln>
          <a:effectLst/>
        </p:spPr>
        <p:txBody>
          <a:bodyPr>
            <a:spAutoFit/>
          </a:bodyPr>
          <a:lstStyle/>
          <a:p>
            <a:pPr>
              <a:spcBef>
                <a:spcPct val="50000"/>
              </a:spcBef>
            </a:pPr>
            <a:endParaRPr lang="es-ES"/>
          </a:p>
          <a:p>
            <a:pPr>
              <a:spcBef>
                <a:spcPct val="50000"/>
              </a:spcBef>
            </a:pPr>
            <a:r>
              <a:rPr lang="es-ES"/>
              <a:t>Variaciones calculadas con incrementos de tasas</a:t>
            </a:r>
          </a:p>
        </p:txBody>
      </p:sp>
      <p:sp>
        <p:nvSpPr>
          <p:cNvPr id="660595" name="Text Box 115"/>
          <p:cNvSpPr txBox="1">
            <a:spLocks noChangeArrowheads="1"/>
          </p:cNvSpPr>
          <p:nvPr/>
        </p:nvSpPr>
        <p:spPr bwMode="auto">
          <a:xfrm>
            <a:off x="2555875" y="4292600"/>
            <a:ext cx="4103688" cy="366713"/>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solidFill>
                  <a:schemeClr val="accent1"/>
                </a:solidFill>
              </a:rPr>
              <a:t>Fuente: Los Autores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22"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45123" name="Rectangle 3"/>
          <p:cNvSpPr>
            <a:spLocks noGrp="1" noChangeArrowheads="1"/>
          </p:cNvSpPr>
          <p:nvPr>
            <p:ph type="body" idx="1"/>
          </p:nvPr>
        </p:nvSpPr>
        <p:spPr>
          <a:xfrm>
            <a:off x="1371600" y="1412875"/>
            <a:ext cx="7772400" cy="5445125"/>
          </a:xfrm>
        </p:spPr>
        <p:txBody>
          <a:bodyPr/>
          <a:lstStyle/>
          <a:p>
            <a:pPr algn="just">
              <a:lnSpc>
                <a:spcPct val="80000"/>
              </a:lnSpc>
              <a:buClr>
                <a:schemeClr val="accent1"/>
              </a:buClr>
              <a:buFontTx/>
              <a:buNone/>
            </a:pPr>
            <a:endParaRPr lang="es-EC" sz="2700" b="1" i="1"/>
          </a:p>
          <a:p>
            <a:pPr algn="ctr">
              <a:lnSpc>
                <a:spcPct val="80000"/>
              </a:lnSpc>
              <a:buClr>
                <a:schemeClr val="accent1"/>
              </a:buClr>
              <a:buFontTx/>
              <a:buNone/>
            </a:pPr>
            <a:r>
              <a:rPr lang="es-EC" sz="3500" b="1">
                <a:solidFill>
                  <a:schemeClr val="accent1"/>
                </a:solidFill>
              </a:rPr>
              <a:t>Reportes de Liquidez :</a:t>
            </a:r>
          </a:p>
          <a:p>
            <a:pPr algn="just">
              <a:lnSpc>
                <a:spcPct val="80000"/>
              </a:lnSpc>
              <a:buClr>
                <a:schemeClr val="accent1"/>
              </a:buClr>
              <a:buFontTx/>
              <a:buNone/>
            </a:pPr>
            <a:endParaRPr lang="es-EC" sz="3500" b="1">
              <a:solidFill>
                <a:schemeClr val="accent1"/>
              </a:solidFill>
            </a:endParaRPr>
          </a:p>
          <a:p>
            <a:pPr algn="just">
              <a:lnSpc>
                <a:spcPct val="80000"/>
              </a:lnSpc>
              <a:buClr>
                <a:schemeClr val="accent1"/>
              </a:buClr>
              <a:buFontTx/>
              <a:buChar char="•"/>
            </a:pPr>
            <a:r>
              <a:rPr lang="es-EC" sz="2900" i="1"/>
              <a:t>Reporte de Liquidez Estructural (R6)</a:t>
            </a:r>
          </a:p>
          <a:p>
            <a:pPr algn="just">
              <a:lnSpc>
                <a:spcPct val="80000"/>
              </a:lnSpc>
              <a:buClr>
                <a:schemeClr val="accent1"/>
              </a:buClr>
              <a:buFontTx/>
              <a:buChar char="•"/>
            </a:pPr>
            <a:r>
              <a:rPr lang="es-EC" sz="2900" i="1"/>
              <a:t>Reporte de Liquidez Contractual (R7)</a:t>
            </a:r>
          </a:p>
          <a:p>
            <a:pPr algn="just">
              <a:lnSpc>
                <a:spcPct val="80000"/>
              </a:lnSpc>
              <a:buClr>
                <a:schemeClr val="accent1"/>
              </a:buClr>
              <a:buFontTx/>
              <a:buChar char="•"/>
            </a:pPr>
            <a:r>
              <a:rPr lang="es-EC" sz="2900" i="1"/>
              <a:t>Reporte de Liquidez Esperado (R8) y Dinámico (R9</a:t>
            </a:r>
            <a:r>
              <a:rPr lang="es-EC" sz="2800" i="1"/>
              <a:t>)</a:t>
            </a:r>
          </a:p>
          <a:p>
            <a:pPr algn="just">
              <a:lnSpc>
                <a:spcPct val="80000"/>
              </a:lnSpc>
              <a:buClr>
                <a:schemeClr val="accent1"/>
              </a:buClr>
              <a:buFontTx/>
              <a:buChar char="•"/>
            </a:pPr>
            <a:endParaRPr lang="es-EC" sz="2800" i="1"/>
          </a:p>
          <a:p>
            <a:pPr algn="just">
              <a:lnSpc>
                <a:spcPct val="80000"/>
              </a:lnSpc>
              <a:buClr>
                <a:schemeClr val="accent1"/>
              </a:buClr>
              <a:buFontTx/>
              <a:buNone/>
            </a:pPr>
            <a:endParaRPr lang="es-EC" i="1">
              <a:solidFill>
                <a:schemeClr val="accent1"/>
              </a:solidFill>
            </a:endParaRPr>
          </a:p>
          <a:p>
            <a:pPr algn="just">
              <a:lnSpc>
                <a:spcPct val="80000"/>
              </a:lnSpc>
              <a:buClr>
                <a:schemeClr val="accent1"/>
              </a:buClr>
              <a:buFontTx/>
              <a:buNone/>
            </a:pPr>
            <a:endParaRPr lang="es-EC" i="1"/>
          </a:p>
          <a:p>
            <a:pPr algn="just">
              <a:lnSpc>
                <a:spcPct val="80000"/>
              </a:lnSpc>
              <a:buClr>
                <a:schemeClr val="accent1"/>
              </a:buClr>
              <a:buFontTx/>
              <a:buNone/>
            </a:pPr>
            <a:r>
              <a:rPr lang="es-EC" i="1"/>
              <a:t>	</a:t>
            </a:r>
            <a:endParaRPr lang="es-ES" sz="2400" i="1"/>
          </a:p>
          <a:p>
            <a:pPr>
              <a:lnSpc>
                <a:spcPct val="80000"/>
              </a:lnSpc>
              <a:buFont typeface="Symbol" pitchFamily="18" charset="2"/>
              <a:buNone/>
            </a:pPr>
            <a:endParaRPr lang="es-ES" sz="2400" i="1"/>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8197" name="Picture 5"/>
          <p:cNvPicPr>
            <a:picLocks noChangeAspect="1" noChangeArrowheads="1"/>
          </p:cNvPicPr>
          <p:nvPr/>
        </p:nvPicPr>
        <p:blipFill>
          <a:blip r:embed="rId2"/>
          <a:srcRect/>
          <a:stretch>
            <a:fillRect/>
          </a:stretch>
        </p:blipFill>
        <p:spPr bwMode="auto">
          <a:xfrm>
            <a:off x="1187450" y="1916113"/>
            <a:ext cx="7634288" cy="4392612"/>
          </a:xfrm>
          <a:prstGeom prst="rect">
            <a:avLst/>
          </a:prstGeom>
          <a:noFill/>
          <a:ln w="12700" cap="sq">
            <a:noFill/>
            <a:miter lim="800000"/>
            <a:headEnd type="none" w="sm" len="sm"/>
            <a:tailEnd type="none" w="sm" len="sm"/>
          </a:ln>
          <a:effectLst/>
        </p:spPr>
      </p:pic>
      <p:sp>
        <p:nvSpPr>
          <p:cNvPr id="648198" name="Rectangle 6"/>
          <p:cNvSpPr>
            <a:spLocks noGrp="1" noChangeArrowheads="1"/>
          </p:cNvSpPr>
          <p:nvPr>
            <p:ph type="title"/>
          </p:nvPr>
        </p:nvSpPr>
        <p:spPr>
          <a:noFill/>
          <a:ln/>
        </p:spPr>
        <p:txBody>
          <a:bodyPr/>
          <a:lstStyle/>
          <a:p>
            <a:pPr algn="ctr"/>
            <a:r>
              <a:rPr lang="es-ES" sz="3200" b="1"/>
              <a:t>RIESGO DE MERCADO Y LIQUIDEZ</a:t>
            </a:r>
          </a:p>
        </p:txBody>
      </p:sp>
      <p:sp>
        <p:nvSpPr>
          <p:cNvPr id="648199" name="Text Box 7"/>
          <p:cNvSpPr txBox="1">
            <a:spLocks noChangeArrowheads="1"/>
          </p:cNvSpPr>
          <p:nvPr/>
        </p:nvSpPr>
        <p:spPr bwMode="auto">
          <a:xfrm>
            <a:off x="1187450" y="6521450"/>
            <a:ext cx="4679950" cy="336550"/>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600">
                <a:solidFill>
                  <a:schemeClr val="accent1"/>
                </a:solidFill>
              </a:rPr>
              <a:t>Fuente: Pacificard Diciembre 2003</a:t>
            </a:r>
          </a:p>
        </p:txBody>
      </p:sp>
      <p:sp>
        <p:nvSpPr>
          <p:cNvPr id="648200" name="Text Box 8"/>
          <p:cNvSpPr txBox="1">
            <a:spLocks noChangeArrowheads="1"/>
          </p:cNvSpPr>
          <p:nvPr/>
        </p:nvSpPr>
        <p:spPr bwMode="auto">
          <a:xfrm>
            <a:off x="1258888" y="1341438"/>
            <a:ext cx="4608512"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solidFill>
                  <a:schemeClr val="accent1"/>
                </a:solidFill>
              </a:rPr>
              <a:t>Liquidez Estructural (R6)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914"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550915" name="Rectangle 3"/>
          <p:cNvSpPr>
            <a:spLocks noGrp="1" noChangeArrowheads="1"/>
          </p:cNvSpPr>
          <p:nvPr>
            <p:ph type="body" idx="1"/>
          </p:nvPr>
        </p:nvSpPr>
        <p:spPr>
          <a:xfrm>
            <a:off x="1331913" y="1412875"/>
            <a:ext cx="7772400" cy="5445125"/>
          </a:xfrm>
        </p:spPr>
        <p:txBody>
          <a:bodyPr/>
          <a:lstStyle/>
          <a:p>
            <a:pPr algn="just">
              <a:lnSpc>
                <a:spcPct val="80000"/>
              </a:lnSpc>
              <a:buClr>
                <a:schemeClr val="accent1"/>
              </a:buClr>
              <a:buFontTx/>
              <a:buNone/>
            </a:pPr>
            <a:endParaRPr lang="es-EC" sz="2400" i="1"/>
          </a:p>
          <a:p>
            <a:pPr algn="just">
              <a:lnSpc>
                <a:spcPct val="80000"/>
              </a:lnSpc>
              <a:buClr>
                <a:schemeClr val="accent1"/>
              </a:buClr>
              <a:buFontTx/>
              <a:buNone/>
            </a:pPr>
            <a:r>
              <a:rPr lang="es-EC" sz="2600" i="1"/>
              <a:t>Riesgos de Mercado           Contingencia de incurrir en pérdidas ante movimientos de precios</a:t>
            </a:r>
            <a:r>
              <a:rPr lang="es-EC" sz="2600" i="1">
                <a:solidFill>
                  <a:schemeClr val="accent1"/>
                </a:solidFill>
              </a:rPr>
              <a:t>.</a:t>
            </a:r>
          </a:p>
          <a:p>
            <a:pPr algn="just">
              <a:lnSpc>
                <a:spcPct val="80000"/>
              </a:lnSpc>
              <a:buClr>
                <a:schemeClr val="accent1"/>
              </a:buClr>
              <a:buFontTx/>
              <a:buNone/>
            </a:pPr>
            <a:endParaRPr lang="es-EC" sz="2600" i="1">
              <a:solidFill>
                <a:schemeClr val="accent1"/>
              </a:solidFill>
            </a:endParaRPr>
          </a:p>
          <a:p>
            <a:pPr algn="just">
              <a:lnSpc>
                <a:spcPct val="80000"/>
              </a:lnSpc>
              <a:buClr>
                <a:schemeClr val="accent1"/>
              </a:buClr>
              <a:buFontTx/>
              <a:buNone/>
            </a:pPr>
            <a:endParaRPr lang="es-EC" sz="2400" i="1">
              <a:solidFill>
                <a:schemeClr val="accent1"/>
              </a:solidFill>
            </a:endParaRPr>
          </a:p>
          <a:p>
            <a:pPr algn="just">
              <a:lnSpc>
                <a:spcPct val="80000"/>
              </a:lnSpc>
              <a:buFont typeface="Symbol" pitchFamily="18" charset="2"/>
              <a:buNone/>
            </a:pPr>
            <a:r>
              <a:rPr lang="es-ES" sz="2800" b="1" i="1">
                <a:cs typeface="Times New Roman" pitchFamily="18" charset="0"/>
              </a:rPr>
              <a:t>Metodología Duración</a:t>
            </a:r>
            <a:r>
              <a:rPr lang="es-ES" sz="2400" b="1" i="1">
                <a:cs typeface="Times New Roman" pitchFamily="18" charset="0"/>
              </a:rPr>
              <a:t> : </a:t>
            </a:r>
            <a:r>
              <a:rPr lang="es-ES" sz="2400" i="1">
                <a:cs typeface="Times New Roman" pitchFamily="18" charset="0"/>
              </a:rPr>
              <a:t>Calcular el “tiempo promedio ponderado de recuperación” de cada producto (Activo y Pasivo) </a:t>
            </a:r>
          </a:p>
          <a:p>
            <a:pPr algn="just">
              <a:lnSpc>
                <a:spcPct val="80000"/>
              </a:lnSpc>
              <a:buFont typeface="Symbol" pitchFamily="18" charset="2"/>
              <a:buNone/>
            </a:pPr>
            <a:endParaRPr lang="es-ES" sz="2400" i="1">
              <a:cs typeface="Times New Roman" pitchFamily="18" charset="0"/>
            </a:endParaRPr>
          </a:p>
          <a:p>
            <a:pPr algn="just">
              <a:lnSpc>
                <a:spcPct val="80000"/>
              </a:lnSpc>
              <a:buClr>
                <a:schemeClr val="accent1"/>
              </a:buClr>
              <a:buFontTx/>
              <a:buChar char="•"/>
            </a:pPr>
            <a:r>
              <a:rPr lang="es-ES" sz="2400" i="1">
                <a:cs typeface="Times New Roman" pitchFamily="18" charset="0"/>
              </a:rPr>
              <a:t>A partir de operaciones individuales</a:t>
            </a:r>
          </a:p>
          <a:p>
            <a:pPr algn="just">
              <a:lnSpc>
                <a:spcPct val="80000"/>
              </a:lnSpc>
              <a:buClr>
                <a:schemeClr val="accent1"/>
              </a:buClr>
              <a:buFontTx/>
              <a:buChar char="•"/>
            </a:pPr>
            <a:r>
              <a:rPr lang="es-ES" sz="2400" i="1">
                <a:cs typeface="Times New Roman" pitchFamily="18" charset="0"/>
              </a:rPr>
              <a:t>Valor Presente</a:t>
            </a:r>
          </a:p>
          <a:p>
            <a:pPr algn="just">
              <a:lnSpc>
                <a:spcPct val="80000"/>
              </a:lnSpc>
              <a:buClr>
                <a:schemeClr val="accent1"/>
              </a:buClr>
              <a:buFontTx/>
              <a:buChar char="•"/>
            </a:pPr>
            <a:r>
              <a:rPr lang="es-ES" sz="2400" i="1">
                <a:cs typeface="Times New Roman" pitchFamily="18" charset="0"/>
              </a:rPr>
              <a:t>Análisis Gap de Duración (Reporte 2)</a:t>
            </a:r>
          </a:p>
          <a:p>
            <a:pPr algn="just">
              <a:lnSpc>
                <a:spcPct val="80000"/>
              </a:lnSpc>
              <a:buClr>
                <a:schemeClr val="accent1"/>
              </a:buClr>
              <a:buFontTx/>
              <a:buNone/>
            </a:pPr>
            <a:endParaRPr lang="es-EC" sz="2400" i="1"/>
          </a:p>
          <a:p>
            <a:pPr algn="just">
              <a:lnSpc>
                <a:spcPct val="80000"/>
              </a:lnSpc>
              <a:buClr>
                <a:schemeClr val="accent1"/>
              </a:buClr>
              <a:buFontTx/>
              <a:buNone/>
            </a:pPr>
            <a:r>
              <a:rPr lang="es-EC" i="1"/>
              <a:t>	</a:t>
            </a:r>
            <a:endParaRPr lang="es-ES" sz="2400" i="1"/>
          </a:p>
          <a:p>
            <a:pPr>
              <a:lnSpc>
                <a:spcPct val="80000"/>
              </a:lnSpc>
              <a:buFont typeface="Symbol" pitchFamily="18" charset="2"/>
              <a:buNone/>
            </a:pPr>
            <a:endParaRPr lang="es-ES" sz="2400" i="1"/>
          </a:p>
        </p:txBody>
      </p:sp>
      <p:sp>
        <p:nvSpPr>
          <p:cNvPr id="550916" name="AutoShape 4"/>
          <p:cNvSpPr>
            <a:spLocks noChangeArrowheads="1"/>
          </p:cNvSpPr>
          <p:nvPr/>
        </p:nvSpPr>
        <p:spPr bwMode="auto">
          <a:xfrm>
            <a:off x="4572000" y="1916113"/>
            <a:ext cx="431800" cy="142875"/>
          </a:xfrm>
          <a:prstGeom prst="rightArrow">
            <a:avLst>
              <a:gd name="adj1" fmla="val 50000"/>
              <a:gd name="adj2" fmla="val 75556"/>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18" name="Rectangle 2"/>
          <p:cNvSpPr>
            <a:spLocks noGrp="1" noChangeArrowheads="1"/>
          </p:cNvSpPr>
          <p:nvPr>
            <p:ph type="title"/>
          </p:nvPr>
        </p:nvSpPr>
        <p:spPr>
          <a:xfrm>
            <a:off x="1371600" y="333375"/>
            <a:ext cx="7772400" cy="676275"/>
          </a:xfrm>
        </p:spPr>
        <p:txBody>
          <a:bodyPr/>
          <a:lstStyle/>
          <a:p>
            <a:r>
              <a:rPr lang="es-ES" sz="2800" b="1">
                <a:solidFill>
                  <a:schemeClr val="accent1"/>
                </a:solidFill>
              </a:rPr>
              <a:t>Liquidez Contractual (R7)</a:t>
            </a:r>
          </a:p>
        </p:txBody>
      </p:sp>
      <p:pic>
        <p:nvPicPr>
          <p:cNvPr id="649223" name="Picture 7"/>
          <p:cNvPicPr>
            <a:picLocks noChangeAspect="1" noChangeArrowheads="1"/>
          </p:cNvPicPr>
          <p:nvPr/>
        </p:nvPicPr>
        <p:blipFill>
          <a:blip r:embed="rId2"/>
          <a:srcRect/>
          <a:stretch>
            <a:fillRect/>
          </a:stretch>
        </p:blipFill>
        <p:spPr bwMode="auto">
          <a:xfrm>
            <a:off x="1331913" y="1125538"/>
            <a:ext cx="7416800" cy="5551487"/>
          </a:xfrm>
          <a:prstGeom prst="rect">
            <a:avLst/>
          </a:prstGeom>
          <a:noFill/>
          <a:ln w="12700" cap="sq">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50243" name="Rectangle 3"/>
          <p:cNvSpPr>
            <a:spLocks noGrp="1" noChangeArrowheads="1"/>
          </p:cNvSpPr>
          <p:nvPr>
            <p:ph type="body" idx="1"/>
          </p:nvPr>
        </p:nvSpPr>
        <p:spPr>
          <a:xfrm>
            <a:off x="1371600" y="1412875"/>
            <a:ext cx="7377113" cy="3311525"/>
          </a:xfrm>
        </p:spPr>
        <p:txBody>
          <a:bodyPr/>
          <a:lstStyle/>
          <a:p>
            <a:pPr algn="just">
              <a:lnSpc>
                <a:spcPct val="80000"/>
              </a:lnSpc>
              <a:buClr>
                <a:schemeClr val="accent1"/>
              </a:buClr>
              <a:buFontTx/>
              <a:buNone/>
            </a:pPr>
            <a:r>
              <a:rPr lang="es-ES" sz="1700" i="1"/>
              <a:t>Conclusión de Reporte:</a:t>
            </a:r>
          </a:p>
          <a:p>
            <a:pPr algn="just">
              <a:lnSpc>
                <a:spcPct val="80000"/>
              </a:lnSpc>
              <a:buClr>
                <a:schemeClr val="accent1"/>
              </a:buClr>
              <a:buFontTx/>
              <a:buNone/>
            </a:pPr>
            <a:endParaRPr lang="es-ES" sz="1700" i="1"/>
          </a:p>
          <a:p>
            <a:pPr algn="just">
              <a:lnSpc>
                <a:spcPct val="80000"/>
              </a:lnSpc>
              <a:buClr>
                <a:schemeClr val="accent1"/>
              </a:buClr>
              <a:buFontTx/>
              <a:buChar char="•"/>
            </a:pPr>
            <a:r>
              <a:rPr lang="es-ES" sz="1700" i="1"/>
              <a:t>Mide la posición de liquidez en Riesgo, considerando escenario Contractual.</a:t>
            </a:r>
          </a:p>
          <a:p>
            <a:pPr algn="just">
              <a:lnSpc>
                <a:spcPct val="80000"/>
              </a:lnSpc>
              <a:buClr>
                <a:schemeClr val="accent1"/>
              </a:buClr>
              <a:buFontTx/>
              <a:buChar char="•"/>
            </a:pPr>
            <a:r>
              <a:rPr lang="es-ES" sz="1700" i="1"/>
              <a:t>Incluye las cuentas nos sensibles a riesgo de tasa de interés.</a:t>
            </a:r>
          </a:p>
          <a:p>
            <a:pPr algn="just">
              <a:lnSpc>
                <a:spcPct val="80000"/>
              </a:lnSpc>
              <a:buClr>
                <a:schemeClr val="accent1"/>
              </a:buClr>
              <a:buFontTx/>
              <a:buChar char="•"/>
            </a:pPr>
            <a:r>
              <a:rPr lang="es-ES" sz="1700" i="1"/>
              <a:t>Desglosa productos por capital e interés</a:t>
            </a:r>
          </a:p>
          <a:p>
            <a:pPr algn="just">
              <a:lnSpc>
                <a:spcPct val="80000"/>
              </a:lnSpc>
              <a:buClr>
                <a:schemeClr val="accent1"/>
              </a:buClr>
              <a:buFontTx/>
              <a:buChar char="•"/>
            </a:pPr>
            <a:r>
              <a:rPr lang="es-ES" sz="1700" i="1"/>
              <a:t>Se calcula la Brecha de Activos y pasivos por bandas</a:t>
            </a:r>
          </a:p>
          <a:p>
            <a:pPr algn="just">
              <a:lnSpc>
                <a:spcPct val="80000"/>
              </a:lnSpc>
              <a:buClr>
                <a:schemeClr val="accent1"/>
              </a:buClr>
              <a:buFontTx/>
              <a:buChar char="•"/>
            </a:pPr>
            <a:r>
              <a:rPr lang="es-ES" sz="1700" i="1"/>
              <a:t>Si brecha de liquidez Acumulada es mayo a 0          O K</a:t>
            </a:r>
          </a:p>
          <a:p>
            <a:pPr algn="just">
              <a:lnSpc>
                <a:spcPct val="80000"/>
              </a:lnSpc>
              <a:buClr>
                <a:schemeClr val="accent1"/>
              </a:buClr>
              <a:buFontTx/>
              <a:buChar char="•"/>
            </a:pPr>
            <a:r>
              <a:rPr lang="es-ES" sz="1700" i="1"/>
              <a:t>Si brecha de liquidez Acumulada es menor a 0 y cubierta por ALN                 	OK</a:t>
            </a:r>
          </a:p>
          <a:p>
            <a:pPr algn="just">
              <a:lnSpc>
                <a:spcPct val="80000"/>
              </a:lnSpc>
              <a:buClr>
                <a:schemeClr val="accent1"/>
              </a:buClr>
              <a:buFontTx/>
              <a:buChar char="•"/>
            </a:pPr>
            <a:r>
              <a:rPr lang="es-ES" sz="1700" i="1"/>
              <a:t>Si la brecha de liquidez es menor a cero y no cubierta por ALN = Posición de liquidez en Riesgo</a:t>
            </a:r>
          </a:p>
        </p:txBody>
      </p:sp>
      <p:sp>
        <p:nvSpPr>
          <p:cNvPr id="650244" name="Line 4"/>
          <p:cNvSpPr>
            <a:spLocks noChangeShapeType="1"/>
          </p:cNvSpPr>
          <p:nvPr/>
        </p:nvSpPr>
        <p:spPr bwMode="auto">
          <a:xfrm>
            <a:off x="1835150" y="3573463"/>
            <a:ext cx="288925" cy="0"/>
          </a:xfrm>
          <a:prstGeom prst="line">
            <a:avLst/>
          </a:prstGeom>
          <a:noFill/>
          <a:ln w="12700" cap="sq">
            <a:solidFill>
              <a:schemeClr val="tx1"/>
            </a:solidFill>
            <a:round/>
            <a:headEnd type="none" w="sm" len="sm"/>
            <a:tailEnd type="triangle" w="sm" len="sm"/>
          </a:ln>
          <a:effectLst/>
        </p:spPr>
        <p:txBody>
          <a:bodyPr wrap="none"/>
          <a:lstStyle/>
          <a:p>
            <a:endParaRPr lang="es-ES"/>
          </a:p>
        </p:txBody>
      </p:sp>
      <p:sp>
        <p:nvSpPr>
          <p:cNvPr id="650245" name="Line 5"/>
          <p:cNvSpPr>
            <a:spLocks noChangeShapeType="1"/>
          </p:cNvSpPr>
          <p:nvPr/>
        </p:nvSpPr>
        <p:spPr bwMode="auto">
          <a:xfrm>
            <a:off x="5867400" y="3141663"/>
            <a:ext cx="288925" cy="0"/>
          </a:xfrm>
          <a:prstGeom prst="line">
            <a:avLst/>
          </a:prstGeom>
          <a:noFill/>
          <a:ln w="12700" cap="sq">
            <a:solidFill>
              <a:schemeClr val="tx1"/>
            </a:solidFill>
            <a:round/>
            <a:headEnd type="none" w="sm" len="sm"/>
            <a:tailEnd type="triangle" w="sm" len="sm"/>
          </a:ln>
          <a:effectLst/>
        </p:spPr>
        <p:txBody>
          <a:bodyPr wrap="none"/>
          <a:lstStyle/>
          <a:p>
            <a:endParaRPr lang="es-ES"/>
          </a:p>
        </p:txBody>
      </p:sp>
      <p:sp>
        <p:nvSpPr>
          <p:cNvPr id="650246" name="Text Box 6"/>
          <p:cNvSpPr txBox="1">
            <a:spLocks noChangeArrowheads="1"/>
          </p:cNvSpPr>
          <p:nvPr/>
        </p:nvSpPr>
        <p:spPr bwMode="auto">
          <a:xfrm>
            <a:off x="1476375" y="4652963"/>
            <a:ext cx="6696075" cy="118745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s-ES" b="1" i="1">
                <a:solidFill>
                  <a:schemeClr val="accent1"/>
                </a:solidFill>
              </a:rPr>
              <a:t>Este reporte sólo debe servir como base para el reporte R8 y R9, más no para conformación de limites o activación de planes de contingencia</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530"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62536" name="Text Box 8"/>
          <p:cNvSpPr txBox="1">
            <a:spLocks noChangeArrowheads="1"/>
          </p:cNvSpPr>
          <p:nvPr/>
        </p:nvSpPr>
        <p:spPr bwMode="auto">
          <a:xfrm>
            <a:off x="1476375" y="1412875"/>
            <a:ext cx="5832475" cy="457200"/>
          </a:xfrm>
          <a:prstGeom prst="rect">
            <a:avLst/>
          </a:prstGeom>
          <a:noFill/>
          <a:ln w="12700" cap="sq">
            <a:noFill/>
            <a:miter lim="800000"/>
            <a:headEnd type="none" w="sm" len="sm"/>
            <a:tailEnd type="none" w="sm" len="sm"/>
          </a:ln>
          <a:effectLst/>
        </p:spPr>
        <p:txBody>
          <a:bodyPr>
            <a:spAutoFit/>
          </a:bodyPr>
          <a:lstStyle/>
          <a:p>
            <a:pPr>
              <a:spcBef>
                <a:spcPct val="50000"/>
              </a:spcBef>
            </a:pPr>
            <a:endParaRPr lang="es-ES"/>
          </a:p>
        </p:txBody>
      </p:sp>
      <p:sp>
        <p:nvSpPr>
          <p:cNvPr id="662537" name="Text Box 9"/>
          <p:cNvSpPr txBox="1">
            <a:spLocks noChangeArrowheads="1"/>
          </p:cNvSpPr>
          <p:nvPr/>
        </p:nvSpPr>
        <p:spPr bwMode="auto">
          <a:xfrm>
            <a:off x="1619250" y="1341438"/>
            <a:ext cx="5545138"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solidFill>
                  <a:schemeClr val="accent1"/>
                </a:solidFill>
              </a:rPr>
              <a:t>Liquidez Esperado (R8) y Dinámico (R9)</a:t>
            </a:r>
          </a:p>
        </p:txBody>
      </p:sp>
      <p:sp>
        <p:nvSpPr>
          <p:cNvPr id="662538" name="Text Box 10"/>
          <p:cNvSpPr txBox="1">
            <a:spLocks noChangeArrowheads="1"/>
          </p:cNvSpPr>
          <p:nvPr/>
        </p:nvSpPr>
        <p:spPr bwMode="auto">
          <a:xfrm>
            <a:off x="1547813" y="1989138"/>
            <a:ext cx="7200900" cy="4291012"/>
          </a:xfrm>
          <a:prstGeom prst="rect">
            <a:avLst/>
          </a:prstGeom>
          <a:noFill/>
          <a:ln w="12700" cap="sq">
            <a:noFill/>
            <a:miter lim="800000"/>
            <a:headEnd type="none" w="sm" len="sm"/>
            <a:tailEnd type="none" w="sm" len="sm"/>
          </a:ln>
          <a:effectLst/>
        </p:spPr>
        <p:txBody>
          <a:bodyPr>
            <a:spAutoFit/>
          </a:bodyPr>
          <a:lstStyle/>
          <a:p>
            <a:pPr>
              <a:spcBef>
                <a:spcPct val="50000"/>
              </a:spcBef>
              <a:buClr>
                <a:schemeClr val="accent1"/>
              </a:buClr>
              <a:buSzPct val="115000"/>
              <a:buFontTx/>
              <a:buChar char="•"/>
            </a:pPr>
            <a:r>
              <a:rPr lang="es-ES"/>
              <a:t>R8 Visión más completa de flujos futuros de efectivo</a:t>
            </a:r>
          </a:p>
          <a:p>
            <a:pPr>
              <a:spcBef>
                <a:spcPct val="50000"/>
              </a:spcBef>
              <a:buClr>
                <a:schemeClr val="accent1"/>
              </a:buClr>
              <a:buSzPct val="115000"/>
              <a:buFontTx/>
              <a:buChar char="•"/>
            </a:pPr>
            <a:r>
              <a:rPr lang="es-ES"/>
              <a:t>R8 Comportamiento de Moras (Recuperación Cartera Vencida)</a:t>
            </a:r>
          </a:p>
          <a:p>
            <a:pPr>
              <a:spcBef>
                <a:spcPct val="50000"/>
              </a:spcBef>
              <a:buClr>
                <a:schemeClr val="accent1"/>
              </a:buClr>
              <a:buSzPct val="115000"/>
              <a:buFontTx/>
              <a:buChar char="•"/>
            </a:pPr>
            <a:r>
              <a:rPr lang="es-ES"/>
              <a:t>R8 Renovaciones y precancelaciones de Depósitos a Plazo</a:t>
            </a:r>
          </a:p>
          <a:p>
            <a:pPr>
              <a:spcBef>
                <a:spcPct val="50000"/>
              </a:spcBef>
              <a:buClr>
                <a:schemeClr val="accent1"/>
              </a:buClr>
              <a:buSzPct val="115000"/>
              <a:buFontTx/>
              <a:buChar char="•"/>
            </a:pPr>
            <a:r>
              <a:rPr lang="es-ES"/>
              <a:t>R8 Renovaciones y precancelaciones de Cartera</a:t>
            </a:r>
          </a:p>
          <a:p>
            <a:pPr>
              <a:spcBef>
                <a:spcPct val="50000"/>
              </a:spcBef>
              <a:buClr>
                <a:schemeClr val="accent1"/>
              </a:buClr>
              <a:buSzPct val="115000"/>
              <a:buFontTx/>
              <a:buChar char="•"/>
            </a:pPr>
            <a:r>
              <a:rPr lang="es-ES"/>
              <a:t>R9 Perspectiva Dinámica</a:t>
            </a:r>
          </a:p>
          <a:p>
            <a:pPr>
              <a:spcBef>
                <a:spcPct val="50000"/>
              </a:spcBef>
              <a:buClr>
                <a:schemeClr val="accent1"/>
              </a:buClr>
              <a:buSzPct val="115000"/>
              <a:buFontTx/>
              <a:buChar char="•"/>
            </a:pPr>
            <a:r>
              <a:rPr lang="es-ES"/>
              <a:t>R9 Incorpora elementos de proyecciones y planeación financiera de la entidad</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578"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64579" name="Text Box 3"/>
          <p:cNvSpPr txBox="1">
            <a:spLocks noChangeArrowheads="1"/>
          </p:cNvSpPr>
          <p:nvPr/>
        </p:nvSpPr>
        <p:spPr bwMode="auto">
          <a:xfrm>
            <a:off x="1476375" y="1412875"/>
            <a:ext cx="5832475" cy="457200"/>
          </a:xfrm>
          <a:prstGeom prst="rect">
            <a:avLst/>
          </a:prstGeom>
          <a:noFill/>
          <a:ln w="12700" cap="sq">
            <a:noFill/>
            <a:miter lim="800000"/>
            <a:headEnd type="none" w="sm" len="sm"/>
            <a:tailEnd type="none" w="sm" len="sm"/>
          </a:ln>
          <a:effectLst/>
        </p:spPr>
        <p:txBody>
          <a:bodyPr>
            <a:spAutoFit/>
          </a:bodyPr>
          <a:lstStyle/>
          <a:p>
            <a:pPr>
              <a:spcBef>
                <a:spcPct val="50000"/>
              </a:spcBef>
            </a:pPr>
            <a:endParaRPr lang="es-ES"/>
          </a:p>
        </p:txBody>
      </p:sp>
      <p:sp>
        <p:nvSpPr>
          <p:cNvPr id="664580" name="Text Box 4"/>
          <p:cNvSpPr txBox="1">
            <a:spLocks noChangeArrowheads="1"/>
          </p:cNvSpPr>
          <p:nvPr/>
        </p:nvSpPr>
        <p:spPr bwMode="auto">
          <a:xfrm>
            <a:off x="1619250" y="1341438"/>
            <a:ext cx="5545138"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solidFill>
                  <a:schemeClr val="accent1"/>
                </a:solidFill>
              </a:rPr>
              <a:t>Liquidez Dinámico (R9)</a:t>
            </a:r>
          </a:p>
        </p:txBody>
      </p:sp>
      <p:sp>
        <p:nvSpPr>
          <p:cNvPr id="664581" name="Text Box 5"/>
          <p:cNvSpPr txBox="1">
            <a:spLocks noChangeArrowheads="1"/>
          </p:cNvSpPr>
          <p:nvPr/>
        </p:nvSpPr>
        <p:spPr bwMode="auto">
          <a:xfrm>
            <a:off x="1547813" y="1989138"/>
            <a:ext cx="7596187" cy="1828800"/>
          </a:xfrm>
          <a:prstGeom prst="rect">
            <a:avLst/>
          </a:prstGeom>
          <a:noFill/>
          <a:ln w="12700" cap="sq">
            <a:noFill/>
            <a:miter lim="800000"/>
            <a:headEnd type="none" w="sm" len="sm"/>
            <a:tailEnd type="none" w="sm" len="sm"/>
          </a:ln>
          <a:effectLst/>
        </p:spPr>
        <p:txBody>
          <a:bodyPr>
            <a:spAutoFit/>
          </a:bodyPr>
          <a:lstStyle/>
          <a:p>
            <a:pPr>
              <a:spcBef>
                <a:spcPct val="50000"/>
              </a:spcBef>
              <a:buClr>
                <a:schemeClr val="accent1"/>
              </a:buClr>
              <a:buSzPct val="115000"/>
            </a:pPr>
            <a:r>
              <a:rPr lang="es-ES"/>
              <a:t>Fórmula para el cálculo de ajustes por banda (SIB)</a:t>
            </a:r>
          </a:p>
          <a:p>
            <a:pPr>
              <a:spcBef>
                <a:spcPct val="50000"/>
              </a:spcBef>
              <a:buClr>
                <a:schemeClr val="accent1"/>
              </a:buClr>
              <a:buSzPct val="115000"/>
            </a:pPr>
            <a:r>
              <a:rPr lang="es-EC" sz="2000"/>
              <a:t>Variación por banda = +/- Monto en banda * %crec * días banda / 365</a:t>
            </a:r>
          </a:p>
          <a:p>
            <a:pPr>
              <a:spcBef>
                <a:spcPct val="50000"/>
              </a:spcBef>
              <a:buClr>
                <a:schemeClr val="accent1"/>
              </a:buClr>
              <a:buSzPct val="115000"/>
            </a:pPr>
            <a:endParaRPr lang="es-EC" sz="2000"/>
          </a:p>
          <a:p>
            <a:pPr>
              <a:spcBef>
                <a:spcPct val="50000"/>
              </a:spcBef>
              <a:buClr>
                <a:schemeClr val="accent1"/>
              </a:buClr>
              <a:buSzPct val="115000"/>
            </a:pPr>
            <a:r>
              <a:rPr lang="es-EC" sz="2000"/>
              <a:t>Crecimiento estimado de Cartera: 57.66%</a:t>
            </a:r>
            <a:endParaRPr lang="es-ES" sz="2000"/>
          </a:p>
        </p:txBody>
      </p:sp>
      <p:pic>
        <p:nvPicPr>
          <p:cNvPr id="664583" name="Picture 7"/>
          <p:cNvPicPr>
            <a:picLocks noChangeAspect="1" noChangeArrowheads="1"/>
          </p:cNvPicPr>
          <p:nvPr/>
        </p:nvPicPr>
        <p:blipFill>
          <a:blip r:embed="rId2"/>
          <a:srcRect/>
          <a:stretch>
            <a:fillRect/>
          </a:stretch>
        </p:blipFill>
        <p:spPr bwMode="auto">
          <a:xfrm>
            <a:off x="1317625" y="4076700"/>
            <a:ext cx="7718425" cy="1800225"/>
          </a:xfrm>
          <a:prstGeom prst="rect">
            <a:avLst/>
          </a:prstGeom>
          <a:noFill/>
          <a:ln w="12700" cap="sq">
            <a:noFill/>
            <a:miter lim="800000"/>
            <a:headEnd type="none" w="sm" len="sm"/>
            <a:tailEnd type="none" w="sm" len="sm"/>
          </a:ln>
          <a:effectLst/>
        </p:spPr>
      </p:pic>
      <p:sp>
        <p:nvSpPr>
          <p:cNvPr id="664584" name="Text Box 8"/>
          <p:cNvSpPr txBox="1">
            <a:spLocks noChangeArrowheads="1"/>
          </p:cNvSpPr>
          <p:nvPr/>
        </p:nvSpPr>
        <p:spPr bwMode="auto">
          <a:xfrm>
            <a:off x="1331913" y="5949950"/>
            <a:ext cx="4464050" cy="336550"/>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600">
                <a:solidFill>
                  <a:schemeClr val="accent1"/>
                </a:solidFill>
              </a:rPr>
              <a:t>Fuente: Pacificard Diciembre 2003</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02"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665603" name="Text Box 3"/>
          <p:cNvSpPr txBox="1">
            <a:spLocks noChangeArrowheads="1"/>
          </p:cNvSpPr>
          <p:nvPr/>
        </p:nvSpPr>
        <p:spPr bwMode="auto">
          <a:xfrm>
            <a:off x="1476375" y="1412875"/>
            <a:ext cx="5832475" cy="457200"/>
          </a:xfrm>
          <a:prstGeom prst="rect">
            <a:avLst/>
          </a:prstGeom>
          <a:noFill/>
          <a:ln w="12700" cap="sq">
            <a:noFill/>
            <a:miter lim="800000"/>
            <a:headEnd type="none" w="sm" len="sm"/>
            <a:tailEnd type="none" w="sm" len="sm"/>
          </a:ln>
          <a:effectLst/>
        </p:spPr>
        <p:txBody>
          <a:bodyPr>
            <a:spAutoFit/>
          </a:bodyPr>
          <a:lstStyle/>
          <a:p>
            <a:pPr>
              <a:spcBef>
                <a:spcPct val="50000"/>
              </a:spcBef>
            </a:pPr>
            <a:endParaRPr lang="es-ES"/>
          </a:p>
        </p:txBody>
      </p:sp>
      <p:sp>
        <p:nvSpPr>
          <p:cNvPr id="665604" name="Text Box 4"/>
          <p:cNvSpPr txBox="1">
            <a:spLocks noChangeArrowheads="1"/>
          </p:cNvSpPr>
          <p:nvPr/>
        </p:nvSpPr>
        <p:spPr bwMode="auto">
          <a:xfrm>
            <a:off x="1619250" y="1341438"/>
            <a:ext cx="5545138" cy="457200"/>
          </a:xfrm>
          <a:prstGeom prst="rect">
            <a:avLst/>
          </a:prstGeom>
          <a:noFill/>
          <a:ln w="12700" cap="sq">
            <a:noFill/>
            <a:miter lim="800000"/>
            <a:headEnd type="none" w="sm" len="sm"/>
            <a:tailEnd type="none" w="sm" len="sm"/>
          </a:ln>
          <a:effectLst/>
        </p:spPr>
        <p:txBody>
          <a:bodyPr>
            <a:spAutoFit/>
          </a:bodyPr>
          <a:lstStyle/>
          <a:p>
            <a:pPr>
              <a:spcBef>
                <a:spcPct val="50000"/>
              </a:spcBef>
            </a:pPr>
            <a:r>
              <a:rPr lang="es-ES" b="1">
                <a:solidFill>
                  <a:schemeClr val="accent1"/>
                </a:solidFill>
              </a:rPr>
              <a:t>Liquidez Dinámico (R9)</a:t>
            </a:r>
          </a:p>
        </p:txBody>
      </p:sp>
      <p:pic>
        <p:nvPicPr>
          <p:cNvPr id="666000" name="Picture 400"/>
          <p:cNvPicPr>
            <a:picLocks noChangeAspect="1" noChangeArrowheads="1"/>
          </p:cNvPicPr>
          <p:nvPr/>
        </p:nvPicPr>
        <p:blipFill>
          <a:blip r:embed="rId2"/>
          <a:srcRect/>
          <a:stretch>
            <a:fillRect/>
          </a:stretch>
        </p:blipFill>
        <p:spPr bwMode="auto">
          <a:xfrm>
            <a:off x="1763713" y="1844675"/>
            <a:ext cx="4321175" cy="3303588"/>
          </a:xfrm>
          <a:prstGeom prst="rect">
            <a:avLst/>
          </a:prstGeom>
          <a:noFill/>
          <a:ln w="12700" cap="sq">
            <a:noFill/>
            <a:miter lim="800000"/>
            <a:headEnd type="none" w="sm" len="sm"/>
            <a:tailEnd type="none" w="sm" len="sm"/>
          </a:ln>
          <a:effectLst/>
        </p:spPr>
      </p:pic>
      <p:sp>
        <p:nvSpPr>
          <p:cNvPr id="666001" name="Text Box 401"/>
          <p:cNvSpPr txBox="1">
            <a:spLocks noChangeArrowheads="1"/>
          </p:cNvSpPr>
          <p:nvPr/>
        </p:nvSpPr>
        <p:spPr bwMode="auto">
          <a:xfrm>
            <a:off x="1763713" y="5157788"/>
            <a:ext cx="3024187" cy="366712"/>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solidFill>
                  <a:schemeClr val="accent1"/>
                </a:solidFill>
              </a:rPr>
              <a:t>Fuente: Los Autores</a:t>
            </a:r>
            <a:endParaRPr lang="es-ES" sz="1600">
              <a:solidFill>
                <a:schemeClr val="accent1"/>
              </a:solidFill>
            </a:endParaRPr>
          </a:p>
        </p:txBody>
      </p:sp>
      <p:sp>
        <p:nvSpPr>
          <p:cNvPr id="666002" name="Oval 402"/>
          <p:cNvSpPr>
            <a:spLocks noChangeArrowheads="1"/>
          </p:cNvSpPr>
          <p:nvPr/>
        </p:nvSpPr>
        <p:spPr bwMode="auto">
          <a:xfrm>
            <a:off x="4284663" y="4797425"/>
            <a:ext cx="792162" cy="431800"/>
          </a:xfrm>
          <a:prstGeom prst="ellipse">
            <a:avLst/>
          </a:prstGeom>
          <a:noFill/>
          <a:ln w="12700" cap="sq">
            <a:solidFill>
              <a:schemeClr val="accent1"/>
            </a:solidFill>
            <a:round/>
            <a:headEnd type="none" w="sm" len="sm"/>
            <a:tailEnd type="none" w="sm" len="sm"/>
          </a:ln>
          <a:effectLst/>
        </p:spPr>
        <p:txBody>
          <a:bodyPr wrap="none" anchor="ctr"/>
          <a:lstStyle/>
          <a:p>
            <a:endParaRPr lang="es-ES"/>
          </a:p>
        </p:txBody>
      </p:sp>
      <p:sp>
        <p:nvSpPr>
          <p:cNvPr id="666003" name="Text Box 403"/>
          <p:cNvSpPr txBox="1">
            <a:spLocks noChangeArrowheads="1"/>
          </p:cNvSpPr>
          <p:nvPr/>
        </p:nvSpPr>
        <p:spPr bwMode="auto">
          <a:xfrm>
            <a:off x="6516688" y="1484313"/>
            <a:ext cx="2305050" cy="3378200"/>
          </a:xfrm>
          <a:prstGeom prst="rect">
            <a:avLst/>
          </a:prstGeom>
          <a:noFill/>
          <a:ln w="12700" cap="sq">
            <a:noFill/>
            <a:miter lim="800000"/>
            <a:headEnd type="none" w="sm" len="sm"/>
            <a:tailEnd type="none" w="sm" len="sm"/>
          </a:ln>
          <a:effectLst/>
        </p:spPr>
        <p:txBody>
          <a:bodyPr>
            <a:spAutoFit/>
          </a:bodyPr>
          <a:lstStyle/>
          <a:p>
            <a:pPr algn="ctr">
              <a:spcBef>
                <a:spcPct val="50000"/>
              </a:spcBef>
            </a:pPr>
            <a:r>
              <a:rPr lang="es-ES">
                <a:solidFill>
                  <a:schemeClr val="accent1"/>
                </a:solidFill>
              </a:rPr>
              <a:t>Si la Gerencia Financiera estimaba un crecimiento anual de 57.66% como se explica el 16.70% que se obtiene al final del periodo?</a:t>
            </a:r>
          </a:p>
        </p:txBody>
      </p:sp>
      <p:sp>
        <p:nvSpPr>
          <p:cNvPr id="666005" name="Text Box 405"/>
          <p:cNvSpPr txBox="1">
            <a:spLocks noChangeArrowheads="1"/>
          </p:cNvSpPr>
          <p:nvPr/>
        </p:nvSpPr>
        <p:spPr bwMode="auto">
          <a:xfrm>
            <a:off x="1835150" y="5529263"/>
            <a:ext cx="6913563" cy="1192212"/>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800"/>
              <a:t>Cálculo Planteado:</a:t>
            </a:r>
          </a:p>
          <a:p>
            <a:pPr>
              <a:spcBef>
                <a:spcPct val="50000"/>
              </a:spcBef>
            </a:pPr>
            <a:r>
              <a:rPr lang="es-ES" sz="1800"/>
              <a:t>Ajuste = (Valor Total * %crec) * dias en la banda / 360 dias</a:t>
            </a:r>
          </a:p>
          <a:p>
            <a:pPr>
              <a:spcBef>
                <a:spcPct val="50000"/>
              </a:spcBef>
            </a:pPr>
            <a:r>
              <a:rPr lang="es-ES" sz="1800"/>
              <a:t>Ajuste1 = ($4,749,773 * 57.66%) * 7 / 360 = $53,253</a:t>
            </a:r>
          </a:p>
        </p:txBody>
      </p:sp>
      <p:sp>
        <p:nvSpPr>
          <p:cNvPr id="666006" name="Line 406"/>
          <p:cNvSpPr>
            <a:spLocks noChangeShapeType="1"/>
          </p:cNvSpPr>
          <p:nvPr/>
        </p:nvSpPr>
        <p:spPr bwMode="auto">
          <a:xfrm flipH="1">
            <a:off x="5076825" y="4292600"/>
            <a:ext cx="1582738" cy="576263"/>
          </a:xfrm>
          <a:prstGeom prst="line">
            <a:avLst/>
          </a:prstGeom>
          <a:noFill/>
          <a:ln w="12700" cap="sq">
            <a:solidFill>
              <a:schemeClr val="accent1"/>
            </a:solidFill>
            <a:round/>
            <a:headEnd type="none" w="sm" len="sm"/>
            <a:tailEnd type="triangle" w="sm" len="sm"/>
          </a:ln>
          <a:effectLst/>
        </p:spPr>
        <p:txBody>
          <a:bodyPr wrap="none"/>
          <a:lstStyle/>
          <a:p>
            <a:endParaRPr lang="es-E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9698" name="Rectangle 2"/>
          <p:cNvSpPr>
            <a:spLocks noGrp="1" noChangeArrowheads="1"/>
          </p:cNvSpPr>
          <p:nvPr>
            <p:ph type="ctrTitle"/>
          </p:nvPr>
        </p:nvSpPr>
        <p:spPr>
          <a:xfrm>
            <a:off x="1835150" y="333375"/>
            <a:ext cx="6934200" cy="765175"/>
          </a:xfrm>
        </p:spPr>
        <p:txBody>
          <a:bodyPr/>
          <a:lstStyle/>
          <a:p>
            <a:pPr algn="ctr"/>
            <a:r>
              <a:rPr lang="es-ES" sz="3000" b="1" i="1">
                <a:solidFill>
                  <a:schemeClr val="accent1"/>
                </a:solidFill>
              </a:rPr>
              <a:t>Comentarios y conclusiones Finales</a:t>
            </a:r>
          </a:p>
        </p:txBody>
      </p:sp>
      <p:sp>
        <p:nvSpPr>
          <p:cNvPr id="669699" name="Rectangle 3"/>
          <p:cNvSpPr>
            <a:spLocks noGrp="1" noChangeArrowheads="1"/>
          </p:cNvSpPr>
          <p:nvPr>
            <p:ph type="subTitle" idx="1"/>
          </p:nvPr>
        </p:nvSpPr>
        <p:spPr>
          <a:xfrm>
            <a:off x="1908175" y="1125538"/>
            <a:ext cx="6400800" cy="5732462"/>
          </a:xfrm>
        </p:spPr>
        <p:txBody>
          <a:bodyPr/>
          <a:lstStyle/>
          <a:p>
            <a:pPr algn="just">
              <a:lnSpc>
                <a:spcPct val="80000"/>
              </a:lnSpc>
              <a:buClr>
                <a:schemeClr val="accent1"/>
              </a:buClr>
              <a:buFontTx/>
              <a:buNone/>
            </a:pPr>
            <a:r>
              <a:rPr lang="es-ES" sz="2000" i="1"/>
              <a:t>	La medición del impacto de reprecios de tasas debe ser medido únicamente en un corte transversal (R2)          Los supuestos considerados para el R1 reflejan una sensibilidad aplicable sólo a un escenario muy particular por lo que debería ser eliminado o no realizar evaluación en base a dicho reporte</a:t>
            </a:r>
          </a:p>
          <a:p>
            <a:pPr>
              <a:lnSpc>
                <a:spcPct val="80000"/>
              </a:lnSpc>
              <a:buClr>
                <a:schemeClr val="accent1"/>
              </a:buClr>
              <a:buFontTx/>
              <a:buNone/>
            </a:pPr>
            <a:endParaRPr lang="es-ES" sz="2000" i="1"/>
          </a:p>
          <a:p>
            <a:pPr algn="just">
              <a:lnSpc>
                <a:spcPct val="80000"/>
              </a:lnSpc>
              <a:buClr>
                <a:schemeClr val="accent1"/>
              </a:buClr>
              <a:buFontTx/>
              <a:buNone/>
            </a:pPr>
            <a:r>
              <a:rPr lang="es-ES" sz="2000" i="1"/>
              <a:t>	En el R2 y R3 se consideran cambios de 100 p.b en las tasas de interés , pero no todos los productos deben ser analizados con el mismo cambio ya que debe considerarse las particularidades de cada operación-producto</a:t>
            </a:r>
          </a:p>
          <a:p>
            <a:pPr algn="just">
              <a:lnSpc>
                <a:spcPct val="80000"/>
              </a:lnSpc>
              <a:buClr>
                <a:schemeClr val="accent1"/>
              </a:buClr>
              <a:buFontTx/>
              <a:buChar char="•"/>
            </a:pPr>
            <a:endParaRPr lang="es-ES" sz="2000" i="1"/>
          </a:p>
          <a:p>
            <a:pPr algn="just">
              <a:lnSpc>
                <a:spcPct val="80000"/>
              </a:lnSpc>
              <a:buClr>
                <a:schemeClr val="accent1"/>
              </a:buClr>
              <a:buFontTx/>
              <a:buNone/>
            </a:pPr>
            <a:r>
              <a:rPr lang="es-ES" sz="2000" i="1"/>
              <a:t>             Asignamos una de las siete tasas de rendimiento aceptadas por la SIB.</a:t>
            </a:r>
          </a:p>
          <a:p>
            <a:pPr algn="just">
              <a:lnSpc>
                <a:spcPct val="80000"/>
              </a:lnSpc>
              <a:buClr>
                <a:schemeClr val="accent1"/>
              </a:buClr>
              <a:buFontTx/>
              <a:buNone/>
            </a:pPr>
            <a:r>
              <a:rPr lang="es-ES" sz="2000" i="1"/>
              <a:t>              Calcular las variaciones promedio de los últimos doce meses.</a:t>
            </a:r>
          </a:p>
          <a:p>
            <a:pPr algn="just">
              <a:lnSpc>
                <a:spcPct val="80000"/>
              </a:lnSpc>
              <a:buClr>
                <a:schemeClr val="accent1"/>
              </a:buClr>
              <a:buFontTx/>
              <a:buNone/>
            </a:pPr>
            <a:r>
              <a:rPr lang="es-ES" sz="2000" i="1"/>
              <a:t>              Evaluación de impacto en el margen Financiero, tomando como estimación del cambio de tasas la desviación obtenida.      </a:t>
            </a:r>
          </a:p>
        </p:txBody>
      </p:sp>
      <p:sp>
        <p:nvSpPr>
          <p:cNvPr id="669701" name="AutoShape 5"/>
          <p:cNvSpPr>
            <a:spLocks noChangeArrowheads="1"/>
          </p:cNvSpPr>
          <p:nvPr/>
        </p:nvSpPr>
        <p:spPr bwMode="auto">
          <a:xfrm flipV="1">
            <a:off x="2484438" y="5011738"/>
            <a:ext cx="287337" cy="73025"/>
          </a:xfrm>
          <a:prstGeom prst="rightArrow">
            <a:avLst>
              <a:gd name="adj1" fmla="val 50000"/>
              <a:gd name="adj2" fmla="val 98369"/>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669702" name="AutoShape 6"/>
          <p:cNvSpPr>
            <a:spLocks noChangeArrowheads="1"/>
          </p:cNvSpPr>
          <p:nvPr/>
        </p:nvSpPr>
        <p:spPr bwMode="auto">
          <a:xfrm flipV="1">
            <a:off x="2411413" y="4435475"/>
            <a:ext cx="288925" cy="73025"/>
          </a:xfrm>
          <a:prstGeom prst="rightArrow">
            <a:avLst>
              <a:gd name="adj1" fmla="val 50000"/>
              <a:gd name="adj2" fmla="val 98913"/>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669703" name="AutoShape 7"/>
          <p:cNvSpPr>
            <a:spLocks noChangeArrowheads="1"/>
          </p:cNvSpPr>
          <p:nvPr/>
        </p:nvSpPr>
        <p:spPr bwMode="auto">
          <a:xfrm flipV="1">
            <a:off x="2484438" y="5588000"/>
            <a:ext cx="287337" cy="73025"/>
          </a:xfrm>
          <a:prstGeom prst="rightArrow">
            <a:avLst>
              <a:gd name="adj1" fmla="val 50000"/>
              <a:gd name="adj2" fmla="val 98369"/>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669704" name="AutoShape 8"/>
          <p:cNvSpPr>
            <a:spLocks noChangeArrowheads="1"/>
          </p:cNvSpPr>
          <p:nvPr/>
        </p:nvSpPr>
        <p:spPr bwMode="auto">
          <a:xfrm flipV="1">
            <a:off x="2051050" y="3068638"/>
            <a:ext cx="576263" cy="73025"/>
          </a:xfrm>
          <a:prstGeom prst="rightArrow">
            <a:avLst>
              <a:gd name="adj1" fmla="val 50000"/>
              <a:gd name="adj2" fmla="val 197283"/>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669705" name="AutoShape 9"/>
          <p:cNvSpPr>
            <a:spLocks noChangeArrowheads="1"/>
          </p:cNvSpPr>
          <p:nvPr/>
        </p:nvSpPr>
        <p:spPr bwMode="auto">
          <a:xfrm flipV="1">
            <a:off x="2051050" y="1268413"/>
            <a:ext cx="576263" cy="73025"/>
          </a:xfrm>
          <a:prstGeom prst="rightArrow">
            <a:avLst>
              <a:gd name="adj1" fmla="val 50000"/>
              <a:gd name="adj2" fmla="val 197283"/>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722" name="Rectangle 2"/>
          <p:cNvSpPr>
            <a:spLocks noGrp="1" noChangeArrowheads="1"/>
          </p:cNvSpPr>
          <p:nvPr>
            <p:ph type="ctrTitle"/>
          </p:nvPr>
        </p:nvSpPr>
        <p:spPr>
          <a:xfrm>
            <a:off x="1835150" y="333375"/>
            <a:ext cx="6934200" cy="765175"/>
          </a:xfrm>
        </p:spPr>
        <p:txBody>
          <a:bodyPr/>
          <a:lstStyle/>
          <a:p>
            <a:pPr algn="ctr"/>
            <a:r>
              <a:rPr lang="es-ES" sz="3000" b="1" i="1">
                <a:solidFill>
                  <a:schemeClr val="accent1"/>
                </a:solidFill>
              </a:rPr>
              <a:t>Comentarios y conclusiones Finales</a:t>
            </a:r>
          </a:p>
        </p:txBody>
      </p:sp>
      <p:sp>
        <p:nvSpPr>
          <p:cNvPr id="670723" name="Rectangle 3"/>
          <p:cNvSpPr>
            <a:spLocks noGrp="1" noChangeArrowheads="1"/>
          </p:cNvSpPr>
          <p:nvPr>
            <p:ph type="subTitle" idx="1"/>
          </p:nvPr>
        </p:nvSpPr>
        <p:spPr>
          <a:xfrm>
            <a:off x="1908175" y="1125538"/>
            <a:ext cx="6400800" cy="6019800"/>
          </a:xfrm>
        </p:spPr>
        <p:txBody>
          <a:bodyPr/>
          <a:lstStyle/>
          <a:p>
            <a:pPr algn="just">
              <a:lnSpc>
                <a:spcPct val="80000"/>
              </a:lnSpc>
              <a:buClr>
                <a:schemeClr val="accent1"/>
              </a:buClr>
              <a:buFontTx/>
              <a:buNone/>
            </a:pPr>
            <a:r>
              <a:rPr lang="es-ES" sz="2200" i="1"/>
              <a:t>           La simulación de cambio de 100 p.b puede distorsionar el monto en riesgo por movimientos adversos en la tasa de interés. Con los datos de Pacificard se creaba una ilusión de bajo riesgo:</a:t>
            </a:r>
          </a:p>
          <a:p>
            <a:pPr algn="just">
              <a:lnSpc>
                <a:spcPct val="80000"/>
              </a:lnSpc>
              <a:buClr>
                <a:schemeClr val="accent1"/>
              </a:buClr>
              <a:buFontTx/>
              <a:buNone/>
            </a:pPr>
            <a:endParaRPr lang="es-ES" sz="2200" i="1"/>
          </a:p>
          <a:p>
            <a:pPr algn="just">
              <a:lnSpc>
                <a:spcPct val="80000"/>
              </a:lnSpc>
              <a:buClr>
                <a:schemeClr val="accent1"/>
              </a:buClr>
              <a:buFontTx/>
              <a:buNone/>
            </a:pPr>
            <a:endParaRPr lang="es-ES" sz="2200" i="1"/>
          </a:p>
          <a:p>
            <a:pPr algn="just">
              <a:lnSpc>
                <a:spcPct val="80000"/>
              </a:lnSpc>
              <a:buClr>
                <a:schemeClr val="accent1"/>
              </a:buClr>
              <a:buFontTx/>
              <a:buNone/>
            </a:pPr>
            <a:endParaRPr lang="es-ES" sz="2200" i="1"/>
          </a:p>
          <a:p>
            <a:pPr algn="just">
              <a:lnSpc>
                <a:spcPct val="80000"/>
              </a:lnSpc>
              <a:buClr>
                <a:schemeClr val="accent1"/>
              </a:buClr>
              <a:buFontTx/>
              <a:buNone/>
            </a:pPr>
            <a:r>
              <a:rPr lang="es-ES" sz="2200" i="1"/>
              <a:t>            </a:t>
            </a:r>
          </a:p>
          <a:p>
            <a:pPr algn="just">
              <a:lnSpc>
                <a:spcPct val="80000"/>
              </a:lnSpc>
              <a:buClr>
                <a:schemeClr val="accent1"/>
              </a:buClr>
              <a:buFontTx/>
              <a:buNone/>
            </a:pPr>
            <a:endParaRPr lang="es-ES" sz="2200" i="1"/>
          </a:p>
          <a:p>
            <a:pPr algn="just">
              <a:lnSpc>
                <a:spcPct val="80000"/>
              </a:lnSpc>
              <a:buClr>
                <a:schemeClr val="accent1"/>
              </a:buClr>
              <a:buFontTx/>
              <a:buNone/>
            </a:pPr>
            <a:endParaRPr lang="es-ES" sz="2200" i="1"/>
          </a:p>
          <a:p>
            <a:pPr algn="just">
              <a:lnSpc>
                <a:spcPct val="80000"/>
              </a:lnSpc>
              <a:buClr>
                <a:schemeClr val="accent1"/>
              </a:buClr>
              <a:buFontTx/>
              <a:buNone/>
            </a:pPr>
            <a:r>
              <a:rPr lang="es-ES" sz="2200" i="1"/>
              <a:t>Con la aplicación de las tasas diferenciadas se obtiene una mejor aproximación de impacto en cambios de rendimiento.</a:t>
            </a:r>
          </a:p>
          <a:p>
            <a:pPr algn="just">
              <a:lnSpc>
                <a:spcPct val="80000"/>
              </a:lnSpc>
              <a:buClr>
                <a:schemeClr val="accent1"/>
              </a:buClr>
              <a:buFontTx/>
              <a:buNone/>
            </a:pPr>
            <a:endParaRPr lang="es-ES" sz="2200" i="1"/>
          </a:p>
          <a:p>
            <a:pPr algn="just">
              <a:lnSpc>
                <a:spcPct val="80000"/>
              </a:lnSpc>
              <a:buClr>
                <a:schemeClr val="accent1"/>
              </a:buClr>
              <a:buFontTx/>
              <a:buNone/>
            </a:pPr>
            <a:r>
              <a:rPr lang="es-ES" sz="2200" i="1"/>
              <a:t>            </a:t>
            </a:r>
          </a:p>
          <a:p>
            <a:pPr algn="just">
              <a:lnSpc>
                <a:spcPct val="80000"/>
              </a:lnSpc>
              <a:buClr>
                <a:schemeClr val="accent1"/>
              </a:buClr>
              <a:buFontTx/>
              <a:buNone/>
            </a:pPr>
            <a:r>
              <a:rPr lang="es-ES" sz="2200" i="1"/>
              <a:t>           </a:t>
            </a:r>
          </a:p>
        </p:txBody>
      </p:sp>
      <p:sp>
        <p:nvSpPr>
          <p:cNvPr id="670727" name="AutoShape 7"/>
          <p:cNvSpPr>
            <a:spLocks noChangeArrowheads="1"/>
          </p:cNvSpPr>
          <p:nvPr/>
        </p:nvSpPr>
        <p:spPr bwMode="auto">
          <a:xfrm>
            <a:off x="2051050" y="1196975"/>
            <a:ext cx="576263" cy="144463"/>
          </a:xfrm>
          <a:prstGeom prst="rightArrow">
            <a:avLst>
              <a:gd name="adj1" fmla="val 50000"/>
              <a:gd name="adj2" fmla="val 99725"/>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pic>
        <p:nvPicPr>
          <p:cNvPr id="670731" name="Picture 11"/>
          <p:cNvPicPr>
            <a:picLocks noChangeAspect="1" noChangeArrowheads="1"/>
          </p:cNvPicPr>
          <p:nvPr/>
        </p:nvPicPr>
        <p:blipFill>
          <a:blip r:embed="rId2"/>
          <a:srcRect/>
          <a:stretch>
            <a:fillRect/>
          </a:stretch>
        </p:blipFill>
        <p:spPr bwMode="auto">
          <a:xfrm>
            <a:off x="3708400" y="2500313"/>
            <a:ext cx="2952750" cy="1504950"/>
          </a:xfrm>
          <a:prstGeom prst="rect">
            <a:avLst/>
          </a:prstGeom>
          <a:noFill/>
          <a:ln w="12700" cap="sq">
            <a:noFill/>
            <a:miter lim="800000"/>
            <a:headEnd type="none" w="sm" len="sm"/>
            <a:tailEnd type="none" w="sm" len="sm"/>
          </a:ln>
          <a:effectLst/>
        </p:spPr>
      </p:pic>
      <p:pic>
        <p:nvPicPr>
          <p:cNvPr id="670732" name="Picture 12"/>
          <p:cNvPicPr>
            <a:picLocks noChangeAspect="1" noChangeArrowheads="1"/>
          </p:cNvPicPr>
          <p:nvPr/>
        </p:nvPicPr>
        <p:blipFill>
          <a:blip r:embed="rId3"/>
          <a:srcRect/>
          <a:stretch>
            <a:fillRect/>
          </a:stretch>
        </p:blipFill>
        <p:spPr bwMode="auto">
          <a:xfrm>
            <a:off x="3213100" y="5216525"/>
            <a:ext cx="4095750" cy="865188"/>
          </a:xfrm>
          <a:prstGeom prst="rect">
            <a:avLst/>
          </a:prstGeom>
          <a:noFill/>
          <a:ln w="12700" cap="sq">
            <a:noFill/>
            <a:miter lim="800000"/>
            <a:headEnd type="none" w="sm" len="sm"/>
            <a:tailEnd type="none" w="sm" len="sm"/>
          </a:ln>
          <a:effec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1746" name="Rectangle 2"/>
          <p:cNvSpPr>
            <a:spLocks noGrp="1" noChangeArrowheads="1"/>
          </p:cNvSpPr>
          <p:nvPr>
            <p:ph type="ctrTitle"/>
          </p:nvPr>
        </p:nvSpPr>
        <p:spPr>
          <a:xfrm>
            <a:off x="1835150" y="333375"/>
            <a:ext cx="6934200" cy="765175"/>
          </a:xfrm>
        </p:spPr>
        <p:txBody>
          <a:bodyPr/>
          <a:lstStyle/>
          <a:p>
            <a:pPr algn="ctr"/>
            <a:r>
              <a:rPr lang="es-ES" sz="3000" b="1" i="1">
                <a:solidFill>
                  <a:schemeClr val="accent1"/>
                </a:solidFill>
              </a:rPr>
              <a:t>Comentarios y conclusiones Finales</a:t>
            </a:r>
          </a:p>
        </p:txBody>
      </p:sp>
      <p:sp>
        <p:nvSpPr>
          <p:cNvPr id="671753" name="Rectangle 9"/>
          <p:cNvSpPr>
            <a:spLocks noGrp="1" noChangeArrowheads="1"/>
          </p:cNvSpPr>
          <p:nvPr>
            <p:ph type="subTitle" idx="1"/>
          </p:nvPr>
        </p:nvSpPr>
        <p:spPr>
          <a:xfrm>
            <a:off x="2051050" y="1052513"/>
            <a:ext cx="6400800" cy="1968500"/>
          </a:xfrm>
        </p:spPr>
        <p:txBody>
          <a:bodyPr/>
          <a:lstStyle/>
          <a:p>
            <a:pPr algn="just">
              <a:lnSpc>
                <a:spcPct val="80000"/>
              </a:lnSpc>
              <a:buClr>
                <a:schemeClr val="accent1"/>
              </a:buClr>
              <a:buFontTx/>
              <a:buNone/>
            </a:pPr>
            <a:r>
              <a:rPr lang="es-ES" sz="2200" i="1"/>
              <a:t>	</a:t>
            </a:r>
            <a:r>
              <a:rPr lang="es-ES" sz="2000" i="1"/>
              <a:t>El uso de la Duración modificada es válido sólo frente a cambios pequeños en la tasa por lo que debe realizarse una aproximación de segundo orden la cual se denomina convexidad.  Se plantea nuevo reporte de sensibilidad del valor patrimonial basado en DM y Convexidad. Usando la metodología descrita, con productos de duraciones altas se obtuvo los siguientes resultados:</a:t>
            </a:r>
          </a:p>
          <a:p>
            <a:pPr>
              <a:lnSpc>
                <a:spcPct val="80000"/>
              </a:lnSpc>
            </a:pPr>
            <a:endParaRPr lang="es-ES" sz="2000"/>
          </a:p>
        </p:txBody>
      </p:sp>
      <p:pic>
        <p:nvPicPr>
          <p:cNvPr id="671754" name="Picture 10"/>
          <p:cNvPicPr>
            <a:picLocks noChangeAspect="1" noChangeArrowheads="1"/>
          </p:cNvPicPr>
          <p:nvPr/>
        </p:nvPicPr>
        <p:blipFill>
          <a:blip r:embed="rId2"/>
          <a:srcRect/>
          <a:stretch>
            <a:fillRect/>
          </a:stretch>
        </p:blipFill>
        <p:spPr bwMode="auto">
          <a:xfrm>
            <a:off x="2124075" y="3141663"/>
            <a:ext cx="6540500" cy="3386137"/>
          </a:xfrm>
          <a:prstGeom prst="rect">
            <a:avLst/>
          </a:prstGeom>
          <a:noFill/>
          <a:ln w="12700" cap="sq">
            <a:noFill/>
            <a:miter lim="800000"/>
            <a:headEnd type="none" w="sm" len="sm"/>
            <a:tailEnd type="none" w="sm" len="sm"/>
          </a:ln>
          <a:effectLst/>
        </p:spPr>
      </p:pic>
      <p:sp>
        <p:nvSpPr>
          <p:cNvPr id="671755" name="Text Box 11"/>
          <p:cNvSpPr txBox="1">
            <a:spLocks noChangeArrowheads="1"/>
          </p:cNvSpPr>
          <p:nvPr/>
        </p:nvSpPr>
        <p:spPr bwMode="auto">
          <a:xfrm>
            <a:off x="2124075" y="2816225"/>
            <a:ext cx="3600450" cy="396875"/>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2000" b="1"/>
              <a:t>Institución XYZ</a:t>
            </a:r>
          </a:p>
        </p:txBody>
      </p:sp>
      <p:sp>
        <p:nvSpPr>
          <p:cNvPr id="671756" name="AutoShape 12"/>
          <p:cNvSpPr>
            <a:spLocks noChangeArrowheads="1"/>
          </p:cNvSpPr>
          <p:nvPr/>
        </p:nvSpPr>
        <p:spPr bwMode="auto">
          <a:xfrm>
            <a:off x="2195513" y="1125538"/>
            <a:ext cx="576262" cy="144462"/>
          </a:xfrm>
          <a:prstGeom prst="rightArrow">
            <a:avLst>
              <a:gd name="adj1" fmla="val 50000"/>
              <a:gd name="adj2" fmla="val 99726"/>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866" name="Rectangle 2"/>
          <p:cNvSpPr>
            <a:spLocks noGrp="1" noChangeArrowheads="1"/>
          </p:cNvSpPr>
          <p:nvPr>
            <p:ph type="ctrTitle"/>
          </p:nvPr>
        </p:nvSpPr>
        <p:spPr>
          <a:xfrm>
            <a:off x="1835150" y="333375"/>
            <a:ext cx="6934200" cy="765175"/>
          </a:xfrm>
        </p:spPr>
        <p:txBody>
          <a:bodyPr/>
          <a:lstStyle/>
          <a:p>
            <a:pPr algn="ctr"/>
            <a:r>
              <a:rPr lang="es-ES" sz="3000" b="1" i="1">
                <a:solidFill>
                  <a:schemeClr val="accent1"/>
                </a:solidFill>
              </a:rPr>
              <a:t>Comentarios y conclusiones Finales</a:t>
            </a:r>
          </a:p>
        </p:txBody>
      </p:sp>
      <p:sp>
        <p:nvSpPr>
          <p:cNvPr id="676867" name="Rectangle 3"/>
          <p:cNvSpPr>
            <a:spLocks noGrp="1" noChangeArrowheads="1"/>
          </p:cNvSpPr>
          <p:nvPr>
            <p:ph type="subTitle" idx="1"/>
          </p:nvPr>
        </p:nvSpPr>
        <p:spPr>
          <a:xfrm>
            <a:off x="1835150" y="1125538"/>
            <a:ext cx="6767513" cy="5732462"/>
          </a:xfrm>
        </p:spPr>
        <p:txBody>
          <a:bodyPr/>
          <a:lstStyle/>
          <a:p>
            <a:pPr algn="just">
              <a:lnSpc>
                <a:spcPct val="80000"/>
              </a:lnSpc>
              <a:buClr>
                <a:schemeClr val="accent1"/>
              </a:buClr>
              <a:buFontTx/>
              <a:buNone/>
            </a:pPr>
            <a:r>
              <a:rPr lang="es-ES" sz="2000" i="1"/>
              <a:t>	El Reporte de Liquidez estática basada en fechas contractuales, no considera el real comportamiento de los productos evaluados por lo tanto no se debe tomar medidas ni planes de contingencia basándose en el mismo.</a:t>
            </a:r>
          </a:p>
          <a:p>
            <a:pPr algn="just">
              <a:lnSpc>
                <a:spcPct val="80000"/>
              </a:lnSpc>
              <a:buClr>
                <a:schemeClr val="accent1"/>
              </a:buClr>
              <a:buFontTx/>
              <a:buNone/>
            </a:pPr>
            <a:r>
              <a:rPr lang="es-ES" sz="2000" i="1"/>
              <a:t>          </a:t>
            </a:r>
          </a:p>
          <a:p>
            <a:pPr algn="just">
              <a:lnSpc>
                <a:spcPct val="80000"/>
              </a:lnSpc>
              <a:buClr>
                <a:schemeClr val="accent1"/>
              </a:buClr>
              <a:buFontTx/>
              <a:buNone/>
            </a:pPr>
            <a:r>
              <a:rPr lang="es-ES" sz="2000" i="1"/>
              <a:t>	El R7 debe servir únicamente como base para la elaboración de los reportes esperado y Dinámico.</a:t>
            </a:r>
          </a:p>
          <a:p>
            <a:pPr algn="just">
              <a:lnSpc>
                <a:spcPct val="80000"/>
              </a:lnSpc>
              <a:buClr>
                <a:schemeClr val="accent1"/>
              </a:buClr>
              <a:buFontTx/>
              <a:buNone/>
            </a:pPr>
            <a:endParaRPr lang="es-ES" sz="2000" i="1"/>
          </a:p>
          <a:p>
            <a:pPr algn="just">
              <a:lnSpc>
                <a:spcPct val="80000"/>
              </a:lnSpc>
              <a:buClr>
                <a:schemeClr val="accent1"/>
              </a:buClr>
              <a:buFontTx/>
              <a:buNone/>
            </a:pPr>
            <a:r>
              <a:rPr lang="es-ES" sz="2000" i="1"/>
              <a:t>	El R9 se basa en la proyección financiera de la entidad pero la fórmula aplicada dan un resultado incorrecto.</a:t>
            </a:r>
          </a:p>
          <a:p>
            <a:pPr algn="just">
              <a:lnSpc>
                <a:spcPct val="80000"/>
              </a:lnSpc>
              <a:buClr>
                <a:schemeClr val="accent1"/>
              </a:buClr>
              <a:buFontTx/>
              <a:buNone/>
            </a:pPr>
            <a:endParaRPr lang="es-ES" sz="2000" i="1"/>
          </a:p>
          <a:p>
            <a:pPr algn="just">
              <a:lnSpc>
                <a:spcPct val="80000"/>
              </a:lnSpc>
              <a:buClr>
                <a:schemeClr val="accent1"/>
              </a:buClr>
              <a:buFontTx/>
              <a:buNone/>
            </a:pPr>
            <a:r>
              <a:rPr lang="es-ES" sz="2000" i="1"/>
              <a:t>	Outsourcing de Gestión de Riesgos.</a:t>
            </a:r>
          </a:p>
          <a:p>
            <a:pPr algn="just">
              <a:lnSpc>
                <a:spcPct val="80000"/>
              </a:lnSpc>
              <a:buClr>
                <a:schemeClr val="accent1"/>
              </a:buClr>
              <a:buFontTx/>
              <a:buNone/>
            </a:pPr>
            <a:endParaRPr lang="es-ES" sz="2000" i="1"/>
          </a:p>
        </p:txBody>
      </p:sp>
      <p:sp>
        <p:nvSpPr>
          <p:cNvPr id="676868" name="AutoShape 4"/>
          <p:cNvSpPr>
            <a:spLocks noChangeArrowheads="1"/>
          </p:cNvSpPr>
          <p:nvPr/>
        </p:nvSpPr>
        <p:spPr bwMode="auto">
          <a:xfrm>
            <a:off x="2051050" y="1196975"/>
            <a:ext cx="576263" cy="144463"/>
          </a:xfrm>
          <a:prstGeom prst="rightArrow">
            <a:avLst>
              <a:gd name="adj1" fmla="val 50000"/>
              <a:gd name="adj2" fmla="val 99725"/>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676869" name="AutoShape 5"/>
          <p:cNvSpPr>
            <a:spLocks noChangeArrowheads="1"/>
          </p:cNvSpPr>
          <p:nvPr/>
        </p:nvSpPr>
        <p:spPr bwMode="auto">
          <a:xfrm>
            <a:off x="2051050" y="2492375"/>
            <a:ext cx="576263" cy="144463"/>
          </a:xfrm>
          <a:prstGeom prst="rightArrow">
            <a:avLst>
              <a:gd name="adj1" fmla="val 50000"/>
              <a:gd name="adj2" fmla="val 99725"/>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676870" name="AutoShape 6"/>
          <p:cNvSpPr>
            <a:spLocks noChangeArrowheads="1"/>
          </p:cNvSpPr>
          <p:nvPr/>
        </p:nvSpPr>
        <p:spPr bwMode="auto">
          <a:xfrm>
            <a:off x="2051050" y="3357563"/>
            <a:ext cx="576263" cy="144462"/>
          </a:xfrm>
          <a:prstGeom prst="rightArrow">
            <a:avLst>
              <a:gd name="adj1" fmla="val 50000"/>
              <a:gd name="adj2" fmla="val 99726"/>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
        <p:nvSpPr>
          <p:cNvPr id="676871" name="AutoShape 7"/>
          <p:cNvSpPr>
            <a:spLocks noChangeArrowheads="1"/>
          </p:cNvSpPr>
          <p:nvPr/>
        </p:nvSpPr>
        <p:spPr bwMode="auto">
          <a:xfrm>
            <a:off x="2051050" y="4292600"/>
            <a:ext cx="576263" cy="144463"/>
          </a:xfrm>
          <a:prstGeom prst="rightArrow">
            <a:avLst>
              <a:gd name="adj1" fmla="val 50000"/>
              <a:gd name="adj2" fmla="val 99725"/>
            </a:avLst>
          </a:prstGeom>
          <a:solidFill>
            <a:schemeClr val="accent1"/>
          </a:solidFill>
          <a:ln w="12700" cap="sq">
            <a:solidFill>
              <a:schemeClr val="tx1"/>
            </a:solidFill>
            <a:miter lim="800000"/>
            <a:headEnd type="none" w="sm" len="sm"/>
            <a:tailEnd type="none" w="sm" len="sm"/>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082"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558083" name="Rectangle 3"/>
          <p:cNvSpPr>
            <a:spLocks noGrp="1" noChangeArrowheads="1"/>
          </p:cNvSpPr>
          <p:nvPr>
            <p:ph type="body" idx="1"/>
          </p:nvPr>
        </p:nvSpPr>
        <p:spPr>
          <a:xfrm>
            <a:off x="1371600" y="1412875"/>
            <a:ext cx="7772400" cy="5445125"/>
          </a:xfrm>
        </p:spPr>
        <p:txBody>
          <a:bodyPr/>
          <a:lstStyle/>
          <a:p>
            <a:pPr algn="ctr">
              <a:lnSpc>
                <a:spcPct val="90000"/>
              </a:lnSpc>
              <a:buClr>
                <a:schemeClr val="accent1"/>
              </a:buClr>
              <a:buFontTx/>
              <a:buNone/>
            </a:pPr>
            <a:endParaRPr lang="es-ES" sz="3000" u="sng">
              <a:solidFill>
                <a:schemeClr val="accent1"/>
              </a:solidFill>
            </a:endParaRPr>
          </a:p>
          <a:p>
            <a:pPr algn="just">
              <a:lnSpc>
                <a:spcPct val="90000"/>
              </a:lnSpc>
              <a:buFont typeface="Symbol" pitchFamily="18" charset="2"/>
              <a:buNone/>
            </a:pPr>
            <a:r>
              <a:rPr lang="es-ES" sz="2800" b="1" i="1">
                <a:cs typeface="Times New Roman" pitchFamily="18" charset="0"/>
              </a:rPr>
              <a:t>Metodología Maduración</a:t>
            </a:r>
          </a:p>
          <a:p>
            <a:pPr algn="just">
              <a:lnSpc>
                <a:spcPct val="90000"/>
              </a:lnSpc>
              <a:buFont typeface="Symbol" pitchFamily="18" charset="2"/>
              <a:buNone/>
            </a:pPr>
            <a:endParaRPr lang="es-ES" sz="2800" b="1" i="1">
              <a:cs typeface="Times New Roman" pitchFamily="18" charset="0"/>
            </a:endParaRPr>
          </a:p>
          <a:p>
            <a:pPr algn="just">
              <a:lnSpc>
                <a:spcPct val="90000"/>
              </a:lnSpc>
              <a:buFont typeface="Symbol" pitchFamily="18" charset="2"/>
              <a:buNone/>
            </a:pPr>
            <a:r>
              <a:rPr lang="es-ES" sz="2400" i="1">
                <a:cs typeface="Times New Roman" pitchFamily="18" charset="0"/>
              </a:rPr>
              <a:t>		Distribuir Activos y Pasivos por bandas temporales determinadas según fechas de vencimiento o reprecio (reinversión).</a:t>
            </a:r>
          </a:p>
          <a:p>
            <a:pPr algn="just">
              <a:lnSpc>
                <a:spcPct val="90000"/>
              </a:lnSpc>
              <a:buFont typeface="Symbol" pitchFamily="18" charset="2"/>
              <a:buNone/>
            </a:pPr>
            <a:endParaRPr lang="es-ES" sz="2400" i="1">
              <a:cs typeface="Times New Roman" pitchFamily="18" charset="0"/>
            </a:endParaRPr>
          </a:p>
          <a:p>
            <a:pPr algn="just">
              <a:lnSpc>
                <a:spcPct val="90000"/>
              </a:lnSpc>
              <a:buClr>
                <a:schemeClr val="accent1"/>
              </a:buClr>
              <a:buFontTx/>
              <a:buChar char="•"/>
            </a:pPr>
            <a:r>
              <a:rPr lang="es-ES" sz="2400" i="1">
                <a:cs typeface="Times New Roman" pitchFamily="18" charset="0"/>
              </a:rPr>
              <a:t>A partir de datos del balance</a:t>
            </a:r>
          </a:p>
          <a:p>
            <a:pPr algn="just">
              <a:lnSpc>
                <a:spcPct val="90000"/>
              </a:lnSpc>
              <a:buClr>
                <a:schemeClr val="accent1"/>
              </a:buClr>
              <a:buFontTx/>
              <a:buChar char="•"/>
            </a:pPr>
            <a:r>
              <a:rPr lang="es-ES" sz="2400" i="1">
                <a:cs typeface="Times New Roman" pitchFamily="18" charset="0"/>
              </a:rPr>
              <a:t>Análisis “Gap” (Gap de sensibilidad), considerando las brechas o desfases en cada banda (Reporte 1). </a:t>
            </a:r>
          </a:p>
          <a:p>
            <a:pPr algn="just">
              <a:lnSpc>
                <a:spcPct val="90000"/>
              </a:lnSpc>
              <a:buClr>
                <a:schemeClr val="accent1"/>
              </a:buClr>
              <a:buFontTx/>
              <a:buChar char="•"/>
            </a:pPr>
            <a:endParaRPr lang="es-EC" sz="2400" u="sng">
              <a:solidFill>
                <a:schemeClr val="accent1"/>
              </a:solidFill>
            </a:endParaRPr>
          </a:p>
          <a:p>
            <a:pPr algn="just">
              <a:lnSpc>
                <a:spcPct val="90000"/>
              </a:lnSpc>
              <a:buClr>
                <a:schemeClr val="accent1"/>
              </a:buClr>
              <a:buFontTx/>
              <a:buChar char="•"/>
            </a:pPr>
            <a:endParaRPr lang="es-EC" sz="2400" i="1"/>
          </a:p>
          <a:p>
            <a:pPr algn="just">
              <a:lnSpc>
                <a:spcPct val="90000"/>
              </a:lnSpc>
              <a:buClr>
                <a:schemeClr val="accent1"/>
              </a:buClr>
              <a:buFontTx/>
              <a:buNone/>
            </a:pPr>
            <a:r>
              <a:rPr lang="es-EC" sz="2400" i="1"/>
              <a:t>	</a:t>
            </a:r>
            <a:endParaRPr lang="es-ES" sz="1800" i="1"/>
          </a:p>
          <a:p>
            <a:pPr>
              <a:lnSpc>
                <a:spcPct val="90000"/>
              </a:lnSpc>
              <a:buFont typeface="Symbol" pitchFamily="18" charset="2"/>
              <a:buNone/>
            </a:pPr>
            <a:endParaRPr lang="es-ES" sz="1800" i="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559107" name="Rectangle 3"/>
          <p:cNvSpPr>
            <a:spLocks noGrp="1" noChangeArrowheads="1"/>
          </p:cNvSpPr>
          <p:nvPr>
            <p:ph type="body" sz="half" idx="1"/>
          </p:nvPr>
        </p:nvSpPr>
        <p:spPr>
          <a:xfrm>
            <a:off x="1219200" y="1600200"/>
            <a:ext cx="7924800" cy="5257800"/>
          </a:xfrm>
        </p:spPr>
        <p:txBody>
          <a:bodyPr/>
          <a:lstStyle/>
          <a:p>
            <a:pPr algn="just">
              <a:buClr>
                <a:schemeClr val="accent1"/>
              </a:buClr>
              <a:buFontTx/>
              <a:buNone/>
            </a:pPr>
            <a:r>
              <a:rPr lang="es-EC" sz="2800" b="1" i="1"/>
              <a:t>Brechas de Sensibilidad (R1) :</a:t>
            </a:r>
          </a:p>
          <a:p>
            <a:pPr algn="just">
              <a:buClr>
                <a:schemeClr val="accent1"/>
              </a:buClr>
              <a:buFontTx/>
              <a:buChar char="•"/>
            </a:pPr>
            <a:endParaRPr lang="es-EC" sz="2800" i="1"/>
          </a:p>
          <a:p>
            <a:pPr algn="just">
              <a:buClr>
                <a:schemeClr val="accent1"/>
              </a:buClr>
              <a:buFontTx/>
              <a:buChar char="•"/>
            </a:pPr>
            <a:r>
              <a:rPr lang="es-EC" sz="2800" i="1"/>
              <a:t>Que mide ?  El impacto del margen financiero ante cambios en tasas de interés.</a:t>
            </a:r>
          </a:p>
          <a:p>
            <a:pPr algn="just">
              <a:buClr>
                <a:schemeClr val="accent1"/>
              </a:buClr>
              <a:buFontTx/>
              <a:buNone/>
            </a:pPr>
            <a:endParaRPr lang="es-EC" sz="2800" i="1"/>
          </a:p>
          <a:p>
            <a:pPr algn="just">
              <a:buClr>
                <a:schemeClr val="accent1"/>
              </a:buClr>
              <a:buFontTx/>
              <a:buChar char="•"/>
            </a:pPr>
            <a:r>
              <a:rPr lang="es-EC" sz="2800" i="1"/>
              <a:t>Margen Financiero (MF) : </a:t>
            </a:r>
            <a:r>
              <a:rPr lang="es-ES" sz="2400" i="1"/>
              <a:t>Utilidad resultante de la intermediación entre Activos y Pasivos.</a:t>
            </a:r>
          </a:p>
          <a:p>
            <a:pPr algn="just">
              <a:buClr>
                <a:schemeClr val="accent1"/>
              </a:buClr>
              <a:buFontTx/>
              <a:buNone/>
            </a:pPr>
            <a:r>
              <a:rPr lang="es-ES" sz="2400" i="1"/>
              <a:t>	</a:t>
            </a:r>
            <a:endParaRPr lang="es-EC" sz="2800" i="1"/>
          </a:p>
          <a:p>
            <a:pPr algn="just">
              <a:buClr>
                <a:schemeClr val="accent1"/>
              </a:buClr>
              <a:buFontTx/>
              <a:buNone/>
            </a:pPr>
            <a:r>
              <a:rPr lang="es-EC" sz="2800" i="1"/>
              <a:t>	</a:t>
            </a:r>
            <a:endParaRPr lang="es-ES" sz="2000" i="1"/>
          </a:p>
          <a:p>
            <a:pPr>
              <a:buFont typeface="Symbol" pitchFamily="18" charset="2"/>
              <a:buNone/>
            </a:pPr>
            <a:endParaRPr lang="es-ES" sz="2000" i="1"/>
          </a:p>
        </p:txBody>
      </p:sp>
      <p:graphicFrame>
        <p:nvGraphicFramePr>
          <p:cNvPr id="559109" name="Object 5"/>
          <p:cNvGraphicFramePr>
            <a:graphicFrameLocks noChangeAspect="1"/>
          </p:cNvGraphicFramePr>
          <p:nvPr>
            <p:ph sz="half" idx="2"/>
          </p:nvPr>
        </p:nvGraphicFramePr>
        <p:xfrm>
          <a:off x="6413500" y="2578100"/>
          <a:ext cx="1344613" cy="2540000"/>
        </p:xfrm>
        <a:graphic>
          <a:graphicData uri="http://schemas.openxmlformats.org/presentationml/2006/ole">
            <p:oleObj spid="_x0000_s559109" name="Ecuación" r:id="rId3" imgW="114120" imgH="215640" progId="Equation.3">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130"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560131" name="Rectangle 3"/>
          <p:cNvSpPr>
            <a:spLocks noGrp="1" noChangeArrowheads="1"/>
          </p:cNvSpPr>
          <p:nvPr>
            <p:ph type="body" idx="1"/>
          </p:nvPr>
        </p:nvSpPr>
        <p:spPr>
          <a:xfrm>
            <a:off x="1371600" y="1412875"/>
            <a:ext cx="7772400" cy="5445125"/>
          </a:xfrm>
        </p:spPr>
        <p:txBody>
          <a:bodyPr/>
          <a:lstStyle/>
          <a:p>
            <a:pPr>
              <a:lnSpc>
                <a:spcPct val="90000"/>
              </a:lnSpc>
              <a:buClr>
                <a:schemeClr val="accent1"/>
              </a:buClr>
              <a:buFontTx/>
              <a:buNone/>
            </a:pPr>
            <a:r>
              <a:rPr lang="es-EC" sz="2400" u="sng">
                <a:solidFill>
                  <a:schemeClr val="accent1"/>
                </a:solidFill>
              </a:rPr>
              <a:t>Propuesta Actual de la SIB</a:t>
            </a:r>
          </a:p>
          <a:p>
            <a:pPr>
              <a:lnSpc>
                <a:spcPct val="90000"/>
              </a:lnSpc>
              <a:buClr>
                <a:schemeClr val="accent1"/>
              </a:buClr>
              <a:buFontTx/>
              <a:buNone/>
            </a:pPr>
            <a:r>
              <a:rPr lang="es-EC" sz="2400" i="1"/>
              <a:t>Supuestos a Utilizarse :</a:t>
            </a:r>
          </a:p>
          <a:p>
            <a:pPr algn="just">
              <a:lnSpc>
                <a:spcPct val="90000"/>
              </a:lnSpc>
              <a:buClr>
                <a:schemeClr val="accent1"/>
              </a:buClr>
              <a:buFontTx/>
              <a:buNone/>
            </a:pPr>
            <a:endParaRPr lang="es-EC" sz="2400" i="1"/>
          </a:p>
          <a:p>
            <a:pPr algn="just">
              <a:lnSpc>
                <a:spcPct val="90000"/>
              </a:lnSpc>
              <a:buClr>
                <a:schemeClr val="accent1"/>
              </a:buClr>
              <a:buFontTx/>
              <a:buChar char="•"/>
            </a:pPr>
            <a:r>
              <a:rPr lang="es-EC" sz="2400" i="1"/>
              <a:t>Considera cambios paralelos en tasa para todas las bandas.</a:t>
            </a:r>
          </a:p>
          <a:p>
            <a:pPr algn="just">
              <a:lnSpc>
                <a:spcPct val="90000"/>
              </a:lnSpc>
              <a:buClr>
                <a:schemeClr val="accent1"/>
              </a:buClr>
              <a:buFontTx/>
              <a:buChar char="•"/>
            </a:pPr>
            <a:r>
              <a:rPr lang="es-EC" sz="2400" i="1"/>
              <a:t>Asume una sola revisión de tasa para lo que queda del año.</a:t>
            </a:r>
          </a:p>
          <a:p>
            <a:pPr algn="just">
              <a:lnSpc>
                <a:spcPct val="90000"/>
              </a:lnSpc>
              <a:buClr>
                <a:schemeClr val="accent1"/>
              </a:buClr>
              <a:buFontTx/>
              <a:buChar char="•"/>
            </a:pPr>
            <a:r>
              <a:rPr lang="es-EC" sz="2400" i="1"/>
              <a:t>Asume la misma revisión de tasa para todos los productos.</a:t>
            </a:r>
          </a:p>
          <a:p>
            <a:pPr algn="just">
              <a:lnSpc>
                <a:spcPct val="90000"/>
              </a:lnSpc>
              <a:buClr>
                <a:schemeClr val="accent1"/>
              </a:buClr>
              <a:buFontTx/>
              <a:buChar char="•"/>
            </a:pPr>
            <a:r>
              <a:rPr lang="es-EC" sz="2400" i="1"/>
              <a:t>Asume que no habrá cambios en la estructura del balance (mismos montos se reprecian)</a:t>
            </a:r>
          </a:p>
          <a:p>
            <a:pPr algn="just">
              <a:lnSpc>
                <a:spcPct val="90000"/>
              </a:lnSpc>
              <a:buClr>
                <a:schemeClr val="accent1"/>
              </a:buClr>
              <a:buFontTx/>
              <a:buChar char="•"/>
            </a:pPr>
            <a:r>
              <a:rPr lang="es-EC" sz="2400" i="1"/>
              <a:t>Duración de activos y pasivos es la misma (la mitad de cada banda).</a:t>
            </a:r>
          </a:p>
          <a:p>
            <a:pPr algn="just">
              <a:lnSpc>
                <a:spcPct val="90000"/>
              </a:lnSpc>
              <a:buClr>
                <a:schemeClr val="accent1"/>
              </a:buClr>
              <a:buFontTx/>
              <a:buNone/>
            </a:pPr>
            <a:r>
              <a:rPr lang="es-EC" sz="2400" i="1"/>
              <a:t>	</a:t>
            </a:r>
            <a:endParaRPr lang="es-ES" sz="1800" i="1"/>
          </a:p>
          <a:p>
            <a:pPr>
              <a:lnSpc>
                <a:spcPct val="90000"/>
              </a:lnSpc>
              <a:buFont typeface="Symbol" pitchFamily="18" charset="2"/>
              <a:buNone/>
            </a:pPr>
            <a:endParaRPr lang="es-ES" sz="1800" i="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561155" name="Rectangle 3"/>
          <p:cNvSpPr>
            <a:spLocks noGrp="1" noChangeArrowheads="1"/>
          </p:cNvSpPr>
          <p:nvPr>
            <p:ph type="body" idx="1"/>
          </p:nvPr>
        </p:nvSpPr>
        <p:spPr>
          <a:xfrm>
            <a:off x="1371600" y="1412875"/>
            <a:ext cx="7772400" cy="5445125"/>
          </a:xfrm>
        </p:spPr>
        <p:txBody>
          <a:bodyPr/>
          <a:lstStyle/>
          <a:p>
            <a:pPr algn="just">
              <a:lnSpc>
                <a:spcPct val="80000"/>
              </a:lnSpc>
              <a:buClr>
                <a:schemeClr val="accent1"/>
              </a:buClr>
              <a:buFontTx/>
              <a:buNone/>
            </a:pPr>
            <a:endParaRPr lang="es-EC" sz="2000" i="1"/>
          </a:p>
          <a:p>
            <a:pPr algn="just">
              <a:lnSpc>
                <a:spcPct val="80000"/>
              </a:lnSpc>
              <a:buClr>
                <a:schemeClr val="accent1"/>
              </a:buClr>
              <a:buFontTx/>
              <a:buNone/>
            </a:pPr>
            <a:r>
              <a:rPr lang="es-EC" sz="2000" b="1" i="1"/>
              <a:t>Pasos a seguir:</a:t>
            </a:r>
          </a:p>
          <a:p>
            <a:pPr algn="just">
              <a:lnSpc>
                <a:spcPct val="80000"/>
              </a:lnSpc>
              <a:buClr>
                <a:schemeClr val="accent1"/>
              </a:buClr>
              <a:buFontTx/>
              <a:buNone/>
            </a:pPr>
            <a:endParaRPr lang="es-EC" sz="2000" b="1" i="1"/>
          </a:p>
          <a:p>
            <a:pPr algn="just">
              <a:lnSpc>
                <a:spcPct val="80000"/>
              </a:lnSpc>
              <a:buClr>
                <a:schemeClr val="accent1"/>
              </a:buClr>
              <a:buFontTx/>
              <a:buChar char="•"/>
            </a:pPr>
            <a:r>
              <a:rPr lang="es-EC" sz="2000" i="1"/>
              <a:t>Calcular los flujos de cada producto ubicándolos en las bandas que correspondan.</a:t>
            </a:r>
          </a:p>
          <a:p>
            <a:pPr algn="just">
              <a:lnSpc>
                <a:spcPct val="80000"/>
              </a:lnSpc>
              <a:buClr>
                <a:schemeClr val="accent1"/>
              </a:buClr>
              <a:buFontTx/>
              <a:buNone/>
            </a:pPr>
            <a:endParaRPr lang="es-EC" sz="2000" i="1"/>
          </a:p>
          <a:p>
            <a:pPr algn="just">
              <a:lnSpc>
                <a:spcPct val="80000"/>
              </a:lnSpc>
              <a:buClr>
                <a:schemeClr val="accent1"/>
              </a:buClr>
              <a:buFontTx/>
              <a:buChar char="•"/>
            </a:pPr>
            <a:r>
              <a:rPr lang="es-EC" sz="2000" i="1"/>
              <a:t>Agregar los totales del activo por banda y los totales del pasivo por banda.</a:t>
            </a:r>
          </a:p>
          <a:p>
            <a:pPr algn="just">
              <a:lnSpc>
                <a:spcPct val="80000"/>
              </a:lnSpc>
              <a:buClr>
                <a:schemeClr val="accent1"/>
              </a:buClr>
              <a:buFontTx/>
              <a:buNone/>
            </a:pPr>
            <a:endParaRPr lang="es-EC" sz="2000" i="1"/>
          </a:p>
          <a:p>
            <a:pPr algn="just">
              <a:lnSpc>
                <a:spcPct val="80000"/>
              </a:lnSpc>
              <a:buClr>
                <a:schemeClr val="accent1"/>
              </a:buClr>
              <a:buFontTx/>
              <a:buChar char="•"/>
            </a:pPr>
            <a:r>
              <a:rPr lang="es-EC" sz="2000" i="1"/>
              <a:t>Con  estos resultados se obtiene la brecha por cada banda.</a:t>
            </a:r>
          </a:p>
          <a:p>
            <a:pPr algn="just">
              <a:lnSpc>
                <a:spcPct val="80000"/>
              </a:lnSpc>
              <a:buClr>
                <a:schemeClr val="accent1"/>
              </a:buClr>
              <a:buFontTx/>
              <a:buNone/>
            </a:pPr>
            <a:endParaRPr lang="es-EC" sz="2000" i="1"/>
          </a:p>
          <a:p>
            <a:pPr algn="just">
              <a:lnSpc>
                <a:spcPct val="80000"/>
              </a:lnSpc>
              <a:buClr>
                <a:schemeClr val="accent1"/>
              </a:buClr>
              <a:buFontTx/>
              <a:buChar char="•"/>
            </a:pPr>
            <a:r>
              <a:rPr lang="es-EC" sz="2000" i="1"/>
              <a:t>La sensibilidad total es la sumatoria de las sensibilidades por brecha.</a:t>
            </a:r>
          </a:p>
          <a:p>
            <a:pPr algn="just">
              <a:lnSpc>
                <a:spcPct val="80000"/>
              </a:lnSpc>
              <a:buClr>
                <a:schemeClr val="accent1"/>
              </a:buClr>
              <a:buFontTx/>
              <a:buNone/>
            </a:pPr>
            <a:endParaRPr lang="es-EC" sz="2000" i="1"/>
          </a:p>
          <a:p>
            <a:pPr algn="just">
              <a:lnSpc>
                <a:spcPct val="80000"/>
              </a:lnSpc>
              <a:buClr>
                <a:schemeClr val="accent1"/>
              </a:buClr>
              <a:buFontTx/>
              <a:buChar char="•"/>
            </a:pPr>
            <a:r>
              <a:rPr lang="es-EC" sz="2000" i="1"/>
              <a:t>Este valor se multiplica por       i1 = 1% (0.01) ; -1% (0.01)</a:t>
            </a:r>
          </a:p>
          <a:p>
            <a:pPr algn="just">
              <a:lnSpc>
                <a:spcPct val="80000"/>
              </a:lnSpc>
              <a:buClr>
                <a:schemeClr val="accent1"/>
              </a:buClr>
              <a:buFontTx/>
              <a:buChar char="•"/>
            </a:pPr>
            <a:endParaRPr lang="es-EC" sz="2000" i="1"/>
          </a:p>
          <a:p>
            <a:pPr algn="just">
              <a:lnSpc>
                <a:spcPct val="80000"/>
              </a:lnSpc>
              <a:buClr>
                <a:schemeClr val="accent1"/>
              </a:buClr>
              <a:buFontTx/>
              <a:buNone/>
            </a:pPr>
            <a:r>
              <a:rPr lang="es-EC" sz="2000" i="1"/>
              <a:t>	</a:t>
            </a:r>
            <a:endParaRPr lang="es-ES" sz="1600" i="1"/>
          </a:p>
          <a:p>
            <a:pPr>
              <a:lnSpc>
                <a:spcPct val="80000"/>
              </a:lnSpc>
              <a:buFont typeface="Symbol" pitchFamily="18" charset="2"/>
              <a:buNone/>
            </a:pPr>
            <a:endParaRPr lang="es-ES" sz="1600" i="1"/>
          </a:p>
        </p:txBody>
      </p:sp>
      <p:sp>
        <p:nvSpPr>
          <p:cNvPr id="561156" name="AutoShape 4"/>
          <p:cNvSpPr>
            <a:spLocks noChangeArrowheads="1"/>
          </p:cNvSpPr>
          <p:nvPr/>
        </p:nvSpPr>
        <p:spPr bwMode="auto">
          <a:xfrm>
            <a:off x="4716463" y="5229225"/>
            <a:ext cx="288925" cy="215900"/>
          </a:xfrm>
          <a:prstGeom prst="triangle">
            <a:avLst>
              <a:gd name="adj" fmla="val 50000"/>
            </a:avLst>
          </a:prstGeom>
          <a:noFill/>
          <a:ln w="12700" cap="sq">
            <a:solidFill>
              <a:schemeClr val="tx1"/>
            </a:solidFill>
            <a:miter lim="800000"/>
            <a:headEnd type="none" w="sm" len="sm"/>
            <a:tailEnd type="none" w="sm" len="sm"/>
          </a:ln>
          <a:effectLst/>
        </p:spPr>
        <p:txBody>
          <a:bodyPr wrap="none" anchor="ctr"/>
          <a:lstStyle/>
          <a:p>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p:txBody>
          <a:bodyPr/>
          <a:lstStyle/>
          <a:p>
            <a:pPr algn="ctr"/>
            <a:r>
              <a:rPr lang="es-ES" sz="3200" b="1">
                <a:solidFill>
                  <a:schemeClr val="accent1"/>
                </a:solidFill>
              </a:rPr>
              <a:t>RIESGO DE MERCADO Y LIQUIDEZ</a:t>
            </a:r>
          </a:p>
        </p:txBody>
      </p:sp>
      <p:sp>
        <p:nvSpPr>
          <p:cNvPr id="562179" name="Rectangle 3"/>
          <p:cNvSpPr>
            <a:spLocks noGrp="1" noChangeArrowheads="1"/>
          </p:cNvSpPr>
          <p:nvPr>
            <p:ph type="body" sz="half" idx="1"/>
          </p:nvPr>
        </p:nvSpPr>
        <p:spPr/>
        <p:txBody>
          <a:bodyPr/>
          <a:lstStyle/>
          <a:p>
            <a:pPr algn="just">
              <a:buClr>
                <a:schemeClr val="accent1"/>
              </a:buClr>
              <a:buFontTx/>
              <a:buNone/>
            </a:pPr>
            <a:endParaRPr lang="es-EC" u="sng">
              <a:solidFill>
                <a:schemeClr val="accent1"/>
              </a:solidFill>
            </a:endParaRPr>
          </a:p>
          <a:p>
            <a:pPr algn="just">
              <a:buClr>
                <a:schemeClr val="accent1"/>
              </a:buClr>
              <a:buFontTx/>
              <a:buNone/>
            </a:pPr>
            <a:endParaRPr lang="es-EC" i="1"/>
          </a:p>
          <a:p>
            <a:pPr algn="just">
              <a:buClr>
                <a:schemeClr val="accent1"/>
              </a:buClr>
              <a:buFontTx/>
              <a:buNone/>
            </a:pPr>
            <a:r>
              <a:rPr lang="es-EC" i="1"/>
              <a:t>	</a:t>
            </a:r>
            <a:endParaRPr lang="es-ES" sz="2400" i="1"/>
          </a:p>
          <a:p>
            <a:pPr>
              <a:buFont typeface="Symbol" pitchFamily="18" charset="2"/>
              <a:buNone/>
            </a:pPr>
            <a:endParaRPr lang="es-ES" sz="2400" i="1"/>
          </a:p>
        </p:txBody>
      </p:sp>
      <p:pic>
        <p:nvPicPr>
          <p:cNvPr id="574804" name="Picture 3412">
            <a:hlinkClick r:id="rId2" action="ppaction://hlinkfile"/>
          </p:cNvPr>
          <p:cNvPicPr>
            <a:picLocks noChangeAspect="1" noChangeArrowheads="1"/>
          </p:cNvPicPr>
          <p:nvPr/>
        </p:nvPicPr>
        <p:blipFill>
          <a:blip r:embed="rId3"/>
          <a:srcRect/>
          <a:stretch>
            <a:fillRect/>
          </a:stretch>
        </p:blipFill>
        <p:spPr bwMode="auto">
          <a:xfrm>
            <a:off x="1187450" y="2133600"/>
            <a:ext cx="7956550" cy="3671888"/>
          </a:xfrm>
          <a:prstGeom prst="rect">
            <a:avLst/>
          </a:prstGeom>
          <a:noFill/>
          <a:ln w="12700" cap="sq">
            <a:noFill/>
            <a:miter lim="800000"/>
            <a:headEnd type="none" w="sm" len="sm"/>
            <a:tailEnd type="none" w="sm" len="sm"/>
          </a:ln>
          <a:effectLst/>
        </p:spPr>
      </p:pic>
      <p:sp>
        <p:nvSpPr>
          <p:cNvPr id="574807" name="Text Box 3415"/>
          <p:cNvSpPr txBox="1">
            <a:spLocks noChangeArrowheads="1"/>
          </p:cNvSpPr>
          <p:nvPr/>
        </p:nvSpPr>
        <p:spPr bwMode="auto">
          <a:xfrm>
            <a:off x="1187450" y="5805488"/>
            <a:ext cx="5689600" cy="336550"/>
          </a:xfrm>
          <a:prstGeom prst="rect">
            <a:avLst/>
          </a:prstGeom>
          <a:noFill/>
          <a:ln w="12700" cap="sq">
            <a:noFill/>
            <a:miter lim="800000"/>
            <a:headEnd type="none" w="sm" len="sm"/>
            <a:tailEnd type="none" w="sm" len="sm"/>
          </a:ln>
          <a:effectLst/>
        </p:spPr>
        <p:txBody>
          <a:bodyPr>
            <a:spAutoFit/>
          </a:bodyPr>
          <a:lstStyle/>
          <a:p>
            <a:pPr>
              <a:spcBef>
                <a:spcPct val="50000"/>
              </a:spcBef>
            </a:pPr>
            <a:r>
              <a:rPr lang="es-ES" sz="1600"/>
              <a:t>Fuente: Pacificard Diciembre 2003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andado y llave">
  <a:themeElements>
    <a:clrScheme name="Candado y llave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fontScheme name="Candado y llav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andado y llave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CC99FF"/>
        </a:folHlink>
      </a:clrScheme>
      <a:clrMap bg1="dk2" tx1="lt1" bg2="dk1" tx2="lt2" accent1="accent1" accent2="accent2" accent3="accent3" accent4="accent4" accent5="accent5" accent6="accent6" hlink="hlink" folHlink="folHlink"/>
    </a:extraClrScheme>
    <a:extraClrScheme>
      <a:clrScheme name="Candado y llave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Candado y llave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Candado y llave 4">
        <a:dk1>
          <a:srgbClr val="330000"/>
        </a:dk1>
        <a:lt1>
          <a:srgbClr val="FFFFCC"/>
        </a:lt1>
        <a:dk2>
          <a:srgbClr val="000000"/>
        </a:dk2>
        <a:lt2>
          <a:srgbClr val="FFCC00"/>
        </a:lt2>
        <a:accent1>
          <a:srgbClr val="FF9900"/>
        </a:accent1>
        <a:accent2>
          <a:srgbClr val="330099"/>
        </a:accent2>
        <a:accent3>
          <a:srgbClr val="AAAAAA"/>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Candado y llave 5">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
      <a:clrScheme name="Candado y llave 6">
        <a:dk1>
          <a:srgbClr val="003300"/>
        </a:dk1>
        <a:lt1>
          <a:srgbClr val="FFFFCC"/>
        </a:lt1>
        <a:dk2>
          <a:srgbClr val="999933"/>
        </a:dk2>
        <a:lt2>
          <a:srgbClr val="FFFF66"/>
        </a:lt2>
        <a:accent1>
          <a:srgbClr val="CC9900"/>
        </a:accent1>
        <a:accent2>
          <a:srgbClr val="330099"/>
        </a:accent2>
        <a:accent3>
          <a:srgbClr val="CACAAD"/>
        </a:accent3>
        <a:accent4>
          <a:srgbClr val="DADAAE"/>
        </a:accent4>
        <a:accent5>
          <a:srgbClr val="E2CAAA"/>
        </a:accent5>
        <a:accent6>
          <a:srgbClr val="2D008A"/>
        </a:accent6>
        <a:hlink>
          <a:srgbClr val="FF9900"/>
        </a:hlink>
        <a:folHlink>
          <a:srgbClr val="FF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presentaciones\Candado y llave.pot</Template>
  <TotalTime>11628</TotalTime>
  <Words>1631</Words>
  <Application>Microsoft PowerPoint</Application>
  <PresentationFormat>Presentación en pantalla (4:3)</PresentationFormat>
  <Paragraphs>325</Paragraphs>
  <Slides>48</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2</vt:i4>
      </vt:variant>
      <vt:variant>
        <vt:lpstr>Títulos de diapositiva</vt:lpstr>
      </vt:variant>
      <vt:variant>
        <vt:i4>48</vt:i4>
      </vt:variant>
    </vt:vector>
  </HeadingPairs>
  <TitlesOfParts>
    <vt:vector size="54" baseType="lpstr">
      <vt:lpstr>Times New Roman</vt:lpstr>
      <vt:lpstr>Symbol</vt:lpstr>
      <vt:lpstr>Wingdings</vt:lpstr>
      <vt:lpstr>Candado y llave</vt:lpstr>
      <vt:lpstr>Microsoft Editor de ecuaciones 3.0</vt:lpstr>
      <vt:lpstr>Gráfico de Microsoft Office Excel</vt:lpstr>
      <vt:lpstr>RIESGO DE MERCADO Y LIQUIDEZ EN EL SISTEMA FINANCIERO ECUATORIANO: UNA MEJOR ALTERNATIVA  A LA ACTUAL REGULACION</vt:lpstr>
      <vt:lpstr>Introducción</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RIESGO DE MERCADO Y LIQUIDEZ</vt:lpstr>
      <vt:lpstr>Duración + Convexidad, Tasas diferenciadas</vt:lpstr>
      <vt:lpstr>RIESGO DE MERCADO Y LIQUIDEZ</vt:lpstr>
      <vt:lpstr>RIESGO DE MERCADO Y LIQUIDEZ</vt:lpstr>
      <vt:lpstr>RIESGO DE MERCADO Y LIQUIDEZ</vt:lpstr>
      <vt:lpstr>Liquidez Contractual (R7)</vt:lpstr>
      <vt:lpstr>RIESGO DE MERCADO Y LIQUIDEZ</vt:lpstr>
      <vt:lpstr>RIESGO DE MERCADO Y LIQUIDEZ</vt:lpstr>
      <vt:lpstr>RIESGO DE MERCADO Y LIQUIDEZ</vt:lpstr>
      <vt:lpstr>RIESGO DE MERCADO Y LIQUIDEZ</vt:lpstr>
      <vt:lpstr>Comentarios y conclusiones Finales</vt:lpstr>
      <vt:lpstr>Comentarios y conclusiones Finales</vt:lpstr>
      <vt:lpstr>Comentarios y conclusiones Finales</vt:lpstr>
      <vt:lpstr>Comentarios y conclusiones Finales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Tesis Riesgo</dc:title>
  <dc:creator>Octavio Molina</dc:creator>
  <cp:lastModifiedBy>Administrador</cp:lastModifiedBy>
  <cp:revision>159</cp:revision>
  <dcterms:created xsi:type="dcterms:W3CDTF">2002-11-12T03:11:04Z</dcterms:created>
  <dcterms:modified xsi:type="dcterms:W3CDTF">2009-12-17T14:52:22Z</dcterms:modified>
</cp:coreProperties>
</file>