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8"/>
  </p:notesMasterIdLst>
  <p:sldIdLst>
    <p:sldId id="387" r:id="rId3"/>
    <p:sldId id="388" r:id="rId4"/>
    <p:sldId id="389" r:id="rId5"/>
    <p:sldId id="390" r:id="rId6"/>
    <p:sldId id="264" r:id="rId7"/>
    <p:sldId id="259" r:id="rId8"/>
    <p:sldId id="260" r:id="rId9"/>
    <p:sldId id="262" r:id="rId10"/>
    <p:sldId id="263" r:id="rId11"/>
    <p:sldId id="261" r:id="rId12"/>
    <p:sldId id="266" r:id="rId13"/>
    <p:sldId id="267" r:id="rId14"/>
    <p:sldId id="367" r:id="rId15"/>
    <p:sldId id="268" r:id="rId16"/>
    <p:sldId id="269" r:id="rId17"/>
    <p:sldId id="327" r:id="rId18"/>
    <p:sldId id="270" r:id="rId19"/>
    <p:sldId id="271" r:id="rId20"/>
    <p:sldId id="328" r:id="rId21"/>
    <p:sldId id="272" r:id="rId22"/>
    <p:sldId id="329" r:id="rId23"/>
    <p:sldId id="273" r:id="rId24"/>
    <p:sldId id="276" r:id="rId25"/>
    <p:sldId id="277" r:id="rId26"/>
    <p:sldId id="378" r:id="rId27"/>
    <p:sldId id="278" r:id="rId28"/>
    <p:sldId id="279" r:id="rId29"/>
    <p:sldId id="368" r:id="rId30"/>
    <p:sldId id="339" r:id="rId31"/>
    <p:sldId id="381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79" r:id="rId45"/>
    <p:sldId id="386" r:id="rId46"/>
    <p:sldId id="385" r:id="rId47"/>
    <p:sldId id="337" r:id="rId48"/>
    <p:sldId id="280" r:id="rId49"/>
    <p:sldId id="330" r:id="rId50"/>
    <p:sldId id="281" r:id="rId51"/>
    <p:sldId id="331" r:id="rId52"/>
    <p:sldId id="332" r:id="rId53"/>
    <p:sldId id="283" r:id="rId54"/>
    <p:sldId id="289" r:id="rId55"/>
    <p:sldId id="285" r:id="rId56"/>
    <p:sldId id="286" r:id="rId57"/>
    <p:sldId id="287" r:id="rId58"/>
    <p:sldId id="288" r:id="rId59"/>
    <p:sldId id="333" r:id="rId60"/>
    <p:sldId id="293" r:id="rId61"/>
    <p:sldId id="294" r:id="rId62"/>
    <p:sldId id="296" r:id="rId63"/>
    <p:sldId id="369" r:id="rId64"/>
    <p:sldId id="335" r:id="rId65"/>
    <p:sldId id="334" r:id="rId66"/>
    <p:sldId id="297" r:id="rId67"/>
    <p:sldId id="298" r:id="rId68"/>
    <p:sldId id="299" r:id="rId69"/>
    <p:sldId id="300" r:id="rId70"/>
    <p:sldId id="301" r:id="rId71"/>
    <p:sldId id="302" r:id="rId72"/>
    <p:sldId id="304" r:id="rId73"/>
    <p:sldId id="305" r:id="rId74"/>
    <p:sldId id="306" r:id="rId75"/>
    <p:sldId id="307" r:id="rId76"/>
    <p:sldId id="308" r:id="rId77"/>
    <p:sldId id="338" r:id="rId78"/>
    <p:sldId id="353" r:id="rId79"/>
    <p:sldId id="310" r:id="rId80"/>
    <p:sldId id="311" r:id="rId81"/>
    <p:sldId id="382" r:id="rId82"/>
    <p:sldId id="312" r:id="rId83"/>
    <p:sldId id="354" r:id="rId84"/>
    <p:sldId id="366" r:id="rId85"/>
    <p:sldId id="313" r:id="rId86"/>
    <p:sldId id="356" r:id="rId87"/>
    <p:sldId id="357" r:id="rId88"/>
    <p:sldId id="358" r:id="rId89"/>
    <p:sldId id="315" r:id="rId90"/>
    <p:sldId id="320" r:id="rId91"/>
    <p:sldId id="321" r:id="rId92"/>
    <p:sldId id="370" r:id="rId93"/>
    <p:sldId id="371" r:id="rId94"/>
    <p:sldId id="372" r:id="rId95"/>
    <p:sldId id="374" r:id="rId96"/>
    <p:sldId id="373" r:id="rId97"/>
    <p:sldId id="362" r:id="rId98"/>
    <p:sldId id="375" r:id="rId99"/>
    <p:sldId id="377" r:id="rId100"/>
    <p:sldId id="363" r:id="rId101"/>
    <p:sldId id="361" r:id="rId102"/>
    <p:sldId id="322" r:id="rId103"/>
    <p:sldId id="383" r:id="rId104"/>
    <p:sldId id="384" r:id="rId105"/>
    <p:sldId id="324" r:id="rId106"/>
    <p:sldId id="359" r:id="rId10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6847BE-C15E-490A-B77B-900F170435A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393C6-62A9-4700-993C-426796CA4067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67F93-4993-414F-A926-7E754EC8F22B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2004 y 2005 inventados segun tendencia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CB2AC-FC84-4B3C-B9FB-C9A0D945F313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2005 inventado segun tendencia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9C67-6726-402E-9D31-5CABB31CBA58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Mcdo IPSA proyectado 9 856 932 – vtas p&amp;g por regla d 3 usando su som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BF81-17F9-4573-8552-F7F44DF5F98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AC1E4-BC04-44B1-BCC6-C0DD63DFD6D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056A8-8971-4B2A-BD78-8F55360AC17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DA0B9E-0ED2-4629-8A65-E14BE7E5255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B5295-4D18-43D2-9C13-FA1790E3BA7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D8DCE-6FBF-47E9-BC67-3EBD0C9EEA8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C474A-8B32-40A7-8F19-55FD646CF5B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F52AF-C879-4446-867F-B3BA8C3E6A5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D1B54-86C7-4E08-801D-2AA07E2BAF7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9DD4E-4849-4BB6-8E94-FEAFB8F4CD0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E0D-F35B-481C-AC84-189A46FD7AE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F095-3946-4598-9EA8-1B0F173662D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439C-1D8C-4753-A509-CC7A7A4B36E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D491E-CF4C-481B-BAE2-AC21D0B0A86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4D01-30D3-429D-89A1-47A6AC087CE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091AF-9596-4E48-8CBB-61575D0ABDB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E85E-2A3F-4D07-806F-88A6CCAF0E9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2A884-1871-4D8F-9A44-6415C5788A5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B021-6F8C-4960-B764-42BFFF15A23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9BE2F-E334-4D8C-AD3E-9002DEBDB0F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92BF-31D1-4726-B9E7-941DEF5DD4F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5805-F727-4A89-81B0-05021F2E7B2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D7291-1AC9-442A-B721-536B6F05CAC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C8DEEF-2EB5-41CC-AFC9-BB5EC7077EB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9FAF3E-C84E-48AA-827F-870DCDA76C4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Hoja_de_c_lculo_de_Microsoft_Office_Excel_97-2003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Hoja_de_c_lculo_de_Microsoft_Office_Excel_97-2003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Gr_fico_de_Microsoft_Office_Excel3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Gr_fico_de_Microsoft_Office_Excel4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Gr_fico_de_Microsoft_Office_Excel5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Gr_fico_de_Microsoft_Office_Excel6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Gr_fico_de_Microsoft_Office_Excel7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Gr_fico_de_Microsoft_Office_Excel8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Gr_fico_de_Microsoft_Office_Excel9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Gr_fico_de_Microsoft_Office_Excel10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Hoja_de_c_lculo_de_Microsoft_Office_Excel_97-20031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Hoja_de_c_lculo_de_Microsoft_Office_Excel_97-200312.xls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Hoja_de_c_lculo_de_Microsoft_Office_Excel_97-200313.xls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4763" y="9144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800">
                <a:solidFill>
                  <a:schemeClr val="bg1"/>
                </a:solidFill>
                <a:latin typeface="Century Gothic" pitchFamily="34" charset="0"/>
              </a:rPr>
              <a:t>Salida al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1550" y="3336925"/>
            <a:ext cx="6913563" cy="1604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Century Gothic" pitchFamily="34" charset="0"/>
              </a:rPr>
              <a:t>		</a:t>
            </a:r>
            <a:r>
              <a:rPr lang="en-US" b="1" u="sng">
                <a:solidFill>
                  <a:schemeClr val="accent2"/>
                </a:solidFill>
                <a:latin typeface="Century Gothic" pitchFamily="34" charset="0"/>
              </a:rPr>
              <a:t>2003</a:t>
            </a:r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		</a:t>
            </a:r>
            <a:r>
              <a:rPr lang="en-US" b="1" u="sng">
                <a:solidFill>
                  <a:schemeClr val="accent2"/>
                </a:solidFill>
                <a:latin typeface="Century Gothic" pitchFamily="34" charset="0"/>
              </a:rPr>
              <a:t>2004</a:t>
            </a:r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		</a:t>
            </a:r>
            <a:r>
              <a:rPr lang="en-US" b="1" u="sng">
                <a:solidFill>
                  <a:schemeClr val="accent2"/>
                </a:solidFill>
                <a:latin typeface="Century Gothic" pitchFamily="34" charset="0"/>
              </a:rPr>
              <a:t>2005 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                                %                         %                           %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ECU	Man	53.6		58.5		60.2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	Bat	1.3		1.3		1.6	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2700000">
            <a:off x="7669213" y="4654550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03725" y="294957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Gothic" pitchFamily="34" charset="0"/>
              </a:rPr>
              <a:t>Penetración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7838" y="2017713"/>
            <a:ext cx="82089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La introducción de cepillos dentales a batería en Ecuador es reciente pero es un negocio de gran oportunidad de crecimiento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2700000">
            <a:off x="7667625" y="4222750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914400"/>
            <a:ext cx="5508625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Distribución: Tendencia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penetración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47600" name="AutoShape 144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Análisis de Sensibilidad</a:t>
            </a:r>
          </a:p>
        </p:txBody>
      </p:sp>
      <p:grpSp>
        <p:nvGrpSpPr>
          <p:cNvPr id="147982" name="Group 526"/>
          <p:cNvGrpSpPr>
            <a:grpSpLocks/>
          </p:cNvGrpSpPr>
          <p:nvPr/>
        </p:nvGrpSpPr>
        <p:grpSpPr bwMode="auto">
          <a:xfrm>
            <a:off x="936625" y="1773238"/>
            <a:ext cx="7956550" cy="4494212"/>
            <a:chOff x="590" y="1117"/>
            <a:chExt cx="5012" cy="2831"/>
          </a:xfrm>
        </p:grpSpPr>
        <p:pic>
          <p:nvPicPr>
            <p:cNvPr id="147980" name="Picture 5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0" y="1121"/>
              <a:ext cx="5012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7981" name="Line 525"/>
            <p:cNvSpPr>
              <a:spLocks noChangeShapeType="1"/>
            </p:cNvSpPr>
            <p:nvPr/>
          </p:nvSpPr>
          <p:spPr bwMode="auto">
            <a:xfrm>
              <a:off x="5602" y="1117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692275" y="1341438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US $ 406000 Venta Neta (2do semestre)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47000 unidades de Cepillo Dental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25000 unidades de Repuestos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VAN US $ 281388,14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TIR &gt; Tasa Mínima Aceptada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TIR &gt;  Tasa de Interés Pasiva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Oportunidades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Venta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692275" y="1916113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Proyecto financieramente viable</a:t>
            </a: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Producto exitoso siguiendo las estrategias planteadas controlando la reacción de la competencia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Mantener el liderazgo en cepillos dentales a batería e incrementar su valor como marca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Beneficio añadido de reemplazar la cabeza del cepillo</a:t>
            </a:r>
          </a:p>
        </p:txBody>
      </p:sp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692275" y="1341438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Ingresar a participar en el nuevo segmento creado el cual es de alta oportunidad y bajo riesgo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Actualizar estrategias de Marketing de acuerdo a reacciones de la competencia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Continuar con la comunicación clara y efectiva de la marca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92163" y="2349500"/>
            <a:ext cx="83169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900" b="1">
                <a:solidFill>
                  <a:schemeClr val="accent2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lide1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0" y="762000"/>
            <a:ext cx="44196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Evaluación de la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Categoría en Ecuador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1628775"/>
            <a:ext cx="8305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El segmento de cepillos manuales representa más del 95% de la categoría en volumen y valor (2005)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300163" y="2743200"/>
          <a:ext cx="6105525" cy="3992563"/>
        </p:xfrm>
        <a:graphic>
          <a:graphicData uri="http://schemas.openxmlformats.org/presentationml/2006/ole">
            <p:oleObj spid="_x0000_s14342" name="Chart" r:id="rId4" imgW="6105392" imgH="3990928" progId="MSGraph.Chart.8">
              <p:embed followColorScheme="full"/>
            </p:oleObj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67063" y="2312988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entury Gothic" pitchFamily="34" charset="0"/>
              </a:rPr>
              <a:t>Tamaño del Mercado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0" y="1066800"/>
            <a:ext cx="63246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1600">
                <a:solidFill>
                  <a:schemeClr val="bg1"/>
                </a:solidFill>
                <a:latin typeface="Century Gothic" pitchFamily="34" charset="0"/>
              </a:rPr>
              <a:t>Existe la posibilidad para que P&amp;G Ecuador crezca</a:t>
            </a:r>
          </a:p>
          <a:p>
            <a:pPr algn="ctr"/>
            <a:r>
              <a:rPr lang="es-EC" sz="1600">
                <a:solidFill>
                  <a:schemeClr val="bg1"/>
                </a:solidFill>
                <a:latin typeface="Century Gothic" pitchFamily="34" charset="0"/>
              </a:rPr>
              <a:t>y acortar la diferencia vs. Colgate quien domina el mercado</a:t>
            </a:r>
          </a:p>
        </p:txBody>
      </p:sp>
      <p:graphicFrame>
        <p:nvGraphicFramePr>
          <p:cNvPr id="215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9763" y="2019300"/>
          <a:ext cx="7677150" cy="4865688"/>
        </p:xfrm>
        <a:graphic>
          <a:graphicData uri="http://schemas.openxmlformats.org/presentationml/2006/ole">
            <p:oleObj spid="_x0000_s21507" name="Chart" r:id="rId4" imgW="8153400" imgH="5143500" progId="MSGraph.Chart.8">
              <p:embed followColorScheme="full"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 rot="16260000">
            <a:off x="-375443" y="3913981"/>
            <a:ext cx="15922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s-ES_tradnl" sz="1600" b="1"/>
              <a:t>Participación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18388" y="40767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CC"/>
                </a:solidFill>
              </a:rPr>
              <a:t>P&amp;G-Gillette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418388" y="2565400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CP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321050" y="1916113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/>
              <a:t>Total Cepillos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0" y="1066800"/>
            <a:ext cx="63246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1600">
                <a:solidFill>
                  <a:schemeClr val="bg1"/>
                </a:solidFill>
                <a:latin typeface="Century Gothic" pitchFamily="34" charset="0"/>
              </a:rPr>
              <a:t>GRAN OPORTUNIDAD: Los cepillos dentales a batería Oral B</a:t>
            </a:r>
          </a:p>
          <a:p>
            <a:pPr algn="ctr"/>
            <a:r>
              <a:rPr lang="es-EC" sz="1600">
                <a:solidFill>
                  <a:schemeClr val="bg1"/>
                </a:solidFill>
                <a:latin typeface="Century Gothic" pitchFamily="34" charset="0"/>
              </a:rPr>
              <a:t>están mejor posicionados que los del 1er competidor</a:t>
            </a:r>
          </a:p>
        </p:txBody>
      </p:sp>
      <p:graphicFrame>
        <p:nvGraphicFramePr>
          <p:cNvPr id="1556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9763" y="2019300"/>
          <a:ext cx="7677150" cy="4865688"/>
        </p:xfrm>
        <a:graphic>
          <a:graphicData uri="http://schemas.openxmlformats.org/presentationml/2006/ole">
            <p:oleObj spid="_x0000_s155652" name="Chart" r:id="rId4" imgW="8153287" imgH="5143342" progId="MSGraph.Chart.8">
              <p:embed followColorScheme="full"/>
            </p:oleObj>
          </a:graphicData>
        </a:graphic>
      </p:graphicFrame>
      <p:sp>
        <p:nvSpPr>
          <p:cNvPr id="155653" name="Rectangle 5"/>
          <p:cNvSpPr>
            <a:spLocks noChangeArrowheads="1"/>
          </p:cNvSpPr>
          <p:nvPr/>
        </p:nvSpPr>
        <p:spPr bwMode="auto">
          <a:xfrm rot="16260000">
            <a:off x="-375443" y="3913981"/>
            <a:ext cx="15922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s-ES_tradnl" sz="1600" b="1"/>
              <a:t>Participación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7418388" y="2276475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CC"/>
                </a:solidFill>
              </a:rPr>
              <a:t>Oral-B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418388" y="3608388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Colgate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321050" y="19161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/>
              <a:t>Total Cepillos a Batería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914400"/>
            <a:ext cx="4648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Actual Situación del Mercado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 de Cepillos a Batería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846388" y="2138363"/>
          <a:ext cx="3413125" cy="2252662"/>
        </p:xfrm>
        <a:graphic>
          <a:graphicData uri="http://schemas.openxmlformats.org/presentationml/2006/ole">
            <p:oleObj spid="_x0000_s20483" name="Chart" r:id="rId4" imgW="6153077" imgH="4067323" progId="MSGraph.Chart.8">
              <p:embed followColorScheme="full"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86848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600" b="1">
                <a:solidFill>
                  <a:schemeClr val="accent2"/>
                </a:solidFill>
                <a:latin typeface="Century Gothic" pitchFamily="34" charset="0"/>
              </a:rPr>
              <a:t>El mercado de Cepillos a batería mantiene un crecimiento constante!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16200000">
            <a:off x="2195513" y="3213100"/>
            <a:ext cx="877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200" b="1"/>
              <a:t>(MM US$)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436562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600" b="1">
                <a:solidFill>
                  <a:schemeClr val="accent2"/>
                </a:solidFill>
              </a:rPr>
              <a:t>A pesar de que los actuales Cepillos a Batería son: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92500" y="4722813"/>
            <a:ext cx="2232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600" b="1">
                <a:solidFill>
                  <a:schemeClr val="accent2"/>
                </a:solidFill>
              </a:rPr>
              <a:t>* Costosos</a:t>
            </a:r>
          </a:p>
          <a:p>
            <a:pPr>
              <a:spcBef>
                <a:spcPct val="50000"/>
              </a:spcBef>
            </a:pPr>
            <a:r>
              <a:rPr lang="es-EC" sz="1600" b="1">
                <a:solidFill>
                  <a:schemeClr val="accent2"/>
                </a:solidFill>
              </a:rPr>
              <a:t>* Grandes y gruesos</a:t>
            </a:r>
          </a:p>
          <a:p>
            <a:pPr>
              <a:spcBef>
                <a:spcPct val="50000"/>
              </a:spcBef>
            </a:pPr>
            <a:r>
              <a:rPr lang="es-EC" sz="1600" b="1">
                <a:solidFill>
                  <a:schemeClr val="accent2"/>
                </a:solidFill>
              </a:rPr>
              <a:t>* Difícil de manejar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58753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 u="sng">
                <a:solidFill>
                  <a:srgbClr val="FF0000"/>
                </a:solidFill>
              </a:rPr>
              <a:t>Consumidores no entienden por qué deben de pagar más por un Cepillo a Batería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33375"/>
            <a:ext cx="91440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MX" sz="2400" b="1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endParaRPr lang="es-MX" sz="2400" b="1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Actuales Cepillos a Batería ofrecen los siguientes beneficios:</a:t>
            </a:r>
          </a:p>
          <a:p>
            <a:pPr>
              <a:buFont typeface="Wingdings" pitchFamily="2" charset="2"/>
              <a:buChar char="q"/>
            </a:pPr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Excelente  Limpieza </a:t>
            </a: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</a:t>
            </a: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Remueve la Placa Bacteriana</a:t>
            </a:r>
          </a:p>
          <a:p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Dientes Brillantes  </a:t>
            </a:r>
          </a:p>
          <a:p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endParaRPr lang="es-EC" sz="20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latin typeface="Century Gothic" pitchFamily="34" charset="0"/>
              </a:rPr>
              <a:t> </a:t>
            </a:r>
            <a:endParaRPr lang="es-MX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0" y="914400"/>
            <a:ext cx="4648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Percepción del 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990600" y="5105400"/>
            <a:ext cx="7010400" cy="1524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0" y="914400"/>
            <a:ext cx="4648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Percepción del Consumidor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334963"/>
            <a:ext cx="9144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MX" sz="2400" b="1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endParaRPr lang="es-MX" sz="2400" b="1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/>
            <a:endParaRPr lang="es-MX">
              <a:solidFill>
                <a:srgbClr val="FF0066"/>
              </a:solidFill>
            </a:endParaRP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Actuales Cepillos a Batería ofrecen los siguientes beneficios:</a:t>
            </a:r>
          </a:p>
          <a:p>
            <a:pPr>
              <a:buFont typeface="Wingdings" pitchFamily="2" charset="2"/>
              <a:buChar char="q"/>
            </a:pPr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Excelente  Limpieza </a:t>
            </a: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</a:t>
            </a: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Remueve la Placa Bacteriana</a:t>
            </a:r>
          </a:p>
          <a:p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-   Dientes Brillantes  </a:t>
            </a:r>
          </a:p>
          <a:p>
            <a:endParaRPr lang="es-MX" sz="200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 b="1">
                <a:solidFill>
                  <a:schemeClr val="accent2"/>
                </a:solidFill>
                <a:latin typeface="Century Gothic" pitchFamily="34" charset="0"/>
              </a:rPr>
              <a:t>Pero recientes estudios muestran que los consumidores buscan   Cepillos a Batería que brinden:</a:t>
            </a:r>
          </a:p>
          <a:p>
            <a:endParaRPr lang="en-US" sz="2000" i="1">
              <a:solidFill>
                <a:schemeClr val="accent2"/>
              </a:solidFill>
              <a:latin typeface="Century Gothic" pitchFamily="34" charset="0"/>
            </a:endParaRPr>
          </a:p>
          <a:p>
            <a:endParaRPr lang="en-US" sz="2000" i="1">
              <a:solidFill>
                <a:schemeClr val="accent2"/>
              </a:solidFill>
              <a:latin typeface="Century Gothic" pitchFamily="34" charset="0"/>
            </a:endParaRPr>
          </a:p>
          <a:p>
            <a:pPr lvl="3">
              <a:buClr>
                <a:srgbClr val="FF0066"/>
              </a:buClr>
              <a:buFont typeface="Wingdings" pitchFamily="2" charset="2"/>
              <a:buChar char="Ø"/>
            </a:pPr>
            <a:r>
              <a:rPr lang="es-EC" sz="2000" i="1">
                <a:solidFill>
                  <a:schemeClr val="accent2"/>
                </a:solidFill>
                <a:latin typeface="Century Gothic" pitchFamily="34" charset="0"/>
              </a:rPr>
              <a:t> Que se vea y se sienta como un Cepillo Manual</a:t>
            </a: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</a:t>
            </a:r>
          </a:p>
          <a:p>
            <a:pPr lvl="3">
              <a:buClr>
                <a:srgbClr val="FF0066"/>
              </a:buClr>
              <a:buFont typeface="Wingdings" pitchFamily="2" charset="2"/>
              <a:buChar char="Ø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s-EC" sz="2000" i="1">
                <a:solidFill>
                  <a:schemeClr val="accent2"/>
                </a:solidFill>
                <a:latin typeface="Century Gothic" pitchFamily="34" charset="0"/>
              </a:rPr>
              <a:t>Al precio de un Cepillo Manual</a:t>
            </a:r>
          </a:p>
          <a:p>
            <a:endParaRPr lang="es-EC" sz="20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000">
                <a:latin typeface="Century Gothic" pitchFamily="34" charset="0"/>
              </a:rPr>
              <a:t> 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1762125"/>
            <a:ext cx="83073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La pregunta es… ¿Existe oportunidad en el segmento de Cepillos a Batería?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POR SUPUESTO …descubriendo nuevas necesidades de los consumidores y atraer usuarios de Cepillos Manuales al segmento de Cepillos de Batería. </a:t>
            </a:r>
            <a:r>
              <a:rPr lang="es-EC" sz="2000" i="1">
                <a:solidFill>
                  <a:schemeClr val="accent2"/>
                </a:solidFill>
                <a:latin typeface="Century Gothic" pitchFamily="34" charset="0"/>
              </a:rPr>
              <a:t>			</a:t>
            </a:r>
            <a:endParaRPr lang="es-EC" sz="2400" i="1">
              <a:solidFill>
                <a:schemeClr val="accent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6858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Fuente del Negocio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614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800" b="1">
                <a:solidFill>
                  <a:schemeClr val="accent2"/>
                </a:solidFill>
              </a:rPr>
              <a:t>Oportunidad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42093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chemeClr val="accent2"/>
                </a:solidFill>
              </a:rPr>
              <a:t>La principal fuente del negocio serán los usuarios de cepillos manuales premium buscando los beneficios de un cepillo a batería pero con las características físicas de un cepillo manual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0" y="6858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Fuente del Negocio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1614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800" b="1">
                <a:solidFill>
                  <a:schemeClr val="accent2"/>
                </a:solidFill>
              </a:rPr>
              <a:t>Oportunidad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242093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chemeClr val="accent2"/>
                </a:solidFill>
              </a:rPr>
              <a:t>La principal fuente del negocio serán los usuarios de cepillos manuales premium buscando los beneficios de un cepillo a batería pero con las características físicas de un cepillo manual 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874963" y="5300663"/>
            <a:ext cx="3352800" cy="685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438400" y="3657600"/>
            <a:ext cx="1692275" cy="590550"/>
          </a:xfrm>
          <a:prstGeom prst="rect">
            <a:avLst/>
          </a:prstGeom>
          <a:solidFill>
            <a:srgbClr val="00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600" b="1">
                <a:solidFill>
                  <a:srgbClr val="0033CC"/>
                </a:solidFill>
                <a:latin typeface="Century Gothic" pitchFamily="34" charset="0"/>
              </a:rPr>
              <a:t>50% Cepillos a Batería                 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283200" y="3675063"/>
            <a:ext cx="1558925" cy="590550"/>
          </a:xfrm>
          <a:prstGeom prst="rect">
            <a:avLst/>
          </a:prstGeom>
          <a:solidFill>
            <a:srgbClr val="00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1600" b="1">
                <a:solidFill>
                  <a:srgbClr val="0033CC"/>
                </a:solidFill>
                <a:latin typeface="Century Gothic" pitchFamily="34" charset="0"/>
              </a:rPr>
              <a:t>50%  Cepillos </a:t>
            </a:r>
          </a:p>
          <a:p>
            <a:pPr algn="ctr"/>
            <a:r>
              <a:rPr lang="es-MX" sz="1600" b="1">
                <a:solidFill>
                  <a:srgbClr val="0033CC"/>
                </a:solidFill>
                <a:latin typeface="Century Gothic" pitchFamily="34" charset="0"/>
              </a:rPr>
              <a:t>Manuales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921000" y="5300663"/>
            <a:ext cx="3235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600" b="1">
                <a:solidFill>
                  <a:schemeClr val="bg1"/>
                </a:solidFill>
                <a:latin typeface="Century Gothic" pitchFamily="34" charset="0"/>
              </a:rPr>
              <a:t>Pulsar como único e híbrido </a:t>
            </a:r>
          </a:p>
          <a:p>
            <a:pPr algn="ctr"/>
            <a:r>
              <a:rPr lang="es-MX" sz="1600" b="1">
                <a:solidFill>
                  <a:schemeClr val="bg1"/>
                </a:solidFill>
                <a:latin typeface="Century Gothic" pitchFamily="34" charset="0"/>
              </a:rPr>
              <a:t>cepillo de dientes</a:t>
            </a: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3268663" y="4256088"/>
            <a:ext cx="1231900" cy="1044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4500563" y="4256088"/>
            <a:ext cx="1536700" cy="1044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lide1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381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Oportunidad 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011488" y="5764213"/>
            <a:ext cx="3505200" cy="762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268413"/>
            <a:ext cx="2133600" cy="9191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ctr" defTabSz="820738" eaLnBrk="0" hangingPunct="0"/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Total Valor Mercado</a:t>
            </a:r>
          </a:p>
          <a:p>
            <a:pPr algn="ctr" defTabSz="820738" eaLnBrk="0" hangingPunct="0"/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2006 aprox.</a:t>
            </a:r>
          </a:p>
          <a:p>
            <a:pPr algn="ctr" defTabSz="820738" eaLnBrk="0" hangingPunct="0"/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US $ 9.9M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278188" y="4316413"/>
            <a:ext cx="2743200" cy="1281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ctr" defTabSz="820738" eaLnBrk="0" hangingPunct="0"/>
            <a:r>
              <a:rPr lang="en-US" sz="1600" b="1">
                <a:solidFill>
                  <a:srgbClr val="0000CC"/>
                </a:solidFill>
                <a:latin typeface="Century Gothic" pitchFamily="34" charset="0"/>
              </a:rPr>
              <a:t>TOTAL </a:t>
            </a:r>
          </a:p>
          <a:p>
            <a:pPr algn="ctr" defTabSz="820738" eaLnBrk="0" hangingPunct="0"/>
            <a:r>
              <a:rPr lang="en-US" sz="1600" b="1">
                <a:solidFill>
                  <a:srgbClr val="0000CC"/>
                </a:solidFill>
                <a:latin typeface="Century Gothic" pitchFamily="34" charset="0"/>
              </a:rPr>
              <a:t>INCREMENTAL</a:t>
            </a:r>
          </a:p>
          <a:p>
            <a:pPr algn="ctr" defTabSz="820738" eaLnBrk="0" hangingPunct="0"/>
            <a:r>
              <a:rPr lang="en-US" sz="1600" b="1">
                <a:solidFill>
                  <a:srgbClr val="0000CC"/>
                </a:solidFill>
                <a:latin typeface="Century Gothic" pitchFamily="34" charset="0"/>
              </a:rPr>
              <a:t>15%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1268413"/>
            <a:ext cx="1914525" cy="6096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ctr" defTabSz="820738" eaLnBrk="0" hangingPunct="0"/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 Ventas P&amp;G aprox. </a:t>
            </a:r>
          </a:p>
          <a:p>
            <a:pPr algn="ctr" defTabSz="820738" eaLnBrk="0" hangingPunct="0"/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US $ 2.6M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39988" y="2563813"/>
            <a:ext cx="1692275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600" b="1">
                <a:solidFill>
                  <a:schemeClr val="accent2"/>
                </a:solidFill>
                <a:latin typeface="Century Gothic" pitchFamily="34" charset="0"/>
              </a:rPr>
              <a:t>50%  Cepillos a batería               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80050" y="2582863"/>
            <a:ext cx="1558925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accent2"/>
                </a:solidFill>
                <a:latin typeface="Century Gothic" pitchFamily="34" charset="0"/>
              </a:rPr>
              <a:t>50%  Cepillos </a:t>
            </a:r>
          </a:p>
          <a:p>
            <a:r>
              <a:rPr lang="es-MX" sz="1600" b="1">
                <a:solidFill>
                  <a:schemeClr val="accent2"/>
                </a:solidFill>
                <a:latin typeface="Century Gothic" pitchFamily="34" charset="0"/>
              </a:rPr>
              <a:t>Manuales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74825" y="3573463"/>
            <a:ext cx="2209800" cy="590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1600">
                <a:latin typeface="Century Gothic" pitchFamily="34" charset="0"/>
              </a:rPr>
              <a:t>Canibalización  25%</a:t>
            </a:r>
          </a:p>
          <a:p>
            <a:r>
              <a:rPr lang="es-EC" sz="1600">
                <a:latin typeface="Century Gothic" pitchFamily="34" charset="0"/>
              </a:rPr>
              <a:t> Incremental       75%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183188" y="3573463"/>
            <a:ext cx="2209800" cy="590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1600">
                <a:latin typeface="Century Gothic" pitchFamily="34" charset="0"/>
              </a:rPr>
              <a:t>Canibalización  37%</a:t>
            </a:r>
          </a:p>
          <a:p>
            <a:r>
              <a:rPr lang="es-EC" sz="1600">
                <a:latin typeface="Century Gothic" pitchFamily="34" charset="0"/>
              </a:rPr>
              <a:t> Incremental       63%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350392">
            <a:off x="1462088" y="2487613"/>
            <a:ext cx="654050" cy="1000125"/>
          </a:xfrm>
          <a:prstGeom prst="curvedRightArrow">
            <a:avLst>
              <a:gd name="adj1" fmla="val 30583"/>
              <a:gd name="adj2" fmla="val 61165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4710573">
            <a:off x="7372350" y="2746375"/>
            <a:ext cx="957263" cy="500063"/>
          </a:xfrm>
          <a:prstGeom prst="curvedDownArrow">
            <a:avLst>
              <a:gd name="adj1" fmla="val 38286"/>
              <a:gd name="adj2" fmla="val 76571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48038" y="5915025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entury Gothic" pitchFamily="34" charset="0"/>
              </a:rPr>
              <a:t>US $ 3.0M  aprox. *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590800" y="1420813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rot="2194514">
            <a:off x="4192588" y="1954213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-2679897">
            <a:off x="4856163" y="1933575"/>
            <a:ext cx="479425" cy="706438"/>
          </a:xfrm>
          <a:prstGeom prst="downArrow">
            <a:avLst>
              <a:gd name="adj1" fmla="val 50000"/>
              <a:gd name="adj2" fmla="val 368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159625" y="6381750"/>
            <a:ext cx="185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* Adicional 6 m venta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slide1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Objetivos del Negocio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03463" y="1989138"/>
            <a:ext cx="55086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</a:rPr>
              <a:t> Incrementar todo el negocio de Cepillos a través de nuevas noticias al consumidor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</a:rPr>
              <a:t> Convertir a Oral B en un competidor activo en el segmento de Cepillos a Batería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</a:rPr>
              <a:t> Incrementar la Participación del Mercado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es-EC" sz="2000">
              <a:solidFill>
                <a:schemeClr val="accent2"/>
              </a:solidFill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416050" y="4286250"/>
          <a:ext cx="7043738" cy="2100263"/>
        </p:xfrm>
        <a:graphic>
          <a:graphicData uri="http://schemas.openxmlformats.org/presentationml/2006/ole">
            <p:oleObj spid="_x0000_s28679" name="Worksheet" r:id="rId4" imgW="3352800" imgH="1009802" progId="Excel.Sheet.8">
              <p:embed/>
            </p:oleObj>
          </a:graphicData>
        </a:graphic>
      </p:graphicFrame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Objetivos del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16013" y="1841500"/>
            <a:ext cx="64309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P&amp;G - Gillette: Objetivos del Negocio: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                             </a:t>
            </a:r>
            <a:r>
              <a:rPr lang="es-MX" sz="2400" b="1">
                <a:solidFill>
                  <a:srgbClr val="FF0000"/>
                </a:solidFill>
                <a:latin typeface="Century Gothic" pitchFamily="34" charset="0"/>
              </a:rPr>
              <a:t>2006 Estimado</a:t>
            </a:r>
          </a:p>
          <a:p>
            <a:endParaRPr lang="es-MX" sz="2400" b="1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Part.  Vol.                   29.6%</a:t>
            </a: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Part.  Val.                   28.4%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Volumen:               2’4 unidades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Ventas Netas:        US$ 3.0M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59625" y="6381750"/>
            <a:ext cx="185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* Adicional 6 m venta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Objetivos del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116013" y="1841500"/>
            <a:ext cx="6397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Pulsar: Objetivos del Negocio: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                             </a:t>
            </a:r>
            <a:r>
              <a:rPr lang="es-MX" sz="2400" b="1">
                <a:solidFill>
                  <a:srgbClr val="FF0000"/>
                </a:solidFill>
                <a:latin typeface="Century Gothic" pitchFamily="34" charset="0"/>
              </a:rPr>
              <a:t>2006 Estimado</a:t>
            </a:r>
          </a:p>
          <a:p>
            <a:endParaRPr lang="es-MX" sz="2400" b="1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Part.  Vol.                     2.0%</a:t>
            </a: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Part.  Val.                    0.8%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Volumen:               72 000 unidades</a:t>
            </a:r>
          </a:p>
          <a:p>
            <a:endParaRPr lang="es-MX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MX" sz="2400" b="1">
                <a:solidFill>
                  <a:schemeClr val="accent2"/>
                </a:solidFill>
                <a:latin typeface="Century Gothic" pitchFamily="34" charset="0"/>
              </a:rPr>
              <a:t>             Ventas Netas:        US$ 406 000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7159625" y="6381750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* 6 m venta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Objetivos del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28675" y="2060575"/>
            <a:ext cx="8351838" cy="366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s-EC" sz="1700" b="1">
                <a:solidFill>
                  <a:schemeClr val="accent2"/>
                </a:solidFill>
                <a:latin typeface="Century Gothic" pitchFamily="34" charset="0"/>
              </a:rPr>
              <a:t>Ser el primero en el mercado con las mejores características ergonómicas en un cepillo a batería adoptando la fisonomía de un cepillo manual y sus beneficios</a:t>
            </a:r>
          </a:p>
          <a:p>
            <a:pPr marL="174625" indent="-174625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s-EC" sz="1700" b="1">
              <a:solidFill>
                <a:schemeClr val="accent2"/>
              </a:solidFill>
              <a:latin typeface="Century Gothic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s-EC" sz="1700" b="1">
                <a:solidFill>
                  <a:schemeClr val="accent2"/>
                </a:solidFill>
                <a:latin typeface="Century Gothic" pitchFamily="34" charset="0"/>
              </a:rPr>
              <a:t>Ejecutar con una estrategia correcta de precio y merchandising para atraer usuarios de cepillos manuales e indecisos</a:t>
            </a:r>
          </a:p>
          <a:p>
            <a:pPr marL="174625" indent="-174625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s-EC" sz="1700" b="1">
              <a:solidFill>
                <a:schemeClr val="accent2"/>
              </a:solidFill>
              <a:latin typeface="Century Gothic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s-EC" sz="1700" b="1">
                <a:solidFill>
                  <a:schemeClr val="accent2"/>
                </a:solidFill>
                <a:latin typeface="Century Gothic" pitchFamily="34" charset="0"/>
              </a:rPr>
              <a:t>Apoyar el agresivo lanzamiento con un plan de marketing de 360</a:t>
            </a:r>
            <a:r>
              <a:rPr lang="es-EC" sz="1700" b="1">
                <a:solidFill>
                  <a:schemeClr val="accent2"/>
                </a:solidFill>
                <a:latin typeface="Century Gothic" pitchFamily="34" charset="0"/>
                <a:sym typeface="Symbol" pitchFamily="18" charset="2"/>
              </a:rPr>
              <a:t> para crear expectativa y generar la prueba del producto</a:t>
            </a:r>
            <a:r>
              <a:rPr lang="es-EC" sz="1700" b="1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s-EC" sz="1700" b="1">
                <a:solidFill>
                  <a:schemeClr val="accent2"/>
                </a:solidFill>
                <a:latin typeface="Century Gothic" pitchFamily="34" charset="0"/>
                <a:sym typeface="Wingdings" pitchFamily="2" charset="2"/>
              </a:rPr>
              <a:t> una plataforma para futuros nuevos productos</a:t>
            </a:r>
            <a:r>
              <a:rPr lang="es-EC" sz="1700" b="1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pPr marL="174625" indent="-174625" eaLnBrk="0" hangingPunct="0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</a:pPr>
            <a:endParaRPr lang="es-EC" sz="17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Plan de Acción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del Negocio</a:t>
            </a: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Se requiere de una Investigación de Mercado para conocer: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051050" y="1989138"/>
            <a:ext cx="58340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Gustos y preferencias de los clientes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Posicionamiento de Competidores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Hábitos de Compra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Atributos más significativos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Nivel de Competencia</a:t>
            </a: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8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87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La Investigación de Mercado se llevó a cabo mediante: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051050" y="1989138"/>
            <a:ext cx="58340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Encuestas Personales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Focus Groups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Entrevistas a Profundidad</a:t>
            </a: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5587" name="AutoShape 3"/>
          <p:cNvSpPr>
            <a:spLocks noChangeArrowheads="1"/>
          </p:cNvSpPr>
          <p:nvPr/>
        </p:nvSpPr>
        <p:spPr bwMode="auto">
          <a:xfrm>
            <a:off x="0" y="9144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84213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Objetivos del Negocio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1179513" y="260350"/>
          <a:ext cx="5192712" cy="6408738"/>
        </p:xfrm>
        <a:graphic>
          <a:graphicData uri="http://schemas.openxmlformats.org/presentationml/2006/ole">
            <p:oleObj spid="_x0000_s184326" name="Worksheet" r:id="rId4" imgW="9401654" imgH="116053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1835150" y="2917825"/>
          <a:ext cx="6156325" cy="3679825"/>
        </p:xfrm>
        <a:graphic>
          <a:graphicData uri="http://schemas.openxmlformats.org/presentationml/2006/ole">
            <p:oleObj spid="_x0000_s121863" name="Chart" r:id="rId4" imgW="4876800" imgH="2914802" progId="Excel.Chart.8">
              <p:embed/>
            </p:oleObj>
          </a:graphicData>
        </a:graphic>
      </p:graphicFrame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Top of Mind</a:t>
            </a: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Actividades realizadas para el Cuidado Oral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2005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763713" y="2881313"/>
          <a:ext cx="6264275" cy="3716337"/>
        </p:xfrm>
        <a:graphic>
          <a:graphicData uri="http://schemas.openxmlformats.org/presentationml/2006/ole">
            <p:oleObj spid="_x0000_s122888" name="Chart" r:id="rId4" imgW="4800600" imgH="2848051" progId="Excel.Chart.8">
              <p:embed/>
            </p:oleObj>
          </a:graphicData>
        </a:graphic>
      </p:graphicFrame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908175" y="1484313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Características más deseadas en un Cepillo Dental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124075" y="1857375"/>
          <a:ext cx="5595938" cy="4778375"/>
        </p:xfrm>
        <a:graphic>
          <a:graphicData uri="http://schemas.openxmlformats.org/presentationml/2006/ole">
            <p:oleObj spid="_x0000_s123910" name="Chart" r:id="rId4" imgW="5019751" imgH="4286402" progId="Excel.Chart.8">
              <p:embed/>
            </p:oleObj>
          </a:graphicData>
        </a:graphic>
      </p:graphicFrame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1066800" y="69215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Mejor Precio</a:t>
            </a:r>
          </a:p>
        </p:txBody>
      </p:sp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1835150" y="2924175"/>
          <a:ext cx="6192838" cy="3625850"/>
        </p:xfrm>
        <a:graphic>
          <a:graphicData uri="http://schemas.openxmlformats.org/presentationml/2006/ole">
            <p:oleObj spid="_x0000_s124935" name="Chart" r:id="rId4" imgW="5638800" imgH="3552749" progId="Excel.Chart.8">
              <p:embed/>
            </p:oleObj>
          </a:graphicData>
        </a:graphic>
      </p:graphicFrame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Más Durable</a:t>
            </a: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1908175" y="2960688"/>
          <a:ext cx="6192838" cy="3540125"/>
        </p:xfrm>
        <a:graphic>
          <a:graphicData uri="http://schemas.openxmlformats.org/presentationml/2006/ole">
            <p:oleObj spid="_x0000_s125958" name="Chart" r:id="rId4" imgW="5248351" imgH="3000451" progId="Excel.Chart.8">
              <p:embed/>
            </p:oleObj>
          </a:graphicData>
        </a:graphic>
      </p:graphicFrame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Remoción de Placa</a:t>
            </a:r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908175" y="2971800"/>
          <a:ext cx="6119813" cy="3552825"/>
        </p:xfrm>
        <a:graphic>
          <a:graphicData uri="http://schemas.openxmlformats.org/presentationml/2006/ole">
            <p:oleObj spid="_x0000_s126982" name="Chart" r:id="rId4" imgW="5152949" imgH="3552749" progId="Excel.Chart.8">
              <p:embed/>
            </p:oleObj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Cambio de Cepillos Dentales</a:t>
            </a: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1979613" y="2924175"/>
          <a:ext cx="6048375" cy="3533775"/>
        </p:xfrm>
        <a:graphic>
          <a:graphicData uri="http://schemas.openxmlformats.org/presentationml/2006/ole">
            <p:oleObj spid="_x0000_s128006" name="Chart" r:id="rId4" imgW="4838700" imgH="3533851" progId="Excel.Chart.8">
              <p:embed/>
            </p:oleObj>
          </a:graphicData>
        </a:graphic>
      </p:graphicFrame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Lugar de Compra</a:t>
            </a: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979613" y="2913063"/>
          <a:ext cx="6048375" cy="3540125"/>
        </p:xfrm>
        <a:graphic>
          <a:graphicData uri="http://schemas.openxmlformats.org/presentationml/2006/ole">
            <p:oleObj spid="_x0000_s129030" name="Chart" r:id="rId4" imgW="5257800" imgH="3114751" progId="Excel.Chart.8">
              <p:embed/>
            </p:oleObj>
          </a:graphicData>
        </a:graphic>
      </p:graphicFrame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Marcas de Cepillos Dentales a Batería compradas</a:t>
            </a: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24175"/>
            <a:ext cx="59769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0" y="9144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4213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Objetivos del Negocio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Disposición a Comprar Cepillos Dentales a Batería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24175"/>
            <a:ext cx="59769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Atributo más Importante</a:t>
            </a: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60688"/>
            <a:ext cx="59769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accent2"/>
                </a:solidFill>
              </a:rPr>
              <a:t>Tabulación de los resultados de las Encuestas Personales: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908175" y="2492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Precio de Compra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97200"/>
            <a:ext cx="59769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900113" y="1628775"/>
            <a:ext cx="82438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Demográfico: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Hombres y mujeres entre edades de 13-50 años </a:t>
            </a:r>
            <a:endParaRPr lang="es-EC" sz="2400" b="1" i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Psicográficos:</a:t>
            </a:r>
            <a:endParaRPr lang="es-EC" sz="2400" b="1" i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“Activamente envueltos en su higiene oral, quieren lo mejor para ellos y su familia y siempre desean probar nuevos e innovadores productos que satisfagan sus necesidades”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900113" y="1628775"/>
            <a:ext cx="82438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Focus groups: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Conclusiones: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Grande, incómodo y caro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Influencia de publicidad en decisión de compra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Resistencia al cambio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Disposición a comprar de acuerdo a beneficios brindados</a:t>
            </a:r>
            <a:endParaRPr lang="es-EC" sz="2000" b="1" i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1492" name="AutoShape 4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900113" y="1628775"/>
            <a:ext cx="82438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Entrevistas a profundidad: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Century Gothic" pitchFamily="34" charset="0"/>
              <a:buChar char="―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Conclusiones:</a:t>
            </a:r>
            <a:endParaRPr lang="es-EC" sz="2000" b="1" u="sng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Compra por rutina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Uso de cepillo dental de acuerdo a necesidades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Actividades adicionales para el cuidado oral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Visitas semestrales al odontólogo</a:t>
            </a:r>
          </a:p>
          <a:p>
            <a:pPr marL="1143000" lvl="2" indent="-228600">
              <a:lnSpc>
                <a:spcPct val="170000"/>
              </a:lnSpc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</a:pPr>
            <a:endParaRPr lang="es-EC" sz="20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  <a:cs typeface="Arial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  <a:cs typeface="Arial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  <a:cs typeface="Arial" charset="0"/>
              </a:rPr>
              <a:t>Objetivos del Negocio</a:t>
            </a:r>
            <a:r>
              <a:rPr lang="es-EC" sz="2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  <a:cs typeface="Arial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  <a:cs typeface="Arial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  <a:cs typeface="Arial" charset="0"/>
              </a:rPr>
              <a:t>Oportunidades de Venta 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52500" y="1905000"/>
            <a:ext cx="7507288" cy="4121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Nombre del cepillo: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Oral B Pulsar</a:t>
            </a:r>
          </a:p>
          <a:p>
            <a:pPr eaLnBrk="0" hangingPunc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</a:t>
            </a:r>
          </a:p>
          <a:p>
            <a:pPr eaLnBrk="0" hangingPunct="0">
              <a:tabLst>
                <a:tab pos="1946275" algn="l"/>
                <a:tab pos="3079750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Posicionamiento: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s-EC" sz="2400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La limpieza superior de un cepillo a batería con el tamaño y confort de un cepillo manual</a:t>
            </a: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eaLnBrk="0" hangingPunct="0">
              <a:lnSpc>
                <a:spcPct val="1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eaLnBrk="0" hangingPunct="0">
              <a:tabLst>
                <a:tab pos="1946275" algn="l"/>
                <a:tab pos="3079750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Precio CIF en China Cepillos:   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US $1.30</a:t>
            </a:r>
          </a:p>
          <a:p>
            <a:pPr eaLnBrk="0" hangingPunct="0">
              <a:tabLst>
                <a:tab pos="1946275" algn="l"/>
                <a:tab pos="3079750" algn="l"/>
              </a:tabLst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eaLnBrk="0" hangingPunct="0">
              <a:tabLst>
                <a:tab pos="1946275" algn="l"/>
                <a:tab pos="3079750" algn="l"/>
              </a:tabLst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Precio CIF en China Repuestos:   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US $1.09</a:t>
            </a:r>
          </a:p>
          <a:p>
            <a:pPr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			  	</a:t>
            </a:r>
          </a:p>
          <a:p>
            <a:pPr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tabLst>
                <a:tab pos="1946275" algn="l"/>
                <a:tab pos="3079750" algn="l"/>
              </a:tabLst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Elementos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del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pic>
        <p:nvPicPr>
          <p:cNvPr id="103429" name="Picture 5" descr="poster afi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081088"/>
            <a:ext cx="3897313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4213" y="1700213"/>
            <a:ext cx="8001000" cy="2249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4675" indent="-234950" eaLnBrk="0" hangingPunc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La combinación de cerdas en diversos ángulos y las vibraciones sónicas actúan más eficientemente sobre las bacterias y remueve más placa que un cepillo manual.</a:t>
            </a: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	</a:t>
            </a:r>
          </a:p>
          <a:p>
            <a:pPr marL="574675" indent="-234950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9144000" cy="6619875"/>
          </a:xfrm>
          <a:prstGeom prst="rect">
            <a:avLst/>
          </a:prstGeom>
          <a:noFill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850" y="1649413"/>
            <a:ext cx="8382000" cy="2500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93738" indent="-300038" eaLnBrk="0" hangingPunct="0">
              <a:lnSpc>
                <a:spcPct val="140000"/>
              </a:lnSpc>
              <a:buClr>
                <a:srgbClr val="FF0000"/>
              </a:buClr>
            </a:pPr>
            <a:r>
              <a:rPr lang="es-EC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Objetivos</a:t>
            </a:r>
            <a:endParaRPr lang="es-EC" sz="2000" b="1">
              <a:solidFill>
                <a:schemeClr val="accent2"/>
              </a:solidFill>
              <a:latin typeface="Century Gothic" pitchFamily="34" charset="0"/>
            </a:endParaRPr>
          </a:p>
          <a:p>
            <a:pPr marL="693738" indent="-300038" eaLnBrk="0" hangingPunct="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Crear discontinuidad en el mercado con un producto innovador</a:t>
            </a:r>
          </a:p>
          <a:p>
            <a:pPr marL="693738" indent="-300038" eaLnBrk="0" hangingPunct="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Levantar el negocio a batería de Procter &amp; Gamble mediante un renacimiento en sus marcas</a:t>
            </a:r>
          </a:p>
          <a:p>
            <a:pPr marL="693738" indent="-300038" eaLnBrk="0" hangingPunct="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Agregar valor a la categoría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9144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Objetivos &amp; Estrategias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3860800"/>
            <a:ext cx="8382000" cy="1984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93738" indent="-300038" eaLnBrk="0" hangingPunct="0">
              <a:spcBef>
                <a:spcPct val="50000"/>
              </a:spcBef>
              <a:buClr>
                <a:srgbClr val="FF0000"/>
              </a:buClr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 marL="693738" indent="-300038" eaLnBrk="0" hangingPunct="0">
              <a:lnSpc>
                <a:spcPct val="130000"/>
              </a:lnSpc>
              <a:buClr>
                <a:srgbClr val="FF0000"/>
              </a:buClr>
            </a:pPr>
            <a:r>
              <a:rPr lang="es-EC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Estrategias</a:t>
            </a:r>
          </a:p>
          <a:p>
            <a:pPr marL="693738" indent="-300038" eaLnBrk="0" hangingPunct="0">
              <a:lnSpc>
                <a:spcPct val="130000"/>
              </a:lnSpc>
              <a:buClr>
                <a:srgbClr val="FF0000"/>
              </a:buClr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 marL="693738" indent="-300038" eaLnBrk="0" hangingPunct="0">
              <a:lnSpc>
                <a:spcPct val="130000"/>
              </a:lnSpc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Sofisticar al usuario de cepillos manuales </a:t>
            </a:r>
          </a:p>
          <a:p>
            <a:pPr marL="693738" indent="-300038" eaLnBrk="0" hangingPunct="0">
              <a:lnSpc>
                <a:spcPct val="130000"/>
              </a:lnSpc>
              <a:buClr>
                <a:srgbClr val="FF0000"/>
              </a:buClr>
              <a:buFontTx/>
              <a:buChar char="•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Convertir usuarios indecisos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84213" y="1700213"/>
            <a:ext cx="8001000" cy="297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4675" indent="-234950" eaLnBrk="0" hangingPunc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La combinación de cerdas en diversos ángulos y las vibraciones sónicas actúan más eficientemente sobre las bacterias y remueve más placa que un cepillo manual.</a:t>
            </a: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El “camino entre un cepillo manual y a batería”</a:t>
            </a: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	</a:t>
            </a:r>
          </a:p>
          <a:p>
            <a:pPr marL="574675" indent="-234950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84213" y="1700213"/>
            <a:ext cx="8001000" cy="3709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4675" indent="-234950" eaLnBrk="0" hangingPunct="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La combinación de cerdas en diversos ángulos y las vibraciones sónicas actúan más eficientemente sobre las bacterias y remueve más placa que un cepillo manual.</a:t>
            </a: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El “camino entre un cepillo manual y a batería”</a:t>
            </a:r>
          </a:p>
          <a:p>
            <a:pPr marL="574675" indent="-23495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568325" algn="l"/>
                <a:tab pos="3079750" algn="l"/>
              </a:tabLst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Un cepillo operado a batería que brinda limpieza superior con el mismo tamaño, confort y precio que los regulares.</a:t>
            </a: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	</a:t>
            </a:r>
          </a:p>
          <a:p>
            <a:pPr marL="574675" indent="-234950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tabLst>
                <a:tab pos="568325" algn="l"/>
                <a:tab pos="3079750" algn="l"/>
              </a:tabLst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31913" y="1052513"/>
            <a:ext cx="7380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32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32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32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Delgado como un cepillo manual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32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32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Área de agarre confortable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32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32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Fácil de manejar    </a:t>
            </a: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endParaRPr lang="es-EC" sz="32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222250" indent="-222250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971550" algn="l"/>
                <a:tab pos="1363663" algn="l"/>
                <a:tab pos="1887538" algn="l"/>
                <a:tab pos="3025775" algn="l"/>
              </a:tabLst>
            </a:pPr>
            <a:r>
              <a:rPr lang="es-EC" sz="32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Reposa sobre su espalda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Características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Ergonómicas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del Negocio</a:t>
            </a: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Elementos del Producto</a:t>
            </a:r>
            <a:endParaRPr lang="es-EC" sz="2400" b="1">
              <a:solidFill>
                <a:srgbClr val="FF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6" name="Picture 1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3389313" y="3933825"/>
            <a:ext cx="2057400" cy="12192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4000" b="1">
                <a:solidFill>
                  <a:srgbClr val="FF0000"/>
                </a:solidFill>
              </a:rPr>
              <a:t>5 P’s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208713" y="2714625"/>
            <a:ext cx="1524000" cy="7620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accent2"/>
                </a:solidFill>
              </a:rPr>
              <a:t>Precio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379913" y="2409825"/>
            <a:ext cx="0" cy="1524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627313" y="3448050"/>
            <a:ext cx="1143000" cy="638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2398713" y="5000625"/>
            <a:ext cx="13716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219700" y="4959350"/>
            <a:ext cx="1425575" cy="9556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5148263" y="3400425"/>
            <a:ext cx="1365250" cy="695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6132513" y="5915025"/>
            <a:ext cx="1371600" cy="6096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accent2"/>
                </a:solidFill>
              </a:rPr>
              <a:t>Promoción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3465513" y="1647825"/>
            <a:ext cx="1828800" cy="7620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accent2"/>
                </a:solidFill>
              </a:rPr>
              <a:t>Producto 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1463675" y="2727325"/>
            <a:ext cx="1524000" cy="7620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accent2"/>
                </a:solidFill>
              </a:rPr>
              <a:t>POP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1835150" y="5895975"/>
            <a:ext cx="1371600" cy="6096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accent2"/>
                </a:solidFill>
              </a:rPr>
              <a:t>Plaza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Oral B Pulsar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5" grpId="0" animBg="1"/>
      <p:bldP spid="44048" grpId="0" animBg="1"/>
      <p:bldP spid="440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83518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</a:pPr>
            <a:endParaRPr lang="es-EC" sz="20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EC" sz="2000">
              <a:solidFill>
                <a:schemeClr val="accent2"/>
              </a:solidFill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EC" sz="2000">
              <a:solidFill>
                <a:schemeClr val="accent2"/>
              </a:solidFill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EC" sz="2000" b="1">
              <a:solidFill>
                <a:schemeClr val="accent2"/>
              </a:solidFill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 País líder:</a:t>
            </a: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	           Estados Unidos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 Origen:</a:t>
            </a: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          Chiaphua - China</a:t>
            </a:r>
          </a:p>
          <a:p>
            <a:pPr>
              <a:buClr>
                <a:srgbClr val="FF0000"/>
              </a:buClr>
              <a:buFont typeface="Wingdings" pitchFamily="2" charset="2"/>
              <a:buChar char="è"/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 SKUs:</a:t>
            </a: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              Cepillo de 35 – Cerdas Suaves 12 un.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		           Cepillo de 35 – Cerdas Medium 12 un.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 Cepillo de 40 – Cerdas Suaves 12 un.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 Cepillo de 40 – Cerdas Medium 12.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                            Repuesto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 Lanzamiento:</a:t>
            </a:r>
            <a:r>
              <a:rPr lang="es-EC" sz="2000">
                <a:solidFill>
                  <a:schemeClr val="accent2"/>
                </a:solidFill>
                <a:latin typeface="Century Gothic" pitchFamily="34" charset="0"/>
              </a:rPr>
              <a:t>         Julio 2006 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C" sz="20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31875" y="1760538"/>
            <a:ext cx="5670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b="1">
                <a:solidFill>
                  <a:schemeClr val="accent2"/>
                </a:solidFill>
              </a:rPr>
              <a:t>INFORMACION:</a:t>
            </a:r>
          </a:p>
          <a:p>
            <a:r>
              <a:rPr lang="es-EC" b="1">
                <a:solidFill>
                  <a:schemeClr val="accent2"/>
                </a:solidFill>
              </a:rPr>
              <a:t>   Caja de 12 Unidades</a:t>
            </a:r>
          </a:p>
          <a:p>
            <a:endParaRPr lang="es-EC" b="1">
              <a:solidFill>
                <a:schemeClr val="accent2"/>
              </a:solidFill>
            </a:endParaRPr>
          </a:p>
          <a:p>
            <a:endParaRPr lang="es-EC" b="1">
              <a:solidFill>
                <a:schemeClr val="accent2"/>
              </a:solidFill>
            </a:endParaRPr>
          </a:p>
          <a:p>
            <a:r>
              <a:rPr lang="es-EC" b="1">
                <a:solidFill>
                  <a:schemeClr val="accent2"/>
                </a:solidFill>
              </a:rPr>
              <a:t>Oral B Pulsar Suaves y Medium	</a:t>
            </a:r>
          </a:p>
          <a:p>
            <a:endParaRPr lang="es-EC" b="1">
              <a:solidFill>
                <a:schemeClr val="accent2"/>
              </a:solidFill>
            </a:endParaRPr>
          </a:p>
          <a:p>
            <a:endParaRPr lang="es-EC" b="1">
              <a:solidFill>
                <a:schemeClr val="accent2"/>
              </a:solidFill>
            </a:endParaRPr>
          </a:p>
          <a:p>
            <a:r>
              <a:rPr lang="es-EC" b="1">
                <a:solidFill>
                  <a:schemeClr val="accent2"/>
                </a:solidFill>
              </a:rPr>
              <a:t>           Medidas caja:	         Palletización:</a:t>
            </a:r>
          </a:p>
          <a:p>
            <a:endParaRPr lang="es-EC" b="1">
              <a:solidFill>
                <a:schemeClr val="accent2"/>
              </a:solidFill>
            </a:endParaRPr>
          </a:p>
          <a:p>
            <a:r>
              <a:rPr lang="es-EC" b="1">
                <a:solidFill>
                  <a:schemeClr val="accent2"/>
                </a:solidFill>
              </a:rPr>
              <a:t>          25.4x15.2x19.1cm            24 Cajas x Nivel</a:t>
            </a:r>
          </a:p>
          <a:p>
            <a:r>
              <a:rPr lang="es-EC" b="1">
                <a:solidFill>
                  <a:schemeClr val="accent2"/>
                </a:solidFill>
              </a:rPr>
              <a:t>			          5 niveles x Pallet	</a:t>
            </a:r>
          </a:p>
          <a:p>
            <a:r>
              <a:rPr lang="es-EC" b="1">
                <a:solidFill>
                  <a:schemeClr val="accent2"/>
                </a:solidFill>
              </a:rPr>
              <a:t>			         120 Cajas x Pallet </a:t>
            </a:r>
          </a:p>
          <a:p>
            <a:endParaRPr lang="es-EC" b="1">
              <a:solidFill>
                <a:schemeClr val="accent2"/>
              </a:solidFill>
            </a:endParaRPr>
          </a:p>
          <a:p>
            <a:endParaRPr lang="es-EC" b="1">
              <a:solidFill>
                <a:schemeClr val="accent2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4732338"/>
            <a:ext cx="1981200" cy="1360487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751388"/>
            <a:ext cx="1219200" cy="1041400"/>
          </a:xfrm>
          <a:prstGeom prst="rect">
            <a:avLst/>
          </a:prstGeom>
          <a:noFill/>
        </p:spPr>
      </p:pic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58838" y="1858963"/>
            <a:ext cx="6521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</a:rPr>
              <a:t>               Enfocado por Ambiente Detallista: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000" b="1" i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s-EC" sz="16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Hipermercados, Supermercados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Cadenas de farmacias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s-EC" sz="20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58838" y="1858963"/>
            <a:ext cx="81772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s-EC" sz="2400" b="1" i="1">
                <a:solidFill>
                  <a:schemeClr val="accent2"/>
                </a:solidFill>
                <a:latin typeface="Century Gothic" pitchFamily="34" charset="0"/>
              </a:rPr>
              <a:t>               Enfocado por Ambiente Detallista: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000" b="1" i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s-EC" sz="16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s-EC" sz="2000" b="1">
                <a:solidFill>
                  <a:schemeClr val="accent2"/>
                </a:solidFill>
                <a:latin typeface="Century Gothic" pitchFamily="34" charset="0"/>
              </a:rPr>
              <a:t>Hipermercados, Supermercados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s-EC" sz="20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Cadenas de farmacias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s-EC" sz="20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s-EC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s-EC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s-EC" sz="20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Este producto </a:t>
            </a:r>
            <a:r>
              <a:rPr lang="es-EC" sz="2000" b="1" i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NO</a:t>
            </a:r>
            <a:r>
              <a:rPr lang="es-EC" sz="2000" b="1" i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debe ser comercializado en tiendas de barrio</a:t>
            </a:r>
            <a:endParaRPr lang="es-EC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14400" y="1701800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Objetivos por Ambiente Detallista: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33363" y="2514600"/>
          <a:ext cx="8731250" cy="3108325"/>
        </p:xfrm>
        <a:graphic>
          <a:graphicData uri="http://schemas.openxmlformats.org/presentationml/2006/ole">
            <p:oleObj spid="_x0000_s54278" name="Worksheet" r:id="rId4" imgW="5229149" imgH="1838249" progId="Excel.Sheet.8">
              <p:embed/>
            </p:oleObj>
          </a:graphicData>
        </a:graphic>
      </p:graphicFrame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ondo present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914400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4213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Objetivos del Negocio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7950" y="1876425"/>
            <a:ext cx="84137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s-EC" sz="2800" b="1">
                <a:solidFill>
                  <a:schemeClr val="accent2"/>
                </a:solidFill>
                <a:latin typeface="Century Gothic" pitchFamily="34" charset="0"/>
              </a:rPr>
              <a:t>            Estrategia de precios para todos los AD:</a:t>
            </a: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400" b="1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103 index hacia Colgate Motion (Cepillo)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85 index hacia Colgate Motion (Repuestos) 	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q"/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4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Precio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15795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Para todos los Ambientes Detallistas: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29241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103  sobre Colgate Motion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635375" y="3860800"/>
            <a:ext cx="1806575" cy="604838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3200">
                <a:solidFill>
                  <a:schemeClr val="accent2"/>
                </a:solidFill>
                <a:latin typeface="Century Gothic" pitchFamily="34" charset="0"/>
              </a:rPr>
              <a:t>US $5.99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0" y="22764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Ecuador 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Precio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15795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Para todos los Ambientes Detallistas: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29241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85 Index hacia Colgate Motion 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635375" y="3860800"/>
            <a:ext cx="1806575" cy="604838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3200">
                <a:solidFill>
                  <a:schemeClr val="accent2"/>
                </a:solidFill>
                <a:latin typeface="Century Gothic" pitchFamily="34" charset="0"/>
              </a:rPr>
              <a:t>US $4.99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22764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accent2"/>
                </a:solidFill>
                <a:latin typeface="Century Gothic" pitchFamily="34" charset="0"/>
              </a:rPr>
              <a:t>Ecuador </a:t>
            </a:r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Precio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120775" y="162877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8275" indent="-168275">
              <a:lnSpc>
                <a:spcPct val="70000"/>
              </a:lnSpc>
            </a:pPr>
            <a:r>
              <a:rPr lang="es-EC" sz="28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On Packs:</a:t>
            </a:r>
          </a:p>
          <a:p>
            <a:pPr marL="168275" indent="-168275">
              <a:lnSpc>
                <a:spcPct val="70000"/>
              </a:lnSpc>
              <a:spcBef>
                <a:spcPct val="20000"/>
              </a:spcBef>
            </a:pPr>
            <a:endParaRPr lang="es-EC" sz="2800" u="sng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168275" indent="-168275">
              <a:lnSpc>
                <a:spcPct val="70000"/>
              </a:lnSpc>
              <a:spcBef>
                <a:spcPct val="20000"/>
              </a:spcBef>
            </a:pPr>
            <a:r>
              <a:rPr lang="es-EC" sz="20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 </a:t>
            </a:r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Objetivo:</a:t>
            </a: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Generar prueba, llenado de canal y</a:t>
            </a:r>
          </a:p>
          <a:p>
            <a:pPr marL="168275" indent="-168275">
              <a:lnSpc>
                <a:spcPct val="70000"/>
              </a:lnSpc>
              <a:spcBef>
                <a:spcPct val="20000"/>
              </a:spcBef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bloquear a la competencia</a:t>
            </a: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Promoción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120775" y="162877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8275" indent="-168275">
              <a:lnSpc>
                <a:spcPct val="70000"/>
              </a:lnSpc>
              <a:buClr>
                <a:srgbClr val="FF0000"/>
              </a:buClr>
            </a:pPr>
            <a:r>
              <a:rPr lang="es-EC" sz="2800" b="1" u="sng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On Packs:</a:t>
            </a:r>
          </a:p>
          <a:p>
            <a:pPr marL="168275" indent="-168275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</a:pPr>
            <a:endParaRPr lang="es-EC" sz="200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marL="168275" indent="-168275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Oral B Pulsar 3 x 1 gratis</a:t>
            </a:r>
          </a:p>
        </p:txBody>
      </p:sp>
      <p:pic>
        <p:nvPicPr>
          <p:cNvPr id="110601" name="Picture 9" descr="aviso de prensa promo 3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814638"/>
            <a:ext cx="6064250" cy="3638550"/>
          </a:xfrm>
          <a:prstGeom prst="rect">
            <a:avLst/>
          </a:prstGeom>
          <a:noFill/>
        </p:spPr>
      </p:pic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Promoción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120775" y="162877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8275" indent="-168275">
              <a:lnSpc>
                <a:spcPct val="70000"/>
              </a:lnSpc>
              <a:buClr>
                <a:srgbClr val="FF0000"/>
              </a:buClr>
            </a:pPr>
            <a:r>
              <a:rPr lang="es-EC" sz="2800" b="1" u="sng">
                <a:solidFill>
                  <a:schemeClr val="accent2"/>
                </a:solidFill>
                <a:latin typeface="Century Gothic" pitchFamily="34" charset="0"/>
              </a:rPr>
              <a:t>On Packs:</a:t>
            </a:r>
          </a:p>
          <a:p>
            <a:pPr marL="168275" indent="-168275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</a:pPr>
            <a:endParaRPr lang="es-EC" sz="2000">
              <a:solidFill>
                <a:schemeClr val="accent2"/>
              </a:solidFill>
              <a:latin typeface="Century Gothic" pitchFamily="34" charset="0"/>
            </a:endParaRPr>
          </a:p>
          <a:p>
            <a:pPr marL="168275" indent="-168275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>
                <a:solidFill>
                  <a:schemeClr val="accent2"/>
                </a:solidFill>
                <a:latin typeface="Century Gothic" pitchFamily="34" charset="0"/>
              </a:rPr>
              <a:t>Oral B Pulsar 3 x 2 gratis Hilo Dental Oral B </a:t>
            </a:r>
          </a:p>
        </p:txBody>
      </p:sp>
      <p:pic>
        <p:nvPicPr>
          <p:cNvPr id="64519" name="Picture 7" descr="aviso de prensa pr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708275"/>
            <a:ext cx="6426200" cy="3856038"/>
          </a:xfrm>
          <a:prstGeom prst="rect">
            <a:avLst/>
          </a:prstGeom>
          <a:noFill/>
        </p:spPr>
      </p:pic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Promoción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827088" y="2159000"/>
          <a:ext cx="8264525" cy="2738438"/>
        </p:xfrm>
        <a:graphic>
          <a:graphicData uri="http://schemas.openxmlformats.org/presentationml/2006/ole">
            <p:oleObj spid="_x0000_s63490" name="Worksheet" r:id="rId4" imgW="5867332" imgH="1962131" progId="Excel.Sheet.8">
              <p:embed/>
            </p:oleObj>
          </a:graphicData>
        </a:graphic>
      </p:graphicFrame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Promoción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54113" y="1341438"/>
            <a:ext cx="7666037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s-EC" sz="2000" b="1" u="sng">
                <a:latin typeface="Century Gothic" pitchFamily="34" charset="0"/>
              </a:rPr>
              <a:t>Objetivo:</a:t>
            </a:r>
            <a:r>
              <a:rPr lang="es-EC" sz="2400">
                <a:latin typeface="Tahoma" pitchFamily="34" charset="0"/>
              </a:rPr>
              <a:t>   Incrementar exhibición adicional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Tx/>
              <a:buChar char="•"/>
            </a:pPr>
            <a:r>
              <a:rPr lang="es-EC" b="1">
                <a:latin typeface="Century Gothic" pitchFamily="34" charset="0"/>
              </a:rPr>
              <a:t>Perchado principal: </a:t>
            </a:r>
            <a:r>
              <a:rPr lang="es-EC">
                <a:latin typeface="Century Gothic" pitchFamily="34" charset="0"/>
              </a:rPr>
              <a:t> 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Char char="-"/>
            </a:pPr>
            <a:r>
              <a:rPr lang="es-EC" sz="1600">
                <a:latin typeface="Century Gothic" pitchFamily="34" charset="0"/>
              </a:rPr>
              <a:t>En la sección de manuales, junto a Colgate Whitening/Massager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None/>
            </a:pPr>
            <a:r>
              <a:rPr lang="es-EC" sz="1400" b="1">
                <a:latin typeface="Century Gothic" pitchFamily="34" charset="0"/>
              </a:rPr>
              <a:t> </a:t>
            </a:r>
            <a:r>
              <a:rPr lang="es-EC" sz="1400" i="1">
                <a:latin typeface="Century Gothic" pitchFamily="34" charset="0"/>
              </a:rPr>
              <a:t>Para ambientes donde el segmento de cepillos a batería no está muy desarrollado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Char char="-"/>
            </a:pPr>
            <a:r>
              <a:rPr lang="es-EC" sz="1600">
                <a:latin typeface="Century Gothic" pitchFamily="34" charset="0"/>
              </a:rPr>
              <a:t>Entre las secciones manuales Super-Premium y la sección de cepillos a batería.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None/>
            </a:pPr>
            <a:r>
              <a:rPr lang="es-EC" sz="1400" i="1">
                <a:latin typeface="Century Gothic" pitchFamily="34" charset="0"/>
              </a:rPr>
              <a:t>Para ambientes donde el segmento de cepillos a batería está muy desarrollado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Tx/>
              <a:buChar char="•"/>
            </a:pPr>
            <a:r>
              <a:rPr lang="es-EC" b="1">
                <a:latin typeface="Century Gothic" pitchFamily="34" charset="0"/>
              </a:rPr>
              <a:t>Perchado adicional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s-EC" sz="1600">
                <a:latin typeface="Century Gothic" pitchFamily="34" charset="0"/>
              </a:rPr>
              <a:t>Asegurar perchado adicional en la sección a batería a pesar del perchado en la sección manuales, si es posible.</a:t>
            </a:r>
          </a:p>
          <a:p>
            <a:pPr lvl="2">
              <a:lnSpc>
                <a:spcPct val="130000"/>
              </a:lnSpc>
              <a:buClr>
                <a:srgbClr val="FF0000"/>
              </a:buClr>
              <a:buFontTx/>
              <a:buChar char="•"/>
            </a:pPr>
            <a:r>
              <a:rPr lang="es-EC" sz="1400">
                <a:latin typeface="Century Gothic" pitchFamily="34" charset="0"/>
              </a:rPr>
              <a:t>  Mínimo 2 caras en la percha de la sección a batería 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Char char="-"/>
            </a:pPr>
            <a:r>
              <a:rPr lang="es-EC" sz="1600">
                <a:latin typeface="Century Gothic" pitchFamily="34" charset="0"/>
              </a:rPr>
              <a:t>Percha al lado de la caja – mínimo 2 caras </a:t>
            </a:r>
          </a:p>
          <a:p>
            <a:pPr marL="682625" lvl="1" indent="-225425">
              <a:lnSpc>
                <a:spcPct val="130000"/>
              </a:lnSpc>
              <a:buClr>
                <a:srgbClr val="FF0000"/>
              </a:buClr>
              <a:buFont typeface="Symbol" pitchFamily="18" charset="2"/>
              <a:buChar char="-"/>
            </a:pPr>
            <a:r>
              <a:rPr lang="es-EC" sz="1600">
                <a:latin typeface="Century Gothic" pitchFamily="34" charset="0"/>
              </a:rPr>
              <a:t>Material POP en las perchas de Shampoo</a:t>
            </a:r>
            <a:endParaRPr lang="es-EC" sz="2000" b="1" u="sng">
              <a:latin typeface="Century Gothic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s-EC" sz="2000" b="1" u="sng">
                <a:latin typeface="Century Gothic" pitchFamily="34" charset="0"/>
              </a:rPr>
              <a:t>Estrategia</a:t>
            </a:r>
            <a:r>
              <a:rPr lang="es-EC" sz="2000" b="1">
                <a:latin typeface="Century Gothic" pitchFamily="34" charset="0"/>
              </a:rPr>
              <a:t>:</a:t>
            </a:r>
            <a:r>
              <a:rPr lang="es-EC" sz="2400">
                <a:latin typeface="Tahoma" pitchFamily="34" charset="0"/>
              </a:rPr>
              <a:t>    </a:t>
            </a:r>
            <a:r>
              <a:rPr lang="es-EC" sz="2000">
                <a:latin typeface="Century Gothic" pitchFamily="34" charset="0"/>
              </a:rPr>
              <a:t>Sensación - Transacción</a:t>
            </a:r>
            <a:endParaRPr lang="es-EC" sz="2400">
              <a:latin typeface="Tahom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endParaRPr lang="es-EC" sz="2400">
              <a:latin typeface="Tahoma" pitchFamily="34" charset="0"/>
            </a:endParaRPr>
          </a:p>
          <a:p>
            <a:pPr algn="ctr">
              <a:lnSpc>
                <a:spcPct val="130000"/>
              </a:lnSpc>
              <a:buClr>
                <a:srgbClr val="FF0000"/>
              </a:buClr>
            </a:pPr>
            <a:endParaRPr lang="es-EC" sz="2400">
              <a:latin typeface="Tahom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s-EC" sz="2400">
                <a:latin typeface="Tahoma" pitchFamily="34" charset="0"/>
              </a:rPr>
              <a:t>     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066800" y="620713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Plaza: Perchado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0" name="Picture 10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28675" y="1066800"/>
            <a:ext cx="8351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   </a:t>
            </a:r>
          </a:p>
          <a:p>
            <a:pPr algn="ctr"/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Diseño: Perchado principal junto a Colgate Whitening / Massager – segmento Super Premium – iniciando el bloque de Oral B </a:t>
            </a:r>
            <a:endParaRPr lang="es-EC" sz="2400" b="1">
              <a:solidFill>
                <a:schemeClr val="accent2"/>
              </a:solidFill>
              <a:latin typeface="Arial (WT)" pitchFamily="34" charset="-94"/>
            </a:endParaRPr>
          </a:p>
          <a:p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    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3654425"/>
            <a:ext cx="381000" cy="2438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4588" y="3654425"/>
            <a:ext cx="527050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5938" y="3654425"/>
            <a:ext cx="565150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3654425"/>
            <a:ext cx="385763" cy="2438400"/>
          </a:xfrm>
          <a:prstGeom prst="rect">
            <a:avLst/>
          </a:prstGeom>
          <a:noFill/>
        </p:spPr>
      </p:pic>
      <p:pic>
        <p:nvPicPr>
          <p:cNvPr id="61451" name="Picture 11" descr="Oral B Pulsar foto cepillo"/>
          <p:cNvPicPr>
            <a:picLocks noChangeAspect="1" noChangeArrowheads="1"/>
          </p:cNvPicPr>
          <p:nvPr/>
        </p:nvPicPr>
        <p:blipFill>
          <a:blip r:embed="rId7"/>
          <a:srcRect l="4903" t="1500" r="6209" b="1733"/>
          <a:stretch>
            <a:fillRect/>
          </a:stretch>
        </p:blipFill>
        <p:spPr bwMode="auto">
          <a:xfrm>
            <a:off x="4321175" y="3068638"/>
            <a:ext cx="971550" cy="3455987"/>
          </a:xfrm>
          <a:prstGeom prst="rect">
            <a:avLst/>
          </a:prstGeom>
          <a:noFill/>
        </p:spPr>
      </p:pic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Plaza: Perchado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00113" y="1066800"/>
            <a:ext cx="8351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   </a:t>
            </a:r>
          </a:p>
          <a:p>
            <a:pPr algn="ctr"/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Diseño: Perchado adicional junto a Colgate Motion  </a:t>
            </a:r>
            <a:endParaRPr lang="es-EC" sz="2400" b="1">
              <a:solidFill>
                <a:schemeClr val="accent2"/>
              </a:solidFill>
              <a:latin typeface="Arial (WT)" pitchFamily="34" charset="-94"/>
            </a:endParaRPr>
          </a:p>
          <a:p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    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38" y="3357563"/>
            <a:ext cx="592137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0421" name="Picture 5" descr="Foto CA power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3357563"/>
            <a:ext cx="550862" cy="22098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60425" name="Picture 9" descr="Oral B Pulsar foto cepillo"/>
          <p:cNvPicPr>
            <a:picLocks noChangeAspect="1" noChangeArrowheads="1"/>
          </p:cNvPicPr>
          <p:nvPr/>
        </p:nvPicPr>
        <p:blipFill>
          <a:blip r:embed="rId5"/>
          <a:srcRect l="4903" t="1500" r="6209" b="1733"/>
          <a:stretch>
            <a:fillRect/>
          </a:stretch>
        </p:blipFill>
        <p:spPr bwMode="auto">
          <a:xfrm>
            <a:off x="4643438" y="2636838"/>
            <a:ext cx="971550" cy="3455987"/>
          </a:xfrm>
          <a:prstGeom prst="rect">
            <a:avLst/>
          </a:prstGeom>
          <a:noFill/>
        </p:spPr>
      </p:pic>
      <p:pic>
        <p:nvPicPr>
          <p:cNvPr id="60426" name="Picture 10" descr="Oral B Pulsar foto cepillo"/>
          <p:cNvPicPr>
            <a:picLocks noChangeAspect="1" noChangeArrowheads="1"/>
          </p:cNvPicPr>
          <p:nvPr/>
        </p:nvPicPr>
        <p:blipFill>
          <a:blip r:embed="rId5"/>
          <a:srcRect l="4903" t="1500" r="6209" b="1733"/>
          <a:stretch>
            <a:fillRect/>
          </a:stretch>
        </p:blipFill>
        <p:spPr bwMode="auto">
          <a:xfrm>
            <a:off x="3419475" y="2636838"/>
            <a:ext cx="971550" cy="3455987"/>
          </a:xfrm>
          <a:prstGeom prst="rect">
            <a:avLst/>
          </a:prstGeom>
          <a:noFill/>
        </p:spPr>
      </p:pic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Plaza: Perchado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Picture 34" descr="fondo present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188913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Tendencia Global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del Mercado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85800" y="2209800"/>
          <a:ext cx="7772400" cy="4114800"/>
        </p:xfrm>
        <a:graphic>
          <a:graphicData uri="http://schemas.openxmlformats.org/presentationml/2006/ole">
            <p:oleObj spid="_x0000_s7171" name="Chart" r:id="rId5" imgW="7772400" imgH="4114800" progId="MSGraph.Chart.8">
              <p:embed followColorScheme="full"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60475" y="3214688"/>
            <a:ext cx="12239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2282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84438" y="2628900"/>
            <a:ext cx="1223962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2671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+17.0%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63938" y="2501900"/>
            <a:ext cx="1223962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2826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+5.8%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787900" y="2286000"/>
            <a:ext cx="1223963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3043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+7.6%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47813" y="4097338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72%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98750" y="3933825"/>
            <a:ext cx="7191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59%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52863" y="3789363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55%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076825" y="3684588"/>
            <a:ext cx="7191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55%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47813" y="5410200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28%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698750" y="5229225"/>
            <a:ext cx="7191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41%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52863" y="5029200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45%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076825" y="4852988"/>
            <a:ext cx="7191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45%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57200" y="1905000"/>
            <a:ext cx="1223963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Valor en US $M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8263" y="1150938"/>
            <a:ext cx="90757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Century Gothic" pitchFamily="34" charset="0"/>
              </a:rPr>
              <a:t>Tamaño en Valor del Mercado – Mercados Desarrollados</a:t>
            </a:r>
            <a:br>
              <a:rPr lang="en-US" sz="2000" b="1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en-US" sz="2000" b="1">
                <a:solidFill>
                  <a:schemeClr val="accent2"/>
                </a:solidFill>
                <a:latin typeface="Century Gothic" pitchFamily="34" charset="0"/>
              </a:rPr>
              <a:t>Manual vs. Batería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513388" y="6172200"/>
            <a:ext cx="9302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C" sz="1600" b="1">
                <a:solidFill>
                  <a:schemeClr val="accent2"/>
                </a:solidFill>
              </a:rPr>
              <a:t>Batería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232400" y="6308725"/>
            <a:ext cx="350838" cy="144463"/>
          </a:xfrm>
          <a:prstGeom prst="rect">
            <a:avLst/>
          </a:prstGeom>
          <a:solidFill>
            <a:srgbClr val="0066FF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48038" y="6308725"/>
            <a:ext cx="350837" cy="144463"/>
          </a:xfrm>
          <a:prstGeom prst="rect">
            <a:avLst/>
          </a:prstGeom>
          <a:solidFill>
            <a:srgbClr val="80008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07950" y="6453188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940425" y="2060575"/>
            <a:ext cx="1223963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3299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+8.4%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092950" y="1916113"/>
            <a:ext cx="1223963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3498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+6.0%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227763" y="3573463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55%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227763" y="4741863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45%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7380288" y="3429000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55%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7380288" y="4597400"/>
            <a:ext cx="71913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6699"/>
                </a:solidFill>
              </a:rPr>
              <a:t>45%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641725" y="6165850"/>
            <a:ext cx="10017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403350" y="595630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b="1"/>
              <a:t>Exhibidores de piso </a:t>
            </a:r>
          </a:p>
          <a:p>
            <a:pPr algn="ctr"/>
            <a:r>
              <a:rPr lang="es-MX" b="1"/>
              <a:t>( 72 unidades )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211638" y="5956300"/>
            <a:ext cx="4824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b="1"/>
              <a:t>Exhibidores para farmacias de mostrador</a:t>
            </a:r>
          </a:p>
          <a:p>
            <a:pPr algn="ctr"/>
            <a:r>
              <a:rPr lang="es-MX" b="1"/>
              <a:t>(18 unidades)</a:t>
            </a:r>
          </a:p>
        </p:txBody>
      </p:sp>
      <p:pic>
        <p:nvPicPr>
          <p:cNvPr id="59401" name="Picture 9" descr="display para farmacias y supermercados caj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44663"/>
            <a:ext cx="3027362" cy="4060825"/>
          </a:xfrm>
          <a:prstGeom prst="rect">
            <a:avLst/>
          </a:prstGeom>
          <a:noFill/>
        </p:spPr>
      </p:pic>
      <p:pic>
        <p:nvPicPr>
          <p:cNvPr id="59402" name="Picture 10" descr="display para pi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773238"/>
            <a:ext cx="3006725" cy="4032250"/>
          </a:xfrm>
          <a:prstGeom prst="rect">
            <a:avLst/>
          </a:prstGeom>
          <a:noFill/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Plaza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Perchado Secundario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12875" y="5861050"/>
            <a:ext cx="697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>
                <a:latin typeface="Century Gothic" pitchFamily="34" charset="0"/>
              </a:rPr>
              <a:t>Habladores ( Posición debajo productos P&amp;G)</a:t>
            </a:r>
          </a:p>
        </p:txBody>
      </p:sp>
      <p:pic>
        <p:nvPicPr>
          <p:cNvPr id="57350" name="Picture 6" descr="shelf tal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28775"/>
            <a:ext cx="5689600" cy="4113213"/>
          </a:xfrm>
          <a:prstGeom prst="rect">
            <a:avLst/>
          </a:prstGeom>
          <a:noFill/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95513" y="5949950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sz="2400" b="1">
                <a:latin typeface="Century Gothic" pitchFamily="34" charset="0"/>
              </a:rPr>
              <a:t>Hangers (habladores colgantes)</a:t>
            </a:r>
          </a:p>
        </p:txBody>
      </p:sp>
      <p:pic>
        <p:nvPicPr>
          <p:cNvPr id="56328" name="Picture 8" descr="dangl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73238"/>
            <a:ext cx="4103687" cy="4062412"/>
          </a:xfrm>
          <a:prstGeom prst="rect">
            <a:avLst/>
          </a:prstGeom>
          <a:noFill/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76600" y="60928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Poster</a:t>
            </a:r>
          </a:p>
        </p:txBody>
      </p:sp>
      <p:pic>
        <p:nvPicPr>
          <p:cNvPr id="55304" name="Picture 8" descr="poster afi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28775"/>
            <a:ext cx="3021013" cy="4275138"/>
          </a:xfrm>
          <a:prstGeom prst="rect">
            <a:avLst/>
          </a:prstGeom>
          <a:noFill/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403350" y="6211888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Vallas en Vía Publica</a:t>
            </a:r>
          </a:p>
        </p:txBody>
      </p:sp>
      <p:pic>
        <p:nvPicPr>
          <p:cNvPr id="69640" name="Picture 8" descr="Valla con 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557338"/>
            <a:ext cx="7092950" cy="4589462"/>
          </a:xfrm>
          <a:prstGeom prst="rect">
            <a:avLst/>
          </a:prstGeom>
          <a:noFill/>
        </p:spPr>
      </p:pic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042988" y="4724400"/>
            <a:ext cx="7850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 Separador</a:t>
            </a:r>
          </a:p>
          <a:p>
            <a:pPr algn="ctr"/>
            <a:r>
              <a:rPr lang="es-MX" sz="2400" b="1">
                <a:latin typeface="Century Gothic" pitchFamily="34" charset="0"/>
              </a:rPr>
              <a:t>“No olvides tu Oral B”</a:t>
            </a:r>
          </a:p>
        </p:txBody>
      </p:sp>
      <p:pic>
        <p:nvPicPr>
          <p:cNvPr id="79880" name="Picture 8" descr="rompe trafico cajas supermercado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989138"/>
            <a:ext cx="7885112" cy="2636837"/>
          </a:xfrm>
          <a:prstGeom prst="rect">
            <a:avLst/>
          </a:prstGeom>
          <a:noFill/>
        </p:spPr>
      </p:pic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42988" y="5919788"/>
            <a:ext cx="7850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 Separador</a:t>
            </a:r>
          </a:p>
          <a:p>
            <a:pPr algn="ctr"/>
            <a:r>
              <a:rPr lang="es-MX" sz="2400" b="1">
                <a:latin typeface="Century Gothic" pitchFamily="34" charset="0"/>
              </a:rPr>
              <a:t>“No olvides tu Oral B”</a:t>
            </a:r>
          </a:p>
        </p:txBody>
      </p:sp>
      <p:pic>
        <p:nvPicPr>
          <p:cNvPr id="118790" name="Picture 6" descr="rompe trafico cajas supermercado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1684338"/>
            <a:ext cx="5768975" cy="4265612"/>
          </a:xfrm>
          <a:prstGeom prst="rect">
            <a:avLst/>
          </a:prstGeom>
          <a:noFill/>
        </p:spPr>
      </p:pic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042988" y="6284913"/>
            <a:ext cx="785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Publicidad Sit &amp; Watch - Restaurantes</a:t>
            </a:r>
          </a:p>
        </p:txBody>
      </p:sp>
      <p:pic>
        <p:nvPicPr>
          <p:cNvPr id="135175" name="Picture 7" descr="afiche sit and w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3359150" cy="4751387"/>
          </a:xfrm>
          <a:prstGeom prst="rect">
            <a:avLst/>
          </a:prstGeom>
          <a:noFill/>
        </p:spPr>
      </p:pic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5P’s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del Negocio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Investigacion de Mercado</a:t>
            </a: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Oportunidades de Venta 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87438" y="1412875"/>
            <a:ext cx="7661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Comercial de televisión para crear Awareness y </a:t>
            </a:r>
          </a:p>
          <a:p>
            <a:pPr>
              <a:buClr>
                <a:srgbClr val="FF0000"/>
              </a:buClr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generar prueba del producto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Ref:  Oral B Pulsar Comercial 20”</a:t>
            </a:r>
          </a:p>
          <a:p>
            <a:pPr>
              <a:buClr>
                <a:srgbClr val="FF0000"/>
              </a:buClr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Inicio del pautaje Q3 ’06.</a:t>
            </a:r>
          </a:p>
          <a:p>
            <a:pPr>
              <a:buClr>
                <a:srgbClr val="FF0000"/>
              </a:buClr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TGRP’s   8000,  100% SOV  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TV Local, Cable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Publicidad impresa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Soporte en Medios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ondo present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9526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accent2"/>
                </a:solidFill>
                <a:latin typeface="Century Gothic" pitchFamily="34" charset="0"/>
              </a:rPr>
              <a:t>Tamaño del segmento en Valor 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371600" y="2286000"/>
          <a:ext cx="6096000" cy="4067175"/>
        </p:xfrm>
        <a:graphic>
          <a:graphicData uri="http://schemas.openxmlformats.org/presentationml/2006/ole">
            <p:oleObj spid="_x0000_s5124" name="Chart" r:id="rId5" imgW="6096000" imgH="4067251" progId="MSGraph.Chart.8">
              <p:embed followColorScheme="full"/>
            </p:oleObj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2590800" y="3141663"/>
            <a:ext cx="4213225" cy="24209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914400"/>
            <a:ext cx="66595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200">
                <a:solidFill>
                  <a:schemeClr val="bg1"/>
                </a:solidFill>
                <a:latin typeface="Century Gothic" pitchFamily="34" charset="0"/>
              </a:rPr>
              <a:t>En Latinoamérica el segmento de Cepillos a</a:t>
            </a:r>
          </a:p>
          <a:p>
            <a:pPr algn="ctr"/>
            <a:r>
              <a:rPr lang="es-MX" sz="2200">
                <a:solidFill>
                  <a:schemeClr val="bg1"/>
                </a:solidFill>
                <a:latin typeface="Century Gothic" pitchFamily="34" charset="0"/>
              </a:rPr>
              <a:t>batería ha crecido +3 veces desde 2001 al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86371" name="AutoShape 3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Pautas en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Medio Televisivo</a:t>
            </a: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863600" y="2133600"/>
          <a:ext cx="8172450" cy="2686050"/>
        </p:xfrm>
        <a:graphic>
          <a:graphicData uri="http://schemas.openxmlformats.org/presentationml/2006/ole">
            <p:oleObj spid="_x0000_s186372" name="Worksheet" r:id="rId4" imgW="9572101" imgH="31470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pic>
        <p:nvPicPr>
          <p:cNvPr id="75781" name="Picture 5" descr="fondo presentacion"/>
          <p:cNvPicPr>
            <a:picLocks noChangeAspect="1" noChangeArrowheads="1"/>
          </p:cNvPicPr>
          <p:nvPr/>
        </p:nvPicPr>
        <p:blipFill>
          <a:blip r:embed="rId3" cstate="print"/>
          <a:srcRect t="-2588"/>
          <a:stretch>
            <a:fillRect/>
          </a:stretch>
        </p:blipFill>
        <p:spPr bwMode="auto">
          <a:xfrm>
            <a:off x="1638300" y="1916113"/>
            <a:ext cx="1684338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3403600"/>
            <a:ext cx="1722438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/>
          <a:srcRect t="-99"/>
          <a:stretch>
            <a:fillRect/>
          </a:stretch>
        </p:blipFill>
        <p:spPr bwMode="auto">
          <a:xfrm>
            <a:off x="1638300" y="4797425"/>
            <a:ext cx="1781175" cy="128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Storyboard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989138"/>
            <a:ext cx="1771650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3429000"/>
            <a:ext cx="1744662" cy="126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/>
          <a:srcRect t="4239"/>
          <a:stretch>
            <a:fillRect/>
          </a:stretch>
        </p:blipFill>
        <p:spPr bwMode="auto">
          <a:xfrm>
            <a:off x="1692275" y="4941888"/>
            <a:ext cx="1752600" cy="123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24" name="AutoShape 8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Storyboard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2584450"/>
            <a:ext cx="1781175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4"/>
          <a:srcRect l="38092" t="33813" r="15854" b="21812"/>
          <a:stretch>
            <a:fillRect/>
          </a:stretch>
        </p:blipFill>
        <p:spPr bwMode="auto">
          <a:xfrm>
            <a:off x="1619250" y="4127500"/>
            <a:ext cx="1752600" cy="124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1066800" y="762000"/>
            <a:ext cx="3505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Storyboard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258888" y="1557338"/>
            <a:ext cx="70262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Plan de Relaciones Profesionales – El Plan de RP se enfocará en conseguir las recomendaciones de los Odontólogos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Soporte de las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Relaciones Profesionales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258888" y="1557338"/>
            <a:ext cx="7026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Plan de Relaciones Profesionales – El Plan de RP se enfocará en conseguir las recomendaciones de los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Sampling a los top 100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Soporte de las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Relaciones Profesionales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258888" y="1557338"/>
            <a:ext cx="7026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Plan de Relaciones Profesionales – El Plan de RP se enfocará en conseguir las recomendaciones de los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Sampling a los top 100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Brochures comunicando los principales beneficios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Soporte de las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Relaciones Profesionales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258888" y="1557338"/>
            <a:ext cx="70262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Plan de Relaciones Profesionales – El Plan de RP se enfocará en conseguir las recomendaciones de los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Sampling a los top 100 Odontólogos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Brochures comunicando los principales beneficios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Estudios clínicos</a:t>
            </a:r>
          </a:p>
          <a:p>
            <a:pPr marL="174625" indent="-174625">
              <a:lnSpc>
                <a:spcPct val="160000"/>
              </a:lnSpc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Soporte de las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Relaciones Profesionales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0" name="Picture 16" descr="fondo presentac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301750" y="2060575"/>
          <a:ext cx="7086600" cy="4386263"/>
        </p:xfrm>
        <a:graphic>
          <a:graphicData uri="http://schemas.openxmlformats.org/presentationml/2006/ole">
            <p:oleObj spid="_x0000_s72706" name="Chart" r:id="rId4" imgW="8124749" imgH="5029200" progId="MSGraph.Chart.8">
              <p:embed followColorScheme="full"/>
            </p:oleObj>
          </a:graphicData>
        </a:graphic>
      </p:graphicFrame>
      <p:sp>
        <p:nvSpPr>
          <p:cNvPr id="72707" name="Text 4"/>
          <p:cNvSpPr txBox="1">
            <a:spLocks noChangeArrowheads="1"/>
          </p:cNvSpPr>
          <p:nvPr/>
        </p:nvSpPr>
        <p:spPr bwMode="auto">
          <a:xfrm>
            <a:off x="2378075" y="3573463"/>
            <a:ext cx="1041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C" sz="1000" b="1">
                <a:solidFill>
                  <a:schemeClr val="accent2"/>
                </a:solidFill>
                <a:cs typeface="Arial" charset="0"/>
              </a:rPr>
              <a:t>Pre-Cepillado</a:t>
            </a:r>
          </a:p>
        </p:txBody>
      </p:sp>
      <p:sp>
        <p:nvSpPr>
          <p:cNvPr id="72708" name="Text 4"/>
          <p:cNvSpPr txBox="1">
            <a:spLocks noChangeArrowheads="1"/>
          </p:cNvSpPr>
          <p:nvPr/>
        </p:nvSpPr>
        <p:spPr bwMode="auto">
          <a:xfrm>
            <a:off x="3348038" y="4198938"/>
            <a:ext cx="1155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C" sz="1000" b="1">
                <a:solidFill>
                  <a:schemeClr val="accent2"/>
                </a:solidFill>
                <a:cs typeface="Arial" charset="0"/>
              </a:rPr>
              <a:t>Post-Cepillado</a:t>
            </a:r>
          </a:p>
        </p:txBody>
      </p:sp>
      <p:sp>
        <p:nvSpPr>
          <p:cNvPr id="72709" name="Text 4"/>
          <p:cNvSpPr txBox="1">
            <a:spLocks noChangeArrowheads="1"/>
          </p:cNvSpPr>
          <p:nvPr/>
        </p:nvSpPr>
        <p:spPr bwMode="auto">
          <a:xfrm>
            <a:off x="5580063" y="3573463"/>
            <a:ext cx="1041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C" sz="1000" b="1">
                <a:solidFill>
                  <a:schemeClr val="accent2"/>
                </a:solidFill>
                <a:cs typeface="Arial" charset="0"/>
              </a:rPr>
              <a:t>Pre-Cepillado</a:t>
            </a:r>
          </a:p>
        </p:txBody>
      </p:sp>
      <p:sp>
        <p:nvSpPr>
          <p:cNvPr id="72710" name="Text 4"/>
          <p:cNvSpPr txBox="1">
            <a:spLocks noChangeArrowheads="1"/>
          </p:cNvSpPr>
          <p:nvPr/>
        </p:nvSpPr>
        <p:spPr bwMode="auto">
          <a:xfrm>
            <a:off x="6588125" y="4221163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C" sz="1000" b="1">
                <a:solidFill>
                  <a:schemeClr val="accent2"/>
                </a:solidFill>
                <a:cs typeface="Arial" charset="0"/>
              </a:rPr>
              <a:t>Post-Cepillado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84438" y="3149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0.68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665788" y="31416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0.68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506788" y="4445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0.32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746875" y="44370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0.50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-533400" y="1562100"/>
            <a:ext cx="91440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7088" eaLnBrk="0" hangingPunct="0"/>
            <a:r>
              <a:rPr lang="es-EC" sz="2400" b="1">
                <a:solidFill>
                  <a:schemeClr val="accent2"/>
                </a:solidFill>
                <a:latin typeface="Century Gothic" pitchFamily="34" charset="0"/>
                <a:cs typeface="Arial" charset="0"/>
              </a:rPr>
              <a:t>                     Resultados del Test de reducción de Placa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 rot="16200000">
            <a:off x="-625475" y="3587750"/>
            <a:ext cx="3228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C" sz="2000" b="1">
                <a:solidFill>
                  <a:schemeClr val="accent2"/>
                </a:solidFill>
                <a:cs typeface="Arial" charset="0"/>
              </a:rPr>
              <a:t>Cantidad de Placa</a:t>
            </a:r>
          </a:p>
        </p:txBody>
      </p:sp>
      <p:sp>
        <p:nvSpPr>
          <p:cNvPr id="72717" name="Text 4"/>
          <p:cNvSpPr txBox="1">
            <a:spLocks noChangeArrowheads="1"/>
          </p:cNvSpPr>
          <p:nvPr/>
        </p:nvSpPr>
        <p:spPr bwMode="auto">
          <a:xfrm>
            <a:off x="5003800" y="5686425"/>
            <a:ext cx="3200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  <a:cs typeface="Arial" charset="0"/>
              </a:rPr>
              <a:t>Colgate MicroSonic</a:t>
            </a:r>
          </a:p>
        </p:txBody>
      </p:sp>
      <p:sp>
        <p:nvSpPr>
          <p:cNvPr id="72718" name="Text 4"/>
          <p:cNvSpPr txBox="1">
            <a:spLocks noChangeArrowheads="1"/>
          </p:cNvSpPr>
          <p:nvPr/>
        </p:nvSpPr>
        <p:spPr bwMode="auto">
          <a:xfrm>
            <a:off x="1908175" y="5722938"/>
            <a:ext cx="2667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  <a:cs typeface="Arial" charset="0"/>
              </a:rPr>
              <a:t>Oral-B Cross Action</a:t>
            </a:r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Resultados Clínicos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120775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&amp; Estrategias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Resumen de la Categoría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333399"/>
                </a:solidFill>
                <a:latin typeface="Century Gothic" pitchFamily="34" charset="0"/>
              </a:rPr>
              <a:t>Objetivos del Negocio</a:t>
            </a: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Investigación de Mercado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Elementos del Producto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5P’s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Soporte del Lanzamiento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s-EC" sz="2400" b="1">
                <a:solidFill>
                  <a:srgbClr val="FF0000"/>
                </a:solidFill>
                <a:latin typeface="Century Gothic" pitchFamily="34" charset="0"/>
              </a:rPr>
              <a:t>Oportunidades de Venta</a:t>
            </a:r>
            <a:r>
              <a:rPr lang="es-EC" sz="2400" b="1">
                <a:solidFill>
                  <a:srgbClr val="3E1BA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fondo prese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914400"/>
            <a:ext cx="5410200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Mercado de Latinoamérica en 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cepillos a batería por país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7795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accent2"/>
                </a:solidFill>
                <a:latin typeface="Century Gothic" pitchFamily="34" charset="0"/>
              </a:rPr>
              <a:t>Participación de mercado en Valor 2005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95400" y="2286000"/>
          <a:ext cx="6096000" cy="4067175"/>
        </p:xfrm>
        <a:graphic>
          <a:graphicData uri="http://schemas.openxmlformats.org/presentationml/2006/ole">
            <p:oleObj spid="_x0000_s4100" name="Chart" r:id="rId4" imgW="6096000" imgH="4067323" progId="MSGraph.Chart.8">
              <p:embed followColorScheme="full"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7950" y="6381750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i="1"/>
              <a:t>Fuente: IPSA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806450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Producto y concepto único:  Pulsación desechable y con cabeza reemplazable</a:t>
            </a: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Nueva tecnología para atraer nuevos consumidores a la categoría y elevar los estándares del actual consumidor hacia productos de alto beneficios</a:t>
            </a: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Conversión  de manual al segmento a batería</a:t>
            </a: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EC" sz="2400" b="1">
              <a:solidFill>
                <a:schemeClr val="accent2"/>
              </a:solidFill>
              <a:latin typeface="Century Gothic" pitchFamily="34" charset="0"/>
            </a:endParaRPr>
          </a:p>
          <a:p>
            <a:pPr marL="234950" indent="-2349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EC" sz="2400" b="1">
                <a:solidFill>
                  <a:schemeClr val="accent2"/>
                </a:solidFill>
                <a:latin typeface="Century Gothic" pitchFamily="34" charset="0"/>
              </a:rPr>
              <a:t> Incrementar las ganancias debido al incremento en las transacciones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Oportunidades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Venta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69028" name="AutoShape 68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Oportunidades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de Venta</a:t>
            </a:r>
          </a:p>
        </p:txBody>
      </p:sp>
      <p:graphicFrame>
        <p:nvGraphicFramePr>
          <p:cNvPr id="169352" name="Group 392"/>
          <p:cNvGraphicFramePr>
            <a:graphicFrameLocks noGrp="1"/>
          </p:cNvGraphicFramePr>
          <p:nvPr/>
        </p:nvGraphicFramePr>
        <p:xfrm>
          <a:off x="1547813" y="1628775"/>
          <a:ext cx="6570662" cy="4932363"/>
        </p:xfrm>
        <a:graphic>
          <a:graphicData uri="http://schemas.openxmlformats.org/drawingml/2006/table">
            <a:tbl>
              <a:tblPr/>
              <a:tblGrid>
                <a:gridCol w="1344612"/>
                <a:gridCol w="1062038"/>
                <a:gridCol w="1063625"/>
                <a:gridCol w="1062037"/>
                <a:gridCol w="1063625"/>
                <a:gridCol w="974725"/>
              </a:tblGrid>
              <a:tr h="2873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Cepillos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Cantidad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56.400,00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59.220,00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62.181,00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65.290,05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Precio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$ 5,99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$ 6,29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$ 6,60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$ 6,93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$ 7,28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$ 281.530,00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$ 354.756,00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$ 390.852,00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$ 430.914,33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$ 475.311,56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Repuestos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 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Cantidad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31.500,00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33.075,00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34.728,75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Precio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$ 4,99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$ 5,24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$ 5,50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$ 5,78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$ 6,07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$ 124.750,00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$ 157.200,00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$ 173.250,00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$ 191.173,50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$ 210.803,51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Ingresos Proyectados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$ 406.280,00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$ 511.956,00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$ 564.102,00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$ 622.087,83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$ 686.115,08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0043" name="AutoShape 59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Costo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Importación Cepillos</a:t>
            </a:r>
          </a:p>
        </p:txBody>
      </p:sp>
      <p:pic>
        <p:nvPicPr>
          <p:cNvPr id="170044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28775"/>
            <a:ext cx="64087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Costo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Importación Cepillos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1628775"/>
            <a:ext cx="2784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Costo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Importación Repuestos</a:t>
            </a:r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649413"/>
            <a:ext cx="63373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Costo</a:t>
            </a:r>
          </a:p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Importación Repuestos</a:t>
            </a:r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1700213"/>
            <a:ext cx="2716212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50035" name="AutoShape 531"/>
          <p:cNvSpPr>
            <a:spLocks noChangeArrowheads="1"/>
          </p:cNvSpPr>
          <p:nvPr/>
        </p:nvSpPr>
        <p:spPr bwMode="auto">
          <a:xfrm>
            <a:off x="1066800" y="26035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Gastos de Publicidad</a:t>
            </a:r>
          </a:p>
        </p:txBody>
      </p:sp>
      <p:pic>
        <p:nvPicPr>
          <p:cNvPr id="150037" name="Picture 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138" y="1125538"/>
            <a:ext cx="4379912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4083" name="AutoShape 3"/>
          <p:cNvSpPr>
            <a:spLocks noChangeArrowheads="1"/>
          </p:cNvSpPr>
          <p:nvPr/>
        </p:nvSpPr>
        <p:spPr bwMode="auto">
          <a:xfrm>
            <a:off x="1066800" y="26035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Gastos de Publicidad</a:t>
            </a:r>
          </a:p>
        </p:txBody>
      </p:sp>
      <p:graphicFrame>
        <p:nvGraphicFramePr>
          <p:cNvPr id="174171" name="Group 91"/>
          <p:cNvGraphicFramePr>
            <a:graphicFrameLocks noGrp="1"/>
          </p:cNvGraphicFramePr>
          <p:nvPr/>
        </p:nvGraphicFramePr>
        <p:xfrm>
          <a:off x="1258888" y="2189163"/>
          <a:ext cx="7345362" cy="2176462"/>
        </p:xfrm>
        <a:graphic>
          <a:graphicData uri="http://schemas.openxmlformats.org/drawingml/2006/table">
            <a:tbl>
              <a:tblPr/>
              <a:tblGrid>
                <a:gridCol w="1312862"/>
                <a:gridCol w="1206500"/>
                <a:gridCol w="1206500"/>
                <a:gridCol w="1206500"/>
                <a:gridCol w="1206500"/>
                <a:gridCol w="12065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Publicidad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$ 300.000,00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Total Gastos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$ 300.000,00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Flujo de Caja Estimado</a:t>
            </a:r>
          </a:p>
        </p:txBody>
      </p:sp>
      <p:graphicFrame>
        <p:nvGraphicFramePr>
          <p:cNvPr id="176132" name="Group 4"/>
          <p:cNvGraphicFramePr>
            <a:graphicFrameLocks noGrp="1"/>
          </p:cNvGraphicFramePr>
          <p:nvPr/>
        </p:nvGraphicFramePr>
        <p:xfrm>
          <a:off x="1331913" y="1931988"/>
          <a:ext cx="7213600" cy="4160837"/>
        </p:xfrm>
        <a:graphic>
          <a:graphicData uri="http://schemas.openxmlformats.org/drawingml/2006/table">
            <a:tbl>
              <a:tblPr/>
              <a:tblGrid>
                <a:gridCol w="1106487"/>
                <a:gridCol w="1163638"/>
                <a:gridCol w="1236662"/>
                <a:gridCol w="1235075"/>
                <a:gridCol w="1236663"/>
                <a:gridCol w="123507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Año 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Ingresos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$ 406.280,00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$ 511.956,00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$ 564.102,00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$ 622.087,83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$ 686.115,08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Cto. de ventas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$ 112.550,00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$ 141.672,00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$ 156.290,40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$ 172.347,21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$ 190.271,88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$ 293.730,00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$ 370.284,00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$ 407.811,60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$ 449.740,62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$ 495.843,20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Gastos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$ 300.000,00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$ 200.000,00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Ut. Operativa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$ 63.730,00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$ 20.284,00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$ 107.811,60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$ 174.740,62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$ 245.843,20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25% impuesto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$ 15.932,50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$ 5.071,00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$ 26.952,90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$ 43.685,16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$ 61.460,80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Ut. Neta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$ 47.797,50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$ 15.213,00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$ 80.858,70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$ 131.055,47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$ 184.382,40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VAN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$ 281.388,14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ondo present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</p:spPr>
      </p:pic>
      <p:sp>
        <p:nvSpPr>
          <p:cNvPr id="150574" name="AutoShape 46"/>
          <p:cNvSpPr>
            <a:spLocks noChangeArrowheads="1"/>
          </p:cNvSpPr>
          <p:nvPr/>
        </p:nvSpPr>
        <p:spPr bwMode="auto">
          <a:xfrm>
            <a:off x="1066800" y="762000"/>
            <a:ext cx="3649663" cy="762000"/>
          </a:xfrm>
          <a:prstGeom prst="roundRect">
            <a:avLst>
              <a:gd name="adj" fmla="val 16667"/>
            </a:avLst>
          </a:prstGeom>
          <a:solidFill>
            <a:srgbClr val="000066">
              <a:alpha val="7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>
                <a:solidFill>
                  <a:schemeClr val="bg1"/>
                </a:solidFill>
                <a:latin typeface="Century Gothic" pitchFamily="34" charset="0"/>
              </a:rPr>
              <a:t>Análisis Marginal</a:t>
            </a:r>
          </a:p>
        </p:txBody>
      </p:sp>
      <p:graphicFrame>
        <p:nvGraphicFramePr>
          <p:cNvPr id="150926" name="Group 398"/>
          <p:cNvGraphicFramePr>
            <a:graphicFrameLocks noGrp="1"/>
          </p:cNvGraphicFramePr>
          <p:nvPr/>
        </p:nvGraphicFramePr>
        <p:xfrm>
          <a:off x="1755775" y="1557338"/>
          <a:ext cx="6345238" cy="5111750"/>
        </p:xfrm>
        <a:graphic>
          <a:graphicData uri="http://schemas.openxmlformats.org/drawingml/2006/table">
            <a:tbl>
              <a:tblPr/>
              <a:tblGrid>
                <a:gridCol w="1368425"/>
                <a:gridCol w="1076325"/>
                <a:gridCol w="931863"/>
                <a:gridCol w="1076325"/>
                <a:gridCol w="939800"/>
                <a:gridCol w="9525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Q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Cepillos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47000,00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$ 5,99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$ 281.530,00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$ 264.638,20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Repuestos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$ 4,99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$ 124.750,00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$ 89.108,93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Ut. Bruta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$ 353.747,13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Margen distribuidores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Comisiones ventas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Costo de estructura de Ventas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7,00%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Cepillos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$ 19.707,10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$ 4.222,95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$ 23.930,05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Repuestos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$ 8.732,50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$ 1.871,25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$ 10.603,75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Publicidad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$ 205.000,00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Costos fijos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Costos directos de comercialización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$ 264.533,80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Contribución Marginal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$ 89.213,33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2737</Words>
  <Application>Microsoft PowerPoint</Application>
  <PresentationFormat>Presentación en pantalla (4:3)</PresentationFormat>
  <Paragraphs>867</Paragraphs>
  <Slides>105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105</vt:i4>
      </vt:variant>
    </vt:vector>
  </HeadingPairs>
  <TitlesOfParts>
    <vt:vector size="118" baseType="lpstr">
      <vt:lpstr>Arial</vt:lpstr>
      <vt:lpstr>Century Gothic</vt:lpstr>
      <vt:lpstr>Times New Roman</vt:lpstr>
      <vt:lpstr>Wingdings</vt:lpstr>
      <vt:lpstr>Tahoma</vt:lpstr>
      <vt:lpstr>Times</vt:lpstr>
      <vt:lpstr>Symbol</vt:lpstr>
      <vt:lpstr>Arial (WT)</vt:lpstr>
      <vt:lpstr>Default Design</vt:lpstr>
      <vt:lpstr>2_Default Design</vt:lpstr>
      <vt:lpstr>Microsoft Graph Chart</vt:lpstr>
      <vt:lpstr>Microsoft Excel Worksheet</vt:lpstr>
      <vt:lpstr>Microsoft Excel Chart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</vt:vector>
  </TitlesOfParts>
  <Company>Colgate Palmolive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ABlum</dc:creator>
  <cp:lastModifiedBy>Administrador</cp:lastModifiedBy>
  <cp:revision>44</cp:revision>
  <dcterms:created xsi:type="dcterms:W3CDTF">2005-08-28T20:26:06Z</dcterms:created>
  <dcterms:modified xsi:type="dcterms:W3CDTF">2009-12-16T17:48:34Z</dcterms:modified>
</cp:coreProperties>
</file>