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slides/slide4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Default Extension="bin" ContentType="application/vnd.openxmlformats-officedocument.oleObject"/>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8" r:id="rId1"/>
  </p:sldMasterIdLst>
  <p:notesMasterIdLst>
    <p:notesMasterId r:id="rId42"/>
  </p:notesMasterIdLst>
  <p:sldIdLst>
    <p:sldId id="256" r:id="rId2"/>
    <p:sldId id="274" r:id="rId3"/>
    <p:sldId id="273" r:id="rId4"/>
    <p:sldId id="271" r:id="rId5"/>
    <p:sldId id="272" r:id="rId6"/>
    <p:sldId id="283" r:id="rId7"/>
    <p:sldId id="277" r:id="rId8"/>
    <p:sldId id="279" r:id="rId9"/>
    <p:sldId id="278" r:id="rId10"/>
    <p:sldId id="280" r:id="rId11"/>
    <p:sldId id="257" r:id="rId12"/>
    <p:sldId id="269" r:id="rId13"/>
    <p:sldId id="258" r:id="rId14"/>
    <p:sldId id="259" r:id="rId15"/>
    <p:sldId id="281" r:id="rId16"/>
    <p:sldId id="294" r:id="rId17"/>
    <p:sldId id="295" r:id="rId18"/>
    <p:sldId id="298" r:id="rId19"/>
    <p:sldId id="297" r:id="rId20"/>
    <p:sldId id="296" r:id="rId21"/>
    <p:sldId id="299" r:id="rId22"/>
    <p:sldId id="300" r:id="rId23"/>
    <p:sldId id="304" r:id="rId24"/>
    <p:sldId id="302" r:id="rId25"/>
    <p:sldId id="284" r:id="rId26"/>
    <p:sldId id="285" r:id="rId27"/>
    <p:sldId id="286" r:id="rId28"/>
    <p:sldId id="267" r:id="rId29"/>
    <p:sldId id="288" r:id="rId30"/>
    <p:sldId id="268" r:id="rId31"/>
    <p:sldId id="287" r:id="rId32"/>
    <p:sldId id="289" r:id="rId33"/>
    <p:sldId id="290" r:id="rId34"/>
    <p:sldId id="291" r:id="rId35"/>
    <p:sldId id="292" r:id="rId36"/>
    <p:sldId id="293" r:id="rId37"/>
    <p:sldId id="305" r:id="rId38"/>
    <p:sldId id="306" r:id="rId39"/>
    <p:sldId id="260" r:id="rId40"/>
    <p:sldId id="270" r:id="rId41"/>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Verdana" pitchFamily="34" charset="0"/>
        <a:ea typeface="+mn-ea"/>
        <a:cs typeface="+mn-cs"/>
      </a:defRPr>
    </a:lvl1pPr>
    <a:lvl2pPr marL="457200" algn="l" rtl="0" eaLnBrk="0" fontAlgn="base" hangingPunct="0">
      <a:spcBef>
        <a:spcPct val="0"/>
      </a:spcBef>
      <a:spcAft>
        <a:spcPct val="0"/>
      </a:spcAft>
      <a:defRPr kern="1200">
        <a:solidFill>
          <a:schemeClr val="tx1"/>
        </a:solidFill>
        <a:latin typeface="Verdana" pitchFamily="34" charset="0"/>
        <a:ea typeface="+mn-ea"/>
        <a:cs typeface="+mn-cs"/>
      </a:defRPr>
    </a:lvl2pPr>
    <a:lvl3pPr marL="914400" algn="l" rtl="0" eaLnBrk="0" fontAlgn="base" hangingPunct="0">
      <a:spcBef>
        <a:spcPct val="0"/>
      </a:spcBef>
      <a:spcAft>
        <a:spcPct val="0"/>
      </a:spcAft>
      <a:defRPr kern="1200">
        <a:solidFill>
          <a:schemeClr val="tx1"/>
        </a:solidFill>
        <a:latin typeface="Verdana" pitchFamily="34" charset="0"/>
        <a:ea typeface="+mn-ea"/>
        <a:cs typeface="+mn-cs"/>
      </a:defRPr>
    </a:lvl3pPr>
    <a:lvl4pPr marL="1371600" algn="l" rtl="0" eaLnBrk="0" fontAlgn="base" hangingPunct="0">
      <a:spcBef>
        <a:spcPct val="0"/>
      </a:spcBef>
      <a:spcAft>
        <a:spcPct val="0"/>
      </a:spcAft>
      <a:defRPr kern="1200">
        <a:solidFill>
          <a:schemeClr val="tx1"/>
        </a:solidFill>
        <a:latin typeface="Verdana" pitchFamily="34" charset="0"/>
        <a:ea typeface="+mn-ea"/>
        <a:cs typeface="+mn-cs"/>
      </a:defRPr>
    </a:lvl4pPr>
    <a:lvl5pPr marL="1828800" algn="l" rtl="0" eaLnBrk="0" fontAlgn="base" hangingPunct="0">
      <a:spcBef>
        <a:spcPct val="0"/>
      </a:spcBef>
      <a:spcAft>
        <a:spcPct val="0"/>
      </a:spcAft>
      <a:defRPr kern="1200">
        <a:solidFill>
          <a:schemeClr val="tx1"/>
        </a:solidFill>
        <a:latin typeface="Verdana" pitchFamily="34" charset="0"/>
        <a:ea typeface="+mn-ea"/>
        <a:cs typeface="+mn-cs"/>
      </a:defRPr>
    </a:lvl5pPr>
    <a:lvl6pPr marL="2286000" algn="l" defTabSz="914400" rtl="0" eaLnBrk="1" latinLnBrk="0" hangingPunct="1">
      <a:defRPr kern="1200">
        <a:solidFill>
          <a:schemeClr val="tx1"/>
        </a:solidFill>
        <a:latin typeface="Verdana" pitchFamily="34" charset="0"/>
        <a:ea typeface="+mn-ea"/>
        <a:cs typeface="+mn-cs"/>
      </a:defRPr>
    </a:lvl6pPr>
    <a:lvl7pPr marL="2743200" algn="l" defTabSz="914400" rtl="0" eaLnBrk="1" latinLnBrk="0" hangingPunct="1">
      <a:defRPr kern="1200">
        <a:solidFill>
          <a:schemeClr val="tx1"/>
        </a:solidFill>
        <a:latin typeface="Verdana" pitchFamily="34" charset="0"/>
        <a:ea typeface="+mn-ea"/>
        <a:cs typeface="+mn-cs"/>
      </a:defRPr>
    </a:lvl7pPr>
    <a:lvl8pPr marL="3200400" algn="l" defTabSz="914400" rtl="0" eaLnBrk="1" latinLnBrk="0" hangingPunct="1">
      <a:defRPr kern="1200">
        <a:solidFill>
          <a:schemeClr val="tx1"/>
        </a:solidFill>
        <a:latin typeface="Verdana" pitchFamily="34" charset="0"/>
        <a:ea typeface="+mn-ea"/>
        <a:cs typeface="+mn-cs"/>
      </a:defRPr>
    </a:lvl8pPr>
    <a:lvl9pPr marL="3657600" algn="l" defTabSz="914400" rtl="0" eaLnBrk="1" latinLnBrk="0" hangingPunct="1">
      <a:defRPr kern="1200">
        <a:solidFill>
          <a:schemeClr val="tx1"/>
        </a:solidFill>
        <a:latin typeface="Verdana"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8369" autoAdjust="0"/>
    <p:restoredTop sz="92757" autoAdjust="0"/>
  </p:normalViewPr>
  <p:slideViewPr>
    <p:cSldViewPr>
      <p:cViewPr>
        <p:scale>
          <a:sx n="75" d="100"/>
          <a:sy n="75" d="100"/>
        </p:scale>
        <p:origin x="-48"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456"/>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wmf"/></Relationships>
</file>

<file path=ppt/drawings/_rels/vmlDrawing10.vml.rels><?xml version="1.0" encoding="UTF-8" standalone="yes"?>
<Relationships xmlns="http://schemas.openxmlformats.org/package/2006/relationships"><Relationship Id="rId2" Type="http://schemas.openxmlformats.org/officeDocument/2006/relationships/image" Target="../media/image18.wmf"/><Relationship Id="rId1" Type="http://schemas.openxmlformats.org/officeDocument/2006/relationships/image" Target="../media/image14.wmf"/></Relationships>
</file>

<file path=ppt/drawings/_rels/vmlDrawing11.vml.rels><?xml version="1.0" encoding="UTF-8" standalone="yes"?>
<Relationships xmlns="http://schemas.openxmlformats.org/package/2006/relationships"><Relationship Id="rId2" Type="http://schemas.openxmlformats.org/officeDocument/2006/relationships/image" Target="../media/image20.wmf"/><Relationship Id="rId1" Type="http://schemas.openxmlformats.org/officeDocument/2006/relationships/image" Target="../media/image19.wmf"/></Relationships>
</file>

<file path=ppt/drawings/_rels/vmlDrawing12.vml.rels><?xml version="1.0" encoding="UTF-8" standalone="yes"?>
<Relationships xmlns="http://schemas.openxmlformats.org/package/2006/relationships"><Relationship Id="rId1" Type="http://schemas.openxmlformats.org/officeDocument/2006/relationships/image" Target="../media/image21.wmf"/></Relationships>
</file>

<file path=ppt/drawings/_rels/vmlDrawing13.vml.rels><?xml version="1.0" encoding="UTF-8" standalone="yes"?>
<Relationships xmlns="http://schemas.openxmlformats.org/package/2006/relationships"><Relationship Id="rId1" Type="http://schemas.openxmlformats.org/officeDocument/2006/relationships/image" Target="../media/image22.wmf"/></Relationships>
</file>

<file path=ppt/drawings/_rels/vmlDrawing14.vml.rels><?xml version="1.0" encoding="UTF-8" standalone="yes"?>
<Relationships xmlns="http://schemas.openxmlformats.org/package/2006/relationships"><Relationship Id="rId1" Type="http://schemas.openxmlformats.org/officeDocument/2006/relationships/image" Target="../media/image23.wmf"/></Relationships>
</file>

<file path=ppt/drawings/_rels/vmlDrawing15.vml.rels><?xml version="1.0" encoding="UTF-8" standalone="yes"?>
<Relationships xmlns="http://schemas.openxmlformats.org/package/2006/relationships"><Relationship Id="rId1" Type="http://schemas.openxmlformats.org/officeDocument/2006/relationships/image" Target="../media/image24.wmf"/></Relationships>
</file>

<file path=ppt/drawings/_rels/vmlDrawing16.vml.rels><?xml version="1.0" encoding="UTF-8" standalone="yes"?>
<Relationships xmlns="http://schemas.openxmlformats.org/package/2006/relationships"><Relationship Id="rId1" Type="http://schemas.openxmlformats.org/officeDocument/2006/relationships/image" Target="../media/image25.wmf"/></Relationships>
</file>

<file path=ppt/drawings/_rels/vmlDrawing17.vml.rels><?xml version="1.0" encoding="UTF-8" standalone="yes"?>
<Relationships xmlns="http://schemas.openxmlformats.org/package/2006/relationships"><Relationship Id="rId1" Type="http://schemas.openxmlformats.org/officeDocument/2006/relationships/image" Target="../media/image26.wmf"/></Relationships>
</file>

<file path=ppt/drawings/_rels/vmlDrawing18.vml.rels><?xml version="1.0" encoding="UTF-8" standalone="yes"?>
<Relationships xmlns="http://schemas.openxmlformats.org/package/2006/relationships"><Relationship Id="rId1" Type="http://schemas.openxmlformats.org/officeDocument/2006/relationships/image" Target="../media/image27.wmf"/></Relationships>
</file>

<file path=ppt/drawings/_rels/vmlDrawing19.vml.rels><?xml version="1.0" encoding="UTF-8" standalone="yes"?>
<Relationships xmlns="http://schemas.openxmlformats.org/package/2006/relationships"><Relationship Id="rId1" Type="http://schemas.openxmlformats.org/officeDocument/2006/relationships/image" Target="../media/image28.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5.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6.wmf"/></Relationships>
</file>

<file path=ppt/drawings/_rels/vmlDrawing4.vml.rels><?xml version="1.0" encoding="UTF-8" standalone="yes"?>
<Relationships xmlns="http://schemas.openxmlformats.org/package/2006/relationships"><Relationship Id="rId3" Type="http://schemas.openxmlformats.org/officeDocument/2006/relationships/image" Target="../media/image9.wmf"/><Relationship Id="rId2" Type="http://schemas.openxmlformats.org/officeDocument/2006/relationships/image" Target="../media/image8.wmf"/><Relationship Id="rId1" Type="http://schemas.openxmlformats.org/officeDocument/2006/relationships/image" Target="../media/image7.wmf"/></Relationships>
</file>

<file path=ppt/drawings/_rels/vmlDrawing5.vml.rels><?xml version="1.0" encoding="UTF-8" standalone="yes"?>
<Relationships xmlns="http://schemas.openxmlformats.org/package/2006/relationships"><Relationship Id="rId2" Type="http://schemas.openxmlformats.org/officeDocument/2006/relationships/image" Target="../media/image11.wmf"/><Relationship Id="rId1" Type="http://schemas.openxmlformats.org/officeDocument/2006/relationships/image" Target="../media/image10.w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12.wmf"/></Relationships>
</file>

<file path=ppt/drawings/_rels/vmlDrawing7.vml.rels><?xml version="1.0" encoding="UTF-8" standalone="yes"?>
<Relationships xmlns="http://schemas.openxmlformats.org/package/2006/relationships"><Relationship Id="rId3" Type="http://schemas.openxmlformats.org/officeDocument/2006/relationships/image" Target="../media/image15.wmf"/><Relationship Id="rId2" Type="http://schemas.openxmlformats.org/officeDocument/2006/relationships/image" Target="../media/image14.wmf"/><Relationship Id="rId1" Type="http://schemas.openxmlformats.org/officeDocument/2006/relationships/image" Target="../media/image13.wmf"/><Relationship Id="rId4" Type="http://schemas.openxmlformats.org/officeDocument/2006/relationships/image" Target="../media/image16.w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13.w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17.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131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atin typeface="Arial" charset="0"/>
              </a:defRPr>
            </a:lvl1pPr>
          </a:lstStyle>
          <a:p>
            <a:endParaRPr lang="es-ES"/>
          </a:p>
        </p:txBody>
      </p:sp>
      <p:sp>
        <p:nvSpPr>
          <p:cNvPr id="141315"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atin typeface="Arial" charset="0"/>
              </a:defRPr>
            </a:lvl1pPr>
          </a:lstStyle>
          <a:p>
            <a:endParaRPr lang="es-ES"/>
          </a:p>
        </p:txBody>
      </p:sp>
      <p:sp>
        <p:nvSpPr>
          <p:cNvPr id="141316"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14131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p>
        </p:txBody>
      </p:sp>
      <p:sp>
        <p:nvSpPr>
          <p:cNvPr id="141318"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endParaRPr lang="es-ES"/>
          </a:p>
        </p:txBody>
      </p:sp>
      <p:sp>
        <p:nvSpPr>
          <p:cNvPr id="141319"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atin typeface="Arial" charset="0"/>
              </a:defRPr>
            </a:lvl1pPr>
          </a:lstStyle>
          <a:p>
            <a:fld id="{A04FEF84-0745-4A22-AD6E-5CA89B4793E1}" type="slidenum">
              <a:rPr lang="es-ES"/>
              <a:pPr/>
              <a:t>‹Nº›</a:t>
            </a:fld>
            <a:endParaRPr lang="es-E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A57AF09-16B1-40CD-B831-AE47B6F1E9BE}" type="slidenum">
              <a:rPr lang="es-ES"/>
              <a:pPr/>
              <a:t>1</a:t>
            </a:fld>
            <a:endParaRPr lang="es-ES"/>
          </a:p>
        </p:txBody>
      </p:sp>
      <p:sp>
        <p:nvSpPr>
          <p:cNvPr id="142338" name="Rectangle 2"/>
          <p:cNvSpPr>
            <a:spLocks noRot="1" noChangeArrowheads="1" noTextEdit="1"/>
          </p:cNvSpPr>
          <p:nvPr>
            <p:ph type="sldImg"/>
          </p:nvPr>
        </p:nvSpPr>
        <p:spPr>
          <a:ln/>
        </p:spPr>
      </p:sp>
      <p:sp>
        <p:nvSpPr>
          <p:cNvPr id="142339" name="Rectangle 3"/>
          <p:cNvSpPr>
            <a:spLocks noGrp="1" noChangeArrowheads="1"/>
          </p:cNvSpPr>
          <p:nvPr>
            <p:ph type="body" idx="1"/>
          </p:nvPr>
        </p:nvSpPr>
        <p:spPr/>
        <p:txBody>
          <a:bodyPr/>
          <a:lstStyle/>
          <a:p>
            <a:endParaRPr lang="es-E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51202" name="Rectangle 2"/>
          <p:cNvSpPr>
            <a:spLocks noGrp="1" noChangeArrowheads="1"/>
          </p:cNvSpPr>
          <p:nvPr>
            <p:ph type="ctrTitle"/>
          </p:nvPr>
        </p:nvSpPr>
        <p:spPr>
          <a:xfrm>
            <a:off x="685800" y="990600"/>
            <a:ext cx="7772400" cy="1371600"/>
          </a:xfrm>
        </p:spPr>
        <p:txBody>
          <a:bodyPr/>
          <a:lstStyle>
            <a:lvl1pPr>
              <a:defRPr sz="4000"/>
            </a:lvl1pPr>
          </a:lstStyle>
          <a:p>
            <a:r>
              <a:rPr lang="en-US"/>
              <a:t>Click to edit Master title style</a:t>
            </a:r>
          </a:p>
        </p:txBody>
      </p:sp>
      <p:sp>
        <p:nvSpPr>
          <p:cNvPr id="51203" name="Rectangle 3"/>
          <p:cNvSpPr>
            <a:spLocks noGrp="1" noChangeArrowheads="1"/>
          </p:cNvSpPr>
          <p:nvPr>
            <p:ph type="subTitle" idx="1"/>
          </p:nvPr>
        </p:nvSpPr>
        <p:spPr>
          <a:xfrm>
            <a:off x="1447800" y="3429000"/>
            <a:ext cx="7010400" cy="1600200"/>
          </a:xfrm>
        </p:spPr>
        <p:txBody>
          <a:bodyPr/>
          <a:lstStyle>
            <a:lvl1pPr marL="0" indent="0">
              <a:buFont typeface="Wingdings" pitchFamily="2" charset="2"/>
              <a:buNone/>
              <a:defRPr sz="2800"/>
            </a:lvl1pPr>
          </a:lstStyle>
          <a:p>
            <a:r>
              <a:rPr lang="en-US"/>
              <a:t>Click to edit Master subtitle style</a:t>
            </a:r>
          </a:p>
        </p:txBody>
      </p:sp>
      <p:sp>
        <p:nvSpPr>
          <p:cNvPr id="51204" name="Rectangle 4"/>
          <p:cNvSpPr>
            <a:spLocks noGrp="1" noChangeArrowheads="1"/>
          </p:cNvSpPr>
          <p:nvPr>
            <p:ph type="dt" sz="half" idx="2"/>
          </p:nvPr>
        </p:nvSpPr>
        <p:spPr>
          <a:xfrm>
            <a:off x="685800" y="6248400"/>
            <a:ext cx="1905000" cy="457200"/>
          </a:xfrm>
        </p:spPr>
        <p:txBody>
          <a:bodyPr/>
          <a:lstStyle>
            <a:lvl1pPr>
              <a:defRPr/>
            </a:lvl1pPr>
          </a:lstStyle>
          <a:p>
            <a:fld id="{BB3BFBC4-36B7-4D1A-9359-2E537BCBE4CF}" type="datetime1">
              <a:rPr lang="en-US"/>
              <a:pPr/>
              <a:t>12/8/2009</a:t>
            </a:fld>
            <a:endParaRPr lang="en-US"/>
          </a:p>
        </p:txBody>
      </p:sp>
      <p:sp>
        <p:nvSpPr>
          <p:cNvPr id="51205" name="Rectangle 5"/>
          <p:cNvSpPr>
            <a:spLocks noGrp="1" noChangeArrowheads="1"/>
          </p:cNvSpPr>
          <p:nvPr>
            <p:ph type="ftr" sz="quarter" idx="3"/>
          </p:nvPr>
        </p:nvSpPr>
        <p:spPr>
          <a:xfrm>
            <a:off x="3124200" y="6248400"/>
            <a:ext cx="2895600" cy="457200"/>
          </a:xfrm>
        </p:spPr>
        <p:txBody>
          <a:bodyPr/>
          <a:lstStyle>
            <a:lvl1pPr>
              <a:defRPr/>
            </a:lvl1pPr>
          </a:lstStyle>
          <a:p>
            <a:endParaRPr lang="en-US"/>
          </a:p>
        </p:txBody>
      </p:sp>
      <p:sp>
        <p:nvSpPr>
          <p:cNvPr id="51206" name="Rectangle 6"/>
          <p:cNvSpPr>
            <a:spLocks noGrp="1" noChangeArrowheads="1"/>
          </p:cNvSpPr>
          <p:nvPr>
            <p:ph type="sldNum" sz="quarter" idx="4"/>
          </p:nvPr>
        </p:nvSpPr>
        <p:spPr>
          <a:xfrm>
            <a:off x="6553200" y="6248400"/>
            <a:ext cx="1905000" cy="457200"/>
          </a:xfrm>
        </p:spPr>
        <p:txBody>
          <a:bodyPr/>
          <a:lstStyle>
            <a:lvl1pPr>
              <a:defRPr/>
            </a:lvl1pPr>
          </a:lstStyle>
          <a:p>
            <a:fld id="{CF23A017-6998-455E-8BD1-3DDDA4A7B1D9}" type="slidenum">
              <a:rPr lang="en-US"/>
              <a:pPr/>
              <a:t>‹Nº›</a:t>
            </a:fld>
            <a:endParaRPr lang="en-US"/>
          </a:p>
        </p:txBody>
      </p:sp>
      <p:sp>
        <p:nvSpPr>
          <p:cNvPr id="51207" name="AutoShape 7"/>
          <p:cNvSpPr>
            <a:spLocks noChangeArrowheads="1"/>
          </p:cNvSpPr>
          <p:nvPr/>
        </p:nvSpPr>
        <p:spPr bwMode="auto">
          <a:xfrm>
            <a:off x="685800" y="2393950"/>
            <a:ext cx="7772400" cy="109538"/>
          </a:xfrm>
          <a:custGeom>
            <a:avLst/>
            <a:gdLst>
              <a:gd name="G0" fmla="+- 618 0 0"/>
            </a:gdLst>
            <a:ahLst/>
            <a:cxnLst>
              <a:cxn ang="0">
                <a:pos x="0" y="0"/>
              </a:cxn>
              <a:cxn ang="0">
                <a:pos x="618" y="0"/>
              </a:cxn>
              <a:cxn ang="0">
                <a:pos x="618" y="1000"/>
              </a:cxn>
              <a:cxn ang="0">
                <a:pos x="0" y="1000"/>
              </a:cxn>
              <a:cxn ang="0">
                <a:pos x="0" y="0"/>
              </a:cxn>
              <a:cxn ang="0">
                <a:pos x="1000" y="0"/>
              </a:cxn>
            </a:cxnLst>
            <a:rect l="0" t="0" r="r" b="b"/>
            <a:pathLst>
              <a:path w="1000" h="1000" stroke="0">
                <a:moveTo>
                  <a:pt x="0" y="0"/>
                </a:moveTo>
                <a:lnTo>
                  <a:pt x="618" y="0"/>
                </a:lnTo>
                <a:lnTo>
                  <a:pt x="618" y="1000"/>
                </a:lnTo>
                <a:lnTo>
                  <a:pt x="0" y="1000"/>
                </a:lnTo>
                <a:close/>
              </a:path>
              <a:path w="1000" h="1000">
                <a:moveTo>
                  <a:pt x="0" y="0"/>
                </a:moveTo>
                <a:lnTo>
                  <a:pt x="1000" y="0"/>
                </a:lnTo>
              </a:path>
            </a:pathLst>
          </a:custGeom>
          <a:solidFill>
            <a:schemeClr val="accent2"/>
          </a:solidFill>
          <a:ln w="9525">
            <a:solidFill>
              <a:schemeClr val="accent2"/>
            </a:solidFill>
            <a:round/>
            <a:headEnd/>
            <a:tailEnd/>
          </a:ln>
        </p:spPr>
        <p:txBody>
          <a:bodyPr/>
          <a:lstStyle/>
          <a:p>
            <a:pPr eaLnBrk="1" hangingPunct="1"/>
            <a:endParaRPr lang="es-ES" sz="2400">
              <a:latin typeface="Times New Roman" pitchFamily="18" charset="0"/>
            </a:endParaRPr>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lvl1pPr>
              <a:defRPr/>
            </a:lvl1pPr>
          </a:lstStyle>
          <a:p>
            <a:fld id="{094B7BEC-7622-47D3-830E-927327A1A726}" type="datetime1">
              <a:rPr lang="en-US"/>
              <a:pPr/>
              <a:t>12/8/2009</a:t>
            </a:fld>
            <a:endParaRPr lang="en-US"/>
          </a:p>
        </p:txBody>
      </p:sp>
      <p:sp>
        <p:nvSpPr>
          <p:cNvPr id="5" name="4 Marcador de pie de página"/>
          <p:cNvSpPr>
            <a:spLocks noGrp="1"/>
          </p:cNvSpPr>
          <p:nvPr>
            <p:ph type="ftr" sz="quarter" idx="11"/>
          </p:nvPr>
        </p:nvSpPr>
        <p:spPr/>
        <p:txBody>
          <a:bodyPr/>
          <a:lstStyle>
            <a:lvl1pPr>
              <a:defRPr/>
            </a:lvl1pPr>
          </a:lstStyle>
          <a:p>
            <a:endParaRPr lang="en-US"/>
          </a:p>
        </p:txBody>
      </p:sp>
      <p:sp>
        <p:nvSpPr>
          <p:cNvPr id="6" name="5 Marcador de número de diapositiva"/>
          <p:cNvSpPr>
            <a:spLocks noGrp="1"/>
          </p:cNvSpPr>
          <p:nvPr>
            <p:ph type="sldNum" sz="quarter" idx="12"/>
          </p:nvPr>
        </p:nvSpPr>
        <p:spPr/>
        <p:txBody>
          <a:bodyPr/>
          <a:lstStyle>
            <a:lvl1pPr>
              <a:defRPr/>
            </a:lvl1pPr>
          </a:lstStyle>
          <a:p>
            <a:fld id="{95AA981A-13B3-41B3-B9D6-0590D2DE0A9C}" type="slidenum">
              <a:rPr lang="en-US"/>
              <a:pPr/>
              <a:t>‹Nº›</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573838" y="304800"/>
            <a:ext cx="2001837" cy="5715000"/>
          </a:xfrm>
        </p:spPr>
        <p:txBody>
          <a:bodyPr vert="eaVert"/>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a:xfrm>
            <a:off x="566738" y="304800"/>
            <a:ext cx="5854700" cy="5715000"/>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lvl1pPr>
              <a:defRPr/>
            </a:lvl1pPr>
          </a:lstStyle>
          <a:p>
            <a:fld id="{364F6067-AD1F-4C4F-86E9-2B24A4914492}" type="datetime1">
              <a:rPr lang="en-US"/>
              <a:pPr/>
              <a:t>12/8/2009</a:t>
            </a:fld>
            <a:endParaRPr lang="en-US"/>
          </a:p>
        </p:txBody>
      </p:sp>
      <p:sp>
        <p:nvSpPr>
          <p:cNvPr id="5" name="4 Marcador de pie de página"/>
          <p:cNvSpPr>
            <a:spLocks noGrp="1"/>
          </p:cNvSpPr>
          <p:nvPr>
            <p:ph type="ftr" sz="quarter" idx="11"/>
          </p:nvPr>
        </p:nvSpPr>
        <p:spPr/>
        <p:txBody>
          <a:bodyPr/>
          <a:lstStyle>
            <a:lvl1pPr>
              <a:defRPr/>
            </a:lvl1pPr>
          </a:lstStyle>
          <a:p>
            <a:endParaRPr lang="en-US"/>
          </a:p>
        </p:txBody>
      </p:sp>
      <p:sp>
        <p:nvSpPr>
          <p:cNvPr id="6" name="5 Marcador de número de diapositiva"/>
          <p:cNvSpPr>
            <a:spLocks noGrp="1"/>
          </p:cNvSpPr>
          <p:nvPr>
            <p:ph type="sldNum" sz="quarter" idx="12"/>
          </p:nvPr>
        </p:nvSpPr>
        <p:spPr/>
        <p:txBody>
          <a:bodyPr/>
          <a:lstStyle>
            <a:lvl1pPr>
              <a:defRPr/>
            </a:lvl1pPr>
          </a:lstStyle>
          <a:p>
            <a:fld id="{DB048005-AC79-4E0E-BADC-AE933C46E1FD}" type="slidenum">
              <a:rPr lang="en-US"/>
              <a:pPr/>
              <a:t>‹Nº›</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AndTx" preserve="1">
  <p:cSld name="Título, objetos y texto">
    <p:spTree>
      <p:nvGrpSpPr>
        <p:cNvPr id="1" name=""/>
        <p:cNvGrpSpPr/>
        <p:nvPr/>
      </p:nvGrpSpPr>
      <p:grpSpPr>
        <a:xfrm>
          <a:off x="0" y="0"/>
          <a:ext cx="0" cy="0"/>
          <a:chOff x="0" y="0"/>
          <a:chExt cx="0" cy="0"/>
        </a:xfrm>
      </p:grpSpPr>
      <p:sp>
        <p:nvSpPr>
          <p:cNvPr id="2" name="1 Título"/>
          <p:cNvSpPr>
            <a:spLocks noGrp="1"/>
          </p:cNvSpPr>
          <p:nvPr>
            <p:ph type="title"/>
          </p:nvPr>
        </p:nvSpPr>
        <p:spPr>
          <a:xfrm>
            <a:off x="574675" y="304800"/>
            <a:ext cx="8001000" cy="1216025"/>
          </a:xfrm>
        </p:spPr>
        <p:txBody>
          <a:bodyPr/>
          <a:lstStyle/>
          <a:p>
            <a:r>
              <a:rPr lang="es-ES" smtClean="0"/>
              <a:t>Haga clic para modificar el estilo de título del patrón</a:t>
            </a:r>
            <a:endParaRPr lang="es-ES"/>
          </a:p>
        </p:txBody>
      </p:sp>
      <p:sp>
        <p:nvSpPr>
          <p:cNvPr id="3" name="2 Marcador de contenido"/>
          <p:cNvSpPr>
            <a:spLocks noGrp="1"/>
          </p:cNvSpPr>
          <p:nvPr>
            <p:ph sz="half" idx="1"/>
          </p:nvPr>
        </p:nvSpPr>
        <p:spPr>
          <a:xfrm>
            <a:off x="566738" y="1752600"/>
            <a:ext cx="3924300" cy="4267200"/>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texto"/>
          <p:cNvSpPr>
            <a:spLocks noGrp="1"/>
          </p:cNvSpPr>
          <p:nvPr>
            <p:ph type="body" sz="half" idx="2"/>
          </p:nvPr>
        </p:nvSpPr>
        <p:spPr>
          <a:xfrm>
            <a:off x="4643438" y="1752600"/>
            <a:ext cx="3924300" cy="4267200"/>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fecha"/>
          <p:cNvSpPr>
            <a:spLocks noGrp="1"/>
          </p:cNvSpPr>
          <p:nvPr>
            <p:ph type="dt" sz="half" idx="10"/>
          </p:nvPr>
        </p:nvSpPr>
        <p:spPr>
          <a:xfrm>
            <a:off x="609600" y="6245225"/>
            <a:ext cx="1981200" cy="476250"/>
          </a:xfrm>
        </p:spPr>
        <p:txBody>
          <a:bodyPr/>
          <a:lstStyle>
            <a:lvl1pPr>
              <a:defRPr/>
            </a:lvl1pPr>
          </a:lstStyle>
          <a:p>
            <a:fld id="{89AE46C4-93FB-464F-8B62-627735AB779A}" type="datetime1">
              <a:rPr lang="en-US"/>
              <a:pPr/>
              <a:t>12/8/2009</a:t>
            </a:fld>
            <a:endParaRPr lang="en-US"/>
          </a:p>
        </p:txBody>
      </p:sp>
      <p:sp>
        <p:nvSpPr>
          <p:cNvPr id="6" name="5 Marcador de pie de página"/>
          <p:cNvSpPr>
            <a:spLocks noGrp="1"/>
          </p:cNvSpPr>
          <p:nvPr>
            <p:ph type="ftr" sz="quarter" idx="11"/>
          </p:nvPr>
        </p:nvSpPr>
        <p:spPr>
          <a:xfrm>
            <a:off x="3124200" y="6245225"/>
            <a:ext cx="2895600" cy="476250"/>
          </a:xfrm>
        </p:spPr>
        <p:txBody>
          <a:bodyPr/>
          <a:lstStyle>
            <a:lvl1pPr>
              <a:defRPr/>
            </a:lvl1pPr>
          </a:lstStyle>
          <a:p>
            <a:endParaRPr lang="en-US"/>
          </a:p>
        </p:txBody>
      </p:sp>
      <p:sp>
        <p:nvSpPr>
          <p:cNvPr id="7" name="6 Marcador de número de diapositiva"/>
          <p:cNvSpPr>
            <a:spLocks noGrp="1"/>
          </p:cNvSpPr>
          <p:nvPr>
            <p:ph type="sldNum" sz="quarter" idx="12"/>
          </p:nvPr>
        </p:nvSpPr>
        <p:spPr>
          <a:xfrm>
            <a:off x="6553200" y="6245225"/>
            <a:ext cx="1981200" cy="476250"/>
          </a:xfrm>
        </p:spPr>
        <p:txBody>
          <a:bodyPr/>
          <a:lstStyle>
            <a:lvl1pPr>
              <a:defRPr/>
            </a:lvl1pPr>
          </a:lstStyle>
          <a:p>
            <a:fld id="{59D63F3E-61A2-467D-845D-66E0B0BD9935}" type="slidenum">
              <a:rPr lang="en-US"/>
              <a:pPr/>
              <a:t>‹Nº›</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ítulo, texto y objetos">
    <p:spTree>
      <p:nvGrpSpPr>
        <p:cNvPr id="1" name=""/>
        <p:cNvGrpSpPr/>
        <p:nvPr/>
      </p:nvGrpSpPr>
      <p:grpSpPr>
        <a:xfrm>
          <a:off x="0" y="0"/>
          <a:ext cx="0" cy="0"/>
          <a:chOff x="0" y="0"/>
          <a:chExt cx="0" cy="0"/>
        </a:xfrm>
      </p:grpSpPr>
      <p:sp>
        <p:nvSpPr>
          <p:cNvPr id="2" name="1 Título"/>
          <p:cNvSpPr>
            <a:spLocks noGrp="1"/>
          </p:cNvSpPr>
          <p:nvPr>
            <p:ph type="title"/>
          </p:nvPr>
        </p:nvSpPr>
        <p:spPr>
          <a:xfrm>
            <a:off x="574675" y="304800"/>
            <a:ext cx="8001000" cy="1216025"/>
          </a:xfrm>
        </p:spPr>
        <p:txBody>
          <a:bodyPr/>
          <a:lstStyle/>
          <a:p>
            <a:r>
              <a:rPr lang="es-ES" smtClean="0"/>
              <a:t>Haga clic para modificar el estilo de título del patrón</a:t>
            </a:r>
            <a:endParaRPr lang="es-ES"/>
          </a:p>
        </p:txBody>
      </p:sp>
      <p:sp>
        <p:nvSpPr>
          <p:cNvPr id="3" name="2 Marcador de texto"/>
          <p:cNvSpPr>
            <a:spLocks noGrp="1"/>
          </p:cNvSpPr>
          <p:nvPr>
            <p:ph type="body" sz="half" idx="1"/>
          </p:nvPr>
        </p:nvSpPr>
        <p:spPr>
          <a:xfrm>
            <a:off x="566738" y="1752600"/>
            <a:ext cx="3924300" cy="4267200"/>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contenido"/>
          <p:cNvSpPr>
            <a:spLocks noGrp="1"/>
          </p:cNvSpPr>
          <p:nvPr>
            <p:ph sz="half" idx="2"/>
          </p:nvPr>
        </p:nvSpPr>
        <p:spPr>
          <a:xfrm>
            <a:off x="4643438" y="1752600"/>
            <a:ext cx="3924300" cy="4267200"/>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fecha"/>
          <p:cNvSpPr>
            <a:spLocks noGrp="1"/>
          </p:cNvSpPr>
          <p:nvPr>
            <p:ph type="dt" sz="half" idx="10"/>
          </p:nvPr>
        </p:nvSpPr>
        <p:spPr>
          <a:xfrm>
            <a:off x="609600" y="6245225"/>
            <a:ext cx="1981200" cy="476250"/>
          </a:xfrm>
        </p:spPr>
        <p:txBody>
          <a:bodyPr/>
          <a:lstStyle>
            <a:lvl1pPr>
              <a:defRPr/>
            </a:lvl1pPr>
          </a:lstStyle>
          <a:p>
            <a:fld id="{57C2FACA-BB7C-4FCC-B319-38A220979FD6}" type="datetime1">
              <a:rPr lang="en-US"/>
              <a:pPr/>
              <a:t>12/8/2009</a:t>
            </a:fld>
            <a:endParaRPr lang="en-US"/>
          </a:p>
        </p:txBody>
      </p:sp>
      <p:sp>
        <p:nvSpPr>
          <p:cNvPr id="6" name="5 Marcador de pie de página"/>
          <p:cNvSpPr>
            <a:spLocks noGrp="1"/>
          </p:cNvSpPr>
          <p:nvPr>
            <p:ph type="ftr" sz="quarter" idx="11"/>
          </p:nvPr>
        </p:nvSpPr>
        <p:spPr>
          <a:xfrm>
            <a:off x="3124200" y="6245225"/>
            <a:ext cx="2895600" cy="476250"/>
          </a:xfrm>
        </p:spPr>
        <p:txBody>
          <a:bodyPr/>
          <a:lstStyle>
            <a:lvl1pPr>
              <a:defRPr/>
            </a:lvl1pPr>
          </a:lstStyle>
          <a:p>
            <a:endParaRPr lang="en-US"/>
          </a:p>
        </p:txBody>
      </p:sp>
      <p:sp>
        <p:nvSpPr>
          <p:cNvPr id="7" name="6 Marcador de número de diapositiva"/>
          <p:cNvSpPr>
            <a:spLocks noGrp="1"/>
          </p:cNvSpPr>
          <p:nvPr>
            <p:ph type="sldNum" sz="quarter" idx="12"/>
          </p:nvPr>
        </p:nvSpPr>
        <p:spPr>
          <a:xfrm>
            <a:off x="6553200" y="6245225"/>
            <a:ext cx="1981200" cy="476250"/>
          </a:xfrm>
        </p:spPr>
        <p:txBody>
          <a:bodyPr/>
          <a:lstStyle>
            <a:lvl1pPr>
              <a:defRPr/>
            </a:lvl1pPr>
          </a:lstStyle>
          <a:p>
            <a:fld id="{5E8E54A8-5AC6-472D-9EBC-C6CD2926F3D5}" type="slidenum">
              <a:rPr lang="en-US"/>
              <a:pPr/>
              <a:t>‹Nº›</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bl" preserve="1">
  <p:cSld name="Título y tabla">
    <p:spTree>
      <p:nvGrpSpPr>
        <p:cNvPr id="1" name=""/>
        <p:cNvGrpSpPr/>
        <p:nvPr/>
      </p:nvGrpSpPr>
      <p:grpSpPr>
        <a:xfrm>
          <a:off x="0" y="0"/>
          <a:ext cx="0" cy="0"/>
          <a:chOff x="0" y="0"/>
          <a:chExt cx="0" cy="0"/>
        </a:xfrm>
      </p:grpSpPr>
      <p:sp>
        <p:nvSpPr>
          <p:cNvPr id="2" name="1 Título"/>
          <p:cNvSpPr>
            <a:spLocks noGrp="1"/>
          </p:cNvSpPr>
          <p:nvPr>
            <p:ph type="title"/>
          </p:nvPr>
        </p:nvSpPr>
        <p:spPr>
          <a:xfrm>
            <a:off x="574675" y="304800"/>
            <a:ext cx="8001000" cy="1216025"/>
          </a:xfrm>
        </p:spPr>
        <p:txBody>
          <a:bodyPr/>
          <a:lstStyle/>
          <a:p>
            <a:r>
              <a:rPr lang="es-ES" smtClean="0"/>
              <a:t>Haga clic para modificar el estilo de título del patrón</a:t>
            </a:r>
            <a:endParaRPr lang="es-ES"/>
          </a:p>
        </p:txBody>
      </p:sp>
      <p:sp>
        <p:nvSpPr>
          <p:cNvPr id="3" name="2 Marcador de tabla"/>
          <p:cNvSpPr>
            <a:spLocks noGrp="1"/>
          </p:cNvSpPr>
          <p:nvPr>
            <p:ph type="tbl" idx="1"/>
          </p:nvPr>
        </p:nvSpPr>
        <p:spPr>
          <a:xfrm>
            <a:off x="566738" y="1752600"/>
            <a:ext cx="8001000" cy="4267200"/>
          </a:xfrm>
        </p:spPr>
        <p:txBody>
          <a:bodyPr/>
          <a:lstStyle/>
          <a:p>
            <a:endParaRPr lang="es-ES"/>
          </a:p>
        </p:txBody>
      </p:sp>
      <p:sp>
        <p:nvSpPr>
          <p:cNvPr id="4" name="3 Marcador de fecha"/>
          <p:cNvSpPr>
            <a:spLocks noGrp="1"/>
          </p:cNvSpPr>
          <p:nvPr>
            <p:ph type="dt" sz="half" idx="10"/>
          </p:nvPr>
        </p:nvSpPr>
        <p:spPr>
          <a:xfrm>
            <a:off x="609600" y="6245225"/>
            <a:ext cx="1981200" cy="476250"/>
          </a:xfrm>
        </p:spPr>
        <p:txBody>
          <a:bodyPr/>
          <a:lstStyle>
            <a:lvl1pPr>
              <a:defRPr/>
            </a:lvl1pPr>
          </a:lstStyle>
          <a:p>
            <a:fld id="{4AEA324E-34B3-4B44-B559-7D7856D5EC80}" type="datetime1">
              <a:rPr lang="en-US"/>
              <a:pPr/>
              <a:t>12/8/2009</a:t>
            </a:fld>
            <a:endParaRPr lang="en-US"/>
          </a:p>
        </p:txBody>
      </p:sp>
      <p:sp>
        <p:nvSpPr>
          <p:cNvPr id="5" name="4 Marcador de pie de página"/>
          <p:cNvSpPr>
            <a:spLocks noGrp="1"/>
          </p:cNvSpPr>
          <p:nvPr>
            <p:ph type="ftr" sz="quarter" idx="11"/>
          </p:nvPr>
        </p:nvSpPr>
        <p:spPr>
          <a:xfrm>
            <a:off x="3124200" y="6245225"/>
            <a:ext cx="2895600" cy="476250"/>
          </a:xfrm>
        </p:spPr>
        <p:txBody>
          <a:bodyPr/>
          <a:lstStyle>
            <a:lvl1pPr>
              <a:defRPr/>
            </a:lvl1pPr>
          </a:lstStyle>
          <a:p>
            <a:endParaRPr lang="en-US"/>
          </a:p>
        </p:txBody>
      </p:sp>
      <p:sp>
        <p:nvSpPr>
          <p:cNvPr id="6" name="5 Marcador de número de diapositiva"/>
          <p:cNvSpPr>
            <a:spLocks noGrp="1"/>
          </p:cNvSpPr>
          <p:nvPr>
            <p:ph type="sldNum" sz="quarter" idx="12"/>
          </p:nvPr>
        </p:nvSpPr>
        <p:spPr>
          <a:xfrm>
            <a:off x="6553200" y="6245225"/>
            <a:ext cx="1981200" cy="476250"/>
          </a:xfrm>
        </p:spPr>
        <p:txBody>
          <a:bodyPr/>
          <a:lstStyle>
            <a:lvl1pPr>
              <a:defRPr/>
            </a:lvl1pPr>
          </a:lstStyle>
          <a:p>
            <a:fld id="{C24B4121-AF78-4D4D-8AFF-CF048233BA59}" type="slidenum">
              <a:rPr lang="en-US"/>
              <a:pPr/>
              <a:t>‹Nº›</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lvl1pPr>
              <a:defRPr/>
            </a:lvl1pPr>
          </a:lstStyle>
          <a:p>
            <a:fld id="{5DC472F8-EEA0-491F-A615-A317872019C0}" type="datetime1">
              <a:rPr lang="en-US"/>
              <a:pPr/>
              <a:t>12/8/2009</a:t>
            </a:fld>
            <a:endParaRPr lang="en-US"/>
          </a:p>
        </p:txBody>
      </p:sp>
      <p:sp>
        <p:nvSpPr>
          <p:cNvPr id="5" name="4 Marcador de pie de página"/>
          <p:cNvSpPr>
            <a:spLocks noGrp="1"/>
          </p:cNvSpPr>
          <p:nvPr>
            <p:ph type="ftr" sz="quarter" idx="11"/>
          </p:nvPr>
        </p:nvSpPr>
        <p:spPr/>
        <p:txBody>
          <a:bodyPr/>
          <a:lstStyle>
            <a:lvl1pPr>
              <a:defRPr/>
            </a:lvl1pPr>
          </a:lstStyle>
          <a:p>
            <a:endParaRPr lang="en-US"/>
          </a:p>
        </p:txBody>
      </p:sp>
      <p:sp>
        <p:nvSpPr>
          <p:cNvPr id="6" name="5 Marcador de número de diapositiva"/>
          <p:cNvSpPr>
            <a:spLocks noGrp="1"/>
          </p:cNvSpPr>
          <p:nvPr>
            <p:ph type="sldNum" sz="quarter" idx="12"/>
          </p:nvPr>
        </p:nvSpPr>
        <p:spPr/>
        <p:txBody>
          <a:bodyPr/>
          <a:lstStyle>
            <a:lvl1pPr>
              <a:defRPr/>
            </a:lvl1pPr>
          </a:lstStyle>
          <a:p>
            <a:fld id="{FAF4F32F-7C80-48E7-9AB0-09C49F48748A}" type="slidenum">
              <a:rPr lang="en-US"/>
              <a:pPr/>
              <a:t>‹Nº›</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lvl1pPr>
              <a:defRPr/>
            </a:lvl1pPr>
          </a:lstStyle>
          <a:p>
            <a:fld id="{7511F028-87ED-4C33-A385-63E9FBA5DCC3}" type="datetime1">
              <a:rPr lang="en-US"/>
              <a:pPr/>
              <a:t>12/8/2009</a:t>
            </a:fld>
            <a:endParaRPr lang="en-US"/>
          </a:p>
        </p:txBody>
      </p:sp>
      <p:sp>
        <p:nvSpPr>
          <p:cNvPr id="5" name="4 Marcador de pie de página"/>
          <p:cNvSpPr>
            <a:spLocks noGrp="1"/>
          </p:cNvSpPr>
          <p:nvPr>
            <p:ph type="ftr" sz="quarter" idx="11"/>
          </p:nvPr>
        </p:nvSpPr>
        <p:spPr/>
        <p:txBody>
          <a:bodyPr/>
          <a:lstStyle>
            <a:lvl1pPr>
              <a:defRPr/>
            </a:lvl1pPr>
          </a:lstStyle>
          <a:p>
            <a:endParaRPr lang="en-US"/>
          </a:p>
        </p:txBody>
      </p:sp>
      <p:sp>
        <p:nvSpPr>
          <p:cNvPr id="6" name="5 Marcador de número de diapositiva"/>
          <p:cNvSpPr>
            <a:spLocks noGrp="1"/>
          </p:cNvSpPr>
          <p:nvPr>
            <p:ph type="sldNum" sz="quarter" idx="12"/>
          </p:nvPr>
        </p:nvSpPr>
        <p:spPr/>
        <p:txBody>
          <a:bodyPr/>
          <a:lstStyle>
            <a:lvl1pPr>
              <a:defRPr/>
            </a:lvl1pPr>
          </a:lstStyle>
          <a:p>
            <a:fld id="{A0A8B6CA-1B79-47F7-9989-250AF39F10E5}" type="slidenum">
              <a:rPr lang="en-US"/>
              <a:pPr/>
              <a:t>‹Nº›</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sz="half" idx="1"/>
          </p:nvPr>
        </p:nvSpPr>
        <p:spPr>
          <a:xfrm>
            <a:off x="566738" y="1752600"/>
            <a:ext cx="3924300" cy="4267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contenido"/>
          <p:cNvSpPr>
            <a:spLocks noGrp="1"/>
          </p:cNvSpPr>
          <p:nvPr>
            <p:ph sz="half" idx="2"/>
          </p:nvPr>
        </p:nvSpPr>
        <p:spPr>
          <a:xfrm>
            <a:off x="4643438" y="1752600"/>
            <a:ext cx="3924300" cy="4267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fecha"/>
          <p:cNvSpPr>
            <a:spLocks noGrp="1"/>
          </p:cNvSpPr>
          <p:nvPr>
            <p:ph type="dt" sz="half" idx="10"/>
          </p:nvPr>
        </p:nvSpPr>
        <p:spPr/>
        <p:txBody>
          <a:bodyPr/>
          <a:lstStyle>
            <a:lvl1pPr>
              <a:defRPr/>
            </a:lvl1pPr>
          </a:lstStyle>
          <a:p>
            <a:fld id="{81727366-CF7A-4714-A558-61F44EDFABE6}" type="datetime1">
              <a:rPr lang="en-US"/>
              <a:pPr/>
              <a:t>12/8/2009</a:t>
            </a:fld>
            <a:endParaRPr lang="en-US"/>
          </a:p>
        </p:txBody>
      </p:sp>
      <p:sp>
        <p:nvSpPr>
          <p:cNvPr id="6" name="5 Marcador de pie de página"/>
          <p:cNvSpPr>
            <a:spLocks noGrp="1"/>
          </p:cNvSpPr>
          <p:nvPr>
            <p:ph type="ftr" sz="quarter" idx="11"/>
          </p:nvPr>
        </p:nvSpPr>
        <p:spPr/>
        <p:txBody>
          <a:bodyPr/>
          <a:lstStyle>
            <a:lvl1pPr>
              <a:defRPr/>
            </a:lvl1pPr>
          </a:lstStyle>
          <a:p>
            <a:endParaRPr lang="en-US"/>
          </a:p>
        </p:txBody>
      </p:sp>
      <p:sp>
        <p:nvSpPr>
          <p:cNvPr id="7" name="6 Marcador de número de diapositiva"/>
          <p:cNvSpPr>
            <a:spLocks noGrp="1"/>
          </p:cNvSpPr>
          <p:nvPr>
            <p:ph type="sldNum" sz="quarter" idx="12"/>
          </p:nvPr>
        </p:nvSpPr>
        <p:spPr/>
        <p:txBody>
          <a:bodyPr/>
          <a:lstStyle>
            <a:lvl1pPr>
              <a:defRPr/>
            </a:lvl1pPr>
          </a:lstStyle>
          <a:p>
            <a:fld id="{40357E6A-1793-400E-BC9C-1EB957DA402C}" type="slidenum">
              <a:rPr lang="en-US"/>
              <a:pPr/>
              <a:t>‹Nº›</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p:spPr>
        <p:txBody>
          <a:bodyPr/>
          <a:lstStyle>
            <a:lvl1pPr>
              <a:defRPr/>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6 Marcador de fecha"/>
          <p:cNvSpPr>
            <a:spLocks noGrp="1"/>
          </p:cNvSpPr>
          <p:nvPr>
            <p:ph type="dt" sz="half" idx="10"/>
          </p:nvPr>
        </p:nvSpPr>
        <p:spPr/>
        <p:txBody>
          <a:bodyPr/>
          <a:lstStyle>
            <a:lvl1pPr>
              <a:defRPr/>
            </a:lvl1pPr>
          </a:lstStyle>
          <a:p>
            <a:fld id="{220305F1-B778-44B0-AEE7-F092B1002231}" type="datetime1">
              <a:rPr lang="en-US"/>
              <a:pPr/>
              <a:t>12/8/2009</a:t>
            </a:fld>
            <a:endParaRPr lang="en-US"/>
          </a:p>
        </p:txBody>
      </p:sp>
      <p:sp>
        <p:nvSpPr>
          <p:cNvPr id="8" name="7 Marcador de pie de página"/>
          <p:cNvSpPr>
            <a:spLocks noGrp="1"/>
          </p:cNvSpPr>
          <p:nvPr>
            <p:ph type="ftr" sz="quarter" idx="11"/>
          </p:nvPr>
        </p:nvSpPr>
        <p:spPr/>
        <p:txBody>
          <a:bodyPr/>
          <a:lstStyle>
            <a:lvl1pPr>
              <a:defRPr/>
            </a:lvl1pPr>
          </a:lstStyle>
          <a:p>
            <a:endParaRPr lang="en-US"/>
          </a:p>
        </p:txBody>
      </p:sp>
      <p:sp>
        <p:nvSpPr>
          <p:cNvPr id="9" name="8 Marcador de número de diapositiva"/>
          <p:cNvSpPr>
            <a:spLocks noGrp="1"/>
          </p:cNvSpPr>
          <p:nvPr>
            <p:ph type="sldNum" sz="quarter" idx="12"/>
          </p:nvPr>
        </p:nvSpPr>
        <p:spPr/>
        <p:txBody>
          <a:bodyPr/>
          <a:lstStyle>
            <a:lvl1pPr>
              <a:defRPr/>
            </a:lvl1pPr>
          </a:lstStyle>
          <a:p>
            <a:fld id="{00BFED05-69E3-49B1-9227-EC1396F0C88A}" type="slidenum">
              <a:rPr lang="en-US"/>
              <a:pPr/>
              <a:t>‹Nº›</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fecha"/>
          <p:cNvSpPr>
            <a:spLocks noGrp="1"/>
          </p:cNvSpPr>
          <p:nvPr>
            <p:ph type="dt" sz="half" idx="10"/>
          </p:nvPr>
        </p:nvSpPr>
        <p:spPr/>
        <p:txBody>
          <a:bodyPr/>
          <a:lstStyle>
            <a:lvl1pPr>
              <a:defRPr/>
            </a:lvl1pPr>
          </a:lstStyle>
          <a:p>
            <a:fld id="{2179E188-2312-4799-914A-5CAD5ACAAEE8}" type="datetime1">
              <a:rPr lang="en-US"/>
              <a:pPr/>
              <a:t>12/8/2009</a:t>
            </a:fld>
            <a:endParaRPr lang="en-US"/>
          </a:p>
        </p:txBody>
      </p:sp>
      <p:sp>
        <p:nvSpPr>
          <p:cNvPr id="4" name="3 Marcador de pie de página"/>
          <p:cNvSpPr>
            <a:spLocks noGrp="1"/>
          </p:cNvSpPr>
          <p:nvPr>
            <p:ph type="ftr" sz="quarter" idx="11"/>
          </p:nvPr>
        </p:nvSpPr>
        <p:spPr/>
        <p:txBody>
          <a:bodyPr/>
          <a:lstStyle>
            <a:lvl1pPr>
              <a:defRPr/>
            </a:lvl1pPr>
          </a:lstStyle>
          <a:p>
            <a:endParaRPr lang="en-US"/>
          </a:p>
        </p:txBody>
      </p:sp>
      <p:sp>
        <p:nvSpPr>
          <p:cNvPr id="5" name="4 Marcador de número de diapositiva"/>
          <p:cNvSpPr>
            <a:spLocks noGrp="1"/>
          </p:cNvSpPr>
          <p:nvPr>
            <p:ph type="sldNum" sz="quarter" idx="12"/>
          </p:nvPr>
        </p:nvSpPr>
        <p:spPr/>
        <p:txBody>
          <a:bodyPr/>
          <a:lstStyle>
            <a:lvl1pPr>
              <a:defRPr/>
            </a:lvl1pPr>
          </a:lstStyle>
          <a:p>
            <a:fld id="{C70BEA6F-E6FE-448B-94ED-55F7D9BB68E6}" type="slidenum">
              <a:rPr lang="en-US"/>
              <a:pPr/>
              <a:t>‹Nº›</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lvl1pPr>
              <a:defRPr/>
            </a:lvl1pPr>
          </a:lstStyle>
          <a:p>
            <a:fld id="{DE769575-7EF2-4034-80AC-AD8B082CC91B}" type="datetime1">
              <a:rPr lang="en-US"/>
              <a:pPr/>
              <a:t>12/8/2009</a:t>
            </a:fld>
            <a:endParaRPr lang="en-US"/>
          </a:p>
        </p:txBody>
      </p:sp>
      <p:sp>
        <p:nvSpPr>
          <p:cNvPr id="3" name="2 Marcador de pie de página"/>
          <p:cNvSpPr>
            <a:spLocks noGrp="1"/>
          </p:cNvSpPr>
          <p:nvPr>
            <p:ph type="ftr" sz="quarter" idx="11"/>
          </p:nvPr>
        </p:nvSpPr>
        <p:spPr/>
        <p:txBody>
          <a:bodyPr/>
          <a:lstStyle>
            <a:lvl1pPr>
              <a:defRPr/>
            </a:lvl1pPr>
          </a:lstStyle>
          <a:p>
            <a:endParaRPr lang="en-US"/>
          </a:p>
        </p:txBody>
      </p:sp>
      <p:sp>
        <p:nvSpPr>
          <p:cNvPr id="4" name="3 Marcador de número de diapositiva"/>
          <p:cNvSpPr>
            <a:spLocks noGrp="1"/>
          </p:cNvSpPr>
          <p:nvPr>
            <p:ph type="sldNum" sz="quarter" idx="12"/>
          </p:nvPr>
        </p:nvSpPr>
        <p:spPr/>
        <p:txBody>
          <a:bodyPr/>
          <a:lstStyle>
            <a:lvl1pPr>
              <a:defRPr/>
            </a:lvl1pPr>
          </a:lstStyle>
          <a:p>
            <a:fld id="{17499489-FE31-4CDA-9450-5B3DB2D8A7CC}" type="slidenum">
              <a:rPr lang="en-US"/>
              <a:pPr/>
              <a:t>‹Nº›</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lstStyle>
            <a:lvl1pPr algn="l">
              <a:defRPr sz="2000" b="1"/>
            </a:lvl1pPr>
          </a:lstStyle>
          <a:p>
            <a:r>
              <a:rPr lang="es-ES" smtClean="0"/>
              <a:t>Haga clic para modificar el estilo de título del patrón</a:t>
            </a:r>
            <a:endParaRPr lang="es-ES"/>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lvl1pPr>
              <a:defRPr/>
            </a:lvl1pPr>
          </a:lstStyle>
          <a:p>
            <a:fld id="{12613A36-CEB5-4879-99E7-598BAB6C71C6}" type="datetime1">
              <a:rPr lang="en-US"/>
              <a:pPr/>
              <a:t>12/8/2009</a:t>
            </a:fld>
            <a:endParaRPr lang="en-US"/>
          </a:p>
        </p:txBody>
      </p:sp>
      <p:sp>
        <p:nvSpPr>
          <p:cNvPr id="6" name="5 Marcador de pie de página"/>
          <p:cNvSpPr>
            <a:spLocks noGrp="1"/>
          </p:cNvSpPr>
          <p:nvPr>
            <p:ph type="ftr" sz="quarter" idx="11"/>
          </p:nvPr>
        </p:nvSpPr>
        <p:spPr/>
        <p:txBody>
          <a:bodyPr/>
          <a:lstStyle>
            <a:lvl1pPr>
              <a:defRPr/>
            </a:lvl1pPr>
          </a:lstStyle>
          <a:p>
            <a:endParaRPr lang="en-US"/>
          </a:p>
        </p:txBody>
      </p:sp>
      <p:sp>
        <p:nvSpPr>
          <p:cNvPr id="7" name="6 Marcador de número de diapositiva"/>
          <p:cNvSpPr>
            <a:spLocks noGrp="1"/>
          </p:cNvSpPr>
          <p:nvPr>
            <p:ph type="sldNum" sz="quarter" idx="12"/>
          </p:nvPr>
        </p:nvSpPr>
        <p:spPr/>
        <p:txBody>
          <a:bodyPr/>
          <a:lstStyle>
            <a:lvl1pPr>
              <a:defRPr/>
            </a:lvl1pPr>
          </a:lstStyle>
          <a:p>
            <a:fld id="{867CFF75-C251-4FB9-9EA2-D92B15739C32}" type="slidenum">
              <a:rPr lang="en-US"/>
              <a:pPr/>
              <a:t>‹Nº›</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lstStyle>
            <a:lvl1pPr algn="l">
              <a:defRPr sz="2000" b="1"/>
            </a:lvl1pPr>
          </a:lstStyle>
          <a:p>
            <a:r>
              <a:rPr lang="es-ES" smtClean="0"/>
              <a:t>Haga clic para modificar el estilo de título del patrón</a:t>
            </a:r>
            <a:endParaRPr lang="es-ES"/>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lvl1pPr>
              <a:defRPr/>
            </a:lvl1pPr>
          </a:lstStyle>
          <a:p>
            <a:fld id="{595F71B7-7C96-432E-9CFD-E4AEDB76C4AC}" type="datetime1">
              <a:rPr lang="en-US"/>
              <a:pPr/>
              <a:t>12/8/2009</a:t>
            </a:fld>
            <a:endParaRPr lang="en-US"/>
          </a:p>
        </p:txBody>
      </p:sp>
      <p:sp>
        <p:nvSpPr>
          <p:cNvPr id="6" name="5 Marcador de pie de página"/>
          <p:cNvSpPr>
            <a:spLocks noGrp="1"/>
          </p:cNvSpPr>
          <p:nvPr>
            <p:ph type="ftr" sz="quarter" idx="11"/>
          </p:nvPr>
        </p:nvSpPr>
        <p:spPr/>
        <p:txBody>
          <a:bodyPr/>
          <a:lstStyle>
            <a:lvl1pPr>
              <a:defRPr/>
            </a:lvl1pPr>
          </a:lstStyle>
          <a:p>
            <a:endParaRPr lang="en-US"/>
          </a:p>
        </p:txBody>
      </p:sp>
      <p:sp>
        <p:nvSpPr>
          <p:cNvPr id="7" name="6 Marcador de número de diapositiva"/>
          <p:cNvSpPr>
            <a:spLocks noGrp="1"/>
          </p:cNvSpPr>
          <p:nvPr>
            <p:ph type="sldNum" sz="quarter" idx="12"/>
          </p:nvPr>
        </p:nvSpPr>
        <p:spPr/>
        <p:txBody>
          <a:bodyPr/>
          <a:lstStyle>
            <a:lvl1pPr>
              <a:defRPr/>
            </a:lvl1pPr>
          </a:lstStyle>
          <a:p>
            <a:fld id="{96E30961-388C-45C0-94CB-4F11F2ECCDC1}" type="slidenum">
              <a:rPr lang="en-US"/>
              <a:pPr/>
              <a:t>‹Nº›</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pattFill prst="ltHorz">
          <a:fgClr>
            <a:schemeClr val="bg2"/>
          </a:fgClr>
          <a:bgClr>
            <a:schemeClr val="bg1"/>
          </a:bgClr>
        </a:pattFill>
        <a:effectLst/>
      </p:bgPr>
    </p:bg>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bwMode="auto">
          <a:xfrm>
            <a:off x="574675" y="304800"/>
            <a:ext cx="8001000" cy="1216025"/>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50179" name="Rectangle 3"/>
          <p:cNvSpPr>
            <a:spLocks noGrp="1" noChangeArrowheads="1"/>
          </p:cNvSpPr>
          <p:nvPr>
            <p:ph type="body" idx="1"/>
          </p:nvPr>
        </p:nvSpPr>
        <p:spPr bwMode="auto">
          <a:xfrm>
            <a:off x="566738" y="1752600"/>
            <a:ext cx="8001000" cy="426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50180" name="AutoShape 4"/>
          <p:cNvSpPr>
            <a:spLocks noChangeArrowheads="1"/>
          </p:cNvSpPr>
          <p:nvPr/>
        </p:nvSpPr>
        <p:spPr bwMode="auto">
          <a:xfrm>
            <a:off x="609600" y="1566863"/>
            <a:ext cx="7958138" cy="109537"/>
          </a:xfrm>
          <a:custGeom>
            <a:avLst/>
            <a:gdLst>
              <a:gd name="G0" fmla="+- 585 0 0"/>
            </a:gdLst>
            <a:ahLst/>
            <a:cxnLst>
              <a:cxn ang="0">
                <a:pos x="0" y="0"/>
              </a:cxn>
              <a:cxn ang="0">
                <a:pos x="585" y="0"/>
              </a:cxn>
              <a:cxn ang="0">
                <a:pos x="585" y="1000"/>
              </a:cxn>
              <a:cxn ang="0">
                <a:pos x="0" y="1000"/>
              </a:cxn>
              <a:cxn ang="0">
                <a:pos x="0" y="0"/>
              </a:cxn>
              <a:cxn ang="0">
                <a:pos x="1000" y="0"/>
              </a:cxn>
            </a:cxnLst>
            <a:rect l="0" t="0" r="r" b="b"/>
            <a:pathLst>
              <a:path w="1000" h="1000" stroke="0">
                <a:moveTo>
                  <a:pt x="0" y="0"/>
                </a:moveTo>
                <a:lnTo>
                  <a:pt x="585" y="0"/>
                </a:lnTo>
                <a:lnTo>
                  <a:pt x="585" y="1000"/>
                </a:lnTo>
                <a:lnTo>
                  <a:pt x="0" y="1000"/>
                </a:lnTo>
                <a:close/>
              </a:path>
              <a:path w="1000" h="1000">
                <a:moveTo>
                  <a:pt x="0" y="0"/>
                </a:moveTo>
                <a:lnTo>
                  <a:pt x="1000" y="0"/>
                </a:lnTo>
              </a:path>
            </a:pathLst>
          </a:custGeom>
          <a:solidFill>
            <a:schemeClr val="accent2"/>
          </a:solidFill>
          <a:ln w="9525">
            <a:solidFill>
              <a:schemeClr val="accent2"/>
            </a:solidFill>
            <a:round/>
            <a:headEnd/>
            <a:tailEnd/>
          </a:ln>
        </p:spPr>
        <p:txBody>
          <a:bodyPr/>
          <a:lstStyle/>
          <a:p>
            <a:pPr eaLnBrk="1" hangingPunct="1"/>
            <a:endParaRPr lang="es-ES" sz="2400">
              <a:latin typeface="Times New Roman" pitchFamily="18" charset="0"/>
            </a:endParaRPr>
          </a:p>
        </p:txBody>
      </p:sp>
      <p:sp>
        <p:nvSpPr>
          <p:cNvPr id="50181" name="Line 5"/>
          <p:cNvSpPr>
            <a:spLocks noChangeShapeType="1"/>
          </p:cNvSpPr>
          <p:nvPr/>
        </p:nvSpPr>
        <p:spPr bwMode="auto">
          <a:xfrm flipV="1">
            <a:off x="609600" y="6172200"/>
            <a:ext cx="7924800" cy="0"/>
          </a:xfrm>
          <a:prstGeom prst="line">
            <a:avLst/>
          </a:prstGeom>
          <a:noFill/>
          <a:ln w="3175">
            <a:solidFill>
              <a:schemeClr val="accent2"/>
            </a:solidFill>
            <a:round/>
            <a:headEnd/>
            <a:tailEnd/>
          </a:ln>
          <a:effectLst/>
        </p:spPr>
        <p:txBody>
          <a:bodyPr/>
          <a:lstStyle/>
          <a:p>
            <a:endParaRPr lang="es-ES"/>
          </a:p>
        </p:txBody>
      </p:sp>
      <p:sp>
        <p:nvSpPr>
          <p:cNvPr id="50182" name="Rectangle 6"/>
          <p:cNvSpPr>
            <a:spLocks noGrp="1" noChangeArrowheads="1"/>
          </p:cNvSpPr>
          <p:nvPr>
            <p:ph type="dt" sz="half" idx="2"/>
          </p:nvPr>
        </p:nvSpPr>
        <p:spPr bwMode="auto">
          <a:xfrm>
            <a:off x="609600" y="6245225"/>
            <a:ext cx="19812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vl1pPr>
          </a:lstStyle>
          <a:p>
            <a:fld id="{44CA1C49-53C4-45D5-91DF-46405F7BD2F7}" type="datetime1">
              <a:rPr lang="en-US"/>
              <a:pPr/>
              <a:t>12/8/2009</a:t>
            </a:fld>
            <a:endParaRPr lang="en-US"/>
          </a:p>
        </p:txBody>
      </p:sp>
      <p:sp>
        <p:nvSpPr>
          <p:cNvPr id="50183" name="Rectangle 7"/>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200"/>
            </a:lvl1pPr>
          </a:lstStyle>
          <a:p>
            <a:endParaRPr lang="en-US"/>
          </a:p>
        </p:txBody>
      </p:sp>
      <p:sp>
        <p:nvSpPr>
          <p:cNvPr id="50184" name="Rectangle 8"/>
          <p:cNvSpPr>
            <a:spLocks noGrp="1" noChangeArrowheads="1"/>
          </p:cNvSpPr>
          <p:nvPr>
            <p:ph type="sldNum" sz="quarter" idx="4"/>
          </p:nvPr>
        </p:nvSpPr>
        <p:spPr bwMode="auto">
          <a:xfrm>
            <a:off x="6553200" y="6245225"/>
            <a:ext cx="19812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vl1pPr>
          </a:lstStyle>
          <a:p>
            <a:fld id="{94E38EF4-16C6-4C92-B165-1766BD1A22D4}" type="slidenum">
              <a:rPr lang="en-US"/>
              <a:pPr/>
              <a:t>‹Nº›</a:t>
            </a:fld>
            <a:endParaRPr lang="en-US"/>
          </a:p>
        </p:txBody>
      </p:sp>
    </p:spTree>
  </p:cSld>
  <p:clrMap bg1="lt1" tx1="dk1" bg2="lt2" tx2="dk2" accent1="accent1" accent2="accent2" accent3="accent3" accent4="accent4" accent5="accent5" accent6="accent6" hlink="hlink" folHlink="folHlink"/>
  <p:sldLayoutIdLst>
    <p:sldLayoutId id="2147483689" r:id="rId1"/>
    <p:sldLayoutId id="2147483690" r:id="rId2"/>
    <p:sldLayoutId id="2147483691" r:id="rId3"/>
    <p:sldLayoutId id="2147483692" r:id="rId4"/>
    <p:sldLayoutId id="2147483693" r:id="rId5"/>
    <p:sldLayoutId id="2147483694" r:id="rId6"/>
    <p:sldLayoutId id="2147483695" r:id="rId7"/>
    <p:sldLayoutId id="2147483696" r:id="rId8"/>
    <p:sldLayoutId id="2147483697" r:id="rId9"/>
    <p:sldLayoutId id="2147483698" r:id="rId10"/>
    <p:sldLayoutId id="2147483699" r:id="rId11"/>
    <p:sldLayoutId id="2147483700" r:id="rId12"/>
    <p:sldLayoutId id="2147483701" r:id="rId13"/>
    <p:sldLayoutId id="2147483702" r:id="rId14"/>
  </p:sldLayoutIdLst>
  <p:timing>
    <p:tnLst>
      <p:par>
        <p:cTn id="1" dur="indefinite" restart="never" nodeType="tmRoot"/>
      </p:par>
    </p:tnLst>
  </p:timing>
  <p:hf hdr="0" ftr="0" dt="0"/>
  <p:txStyles>
    <p:titleStyle>
      <a:lvl1pPr algn="l" rtl="0" fontAlgn="base">
        <a:spcBef>
          <a:spcPct val="0"/>
        </a:spcBef>
        <a:spcAft>
          <a:spcPct val="0"/>
        </a:spcAft>
        <a:defRPr sz="3800">
          <a:solidFill>
            <a:schemeClr val="tx2"/>
          </a:solidFill>
          <a:latin typeface="+mj-lt"/>
          <a:ea typeface="+mj-ea"/>
          <a:cs typeface="+mj-cs"/>
        </a:defRPr>
      </a:lvl1pPr>
      <a:lvl2pPr algn="l" rtl="0" fontAlgn="base">
        <a:spcBef>
          <a:spcPct val="0"/>
        </a:spcBef>
        <a:spcAft>
          <a:spcPct val="0"/>
        </a:spcAft>
        <a:defRPr sz="3800">
          <a:solidFill>
            <a:schemeClr val="tx2"/>
          </a:solidFill>
          <a:latin typeface="Verdana" pitchFamily="34" charset="0"/>
        </a:defRPr>
      </a:lvl2pPr>
      <a:lvl3pPr algn="l" rtl="0" fontAlgn="base">
        <a:spcBef>
          <a:spcPct val="0"/>
        </a:spcBef>
        <a:spcAft>
          <a:spcPct val="0"/>
        </a:spcAft>
        <a:defRPr sz="3800">
          <a:solidFill>
            <a:schemeClr val="tx2"/>
          </a:solidFill>
          <a:latin typeface="Verdana" pitchFamily="34" charset="0"/>
        </a:defRPr>
      </a:lvl3pPr>
      <a:lvl4pPr algn="l" rtl="0" fontAlgn="base">
        <a:spcBef>
          <a:spcPct val="0"/>
        </a:spcBef>
        <a:spcAft>
          <a:spcPct val="0"/>
        </a:spcAft>
        <a:defRPr sz="3800">
          <a:solidFill>
            <a:schemeClr val="tx2"/>
          </a:solidFill>
          <a:latin typeface="Verdana" pitchFamily="34" charset="0"/>
        </a:defRPr>
      </a:lvl4pPr>
      <a:lvl5pPr algn="l" rtl="0" fontAlgn="base">
        <a:spcBef>
          <a:spcPct val="0"/>
        </a:spcBef>
        <a:spcAft>
          <a:spcPct val="0"/>
        </a:spcAft>
        <a:defRPr sz="3800">
          <a:solidFill>
            <a:schemeClr val="tx2"/>
          </a:solidFill>
          <a:latin typeface="Verdana" pitchFamily="34" charset="0"/>
        </a:defRPr>
      </a:lvl5pPr>
      <a:lvl6pPr marL="457200" algn="l" rtl="0" fontAlgn="base">
        <a:spcBef>
          <a:spcPct val="0"/>
        </a:spcBef>
        <a:spcAft>
          <a:spcPct val="0"/>
        </a:spcAft>
        <a:defRPr sz="3800">
          <a:solidFill>
            <a:schemeClr val="tx2"/>
          </a:solidFill>
          <a:latin typeface="Verdana" pitchFamily="34" charset="0"/>
        </a:defRPr>
      </a:lvl6pPr>
      <a:lvl7pPr marL="914400" algn="l" rtl="0" fontAlgn="base">
        <a:spcBef>
          <a:spcPct val="0"/>
        </a:spcBef>
        <a:spcAft>
          <a:spcPct val="0"/>
        </a:spcAft>
        <a:defRPr sz="3800">
          <a:solidFill>
            <a:schemeClr val="tx2"/>
          </a:solidFill>
          <a:latin typeface="Verdana" pitchFamily="34" charset="0"/>
        </a:defRPr>
      </a:lvl7pPr>
      <a:lvl8pPr marL="1371600" algn="l" rtl="0" fontAlgn="base">
        <a:spcBef>
          <a:spcPct val="0"/>
        </a:spcBef>
        <a:spcAft>
          <a:spcPct val="0"/>
        </a:spcAft>
        <a:defRPr sz="3800">
          <a:solidFill>
            <a:schemeClr val="tx2"/>
          </a:solidFill>
          <a:latin typeface="Verdana" pitchFamily="34" charset="0"/>
        </a:defRPr>
      </a:lvl8pPr>
      <a:lvl9pPr marL="1828800" algn="l" rtl="0" fontAlgn="base">
        <a:spcBef>
          <a:spcPct val="0"/>
        </a:spcBef>
        <a:spcAft>
          <a:spcPct val="0"/>
        </a:spcAft>
        <a:defRPr sz="3800">
          <a:solidFill>
            <a:schemeClr val="tx2"/>
          </a:solidFill>
          <a:latin typeface="Verdana" pitchFamily="34" charset="0"/>
        </a:defRPr>
      </a:lvl9pPr>
    </p:titleStyle>
    <p:bodyStyle>
      <a:lvl1pPr marL="469900" indent="-469900" algn="l" rtl="0" fontAlgn="base">
        <a:spcBef>
          <a:spcPct val="20000"/>
        </a:spcBef>
        <a:spcAft>
          <a:spcPct val="0"/>
        </a:spcAft>
        <a:buClr>
          <a:schemeClr val="accent2"/>
        </a:buClr>
        <a:buFont typeface="Wingdings" pitchFamily="2" charset="2"/>
        <a:buChar char="o"/>
        <a:defRPr sz="3000">
          <a:solidFill>
            <a:schemeClr val="tx1"/>
          </a:solidFill>
          <a:latin typeface="+mn-lt"/>
          <a:ea typeface="+mn-ea"/>
          <a:cs typeface="+mn-cs"/>
        </a:defRPr>
      </a:lvl1pPr>
      <a:lvl2pPr marL="908050" indent="-436563" algn="l" rtl="0" fontAlgn="base">
        <a:spcBef>
          <a:spcPct val="20000"/>
        </a:spcBef>
        <a:spcAft>
          <a:spcPct val="0"/>
        </a:spcAft>
        <a:buClr>
          <a:schemeClr val="accent2"/>
        </a:buClr>
        <a:buFont typeface="Wingdings" pitchFamily="2" charset="2"/>
        <a:buChar char="n"/>
        <a:defRPr sz="2600">
          <a:solidFill>
            <a:schemeClr val="tx1"/>
          </a:solidFill>
          <a:latin typeface="+mn-lt"/>
        </a:defRPr>
      </a:lvl2pPr>
      <a:lvl3pPr marL="1304925" indent="-395288" algn="l" rtl="0" fontAlgn="base">
        <a:spcBef>
          <a:spcPct val="20000"/>
        </a:spcBef>
        <a:spcAft>
          <a:spcPct val="0"/>
        </a:spcAft>
        <a:buClr>
          <a:schemeClr val="accent2"/>
        </a:buClr>
        <a:buFont typeface="Wingdings" pitchFamily="2" charset="2"/>
        <a:buChar char="o"/>
        <a:defRPr sz="2300">
          <a:solidFill>
            <a:schemeClr val="tx1"/>
          </a:solidFill>
          <a:latin typeface="+mn-lt"/>
        </a:defRPr>
      </a:lvl3pPr>
      <a:lvl4pPr marL="1693863" indent="-387350" algn="l" rtl="0" fontAlgn="base">
        <a:spcBef>
          <a:spcPct val="20000"/>
        </a:spcBef>
        <a:spcAft>
          <a:spcPct val="0"/>
        </a:spcAft>
        <a:buClr>
          <a:schemeClr val="accent2"/>
        </a:buClr>
        <a:buFont typeface="Wingdings" pitchFamily="2" charset="2"/>
        <a:buChar char="n"/>
        <a:defRPr sz="2000">
          <a:solidFill>
            <a:schemeClr val="tx1"/>
          </a:solidFill>
          <a:latin typeface="+mn-lt"/>
        </a:defRPr>
      </a:lvl4pPr>
      <a:lvl5pPr marL="20939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5pPr>
      <a:lvl6pPr marL="25511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6pPr>
      <a:lvl7pPr marL="30083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7pPr>
      <a:lvl8pPr marL="34655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8pPr>
      <a:lvl9pPr marL="3922713" indent="-398463" algn="l" rtl="0" fontAlgn="base">
        <a:spcBef>
          <a:spcPct val="25000"/>
        </a:spcBef>
        <a:spcAft>
          <a:spcPct val="0"/>
        </a:spcAft>
        <a:buClr>
          <a:schemeClr val="accent2"/>
        </a:buClr>
        <a:buFont typeface="Wingdings" pitchFamily="2" charset="2"/>
        <a:buChar char="§"/>
        <a:defRPr sz="2000">
          <a:solidFill>
            <a:schemeClr val="tx1"/>
          </a:solidFill>
          <a:latin typeface="+mn-lt"/>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3.xml"/><Relationship Id="rId1" Type="http://schemas.openxmlformats.org/officeDocument/2006/relationships/vmlDrawing" Target="../drawings/vmlDrawing1.vml"/><Relationship Id="rId4" Type="http://schemas.openxmlformats.org/officeDocument/2006/relationships/image" Target="../media/image4.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13.xml"/><Relationship Id="rId1" Type="http://schemas.openxmlformats.org/officeDocument/2006/relationships/vmlDrawing" Target="../drawings/vmlDrawing2.v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2.xml"/><Relationship Id="rId1" Type="http://schemas.openxmlformats.org/officeDocument/2006/relationships/vmlDrawing" Target="../drawings/vmlDrawing3.vml"/></Relationships>
</file>

<file path=ppt/slides/_rels/slide16.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2.xml"/><Relationship Id="rId1" Type="http://schemas.openxmlformats.org/officeDocument/2006/relationships/vmlDrawing" Target="../drawings/vmlDrawing4.vml"/><Relationship Id="rId5" Type="http://schemas.openxmlformats.org/officeDocument/2006/relationships/oleObject" Target="../embeddings/oleObject6.bin"/><Relationship Id="rId4" Type="http://schemas.openxmlformats.org/officeDocument/2006/relationships/oleObject" Target="../embeddings/oleObject5.bin"/></Relationships>
</file>

<file path=ppt/slides/_rels/slide17.xml.rels><?xml version="1.0" encoding="UTF-8" standalone="yes"?>
<Relationships xmlns="http://schemas.openxmlformats.org/package/2006/relationships"><Relationship Id="rId3" Type="http://schemas.openxmlformats.org/officeDocument/2006/relationships/oleObject" Target="../embeddings/oleObject7.bin"/><Relationship Id="rId2" Type="http://schemas.openxmlformats.org/officeDocument/2006/relationships/slideLayout" Target="../slideLayouts/slideLayout2.xml"/><Relationship Id="rId1" Type="http://schemas.openxmlformats.org/officeDocument/2006/relationships/vmlDrawing" Target="../drawings/vmlDrawing5.vml"/><Relationship Id="rId4" Type="http://schemas.openxmlformats.org/officeDocument/2006/relationships/oleObject" Target="../embeddings/oleObject8.bin"/></Relationships>
</file>

<file path=ppt/slides/_rels/slide18.xml.rels><?xml version="1.0" encoding="UTF-8" standalone="yes"?>
<Relationships xmlns="http://schemas.openxmlformats.org/package/2006/relationships"><Relationship Id="rId3" Type="http://schemas.openxmlformats.org/officeDocument/2006/relationships/oleObject" Target="../embeddings/oleObject9.bin"/><Relationship Id="rId2" Type="http://schemas.openxmlformats.org/officeDocument/2006/relationships/slideLayout" Target="../slideLayouts/slideLayout2.xml"/><Relationship Id="rId1" Type="http://schemas.openxmlformats.org/officeDocument/2006/relationships/vmlDrawing" Target="../drawings/vmlDrawing6.vml"/></Relationships>
</file>

<file path=ppt/slides/_rels/slide19.xml.rels><?xml version="1.0" encoding="UTF-8" standalone="yes"?>
<Relationships xmlns="http://schemas.openxmlformats.org/package/2006/relationships"><Relationship Id="rId3" Type="http://schemas.openxmlformats.org/officeDocument/2006/relationships/oleObject" Target="../embeddings/oleObject10.bin"/><Relationship Id="rId2" Type="http://schemas.openxmlformats.org/officeDocument/2006/relationships/slideLayout" Target="../slideLayouts/slideLayout2.xml"/><Relationship Id="rId1" Type="http://schemas.openxmlformats.org/officeDocument/2006/relationships/vmlDrawing" Target="../drawings/vmlDrawing7.vml"/><Relationship Id="rId6" Type="http://schemas.openxmlformats.org/officeDocument/2006/relationships/oleObject" Target="../embeddings/oleObject13.bin"/><Relationship Id="rId5" Type="http://schemas.openxmlformats.org/officeDocument/2006/relationships/oleObject" Target="../embeddings/oleObject12.bin"/><Relationship Id="rId4" Type="http://schemas.openxmlformats.org/officeDocument/2006/relationships/oleObject" Target="../embeddings/oleObject11.bin"/></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oleObject" Target="../embeddings/oleObject14.bin"/><Relationship Id="rId2" Type="http://schemas.openxmlformats.org/officeDocument/2006/relationships/slideLayout" Target="../slideLayouts/slideLayout2.xml"/><Relationship Id="rId1" Type="http://schemas.openxmlformats.org/officeDocument/2006/relationships/vmlDrawing" Target="../drawings/vmlDrawing8.vml"/></Relationships>
</file>

<file path=ppt/slides/_rels/slide21.xml.rels><?xml version="1.0" encoding="UTF-8" standalone="yes"?>
<Relationships xmlns="http://schemas.openxmlformats.org/package/2006/relationships"><Relationship Id="rId3" Type="http://schemas.openxmlformats.org/officeDocument/2006/relationships/oleObject" Target="../embeddings/oleObject15.bin"/><Relationship Id="rId2" Type="http://schemas.openxmlformats.org/officeDocument/2006/relationships/slideLayout" Target="../slideLayouts/slideLayout2.xml"/><Relationship Id="rId1" Type="http://schemas.openxmlformats.org/officeDocument/2006/relationships/vmlDrawing" Target="../drawings/vmlDrawing9.vml"/></Relationships>
</file>

<file path=ppt/slides/_rels/slide22.xml.rels><?xml version="1.0" encoding="UTF-8" standalone="yes"?>
<Relationships xmlns="http://schemas.openxmlformats.org/package/2006/relationships"><Relationship Id="rId3" Type="http://schemas.openxmlformats.org/officeDocument/2006/relationships/oleObject" Target="../embeddings/oleObject16.bin"/><Relationship Id="rId2" Type="http://schemas.openxmlformats.org/officeDocument/2006/relationships/slideLayout" Target="../slideLayouts/slideLayout2.xml"/><Relationship Id="rId1" Type="http://schemas.openxmlformats.org/officeDocument/2006/relationships/vmlDrawing" Target="../drawings/vmlDrawing10.vml"/><Relationship Id="rId4" Type="http://schemas.openxmlformats.org/officeDocument/2006/relationships/oleObject" Target="../embeddings/oleObject17.bin"/></Relationships>
</file>

<file path=ppt/slides/_rels/slide23.xml.rels><?xml version="1.0" encoding="UTF-8" standalone="yes"?>
<Relationships xmlns="http://schemas.openxmlformats.org/package/2006/relationships"><Relationship Id="rId3" Type="http://schemas.openxmlformats.org/officeDocument/2006/relationships/oleObject" Target="../embeddings/oleObject18.bin"/><Relationship Id="rId2" Type="http://schemas.openxmlformats.org/officeDocument/2006/relationships/slideLayout" Target="../slideLayouts/slideLayout2.xml"/><Relationship Id="rId1" Type="http://schemas.openxmlformats.org/officeDocument/2006/relationships/vmlDrawing" Target="../drawings/vmlDrawing11.vml"/><Relationship Id="rId4" Type="http://schemas.openxmlformats.org/officeDocument/2006/relationships/oleObject" Target="../embeddings/oleObject19.bin"/></Relationships>
</file>

<file path=ppt/slides/_rels/slide24.xml.rels><?xml version="1.0" encoding="UTF-8" standalone="yes"?>
<Relationships xmlns="http://schemas.openxmlformats.org/package/2006/relationships"><Relationship Id="rId3" Type="http://schemas.openxmlformats.org/officeDocument/2006/relationships/oleObject" Target="../embeddings/oleObject20.bin"/><Relationship Id="rId2" Type="http://schemas.openxmlformats.org/officeDocument/2006/relationships/slideLayout" Target="../slideLayouts/slideLayout2.xml"/><Relationship Id="rId1" Type="http://schemas.openxmlformats.org/officeDocument/2006/relationships/vmlDrawing" Target="../drawings/vmlDrawing12.v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oleObject" Target="../embeddings/oleObject21.bin"/><Relationship Id="rId2" Type="http://schemas.openxmlformats.org/officeDocument/2006/relationships/slideLayout" Target="../slideLayouts/slideLayout13.xml"/><Relationship Id="rId1" Type="http://schemas.openxmlformats.org/officeDocument/2006/relationships/vmlDrawing" Target="../drawings/vmlDrawing13.vml"/></Relationships>
</file>

<file path=ppt/slides/_rels/slide28.xml.rels><?xml version="1.0" encoding="UTF-8" standalone="yes"?>
<Relationships xmlns="http://schemas.openxmlformats.org/package/2006/relationships"><Relationship Id="rId3" Type="http://schemas.openxmlformats.org/officeDocument/2006/relationships/oleObject" Target="../embeddings/oleObject22.bin"/><Relationship Id="rId2" Type="http://schemas.openxmlformats.org/officeDocument/2006/relationships/slideLayout" Target="../slideLayouts/slideLayout2.xml"/><Relationship Id="rId1" Type="http://schemas.openxmlformats.org/officeDocument/2006/relationships/vmlDrawing" Target="../drawings/vmlDrawing14.vml"/></Relationships>
</file>

<file path=ppt/slides/_rels/slide29.xml.rels><?xml version="1.0" encoding="UTF-8" standalone="yes"?>
<Relationships xmlns="http://schemas.openxmlformats.org/package/2006/relationships"><Relationship Id="rId3" Type="http://schemas.openxmlformats.org/officeDocument/2006/relationships/oleObject" Target="../embeddings/oleObject23.bin"/><Relationship Id="rId2" Type="http://schemas.openxmlformats.org/officeDocument/2006/relationships/slideLayout" Target="../slideLayouts/slideLayout13.xml"/><Relationship Id="rId1" Type="http://schemas.openxmlformats.org/officeDocument/2006/relationships/vmlDrawing" Target="../drawings/vmlDrawing15.v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oleObject" Target="../embeddings/oleObject24.bin"/><Relationship Id="rId2" Type="http://schemas.openxmlformats.org/officeDocument/2006/relationships/slideLayout" Target="../slideLayouts/slideLayout13.xml"/><Relationship Id="rId1" Type="http://schemas.openxmlformats.org/officeDocument/2006/relationships/vmlDrawing" Target="../drawings/vmlDrawing16.vml"/></Relationships>
</file>

<file path=ppt/slides/_rels/slide31.xml.rels><?xml version="1.0" encoding="UTF-8" standalone="yes"?>
<Relationships xmlns="http://schemas.openxmlformats.org/package/2006/relationships"><Relationship Id="rId3" Type="http://schemas.openxmlformats.org/officeDocument/2006/relationships/oleObject" Target="../embeddings/oleObject25.bin"/><Relationship Id="rId2" Type="http://schemas.openxmlformats.org/officeDocument/2006/relationships/slideLayout" Target="../slideLayouts/slideLayout4.xml"/><Relationship Id="rId1" Type="http://schemas.openxmlformats.org/officeDocument/2006/relationships/vmlDrawing" Target="../drawings/vmlDrawing17.vml"/></Relationships>
</file>

<file path=ppt/slides/_rels/slide32.xml.rels><?xml version="1.0" encoding="UTF-8" standalone="yes"?>
<Relationships xmlns="http://schemas.openxmlformats.org/package/2006/relationships"><Relationship Id="rId3" Type="http://schemas.openxmlformats.org/officeDocument/2006/relationships/oleObject" Target="../embeddings/oleObject26.bin"/><Relationship Id="rId2" Type="http://schemas.openxmlformats.org/officeDocument/2006/relationships/slideLayout" Target="../slideLayouts/slideLayout2.xml"/><Relationship Id="rId1" Type="http://schemas.openxmlformats.org/officeDocument/2006/relationships/vmlDrawing" Target="../drawings/vmlDrawing18.vml"/></Relationships>
</file>

<file path=ppt/slides/_rels/slide33.xml.rels><?xml version="1.0" encoding="UTF-8" standalone="yes"?>
<Relationships xmlns="http://schemas.openxmlformats.org/package/2006/relationships"><Relationship Id="rId3" Type="http://schemas.openxmlformats.org/officeDocument/2006/relationships/oleObject" Target="../embeddings/oleObject27.bin"/><Relationship Id="rId2" Type="http://schemas.openxmlformats.org/officeDocument/2006/relationships/slideLayout" Target="../slideLayouts/slideLayout2.xml"/><Relationship Id="rId1" Type="http://schemas.openxmlformats.org/officeDocument/2006/relationships/vmlDrawing" Target="../drawings/vmlDrawing19.v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29.png"/><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2" Type="http://schemas.openxmlformats.org/officeDocument/2006/relationships/image" Target="../media/image30.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a:spLocks noGrp="1" noChangeArrowheads="1"/>
          </p:cNvSpPr>
          <p:nvPr>
            <p:ph type="sldNum" sz="quarter" idx="4"/>
          </p:nvPr>
        </p:nvSpPr>
        <p:spPr/>
        <p:txBody>
          <a:bodyPr/>
          <a:lstStyle/>
          <a:p>
            <a:fld id="{7294AF91-BEAF-4D35-B816-BDB39B7B1794}" type="slidenum">
              <a:rPr lang="en-US"/>
              <a:pPr/>
              <a:t>1</a:t>
            </a:fld>
            <a:endParaRPr lang="en-US"/>
          </a:p>
        </p:txBody>
      </p:sp>
      <p:sp>
        <p:nvSpPr>
          <p:cNvPr id="2051" name="Rectangle 3"/>
          <p:cNvSpPr>
            <a:spLocks noGrp="1" noChangeArrowheads="1"/>
          </p:cNvSpPr>
          <p:nvPr>
            <p:ph type="subTitle" idx="1"/>
          </p:nvPr>
        </p:nvSpPr>
        <p:spPr>
          <a:xfrm>
            <a:off x="1447800" y="381000"/>
            <a:ext cx="6324600" cy="1905000"/>
          </a:xfrm>
        </p:spPr>
        <p:txBody>
          <a:bodyPr/>
          <a:lstStyle/>
          <a:p>
            <a:pPr algn="just">
              <a:lnSpc>
                <a:spcPct val="80000"/>
              </a:lnSpc>
            </a:pPr>
            <a:r>
              <a:rPr lang="es-EC" b="1"/>
              <a:t>“ANÁLISIS DEL COMERCIO BILATERAL POR BLOQUES USANDO UN MODELO GRAVITACIONAL AUMENTADO PERIODO 1980-2003”</a:t>
            </a:r>
            <a:endParaRPr lang="en-US" b="1"/>
          </a:p>
        </p:txBody>
      </p:sp>
      <p:sp>
        <p:nvSpPr>
          <p:cNvPr id="2052" name="Rectangle 4"/>
          <p:cNvSpPr>
            <a:spLocks noChangeArrowheads="1"/>
          </p:cNvSpPr>
          <p:nvPr/>
        </p:nvSpPr>
        <p:spPr bwMode="auto">
          <a:xfrm>
            <a:off x="0" y="2667000"/>
            <a:ext cx="9144000" cy="4495800"/>
          </a:xfrm>
          <a:prstGeom prst="rect">
            <a:avLst/>
          </a:prstGeom>
          <a:noFill/>
          <a:ln w="9525">
            <a:noFill/>
            <a:miter lim="800000"/>
            <a:headEnd/>
            <a:tailEnd/>
          </a:ln>
          <a:effectLst/>
        </p:spPr>
        <p:txBody>
          <a:bodyPr/>
          <a:lstStyle/>
          <a:p>
            <a:pPr algn="ctr" eaLnBrk="1" hangingPunct="1">
              <a:spcBef>
                <a:spcPct val="20000"/>
              </a:spcBef>
              <a:buClr>
                <a:schemeClr val="accent2"/>
              </a:buClr>
              <a:buFont typeface="Wingdings" pitchFamily="2" charset="2"/>
              <a:buNone/>
            </a:pPr>
            <a:r>
              <a:rPr lang="en-US" sz="2800" b="1"/>
              <a:t>Tesis de Grado</a:t>
            </a:r>
          </a:p>
          <a:p>
            <a:pPr algn="ctr" eaLnBrk="1" hangingPunct="1">
              <a:spcBef>
                <a:spcPct val="20000"/>
              </a:spcBef>
              <a:buClr>
                <a:schemeClr val="accent2"/>
              </a:buClr>
              <a:buFont typeface="Wingdings" pitchFamily="2" charset="2"/>
              <a:buNone/>
            </a:pPr>
            <a:r>
              <a:rPr lang="es-EC" sz="2800"/>
              <a:t>Previa a la obtención del Título de:</a:t>
            </a:r>
          </a:p>
          <a:p>
            <a:pPr algn="ctr" eaLnBrk="1" hangingPunct="1">
              <a:spcBef>
                <a:spcPct val="20000"/>
              </a:spcBef>
              <a:buClr>
                <a:schemeClr val="accent2"/>
              </a:buClr>
              <a:buFont typeface="Wingdings" pitchFamily="2" charset="2"/>
              <a:buNone/>
            </a:pPr>
            <a:r>
              <a:rPr lang="es-EC" sz="2800"/>
              <a:t>Economista con Mención en Gestión Empresarial,</a:t>
            </a:r>
          </a:p>
          <a:p>
            <a:pPr algn="ctr" eaLnBrk="1" hangingPunct="1">
              <a:spcBef>
                <a:spcPct val="20000"/>
              </a:spcBef>
              <a:buClr>
                <a:schemeClr val="accent2"/>
              </a:buClr>
              <a:buFont typeface="Wingdings" pitchFamily="2" charset="2"/>
              <a:buNone/>
            </a:pPr>
            <a:r>
              <a:rPr lang="es-EC" sz="2800"/>
              <a:t>Especialización Teoría y Política Económica</a:t>
            </a:r>
          </a:p>
          <a:p>
            <a:pPr algn="just" eaLnBrk="1" hangingPunct="1">
              <a:spcBef>
                <a:spcPct val="20000"/>
              </a:spcBef>
              <a:buClr>
                <a:schemeClr val="accent2"/>
              </a:buClr>
              <a:buFont typeface="Wingdings" pitchFamily="2" charset="2"/>
              <a:buNone/>
            </a:pPr>
            <a:endParaRPr lang="es-EC" sz="2800"/>
          </a:p>
          <a:p>
            <a:pPr algn="ctr" eaLnBrk="1" hangingPunct="1">
              <a:spcBef>
                <a:spcPct val="20000"/>
              </a:spcBef>
              <a:buClr>
                <a:schemeClr val="accent2"/>
              </a:buClr>
              <a:buFont typeface="Wingdings" pitchFamily="2" charset="2"/>
              <a:buNone/>
            </a:pPr>
            <a:r>
              <a:rPr lang="en-US" sz="2800" b="1"/>
              <a:t>Autores:</a:t>
            </a:r>
          </a:p>
          <a:p>
            <a:pPr algn="ctr" eaLnBrk="1" hangingPunct="1">
              <a:spcBef>
                <a:spcPct val="20000"/>
              </a:spcBef>
              <a:buClr>
                <a:schemeClr val="accent2"/>
              </a:buClr>
              <a:buFont typeface="Wingdings" pitchFamily="2" charset="2"/>
              <a:buNone/>
            </a:pPr>
            <a:r>
              <a:rPr lang="en-US" sz="2800"/>
              <a:t>Sindy Nieves Verdezoto</a:t>
            </a:r>
          </a:p>
          <a:p>
            <a:pPr algn="ctr" eaLnBrk="1" hangingPunct="1">
              <a:spcBef>
                <a:spcPct val="20000"/>
              </a:spcBef>
              <a:buClr>
                <a:schemeClr val="accent2"/>
              </a:buClr>
              <a:buFont typeface="Wingdings" pitchFamily="2" charset="2"/>
              <a:buNone/>
            </a:pPr>
            <a:r>
              <a:rPr lang="en-US" sz="2800"/>
              <a:t>Roddy Mendoza Marriott</a:t>
            </a:r>
          </a:p>
          <a:p>
            <a:pPr eaLnBrk="1" hangingPunct="1">
              <a:spcBef>
                <a:spcPct val="20000"/>
              </a:spcBef>
              <a:buClr>
                <a:schemeClr val="accent2"/>
              </a:buClr>
              <a:buFont typeface="Wingdings" pitchFamily="2" charset="2"/>
              <a:buNone/>
            </a:pPr>
            <a:endParaRPr lang="en-US" sz="2400">
              <a:latin typeface="Book Antiqua" pitchFamily="18" charset="0"/>
            </a:endParaRPr>
          </a:p>
        </p:txBody>
      </p:sp>
      <p:pic>
        <p:nvPicPr>
          <p:cNvPr id="2053" name="Picture 5" descr="logo espol"/>
          <p:cNvPicPr>
            <a:picLocks noChangeAspect="1" noChangeArrowheads="1"/>
          </p:cNvPicPr>
          <p:nvPr/>
        </p:nvPicPr>
        <p:blipFill>
          <a:blip r:embed="rId3">
            <a:lum bright="12000" contrast="-6000"/>
          </a:blip>
          <a:srcRect/>
          <a:stretch>
            <a:fillRect/>
          </a:stretch>
        </p:blipFill>
        <p:spPr bwMode="auto">
          <a:xfrm>
            <a:off x="76200" y="690563"/>
            <a:ext cx="1371600" cy="1285875"/>
          </a:xfrm>
          <a:prstGeom prst="rect">
            <a:avLst/>
          </a:prstGeom>
          <a:noFill/>
          <a:ln w="9525">
            <a:noFill/>
            <a:miter lim="800000"/>
            <a:headEnd/>
            <a:tailEnd/>
          </a:ln>
        </p:spPr>
      </p:pic>
      <p:pic>
        <p:nvPicPr>
          <p:cNvPr id="2054" name="Picture 6"/>
          <p:cNvPicPr>
            <a:picLocks noChangeAspect="1" noChangeArrowheads="1"/>
          </p:cNvPicPr>
          <p:nvPr/>
        </p:nvPicPr>
        <p:blipFill>
          <a:blip r:embed="rId4"/>
          <a:srcRect/>
          <a:stretch>
            <a:fillRect/>
          </a:stretch>
        </p:blipFill>
        <p:spPr bwMode="auto">
          <a:xfrm>
            <a:off x="7772400" y="762000"/>
            <a:ext cx="1295400" cy="1150938"/>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5 Marcador de número de diapositiva"/>
          <p:cNvSpPr>
            <a:spLocks noGrp="1"/>
          </p:cNvSpPr>
          <p:nvPr>
            <p:ph type="sldNum" sz="quarter" idx="12"/>
          </p:nvPr>
        </p:nvSpPr>
        <p:spPr/>
        <p:txBody>
          <a:bodyPr/>
          <a:lstStyle/>
          <a:p>
            <a:fld id="{42E507EC-415F-4CA6-AE9E-84D16638EDC1}" type="slidenum">
              <a:rPr lang="en-US"/>
              <a:pPr/>
              <a:t>10</a:t>
            </a:fld>
            <a:endParaRPr lang="en-US"/>
          </a:p>
        </p:txBody>
      </p:sp>
      <p:sp>
        <p:nvSpPr>
          <p:cNvPr id="83970" name="Rectangle 2"/>
          <p:cNvSpPr>
            <a:spLocks noGrp="1" noChangeArrowheads="1"/>
          </p:cNvSpPr>
          <p:nvPr>
            <p:ph type="title"/>
          </p:nvPr>
        </p:nvSpPr>
        <p:spPr>
          <a:xfrm>
            <a:off x="574675" y="304800"/>
            <a:ext cx="8035925" cy="1216025"/>
          </a:xfrm>
        </p:spPr>
        <p:txBody>
          <a:bodyPr/>
          <a:lstStyle/>
          <a:p>
            <a:r>
              <a:rPr lang="es-EC" sz="3400"/>
              <a:t/>
            </a:r>
            <a:br>
              <a:rPr lang="es-EC" sz="3400"/>
            </a:br>
            <a:r>
              <a:rPr lang="es-EC" sz="3400" b="1"/>
              <a:t>Modelo gravitacional</a:t>
            </a:r>
            <a:r>
              <a:rPr lang="en-US" sz="3400"/>
              <a:t> </a:t>
            </a:r>
            <a:br>
              <a:rPr lang="en-US" sz="3400"/>
            </a:br>
            <a:endParaRPr lang="en-US" sz="3400"/>
          </a:p>
        </p:txBody>
      </p:sp>
      <p:sp>
        <p:nvSpPr>
          <p:cNvPr id="83971" name="Rectangle 3"/>
          <p:cNvSpPr>
            <a:spLocks noGrp="1" noChangeArrowheads="1"/>
          </p:cNvSpPr>
          <p:nvPr>
            <p:ph type="body" idx="1"/>
          </p:nvPr>
        </p:nvSpPr>
        <p:spPr>
          <a:xfrm>
            <a:off x="228600" y="1752600"/>
            <a:ext cx="8686800" cy="4267200"/>
          </a:xfrm>
        </p:spPr>
        <p:txBody>
          <a:bodyPr/>
          <a:lstStyle/>
          <a:p>
            <a:pPr algn="just">
              <a:lnSpc>
                <a:spcPct val="90000"/>
              </a:lnSpc>
            </a:pPr>
            <a:endParaRPr lang="es-EC" sz="2800"/>
          </a:p>
          <a:p>
            <a:pPr algn="just">
              <a:lnSpc>
                <a:spcPct val="90000"/>
              </a:lnSpc>
            </a:pPr>
            <a:r>
              <a:rPr lang="es-EC" sz="2800"/>
              <a:t>El modelo gravitacional, en su forma básica, predice el comercio basándose en la distancia entre países y la interacción del tamaño de sus economías. </a:t>
            </a:r>
          </a:p>
          <a:p>
            <a:pPr algn="just">
              <a:lnSpc>
                <a:spcPct val="90000"/>
              </a:lnSpc>
            </a:pPr>
            <a:endParaRPr lang="es-EC" sz="2800"/>
          </a:p>
          <a:p>
            <a:pPr algn="just">
              <a:lnSpc>
                <a:spcPct val="90000"/>
              </a:lnSpc>
            </a:pPr>
            <a:r>
              <a:rPr lang="es-EC" sz="2800"/>
              <a:t>El modelo imita Ley de Gravedad de Newton que también considera la distancia y el tamaño físico entre dos objetos.</a:t>
            </a:r>
            <a:r>
              <a:rPr lang="en-US" sz="2800"/>
              <a:t> </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6 Marcador de número de diapositiva"/>
          <p:cNvSpPr>
            <a:spLocks noGrp="1"/>
          </p:cNvSpPr>
          <p:nvPr>
            <p:ph type="sldNum" sz="quarter" idx="12"/>
          </p:nvPr>
        </p:nvSpPr>
        <p:spPr/>
        <p:txBody>
          <a:bodyPr/>
          <a:lstStyle/>
          <a:p>
            <a:fld id="{C0C3871E-8621-43F6-8780-AB1869671FBC}" type="slidenum">
              <a:rPr lang="en-US"/>
              <a:pPr/>
              <a:t>11</a:t>
            </a:fld>
            <a:endParaRPr lang="en-US"/>
          </a:p>
        </p:txBody>
      </p:sp>
      <p:sp>
        <p:nvSpPr>
          <p:cNvPr id="53250" name="Rectangle 2"/>
          <p:cNvSpPr>
            <a:spLocks noGrp="1" noChangeArrowheads="1"/>
          </p:cNvSpPr>
          <p:nvPr>
            <p:ph type="title"/>
          </p:nvPr>
        </p:nvSpPr>
        <p:spPr>
          <a:xfrm>
            <a:off x="574675" y="0"/>
            <a:ext cx="8188325" cy="1520825"/>
          </a:xfrm>
        </p:spPr>
        <p:txBody>
          <a:bodyPr/>
          <a:lstStyle/>
          <a:p>
            <a:r>
              <a:rPr lang="es-EC" b="1">
                <a:latin typeface="Book Antiqua" pitchFamily="18" charset="0"/>
              </a:rPr>
              <a:t>Marco Teórico</a:t>
            </a:r>
            <a:br>
              <a:rPr lang="es-EC" b="1">
                <a:latin typeface="Book Antiqua" pitchFamily="18" charset="0"/>
              </a:rPr>
            </a:br>
            <a:r>
              <a:rPr lang="es-EC" b="1">
                <a:latin typeface="Book Antiqua" pitchFamily="18" charset="0"/>
              </a:rPr>
              <a:t>Orígenes: La Manzana de Newton</a:t>
            </a:r>
            <a:r>
              <a:rPr lang="en-US"/>
              <a:t> </a:t>
            </a:r>
          </a:p>
        </p:txBody>
      </p:sp>
      <p:sp>
        <p:nvSpPr>
          <p:cNvPr id="53251" name="Rectangle 3"/>
          <p:cNvSpPr>
            <a:spLocks noGrp="1" noChangeArrowheads="1"/>
          </p:cNvSpPr>
          <p:nvPr>
            <p:ph type="body" sz="half" idx="1"/>
          </p:nvPr>
        </p:nvSpPr>
        <p:spPr>
          <a:xfrm>
            <a:off x="566738" y="1752600"/>
            <a:ext cx="8043862" cy="4267200"/>
          </a:xfrm>
        </p:spPr>
        <p:txBody>
          <a:bodyPr/>
          <a:lstStyle/>
          <a:p>
            <a:pPr algn="just"/>
            <a:r>
              <a:rPr lang="es-EC" sz="2800"/>
              <a:t>En 1687, Newton propuso “La Ley Universal de Gravedad” , la cual sostiene que la fuerza de atracción entre dos objetos i y j está dada por:</a:t>
            </a:r>
            <a:endParaRPr lang="en-US" sz="2800"/>
          </a:p>
        </p:txBody>
      </p:sp>
      <p:graphicFrame>
        <p:nvGraphicFramePr>
          <p:cNvPr id="53255" name="Object 7"/>
          <p:cNvGraphicFramePr>
            <a:graphicFrameLocks noChangeAspect="1"/>
          </p:cNvGraphicFramePr>
          <p:nvPr>
            <p:ph sz="half" idx="2"/>
          </p:nvPr>
        </p:nvGraphicFramePr>
        <p:xfrm>
          <a:off x="1219200" y="3962400"/>
          <a:ext cx="3167063" cy="1371600"/>
        </p:xfrm>
        <a:graphic>
          <a:graphicData uri="http://schemas.openxmlformats.org/presentationml/2006/ole">
            <p:oleObj spid="_x0000_s53255" name="Equation" r:id="rId3" imgW="1231560" imgH="533160" progId="Equation.DSMT4">
              <p:embed/>
            </p:oleObj>
          </a:graphicData>
        </a:graphic>
      </p:graphicFrame>
      <p:pic>
        <p:nvPicPr>
          <p:cNvPr id="53257" name="Picture 9"/>
          <p:cNvPicPr>
            <a:picLocks noChangeAspect="1" noChangeArrowheads="1"/>
          </p:cNvPicPr>
          <p:nvPr/>
        </p:nvPicPr>
        <p:blipFill>
          <a:blip r:embed="rId4"/>
          <a:srcRect/>
          <a:stretch>
            <a:fillRect/>
          </a:stretch>
        </p:blipFill>
        <p:spPr bwMode="auto">
          <a:xfrm>
            <a:off x="4724400" y="3810000"/>
            <a:ext cx="3505200" cy="1600200"/>
          </a:xfrm>
          <a:prstGeom prst="rect">
            <a:avLst/>
          </a:prstGeom>
          <a:noFill/>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5 Marcador de número de diapositiva"/>
          <p:cNvSpPr>
            <a:spLocks noGrp="1"/>
          </p:cNvSpPr>
          <p:nvPr>
            <p:ph type="sldNum" sz="quarter" idx="12"/>
          </p:nvPr>
        </p:nvSpPr>
        <p:spPr/>
        <p:txBody>
          <a:bodyPr/>
          <a:lstStyle/>
          <a:p>
            <a:fld id="{E51DB248-EC62-4FA2-BD0A-88A91C34AC2A}" type="slidenum">
              <a:rPr lang="en-US"/>
              <a:pPr/>
              <a:t>12</a:t>
            </a:fld>
            <a:endParaRPr lang="en-US"/>
          </a:p>
        </p:txBody>
      </p:sp>
      <p:sp>
        <p:nvSpPr>
          <p:cNvPr id="68611" name="Rectangle 3"/>
          <p:cNvSpPr>
            <a:spLocks noGrp="1" noChangeArrowheads="1"/>
          </p:cNvSpPr>
          <p:nvPr>
            <p:ph type="body" idx="1"/>
          </p:nvPr>
        </p:nvSpPr>
        <p:spPr>
          <a:xfrm>
            <a:off x="457200" y="457200"/>
            <a:ext cx="8382000" cy="5562600"/>
          </a:xfrm>
        </p:spPr>
        <p:txBody>
          <a:bodyPr/>
          <a:lstStyle/>
          <a:p>
            <a:pPr>
              <a:buFont typeface="Wingdings" pitchFamily="2" charset="2"/>
              <a:buNone/>
            </a:pPr>
            <a:endParaRPr lang="es-EC"/>
          </a:p>
          <a:p>
            <a:pPr>
              <a:buFont typeface="Wingdings" pitchFamily="2" charset="2"/>
              <a:buNone/>
            </a:pPr>
            <a:r>
              <a:rPr lang="es-EC"/>
              <a:t>Donde las notaciones son definidas como:</a:t>
            </a:r>
          </a:p>
          <a:p>
            <a:pPr>
              <a:buFont typeface="Wingdings" pitchFamily="2" charset="2"/>
              <a:buNone/>
            </a:pPr>
            <a:endParaRPr lang="es-EC"/>
          </a:p>
          <a:p>
            <a:pPr algn="just"/>
            <a:r>
              <a:rPr lang="es-EC"/>
              <a:t>F</a:t>
            </a:r>
            <a:r>
              <a:rPr lang="es-EC" baseline="-25000"/>
              <a:t>ij</a:t>
            </a:r>
            <a:r>
              <a:rPr lang="es-EC"/>
              <a:t> es la fuerza de atracción.</a:t>
            </a:r>
            <a:endParaRPr lang="en-US"/>
          </a:p>
          <a:p>
            <a:pPr algn="just"/>
            <a:r>
              <a:rPr lang="es-EC"/>
              <a:t>M</a:t>
            </a:r>
            <a:r>
              <a:rPr lang="es-EC" baseline="-25000"/>
              <a:t>i</a:t>
            </a:r>
            <a:r>
              <a:rPr lang="es-EC"/>
              <a:t> y M</a:t>
            </a:r>
            <a:r>
              <a:rPr lang="es-EC" baseline="-25000"/>
              <a:t>j</a:t>
            </a:r>
            <a:r>
              <a:rPr lang="es-EC"/>
              <a:t> son las masas.</a:t>
            </a:r>
            <a:endParaRPr lang="en-US"/>
          </a:p>
          <a:p>
            <a:pPr algn="just"/>
            <a:r>
              <a:rPr lang="es-EC"/>
              <a:t>D</a:t>
            </a:r>
            <a:r>
              <a:rPr lang="es-EC" baseline="-25000"/>
              <a:t>ij </a:t>
            </a:r>
            <a:r>
              <a:rPr lang="es-EC"/>
              <a:t>es la distancia entre los dos objetos.</a:t>
            </a:r>
            <a:endParaRPr lang="en-US"/>
          </a:p>
          <a:p>
            <a:pPr algn="just"/>
            <a:r>
              <a:rPr lang="es-EC"/>
              <a:t>G es una constante gravitacional que depende de las unidades de peso para masa y fuerza.</a:t>
            </a:r>
            <a:endParaRPr 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6 Marcador de número de diapositiva"/>
          <p:cNvSpPr>
            <a:spLocks noGrp="1"/>
          </p:cNvSpPr>
          <p:nvPr>
            <p:ph type="sldNum" sz="quarter" idx="12"/>
          </p:nvPr>
        </p:nvSpPr>
        <p:spPr/>
        <p:txBody>
          <a:bodyPr/>
          <a:lstStyle/>
          <a:p>
            <a:fld id="{42A8DD92-45D0-4BE7-8243-E76F132754F4}" type="slidenum">
              <a:rPr lang="en-US"/>
              <a:pPr/>
              <a:t>13</a:t>
            </a:fld>
            <a:endParaRPr lang="en-US"/>
          </a:p>
        </p:txBody>
      </p:sp>
      <p:sp>
        <p:nvSpPr>
          <p:cNvPr id="56322" name="Rectangle 2"/>
          <p:cNvSpPr>
            <a:spLocks noGrp="1" noChangeArrowheads="1"/>
          </p:cNvSpPr>
          <p:nvPr>
            <p:ph type="title"/>
          </p:nvPr>
        </p:nvSpPr>
        <p:spPr>
          <a:xfrm>
            <a:off x="574675" y="304800"/>
            <a:ext cx="8035925" cy="1371600"/>
          </a:xfrm>
        </p:spPr>
        <p:txBody>
          <a:bodyPr/>
          <a:lstStyle/>
          <a:p>
            <a:r>
              <a:rPr lang="es-EC" sz="3400">
                <a:latin typeface="Book Antiqua" pitchFamily="18" charset="0"/>
              </a:rPr>
              <a:t> </a:t>
            </a:r>
            <a:r>
              <a:rPr lang="es-EC" sz="3400" b="1">
                <a:latin typeface="Book Antiqua" pitchFamily="18" charset="0"/>
              </a:rPr>
              <a:t>Economistas Descubren La Gravedad </a:t>
            </a:r>
            <a:r>
              <a:rPr lang="en-US" sz="3400">
                <a:latin typeface="Book Antiqua" pitchFamily="18" charset="0"/>
              </a:rPr>
              <a:t/>
            </a:r>
            <a:br>
              <a:rPr lang="en-US" sz="3400">
                <a:latin typeface="Book Antiqua" pitchFamily="18" charset="0"/>
              </a:rPr>
            </a:br>
            <a:endParaRPr lang="en-US" sz="3400">
              <a:latin typeface="Book Antiqua" pitchFamily="18" charset="0"/>
            </a:endParaRPr>
          </a:p>
        </p:txBody>
      </p:sp>
      <p:sp>
        <p:nvSpPr>
          <p:cNvPr id="56323" name="Rectangle 3"/>
          <p:cNvSpPr>
            <a:spLocks noGrp="1" noChangeArrowheads="1"/>
          </p:cNvSpPr>
          <p:nvPr>
            <p:ph type="body" sz="half" idx="1"/>
          </p:nvPr>
        </p:nvSpPr>
        <p:spPr>
          <a:xfrm>
            <a:off x="566738" y="1752600"/>
            <a:ext cx="8043862" cy="4267200"/>
          </a:xfrm>
        </p:spPr>
        <p:txBody>
          <a:bodyPr/>
          <a:lstStyle/>
          <a:p>
            <a:pPr algn="just"/>
            <a:r>
              <a:rPr lang="es-EC" sz="2800"/>
              <a:t>En 1962, Jan Tinbergen propone fuertemente que la misma forma funcional puede ser aplicada para modelar flujos internacionales de comercio. </a:t>
            </a:r>
          </a:p>
          <a:p>
            <a:pPr algn="just"/>
            <a:endParaRPr lang="en-US" sz="2800"/>
          </a:p>
        </p:txBody>
      </p:sp>
      <p:graphicFrame>
        <p:nvGraphicFramePr>
          <p:cNvPr id="56324" name="Object 4"/>
          <p:cNvGraphicFramePr>
            <a:graphicFrameLocks noChangeAspect="1"/>
          </p:cNvGraphicFramePr>
          <p:nvPr>
            <p:ph sz="half" idx="2"/>
          </p:nvPr>
        </p:nvGraphicFramePr>
        <p:xfrm>
          <a:off x="2971800" y="3733800"/>
          <a:ext cx="3603625" cy="1576388"/>
        </p:xfrm>
        <a:graphic>
          <a:graphicData uri="http://schemas.openxmlformats.org/presentationml/2006/ole">
            <p:oleObj spid="_x0000_s56324" name="Equation" r:id="rId3" imgW="1218960" imgH="533160" progId="Equation.DSMT4">
              <p:embed/>
            </p:oleObj>
          </a:graphicData>
        </a:graphic>
      </p:graphicFrame>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5 Marcador de número de diapositiva"/>
          <p:cNvSpPr>
            <a:spLocks noGrp="1"/>
          </p:cNvSpPr>
          <p:nvPr>
            <p:ph type="sldNum" sz="quarter" idx="12"/>
          </p:nvPr>
        </p:nvSpPr>
        <p:spPr/>
        <p:txBody>
          <a:bodyPr/>
          <a:lstStyle/>
          <a:p>
            <a:fld id="{B88E80C1-10F9-41B5-A67C-1AF1EBBDBD85}" type="slidenum">
              <a:rPr lang="en-US"/>
              <a:pPr/>
              <a:t>14</a:t>
            </a:fld>
            <a:endParaRPr lang="en-US"/>
          </a:p>
        </p:txBody>
      </p:sp>
      <p:sp>
        <p:nvSpPr>
          <p:cNvPr id="58371" name="Rectangle 3"/>
          <p:cNvSpPr>
            <a:spLocks noGrp="1" noChangeArrowheads="1"/>
          </p:cNvSpPr>
          <p:nvPr>
            <p:ph type="body" idx="1"/>
          </p:nvPr>
        </p:nvSpPr>
        <p:spPr/>
        <p:txBody>
          <a:bodyPr/>
          <a:lstStyle/>
          <a:p>
            <a:pPr algn="just">
              <a:buFont typeface="Wingdings" pitchFamily="2" charset="2"/>
              <a:buNone/>
            </a:pPr>
            <a:r>
              <a:rPr lang="es-EC" sz="2800" b="1">
                <a:latin typeface="Book Antiqua" pitchFamily="18" charset="0"/>
              </a:rPr>
              <a:t>Donde:</a:t>
            </a:r>
            <a:endParaRPr lang="es-EC" sz="2800" b="1"/>
          </a:p>
          <a:p>
            <a:pPr algn="just"/>
            <a:r>
              <a:rPr lang="es-EC" sz="2800"/>
              <a:t>F</a:t>
            </a:r>
            <a:r>
              <a:rPr lang="es-EC" sz="2800" baseline="-25000"/>
              <a:t>ij</a:t>
            </a:r>
            <a:r>
              <a:rPr lang="es-EC" sz="2800"/>
              <a:t> es el “flujo” desde el origen i hasta el destino j.</a:t>
            </a:r>
            <a:endParaRPr lang="en-US" sz="2800"/>
          </a:p>
          <a:p>
            <a:pPr algn="just"/>
            <a:r>
              <a:rPr lang="es-EC" sz="2800"/>
              <a:t>M</a:t>
            </a:r>
            <a:r>
              <a:rPr lang="es-EC" sz="2800" baseline="-25000"/>
              <a:t>i </a:t>
            </a:r>
            <a:r>
              <a:rPr lang="es-EC" sz="2800"/>
              <a:t>y M</a:t>
            </a:r>
            <a:r>
              <a:rPr lang="es-EC" sz="2800" baseline="-25000"/>
              <a:t>j</a:t>
            </a:r>
            <a:r>
              <a:rPr lang="es-EC" sz="2800"/>
              <a:t> son los tamaños económicos relevantes, o lo que se conoce como PIB real de cada economía.</a:t>
            </a:r>
          </a:p>
          <a:p>
            <a:pPr algn="just"/>
            <a:r>
              <a:rPr lang="es-EC" sz="2800"/>
              <a:t>D</a:t>
            </a:r>
            <a:r>
              <a:rPr lang="es-EC" sz="2800" baseline="-25000"/>
              <a:t>ij</a:t>
            </a:r>
            <a:r>
              <a:rPr lang="es-EC" sz="2800"/>
              <a:t> es la distancia entre los países i y j.</a:t>
            </a:r>
          </a:p>
          <a:p>
            <a:pPr algn="just"/>
            <a:r>
              <a:rPr lang="es-EC" sz="2800"/>
              <a:t>G es una constante de proporcionalidad.</a:t>
            </a:r>
            <a:endParaRPr lang="en-US" sz="2800"/>
          </a:p>
          <a:p>
            <a:endParaRPr lang="en-US" sz="2800"/>
          </a:p>
        </p:txBody>
      </p:sp>
      <p:sp>
        <p:nvSpPr>
          <p:cNvPr id="58373" name="Text Box 5"/>
          <p:cNvSpPr txBox="1">
            <a:spLocks noChangeArrowheads="1"/>
          </p:cNvSpPr>
          <p:nvPr/>
        </p:nvSpPr>
        <p:spPr bwMode="auto">
          <a:xfrm>
            <a:off x="457200" y="685800"/>
            <a:ext cx="8229600" cy="609600"/>
          </a:xfrm>
          <a:prstGeom prst="rect">
            <a:avLst/>
          </a:prstGeom>
          <a:noFill/>
          <a:ln w="9525">
            <a:noFill/>
            <a:miter lim="800000"/>
            <a:headEnd/>
            <a:tailEnd/>
          </a:ln>
          <a:effectLst/>
        </p:spPr>
        <p:txBody>
          <a:bodyPr>
            <a:spAutoFit/>
          </a:bodyPr>
          <a:lstStyle/>
          <a:p>
            <a:pPr>
              <a:spcBef>
                <a:spcPct val="50000"/>
              </a:spcBef>
            </a:pPr>
            <a:r>
              <a:rPr lang="es-EC" sz="3400" b="1">
                <a:solidFill>
                  <a:schemeClr val="tx2"/>
                </a:solidFill>
                <a:latin typeface="Book Antiqua" pitchFamily="18" charset="0"/>
              </a:rPr>
              <a:t>Economistas Descubren La Gravedad</a:t>
            </a:r>
            <a:endParaRPr lang="es-ES" sz="3400" b="1">
              <a:solidFill>
                <a:schemeClr val="tx2"/>
              </a:solidFill>
              <a:latin typeface="Book Antiqua" pitchFamily="18"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5 Marcador de número de diapositiva"/>
          <p:cNvSpPr>
            <a:spLocks noGrp="1"/>
          </p:cNvSpPr>
          <p:nvPr>
            <p:ph type="sldNum" sz="quarter" idx="12"/>
          </p:nvPr>
        </p:nvSpPr>
        <p:spPr/>
        <p:txBody>
          <a:bodyPr/>
          <a:lstStyle/>
          <a:p>
            <a:fld id="{6ADC5C8F-A4A5-4A91-8634-DDD3B55F2DDE}" type="slidenum">
              <a:rPr lang="en-US"/>
              <a:pPr/>
              <a:t>15</a:t>
            </a:fld>
            <a:endParaRPr lang="en-US"/>
          </a:p>
        </p:txBody>
      </p:sp>
      <p:sp>
        <p:nvSpPr>
          <p:cNvPr id="84994" name="Rectangle 2"/>
          <p:cNvSpPr>
            <a:spLocks noGrp="1" noChangeArrowheads="1"/>
          </p:cNvSpPr>
          <p:nvPr>
            <p:ph type="title"/>
          </p:nvPr>
        </p:nvSpPr>
        <p:spPr>
          <a:xfrm>
            <a:off x="381000" y="0"/>
            <a:ext cx="8270875" cy="2057400"/>
          </a:xfrm>
        </p:spPr>
        <p:txBody>
          <a:bodyPr/>
          <a:lstStyle/>
          <a:p>
            <a:r>
              <a:rPr lang="es-EC" sz="3400" b="1"/>
              <a:t/>
            </a:r>
            <a:br>
              <a:rPr lang="es-EC" sz="3400" b="1"/>
            </a:br>
            <a:r>
              <a:rPr lang="es-EC" sz="3400" b="1"/>
              <a:t>Fundamentos Teóricos al Modelo Gravitacional, Anderson (1979)</a:t>
            </a:r>
            <a:r>
              <a:rPr lang="en-US" sz="3400"/>
              <a:t/>
            </a:r>
            <a:br>
              <a:rPr lang="en-US" sz="3400"/>
            </a:br>
            <a:endParaRPr lang="en-US" sz="3400"/>
          </a:p>
        </p:txBody>
      </p:sp>
      <p:sp>
        <p:nvSpPr>
          <p:cNvPr id="84995" name="Rectangle 3"/>
          <p:cNvSpPr>
            <a:spLocks noGrp="1" noChangeArrowheads="1"/>
          </p:cNvSpPr>
          <p:nvPr>
            <p:ph type="body" idx="1"/>
          </p:nvPr>
        </p:nvSpPr>
        <p:spPr>
          <a:xfrm>
            <a:off x="0" y="1752600"/>
            <a:ext cx="9144000" cy="4724400"/>
          </a:xfrm>
        </p:spPr>
        <p:txBody>
          <a:bodyPr/>
          <a:lstStyle/>
          <a:p>
            <a:endParaRPr lang="en-US"/>
          </a:p>
          <a:p>
            <a:endParaRPr lang="en-US"/>
          </a:p>
          <a:p>
            <a:pPr algn="just">
              <a:spcBef>
                <a:spcPct val="0"/>
              </a:spcBef>
            </a:pPr>
            <a:r>
              <a:rPr lang="es-EC" sz="3200"/>
              <a:t>Donde M</a:t>
            </a:r>
            <a:r>
              <a:rPr lang="es-EC" sz="3200" baseline="-25000"/>
              <a:t>ijk</a:t>
            </a:r>
            <a:r>
              <a:rPr lang="es-EC" sz="3200"/>
              <a:t> es el flujo de dólares de bienes o </a:t>
            </a:r>
            <a:r>
              <a:rPr lang="es-EC" sz="3200" b="1" i="1"/>
              <a:t>K </a:t>
            </a:r>
            <a:r>
              <a:rPr lang="es-EC" sz="3200"/>
              <a:t>factores de un país o región “</a:t>
            </a:r>
            <a:r>
              <a:rPr lang="es-EC" sz="3200" b="1"/>
              <a:t>i</a:t>
            </a:r>
            <a:r>
              <a:rPr lang="es-EC" sz="3200"/>
              <a:t>” hacia el país o región “</a:t>
            </a:r>
            <a:r>
              <a:rPr lang="es-EC" sz="3200" b="1"/>
              <a:t>j</a:t>
            </a:r>
            <a:r>
              <a:rPr lang="es-EC" sz="3200"/>
              <a:t>”,  Y</a:t>
            </a:r>
            <a:r>
              <a:rPr lang="es-EC" sz="3200" baseline="-25000"/>
              <a:t>i </a:t>
            </a:r>
            <a:r>
              <a:rPr lang="es-EC" sz="3200"/>
              <a:t>y Y</a:t>
            </a:r>
            <a:r>
              <a:rPr lang="es-EC" sz="3200" baseline="-25000"/>
              <a:t>j </a:t>
            </a:r>
            <a:r>
              <a:rPr lang="es-EC" sz="3200"/>
              <a:t>son los ingresos en “</a:t>
            </a:r>
            <a:r>
              <a:rPr lang="es-EC" sz="3200" b="1"/>
              <a:t>i</a:t>
            </a:r>
            <a:r>
              <a:rPr lang="es-EC" sz="3200"/>
              <a:t>” y en “</a:t>
            </a:r>
            <a:r>
              <a:rPr lang="es-EC" sz="3200" b="1"/>
              <a:t>j</a:t>
            </a:r>
            <a:r>
              <a:rPr lang="es-EC" sz="3200"/>
              <a:t>”,  y  son la población en “</a:t>
            </a:r>
            <a:r>
              <a:rPr lang="es-EC" sz="3200" b="1"/>
              <a:t>i</a:t>
            </a:r>
            <a:r>
              <a:rPr lang="es-EC" sz="3200"/>
              <a:t>” y en “</a:t>
            </a:r>
            <a:r>
              <a:rPr lang="es-EC" sz="3200" b="1"/>
              <a:t>j</a:t>
            </a:r>
            <a:r>
              <a:rPr lang="es-EC" sz="3200"/>
              <a:t>”, D</a:t>
            </a:r>
            <a:r>
              <a:rPr lang="es-EC" sz="3200" baseline="-25000"/>
              <a:t>ij</a:t>
            </a:r>
            <a:r>
              <a:rPr lang="es-EC" sz="3200"/>
              <a:t> es la distancia entre países (regiones) y U</a:t>
            </a:r>
            <a:r>
              <a:rPr lang="es-EC" sz="3200" baseline="-25000"/>
              <a:t>ijk</a:t>
            </a:r>
            <a:r>
              <a:rPr lang="es-EC" sz="3200"/>
              <a:t>es el término de error.</a:t>
            </a:r>
            <a:endParaRPr lang="en-US" sz="3200"/>
          </a:p>
        </p:txBody>
      </p:sp>
      <p:sp>
        <p:nvSpPr>
          <p:cNvPr id="84997" name="Rectangle 5"/>
          <p:cNvSpPr>
            <a:spLocks noChangeArrowheads="1"/>
          </p:cNvSpPr>
          <p:nvPr/>
        </p:nvSpPr>
        <p:spPr bwMode="auto">
          <a:xfrm>
            <a:off x="0" y="0"/>
            <a:ext cx="9144000" cy="0"/>
          </a:xfrm>
          <a:prstGeom prst="rect">
            <a:avLst/>
          </a:prstGeom>
          <a:noFill/>
          <a:ln w="9525">
            <a:noFill/>
            <a:miter lim="800000"/>
            <a:headEnd/>
            <a:tailEnd/>
          </a:ln>
          <a:effectLst/>
        </p:spPr>
        <p:txBody>
          <a:bodyPr wrap="none" anchor="ctr">
            <a:spAutoFit/>
          </a:bodyPr>
          <a:lstStyle/>
          <a:p>
            <a:endParaRPr lang="es-ES"/>
          </a:p>
        </p:txBody>
      </p:sp>
      <p:graphicFrame>
        <p:nvGraphicFramePr>
          <p:cNvPr id="84996" name="Object 4"/>
          <p:cNvGraphicFramePr>
            <a:graphicFrameLocks noChangeAspect="1"/>
          </p:cNvGraphicFramePr>
          <p:nvPr/>
        </p:nvGraphicFramePr>
        <p:xfrm>
          <a:off x="0" y="1600200"/>
          <a:ext cx="9144000" cy="1295400"/>
        </p:xfrm>
        <a:graphic>
          <a:graphicData uri="http://schemas.openxmlformats.org/presentationml/2006/ole">
            <p:oleObj spid="_x0000_s84996" name="Equation" r:id="rId3" imgW="1981200" imgH="330200" progId="Equation.DSMT4">
              <p:embed/>
            </p:oleObj>
          </a:graphicData>
        </a:graphic>
      </p:graphicFrame>
      <p:sp>
        <p:nvSpPr>
          <p:cNvPr id="85001" name="Rectangle 9"/>
          <p:cNvSpPr>
            <a:spLocks noChangeArrowheads="1"/>
          </p:cNvSpPr>
          <p:nvPr/>
        </p:nvSpPr>
        <p:spPr bwMode="auto">
          <a:xfrm>
            <a:off x="0" y="0"/>
            <a:ext cx="9144000" cy="0"/>
          </a:xfrm>
          <a:prstGeom prst="rect">
            <a:avLst/>
          </a:prstGeom>
          <a:noFill/>
          <a:ln w="9525">
            <a:noFill/>
            <a:miter lim="800000"/>
            <a:headEnd/>
            <a:tailEnd/>
          </a:ln>
          <a:effectLst/>
        </p:spPr>
        <p:txBody>
          <a:bodyPr wrap="none" anchor="ctr">
            <a:spAutoFit/>
          </a:bodyPr>
          <a:lstStyle/>
          <a:p>
            <a:endParaRPr lang="es-ES"/>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5 Marcador de número de diapositiva"/>
          <p:cNvSpPr>
            <a:spLocks noGrp="1"/>
          </p:cNvSpPr>
          <p:nvPr>
            <p:ph type="sldNum" sz="quarter" idx="12"/>
          </p:nvPr>
        </p:nvSpPr>
        <p:spPr/>
        <p:txBody>
          <a:bodyPr/>
          <a:lstStyle/>
          <a:p>
            <a:fld id="{6E5CE173-4F05-4750-AA44-0273A909C242}" type="slidenum">
              <a:rPr lang="en-US"/>
              <a:pPr/>
              <a:t>16</a:t>
            </a:fld>
            <a:endParaRPr lang="en-US"/>
          </a:p>
        </p:txBody>
      </p:sp>
      <p:sp>
        <p:nvSpPr>
          <p:cNvPr id="126978" name="Rectangle 2"/>
          <p:cNvSpPr>
            <a:spLocks noGrp="1" noChangeArrowheads="1"/>
          </p:cNvSpPr>
          <p:nvPr>
            <p:ph type="title"/>
          </p:nvPr>
        </p:nvSpPr>
        <p:spPr/>
        <p:txBody>
          <a:bodyPr/>
          <a:lstStyle/>
          <a:p>
            <a:pPr algn="just"/>
            <a:r>
              <a:rPr lang="es-EC" b="1"/>
              <a:t>El Modelo de Gasto Puro</a:t>
            </a:r>
            <a:endParaRPr lang="en-US" b="1"/>
          </a:p>
        </p:txBody>
      </p:sp>
      <p:sp>
        <p:nvSpPr>
          <p:cNvPr id="126979" name="Rectangle 3"/>
          <p:cNvSpPr>
            <a:spLocks noGrp="1" noChangeArrowheads="1"/>
          </p:cNvSpPr>
          <p:nvPr>
            <p:ph type="body" idx="1"/>
          </p:nvPr>
        </p:nvSpPr>
        <p:spPr>
          <a:xfrm>
            <a:off x="533400" y="3048000"/>
            <a:ext cx="8382000" cy="3810000"/>
          </a:xfrm>
        </p:spPr>
        <p:txBody>
          <a:bodyPr/>
          <a:lstStyle/>
          <a:p>
            <a:pPr marL="0" indent="0">
              <a:buFont typeface="Wingdings" pitchFamily="2" charset="2"/>
              <a:buNone/>
            </a:pPr>
            <a:r>
              <a:rPr lang="es-EC"/>
              <a:t>Donde:     es el Ingreso en el país </a:t>
            </a:r>
            <a:r>
              <a:rPr lang="es-EC" b="1" i="1"/>
              <a:t>j</a:t>
            </a:r>
            <a:r>
              <a:rPr lang="es-EC" i="1"/>
              <a:t>.</a:t>
            </a:r>
          </a:p>
          <a:p>
            <a:pPr marL="0" indent="0" algn="just">
              <a:buFont typeface="Wingdings" pitchFamily="2" charset="2"/>
              <a:buNone/>
            </a:pPr>
            <a:r>
              <a:rPr lang="es-EC" sz="3200"/>
              <a:t>La condición que el Ingreso debe ser igual a la oferta implica que: </a:t>
            </a:r>
            <a:r>
              <a:rPr lang="en-US" sz="3200"/>
              <a:t> </a:t>
            </a:r>
          </a:p>
          <a:p>
            <a:pPr marL="0" indent="0" algn="just">
              <a:buFont typeface="Wingdings" pitchFamily="2" charset="2"/>
              <a:buNone/>
            </a:pPr>
            <a:endParaRPr lang="en-US" sz="3200"/>
          </a:p>
        </p:txBody>
      </p:sp>
      <p:sp>
        <p:nvSpPr>
          <p:cNvPr id="126981" name="Rectangle 5"/>
          <p:cNvSpPr>
            <a:spLocks noChangeArrowheads="1"/>
          </p:cNvSpPr>
          <p:nvPr/>
        </p:nvSpPr>
        <p:spPr bwMode="auto">
          <a:xfrm>
            <a:off x="0" y="0"/>
            <a:ext cx="9144000" cy="0"/>
          </a:xfrm>
          <a:prstGeom prst="rect">
            <a:avLst/>
          </a:prstGeom>
          <a:noFill/>
          <a:ln w="9525">
            <a:noFill/>
            <a:miter lim="800000"/>
            <a:headEnd/>
            <a:tailEnd/>
          </a:ln>
          <a:effectLst/>
        </p:spPr>
        <p:txBody>
          <a:bodyPr wrap="none" anchor="ctr">
            <a:spAutoFit/>
          </a:bodyPr>
          <a:lstStyle/>
          <a:p>
            <a:endParaRPr lang="es-ES"/>
          </a:p>
        </p:txBody>
      </p:sp>
      <p:graphicFrame>
        <p:nvGraphicFramePr>
          <p:cNvPr id="126980" name="Object 4"/>
          <p:cNvGraphicFramePr>
            <a:graphicFrameLocks noChangeAspect="1"/>
          </p:cNvGraphicFramePr>
          <p:nvPr/>
        </p:nvGraphicFramePr>
        <p:xfrm>
          <a:off x="3276600" y="1905000"/>
          <a:ext cx="2133600" cy="904875"/>
        </p:xfrm>
        <a:graphic>
          <a:graphicData uri="http://schemas.openxmlformats.org/presentationml/2006/ole">
            <p:oleObj spid="_x0000_s126980" name="Equation" r:id="rId3" imgW="710891" imgH="304668" progId="Equation.DSMT4">
              <p:embed/>
            </p:oleObj>
          </a:graphicData>
        </a:graphic>
      </p:graphicFrame>
      <p:sp>
        <p:nvSpPr>
          <p:cNvPr id="126982" name="Rectangle 6"/>
          <p:cNvSpPr>
            <a:spLocks noChangeArrowheads="1"/>
          </p:cNvSpPr>
          <p:nvPr/>
        </p:nvSpPr>
        <p:spPr bwMode="auto">
          <a:xfrm>
            <a:off x="7315200" y="2057400"/>
            <a:ext cx="838200" cy="366713"/>
          </a:xfrm>
          <a:prstGeom prst="rect">
            <a:avLst/>
          </a:prstGeom>
          <a:noFill/>
          <a:ln w="9525">
            <a:noFill/>
            <a:miter lim="800000"/>
            <a:headEnd/>
            <a:tailEnd/>
          </a:ln>
          <a:effectLst/>
        </p:spPr>
        <p:txBody>
          <a:bodyPr wrap="none" anchor="ctr">
            <a:spAutoFit/>
          </a:bodyPr>
          <a:lstStyle/>
          <a:p>
            <a:pPr algn="r" eaLnBrk="1" hangingPunct="1"/>
            <a:r>
              <a:rPr lang="es-EC" b="1"/>
              <a:t>(2.4)</a:t>
            </a:r>
          </a:p>
        </p:txBody>
      </p:sp>
      <p:sp>
        <p:nvSpPr>
          <p:cNvPr id="126984" name="Rectangle 8"/>
          <p:cNvSpPr>
            <a:spLocks noChangeArrowheads="1"/>
          </p:cNvSpPr>
          <p:nvPr/>
        </p:nvSpPr>
        <p:spPr bwMode="auto">
          <a:xfrm>
            <a:off x="0" y="0"/>
            <a:ext cx="9144000" cy="0"/>
          </a:xfrm>
          <a:prstGeom prst="rect">
            <a:avLst/>
          </a:prstGeom>
          <a:noFill/>
          <a:ln w="9525">
            <a:noFill/>
            <a:miter lim="800000"/>
            <a:headEnd/>
            <a:tailEnd/>
          </a:ln>
          <a:effectLst/>
        </p:spPr>
        <p:txBody>
          <a:bodyPr wrap="none" anchor="ctr">
            <a:spAutoFit/>
          </a:bodyPr>
          <a:lstStyle/>
          <a:p>
            <a:endParaRPr lang="es-ES"/>
          </a:p>
        </p:txBody>
      </p:sp>
      <p:graphicFrame>
        <p:nvGraphicFramePr>
          <p:cNvPr id="126983" name="Object 7"/>
          <p:cNvGraphicFramePr>
            <a:graphicFrameLocks noChangeAspect="1"/>
          </p:cNvGraphicFramePr>
          <p:nvPr/>
        </p:nvGraphicFramePr>
        <p:xfrm>
          <a:off x="2286000" y="3048000"/>
          <a:ext cx="444500" cy="685800"/>
        </p:xfrm>
        <a:graphic>
          <a:graphicData uri="http://schemas.openxmlformats.org/presentationml/2006/ole">
            <p:oleObj spid="_x0000_s126983" name="Equation" r:id="rId4" imgW="164957" imgH="241091" progId="Equation.DSMT4">
              <p:embed/>
            </p:oleObj>
          </a:graphicData>
        </a:graphic>
      </p:graphicFrame>
      <p:sp>
        <p:nvSpPr>
          <p:cNvPr id="126986" name="Rectangle 10"/>
          <p:cNvSpPr>
            <a:spLocks noChangeArrowheads="1"/>
          </p:cNvSpPr>
          <p:nvPr/>
        </p:nvSpPr>
        <p:spPr bwMode="auto">
          <a:xfrm>
            <a:off x="0" y="0"/>
            <a:ext cx="9144000" cy="0"/>
          </a:xfrm>
          <a:prstGeom prst="rect">
            <a:avLst/>
          </a:prstGeom>
          <a:noFill/>
          <a:ln w="9525">
            <a:noFill/>
            <a:miter lim="800000"/>
            <a:headEnd/>
            <a:tailEnd/>
          </a:ln>
          <a:effectLst/>
        </p:spPr>
        <p:txBody>
          <a:bodyPr wrap="none" anchor="ctr">
            <a:spAutoFit/>
          </a:bodyPr>
          <a:lstStyle/>
          <a:p>
            <a:endParaRPr lang="es-ES"/>
          </a:p>
        </p:txBody>
      </p:sp>
      <p:graphicFrame>
        <p:nvGraphicFramePr>
          <p:cNvPr id="126985" name="Object 9"/>
          <p:cNvGraphicFramePr>
            <a:graphicFrameLocks noChangeAspect="1"/>
          </p:cNvGraphicFramePr>
          <p:nvPr/>
        </p:nvGraphicFramePr>
        <p:xfrm>
          <a:off x="3048000" y="4953000"/>
          <a:ext cx="2667000" cy="1055688"/>
        </p:xfrm>
        <a:graphic>
          <a:graphicData uri="http://schemas.openxmlformats.org/presentationml/2006/ole">
            <p:oleObj spid="_x0000_s126985" name="Equation" r:id="rId5" imgW="888614" imgH="355446" progId="Equation.DSMT4">
              <p:embed/>
            </p:oleObj>
          </a:graphicData>
        </a:graphic>
      </p:graphicFrame>
      <p:sp>
        <p:nvSpPr>
          <p:cNvPr id="126987" name="Rectangle 11"/>
          <p:cNvSpPr>
            <a:spLocks noChangeArrowheads="1"/>
          </p:cNvSpPr>
          <p:nvPr/>
        </p:nvSpPr>
        <p:spPr bwMode="auto">
          <a:xfrm>
            <a:off x="7391400" y="5257800"/>
            <a:ext cx="838200" cy="366713"/>
          </a:xfrm>
          <a:prstGeom prst="rect">
            <a:avLst/>
          </a:prstGeom>
          <a:noFill/>
          <a:ln w="9525">
            <a:noFill/>
            <a:miter lim="800000"/>
            <a:headEnd/>
            <a:tailEnd/>
          </a:ln>
          <a:effectLst/>
        </p:spPr>
        <p:txBody>
          <a:bodyPr wrap="none">
            <a:spAutoFit/>
          </a:bodyPr>
          <a:lstStyle/>
          <a:p>
            <a:r>
              <a:rPr lang="es-EC" b="1"/>
              <a:t>(2.5)</a:t>
            </a:r>
            <a:endParaRPr lang="en-US" b="1"/>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5 Marcador de número de diapositiva"/>
          <p:cNvSpPr>
            <a:spLocks noGrp="1"/>
          </p:cNvSpPr>
          <p:nvPr>
            <p:ph type="sldNum" sz="quarter" idx="12"/>
          </p:nvPr>
        </p:nvSpPr>
        <p:spPr/>
        <p:txBody>
          <a:bodyPr/>
          <a:lstStyle/>
          <a:p>
            <a:fld id="{4105E8D9-1B39-4AF9-9676-C0BB83F7DD09}" type="slidenum">
              <a:rPr lang="en-US"/>
              <a:pPr/>
              <a:t>17</a:t>
            </a:fld>
            <a:endParaRPr lang="en-US"/>
          </a:p>
        </p:txBody>
      </p:sp>
      <p:sp>
        <p:nvSpPr>
          <p:cNvPr id="128002" name="Rectangle 2"/>
          <p:cNvSpPr>
            <a:spLocks noGrp="1" noChangeArrowheads="1"/>
          </p:cNvSpPr>
          <p:nvPr>
            <p:ph type="title"/>
          </p:nvPr>
        </p:nvSpPr>
        <p:spPr/>
        <p:txBody>
          <a:bodyPr/>
          <a:lstStyle/>
          <a:p>
            <a:pPr algn="just"/>
            <a:r>
              <a:rPr lang="es-EC" b="1"/>
              <a:t>El Modelo de Gasto Puro</a:t>
            </a:r>
            <a:endParaRPr lang="en-US" b="1"/>
          </a:p>
        </p:txBody>
      </p:sp>
      <p:sp>
        <p:nvSpPr>
          <p:cNvPr id="128003" name="Rectangle 3"/>
          <p:cNvSpPr>
            <a:spLocks noGrp="1" noChangeArrowheads="1"/>
          </p:cNvSpPr>
          <p:nvPr>
            <p:ph type="body" idx="1"/>
          </p:nvPr>
        </p:nvSpPr>
        <p:spPr>
          <a:xfrm>
            <a:off x="457200" y="1752600"/>
            <a:ext cx="8110538" cy="4267200"/>
          </a:xfrm>
        </p:spPr>
        <p:txBody>
          <a:bodyPr/>
          <a:lstStyle/>
          <a:p>
            <a:pPr marL="0" indent="0" algn="just">
              <a:buFont typeface="Wingdings" pitchFamily="2" charset="2"/>
              <a:buNone/>
            </a:pPr>
            <a:r>
              <a:rPr lang="es-EC"/>
              <a:t>Resolviendo la ecuación (2.5) y sustituyendo  dentro de la ecuación (2.4) se obtiene:</a:t>
            </a:r>
          </a:p>
          <a:p>
            <a:pPr marL="0" indent="0" algn="just">
              <a:buFont typeface="Wingdings" pitchFamily="2" charset="2"/>
              <a:buNone/>
            </a:pPr>
            <a:endParaRPr lang="es-EC"/>
          </a:p>
          <a:p>
            <a:pPr marL="0" indent="0">
              <a:buFont typeface="Wingdings" pitchFamily="2" charset="2"/>
              <a:buNone/>
            </a:pPr>
            <a:endParaRPr lang="es-EC"/>
          </a:p>
          <a:p>
            <a:pPr marL="0" indent="0">
              <a:buFont typeface="Wingdings" pitchFamily="2" charset="2"/>
              <a:buNone/>
            </a:pPr>
            <a:endParaRPr lang="en-US"/>
          </a:p>
        </p:txBody>
      </p:sp>
      <p:sp>
        <p:nvSpPr>
          <p:cNvPr id="128005" name="Rectangle 5"/>
          <p:cNvSpPr>
            <a:spLocks noChangeArrowheads="1"/>
          </p:cNvSpPr>
          <p:nvPr/>
        </p:nvSpPr>
        <p:spPr bwMode="auto">
          <a:xfrm>
            <a:off x="0" y="0"/>
            <a:ext cx="9144000" cy="0"/>
          </a:xfrm>
          <a:prstGeom prst="rect">
            <a:avLst/>
          </a:prstGeom>
          <a:noFill/>
          <a:ln w="9525">
            <a:noFill/>
            <a:miter lim="800000"/>
            <a:headEnd/>
            <a:tailEnd/>
          </a:ln>
          <a:effectLst/>
        </p:spPr>
        <p:txBody>
          <a:bodyPr wrap="none" anchor="ctr">
            <a:spAutoFit/>
          </a:bodyPr>
          <a:lstStyle/>
          <a:p>
            <a:endParaRPr lang="es-ES"/>
          </a:p>
        </p:txBody>
      </p:sp>
      <p:graphicFrame>
        <p:nvGraphicFramePr>
          <p:cNvPr id="128004" name="Object 4"/>
          <p:cNvGraphicFramePr>
            <a:graphicFrameLocks noChangeAspect="1"/>
          </p:cNvGraphicFramePr>
          <p:nvPr/>
        </p:nvGraphicFramePr>
        <p:xfrm>
          <a:off x="3200400" y="2286000"/>
          <a:ext cx="284163" cy="457200"/>
        </p:xfrm>
        <a:graphic>
          <a:graphicData uri="http://schemas.openxmlformats.org/presentationml/2006/ole">
            <p:oleObj spid="_x0000_s128004" name="Equation" r:id="rId3" imgW="139700" imgH="228600" progId="Equation.DSMT4">
              <p:embed/>
            </p:oleObj>
          </a:graphicData>
        </a:graphic>
      </p:graphicFrame>
      <p:sp>
        <p:nvSpPr>
          <p:cNvPr id="128007" name="Rectangle 7"/>
          <p:cNvSpPr>
            <a:spLocks noChangeArrowheads="1"/>
          </p:cNvSpPr>
          <p:nvPr/>
        </p:nvSpPr>
        <p:spPr bwMode="auto">
          <a:xfrm>
            <a:off x="0" y="0"/>
            <a:ext cx="9144000" cy="0"/>
          </a:xfrm>
          <a:prstGeom prst="rect">
            <a:avLst/>
          </a:prstGeom>
          <a:noFill/>
          <a:ln w="9525">
            <a:noFill/>
            <a:miter lim="800000"/>
            <a:headEnd/>
            <a:tailEnd/>
          </a:ln>
          <a:effectLst/>
        </p:spPr>
        <p:txBody>
          <a:bodyPr wrap="none" anchor="ctr">
            <a:spAutoFit/>
          </a:bodyPr>
          <a:lstStyle/>
          <a:p>
            <a:endParaRPr lang="es-ES"/>
          </a:p>
        </p:txBody>
      </p:sp>
      <p:graphicFrame>
        <p:nvGraphicFramePr>
          <p:cNvPr id="128006" name="Object 6"/>
          <p:cNvGraphicFramePr>
            <a:graphicFrameLocks noChangeAspect="1"/>
          </p:cNvGraphicFramePr>
          <p:nvPr/>
        </p:nvGraphicFramePr>
        <p:xfrm>
          <a:off x="2209800" y="3505200"/>
          <a:ext cx="2514600" cy="1355725"/>
        </p:xfrm>
        <a:graphic>
          <a:graphicData uri="http://schemas.openxmlformats.org/presentationml/2006/ole">
            <p:oleObj spid="_x0000_s128006" name="Equation" r:id="rId4" imgW="787058" imgH="533169" progId="Equation.DSMT4">
              <p:embed/>
            </p:oleObj>
          </a:graphicData>
        </a:graphic>
      </p:graphicFrame>
      <p:sp>
        <p:nvSpPr>
          <p:cNvPr id="128009" name="Rectangle 9"/>
          <p:cNvSpPr>
            <a:spLocks noChangeArrowheads="1"/>
          </p:cNvSpPr>
          <p:nvPr/>
        </p:nvSpPr>
        <p:spPr bwMode="auto">
          <a:xfrm>
            <a:off x="0" y="0"/>
            <a:ext cx="9144000" cy="0"/>
          </a:xfrm>
          <a:prstGeom prst="rect">
            <a:avLst/>
          </a:prstGeom>
          <a:noFill/>
          <a:ln w="9525">
            <a:noFill/>
            <a:miter lim="800000"/>
            <a:headEnd/>
            <a:tailEnd/>
          </a:ln>
          <a:effectLst/>
        </p:spPr>
        <p:txBody>
          <a:bodyPr wrap="none" anchor="ctr">
            <a:spAutoFit/>
          </a:bodyPr>
          <a:lstStyle/>
          <a:p>
            <a:endParaRPr lang="es-ES"/>
          </a:p>
        </p:txBody>
      </p:sp>
      <p:sp>
        <p:nvSpPr>
          <p:cNvPr id="128010" name="Rectangle 10"/>
          <p:cNvSpPr>
            <a:spLocks noChangeArrowheads="1"/>
          </p:cNvSpPr>
          <p:nvPr/>
        </p:nvSpPr>
        <p:spPr bwMode="auto">
          <a:xfrm>
            <a:off x="6934200" y="3581400"/>
            <a:ext cx="838200" cy="366713"/>
          </a:xfrm>
          <a:prstGeom prst="rect">
            <a:avLst/>
          </a:prstGeom>
          <a:noFill/>
          <a:ln w="9525">
            <a:noFill/>
            <a:miter lim="800000"/>
            <a:headEnd/>
            <a:tailEnd/>
          </a:ln>
          <a:effectLst/>
        </p:spPr>
        <p:txBody>
          <a:bodyPr wrap="none">
            <a:spAutoFit/>
          </a:bodyPr>
          <a:lstStyle/>
          <a:p>
            <a:pPr eaLnBrk="1" hangingPunct="1"/>
            <a:r>
              <a:rPr lang="es-EC" b="1"/>
              <a:t>(2.6)</a:t>
            </a:r>
          </a:p>
        </p:txBody>
      </p:sp>
      <p:sp>
        <p:nvSpPr>
          <p:cNvPr id="128011" name="Rectangle 11"/>
          <p:cNvSpPr>
            <a:spLocks noChangeArrowheads="1"/>
          </p:cNvSpPr>
          <p:nvPr/>
        </p:nvSpPr>
        <p:spPr bwMode="auto">
          <a:xfrm>
            <a:off x="609600" y="5029200"/>
            <a:ext cx="8001000" cy="1066800"/>
          </a:xfrm>
          <a:prstGeom prst="rect">
            <a:avLst/>
          </a:prstGeom>
          <a:noFill/>
          <a:ln w="9525">
            <a:noFill/>
            <a:miter lim="800000"/>
            <a:headEnd/>
            <a:tailEnd/>
          </a:ln>
          <a:effectLst/>
        </p:spPr>
        <p:txBody>
          <a:bodyPr anchor="ctr">
            <a:spAutoFit/>
          </a:bodyPr>
          <a:lstStyle/>
          <a:p>
            <a:pPr algn="just" eaLnBrk="1" hangingPunct="1"/>
            <a:r>
              <a:rPr lang="es-EC" sz="3200"/>
              <a:t>Esta es la forma sencilla del Modelo Gravitacional</a:t>
            </a:r>
            <a:r>
              <a:rPr lang="en-US"/>
              <a:t> </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5 Marcador de número de diapositiva"/>
          <p:cNvSpPr>
            <a:spLocks noGrp="1"/>
          </p:cNvSpPr>
          <p:nvPr>
            <p:ph type="sldNum" sz="quarter" idx="12"/>
          </p:nvPr>
        </p:nvSpPr>
        <p:spPr/>
        <p:txBody>
          <a:bodyPr/>
          <a:lstStyle/>
          <a:p>
            <a:fld id="{3776288D-BCBC-4BEF-B0D2-7BDAECF8F245}" type="slidenum">
              <a:rPr lang="en-US"/>
              <a:pPr/>
              <a:t>18</a:t>
            </a:fld>
            <a:endParaRPr lang="en-US"/>
          </a:p>
        </p:txBody>
      </p:sp>
      <p:sp>
        <p:nvSpPr>
          <p:cNvPr id="131074" name="Rectangle 2"/>
          <p:cNvSpPr>
            <a:spLocks noGrp="1" noChangeArrowheads="1"/>
          </p:cNvSpPr>
          <p:nvPr>
            <p:ph type="title"/>
          </p:nvPr>
        </p:nvSpPr>
        <p:spPr/>
        <p:txBody>
          <a:bodyPr/>
          <a:lstStyle/>
          <a:p>
            <a:pPr algn="just"/>
            <a:r>
              <a:rPr lang="es-EC" sz="3400" b="1"/>
              <a:t>El Modelo de Participacion del Gasto Comercial</a:t>
            </a:r>
            <a:endParaRPr lang="en-US" sz="3400" b="1"/>
          </a:p>
        </p:txBody>
      </p:sp>
      <p:sp>
        <p:nvSpPr>
          <p:cNvPr id="131075" name="Rectangle 3"/>
          <p:cNvSpPr>
            <a:spLocks noGrp="1" noChangeArrowheads="1"/>
          </p:cNvSpPr>
          <p:nvPr>
            <p:ph type="body" idx="1"/>
          </p:nvPr>
        </p:nvSpPr>
        <p:spPr>
          <a:xfrm>
            <a:off x="566738" y="1752600"/>
            <a:ext cx="8272462" cy="4724400"/>
          </a:xfrm>
        </p:spPr>
        <p:txBody>
          <a:bodyPr/>
          <a:lstStyle/>
          <a:p>
            <a:pPr marL="0" indent="0" algn="just">
              <a:lnSpc>
                <a:spcPct val="90000"/>
              </a:lnSpc>
              <a:buFont typeface="Wingdings" pitchFamily="2" charset="2"/>
              <a:buNone/>
            </a:pPr>
            <a:r>
              <a:rPr lang="es-EC"/>
              <a:t>En este modelo se aplica un sistema de gasto Cobb-Douglas para bienes diferenciados: negociables y no negociables</a:t>
            </a:r>
          </a:p>
          <a:p>
            <a:pPr marL="0" indent="0">
              <a:lnSpc>
                <a:spcPct val="90000"/>
              </a:lnSpc>
              <a:buFont typeface="Wingdings" pitchFamily="2" charset="2"/>
              <a:buNone/>
            </a:pPr>
            <a:endParaRPr lang="es-EC"/>
          </a:p>
          <a:p>
            <a:pPr marL="0" indent="0" algn="just">
              <a:lnSpc>
                <a:spcPct val="90000"/>
              </a:lnSpc>
              <a:buFont typeface="Wingdings" pitchFamily="2" charset="2"/>
              <a:buNone/>
            </a:pPr>
            <a:r>
              <a:rPr lang="es-EC"/>
              <a:t>La función de preferencia que asume Anderson (1979) es separable con respecto a la diferenciación entre bienes negociables y no negociables es decir</a:t>
            </a:r>
            <a:r>
              <a:rPr lang="en-US"/>
              <a:t> </a:t>
            </a:r>
          </a:p>
        </p:txBody>
      </p:sp>
      <p:sp>
        <p:nvSpPr>
          <p:cNvPr id="131077" name="Rectangle 5"/>
          <p:cNvSpPr>
            <a:spLocks noChangeArrowheads="1"/>
          </p:cNvSpPr>
          <p:nvPr/>
        </p:nvSpPr>
        <p:spPr bwMode="auto">
          <a:xfrm>
            <a:off x="0" y="0"/>
            <a:ext cx="9144000" cy="0"/>
          </a:xfrm>
          <a:prstGeom prst="rect">
            <a:avLst/>
          </a:prstGeom>
          <a:noFill/>
          <a:ln w="9525">
            <a:noFill/>
            <a:miter lim="800000"/>
            <a:headEnd/>
            <a:tailEnd/>
          </a:ln>
          <a:effectLst/>
        </p:spPr>
        <p:txBody>
          <a:bodyPr wrap="none" anchor="ctr">
            <a:spAutoFit/>
          </a:bodyPr>
          <a:lstStyle/>
          <a:p>
            <a:endParaRPr lang="es-ES"/>
          </a:p>
        </p:txBody>
      </p:sp>
      <p:graphicFrame>
        <p:nvGraphicFramePr>
          <p:cNvPr id="131076" name="Object 4"/>
          <p:cNvGraphicFramePr>
            <a:graphicFrameLocks noChangeAspect="1"/>
          </p:cNvGraphicFramePr>
          <p:nvPr/>
        </p:nvGraphicFramePr>
        <p:xfrm>
          <a:off x="685800" y="5715000"/>
          <a:ext cx="5943600" cy="477838"/>
        </p:xfrm>
        <a:graphic>
          <a:graphicData uri="http://schemas.openxmlformats.org/presentationml/2006/ole">
            <p:oleObj spid="_x0000_s131076" name="Equation" r:id="rId3" imgW="3289300" imgH="279400" progId="Equation.DSMT4">
              <p:embed/>
            </p:oleObj>
          </a:graphicData>
        </a:graphic>
      </p:graphicFrame>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5 Marcador de número de diapositiva"/>
          <p:cNvSpPr>
            <a:spLocks noGrp="1"/>
          </p:cNvSpPr>
          <p:nvPr>
            <p:ph type="sldNum" sz="quarter" idx="12"/>
          </p:nvPr>
        </p:nvSpPr>
        <p:spPr/>
        <p:txBody>
          <a:bodyPr/>
          <a:lstStyle/>
          <a:p>
            <a:fld id="{3152E7FC-D249-425D-985F-CA93F2C271C9}" type="slidenum">
              <a:rPr lang="en-US"/>
              <a:pPr/>
              <a:t>19</a:t>
            </a:fld>
            <a:endParaRPr lang="en-US"/>
          </a:p>
        </p:txBody>
      </p:sp>
      <p:sp>
        <p:nvSpPr>
          <p:cNvPr id="130050" name="Rectangle 2"/>
          <p:cNvSpPr>
            <a:spLocks noGrp="1" noChangeArrowheads="1"/>
          </p:cNvSpPr>
          <p:nvPr>
            <p:ph type="title"/>
          </p:nvPr>
        </p:nvSpPr>
        <p:spPr/>
        <p:txBody>
          <a:bodyPr/>
          <a:lstStyle/>
          <a:p>
            <a:pPr algn="just"/>
            <a:r>
              <a:rPr lang="es-EC" sz="3400" b="1"/>
              <a:t>El Modelo de Participacion del Gasto Comercial</a:t>
            </a:r>
            <a:endParaRPr lang="en-US" sz="3400" b="1"/>
          </a:p>
        </p:txBody>
      </p:sp>
      <p:sp>
        <p:nvSpPr>
          <p:cNvPr id="130051" name="Rectangle 3"/>
          <p:cNvSpPr>
            <a:spLocks noGrp="1" noChangeArrowheads="1"/>
          </p:cNvSpPr>
          <p:nvPr>
            <p:ph type="body" idx="1"/>
          </p:nvPr>
        </p:nvSpPr>
        <p:spPr>
          <a:xfrm>
            <a:off x="533400" y="3048000"/>
            <a:ext cx="8305800" cy="2590800"/>
          </a:xfrm>
        </p:spPr>
        <p:txBody>
          <a:bodyPr/>
          <a:lstStyle/>
          <a:p>
            <a:pPr marL="0" indent="0" algn="just">
              <a:buFont typeface="Wingdings" pitchFamily="2" charset="2"/>
              <a:buNone/>
            </a:pPr>
            <a:r>
              <a:rPr lang="es-EC" sz="2600"/>
              <a:t>Donde   es el gasto en bienes negociables provenientes del país</a:t>
            </a:r>
            <a:r>
              <a:rPr lang="es-EC" sz="2600" b="1" i="1"/>
              <a:t> i</a:t>
            </a:r>
            <a:r>
              <a:rPr lang="es-EC" sz="2600"/>
              <a:t>  dividido por el gasto total en bienes negociables provenientes del país </a:t>
            </a:r>
            <a:r>
              <a:rPr lang="es-EC" sz="2600" b="1" i="1"/>
              <a:t>j</a:t>
            </a:r>
            <a:r>
              <a:rPr lang="en-US" sz="2600"/>
              <a:t> y    es </a:t>
            </a:r>
            <a:r>
              <a:rPr lang="es-EC" sz="2600"/>
              <a:t>la participación del gasto de todos los bienes negociables en el gasto total del país </a:t>
            </a:r>
            <a:r>
              <a:rPr lang="es-EC" sz="2600" b="1" i="1"/>
              <a:t>j </a:t>
            </a:r>
            <a:r>
              <a:rPr lang="es-EC" sz="2600"/>
              <a:t>quedando definido como</a:t>
            </a:r>
            <a:r>
              <a:rPr lang="en-US" sz="2600"/>
              <a:t> </a:t>
            </a:r>
          </a:p>
        </p:txBody>
      </p:sp>
      <p:sp>
        <p:nvSpPr>
          <p:cNvPr id="130053" name="Rectangle 5"/>
          <p:cNvSpPr>
            <a:spLocks noChangeArrowheads="1"/>
          </p:cNvSpPr>
          <p:nvPr/>
        </p:nvSpPr>
        <p:spPr bwMode="auto">
          <a:xfrm>
            <a:off x="0" y="0"/>
            <a:ext cx="9144000" cy="0"/>
          </a:xfrm>
          <a:prstGeom prst="rect">
            <a:avLst/>
          </a:prstGeom>
          <a:noFill/>
          <a:ln w="9525">
            <a:noFill/>
            <a:miter lim="800000"/>
            <a:headEnd/>
            <a:tailEnd/>
          </a:ln>
          <a:effectLst/>
        </p:spPr>
        <p:txBody>
          <a:bodyPr wrap="none" anchor="ctr">
            <a:spAutoFit/>
          </a:bodyPr>
          <a:lstStyle/>
          <a:p>
            <a:endParaRPr lang="es-ES"/>
          </a:p>
        </p:txBody>
      </p:sp>
      <p:graphicFrame>
        <p:nvGraphicFramePr>
          <p:cNvPr id="130052" name="Object 4"/>
          <p:cNvGraphicFramePr>
            <a:graphicFrameLocks noChangeAspect="1"/>
          </p:cNvGraphicFramePr>
          <p:nvPr/>
        </p:nvGraphicFramePr>
        <p:xfrm>
          <a:off x="3124200" y="1981200"/>
          <a:ext cx="2590800" cy="815975"/>
        </p:xfrm>
        <a:graphic>
          <a:graphicData uri="http://schemas.openxmlformats.org/presentationml/2006/ole">
            <p:oleObj spid="_x0000_s130052" name="Equation" r:id="rId3" imgW="837836" imgH="304668" progId="Equation.DSMT4">
              <p:embed/>
            </p:oleObj>
          </a:graphicData>
        </a:graphic>
      </p:graphicFrame>
      <p:sp>
        <p:nvSpPr>
          <p:cNvPr id="130054" name="Rectangle 6"/>
          <p:cNvSpPr>
            <a:spLocks noChangeArrowheads="1"/>
          </p:cNvSpPr>
          <p:nvPr/>
        </p:nvSpPr>
        <p:spPr bwMode="auto">
          <a:xfrm>
            <a:off x="6705600" y="2209800"/>
            <a:ext cx="838200" cy="366713"/>
          </a:xfrm>
          <a:prstGeom prst="rect">
            <a:avLst/>
          </a:prstGeom>
          <a:noFill/>
          <a:ln w="9525">
            <a:noFill/>
            <a:miter lim="800000"/>
            <a:headEnd/>
            <a:tailEnd/>
          </a:ln>
          <a:effectLst/>
        </p:spPr>
        <p:txBody>
          <a:bodyPr wrap="none">
            <a:spAutoFit/>
          </a:bodyPr>
          <a:lstStyle/>
          <a:p>
            <a:pPr eaLnBrk="1" hangingPunct="1"/>
            <a:r>
              <a:rPr lang="es-EC" b="1"/>
              <a:t>(2.7)</a:t>
            </a:r>
          </a:p>
        </p:txBody>
      </p:sp>
      <p:sp>
        <p:nvSpPr>
          <p:cNvPr id="130056" name="Rectangle 8"/>
          <p:cNvSpPr>
            <a:spLocks noChangeArrowheads="1"/>
          </p:cNvSpPr>
          <p:nvPr/>
        </p:nvSpPr>
        <p:spPr bwMode="auto">
          <a:xfrm>
            <a:off x="0" y="0"/>
            <a:ext cx="9144000" cy="0"/>
          </a:xfrm>
          <a:prstGeom prst="rect">
            <a:avLst/>
          </a:prstGeom>
          <a:noFill/>
          <a:ln w="9525">
            <a:noFill/>
            <a:miter lim="800000"/>
            <a:headEnd/>
            <a:tailEnd/>
          </a:ln>
          <a:effectLst/>
        </p:spPr>
        <p:txBody>
          <a:bodyPr wrap="none" anchor="ctr">
            <a:spAutoFit/>
          </a:bodyPr>
          <a:lstStyle/>
          <a:p>
            <a:endParaRPr lang="es-ES"/>
          </a:p>
        </p:txBody>
      </p:sp>
      <p:graphicFrame>
        <p:nvGraphicFramePr>
          <p:cNvPr id="130055" name="Object 7"/>
          <p:cNvGraphicFramePr>
            <a:graphicFrameLocks noChangeAspect="1"/>
          </p:cNvGraphicFramePr>
          <p:nvPr/>
        </p:nvGraphicFramePr>
        <p:xfrm>
          <a:off x="1981200" y="3124200"/>
          <a:ext cx="304800" cy="457200"/>
        </p:xfrm>
        <a:graphic>
          <a:graphicData uri="http://schemas.openxmlformats.org/presentationml/2006/ole">
            <p:oleObj spid="_x0000_s130055" name="Equation" r:id="rId4" imgW="152334" imgH="228501" progId="Equation.DSMT4">
              <p:embed/>
            </p:oleObj>
          </a:graphicData>
        </a:graphic>
      </p:graphicFrame>
      <p:sp>
        <p:nvSpPr>
          <p:cNvPr id="130058" name="Rectangle 10"/>
          <p:cNvSpPr>
            <a:spLocks noChangeArrowheads="1"/>
          </p:cNvSpPr>
          <p:nvPr/>
        </p:nvSpPr>
        <p:spPr bwMode="auto">
          <a:xfrm>
            <a:off x="0" y="0"/>
            <a:ext cx="9144000" cy="0"/>
          </a:xfrm>
          <a:prstGeom prst="rect">
            <a:avLst/>
          </a:prstGeom>
          <a:noFill/>
          <a:ln w="9525">
            <a:noFill/>
            <a:miter lim="800000"/>
            <a:headEnd/>
            <a:tailEnd/>
          </a:ln>
          <a:effectLst/>
        </p:spPr>
        <p:txBody>
          <a:bodyPr wrap="none" anchor="ctr">
            <a:spAutoFit/>
          </a:bodyPr>
          <a:lstStyle/>
          <a:p>
            <a:endParaRPr lang="es-ES"/>
          </a:p>
        </p:txBody>
      </p:sp>
      <p:sp>
        <p:nvSpPr>
          <p:cNvPr id="130060" name="Rectangle 12"/>
          <p:cNvSpPr>
            <a:spLocks noChangeArrowheads="1"/>
          </p:cNvSpPr>
          <p:nvPr/>
        </p:nvSpPr>
        <p:spPr bwMode="auto">
          <a:xfrm>
            <a:off x="0" y="0"/>
            <a:ext cx="9144000" cy="0"/>
          </a:xfrm>
          <a:prstGeom prst="rect">
            <a:avLst/>
          </a:prstGeom>
          <a:noFill/>
          <a:ln w="9525">
            <a:noFill/>
            <a:miter lim="800000"/>
            <a:headEnd/>
            <a:tailEnd/>
          </a:ln>
          <a:effectLst/>
        </p:spPr>
        <p:txBody>
          <a:bodyPr wrap="none" anchor="ctr">
            <a:spAutoFit/>
          </a:bodyPr>
          <a:lstStyle/>
          <a:p>
            <a:endParaRPr lang="es-ES"/>
          </a:p>
        </p:txBody>
      </p:sp>
      <p:graphicFrame>
        <p:nvGraphicFramePr>
          <p:cNvPr id="130059" name="Object 11"/>
          <p:cNvGraphicFramePr>
            <a:graphicFrameLocks noChangeAspect="1"/>
          </p:cNvGraphicFramePr>
          <p:nvPr/>
        </p:nvGraphicFramePr>
        <p:xfrm>
          <a:off x="5029200" y="5029200"/>
          <a:ext cx="2209800" cy="554038"/>
        </p:xfrm>
        <a:graphic>
          <a:graphicData uri="http://schemas.openxmlformats.org/presentationml/2006/ole">
            <p:oleObj spid="_x0000_s130059" name="Equation" r:id="rId5" imgW="939800" imgH="279400" progId="Equation.DSMT4">
              <p:embed/>
            </p:oleObj>
          </a:graphicData>
        </a:graphic>
      </p:graphicFrame>
      <p:sp>
        <p:nvSpPr>
          <p:cNvPr id="130062" name="Rectangle 14"/>
          <p:cNvSpPr>
            <a:spLocks noChangeArrowheads="1"/>
          </p:cNvSpPr>
          <p:nvPr/>
        </p:nvSpPr>
        <p:spPr bwMode="auto">
          <a:xfrm>
            <a:off x="0" y="0"/>
            <a:ext cx="9144000" cy="0"/>
          </a:xfrm>
          <a:prstGeom prst="rect">
            <a:avLst/>
          </a:prstGeom>
          <a:noFill/>
          <a:ln w="9525">
            <a:noFill/>
            <a:miter lim="800000"/>
            <a:headEnd/>
            <a:tailEnd/>
          </a:ln>
          <a:effectLst/>
        </p:spPr>
        <p:txBody>
          <a:bodyPr wrap="none" anchor="ctr">
            <a:spAutoFit/>
          </a:bodyPr>
          <a:lstStyle/>
          <a:p>
            <a:endParaRPr lang="es-ES"/>
          </a:p>
        </p:txBody>
      </p:sp>
      <p:graphicFrame>
        <p:nvGraphicFramePr>
          <p:cNvPr id="130061" name="Object 13"/>
          <p:cNvGraphicFramePr>
            <a:graphicFrameLocks noChangeAspect="1"/>
          </p:cNvGraphicFramePr>
          <p:nvPr/>
        </p:nvGraphicFramePr>
        <p:xfrm>
          <a:off x="1981200" y="4267200"/>
          <a:ext cx="320675" cy="457200"/>
        </p:xfrm>
        <a:graphic>
          <a:graphicData uri="http://schemas.openxmlformats.org/presentationml/2006/ole">
            <p:oleObj spid="_x0000_s130061" name="Equation" r:id="rId6" imgW="164957" imgH="241091" progId="Equation.DSMT4">
              <p:embed/>
            </p:oleObj>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5 Marcador de número de diapositiva"/>
          <p:cNvSpPr>
            <a:spLocks noGrp="1"/>
          </p:cNvSpPr>
          <p:nvPr>
            <p:ph type="sldNum" sz="quarter" idx="12"/>
          </p:nvPr>
        </p:nvSpPr>
        <p:spPr/>
        <p:txBody>
          <a:bodyPr/>
          <a:lstStyle/>
          <a:p>
            <a:fld id="{E4E5F530-7D1C-466A-93DE-9C8473DC80D0}" type="slidenum">
              <a:rPr lang="en-US"/>
              <a:pPr/>
              <a:t>2</a:t>
            </a:fld>
            <a:endParaRPr lang="en-US"/>
          </a:p>
        </p:txBody>
      </p:sp>
      <p:sp>
        <p:nvSpPr>
          <p:cNvPr id="75778" name="Rectangle 2"/>
          <p:cNvSpPr>
            <a:spLocks noGrp="1" noChangeArrowheads="1"/>
          </p:cNvSpPr>
          <p:nvPr>
            <p:ph type="title"/>
          </p:nvPr>
        </p:nvSpPr>
        <p:spPr>
          <a:xfrm>
            <a:off x="533400" y="0"/>
            <a:ext cx="8001000" cy="1216025"/>
          </a:xfrm>
        </p:spPr>
        <p:txBody>
          <a:bodyPr/>
          <a:lstStyle/>
          <a:p>
            <a:r>
              <a:rPr lang="en-US" b="1"/>
              <a:t>Estudios Anteriores</a:t>
            </a:r>
          </a:p>
        </p:txBody>
      </p:sp>
      <p:sp>
        <p:nvSpPr>
          <p:cNvPr id="75779" name="Rectangle 3"/>
          <p:cNvSpPr>
            <a:spLocks noGrp="1" noChangeArrowheads="1"/>
          </p:cNvSpPr>
          <p:nvPr>
            <p:ph type="body" idx="1"/>
          </p:nvPr>
        </p:nvSpPr>
        <p:spPr>
          <a:xfrm>
            <a:off x="304800" y="1676400"/>
            <a:ext cx="8534400" cy="4267200"/>
          </a:xfrm>
        </p:spPr>
        <p:txBody>
          <a:bodyPr/>
          <a:lstStyle/>
          <a:p>
            <a:pPr algn="just"/>
            <a:r>
              <a:rPr lang="en-US" sz="2800" b="1"/>
              <a:t>Jan Tinbergen (1962), </a:t>
            </a:r>
            <a:r>
              <a:rPr lang="en-US" sz="2800"/>
              <a:t>trató de explicar el comportamiento de los flujos de comercio entre los países de un grupo preferencial y el resto del mundo mediante un modelo gravitacional estándar.</a:t>
            </a:r>
            <a:endParaRPr lang="en-US" sz="2800" b="1"/>
          </a:p>
          <a:p>
            <a:endParaRPr lang="en-US" sz="2800" b="1"/>
          </a:p>
          <a:p>
            <a:pPr algn="just"/>
            <a:r>
              <a:rPr lang="en-US" sz="2800" b="1"/>
              <a:t>Bougheas (1999), </a:t>
            </a:r>
            <a:r>
              <a:rPr lang="en-US" sz="2800"/>
              <a:t>demostró en su modelo una relación positiva entre el nivel de infraestructura y el volumen del comercio.</a:t>
            </a:r>
          </a:p>
          <a:p>
            <a:pPr algn="just"/>
            <a:endParaRPr lang="en-US" sz="280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5 Marcador de número de diapositiva"/>
          <p:cNvSpPr>
            <a:spLocks noGrp="1"/>
          </p:cNvSpPr>
          <p:nvPr>
            <p:ph type="sldNum" sz="quarter" idx="12"/>
          </p:nvPr>
        </p:nvSpPr>
        <p:spPr/>
        <p:txBody>
          <a:bodyPr/>
          <a:lstStyle/>
          <a:p>
            <a:fld id="{BE957EE4-4F62-44F7-81F1-B5C72F477A1E}" type="slidenum">
              <a:rPr lang="en-US"/>
              <a:pPr/>
              <a:t>20</a:t>
            </a:fld>
            <a:endParaRPr lang="en-US"/>
          </a:p>
        </p:txBody>
      </p:sp>
      <p:sp>
        <p:nvSpPr>
          <p:cNvPr id="129026" name="Rectangle 2"/>
          <p:cNvSpPr>
            <a:spLocks noGrp="1" noChangeArrowheads="1"/>
          </p:cNvSpPr>
          <p:nvPr>
            <p:ph type="title"/>
          </p:nvPr>
        </p:nvSpPr>
        <p:spPr/>
        <p:txBody>
          <a:bodyPr/>
          <a:lstStyle/>
          <a:p>
            <a:pPr algn="just"/>
            <a:r>
              <a:rPr lang="es-EC" sz="3400" b="1"/>
              <a:t>El Modelo de Participacion del Gasto Comercial</a:t>
            </a:r>
            <a:endParaRPr lang="en-US" sz="3400" b="1"/>
          </a:p>
        </p:txBody>
      </p:sp>
      <p:sp>
        <p:nvSpPr>
          <p:cNvPr id="129027" name="Rectangle 3"/>
          <p:cNvSpPr>
            <a:spLocks noGrp="1" noChangeArrowheads="1"/>
          </p:cNvSpPr>
          <p:nvPr>
            <p:ph type="body" idx="1"/>
          </p:nvPr>
        </p:nvSpPr>
        <p:spPr/>
        <p:txBody>
          <a:bodyPr/>
          <a:lstStyle/>
          <a:p>
            <a:pPr marL="0" indent="0" algn="just">
              <a:buFont typeface="Wingdings" pitchFamily="2" charset="2"/>
              <a:buNone/>
            </a:pPr>
            <a:r>
              <a:rPr lang="es-EC"/>
              <a:t>La demanda para los bienes negociables del país </a:t>
            </a:r>
            <a:r>
              <a:rPr lang="es-EC" b="1" i="1"/>
              <a:t>i </a:t>
            </a:r>
            <a:r>
              <a:rPr lang="es-EC"/>
              <a:t>en el país </a:t>
            </a:r>
            <a:r>
              <a:rPr lang="es-EC" b="1" i="1"/>
              <a:t>j </a:t>
            </a:r>
            <a:r>
              <a:rPr lang="es-EC"/>
              <a:t>(importaciones de bienes del país </a:t>
            </a:r>
            <a:r>
              <a:rPr lang="es-EC" b="1" i="1"/>
              <a:t>j </a:t>
            </a:r>
            <a:r>
              <a:rPr lang="es-EC"/>
              <a:t>al </a:t>
            </a:r>
            <a:r>
              <a:rPr lang="es-EC" b="1" i="1"/>
              <a:t>i </a:t>
            </a:r>
            <a:r>
              <a:rPr lang="es-EC"/>
              <a:t>) quedaría definida de la siguiente manera:</a:t>
            </a:r>
          </a:p>
          <a:p>
            <a:pPr marL="0" indent="0">
              <a:buFont typeface="Wingdings" pitchFamily="2" charset="2"/>
              <a:buNone/>
            </a:pPr>
            <a:endParaRPr lang="es-EC"/>
          </a:p>
          <a:p>
            <a:pPr marL="0" indent="0">
              <a:buFont typeface="Wingdings" pitchFamily="2" charset="2"/>
              <a:buNone/>
            </a:pPr>
            <a:endParaRPr lang="es-EC"/>
          </a:p>
          <a:p>
            <a:pPr marL="0" indent="0">
              <a:buFont typeface="Wingdings" pitchFamily="2" charset="2"/>
              <a:buNone/>
            </a:pPr>
            <a:endParaRPr lang="en-US"/>
          </a:p>
        </p:txBody>
      </p:sp>
      <p:sp>
        <p:nvSpPr>
          <p:cNvPr id="129029" name="Rectangle 5"/>
          <p:cNvSpPr>
            <a:spLocks noChangeArrowheads="1"/>
          </p:cNvSpPr>
          <p:nvPr/>
        </p:nvSpPr>
        <p:spPr bwMode="auto">
          <a:xfrm>
            <a:off x="0" y="0"/>
            <a:ext cx="9144000" cy="0"/>
          </a:xfrm>
          <a:prstGeom prst="rect">
            <a:avLst/>
          </a:prstGeom>
          <a:noFill/>
          <a:ln w="9525">
            <a:noFill/>
            <a:miter lim="800000"/>
            <a:headEnd/>
            <a:tailEnd/>
          </a:ln>
          <a:effectLst/>
        </p:spPr>
        <p:txBody>
          <a:bodyPr wrap="none" anchor="ctr">
            <a:spAutoFit/>
          </a:bodyPr>
          <a:lstStyle/>
          <a:p>
            <a:endParaRPr lang="es-ES"/>
          </a:p>
        </p:txBody>
      </p:sp>
      <p:graphicFrame>
        <p:nvGraphicFramePr>
          <p:cNvPr id="129028" name="Object 4"/>
          <p:cNvGraphicFramePr>
            <a:graphicFrameLocks noChangeAspect="1"/>
          </p:cNvGraphicFramePr>
          <p:nvPr/>
        </p:nvGraphicFramePr>
        <p:xfrm>
          <a:off x="2819400" y="4267200"/>
          <a:ext cx="3124200" cy="984250"/>
        </p:xfrm>
        <a:graphic>
          <a:graphicData uri="http://schemas.openxmlformats.org/presentationml/2006/ole">
            <p:oleObj spid="_x0000_s129028" name="Equation" r:id="rId3" imgW="837836" imgH="304668" progId="Equation.DSMT4">
              <p:embed/>
            </p:oleObj>
          </a:graphicData>
        </a:graphic>
      </p:graphicFrame>
      <p:sp>
        <p:nvSpPr>
          <p:cNvPr id="129030" name="Rectangle 6"/>
          <p:cNvSpPr>
            <a:spLocks noChangeArrowheads="1"/>
          </p:cNvSpPr>
          <p:nvPr/>
        </p:nvSpPr>
        <p:spPr bwMode="auto">
          <a:xfrm>
            <a:off x="6934200" y="4495800"/>
            <a:ext cx="838200" cy="366713"/>
          </a:xfrm>
          <a:prstGeom prst="rect">
            <a:avLst/>
          </a:prstGeom>
          <a:noFill/>
          <a:ln w="9525">
            <a:noFill/>
            <a:miter lim="800000"/>
            <a:headEnd/>
            <a:tailEnd/>
          </a:ln>
          <a:effectLst/>
        </p:spPr>
        <p:txBody>
          <a:bodyPr wrap="none">
            <a:spAutoFit/>
          </a:bodyPr>
          <a:lstStyle/>
          <a:p>
            <a:r>
              <a:rPr lang="es-EC" b="1"/>
              <a:t>(2.8)</a:t>
            </a:r>
            <a:endParaRPr lang="en-US" b="1"/>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5 Marcador de número de diapositiva"/>
          <p:cNvSpPr>
            <a:spLocks noGrp="1"/>
          </p:cNvSpPr>
          <p:nvPr>
            <p:ph type="sldNum" sz="quarter" idx="12"/>
          </p:nvPr>
        </p:nvSpPr>
        <p:spPr/>
        <p:txBody>
          <a:bodyPr/>
          <a:lstStyle/>
          <a:p>
            <a:fld id="{125ECB3E-001C-42F5-8217-C239819F0835}" type="slidenum">
              <a:rPr lang="en-US"/>
              <a:pPr/>
              <a:t>21</a:t>
            </a:fld>
            <a:endParaRPr lang="en-US"/>
          </a:p>
        </p:txBody>
      </p:sp>
      <p:sp>
        <p:nvSpPr>
          <p:cNvPr id="132098" name="Rectangle 2"/>
          <p:cNvSpPr>
            <a:spLocks noGrp="1" noChangeArrowheads="1"/>
          </p:cNvSpPr>
          <p:nvPr>
            <p:ph type="title"/>
          </p:nvPr>
        </p:nvSpPr>
        <p:spPr/>
        <p:txBody>
          <a:bodyPr/>
          <a:lstStyle/>
          <a:p>
            <a:pPr algn="just"/>
            <a:r>
              <a:rPr lang="es-EC" sz="3400" b="1"/>
              <a:t>El Modelo de Participacion del Gasto Comercial</a:t>
            </a:r>
            <a:endParaRPr lang="en-US" sz="3400" b="1"/>
          </a:p>
        </p:txBody>
      </p:sp>
      <p:sp>
        <p:nvSpPr>
          <p:cNvPr id="132099" name="Rectangle 3"/>
          <p:cNvSpPr>
            <a:spLocks noGrp="1" noChangeArrowheads="1"/>
          </p:cNvSpPr>
          <p:nvPr>
            <p:ph type="body" idx="1"/>
          </p:nvPr>
        </p:nvSpPr>
        <p:spPr/>
        <p:txBody>
          <a:bodyPr/>
          <a:lstStyle/>
          <a:p>
            <a:pPr marL="0" indent="0" algn="just">
              <a:lnSpc>
                <a:spcPct val="90000"/>
              </a:lnSpc>
              <a:buFont typeface="Wingdings" pitchFamily="2" charset="2"/>
              <a:buNone/>
            </a:pPr>
            <a:r>
              <a:rPr lang="es-EC" sz="2600"/>
              <a:t>La relación de la balanza comercial para el país </a:t>
            </a:r>
            <a:r>
              <a:rPr lang="es-EC" sz="2600" b="1" i="1"/>
              <a:t>i ,</a:t>
            </a:r>
            <a:r>
              <a:rPr lang="es-EC" sz="2600"/>
              <a:t>implica :</a:t>
            </a:r>
            <a:r>
              <a:rPr lang="en-US" sz="2600"/>
              <a:t> </a:t>
            </a:r>
          </a:p>
          <a:p>
            <a:pPr marL="0" indent="0">
              <a:lnSpc>
                <a:spcPct val="90000"/>
              </a:lnSpc>
              <a:buFont typeface="Wingdings" pitchFamily="2" charset="2"/>
              <a:buNone/>
            </a:pPr>
            <a:endParaRPr lang="en-US" sz="2600"/>
          </a:p>
          <a:p>
            <a:pPr marL="0" indent="0">
              <a:lnSpc>
                <a:spcPct val="90000"/>
              </a:lnSpc>
              <a:buFont typeface="Wingdings" pitchFamily="2" charset="2"/>
              <a:buNone/>
            </a:pPr>
            <a:endParaRPr lang="en-US" sz="2600"/>
          </a:p>
          <a:p>
            <a:pPr marL="0" indent="0">
              <a:lnSpc>
                <a:spcPct val="90000"/>
              </a:lnSpc>
              <a:buFont typeface="Wingdings" pitchFamily="2" charset="2"/>
              <a:buNone/>
            </a:pPr>
            <a:endParaRPr lang="en-US" sz="2600"/>
          </a:p>
          <a:p>
            <a:pPr marL="0" indent="0" algn="just">
              <a:lnSpc>
                <a:spcPct val="90000"/>
              </a:lnSpc>
              <a:buFont typeface="Wingdings" pitchFamily="2" charset="2"/>
              <a:buNone/>
            </a:pPr>
            <a:r>
              <a:rPr lang="es-EC" sz="2600"/>
              <a:t>Donde el lado izquierdo de la igualdad denota que el valor de las importaciones de </a:t>
            </a:r>
            <a:r>
              <a:rPr lang="es-EC" sz="2600" b="1" i="1"/>
              <a:t>i </a:t>
            </a:r>
            <a:r>
              <a:rPr lang="es-EC" sz="2600"/>
              <a:t>más el gasto en bienes negociables, debe ser igual a las exportaciones más el gasto en bienes negociables domésticos.</a:t>
            </a:r>
            <a:endParaRPr lang="en-US" sz="2600"/>
          </a:p>
        </p:txBody>
      </p:sp>
      <p:sp>
        <p:nvSpPr>
          <p:cNvPr id="132101" name="Rectangle 5"/>
          <p:cNvSpPr>
            <a:spLocks noChangeArrowheads="1"/>
          </p:cNvSpPr>
          <p:nvPr/>
        </p:nvSpPr>
        <p:spPr bwMode="auto">
          <a:xfrm>
            <a:off x="0" y="3043238"/>
            <a:ext cx="9144000" cy="0"/>
          </a:xfrm>
          <a:prstGeom prst="rect">
            <a:avLst/>
          </a:prstGeom>
          <a:noFill/>
          <a:ln w="9525">
            <a:noFill/>
            <a:miter lim="800000"/>
            <a:headEnd/>
            <a:tailEnd/>
          </a:ln>
          <a:effectLst/>
        </p:spPr>
        <p:txBody>
          <a:bodyPr wrap="none" anchor="ctr">
            <a:spAutoFit/>
          </a:bodyPr>
          <a:lstStyle/>
          <a:p>
            <a:endParaRPr lang="es-ES"/>
          </a:p>
        </p:txBody>
      </p:sp>
      <p:graphicFrame>
        <p:nvGraphicFramePr>
          <p:cNvPr id="132100" name="Object 4"/>
          <p:cNvGraphicFramePr>
            <a:graphicFrameLocks noChangeAspect="1"/>
          </p:cNvGraphicFramePr>
          <p:nvPr/>
        </p:nvGraphicFramePr>
        <p:xfrm>
          <a:off x="2590800" y="2667000"/>
          <a:ext cx="3657600" cy="987425"/>
        </p:xfrm>
        <a:graphic>
          <a:graphicData uri="http://schemas.openxmlformats.org/presentationml/2006/ole">
            <p:oleObj spid="_x0000_s132100" name="Equation" r:id="rId3" imgW="1117115" imgH="355446" progId="Equation.DSMT4">
              <p:embed/>
            </p:oleObj>
          </a:graphicData>
        </a:graphic>
      </p:graphicFrame>
      <p:sp>
        <p:nvSpPr>
          <p:cNvPr id="132102" name="Rectangle 6"/>
          <p:cNvSpPr>
            <a:spLocks noChangeArrowheads="1"/>
          </p:cNvSpPr>
          <p:nvPr/>
        </p:nvSpPr>
        <p:spPr bwMode="auto">
          <a:xfrm>
            <a:off x="7239000" y="2971800"/>
            <a:ext cx="838200" cy="366713"/>
          </a:xfrm>
          <a:prstGeom prst="rect">
            <a:avLst/>
          </a:prstGeom>
          <a:noFill/>
          <a:ln w="9525">
            <a:noFill/>
            <a:miter lim="800000"/>
            <a:headEnd/>
            <a:tailEnd/>
          </a:ln>
          <a:effectLst/>
        </p:spPr>
        <p:txBody>
          <a:bodyPr wrap="none">
            <a:spAutoFit/>
          </a:bodyPr>
          <a:lstStyle/>
          <a:p>
            <a:r>
              <a:rPr lang="es-EC" b="1"/>
              <a:t>(2.9)</a:t>
            </a:r>
            <a:endParaRPr lang="en-US" b="1"/>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5 Marcador de número de diapositiva"/>
          <p:cNvSpPr>
            <a:spLocks noGrp="1"/>
          </p:cNvSpPr>
          <p:nvPr>
            <p:ph type="sldNum" sz="quarter" idx="12"/>
          </p:nvPr>
        </p:nvSpPr>
        <p:spPr/>
        <p:txBody>
          <a:bodyPr/>
          <a:lstStyle/>
          <a:p>
            <a:fld id="{4885A917-D019-4A3F-AC42-C013B3042F9C}" type="slidenum">
              <a:rPr lang="en-US"/>
              <a:pPr/>
              <a:t>22</a:t>
            </a:fld>
            <a:endParaRPr lang="en-US"/>
          </a:p>
        </p:txBody>
      </p:sp>
      <p:sp>
        <p:nvSpPr>
          <p:cNvPr id="133122" name="Rectangle 2"/>
          <p:cNvSpPr>
            <a:spLocks noGrp="1" noChangeArrowheads="1"/>
          </p:cNvSpPr>
          <p:nvPr>
            <p:ph type="title"/>
          </p:nvPr>
        </p:nvSpPr>
        <p:spPr/>
        <p:txBody>
          <a:bodyPr/>
          <a:lstStyle/>
          <a:p>
            <a:pPr algn="just"/>
            <a:r>
              <a:rPr lang="es-EC" sz="3400" b="1"/>
              <a:t>El Modelo de Participacion del Gasto Comercial</a:t>
            </a:r>
            <a:endParaRPr lang="en-US" sz="3400" b="1"/>
          </a:p>
        </p:txBody>
      </p:sp>
      <p:sp>
        <p:nvSpPr>
          <p:cNvPr id="133123" name="Rectangle 3"/>
          <p:cNvSpPr>
            <a:spLocks noGrp="1" noChangeArrowheads="1"/>
          </p:cNvSpPr>
          <p:nvPr>
            <p:ph type="body" idx="1"/>
          </p:nvPr>
        </p:nvSpPr>
        <p:spPr/>
        <p:txBody>
          <a:bodyPr/>
          <a:lstStyle/>
          <a:p>
            <a:pPr marL="0" indent="0" algn="just">
              <a:buFont typeface="Wingdings" pitchFamily="2" charset="2"/>
              <a:buNone/>
            </a:pPr>
            <a:r>
              <a:rPr lang="es-EC" sz="2600"/>
              <a:t>Resolviendo la ecuación (2.9) para  y sustituyendo dentro de la ecuación (2.8) se obtiene:</a:t>
            </a:r>
          </a:p>
          <a:p>
            <a:pPr marL="0" indent="0" algn="just">
              <a:buFont typeface="Wingdings" pitchFamily="2" charset="2"/>
              <a:buNone/>
            </a:pPr>
            <a:endParaRPr lang="en-US" sz="2600"/>
          </a:p>
          <a:p>
            <a:pPr marL="0" indent="0" algn="just">
              <a:buFont typeface="Wingdings" pitchFamily="2" charset="2"/>
              <a:buNone/>
            </a:pPr>
            <a:endParaRPr lang="en-US" sz="2600"/>
          </a:p>
          <a:p>
            <a:pPr marL="0" indent="0" algn="just">
              <a:buFont typeface="Wingdings" pitchFamily="2" charset="2"/>
              <a:buNone/>
            </a:pPr>
            <a:endParaRPr lang="en-US" sz="2600"/>
          </a:p>
          <a:p>
            <a:pPr marL="0" indent="0" algn="just">
              <a:buFont typeface="Wingdings" pitchFamily="2" charset="2"/>
              <a:buNone/>
            </a:pPr>
            <a:endParaRPr lang="en-US" sz="2600"/>
          </a:p>
          <a:p>
            <a:pPr marL="0" indent="0" algn="just">
              <a:spcBef>
                <a:spcPct val="0"/>
              </a:spcBef>
              <a:buClrTx/>
              <a:buFontTx/>
              <a:buNone/>
            </a:pPr>
            <a:r>
              <a:rPr lang="es-EC" sz="2600"/>
              <a:t>La ecuación (2.10) es la forma determinística de la ecuación gravitacional</a:t>
            </a:r>
            <a:r>
              <a:rPr lang="en-US" sz="2600"/>
              <a:t> </a:t>
            </a:r>
          </a:p>
          <a:p>
            <a:pPr marL="0" indent="0" algn="just">
              <a:buFont typeface="Wingdings" pitchFamily="2" charset="2"/>
              <a:buNone/>
            </a:pPr>
            <a:endParaRPr lang="en-US" sz="2600"/>
          </a:p>
        </p:txBody>
      </p:sp>
      <p:sp>
        <p:nvSpPr>
          <p:cNvPr id="133125" name="Rectangle 5"/>
          <p:cNvSpPr>
            <a:spLocks noChangeArrowheads="1"/>
          </p:cNvSpPr>
          <p:nvPr/>
        </p:nvSpPr>
        <p:spPr bwMode="auto">
          <a:xfrm>
            <a:off x="0" y="3271838"/>
            <a:ext cx="9144000" cy="0"/>
          </a:xfrm>
          <a:prstGeom prst="rect">
            <a:avLst/>
          </a:prstGeom>
          <a:noFill/>
          <a:ln w="9525">
            <a:noFill/>
            <a:miter lim="800000"/>
            <a:headEnd/>
            <a:tailEnd/>
          </a:ln>
          <a:effectLst/>
        </p:spPr>
        <p:txBody>
          <a:bodyPr wrap="none" anchor="ctr">
            <a:spAutoFit/>
          </a:bodyPr>
          <a:lstStyle/>
          <a:p>
            <a:endParaRPr lang="es-ES"/>
          </a:p>
        </p:txBody>
      </p:sp>
      <p:graphicFrame>
        <p:nvGraphicFramePr>
          <p:cNvPr id="133124" name="Object 4"/>
          <p:cNvGraphicFramePr>
            <a:graphicFrameLocks noChangeAspect="1"/>
          </p:cNvGraphicFramePr>
          <p:nvPr/>
        </p:nvGraphicFramePr>
        <p:xfrm>
          <a:off x="7848600" y="1828800"/>
          <a:ext cx="304800" cy="457200"/>
        </p:xfrm>
        <a:graphic>
          <a:graphicData uri="http://schemas.openxmlformats.org/presentationml/2006/ole">
            <p:oleObj spid="_x0000_s133124" name="Equation" r:id="rId3" imgW="152334" imgH="228501" progId="Equation.DSMT4">
              <p:embed/>
            </p:oleObj>
          </a:graphicData>
        </a:graphic>
      </p:graphicFrame>
      <p:sp>
        <p:nvSpPr>
          <p:cNvPr id="133127" name="Rectangle 7"/>
          <p:cNvSpPr>
            <a:spLocks noChangeArrowheads="1"/>
          </p:cNvSpPr>
          <p:nvPr/>
        </p:nvSpPr>
        <p:spPr bwMode="auto">
          <a:xfrm>
            <a:off x="0" y="2847975"/>
            <a:ext cx="9144000" cy="0"/>
          </a:xfrm>
          <a:prstGeom prst="rect">
            <a:avLst/>
          </a:prstGeom>
          <a:noFill/>
          <a:ln w="9525">
            <a:noFill/>
            <a:miter lim="800000"/>
            <a:headEnd/>
            <a:tailEnd/>
          </a:ln>
          <a:effectLst/>
        </p:spPr>
        <p:txBody>
          <a:bodyPr wrap="none" anchor="ctr">
            <a:spAutoFit/>
          </a:bodyPr>
          <a:lstStyle/>
          <a:p>
            <a:endParaRPr lang="es-ES"/>
          </a:p>
        </p:txBody>
      </p:sp>
      <p:sp>
        <p:nvSpPr>
          <p:cNvPr id="133131" name="Rectangle 11"/>
          <p:cNvSpPr>
            <a:spLocks noChangeArrowheads="1"/>
          </p:cNvSpPr>
          <p:nvPr/>
        </p:nvSpPr>
        <p:spPr bwMode="auto">
          <a:xfrm>
            <a:off x="0" y="2847975"/>
            <a:ext cx="9144000" cy="0"/>
          </a:xfrm>
          <a:prstGeom prst="rect">
            <a:avLst/>
          </a:prstGeom>
          <a:noFill/>
          <a:ln w="9525">
            <a:noFill/>
            <a:miter lim="800000"/>
            <a:headEnd/>
            <a:tailEnd/>
          </a:ln>
          <a:effectLst/>
        </p:spPr>
        <p:txBody>
          <a:bodyPr wrap="none" anchor="ctr">
            <a:spAutoFit/>
          </a:bodyPr>
          <a:lstStyle/>
          <a:p>
            <a:endParaRPr lang="es-ES"/>
          </a:p>
        </p:txBody>
      </p:sp>
      <p:graphicFrame>
        <p:nvGraphicFramePr>
          <p:cNvPr id="133130" name="Object 10"/>
          <p:cNvGraphicFramePr>
            <a:graphicFrameLocks noChangeAspect="1"/>
          </p:cNvGraphicFramePr>
          <p:nvPr/>
        </p:nvGraphicFramePr>
        <p:xfrm>
          <a:off x="1447800" y="3276600"/>
          <a:ext cx="4724400" cy="1501775"/>
        </p:xfrm>
        <a:graphic>
          <a:graphicData uri="http://schemas.openxmlformats.org/presentationml/2006/ole">
            <p:oleObj spid="_x0000_s133130" name="Equation" r:id="rId4" imgW="1714500" imgH="635000" progId="Equation.DSMT4">
              <p:embed/>
            </p:oleObj>
          </a:graphicData>
        </a:graphic>
      </p:graphicFrame>
      <p:sp>
        <p:nvSpPr>
          <p:cNvPr id="133132" name="Rectangle 12"/>
          <p:cNvSpPr>
            <a:spLocks noChangeArrowheads="1"/>
          </p:cNvSpPr>
          <p:nvPr/>
        </p:nvSpPr>
        <p:spPr bwMode="auto">
          <a:xfrm>
            <a:off x="7010400" y="3657600"/>
            <a:ext cx="1000125" cy="366713"/>
          </a:xfrm>
          <a:prstGeom prst="rect">
            <a:avLst/>
          </a:prstGeom>
          <a:noFill/>
          <a:ln w="9525">
            <a:noFill/>
            <a:miter lim="800000"/>
            <a:headEnd/>
            <a:tailEnd/>
          </a:ln>
          <a:effectLst/>
        </p:spPr>
        <p:txBody>
          <a:bodyPr wrap="none">
            <a:spAutoFit/>
          </a:bodyPr>
          <a:lstStyle/>
          <a:p>
            <a:r>
              <a:rPr lang="es-EC" b="1"/>
              <a:t>(2.10)</a:t>
            </a:r>
            <a:endParaRPr lang="en-US" b="1"/>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5 Marcador de número de diapositiva"/>
          <p:cNvSpPr>
            <a:spLocks noGrp="1"/>
          </p:cNvSpPr>
          <p:nvPr>
            <p:ph type="sldNum" sz="quarter" idx="12"/>
          </p:nvPr>
        </p:nvSpPr>
        <p:spPr/>
        <p:txBody>
          <a:bodyPr/>
          <a:lstStyle/>
          <a:p>
            <a:fld id="{3400EFA4-ADB7-4996-B31A-4E8CDCC469A5}" type="slidenum">
              <a:rPr lang="en-US"/>
              <a:pPr/>
              <a:t>23</a:t>
            </a:fld>
            <a:endParaRPr lang="en-US"/>
          </a:p>
        </p:txBody>
      </p:sp>
      <p:sp>
        <p:nvSpPr>
          <p:cNvPr id="137218" name="Rectangle 2"/>
          <p:cNvSpPr>
            <a:spLocks noGrp="1" noChangeArrowheads="1"/>
          </p:cNvSpPr>
          <p:nvPr>
            <p:ph type="title"/>
          </p:nvPr>
        </p:nvSpPr>
        <p:spPr/>
        <p:txBody>
          <a:bodyPr/>
          <a:lstStyle/>
          <a:p>
            <a:r>
              <a:rPr lang="es-EC" sz="3400" b="1"/>
              <a:t>El Modelo de Participacion del Gasto Comercial</a:t>
            </a:r>
            <a:endParaRPr lang="en-US" sz="3400" b="1"/>
          </a:p>
        </p:txBody>
      </p:sp>
      <p:sp>
        <p:nvSpPr>
          <p:cNvPr id="137219" name="Rectangle 3"/>
          <p:cNvSpPr>
            <a:spLocks noGrp="1" noChangeArrowheads="1"/>
          </p:cNvSpPr>
          <p:nvPr>
            <p:ph type="body" idx="1"/>
          </p:nvPr>
        </p:nvSpPr>
        <p:spPr>
          <a:xfrm>
            <a:off x="566738" y="1752600"/>
            <a:ext cx="8272462" cy="4800600"/>
          </a:xfrm>
        </p:spPr>
        <p:txBody>
          <a:bodyPr/>
          <a:lstStyle/>
          <a:p>
            <a:pPr marL="0" indent="0" algn="just">
              <a:buFont typeface="Wingdings" pitchFamily="2" charset="2"/>
              <a:buNone/>
            </a:pPr>
            <a:endParaRPr lang="en-US"/>
          </a:p>
          <a:p>
            <a:pPr marL="0" indent="0" algn="just">
              <a:buFont typeface="Wingdings" pitchFamily="2" charset="2"/>
              <a:buNone/>
            </a:pPr>
            <a:r>
              <a:rPr lang="en-US"/>
              <a:t>En el caso de que la Balanza Comercial no se encuentre en equilibrio se deberia reescribir como                  , sabiendo que                    y sustituyendo dentro de las ecuaciones  (2.9) y (2.10) se obtendria que:          </a:t>
            </a:r>
          </a:p>
        </p:txBody>
      </p:sp>
      <p:sp>
        <p:nvSpPr>
          <p:cNvPr id="137223" name="Rectangle 7"/>
          <p:cNvSpPr>
            <a:spLocks noChangeArrowheads="1"/>
          </p:cNvSpPr>
          <p:nvPr/>
        </p:nvSpPr>
        <p:spPr bwMode="auto">
          <a:xfrm>
            <a:off x="0" y="0"/>
            <a:ext cx="9144000" cy="0"/>
          </a:xfrm>
          <a:prstGeom prst="rect">
            <a:avLst/>
          </a:prstGeom>
          <a:noFill/>
          <a:ln w="9525">
            <a:noFill/>
            <a:miter lim="800000"/>
            <a:headEnd/>
            <a:tailEnd/>
          </a:ln>
          <a:effectLst/>
        </p:spPr>
        <p:txBody>
          <a:bodyPr wrap="none" anchor="ctr">
            <a:spAutoFit/>
          </a:bodyPr>
          <a:lstStyle/>
          <a:p>
            <a:endParaRPr lang="es-ES"/>
          </a:p>
        </p:txBody>
      </p:sp>
      <p:sp>
        <p:nvSpPr>
          <p:cNvPr id="137225" name="Rectangle 9"/>
          <p:cNvSpPr>
            <a:spLocks noChangeArrowheads="1"/>
          </p:cNvSpPr>
          <p:nvPr/>
        </p:nvSpPr>
        <p:spPr bwMode="auto">
          <a:xfrm>
            <a:off x="0" y="0"/>
            <a:ext cx="9144000" cy="0"/>
          </a:xfrm>
          <a:prstGeom prst="rect">
            <a:avLst/>
          </a:prstGeom>
          <a:noFill/>
          <a:ln w="9525">
            <a:noFill/>
            <a:miter lim="800000"/>
            <a:headEnd/>
            <a:tailEnd/>
          </a:ln>
          <a:effectLst/>
        </p:spPr>
        <p:txBody>
          <a:bodyPr wrap="none" anchor="ctr">
            <a:spAutoFit/>
          </a:bodyPr>
          <a:lstStyle/>
          <a:p>
            <a:endParaRPr lang="es-ES"/>
          </a:p>
        </p:txBody>
      </p:sp>
      <p:graphicFrame>
        <p:nvGraphicFramePr>
          <p:cNvPr id="137224" name="Object 8"/>
          <p:cNvGraphicFramePr>
            <a:graphicFrameLocks noChangeAspect="1"/>
          </p:cNvGraphicFramePr>
          <p:nvPr/>
        </p:nvGraphicFramePr>
        <p:xfrm>
          <a:off x="3733800" y="3276600"/>
          <a:ext cx="2971800" cy="512763"/>
        </p:xfrm>
        <a:graphic>
          <a:graphicData uri="http://schemas.openxmlformats.org/presentationml/2006/ole">
            <p:oleObj spid="_x0000_s137224" name="Equation" r:id="rId3" imgW="1180588" imgH="279279" progId="Equation.DSMT4">
              <p:embed/>
            </p:oleObj>
          </a:graphicData>
        </a:graphic>
      </p:graphicFrame>
      <p:sp>
        <p:nvSpPr>
          <p:cNvPr id="137227" name="Rectangle 11"/>
          <p:cNvSpPr>
            <a:spLocks noChangeArrowheads="1"/>
          </p:cNvSpPr>
          <p:nvPr/>
        </p:nvSpPr>
        <p:spPr bwMode="auto">
          <a:xfrm>
            <a:off x="0" y="3248025"/>
            <a:ext cx="9144000" cy="0"/>
          </a:xfrm>
          <a:prstGeom prst="rect">
            <a:avLst/>
          </a:prstGeom>
          <a:noFill/>
          <a:ln w="9525">
            <a:noFill/>
            <a:miter lim="800000"/>
            <a:headEnd/>
            <a:tailEnd/>
          </a:ln>
          <a:effectLst/>
        </p:spPr>
        <p:txBody>
          <a:bodyPr wrap="none" anchor="ctr">
            <a:spAutoFit/>
          </a:bodyPr>
          <a:lstStyle/>
          <a:p>
            <a:endParaRPr lang="es-ES"/>
          </a:p>
        </p:txBody>
      </p:sp>
      <p:graphicFrame>
        <p:nvGraphicFramePr>
          <p:cNvPr id="137226" name="Object 10"/>
          <p:cNvGraphicFramePr>
            <a:graphicFrameLocks noChangeAspect="1"/>
          </p:cNvGraphicFramePr>
          <p:nvPr/>
        </p:nvGraphicFramePr>
        <p:xfrm>
          <a:off x="1600200" y="3733800"/>
          <a:ext cx="2895600" cy="461963"/>
        </p:xfrm>
        <a:graphic>
          <a:graphicData uri="http://schemas.openxmlformats.org/presentationml/2006/ole">
            <p:oleObj spid="_x0000_s137226" name="Equation" r:id="rId4" imgW="914400" imgH="254000" progId="Equation.DSMT4">
              <p:embed/>
            </p:oleObj>
          </a:graphicData>
        </a:graphic>
      </p:graphicFrame>
      <p:sp>
        <p:nvSpPr>
          <p:cNvPr id="137229" name="Rectangle 13"/>
          <p:cNvSpPr>
            <a:spLocks noChangeArrowheads="1"/>
          </p:cNvSpPr>
          <p:nvPr/>
        </p:nvSpPr>
        <p:spPr bwMode="auto">
          <a:xfrm>
            <a:off x="228600" y="2819400"/>
            <a:ext cx="9144000" cy="0"/>
          </a:xfrm>
          <a:prstGeom prst="rect">
            <a:avLst/>
          </a:prstGeom>
          <a:noFill/>
          <a:ln w="9525">
            <a:noFill/>
            <a:miter lim="800000"/>
            <a:headEnd/>
            <a:tailEnd/>
          </a:ln>
          <a:effectLst/>
        </p:spPr>
        <p:txBody>
          <a:bodyPr wrap="none" anchor="ctr">
            <a:spAutoFit/>
          </a:bodyPr>
          <a:lstStyle/>
          <a:p>
            <a:endParaRPr lang="es-ES"/>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5 Marcador de número de diapositiva"/>
          <p:cNvSpPr>
            <a:spLocks noGrp="1"/>
          </p:cNvSpPr>
          <p:nvPr>
            <p:ph type="sldNum" sz="quarter" idx="12"/>
          </p:nvPr>
        </p:nvSpPr>
        <p:spPr/>
        <p:txBody>
          <a:bodyPr/>
          <a:lstStyle/>
          <a:p>
            <a:fld id="{2ABD0A60-EF06-4C86-B014-CFF46FB6C85D}" type="slidenum">
              <a:rPr lang="en-US"/>
              <a:pPr/>
              <a:t>24</a:t>
            </a:fld>
            <a:endParaRPr lang="en-US"/>
          </a:p>
        </p:txBody>
      </p:sp>
      <p:sp>
        <p:nvSpPr>
          <p:cNvPr id="135170" name="Rectangle 2"/>
          <p:cNvSpPr>
            <a:spLocks noGrp="1" noChangeArrowheads="1"/>
          </p:cNvSpPr>
          <p:nvPr>
            <p:ph type="title"/>
          </p:nvPr>
        </p:nvSpPr>
        <p:spPr/>
        <p:txBody>
          <a:bodyPr/>
          <a:lstStyle/>
          <a:p>
            <a:r>
              <a:rPr lang="es-EC" sz="3400" b="1"/>
              <a:t>El Modelo de Participacion del Gasto Comercial</a:t>
            </a:r>
            <a:endParaRPr lang="en-US" sz="3400" b="1"/>
          </a:p>
        </p:txBody>
      </p:sp>
      <p:sp>
        <p:nvSpPr>
          <p:cNvPr id="135171" name="Rectangle 3"/>
          <p:cNvSpPr>
            <a:spLocks noGrp="1" noChangeArrowheads="1"/>
          </p:cNvSpPr>
          <p:nvPr>
            <p:ph type="body" idx="1"/>
          </p:nvPr>
        </p:nvSpPr>
        <p:spPr>
          <a:xfrm>
            <a:off x="609600" y="3352800"/>
            <a:ext cx="8001000" cy="4267200"/>
          </a:xfrm>
        </p:spPr>
        <p:txBody>
          <a:bodyPr/>
          <a:lstStyle/>
          <a:p>
            <a:pPr marL="0" indent="0">
              <a:buFont typeface="Wingdings" pitchFamily="2" charset="2"/>
              <a:buNone/>
            </a:pPr>
            <a:endParaRPr lang="es-EC"/>
          </a:p>
          <a:p>
            <a:pPr marL="0" indent="0" algn="just">
              <a:buFont typeface="Wingdings" pitchFamily="2" charset="2"/>
              <a:buNone/>
            </a:pPr>
            <a:r>
              <a:rPr lang="es-EC"/>
              <a:t>La ecuación (2.11) en su forma lineal logarítimica para m y F, es de nuevo la ecuación gravitacional determinística.</a:t>
            </a:r>
            <a:endParaRPr lang="en-US"/>
          </a:p>
        </p:txBody>
      </p:sp>
      <p:sp>
        <p:nvSpPr>
          <p:cNvPr id="135173" name="Rectangle 5"/>
          <p:cNvSpPr>
            <a:spLocks noChangeArrowheads="1"/>
          </p:cNvSpPr>
          <p:nvPr/>
        </p:nvSpPr>
        <p:spPr bwMode="auto">
          <a:xfrm>
            <a:off x="0" y="2967038"/>
            <a:ext cx="9144000" cy="0"/>
          </a:xfrm>
          <a:prstGeom prst="rect">
            <a:avLst/>
          </a:prstGeom>
          <a:noFill/>
          <a:ln w="9525">
            <a:noFill/>
            <a:miter lim="800000"/>
            <a:headEnd/>
            <a:tailEnd/>
          </a:ln>
          <a:effectLst/>
        </p:spPr>
        <p:txBody>
          <a:bodyPr wrap="none" anchor="ctr">
            <a:spAutoFit/>
          </a:bodyPr>
          <a:lstStyle/>
          <a:p>
            <a:endParaRPr lang="es-ES"/>
          </a:p>
        </p:txBody>
      </p:sp>
      <p:graphicFrame>
        <p:nvGraphicFramePr>
          <p:cNvPr id="135172" name="Object 4"/>
          <p:cNvGraphicFramePr>
            <a:graphicFrameLocks noChangeAspect="1"/>
          </p:cNvGraphicFramePr>
          <p:nvPr/>
        </p:nvGraphicFramePr>
        <p:xfrm>
          <a:off x="2819400" y="2209800"/>
          <a:ext cx="3657600" cy="1479550"/>
        </p:xfrm>
        <a:graphic>
          <a:graphicData uri="http://schemas.openxmlformats.org/presentationml/2006/ole">
            <p:oleObj spid="_x0000_s135172" name="Equation" r:id="rId3" imgW="1091726" imgH="634725" progId="Equation.DSMT4">
              <p:embed/>
            </p:oleObj>
          </a:graphicData>
        </a:graphic>
      </p:graphicFrame>
      <p:sp>
        <p:nvSpPr>
          <p:cNvPr id="135174" name="Rectangle 6"/>
          <p:cNvSpPr>
            <a:spLocks noChangeArrowheads="1"/>
          </p:cNvSpPr>
          <p:nvPr/>
        </p:nvSpPr>
        <p:spPr bwMode="auto">
          <a:xfrm>
            <a:off x="7239000" y="2438400"/>
            <a:ext cx="1000125" cy="366713"/>
          </a:xfrm>
          <a:prstGeom prst="rect">
            <a:avLst/>
          </a:prstGeom>
          <a:noFill/>
          <a:ln w="9525">
            <a:noFill/>
            <a:miter lim="800000"/>
            <a:headEnd/>
            <a:tailEnd/>
          </a:ln>
          <a:effectLst/>
        </p:spPr>
        <p:txBody>
          <a:bodyPr wrap="none">
            <a:spAutoFit/>
          </a:bodyPr>
          <a:lstStyle/>
          <a:p>
            <a:r>
              <a:rPr lang="es-EC" b="1"/>
              <a:t>(2.11)</a:t>
            </a:r>
            <a:endParaRPr lang="en-US" b="1"/>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Marcador de número de diapositiva"/>
          <p:cNvSpPr>
            <a:spLocks noGrp="1"/>
          </p:cNvSpPr>
          <p:nvPr>
            <p:ph type="sldNum" sz="quarter" idx="12"/>
          </p:nvPr>
        </p:nvSpPr>
        <p:spPr/>
        <p:txBody>
          <a:bodyPr/>
          <a:lstStyle/>
          <a:p>
            <a:fld id="{C855C137-2187-449E-927D-F20E64460CC6}" type="slidenum">
              <a:rPr lang="en-US"/>
              <a:pPr/>
              <a:t>25</a:t>
            </a:fld>
            <a:endParaRPr lang="en-US"/>
          </a:p>
        </p:txBody>
      </p:sp>
      <p:sp>
        <p:nvSpPr>
          <p:cNvPr id="101378" name="Rectangle 2"/>
          <p:cNvSpPr>
            <a:spLocks noGrp="1" noChangeArrowheads="1"/>
          </p:cNvSpPr>
          <p:nvPr>
            <p:ph type="title"/>
          </p:nvPr>
        </p:nvSpPr>
        <p:spPr/>
        <p:txBody>
          <a:bodyPr/>
          <a:lstStyle/>
          <a:p>
            <a:r>
              <a:rPr lang="en-US" b="1"/>
              <a:t>Datos</a:t>
            </a:r>
          </a:p>
        </p:txBody>
      </p:sp>
      <p:sp>
        <p:nvSpPr>
          <p:cNvPr id="101587" name="Text Box 211"/>
          <p:cNvSpPr txBox="1">
            <a:spLocks noChangeArrowheads="1"/>
          </p:cNvSpPr>
          <p:nvPr/>
        </p:nvSpPr>
        <p:spPr bwMode="auto">
          <a:xfrm>
            <a:off x="533400" y="1981200"/>
            <a:ext cx="8382000" cy="366713"/>
          </a:xfrm>
          <a:prstGeom prst="rect">
            <a:avLst/>
          </a:prstGeom>
          <a:noFill/>
          <a:ln w="9525">
            <a:noFill/>
            <a:miter lim="800000"/>
            <a:headEnd/>
            <a:tailEnd/>
          </a:ln>
          <a:effectLst/>
        </p:spPr>
        <p:txBody>
          <a:bodyPr>
            <a:spAutoFit/>
          </a:bodyPr>
          <a:lstStyle/>
          <a:p>
            <a:endParaRPr lang="es-ES"/>
          </a:p>
        </p:txBody>
      </p:sp>
      <p:sp>
        <p:nvSpPr>
          <p:cNvPr id="101588" name="Text Box 212"/>
          <p:cNvSpPr txBox="1">
            <a:spLocks noChangeArrowheads="1"/>
          </p:cNvSpPr>
          <p:nvPr/>
        </p:nvSpPr>
        <p:spPr bwMode="auto">
          <a:xfrm>
            <a:off x="457200" y="1752600"/>
            <a:ext cx="8382000" cy="4792663"/>
          </a:xfrm>
          <a:prstGeom prst="rect">
            <a:avLst/>
          </a:prstGeom>
          <a:noFill/>
          <a:ln w="9525">
            <a:noFill/>
            <a:miter lim="800000"/>
            <a:headEnd/>
            <a:tailEnd/>
          </a:ln>
          <a:effectLst/>
        </p:spPr>
        <p:txBody>
          <a:bodyPr>
            <a:spAutoFit/>
          </a:bodyPr>
          <a:lstStyle/>
          <a:p>
            <a:pPr algn="just">
              <a:spcBef>
                <a:spcPct val="50000"/>
              </a:spcBef>
            </a:pPr>
            <a:r>
              <a:rPr lang="es-EC" sz="2800" b="1"/>
              <a:t>Exportaciones e Importaciones Bilaterales, </a:t>
            </a:r>
            <a:r>
              <a:rPr lang="es-EC" sz="2800"/>
              <a:t>millones de dólares corrientes.</a:t>
            </a:r>
            <a:endParaRPr lang="es-EC" sz="2800" b="1"/>
          </a:p>
          <a:p>
            <a:pPr algn="just">
              <a:spcBef>
                <a:spcPct val="50000"/>
              </a:spcBef>
            </a:pPr>
            <a:r>
              <a:rPr lang="es-EC" sz="2800" b="1"/>
              <a:t>PIB Real</a:t>
            </a:r>
            <a:r>
              <a:rPr lang="es-EC" sz="2800"/>
              <a:t>, año base 1990 en millones de Geary-Khamis dólares</a:t>
            </a:r>
            <a:r>
              <a:rPr lang="en-US" sz="2800"/>
              <a:t>.</a:t>
            </a:r>
          </a:p>
          <a:p>
            <a:pPr algn="just">
              <a:spcBef>
                <a:spcPct val="50000"/>
              </a:spcBef>
            </a:pPr>
            <a:r>
              <a:rPr lang="en-US" sz="2800" b="1"/>
              <a:t>Poblacion,</a:t>
            </a:r>
            <a:r>
              <a:rPr lang="en-US" sz="2800"/>
              <a:t> en miles de habitantes por país.</a:t>
            </a:r>
          </a:p>
          <a:p>
            <a:pPr algn="just">
              <a:spcBef>
                <a:spcPct val="50000"/>
              </a:spcBef>
            </a:pPr>
            <a:r>
              <a:rPr lang="en-US" sz="2800" b="1"/>
              <a:t>Distancia</a:t>
            </a:r>
            <a:r>
              <a:rPr lang="en-US" sz="2800"/>
              <a:t>, en miles de kilometros, </a:t>
            </a:r>
            <a:r>
              <a:rPr lang="es-EC" sz="2800"/>
              <a:t>(se consideran las distancias desde las capitales de cada país o sus centros económicos).</a:t>
            </a:r>
            <a:endParaRPr lang="en-US" sz="2800"/>
          </a:p>
          <a:p>
            <a:pPr algn="just">
              <a:spcBef>
                <a:spcPct val="50000"/>
              </a:spcBef>
            </a:pPr>
            <a:endParaRPr lang="en-US" sz="280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5 Marcador de número de diapositiva"/>
          <p:cNvSpPr>
            <a:spLocks noGrp="1"/>
          </p:cNvSpPr>
          <p:nvPr>
            <p:ph type="sldNum" sz="quarter" idx="12"/>
          </p:nvPr>
        </p:nvSpPr>
        <p:spPr/>
        <p:txBody>
          <a:bodyPr/>
          <a:lstStyle/>
          <a:p>
            <a:fld id="{74224EFD-86A7-459E-806C-A4D21D566768}" type="slidenum">
              <a:rPr lang="en-US"/>
              <a:pPr/>
              <a:t>26</a:t>
            </a:fld>
            <a:endParaRPr lang="en-US"/>
          </a:p>
        </p:txBody>
      </p:sp>
      <p:sp>
        <p:nvSpPr>
          <p:cNvPr id="103426" name="Rectangle 2"/>
          <p:cNvSpPr>
            <a:spLocks noGrp="1" noChangeArrowheads="1"/>
          </p:cNvSpPr>
          <p:nvPr>
            <p:ph type="title"/>
          </p:nvPr>
        </p:nvSpPr>
        <p:spPr/>
        <p:txBody>
          <a:bodyPr/>
          <a:lstStyle/>
          <a:p>
            <a:r>
              <a:rPr lang="en-US" b="1"/>
              <a:t>Datos</a:t>
            </a:r>
          </a:p>
        </p:txBody>
      </p:sp>
      <p:sp>
        <p:nvSpPr>
          <p:cNvPr id="103427" name="Rectangle 3"/>
          <p:cNvSpPr>
            <a:spLocks noGrp="1" noChangeArrowheads="1"/>
          </p:cNvSpPr>
          <p:nvPr>
            <p:ph type="body" idx="1"/>
          </p:nvPr>
        </p:nvSpPr>
        <p:spPr>
          <a:xfrm>
            <a:off x="609600" y="1981200"/>
            <a:ext cx="8001000" cy="3886200"/>
          </a:xfrm>
        </p:spPr>
        <p:txBody>
          <a:bodyPr/>
          <a:lstStyle/>
          <a:p>
            <a:pPr algn="just"/>
            <a:r>
              <a:rPr lang="en-US" sz="2800" b="1"/>
              <a:t>Indice de Infraestructura</a:t>
            </a:r>
            <a:r>
              <a:rPr lang="en-US" sz="2800"/>
              <a:t>, medido por </a:t>
            </a:r>
            <a:r>
              <a:rPr lang="es-EC" sz="2800"/>
              <a:t>la media sobre cuatros variables: km de carreteras, km de carreteras pavimentadas, km de rieles (cada una de estas variables divididas para la densidad de la población por km</a:t>
            </a:r>
            <a:r>
              <a:rPr lang="es-EC" sz="2800" baseline="30000"/>
              <a:t>2</a:t>
            </a:r>
            <a:r>
              <a:rPr lang="es-EC" sz="2800"/>
              <a:t>) y el promedio de líneas telefónicas por persona</a:t>
            </a:r>
            <a:r>
              <a:rPr lang="en-US" sz="2800"/>
              <a:t>.</a:t>
            </a:r>
          </a:p>
          <a:p>
            <a:pPr>
              <a:buFont typeface="Wingdings" pitchFamily="2" charset="2"/>
              <a:buNone/>
            </a:pPr>
            <a:endParaRPr lang="en-US"/>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6 Marcador de número de diapositiva"/>
          <p:cNvSpPr>
            <a:spLocks noGrp="1"/>
          </p:cNvSpPr>
          <p:nvPr>
            <p:ph type="sldNum" sz="quarter" idx="12"/>
          </p:nvPr>
        </p:nvSpPr>
        <p:spPr/>
        <p:txBody>
          <a:bodyPr/>
          <a:lstStyle/>
          <a:p>
            <a:fld id="{F6DA5D31-CBA8-4F35-84C6-9E9CEF229505}" type="slidenum">
              <a:rPr lang="en-US"/>
              <a:pPr/>
              <a:t>27</a:t>
            </a:fld>
            <a:endParaRPr lang="en-US"/>
          </a:p>
        </p:txBody>
      </p:sp>
      <p:sp>
        <p:nvSpPr>
          <p:cNvPr id="104450" name="Rectangle 2"/>
          <p:cNvSpPr>
            <a:spLocks noGrp="1" noChangeArrowheads="1"/>
          </p:cNvSpPr>
          <p:nvPr>
            <p:ph type="title"/>
          </p:nvPr>
        </p:nvSpPr>
        <p:spPr/>
        <p:txBody>
          <a:bodyPr/>
          <a:lstStyle/>
          <a:p>
            <a:r>
              <a:rPr lang="en-US" b="1"/>
              <a:t>Datos</a:t>
            </a:r>
          </a:p>
        </p:txBody>
      </p:sp>
      <p:sp>
        <p:nvSpPr>
          <p:cNvPr id="104451" name="Rectangle 3"/>
          <p:cNvSpPr>
            <a:spLocks noGrp="1" noChangeArrowheads="1"/>
          </p:cNvSpPr>
          <p:nvPr>
            <p:ph type="body" sz="half" idx="1"/>
          </p:nvPr>
        </p:nvSpPr>
        <p:spPr>
          <a:xfrm>
            <a:off x="609600" y="1752600"/>
            <a:ext cx="8534400" cy="4267200"/>
          </a:xfrm>
        </p:spPr>
        <p:txBody>
          <a:bodyPr/>
          <a:lstStyle/>
          <a:p>
            <a:pPr>
              <a:lnSpc>
                <a:spcPct val="90000"/>
              </a:lnSpc>
            </a:pPr>
            <a:r>
              <a:rPr lang="en-US" sz="2200" b="1"/>
              <a:t>Tipo de Cambio Real Bilateral:</a:t>
            </a:r>
          </a:p>
          <a:p>
            <a:pPr>
              <a:lnSpc>
                <a:spcPct val="90000"/>
              </a:lnSpc>
            </a:pPr>
            <a:endParaRPr lang="en-US" sz="2200" b="1"/>
          </a:p>
          <a:p>
            <a:pPr>
              <a:lnSpc>
                <a:spcPct val="90000"/>
              </a:lnSpc>
            </a:pPr>
            <a:endParaRPr lang="en-US" sz="2200" b="1"/>
          </a:p>
          <a:p>
            <a:pPr>
              <a:lnSpc>
                <a:spcPct val="90000"/>
              </a:lnSpc>
            </a:pPr>
            <a:endParaRPr lang="en-US" sz="2200" b="1"/>
          </a:p>
          <a:p>
            <a:pPr>
              <a:lnSpc>
                <a:spcPct val="90000"/>
              </a:lnSpc>
            </a:pPr>
            <a:endParaRPr lang="en-US" sz="2200" b="1"/>
          </a:p>
          <a:p>
            <a:pPr>
              <a:lnSpc>
                <a:spcPct val="90000"/>
              </a:lnSpc>
            </a:pPr>
            <a:endParaRPr lang="en-US" sz="2200" b="1"/>
          </a:p>
          <a:p>
            <a:pPr algn="just">
              <a:lnSpc>
                <a:spcPct val="90000"/>
              </a:lnSpc>
            </a:pPr>
            <a:r>
              <a:rPr lang="es-EC" sz="2200" b="1">
                <a:latin typeface="Times New Roman" pitchFamily="18" charset="0"/>
              </a:rPr>
              <a:t>E</a:t>
            </a:r>
            <a:r>
              <a:rPr lang="es-EC" sz="2200" b="1" baseline="-25000">
                <a:latin typeface="Times New Roman" pitchFamily="18" charset="0"/>
              </a:rPr>
              <a:t>$</a:t>
            </a:r>
            <a:r>
              <a:rPr lang="es-EC" sz="2200" b="1" i="1" baseline="30000">
                <a:latin typeface="Times New Roman" pitchFamily="18" charset="0"/>
              </a:rPr>
              <a:t>moneda local</a:t>
            </a:r>
            <a:r>
              <a:rPr lang="es-EC" sz="2200" b="1"/>
              <a:t> :</a:t>
            </a:r>
            <a:r>
              <a:rPr lang="es-EC" sz="2200"/>
              <a:t> tipo de cambio nominal de la moneda local del país i con respecto al dólar americano.</a:t>
            </a:r>
          </a:p>
          <a:p>
            <a:pPr algn="just">
              <a:lnSpc>
                <a:spcPct val="90000"/>
              </a:lnSpc>
            </a:pPr>
            <a:r>
              <a:rPr lang="es-EC" sz="2200">
                <a:latin typeface="Times New Roman" pitchFamily="18" charset="0"/>
              </a:rPr>
              <a:t> </a:t>
            </a:r>
            <a:r>
              <a:rPr lang="es-EC" sz="2200" b="1">
                <a:latin typeface="Times New Roman" pitchFamily="18" charset="0"/>
              </a:rPr>
              <a:t>IPC</a:t>
            </a:r>
            <a:r>
              <a:rPr lang="es-EC" sz="2200" b="1" baseline="-25000">
                <a:latin typeface="Times New Roman" pitchFamily="18" charset="0"/>
              </a:rPr>
              <a:t>i </a:t>
            </a:r>
            <a:r>
              <a:rPr lang="es-EC" sz="2200" b="1">
                <a:latin typeface="Times New Roman" pitchFamily="18" charset="0"/>
              </a:rPr>
              <a:t>=</a:t>
            </a:r>
            <a:r>
              <a:rPr lang="es-EC" sz="2200"/>
              <a:t> Índice de precios al consumidor del país i (exportador), ano base 2000.</a:t>
            </a:r>
          </a:p>
          <a:p>
            <a:pPr algn="just">
              <a:lnSpc>
                <a:spcPct val="90000"/>
              </a:lnSpc>
            </a:pPr>
            <a:r>
              <a:rPr lang="es-EC" sz="2200" b="1">
                <a:latin typeface="Times New Roman" pitchFamily="18" charset="0"/>
              </a:rPr>
              <a:t> IPC</a:t>
            </a:r>
            <a:r>
              <a:rPr lang="es-EC" sz="2200" b="1" baseline="-25000">
                <a:latin typeface="Times New Roman" pitchFamily="18" charset="0"/>
              </a:rPr>
              <a:t>j </a:t>
            </a:r>
            <a:r>
              <a:rPr lang="es-EC" sz="2200" b="1">
                <a:latin typeface="Times New Roman" pitchFamily="18" charset="0"/>
              </a:rPr>
              <a:t>=</a:t>
            </a:r>
            <a:r>
              <a:rPr lang="es-EC" sz="2200"/>
              <a:t> Índice de precios al consumidor del país j (importador), ano base 2000.</a:t>
            </a:r>
            <a:endParaRPr lang="en-US" sz="2200"/>
          </a:p>
        </p:txBody>
      </p:sp>
      <p:graphicFrame>
        <p:nvGraphicFramePr>
          <p:cNvPr id="104452" name="Object 4"/>
          <p:cNvGraphicFramePr>
            <a:graphicFrameLocks noChangeAspect="1"/>
          </p:cNvGraphicFramePr>
          <p:nvPr>
            <p:ph sz="half" idx="2"/>
          </p:nvPr>
        </p:nvGraphicFramePr>
        <p:xfrm>
          <a:off x="1447800" y="2209800"/>
          <a:ext cx="5638800" cy="1752600"/>
        </p:xfrm>
        <a:graphic>
          <a:graphicData uri="http://schemas.openxmlformats.org/presentationml/2006/ole">
            <p:oleObj spid="_x0000_s104452" name="Equation" r:id="rId3" imgW="1726920" imgH="571320" progId="Equation.DSMT4">
              <p:embed/>
            </p:oleObj>
          </a:graphicData>
        </a:graphic>
      </p:graphicFrame>
      <p:sp>
        <p:nvSpPr>
          <p:cNvPr id="104455" name="Rectangle 7"/>
          <p:cNvSpPr>
            <a:spLocks noChangeArrowheads="1"/>
          </p:cNvSpPr>
          <p:nvPr/>
        </p:nvSpPr>
        <p:spPr bwMode="auto">
          <a:xfrm>
            <a:off x="0" y="0"/>
            <a:ext cx="9144000" cy="0"/>
          </a:xfrm>
          <a:prstGeom prst="rect">
            <a:avLst/>
          </a:prstGeom>
          <a:noFill/>
          <a:ln w="9525">
            <a:noFill/>
            <a:miter lim="800000"/>
            <a:headEnd/>
            <a:tailEnd/>
          </a:ln>
          <a:effectLst/>
        </p:spPr>
        <p:txBody>
          <a:bodyPr wrap="none" anchor="ctr">
            <a:spAutoFit/>
          </a:bodyPr>
          <a:lstStyle/>
          <a:p>
            <a:endParaRPr lang="es-ES"/>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5 Marcador de número de diapositiva"/>
          <p:cNvSpPr>
            <a:spLocks noGrp="1"/>
          </p:cNvSpPr>
          <p:nvPr>
            <p:ph type="sldNum" sz="quarter" idx="12"/>
          </p:nvPr>
        </p:nvSpPr>
        <p:spPr/>
        <p:txBody>
          <a:bodyPr/>
          <a:lstStyle/>
          <a:p>
            <a:fld id="{83DE391F-FA99-41A5-925A-E56A313AF680}" type="slidenum">
              <a:rPr lang="en-US"/>
              <a:pPr/>
              <a:t>28</a:t>
            </a:fld>
            <a:endParaRPr lang="en-US"/>
          </a:p>
        </p:txBody>
      </p:sp>
      <p:sp>
        <p:nvSpPr>
          <p:cNvPr id="66562" name="Rectangle 2"/>
          <p:cNvSpPr>
            <a:spLocks noGrp="1" noChangeArrowheads="1"/>
          </p:cNvSpPr>
          <p:nvPr>
            <p:ph type="title"/>
          </p:nvPr>
        </p:nvSpPr>
        <p:spPr/>
        <p:txBody>
          <a:bodyPr/>
          <a:lstStyle/>
          <a:p>
            <a:r>
              <a:rPr lang="en-US" b="1">
                <a:latin typeface="Book Antiqua" pitchFamily="18" charset="0"/>
              </a:rPr>
              <a:t>Modelo Gravitacional Estándar</a:t>
            </a:r>
          </a:p>
        </p:txBody>
      </p:sp>
      <p:sp>
        <p:nvSpPr>
          <p:cNvPr id="66563" name="Rectangle 3"/>
          <p:cNvSpPr>
            <a:spLocks noGrp="1" noChangeArrowheads="1"/>
          </p:cNvSpPr>
          <p:nvPr>
            <p:ph type="body" idx="1"/>
          </p:nvPr>
        </p:nvSpPr>
        <p:spPr/>
        <p:txBody>
          <a:bodyPr/>
          <a:lstStyle/>
          <a:p>
            <a:pPr algn="just"/>
            <a:r>
              <a:rPr lang="es-EC" sz="2800"/>
              <a:t>Para las exportaciones bilaterales con cada par de socios comerciales están dados por:</a:t>
            </a:r>
            <a:endParaRPr lang="en-US" sz="2800"/>
          </a:p>
        </p:txBody>
      </p:sp>
      <p:sp>
        <p:nvSpPr>
          <p:cNvPr id="66565" name="Rectangle 5"/>
          <p:cNvSpPr>
            <a:spLocks noChangeArrowheads="1"/>
          </p:cNvSpPr>
          <p:nvPr/>
        </p:nvSpPr>
        <p:spPr bwMode="auto">
          <a:xfrm>
            <a:off x="0" y="0"/>
            <a:ext cx="9144000" cy="0"/>
          </a:xfrm>
          <a:prstGeom prst="rect">
            <a:avLst/>
          </a:prstGeom>
          <a:noFill/>
          <a:ln w="9525">
            <a:noFill/>
            <a:miter lim="800000"/>
            <a:headEnd/>
            <a:tailEnd/>
          </a:ln>
          <a:effectLst/>
        </p:spPr>
        <p:txBody>
          <a:bodyPr wrap="none" anchor="ctr">
            <a:spAutoFit/>
          </a:bodyPr>
          <a:lstStyle/>
          <a:p>
            <a:endParaRPr lang="es-ES"/>
          </a:p>
        </p:txBody>
      </p:sp>
      <p:graphicFrame>
        <p:nvGraphicFramePr>
          <p:cNvPr id="66564" name="Object 4"/>
          <p:cNvGraphicFramePr>
            <a:graphicFrameLocks noChangeAspect="1"/>
          </p:cNvGraphicFramePr>
          <p:nvPr/>
        </p:nvGraphicFramePr>
        <p:xfrm>
          <a:off x="138113" y="3352800"/>
          <a:ext cx="9005887" cy="2400300"/>
        </p:xfrm>
        <a:graphic>
          <a:graphicData uri="http://schemas.openxmlformats.org/presentationml/2006/ole">
            <p:oleObj spid="_x0000_s66564" name="Equation" r:id="rId3" imgW="2476440" imgH="660240" progId="Equation.DSMT4">
              <p:embed/>
            </p:oleObj>
          </a:graphicData>
        </a:graphic>
      </p:graphicFrame>
      <p:sp>
        <p:nvSpPr>
          <p:cNvPr id="66567" name="Rectangle 7"/>
          <p:cNvSpPr>
            <a:spLocks noChangeArrowheads="1"/>
          </p:cNvSpPr>
          <p:nvPr/>
        </p:nvSpPr>
        <p:spPr bwMode="auto">
          <a:xfrm>
            <a:off x="0" y="3119438"/>
            <a:ext cx="9144000" cy="0"/>
          </a:xfrm>
          <a:prstGeom prst="rect">
            <a:avLst/>
          </a:prstGeom>
          <a:noFill/>
          <a:ln w="9525">
            <a:noFill/>
            <a:miter lim="800000"/>
            <a:headEnd/>
            <a:tailEnd/>
          </a:ln>
          <a:effectLst/>
        </p:spPr>
        <p:txBody>
          <a:bodyPr wrap="none" anchor="ctr">
            <a:spAutoFit/>
          </a:bodyPr>
          <a:lstStyle/>
          <a:p>
            <a:endParaRPr lang="es-ES"/>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6 Marcador de número de diapositiva"/>
          <p:cNvSpPr>
            <a:spLocks noGrp="1"/>
          </p:cNvSpPr>
          <p:nvPr>
            <p:ph type="sldNum" sz="quarter" idx="12"/>
          </p:nvPr>
        </p:nvSpPr>
        <p:spPr/>
        <p:txBody>
          <a:bodyPr/>
          <a:lstStyle/>
          <a:p>
            <a:fld id="{DE241368-EE63-4FB3-A94E-F6045381833B}" type="slidenum">
              <a:rPr lang="en-US"/>
              <a:pPr/>
              <a:t>29</a:t>
            </a:fld>
            <a:endParaRPr lang="en-US"/>
          </a:p>
        </p:txBody>
      </p:sp>
      <p:sp>
        <p:nvSpPr>
          <p:cNvPr id="109570" name="Rectangle 2"/>
          <p:cNvSpPr>
            <a:spLocks noGrp="1" noChangeArrowheads="1"/>
          </p:cNvSpPr>
          <p:nvPr>
            <p:ph type="title"/>
          </p:nvPr>
        </p:nvSpPr>
        <p:spPr/>
        <p:txBody>
          <a:bodyPr/>
          <a:lstStyle/>
          <a:p>
            <a:r>
              <a:rPr lang="en-US" b="1">
                <a:latin typeface="Book Antiqua" pitchFamily="18" charset="0"/>
              </a:rPr>
              <a:t>Modelo Gravitacional Estándar</a:t>
            </a:r>
          </a:p>
        </p:txBody>
      </p:sp>
      <p:sp>
        <p:nvSpPr>
          <p:cNvPr id="109571" name="Rectangle 3"/>
          <p:cNvSpPr>
            <a:spLocks noGrp="1" noChangeArrowheads="1"/>
          </p:cNvSpPr>
          <p:nvPr>
            <p:ph type="body" sz="half" idx="1"/>
          </p:nvPr>
        </p:nvSpPr>
        <p:spPr>
          <a:xfrm>
            <a:off x="566738" y="1752600"/>
            <a:ext cx="8272462" cy="4267200"/>
          </a:xfrm>
        </p:spPr>
        <p:txBody>
          <a:bodyPr/>
          <a:lstStyle/>
          <a:p>
            <a:pPr algn="just"/>
            <a:r>
              <a:rPr lang="es-EC" sz="2800"/>
              <a:t>Para las importaciones bilaterales con cada par de socios comerciales están dados por:</a:t>
            </a:r>
            <a:endParaRPr lang="en-US" sz="2800"/>
          </a:p>
          <a:p>
            <a:pPr algn="just"/>
            <a:endParaRPr lang="en-US" sz="2800"/>
          </a:p>
        </p:txBody>
      </p:sp>
      <p:graphicFrame>
        <p:nvGraphicFramePr>
          <p:cNvPr id="109574" name="Object 6"/>
          <p:cNvGraphicFramePr>
            <a:graphicFrameLocks noChangeAspect="1"/>
          </p:cNvGraphicFramePr>
          <p:nvPr>
            <p:ph sz="half" idx="2"/>
          </p:nvPr>
        </p:nvGraphicFramePr>
        <p:xfrm>
          <a:off x="381000" y="3352800"/>
          <a:ext cx="8763000" cy="2032000"/>
        </p:xfrm>
        <a:graphic>
          <a:graphicData uri="http://schemas.openxmlformats.org/presentationml/2006/ole">
            <p:oleObj spid="_x0000_s109574" name="Equation" r:id="rId3" imgW="2501640" imgH="660240" progId="Equation.DSMT4">
              <p:embed/>
            </p:oleObj>
          </a:graphicData>
        </a:graphic>
      </p:graphicFrame>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5 Marcador de número de diapositiva"/>
          <p:cNvSpPr>
            <a:spLocks noGrp="1"/>
          </p:cNvSpPr>
          <p:nvPr>
            <p:ph type="sldNum" sz="quarter" idx="12"/>
          </p:nvPr>
        </p:nvSpPr>
        <p:spPr/>
        <p:txBody>
          <a:bodyPr/>
          <a:lstStyle/>
          <a:p>
            <a:fld id="{9E68B77B-441E-4381-8B3E-B74E437AA12A}" type="slidenum">
              <a:rPr lang="en-US"/>
              <a:pPr/>
              <a:t>3</a:t>
            </a:fld>
            <a:endParaRPr lang="en-US"/>
          </a:p>
        </p:txBody>
      </p:sp>
      <p:sp>
        <p:nvSpPr>
          <p:cNvPr id="74754" name="Rectangle 2"/>
          <p:cNvSpPr>
            <a:spLocks noGrp="1" noChangeArrowheads="1"/>
          </p:cNvSpPr>
          <p:nvPr>
            <p:ph type="title"/>
          </p:nvPr>
        </p:nvSpPr>
        <p:spPr>
          <a:xfrm>
            <a:off x="609600" y="0"/>
            <a:ext cx="8001000" cy="1216025"/>
          </a:xfrm>
        </p:spPr>
        <p:txBody>
          <a:bodyPr/>
          <a:lstStyle/>
          <a:p>
            <a:r>
              <a:rPr lang="en-US" b="1"/>
              <a:t>Estudios Anteriores</a:t>
            </a:r>
          </a:p>
        </p:txBody>
      </p:sp>
      <p:sp>
        <p:nvSpPr>
          <p:cNvPr id="74755" name="Rectangle 3"/>
          <p:cNvSpPr>
            <a:spLocks noGrp="1" noChangeArrowheads="1"/>
          </p:cNvSpPr>
          <p:nvPr>
            <p:ph type="body" idx="1"/>
          </p:nvPr>
        </p:nvSpPr>
        <p:spPr>
          <a:xfrm>
            <a:off x="0" y="1981200"/>
            <a:ext cx="8915400" cy="4267200"/>
          </a:xfrm>
        </p:spPr>
        <p:txBody>
          <a:bodyPr/>
          <a:lstStyle/>
          <a:p>
            <a:pPr algn="just"/>
            <a:r>
              <a:rPr lang="en-US" sz="2800" b="1"/>
              <a:t>Martínez y Nowak (2002), </a:t>
            </a:r>
            <a:r>
              <a:rPr lang="en-US" sz="2800"/>
              <a:t>contrastaron un modelo gravitacional aumentado para explicar los flujos de comercio bilateral entre Mercosur y la Unión Europea, cuyos resultados demuestran que el ingreso de los países exportadores e importadores tienen un efecto positivo y que el efecto de la población en los países exportadores fue negativo.</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6 Marcador de número de diapositiva"/>
          <p:cNvSpPr>
            <a:spLocks noGrp="1"/>
          </p:cNvSpPr>
          <p:nvPr>
            <p:ph type="sldNum" sz="quarter" idx="12"/>
          </p:nvPr>
        </p:nvSpPr>
        <p:spPr/>
        <p:txBody>
          <a:bodyPr/>
          <a:lstStyle/>
          <a:p>
            <a:fld id="{A9567C32-650C-4C0F-B37A-E948B0C24BAB}" type="slidenum">
              <a:rPr lang="en-US"/>
              <a:pPr/>
              <a:t>30</a:t>
            </a:fld>
            <a:endParaRPr lang="en-US"/>
          </a:p>
        </p:txBody>
      </p:sp>
      <p:sp>
        <p:nvSpPr>
          <p:cNvPr id="67586" name="Rectangle 2"/>
          <p:cNvSpPr>
            <a:spLocks noGrp="1" noChangeArrowheads="1"/>
          </p:cNvSpPr>
          <p:nvPr>
            <p:ph type="title"/>
          </p:nvPr>
        </p:nvSpPr>
        <p:spPr/>
        <p:txBody>
          <a:bodyPr/>
          <a:lstStyle/>
          <a:p>
            <a:r>
              <a:rPr lang="en-US" b="1">
                <a:latin typeface="Book Antiqua" pitchFamily="18" charset="0"/>
              </a:rPr>
              <a:t>Modelo Gravitacional Aumentado</a:t>
            </a:r>
          </a:p>
        </p:txBody>
      </p:sp>
      <p:sp>
        <p:nvSpPr>
          <p:cNvPr id="67587" name="Rectangle 3"/>
          <p:cNvSpPr>
            <a:spLocks noGrp="1" noChangeArrowheads="1"/>
          </p:cNvSpPr>
          <p:nvPr>
            <p:ph type="body" sz="half" idx="1"/>
          </p:nvPr>
        </p:nvSpPr>
        <p:spPr>
          <a:xfrm>
            <a:off x="0" y="1752600"/>
            <a:ext cx="9144000" cy="4267200"/>
          </a:xfrm>
        </p:spPr>
        <p:txBody>
          <a:bodyPr/>
          <a:lstStyle/>
          <a:p>
            <a:pPr lvl="2"/>
            <a:r>
              <a:rPr lang="en-US" sz="2600"/>
              <a:t>Incluye variables de Infraestructura</a:t>
            </a:r>
            <a:r>
              <a:rPr lang="en-US" sz="2100"/>
              <a:t>.</a:t>
            </a:r>
          </a:p>
        </p:txBody>
      </p:sp>
      <p:sp>
        <p:nvSpPr>
          <p:cNvPr id="67589" name="Rectangle 5"/>
          <p:cNvSpPr>
            <a:spLocks noChangeArrowheads="1"/>
          </p:cNvSpPr>
          <p:nvPr/>
        </p:nvSpPr>
        <p:spPr bwMode="auto">
          <a:xfrm>
            <a:off x="0" y="0"/>
            <a:ext cx="9144000" cy="0"/>
          </a:xfrm>
          <a:prstGeom prst="rect">
            <a:avLst/>
          </a:prstGeom>
          <a:noFill/>
          <a:ln w="9525">
            <a:noFill/>
            <a:miter lim="800000"/>
            <a:headEnd/>
            <a:tailEnd/>
          </a:ln>
          <a:effectLst/>
        </p:spPr>
        <p:txBody>
          <a:bodyPr wrap="none" anchor="ctr">
            <a:spAutoFit/>
          </a:bodyPr>
          <a:lstStyle/>
          <a:p>
            <a:endParaRPr lang="es-ES"/>
          </a:p>
        </p:txBody>
      </p:sp>
      <p:graphicFrame>
        <p:nvGraphicFramePr>
          <p:cNvPr id="67588" name="Object 4"/>
          <p:cNvGraphicFramePr>
            <a:graphicFrameLocks noChangeAspect="1"/>
          </p:cNvGraphicFramePr>
          <p:nvPr/>
        </p:nvGraphicFramePr>
        <p:xfrm>
          <a:off x="0" y="2743200"/>
          <a:ext cx="9144000" cy="2286000"/>
        </p:xfrm>
        <a:graphic>
          <a:graphicData uri="http://schemas.openxmlformats.org/presentationml/2006/ole">
            <p:oleObj spid="_x0000_s67588" name="Equation" r:id="rId3" imgW="2958840" imgH="660240" progId="Equation.DSMT4">
              <p:embed/>
            </p:oleObj>
          </a:graphicData>
        </a:graphic>
      </p:graphicFrame>
      <p:sp>
        <p:nvSpPr>
          <p:cNvPr id="67591" name="Rectangle 7"/>
          <p:cNvSpPr>
            <a:spLocks noChangeArrowheads="1"/>
          </p:cNvSpPr>
          <p:nvPr/>
        </p:nvSpPr>
        <p:spPr bwMode="auto">
          <a:xfrm>
            <a:off x="0" y="0"/>
            <a:ext cx="9144000" cy="0"/>
          </a:xfrm>
          <a:prstGeom prst="rect">
            <a:avLst/>
          </a:prstGeom>
          <a:noFill/>
          <a:ln w="9525">
            <a:noFill/>
            <a:miter lim="800000"/>
            <a:headEnd/>
            <a:tailEnd/>
          </a:ln>
          <a:effectLst/>
        </p:spPr>
        <p:txBody>
          <a:bodyPr wrap="none" anchor="ctr">
            <a:spAutoFit/>
          </a:bodyPr>
          <a:lstStyle/>
          <a:p>
            <a:endParaRPr lang="es-ES"/>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6 Marcador de número de diapositiva"/>
          <p:cNvSpPr>
            <a:spLocks noGrp="1"/>
          </p:cNvSpPr>
          <p:nvPr>
            <p:ph type="sldNum" sz="quarter" idx="12"/>
          </p:nvPr>
        </p:nvSpPr>
        <p:spPr/>
        <p:txBody>
          <a:bodyPr/>
          <a:lstStyle/>
          <a:p>
            <a:fld id="{474D5F3B-91CE-48C9-8869-2B9A72595955}" type="slidenum">
              <a:rPr lang="en-US"/>
              <a:pPr/>
              <a:t>31</a:t>
            </a:fld>
            <a:endParaRPr lang="en-US"/>
          </a:p>
        </p:txBody>
      </p:sp>
      <p:sp>
        <p:nvSpPr>
          <p:cNvPr id="106504" name="Rectangle 8"/>
          <p:cNvSpPr>
            <a:spLocks noGrp="1" noChangeArrowheads="1"/>
          </p:cNvSpPr>
          <p:nvPr>
            <p:ph type="title"/>
          </p:nvPr>
        </p:nvSpPr>
        <p:spPr/>
        <p:txBody>
          <a:bodyPr/>
          <a:lstStyle/>
          <a:p>
            <a:r>
              <a:rPr lang="en-US" b="1">
                <a:latin typeface="Book Antiqua" pitchFamily="18" charset="0"/>
              </a:rPr>
              <a:t>Modelo Gravitacional Aumentado</a:t>
            </a:r>
          </a:p>
        </p:txBody>
      </p:sp>
      <p:graphicFrame>
        <p:nvGraphicFramePr>
          <p:cNvPr id="106503" name="Object 7"/>
          <p:cNvGraphicFramePr>
            <a:graphicFrameLocks noChangeAspect="1"/>
          </p:cNvGraphicFramePr>
          <p:nvPr>
            <p:ph sz="half" idx="2"/>
          </p:nvPr>
        </p:nvGraphicFramePr>
        <p:xfrm>
          <a:off x="0" y="2971800"/>
          <a:ext cx="9144000" cy="2286000"/>
        </p:xfrm>
        <a:graphic>
          <a:graphicData uri="http://schemas.openxmlformats.org/presentationml/2006/ole">
            <p:oleObj spid="_x0000_s106503" name="Equation" r:id="rId3" imgW="2501640" imgH="660240" progId="Equation.DSMT4">
              <p:embed/>
            </p:oleObj>
          </a:graphicData>
        </a:graphic>
      </p:graphicFrame>
      <p:sp>
        <p:nvSpPr>
          <p:cNvPr id="106508" name="Rectangle 12"/>
          <p:cNvSpPr>
            <a:spLocks noChangeArrowheads="1"/>
          </p:cNvSpPr>
          <p:nvPr/>
        </p:nvSpPr>
        <p:spPr bwMode="auto">
          <a:xfrm>
            <a:off x="609600" y="1905000"/>
            <a:ext cx="8001000" cy="488950"/>
          </a:xfrm>
          <a:prstGeom prst="rect">
            <a:avLst/>
          </a:prstGeom>
          <a:noFill/>
          <a:ln w="9525">
            <a:noFill/>
            <a:miter lim="800000"/>
            <a:headEnd/>
            <a:tailEnd/>
          </a:ln>
          <a:effectLst/>
        </p:spPr>
        <p:txBody>
          <a:bodyPr>
            <a:spAutoFit/>
          </a:bodyPr>
          <a:lstStyle/>
          <a:p>
            <a:pPr eaLnBrk="1" hangingPunct="1">
              <a:spcBef>
                <a:spcPct val="20000"/>
              </a:spcBef>
              <a:buClr>
                <a:schemeClr val="accent2"/>
              </a:buClr>
              <a:buFont typeface="Wingdings" pitchFamily="2" charset="2"/>
              <a:buChar char="o"/>
            </a:pPr>
            <a:r>
              <a:rPr lang="en-US" sz="2600"/>
              <a:t> Incluye variables de Infraestructura.</a:t>
            </a: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5 Marcador de número de diapositiva"/>
          <p:cNvSpPr>
            <a:spLocks noGrp="1"/>
          </p:cNvSpPr>
          <p:nvPr>
            <p:ph type="sldNum" sz="quarter" idx="12"/>
          </p:nvPr>
        </p:nvSpPr>
        <p:spPr/>
        <p:txBody>
          <a:bodyPr/>
          <a:lstStyle/>
          <a:p>
            <a:fld id="{4ACA982D-6AD9-44FD-8EB8-21595F40B55E}" type="slidenum">
              <a:rPr lang="en-US"/>
              <a:pPr/>
              <a:t>32</a:t>
            </a:fld>
            <a:endParaRPr lang="en-US"/>
          </a:p>
        </p:txBody>
      </p:sp>
      <p:sp>
        <p:nvSpPr>
          <p:cNvPr id="112644" name="Rectangle 4"/>
          <p:cNvSpPr>
            <a:spLocks noGrp="1" noChangeArrowheads="1"/>
          </p:cNvSpPr>
          <p:nvPr>
            <p:ph type="title"/>
          </p:nvPr>
        </p:nvSpPr>
        <p:spPr/>
        <p:txBody>
          <a:bodyPr/>
          <a:lstStyle/>
          <a:p>
            <a:r>
              <a:rPr lang="en-US" b="1">
                <a:latin typeface="Book Antiqua" pitchFamily="18" charset="0"/>
              </a:rPr>
              <a:t>Modelo Gravitacional Aumentado</a:t>
            </a:r>
          </a:p>
        </p:txBody>
      </p:sp>
      <p:sp>
        <p:nvSpPr>
          <p:cNvPr id="112645" name="Rectangle 5"/>
          <p:cNvSpPr>
            <a:spLocks noGrp="1" noChangeArrowheads="1"/>
          </p:cNvSpPr>
          <p:nvPr>
            <p:ph type="body" idx="1"/>
          </p:nvPr>
        </p:nvSpPr>
        <p:spPr/>
        <p:txBody>
          <a:bodyPr/>
          <a:lstStyle/>
          <a:p>
            <a:pPr algn="just"/>
            <a:r>
              <a:rPr lang="en-US" sz="2800"/>
              <a:t>Incluye el Tipo de cambio Real Bilateral y la diferencia en el ingreso per capita.</a:t>
            </a:r>
          </a:p>
        </p:txBody>
      </p:sp>
      <p:sp>
        <p:nvSpPr>
          <p:cNvPr id="112647" name="Rectangle 7"/>
          <p:cNvSpPr>
            <a:spLocks noChangeArrowheads="1"/>
          </p:cNvSpPr>
          <p:nvPr/>
        </p:nvSpPr>
        <p:spPr bwMode="auto">
          <a:xfrm>
            <a:off x="0" y="0"/>
            <a:ext cx="9144000" cy="0"/>
          </a:xfrm>
          <a:prstGeom prst="rect">
            <a:avLst/>
          </a:prstGeom>
          <a:noFill/>
          <a:ln w="9525">
            <a:noFill/>
            <a:miter lim="800000"/>
            <a:headEnd/>
            <a:tailEnd/>
          </a:ln>
          <a:effectLst/>
        </p:spPr>
        <p:txBody>
          <a:bodyPr wrap="none" anchor="ctr">
            <a:spAutoFit/>
          </a:bodyPr>
          <a:lstStyle/>
          <a:p>
            <a:endParaRPr lang="es-ES"/>
          </a:p>
        </p:txBody>
      </p:sp>
      <p:graphicFrame>
        <p:nvGraphicFramePr>
          <p:cNvPr id="112646" name="Object 6"/>
          <p:cNvGraphicFramePr>
            <a:graphicFrameLocks noChangeAspect="1"/>
          </p:cNvGraphicFramePr>
          <p:nvPr/>
        </p:nvGraphicFramePr>
        <p:xfrm>
          <a:off x="0" y="3352800"/>
          <a:ext cx="9144000" cy="2524125"/>
        </p:xfrm>
        <a:graphic>
          <a:graphicData uri="http://schemas.openxmlformats.org/presentationml/2006/ole">
            <p:oleObj spid="_x0000_s112646" name="Equation" r:id="rId3" imgW="3136680" imgH="660240" progId="Equation.DSMT4">
              <p:embed/>
            </p:oleObj>
          </a:graphicData>
        </a:graphic>
      </p:graphicFrame>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5 Marcador de número de diapositiva"/>
          <p:cNvSpPr>
            <a:spLocks noGrp="1"/>
          </p:cNvSpPr>
          <p:nvPr>
            <p:ph type="sldNum" sz="quarter" idx="12"/>
          </p:nvPr>
        </p:nvSpPr>
        <p:spPr/>
        <p:txBody>
          <a:bodyPr/>
          <a:lstStyle/>
          <a:p>
            <a:fld id="{7C1D0834-FDF5-42AF-8782-EFD15EE3C989}" type="slidenum">
              <a:rPr lang="en-US"/>
              <a:pPr/>
              <a:t>33</a:t>
            </a:fld>
            <a:endParaRPr lang="en-US"/>
          </a:p>
        </p:txBody>
      </p:sp>
      <p:sp>
        <p:nvSpPr>
          <p:cNvPr id="114690" name="Rectangle 2"/>
          <p:cNvSpPr>
            <a:spLocks noGrp="1" noChangeArrowheads="1"/>
          </p:cNvSpPr>
          <p:nvPr>
            <p:ph type="title"/>
          </p:nvPr>
        </p:nvSpPr>
        <p:spPr/>
        <p:txBody>
          <a:bodyPr/>
          <a:lstStyle/>
          <a:p>
            <a:r>
              <a:rPr lang="en-US" b="1">
                <a:latin typeface="Book Antiqua" pitchFamily="18" charset="0"/>
              </a:rPr>
              <a:t>Modelo Gravitacional Aumentado</a:t>
            </a:r>
          </a:p>
        </p:txBody>
      </p:sp>
      <p:sp>
        <p:nvSpPr>
          <p:cNvPr id="114691" name="Rectangle 3"/>
          <p:cNvSpPr>
            <a:spLocks noGrp="1" noChangeArrowheads="1"/>
          </p:cNvSpPr>
          <p:nvPr>
            <p:ph type="body" idx="1"/>
          </p:nvPr>
        </p:nvSpPr>
        <p:spPr/>
        <p:txBody>
          <a:bodyPr/>
          <a:lstStyle/>
          <a:p>
            <a:pPr algn="just"/>
            <a:r>
              <a:rPr lang="en-US" sz="2800"/>
              <a:t>Incluye el Tipo de cambio Real Bilateral y la diferencia en el ingreso per capita.</a:t>
            </a:r>
          </a:p>
        </p:txBody>
      </p:sp>
      <p:sp>
        <p:nvSpPr>
          <p:cNvPr id="114692" name="Rectangle 4"/>
          <p:cNvSpPr>
            <a:spLocks noChangeArrowheads="1"/>
          </p:cNvSpPr>
          <p:nvPr/>
        </p:nvSpPr>
        <p:spPr bwMode="auto">
          <a:xfrm>
            <a:off x="0" y="0"/>
            <a:ext cx="9144000" cy="0"/>
          </a:xfrm>
          <a:prstGeom prst="rect">
            <a:avLst/>
          </a:prstGeom>
          <a:noFill/>
          <a:ln w="9525">
            <a:noFill/>
            <a:miter lim="800000"/>
            <a:headEnd/>
            <a:tailEnd/>
          </a:ln>
          <a:effectLst/>
        </p:spPr>
        <p:txBody>
          <a:bodyPr wrap="none" anchor="ctr">
            <a:spAutoFit/>
          </a:bodyPr>
          <a:lstStyle/>
          <a:p>
            <a:endParaRPr lang="es-ES"/>
          </a:p>
        </p:txBody>
      </p:sp>
      <p:graphicFrame>
        <p:nvGraphicFramePr>
          <p:cNvPr id="114693" name="Object 5"/>
          <p:cNvGraphicFramePr>
            <a:graphicFrameLocks noChangeAspect="1"/>
          </p:cNvGraphicFramePr>
          <p:nvPr/>
        </p:nvGraphicFramePr>
        <p:xfrm>
          <a:off x="0" y="3352800"/>
          <a:ext cx="9144000" cy="2524125"/>
        </p:xfrm>
        <a:graphic>
          <a:graphicData uri="http://schemas.openxmlformats.org/presentationml/2006/ole">
            <p:oleObj spid="_x0000_s114693" name="Equation" r:id="rId3" imgW="3136680" imgH="660240" progId="Equation.DSMT4">
              <p:embed/>
            </p:oleObj>
          </a:graphicData>
        </a:graphic>
      </p:graphicFrame>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5 Marcador de número de diapositiva"/>
          <p:cNvSpPr>
            <a:spLocks noGrp="1"/>
          </p:cNvSpPr>
          <p:nvPr>
            <p:ph type="sldNum" sz="quarter" idx="12"/>
          </p:nvPr>
        </p:nvSpPr>
        <p:spPr/>
        <p:txBody>
          <a:bodyPr/>
          <a:lstStyle/>
          <a:p>
            <a:fld id="{783A12C6-CB92-421D-8F28-BBE0132A8DC3}" type="slidenum">
              <a:rPr lang="en-US"/>
              <a:pPr/>
              <a:t>34</a:t>
            </a:fld>
            <a:endParaRPr lang="en-US"/>
          </a:p>
        </p:txBody>
      </p:sp>
      <p:sp>
        <p:nvSpPr>
          <p:cNvPr id="115714" name="Rectangle 2"/>
          <p:cNvSpPr>
            <a:spLocks noGrp="1" noChangeArrowheads="1"/>
          </p:cNvSpPr>
          <p:nvPr>
            <p:ph type="title"/>
          </p:nvPr>
        </p:nvSpPr>
        <p:spPr/>
        <p:txBody>
          <a:bodyPr/>
          <a:lstStyle/>
          <a:p>
            <a:r>
              <a:rPr lang="es-EC" b="1">
                <a:latin typeface="Book Antiqua" pitchFamily="18" charset="0"/>
              </a:rPr>
              <a:t>Variables Econométricas</a:t>
            </a:r>
            <a:r>
              <a:rPr lang="en-US"/>
              <a:t> </a:t>
            </a:r>
          </a:p>
        </p:txBody>
      </p:sp>
      <p:sp>
        <p:nvSpPr>
          <p:cNvPr id="115715" name="Rectangle 3"/>
          <p:cNvSpPr>
            <a:spLocks noGrp="1" noChangeArrowheads="1"/>
          </p:cNvSpPr>
          <p:nvPr>
            <p:ph type="body" idx="1"/>
          </p:nvPr>
        </p:nvSpPr>
        <p:spPr>
          <a:xfrm>
            <a:off x="304800" y="1752600"/>
            <a:ext cx="8382000" cy="4724400"/>
          </a:xfrm>
        </p:spPr>
        <p:txBody>
          <a:bodyPr/>
          <a:lstStyle/>
          <a:p>
            <a:pPr algn="just">
              <a:lnSpc>
                <a:spcPct val="80000"/>
              </a:lnSpc>
            </a:pPr>
            <a:r>
              <a:rPr lang="es-EC" sz="2000" b="1"/>
              <a:t>lpib</a:t>
            </a:r>
            <a:r>
              <a:rPr lang="es-EC" sz="2000" b="1" baseline="-25000"/>
              <a:t>i</a:t>
            </a:r>
            <a:r>
              <a:rPr lang="es-EC" sz="2000" b="1"/>
              <a:t>	</a:t>
            </a:r>
            <a:r>
              <a:rPr lang="es-EC" sz="2000"/>
              <a:t>Logaritmo del Pib Real del bloque i (exportador).</a:t>
            </a:r>
            <a:endParaRPr lang="es-EC" sz="2000" b="1"/>
          </a:p>
          <a:p>
            <a:pPr algn="just">
              <a:lnSpc>
                <a:spcPct val="80000"/>
              </a:lnSpc>
            </a:pPr>
            <a:r>
              <a:rPr lang="es-EC" sz="2000" b="1"/>
              <a:t>lpib</a:t>
            </a:r>
            <a:r>
              <a:rPr lang="es-EC" sz="2000" b="1" baseline="-25000"/>
              <a:t>j</a:t>
            </a:r>
            <a:r>
              <a:rPr lang="es-EC" sz="2000" b="1"/>
              <a:t>	</a:t>
            </a:r>
            <a:r>
              <a:rPr lang="es-EC" sz="2000"/>
              <a:t>Logaritmo del Pib Real del bloque j (importador).</a:t>
            </a:r>
            <a:endParaRPr lang="es-EC" sz="2000" b="1"/>
          </a:p>
          <a:p>
            <a:pPr algn="just">
              <a:lnSpc>
                <a:spcPct val="80000"/>
              </a:lnSpc>
            </a:pPr>
            <a:r>
              <a:rPr lang="es-EC" sz="2000" b="1"/>
              <a:t>lpop</a:t>
            </a:r>
            <a:r>
              <a:rPr lang="es-EC" sz="2000" b="1" baseline="-25000"/>
              <a:t>i</a:t>
            </a:r>
            <a:r>
              <a:rPr lang="es-EC" sz="2000" b="1"/>
              <a:t>	</a:t>
            </a:r>
            <a:r>
              <a:rPr lang="es-EC" sz="2000"/>
              <a:t>Logaritmo de la población del bloque i 			(exportador).</a:t>
            </a:r>
          </a:p>
          <a:p>
            <a:pPr algn="just">
              <a:lnSpc>
                <a:spcPct val="80000"/>
              </a:lnSpc>
            </a:pPr>
            <a:r>
              <a:rPr lang="es-EC" sz="2000" b="1"/>
              <a:t>lpop</a:t>
            </a:r>
            <a:r>
              <a:rPr lang="es-EC" sz="2000" b="1" baseline="-25000"/>
              <a:t>j</a:t>
            </a:r>
            <a:r>
              <a:rPr lang="es-EC" sz="2000" b="1"/>
              <a:t>	</a:t>
            </a:r>
            <a:r>
              <a:rPr lang="es-EC" sz="2000"/>
              <a:t>Logaritmo de la población del bloque j 			(importador).</a:t>
            </a:r>
            <a:endParaRPr lang="es-EC" sz="2000" b="1"/>
          </a:p>
          <a:p>
            <a:pPr algn="just">
              <a:lnSpc>
                <a:spcPct val="80000"/>
              </a:lnSpc>
            </a:pPr>
            <a:r>
              <a:rPr lang="es-EC" sz="2000" b="1"/>
              <a:t>ld</a:t>
            </a:r>
            <a:r>
              <a:rPr lang="es-EC" sz="2000" b="1" baseline="-25000"/>
              <a:t>ij</a:t>
            </a:r>
            <a:r>
              <a:rPr lang="es-EC" sz="2000" b="1"/>
              <a:t>		</a:t>
            </a:r>
            <a:r>
              <a:rPr lang="es-EC" sz="2000"/>
              <a:t>Logaritmo de distancia entre el bloque i y j.</a:t>
            </a:r>
            <a:endParaRPr lang="es-EC" sz="2000" b="1"/>
          </a:p>
          <a:p>
            <a:pPr algn="just">
              <a:lnSpc>
                <a:spcPct val="80000"/>
              </a:lnSpc>
            </a:pPr>
            <a:r>
              <a:rPr lang="es-EC" sz="2000" b="1"/>
              <a:t>linfra</a:t>
            </a:r>
            <a:r>
              <a:rPr lang="es-EC" sz="2000" b="1" baseline="-25000"/>
              <a:t>i</a:t>
            </a:r>
            <a:r>
              <a:rPr lang="es-EC" sz="2000" b="1"/>
              <a:t>	</a:t>
            </a:r>
            <a:r>
              <a:rPr lang="es-EC" sz="2000"/>
              <a:t>Logaritmo de la infraestructura del bloque i 			(exportador).</a:t>
            </a:r>
            <a:endParaRPr lang="es-EC" sz="2000" b="1"/>
          </a:p>
          <a:p>
            <a:pPr algn="just">
              <a:lnSpc>
                <a:spcPct val="80000"/>
              </a:lnSpc>
            </a:pPr>
            <a:r>
              <a:rPr lang="es-EC" sz="2000" b="1"/>
              <a:t>linfra</a:t>
            </a:r>
            <a:r>
              <a:rPr lang="es-EC" sz="2000" b="1" baseline="-25000"/>
              <a:t>j</a:t>
            </a:r>
            <a:r>
              <a:rPr lang="es-EC" sz="2000" b="1"/>
              <a:t>	</a:t>
            </a:r>
            <a:r>
              <a:rPr lang="es-EC" sz="2000"/>
              <a:t>Logaritmo de la infraestructura del bloque j 			(importador).</a:t>
            </a:r>
            <a:endParaRPr lang="es-EC" sz="2000" b="1"/>
          </a:p>
          <a:p>
            <a:pPr algn="just">
              <a:lnSpc>
                <a:spcPct val="80000"/>
              </a:lnSpc>
            </a:pPr>
            <a:r>
              <a:rPr lang="es-EC" sz="2000" b="1"/>
              <a:t>ltrc</a:t>
            </a:r>
            <a:r>
              <a:rPr lang="es-EC" sz="2000" b="1" baseline="-25000"/>
              <a:t>ij</a:t>
            </a:r>
            <a:r>
              <a:rPr lang="es-EC" sz="2000" b="1"/>
              <a:t>	</a:t>
            </a:r>
            <a:r>
              <a:rPr lang="es-EC" sz="2000"/>
              <a:t>Logaritmo del tipo de cambio real bilateral.</a:t>
            </a:r>
            <a:endParaRPr lang="es-EC" sz="2000" b="1"/>
          </a:p>
          <a:p>
            <a:pPr algn="just">
              <a:lnSpc>
                <a:spcPct val="80000"/>
              </a:lnSpc>
            </a:pPr>
            <a:r>
              <a:rPr lang="es-EC" sz="2000" b="1"/>
              <a:t>lydif</a:t>
            </a:r>
            <a:r>
              <a:rPr lang="es-EC" sz="2000" b="1" baseline="-25000"/>
              <a:t>ij</a:t>
            </a:r>
            <a:r>
              <a:rPr lang="es-EC" sz="2000" b="1"/>
              <a:t>	</a:t>
            </a:r>
            <a:r>
              <a:rPr lang="es-EC" sz="2000"/>
              <a:t>Logaritmo de la diferencia al cuadrado del 			ingreso per cápita.</a:t>
            </a:r>
            <a:endParaRPr lang="en-US" sz="200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3 Marcador de número de diapositiva"/>
          <p:cNvSpPr>
            <a:spLocks noGrp="1"/>
          </p:cNvSpPr>
          <p:nvPr>
            <p:ph type="sldNum" sz="quarter" idx="12"/>
          </p:nvPr>
        </p:nvSpPr>
        <p:spPr/>
        <p:txBody>
          <a:bodyPr/>
          <a:lstStyle/>
          <a:p>
            <a:fld id="{8BC65EE6-B780-4D51-AA3A-3E5CBF74128D}" type="slidenum">
              <a:rPr lang="en-US"/>
              <a:pPr/>
              <a:t>35</a:t>
            </a:fld>
            <a:endParaRPr lang="en-US"/>
          </a:p>
        </p:txBody>
      </p:sp>
      <p:sp>
        <p:nvSpPr>
          <p:cNvPr id="118788" name="Rectangle 4"/>
          <p:cNvSpPr>
            <a:spLocks noChangeArrowheads="1"/>
          </p:cNvSpPr>
          <p:nvPr/>
        </p:nvSpPr>
        <p:spPr bwMode="auto">
          <a:xfrm>
            <a:off x="457200" y="396875"/>
            <a:ext cx="8229600" cy="641350"/>
          </a:xfrm>
          <a:prstGeom prst="rect">
            <a:avLst/>
          </a:prstGeom>
          <a:noFill/>
          <a:ln w="9525">
            <a:noFill/>
            <a:miter lim="800000"/>
            <a:headEnd/>
            <a:tailEnd/>
          </a:ln>
          <a:effectLst/>
        </p:spPr>
        <p:txBody>
          <a:bodyPr anchor="ctr">
            <a:spAutoFit/>
          </a:bodyPr>
          <a:lstStyle/>
          <a:p>
            <a:pPr algn="ctr" eaLnBrk="1" hangingPunct="1"/>
            <a:r>
              <a:rPr lang="es-EC" b="1">
                <a:solidFill>
                  <a:schemeClr val="accent2"/>
                </a:solidFill>
                <a:cs typeface="Times New Roman" pitchFamily="18" charset="0"/>
              </a:rPr>
              <a:t>Resultados de estimaciones con efectos fijos para las Exportaciones Bilaterales</a:t>
            </a:r>
            <a:endParaRPr lang="es-EC">
              <a:solidFill>
                <a:schemeClr val="accent2"/>
              </a:solidFill>
            </a:endParaRPr>
          </a:p>
        </p:txBody>
      </p:sp>
      <p:sp>
        <p:nvSpPr>
          <p:cNvPr id="119192" name="Rectangle 408"/>
          <p:cNvSpPr>
            <a:spLocks noChangeArrowheads="1"/>
          </p:cNvSpPr>
          <p:nvPr/>
        </p:nvSpPr>
        <p:spPr bwMode="auto">
          <a:xfrm>
            <a:off x="533400" y="5959475"/>
            <a:ext cx="8001000" cy="822325"/>
          </a:xfrm>
          <a:prstGeom prst="rect">
            <a:avLst/>
          </a:prstGeom>
          <a:noFill/>
          <a:ln w="9525">
            <a:noFill/>
            <a:miter lim="800000"/>
            <a:headEnd/>
            <a:tailEnd/>
          </a:ln>
          <a:effectLst/>
        </p:spPr>
        <p:txBody>
          <a:bodyPr anchor="ctr">
            <a:spAutoFit/>
          </a:bodyPr>
          <a:lstStyle/>
          <a:p>
            <a:r>
              <a:rPr lang="es-EC" sz="1200" b="1"/>
              <a:t>Muestra de 44 países, 456 observaciones, 1980-2003</a:t>
            </a:r>
            <a:endParaRPr lang="en-US" sz="1200" b="1"/>
          </a:p>
          <a:p>
            <a:r>
              <a:rPr lang="es-EC" sz="1200" b="1" i="1"/>
              <a:t>Nota:</a:t>
            </a:r>
            <a:r>
              <a:rPr lang="es-EC" sz="1200"/>
              <a:t> Los errores estándares robustos se encuentran en paréntesis. ***, **, * denotan el nivel de significancia al 1%,  5% y 10% respectivamente.</a:t>
            </a:r>
            <a:endParaRPr lang="en-US" sz="1200"/>
          </a:p>
          <a:p>
            <a:r>
              <a:rPr lang="es-EC" sz="1200"/>
              <a:t>Elaboración: Autores</a:t>
            </a:r>
            <a:r>
              <a:rPr lang="en-US" sz="1200"/>
              <a:t> </a:t>
            </a:r>
          </a:p>
        </p:txBody>
      </p:sp>
      <p:pic>
        <p:nvPicPr>
          <p:cNvPr id="119405" name="Picture 621"/>
          <p:cNvPicPr>
            <a:picLocks noChangeAspect="1" noChangeArrowheads="1"/>
          </p:cNvPicPr>
          <p:nvPr/>
        </p:nvPicPr>
        <p:blipFill>
          <a:blip r:embed="rId2"/>
          <a:srcRect l="21692" t="20557" r="13098" b="32014"/>
          <a:stretch>
            <a:fillRect/>
          </a:stretch>
        </p:blipFill>
        <p:spPr bwMode="auto">
          <a:xfrm>
            <a:off x="381000" y="1066800"/>
            <a:ext cx="8305800" cy="48768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Marcador de número de diapositiva"/>
          <p:cNvSpPr>
            <a:spLocks noGrp="1"/>
          </p:cNvSpPr>
          <p:nvPr>
            <p:ph type="sldNum" sz="quarter" idx="12"/>
          </p:nvPr>
        </p:nvSpPr>
        <p:spPr/>
        <p:txBody>
          <a:bodyPr/>
          <a:lstStyle/>
          <a:p>
            <a:fld id="{557D604D-14E6-4607-AA33-8DD819D12C31}" type="slidenum">
              <a:rPr lang="en-US"/>
              <a:pPr/>
              <a:t>36</a:t>
            </a:fld>
            <a:endParaRPr lang="en-US"/>
          </a:p>
        </p:txBody>
      </p:sp>
      <p:pic>
        <p:nvPicPr>
          <p:cNvPr id="119812" name="Picture 4"/>
          <p:cNvPicPr>
            <a:picLocks noChangeAspect="1" noChangeArrowheads="1"/>
          </p:cNvPicPr>
          <p:nvPr/>
        </p:nvPicPr>
        <p:blipFill>
          <a:blip r:embed="rId2"/>
          <a:srcRect l="21875" t="21875" r="14630" b="30208"/>
          <a:stretch>
            <a:fillRect/>
          </a:stretch>
        </p:blipFill>
        <p:spPr bwMode="auto">
          <a:xfrm>
            <a:off x="304800" y="1066800"/>
            <a:ext cx="8534400" cy="4876800"/>
          </a:xfrm>
          <a:prstGeom prst="rect">
            <a:avLst/>
          </a:prstGeom>
          <a:noFill/>
          <a:ln w="9525">
            <a:noFill/>
            <a:miter lim="800000"/>
            <a:headEnd/>
            <a:tailEnd/>
          </a:ln>
          <a:effectLst/>
        </p:spPr>
      </p:pic>
      <p:sp>
        <p:nvSpPr>
          <p:cNvPr id="119813" name="Rectangle 5"/>
          <p:cNvSpPr>
            <a:spLocks noChangeArrowheads="1"/>
          </p:cNvSpPr>
          <p:nvPr/>
        </p:nvSpPr>
        <p:spPr bwMode="auto">
          <a:xfrm>
            <a:off x="457200" y="396875"/>
            <a:ext cx="8305800" cy="641350"/>
          </a:xfrm>
          <a:prstGeom prst="rect">
            <a:avLst/>
          </a:prstGeom>
          <a:noFill/>
          <a:ln w="9525">
            <a:noFill/>
            <a:miter lim="800000"/>
            <a:headEnd/>
            <a:tailEnd/>
          </a:ln>
          <a:effectLst/>
        </p:spPr>
        <p:txBody>
          <a:bodyPr anchor="ctr">
            <a:spAutoFit/>
          </a:bodyPr>
          <a:lstStyle/>
          <a:p>
            <a:pPr algn="ctr" eaLnBrk="1" hangingPunct="1"/>
            <a:r>
              <a:rPr lang="es-EC" b="1">
                <a:solidFill>
                  <a:schemeClr val="accent2"/>
                </a:solidFill>
                <a:cs typeface="Times New Roman" pitchFamily="18" charset="0"/>
              </a:rPr>
              <a:t>Resultados de estimaciones con efectos fijos para las Importaciones Bilaterales</a:t>
            </a:r>
            <a:endParaRPr lang="es-EC">
              <a:solidFill>
                <a:schemeClr val="accent2"/>
              </a:solidFill>
            </a:endParaRPr>
          </a:p>
        </p:txBody>
      </p:sp>
      <p:sp>
        <p:nvSpPr>
          <p:cNvPr id="119814" name="Rectangle 6"/>
          <p:cNvSpPr>
            <a:spLocks noChangeArrowheads="1"/>
          </p:cNvSpPr>
          <p:nvPr/>
        </p:nvSpPr>
        <p:spPr bwMode="auto">
          <a:xfrm>
            <a:off x="533400" y="5959475"/>
            <a:ext cx="8001000" cy="822325"/>
          </a:xfrm>
          <a:prstGeom prst="rect">
            <a:avLst/>
          </a:prstGeom>
          <a:noFill/>
          <a:ln w="9525">
            <a:noFill/>
            <a:miter lim="800000"/>
            <a:headEnd/>
            <a:tailEnd/>
          </a:ln>
          <a:effectLst/>
        </p:spPr>
        <p:txBody>
          <a:bodyPr anchor="ctr">
            <a:spAutoFit/>
          </a:bodyPr>
          <a:lstStyle/>
          <a:p>
            <a:r>
              <a:rPr lang="es-EC" sz="1200" b="1"/>
              <a:t>Muestra de 44 países, 456 observaciones, 1980-2003</a:t>
            </a:r>
            <a:endParaRPr lang="en-US" sz="1200" b="1"/>
          </a:p>
          <a:p>
            <a:r>
              <a:rPr lang="es-EC" sz="1200" b="1" i="1"/>
              <a:t>Nota:</a:t>
            </a:r>
            <a:r>
              <a:rPr lang="es-EC" sz="1200"/>
              <a:t> Los errores estándares robustos se encuentran en paréntesis. ***, **, * denotan el nivel de significancia al 1%,  5% y 10% respectivamente.</a:t>
            </a:r>
            <a:endParaRPr lang="en-US" sz="1200"/>
          </a:p>
          <a:p>
            <a:r>
              <a:rPr lang="es-EC" sz="1200"/>
              <a:t>Elaboración: Autores</a:t>
            </a:r>
            <a:r>
              <a:rPr lang="en-US" sz="1200"/>
              <a:t> </a:t>
            </a: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5 Marcador de número de diapositiva"/>
          <p:cNvSpPr>
            <a:spLocks noGrp="1"/>
          </p:cNvSpPr>
          <p:nvPr>
            <p:ph type="sldNum" sz="quarter" idx="12"/>
          </p:nvPr>
        </p:nvSpPr>
        <p:spPr/>
        <p:txBody>
          <a:bodyPr/>
          <a:lstStyle/>
          <a:p>
            <a:fld id="{C5AB5344-5F54-4903-AEA4-8BF3034CC17B}" type="slidenum">
              <a:rPr lang="en-US"/>
              <a:pPr/>
              <a:t>37</a:t>
            </a:fld>
            <a:endParaRPr lang="en-US"/>
          </a:p>
        </p:txBody>
      </p:sp>
      <p:sp>
        <p:nvSpPr>
          <p:cNvPr id="139266" name="Rectangle 2"/>
          <p:cNvSpPr>
            <a:spLocks noGrp="1" noChangeArrowheads="1"/>
          </p:cNvSpPr>
          <p:nvPr>
            <p:ph type="title"/>
          </p:nvPr>
        </p:nvSpPr>
        <p:spPr/>
        <p:txBody>
          <a:bodyPr/>
          <a:lstStyle/>
          <a:p>
            <a:r>
              <a:rPr lang="en-US" b="1">
                <a:latin typeface="Book Antiqua" pitchFamily="18" charset="0"/>
              </a:rPr>
              <a:t>Conclusiones</a:t>
            </a:r>
            <a:endParaRPr lang="es-ES" b="1">
              <a:latin typeface="Book Antiqua" pitchFamily="18" charset="0"/>
            </a:endParaRPr>
          </a:p>
        </p:txBody>
      </p:sp>
      <p:sp>
        <p:nvSpPr>
          <p:cNvPr id="139267" name="Rectangle 3"/>
          <p:cNvSpPr>
            <a:spLocks noGrp="1" noChangeArrowheads="1"/>
          </p:cNvSpPr>
          <p:nvPr>
            <p:ph type="body" idx="1"/>
          </p:nvPr>
        </p:nvSpPr>
        <p:spPr>
          <a:xfrm>
            <a:off x="533400" y="1905000"/>
            <a:ext cx="8001000" cy="4267200"/>
          </a:xfrm>
        </p:spPr>
        <p:txBody>
          <a:bodyPr/>
          <a:lstStyle/>
          <a:p>
            <a:pPr algn="just"/>
            <a:r>
              <a:rPr lang="es-EC" sz="2600"/>
              <a:t>La población de los bloques exportadores e importadores tienen una influencia positiva</a:t>
            </a:r>
            <a:r>
              <a:rPr lang="es-ES" sz="2600"/>
              <a:t> en el comercio bilateral entre bloques comerciales.</a:t>
            </a:r>
          </a:p>
          <a:p>
            <a:pPr algn="just">
              <a:buFont typeface="Wingdings" pitchFamily="2" charset="2"/>
              <a:buNone/>
            </a:pPr>
            <a:endParaRPr lang="es-ES" sz="2600"/>
          </a:p>
          <a:p>
            <a:pPr algn="just"/>
            <a:r>
              <a:rPr lang="es-EC" sz="2600"/>
              <a:t>La infraestructura de los bloques exportadores tiene una relación positiva con el volumen de las exportaciones bilaterales y negativa con las importaciones bilaterales.</a:t>
            </a:r>
            <a:endParaRPr lang="es-ES" sz="260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5 Marcador de número de diapositiva"/>
          <p:cNvSpPr>
            <a:spLocks noGrp="1"/>
          </p:cNvSpPr>
          <p:nvPr>
            <p:ph type="sldNum" sz="quarter" idx="12"/>
          </p:nvPr>
        </p:nvSpPr>
        <p:spPr/>
        <p:txBody>
          <a:bodyPr/>
          <a:lstStyle/>
          <a:p>
            <a:fld id="{5DA55941-6C13-448A-883C-FB8D04791F3D}" type="slidenum">
              <a:rPr lang="en-US"/>
              <a:pPr/>
              <a:t>38</a:t>
            </a:fld>
            <a:endParaRPr lang="en-US"/>
          </a:p>
        </p:txBody>
      </p:sp>
      <p:sp>
        <p:nvSpPr>
          <p:cNvPr id="140290" name="Rectangle 2"/>
          <p:cNvSpPr>
            <a:spLocks noGrp="1" noChangeArrowheads="1"/>
          </p:cNvSpPr>
          <p:nvPr>
            <p:ph type="title"/>
          </p:nvPr>
        </p:nvSpPr>
        <p:spPr/>
        <p:txBody>
          <a:bodyPr/>
          <a:lstStyle/>
          <a:p>
            <a:r>
              <a:rPr lang="en-US" b="1">
                <a:latin typeface="Book Antiqua" pitchFamily="18" charset="0"/>
              </a:rPr>
              <a:t>Conclusiones</a:t>
            </a:r>
            <a:endParaRPr lang="es-ES" b="1">
              <a:latin typeface="Book Antiqua" pitchFamily="18" charset="0"/>
            </a:endParaRPr>
          </a:p>
        </p:txBody>
      </p:sp>
      <p:sp>
        <p:nvSpPr>
          <p:cNvPr id="140291" name="Rectangle 3"/>
          <p:cNvSpPr>
            <a:spLocks noGrp="1" noChangeArrowheads="1"/>
          </p:cNvSpPr>
          <p:nvPr>
            <p:ph type="body" idx="1"/>
          </p:nvPr>
        </p:nvSpPr>
        <p:spPr/>
        <p:txBody>
          <a:bodyPr/>
          <a:lstStyle/>
          <a:p>
            <a:pPr algn="just"/>
            <a:endParaRPr lang="es-EC"/>
          </a:p>
          <a:p>
            <a:pPr algn="just"/>
            <a:r>
              <a:rPr lang="es-EC"/>
              <a:t>Una depreciación del tipo de cambio real bilateral aumentan las exportaciones e importaciones bilaterales</a:t>
            </a:r>
            <a:r>
              <a:rPr lang="es-ES"/>
              <a:t>.</a:t>
            </a:r>
          </a:p>
          <a:p>
            <a:pPr algn="just"/>
            <a:endParaRPr lang="es-ES"/>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6 Marcador de número de diapositiva"/>
          <p:cNvSpPr>
            <a:spLocks noGrp="1"/>
          </p:cNvSpPr>
          <p:nvPr>
            <p:ph type="sldNum" sz="quarter" idx="12"/>
          </p:nvPr>
        </p:nvSpPr>
        <p:spPr/>
        <p:txBody>
          <a:bodyPr/>
          <a:lstStyle/>
          <a:p>
            <a:fld id="{82676E84-20E3-401A-889F-2C7AF7678C65}" type="slidenum">
              <a:rPr lang="en-US"/>
              <a:pPr/>
              <a:t>39</a:t>
            </a:fld>
            <a:endParaRPr lang="en-US"/>
          </a:p>
        </p:txBody>
      </p:sp>
      <p:sp>
        <p:nvSpPr>
          <p:cNvPr id="59394" name="Rectangle 2"/>
          <p:cNvSpPr>
            <a:spLocks noGrp="1" noChangeArrowheads="1"/>
          </p:cNvSpPr>
          <p:nvPr>
            <p:ph type="title"/>
          </p:nvPr>
        </p:nvSpPr>
        <p:spPr/>
        <p:txBody>
          <a:bodyPr/>
          <a:lstStyle/>
          <a:p>
            <a:r>
              <a:rPr lang="en-US" b="1">
                <a:latin typeface="Book Antiqua" pitchFamily="18" charset="0"/>
              </a:rPr>
              <a:t>Conclusiones</a:t>
            </a:r>
          </a:p>
        </p:txBody>
      </p:sp>
      <p:sp>
        <p:nvSpPr>
          <p:cNvPr id="59397" name="Rectangle 5"/>
          <p:cNvSpPr>
            <a:spLocks noGrp="1" noChangeArrowheads="1"/>
          </p:cNvSpPr>
          <p:nvPr>
            <p:ph type="body" sz="half" idx="2"/>
          </p:nvPr>
        </p:nvSpPr>
        <p:spPr>
          <a:xfrm>
            <a:off x="533400" y="1905000"/>
            <a:ext cx="7958138" cy="4267200"/>
          </a:xfrm>
        </p:spPr>
        <p:txBody>
          <a:bodyPr/>
          <a:lstStyle/>
          <a:p>
            <a:pPr algn="just"/>
            <a:r>
              <a:rPr lang="es-EC" sz="2800"/>
              <a:t>Presencia de economías a escala en los bloques grandes: Unión Europea y Apec, donde se demuestra empíricamente que son bloques netamente exportadores, mientras que los bloques pequeños como: CAN, MERCOSUR y NAFTA tienden a importan más bienes de los que exportan.</a:t>
            </a:r>
            <a:endParaRPr lang="en-US" sz="280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5 Marcador de número de diapositiva"/>
          <p:cNvSpPr>
            <a:spLocks noGrp="1"/>
          </p:cNvSpPr>
          <p:nvPr>
            <p:ph type="sldNum" sz="quarter" idx="12"/>
          </p:nvPr>
        </p:nvSpPr>
        <p:spPr/>
        <p:txBody>
          <a:bodyPr/>
          <a:lstStyle/>
          <a:p>
            <a:fld id="{D92DEAA1-81D0-4901-A07B-DD36D9AB9257}" type="slidenum">
              <a:rPr lang="en-US"/>
              <a:pPr/>
              <a:t>4</a:t>
            </a:fld>
            <a:endParaRPr lang="en-US"/>
          </a:p>
        </p:txBody>
      </p:sp>
      <p:sp>
        <p:nvSpPr>
          <p:cNvPr id="71682" name="Rectangle 2"/>
          <p:cNvSpPr>
            <a:spLocks noGrp="1" noChangeArrowheads="1"/>
          </p:cNvSpPr>
          <p:nvPr>
            <p:ph type="title"/>
          </p:nvPr>
        </p:nvSpPr>
        <p:spPr/>
        <p:txBody>
          <a:bodyPr/>
          <a:lstStyle/>
          <a:p>
            <a:r>
              <a:rPr lang="en-US" b="1"/>
              <a:t>Introducción</a:t>
            </a:r>
          </a:p>
        </p:txBody>
      </p:sp>
      <p:sp>
        <p:nvSpPr>
          <p:cNvPr id="71683" name="Rectangle 3"/>
          <p:cNvSpPr>
            <a:spLocks noGrp="1" noChangeArrowheads="1"/>
          </p:cNvSpPr>
          <p:nvPr>
            <p:ph type="body" idx="1"/>
          </p:nvPr>
        </p:nvSpPr>
        <p:spPr>
          <a:xfrm>
            <a:off x="609600" y="2286000"/>
            <a:ext cx="8229600" cy="3276600"/>
          </a:xfrm>
        </p:spPr>
        <p:txBody>
          <a:bodyPr/>
          <a:lstStyle/>
          <a:p>
            <a:pPr algn="just"/>
            <a:r>
              <a:rPr lang="es-EC" sz="2800"/>
              <a:t>En el presente estudio analizamos las determinantes de los flujos de comercio bilateral entre cinco bloques comerciales cuyo periodo de estudio comprende desde 1980 hasta el 2003. </a:t>
            </a:r>
            <a:endParaRPr lang="en-US" sz="280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5 Marcador de número de diapositiva"/>
          <p:cNvSpPr>
            <a:spLocks noGrp="1"/>
          </p:cNvSpPr>
          <p:nvPr>
            <p:ph type="sldNum" sz="quarter" idx="12"/>
          </p:nvPr>
        </p:nvSpPr>
        <p:spPr/>
        <p:txBody>
          <a:bodyPr/>
          <a:lstStyle/>
          <a:p>
            <a:fld id="{A56A7BB2-9BFD-46B8-B109-7D0C8522C06A}" type="slidenum">
              <a:rPr lang="en-US"/>
              <a:pPr/>
              <a:t>40</a:t>
            </a:fld>
            <a:endParaRPr lang="en-US"/>
          </a:p>
        </p:txBody>
      </p:sp>
      <p:sp>
        <p:nvSpPr>
          <p:cNvPr id="70658" name="Rectangle 2"/>
          <p:cNvSpPr>
            <a:spLocks noGrp="1" noChangeArrowheads="1"/>
          </p:cNvSpPr>
          <p:nvPr>
            <p:ph type="title"/>
          </p:nvPr>
        </p:nvSpPr>
        <p:spPr>
          <a:xfrm>
            <a:off x="457200" y="533400"/>
            <a:ext cx="8001000" cy="1216025"/>
          </a:xfrm>
        </p:spPr>
        <p:txBody>
          <a:bodyPr/>
          <a:lstStyle/>
          <a:p>
            <a:r>
              <a:rPr lang="en-US" b="1">
                <a:latin typeface="Book Antiqua" pitchFamily="18" charset="0"/>
              </a:rPr>
              <a:t>Extensiones</a:t>
            </a:r>
            <a:br>
              <a:rPr lang="en-US" b="1">
                <a:latin typeface="Book Antiqua" pitchFamily="18" charset="0"/>
              </a:rPr>
            </a:br>
            <a:endParaRPr lang="en-US" b="1">
              <a:latin typeface="Book Antiqua" pitchFamily="18" charset="0"/>
            </a:endParaRPr>
          </a:p>
        </p:txBody>
      </p:sp>
      <p:sp>
        <p:nvSpPr>
          <p:cNvPr id="70659" name="Rectangle 3"/>
          <p:cNvSpPr>
            <a:spLocks noGrp="1" noChangeArrowheads="1"/>
          </p:cNvSpPr>
          <p:nvPr>
            <p:ph type="body" idx="1"/>
          </p:nvPr>
        </p:nvSpPr>
        <p:spPr/>
        <p:txBody>
          <a:bodyPr/>
          <a:lstStyle/>
          <a:p>
            <a:pPr algn="just"/>
            <a:endParaRPr lang="es-EC"/>
          </a:p>
          <a:p>
            <a:pPr algn="just"/>
            <a:r>
              <a:rPr lang="es-EC"/>
              <a:t>Una extensión que se podría realizar a esta investigación sería introducir en la ecuación gravitacional un rezago de la variable dependiente como variable explicativa usando el método generalizado de momentos de Arellano y Bond (1991)</a:t>
            </a:r>
            <a:r>
              <a:rPr lang="en-US"/>
              <a:t>.</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5 Marcador de número de diapositiva"/>
          <p:cNvSpPr>
            <a:spLocks noGrp="1"/>
          </p:cNvSpPr>
          <p:nvPr>
            <p:ph type="sldNum" sz="quarter" idx="12"/>
          </p:nvPr>
        </p:nvSpPr>
        <p:spPr/>
        <p:txBody>
          <a:bodyPr/>
          <a:lstStyle/>
          <a:p>
            <a:fld id="{D9C863B8-BDCD-4B9E-B3C1-5218DD577A93}" type="slidenum">
              <a:rPr lang="en-US"/>
              <a:pPr/>
              <a:t>5</a:t>
            </a:fld>
            <a:endParaRPr lang="en-US"/>
          </a:p>
        </p:txBody>
      </p:sp>
      <p:sp>
        <p:nvSpPr>
          <p:cNvPr id="73730" name="Rectangle 2"/>
          <p:cNvSpPr>
            <a:spLocks noGrp="1" noChangeArrowheads="1"/>
          </p:cNvSpPr>
          <p:nvPr>
            <p:ph type="title"/>
          </p:nvPr>
        </p:nvSpPr>
        <p:spPr/>
        <p:txBody>
          <a:bodyPr/>
          <a:lstStyle/>
          <a:p>
            <a:r>
              <a:rPr lang="en-US" b="1"/>
              <a:t>Introducción</a:t>
            </a:r>
          </a:p>
        </p:txBody>
      </p:sp>
      <p:sp>
        <p:nvSpPr>
          <p:cNvPr id="73731" name="Rectangle 3"/>
          <p:cNvSpPr>
            <a:spLocks noGrp="1" noChangeArrowheads="1"/>
          </p:cNvSpPr>
          <p:nvPr>
            <p:ph type="body" idx="1"/>
          </p:nvPr>
        </p:nvSpPr>
        <p:spPr>
          <a:xfrm>
            <a:off x="609600" y="2057400"/>
            <a:ext cx="8229600" cy="3505200"/>
          </a:xfrm>
        </p:spPr>
        <p:txBody>
          <a:bodyPr/>
          <a:lstStyle/>
          <a:p>
            <a:pPr algn="just"/>
            <a:r>
              <a:rPr lang="es-EC" sz="2800"/>
              <a:t>Un modelo gravitacional de comercio internacional es empíricamente contrastado para analizar la relación entre el volumen de comercio internacional y la integración regional, en donde existen países que se encuentran en diferentes etapas de desarrollo.</a:t>
            </a:r>
            <a:endParaRPr lang="en-US" sz="280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6 Marcador de número de diapositiva"/>
          <p:cNvSpPr>
            <a:spLocks noGrp="1"/>
          </p:cNvSpPr>
          <p:nvPr>
            <p:ph type="sldNum" sz="quarter" idx="12"/>
          </p:nvPr>
        </p:nvSpPr>
        <p:spPr/>
        <p:txBody>
          <a:bodyPr/>
          <a:lstStyle/>
          <a:p>
            <a:fld id="{BBF6F029-1AF3-40F3-B672-E80B09003D45}" type="slidenum">
              <a:rPr lang="en-US"/>
              <a:pPr/>
              <a:t>6</a:t>
            </a:fld>
            <a:endParaRPr lang="en-US"/>
          </a:p>
        </p:txBody>
      </p:sp>
      <p:sp>
        <p:nvSpPr>
          <p:cNvPr id="99332" name="Rectangle 4"/>
          <p:cNvSpPr>
            <a:spLocks noGrp="1" noChangeArrowheads="1"/>
          </p:cNvSpPr>
          <p:nvPr>
            <p:ph type="title"/>
          </p:nvPr>
        </p:nvSpPr>
        <p:spPr/>
        <p:txBody>
          <a:bodyPr/>
          <a:lstStyle/>
          <a:p>
            <a:r>
              <a:rPr lang="en-US" b="1"/>
              <a:t>Antecedentes</a:t>
            </a:r>
            <a:br>
              <a:rPr lang="en-US" b="1"/>
            </a:br>
            <a:r>
              <a:rPr lang="en-US" b="1"/>
              <a:t>Integracion Regional</a:t>
            </a:r>
          </a:p>
        </p:txBody>
      </p:sp>
      <p:sp>
        <p:nvSpPr>
          <p:cNvPr id="99334" name="Rectangle 6"/>
          <p:cNvSpPr>
            <a:spLocks noGrp="1" noChangeArrowheads="1"/>
          </p:cNvSpPr>
          <p:nvPr>
            <p:ph type="body" sz="half" idx="2"/>
          </p:nvPr>
        </p:nvSpPr>
        <p:spPr>
          <a:xfrm>
            <a:off x="5715000" y="1828800"/>
            <a:ext cx="3124200" cy="4191000"/>
          </a:xfrm>
        </p:spPr>
        <p:txBody>
          <a:bodyPr/>
          <a:lstStyle/>
          <a:p>
            <a:pPr algn="just">
              <a:buFont typeface="Wingdings" pitchFamily="2" charset="2"/>
              <a:buNone/>
            </a:pPr>
            <a:endParaRPr lang="en-US" sz="2600" b="1"/>
          </a:p>
          <a:p>
            <a:pPr algn="just">
              <a:buFont typeface="Wingdings" pitchFamily="2" charset="2"/>
              <a:buNone/>
            </a:pPr>
            <a:endParaRPr lang="en-US" sz="2600" b="1"/>
          </a:p>
          <a:p>
            <a:pPr algn="just">
              <a:buFont typeface="Wingdings" pitchFamily="2" charset="2"/>
              <a:buNone/>
            </a:pPr>
            <a:r>
              <a:rPr lang="en-US" sz="2600" b="1"/>
              <a:t>PERIODO: </a:t>
            </a:r>
          </a:p>
          <a:p>
            <a:pPr algn="just">
              <a:buFont typeface="Wingdings" pitchFamily="2" charset="2"/>
              <a:buNone/>
            </a:pPr>
            <a:r>
              <a:rPr lang="en-US" sz="2600"/>
              <a:t>1980-2003</a:t>
            </a:r>
          </a:p>
          <a:p>
            <a:pPr algn="just">
              <a:buFont typeface="Wingdings" pitchFamily="2" charset="2"/>
              <a:buNone/>
            </a:pPr>
            <a:r>
              <a:rPr lang="en-US" sz="2600" b="1"/>
              <a:t>FUENTE:</a:t>
            </a:r>
            <a:r>
              <a:rPr lang="en-US" sz="2600"/>
              <a:t> </a:t>
            </a:r>
          </a:p>
          <a:p>
            <a:pPr algn="just">
              <a:buFont typeface="Wingdings" pitchFamily="2" charset="2"/>
              <a:buNone/>
            </a:pPr>
            <a:r>
              <a:rPr lang="en-US" sz="2600"/>
              <a:t>Banco Mundial</a:t>
            </a:r>
          </a:p>
          <a:p>
            <a:pPr algn="just">
              <a:buFont typeface="Wingdings" pitchFamily="2" charset="2"/>
              <a:buNone/>
            </a:pPr>
            <a:r>
              <a:rPr lang="en-US" sz="2600" b="1"/>
              <a:t>ELABORACIÓN:</a:t>
            </a:r>
            <a:endParaRPr lang="en-US" sz="2600"/>
          </a:p>
          <a:p>
            <a:pPr algn="just">
              <a:buFont typeface="Wingdings" pitchFamily="2" charset="2"/>
              <a:buNone/>
            </a:pPr>
            <a:r>
              <a:rPr lang="en-US" sz="2600"/>
              <a:t>Autores</a:t>
            </a:r>
          </a:p>
          <a:p>
            <a:pPr>
              <a:buFont typeface="Wingdings" pitchFamily="2" charset="2"/>
              <a:buNone/>
            </a:pPr>
            <a:endParaRPr lang="en-US" sz="2600"/>
          </a:p>
        </p:txBody>
      </p:sp>
      <p:graphicFrame>
        <p:nvGraphicFramePr>
          <p:cNvPr id="99361" name="Group 33"/>
          <p:cNvGraphicFramePr>
            <a:graphicFrameLocks noGrp="1"/>
          </p:cNvGraphicFramePr>
          <p:nvPr>
            <p:ph sz="half" idx="1"/>
          </p:nvPr>
        </p:nvGraphicFramePr>
        <p:xfrm>
          <a:off x="609600" y="2133600"/>
          <a:ext cx="5072063" cy="3718560"/>
        </p:xfrm>
        <a:graphic>
          <a:graphicData uri="http://schemas.openxmlformats.org/drawingml/2006/table">
            <a:tbl>
              <a:tblPr/>
              <a:tblGrid>
                <a:gridCol w="3132138"/>
                <a:gridCol w="1939925"/>
              </a:tblGrid>
              <a:tr h="887413">
                <a:tc>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n-US" sz="2600" b="1" i="0" u="none" strike="noStrike" cap="none" normalizeH="0" baseline="0" smtClean="0">
                          <a:ln>
                            <a:noFill/>
                          </a:ln>
                          <a:solidFill>
                            <a:schemeClr val="tx1"/>
                          </a:solidFill>
                          <a:effectLst/>
                          <a:latin typeface="Verdana" pitchFamily="34" charset="0"/>
                        </a:rPr>
                        <a:t>Bloques</a:t>
                      </a:r>
                    </a:p>
                    <a:p>
                      <a:pPr marL="0" marR="0" lvl="0" indent="0" algn="ctr"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n-US" sz="2600" b="1" i="0" u="none" strike="noStrike" cap="none" normalizeH="0" baseline="0" smtClean="0">
                          <a:ln>
                            <a:noFill/>
                          </a:ln>
                          <a:solidFill>
                            <a:schemeClr val="tx1"/>
                          </a:solidFill>
                          <a:effectLst/>
                          <a:latin typeface="Verdana" pitchFamily="34" charset="0"/>
                        </a:rPr>
                        <a:t>Comerciales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n-US" sz="2600" b="1" i="0" u="none" strike="noStrike" cap="none" normalizeH="0" baseline="0" smtClean="0">
                          <a:ln>
                            <a:noFill/>
                          </a:ln>
                          <a:solidFill>
                            <a:schemeClr val="tx1"/>
                          </a:solidFill>
                          <a:effectLst/>
                          <a:latin typeface="Verdana" pitchFamily="34" charset="0"/>
                        </a:rPr>
                        <a:t>% del comercio mundial</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80975">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n-US" sz="2600" b="0" i="0" u="none" strike="noStrike" cap="none" normalizeH="0" baseline="0" smtClean="0">
                          <a:ln>
                            <a:noFill/>
                          </a:ln>
                          <a:solidFill>
                            <a:schemeClr val="tx1"/>
                          </a:solidFill>
                          <a:effectLst/>
                          <a:latin typeface="Verdana" pitchFamily="34" charset="0"/>
                        </a:rPr>
                        <a:t>APEC</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n-US" sz="2600" b="0" i="0" u="none" strike="noStrike" cap="none" normalizeH="0" baseline="0" smtClean="0">
                          <a:ln>
                            <a:noFill/>
                          </a:ln>
                          <a:solidFill>
                            <a:schemeClr val="tx1"/>
                          </a:solidFill>
                          <a:effectLst/>
                          <a:latin typeface="Verdana" pitchFamily="34" charset="0"/>
                        </a:rPr>
                        <a:t>41,91%</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6550">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n-US" sz="2600" b="0" i="0" u="none" strike="noStrike" cap="none" normalizeH="0" baseline="0" smtClean="0">
                          <a:ln>
                            <a:noFill/>
                          </a:ln>
                          <a:solidFill>
                            <a:schemeClr val="tx1"/>
                          </a:solidFill>
                          <a:effectLst/>
                          <a:latin typeface="Verdana" pitchFamily="34" charset="0"/>
                        </a:rPr>
                        <a:t>CAN</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n-US" sz="2600" b="0" i="0" u="none" strike="noStrike" cap="none" normalizeH="0" baseline="0" smtClean="0">
                          <a:ln>
                            <a:noFill/>
                          </a:ln>
                          <a:solidFill>
                            <a:schemeClr val="tx1"/>
                          </a:solidFill>
                          <a:effectLst/>
                          <a:latin typeface="Verdana" pitchFamily="34" charset="0"/>
                        </a:rPr>
                        <a:t>O,86%</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8138">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n-US" sz="2600" b="0" i="0" u="none" strike="noStrike" cap="none" normalizeH="0" baseline="0" smtClean="0">
                          <a:ln>
                            <a:noFill/>
                          </a:ln>
                          <a:solidFill>
                            <a:schemeClr val="tx1"/>
                          </a:solidFill>
                          <a:effectLst/>
                          <a:latin typeface="Verdana" pitchFamily="34" charset="0"/>
                        </a:rPr>
                        <a:t>MERCOSUR</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n-US" sz="2600" b="0" i="0" u="none" strike="noStrike" cap="none" normalizeH="0" baseline="0" smtClean="0">
                          <a:ln>
                            <a:noFill/>
                          </a:ln>
                          <a:solidFill>
                            <a:schemeClr val="tx1"/>
                          </a:solidFill>
                          <a:effectLst/>
                          <a:latin typeface="Verdana" pitchFamily="34" charset="0"/>
                        </a:rPr>
                        <a:t>1,35%</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6550">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n-US" sz="2600" b="0" i="0" u="none" strike="noStrike" cap="none" normalizeH="0" baseline="0" smtClean="0">
                          <a:ln>
                            <a:noFill/>
                          </a:ln>
                          <a:solidFill>
                            <a:schemeClr val="tx1"/>
                          </a:solidFill>
                          <a:effectLst/>
                          <a:latin typeface="Verdana" pitchFamily="34" charset="0"/>
                        </a:rPr>
                        <a:t>NAFTA</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n-US" sz="2600" b="0" i="0" u="none" strike="noStrike" cap="none" normalizeH="0" baseline="0" smtClean="0">
                          <a:ln>
                            <a:noFill/>
                          </a:ln>
                          <a:solidFill>
                            <a:schemeClr val="tx1"/>
                          </a:solidFill>
                          <a:effectLst/>
                          <a:latin typeface="Verdana" pitchFamily="34" charset="0"/>
                        </a:rPr>
                        <a:t>18,96%</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8138">
                <a:tc>
                  <a:txBody>
                    <a:bodyPr/>
                    <a:lstStyle/>
                    <a:p>
                      <a:pPr marL="0" marR="0" lvl="0" indent="0" algn="l"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n-US" sz="2600" b="0" i="0" u="none" strike="noStrike" cap="none" normalizeH="0" baseline="0" smtClean="0">
                          <a:ln>
                            <a:noFill/>
                          </a:ln>
                          <a:solidFill>
                            <a:schemeClr val="tx1"/>
                          </a:solidFill>
                          <a:effectLst/>
                          <a:latin typeface="Verdana" pitchFamily="34" charset="0"/>
                        </a:rPr>
                        <a:t>UNION EUROPEA</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accent2"/>
                        </a:buClr>
                        <a:buSzTx/>
                        <a:buFont typeface="Wingdings" pitchFamily="2" charset="2"/>
                        <a:buNone/>
                        <a:tabLst/>
                      </a:pPr>
                      <a:r>
                        <a:rPr kumimoji="0" lang="en-US" sz="2600" b="0" i="0" u="none" strike="noStrike" cap="none" normalizeH="0" baseline="0" smtClean="0">
                          <a:ln>
                            <a:noFill/>
                          </a:ln>
                          <a:solidFill>
                            <a:schemeClr val="tx1"/>
                          </a:solidFill>
                          <a:effectLst/>
                          <a:latin typeface="Verdana" pitchFamily="34" charset="0"/>
                        </a:rPr>
                        <a:t>39,01%</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5 Marcador de número de diapositiva"/>
          <p:cNvSpPr>
            <a:spLocks noGrp="1"/>
          </p:cNvSpPr>
          <p:nvPr>
            <p:ph type="sldNum" sz="quarter" idx="12"/>
          </p:nvPr>
        </p:nvSpPr>
        <p:spPr/>
        <p:txBody>
          <a:bodyPr/>
          <a:lstStyle/>
          <a:p>
            <a:fld id="{7EE9C59F-5F7F-4E52-ACFC-8FB727DCE81C}" type="slidenum">
              <a:rPr lang="en-US"/>
              <a:pPr/>
              <a:t>7</a:t>
            </a:fld>
            <a:endParaRPr lang="en-US"/>
          </a:p>
        </p:txBody>
      </p:sp>
      <p:sp>
        <p:nvSpPr>
          <p:cNvPr id="80898" name="Rectangle 2"/>
          <p:cNvSpPr>
            <a:spLocks noGrp="1" noChangeArrowheads="1"/>
          </p:cNvSpPr>
          <p:nvPr>
            <p:ph type="title"/>
          </p:nvPr>
        </p:nvSpPr>
        <p:spPr>
          <a:xfrm>
            <a:off x="0" y="228600"/>
            <a:ext cx="9144000" cy="987425"/>
          </a:xfrm>
        </p:spPr>
        <p:txBody>
          <a:bodyPr/>
          <a:lstStyle/>
          <a:p>
            <a:r>
              <a:rPr lang="en-US" sz="3200" b="1"/>
              <a:t>Teorías de </a:t>
            </a:r>
            <a:r>
              <a:rPr lang="en-US" sz="3400" b="1"/>
              <a:t>Comercio</a:t>
            </a:r>
            <a:r>
              <a:rPr lang="en-US" sz="3200" b="1"/>
              <a:t> Internacional</a:t>
            </a:r>
          </a:p>
        </p:txBody>
      </p:sp>
      <p:sp>
        <p:nvSpPr>
          <p:cNvPr id="80899" name="Rectangle 3"/>
          <p:cNvSpPr>
            <a:spLocks noGrp="1" noChangeArrowheads="1"/>
          </p:cNvSpPr>
          <p:nvPr>
            <p:ph type="body" idx="1"/>
          </p:nvPr>
        </p:nvSpPr>
        <p:spPr>
          <a:xfrm>
            <a:off x="381000" y="1676400"/>
            <a:ext cx="8382000" cy="4953000"/>
          </a:xfrm>
        </p:spPr>
        <p:txBody>
          <a:bodyPr/>
          <a:lstStyle/>
          <a:p>
            <a:r>
              <a:rPr lang="es-EC" sz="2800" b="1"/>
              <a:t>El modelo Ricardiano</a:t>
            </a:r>
            <a:r>
              <a:rPr lang="en-US" sz="2800"/>
              <a:t> </a:t>
            </a:r>
          </a:p>
          <a:p>
            <a:pPr algn="just">
              <a:buFont typeface="Wingdings" pitchFamily="2" charset="2"/>
              <a:buNone/>
            </a:pPr>
            <a:r>
              <a:rPr lang="es-EC" sz="4100"/>
              <a:t>	</a:t>
            </a:r>
            <a:r>
              <a:rPr lang="es-EC" sz="3200"/>
              <a:t>Este modelo se centra en la ventaja comparativa y es probablemente el concepto más importante en la teoría del comercio internacional. En el modelo Ricardiano, los países se especializan en producir lo que mejor hacen.</a:t>
            </a:r>
            <a:r>
              <a:rPr lang="en-US" sz="3200"/>
              <a:t> </a:t>
            </a:r>
          </a:p>
          <a:p>
            <a:pPr>
              <a:buFont typeface="Wingdings" pitchFamily="2" charset="2"/>
              <a:buNone/>
            </a:pPr>
            <a:endParaRPr lang="en-US" sz="3200"/>
          </a:p>
          <a:p>
            <a:endParaRPr lang="es-EC" sz="3200"/>
          </a:p>
          <a:p>
            <a:endParaRPr lang="es-EC"/>
          </a:p>
          <a:p>
            <a:endParaRPr lang="es-EC"/>
          </a:p>
          <a:p>
            <a:endParaRPr lang="es-EC"/>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5 Marcador de número de diapositiva"/>
          <p:cNvSpPr>
            <a:spLocks noGrp="1"/>
          </p:cNvSpPr>
          <p:nvPr>
            <p:ph type="sldNum" sz="quarter" idx="12"/>
          </p:nvPr>
        </p:nvSpPr>
        <p:spPr/>
        <p:txBody>
          <a:bodyPr/>
          <a:lstStyle/>
          <a:p>
            <a:fld id="{624136C2-4C27-48EE-96BC-B39DE98FFA99}" type="slidenum">
              <a:rPr lang="en-US"/>
              <a:pPr/>
              <a:t>8</a:t>
            </a:fld>
            <a:endParaRPr lang="en-US"/>
          </a:p>
        </p:txBody>
      </p:sp>
      <p:sp>
        <p:nvSpPr>
          <p:cNvPr id="82946" name="Rectangle 2"/>
          <p:cNvSpPr>
            <a:spLocks noGrp="1" noChangeArrowheads="1"/>
          </p:cNvSpPr>
          <p:nvPr>
            <p:ph type="title"/>
          </p:nvPr>
        </p:nvSpPr>
        <p:spPr>
          <a:xfrm>
            <a:off x="533400" y="457200"/>
            <a:ext cx="8001000" cy="758825"/>
          </a:xfrm>
        </p:spPr>
        <p:txBody>
          <a:bodyPr/>
          <a:lstStyle/>
          <a:p>
            <a:r>
              <a:rPr lang="es-EC" sz="3400" b="1"/>
              <a:t>El modelo de Heckscher-Ohlin</a:t>
            </a:r>
            <a:endParaRPr lang="en-US" sz="3400" b="1"/>
          </a:p>
        </p:txBody>
      </p:sp>
      <p:sp>
        <p:nvSpPr>
          <p:cNvPr id="82947" name="Rectangle 3"/>
          <p:cNvSpPr>
            <a:spLocks noGrp="1" noChangeArrowheads="1"/>
          </p:cNvSpPr>
          <p:nvPr>
            <p:ph type="body" idx="1"/>
          </p:nvPr>
        </p:nvSpPr>
        <p:spPr/>
        <p:txBody>
          <a:bodyPr/>
          <a:lstStyle/>
          <a:p>
            <a:pPr algn="just"/>
            <a:r>
              <a:rPr lang="es-EC" sz="2800"/>
              <a:t>La teoría dice que el patrón de comercio internacional está determinado por diferencias en las dotaciones de trabajo. Predice que los países exportarán aquellos bienes que hacen uso intensivo de los factores abundantes localmente e importarán bienes que hacen uso intensivo de los factores que son localmente escasos.</a:t>
            </a:r>
            <a:r>
              <a:rPr lang="en-US" sz="2800"/>
              <a:t> </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5 Marcador de número de diapositiva"/>
          <p:cNvSpPr>
            <a:spLocks noGrp="1"/>
          </p:cNvSpPr>
          <p:nvPr>
            <p:ph type="sldNum" sz="quarter" idx="12"/>
          </p:nvPr>
        </p:nvSpPr>
        <p:spPr/>
        <p:txBody>
          <a:bodyPr/>
          <a:lstStyle/>
          <a:p>
            <a:fld id="{F2DB3BCD-7420-43D4-B830-E8D174DFAA26}" type="slidenum">
              <a:rPr lang="en-US"/>
              <a:pPr/>
              <a:t>9</a:t>
            </a:fld>
            <a:endParaRPr lang="en-US"/>
          </a:p>
        </p:txBody>
      </p:sp>
      <p:sp>
        <p:nvSpPr>
          <p:cNvPr id="81922" name="Rectangle 2"/>
          <p:cNvSpPr>
            <a:spLocks noGrp="1" noChangeArrowheads="1"/>
          </p:cNvSpPr>
          <p:nvPr>
            <p:ph type="title"/>
          </p:nvPr>
        </p:nvSpPr>
        <p:spPr/>
        <p:txBody>
          <a:bodyPr/>
          <a:lstStyle/>
          <a:p>
            <a:r>
              <a:rPr lang="es-EC" sz="3400" b="1"/>
              <a:t>Modelo de factores específicos</a:t>
            </a:r>
            <a:r>
              <a:rPr lang="es-EC" sz="3400"/>
              <a:t> </a:t>
            </a:r>
            <a:br>
              <a:rPr lang="es-EC" sz="3400"/>
            </a:br>
            <a:endParaRPr lang="en-US" sz="3400"/>
          </a:p>
        </p:txBody>
      </p:sp>
      <p:sp>
        <p:nvSpPr>
          <p:cNvPr id="81923" name="Rectangle 3"/>
          <p:cNvSpPr>
            <a:spLocks noGrp="1" noChangeArrowheads="1"/>
          </p:cNvSpPr>
          <p:nvPr>
            <p:ph type="body" idx="1"/>
          </p:nvPr>
        </p:nvSpPr>
        <p:spPr/>
        <p:txBody>
          <a:bodyPr/>
          <a:lstStyle/>
          <a:p>
            <a:pPr algn="just"/>
            <a:r>
              <a:rPr lang="es-EC" sz="2800"/>
              <a:t>La teoría sugiere que si hay un incremento en el precio de un bien, los propietarios del factor de producción específico a ese bien tendrán mayores ganancias en términos reales. </a:t>
            </a:r>
          </a:p>
          <a:p>
            <a:pPr algn="just"/>
            <a:r>
              <a:rPr lang="es-EC" sz="2800"/>
              <a:t>Este modelo es bueno para entender la distribución de las ganancias pero inadecuado para explicar el patrón de comercio.</a:t>
            </a:r>
            <a:endParaRPr lang="en-US" sz="280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Profile">
  <a:themeElements>
    <a:clrScheme name="Profile 9">
      <a:dk1>
        <a:srgbClr val="000000"/>
      </a:dk1>
      <a:lt1>
        <a:srgbClr val="FFFFFF"/>
      </a:lt1>
      <a:dk2>
        <a:srgbClr val="000000"/>
      </a:dk2>
      <a:lt2>
        <a:srgbClr val="DDDDDD"/>
      </a:lt2>
      <a:accent1>
        <a:srgbClr val="A3B2C1"/>
      </a:accent1>
      <a:accent2>
        <a:srgbClr val="CC0000"/>
      </a:accent2>
      <a:accent3>
        <a:srgbClr val="FFFFFF"/>
      </a:accent3>
      <a:accent4>
        <a:srgbClr val="000000"/>
      </a:accent4>
      <a:accent5>
        <a:srgbClr val="CED5DD"/>
      </a:accent5>
      <a:accent6>
        <a:srgbClr val="B90000"/>
      </a:accent6>
      <a:hlink>
        <a:srgbClr val="336699"/>
      </a:hlink>
      <a:folHlink>
        <a:srgbClr val="003366"/>
      </a:folHlink>
    </a:clrScheme>
    <a:fontScheme name="Profile">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Verdan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Verdana" pitchFamily="34" charset="0"/>
          </a:defRPr>
        </a:defPPr>
      </a:lstStyle>
    </a:lnDef>
  </a:objectDefaults>
  <a:extraClrSchemeLst>
    <a:extraClrScheme>
      <a:clrScheme name="Profile 1">
        <a:dk1>
          <a:srgbClr val="A50021"/>
        </a:dk1>
        <a:lt1>
          <a:srgbClr val="FFFFFF"/>
        </a:lt1>
        <a:dk2>
          <a:srgbClr val="800000"/>
        </a:dk2>
        <a:lt2>
          <a:srgbClr val="FFFFFF"/>
        </a:lt2>
        <a:accent1>
          <a:srgbClr val="FF9900"/>
        </a:accent1>
        <a:accent2>
          <a:srgbClr val="FF3300"/>
        </a:accent2>
        <a:accent3>
          <a:srgbClr val="C0AAAA"/>
        </a:accent3>
        <a:accent4>
          <a:srgbClr val="DADADA"/>
        </a:accent4>
        <a:accent5>
          <a:srgbClr val="FFCAAA"/>
        </a:accent5>
        <a:accent6>
          <a:srgbClr val="E72D00"/>
        </a:accent6>
        <a:hlink>
          <a:srgbClr val="FFFFCC"/>
        </a:hlink>
        <a:folHlink>
          <a:srgbClr val="FFCC99"/>
        </a:folHlink>
      </a:clrScheme>
      <a:clrMap bg1="dk2" tx1="lt1" bg2="dk1" tx2="lt2" accent1="accent1" accent2="accent2" accent3="accent3" accent4="accent4" accent5="accent5" accent6="accent6" hlink="hlink" folHlink="folHlink"/>
    </a:extraClrScheme>
    <a:extraClrScheme>
      <a:clrScheme name="Profile 2">
        <a:dk1>
          <a:srgbClr val="3C001E"/>
        </a:dk1>
        <a:lt1>
          <a:srgbClr val="FFFFFF"/>
        </a:lt1>
        <a:dk2>
          <a:srgbClr val="51072E"/>
        </a:dk2>
        <a:lt2>
          <a:srgbClr val="FFFFFF"/>
        </a:lt2>
        <a:accent1>
          <a:srgbClr val="89A38F"/>
        </a:accent1>
        <a:accent2>
          <a:srgbClr val="666699"/>
        </a:accent2>
        <a:accent3>
          <a:srgbClr val="B3AAAD"/>
        </a:accent3>
        <a:accent4>
          <a:srgbClr val="DADADA"/>
        </a:accent4>
        <a:accent5>
          <a:srgbClr val="C4CEC6"/>
        </a:accent5>
        <a:accent6>
          <a:srgbClr val="5C5C8A"/>
        </a:accent6>
        <a:hlink>
          <a:srgbClr val="808000"/>
        </a:hlink>
        <a:folHlink>
          <a:srgbClr val="666633"/>
        </a:folHlink>
      </a:clrScheme>
      <a:clrMap bg1="dk2" tx1="lt1" bg2="dk1" tx2="lt2" accent1="accent1" accent2="accent2" accent3="accent3" accent4="accent4" accent5="accent5" accent6="accent6" hlink="hlink" folHlink="folHlink"/>
    </a:extraClrScheme>
    <a:extraClrScheme>
      <a:clrScheme name="Profile 3">
        <a:dk1>
          <a:srgbClr val="333333"/>
        </a:dk1>
        <a:lt1>
          <a:srgbClr val="FFFFFF"/>
        </a:lt1>
        <a:dk2>
          <a:srgbClr val="000000"/>
        </a:dk2>
        <a:lt2>
          <a:srgbClr val="FFFFFF"/>
        </a:lt2>
        <a:accent1>
          <a:srgbClr val="3399FF"/>
        </a:accent1>
        <a:accent2>
          <a:srgbClr val="CC0000"/>
        </a:accent2>
        <a:accent3>
          <a:srgbClr val="AAAAAA"/>
        </a:accent3>
        <a:accent4>
          <a:srgbClr val="DADADA"/>
        </a:accent4>
        <a:accent5>
          <a:srgbClr val="ADCAFF"/>
        </a:accent5>
        <a:accent6>
          <a:srgbClr val="B90000"/>
        </a:accent6>
        <a:hlink>
          <a:srgbClr val="666699"/>
        </a:hlink>
        <a:folHlink>
          <a:srgbClr val="6600CC"/>
        </a:folHlink>
      </a:clrScheme>
      <a:clrMap bg1="dk2" tx1="lt1" bg2="dk1" tx2="lt2" accent1="accent1" accent2="accent2" accent3="accent3" accent4="accent4" accent5="accent5" accent6="accent6" hlink="hlink" folHlink="folHlink"/>
    </a:extraClrScheme>
    <a:extraClrScheme>
      <a:clrScheme name="Profile 4">
        <a:dk1>
          <a:srgbClr val="4B3D1B"/>
        </a:dk1>
        <a:lt1>
          <a:srgbClr val="FFFFFF"/>
        </a:lt1>
        <a:dk2>
          <a:srgbClr val="330000"/>
        </a:dk2>
        <a:lt2>
          <a:srgbClr val="FFFFFF"/>
        </a:lt2>
        <a:accent1>
          <a:srgbClr val="CC9900"/>
        </a:accent1>
        <a:accent2>
          <a:srgbClr val="CC6600"/>
        </a:accent2>
        <a:accent3>
          <a:srgbClr val="ADAAAA"/>
        </a:accent3>
        <a:accent4>
          <a:srgbClr val="DADADA"/>
        </a:accent4>
        <a:accent5>
          <a:srgbClr val="E2CAAA"/>
        </a:accent5>
        <a:accent6>
          <a:srgbClr val="B95C00"/>
        </a:accent6>
        <a:hlink>
          <a:srgbClr val="666699"/>
        </a:hlink>
        <a:folHlink>
          <a:srgbClr val="CCCC00"/>
        </a:folHlink>
      </a:clrScheme>
      <a:clrMap bg1="dk2" tx1="lt1" bg2="dk1" tx2="lt2" accent1="accent1" accent2="accent2" accent3="accent3" accent4="accent4" accent5="accent5" accent6="accent6" hlink="hlink" folHlink="folHlink"/>
    </a:extraClrScheme>
    <a:extraClrScheme>
      <a:clrScheme name="Profile 5">
        <a:dk1>
          <a:srgbClr val="006666"/>
        </a:dk1>
        <a:lt1>
          <a:srgbClr val="FFFFFF"/>
        </a:lt1>
        <a:dk2>
          <a:srgbClr val="003366"/>
        </a:dk2>
        <a:lt2>
          <a:srgbClr val="FFFFFF"/>
        </a:lt2>
        <a:accent1>
          <a:srgbClr val="0099CC"/>
        </a:accent1>
        <a:accent2>
          <a:srgbClr val="6666FF"/>
        </a:accent2>
        <a:accent3>
          <a:srgbClr val="AAADB8"/>
        </a:accent3>
        <a:accent4>
          <a:srgbClr val="DADADA"/>
        </a:accent4>
        <a:accent5>
          <a:srgbClr val="AACAE2"/>
        </a:accent5>
        <a:accent6>
          <a:srgbClr val="5C5CE7"/>
        </a:accent6>
        <a:hlink>
          <a:srgbClr val="FFFFCC"/>
        </a:hlink>
        <a:folHlink>
          <a:srgbClr val="FFCC00"/>
        </a:folHlink>
      </a:clrScheme>
      <a:clrMap bg1="dk2" tx1="lt1" bg2="dk1" tx2="lt2" accent1="accent1" accent2="accent2" accent3="accent3" accent4="accent4" accent5="accent5" accent6="accent6" hlink="hlink" folHlink="folHlink"/>
    </a:extraClrScheme>
    <a:extraClrScheme>
      <a:clrScheme name="Profile 6">
        <a:dk1>
          <a:srgbClr val="003366"/>
        </a:dk1>
        <a:lt1>
          <a:srgbClr val="FFFFFF"/>
        </a:lt1>
        <a:dk2>
          <a:srgbClr val="006666"/>
        </a:dk2>
        <a:lt2>
          <a:srgbClr val="FFFFFF"/>
        </a:lt2>
        <a:accent1>
          <a:srgbClr val="6699FF"/>
        </a:accent1>
        <a:accent2>
          <a:srgbClr val="00CCFF"/>
        </a:accent2>
        <a:accent3>
          <a:srgbClr val="AAB8B8"/>
        </a:accent3>
        <a:accent4>
          <a:srgbClr val="DADADA"/>
        </a:accent4>
        <a:accent5>
          <a:srgbClr val="B8CAFF"/>
        </a:accent5>
        <a:accent6>
          <a:srgbClr val="00B9E7"/>
        </a:accent6>
        <a:hlink>
          <a:srgbClr val="FFFFCC"/>
        </a:hlink>
        <a:folHlink>
          <a:srgbClr val="33CCCC"/>
        </a:folHlink>
      </a:clrScheme>
      <a:clrMap bg1="dk2" tx1="lt1" bg2="dk1" tx2="lt2" accent1="accent1" accent2="accent2" accent3="accent3" accent4="accent4" accent5="accent5" accent6="accent6" hlink="hlink" folHlink="folHlink"/>
    </a:extraClrScheme>
    <a:extraClrScheme>
      <a:clrScheme name="Profile 7">
        <a:dk1>
          <a:srgbClr val="000000"/>
        </a:dk1>
        <a:lt1>
          <a:srgbClr val="619CB1"/>
        </a:lt1>
        <a:dk2>
          <a:srgbClr val="FFFFFF"/>
        </a:dk2>
        <a:lt2>
          <a:srgbClr val="4E899E"/>
        </a:lt2>
        <a:accent1>
          <a:srgbClr val="FFCC00"/>
        </a:accent1>
        <a:accent2>
          <a:srgbClr val="B6523E"/>
        </a:accent2>
        <a:accent3>
          <a:srgbClr val="B7CBD5"/>
        </a:accent3>
        <a:accent4>
          <a:srgbClr val="000000"/>
        </a:accent4>
        <a:accent5>
          <a:srgbClr val="FFE2AA"/>
        </a:accent5>
        <a:accent6>
          <a:srgbClr val="A54937"/>
        </a:accent6>
        <a:hlink>
          <a:srgbClr val="99CC00"/>
        </a:hlink>
        <a:folHlink>
          <a:srgbClr val="666699"/>
        </a:folHlink>
      </a:clrScheme>
      <a:clrMap bg1="lt1" tx1="dk1" bg2="lt2" tx2="dk2" accent1="accent1" accent2="accent2" accent3="accent3" accent4="accent4" accent5="accent5" accent6="accent6" hlink="hlink" folHlink="folHlink"/>
    </a:extraClrScheme>
    <a:extraClrScheme>
      <a:clrScheme name="Profile 8">
        <a:dk1>
          <a:srgbClr val="598600"/>
        </a:dk1>
        <a:lt1>
          <a:srgbClr val="FFFFFF"/>
        </a:lt1>
        <a:dk2>
          <a:srgbClr val="336600"/>
        </a:dk2>
        <a:lt2>
          <a:srgbClr val="FFFFFF"/>
        </a:lt2>
        <a:accent1>
          <a:srgbClr val="33CC33"/>
        </a:accent1>
        <a:accent2>
          <a:srgbClr val="99CC00"/>
        </a:accent2>
        <a:accent3>
          <a:srgbClr val="ADB8AA"/>
        </a:accent3>
        <a:accent4>
          <a:srgbClr val="DADADA"/>
        </a:accent4>
        <a:accent5>
          <a:srgbClr val="ADE2AD"/>
        </a:accent5>
        <a:accent6>
          <a:srgbClr val="8AB900"/>
        </a:accent6>
        <a:hlink>
          <a:srgbClr val="FFCC00"/>
        </a:hlink>
        <a:folHlink>
          <a:srgbClr val="FFFF99"/>
        </a:folHlink>
      </a:clrScheme>
      <a:clrMap bg1="dk2" tx1="lt1" bg2="dk1" tx2="lt2" accent1="accent1" accent2="accent2" accent3="accent3" accent4="accent4" accent5="accent5" accent6="accent6" hlink="hlink" folHlink="folHlink"/>
    </a:extraClrScheme>
    <a:extraClrScheme>
      <a:clrScheme name="Profile 9">
        <a:dk1>
          <a:srgbClr val="000000"/>
        </a:dk1>
        <a:lt1>
          <a:srgbClr val="FFFFFF"/>
        </a:lt1>
        <a:dk2>
          <a:srgbClr val="000000"/>
        </a:dk2>
        <a:lt2>
          <a:srgbClr val="DDDDDD"/>
        </a:lt2>
        <a:accent1>
          <a:srgbClr val="A3B2C1"/>
        </a:accent1>
        <a:accent2>
          <a:srgbClr val="CC0000"/>
        </a:accent2>
        <a:accent3>
          <a:srgbClr val="FFFFFF"/>
        </a:accent3>
        <a:accent4>
          <a:srgbClr val="000000"/>
        </a:accent4>
        <a:accent5>
          <a:srgbClr val="CED5DD"/>
        </a:accent5>
        <a:accent6>
          <a:srgbClr val="B90000"/>
        </a:accent6>
        <a:hlink>
          <a:srgbClr val="336699"/>
        </a:hlink>
        <a:folHlink>
          <a:srgbClr val="003366"/>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ema de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Profile</Template>
  <TotalTime>943</TotalTime>
  <Words>1607</Words>
  <Application>Microsoft Office PowerPoint</Application>
  <PresentationFormat>Presentación en pantalla (4:3)</PresentationFormat>
  <Paragraphs>221</Paragraphs>
  <Slides>40</Slides>
  <Notes>1</Notes>
  <HiddenSlides>0</HiddenSlides>
  <MMClips>0</MMClips>
  <ScaleCrop>false</ScaleCrop>
  <HeadingPairs>
    <vt:vector size="8" baseType="variant">
      <vt:variant>
        <vt:lpstr>Fuentes usadas</vt:lpstr>
      </vt:variant>
      <vt:variant>
        <vt:i4>5</vt:i4>
      </vt:variant>
      <vt:variant>
        <vt:lpstr>Tema</vt:lpstr>
      </vt:variant>
      <vt:variant>
        <vt:i4>1</vt:i4>
      </vt:variant>
      <vt:variant>
        <vt:lpstr>Servidores OLE incrustados</vt:lpstr>
      </vt:variant>
      <vt:variant>
        <vt:i4>1</vt:i4>
      </vt:variant>
      <vt:variant>
        <vt:lpstr>Títulos de diapositiva</vt:lpstr>
      </vt:variant>
      <vt:variant>
        <vt:i4>40</vt:i4>
      </vt:variant>
    </vt:vector>
  </HeadingPairs>
  <TitlesOfParts>
    <vt:vector size="47" baseType="lpstr">
      <vt:lpstr>Arial</vt:lpstr>
      <vt:lpstr>Verdana</vt:lpstr>
      <vt:lpstr>Times New Roman</vt:lpstr>
      <vt:lpstr>Wingdings</vt:lpstr>
      <vt:lpstr>Book Antiqua</vt:lpstr>
      <vt:lpstr>Profile</vt:lpstr>
      <vt:lpstr>MathType 5.0 Equation</vt:lpstr>
      <vt:lpstr>Diapositiva 1</vt:lpstr>
      <vt:lpstr>Estudios Anteriores</vt:lpstr>
      <vt:lpstr>Estudios Anteriores</vt:lpstr>
      <vt:lpstr>Introducción</vt:lpstr>
      <vt:lpstr>Introducción</vt:lpstr>
      <vt:lpstr>Antecedentes Integracion Regional</vt:lpstr>
      <vt:lpstr>Teorías de Comercio Internacional</vt:lpstr>
      <vt:lpstr>El modelo de Heckscher-Ohlin</vt:lpstr>
      <vt:lpstr>Modelo de factores específicos  </vt:lpstr>
      <vt:lpstr> Modelo gravitacional  </vt:lpstr>
      <vt:lpstr>Marco Teórico Orígenes: La Manzana de Newton </vt:lpstr>
      <vt:lpstr>Diapositiva 12</vt:lpstr>
      <vt:lpstr> Economistas Descubren La Gravedad  </vt:lpstr>
      <vt:lpstr>Diapositiva 14</vt:lpstr>
      <vt:lpstr> Fundamentos Teóricos al Modelo Gravitacional, Anderson (1979) </vt:lpstr>
      <vt:lpstr>El Modelo de Gasto Puro</vt:lpstr>
      <vt:lpstr>El Modelo de Gasto Puro</vt:lpstr>
      <vt:lpstr>El Modelo de Participacion del Gasto Comercial</vt:lpstr>
      <vt:lpstr>El Modelo de Participacion del Gasto Comercial</vt:lpstr>
      <vt:lpstr>El Modelo de Participacion del Gasto Comercial</vt:lpstr>
      <vt:lpstr>El Modelo de Participacion del Gasto Comercial</vt:lpstr>
      <vt:lpstr>El Modelo de Participacion del Gasto Comercial</vt:lpstr>
      <vt:lpstr>El Modelo de Participacion del Gasto Comercial</vt:lpstr>
      <vt:lpstr>El Modelo de Participacion del Gasto Comercial</vt:lpstr>
      <vt:lpstr>Datos</vt:lpstr>
      <vt:lpstr>Datos</vt:lpstr>
      <vt:lpstr>Datos</vt:lpstr>
      <vt:lpstr>Modelo Gravitacional Estándar</vt:lpstr>
      <vt:lpstr>Modelo Gravitacional Estándar</vt:lpstr>
      <vt:lpstr>Modelo Gravitacional Aumentado</vt:lpstr>
      <vt:lpstr>Modelo Gravitacional Aumentado</vt:lpstr>
      <vt:lpstr>Modelo Gravitacional Aumentado</vt:lpstr>
      <vt:lpstr>Modelo Gravitacional Aumentado</vt:lpstr>
      <vt:lpstr>Variables Econométricas </vt:lpstr>
      <vt:lpstr>Diapositiva 35</vt:lpstr>
      <vt:lpstr>Diapositiva 36</vt:lpstr>
      <vt:lpstr>Conclusiones</vt:lpstr>
      <vt:lpstr>Conclusiones</vt:lpstr>
      <vt:lpstr>Conclusiones</vt:lpstr>
      <vt:lpstr>Extensiones </vt:lpstr>
    </vt:vector>
  </TitlesOfParts>
  <Company>Admin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“ANÁLISIS DEL COMERCIO BILATERAL POR BLOQUES USANDO UN MODELO GRAVITACIONAL AUMENTADO PERÍODO 1980-2003”</dc:title>
  <dc:creator>IBM   T40</dc:creator>
  <cp:lastModifiedBy>Administrador</cp:lastModifiedBy>
  <cp:revision>232</cp:revision>
  <dcterms:created xsi:type="dcterms:W3CDTF">2007-09-14T18:48:30Z</dcterms:created>
  <dcterms:modified xsi:type="dcterms:W3CDTF">2009-12-08T17:38:13Z</dcterms:modified>
</cp:coreProperties>
</file>