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sldIdLst>
    <p:sldId id="270" r:id="rId2"/>
    <p:sldId id="257" r:id="rId3"/>
    <p:sldId id="258" r:id="rId4"/>
    <p:sldId id="259" r:id="rId5"/>
    <p:sldId id="303" r:id="rId6"/>
    <p:sldId id="261" r:id="rId7"/>
    <p:sldId id="306" r:id="rId8"/>
    <p:sldId id="307" r:id="rId9"/>
    <p:sldId id="271" r:id="rId10"/>
    <p:sldId id="273" r:id="rId11"/>
    <p:sldId id="272"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302" r:id="rId25"/>
    <p:sldId id="286" r:id="rId26"/>
    <p:sldId id="287" r:id="rId27"/>
    <p:sldId id="298" r:id="rId28"/>
    <p:sldId id="299" r:id="rId29"/>
    <p:sldId id="300" r:id="rId30"/>
    <p:sldId id="301" r:id="rId31"/>
    <p:sldId id="289" r:id="rId32"/>
    <p:sldId id="290" r:id="rId33"/>
    <p:sldId id="291" r:id="rId34"/>
    <p:sldId id="295" r:id="rId35"/>
    <p:sldId id="296" r:id="rId36"/>
    <p:sldId id="267" r:id="rId37"/>
    <p:sldId id="297" r:id="rId3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E95E"/>
    <a:srgbClr val="FFFFFF"/>
    <a:srgbClr val="292929"/>
    <a:srgbClr val="77777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52" d="100"/>
          <a:sy n="52" d="100"/>
        </p:scale>
        <p:origin x="-90" y="-25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51202" name="Group 2"/>
          <p:cNvGrpSpPr>
            <a:grpSpLocks/>
          </p:cNvGrpSpPr>
          <p:nvPr/>
        </p:nvGrpSpPr>
        <p:grpSpPr bwMode="auto">
          <a:xfrm>
            <a:off x="0" y="0"/>
            <a:ext cx="9159875" cy="6870700"/>
            <a:chOff x="0" y="0"/>
            <a:chExt cx="5770" cy="4328"/>
          </a:xfrm>
        </p:grpSpPr>
        <p:sp>
          <p:nvSpPr>
            <p:cNvPr id="51203"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lgn="ctr"/>
              <a:endParaRPr kumimoji="1" lang="en-US"/>
            </a:p>
          </p:txBody>
        </p:sp>
        <p:sp>
          <p:nvSpPr>
            <p:cNvPr id="51204"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a:endParaRPr kumimoji="1" lang="en-US"/>
            </a:p>
          </p:txBody>
        </p:sp>
        <p:sp>
          <p:nvSpPr>
            <p:cNvPr id="51205"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a:endParaRPr kumimoji="1" lang="en-US"/>
            </a:p>
          </p:txBody>
        </p:sp>
        <p:grpSp>
          <p:nvGrpSpPr>
            <p:cNvPr id="51206" name="Group 6"/>
            <p:cNvGrpSpPr>
              <a:grpSpLocks/>
            </p:cNvGrpSpPr>
            <p:nvPr/>
          </p:nvGrpSpPr>
          <p:grpSpPr bwMode="auto">
            <a:xfrm>
              <a:off x="4944" y="1"/>
              <a:ext cx="816" cy="3974"/>
              <a:chOff x="4944" y="1"/>
              <a:chExt cx="816" cy="3974"/>
            </a:xfrm>
          </p:grpSpPr>
          <p:grpSp>
            <p:nvGrpSpPr>
              <p:cNvPr id="51207" name="Group 7"/>
              <p:cNvGrpSpPr>
                <a:grpSpLocks/>
              </p:cNvGrpSpPr>
              <p:nvPr userDrawn="1"/>
            </p:nvGrpSpPr>
            <p:grpSpPr bwMode="auto">
              <a:xfrm>
                <a:off x="5280" y="1"/>
                <a:ext cx="480" cy="1430"/>
                <a:chOff x="5280" y="1"/>
                <a:chExt cx="480" cy="1430"/>
              </a:xfrm>
            </p:grpSpPr>
            <p:grpSp>
              <p:nvGrpSpPr>
                <p:cNvPr id="51208" name="Group 8"/>
                <p:cNvGrpSpPr>
                  <a:grpSpLocks/>
                </p:cNvGrpSpPr>
                <p:nvPr userDrawn="1"/>
              </p:nvGrpSpPr>
              <p:grpSpPr bwMode="auto">
                <a:xfrm rot="-5400000">
                  <a:off x="5484" y="0"/>
                  <a:ext cx="174" cy="176"/>
                  <a:chOff x="1657" y="323"/>
                  <a:chExt cx="1691" cy="2560"/>
                </a:xfrm>
              </p:grpSpPr>
              <p:grpSp>
                <p:nvGrpSpPr>
                  <p:cNvPr id="51209" name="Group 9"/>
                  <p:cNvGrpSpPr>
                    <a:grpSpLocks/>
                  </p:cNvGrpSpPr>
                  <p:nvPr/>
                </p:nvGrpSpPr>
                <p:grpSpPr bwMode="auto">
                  <a:xfrm>
                    <a:off x="1657" y="323"/>
                    <a:ext cx="1691" cy="2560"/>
                    <a:chOff x="1657" y="323"/>
                    <a:chExt cx="1691" cy="2560"/>
                  </a:xfrm>
                </p:grpSpPr>
                <p:sp>
                  <p:nvSpPr>
                    <p:cNvPr id="51210" name="Freeform 10"/>
                    <p:cNvSpPr>
                      <a:spLocks/>
                    </p:cNvSpPr>
                    <p:nvPr/>
                  </p:nvSpPr>
                  <p:spPr bwMode="auto">
                    <a:xfrm>
                      <a:off x="2117" y="323"/>
                      <a:ext cx="1231" cy="2560"/>
                    </a:xfrm>
                    <a:custGeom>
                      <a:avLst/>
                      <a:gdLst/>
                      <a:ahLst/>
                      <a:cxnLst>
                        <a:cxn ang="0">
                          <a:pos x="337" y="283"/>
                        </a:cxn>
                        <a:cxn ang="0">
                          <a:pos x="415" y="115"/>
                        </a:cxn>
                        <a:cxn ang="0">
                          <a:pos x="583" y="7"/>
                        </a:cxn>
                        <a:cxn ang="0">
                          <a:pos x="895" y="61"/>
                        </a:cxn>
                        <a:cxn ang="0">
                          <a:pos x="1051" y="349"/>
                        </a:cxn>
                        <a:cxn ang="0">
                          <a:pos x="979" y="769"/>
                        </a:cxn>
                        <a:cxn ang="0">
                          <a:pos x="943" y="943"/>
                        </a:cxn>
                        <a:cxn ang="0">
                          <a:pos x="1105" y="1075"/>
                        </a:cxn>
                        <a:cxn ang="0">
                          <a:pos x="1231" y="1525"/>
                        </a:cxn>
                        <a:cxn ang="0">
                          <a:pos x="1123" y="1969"/>
                        </a:cxn>
                        <a:cxn ang="0">
                          <a:pos x="907" y="2077"/>
                        </a:cxn>
                        <a:cxn ang="0">
                          <a:pos x="721" y="2059"/>
                        </a:cxn>
                        <a:cxn ang="0">
                          <a:pos x="655" y="2251"/>
                        </a:cxn>
                        <a:cxn ang="0">
                          <a:pos x="529" y="2527"/>
                        </a:cxn>
                        <a:cxn ang="0">
                          <a:pos x="211" y="2509"/>
                        </a:cxn>
                        <a:cxn ang="0">
                          <a:pos x="31" y="2227"/>
                        </a:cxn>
                        <a:cxn ang="0">
                          <a:pos x="25" y="1969"/>
                        </a:cxn>
                        <a:cxn ang="0">
                          <a:pos x="145" y="1651"/>
                        </a:cxn>
                        <a:cxn ang="0">
                          <a:pos x="259" y="1513"/>
                        </a:cxn>
                        <a:cxn ang="0">
                          <a:pos x="217" y="1729"/>
                        </a:cxn>
                        <a:cxn ang="0">
                          <a:pos x="73" y="2023"/>
                        </a:cxn>
                        <a:cxn ang="0">
                          <a:pos x="169" y="2323"/>
                        </a:cxn>
                        <a:cxn ang="0">
                          <a:pos x="439" y="2431"/>
                        </a:cxn>
                        <a:cxn ang="0">
                          <a:pos x="595" y="2227"/>
                        </a:cxn>
                        <a:cxn ang="0">
                          <a:pos x="577" y="1807"/>
                        </a:cxn>
                        <a:cxn ang="0">
                          <a:pos x="493" y="1531"/>
                        </a:cxn>
                        <a:cxn ang="0">
                          <a:pos x="535" y="1459"/>
                        </a:cxn>
                        <a:cxn ang="0">
                          <a:pos x="625" y="1633"/>
                        </a:cxn>
                        <a:cxn ang="0">
                          <a:pos x="721" y="1933"/>
                        </a:cxn>
                        <a:cxn ang="0">
                          <a:pos x="967" y="1963"/>
                        </a:cxn>
                        <a:cxn ang="0">
                          <a:pos x="1135" y="1687"/>
                        </a:cxn>
                        <a:cxn ang="0">
                          <a:pos x="1117" y="1273"/>
                        </a:cxn>
                        <a:cxn ang="0">
                          <a:pos x="883" y="1057"/>
                        </a:cxn>
                        <a:cxn ang="0">
                          <a:pos x="679" y="1129"/>
                        </a:cxn>
                        <a:cxn ang="0">
                          <a:pos x="577" y="1117"/>
                        </a:cxn>
                        <a:cxn ang="0">
                          <a:pos x="619" y="1033"/>
                        </a:cxn>
                        <a:cxn ang="0">
                          <a:pos x="811" y="937"/>
                        </a:cxn>
                        <a:cxn ang="0">
                          <a:pos x="949" y="613"/>
                        </a:cxn>
                        <a:cxn ang="0">
                          <a:pos x="883" y="175"/>
                        </a:cxn>
                        <a:cxn ang="0">
                          <a:pos x="619" y="103"/>
                        </a:cxn>
                        <a:cxn ang="0">
                          <a:pos x="391" y="355"/>
                        </a:cxn>
                        <a:cxn ang="0">
                          <a:pos x="403" y="763"/>
                        </a:cxn>
                        <a:cxn ang="0">
                          <a:pos x="343" y="949"/>
                        </a:cxn>
                        <a:cxn ang="0">
                          <a:pos x="289" y="685"/>
                        </a:cxn>
                        <a:cxn ang="0">
                          <a:pos x="307" y="367"/>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s-ES"/>
                    </a:p>
                  </p:txBody>
                </p:sp>
                <p:sp>
                  <p:nvSpPr>
                    <p:cNvPr id="51211" name="Freeform 11"/>
                    <p:cNvSpPr>
                      <a:spLocks/>
                    </p:cNvSpPr>
                    <p:nvPr/>
                  </p:nvSpPr>
                  <p:spPr bwMode="auto">
                    <a:xfrm>
                      <a:off x="1657" y="376"/>
                      <a:ext cx="865" cy="2071"/>
                    </a:xfrm>
                    <a:custGeom>
                      <a:avLst/>
                      <a:gdLst/>
                      <a:ahLst/>
                      <a:cxnLst>
                        <a:cxn ang="0">
                          <a:pos x="785" y="530"/>
                        </a:cxn>
                        <a:cxn ang="0">
                          <a:pos x="797" y="350"/>
                        </a:cxn>
                        <a:cxn ang="0">
                          <a:pos x="863" y="206"/>
                        </a:cxn>
                        <a:cxn ang="0">
                          <a:pos x="809" y="218"/>
                        </a:cxn>
                        <a:cxn ang="0">
                          <a:pos x="749" y="218"/>
                        </a:cxn>
                        <a:cxn ang="0">
                          <a:pos x="683" y="116"/>
                        </a:cxn>
                        <a:cxn ang="0">
                          <a:pos x="611" y="32"/>
                        </a:cxn>
                        <a:cxn ang="0">
                          <a:pos x="509" y="2"/>
                        </a:cxn>
                        <a:cxn ang="0">
                          <a:pos x="407" y="20"/>
                        </a:cxn>
                        <a:cxn ang="0">
                          <a:pos x="281" y="74"/>
                        </a:cxn>
                        <a:cxn ang="0">
                          <a:pos x="173" y="206"/>
                        </a:cxn>
                        <a:cxn ang="0">
                          <a:pos x="119" y="404"/>
                        </a:cxn>
                        <a:cxn ang="0">
                          <a:pos x="131" y="590"/>
                        </a:cxn>
                        <a:cxn ang="0">
                          <a:pos x="173" y="782"/>
                        </a:cxn>
                        <a:cxn ang="0">
                          <a:pos x="197" y="884"/>
                        </a:cxn>
                        <a:cxn ang="0">
                          <a:pos x="167" y="986"/>
                        </a:cxn>
                        <a:cxn ang="0">
                          <a:pos x="65" y="1124"/>
                        </a:cxn>
                        <a:cxn ang="0">
                          <a:pos x="17" y="1298"/>
                        </a:cxn>
                        <a:cxn ang="0">
                          <a:pos x="5" y="1550"/>
                        </a:cxn>
                        <a:cxn ang="0">
                          <a:pos x="47" y="1748"/>
                        </a:cxn>
                        <a:cxn ang="0">
                          <a:pos x="131" y="1898"/>
                        </a:cxn>
                        <a:cxn ang="0">
                          <a:pos x="299" y="1988"/>
                        </a:cxn>
                        <a:cxn ang="0">
                          <a:pos x="425" y="1982"/>
                        </a:cxn>
                        <a:cxn ang="0">
                          <a:pos x="467" y="1994"/>
                        </a:cxn>
                        <a:cxn ang="0">
                          <a:pos x="497" y="2066"/>
                        </a:cxn>
                        <a:cxn ang="0">
                          <a:pos x="497" y="1964"/>
                        </a:cxn>
                        <a:cxn ang="0">
                          <a:pos x="557" y="1778"/>
                        </a:cxn>
                        <a:cxn ang="0">
                          <a:pos x="617" y="1658"/>
                        </a:cxn>
                        <a:cxn ang="0">
                          <a:pos x="581" y="1700"/>
                        </a:cxn>
                        <a:cxn ang="0">
                          <a:pos x="515" y="1820"/>
                        </a:cxn>
                        <a:cxn ang="0">
                          <a:pos x="407" y="1904"/>
                        </a:cxn>
                        <a:cxn ang="0">
                          <a:pos x="269" y="1898"/>
                        </a:cxn>
                        <a:cxn ang="0">
                          <a:pos x="179" y="1814"/>
                        </a:cxn>
                        <a:cxn ang="0">
                          <a:pos x="113" y="1640"/>
                        </a:cxn>
                        <a:cxn ang="0">
                          <a:pos x="107" y="1394"/>
                        </a:cxn>
                        <a:cxn ang="0">
                          <a:pos x="137" y="1190"/>
                        </a:cxn>
                        <a:cxn ang="0">
                          <a:pos x="203" y="1070"/>
                        </a:cxn>
                        <a:cxn ang="0">
                          <a:pos x="323" y="1022"/>
                        </a:cxn>
                        <a:cxn ang="0">
                          <a:pos x="509" y="1076"/>
                        </a:cxn>
                        <a:cxn ang="0">
                          <a:pos x="611" y="1124"/>
                        </a:cxn>
                        <a:cxn ang="0">
                          <a:pos x="665" y="1100"/>
                        </a:cxn>
                        <a:cxn ang="0">
                          <a:pos x="659" y="1046"/>
                        </a:cxn>
                        <a:cxn ang="0">
                          <a:pos x="611" y="1004"/>
                        </a:cxn>
                        <a:cxn ang="0">
                          <a:pos x="497" y="980"/>
                        </a:cxn>
                        <a:cxn ang="0">
                          <a:pos x="323" y="896"/>
                        </a:cxn>
                        <a:cxn ang="0">
                          <a:pos x="233" y="680"/>
                        </a:cxn>
                        <a:cxn ang="0">
                          <a:pos x="209" y="416"/>
                        </a:cxn>
                        <a:cxn ang="0">
                          <a:pos x="317" y="170"/>
                        </a:cxn>
                        <a:cxn ang="0">
                          <a:pos x="485" y="110"/>
                        </a:cxn>
                        <a:cxn ang="0">
                          <a:pos x="617" y="164"/>
                        </a:cxn>
                        <a:cxn ang="0">
                          <a:pos x="707" y="290"/>
                        </a:cxn>
                        <a:cxn ang="0">
                          <a:pos x="737" y="428"/>
                        </a:cxn>
                        <a:cxn ang="0">
                          <a:pos x="773" y="602"/>
                        </a:cxn>
                        <a:cxn ang="0">
                          <a:pos x="809" y="584"/>
                        </a:cxn>
                        <a:cxn ang="0">
                          <a:pos x="785" y="530"/>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s-ES"/>
                    </a:p>
                  </p:txBody>
                </p:sp>
              </p:grpSp>
              <p:sp>
                <p:nvSpPr>
                  <p:cNvPr id="51212" name="Oval 12"/>
                  <p:cNvSpPr>
                    <a:spLocks noChangeArrowheads="1"/>
                  </p:cNvSpPr>
                  <p:nvPr/>
                </p:nvSpPr>
                <p:spPr bwMode="auto">
                  <a:xfrm>
                    <a:off x="2400" y="1428"/>
                    <a:ext cx="168" cy="246"/>
                  </a:xfrm>
                  <a:prstGeom prst="ellipse">
                    <a:avLst/>
                  </a:prstGeom>
                  <a:solidFill>
                    <a:srgbClr val="E7D6B7"/>
                  </a:solidFill>
                  <a:ln w="9525">
                    <a:noFill/>
                    <a:round/>
                    <a:headEnd/>
                    <a:tailEnd/>
                  </a:ln>
                  <a:effectLst/>
                </p:spPr>
                <p:txBody>
                  <a:bodyPr wrap="none" anchor="ctr"/>
                  <a:lstStyle/>
                  <a:p>
                    <a:endParaRPr lang="es-ES"/>
                  </a:p>
                </p:txBody>
              </p:sp>
              <p:sp>
                <p:nvSpPr>
                  <p:cNvPr id="51213" name="Freeform 13"/>
                  <p:cNvSpPr>
                    <a:spLocks/>
                  </p:cNvSpPr>
                  <p:nvPr/>
                </p:nvSpPr>
                <p:spPr bwMode="auto">
                  <a:xfrm>
                    <a:off x="2595" y="741"/>
                    <a:ext cx="266" cy="521"/>
                  </a:xfrm>
                  <a:custGeom>
                    <a:avLst/>
                    <a:gdLst/>
                    <a:ahLst/>
                    <a:cxnLst>
                      <a:cxn ang="0">
                        <a:pos x="3" y="483"/>
                      </a:cxn>
                      <a:cxn ang="0">
                        <a:pos x="27" y="273"/>
                      </a:cxn>
                      <a:cxn ang="0">
                        <a:pos x="111" y="45"/>
                      </a:cxn>
                      <a:cxn ang="0">
                        <a:pos x="183" y="3"/>
                      </a:cxn>
                      <a:cxn ang="0">
                        <a:pos x="237" y="39"/>
                      </a:cxn>
                      <a:cxn ang="0">
                        <a:pos x="261" y="129"/>
                      </a:cxn>
                      <a:cxn ang="0">
                        <a:pos x="207" y="273"/>
                      </a:cxn>
                      <a:cxn ang="0">
                        <a:pos x="105" y="477"/>
                      </a:cxn>
                      <a:cxn ang="0">
                        <a:pos x="45" y="501"/>
                      </a:cxn>
                      <a:cxn ang="0">
                        <a:pos x="3" y="483"/>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s-ES"/>
                  </a:p>
                </p:txBody>
              </p:sp>
              <p:sp>
                <p:nvSpPr>
                  <p:cNvPr id="51214" name="Freeform 14"/>
                  <p:cNvSpPr>
                    <a:spLocks/>
                  </p:cNvSpPr>
                  <p:nvPr/>
                </p:nvSpPr>
                <p:spPr bwMode="auto">
                  <a:xfrm>
                    <a:off x="2672" y="1593"/>
                    <a:ext cx="392" cy="340"/>
                  </a:xfrm>
                  <a:custGeom>
                    <a:avLst/>
                    <a:gdLst/>
                    <a:ahLst/>
                    <a:cxnLst>
                      <a:cxn ang="0">
                        <a:pos x="100" y="201"/>
                      </a:cxn>
                      <a:cxn ang="0">
                        <a:pos x="16" y="87"/>
                      </a:cxn>
                      <a:cxn ang="0">
                        <a:pos x="4" y="45"/>
                      </a:cxn>
                      <a:cxn ang="0">
                        <a:pos x="28" y="3"/>
                      </a:cxn>
                      <a:cxn ang="0">
                        <a:pos x="130" y="27"/>
                      </a:cxn>
                      <a:cxn ang="0">
                        <a:pos x="250" y="75"/>
                      </a:cxn>
                      <a:cxn ang="0">
                        <a:pos x="364" y="159"/>
                      </a:cxn>
                      <a:cxn ang="0">
                        <a:pos x="388" y="273"/>
                      </a:cxn>
                      <a:cxn ang="0">
                        <a:pos x="340" y="333"/>
                      </a:cxn>
                      <a:cxn ang="0">
                        <a:pos x="244" y="315"/>
                      </a:cxn>
                      <a:cxn ang="0">
                        <a:pos x="100" y="20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s-ES"/>
                  </a:p>
                </p:txBody>
              </p:sp>
              <p:sp>
                <p:nvSpPr>
                  <p:cNvPr id="51215" name="Freeform 15"/>
                  <p:cNvSpPr>
                    <a:spLocks/>
                  </p:cNvSpPr>
                  <p:nvPr/>
                </p:nvSpPr>
                <p:spPr bwMode="auto">
                  <a:xfrm>
                    <a:off x="2412" y="1929"/>
                    <a:ext cx="151" cy="558"/>
                  </a:xfrm>
                  <a:custGeom>
                    <a:avLst/>
                    <a:gdLst/>
                    <a:ahLst/>
                    <a:cxnLst>
                      <a:cxn ang="0">
                        <a:pos x="18" y="165"/>
                      </a:cxn>
                      <a:cxn ang="0">
                        <a:pos x="42" y="39"/>
                      </a:cxn>
                      <a:cxn ang="0">
                        <a:pos x="66" y="3"/>
                      </a:cxn>
                      <a:cxn ang="0">
                        <a:pos x="108" y="27"/>
                      </a:cxn>
                      <a:cxn ang="0">
                        <a:pos x="138" y="165"/>
                      </a:cxn>
                      <a:cxn ang="0">
                        <a:pos x="144" y="423"/>
                      </a:cxn>
                      <a:cxn ang="0">
                        <a:pos x="96" y="543"/>
                      </a:cxn>
                      <a:cxn ang="0">
                        <a:pos x="24" y="513"/>
                      </a:cxn>
                      <a:cxn ang="0">
                        <a:pos x="0" y="315"/>
                      </a:cxn>
                      <a:cxn ang="0">
                        <a:pos x="18" y="165"/>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s-ES"/>
                  </a:p>
                </p:txBody>
              </p:sp>
              <p:sp>
                <p:nvSpPr>
                  <p:cNvPr id="51216" name="Freeform 16"/>
                  <p:cNvSpPr>
                    <a:spLocks/>
                  </p:cNvSpPr>
                  <p:nvPr/>
                </p:nvSpPr>
                <p:spPr bwMode="auto">
                  <a:xfrm>
                    <a:off x="1907" y="1589"/>
                    <a:ext cx="392" cy="253"/>
                  </a:xfrm>
                  <a:custGeom>
                    <a:avLst/>
                    <a:gdLst/>
                    <a:ahLst/>
                    <a:cxnLst>
                      <a:cxn ang="0">
                        <a:pos x="175" y="61"/>
                      </a:cxn>
                      <a:cxn ang="0">
                        <a:pos x="307" y="19"/>
                      </a:cxn>
                      <a:cxn ang="0">
                        <a:pos x="367" y="7"/>
                      </a:cxn>
                      <a:cxn ang="0">
                        <a:pos x="385" y="61"/>
                      </a:cxn>
                      <a:cxn ang="0">
                        <a:pos x="325" y="133"/>
                      </a:cxn>
                      <a:cxn ang="0">
                        <a:pos x="193" y="223"/>
                      </a:cxn>
                      <a:cxn ang="0">
                        <a:pos x="37" y="247"/>
                      </a:cxn>
                      <a:cxn ang="0">
                        <a:pos x="1" y="187"/>
                      </a:cxn>
                      <a:cxn ang="0">
                        <a:pos x="43" y="115"/>
                      </a:cxn>
                      <a:cxn ang="0">
                        <a:pos x="175" y="61"/>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s-ES"/>
                  </a:p>
                </p:txBody>
              </p:sp>
              <p:sp>
                <p:nvSpPr>
                  <p:cNvPr id="51217" name="Freeform 17"/>
                  <p:cNvSpPr>
                    <a:spLocks/>
                  </p:cNvSpPr>
                  <p:nvPr/>
                </p:nvSpPr>
                <p:spPr bwMode="auto">
                  <a:xfrm>
                    <a:off x="2094" y="930"/>
                    <a:ext cx="238" cy="386"/>
                  </a:xfrm>
                  <a:custGeom>
                    <a:avLst/>
                    <a:gdLst/>
                    <a:ahLst/>
                    <a:cxnLst>
                      <a:cxn ang="0">
                        <a:pos x="78" y="270"/>
                      </a:cxn>
                      <a:cxn ang="0">
                        <a:pos x="24" y="192"/>
                      </a:cxn>
                      <a:cxn ang="0">
                        <a:pos x="0" y="96"/>
                      </a:cxn>
                      <a:cxn ang="0">
                        <a:pos x="24" y="12"/>
                      </a:cxn>
                      <a:cxn ang="0">
                        <a:pos x="120" y="24"/>
                      </a:cxn>
                      <a:cxn ang="0">
                        <a:pos x="180" y="132"/>
                      </a:cxn>
                      <a:cxn ang="0">
                        <a:pos x="234" y="306"/>
                      </a:cxn>
                      <a:cxn ang="0">
                        <a:pos x="204" y="378"/>
                      </a:cxn>
                      <a:cxn ang="0">
                        <a:pos x="168" y="354"/>
                      </a:cxn>
                      <a:cxn ang="0">
                        <a:pos x="78" y="270"/>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s-ES"/>
                  </a:p>
                </p:txBody>
              </p:sp>
            </p:grpSp>
            <p:pic>
              <p:nvPicPr>
                <p:cNvPr id="51218" name="Picture 18"/>
                <p:cNvPicPr>
                  <a:picLocks noChangeAspect="1" noChangeArrowheads="1"/>
                </p:cNvPicPr>
                <p:nvPr userDrawn="1"/>
              </p:nvPicPr>
              <p:blipFill>
                <a:blip r:embed="rId2"/>
                <a:srcRect/>
                <a:stretch>
                  <a:fillRect/>
                </a:stretch>
              </p:blipFill>
              <p:spPr bwMode="auto">
                <a:xfrm>
                  <a:off x="5280" y="144"/>
                  <a:ext cx="186" cy="183"/>
                </a:xfrm>
                <a:prstGeom prst="rect">
                  <a:avLst/>
                </a:prstGeom>
                <a:noFill/>
                <a:ln w="9525">
                  <a:noFill/>
                  <a:miter lim="800000"/>
                  <a:headEnd/>
                  <a:tailEnd/>
                </a:ln>
                <a:effectLst/>
              </p:spPr>
            </p:pic>
            <p:pic>
              <p:nvPicPr>
                <p:cNvPr id="51219" name="Picture 19"/>
                <p:cNvPicPr>
                  <a:picLocks noChangeAspect="1" noChangeArrowheads="1"/>
                </p:cNvPicPr>
                <p:nvPr userDrawn="1"/>
              </p:nvPicPr>
              <p:blipFill>
                <a:blip r:embed="rId2"/>
                <a:srcRect/>
                <a:stretch>
                  <a:fillRect/>
                </a:stretch>
              </p:blipFill>
              <p:spPr bwMode="auto">
                <a:xfrm>
                  <a:off x="5574" y="144"/>
                  <a:ext cx="186" cy="183"/>
                </a:xfrm>
                <a:prstGeom prst="rect">
                  <a:avLst/>
                </a:prstGeom>
                <a:noFill/>
                <a:ln w="9525">
                  <a:noFill/>
                  <a:miter lim="800000"/>
                  <a:headEnd/>
                  <a:tailEnd/>
                </a:ln>
                <a:effectLst/>
              </p:spPr>
            </p:pic>
            <p:pic>
              <p:nvPicPr>
                <p:cNvPr id="51220" name="Picture 20"/>
                <p:cNvPicPr>
                  <a:picLocks noChangeAspect="1" noChangeArrowheads="1"/>
                </p:cNvPicPr>
                <p:nvPr userDrawn="1"/>
              </p:nvPicPr>
              <p:blipFill>
                <a:blip r:embed="rId2"/>
                <a:srcRect/>
                <a:stretch>
                  <a:fillRect/>
                </a:stretch>
              </p:blipFill>
              <p:spPr bwMode="auto">
                <a:xfrm>
                  <a:off x="5424" y="336"/>
                  <a:ext cx="186" cy="183"/>
                </a:xfrm>
                <a:prstGeom prst="rect">
                  <a:avLst/>
                </a:prstGeom>
                <a:noFill/>
                <a:ln w="9525">
                  <a:noFill/>
                  <a:miter lim="800000"/>
                  <a:headEnd/>
                  <a:tailEnd/>
                </a:ln>
                <a:effectLst/>
              </p:spPr>
            </p:pic>
            <p:pic>
              <p:nvPicPr>
                <p:cNvPr id="51221" name="Picture 21"/>
                <p:cNvPicPr>
                  <a:picLocks noChangeAspect="1" noChangeArrowheads="1"/>
                </p:cNvPicPr>
                <p:nvPr userDrawn="1"/>
              </p:nvPicPr>
              <p:blipFill>
                <a:blip r:embed="rId2"/>
                <a:srcRect/>
                <a:stretch>
                  <a:fillRect/>
                </a:stretch>
              </p:blipFill>
              <p:spPr bwMode="auto">
                <a:xfrm>
                  <a:off x="5376" y="576"/>
                  <a:ext cx="186" cy="183"/>
                </a:xfrm>
                <a:prstGeom prst="rect">
                  <a:avLst/>
                </a:prstGeom>
                <a:noFill/>
                <a:ln w="9525">
                  <a:noFill/>
                  <a:miter lim="800000"/>
                  <a:headEnd/>
                  <a:tailEnd/>
                </a:ln>
                <a:effectLst/>
              </p:spPr>
            </p:pic>
            <p:pic>
              <p:nvPicPr>
                <p:cNvPr id="51222" name="Picture 22"/>
                <p:cNvPicPr>
                  <a:picLocks noChangeAspect="1" noChangeArrowheads="1"/>
                </p:cNvPicPr>
                <p:nvPr userDrawn="1"/>
              </p:nvPicPr>
              <p:blipFill>
                <a:blip r:embed="rId2"/>
                <a:srcRect/>
                <a:stretch>
                  <a:fillRect/>
                </a:stretch>
              </p:blipFill>
              <p:spPr bwMode="auto">
                <a:xfrm>
                  <a:off x="5574" y="528"/>
                  <a:ext cx="186" cy="183"/>
                </a:xfrm>
                <a:prstGeom prst="rect">
                  <a:avLst/>
                </a:prstGeom>
                <a:noFill/>
                <a:ln w="9525">
                  <a:noFill/>
                  <a:miter lim="800000"/>
                  <a:headEnd/>
                  <a:tailEnd/>
                </a:ln>
                <a:effectLst/>
              </p:spPr>
            </p:pic>
            <p:pic>
              <p:nvPicPr>
                <p:cNvPr id="51223" name="Picture 23"/>
                <p:cNvPicPr>
                  <a:picLocks noChangeAspect="1" noChangeArrowheads="1"/>
                </p:cNvPicPr>
                <p:nvPr userDrawn="1"/>
              </p:nvPicPr>
              <p:blipFill>
                <a:blip r:embed="rId2"/>
                <a:srcRect/>
                <a:stretch>
                  <a:fillRect/>
                </a:stretch>
              </p:blipFill>
              <p:spPr bwMode="auto">
                <a:xfrm>
                  <a:off x="5472" y="768"/>
                  <a:ext cx="186" cy="183"/>
                </a:xfrm>
                <a:prstGeom prst="rect">
                  <a:avLst/>
                </a:prstGeom>
                <a:noFill/>
                <a:ln w="9525">
                  <a:noFill/>
                  <a:miter lim="800000"/>
                  <a:headEnd/>
                  <a:tailEnd/>
                </a:ln>
                <a:effectLst/>
              </p:spPr>
            </p:pic>
            <p:pic>
              <p:nvPicPr>
                <p:cNvPr id="51224" name="Picture 24"/>
                <p:cNvPicPr>
                  <a:picLocks noChangeAspect="1" noChangeArrowheads="1"/>
                </p:cNvPicPr>
                <p:nvPr userDrawn="1"/>
              </p:nvPicPr>
              <p:blipFill>
                <a:blip r:embed="rId2"/>
                <a:srcRect/>
                <a:stretch>
                  <a:fillRect/>
                </a:stretch>
              </p:blipFill>
              <p:spPr bwMode="auto">
                <a:xfrm>
                  <a:off x="5574" y="1008"/>
                  <a:ext cx="186" cy="183"/>
                </a:xfrm>
                <a:prstGeom prst="rect">
                  <a:avLst/>
                </a:prstGeom>
                <a:noFill/>
                <a:ln w="9525">
                  <a:noFill/>
                  <a:miter lim="800000"/>
                  <a:headEnd/>
                  <a:tailEnd/>
                </a:ln>
                <a:effectLst/>
              </p:spPr>
            </p:pic>
            <p:pic>
              <p:nvPicPr>
                <p:cNvPr id="51225" name="Picture 25"/>
                <p:cNvPicPr>
                  <a:picLocks noChangeAspect="1" noChangeArrowheads="1"/>
                </p:cNvPicPr>
                <p:nvPr userDrawn="1"/>
              </p:nvPicPr>
              <p:blipFill>
                <a:blip r:embed="rId2"/>
                <a:srcRect/>
                <a:stretch>
                  <a:fillRect/>
                </a:stretch>
              </p:blipFill>
              <p:spPr bwMode="auto">
                <a:xfrm>
                  <a:off x="5574" y="1248"/>
                  <a:ext cx="186" cy="183"/>
                </a:xfrm>
                <a:prstGeom prst="rect">
                  <a:avLst/>
                </a:prstGeom>
                <a:noFill/>
                <a:ln w="9525">
                  <a:noFill/>
                  <a:miter lim="800000"/>
                  <a:headEnd/>
                  <a:tailEnd/>
                </a:ln>
                <a:effectLst/>
              </p:spPr>
            </p:pic>
          </p:grpSp>
          <p:grpSp>
            <p:nvGrpSpPr>
              <p:cNvPr id="51226" name="Group 26"/>
              <p:cNvGrpSpPr>
                <a:grpSpLocks/>
              </p:cNvGrpSpPr>
              <p:nvPr userDrawn="1"/>
            </p:nvGrpSpPr>
            <p:grpSpPr bwMode="auto">
              <a:xfrm>
                <a:off x="4944" y="1008"/>
                <a:ext cx="522" cy="2967"/>
                <a:chOff x="4944" y="1008"/>
                <a:chExt cx="522" cy="2967"/>
              </a:xfrm>
            </p:grpSpPr>
            <p:pic>
              <p:nvPicPr>
                <p:cNvPr id="51227" name="Picture 27"/>
                <p:cNvPicPr>
                  <a:picLocks noChangeAspect="1" noChangeArrowheads="1"/>
                </p:cNvPicPr>
                <p:nvPr userDrawn="1"/>
              </p:nvPicPr>
              <p:blipFill>
                <a:blip r:embed="rId2"/>
                <a:srcRect/>
                <a:stretch>
                  <a:fillRect/>
                </a:stretch>
              </p:blipFill>
              <p:spPr bwMode="auto">
                <a:xfrm>
                  <a:off x="5136" y="1008"/>
                  <a:ext cx="186" cy="183"/>
                </a:xfrm>
                <a:prstGeom prst="rect">
                  <a:avLst/>
                </a:prstGeom>
                <a:noFill/>
                <a:ln w="9525">
                  <a:noFill/>
                  <a:miter lim="800000"/>
                  <a:headEnd/>
                  <a:tailEnd/>
                </a:ln>
                <a:effectLst/>
              </p:spPr>
            </p:pic>
            <p:pic>
              <p:nvPicPr>
                <p:cNvPr id="51228" name="Picture 28"/>
                <p:cNvPicPr>
                  <a:picLocks noChangeAspect="1" noChangeArrowheads="1"/>
                </p:cNvPicPr>
                <p:nvPr userDrawn="1"/>
              </p:nvPicPr>
              <p:blipFill>
                <a:blip r:embed="rId2"/>
                <a:srcRect/>
                <a:stretch>
                  <a:fillRect/>
                </a:stretch>
              </p:blipFill>
              <p:spPr bwMode="auto">
                <a:xfrm>
                  <a:off x="5184" y="1200"/>
                  <a:ext cx="186" cy="183"/>
                </a:xfrm>
                <a:prstGeom prst="rect">
                  <a:avLst/>
                </a:prstGeom>
                <a:noFill/>
                <a:ln w="9525">
                  <a:noFill/>
                  <a:miter lim="800000"/>
                  <a:headEnd/>
                  <a:tailEnd/>
                </a:ln>
                <a:effectLst/>
              </p:spPr>
            </p:pic>
            <p:pic>
              <p:nvPicPr>
                <p:cNvPr id="51229" name="Picture 29"/>
                <p:cNvPicPr>
                  <a:picLocks noChangeAspect="1" noChangeArrowheads="1"/>
                </p:cNvPicPr>
                <p:nvPr userDrawn="1"/>
              </p:nvPicPr>
              <p:blipFill>
                <a:blip r:embed="rId2"/>
                <a:srcRect/>
                <a:stretch>
                  <a:fillRect/>
                </a:stretch>
              </p:blipFill>
              <p:spPr bwMode="auto">
                <a:xfrm>
                  <a:off x="5136" y="1584"/>
                  <a:ext cx="186" cy="183"/>
                </a:xfrm>
                <a:prstGeom prst="rect">
                  <a:avLst/>
                </a:prstGeom>
                <a:noFill/>
                <a:ln w="9525">
                  <a:noFill/>
                  <a:miter lim="800000"/>
                  <a:headEnd/>
                  <a:tailEnd/>
                </a:ln>
                <a:effectLst/>
              </p:spPr>
            </p:pic>
            <p:pic>
              <p:nvPicPr>
                <p:cNvPr id="51230" name="Picture 30"/>
                <p:cNvPicPr>
                  <a:picLocks noChangeAspect="1" noChangeArrowheads="1"/>
                </p:cNvPicPr>
                <p:nvPr userDrawn="1"/>
              </p:nvPicPr>
              <p:blipFill>
                <a:blip r:embed="rId2"/>
                <a:srcRect/>
                <a:stretch>
                  <a:fillRect/>
                </a:stretch>
              </p:blipFill>
              <p:spPr bwMode="auto">
                <a:xfrm>
                  <a:off x="5280" y="1728"/>
                  <a:ext cx="186" cy="183"/>
                </a:xfrm>
                <a:prstGeom prst="rect">
                  <a:avLst/>
                </a:prstGeom>
                <a:noFill/>
                <a:ln w="9525">
                  <a:noFill/>
                  <a:miter lim="800000"/>
                  <a:headEnd/>
                  <a:tailEnd/>
                </a:ln>
                <a:effectLst/>
              </p:spPr>
            </p:pic>
            <p:pic>
              <p:nvPicPr>
                <p:cNvPr id="51231" name="Picture 31"/>
                <p:cNvPicPr>
                  <a:picLocks noChangeAspect="1" noChangeArrowheads="1"/>
                </p:cNvPicPr>
                <p:nvPr userDrawn="1"/>
              </p:nvPicPr>
              <p:blipFill>
                <a:blip r:embed="rId2"/>
                <a:srcRect/>
                <a:stretch>
                  <a:fillRect/>
                </a:stretch>
              </p:blipFill>
              <p:spPr bwMode="auto">
                <a:xfrm>
                  <a:off x="5040" y="1824"/>
                  <a:ext cx="186" cy="183"/>
                </a:xfrm>
                <a:prstGeom prst="rect">
                  <a:avLst/>
                </a:prstGeom>
                <a:noFill/>
                <a:ln w="9525">
                  <a:noFill/>
                  <a:miter lim="800000"/>
                  <a:headEnd/>
                  <a:tailEnd/>
                </a:ln>
                <a:effectLst/>
              </p:spPr>
            </p:pic>
            <p:pic>
              <p:nvPicPr>
                <p:cNvPr id="51232" name="Picture 32"/>
                <p:cNvPicPr>
                  <a:picLocks noChangeAspect="1" noChangeArrowheads="1"/>
                </p:cNvPicPr>
                <p:nvPr userDrawn="1"/>
              </p:nvPicPr>
              <p:blipFill>
                <a:blip r:embed="rId2"/>
                <a:srcRect/>
                <a:stretch>
                  <a:fillRect/>
                </a:stretch>
              </p:blipFill>
              <p:spPr bwMode="auto">
                <a:xfrm>
                  <a:off x="5088" y="2016"/>
                  <a:ext cx="186" cy="183"/>
                </a:xfrm>
                <a:prstGeom prst="rect">
                  <a:avLst/>
                </a:prstGeom>
                <a:noFill/>
                <a:ln w="9525">
                  <a:noFill/>
                  <a:miter lim="800000"/>
                  <a:headEnd/>
                  <a:tailEnd/>
                </a:ln>
                <a:effectLst/>
              </p:spPr>
            </p:pic>
            <p:pic>
              <p:nvPicPr>
                <p:cNvPr id="51233" name="Picture 33"/>
                <p:cNvPicPr>
                  <a:picLocks noChangeAspect="1" noChangeArrowheads="1"/>
                </p:cNvPicPr>
                <p:nvPr userDrawn="1"/>
              </p:nvPicPr>
              <p:blipFill>
                <a:blip r:embed="rId2"/>
                <a:srcRect/>
                <a:stretch>
                  <a:fillRect/>
                </a:stretch>
              </p:blipFill>
              <p:spPr bwMode="auto">
                <a:xfrm>
                  <a:off x="5280" y="2064"/>
                  <a:ext cx="186" cy="183"/>
                </a:xfrm>
                <a:prstGeom prst="rect">
                  <a:avLst/>
                </a:prstGeom>
                <a:noFill/>
                <a:ln w="9525">
                  <a:noFill/>
                  <a:miter lim="800000"/>
                  <a:headEnd/>
                  <a:tailEnd/>
                </a:ln>
                <a:effectLst/>
              </p:spPr>
            </p:pic>
            <p:pic>
              <p:nvPicPr>
                <p:cNvPr id="51234" name="Picture 34"/>
                <p:cNvPicPr>
                  <a:picLocks noChangeAspect="1" noChangeArrowheads="1"/>
                </p:cNvPicPr>
                <p:nvPr userDrawn="1"/>
              </p:nvPicPr>
              <p:blipFill>
                <a:blip r:embed="rId2"/>
                <a:srcRect/>
                <a:stretch>
                  <a:fillRect/>
                </a:stretch>
              </p:blipFill>
              <p:spPr bwMode="auto">
                <a:xfrm>
                  <a:off x="5232" y="2352"/>
                  <a:ext cx="186" cy="183"/>
                </a:xfrm>
                <a:prstGeom prst="rect">
                  <a:avLst/>
                </a:prstGeom>
                <a:noFill/>
                <a:ln w="9525">
                  <a:noFill/>
                  <a:miter lim="800000"/>
                  <a:headEnd/>
                  <a:tailEnd/>
                </a:ln>
                <a:effectLst/>
              </p:spPr>
            </p:pic>
            <p:pic>
              <p:nvPicPr>
                <p:cNvPr id="51235" name="Picture 35"/>
                <p:cNvPicPr>
                  <a:picLocks noChangeAspect="1" noChangeArrowheads="1"/>
                </p:cNvPicPr>
                <p:nvPr userDrawn="1"/>
              </p:nvPicPr>
              <p:blipFill>
                <a:blip r:embed="rId2"/>
                <a:srcRect/>
                <a:stretch>
                  <a:fillRect/>
                </a:stretch>
              </p:blipFill>
              <p:spPr bwMode="auto">
                <a:xfrm>
                  <a:off x="4992" y="2208"/>
                  <a:ext cx="186" cy="183"/>
                </a:xfrm>
                <a:prstGeom prst="rect">
                  <a:avLst/>
                </a:prstGeom>
                <a:noFill/>
                <a:ln w="9525">
                  <a:noFill/>
                  <a:miter lim="800000"/>
                  <a:headEnd/>
                  <a:tailEnd/>
                </a:ln>
                <a:effectLst/>
              </p:spPr>
            </p:pic>
            <p:pic>
              <p:nvPicPr>
                <p:cNvPr id="51236" name="Picture 36"/>
                <p:cNvPicPr>
                  <a:picLocks noChangeAspect="1" noChangeArrowheads="1"/>
                </p:cNvPicPr>
                <p:nvPr userDrawn="1"/>
              </p:nvPicPr>
              <p:blipFill>
                <a:blip r:embed="rId2"/>
                <a:srcRect/>
                <a:stretch>
                  <a:fillRect/>
                </a:stretch>
              </p:blipFill>
              <p:spPr bwMode="auto">
                <a:xfrm>
                  <a:off x="4992" y="2448"/>
                  <a:ext cx="186" cy="183"/>
                </a:xfrm>
                <a:prstGeom prst="rect">
                  <a:avLst/>
                </a:prstGeom>
                <a:noFill/>
                <a:ln w="9525">
                  <a:noFill/>
                  <a:miter lim="800000"/>
                  <a:headEnd/>
                  <a:tailEnd/>
                </a:ln>
                <a:effectLst/>
              </p:spPr>
            </p:pic>
            <p:pic>
              <p:nvPicPr>
                <p:cNvPr id="51237" name="Picture 37"/>
                <p:cNvPicPr>
                  <a:picLocks noChangeAspect="1" noChangeArrowheads="1"/>
                </p:cNvPicPr>
                <p:nvPr userDrawn="1"/>
              </p:nvPicPr>
              <p:blipFill>
                <a:blip r:embed="rId2"/>
                <a:srcRect/>
                <a:stretch>
                  <a:fillRect/>
                </a:stretch>
              </p:blipFill>
              <p:spPr bwMode="auto">
                <a:xfrm>
                  <a:off x="5136" y="2592"/>
                  <a:ext cx="186" cy="183"/>
                </a:xfrm>
                <a:prstGeom prst="rect">
                  <a:avLst/>
                </a:prstGeom>
                <a:noFill/>
                <a:ln w="9525">
                  <a:noFill/>
                  <a:miter lim="800000"/>
                  <a:headEnd/>
                  <a:tailEnd/>
                </a:ln>
                <a:effectLst/>
              </p:spPr>
            </p:pic>
            <p:pic>
              <p:nvPicPr>
                <p:cNvPr id="51238" name="Picture 38"/>
                <p:cNvPicPr>
                  <a:picLocks noChangeAspect="1" noChangeArrowheads="1"/>
                </p:cNvPicPr>
                <p:nvPr userDrawn="1"/>
              </p:nvPicPr>
              <p:blipFill>
                <a:blip r:embed="rId2"/>
                <a:srcRect/>
                <a:stretch>
                  <a:fillRect/>
                </a:stretch>
              </p:blipFill>
              <p:spPr bwMode="auto">
                <a:xfrm>
                  <a:off x="5232" y="1392"/>
                  <a:ext cx="186" cy="183"/>
                </a:xfrm>
                <a:prstGeom prst="rect">
                  <a:avLst/>
                </a:prstGeom>
                <a:noFill/>
                <a:ln w="9525">
                  <a:noFill/>
                  <a:miter lim="800000"/>
                  <a:headEnd/>
                  <a:tailEnd/>
                </a:ln>
                <a:effectLst/>
              </p:spPr>
            </p:pic>
            <p:pic>
              <p:nvPicPr>
                <p:cNvPr id="51239" name="Picture 39"/>
                <p:cNvPicPr>
                  <a:picLocks noChangeAspect="1" noChangeArrowheads="1"/>
                </p:cNvPicPr>
                <p:nvPr userDrawn="1"/>
              </p:nvPicPr>
              <p:blipFill>
                <a:blip r:embed="rId2"/>
                <a:srcRect/>
                <a:stretch>
                  <a:fillRect/>
                </a:stretch>
              </p:blipFill>
              <p:spPr bwMode="auto">
                <a:xfrm>
                  <a:off x="4944" y="2736"/>
                  <a:ext cx="186" cy="183"/>
                </a:xfrm>
                <a:prstGeom prst="rect">
                  <a:avLst/>
                </a:prstGeom>
                <a:noFill/>
                <a:ln w="9525">
                  <a:noFill/>
                  <a:miter lim="800000"/>
                  <a:headEnd/>
                  <a:tailEnd/>
                </a:ln>
                <a:effectLst/>
              </p:spPr>
            </p:pic>
            <p:pic>
              <p:nvPicPr>
                <p:cNvPr id="51240" name="Picture 40"/>
                <p:cNvPicPr>
                  <a:picLocks noChangeAspect="1" noChangeArrowheads="1"/>
                </p:cNvPicPr>
                <p:nvPr userDrawn="1"/>
              </p:nvPicPr>
              <p:blipFill>
                <a:blip r:embed="rId2"/>
                <a:srcRect/>
                <a:stretch>
                  <a:fillRect/>
                </a:stretch>
              </p:blipFill>
              <p:spPr bwMode="auto">
                <a:xfrm>
                  <a:off x="4992" y="3072"/>
                  <a:ext cx="186" cy="183"/>
                </a:xfrm>
                <a:prstGeom prst="rect">
                  <a:avLst/>
                </a:prstGeom>
                <a:noFill/>
                <a:ln w="9525">
                  <a:noFill/>
                  <a:miter lim="800000"/>
                  <a:headEnd/>
                  <a:tailEnd/>
                </a:ln>
                <a:effectLst/>
              </p:spPr>
            </p:pic>
            <p:pic>
              <p:nvPicPr>
                <p:cNvPr id="51241" name="Picture 41"/>
                <p:cNvPicPr>
                  <a:picLocks noChangeAspect="1" noChangeArrowheads="1"/>
                </p:cNvPicPr>
                <p:nvPr userDrawn="1"/>
              </p:nvPicPr>
              <p:blipFill>
                <a:blip r:embed="rId2"/>
                <a:srcRect/>
                <a:stretch>
                  <a:fillRect/>
                </a:stretch>
              </p:blipFill>
              <p:spPr bwMode="auto">
                <a:xfrm>
                  <a:off x="5232" y="3312"/>
                  <a:ext cx="186" cy="183"/>
                </a:xfrm>
                <a:prstGeom prst="rect">
                  <a:avLst/>
                </a:prstGeom>
                <a:noFill/>
                <a:ln w="9525">
                  <a:noFill/>
                  <a:miter lim="800000"/>
                  <a:headEnd/>
                  <a:tailEnd/>
                </a:ln>
                <a:effectLst/>
              </p:spPr>
            </p:pic>
            <p:pic>
              <p:nvPicPr>
                <p:cNvPr id="51242" name="Picture 42"/>
                <p:cNvPicPr>
                  <a:picLocks noChangeAspect="1" noChangeArrowheads="1"/>
                </p:cNvPicPr>
                <p:nvPr userDrawn="1"/>
              </p:nvPicPr>
              <p:blipFill>
                <a:blip r:embed="rId2"/>
                <a:srcRect/>
                <a:stretch>
                  <a:fillRect/>
                </a:stretch>
              </p:blipFill>
              <p:spPr bwMode="auto">
                <a:xfrm>
                  <a:off x="4992" y="3408"/>
                  <a:ext cx="186" cy="183"/>
                </a:xfrm>
                <a:prstGeom prst="rect">
                  <a:avLst/>
                </a:prstGeom>
                <a:noFill/>
                <a:ln w="9525">
                  <a:noFill/>
                  <a:miter lim="800000"/>
                  <a:headEnd/>
                  <a:tailEnd/>
                </a:ln>
                <a:effectLst/>
              </p:spPr>
            </p:pic>
            <p:pic>
              <p:nvPicPr>
                <p:cNvPr id="51243" name="Picture 43"/>
                <p:cNvPicPr>
                  <a:picLocks noChangeAspect="1" noChangeArrowheads="1"/>
                </p:cNvPicPr>
                <p:nvPr userDrawn="1"/>
              </p:nvPicPr>
              <p:blipFill>
                <a:blip r:embed="rId2"/>
                <a:srcRect/>
                <a:stretch>
                  <a:fillRect/>
                </a:stretch>
              </p:blipFill>
              <p:spPr bwMode="auto">
                <a:xfrm>
                  <a:off x="5088" y="3552"/>
                  <a:ext cx="186" cy="183"/>
                </a:xfrm>
                <a:prstGeom prst="rect">
                  <a:avLst/>
                </a:prstGeom>
                <a:noFill/>
                <a:ln w="9525">
                  <a:noFill/>
                  <a:miter lim="800000"/>
                  <a:headEnd/>
                  <a:tailEnd/>
                </a:ln>
                <a:effectLst/>
              </p:spPr>
            </p:pic>
            <p:pic>
              <p:nvPicPr>
                <p:cNvPr id="51244" name="Picture 44"/>
                <p:cNvPicPr>
                  <a:picLocks noChangeAspect="1" noChangeArrowheads="1"/>
                </p:cNvPicPr>
                <p:nvPr userDrawn="1"/>
              </p:nvPicPr>
              <p:blipFill>
                <a:blip r:embed="rId2"/>
                <a:srcRect/>
                <a:stretch>
                  <a:fillRect/>
                </a:stretch>
              </p:blipFill>
              <p:spPr bwMode="auto">
                <a:xfrm>
                  <a:off x="4992" y="3792"/>
                  <a:ext cx="186" cy="183"/>
                </a:xfrm>
                <a:prstGeom prst="rect">
                  <a:avLst/>
                </a:prstGeom>
                <a:noFill/>
                <a:ln w="9525">
                  <a:noFill/>
                  <a:miter lim="800000"/>
                  <a:headEnd/>
                  <a:tailEnd/>
                </a:ln>
                <a:effectLst/>
              </p:spPr>
            </p:pic>
            <p:pic>
              <p:nvPicPr>
                <p:cNvPr id="51245" name="Picture 45"/>
                <p:cNvPicPr>
                  <a:picLocks noChangeAspect="1" noChangeArrowheads="1"/>
                </p:cNvPicPr>
                <p:nvPr userDrawn="1"/>
              </p:nvPicPr>
              <p:blipFill>
                <a:blip r:embed="rId2"/>
                <a:srcRect/>
                <a:stretch>
                  <a:fillRect/>
                </a:stretch>
              </p:blipFill>
              <p:spPr bwMode="auto">
                <a:xfrm>
                  <a:off x="5184" y="3696"/>
                  <a:ext cx="186" cy="183"/>
                </a:xfrm>
                <a:prstGeom prst="rect">
                  <a:avLst/>
                </a:prstGeom>
                <a:noFill/>
                <a:ln w="9525">
                  <a:noFill/>
                  <a:miter lim="800000"/>
                  <a:headEnd/>
                  <a:tailEnd/>
                </a:ln>
                <a:effectLst/>
              </p:spPr>
            </p:pic>
          </p:grpSp>
        </p:grpSp>
        <p:sp>
          <p:nvSpPr>
            <p:cNvPr id="51246" name="Freeform 46"/>
            <p:cNvSpPr>
              <a:spLocks/>
            </p:cNvSpPr>
            <p:nvPr/>
          </p:nvSpPr>
          <p:spPr bwMode="auto">
            <a:xfrm>
              <a:off x="5010" y="3092"/>
              <a:ext cx="750" cy="1222"/>
            </a:xfrm>
            <a:custGeom>
              <a:avLst/>
              <a:gdLst/>
              <a:ahLst/>
              <a:cxnLst>
                <a:cxn ang="0">
                  <a:pos x="372" y="154"/>
                </a:cxn>
                <a:cxn ang="0">
                  <a:pos x="378" y="412"/>
                </a:cxn>
                <a:cxn ang="0">
                  <a:pos x="312" y="724"/>
                </a:cxn>
                <a:cxn ang="0">
                  <a:pos x="138" y="928"/>
                </a:cxn>
                <a:cxn ang="0">
                  <a:pos x="0" y="976"/>
                </a:cxn>
                <a:cxn ang="0">
                  <a:pos x="0" y="1222"/>
                </a:cxn>
                <a:cxn ang="0">
                  <a:pos x="750" y="1222"/>
                </a:cxn>
                <a:cxn ang="0">
                  <a:pos x="750" y="178"/>
                </a:cxn>
                <a:cxn ang="0">
                  <a:pos x="372" y="154"/>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cap="flat" cmpd="sng">
              <a:noFill/>
              <a:prstDash val="solid"/>
              <a:round/>
              <a:headEnd type="none" w="med" len="med"/>
              <a:tailEnd type="none" w="med" len="med"/>
            </a:ln>
            <a:effectLst/>
          </p:spPr>
          <p:txBody>
            <a:bodyPr wrap="none" anchor="ctr"/>
            <a:lstStyle/>
            <a:p>
              <a:endParaRPr lang="es-ES"/>
            </a:p>
          </p:txBody>
        </p:sp>
        <p:sp>
          <p:nvSpPr>
            <p:cNvPr id="51247" name="Freeform 47"/>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51248" name="Freeform 48"/>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endParaRPr lang="es-ES"/>
            </a:p>
          </p:txBody>
        </p:sp>
        <p:sp>
          <p:nvSpPr>
            <p:cNvPr id="51249" name="Freeform 49" descr="kimonopat1"/>
            <p:cNvSpPr>
              <a:spLocks/>
            </p:cNvSpPr>
            <p:nvPr/>
          </p:nvSpPr>
          <p:spPr bwMode="auto">
            <a:xfrm>
              <a:off x="5046" y="2229"/>
              <a:ext cx="617" cy="1376"/>
            </a:xfrm>
            <a:custGeom>
              <a:avLst/>
              <a:gdLst/>
              <a:ahLst/>
              <a:cxnLst>
                <a:cxn ang="0">
                  <a:pos x="486" y="3"/>
                </a:cxn>
                <a:cxn ang="0">
                  <a:pos x="402" y="381"/>
                </a:cxn>
                <a:cxn ang="0">
                  <a:pos x="216" y="777"/>
                </a:cxn>
                <a:cxn ang="0">
                  <a:pos x="0" y="1119"/>
                </a:cxn>
                <a:cxn ang="0">
                  <a:pos x="102" y="1101"/>
                </a:cxn>
                <a:cxn ang="0">
                  <a:pos x="282" y="1119"/>
                </a:cxn>
                <a:cxn ang="0">
                  <a:pos x="378" y="1185"/>
                </a:cxn>
                <a:cxn ang="0">
                  <a:pos x="432" y="1269"/>
                </a:cxn>
                <a:cxn ang="0">
                  <a:pos x="444" y="1365"/>
                </a:cxn>
                <a:cxn ang="0">
                  <a:pos x="498" y="1203"/>
                </a:cxn>
                <a:cxn ang="0">
                  <a:pos x="564" y="825"/>
                </a:cxn>
                <a:cxn ang="0">
                  <a:pos x="606" y="363"/>
                </a:cxn>
                <a:cxn ang="0">
                  <a:pos x="486" y="3"/>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a:srcRect/>
              <a:tile tx="0" ty="0" sx="100000" sy="100000" flip="none" algn="tl"/>
            </a:blipFill>
            <a:ln w="9525" cap="flat" cmpd="sng">
              <a:noFill/>
              <a:prstDash val="solid"/>
              <a:round/>
              <a:headEnd/>
              <a:tailEnd/>
            </a:ln>
            <a:effectLst/>
          </p:spPr>
          <p:txBody>
            <a:bodyPr wrap="none" anchor="ctr"/>
            <a:lstStyle/>
            <a:p>
              <a:endParaRPr lang="es-ES"/>
            </a:p>
          </p:txBody>
        </p:sp>
        <p:sp>
          <p:nvSpPr>
            <p:cNvPr id="51250" name="Freeform 50" descr="kimonopat1"/>
            <p:cNvSpPr>
              <a:spLocks/>
            </p:cNvSpPr>
            <p:nvPr/>
          </p:nvSpPr>
          <p:spPr bwMode="auto">
            <a:xfrm>
              <a:off x="5193" y="269"/>
              <a:ext cx="576" cy="3180"/>
            </a:xfrm>
            <a:custGeom>
              <a:avLst/>
              <a:gdLst/>
              <a:ahLst/>
              <a:cxnLst>
                <a:cxn ang="0">
                  <a:pos x="42" y="61"/>
                </a:cxn>
                <a:cxn ang="0">
                  <a:pos x="156" y="517"/>
                </a:cxn>
                <a:cxn ang="0">
                  <a:pos x="288" y="991"/>
                </a:cxn>
                <a:cxn ang="0">
                  <a:pos x="414" y="1435"/>
                </a:cxn>
                <a:cxn ang="0">
                  <a:pos x="576" y="1807"/>
                </a:cxn>
                <a:cxn ang="0">
                  <a:pos x="576" y="3055"/>
                </a:cxn>
                <a:cxn ang="0">
                  <a:pos x="414" y="2557"/>
                </a:cxn>
                <a:cxn ang="0">
                  <a:pos x="252" y="1765"/>
                </a:cxn>
                <a:cxn ang="0">
                  <a:pos x="126" y="961"/>
                </a:cxn>
                <a:cxn ang="0">
                  <a:pos x="12" y="151"/>
                </a:cxn>
                <a:cxn ang="0">
                  <a:pos x="42" y="6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a:srcRect/>
              <a:tile tx="0" ty="0" sx="100000" sy="100000" flip="none" algn="tl"/>
            </a:blipFill>
            <a:ln w="9525" cap="flat" cmpd="sng">
              <a:noFill/>
              <a:prstDash val="solid"/>
              <a:round/>
              <a:headEnd/>
              <a:tailEnd/>
            </a:ln>
            <a:effectLst/>
          </p:spPr>
          <p:txBody>
            <a:bodyPr wrap="none" anchor="ctr"/>
            <a:lstStyle/>
            <a:p>
              <a:endParaRPr lang="es-ES"/>
            </a:p>
          </p:txBody>
        </p:sp>
        <p:sp>
          <p:nvSpPr>
            <p:cNvPr id="51251" name="Freeform 51"/>
            <p:cNvSpPr>
              <a:spLocks/>
            </p:cNvSpPr>
            <p:nvPr/>
          </p:nvSpPr>
          <p:spPr bwMode="auto">
            <a:xfrm>
              <a:off x="5197" y="165"/>
              <a:ext cx="573" cy="1935"/>
            </a:xfrm>
            <a:custGeom>
              <a:avLst/>
              <a:gdLst/>
              <a:ahLst/>
              <a:cxnLst>
                <a:cxn ang="0">
                  <a:pos x="69" y="63"/>
                </a:cxn>
                <a:cxn ang="0">
                  <a:pos x="207" y="549"/>
                </a:cxn>
                <a:cxn ang="0">
                  <a:pos x="381" y="1101"/>
                </a:cxn>
                <a:cxn ang="0">
                  <a:pos x="573" y="1575"/>
                </a:cxn>
                <a:cxn ang="0">
                  <a:pos x="573" y="1935"/>
                </a:cxn>
                <a:cxn ang="0">
                  <a:pos x="321" y="1449"/>
                </a:cxn>
                <a:cxn ang="0">
                  <a:pos x="147" y="699"/>
                </a:cxn>
                <a:cxn ang="0">
                  <a:pos x="15" y="171"/>
                </a:cxn>
                <a:cxn ang="0">
                  <a:pos x="69" y="63"/>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51252" name="Freeform 52"/>
            <p:cNvSpPr>
              <a:spLocks/>
            </p:cNvSpPr>
            <p:nvPr/>
          </p:nvSpPr>
          <p:spPr bwMode="auto">
            <a:xfrm>
              <a:off x="5004" y="0"/>
              <a:ext cx="363"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round/>
              <a:headEnd/>
              <a:tailEnd/>
            </a:ln>
            <a:effectLst/>
          </p:spPr>
          <p:txBody>
            <a:bodyPr wrap="none" anchor="ctr"/>
            <a:lstStyle/>
            <a:p>
              <a:endParaRPr lang="es-ES"/>
            </a:p>
          </p:txBody>
        </p:sp>
        <p:sp>
          <p:nvSpPr>
            <p:cNvPr id="51253" name="Freeform 53"/>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endParaRPr lang="es-ES"/>
            </a:p>
          </p:txBody>
        </p:sp>
        <p:sp>
          <p:nvSpPr>
            <p:cNvPr id="51254"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miter lim="800000"/>
              <a:headEnd/>
              <a:tailEnd/>
            </a:ln>
            <a:effectLst/>
          </p:spPr>
          <p:txBody>
            <a:bodyPr wrap="none" anchor="ctr"/>
            <a:lstStyle/>
            <a:p>
              <a:pPr algn="ctr"/>
              <a:endParaRPr kumimoji="1" lang="en-US"/>
            </a:p>
          </p:txBody>
        </p:sp>
        <p:sp>
          <p:nvSpPr>
            <p:cNvPr id="51255" name="Freeform 55"/>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51256" name="AutoShape 56"/>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w="9525">
              <a:noFill/>
              <a:miter lim="800000"/>
              <a:headEnd/>
              <a:tailEnd/>
            </a:ln>
            <a:effectLst/>
          </p:spPr>
          <p:txBody>
            <a:bodyPr rot="10800000" vert="eaVert" wrap="none" anchor="ctr"/>
            <a:lstStyle/>
            <a:p>
              <a:pPr algn="ctr"/>
              <a:endParaRPr kumimoji="1" lang="en-US"/>
            </a:p>
          </p:txBody>
        </p:sp>
      </p:grpSp>
      <p:sp>
        <p:nvSpPr>
          <p:cNvPr id="51257" name="Rectangle 57"/>
          <p:cNvSpPr>
            <a:spLocks noGrp="1" noChangeArrowheads="1"/>
          </p:cNvSpPr>
          <p:nvPr>
            <p:ph type="ctrTitle" sz="quarter"/>
          </p:nvPr>
        </p:nvSpPr>
        <p:spPr>
          <a:xfrm>
            <a:off x="685800" y="1370013"/>
            <a:ext cx="6965950" cy="2057400"/>
          </a:xfrm>
        </p:spPr>
        <p:txBody>
          <a:bodyPr/>
          <a:lstStyle>
            <a:lvl1pPr>
              <a:defRPr/>
            </a:lvl1pPr>
          </a:lstStyle>
          <a:p>
            <a:r>
              <a:rPr lang="es-ES"/>
              <a:t>Haga clic para cambiar el estilo de título	</a:t>
            </a:r>
          </a:p>
        </p:txBody>
      </p:sp>
      <p:sp>
        <p:nvSpPr>
          <p:cNvPr id="51258" name="Rectangle 58"/>
          <p:cNvSpPr>
            <a:spLocks noGrp="1" noChangeArrowheads="1"/>
          </p:cNvSpPr>
          <p:nvPr>
            <p:ph type="subTitle" sz="quarter" idx="1"/>
          </p:nvPr>
        </p:nvSpPr>
        <p:spPr>
          <a:xfrm>
            <a:off x="1727200" y="3886200"/>
            <a:ext cx="5640388" cy="1752600"/>
          </a:xfrm>
        </p:spPr>
        <p:txBody>
          <a:bodyPr/>
          <a:lstStyle>
            <a:lvl1pPr marL="0" indent="0" algn="ctr">
              <a:buFontTx/>
              <a:buNone/>
              <a:defRPr/>
            </a:lvl1pPr>
          </a:lstStyle>
          <a:p>
            <a:r>
              <a:rPr lang="es-ES"/>
              <a:t>Haga clic para modificar el estilo de subtítulo del patrón</a:t>
            </a:r>
          </a:p>
        </p:txBody>
      </p:sp>
      <p:sp>
        <p:nvSpPr>
          <p:cNvPr id="51259" name="Rectangle 59"/>
          <p:cNvSpPr>
            <a:spLocks noGrp="1" noChangeArrowheads="1"/>
          </p:cNvSpPr>
          <p:nvPr>
            <p:ph type="dt" sz="quarter" idx="2"/>
          </p:nvPr>
        </p:nvSpPr>
        <p:spPr/>
        <p:txBody>
          <a:bodyPr/>
          <a:lstStyle>
            <a:lvl1pPr>
              <a:defRPr/>
            </a:lvl1pPr>
          </a:lstStyle>
          <a:p>
            <a:endParaRPr lang="es-ES"/>
          </a:p>
        </p:txBody>
      </p:sp>
      <p:sp>
        <p:nvSpPr>
          <p:cNvPr id="51260" name="Rectangle 60"/>
          <p:cNvSpPr>
            <a:spLocks noGrp="1" noChangeArrowheads="1"/>
          </p:cNvSpPr>
          <p:nvPr>
            <p:ph type="ftr" sz="quarter" idx="3"/>
          </p:nvPr>
        </p:nvSpPr>
        <p:spPr/>
        <p:txBody>
          <a:bodyPr/>
          <a:lstStyle>
            <a:lvl1pPr>
              <a:defRPr/>
            </a:lvl1pPr>
          </a:lstStyle>
          <a:p>
            <a:endParaRPr lang="es-ES"/>
          </a:p>
        </p:txBody>
      </p:sp>
      <p:sp>
        <p:nvSpPr>
          <p:cNvPr id="51261" name="Rectangle 61"/>
          <p:cNvSpPr>
            <a:spLocks noGrp="1" noChangeArrowheads="1"/>
          </p:cNvSpPr>
          <p:nvPr>
            <p:ph type="sldNum" sz="quarter" idx="4"/>
          </p:nvPr>
        </p:nvSpPr>
        <p:spPr/>
        <p:txBody>
          <a:bodyPr/>
          <a:lstStyle>
            <a:lvl1pPr>
              <a:defRPr/>
            </a:lvl1pPr>
          </a:lstStyle>
          <a:p>
            <a:fld id="{91342BB4-B2F8-4FA6-9EB9-4DD6401B3939}" type="slidenum">
              <a:rPr lang="es-ES"/>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0AE29CB0-17D2-4385-957C-09DA96AE5C7B}" type="slidenum">
              <a:rPr lang="es-ES"/>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5827713" y="227013"/>
            <a:ext cx="1868487" cy="5868987"/>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219075" y="227013"/>
            <a:ext cx="5456238" cy="586898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DAD2A7F0-8745-4CF5-8A8A-8A319591AE37}" type="slidenum">
              <a:rPr lang="es-ES"/>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4BF37FAA-55CB-42BD-8C6C-A6718A9996F9}" type="slidenum">
              <a:rPr lang="es-ES"/>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s-ES"/>
          </a:p>
        </p:txBody>
      </p:sp>
      <p:sp>
        <p:nvSpPr>
          <p:cNvPr id="5" name="4 Marcador de pie de página"/>
          <p:cNvSpPr>
            <a:spLocks noGrp="1"/>
          </p:cNvSpPr>
          <p:nvPr>
            <p:ph type="ftr" sz="quarter" idx="11"/>
          </p:nvPr>
        </p:nvSpPr>
        <p:spPr/>
        <p:txBody>
          <a:bodyPr/>
          <a:lstStyle>
            <a:lvl1pPr>
              <a:defRPr/>
            </a:lvl1pPr>
          </a:lstStyle>
          <a:p>
            <a:endParaRPr lang="es-ES"/>
          </a:p>
        </p:txBody>
      </p:sp>
      <p:sp>
        <p:nvSpPr>
          <p:cNvPr id="6" name="5 Marcador de número de diapositiva"/>
          <p:cNvSpPr>
            <a:spLocks noGrp="1"/>
          </p:cNvSpPr>
          <p:nvPr>
            <p:ph type="sldNum" sz="quarter" idx="12"/>
          </p:nvPr>
        </p:nvSpPr>
        <p:spPr/>
        <p:txBody>
          <a:bodyPr/>
          <a:lstStyle>
            <a:lvl1pPr>
              <a:defRPr/>
            </a:lvl1pPr>
          </a:lstStyle>
          <a:p>
            <a:fld id="{F91B5453-128F-4B84-A128-B9B2BBEDEE95}" type="slidenum">
              <a:rPr lang="es-ES"/>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263525" y="1598613"/>
            <a:ext cx="3616325"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032250" y="1598613"/>
            <a:ext cx="36179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DCE3F9FA-17DD-4419-9593-5E4B0A70E20A}" type="slidenum">
              <a:rPr lang="es-ES"/>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s-ES"/>
          </a:p>
        </p:txBody>
      </p:sp>
      <p:sp>
        <p:nvSpPr>
          <p:cNvPr id="8" name="7 Marcador de pie de página"/>
          <p:cNvSpPr>
            <a:spLocks noGrp="1"/>
          </p:cNvSpPr>
          <p:nvPr>
            <p:ph type="ftr" sz="quarter" idx="11"/>
          </p:nvPr>
        </p:nvSpPr>
        <p:spPr/>
        <p:txBody>
          <a:bodyPr/>
          <a:lstStyle>
            <a:lvl1pPr>
              <a:defRPr/>
            </a:lvl1pPr>
          </a:lstStyle>
          <a:p>
            <a:endParaRPr lang="es-ES"/>
          </a:p>
        </p:txBody>
      </p:sp>
      <p:sp>
        <p:nvSpPr>
          <p:cNvPr id="9" name="8 Marcador de número de diapositiva"/>
          <p:cNvSpPr>
            <a:spLocks noGrp="1"/>
          </p:cNvSpPr>
          <p:nvPr>
            <p:ph type="sldNum" sz="quarter" idx="12"/>
          </p:nvPr>
        </p:nvSpPr>
        <p:spPr/>
        <p:txBody>
          <a:bodyPr/>
          <a:lstStyle>
            <a:lvl1pPr>
              <a:defRPr/>
            </a:lvl1pPr>
          </a:lstStyle>
          <a:p>
            <a:fld id="{85B6143A-B071-4742-8005-8A2FED558E05}" type="slidenum">
              <a:rPr lang="es-ES"/>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s-ES"/>
          </a:p>
        </p:txBody>
      </p:sp>
      <p:sp>
        <p:nvSpPr>
          <p:cNvPr id="4" name="3 Marcador de pie de página"/>
          <p:cNvSpPr>
            <a:spLocks noGrp="1"/>
          </p:cNvSpPr>
          <p:nvPr>
            <p:ph type="ftr" sz="quarter" idx="11"/>
          </p:nvPr>
        </p:nvSpPr>
        <p:spPr/>
        <p:txBody>
          <a:bodyPr/>
          <a:lstStyle>
            <a:lvl1pPr>
              <a:defRPr/>
            </a:lvl1pPr>
          </a:lstStyle>
          <a:p>
            <a:endParaRPr lang="es-ES"/>
          </a:p>
        </p:txBody>
      </p:sp>
      <p:sp>
        <p:nvSpPr>
          <p:cNvPr id="5" name="4 Marcador de número de diapositiva"/>
          <p:cNvSpPr>
            <a:spLocks noGrp="1"/>
          </p:cNvSpPr>
          <p:nvPr>
            <p:ph type="sldNum" sz="quarter" idx="12"/>
          </p:nvPr>
        </p:nvSpPr>
        <p:spPr/>
        <p:txBody>
          <a:bodyPr/>
          <a:lstStyle>
            <a:lvl1pPr>
              <a:defRPr/>
            </a:lvl1pPr>
          </a:lstStyle>
          <a:p>
            <a:fld id="{E8CA6FC5-B006-409F-869C-2EC4BAC6D04A}" type="slidenum">
              <a:rPr lang="es-ES"/>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s-ES"/>
          </a:p>
        </p:txBody>
      </p:sp>
      <p:sp>
        <p:nvSpPr>
          <p:cNvPr id="3" name="2 Marcador de pie de página"/>
          <p:cNvSpPr>
            <a:spLocks noGrp="1"/>
          </p:cNvSpPr>
          <p:nvPr>
            <p:ph type="ftr" sz="quarter" idx="11"/>
          </p:nvPr>
        </p:nvSpPr>
        <p:spPr/>
        <p:txBody>
          <a:bodyPr/>
          <a:lstStyle>
            <a:lvl1pPr>
              <a:defRPr/>
            </a:lvl1pPr>
          </a:lstStyle>
          <a:p>
            <a:endParaRPr lang="es-ES"/>
          </a:p>
        </p:txBody>
      </p:sp>
      <p:sp>
        <p:nvSpPr>
          <p:cNvPr id="4" name="3 Marcador de número de diapositiva"/>
          <p:cNvSpPr>
            <a:spLocks noGrp="1"/>
          </p:cNvSpPr>
          <p:nvPr>
            <p:ph type="sldNum" sz="quarter" idx="12"/>
          </p:nvPr>
        </p:nvSpPr>
        <p:spPr/>
        <p:txBody>
          <a:bodyPr/>
          <a:lstStyle>
            <a:lvl1pPr>
              <a:defRPr/>
            </a:lvl1pPr>
          </a:lstStyle>
          <a:p>
            <a:fld id="{87AC47DC-D2F5-4EDF-8C1E-7124E11FAE6B}" type="slidenum">
              <a:rPr lang="es-ES"/>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6A8EDBEF-1569-46BD-9721-C0906395A520}" type="slidenum">
              <a:rPr lang="es-ES"/>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s-ES"/>
          </a:p>
        </p:txBody>
      </p:sp>
      <p:sp>
        <p:nvSpPr>
          <p:cNvPr id="6" name="5 Marcador de pie de página"/>
          <p:cNvSpPr>
            <a:spLocks noGrp="1"/>
          </p:cNvSpPr>
          <p:nvPr>
            <p:ph type="ftr" sz="quarter" idx="11"/>
          </p:nvPr>
        </p:nvSpPr>
        <p:spPr/>
        <p:txBody>
          <a:bodyPr/>
          <a:lstStyle>
            <a:lvl1pPr>
              <a:defRPr/>
            </a:lvl1pPr>
          </a:lstStyle>
          <a:p>
            <a:endParaRPr lang="es-ES"/>
          </a:p>
        </p:txBody>
      </p:sp>
      <p:sp>
        <p:nvSpPr>
          <p:cNvPr id="7" name="6 Marcador de número de diapositiva"/>
          <p:cNvSpPr>
            <a:spLocks noGrp="1"/>
          </p:cNvSpPr>
          <p:nvPr>
            <p:ph type="sldNum" sz="quarter" idx="12"/>
          </p:nvPr>
        </p:nvSpPr>
        <p:spPr/>
        <p:txBody>
          <a:bodyPr/>
          <a:lstStyle>
            <a:lvl1pPr>
              <a:defRPr/>
            </a:lvl1pPr>
          </a:lstStyle>
          <a:p>
            <a:fld id="{EBBAE7B3-5135-41F8-953A-ED4E5EF763F9}" type="slidenum">
              <a:rPr lang="es-ES"/>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hlink"/>
            </a:gs>
            <a:gs pos="100000">
              <a:srgbClr val="6F5527"/>
            </a:gs>
          </a:gsLst>
          <a:path path="rect">
            <a:fillToRect l="100000" t="100000"/>
          </a:path>
        </a:gradFill>
        <a:effectLst/>
      </p:bgPr>
    </p:bg>
    <p:spTree>
      <p:nvGrpSpPr>
        <p:cNvPr id="1" name=""/>
        <p:cNvGrpSpPr/>
        <p:nvPr/>
      </p:nvGrpSpPr>
      <p:grpSpPr>
        <a:xfrm>
          <a:off x="0" y="0"/>
          <a:ext cx="0" cy="0"/>
          <a:chOff x="0" y="0"/>
          <a:chExt cx="0" cy="0"/>
        </a:xfrm>
      </p:grpSpPr>
      <p:grpSp>
        <p:nvGrpSpPr>
          <p:cNvPr id="50178" name="Group 2"/>
          <p:cNvGrpSpPr>
            <a:grpSpLocks/>
          </p:cNvGrpSpPr>
          <p:nvPr/>
        </p:nvGrpSpPr>
        <p:grpSpPr bwMode="auto">
          <a:xfrm>
            <a:off x="0" y="0"/>
            <a:ext cx="9159875" cy="6870700"/>
            <a:chOff x="0" y="0"/>
            <a:chExt cx="5770" cy="4328"/>
          </a:xfrm>
        </p:grpSpPr>
        <p:sp>
          <p:nvSpPr>
            <p:cNvPr id="50179" name="Rectangle 3"/>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w="9525">
              <a:noFill/>
              <a:miter lim="800000"/>
              <a:headEnd/>
              <a:tailEnd/>
            </a:ln>
            <a:effectLst/>
          </p:spPr>
          <p:txBody>
            <a:bodyPr wrap="none" anchor="ctr"/>
            <a:lstStyle/>
            <a:p>
              <a:pPr algn="ctr"/>
              <a:endParaRPr kumimoji="1" lang="en-US"/>
            </a:p>
          </p:txBody>
        </p:sp>
        <p:sp>
          <p:nvSpPr>
            <p:cNvPr id="50180" name="Rectangle 4"/>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algn="ctr"/>
              <a:endParaRPr kumimoji="1" lang="en-US"/>
            </a:p>
          </p:txBody>
        </p:sp>
        <p:sp>
          <p:nvSpPr>
            <p:cNvPr id="50181" name="Rectangle 5"/>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a:endParaRPr kumimoji="1" lang="en-US"/>
            </a:p>
          </p:txBody>
        </p:sp>
        <p:grpSp>
          <p:nvGrpSpPr>
            <p:cNvPr id="50182" name="Group 6"/>
            <p:cNvGrpSpPr>
              <a:grpSpLocks/>
            </p:cNvGrpSpPr>
            <p:nvPr/>
          </p:nvGrpSpPr>
          <p:grpSpPr bwMode="auto">
            <a:xfrm>
              <a:off x="4944" y="1"/>
              <a:ext cx="816" cy="3974"/>
              <a:chOff x="4944" y="1"/>
              <a:chExt cx="816" cy="3974"/>
            </a:xfrm>
          </p:grpSpPr>
          <p:grpSp>
            <p:nvGrpSpPr>
              <p:cNvPr id="50183" name="Group 7"/>
              <p:cNvGrpSpPr>
                <a:grpSpLocks/>
              </p:cNvGrpSpPr>
              <p:nvPr userDrawn="1"/>
            </p:nvGrpSpPr>
            <p:grpSpPr bwMode="auto">
              <a:xfrm>
                <a:off x="5280" y="1"/>
                <a:ext cx="480" cy="1430"/>
                <a:chOff x="5280" y="1"/>
                <a:chExt cx="480" cy="1430"/>
              </a:xfrm>
            </p:grpSpPr>
            <p:grpSp>
              <p:nvGrpSpPr>
                <p:cNvPr id="50184" name="Group 8"/>
                <p:cNvGrpSpPr>
                  <a:grpSpLocks/>
                </p:cNvGrpSpPr>
                <p:nvPr userDrawn="1"/>
              </p:nvGrpSpPr>
              <p:grpSpPr bwMode="auto">
                <a:xfrm rot="-5400000">
                  <a:off x="5484" y="0"/>
                  <a:ext cx="174" cy="176"/>
                  <a:chOff x="1657" y="323"/>
                  <a:chExt cx="1691" cy="2560"/>
                </a:xfrm>
              </p:grpSpPr>
              <p:grpSp>
                <p:nvGrpSpPr>
                  <p:cNvPr id="50185" name="Group 9"/>
                  <p:cNvGrpSpPr>
                    <a:grpSpLocks/>
                  </p:cNvGrpSpPr>
                  <p:nvPr/>
                </p:nvGrpSpPr>
                <p:grpSpPr bwMode="auto">
                  <a:xfrm>
                    <a:off x="1657" y="323"/>
                    <a:ext cx="1691" cy="2560"/>
                    <a:chOff x="1657" y="323"/>
                    <a:chExt cx="1691" cy="2560"/>
                  </a:xfrm>
                </p:grpSpPr>
                <p:sp>
                  <p:nvSpPr>
                    <p:cNvPr id="50186" name="Freeform 10"/>
                    <p:cNvSpPr>
                      <a:spLocks/>
                    </p:cNvSpPr>
                    <p:nvPr/>
                  </p:nvSpPr>
                  <p:spPr bwMode="auto">
                    <a:xfrm>
                      <a:off x="2117" y="323"/>
                      <a:ext cx="1231" cy="2560"/>
                    </a:xfrm>
                    <a:custGeom>
                      <a:avLst/>
                      <a:gdLst/>
                      <a:ahLst/>
                      <a:cxnLst>
                        <a:cxn ang="0">
                          <a:pos x="337" y="283"/>
                        </a:cxn>
                        <a:cxn ang="0">
                          <a:pos x="415" y="115"/>
                        </a:cxn>
                        <a:cxn ang="0">
                          <a:pos x="583" y="7"/>
                        </a:cxn>
                        <a:cxn ang="0">
                          <a:pos x="895" y="61"/>
                        </a:cxn>
                        <a:cxn ang="0">
                          <a:pos x="1051" y="349"/>
                        </a:cxn>
                        <a:cxn ang="0">
                          <a:pos x="979" y="769"/>
                        </a:cxn>
                        <a:cxn ang="0">
                          <a:pos x="943" y="943"/>
                        </a:cxn>
                        <a:cxn ang="0">
                          <a:pos x="1105" y="1075"/>
                        </a:cxn>
                        <a:cxn ang="0">
                          <a:pos x="1231" y="1525"/>
                        </a:cxn>
                        <a:cxn ang="0">
                          <a:pos x="1123" y="1969"/>
                        </a:cxn>
                        <a:cxn ang="0">
                          <a:pos x="907" y="2077"/>
                        </a:cxn>
                        <a:cxn ang="0">
                          <a:pos x="721" y="2059"/>
                        </a:cxn>
                        <a:cxn ang="0">
                          <a:pos x="655" y="2251"/>
                        </a:cxn>
                        <a:cxn ang="0">
                          <a:pos x="529" y="2527"/>
                        </a:cxn>
                        <a:cxn ang="0">
                          <a:pos x="211" y="2509"/>
                        </a:cxn>
                        <a:cxn ang="0">
                          <a:pos x="31" y="2227"/>
                        </a:cxn>
                        <a:cxn ang="0">
                          <a:pos x="25" y="1969"/>
                        </a:cxn>
                        <a:cxn ang="0">
                          <a:pos x="145" y="1651"/>
                        </a:cxn>
                        <a:cxn ang="0">
                          <a:pos x="259" y="1513"/>
                        </a:cxn>
                        <a:cxn ang="0">
                          <a:pos x="217" y="1729"/>
                        </a:cxn>
                        <a:cxn ang="0">
                          <a:pos x="73" y="2023"/>
                        </a:cxn>
                        <a:cxn ang="0">
                          <a:pos x="169" y="2323"/>
                        </a:cxn>
                        <a:cxn ang="0">
                          <a:pos x="439" y="2431"/>
                        </a:cxn>
                        <a:cxn ang="0">
                          <a:pos x="595" y="2227"/>
                        </a:cxn>
                        <a:cxn ang="0">
                          <a:pos x="577" y="1807"/>
                        </a:cxn>
                        <a:cxn ang="0">
                          <a:pos x="493" y="1531"/>
                        </a:cxn>
                        <a:cxn ang="0">
                          <a:pos x="535" y="1459"/>
                        </a:cxn>
                        <a:cxn ang="0">
                          <a:pos x="625" y="1633"/>
                        </a:cxn>
                        <a:cxn ang="0">
                          <a:pos x="721" y="1933"/>
                        </a:cxn>
                        <a:cxn ang="0">
                          <a:pos x="967" y="1963"/>
                        </a:cxn>
                        <a:cxn ang="0">
                          <a:pos x="1135" y="1687"/>
                        </a:cxn>
                        <a:cxn ang="0">
                          <a:pos x="1117" y="1273"/>
                        </a:cxn>
                        <a:cxn ang="0">
                          <a:pos x="883" y="1057"/>
                        </a:cxn>
                        <a:cxn ang="0">
                          <a:pos x="679" y="1129"/>
                        </a:cxn>
                        <a:cxn ang="0">
                          <a:pos x="577" y="1117"/>
                        </a:cxn>
                        <a:cxn ang="0">
                          <a:pos x="619" y="1033"/>
                        </a:cxn>
                        <a:cxn ang="0">
                          <a:pos x="811" y="937"/>
                        </a:cxn>
                        <a:cxn ang="0">
                          <a:pos x="949" y="613"/>
                        </a:cxn>
                        <a:cxn ang="0">
                          <a:pos x="883" y="175"/>
                        </a:cxn>
                        <a:cxn ang="0">
                          <a:pos x="619" y="103"/>
                        </a:cxn>
                        <a:cxn ang="0">
                          <a:pos x="391" y="355"/>
                        </a:cxn>
                        <a:cxn ang="0">
                          <a:pos x="403" y="763"/>
                        </a:cxn>
                        <a:cxn ang="0">
                          <a:pos x="343" y="949"/>
                        </a:cxn>
                        <a:cxn ang="0">
                          <a:pos x="289" y="685"/>
                        </a:cxn>
                        <a:cxn ang="0">
                          <a:pos x="307" y="367"/>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s-ES"/>
                    </a:p>
                  </p:txBody>
                </p:sp>
                <p:sp>
                  <p:nvSpPr>
                    <p:cNvPr id="50187" name="Freeform 11"/>
                    <p:cNvSpPr>
                      <a:spLocks/>
                    </p:cNvSpPr>
                    <p:nvPr/>
                  </p:nvSpPr>
                  <p:spPr bwMode="auto">
                    <a:xfrm>
                      <a:off x="1657" y="376"/>
                      <a:ext cx="865" cy="2071"/>
                    </a:xfrm>
                    <a:custGeom>
                      <a:avLst/>
                      <a:gdLst/>
                      <a:ahLst/>
                      <a:cxnLst>
                        <a:cxn ang="0">
                          <a:pos x="785" y="530"/>
                        </a:cxn>
                        <a:cxn ang="0">
                          <a:pos x="797" y="350"/>
                        </a:cxn>
                        <a:cxn ang="0">
                          <a:pos x="863" y="206"/>
                        </a:cxn>
                        <a:cxn ang="0">
                          <a:pos x="809" y="218"/>
                        </a:cxn>
                        <a:cxn ang="0">
                          <a:pos x="749" y="218"/>
                        </a:cxn>
                        <a:cxn ang="0">
                          <a:pos x="683" y="116"/>
                        </a:cxn>
                        <a:cxn ang="0">
                          <a:pos x="611" y="32"/>
                        </a:cxn>
                        <a:cxn ang="0">
                          <a:pos x="509" y="2"/>
                        </a:cxn>
                        <a:cxn ang="0">
                          <a:pos x="407" y="20"/>
                        </a:cxn>
                        <a:cxn ang="0">
                          <a:pos x="281" y="74"/>
                        </a:cxn>
                        <a:cxn ang="0">
                          <a:pos x="173" y="206"/>
                        </a:cxn>
                        <a:cxn ang="0">
                          <a:pos x="119" y="404"/>
                        </a:cxn>
                        <a:cxn ang="0">
                          <a:pos x="131" y="590"/>
                        </a:cxn>
                        <a:cxn ang="0">
                          <a:pos x="173" y="782"/>
                        </a:cxn>
                        <a:cxn ang="0">
                          <a:pos x="197" y="884"/>
                        </a:cxn>
                        <a:cxn ang="0">
                          <a:pos x="167" y="986"/>
                        </a:cxn>
                        <a:cxn ang="0">
                          <a:pos x="65" y="1124"/>
                        </a:cxn>
                        <a:cxn ang="0">
                          <a:pos x="17" y="1298"/>
                        </a:cxn>
                        <a:cxn ang="0">
                          <a:pos x="5" y="1550"/>
                        </a:cxn>
                        <a:cxn ang="0">
                          <a:pos x="47" y="1748"/>
                        </a:cxn>
                        <a:cxn ang="0">
                          <a:pos x="131" y="1898"/>
                        </a:cxn>
                        <a:cxn ang="0">
                          <a:pos x="299" y="1988"/>
                        </a:cxn>
                        <a:cxn ang="0">
                          <a:pos x="425" y="1982"/>
                        </a:cxn>
                        <a:cxn ang="0">
                          <a:pos x="467" y="1994"/>
                        </a:cxn>
                        <a:cxn ang="0">
                          <a:pos x="497" y="2066"/>
                        </a:cxn>
                        <a:cxn ang="0">
                          <a:pos x="497" y="1964"/>
                        </a:cxn>
                        <a:cxn ang="0">
                          <a:pos x="557" y="1778"/>
                        </a:cxn>
                        <a:cxn ang="0">
                          <a:pos x="617" y="1658"/>
                        </a:cxn>
                        <a:cxn ang="0">
                          <a:pos x="581" y="1700"/>
                        </a:cxn>
                        <a:cxn ang="0">
                          <a:pos x="515" y="1820"/>
                        </a:cxn>
                        <a:cxn ang="0">
                          <a:pos x="407" y="1904"/>
                        </a:cxn>
                        <a:cxn ang="0">
                          <a:pos x="269" y="1898"/>
                        </a:cxn>
                        <a:cxn ang="0">
                          <a:pos x="179" y="1814"/>
                        </a:cxn>
                        <a:cxn ang="0">
                          <a:pos x="113" y="1640"/>
                        </a:cxn>
                        <a:cxn ang="0">
                          <a:pos x="107" y="1394"/>
                        </a:cxn>
                        <a:cxn ang="0">
                          <a:pos x="137" y="1190"/>
                        </a:cxn>
                        <a:cxn ang="0">
                          <a:pos x="203" y="1070"/>
                        </a:cxn>
                        <a:cxn ang="0">
                          <a:pos x="323" y="1022"/>
                        </a:cxn>
                        <a:cxn ang="0">
                          <a:pos x="509" y="1076"/>
                        </a:cxn>
                        <a:cxn ang="0">
                          <a:pos x="611" y="1124"/>
                        </a:cxn>
                        <a:cxn ang="0">
                          <a:pos x="665" y="1100"/>
                        </a:cxn>
                        <a:cxn ang="0">
                          <a:pos x="659" y="1046"/>
                        </a:cxn>
                        <a:cxn ang="0">
                          <a:pos x="611" y="1004"/>
                        </a:cxn>
                        <a:cxn ang="0">
                          <a:pos x="497" y="980"/>
                        </a:cxn>
                        <a:cxn ang="0">
                          <a:pos x="323" y="896"/>
                        </a:cxn>
                        <a:cxn ang="0">
                          <a:pos x="233" y="680"/>
                        </a:cxn>
                        <a:cxn ang="0">
                          <a:pos x="209" y="416"/>
                        </a:cxn>
                        <a:cxn ang="0">
                          <a:pos x="317" y="170"/>
                        </a:cxn>
                        <a:cxn ang="0">
                          <a:pos x="485" y="110"/>
                        </a:cxn>
                        <a:cxn ang="0">
                          <a:pos x="617" y="164"/>
                        </a:cxn>
                        <a:cxn ang="0">
                          <a:pos x="707" y="290"/>
                        </a:cxn>
                        <a:cxn ang="0">
                          <a:pos x="737" y="428"/>
                        </a:cxn>
                        <a:cxn ang="0">
                          <a:pos x="773" y="602"/>
                        </a:cxn>
                        <a:cxn ang="0">
                          <a:pos x="809" y="584"/>
                        </a:cxn>
                        <a:cxn ang="0">
                          <a:pos x="785" y="530"/>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s-ES"/>
                    </a:p>
                  </p:txBody>
                </p:sp>
              </p:grpSp>
              <p:sp>
                <p:nvSpPr>
                  <p:cNvPr id="50188" name="Oval 12"/>
                  <p:cNvSpPr>
                    <a:spLocks noChangeArrowheads="1"/>
                  </p:cNvSpPr>
                  <p:nvPr/>
                </p:nvSpPr>
                <p:spPr bwMode="auto">
                  <a:xfrm>
                    <a:off x="2400" y="1428"/>
                    <a:ext cx="168" cy="246"/>
                  </a:xfrm>
                  <a:prstGeom prst="ellipse">
                    <a:avLst/>
                  </a:prstGeom>
                  <a:solidFill>
                    <a:srgbClr val="E7D6B7"/>
                  </a:solidFill>
                  <a:ln w="9525">
                    <a:noFill/>
                    <a:round/>
                    <a:headEnd/>
                    <a:tailEnd/>
                  </a:ln>
                  <a:effectLst/>
                </p:spPr>
                <p:txBody>
                  <a:bodyPr wrap="none" anchor="ctr"/>
                  <a:lstStyle/>
                  <a:p>
                    <a:endParaRPr lang="es-ES"/>
                  </a:p>
                </p:txBody>
              </p:sp>
              <p:sp>
                <p:nvSpPr>
                  <p:cNvPr id="50189" name="Freeform 13"/>
                  <p:cNvSpPr>
                    <a:spLocks/>
                  </p:cNvSpPr>
                  <p:nvPr/>
                </p:nvSpPr>
                <p:spPr bwMode="auto">
                  <a:xfrm>
                    <a:off x="2595" y="741"/>
                    <a:ext cx="266" cy="521"/>
                  </a:xfrm>
                  <a:custGeom>
                    <a:avLst/>
                    <a:gdLst/>
                    <a:ahLst/>
                    <a:cxnLst>
                      <a:cxn ang="0">
                        <a:pos x="3" y="483"/>
                      </a:cxn>
                      <a:cxn ang="0">
                        <a:pos x="27" y="273"/>
                      </a:cxn>
                      <a:cxn ang="0">
                        <a:pos x="111" y="45"/>
                      </a:cxn>
                      <a:cxn ang="0">
                        <a:pos x="183" y="3"/>
                      </a:cxn>
                      <a:cxn ang="0">
                        <a:pos x="237" y="39"/>
                      </a:cxn>
                      <a:cxn ang="0">
                        <a:pos x="261" y="129"/>
                      </a:cxn>
                      <a:cxn ang="0">
                        <a:pos x="207" y="273"/>
                      </a:cxn>
                      <a:cxn ang="0">
                        <a:pos x="105" y="477"/>
                      </a:cxn>
                      <a:cxn ang="0">
                        <a:pos x="45" y="501"/>
                      </a:cxn>
                      <a:cxn ang="0">
                        <a:pos x="3" y="483"/>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s-ES"/>
                  </a:p>
                </p:txBody>
              </p:sp>
              <p:sp>
                <p:nvSpPr>
                  <p:cNvPr id="50190" name="Freeform 14"/>
                  <p:cNvSpPr>
                    <a:spLocks/>
                  </p:cNvSpPr>
                  <p:nvPr/>
                </p:nvSpPr>
                <p:spPr bwMode="auto">
                  <a:xfrm>
                    <a:off x="2672" y="1593"/>
                    <a:ext cx="392" cy="340"/>
                  </a:xfrm>
                  <a:custGeom>
                    <a:avLst/>
                    <a:gdLst/>
                    <a:ahLst/>
                    <a:cxnLst>
                      <a:cxn ang="0">
                        <a:pos x="100" y="201"/>
                      </a:cxn>
                      <a:cxn ang="0">
                        <a:pos x="16" y="87"/>
                      </a:cxn>
                      <a:cxn ang="0">
                        <a:pos x="4" y="45"/>
                      </a:cxn>
                      <a:cxn ang="0">
                        <a:pos x="28" y="3"/>
                      </a:cxn>
                      <a:cxn ang="0">
                        <a:pos x="130" y="27"/>
                      </a:cxn>
                      <a:cxn ang="0">
                        <a:pos x="250" y="75"/>
                      </a:cxn>
                      <a:cxn ang="0">
                        <a:pos x="364" y="159"/>
                      </a:cxn>
                      <a:cxn ang="0">
                        <a:pos x="388" y="273"/>
                      </a:cxn>
                      <a:cxn ang="0">
                        <a:pos x="340" y="333"/>
                      </a:cxn>
                      <a:cxn ang="0">
                        <a:pos x="244" y="315"/>
                      </a:cxn>
                      <a:cxn ang="0">
                        <a:pos x="100" y="20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s-ES"/>
                  </a:p>
                </p:txBody>
              </p:sp>
              <p:sp>
                <p:nvSpPr>
                  <p:cNvPr id="50191" name="Freeform 15"/>
                  <p:cNvSpPr>
                    <a:spLocks/>
                  </p:cNvSpPr>
                  <p:nvPr/>
                </p:nvSpPr>
                <p:spPr bwMode="auto">
                  <a:xfrm>
                    <a:off x="2412" y="1929"/>
                    <a:ext cx="151" cy="558"/>
                  </a:xfrm>
                  <a:custGeom>
                    <a:avLst/>
                    <a:gdLst/>
                    <a:ahLst/>
                    <a:cxnLst>
                      <a:cxn ang="0">
                        <a:pos x="18" y="165"/>
                      </a:cxn>
                      <a:cxn ang="0">
                        <a:pos x="42" y="39"/>
                      </a:cxn>
                      <a:cxn ang="0">
                        <a:pos x="66" y="3"/>
                      </a:cxn>
                      <a:cxn ang="0">
                        <a:pos x="108" y="27"/>
                      </a:cxn>
                      <a:cxn ang="0">
                        <a:pos x="138" y="165"/>
                      </a:cxn>
                      <a:cxn ang="0">
                        <a:pos x="144" y="423"/>
                      </a:cxn>
                      <a:cxn ang="0">
                        <a:pos x="96" y="543"/>
                      </a:cxn>
                      <a:cxn ang="0">
                        <a:pos x="24" y="513"/>
                      </a:cxn>
                      <a:cxn ang="0">
                        <a:pos x="0" y="315"/>
                      </a:cxn>
                      <a:cxn ang="0">
                        <a:pos x="18" y="165"/>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s-ES"/>
                  </a:p>
                </p:txBody>
              </p:sp>
              <p:sp>
                <p:nvSpPr>
                  <p:cNvPr id="50192" name="Freeform 16"/>
                  <p:cNvSpPr>
                    <a:spLocks/>
                  </p:cNvSpPr>
                  <p:nvPr/>
                </p:nvSpPr>
                <p:spPr bwMode="auto">
                  <a:xfrm>
                    <a:off x="1907" y="1589"/>
                    <a:ext cx="392" cy="253"/>
                  </a:xfrm>
                  <a:custGeom>
                    <a:avLst/>
                    <a:gdLst/>
                    <a:ahLst/>
                    <a:cxnLst>
                      <a:cxn ang="0">
                        <a:pos x="175" y="61"/>
                      </a:cxn>
                      <a:cxn ang="0">
                        <a:pos x="307" y="19"/>
                      </a:cxn>
                      <a:cxn ang="0">
                        <a:pos x="367" y="7"/>
                      </a:cxn>
                      <a:cxn ang="0">
                        <a:pos x="385" y="61"/>
                      </a:cxn>
                      <a:cxn ang="0">
                        <a:pos x="325" y="133"/>
                      </a:cxn>
                      <a:cxn ang="0">
                        <a:pos x="193" y="223"/>
                      </a:cxn>
                      <a:cxn ang="0">
                        <a:pos x="37" y="247"/>
                      </a:cxn>
                      <a:cxn ang="0">
                        <a:pos x="1" y="187"/>
                      </a:cxn>
                      <a:cxn ang="0">
                        <a:pos x="43" y="115"/>
                      </a:cxn>
                      <a:cxn ang="0">
                        <a:pos x="175" y="61"/>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s-ES"/>
                  </a:p>
                </p:txBody>
              </p:sp>
              <p:sp>
                <p:nvSpPr>
                  <p:cNvPr id="50193" name="Freeform 17"/>
                  <p:cNvSpPr>
                    <a:spLocks/>
                  </p:cNvSpPr>
                  <p:nvPr/>
                </p:nvSpPr>
                <p:spPr bwMode="auto">
                  <a:xfrm>
                    <a:off x="2094" y="930"/>
                    <a:ext cx="238" cy="386"/>
                  </a:xfrm>
                  <a:custGeom>
                    <a:avLst/>
                    <a:gdLst/>
                    <a:ahLst/>
                    <a:cxnLst>
                      <a:cxn ang="0">
                        <a:pos x="78" y="270"/>
                      </a:cxn>
                      <a:cxn ang="0">
                        <a:pos x="24" y="192"/>
                      </a:cxn>
                      <a:cxn ang="0">
                        <a:pos x="0" y="96"/>
                      </a:cxn>
                      <a:cxn ang="0">
                        <a:pos x="24" y="12"/>
                      </a:cxn>
                      <a:cxn ang="0">
                        <a:pos x="120" y="24"/>
                      </a:cxn>
                      <a:cxn ang="0">
                        <a:pos x="180" y="132"/>
                      </a:cxn>
                      <a:cxn ang="0">
                        <a:pos x="234" y="306"/>
                      </a:cxn>
                      <a:cxn ang="0">
                        <a:pos x="204" y="378"/>
                      </a:cxn>
                      <a:cxn ang="0">
                        <a:pos x="168" y="354"/>
                      </a:cxn>
                      <a:cxn ang="0">
                        <a:pos x="78" y="270"/>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cap="flat" cmpd="sng">
                    <a:noFill/>
                    <a:prstDash val="solid"/>
                    <a:round/>
                    <a:headEnd type="none" w="med" len="med"/>
                    <a:tailEnd type="none" w="med" len="med"/>
                  </a:ln>
                  <a:effectLst/>
                </p:spPr>
                <p:txBody>
                  <a:bodyPr wrap="none" anchor="ctr"/>
                  <a:lstStyle/>
                  <a:p>
                    <a:endParaRPr lang="es-ES"/>
                  </a:p>
                </p:txBody>
              </p:sp>
            </p:grpSp>
            <p:pic>
              <p:nvPicPr>
                <p:cNvPr id="50194" name="Picture 18"/>
                <p:cNvPicPr>
                  <a:picLocks noChangeAspect="1" noChangeArrowheads="1"/>
                </p:cNvPicPr>
                <p:nvPr userDrawn="1"/>
              </p:nvPicPr>
              <p:blipFill>
                <a:blip r:embed="rId13"/>
                <a:srcRect/>
                <a:stretch>
                  <a:fillRect/>
                </a:stretch>
              </p:blipFill>
              <p:spPr bwMode="auto">
                <a:xfrm>
                  <a:off x="5280" y="144"/>
                  <a:ext cx="186" cy="183"/>
                </a:xfrm>
                <a:prstGeom prst="rect">
                  <a:avLst/>
                </a:prstGeom>
                <a:noFill/>
                <a:ln w="9525">
                  <a:noFill/>
                  <a:miter lim="800000"/>
                  <a:headEnd/>
                  <a:tailEnd/>
                </a:ln>
                <a:effectLst/>
              </p:spPr>
            </p:pic>
            <p:pic>
              <p:nvPicPr>
                <p:cNvPr id="50195" name="Picture 19"/>
                <p:cNvPicPr>
                  <a:picLocks noChangeAspect="1" noChangeArrowheads="1"/>
                </p:cNvPicPr>
                <p:nvPr userDrawn="1"/>
              </p:nvPicPr>
              <p:blipFill>
                <a:blip r:embed="rId13"/>
                <a:srcRect/>
                <a:stretch>
                  <a:fillRect/>
                </a:stretch>
              </p:blipFill>
              <p:spPr bwMode="auto">
                <a:xfrm>
                  <a:off x="5574" y="144"/>
                  <a:ext cx="186" cy="183"/>
                </a:xfrm>
                <a:prstGeom prst="rect">
                  <a:avLst/>
                </a:prstGeom>
                <a:noFill/>
                <a:ln w="9525">
                  <a:noFill/>
                  <a:miter lim="800000"/>
                  <a:headEnd/>
                  <a:tailEnd/>
                </a:ln>
                <a:effectLst/>
              </p:spPr>
            </p:pic>
            <p:pic>
              <p:nvPicPr>
                <p:cNvPr id="50196" name="Picture 20"/>
                <p:cNvPicPr>
                  <a:picLocks noChangeAspect="1" noChangeArrowheads="1"/>
                </p:cNvPicPr>
                <p:nvPr userDrawn="1"/>
              </p:nvPicPr>
              <p:blipFill>
                <a:blip r:embed="rId13"/>
                <a:srcRect/>
                <a:stretch>
                  <a:fillRect/>
                </a:stretch>
              </p:blipFill>
              <p:spPr bwMode="auto">
                <a:xfrm>
                  <a:off x="5424" y="336"/>
                  <a:ext cx="186" cy="183"/>
                </a:xfrm>
                <a:prstGeom prst="rect">
                  <a:avLst/>
                </a:prstGeom>
                <a:noFill/>
                <a:ln w="9525">
                  <a:noFill/>
                  <a:miter lim="800000"/>
                  <a:headEnd/>
                  <a:tailEnd/>
                </a:ln>
                <a:effectLst/>
              </p:spPr>
            </p:pic>
            <p:pic>
              <p:nvPicPr>
                <p:cNvPr id="50197" name="Picture 21"/>
                <p:cNvPicPr>
                  <a:picLocks noChangeAspect="1" noChangeArrowheads="1"/>
                </p:cNvPicPr>
                <p:nvPr userDrawn="1"/>
              </p:nvPicPr>
              <p:blipFill>
                <a:blip r:embed="rId13"/>
                <a:srcRect/>
                <a:stretch>
                  <a:fillRect/>
                </a:stretch>
              </p:blipFill>
              <p:spPr bwMode="auto">
                <a:xfrm>
                  <a:off x="5376" y="576"/>
                  <a:ext cx="186" cy="183"/>
                </a:xfrm>
                <a:prstGeom prst="rect">
                  <a:avLst/>
                </a:prstGeom>
                <a:noFill/>
                <a:ln w="9525">
                  <a:noFill/>
                  <a:miter lim="800000"/>
                  <a:headEnd/>
                  <a:tailEnd/>
                </a:ln>
                <a:effectLst/>
              </p:spPr>
            </p:pic>
            <p:pic>
              <p:nvPicPr>
                <p:cNvPr id="50198" name="Picture 22"/>
                <p:cNvPicPr>
                  <a:picLocks noChangeAspect="1" noChangeArrowheads="1"/>
                </p:cNvPicPr>
                <p:nvPr userDrawn="1"/>
              </p:nvPicPr>
              <p:blipFill>
                <a:blip r:embed="rId13"/>
                <a:srcRect/>
                <a:stretch>
                  <a:fillRect/>
                </a:stretch>
              </p:blipFill>
              <p:spPr bwMode="auto">
                <a:xfrm>
                  <a:off x="5574" y="528"/>
                  <a:ext cx="186" cy="183"/>
                </a:xfrm>
                <a:prstGeom prst="rect">
                  <a:avLst/>
                </a:prstGeom>
                <a:noFill/>
                <a:ln w="9525">
                  <a:noFill/>
                  <a:miter lim="800000"/>
                  <a:headEnd/>
                  <a:tailEnd/>
                </a:ln>
                <a:effectLst/>
              </p:spPr>
            </p:pic>
            <p:pic>
              <p:nvPicPr>
                <p:cNvPr id="50199" name="Picture 23"/>
                <p:cNvPicPr>
                  <a:picLocks noChangeAspect="1" noChangeArrowheads="1"/>
                </p:cNvPicPr>
                <p:nvPr userDrawn="1"/>
              </p:nvPicPr>
              <p:blipFill>
                <a:blip r:embed="rId13"/>
                <a:srcRect/>
                <a:stretch>
                  <a:fillRect/>
                </a:stretch>
              </p:blipFill>
              <p:spPr bwMode="auto">
                <a:xfrm>
                  <a:off x="5472" y="768"/>
                  <a:ext cx="186" cy="183"/>
                </a:xfrm>
                <a:prstGeom prst="rect">
                  <a:avLst/>
                </a:prstGeom>
                <a:noFill/>
                <a:ln w="9525">
                  <a:noFill/>
                  <a:miter lim="800000"/>
                  <a:headEnd/>
                  <a:tailEnd/>
                </a:ln>
                <a:effectLst/>
              </p:spPr>
            </p:pic>
            <p:pic>
              <p:nvPicPr>
                <p:cNvPr id="50200" name="Picture 24"/>
                <p:cNvPicPr>
                  <a:picLocks noChangeAspect="1" noChangeArrowheads="1"/>
                </p:cNvPicPr>
                <p:nvPr userDrawn="1"/>
              </p:nvPicPr>
              <p:blipFill>
                <a:blip r:embed="rId13"/>
                <a:srcRect/>
                <a:stretch>
                  <a:fillRect/>
                </a:stretch>
              </p:blipFill>
              <p:spPr bwMode="auto">
                <a:xfrm>
                  <a:off x="5574" y="1008"/>
                  <a:ext cx="186" cy="183"/>
                </a:xfrm>
                <a:prstGeom prst="rect">
                  <a:avLst/>
                </a:prstGeom>
                <a:noFill/>
                <a:ln w="9525">
                  <a:noFill/>
                  <a:miter lim="800000"/>
                  <a:headEnd/>
                  <a:tailEnd/>
                </a:ln>
                <a:effectLst/>
              </p:spPr>
            </p:pic>
            <p:pic>
              <p:nvPicPr>
                <p:cNvPr id="50201" name="Picture 25"/>
                <p:cNvPicPr>
                  <a:picLocks noChangeAspect="1" noChangeArrowheads="1"/>
                </p:cNvPicPr>
                <p:nvPr userDrawn="1"/>
              </p:nvPicPr>
              <p:blipFill>
                <a:blip r:embed="rId13"/>
                <a:srcRect/>
                <a:stretch>
                  <a:fillRect/>
                </a:stretch>
              </p:blipFill>
              <p:spPr bwMode="auto">
                <a:xfrm>
                  <a:off x="5574" y="1248"/>
                  <a:ext cx="186" cy="183"/>
                </a:xfrm>
                <a:prstGeom prst="rect">
                  <a:avLst/>
                </a:prstGeom>
                <a:noFill/>
                <a:ln w="9525">
                  <a:noFill/>
                  <a:miter lim="800000"/>
                  <a:headEnd/>
                  <a:tailEnd/>
                </a:ln>
                <a:effectLst/>
              </p:spPr>
            </p:pic>
          </p:grpSp>
          <p:grpSp>
            <p:nvGrpSpPr>
              <p:cNvPr id="50202" name="Group 26"/>
              <p:cNvGrpSpPr>
                <a:grpSpLocks/>
              </p:cNvGrpSpPr>
              <p:nvPr userDrawn="1"/>
            </p:nvGrpSpPr>
            <p:grpSpPr bwMode="auto">
              <a:xfrm>
                <a:off x="4944" y="1008"/>
                <a:ext cx="522" cy="2967"/>
                <a:chOff x="4944" y="1008"/>
                <a:chExt cx="522" cy="2967"/>
              </a:xfrm>
            </p:grpSpPr>
            <p:pic>
              <p:nvPicPr>
                <p:cNvPr id="50203" name="Picture 27"/>
                <p:cNvPicPr>
                  <a:picLocks noChangeAspect="1" noChangeArrowheads="1"/>
                </p:cNvPicPr>
                <p:nvPr userDrawn="1"/>
              </p:nvPicPr>
              <p:blipFill>
                <a:blip r:embed="rId13"/>
                <a:srcRect/>
                <a:stretch>
                  <a:fillRect/>
                </a:stretch>
              </p:blipFill>
              <p:spPr bwMode="auto">
                <a:xfrm>
                  <a:off x="5136" y="1008"/>
                  <a:ext cx="186" cy="183"/>
                </a:xfrm>
                <a:prstGeom prst="rect">
                  <a:avLst/>
                </a:prstGeom>
                <a:noFill/>
                <a:ln w="9525">
                  <a:noFill/>
                  <a:miter lim="800000"/>
                  <a:headEnd/>
                  <a:tailEnd/>
                </a:ln>
                <a:effectLst/>
              </p:spPr>
            </p:pic>
            <p:pic>
              <p:nvPicPr>
                <p:cNvPr id="50204" name="Picture 28"/>
                <p:cNvPicPr>
                  <a:picLocks noChangeAspect="1" noChangeArrowheads="1"/>
                </p:cNvPicPr>
                <p:nvPr userDrawn="1"/>
              </p:nvPicPr>
              <p:blipFill>
                <a:blip r:embed="rId13"/>
                <a:srcRect/>
                <a:stretch>
                  <a:fillRect/>
                </a:stretch>
              </p:blipFill>
              <p:spPr bwMode="auto">
                <a:xfrm>
                  <a:off x="5184" y="1200"/>
                  <a:ext cx="186" cy="183"/>
                </a:xfrm>
                <a:prstGeom prst="rect">
                  <a:avLst/>
                </a:prstGeom>
                <a:noFill/>
                <a:ln w="9525">
                  <a:noFill/>
                  <a:miter lim="800000"/>
                  <a:headEnd/>
                  <a:tailEnd/>
                </a:ln>
                <a:effectLst/>
              </p:spPr>
            </p:pic>
            <p:pic>
              <p:nvPicPr>
                <p:cNvPr id="50205" name="Picture 29"/>
                <p:cNvPicPr>
                  <a:picLocks noChangeAspect="1" noChangeArrowheads="1"/>
                </p:cNvPicPr>
                <p:nvPr userDrawn="1"/>
              </p:nvPicPr>
              <p:blipFill>
                <a:blip r:embed="rId13"/>
                <a:srcRect/>
                <a:stretch>
                  <a:fillRect/>
                </a:stretch>
              </p:blipFill>
              <p:spPr bwMode="auto">
                <a:xfrm>
                  <a:off x="5136" y="1584"/>
                  <a:ext cx="186" cy="183"/>
                </a:xfrm>
                <a:prstGeom prst="rect">
                  <a:avLst/>
                </a:prstGeom>
                <a:noFill/>
                <a:ln w="9525">
                  <a:noFill/>
                  <a:miter lim="800000"/>
                  <a:headEnd/>
                  <a:tailEnd/>
                </a:ln>
                <a:effectLst/>
              </p:spPr>
            </p:pic>
            <p:pic>
              <p:nvPicPr>
                <p:cNvPr id="50206" name="Picture 30"/>
                <p:cNvPicPr>
                  <a:picLocks noChangeAspect="1" noChangeArrowheads="1"/>
                </p:cNvPicPr>
                <p:nvPr userDrawn="1"/>
              </p:nvPicPr>
              <p:blipFill>
                <a:blip r:embed="rId13"/>
                <a:srcRect/>
                <a:stretch>
                  <a:fillRect/>
                </a:stretch>
              </p:blipFill>
              <p:spPr bwMode="auto">
                <a:xfrm>
                  <a:off x="5280" y="1728"/>
                  <a:ext cx="186" cy="183"/>
                </a:xfrm>
                <a:prstGeom prst="rect">
                  <a:avLst/>
                </a:prstGeom>
                <a:noFill/>
                <a:ln w="9525">
                  <a:noFill/>
                  <a:miter lim="800000"/>
                  <a:headEnd/>
                  <a:tailEnd/>
                </a:ln>
                <a:effectLst/>
              </p:spPr>
            </p:pic>
            <p:pic>
              <p:nvPicPr>
                <p:cNvPr id="50207" name="Picture 31"/>
                <p:cNvPicPr>
                  <a:picLocks noChangeAspect="1" noChangeArrowheads="1"/>
                </p:cNvPicPr>
                <p:nvPr userDrawn="1"/>
              </p:nvPicPr>
              <p:blipFill>
                <a:blip r:embed="rId13"/>
                <a:srcRect/>
                <a:stretch>
                  <a:fillRect/>
                </a:stretch>
              </p:blipFill>
              <p:spPr bwMode="auto">
                <a:xfrm>
                  <a:off x="5040" y="1824"/>
                  <a:ext cx="186" cy="183"/>
                </a:xfrm>
                <a:prstGeom prst="rect">
                  <a:avLst/>
                </a:prstGeom>
                <a:noFill/>
                <a:ln w="9525">
                  <a:noFill/>
                  <a:miter lim="800000"/>
                  <a:headEnd/>
                  <a:tailEnd/>
                </a:ln>
                <a:effectLst/>
              </p:spPr>
            </p:pic>
            <p:pic>
              <p:nvPicPr>
                <p:cNvPr id="50208" name="Picture 32"/>
                <p:cNvPicPr>
                  <a:picLocks noChangeAspect="1" noChangeArrowheads="1"/>
                </p:cNvPicPr>
                <p:nvPr userDrawn="1"/>
              </p:nvPicPr>
              <p:blipFill>
                <a:blip r:embed="rId13"/>
                <a:srcRect/>
                <a:stretch>
                  <a:fillRect/>
                </a:stretch>
              </p:blipFill>
              <p:spPr bwMode="auto">
                <a:xfrm>
                  <a:off x="5088" y="2016"/>
                  <a:ext cx="186" cy="183"/>
                </a:xfrm>
                <a:prstGeom prst="rect">
                  <a:avLst/>
                </a:prstGeom>
                <a:noFill/>
                <a:ln w="9525">
                  <a:noFill/>
                  <a:miter lim="800000"/>
                  <a:headEnd/>
                  <a:tailEnd/>
                </a:ln>
                <a:effectLst/>
              </p:spPr>
            </p:pic>
            <p:pic>
              <p:nvPicPr>
                <p:cNvPr id="50209" name="Picture 33"/>
                <p:cNvPicPr>
                  <a:picLocks noChangeAspect="1" noChangeArrowheads="1"/>
                </p:cNvPicPr>
                <p:nvPr userDrawn="1"/>
              </p:nvPicPr>
              <p:blipFill>
                <a:blip r:embed="rId13"/>
                <a:srcRect/>
                <a:stretch>
                  <a:fillRect/>
                </a:stretch>
              </p:blipFill>
              <p:spPr bwMode="auto">
                <a:xfrm>
                  <a:off x="5280" y="2064"/>
                  <a:ext cx="186" cy="183"/>
                </a:xfrm>
                <a:prstGeom prst="rect">
                  <a:avLst/>
                </a:prstGeom>
                <a:noFill/>
                <a:ln w="9525">
                  <a:noFill/>
                  <a:miter lim="800000"/>
                  <a:headEnd/>
                  <a:tailEnd/>
                </a:ln>
                <a:effectLst/>
              </p:spPr>
            </p:pic>
            <p:pic>
              <p:nvPicPr>
                <p:cNvPr id="50210" name="Picture 34"/>
                <p:cNvPicPr>
                  <a:picLocks noChangeAspect="1" noChangeArrowheads="1"/>
                </p:cNvPicPr>
                <p:nvPr userDrawn="1"/>
              </p:nvPicPr>
              <p:blipFill>
                <a:blip r:embed="rId13"/>
                <a:srcRect/>
                <a:stretch>
                  <a:fillRect/>
                </a:stretch>
              </p:blipFill>
              <p:spPr bwMode="auto">
                <a:xfrm>
                  <a:off x="5232" y="2352"/>
                  <a:ext cx="186" cy="183"/>
                </a:xfrm>
                <a:prstGeom prst="rect">
                  <a:avLst/>
                </a:prstGeom>
                <a:noFill/>
                <a:ln w="9525">
                  <a:noFill/>
                  <a:miter lim="800000"/>
                  <a:headEnd/>
                  <a:tailEnd/>
                </a:ln>
                <a:effectLst/>
              </p:spPr>
            </p:pic>
            <p:pic>
              <p:nvPicPr>
                <p:cNvPr id="50211" name="Picture 35"/>
                <p:cNvPicPr>
                  <a:picLocks noChangeAspect="1" noChangeArrowheads="1"/>
                </p:cNvPicPr>
                <p:nvPr userDrawn="1"/>
              </p:nvPicPr>
              <p:blipFill>
                <a:blip r:embed="rId13"/>
                <a:srcRect/>
                <a:stretch>
                  <a:fillRect/>
                </a:stretch>
              </p:blipFill>
              <p:spPr bwMode="auto">
                <a:xfrm>
                  <a:off x="4992" y="2208"/>
                  <a:ext cx="186" cy="183"/>
                </a:xfrm>
                <a:prstGeom prst="rect">
                  <a:avLst/>
                </a:prstGeom>
                <a:noFill/>
                <a:ln w="9525">
                  <a:noFill/>
                  <a:miter lim="800000"/>
                  <a:headEnd/>
                  <a:tailEnd/>
                </a:ln>
                <a:effectLst/>
              </p:spPr>
            </p:pic>
            <p:pic>
              <p:nvPicPr>
                <p:cNvPr id="50212" name="Picture 36"/>
                <p:cNvPicPr>
                  <a:picLocks noChangeAspect="1" noChangeArrowheads="1"/>
                </p:cNvPicPr>
                <p:nvPr userDrawn="1"/>
              </p:nvPicPr>
              <p:blipFill>
                <a:blip r:embed="rId13"/>
                <a:srcRect/>
                <a:stretch>
                  <a:fillRect/>
                </a:stretch>
              </p:blipFill>
              <p:spPr bwMode="auto">
                <a:xfrm>
                  <a:off x="4992" y="2448"/>
                  <a:ext cx="186" cy="183"/>
                </a:xfrm>
                <a:prstGeom prst="rect">
                  <a:avLst/>
                </a:prstGeom>
                <a:noFill/>
                <a:ln w="9525">
                  <a:noFill/>
                  <a:miter lim="800000"/>
                  <a:headEnd/>
                  <a:tailEnd/>
                </a:ln>
                <a:effectLst/>
              </p:spPr>
            </p:pic>
            <p:pic>
              <p:nvPicPr>
                <p:cNvPr id="50213" name="Picture 37"/>
                <p:cNvPicPr>
                  <a:picLocks noChangeAspect="1" noChangeArrowheads="1"/>
                </p:cNvPicPr>
                <p:nvPr userDrawn="1"/>
              </p:nvPicPr>
              <p:blipFill>
                <a:blip r:embed="rId13"/>
                <a:srcRect/>
                <a:stretch>
                  <a:fillRect/>
                </a:stretch>
              </p:blipFill>
              <p:spPr bwMode="auto">
                <a:xfrm>
                  <a:off x="5136" y="2592"/>
                  <a:ext cx="186" cy="183"/>
                </a:xfrm>
                <a:prstGeom prst="rect">
                  <a:avLst/>
                </a:prstGeom>
                <a:noFill/>
                <a:ln w="9525">
                  <a:noFill/>
                  <a:miter lim="800000"/>
                  <a:headEnd/>
                  <a:tailEnd/>
                </a:ln>
                <a:effectLst/>
              </p:spPr>
            </p:pic>
            <p:pic>
              <p:nvPicPr>
                <p:cNvPr id="50214" name="Picture 38"/>
                <p:cNvPicPr>
                  <a:picLocks noChangeAspect="1" noChangeArrowheads="1"/>
                </p:cNvPicPr>
                <p:nvPr userDrawn="1"/>
              </p:nvPicPr>
              <p:blipFill>
                <a:blip r:embed="rId13"/>
                <a:srcRect/>
                <a:stretch>
                  <a:fillRect/>
                </a:stretch>
              </p:blipFill>
              <p:spPr bwMode="auto">
                <a:xfrm>
                  <a:off x="5232" y="1392"/>
                  <a:ext cx="186" cy="183"/>
                </a:xfrm>
                <a:prstGeom prst="rect">
                  <a:avLst/>
                </a:prstGeom>
                <a:noFill/>
                <a:ln w="9525">
                  <a:noFill/>
                  <a:miter lim="800000"/>
                  <a:headEnd/>
                  <a:tailEnd/>
                </a:ln>
                <a:effectLst/>
              </p:spPr>
            </p:pic>
            <p:pic>
              <p:nvPicPr>
                <p:cNvPr id="50215" name="Picture 39"/>
                <p:cNvPicPr>
                  <a:picLocks noChangeAspect="1" noChangeArrowheads="1"/>
                </p:cNvPicPr>
                <p:nvPr userDrawn="1"/>
              </p:nvPicPr>
              <p:blipFill>
                <a:blip r:embed="rId13"/>
                <a:srcRect/>
                <a:stretch>
                  <a:fillRect/>
                </a:stretch>
              </p:blipFill>
              <p:spPr bwMode="auto">
                <a:xfrm>
                  <a:off x="4944" y="2736"/>
                  <a:ext cx="186" cy="183"/>
                </a:xfrm>
                <a:prstGeom prst="rect">
                  <a:avLst/>
                </a:prstGeom>
                <a:noFill/>
                <a:ln w="9525">
                  <a:noFill/>
                  <a:miter lim="800000"/>
                  <a:headEnd/>
                  <a:tailEnd/>
                </a:ln>
                <a:effectLst/>
              </p:spPr>
            </p:pic>
            <p:pic>
              <p:nvPicPr>
                <p:cNvPr id="50216" name="Picture 40"/>
                <p:cNvPicPr>
                  <a:picLocks noChangeAspect="1" noChangeArrowheads="1"/>
                </p:cNvPicPr>
                <p:nvPr userDrawn="1"/>
              </p:nvPicPr>
              <p:blipFill>
                <a:blip r:embed="rId13"/>
                <a:srcRect/>
                <a:stretch>
                  <a:fillRect/>
                </a:stretch>
              </p:blipFill>
              <p:spPr bwMode="auto">
                <a:xfrm>
                  <a:off x="4992" y="3072"/>
                  <a:ext cx="186" cy="183"/>
                </a:xfrm>
                <a:prstGeom prst="rect">
                  <a:avLst/>
                </a:prstGeom>
                <a:noFill/>
                <a:ln w="9525">
                  <a:noFill/>
                  <a:miter lim="800000"/>
                  <a:headEnd/>
                  <a:tailEnd/>
                </a:ln>
                <a:effectLst/>
              </p:spPr>
            </p:pic>
            <p:pic>
              <p:nvPicPr>
                <p:cNvPr id="50217" name="Picture 41"/>
                <p:cNvPicPr>
                  <a:picLocks noChangeAspect="1" noChangeArrowheads="1"/>
                </p:cNvPicPr>
                <p:nvPr userDrawn="1"/>
              </p:nvPicPr>
              <p:blipFill>
                <a:blip r:embed="rId13"/>
                <a:srcRect/>
                <a:stretch>
                  <a:fillRect/>
                </a:stretch>
              </p:blipFill>
              <p:spPr bwMode="auto">
                <a:xfrm>
                  <a:off x="5232" y="3312"/>
                  <a:ext cx="186" cy="183"/>
                </a:xfrm>
                <a:prstGeom prst="rect">
                  <a:avLst/>
                </a:prstGeom>
                <a:noFill/>
                <a:ln w="9525">
                  <a:noFill/>
                  <a:miter lim="800000"/>
                  <a:headEnd/>
                  <a:tailEnd/>
                </a:ln>
                <a:effectLst/>
              </p:spPr>
            </p:pic>
            <p:pic>
              <p:nvPicPr>
                <p:cNvPr id="50218" name="Picture 42"/>
                <p:cNvPicPr>
                  <a:picLocks noChangeAspect="1" noChangeArrowheads="1"/>
                </p:cNvPicPr>
                <p:nvPr userDrawn="1"/>
              </p:nvPicPr>
              <p:blipFill>
                <a:blip r:embed="rId13"/>
                <a:srcRect/>
                <a:stretch>
                  <a:fillRect/>
                </a:stretch>
              </p:blipFill>
              <p:spPr bwMode="auto">
                <a:xfrm>
                  <a:off x="4992" y="3408"/>
                  <a:ext cx="186" cy="183"/>
                </a:xfrm>
                <a:prstGeom prst="rect">
                  <a:avLst/>
                </a:prstGeom>
                <a:noFill/>
                <a:ln w="9525">
                  <a:noFill/>
                  <a:miter lim="800000"/>
                  <a:headEnd/>
                  <a:tailEnd/>
                </a:ln>
                <a:effectLst/>
              </p:spPr>
            </p:pic>
            <p:pic>
              <p:nvPicPr>
                <p:cNvPr id="50219" name="Picture 43"/>
                <p:cNvPicPr>
                  <a:picLocks noChangeAspect="1" noChangeArrowheads="1"/>
                </p:cNvPicPr>
                <p:nvPr userDrawn="1"/>
              </p:nvPicPr>
              <p:blipFill>
                <a:blip r:embed="rId13"/>
                <a:srcRect/>
                <a:stretch>
                  <a:fillRect/>
                </a:stretch>
              </p:blipFill>
              <p:spPr bwMode="auto">
                <a:xfrm>
                  <a:off x="5088" y="3552"/>
                  <a:ext cx="186" cy="183"/>
                </a:xfrm>
                <a:prstGeom prst="rect">
                  <a:avLst/>
                </a:prstGeom>
                <a:noFill/>
                <a:ln w="9525">
                  <a:noFill/>
                  <a:miter lim="800000"/>
                  <a:headEnd/>
                  <a:tailEnd/>
                </a:ln>
                <a:effectLst/>
              </p:spPr>
            </p:pic>
            <p:pic>
              <p:nvPicPr>
                <p:cNvPr id="50220" name="Picture 44"/>
                <p:cNvPicPr>
                  <a:picLocks noChangeAspect="1" noChangeArrowheads="1"/>
                </p:cNvPicPr>
                <p:nvPr userDrawn="1"/>
              </p:nvPicPr>
              <p:blipFill>
                <a:blip r:embed="rId13"/>
                <a:srcRect/>
                <a:stretch>
                  <a:fillRect/>
                </a:stretch>
              </p:blipFill>
              <p:spPr bwMode="auto">
                <a:xfrm>
                  <a:off x="4992" y="3792"/>
                  <a:ext cx="186" cy="183"/>
                </a:xfrm>
                <a:prstGeom prst="rect">
                  <a:avLst/>
                </a:prstGeom>
                <a:noFill/>
                <a:ln w="9525">
                  <a:noFill/>
                  <a:miter lim="800000"/>
                  <a:headEnd/>
                  <a:tailEnd/>
                </a:ln>
                <a:effectLst/>
              </p:spPr>
            </p:pic>
            <p:pic>
              <p:nvPicPr>
                <p:cNvPr id="50221" name="Picture 45"/>
                <p:cNvPicPr>
                  <a:picLocks noChangeAspect="1" noChangeArrowheads="1"/>
                </p:cNvPicPr>
                <p:nvPr userDrawn="1"/>
              </p:nvPicPr>
              <p:blipFill>
                <a:blip r:embed="rId13"/>
                <a:srcRect/>
                <a:stretch>
                  <a:fillRect/>
                </a:stretch>
              </p:blipFill>
              <p:spPr bwMode="auto">
                <a:xfrm>
                  <a:off x="5184" y="3696"/>
                  <a:ext cx="186" cy="183"/>
                </a:xfrm>
                <a:prstGeom prst="rect">
                  <a:avLst/>
                </a:prstGeom>
                <a:noFill/>
                <a:ln w="9525">
                  <a:noFill/>
                  <a:miter lim="800000"/>
                  <a:headEnd/>
                  <a:tailEnd/>
                </a:ln>
                <a:effectLst/>
              </p:spPr>
            </p:pic>
          </p:grpSp>
        </p:grpSp>
        <p:sp>
          <p:nvSpPr>
            <p:cNvPr id="50222" name="Freeform 46"/>
            <p:cNvSpPr>
              <a:spLocks/>
            </p:cNvSpPr>
            <p:nvPr/>
          </p:nvSpPr>
          <p:spPr bwMode="auto">
            <a:xfrm>
              <a:off x="5010" y="3092"/>
              <a:ext cx="750" cy="1222"/>
            </a:xfrm>
            <a:custGeom>
              <a:avLst/>
              <a:gdLst/>
              <a:ahLst/>
              <a:cxnLst>
                <a:cxn ang="0">
                  <a:pos x="372" y="154"/>
                </a:cxn>
                <a:cxn ang="0">
                  <a:pos x="378" y="412"/>
                </a:cxn>
                <a:cxn ang="0">
                  <a:pos x="312" y="724"/>
                </a:cxn>
                <a:cxn ang="0">
                  <a:pos x="138" y="928"/>
                </a:cxn>
                <a:cxn ang="0">
                  <a:pos x="0" y="976"/>
                </a:cxn>
                <a:cxn ang="0">
                  <a:pos x="0" y="1222"/>
                </a:cxn>
                <a:cxn ang="0">
                  <a:pos x="750" y="1222"/>
                </a:cxn>
                <a:cxn ang="0">
                  <a:pos x="750" y="178"/>
                </a:cxn>
                <a:cxn ang="0">
                  <a:pos x="372" y="154"/>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cap="flat" cmpd="sng">
              <a:noFill/>
              <a:prstDash val="solid"/>
              <a:round/>
              <a:headEnd type="none" w="med" len="med"/>
              <a:tailEnd type="none" w="med" len="med"/>
            </a:ln>
            <a:effectLst/>
          </p:spPr>
          <p:txBody>
            <a:bodyPr wrap="none" anchor="ctr"/>
            <a:lstStyle/>
            <a:p>
              <a:endParaRPr lang="es-ES"/>
            </a:p>
          </p:txBody>
        </p:sp>
        <p:sp>
          <p:nvSpPr>
            <p:cNvPr id="50223" name="Freeform 47"/>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50224" name="Freeform 48"/>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endParaRPr lang="es-ES"/>
            </a:p>
          </p:txBody>
        </p:sp>
        <p:sp>
          <p:nvSpPr>
            <p:cNvPr id="50225" name="Freeform 49" descr="kimonopat1"/>
            <p:cNvSpPr>
              <a:spLocks/>
            </p:cNvSpPr>
            <p:nvPr/>
          </p:nvSpPr>
          <p:spPr bwMode="auto">
            <a:xfrm>
              <a:off x="5046" y="2229"/>
              <a:ext cx="617" cy="1376"/>
            </a:xfrm>
            <a:custGeom>
              <a:avLst/>
              <a:gdLst/>
              <a:ahLst/>
              <a:cxnLst>
                <a:cxn ang="0">
                  <a:pos x="486" y="3"/>
                </a:cxn>
                <a:cxn ang="0">
                  <a:pos x="402" y="381"/>
                </a:cxn>
                <a:cxn ang="0">
                  <a:pos x="216" y="777"/>
                </a:cxn>
                <a:cxn ang="0">
                  <a:pos x="0" y="1119"/>
                </a:cxn>
                <a:cxn ang="0">
                  <a:pos x="102" y="1101"/>
                </a:cxn>
                <a:cxn ang="0">
                  <a:pos x="282" y="1119"/>
                </a:cxn>
                <a:cxn ang="0">
                  <a:pos x="378" y="1185"/>
                </a:cxn>
                <a:cxn ang="0">
                  <a:pos x="432" y="1269"/>
                </a:cxn>
                <a:cxn ang="0">
                  <a:pos x="444" y="1365"/>
                </a:cxn>
                <a:cxn ang="0">
                  <a:pos x="498" y="1203"/>
                </a:cxn>
                <a:cxn ang="0">
                  <a:pos x="564" y="825"/>
                </a:cxn>
                <a:cxn ang="0">
                  <a:pos x="606" y="363"/>
                </a:cxn>
                <a:cxn ang="0">
                  <a:pos x="486" y="3"/>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4"/>
              <a:srcRect/>
              <a:tile tx="0" ty="0" sx="100000" sy="100000" flip="none" algn="tl"/>
            </a:blipFill>
            <a:ln w="9525" cap="flat" cmpd="sng">
              <a:noFill/>
              <a:prstDash val="solid"/>
              <a:round/>
              <a:headEnd/>
              <a:tailEnd/>
            </a:ln>
            <a:effectLst/>
          </p:spPr>
          <p:txBody>
            <a:bodyPr wrap="none" anchor="ctr"/>
            <a:lstStyle/>
            <a:p>
              <a:endParaRPr lang="es-ES"/>
            </a:p>
          </p:txBody>
        </p:sp>
        <p:sp>
          <p:nvSpPr>
            <p:cNvPr id="50226" name="Freeform 50" descr="kimonopat1"/>
            <p:cNvSpPr>
              <a:spLocks/>
            </p:cNvSpPr>
            <p:nvPr/>
          </p:nvSpPr>
          <p:spPr bwMode="auto">
            <a:xfrm>
              <a:off x="5193" y="269"/>
              <a:ext cx="576" cy="3180"/>
            </a:xfrm>
            <a:custGeom>
              <a:avLst/>
              <a:gdLst/>
              <a:ahLst/>
              <a:cxnLst>
                <a:cxn ang="0">
                  <a:pos x="42" y="61"/>
                </a:cxn>
                <a:cxn ang="0">
                  <a:pos x="156" y="517"/>
                </a:cxn>
                <a:cxn ang="0">
                  <a:pos x="288" y="991"/>
                </a:cxn>
                <a:cxn ang="0">
                  <a:pos x="414" y="1435"/>
                </a:cxn>
                <a:cxn ang="0">
                  <a:pos x="576" y="1807"/>
                </a:cxn>
                <a:cxn ang="0">
                  <a:pos x="576" y="3055"/>
                </a:cxn>
                <a:cxn ang="0">
                  <a:pos x="414" y="2557"/>
                </a:cxn>
                <a:cxn ang="0">
                  <a:pos x="252" y="1765"/>
                </a:cxn>
                <a:cxn ang="0">
                  <a:pos x="126" y="961"/>
                </a:cxn>
                <a:cxn ang="0">
                  <a:pos x="12" y="151"/>
                </a:cxn>
                <a:cxn ang="0">
                  <a:pos x="42" y="6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4"/>
              <a:srcRect/>
              <a:tile tx="0" ty="0" sx="100000" sy="100000" flip="none" algn="tl"/>
            </a:blipFill>
            <a:ln w="9525" cap="flat" cmpd="sng">
              <a:noFill/>
              <a:prstDash val="solid"/>
              <a:round/>
              <a:headEnd/>
              <a:tailEnd/>
            </a:ln>
            <a:effectLst/>
          </p:spPr>
          <p:txBody>
            <a:bodyPr wrap="none" anchor="ctr"/>
            <a:lstStyle/>
            <a:p>
              <a:endParaRPr lang="es-ES"/>
            </a:p>
          </p:txBody>
        </p:sp>
        <p:sp>
          <p:nvSpPr>
            <p:cNvPr id="50227" name="Freeform 51"/>
            <p:cNvSpPr>
              <a:spLocks/>
            </p:cNvSpPr>
            <p:nvPr/>
          </p:nvSpPr>
          <p:spPr bwMode="auto">
            <a:xfrm>
              <a:off x="5197" y="165"/>
              <a:ext cx="573" cy="1935"/>
            </a:xfrm>
            <a:custGeom>
              <a:avLst/>
              <a:gdLst/>
              <a:ahLst/>
              <a:cxnLst>
                <a:cxn ang="0">
                  <a:pos x="69" y="63"/>
                </a:cxn>
                <a:cxn ang="0">
                  <a:pos x="207" y="549"/>
                </a:cxn>
                <a:cxn ang="0">
                  <a:pos x="381" y="1101"/>
                </a:cxn>
                <a:cxn ang="0">
                  <a:pos x="573" y="1575"/>
                </a:cxn>
                <a:cxn ang="0">
                  <a:pos x="573" y="1935"/>
                </a:cxn>
                <a:cxn ang="0">
                  <a:pos x="321" y="1449"/>
                </a:cxn>
                <a:cxn ang="0">
                  <a:pos x="147" y="699"/>
                </a:cxn>
                <a:cxn ang="0">
                  <a:pos x="15" y="171"/>
                </a:cxn>
                <a:cxn ang="0">
                  <a:pos x="69" y="63"/>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50228" name="Freeform 52"/>
            <p:cNvSpPr>
              <a:spLocks/>
            </p:cNvSpPr>
            <p:nvPr/>
          </p:nvSpPr>
          <p:spPr bwMode="auto">
            <a:xfrm>
              <a:off x="5004" y="0"/>
              <a:ext cx="363"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round/>
              <a:headEnd/>
              <a:tailEnd/>
            </a:ln>
            <a:effectLst/>
          </p:spPr>
          <p:txBody>
            <a:bodyPr wrap="none" anchor="ctr"/>
            <a:lstStyle/>
            <a:p>
              <a:endParaRPr lang="es-ES"/>
            </a:p>
          </p:txBody>
        </p:sp>
        <p:sp>
          <p:nvSpPr>
            <p:cNvPr id="50229" name="Freeform 53"/>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endParaRPr lang="es-ES"/>
            </a:p>
          </p:txBody>
        </p:sp>
        <p:sp>
          <p:nvSpPr>
            <p:cNvPr id="50230" name="Rectangle 54"/>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miter lim="800000"/>
              <a:headEnd/>
              <a:tailEnd/>
            </a:ln>
            <a:effectLst/>
          </p:spPr>
          <p:txBody>
            <a:bodyPr wrap="none" anchor="ctr"/>
            <a:lstStyle/>
            <a:p>
              <a:pPr algn="ctr"/>
              <a:endParaRPr kumimoji="1" lang="en-US"/>
            </a:p>
          </p:txBody>
        </p:sp>
        <p:sp>
          <p:nvSpPr>
            <p:cNvPr id="50231" name="Freeform 55"/>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endParaRPr lang="es-ES"/>
            </a:p>
          </p:txBody>
        </p:sp>
        <p:sp>
          <p:nvSpPr>
            <p:cNvPr id="50232" name="AutoShape 56"/>
            <p:cNvSpPr>
              <a:spLocks noChangeArrowheads="1"/>
            </p:cNvSpPr>
            <p:nvPr/>
          </p:nvSpPr>
          <p:spPr bwMode="hidden">
            <a:xfrm rot="5400000">
              <a:off x="2724" y="2089"/>
              <a:ext cx="4320" cy="142"/>
            </a:xfrm>
            <a:custGeom>
              <a:avLst/>
              <a:gdLst>
                <a:gd name="G0" fmla="+- 607 0 0"/>
                <a:gd name="G1" fmla="+- 21600 0 607"/>
                <a:gd name="G2" fmla="*/ 607 1 2"/>
                <a:gd name="G3" fmla="+- 21600 0 G2"/>
                <a:gd name="G4" fmla="+/ 607 21600 2"/>
                <a:gd name="G5" fmla="+/ G1 0 2"/>
                <a:gd name="G6" fmla="*/ 21600 21600 607"/>
                <a:gd name="G7" fmla="*/ G6 1 2"/>
                <a:gd name="G8" fmla="+- 21600 0 G7"/>
                <a:gd name="G9" fmla="*/ 21600 1 2"/>
                <a:gd name="G10" fmla="+- 607 0 G9"/>
                <a:gd name="G11" fmla="?: G10 G8 0"/>
                <a:gd name="G12" fmla="?: G10 G7 21600"/>
                <a:gd name="T0" fmla="*/ 21296 w 21600"/>
                <a:gd name="T1" fmla="*/ 10800 h 21600"/>
                <a:gd name="T2" fmla="*/ 10800 w 21600"/>
                <a:gd name="T3" fmla="*/ 21600 h 21600"/>
                <a:gd name="T4" fmla="*/ 304 w 21600"/>
                <a:gd name="T5" fmla="*/ 10800 h 21600"/>
                <a:gd name="T6" fmla="*/ 10800 w 21600"/>
                <a:gd name="T7" fmla="*/ 0 h 21600"/>
                <a:gd name="T8" fmla="*/ 2104 w 21600"/>
                <a:gd name="T9" fmla="*/ 2104 h 21600"/>
                <a:gd name="T10" fmla="*/ 19496 w 21600"/>
                <a:gd name="T11" fmla="*/ 19496 h 21600"/>
              </a:gdLst>
              <a:ahLst/>
              <a:cxnLst>
                <a:cxn ang="0">
                  <a:pos x="T0" y="T1"/>
                </a:cxn>
                <a:cxn ang="0">
                  <a:pos x="T2" y="T3"/>
                </a:cxn>
                <a:cxn ang="0">
                  <a:pos x="T4" y="T5"/>
                </a:cxn>
                <a:cxn ang="0">
                  <a:pos x="T6" y="T7"/>
                </a:cxn>
              </a:cxnLst>
              <a:rect l="T8" t="T9" r="T10" b="T11"/>
              <a:pathLst>
                <a:path w="21600" h="21600">
                  <a:moveTo>
                    <a:pt x="0" y="0"/>
                  </a:moveTo>
                  <a:lnTo>
                    <a:pt x="607" y="21600"/>
                  </a:lnTo>
                  <a:lnTo>
                    <a:pt x="20993" y="21600"/>
                  </a:lnTo>
                  <a:lnTo>
                    <a:pt x="21600" y="0"/>
                  </a:lnTo>
                  <a:close/>
                </a:path>
              </a:pathLst>
            </a:custGeom>
            <a:gradFill rotWithShape="0">
              <a:gsLst>
                <a:gs pos="0">
                  <a:schemeClr val="bg1"/>
                </a:gs>
                <a:gs pos="100000">
                  <a:schemeClr val="bg2"/>
                </a:gs>
              </a:gsLst>
              <a:lin ang="0" scaled="1"/>
            </a:gradFill>
            <a:ln w="9525">
              <a:noFill/>
              <a:miter lim="800000"/>
              <a:headEnd/>
              <a:tailEnd/>
            </a:ln>
            <a:effectLst/>
          </p:spPr>
          <p:txBody>
            <a:bodyPr rot="10800000" vert="eaVert" wrap="none" anchor="ctr"/>
            <a:lstStyle/>
            <a:p>
              <a:pPr algn="ctr"/>
              <a:endParaRPr kumimoji="1" lang="en-US"/>
            </a:p>
          </p:txBody>
        </p:sp>
      </p:grpSp>
      <p:sp>
        <p:nvSpPr>
          <p:cNvPr id="50233" name="Rectangle 57"/>
          <p:cNvSpPr>
            <a:spLocks noGrp="1" noChangeArrowheads="1"/>
          </p:cNvSpPr>
          <p:nvPr>
            <p:ph type="title"/>
          </p:nvPr>
        </p:nvSpPr>
        <p:spPr bwMode="auto">
          <a:xfrm>
            <a:off x="219075" y="227013"/>
            <a:ext cx="7477125"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50234" name="Rectangle 58"/>
          <p:cNvSpPr>
            <a:spLocks noGrp="1" noChangeArrowheads="1"/>
          </p:cNvSpPr>
          <p:nvPr>
            <p:ph type="body" idx="1"/>
          </p:nvPr>
        </p:nvSpPr>
        <p:spPr bwMode="auto">
          <a:xfrm>
            <a:off x="263525" y="1598613"/>
            <a:ext cx="7386638" cy="44973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50235" name="Rectangle 59"/>
          <p:cNvSpPr>
            <a:spLocks noGrp="1" noChangeArrowheads="1"/>
          </p:cNvSpPr>
          <p:nvPr>
            <p:ph type="dt" sz="half" idx="2"/>
          </p:nvPr>
        </p:nvSpPr>
        <p:spPr bwMode="auto">
          <a:xfrm>
            <a:off x="301625" y="6242050"/>
            <a:ext cx="1782763"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endParaRPr lang="es-ES"/>
          </a:p>
        </p:txBody>
      </p:sp>
      <p:sp>
        <p:nvSpPr>
          <p:cNvPr id="50236" name="Rectangle 60"/>
          <p:cNvSpPr>
            <a:spLocks noGrp="1" noChangeArrowheads="1"/>
          </p:cNvSpPr>
          <p:nvPr>
            <p:ph type="ftr" sz="quarter" idx="3"/>
          </p:nvPr>
        </p:nvSpPr>
        <p:spPr bwMode="auto">
          <a:xfrm>
            <a:off x="2257425" y="6248400"/>
            <a:ext cx="3455988"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endParaRPr lang="es-ES"/>
          </a:p>
        </p:txBody>
      </p:sp>
      <p:sp>
        <p:nvSpPr>
          <p:cNvPr id="50237" name="Rectangle 61"/>
          <p:cNvSpPr>
            <a:spLocks noGrp="1" noChangeArrowheads="1"/>
          </p:cNvSpPr>
          <p:nvPr>
            <p:ph type="sldNum" sz="quarter" idx="4"/>
          </p:nvPr>
        </p:nvSpPr>
        <p:spPr bwMode="auto">
          <a:xfrm>
            <a:off x="5867400" y="6248400"/>
            <a:ext cx="175577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fld id="{278959EF-A7D8-4B67-B404-69F434F164BA}" type="slidenum">
              <a:rPr lang="es-ES"/>
              <a:pPr/>
              <a:t>‹Nº›</a:t>
            </a:fld>
            <a:endParaRPr lang="es-E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rtl="0" fontAlgn="base">
        <a:spcBef>
          <a:spcPct val="0"/>
        </a:spcBef>
        <a:spcAft>
          <a:spcPct val="0"/>
        </a:spcAft>
        <a:defRPr sz="4000">
          <a:solidFill>
            <a:schemeClr val="tx2"/>
          </a:solidFill>
          <a:latin typeface="+mj-lt"/>
          <a:ea typeface="+mj-ea"/>
          <a:cs typeface="+mj-cs"/>
        </a:defRPr>
      </a:lvl1pPr>
      <a:lvl2pPr algn="l" rtl="0" fontAlgn="base">
        <a:spcBef>
          <a:spcPct val="0"/>
        </a:spcBef>
        <a:spcAft>
          <a:spcPct val="0"/>
        </a:spcAft>
        <a:defRPr sz="4000">
          <a:solidFill>
            <a:schemeClr val="tx2"/>
          </a:solidFill>
          <a:latin typeface="Arial" charset="0"/>
        </a:defRPr>
      </a:lvl2pPr>
      <a:lvl3pPr algn="l" rtl="0" fontAlgn="base">
        <a:spcBef>
          <a:spcPct val="0"/>
        </a:spcBef>
        <a:spcAft>
          <a:spcPct val="0"/>
        </a:spcAft>
        <a:defRPr sz="4000">
          <a:solidFill>
            <a:schemeClr val="tx2"/>
          </a:solidFill>
          <a:latin typeface="Arial" charset="0"/>
        </a:defRPr>
      </a:lvl3pPr>
      <a:lvl4pPr algn="l" rtl="0" fontAlgn="base">
        <a:spcBef>
          <a:spcPct val="0"/>
        </a:spcBef>
        <a:spcAft>
          <a:spcPct val="0"/>
        </a:spcAft>
        <a:defRPr sz="4000">
          <a:solidFill>
            <a:schemeClr val="tx2"/>
          </a:solidFill>
          <a:latin typeface="Arial" charset="0"/>
        </a:defRPr>
      </a:lvl4pPr>
      <a:lvl5pPr algn="l" rtl="0" fontAlgn="base">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342900" indent="-342900" algn="l" rtl="0" fontAlgn="base">
        <a:spcBef>
          <a:spcPct val="20000"/>
        </a:spcBef>
        <a:spcAft>
          <a:spcPct val="0"/>
        </a:spcAft>
        <a:buBlip>
          <a:blip r:embed="rId15"/>
        </a:buBlip>
        <a:defRPr sz="3200">
          <a:solidFill>
            <a:schemeClr val="tx1"/>
          </a:solidFill>
          <a:latin typeface="+mn-lt"/>
          <a:ea typeface="+mn-ea"/>
          <a:cs typeface="+mn-cs"/>
        </a:defRPr>
      </a:lvl1pPr>
      <a:lvl2pPr marL="742950" indent="-285750" algn="l" rtl="0" fontAlgn="base">
        <a:spcBef>
          <a:spcPct val="20000"/>
        </a:spcBef>
        <a:spcAft>
          <a:spcPct val="0"/>
        </a:spcAft>
        <a:buSzPct val="80000"/>
        <a:buBlip>
          <a:blip r:embed="rId16"/>
        </a:buBlip>
        <a:defRPr sz="2800">
          <a:solidFill>
            <a:schemeClr val="tx1"/>
          </a:solidFill>
          <a:latin typeface="+mn-lt"/>
        </a:defRPr>
      </a:lvl2pPr>
      <a:lvl3pPr marL="1143000" indent="-228600" algn="l" rtl="0" fontAlgn="base">
        <a:spcBef>
          <a:spcPct val="20000"/>
        </a:spcBef>
        <a:spcAft>
          <a:spcPct val="0"/>
        </a:spcAft>
        <a:buSzPct val="70000"/>
        <a:buBlip>
          <a:blip r:embed="rId17"/>
        </a:buBlip>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7.png"/><Relationship Id="rId7"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9.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9.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9.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7.wmf"/><Relationship Id="rId5" Type="http://schemas.openxmlformats.org/officeDocument/2006/relationships/image" Target="../media/image9.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7.png"/><Relationship Id="rId7" Type="http://schemas.openxmlformats.org/officeDocument/2006/relationships/image" Target="../media/image29.wmf"/><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28.wmf"/><Relationship Id="rId5" Type="http://schemas.openxmlformats.org/officeDocument/2006/relationships/image" Target="../media/image9.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image" Target="../media/image7.png"/><Relationship Id="rId7" Type="http://schemas.openxmlformats.org/officeDocument/2006/relationships/image" Target="../media/image32.wmf"/><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31.wmf"/><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4.emf"/><Relationship Id="rId5" Type="http://schemas.openxmlformats.org/officeDocument/2006/relationships/image" Target="../media/image9.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6.wmf"/><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5.wmf"/><Relationship Id="rId5" Type="http://schemas.openxmlformats.org/officeDocument/2006/relationships/image" Target="../media/image9.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7.wmf"/><Relationship Id="rId5" Type="http://schemas.openxmlformats.org/officeDocument/2006/relationships/image" Target="../media/image9.pn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7.png"/><Relationship Id="rId7" Type="http://schemas.openxmlformats.org/officeDocument/2006/relationships/image" Target="../media/image39.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9.png"/><Relationship Id="rId10" Type="http://schemas.openxmlformats.org/officeDocument/2006/relationships/image" Target="../media/image42.png"/><Relationship Id="rId4" Type="http://schemas.openxmlformats.org/officeDocument/2006/relationships/image" Target="../media/image8.png"/><Relationship Id="rId9"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proteamagnifica"/>
          <p:cNvPicPr>
            <a:picLocks noChangeAspect="1" noChangeArrowheads="1"/>
          </p:cNvPicPr>
          <p:nvPr/>
        </p:nvPicPr>
        <p:blipFill>
          <a:blip r:embed="rId2"/>
          <a:srcRect/>
          <a:stretch>
            <a:fillRect/>
          </a:stretch>
        </p:blipFill>
        <p:spPr bwMode="auto">
          <a:xfrm>
            <a:off x="4572000" y="0"/>
            <a:ext cx="4572000" cy="3357563"/>
          </a:xfrm>
          <a:prstGeom prst="rect">
            <a:avLst/>
          </a:prstGeom>
          <a:noFill/>
          <a:ln w="9525">
            <a:noFill/>
            <a:miter lim="800000"/>
            <a:headEnd/>
            <a:tailEnd/>
          </a:ln>
        </p:spPr>
      </p:pic>
      <p:pic>
        <p:nvPicPr>
          <p:cNvPr id="76803" name="Picture 3" descr="leucospermumhighgold2"/>
          <p:cNvPicPr>
            <a:picLocks noChangeAspect="1" noChangeArrowheads="1"/>
          </p:cNvPicPr>
          <p:nvPr/>
        </p:nvPicPr>
        <p:blipFill>
          <a:blip r:embed="rId3"/>
          <a:srcRect/>
          <a:stretch>
            <a:fillRect/>
          </a:stretch>
        </p:blipFill>
        <p:spPr bwMode="auto">
          <a:xfrm>
            <a:off x="4572000" y="3357563"/>
            <a:ext cx="4572000" cy="3527425"/>
          </a:xfrm>
          <a:prstGeom prst="rect">
            <a:avLst/>
          </a:prstGeom>
          <a:noFill/>
          <a:ln w="9525">
            <a:noFill/>
            <a:miter lim="800000"/>
            <a:headEnd/>
            <a:tailEnd/>
          </a:ln>
        </p:spPr>
      </p:pic>
      <p:pic>
        <p:nvPicPr>
          <p:cNvPr id="76804" name="Picture 4" descr="proteacynaroides"/>
          <p:cNvPicPr>
            <a:picLocks noChangeAspect="1" noChangeArrowheads="1"/>
          </p:cNvPicPr>
          <p:nvPr/>
        </p:nvPicPr>
        <p:blipFill>
          <a:blip r:embed="rId4"/>
          <a:srcRect/>
          <a:stretch>
            <a:fillRect/>
          </a:stretch>
        </p:blipFill>
        <p:spPr bwMode="auto">
          <a:xfrm>
            <a:off x="0" y="3284538"/>
            <a:ext cx="4572000" cy="3573462"/>
          </a:xfrm>
          <a:prstGeom prst="rect">
            <a:avLst/>
          </a:prstGeom>
          <a:noFill/>
          <a:ln w="9525">
            <a:noFill/>
            <a:miter lim="800000"/>
            <a:headEnd/>
            <a:tailEnd/>
          </a:ln>
        </p:spPr>
      </p:pic>
      <p:pic>
        <p:nvPicPr>
          <p:cNvPr id="76805" name="Picture 5"/>
          <p:cNvPicPr>
            <a:picLocks noChangeAspect="1" noChangeArrowheads="1"/>
          </p:cNvPicPr>
          <p:nvPr/>
        </p:nvPicPr>
        <p:blipFill>
          <a:blip r:embed="rId5"/>
          <a:srcRect/>
          <a:stretch>
            <a:fillRect/>
          </a:stretch>
        </p:blipFill>
        <p:spPr bwMode="auto">
          <a:xfrm>
            <a:off x="0" y="0"/>
            <a:ext cx="4572000" cy="3284538"/>
          </a:xfrm>
          <a:prstGeom prst="rect">
            <a:avLst/>
          </a:prstGeom>
          <a:noFill/>
        </p:spPr>
      </p:pic>
      <p:sp>
        <p:nvSpPr>
          <p:cNvPr id="76806" name="Text Box 6"/>
          <p:cNvSpPr txBox="1">
            <a:spLocks noChangeArrowheads="1"/>
          </p:cNvSpPr>
          <p:nvPr/>
        </p:nvSpPr>
        <p:spPr bwMode="auto">
          <a:xfrm>
            <a:off x="539750" y="1196975"/>
            <a:ext cx="7632700" cy="2759075"/>
          </a:xfrm>
          <a:prstGeom prst="rect">
            <a:avLst/>
          </a:prstGeom>
          <a:noFill/>
          <a:ln w="9525">
            <a:noFill/>
            <a:miter lim="800000"/>
            <a:headEnd/>
            <a:tailEnd/>
          </a:ln>
          <a:effectLst/>
        </p:spPr>
        <p:txBody>
          <a:bodyPr>
            <a:spAutoFit/>
          </a:bodyPr>
          <a:lstStyle/>
          <a:p>
            <a:pPr algn="ctr">
              <a:spcBef>
                <a:spcPct val="50000"/>
              </a:spcBef>
            </a:pPr>
            <a:r>
              <a:rPr lang="es-ES" sz="2500" b="1" u="sng">
                <a:solidFill>
                  <a:srgbClr val="FFFFFF"/>
                </a:solidFill>
                <a:latin typeface="Copperplate Gothic Bold" pitchFamily="34" charset="0"/>
              </a:rPr>
              <a:t>ANÁLISIS DE FACTILIBILIDAD</a:t>
            </a:r>
          </a:p>
          <a:p>
            <a:pPr algn="ctr">
              <a:spcBef>
                <a:spcPct val="50000"/>
              </a:spcBef>
            </a:pPr>
            <a:r>
              <a:rPr lang="es-ES" sz="2500" b="1" u="sng">
                <a:solidFill>
                  <a:srgbClr val="FFFFFF"/>
                </a:solidFill>
                <a:latin typeface="Copperplate Gothic Bold" pitchFamily="34" charset="0"/>
              </a:rPr>
              <a:t>DEL DESARROLLO DE UN CULTIVO DE</a:t>
            </a:r>
          </a:p>
          <a:p>
            <a:pPr algn="ctr">
              <a:spcBef>
                <a:spcPct val="50000"/>
              </a:spcBef>
            </a:pPr>
            <a:r>
              <a:rPr lang="es-ES" sz="2500" b="1" u="sng">
                <a:solidFill>
                  <a:srgbClr val="FFFFFF"/>
                </a:solidFill>
                <a:latin typeface="Copperplate Gothic Bold" pitchFamily="34" charset="0"/>
              </a:rPr>
              <a:t>PROTEAS (FLOR HORNAMENTAL)</a:t>
            </a:r>
          </a:p>
          <a:p>
            <a:pPr algn="ctr">
              <a:spcBef>
                <a:spcPct val="50000"/>
              </a:spcBef>
            </a:pPr>
            <a:r>
              <a:rPr lang="es-ES" sz="2500" b="1" u="sng">
                <a:solidFill>
                  <a:srgbClr val="FFFFFF"/>
                </a:solidFill>
                <a:latin typeface="Copperplate Gothic Bold" pitchFamily="34" charset="0"/>
              </a:rPr>
              <a:t>EN EL ECUADOR Y SU</a:t>
            </a:r>
          </a:p>
          <a:p>
            <a:pPr algn="ctr">
              <a:spcBef>
                <a:spcPct val="50000"/>
              </a:spcBef>
            </a:pPr>
            <a:r>
              <a:rPr lang="es-ES" sz="2500" b="1" u="sng">
                <a:solidFill>
                  <a:srgbClr val="FFFFFF"/>
                </a:solidFill>
                <a:latin typeface="Copperplate Gothic Bold" pitchFamily="34" charset="0"/>
              </a:rPr>
              <a:t> COMERCIALIZACIÓN</a:t>
            </a:r>
            <a:r>
              <a:rPr lang="es-ES" sz="2500" b="1">
                <a:solidFill>
                  <a:srgbClr val="FFFFFF"/>
                </a:solidFill>
                <a:latin typeface="Copperplate Gothic Bold" pitchFamily="34" charset="0"/>
              </a:rPr>
              <a:t>.</a:t>
            </a:r>
          </a:p>
        </p:txBody>
      </p:sp>
      <p:sp>
        <p:nvSpPr>
          <p:cNvPr id="76807" name="Text Box 7"/>
          <p:cNvSpPr txBox="1">
            <a:spLocks noChangeArrowheads="1"/>
          </p:cNvSpPr>
          <p:nvPr/>
        </p:nvSpPr>
        <p:spPr bwMode="auto">
          <a:xfrm>
            <a:off x="1763713" y="4437063"/>
            <a:ext cx="4824412" cy="2017712"/>
          </a:xfrm>
          <a:prstGeom prst="rect">
            <a:avLst/>
          </a:prstGeom>
          <a:noFill/>
          <a:ln w="9525">
            <a:noFill/>
            <a:miter lim="800000"/>
            <a:headEnd/>
            <a:tailEnd/>
          </a:ln>
          <a:effectLst/>
        </p:spPr>
        <p:txBody>
          <a:bodyPr>
            <a:spAutoFit/>
          </a:bodyPr>
          <a:lstStyle/>
          <a:p>
            <a:pPr algn="ctr">
              <a:spcBef>
                <a:spcPct val="50000"/>
              </a:spcBef>
            </a:pPr>
            <a:r>
              <a:rPr lang="es-ES" b="1">
                <a:solidFill>
                  <a:srgbClr val="FFFFFF"/>
                </a:solidFill>
              </a:rPr>
              <a:t>AUTORAS:  </a:t>
            </a:r>
          </a:p>
          <a:p>
            <a:pPr algn="ctr">
              <a:spcBef>
                <a:spcPct val="50000"/>
              </a:spcBef>
            </a:pPr>
            <a:r>
              <a:rPr lang="es-ES" b="1">
                <a:solidFill>
                  <a:srgbClr val="FFFFFF"/>
                </a:solidFill>
              </a:rPr>
              <a:t>ADRIANA ELIZABETH NÚÑEZ ALBUJA</a:t>
            </a:r>
          </a:p>
          <a:p>
            <a:pPr algn="ctr">
              <a:spcBef>
                <a:spcPct val="50000"/>
              </a:spcBef>
            </a:pPr>
            <a:r>
              <a:rPr lang="es-ES" b="1">
                <a:solidFill>
                  <a:srgbClr val="FFFFFF"/>
                </a:solidFill>
              </a:rPr>
              <a:t>MA. VERÓNICA DAHIK AYOUB</a:t>
            </a:r>
          </a:p>
          <a:p>
            <a:pPr algn="ctr">
              <a:spcBef>
                <a:spcPct val="50000"/>
              </a:spcBef>
            </a:pPr>
            <a:r>
              <a:rPr lang="es-ES" b="1">
                <a:solidFill>
                  <a:srgbClr val="FFFFFF"/>
                </a:solidFill>
              </a:rPr>
              <a:t>COAUTORA:</a:t>
            </a:r>
          </a:p>
          <a:p>
            <a:pPr algn="ctr">
              <a:spcBef>
                <a:spcPct val="50000"/>
              </a:spcBef>
            </a:pPr>
            <a:r>
              <a:rPr lang="es-ES" b="1">
                <a:solidFill>
                  <a:srgbClr val="FFFFFF"/>
                </a:solidFill>
              </a:rPr>
              <a:t>ECON. MARIA ELENA ROMERO</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79875"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79876"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79877"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79878"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79879"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79880" name="Text Box 8"/>
          <p:cNvSpPr txBox="1">
            <a:spLocks noChangeArrowheads="1"/>
          </p:cNvSpPr>
          <p:nvPr/>
        </p:nvSpPr>
        <p:spPr bwMode="auto">
          <a:xfrm>
            <a:off x="1331913" y="692150"/>
            <a:ext cx="5761037" cy="366713"/>
          </a:xfrm>
          <a:prstGeom prst="rect">
            <a:avLst/>
          </a:prstGeom>
          <a:noFill/>
          <a:ln w="9525">
            <a:noFill/>
            <a:miter lim="800000"/>
            <a:headEnd/>
            <a:tailEnd/>
          </a:ln>
          <a:effectLst/>
        </p:spPr>
        <p:txBody>
          <a:bodyPr>
            <a:spAutoFit/>
          </a:bodyPr>
          <a:lstStyle/>
          <a:p>
            <a:pPr>
              <a:spcBef>
                <a:spcPct val="50000"/>
              </a:spcBef>
            </a:pPr>
            <a:r>
              <a:rPr lang="es-EC" b="1">
                <a:solidFill>
                  <a:srgbClr val="FFFFFF"/>
                </a:solidFill>
              </a:rPr>
              <a:t>Características de Suelo y condiciones climáticas</a:t>
            </a:r>
            <a:endParaRPr lang="es-ES" b="1">
              <a:solidFill>
                <a:srgbClr val="FFFFFF"/>
              </a:solidFill>
            </a:endParaRPr>
          </a:p>
        </p:txBody>
      </p:sp>
      <p:sp>
        <p:nvSpPr>
          <p:cNvPr id="79881" name="Text Box 9"/>
          <p:cNvSpPr txBox="1">
            <a:spLocks noChangeArrowheads="1"/>
          </p:cNvSpPr>
          <p:nvPr/>
        </p:nvSpPr>
        <p:spPr bwMode="auto">
          <a:xfrm>
            <a:off x="250825" y="1557338"/>
            <a:ext cx="7056438" cy="4248150"/>
          </a:xfrm>
          <a:prstGeom prst="rect">
            <a:avLst/>
          </a:prstGeom>
          <a:noFill/>
          <a:ln w="9525">
            <a:noFill/>
            <a:miter lim="800000"/>
            <a:headEnd/>
            <a:tailEnd/>
          </a:ln>
          <a:effectLst/>
        </p:spPr>
        <p:txBody>
          <a:bodyPr>
            <a:spAutoFit/>
          </a:bodyPr>
          <a:lstStyle/>
          <a:p>
            <a:pPr>
              <a:spcBef>
                <a:spcPct val="50000"/>
              </a:spcBef>
            </a:pPr>
            <a:r>
              <a:rPr lang="es-EC" sz="1600" b="1" u="sng">
                <a:solidFill>
                  <a:srgbClr val="FFFFFF"/>
                </a:solidFill>
              </a:rPr>
              <a:t>Nutrición y riego:</a:t>
            </a:r>
          </a:p>
          <a:p>
            <a:pPr>
              <a:spcBef>
                <a:spcPct val="50000"/>
              </a:spcBef>
              <a:buFontTx/>
              <a:buChar char="•"/>
            </a:pPr>
            <a:r>
              <a:rPr lang="es-EC" sz="1600">
                <a:solidFill>
                  <a:srgbClr val="FFFFFF"/>
                </a:solidFill>
              </a:rPr>
              <a:t>Fundamental en producción y calidad.</a:t>
            </a:r>
          </a:p>
          <a:p>
            <a:pPr>
              <a:spcBef>
                <a:spcPct val="50000"/>
              </a:spcBef>
              <a:buFontTx/>
              <a:buChar char="•"/>
            </a:pPr>
            <a:r>
              <a:rPr lang="es-EC" sz="1600">
                <a:solidFill>
                  <a:srgbClr val="FFFFFF"/>
                </a:solidFill>
              </a:rPr>
              <a:t>Errores: fertilización inadecuada, y excesiva e innecesaria.</a:t>
            </a:r>
          </a:p>
          <a:p>
            <a:pPr>
              <a:spcBef>
                <a:spcPct val="50000"/>
              </a:spcBef>
              <a:buFontTx/>
              <a:buChar char="•"/>
            </a:pPr>
            <a:r>
              <a:rPr lang="es-EC" sz="1600">
                <a:solidFill>
                  <a:srgbClr val="FFFFFF"/>
                </a:solidFill>
              </a:rPr>
              <a:t>Análisis de suelo constante necesario. Determina la situación.</a:t>
            </a:r>
          </a:p>
          <a:p>
            <a:pPr>
              <a:spcBef>
                <a:spcPct val="50000"/>
              </a:spcBef>
              <a:buFontTx/>
              <a:buChar char="•"/>
            </a:pPr>
            <a:r>
              <a:rPr lang="es-EC" sz="1600">
                <a:solidFill>
                  <a:srgbClr val="FFFFFF"/>
                </a:solidFill>
              </a:rPr>
              <a:t>Diferentes niveles por etapa de crecimiento.</a:t>
            </a:r>
          </a:p>
          <a:p>
            <a:pPr>
              <a:spcBef>
                <a:spcPct val="50000"/>
              </a:spcBef>
              <a:buFontTx/>
              <a:buChar char="•"/>
            </a:pPr>
            <a:r>
              <a:rPr lang="es-EC" sz="1600">
                <a:solidFill>
                  <a:srgbClr val="FFFFFF"/>
                </a:solidFill>
              </a:rPr>
              <a:t>2 instrumentos: tensiómetro, succionador.</a:t>
            </a:r>
          </a:p>
          <a:p>
            <a:pPr>
              <a:spcBef>
                <a:spcPct val="50000"/>
              </a:spcBef>
              <a:buFontTx/>
              <a:buChar char="•"/>
            </a:pPr>
            <a:r>
              <a:rPr lang="es-EC" sz="1600">
                <a:solidFill>
                  <a:srgbClr val="FFFFFF"/>
                </a:solidFill>
              </a:rPr>
              <a:t>Ideal: pH ácido( &lt; a 7).  pH básico &gt;7 sobreviven, &lt; prod. y calid.</a:t>
            </a:r>
          </a:p>
          <a:p>
            <a:pPr>
              <a:spcBef>
                <a:spcPct val="50000"/>
              </a:spcBef>
              <a:buFontTx/>
              <a:buChar char="•"/>
            </a:pPr>
            <a:r>
              <a:rPr lang="es-EC" sz="1600">
                <a:solidFill>
                  <a:srgbClr val="FFFFFF"/>
                </a:solidFill>
              </a:rPr>
              <a:t>Reservorios: consumo y poscosecha, pH. adecuado. 10 m3 x ha. Lavado de raíces.</a:t>
            </a:r>
          </a:p>
          <a:p>
            <a:pPr>
              <a:spcBef>
                <a:spcPct val="50000"/>
              </a:spcBef>
              <a:buFontTx/>
              <a:buChar char="•"/>
            </a:pPr>
            <a:r>
              <a:rPr lang="es-EC" sz="1600">
                <a:solidFill>
                  <a:srgbClr val="FFFFFF"/>
                </a:solidFill>
              </a:rPr>
              <a:t>Reservorios: alternativa siembra de tilapias (pH. adecuado).</a:t>
            </a:r>
          </a:p>
          <a:p>
            <a:pPr>
              <a:spcBef>
                <a:spcPct val="50000"/>
              </a:spcBef>
              <a:buFontTx/>
              <a:buChar char="•"/>
            </a:pPr>
            <a:r>
              <a:rPr lang="es-EC" sz="1600">
                <a:solidFill>
                  <a:srgbClr val="FFFFFF"/>
                </a:solidFill>
              </a:rPr>
              <a:t>Posibles problemas y prevenciones: hongos, animales, </a:t>
            </a:r>
          </a:p>
          <a:p>
            <a:pPr>
              <a:spcBef>
                <a:spcPct val="50000"/>
              </a:spcBef>
            </a:pPr>
            <a:r>
              <a:rPr lang="es-EC" sz="1600">
                <a:solidFill>
                  <a:srgbClr val="FFFFFF"/>
                </a:solidFill>
              </a:rPr>
              <a:t>  maleza, insectos.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78851"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78852"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78853"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78854"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78855"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78856" name="Text Box 8"/>
          <p:cNvSpPr txBox="1">
            <a:spLocks noChangeArrowheads="1"/>
          </p:cNvSpPr>
          <p:nvPr/>
        </p:nvSpPr>
        <p:spPr bwMode="auto">
          <a:xfrm>
            <a:off x="900113" y="692150"/>
            <a:ext cx="5761037" cy="366713"/>
          </a:xfrm>
          <a:prstGeom prst="rect">
            <a:avLst/>
          </a:prstGeom>
          <a:noFill/>
          <a:ln w="9525">
            <a:noFill/>
            <a:miter lim="800000"/>
            <a:headEnd/>
            <a:tailEnd/>
          </a:ln>
          <a:effectLst/>
        </p:spPr>
        <p:txBody>
          <a:bodyPr>
            <a:spAutoFit/>
          </a:bodyPr>
          <a:lstStyle/>
          <a:p>
            <a:pPr>
              <a:spcBef>
                <a:spcPct val="50000"/>
              </a:spcBef>
            </a:pPr>
            <a:r>
              <a:rPr lang="es-EC" b="1">
                <a:solidFill>
                  <a:srgbClr val="FFFFFF"/>
                </a:solidFill>
              </a:rPr>
              <a:t>Características de Suelo y condiciones climáticas</a:t>
            </a:r>
            <a:endParaRPr lang="es-ES" b="1">
              <a:solidFill>
                <a:srgbClr val="FFFFFF"/>
              </a:solidFill>
            </a:endParaRPr>
          </a:p>
        </p:txBody>
      </p:sp>
      <p:sp>
        <p:nvSpPr>
          <p:cNvPr id="78857" name="Text Box 9"/>
          <p:cNvSpPr txBox="1">
            <a:spLocks noChangeArrowheads="1"/>
          </p:cNvSpPr>
          <p:nvPr/>
        </p:nvSpPr>
        <p:spPr bwMode="auto">
          <a:xfrm>
            <a:off x="323850" y="1628775"/>
            <a:ext cx="6983413" cy="4370388"/>
          </a:xfrm>
          <a:prstGeom prst="rect">
            <a:avLst/>
          </a:prstGeom>
          <a:noFill/>
          <a:ln w="9525">
            <a:noFill/>
            <a:miter lim="800000"/>
            <a:headEnd/>
            <a:tailEnd/>
          </a:ln>
          <a:effectLst/>
        </p:spPr>
        <p:txBody>
          <a:bodyPr>
            <a:spAutoFit/>
          </a:bodyPr>
          <a:lstStyle/>
          <a:p>
            <a:pPr>
              <a:spcBef>
                <a:spcPct val="50000"/>
              </a:spcBef>
            </a:pPr>
            <a:r>
              <a:rPr lang="es-EC" sz="1600" b="1" u="sng">
                <a:solidFill>
                  <a:srgbClr val="FFFFFF"/>
                </a:solidFill>
              </a:rPr>
              <a:t>Temperaturas:</a:t>
            </a:r>
          </a:p>
          <a:p>
            <a:pPr>
              <a:spcBef>
                <a:spcPct val="50000"/>
              </a:spcBef>
              <a:buFontTx/>
              <a:buChar char="•"/>
            </a:pPr>
            <a:r>
              <a:rPr lang="es-EC" sz="1600">
                <a:solidFill>
                  <a:srgbClr val="FFFFFF"/>
                </a:solidFill>
              </a:rPr>
              <a:t>Los límites de las temperaturas dependen de cada especie.</a:t>
            </a:r>
          </a:p>
          <a:p>
            <a:pPr>
              <a:spcBef>
                <a:spcPct val="50000"/>
              </a:spcBef>
              <a:buFontTx/>
              <a:buChar char="•"/>
            </a:pPr>
            <a:r>
              <a:rPr lang="es-EC" sz="1600">
                <a:solidFill>
                  <a:srgbClr val="FFFFFF"/>
                </a:solidFill>
              </a:rPr>
              <a:t>Noche, debe bajar de 18 grados centígrados, no menos de -2. </a:t>
            </a:r>
          </a:p>
          <a:p>
            <a:pPr>
              <a:spcBef>
                <a:spcPct val="50000"/>
              </a:spcBef>
              <a:buFontTx/>
              <a:buChar char="•"/>
            </a:pPr>
            <a:r>
              <a:rPr lang="es-EC" sz="1600">
                <a:solidFill>
                  <a:srgbClr val="FFFFFF"/>
                </a:solidFill>
              </a:rPr>
              <a:t>Temperatura no mayor a 38 grados por 25 días.</a:t>
            </a:r>
          </a:p>
          <a:p>
            <a:pPr>
              <a:spcBef>
                <a:spcPct val="50000"/>
              </a:spcBef>
            </a:pPr>
            <a:r>
              <a:rPr lang="es-EC" sz="1600">
                <a:solidFill>
                  <a:srgbClr val="FFFFFF"/>
                </a:solidFill>
              </a:rPr>
              <a:t>Ecuador: variedad de climas.</a:t>
            </a:r>
          </a:p>
          <a:p>
            <a:pPr>
              <a:spcBef>
                <a:spcPct val="50000"/>
              </a:spcBef>
            </a:pPr>
            <a:r>
              <a:rPr lang="es-EC" sz="1600" b="1" u="sng">
                <a:solidFill>
                  <a:srgbClr val="FFFFFF"/>
                </a:solidFill>
              </a:rPr>
              <a:t>Preparación del terreno:</a:t>
            </a:r>
          </a:p>
          <a:p>
            <a:pPr>
              <a:spcBef>
                <a:spcPct val="50000"/>
              </a:spcBef>
              <a:buFontTx/>
              <a:buChar char="•"/>
            </a:pPr>
            <a:r>
              <a:rPr lang="es-EC" sz="1600">
                <a:solidFill>
                  <a:srgbClr val="FFFFFF"/>
                </a:solidFill>
              </a:rPr>
              <a:t>Subsolar: arado y rastra.</a:t>
            </a:r>
          </a:p>
          <a:p>
            <a:pPr>
              <a:spcBef>
                <a:spcPct val="50000"/>
              </a:spcBef>
              <a:buFontTx/>
              <a:buChar char="•"/>
            </a:pPr>
            <a:r>
              <a:rPr lang="es-EC" sz="1600">
                <a:solidFill>
                  <a:srgbClr val="FFFFFF"/>
                </a:solidFill>
              </a:rPr>
              <a:t>Levantamiento de camas 50-60cm ancho.  Separación 2m.</a:t>
            </a:r>
          </a:p>
          <a:p>
            <a:pPr>
              <a:spcBef>
                <a:spcPct val="50000"/>
              </a:spcBef>
              <a:buFontTx/>
              <a:buChar char="•"/>
            </a:pPr>
            <a:r>
              <a:rPr lang="es-EC" sz="1600">
                <a:solidFill>
                  <a:srgbClr val="FFFFFF"/>
                </a:solidFill>
              </a:rPr>
              <a:t>Instalación del sistema de riego por goteo.</a:t>
            </a:r>
          </a:p>
          <a:p>
            <a:pPr>
              <a:spcBef>
                <a:spcPct val="50000"/>
              </a:spcBef>
              <a:buFontTx/>
              <a:buChar char="•"/>
            </a:pPr>
            <a:r>
              <a:rPr lang="es-EC" sz="1600">
                <a:solidFill>
                  <a:srgbClr val="FFFFFF"/>
                </a:solidFill>
              </a:rPr>
              <a:t>Regar para eliminar la maleza germinada</a:t>
            </a:r>
            <a:r>
              <a:rPr lang="es-EC" sz="1600"/>
              <a:t>.</a:t>
            </a:r>
          </a:p>
          <a:p>
            <a:pPr>
              <a:spcBef>
                <a:spcPct val="50000"/>
              </a:spcBef>
              <a:buFontTx/>
              <a:buChar char="•"/>
            </a:pPr>
            <a:r>
              <a:rPr lang="es-EC" sz="1600">
                <a:solidFill>
                  <a:srgbClr val="FFFFFF"/>
                </a:solidFill>
              </a:rPr>
              <a:t>Ecuador: Mano de obra. </a:t>
            </a:r>
          </a:p>
          <a:p>
            <a:pPr>
              <a:spcBef>
                <a:spcPct val="50000"/>
              </a:spcBef>
            </a:pPr>
            <a:endParaRPr lang="es-ES" sz="160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80899"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80900"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80901"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80902"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80903"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80904" name="Text Box 8"/>
          <p:cNvSpPr txBox="1">
            <a:spLocks noChangeArrowheads="1"/>
          </p:cNvSpPr>
          <p:nvPr/>
        </p:nvSpPr>
        <p:spPr bwMode="auto">
          <a:xfrm>
            <a:off x="1258888" y="333375"/>
            <a:ext cx="5473700" cy="366713"/>
          </a:xfrm>
          <a:prstGeom prst="rect">
            <a:avLst/>
          </a:prstGeom>
          <a:noFill/>
          <a:ln w="9525">
            <a:noFill/>
            <a:miter lim="800000"/>
            <a:headEnd/>
            <a:tailEnd/>
          </a:ln>
          <a:effectLst/>
        </p:spPr>
        <p:txBody>
          <a:bodyPr>
            <a:spAutoFit/>
          </a:bodyPr>
          <a:lstStyle/>
          <a:p>
            <a:pPr algn="ctr">
              <a:spcBef>
                <a:spcPct val="50000"/>
              </a:spcBef>
            </a:pPr>
            <a:r>
              <a:rPr lang="es-EC" b="1">
                <a:solidFill>
                  <a:srgbClr val="FFFFFF"/>
                </a:solidFill>
              </a:rPr>
              <a:t>Posibles Variedades Productivas en el Ecuador</a:t>
            </a:r>
            <a:endParaRPr lang="es-ES" b="1">
              <a:solidFill>
                <a:srgbClr val="FFFFFF"/>
              </a:solidFill>
            </a:endParaRPr>
          </a:p>
        </p:txBody>
      </p:sp>
      <p:sp>
        <p:nvSpPr>
          <p:cNvPr id="80905" name="Text Box 9"/>
          <p:cNvSpPr txBox="1">
            <a:spLocks noChangeArrowheads="1"/>
          </p:cNvSpPr>
          <p:nvPr/>
        </p:nvSpPr>
        <p:spPr bwMode="auto">
          <a:xfrm>
            <a:off x="250825" y="908050"/>
            <a:ext cx="2232025" cy="366713"/>
          </a:xfrm>
          <a:prstGeom prst="rect">
            <a:avLst/>
          </a:prstGeom>
          <a:noFill/>
          <a:ln w="9525">
            <a:noFill/>
            <a:miter lim="800000"/>
            <a:headEnd/>
            <a:tailEnd/>
          </a:ln>
          <a:effectLst/>
        </p:spPr>
        <p:txBody>
          <a:bodyPr>
            <a:spAutoFit/>
          </a:bodyPr>
          <a:lstStyle/>
          <a:p>
            <a:pPr>
              <a:spcBef>
                <a:spcPct val="50000"/>
              </a:spcBef>
            </a:pPr>
            <a:r>
              <a:rPr lang="es-EC" b="1" u="sng">
                <a:solidFill>
                  <a:srgbClr val="FFFFFF"/>
                </a:solidFill>
              </a:rPr>
              <a:t>LEUCADENDRON</a:t>
            </a:r>
            <a:endParaRPr lang="es-ES" b="1" u="sng">
              <a:solidFill>
                <a:srgbClr val="FFFFFF"/>
              </a:solidFill>
            </a:endParaRPr>
          </a:p>
        </p:txBody>
      </p:sp>
      <p:pic>
        <p:nvPicPr>
          <p:cNvPr id="80906" name="Picture 10"/>
          <p:cNvPicPr>
            <a:picLocks noChangeAspect="1" noChangeArrowheads="1"/>
          </p:cNvPicPr>
          <p:nvPr/>
        </p:nvPicPr>
        <p:blipFill>
          <a:blip r:embed="rId6"/>
          <a:srcRect/>
          <a:stretch>
            <a:fillRect/>
          </a:stretch>
        </p:blipFill>
        <p:spPr bwMode="auto">
          <a:xfrm>
            <a:off x="4787900" y="3284538"/>
            <a:ext cx="2520950" cy="1890712"/>
          </a:xfrm>
          <a:prstGeom prst="rect">
            <a:avLst/>
          </a:prstGeom>
          <a:noFill/>
        </p:spPr>
      </p:pic>
      <p:pic>
        <p:nvPicPr>
          <p:cNvPr id="80907" name="Picture 11"/>
          <p:cNvPicPr>
            <a:picLocks noChangeAspect="1" noChangeArrowheads="1"/>
          </p:cNvPicPr>
          <p:nvPr/>
        </p:nvPicPr>
        <p:blipFill>
          <a:blip r:embed="rId7"/>
          <a:srcRect/>
          <a:stretch>
            <a:fillRect/>
          </a:stretch>
        </p:blipFill>
        <p:spPr bwMode="auto">
          <a:xfrm>
            <a:off x="5003800" y="1412875"/>
            <a:ext cx="2111375" cy="1600200"/>
          </a:xfrm>
          <a:prstGeom prst="rect">
            <a:avLst/>
          </a:prstGeom>
          <a:noFill/>
        </p:spPr>
      </p:pic>
      <p:sp>
        <p:nvSpPr>
          <p:cNvPr id="80908" name="Text Box 12"/>
          <p:cNvSpPr txBox="1">
            <a:spLocks noChangeArrowheads="1"/>
          </p:cNvSpPr>
          <p:nvPr/>
        </p:nvSpPr>
        <p:spPr bwMode="auto">
          <a:xfrm>
            <a:off x="250825" y="1341438"/>
            <a:ext cx="4465638" cy="4670425"/>
          </a:xfrm>
          <a:prstGeom prst="rect">
            <a:avLst/>
          </a:prstGeom>
          <a:noFill/>
          <a:ln w="9525">
            <a:noFill/>
            <a:miter lim="800000"/>
            <a:headEnd/>
            <a:tailEnd/>
          </a:ln>
          <a:effectLst/>
        </p:spPr>
        <p:txBody>
          <a:bodyPr>
            <a:spAutoFit/>
          </a:bodyPr>
          <a:lstStyle/>
          <a:p>
            <a:pPr>
              <a:spcBef>
                <a:spcPct val="50000"/>
              </a:spcBef>
            </a:pPr>
            <a:r>
              <a:rPr lang="es-EC" sz="1600">
                <a:solidFill>
                  <a:srgbClr val="FFFFFF"/>
                </a:solidFill>
              </a:rPr>
              <a:t>Es la familia más cultivada, 80 especies primarias. Mucho sol, suelos ácidos y aireados.</a:t>
            </a:r>
          </a:p>
          <a:p>
            <a:pPr>
              <a:spcBef>
                <a:spcPct val="50000"/>
              </a:spcBef>
            </a:pPr>
            <a:r>
              <a:rPr lang="es-EC" sz="1600">
                <a:solidFill>
                  <a:srgbClr val="FFFFFF"/>
                </a:solidFill>
              </a:rPr>
              <a:t>Variedades:</a:t>
            </a:r>
          </a:p>
          <a:p>
            <a:pPr>
              <a:spcBef>
                <a:spcPct val="50000"/>
              </a:spcBef>
            </a:pPr>
            <a:r>
              <a:rPr lang="es-EC" sz="1400" i="1" u="sng">
                <a:solidFill>
                  <a:srgbClr val="FFFFFF"/>
                </a:solidFill>
              </a:rPr>
              <a:t>L. Safari Sunset (1962-1963): </a:t>
            </a:r>
            <a:endParaRPr lang="es-EC" sz="1400">
              <a:solidFill>
                <a:srgbClr val="FFFFFF"/>
              </a:solidFill>
            </a:endParaRPr>
          </a:p>
          <a:p>
            <a:pPr>
              <a:spcBef>
                <a:spcPct val="50000"/>
              </a:spcBef>
              <a:buFontTx/>
              <a:buChar char="•"/>
            </a:pPr>
            <a:r>
              <a:rPr lang="es-EC" sz="1400">
                <a:solidFill>
                  <a:srgbClr val="FFFFFF"/>
                </a:solidFill>
              </a:rPr>
              <a:t>Más conocida, crece rápido y erecta hasta 3m., ramas de 1m., colores varían con la variedad.</a:t>
            </a:r>
          </a:p>
          <a:p>
            <a:pPr>
              <a:spcBef>
                <a:spcPct val="50000"/>
              </a:spcBef>
              <a:buFontTx/>
              <a:buChar char="•"/>
            </a:pPr>
            <a:r>
              <a:rPr lang="es-EC" sz="1400">
                <a:solidFill>
                  <a:srgbClr val="FFFFFF"/>
                </a:solidFill>
              </a:rPr>
              <a:t>Densidad: 7.000 – 10.000 por ha.</a:t>
            </a:r>
          </a:p>
          <a:p>
            <a:pPr>
              <a:spcBef>
                <a:spcPct val="50000"/>
              </a:spcBef>
              <a:buFontTx/>
              <a:buChar char="•"/>
            </a:pPr>
            <a:r>
              <a:rPr lang="es-EC" sz="1400">
                <a:solidFill>
                  <a:srgbClr val="FFFFFF"/>
                </a:solidFill>
              </a:rPr>
              <a:t>Temperatura &lt; 15 grados de noche, coloración roja.</a:t>
            </a:r>
          </a:p>
          <a:p>
            <a:pPr>
              <a:spcBef>
                <a:spcPct val="50000"/>
              </a:spcBef>
              <a:buFontTx/>
              <a:buChar char="•"/>
            </a:pPr>
            <a:r>
              <a:rPr lang="es-EC" sz="1400">
                <a:solidFill>
                  <a:srgbClr val="FFFFFF"/>
                </a:solidFill>
              </a:rPr>
              <a:t>Generalmente produce (Otoño – invierno)</a:t>
            </a:r>
          </a:p>
          <a:p>
            <a:pPr>
              <a:spcBef>
                <a:spcPct val="50000"/>
              </a:spcBef>
              <a:buFontTx/>
              <a:buChar char="•"/>
            </a:pPr>
            <a:r>
              <a:rPr lang="es-EC" sz="1400">
                <a:solidFill>
                  <a:srgbClr val="FFFFFF"/>
                </a:solidFill>
              </a:rPr>
              <a:t>En Ecuador, en la sierra  todo el año.</a:t>
            </a:r>
          </a:p>
          <a:p>
            <a:pPr>
              <a:spcBef>
                <a:spcPct val="50000"/>
              </a:spcBef>
              <a:buFontTx/>
              <a:buChar char="•"/>
            </a:pPr>
            <a:r>
              <a:rPr lang="es-EC" sz="1400">
                <a:solidFill>
                  <a:srgbClr val="FFFFFF"/>
                </a:solidFill>
              </a:rPr>
              <a:t>Flor ornamental, 6 semanas, unidad o spray.</a:t>
            </a:r>
          </a:p>
          <a:p>
            <a:pPr>
              <a:spcBef>
                <a:spcPct val="50000"/>
              </a:spcBef>
            </a:pPr>
            <a:r>
              <a:rPr lang="es-EC" sz="1400" i="1">
                <a:solidFill>
                  <a:srgbClr val="FFFFFF"/>
                </a:solidFill>
              </a:rPr>
              <a:t>L. Safari Sunshine		L. Silvan Red</a:t>
            </a:r>
          </a:p>
          <a:p>
            <a:pPr>
              <a:spcBef>
                <a:spcPct val="50000"/>
              </a:spcBef>
            </a:pPr>
            <a:r>
              <a:rPr lang="es-EC" sz="1400" i="1">
                <a:solidFill>
                  <a:srgbClr val="FFFFFF"/>
                </a:solidFill>
              </a:rPr>
              <a:t>L. Jester			L. Katie´s Blush</a:t>
            </a:r>
          </a:p>
          <a:p>
            <a:pPr>
              <a:spcBef>
                <a:spcPct val="50000"/>
              </a:spcBef>
            </a:pPr>
            <a:r>
              <a:rPr lang="es-EC" sz="1400" i="1">
                <a:solidFill>
                  <a:srgbClr val="FFFFFF"/>
                </a:solidFill>
              </a:rPr>
              <a:t>L. Petra			L. Discolor</a:t>
            </a:r>
          </a:p>
          <a:p>
            <a:pPr>
              <a:spcBef>
                <a:spcPct val="50000"/>
              </a:spcBef>
            </a:pPr>
            <a:r>
              <a:rPr lang="es-EC" sz="1400" i="1">
                <a:solidFill>
                  <a:srgbClr val="FFFFFF"/>
                </a:solidFill>
              </a:rPr>
              <a:t>L. Inca Gold</a:t>
            </a:r>
            <a:endParaRPr lang="es-ES" sz="1400" i="1">
              <a:solidFill>
                <a:srgbClr val="FFFFFF"/>
              </a:solidFill>
            </a:endParaRPr>
          </a:p>
        </p:txBody>
      </p:sp>
      <p:sp>
        <p:nvSpPr>
          <p:cNvPr id="80909" name="Text Box 13"/>
          <p:cNvSpPr txBox="1">
            <a:spLocks noChangeArrowheads="1"/>
          </p:cNvSpPr>
          <p:nvPr/>
        </p:nvSpPr>
        <p:spPr bwMode="auto">
          <a:xfrm>
            <a:off x="1403350" y="6165850"/>
            <a:ext cx="4464050" cy="779463"/>
          </a:xfrm>
          <a:prstGeom prst="rect">
            <a:avLst/>
          </a:prstGeom>
          <a:noFill/>
          <a:ln w="9525">
            <a:noFill/>
            <a:miter lim="800000"/>
            <a:headEnd/>
            <a:tailEnd/>
          </a:ln>
          <a:effectLst/>
        </p:spPr>
        <p:txBody>
          <a:bodyPr>
            <a:spAutoFit/>
          </a:bodyPr>
          <a:lstStyle/>
          <a:p>
            <a:pPr algn="ctr">
              <a:spcBef>
                <a:spcPct val="50000"/>
              </a:spcBef>
            </a:pPr>
            <a:r>
              <a:rPr lang="es-EC">
                <a:solidFill>
                  <a:srgbClr val="FFFFFF"/>
                </a:solidFill>
              </a:rPr>
              <a:t>“Grow them hard and watch them survive”</a:t>
            </a:r>
          </a:p>
          <a:p>
            <a:pPr>
              <a:spcBef>
                <a:spcPct val="50000"/>
              </a:spcBef>
            </a:pPr>
            <a:endParaRPr lang="es-ES"/>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81923"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81924"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81925"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81926"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81927"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81928" name="Text Box 8"/>
          <p:cNvSpPr txBox="1">
            <a:spLocks noChangeArrowheads="1"/>
          </p:cNvSpPr>
          <p:nvPr/>
        </p:nvSpPr>
        <p:spPr bwMode="auto">
          <a:xfrm>
            <a:off x="1258888" y="333375"/>
            <a:ext cx="5473700" cy="366713"/>
          </a:xfrm>
          <a:prstGeom prst="rect">
            <a:avLst/>
          </a:prstGeom>
          <a:noFill/>
          <a:ln w="9525">
            <a:noFill/>
            <a:miter lim="800000"/>
            <a:headEnd/>
            <a:tailEnd/>
          </a:ln>
          <a:effectLst/>
        </p:spPr>
        <p:txBody>
          <a:bodyPr>
            <a:spAutoFit/>
          </a:bodyPr>
          <a:lstStyle/>
          <a:p>
            <a:pPr algn="ctr">
              <a:spcBef>
                <a:spcPct val="50000"/>
              </a:spcBef>
            </a:pPr>
            <a:r>
              <a:rPr lang="es-EC" b="1">
                <a:solidFill>
                  <a:srgbClr val="FFFFFF"/>
                </a:solidFill>
              </a:rPr>
              <a:t>Posibles Variedades Productivas en el Ecuador</a:t>
            </a:r>
            <a:endParaRPr lang="es-ES" b="1">
              <a:solidFill>
                <a:srgbClr val="FFFFFF"/>
              </a:solidFill>
            </a:endParaRPr>
          </a:p>
        </p:txBody>
      </p:sp>
      <p:sp>
        <p:nvSpPr>
          <p:cNvPr id="81929" name="Text Box 9"/>
          <p:cNvSpPr txBox="1">
            <a:spLocks noChangeArrowheads="1"/>
          </p:cNvSpPr>
          <p:nvPr/>
        </p:nvSpPr>
        <p:spPr bwMode="auto">
          <a:xfrm>
            <a:off x="250825" y="908050"/>
            <a:ext cx="2232025" cy="366713"/>
          </a:xfrm>
          <a:prstGeom prst="rect">
            <a:avLst/>
          </a:prstGeom>
          <a:noFill/>
          <a:ln w="9525">
            <a:noFill/>
            <a:miter lim="800000"/>
            <a:headEnd/>
            <a:tailEnd/>
          </a:ln>
          <a:effectLst/>
        </p:spPr>
        <p:txBody>
          <a:bodyPr>
            <a:spAutoFit/>
          </a:bodyPr>
          <a:lstStyle/>
          <a:p>
            <a:pPr>
              <a:spcBef>
                <a:spcPct val="50000"/>
              </a:spcBef>
            </a:pPr>
            <a:r>
              <a:rPr lang="es-EC" b="1" u="sng">
                <a:solidFill>
                  <a:srgbClr val="FFFFFF"/>
                </a:solidFill>
              </a:rPr>
              <a:t>BANKSIA</a:t>
            </a:r>
            <a:endParaRPr lang="es-ES" b="1" u="sng">
              <a:solidFill>
                <a:srgbClr val="FFFFFF"/>
              </a:solidFill>
            </a:endParaRPr>
          </a:p>
        </p:txBody>
      </p:sp>
      <p:sp>
        <p:nvSpPr>
          <p:cNvPr id="81930" name="Text Box 10"/>
          <p:cNvSpPr txBox="1">
            <a:spLocks noChangeArrowheads="1"/>
          </p:cNvSpPr>
          <p:nvPr/>
        </p:nvSpPr>
        <p:spPr bwMode="auto">
          <a:xfrm>
            <a:off x="250825" y="1341438"/>
            <a:ext cx="4465638" cy="4772025"/>
          </a:xfrm>
          <a:prstGeom prst="rect">
            <a:avLst/>
          </a:prstGeom>
          <a:noFill/>
          <a:ln w="9525">
            <a:noFill/>
            <a:miter lim="800000"/>
            <a:headEnd/>
            <a:tailEnd/>
          </a:ln>
          <a:effectLst/>
        </p:spPr>
        <p:txBody>
          <a:bodyPr>
            <a:spAutoFit/>
          </a:bodyPr>
          <a:lstStyle/>
          <a:p>
            <a:pPr>
              <a:spcBef>
                <a:spcPct val="50000"/>
              </a:spcBef>
            </a:pPr>
            <a:r>
              <a:rPr lang="es-EC" sz="1400">
                <a:solidFill>
                  <a:srgbClr val="FFFFFF"/>
                </a:solidFill>
              </a:rPr>
              <a:t>Sir Joseph Banks (1970) Australia, 75 especies primarias, arbustos a árboles 16 m. Atraen pájaros.</a:t>
            </a:r>
          </a:p>
          <a:p>
            <a:pPr>
              <a:spcBef>
                <a:spcPct val="50000"/>
              </a:spcBef>
            </a:pPr>
            <a:r>
              <a:rPr lang="es-EC" sz="1400">
                <a:solidFill>
                  <a:srgbClr val="FFFFFF"/>
                </a:solidFill>
              </a:rPr>
              <a:t>Flores cilíndricas o cónicas de 2-3 hasta 40cm alto x 8cm diámetro. Colores: verdes, plateado, amarillo, naranja, rojas y violetas.</a:t>
            </a:r>
          </a:p>
          <a:p>
            <a:pPr>
              <a:spcBef>
                <a:spcPct val="50000"/>
              </a:spcBef>
            </a:pPr>
            <a:r>
              <a:rPr lang="es-EC" sz="1400">
                <a:solidFill>
                  <a:srgbClr val="FFFFFF"/>
                </a:solidFill>
              </a:rPr>
              <a:t>Clima caliente con suelos áridos, drenados. Crecen entre 16 a 30 grados. Duración 4 semanas – 6 semanas. Ecuador: Costa.</a:t>
            </a:r>
          </a:p>
          <a:p>
            <a:pPr>
              <a:spcBef>
                <a:spcPct val="50000"/>
              </a:spcBef>
            </a:pPr>
            <a:r>
              <a:rPr lang="es-EC" sz="1400">
                <a:solidFill>
                  <a:srgbClr val="FFFFFF"/>
                </a:solidFill>
              </a:rPr>
              <a:t>Densidad: 5000 plantas x ha.</a:t>
            </a:r>
          </a:p>
          <a:p>
            <a:pPr>
              <a:spcBef>
                <a:spcPct val="50000"/>
              </a:spcBef>
            </a:pPr>
            <a:r>
              <a:rPr lang="es-EC" sz="1400">
                <a:solidFill>
                  <a:srgbClr val="FFFFFF"/>
                </a:solidFill>
              </a:rPr>
              <a:t>PVP $1.00 por tallo</a:t>
            </a:r>
          </a:p>
          <a:p>
            <a:pPr>
              <a:spcBef>
                <a:spcPct val="50000"/>
              </a:spcBef>
            </a:pPr>
            <a:r>
              <a:rPr lang="es-EC" sz="1400">
                <a:solidFill>
                  <a:srgbClr val="FFFFFF"/>
                </a:solidFill>
              </a:rPr>
              <a:t>Demanda excede a la oferta por lo que la calidd actual es baja.</a:t>
            </a:r>
          </a:p>
          <a:p>
            <a:pPr>
              <a:spcBef>
                <a:spcPct val="50000"/>
              </a:spcBef>
            </a:pPr>
            <a:r>
              <a:rPr lang="es-EC" sz="1400">
                <a:solidFill>
                  <a:srgbClr val="FFFFFF"/>
                </a:solidFill>
              </a:rPr>
              <a:t>Variedades:</a:t>
            </a:r>
          </a:p>
          <a:p>
            <a:pPr>
              <a:spcBef>
                <a:spcPct val="50000"/>
              </a:spcBef>
            </a:pPr>
            <a:endParaRPr lang="es-EC" sz="1400">
              <a:solidFill>
                <a:srgbClr val="FFFFFF"/>
              </a:solidFill>
            </a:endParaRPr>
          </a:p>
          <a:p>
            <a:pPr>
              <a:spcBef>
                <a:spcPct val="50000"/>
              </a:spcBef>
            </a:pPr>
            <a:r>
              <a:rPr lang="es-EC" sz="1400" i="1">
                <a:solidFill>
                  <a:srgbClr val="FFFFFF"/>
                </a:solidFill>
              </a:rPr>
              <a:t>Banksia Sol	B. Coccinea</a:t>
            </a:r>
          </a:p>
          <a:p>
            <a:pPr>
              <a:spcBef>
                <a:spcPct val="50000"/>
              </a:spcBef>
            </a:pPr>
            <a:r>
              <a:rPr lang="es-EC" sz="1400" i="1">
                <a:solidFill>
                  <a:srgbClr val="FFFFFF"/>
                </a:solidFill>
              </a:rPr>
              <a:t>B. Priotones	B. Hookariana</a:t>
            </a:r>
          </a:p>
          <a:p>
            <a:pPr>
              <a:spcBef>
                <a:spcPct val="50000"/>
              </a:spcBef>
            </a:pPr>
            <a:r>
              <a:rPr lang="es-EC" sz="1400" i="1">
                <a:solidFill>
                  <a:srgbClr val="FFFFFF"/>
                </a:solidFill>
              </a:rPr>
              <a:t>B. Menziesii	B. Burdetti</a:t>
            </a:r>
          </a:p>
        </p:txBody>
      </p:sp>
      <p:pic>
        <p:nvPicPr>
          <p:cNvPr id="81931" name="Picture 11"/>
          <p:cNvPicPr>
            <a:picLocks noChangeAspect="1" noChangeArrowheads="1"/>
          </p:cNvPicPr>
          <p:nvPr/>
        </p:nvPicPr>
        <p:blipFill>
          <a:blip r:embed="rId5"/>
          <a:srcRect/>
          <a:stretch>
            <a:fillRect/>
          </a:stretch>
        </p:blipFill>
        <p:spPr bwMode="auto">
          <a:xfrm>
            <a:off x="4932363" y="1054100"/>
            <a:ext cx="2500312" cy="2735263"/>
          </a:xfrm>
          <a:prstGeom prst="rect">
            <a:avLst/>
          </a:prstGeom>
          <a:noFill/>
        </p:spPr>
      </p:pic>
      <p:pic>
        <p:nvPicPr>
          <p:cNvPr id="81932" name="Picture 12"/>
          <p:cNvPicPr>
            <a:picLocks noChangeAspect="1" noChangeArrowheads="1"/>
          </p:cNvPicPr>
          <p:nvPr/>
        </p:nvPicPr>
        <p:blipFill>
          <a:blip r:embed="rId6"/>
          <a:srcRect/>
          <a:stretch>
            <a:fillRect/>
          </a:stretch>
        </p:blipFill>
        <p:spPr bwMode="auto">
          <a:xfrm>
            <a:off x="4284663" y="3908425"/>
            <a:ext cx="2505075" cy="1752600"/>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82947"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82948"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82949"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82950"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82951"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82952" name="Text Box 8"/>
          <p:cNvSpPr txBox="1">
            <a:spLocks noChangeArrowheads="1"/>
          </p:cNvSpPr>
          <p:nvPr/>
        </p:nvSpPr>
        <p:spPr bwMode="auto">
          <a:xfrm>
            <a:off x="1258888" y="541338"/>
            <a:ext cx="5473700" cy="366712"/>
          </a:xfrm>
          <a:prstGeom prst="rect">
            <a:avLst/>
          </a:prstGeom>
          <a:noFill/>
          <a:ln w="9525">
            <a:noFill/>
            <a:miter lim="800000"/>
            <a:headEnd/>
            <a:tailEnd/>
          </a:ln>
          <a:effectLst/>
        </p:spPr>
        <p:txBody>
          <a:bodyPr>
            <a:spAutoFit/>
          </a:bodyPr>
          <a:lstStyle/>
          <a:p>
            <a:pPr algn="ctr">
              <a:spcBef>
                <a:spcPct val="50000"/>
              </a:spcBef>
            </a:pPr>
            <a:r>
              <a:rPr lang="es-EC" b="1">
                <a:solidFill>
                  <a:srgbClr val="FFFFFF"/>
                </a:solidFill>
              </a:rPr>
              <a:t>Posibles Variedades Productivas en el Ecuador</a:t>
            </a:r>
            <a:endParaRPr lang="es-ES" b="1">
              <a:solidFill>
                <a:srgbClr val="FFFFFF"/>
              </a:solidFill>
            </a:endParaRPr>
          </a:p>
        </p:txBody>
      </p:sp>
      <p:sp>
        <p:nvSpPr>
          <p:cNvPr id="82953" name="Text Box 9"/>
          <p:cNvSpPr txBox="1">
            <a:spLocks noChangeArrowheads="1"/>
          </p:cNvSpPr>
          <p:nvPr/>
        </p:nvSpPr>
        <p:spPr bwMode="auto">
          <a:xfrm>
            <a:off x="395288" y="1125538"/>
            <a:ext cx="2232025" cy="366712"/>
          </a:xfrm>
          <a:prstGeom prst="rect">
            <a:avLst/>
          </a:prstGeom>
          <a:noFill/>
          <a:ln w="9525">
            <a:noFill/>
            <a:miter lim="800000"/>
            <a:headEnd/>
            <a:tailEnd/>
          </a:ln>
          <a:effectLst/>
        </p:spPr>
        <p:txBody>
          <a:bodyPr>
            <a:spAutoFit/>
          </a:bodyPr>
          <a:lstStyle/>
          <a:p>
            <a:pPr>
              <a:spcBef>
                <a:spcPct val="50000"/>
              </a:spcBef>
            </a:pPr>
            <a:r>
              <a:rPr lang="es-EC" b="1" u="sng">
                <a:solidFill>
                  <a:srgbClr val="FFFFFF"/>
                </a:solidFill>
              </a:rPr>
              <a:t>LEUCOSPERMUM</a:t>
            </a:r>
            <a:endParaRPr lang="es-ES" b="1" u="sng">
              <a:solidFill>
                <a:srgbClr val="FFFFFF"/>
              </a:solidFill>
            </a:endParaRPr>
          </a:p>
        </p:txBody>
      </p:sp>
      <p:sp>
        <p:nvSpPr>
          <p:cNvPr id="82954" name="Text Box 10"/>
          <p:cNvSpPr txBox="1">
            <a:spLocks noChangeArrowheads="1"/>
          </p:cNvSpPr>
          <p:nvPr/>
        </p:nvSpPr>
        <p:spPr bwMode="auto">
          <a:xfrm>
            <a:off x="250825" y="1766888"/>
            <a:ext cx="4752975" cy="5091112"/>
          </a:xfrm>
          <a:prstGeom prst="rect">
            <a:avLst/>
          </a:prstGeom>
          <a:noFill/>
          <a:ln w="9525">
            <a:noFill/>
            <a:miter lim="800000"/>
            <a:headEnd/>
            <a:tailEnd/>
          </a:ln>
          <a:effectLst/>
        </p:spPr>
        <p:txBody>
          <a:bodyPr>
            <a:spAutoFit/>
          </a:bodyPr>
          <a:lstStyle/>
          <a:p>
            <a:pPr>
              <a:spcBef>
                <a:spcPct val="50000"/>
              </a:spcBef>
            </a:pPr>
            <a:r>
              <a:rPr lang="es-EC" sz="1400">
                <a:solidFill>
                  <a:srgbClr val="FFFFFF"/>
                </a:solidFill>
              </a:rPr>
              <a:t>48 especies primarias, Sus flores conocidas como “almohadillas”, “pins”.  Se encuentran en Sur África, Sur América, Australia y Nueza Zelanda, Suelos ácidos y bien drenados.</a:t>
            </a:r>
          </a:p>
          <a:p>
            <a:pPr>
              <a:spcBef>
                <a:spcPct val="50000"/>
              </a:spcBef>
            </a:pPr>
            <a:r>
              <a:rPr lang="es-EC" sz="1400">
                <a:solidFill>
                  <a:srgbClr val="FFFFFF"/>
                </a:solidFill>
              </a:rPr>
              <a:t>Arbustos, árboles, raíces lignotubulares. Floración general entre primavera – verano. Amarillo, naranja y rojo.</a:t>
            </a:r>
            <a:r>
              <a:rPr lang="es-EC" sz="1400"/>
              <a:t> </a:t>
            </a:r>
            <a:endParaRPr lang="es-EC" sz="1400">
              <a:solidFill>
                <a:srgbClr val="FFFFFF"/>
              </a:solidFill>
            </a:endParaRPr>
          </a:p>
          <a:p>
            <a:pPr>
              <a:spcBef>
                <a:spcPct val="50000"/>
              </a:spcBef>
            </a:pPr>
            <a:r>
              <a:rPr lang="es-EC" sz="1400">
                <a:solidFill>
                  <a:srgbClr val="FFFFFF"/>
                </a:solidFill>
              </a:rPr>
              <a:t>Ecuador florece de forma continua, 16-20 grados. Sensible a heladas. Importante intensidad de luz.</a:t>
            </a:r>
          </a:p>
          <a:p>
            <a:pPr>
              <a:spcBef>
                <a:spcPct val="50000"/>
              </a:spcBef>
            </a:pPr>
            <a:r>
              <a:rPr lang="es-EC" sz="1400">
                <a:solidFill>
                  <a:srgbClr val="FFFFFF"/>
                </a:solidFill>
              </a:rPr>
              <a:t>Cosecha: 50% apertura flor</a:t>
            </a:r>
          </a:p>
          <a:p>
            <a:pPr>
              <a:spcBef>
                <a:spcPct val="50000"/>
              </a:spcBef>
            </a:pPr>
            <a:r>
              <a:rPr lang="es-EC" sz="1400">
                <a:solidFill>
                  <a:srgbClr val="FFFFFF"/>
                </a:solidFill>
              </a:rPr>
              <a:t>Temperatura de mantenimiento 1 grado centígrado seco.</a:t>
            </a:r>
          </a:p>
          <a:p>
            <a:pPr>
              <a:spcBef>
                <a:spcPct val="50000"/>
              </a:spcBef>
            </a:pPr>
            <a:endParaRPr lang="es-EC" sz="1400">
              <a:solidFill>
                <a:srgbClr val="FFFFFF"/>
              </a:solidFill>
            </a:endParaRPr>
          </a:p>
          <a:p>
            <a:pPr>
              <a:spcBef>
                <a:spcPct val="50000"/>
              </a:spcBef>
            </a:pPr>
            <a:r>
              <a:rPr lang="es-EC" sz="1400">
                <a:solidFill>
                  <a:srgbClr val="FFFFFF"/>
                </a:solidFill>
              </a:rPr>
              <a:t>L. High Gold		L. Scarlett Ribbons</a:t>
            </a:r>
          </a:p>
          <a:p>
            <a:pPr>
              <a:spcBef>
                <a:spcPct val="50000"/>
              </a:spcBef>
            </a:pPr>
            <a:r>
              <a:rPr lang="es-EC" sz="1400">
                <a:solidFill>
                  <a:srgbClr val="FFFFFF"/>
                </a:solidFill>
              </a:rPr>
              <a:t>L. Tango			L. Petersonii</a:t>
            </a:r>
          </a:p>
          <a:p>
            <a:pPr>
              <a:spcBef>
                <a:spcPct val="50000"/>
              </a:spcBef>
            </a:pPr>
            <a:r>
              <a:rPr lang="es-EC" sz="1400">
                <a:solidFill>
                  <a:srgbClr val="FFFFFF"/>
                </a:solidFill>
              </a:rPr>
              <a:t>L. Caroline			L. Flame</a:t>
            </a:r>
          </a:p>
          <a:p>
            <a:pPr>
              <a:spcBef>
                <a:spcPct val="50000"/>
              </a:spcBef>
            </a:pPr>
            <a:r>
              <a:rPr lang="es-EC" sz="1400">
                <a:solidFill>
                  <a:srgbClr val="FFFFFF"/>
                </a:solidFill>
              </a:rPr>
              <a:t>L. Sucecetion I, II</a:t>
            </a:r>
          </a:p>
          <a:p>
            <a:pPr>
              <a:spcBef>
                <a:spcPct val="50000"/>
              </a:spcBef>
            </a:pPr>
            <a:endParaRPr lang="es-EC" sz="1400">
              <a:solidFill>
                <a:srgbClr val="FFFFFF"/>
              </a:solidFill>
            </a:endParaRPr>
          </a:p>
          <a:p>
            <a:pPr>
              <a:spcBef>
                <a:spcPct val="50000"/>
              </a:spcBef>
            </a:pPr>
            <a:endParaRPr lang="es-ES" sz="1400" i="1">
              <a:solidFill>
                <a:srgbClr val="FFFFFF"/>
              </a:solidFill>
            </a:endParaRPr>
          </a:p>
        </p:txBody>
      </p:sp>
      <p:pic>
        <p:nvPicPr>
          <p:cNvPr id="82955" name="Picture 11"/>
          <p:cNvPicPr>
            <a:picLocks noChangeAspect="1" noChangeArrowheads="1"/>
          </p:cNvPicPr>
          <p:nvPr/>
        </p:nvPicPr>
        <p:blipFill>
          <a:blip r:embed="rId6"/>
          <a:srcRect/>
          <a:stretch>
            <a:fillRect/>
          </a:stretch>
        </p:blipFill>
        <p:spPr bwMode="auto">
          <a:xfrm>
            <a:off x="5148263" y="1484313"/>
            <a:ext cx="2376487" cy="1739900"/>
          </a:xfrm>
          <a:prstGeom prst="rect">
            <a:avLst/>
          </a:prstGeom>
          <a:noFill/>
        </p:spPr>
      </p:pic>
      <p:pic>
        <p:nvPicPr>
          <p:cNvPr id="82956" name="Picture 12"/>
          <p:cNvPicPr>
            <a:picLocks noChangeAspect="1" noChangeArrowheads="1"/>
          </p:cNvPicPr>
          <p:nvPr/>
        </p:nvPicPr>
        <p:blipFill>
          <a:blip r:embed="rId7"/>
          <a:srcRect/>
          <a:stretch>
            <a:fillRect/>
          </a:stretch>
        </p:blipFill>
        <p:spPr bwMode="auto">
          <a:xfrm>
            <a:off x="4932363" y="3697288"/>
            <a:ext cx="2303462" cy="1603375"/>
          </a:xfrm>
          <a:prstGeom prst="rect">
            <a:avLst/>
          </a:prstGeo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83971"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83972"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83973"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83974"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83975"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83976" name="Text Box 8"/>
          <p:cNvSpPr txBox="1">
            <a:spLocks noChangeArrowheads="1"/>
          </p:cNvSpPr>
          <p:nvPr/>
        </p:nvSpPr>
        <p:spPr bwMode="auto">
          <a:xfrm>
            <a:off x="1258888" y="333375"/>
            <a:ext cx="5473700" cy="366713"/>
          </a:xfrm>
          <a:prstGeom prst="rect">
            <a:avLst/>
          </a:prstGeom>
          <a:noFill/>
          <a:ln w="9525">
            <a:noFill/>
            <a:miter lim="800000"/>
            <a:headEnd/>
            <a:tailEnd/>
          </a:ln>
          <a:effectLst/>
        </p:spPr>
        <p:txBody>
          <a:bodyPr>
            <a:spAutoFit/>
          </a:bodyPr>
          <a:lstStyle/>
          <a:p>
            <a:pPr algn="ctr">
              <a:spcBef>
                <a:spcPct val="50000"/>
              </a:spcBef>
            </a:pPr>
            <a:r>
              <a:rPr lang="es-EC" b="1">
                <a:solidFill>
                  <a:srgbClr val="FFFFFF"/>
                </a:solidFill>
              </a:rPr>
              <a:t>Posibles Variedades Productivas en el Ecuador</a:t>
            </a:r>
            <a:endParaRPr lang="es-ES" b="1">
              <a:solidFill>
                <a:srgbClr val="FFFFFF"/>
              </a:solidFill>
            </a:endParaRPr>
          </a:p>
        </p:txBody>
      </p:sp>
      <p:sp>
        <p:nvSpPr>
          <p:cNvPr id="83977" name="Text Box 9"/>
          <p:cNvSpPr txBox="1">
            <a:spLocks noChangeArrowheads="1"/>
          </p:cNvSpPr>
          <p:nvPr/>
        </p:nvSpPr>
        <p:spPr bwMode="auto">
          <a:xfrm>
            <a:off x="250825" y="908050"/>
            <a:ext cx="2232025" cy="366713"/>
          </a:xfrm>
          <a:prstGeom prst="rect">
            <a:avLst/>
          </a:prstGeom>
          <a:noFill/>
          <a:ln w="9525">
            <a:noFill/>
            <a:miter lim="800000"/>
            <a:headEnd/>
            <a:tailEnd/>
          </a:ln>
          <a:effectLst/>
        </p:spPr>
        <p:txBody>
          <a:bodyPr>
            <a:spAutoFit/>
          </a:bodyPr>
          <a:lstStyle/>
          <a:p>
            <a:pPr>
              <a:spcBef>
                <a:spcPct val="50000"/>
              </a:spcBef>
            </a:pPr>
            <a:r>
              <a:rPr lang="es-EC" b="1" u="sng">
                <a:solidFill>
                  <a:srgbClr val="FFFFFF"/>
                </a:solidFill>
              </a:rPr>
              <a:t>PROTEAS</a:t>
            </a:r>
            <a:endParaRPr lang="es-ES" b="1" u="sng">
              <a:solidFill>
                <a:srgbClr val="FFFFFF"/>
              </a:solidFill>
            </a:endParaRPr>
          </a:p>
        </p:txBody>
      </p:sp>
      <p:sp>
        <p:nvSpPr>
          <p:cNvPr id="83978" name="Text Box 10"/>
          <p:cNvSpPr txBox="1">
            <a:spLocks noChangeArrowheads="1"/>
          </p:cNvSpPr>
          <p:nvPr/>
        </p:nvSpPr>
        <p:spPr bwMode="auto">
          <a:xfrm>
            <a:off x="179388" y="1268413"/>
            <a:ext cx="5256212" cy="5410200"/>
          </a:xfrm>
          <a:prstGeom prst="rect">
            <a:avLst/>
          </a:prstGeom>
          <a:noFill/>
          <a:ln w="9525">
            <a:noFill/>
            <a:miter lim="800000"/>
            <a:headEnd/>
            <a:tailEnd/>
          </a:ln>
          <a:effectLst/>
        </p:spPr>
        <p:txBody>
          <a:bodyPr>
            <a:spAutoFit/>
          </a:bodyPr>
          <a:lstStyle/>
          <a:p>
            <a:pPr>
              <a:spcBef>
                <a:spcPct val="50000"/>
              </a:spcBef>
            </a:pPr>
            <a:r>
              <a:rPr lang="es-EC" sz="1400">
                <a:solidFill>
                  <a:srgbClr val="FFFFFF"/>
                </a:solidFill>
              </a:rPr>
              <a:t>136 especies, África, lugares fríos o lluviosos. Versátiles, arbustos – árboles 3m. Brácteas de colores intensos. Diferentes lugares de crecimiento. Raíces lignotuberosas.</a:t>
            </a:r>
          </a:p>
          <a:p>
            <a:pPr>
              <a:spcBef>
                <a:spcPct val="50000"/>
              </a:spcBef>
            </a:pPr>
            <a:r>
              <a:rPr lang="es-EC" sz="1400">
                <a:solidFill>
                  <a:srgbClr val="FFFFFF"/>
                </a:solidFill>
              </a:rPr>
              <a:t>Proteas = Dios Proteus, el que cambia de forma.</a:t>
            </a:r>
          </a:p>
          <a:p>
            <a:pPr>
              <a:spcBef>
                <a:spcPct val="50000"/>
              </a:spcBef>
            </a:pPr>
            <a:r>
              <a:rPr lang="es-EC" sz="1400">
                <a:solidFill>
                  <a:srgbClr val="FFFFFF"/>
                </a:solidFill>
              </a:rPr>
              <a:t>África, España, Australia, Chile, El salvador, Francia, Israel, Nueva Zelanda, USA y Zimbabwe de otoño – primavera. Ecuador = todo el año.</a:t>
            </a:r>
          </a:p>
          <a:p>
            <a:pPr>
              <a:spcBef>
                <a:spcPct val="50000"/>
              </a:spcBef>
            </a:pPr>
            <a:r>
              <a:rPr lang="es-EC" sz="1400">
                <a:solidFill>
                  <a:srgbClr val="FFFFFF"/>
                </a:solidFill>
              </a:rPr>
              <a:t>Suelos pobres, drenados y ácidos. pH 4-6. humedad, tallos largos</a:t>
            </a:r>
          </a:p>
          <a:p>
            <a:pPr>
              <a:spcBef>
                <a:spcPct val="50000"/>
              </a:spcBef>
            </a:pPr>
            <a:r>
              <a:rPr lang="es-EC" sz="1400">
                <a:solidFill>
                  <a:srgbClr val="FFFFFF"/>
                </a:solidFill>
              </a:rPr>
              <a:t>Densidad 3400-6000 plantas x ha. Poda importante. </a:t>
            </a:r>
          </a:p>
          <a:p>
            <a:pPr>
              <a:spcBef>
                <a:spcPct val="50000"/>
              </a:spcBef>
            </a:pPr>
            <a:r>
              <a:rPr lang="es-EC" sz="1400">
                <a:solidFill>
                  <a:srgbClr val="FFFFFF"/>
                </a:solidFill>
              </a:rPr>
              <a:t>Mantenimiento flor 2-4 grados en frío. Duración 3-4 semanas en florero. </a:t>
            </a:r>
          </a:p>
          <a:p>
            <a:pPr>
              <a:spcBef>
                <a:spcPct val="50000"/>
              </a:spcBef>
            </a:pPr>
            <a:r>
              <a:rPr lang="es-EC" sz="1400">
                <a:solidFill>
                  <a:srgbClr val="FFFFFF"/>
                </a:solidFill>
              </a:rPr>
              <a:t>Tallos a partir de 40 cm. Son comerciales.</a:t>
            </a:r>
          </a:p>
          <a:p>
            <a:pPr>
              <a:spcBef>
                <a:spcPct val="50000"/>
              </a:spcBef>
            </a:pPr>
            <a:r>
              <a:rPr lang="es-EC" sz="1400">
                <a:solidFill>
                  <a:srgbClr val="FFFFFF"/>
                </a:solidFill>
              </a:rPr>
              <a:t>P. King Protea: 80 variedades		P. Pink Ice</a:t>
            </a:r>
          </a:p>
          <a:p>
            <a:pPr>
              <a:spcBef>
                <a:spcPct val="50000"/>
              </a:spcBef>
            </a:pPr>
            <a:r>
              <a:rPr lang="es-EC" sz="1400">
                <a:solidFill>
                  <a:srgbClr val="FFFFFF"/>
                </a:solidFill>
              </a:rPr>
              <a:t>P. Nerifolia				P. Grandiceps</a:t>
            </a:r>
          </a:p>
          <a:p>
            <a:pPr>
              <a:spcBef>
                <a:spcPct val="50000"/>
              </a:spcBef>
            </a:pPr>
            <a:r>
              <a:rPr lang="es-EC" sz="1400">
                <a:solidFill>
                  <a:srgbClr val="FFFFFF"/>
                </a:solidFill>
              </a:rPr>
              <a:t>P. Lady Di				P. Red Baron</a:t>
            </a:r>
          </a:p>
          <a:p>
            <a:pPr>
              <a:spcBef>
                <a:spcPct val="50000"/>
              </a:spcBef>
            </a:pPr>
            <a:r>
              <a:rPr lang="es-EC" sz="1400">
                <a:solidFill>
                  <a:srgbClr val="FFFFFF"/>
                </a:solidFill>
              </a:rPr>
              <a:t>P. Silvia				P. Compacta</a:t>
            </a:r>
          </a:p>
          <a:p>
            <a:pPr>
              <a:spcBef>
                <a:spcPct val="50000"/>
              </a:spcBef>
            </a:pPr>
            <a:r>
              <a:rPr lang="es-EC" sz="1400">
                <a:solidFill>
                  <a:srgbClr val="FFFFFF"/>
                </a:solidFill>
              </a:rPr>
              <a:t>P. Eximia				P. Magnífica</a:t>
            </a:r>
          </a:p>
          <a:p>
            <a:pPr>
              <a:spcBef>
                <a:spcPct val="50000"/>
              </a:spcBef>
            </a:pPr>
            <a:endParaRPr lang="es-ES" sz="1400">
              <a:solidFill>
                <a:srgbClr val="FFFFFF"/>
              </a:solidFill>
            </a:endParaRPr>
          </a:p>
        </p:txBody>
      </p:sp>
      <p:pic>
        <p:nvPicPr>
          <p:cNvPr id="83979" name="Picture 11"/>
          <p:cNvPicPr>
            <a:picLocks noChangeAspect="1" noChangeArrowheads="1"/>
          </p:cNvPicPr>
          <p:nvPr/>
        </p:nvPicPr>
        <p:blipFill>
          <a:blip r:embed="rId6"/>
          <a:srcRect/>
          <a:stretch>
            <a:fillRect/>
          </a:stretch>
        </p:blipFill>
        <p:spPr bwMode="auto">
          <a:xfrm>
            <a:off x="6516688" y="836613"/>
            <a:ext cx="1022350" cy="936625"/>
          </a:xfrm>
          <a:prstGeom prst="rect">
            <a:avLst/>
          </a:prstGeom>
          <a:noFill/>
        </p:spPr>
      </p:pic>
      <p:pic>
        <p:nvPicPr>
          <p:cNvPr id="83980" name="Picture 12"/>
          <p:cNvPicPr>
            <a:picLocks noChangeAspect="1" noChangeArrowheads="1"/>
          </p:cNvPicPr>
          <p:nvPr/>
        </p:nvPicPr>
        <p:blipFill>
          <a:blip r:embed="rId7"/>
          <a:srcRect/>
          <a:stretch>
            <a:fillRect/>
          </a:stretch>
        </p:blipFill>
        <p:spPr bwMode="auto">
          <a:xfrm>
            <a:off x="5940425" y="2781300"/>
            <a:ext cx="1576388" cy="1655763"/>
          </a:xfrm>
          <a:prstGeom prst="rect">
            <a:avLst/>
          </a:prstGeom>
          <a:noFill/>
        </p:spPr>
      </p:pic>
      <p:pic>
        <p:nvPicPr>
          <p:cNvPr id="83981" name="Picture 13"/>
          <p:cNvPicPr>
            <a:picLocks noChangeAspect="1" noChangeArrowheads="1"/>
          </p:cNvPicPr>
          <p:nvPr/>
        </p:nvPicPr>
        <p:blipFill>
          <a:blip r:embed="rId8"/>
          <a:srcRect/>
          <a:stretch>
            <a:fillRect/>
          </a:stretch>
        </p:blipFill>
        <p:spPr bwMode="auto">
          <a:xfrm>
            <a:off x="5405438" y="1557338"/>
            <a:ext cx="1038225" cy="1150937"/>
          </a:xfrm>
          <a:prstGeom prst="rect">
            <a:avLst/>
          </a:prstGeom>
          <a:noFill/>
        </p:spPr>
      </p:pic>
      <p:pic>
        <p:nvPicPr>
          <p:cNvPr id="83982" name="Picture 14"/>
          <p:cNvPicPr>
            <a:picLocks noChangeAspect="1" noChangeArrowheads="1"/>
          </p:cNvPicPr>
          <p:nvPr/>
        </p:nvPicPr>
        <p:blipFill>
          <a:blip r:embed="rId9"/>
          <a:srcRect/>
          <a:stretch>
            <a:fillRect/>
          </a:stretch>
        </p:blipFill>
        <p:spPr bwMode="auto">
          <a:xfrm>
            <a:off x="5292725" y="4581525"/>
            <a:ext cx="2087563" cy="893763"/>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84995"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84996"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84997"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84998"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84999"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85000" name="Text Box 8"/>
          <p:cNvSpPr txBox="1">
            <a:spLocks noChangeArrowheads="1"/>
          </p:cNvSpPr>
          <p:nvPr/>
        </p:nvSpPr>
        <p:spPr bwMode="auto">
          <a:xfrm>
            <a:off x="1258888" y="620713"/>
            <a:ext cx="5473700" cy="366712"/>
          </a:xfrm>
          <a:prstGeom prst="rect">
            <a:avLst/>
          </a:prstGeom>
          <a:noFill/>
          <a:ln w="9525">
            <a:noFill/>
            <a:miter lim="800000"/>
            <a:headEnd/>
            <a:tailEnd/>
          </a:ln>
          <a:effectLst/>
        </p:spPr>
        <p:txBody>
          <a:bodyPr>
            <a:spAutoFit/>
          </a:bodyPr>
          <a:lstStyle/>
          <a:p>
            <a:pPr algn="ctr">
              <a:spcBef>
                <a:spcPct val="50000"/>
              </a:spcBef>
            </a:pPr>
            <a:r>
              <a:rPr lang="es-EC" b="1">
                <a:solidFill>
                  <a:srgbClr val="FFFFFF"/>
                </a:solidFill>
              </a:rPr>
              <a:t>Posibles Variedades Productivas en el Ecuador</a:t>
            </a:r>
            <a:endParaRPr lang="es-ES" b="1">
              <a:solidFill>
                <a:srgbClr val="FFFFFF"/>
              </a:solidFill>
            </a:endParaRPr>
          </a:p>
        </p:txBody>
      </p:sp>
      <p:sp>
        <p:nvSpPr>
          <p:cNvPr id="85001" name="Text Box 9"/>
          <p:cNvSpPr txBox="1">
            <a:spLocks noChangeArrowheads="1"/>
          </p:cNvSpPr>
          <p:nvPr/>
        </p:nvSpPr>
        <p:spPr bwMode="auto">
          <a:xfrm>
            <a:off x="250825" y="1196975"/>
            <a:ext cx="2232025" cy="366713"/>
          </a:xfrm>
          <a:prstGeom prst="rect">
            <a:avLst/>
          </a:prstGeom>
          <a:noFill/>
          <a:ln w="9525">
            <a:noFill/>
            <a:miter lim="800000"/>
            <a:headEnd/>
            <a:tailEnd/>
          </a:ln>
          <a:effectLst/>
        </p:spPr>
        <p:txBody>
          <a:bodyPr>
            <a:spAutoFit/>
          </a:bodyPr>
          <a:lstStyle/>
          <a:p>
            <a:pPr>
              <a:spcBef>
                <a:spcPct val="50000"/>
              </a:spcBef>
            </a:pPr>
            <a:r>
              <a:rPr lang="es-EC" b="1" u="sng">
                <a:solidFill>
                  <a:srgbClr val="FFFFFF"/>
                </a:solidFill>
              </a:rPr>
              <a:t>GRAVILLEA</a:t>
            </a:r>
            <a:endParaRPr lang="es-ES" b="1" u="sng">
              <a:solidFill>
                <a:srgbClr val="FFFFFF"/>
              </a:solidFill>
            </a:endParaRPr>
          </a:p>
        </p:txBody>
      </p:sp>
      <p:sp>
        <p:nvSpPr>
          <p:cNvPr id="85002" name="Text Box 10"/>
          <p:cNvSpPr txBox="1">
            <a:spLocks noChangeArrowheads="1"/>
          </p:cNvSpPr>
          <p:nvPr/>
        </p:nvSpPr>
        <p:spPr bwMode="auto">
          <a:xfrm>
            <a:off x="179388" y="1628775"/>
            <a:ext cx="4176712" cy="4665663"/>
          </a:xfrm>
          <a:prstGeom prst="rect">
            <a:avLst/>
          </a:prstGeom>
          <a:noFill/>
          <a:ln w="9525">
            <a:noFill/>
            <a:miter lim="800000"/>
            <a:headEnd/>
            <a:tailEnd/>
          </a:ln>
          <a:effectLst/>
        </p:spPr>
        <p:txBody>
          <a:bodyPr>
            <a:spAutoFit/>
          </a:bodyPr>
          <a:lstStyle/>
          <a:p>
            <a:pPr>
              <a:spcBef>
                <a:spcPct val="50000"/>
              </a:spcBef>
            </a:pPr>
            <a:r>
              <a:rPr lang="es-EC" sz="1400">
                <a:solidFill>
                  <a:srgbClr val="FFFFFF"/>
                </a:solidFill>
              </a:rPr>
              <a:t>Más popular en Australia, atrae pájaros, se adapta a todo clima y a todo suelo, variedad d colores y tamaños. 300 especies primarias, cultivada en Inglaterra desde hace 100 años.</a:t>
            </a:r>
          </a:p>
          <a:p>
            <a:pPr>
              <a:spcBef>
                <a:spcPct val="50000"/>
              </a:spcBef>
            </a:pPr>
            <a:r>
              <a:rPr lang="es-EC" sz="1400">
                <a:solidFill>
                  <a:srgbClr val="FFFFFF"/>
                </a:solidFill>
              </a:rPr>
              <a:t>2 formas: cepillo de dientes y araña. Raíces lignotuberosas.</a:t>
            </a:r>
          </a:p>
          <a:p>
            <a:pPr>
              <a:spcBef>
                <a:spcPct val="50000"/>
              </a:spcBef>
            </a:pPr>
            <a:r>
              <a:rPr lang="es-EC" sz="1400">
                <a:solidFill>
                  <a:srgbClr val="FFFFFF"/>
                </a:solidFill>
              </a:rPr>
              <a:t>Suelos pobres, drenados y ácidos. </a:t>
            </a:r>
          </a:p>
          <a:p>
            <a:pPr>
              <a:spcBef>
                <a:spcPct val="50000"/>
              </a:spcBef>
            </a:pPr>
            <a:r>
              <a:rPr lang="es-EC" sz="1400">
                <a:solidFill>
                  <a:srgbClr val="FFFFFF"/>
                </a:solidFill>
              </a:rPr>
              <a:t>Densidad: 5000 plantas x ha. 1m entre plantas y 2m entre líneas de plantación.</a:t>
            </a:r>
          </a:p>
          <a:p>
            <a:pPr>
              <a:spcBef>
                <a:spcPct val="50000"/>
              </a:spcBef>
            </a:pPr>
            <a:r>
              <a:rPr lang="es-EC" sz="1400">
                <a:solidFill>
                  <a:srgbClr val="FFFFFF"/>
                </a:solidFill>
              </a:rPr>
              <a:t>La vida en florero de las Gravilleas no es muy larga 3 semanas, por lo que se debe controlar los requerimientos de cosecha y poscosecha.</a:t>
            </a:r>
          </a:p>
          <a:p>
            <a:pPr>
              <a:spcBef>
                <a:spcPct val="50000"/>
              </a:spcBef>
            </a:pPr>
            <a:endParaRPr lang="es-EC" sz="1400">
              <a:solidFill>
                <a:srgbClr val="FFFFFF"/>
              </a:solidFill>
            </a:endParaRPr>
          </a:p>
          <a:p>
            <a:pPr>
              <a:spcBef>
                <a:spcPct val="50000"/>
              </a:spcBef>
            </a:pPr>
            <a:r>
              <a:rPr lang="es-EC" sz="1400">
                <a:solidFill>
                  <a:srgbClr val="FFFFFF"/>
                </a:solidFill>
              </a:rPr>
              <a:t>G. Spiderman	G. Misty pink</a:t>
            </a:r>
          </a:p>
          <a:p>
            <a:pPr>
              <a:spcBef>
                <a:spcPct val="50000"/>
              </a:spcBef>
            </a:pPr>
            <a:r>
              <a:rPr lang="es-EC" sz="1400">
                <a:solidFill>
                  <a:srgbClr val="FFFFFF"/>
                </a:solidFill>
              </a:rPr>
              <a:t>G. Misty Red	G. Robyn Gordon</a:t>
            </a:r>
          </a:p>
          <a:p>
            <a:pPr>
              <a:spcBef>
                <a:spcPct val="50000"/>
              </a:spcBef>
            </a:pPr>
            <a:r>
              <a:rPr lang="es-EC" sz="1400">
                <a:solidFill>
                  <a:srgbClr val="FFFFFF"/>
                </a:solidFill>
              </a:rPr>
              <a:t>G. Honey Gem	G. Calundra Gem</a:t>
            </a:r>
          </a:p>
          <a:p>
            <a:pPr>
              <a:spcBef>
                <a:spcPct val="50000"/>
              </a:spcBef>
            </a:pPr>
            <a:r>
              <a:rPr lang="es-EC" sz="1400">
                <a:solidFill>
                  <a:srgbClr val="FFFFFF"/>
                </a:solidFill>
              </a:rPr>
              <a:t>G, Little Pink willie</a:t>
            </a:r>
          </a:p>
        </p:txBody>
      </p:sp>
      <p:pic>
        <p:nvPicPr>
          <p:cNvPr id="85003" name="Picture 11"/>
          <p:cNvPicPr>
            <a:picLocks noChangeAspect="1" noChangeArrowheads="1"/>
          </p:cNvPicPr>
          <p:nvPr/>
        </p:nvPicPr>
        <p:blipFill>
          <a:blip r:embed="rId6"/>
          <a:srcRect/>
          <a:stretch>
            <a:fillRect/>
          </a:stretch>
        </p:blipFill>
        <p:spPr bwMode="auto">
          <a:xfrm>
            <a:off x="4859338" y="1989138"/>
            <a:ext cx="2619375" cy="3024187"/>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86019"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86020"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86021"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86022"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86023"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86024" name="Text Box 8"/>
          <p:cNvSpPr txBox="1">
            <a:spLocks noChangeArrowheads="1"/>
          </p:cNvSpPr>
          <p:nvPr/>
        </p:nvSpPr>
        <p:spPr bwMode="auto">
          <a:xfrm>
            <a:off x="1258888" y="765175"/>
            <a:ext cx="5473700" cy="366713"/>
          </a:xfrm>
          <a:prstGeom prst="rect">
            <a:avLst/>
          </a:prstGeom>
          <a:noFill/>
          <a:ln w="9525">
            <a:noFill/>
            <a:miter lim="800000"/>
            <a:headEnd/>
            <a:tailEnd/>
          </a:ln>
          <a:effectLst/>
        </p:spPr>
        <p:txBody>
          <a:bodyPr>
            <a:spAutoFit/>
          </a:bodyPr>
          <a:lstStyle/>
          <a:p>
            <a:pPr algn="ctr">
              <a:spcBef>
                <a:spcPct val="50000"/>
              </a:spcBef>
            </a:pPr>
            <a:r>
              <a:rPr lang="es-EC" b="1">
                <a:solidFill>
                  <a:srgbClr val="FFFFFF"/>
                </a:solidFill>
              </a:rPr>
              <a:t>Posibles Variedades Productivas en el Ecuador</a:t>
            </a:r>
            <a:endParaRPr lang="es-ES" b="1">
              <a:solidFill>
                <a:srgbClr val="FFFFFF"/>
              </a:solidFill>
            </a:endParaRPr>
          </a:p>
        </p:txBody>
      </p:sp>
      <p:sp>
        <p:nvSpPr>
          <p:cNvPr id="86025" name="Text Box 9"/>
          <p:cNvSpPr txBox="1">
            <a:spLocks noChangeArrowheads="1"/>
          </p:cNvSpPr>
          <p:nvPr/>
        </p:nvSpPr>
        <p:spPr bwMode="auto">
          <a:xfrm>
            <a:off x="395288" y="1628775"/>
            <a:ext cx="2808287" cy="366713"/>
          </a:xfrm>
          <a:prstGeom prst="rect">
            <a:avLst/>
          </a:prstGeom>
          <a:noFill/>
          <a:ln w="9525">
            <a:noFill/>
            <a:miter lim="800000"/>
            <a:headEnd/>
            <a:tailEnd/>
          </a:ln>
          <a:effectLst/>
        </p:spPr>
        <p:txBody>
          <a:bodyPr>
            <a:spAutoFit/>
          </a:bodyPr>
          <a:lstStyle/>
          <a:p>
            <a:pPr>
              <a:spcBef>
                <a:spcPct val="50000"/>
              </a:spcBef>
            </a:pPr>
            <a:r>
              <a:rPr lang="es-EC" b="1" u="sng">
                <a:solidFill>
                  <a:srgbClr val="FFFFFF"/>
                </a:solidFill>
              </a:rPr>
              <a:t>TELOPEA o WARATAH</a:t>
            </a:r>
            <a:endParaRPr lang="es-ES" b="1" u="sng">
              <a:solidFill>
                <a:srgbClr val="FFFFFF"/>
              </a:solidFill>
            </a:endParaRPr>
          </a:p>
        </p:txBody>
      </p:sp>
      <p:sp>
        <p:nvSpPr>
          <p:cNvPr id="86026" name="Text Box 10"/>
          <p:cNvSpPr txBox="1">
            <a:spLocks noChangeArrowheads="1"/>
          </p:cNvSpPr>
          <p:nvPr/>
        </p:nvSpPr>
        <p:spPr bwMode="auto">
          <a:xfrm>
            <a:off x="1116013" y="1484313"/>
            <a:ext cx="5256212" cy="2219325"/>
          </a:xfrm>
          <a:prstGeom prst="rect">
            <a:avLst/>
          </a:prstGeom>
          <a:noFill/>
          <a:ln w="9525">
            <a:noFill/>
            <a:miter lim="800000"/>
            <a:headEnd/>
            <a:tailEnd/>
          </a:ln>
          <a:effectLst/>
        </p:spPr>
        <p:txBody>
          <a:bodyPr>
            <a:spAutoFit/>
          </a:bodyPr>
          <a:lstStyle/>
          <a:p>
            <a:pPr>
              <a:spcBef>
                <a:spcPct val="50000"/>
              </a:spcBef>
            </a:pPr>
            <a:endParaRPr lang="es-EC" sz="1400">
              <a:solidFill>
                <a:srgbClr val="FFFFFF"/>
              </a:solidFill>
            </a:endParaRPr>
          </a:p>
          <a:p>
            <a:pPr>
              <a:spcBef>
                <a:spcPct val="50000"/>
              </a:spcBef>
            </a:pPr>
            <a:endParaRPr lang="es-EC" sz="1400">
              <a:solidFill>
                <a:srgbClr val="FFFFFF"/>
              </a:solidFill>
            </a:endParaRPr>
          </a:p>
          <a:p>
            <a:pPr>
              <a:spcBef>
                <a:spcPct val="50000"/>
              </a:spcBef>
            </a:pPr>
            <a:endParaRPr lang="es-EC" sz="1400">
              <a:solidFill>
                <a:srgbClr val="FFFFFF"/>
              </a:solidFill>
            </a:endParaRPr>
          </a:p>
          <a:p>
            <a:pPr>
              <a:spcBef>
                <a:spcPct val="50000"/>
              </a:spcBef>
            </a:pPr>
            <a:endParaRPr lang="es-EC" sz="1400">
              <a:solidFill>
                <a:srgbClr val="FFFFFF"/>
              </a:solidFill>
            </a:endParaRPr>
          </a:p>
          <a:p>
            <a:pPr>
              <a:spcBef>
                <a:spcPct val="50000"/>
              </a:spcBef>
            </a:pPr>
            <a:endParaRPr lang="es-EC" sz="1400">
              <a:solidFill>
                <a:srgbClr val="FFFFFF"/>
              </a:solidFill>
            </a:endParaRPr>
          </a:p>
          <a:p>
            <a:pPr>
              <a:spcBef>
                <a:spcPct val="50000"/>
              </a:spcBef>
            </a:pPr>
            <a:endParaRPr lang="es-EC" sz="1400">
              <a:solidFill>
                <a:srgbClr val="FFFFFF"/>
              </a:solidFill>
            </a:endParaRPr>
          </a:p>
          <a:p>
            <a:pPr>
              <a:spcBef>
                <a:spcPct val="50000"/>
              </a:spcBef>
            </a:pPr>
            <a:endParaRPr lang="es-EC" sz="1400">
              <a:solidFill>
                <a:srgbClr val="FFFFFF"/>
              </a:solidFill>
            </a:endParaRPr>
          </a:p>
        </p:txBody>
      </p:sp>
      <p:pic>
        <p:nvPicPr>
          <p:cNvPr id="86027" name="Picture 11"/>
          <p:cNvPicPr>
            <a:picLocks noChangeAspect="1" noChangeArrowheads="1"/>
          </p:cNvPicPr>
          <p:nvPr/>
        </p:nvPicPr>
        <p:blipFill>
          <a:blip r:embed="rId6"/>
          <a:srcRect/>
          <a:stretch>
            <a:fillRect/>
          </a:stretch>
        </p:blipFill>
        <p:spPr bwMode="auto">
          <a:xfrm>
            <a:off x="1908175" y="4724400"/>
            <a:ext cx="3311525" cy="1619250"/>
          </a:xfrm>
          <a:prstGeom prst="rect">
            <a:avLst/>
          </a:prstGeom>
          <a:noFill/>
        </p:spPr>
      </p:pic>
      <p:sp>
        <p:nvSpPr>
          <p:cNvPr id="86028" name="Text Box 12"/>
          <p:cNvSpPr txBox="1">
            <a:spLocks noChangeArrowheads="1"/>
          </p:cNvSpPr>
          <p:nvPr/>
        </p:nvSpPr>
        <p:spPr bwMode="auto">
          <a:xfrm>
            <a:off x="395288" y="2060575"/>
            <a:ext cx="5975350" cy="2751138"/>
          </a:xfrm>
          <a:prstGeom prst="rect">
            <a:avLst/>
          </a:prstGeom>
          <a:noFill/>
          <a:ln w="9525">
            <a:noFill/>
            <a:miter lim="800000"/>
            <a:headEnd/>
            <a:tailEnd/>
          </a:ln>
          <a:effectLst/>
        </p:spPr>
        <p:txBody>
          <a:bodyPr>
            <a:spAutoFit/>
          </a:bodyPr>
          <a:lstStyle/>
          <a:p>
            <a:pPr>
              <a:spcBef>
                <a:spcPct val="50000"/>
              </a:spcBef>
            </a:pPr>
            <a:r>
              <a:rPr lang="es-EC" sz="1400">
                <a:solidFill>
                  <a:srgbClr val="FFFFFF"/>
                </a:solidFill>
              </a:rPr>
              <a:t>Género Telopos: se ve de lejos</a:t>
            </a:r>
          </a:p>
          <a:p>
            <a:pPr>
              <a:spcBef>
                <a:spcPct val="50000"/>
              </a:spcBef>
            </a:pPr>
            <a:r>
              <a:rPr lang="es-EC" sz="1400">
                <a:solidFill>
                  <a:srgbClr val="FFFFFF"/>
                </a:solidFill>
              </a:rPr>
              <a:t>Flor color rojo brillante de 15cm de diámetro.  Conjunto de flores entre 10 y 240. Primavera, blanco, rojo, amarillo dependiendo de los 5 tipos que existen.  Atraen pájaros. Importante suelos drenados y con buena aireación.</a:t>
            </a:r>
          </a:p>
          <a:p>
            <a:pPr>
              <a:spcBef>
                <a:spcPct val="50000"/>
              </a:spcBef>
            </a:pPr>
            <a:r>
              <a:rPr lang="es-EC" sz="1400">
                <a:solidFill>
                  <a:srgbClr val="FFFFFF"/>
                </a:solidFill>
              </a:rPr>
              <a:t>El Ecuador posee el perfecto entorno para el cultivo constante de esta especie conocida como difícil de cultivar. </a:t>
            </a:r>
          </a:p>
          <a:p>
            <a:pPr>
              <a:spcBef>
                <a:spcPct val="50000"/>
              </a:spcBef>
            </a:pPr>
            <a:r>
              <a:rPr lang="es-EC" sz="1400">
                <a:solidFill>
                  <a:srgbClr val="FFFFFF"/>
                </a:solidFill>
              </a:rPr>
              <a:t>Densidad 5000 plantas por ha. PVP $1.00 por tallo.</a:t>
            </a:r>
          </a:p>
          <a:p>
            <a:pPr>
              <a:spcBef>
                <a:spcPct val="50000"/>
              </a:spcBef>
            </a:pPr>
            <a:endParaRPr lang="es-EC" sz="1400">
              <a:solidFill>
                <a:srgbClr val="FFFFFF"/>
              </a:solidFill>
            </a:endParaRPr>
          </a:p>
          <a:p>
            <a:pPr>
              <a:spcBef>
                <a:spcPct val="50000"/>
              </a:spcBef>
            </a:pPr>
            <a:endParaRPr lang="es-ES" sz="140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87043"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87044"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87045"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87046"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87047"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87048" name="Text Box 8"/>
          <p:cNvSpPr txBox="1">
            <a:spLocks noChangeArrowheads="1"/>
          </p:cNvSpPr>
          <p:nvPr/>
        </p:nvSpPr>
        <p:spPr bwMode="auto">
          <a:xfrm>
            <a:off x="179388" y="549275"/>
            <a:ext cx="4968875" cy="366713"/>
          </a:xfrm>
          <a:prstGeom prst="rect">
            <a:avLst/>
          </a:prstGeom>
          <a:noFill/>
          <a:ln w="9525">
            <a:noFill/>
            <a:miter lim="800000"/>
            <a:headEnd/>
            <a:tailEnd/>
          </a:ln>
          <a:effectLst/>
        </p:spPr>
        <p:txBody>
          <a:bodyPr>
            <a:spAutoFit/>
          </a:bodyPr>
          <a:lstStyle/>
          <a:p>
            <a:pPr>
              <a:spcBef>
                <a:spcPct val="50000"/>
              </a:spcBef>
            </a:pPr>
            <a:r>
              <a:rPr lang="es-EC" b="1">
                <a:solidFill>
                  <a:srgbClr val="FFFFFF"/>
                </a:solidFill>
              </a:rPr>
              <a:t>Determinantes de la calidad</a:t>
            </a:r>
            <a:endParaRPr lang="es-ES" b="1">
              <a:solidFill>
                <a:srgbClr val="FFFFFF"/>
              </a:solidFill>
            </a:endParaRPr>
          </a:p>
        </p:txBody>
      </p:sp>
      <p:sp>
        <p:nvSpPr>
          <p:cNvPr id="87049" name="Text Box 9"/>
          <p:cNvSpPr txBox="1">
            <a:spLocks noChangeArrowheads="1"/>
          </p:cNvSpPr>
          <p:nvPr/>
        </p:nvSpPr>
        <p:spPr bwMode="auto">
          <a:xfrm>
            <a:off x="539750" y="1268413"/>
            <a:ext cx="6192838" cy="4494212"/>
          </a:xfrm>
          <a:prstGeom prst="rect">
            <a:avLst/>
          </a:prstGeom>
          <a:noFill/>
          <a:ln w="9525">
            <a:noFill/>
            <a:miter lim="800000"/>
            <a:headEnd/>
            <a:tailEnd/>
          </a:ln>
          <a:effectLst/>
        </p:spPr>
        <p:txBody>
          <a:bodyPr>
            <a:spAutoFit/>
          </a:bodyPr>
          <a:lstStyle/>
          <a:p>
            <a:pPr>
              <a:spcBef>
                <a:spcPct val="50000"/>
              </a:spcBef>
            </a:pPr>
            <a:r>
              <a:rPr lang="es-EC">
                <a:solidFill>
                  <a:srgbClr val="FFFFFF"/>
                </a:solidFill>
              </a:rPr>
              <a:t>Objetivo: Satisfacción y confianza del cliente</a:t>
            </a:r>
          </a:p>
          <a:p>
            <a:pPr>
              <a:spcBef>
                <a:spcPct val="50000"/>
              </a:spcBef>
            </a:pPr>
            <a:r>
              <a:rPr lang="es-EC">
                <a:solidFill>
                  <a:srgbClr val="FFFFFF"/>
                </a:solidFill>
              </a:rPr>
              <a:t>Definir:</a:t>
            </a:r>
          </a:p>
          <a:p>
            <a:pPr>
              <a:spcBef>
                <a:spcPct val="50000"/>
              </a:spcBef>
              <a:buFontTx/>
              <a:buChar char="•"/>
            </a:pPr>
            <a:r>
              <a:rPr lang="es-EC">
                <a:solidFill>
                  <a:srgbClr val="FFFFFF"/>
                </a:solidFill>
              </a:rPr>
              <a:t>Parámetros de clasificación de tallos</a:t>
            </a:r>
          </a:p>
          <a:p>
            <a:pPr>
              <a:spcBef>
                <a:spcPct val="50000"/>
              </a:spcBef>
              <a:buFontTx/>
              <a:buChar char="•"/>
            </a:pPr>
            <a:r>
              <a:rPr lang="es-EC">
                <a:solidFill>
                  <a:srgbClr val="FFFFFF"/>
                </a:solidFill>
              </a:rPr>
              <a:t>Parámetros de presentación de tallos</a:t>
            </a:r>
          </a:p>
          <a:p>
            <a:pPr>
              <a:spcBef>
                <a:spcPct val="50000"/>
              </a:spcBef>
              <a:buFontTx/>
              <a:buChar char="•"/>
            </a:pPr>
            <a:r>
              <a:rPr lang="es-EC">
                <a:solidFill>
                  <a:srgbClr val="FFFFFF"/>
                </a:solidFill>
              </a:rPr>
              <a:t>Parámetros de empaque</a:t>
            </a:r>
          </a:p>
          <a:p>
            <a:pPr>
              <a:spcBef>
                <a:spcPct val="50000"/>
              </a:spcBef>
              <a:buFontTx/>
              <a:buChar char="•"/>
            </a:pPr>
            <a:r>
              <a:rPr lang="es-EC">
                <a:solidFill>
                  <a:srgbClr val="FFFFFF"/>
                </a:solidFill>
              </a:rPr>
              <a:t>Procesos de poscosecha</a:t>
            </a:r>
          </a:p>
          <a:p>
            <a:pPr>
              <a:spcBef>
                <a:spcPct val="50000"/>
              </a:spcBef>
              <a:buFontTx/>
              <a:buChar char="•"/>
            </a:pPr>
            <a:r>
              <a:rPr lang="es-EC">
                <a:solidFill>
                  <a:srgbClr val="FFFFFF"/>
                </a:solidFill>
              </a:rPr>
              <a:t>Flujos de procesos desde el corte hasta la entrega</a:t>
            </a:r>
          </a:p>
          <a:p>
            <a:pPr>
              <a:spcBef>
                <a:spcPct val="50000"/>
              </a:spcBef>
              <a:buFontTx/>
              <a:buChar char="•"/>
            </a:pPr>
            <a:r>
              <a:rPr lang="es-EC">
                <a:solidFill>
                  <a:srgbClr val="FFFFFF"/>
                </a:solidFill>
              </a:rPr>
              <a:t>Materiales y equipos necesarios.</a:t>
            </a:r>
          </a:p>
          <a:p>
            <a:pPr>
              <a:spcBef>
                <a:spcPct val="50000"/>
              </a:spcBef>
              <a:buFontTx/>
              <a:buChar char="•"/>
            </a:pPr>
            <a:r>
              <a:rPr lang="es-EC">
                <a:solidFill>
                  <a:srgbClr val="FFFFFF"/>
                </a:solidFill>
              </a:rPr>
              <a:t>El personal necesario, responsabilidades y calificación.</a:t>
            </a:r>
          </a:p>
          <a:p>
            <a:pPr>
              <a:spcBef>
                <a:spcPct val="50000"/>
              </a:spcBef>
              <a:buFontTx/>
              <a:buChar char="•"/>
            </a:pPr>
            <a:r>
              <a:rPr lang="es-EC">
                <a:solidFill>
                  <a:srgbClr val="FFFFFF"/>
                </a:solidFill>
              </a:rPr>
              <a:t>Controles del proceso y del producto final.</a:t>
            </a:r>
          </a:p>
          <a:p>
            <a:pPr>
              <a:spcBef>
                <a:spcPct val="50000"/>
              </a:spcBef>
            </a:pPr>
            <a:endParaRPr lang="es-ES">
              <a:solidFill>
                <a:srgbClr val="FFFFFF"/>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88067"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88068"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88069"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88070"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88071"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88072" name="Text Box 8"/>
          <p:cNvSpPr txBox="1">
            <a:spLocks noChangeArrowheads="1"/>
          </p:cNvSpPr>
          <p:nvPr/>
        </p:nvSpPr>
        <p:spPr bwMode="auto">
          <a:xfrm>
            <a:off x="179388" y="836613"/>
            <a:ext cx="4968875" cy="366712"/>
          </a:xfrm>
          <a:prstGeom prst="rect">
            <a:avLst/>
          </a:prstGeom>
          <a:noFill/>
          <a:ln w="9525">
            <a:noFill/>
            <a:miter lim="800000"/>
            <a:headEnd/>
            <a:tailEnd/>
          </a:ln>
          <a:effectLst/>
        </p:spPr>
        <p:txBody>
          <a:bodyPr>
            <a:spAutoFit/>
          </a:bodyPr>
          <a:lstStyle/>
          <a:p>
            <a:pPr>
              <a:spcBef>
                <a:spcPct val="50000"/>
              </a:spcBef>
            </a:pPr>
            <a:r>
              <a:rPr lang="es-EC" b="1">
                <a:solidFill>
                  <a:srgbClr val="FFFFFF"/>
                </a:solidFill>
              </a:rPr>
              <a:t>Definición del cliente objetivo</a:t>
            </a:r>
            <a:endParaRPr lang="es-ES" b="1">
              <a:solidFill>
                <a:srgbClr val="FFFFFF"/>
              </a:solidFill>
            </a:endParaRPr>
          </a:p>
        </p:txBody>
      </p:sp>
      <p:sp>
        <p:nvSpPr>
          <p:cNvPr id="88073" name="Text Box 9"/>
          <p:cNvSpPr txBox="1">
            <a:spLocks noChangeArrowheads="1"/>
          </p:cNvSpPr>
          <p:nvPr/>
        </p:nvSpPr>
        <p:spPr bwMode="auto">
          <a:xfrm>
            <a:off x="468313" y="1773238"/>
            <a:ext cx="6192837" cy="3636962"/>
          </a:xfrm>
          <a:prstGeom prst="rect">
            <a:avLst/>
          </a:prstGeom>
          <a:noFill/>
          <a:ln w="9525">
            <a:noFill/>
            <a:miter lim="800000"/>
            <a:headEnd/>
            <a:tailEnd/>
          </a:ln>
          <a:effectLst/>
        </p:spPr>
        <p:txBody>
          <a:bodyPr>
            <a:spAutoFit/>
          </a:bodyPr>
          <a:lstStyle/>
          <a:p>
            <a:pPr>
              <a:spcBef>
                <a:spcPct val="50000"/>
              </a:spcBef>
            </a:pPr>
            <a:r>
              <a:rPr lang="es-EC" sz="1600">
                <a:solidFill>
                  <a:srgbClr val="FFFFFF"/>
                </a:solidFill>
              </a:rPr>
              <a:t>Enfoque y destino final: Subastas holandesas (alta rentabilidad y alta exigencia de calidad)</a:t>
            </a:r>
          </a:p>
          <a:p>
            <a:pPr>
              <a:spcBef>
                <a:spcPct val="50000"/>
              </a:spcBef>
            </a:pPr>
            <a:r>
              <a:rPr lang="es-EC" sz="1600">
                <a:solidFill>
                  <a:srgbClr val="FFFFFF"/>
                </a:solidFill>
              </a:rPr>
              <a:t>Posición dominante mercdo: Concentración de la demanda mundial y re-venta de flores cortadas.</a:t>
            </a:r>
          </a:p>
          <a:p>
            <a:pPr>
              <a:spcBef>
                <a:spcPct val="50000"/>
              </a:spcBef>
            </a:pPr>
            <a:r>
              <a:rPr lang="es-EC" sz="1600">
                <a:solidFill>
                  <a:srgbClr val="FFFFFF"/>
                </a:solidFill>
              </a:rPr>
              <a:t>7 subastas de flores, subasta de Aalsmeer $1.200 millones, Flores de Holanda $1.000 millones. Producción extranjera principal, Israel, Kenia, Colombia (oct. – mayo)</a:t>
            </a:r>
          </a:p>
          <a:p>
            <a:pPr>
              <a:spcBef>
                <a:spcPct val="50000"/>
              </a:spcBef>
            </a:pPr>
            <a:r>
              <a:rPr lang="es-EC" sz="1600">
                <a:solidFill>
                  <a:srgbClr val="FFFFFF"/>
                </a:solidFill>
              </a:rPr>
              <a:t>Precio Mín. Subastas: Protea $0.20, Leucadendron $0.20, Telopea $0.35, Banksia $0.50.</a:t>
            </a:r>
          </a:p>
          <a:p>
            <a:pPr>
              <a:spcBef>
                <a:spcPct val="50000"/>
              </a:spcBef>
            </a:pPr>
            <a:r>
              <a:rPr lang="es-EC" sz="1600">
                <a:solidFill>
                  <a:srgbClr val="FFFFFF"/>
                </a:solidFill>
              </a:rPr>
              <a:t>Holanda oferta su producción y la extranjera. Destino ideal para la producción de Proteas a nivel mundial.</a:t>
            </a:r>
          </a:p>
          <a:p>
            <a:pPr>
              <a:spcBef>
                <a:spcPct val="50000"/>
              </a:spcBef>
            </a:pPr>
            <a:endParaRPr lang="es-ES" sz="1600">
              <a:solidFill>
                <a:srgbClr val="FFFFFF"/>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56323"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56324"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56325"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56326"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56327"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56328" name="Rectangle 8"/>
          <p:cNvSpPr>
            <a:spLocks noGrp="1" noChangeArrowheads="1"/>
          </p:cNvSpPr>
          <p:nvPr>
            <p:ph type="title"/>
          </p:nvPr>
        </p:nvSpPr>
        <p:spPr/>
        <p:txBody>
          <a:bodyPr/>
          <a:lstStyle/>
          <a:p>
            <a:pPr algn="ctr"/>
            <a:r>
              <a:rPr lang="es-EC" b="1">
                <a:solidFill>
                  <a:srgbClr val="FFFFFF"/>
                </a:solidFill>
              </a:rPr>
              <a:t>Historia</a:t>
            </a:r>
            <a:endParaRPr lang="en-US" b="1">
              <a:solidFill>
                <a:srgbClr val="FFFFFF"/>
              </a:solidFill>
            </a:endParaRPr>
          </a:p>
        </p:txBody>
      </p:sp>
      <p:sp>
        <p:nvSpPr>
          <p:cNvPr id="56329" name="Rectangle 9"/>
          <p:cNvSpPr>
            <a:spLocks noGrp="1" noChangeArrowheads="1"/>
          </p:cNvSpPr>
          <p:nvPr>
            <p:ph type="body" idx="1"/>
          </p:nvPr>
        </p:nvSpPr>
        <p:spPr/>
        <p:txBody>
          <a:bodyPr/>
          <a:lstStyle/>
          <a:p>
            <a:pPr>
              <a:lnSpc>
                <a:spcPct val="80000"/>
              </a:lnSpc>
              <a:buFontTx/>
              <a:buChar char="•"/>
            </a:pPr>
            <a:r>
              <a:rPr lang="es-EC" sz="2800">
                <a:solidFill>
                  <a:srgbClr val="FFFFFF"/>
                </a:solidFill>
              </a:rPr>
              <a:t>Comienzos cultivos florales años 80 (0.02%)</a:t>
            </a:r>
          </a:p>
          <a:p>
            <a:pPr>
              <a:lnSpc>
                <a:spcPct val="80000"/>
              </a:lnSpc>
              <a:buFontTx/>
              <a:buChar char="•"/>
            </a:pPr>
            <a:r>
              <a:rPr lang="es-EC" sz="2800">
                <a:solidFill>
                  <a:srgbClr val="FFFFFF"/>
                </a:solidFill>
              </a:rPr>
              <a:t>Principal producto de exportación no tradicional</a:t>
            </a:r>
          </a:p>
          <a:p>
            <a:pPr>
              <a:lnSpc>
                <a:spcPct val="80000"/>
              </a:lnSpc>
              <a:buFontTx/>
              <a:buChar char="•"/>
            </a:pPr>
            <a:r>
              <a:rPr lang="es-EC" sz="2800">
                <a:solidFill>
                  <a:srgbClr val="FFFFFF"/>
                </a:solidFill>
              </a:rPr>
              <a:t>Provincias Pichincha (65%), Cotopaxi (16%), Azuay (6%), Guayas, Loja, etc</a:t>
            </a:r>
          </a:p>
          <a:p>
            <a:pPr>
              <a:lnSpc>
                <a:spcPct val="80000"/>
              </a:lnSpc>
              <a:buFontTx/>
              <a:buChar char="•"/>
            </a:pPr>
            <a:r>
              <a:rPr lang="es-EC" sz="2800">
                <a:solidFill>
                  <a:srgbClr val="FFFFFF"/>
                </a:solidFill>
              </a:rPr>
              <a:t>Falta de Inversión en investigación y desarrollo</a:t>
            </a:r>
          </a:p>
          <a:p>
            <a:pPr>
              <a:lnSpc>
                <a:spcPct val="80000"/>
              </a:lnSpc>
              <a:buFontTx/>
              <a:buChar char="•"/>
            </a:pPr>
            <a:r>
              <a:rPr lang="es-EC" sz="2800">
                <a:solidFill>
                  <a:srgbClr val="FFFFFF"/>
                </a:solidFill>
              </a:rPr>
              <a:t>Proteas: 300 millones años atecesoras</a:t>
            </a:r>
          </a:p>
          <a:p>
            <a:pPr>
              <a:lnSpc>
                <a:spcPct val="80000"/>
              </a:lnSpc>
              <a:buFontTx/>
              <a:buChar char="•"/>
            </a:pPr>
            <a:r>
              <a:rPr lang="es-EC" sz="2800">
                <a:solidFill>
                  <a:srgbClr val="FFFFFF"/>
                </a:solidFill>
              </a:rPr>
              <a:t>Dios Proteus</a:t>
            </a:r>
          </a:p>
          <a:p>
            <a:pPr>
              <a:lnSpc>
                <a:spcPct val="80000"/>
              </a:lnSpc>
              <a:buFontTx/>
              <a:buChar char="•"/>
            </a:pPr>
            <a:r>
              <a:rPr lang="es-EC" sz="2800">
                <a:solidFill>
                  <a:srgbClr val="FFFFFF"/>
                </a:solidFill>
              </a:rPr>
              <a:t>Desarrollo en los años 70</a:t>
            </a:r>
            <a:endParaRPr lang="en-US" sz="2800">
              <a:solidFill>
                <a:srgbClr val="FFFFFF"/>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89091"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89092"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89093"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89094"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89095"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89096" name="Text Box 8"/>
          <p:cNvSpPr txBox="1">
            <a:spLocks noChangeArrowheads="1"/>
          </p:cNvSpPr>
          <p:nvPr/>
        </p:nvSpPr>
        <p:spPr bwMode="auto">
          <a:xfrm>
            <a:off x="179388" y="549275"/>
            <a:ext cx="4968875" cy="366713"/>
          </a:xfrm>
          <a:prstGeom prst="rect">
            <a:avLst/>
          </a:prstGeom>
          <a:noFill/>
          <a:ln w="9525">
            <a:noFill/>
            <a:miter lim="800000"/>
            <a:headEnd/>
            <a:tailEnd/>
          </a:ln>
          <a:effectLst/>
        </p:spPr>
        <p:txBody>
          <a:bodyPr>
            <a:spAutoFit/>
          </a:bodyPr>
          <a:lstStyle/>
          <a:p>
            <a:pPr>
              <a:spcBef>
                <a:spcPct val="50000"/>
              </a:spcBef>
            </a:pPr>
            <a:r>
              <a:rPr lang="es-EC" b="1">
                <a:solidFill>
                  <a:srgbClr val="FFFFFF"/>
                </a:solidFill>
              </a:rPr>
              <a:t>ANÁLISIS DEL MERCADO ECUATORIANO</a:t>
            </a:r>
            <a:endParaRPr lang="es-ES" b="1">
              <a:solidFill>
                <a:srgbClr val="FFFFFF"/>
              </a:solidFill>
            </a:endParaRPr>
          </a:p>
        </p:txBody>
      </p:sp>
      <p:sp>
        <p:nvSpPr>
          <p:cNvPr id="89097" name="Text Box 9"/>
          <p:cNvSpPr txBox="1">
            <a:spLocks noChangeArrowheads="1"/>
          </p:cNvSpPr>
          <p:nvPr/>
        </p:nvSpPr>
        <p:spPr bwMode="auto">
          <a:xfrm>
            <a:off x="2051050" y="1125538"/>
            <a:ext cx="4319588" cy="366712"/>
          </a:xfrm>
          <a:prstGeom prst="rect">
            <a:avLst/>
          </a:prstGeom>
          <a:noFill/>
          <a:ln w="9525">
            <a:noFill/>
            <a:miter lim="800000"/>
            <a:headEnd/>
            <a:tailEnd/>
          </a:ln>
          <a:effectLst/>
        </p:spPr>
        <p:txBody>
          <a:bodyPr>
            <a:spAutoFit/>
          </a:bodyPr>
          <a:lstStyle/>
          <a:p>
            <a:pPr>
              <a:spcBef>
                <a:spcPct val="50000"/>
              </a:spcBef>
            </a:pPr>
            <a:r>
              <a:rPr lang="es-EC" b="1">
                <a:solidFill>
                  <a:srgbClr val="FFFFFF"/>
                </a:solidFill>
              </a:rPr>
              <a:t>Ecuador, nuevo productor de Proteas</a:t>
            </a:r>
            <a:endParaRPr lang="es-ES" b="1">
              <a:solidFill>
                <a:srgbClr val="FFFFFF"/>
              </a:solidFill>
            </a:endParaRPr>
          </a:p>
        </p:txBody>
      </p:sp>
      <p:sp>
        <p:nvSpPr>
          <p:cNvPr id="89098" name="Text Box 10"/>
          <p:cNvSpPr txBox="1">
            <a:spLocks noChangeArrowheads="1"/>
          </p:cNvSpPr>
          <p:nvPr/>
        </p:nvSpPr>
        <p:spPr bwMode="auto">
          <a:xfrm>
            <a:off x="395288" y="1557338"/>
            <a:ext cx="6985000" cy="6686550"/>
          </a:xfrm>
          <a:prstGeom prst="rect">
            <a:avLst/>
          </a:prstGeom>
          <a:noFill/>
          <a:ln w="9525">
            <a:noFill/>
            <a:miter lim="800000"/>
            <a:headEnd/>
            <a:tailEnd/>
          </a:ln>
          <a:effectLst/>
        </p:spPr>
        <p:txBody>
          <a:bodyPr>
            <a:spAutoFit/>
          </a:bodyPr>
          <a:lstStyle/>
          <a:p>
            <a:pPr>
              <a:spcBef>
                <a:spcPct val="50000"/>
              </a:spcBef>
            </a:pPr>
            <a:r>
              <a:rPr lang="es-EC" sz="1400">
                <a:solidFill>
                  <a:srgbClr val="FFFFFF"/>
                </a:solidFill>
              </a:rPr>
              <a:t>Reconocimiento internacional de floricultura. Exportaciones arriba de $300 millones. Actividad en pleno crecimiento, económica y social de mayor desarrollo en 15 años.</a:t>
            </a:r>
          </a:p>
          <a:p>
            <a:pPr>
              <a:spcBef>
                <a:spcPct val="50000"/>
              </a:spcBef>
            </a:pPr>
            <a:r>
              <a:rPr lang="es-EC" sz="1400">
                <a:solidFill>
                  <a:srgbClr val="FFFFFF"/>
                </a:solidFill>
              </a:rPr>
              <a:t>17% especies exóticas incluye 20 hectáreas de Safari Sunset y 50 de Leucadendron en Proceso.</a:t>
            </a:r>
          </a:p>
          <a:p>
            <a:pPr>
              <a:spcBef>
                <a:spcPct val="50000"/>
              </a:spcBef>
            </a:pPr>
            <a:r>
              <a:rPr lang="es-EC" sz="1400">
                <a:solidFill>
                  <a:srgbClr val="FFFFFF"/>
                </a:solidFill>
              </a:rPr>
              <a:t>Existe un proyecto presentado al Ministerio de Agricultura para dividir 500 ha. En módulos de 10 para pequeños productores.</a:t>
            </a:r>
          </a:p>
          <a:p>
            <a:pPr>
              <a:spcBef>
                <a:spcPct val="50000"/>
              </a:spcBef>
            </a:pPr>
            <a:r>
              <a:rPr lang="es-EC" sz="1400" b="1">
                <a:solidFill>
                  <a:srgbClr val="FFFFFF"/>
                </a:solidFill>
              </a:rPr>
              <a:t>Ventajas Comparativas</a:t>
            </a:r>
          </a:p>
          <a:p>
            <a:pPr>
              <a:spcBef>
                <a:spcPct val="50000"/>
              </a:spcBef>
              <a:buFontTx/>
              <a:buChar char="•"/>
            </a:pPr>
            <a:r>
              <a:rPr lang="es-EC" sz="1400">
                <a:solidFill>
                  <a:srgbClr val="FFFFFF"/>
                </a:solidFill>
              </a:rPr>
              <a:t>Espacio agro ecológico ideal, ubicación especial del Ecuador</a:t>
            </a:r>
          </a:p>
          <a:p>
            <a:pPr>
              <a:spcBef>
                <a:spcPct val="50000"/>
              </a:spcBef>
              <a:buFontTx/>
              <a:buChar char="•"/>
            </a:pPr>
            <a:r>
              <a:rPr lang="es-EC" sz="1400">
                <a:solidFill>
                  <a:srgbClr val="FFFFFF"/>
                </a:solidFill>
              </a:rPr>
              <a:t>Prestigio del país, floricultura excepcional, cantidad, calidad y variedad</a:t>
            </a:r>
          </a:p>
          <a:p>
            <a:pPr>
              <a:spcBef>
                <a:spcPct val="50000"/>
              </a:spcBef>
              <a:buFontTx/>
              <a:buChar char="•"/>
            </a:pPr>
            <a:r>
              <a:rPr lang="es-EC" sz="1400">
                <a:solidFill>
                  <a:srgbClr val="FFFFFF"/>
                </a:solidFill>
              </a:rPr>
              <a:t>Mano de obra más barata. 400% con respecto a otros países.</a:t>
            </a:r>
          </a:p>
          <a:p>
            <a:pPr>
              <a:spcBef>
                <a:spcPct val="50000"/>
              </a:spcBef>
              <a:buFontTx/>
              <a:buChar char="•"/>
            </a:pPr>
            <a:r>
              <a:rPr lang="es-EC" sz="1400">
                <a:solidFill>
                  <a:srgbClr val="FFFFFF"/>
                </a:solidFill>
              </a:rPr>
              <a:t>Experiencia organizativa, no superior pero igual.</a:t>
            </a:r>
          </a:p>
          <a:p>
            <a:pPr>
              <a:spcBef>
                <a:spcPct val="50000"/>
              </a:spcBef>
            </a:pPr>
            <a:r>
              <a:rPr lang="es-EC" sz="1400" b="1">
                <a:solidFill>
                  <a:srgbClr val="FFFFFF"/>
                </a:solidFill>
              </a:rPr>
              <a:t>Ventajas competitivas</a:t>
            </a:r>
          </a:p>
          <a:p>
            <a:pPr>
              <a:spcBef>
                <a:spcPct val="50000"/>
              </a:spcBef>
              <a:buFontTx/>
              <a:buChar char="•"/>
            </a:pPr>
            <a:r>
              <a:rPr lang="es-EC" sz="1400">
                <a:solidFill>
                  <a:srgbClr val="FFFFFF"/>
                </a:solidFill>
              </a:rPr>
              <a:t>Ubicación estratégica de la plantación</a:t>
            </a:r>
          </a:p>
          <a:p>
            <a:pPr>
              <a:spcBef>
                <a:spcPct val="50000"/>
              </a:spcBef>
              <a:buFontTx/>
              <a:buChar char="•"/>
            </a:pPr>
            <a:r>
              <a:rPr lang="es-EC" sz="1400">
                <a:solidFill>
                  <a:srgbClr val="FFFFFF"/>
                </a:solidFill>
              </a:rPr>
              <a:t>Gran capacidad tecnológica</a:t>
            </a:r>
          </a:p>
          <a:p>
            <a:pPr>
              <a:spcBef>
                <a:spcPct val="50000"/>
              </a:spcBef>
              <a:buFontTx/>
              <a:buChar char="•"/>
            </a:pPr>
            <a:r>
              <a:rPr lang="es-EC" sz="1400">
                <a:solidFill>
                  <a:srgbClr val="FFFFFF"/>
                </a:solidFill>
              </a:rPr>
              <a:t>Buenas relaciones con proveedores internacionales, socios estratégicos  y clientes</a:t>
            </a:r>
          </a:p>
          <a:p>
            <a:pPr>
              <a:spcBef>
                <a:spcPct val="50000"/>
              </a:spcBef>
              <a:buFontTx/>
              <a:buChar char="•"/>
            </a:pPr>
            <a:r>
              <a:rPr lang="es-EC" sz="1400">
                <a:solidFill>
                  <a:srgbClr val="FFFFFF"/>
                </a:solidFill>
              </a:rPr>
              <a:t>Lazos de integración con la International Proteas Asociation (IPA)</a:t>
            </a:r>
          </a:p>
          <a:p>
            <a:pPr>
              <a:spcBef>
                <a:spcPct val="50000"/>
              </a:spcBef>
              <a:buFontTx/>
              <a:buChar char="•"/>
            </a:pPr>
            <a:endParaRPr lang="es-EC" sz="1400">
              <a:solidFill>
                <a:srgbClr val="FFFFFF"/>
              </a:solidFill>
            </a:endParaRPr>
          </a:p>
          <a:p>
            <a:pPr>
              <a:spcBef>
                <a:spcPct val="50000"/>
              </a:spcBef>
            </a:pPr>
            <a:endParaRPr lang="es-EC" sz="1400">
              <a:solidFill>
                <a:srgbClr val="FFFFFF"/>
              </a:solidFill>
            </a:endParaRPr>
          </a:p>
          <a:p>
            <a:pPr>
              <a:spcBef>
                <a:spcPct val="50000"/>
              </a:spcBef>
            </a:pPr>
            <a:endParaRPr lang="es-EC" sz="1400">
              <a:solidFill>
                <a:srgbClr val="FFFFFF"/>
              </a:solidFill>
            </a:endParaRPr>
          </a:p>
          <a:p>
            <a:pPr>
              <a:spcBef>
                <a:spcPct val="50000"/>
              </a:spcBef>
            </a:pPr>
            <a:endParaRPr lang="es-EC" sz="1400" b="1">
              <a:solidFill>
                <a:srgbClr val="FFFFFF"/>
              </a:solidFill>
            </a:endParaRPr>
          </a:p>
          <a:p>
            <a:pPr>
              <a:spcBef>
                <a:spcPct val="50000"/>
              </a:spcBef>
            </a:pPr>
            <a:endParaRPr lang="es-EC" sz="1400" b="1">
              <a:solidFill>
                <a:srgbClr val="FFFFFF"/>
              </a:solidFill>
            </a:endParaRPr>
          </a:p>
          <a:p>
            <a:pPr>
              <a:spcBef>
                <a:spcPct val="50000"/>
              </a:spcBef>
            </a:pPr>
            <a:endParaRPr lang="es-ES" sz="1400" b="1">
              <a:solidFill>
                <a:srgbClr val="FFFFFF"/>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90115"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90116"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90117"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90118"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90119"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90120" name="Text Box 8"/>
          <p:cNvSpPr txBox="1">
            <a:spLocks noChangeArrowheads="1"/>
          </p:cNvSpPr>
          <p:nvPr/>
        </p:nvSpPr>
        <p:spPr bwMode="auto">
          <a:xfrm>
            <a:off x="250825" y="404813"/>
            <a:ext cx="6767513" cy="5765800"/>
          </a:xfrm>
          <a:prstGeom prst="rect">
            <a:avLst/>
          </a:prstGeom>
          <a:noFill/>
          <a:ln w="9525">
            <a:noFill/>
            <a:miter lim="800000"/>
            <a:headEnd/>
            <a:tailEnd/>
          </a:ln>
          <a:effectLst/>
        </p:spPr>
        <p:txBody>
          <a:bodyPr>
            <a:spAutoFit/>
          </a:bodyPr>
          <a:lstStyle/>
          <a:p>
            <a:pPr>
              <a:spcBef>
                <a:spcPct val="50000"/>
              </a:spcBef>
            </a:pPr>
            <a:r>
              <a:rPr lang="es-EC" b="1">
                <a:solidFill>
                  <a:srgbClr val="FFFFFF"/>
                </a:solidFill>
              </a:rPr>
              <a:t>Carácter sustitutivo</a:t>
            </a:r>
          </a:p>
          <a:p>
            <a:pPr>
              <a:spcBef>
                <a:spcPct val="50000"/>
              </a:spcBef>
            </a:pPr>
            <a:r>
              <a:rPr lang="es-EC" sz="1400">
                <a:solidFill>
                  <a:srgbClr val="FFFFFF"/>
                </a:solidFill>
              </a:rPr>
              <a:t>Posible sustituto de las rosas por su duración en florero. Desde el punto de vista interno, buena alternativa de exportación sin vacíos como el banano. Estrategias agresivas de Marketing apoyadas por el ministerio de agricultura.</a:t>
            </a:r>
          </a:p>
          <a:p>
            <a:pPr>
              <a:spcBef>
                <a:spcPct val="50000"/>
              </a:spcBef>
            </a:pPr>
            <a:r>
              <a:rPr lang="es-EC" b="1" u="sng">
                <a:solidFill>
                  <a:srgbClr val="FFFFFF"/>
                </a:solidFill>
              </a:rPr>
              <a:t>ANÁLISIS ESTRUCTURAL DE PORTER</a:t>
            </a:r>
          </a:p>
          <a:p>
            <a:pPr>
              <a:spcBef>
                <a:spcPct val="50000"/>
              </a:spcBef>
              <a:buFontTx/>
              <a:buChar char="•"/>
            </a:pPr>
            <a:r>
              <a:rPr lang="es-EC" sz="1400">
                <a:solidFill>
                  <a:srgbClr val="FFFFFF"/>
                </a:solidFill>
              </a:rPr>
              <a:t>Competidores de la industria</a:t>
            </a:r>
          </a:p>
          <a:p>
            <a:pPr>
              <a:spcBef>
                <a:spcPct val="50000"/>
              </a:spcBef>
              <a:buFontTx/>
              <a:buChar char="•"/>
            </a:pPr>
            <a:r>
              <a:rPr lang="es-EC" sz="1400">
                <a:solidFill>
                  <a:srgbClr val="FFFFFF"/>
                </a:solidFill>
              </a:rPr>
              <a:t>Potenciales entrantes</a:t>
            </a:r>
          </a:p>
          <a:p>
            <a:pPr>
              <a:spcBef>
                <a:spcPct val="50000"/>
              </a:spcBef>
              <a:buFontTx/>
              <a:buChar char="•"/>
            </a:pPr>
            <a:r>
              <a:rPr lang="es-EC" sz="1400">
                <a:solidFill>
                  <a:srgbClr val="FFFFFF"/>
                </a:solidFill>
              </a:rPr>
              <a:t>Proveedores</a:t>
            </a:r>
          </a:p>
          <a:p>
            <a:pPr>
              <a:spcBef>
                <a:spcPct val="50000"/>
              </a:spcBef>
              <a:buFontTx/>
              <a:buChar char="•"/>
            </a:pPr>
            <a:r>
              <a:rPr lang="es-EC" sz="1400">
                <a:solidFill>
                  <a:srgbClr val="FFFFFF"/>
                </a:solidFill>
              </a:rPr>
              <a:t>Productos sustitutos</a:t>
            </a:r>
          </a:p>
          <a:p>
            <a:pPr>
              <a:spcBef>
                <a:spcPct val="50000"/>
              </a:spcBef>
              <a:buFontTx/>
              <a:buChar char="•"/>
            </a:pPr>
            <a:r>
              <a:rPr lang="es-EC" sz="1400">
                <a:solidFill>
                  <a:srgbClr val="FFFFFF"/>
                </a:solidFill>
              </a:rPr>
              <a:t>Condiciones de la demanda</a:t>
            </a:r>
          </a:p>
          <a:p>
            <a:pPr>
              <a:spcBef>
                <a:spcPct val="50000"/>
              </a:spcBef>
            </a:pPr>
            <a:r>
              <a:rPr lang="es-EC" b="1" u="sng">
                <a:solidFill>
                  <a:srgbClr val="FFFFFF"/>
                </a:solidFill>
              </a:rPr>
              <a:t>ANÁLISIS FODA</a:t>
            </a:r>
          </a:p>
          <a:p>
            <a:pPr>
              <a:spcBef>
                <a:spcPct val="50000"/>
              </a:spcBef>
            </a:pPr>
            <a:r>
              <a:rPr lang="es-EC" sz="1400" b="1">
                <a:solidFill>
                  <a:srgbClr val="FFFFFF"/>
                </a:solidFill>
              </a:rPr>
              <a:t>Fortalezas: </a:t>
            </a:r>
            <a:r>
              <a:rPr lang="es-EC" sz="1400">
                <a:solidFill>
                  <a:srgbClr val="FFFFFF"/>
                </a:solidFill>
              </a:rPr>
              <a:t>Recursos naturales óptimos, Mano de obra, desarrollo industrias relacionadas, posicionamiento internacional, certificación ambiental.</a:t>
            </a:r>
          </a:p>
          <a:p>
            <a:pPr>
              <a:spcBef>
                <a:spcPct val="50000"/>
              </a:spcBef>
            </a:pPr>
            <a:r>
              <a:rPr lang="es-EC" sz="1400" b="1">
                <a:solidFill>
                  <a:srgbClr val="FFFFFF"/>
                </a:solidFill>
              </a:rPr>
              <a:t>Oportunidades: </a:t>
            </a:r>
            <a:r>
              <a:rPr lang="es-EC" sz="1400">
                <a:solidFill>
                  <a:srgbClr val="FFFFFF"/>
                </a:solidFill>
              </a:rPr>
              <a:t>Sobre demanda, poca oferta. Ecuador potencial mejor productor, busca desarrollo agrícola, convenios de mejoras en transportes.</a:t>
            </a:r>
          </a:p>
          <a:p>
            <a:pPr>
              <a:spcBef>
                <a:spcPct val="50000"/>
              </a:spcBef>
            </a:pPr>
            <a:r>
              <a:rPr lang="es-EC" sz="1400" b="1">
                <a:solidFill>
                  <a:srgbClr val="FFFFFF"/>
                </a:solidFill>
              </a:rPr>
              <a:t>Debilidades:</a:t>
            </a:r>
            <a:r>
              <a:rPr lang="es-EC" sz="1400">
                <a:solidFill>
                  <a:srgbClr val="FFFFFF"/>
                </a:solidFill>
              </a:rPr>
              <a:t> falta de capacitación, ausencias de políticas de mercadeo, alto endeudamiento, falta de apoyo a la producción, altos costos de transporte.</a:t>
            </a:r>
          </a:p>
          <a:p>
            <a:pPr>
              <a:spcBef>
                <a:spcPct val="50000"/>
              </a:spcBef>
            </a:pPr>
            <a:r>
              <a:rPr lang="es-EC" sz="1400" b="1">
                <a:solidFill>
                  <a:srgbClr val="FFFFFF"/>
                </a:solidFill>
              </a:rPr>
              <a:t>Amenazas:</a:t>
            </a:r>
            <a:r>
              <a:rPr lang="es-EC" sz="1400">
                <a:solidFill>
                  <a:srgbClr val="FFFFFF"/>
                </a:solidFill>
              </a:rPr>
              <a:t> Inestabilidad política y jurídica, riesgo país, erupciones volcánicas</a:t>
            </a:r>
          </a:p>
          <a:p>
            <a:pPr>
              <a:spcBef>
                <a:spcPct val="50000"/>
              </a:spcBef>
            </a:pPr>
            <a:endParaRPr lang="es-ES" sz="1400">
              <a:solidFill>
                <a:srgbClr val="FFFFFF"/>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91139"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91140"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91141"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91142"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91143"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91144" name="Text Box 8"/>
          <p:cNvSpPr txBox="1">
            <a:spLocks noChangeArrowheads="1"/>
          </p:cNvSpPr>
          <p:nvPr/>
        </p:nvSpPr>
        <p:spPr bwMode="auto">
          <a:xfrm>
            <a:off x="323850" y="476250"/>
            <a:ext cx="3240088" cy="366713"/>
          </a:xfrm>
          <a:prstGeom prst="rect">
            <a:avLst/>
          </a:prstGeom>
          <a:noFill/>
          <a:ln w="9525">
            <a:noFill/>
            <a:miter lim="800000"/>
            <a:headEnd/>
            <a:tailEnd/>
          </a:ln>
          <a:effectLst/>
        </p:spPr>
        <p:txBody>
          <a:bodyPr>
            <a:spAutoFit/>
          </a:bodyPr>
          <a:lstStyle/>
          <a:p>
            <a:pPr>
              <a:spcBef>
                <a:spcPct val="50000"/>
              </a:spcBef>
            </a:pPr>
            <a:r>
              <a:rPr lang="es-EC" b="1">
                <a:solidFill>
                  <a:srgbClr val="FFFFFF"/>
                </a:solidFill>
              </a:rPr>
              <a:t>MATRIZ BCG</a:t>
            </a:r>
            <a:endParaRPr lang="es-ES" b="1">
              <a:solidFill>
                <a:srgbClr val="FFFFFF"/>
              </a:solidFill>
            </a:endParaRPr>
          </a:p>
        </p:txBody>
      </p:sp>
      <p:pic>
        <p:nvPicPr>
          <p:cNvPr id="91145" name="Picture 9"/>
          <p:cNvPicPr>
            <a:picLocks noChangeAspect="1" noChangeArrowheads="1"/>
          </p:cNvPicPr>
          <p:nvPr/>
        </p:nvPicPr>
        <p:blipFill>
          <a:blip r:embed="rId6"/>
          <a:srcRect/>
          <a:stretch>
            <a:fillRect/>
          </a:stretch>
        </p:blipFill>
        <p:spPr bwMode="auto">
          <a:xfrm>
            <a:off x="468313" y="908050"/>
            <a:ext cx="6389687" cy="4725988"/>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92163"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92164"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92165"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92166"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92167"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92168" name="Text Box 8"/>
          <p:cNvSpPr txBox="1">
            <a:spLocks noChangeArrowheads="1"/>
          </p:cNvSpPr>
          <p:nvPr/>
        </p:nvSpPr>
        <p:spPr bwMode="auto">
          <a:xfrm>
            <a:off x="250825" y="333375"/>
            <a:ext cx="4824413" cy="396875"/>
          </a:xfrm>
          <a:prstGeom prst="rect">
            <a:avLst/>
          </a:prstGeom>
          <a:noFill/>
          <a:ln w="9525">
            <a:noFill/>
            <a:miter lim="800000"/>
            <a:headEnd/>
            <a:tailEnd/>
          </a:ln>
          <a:effectLst/>
        </p:spPr>
        <p:txBody>
          <a:bodyPr>
            <a:spAutoFit/>
          </a:bodyPr>
          <a:lstStyle/>
          <a:p>
            <a:pPr>
              <a:spcBef>
                <a:spcPct val="50000"/>
              </a:spcBef>
            </a:pPr>
            <a:r>
              <a:rPr lang="es-EC" sz="2000" b="1" u="sng">
                <a:solidFill>
                  <a:srgbClr val="FFFFFF"/>
                </a:solidFill>
              </a:rPr>
              <a:t>ANÁLISIS TÉCNICO</a:t>
            </a:r>
            <a:r>
              <a:rPr lang="es-EC" b="1" u="sng">
                <a:solidFill>
                  <a:srgbClr val="FFFFFF"/>
                </a:solidFill>
              </a:rPr>
              <a:t> </a:t>
            </a:r>
            <a:endParaRPr lang="es-ES" b="1" u="sng">
              <a:solidFill>
                <a:srgbClr val="FFFFFF"/>
              </a:solidFill>
            </a:endParaRPr>
          </a:p>
        </p:txBody>
      </p:sp>
      <p:sp>
        <p:nvSpPr>
          <p:cNvPr id="92169" name="Text Box 9"/>
          <p:cNvSpPr txBox="1">
            <a:spLocks noChangeArrowheads="1"/>
          </p:cNvSpPr>
          <p:nvPr/>
        </p:nvSpPr>
        <p:spPr bwMode="auto">
          <a:xfrm>
            <a:off x="323850" y="708025"/>
            <a:ext cx="7343775" cy="6149975"/>
          </a:xfrm>
          <a:prstGeom prst="rect">
            <a:avLst/>
          </a:prstGeom>
          <a:noFill/>
          <a:ln w="9525">
            <a:noFill/>
            <a:miter lim="800000"/>
            <a:headEnd/>
            <a:tailEnd/>
          </a:ln>
          <a:effectLst/>
        </p:spPr>
        <p:txBody>
          <a:bodyPr>
            <a:spAutoFit/>
          </a:bodyPr>
          <a:lstStyle/>
          <a:p>
            <a:pPr>
              <a:spcBef>
                <a:spcPct val="50000"/>
              </a:spcBef>
            </a:pPr>
            <a:r>
              <a:rPr lang="es-EC" sz="1500" b="1">
                <a:solidFill>
                  <a:srgbClr val="FFFFFF"/>
                </a:solidFill>
              </a:rPr>
              <a:t>Elección del terreno:</a:t>
            </a:r>
          </a:p>
          <a:p>
            <a:pPr>
              <a:spcBef>
                <a:spcPct val="50000"/>
              </a:spcBef>
            </a:pPr>
            <a:r>
              <a:rPr lang="es-EC" sz="1500">
                <a:solidFill>
                  <a:srgbClr val="FFFFFF"/>
                </a:solidFill>
              </a:rPr>
              <a:t>Vía a la costa provincia del Guayas, km 80 vía Progreso-Playas. </a:t>
            </a:r>
          </a:p>
          <a:p>
            <a:pPr>
              <a:spcBef>
                <a:spcPct val="50000"/>
              </a:spcBef>
            </a:pPr>
            <a:r>
              <a:rPr lang="es-EC" sz="1500">
                <a:solidFill>
                  <a:srgbClr val="FFFFFF"/>
                </a:solidFill>
              </a:rPr>
              <a:t>Temperaturas: noche 15-20 grados, día 28-35 grados, Suelos ácidos y drenados, Tamaño 45 ha. A $1.000  ha., 15 ha. A cultivar. Análisis de suelo y agua $500.</a:t>
            </a:r>
          </a:p>
          <a:p>
            <a:pPr>
              <a:spcBef>
                <a:spcPct val="50000"/>
              </a:spcBef>
            </a:pPr>
            <a:endParaRPr lang="es-EC" sz="1500" b="1">
              <a:solidFill>
                <a:srgbClr val="FFFFFF"/>
              </a:solidFill>
            </a:endParaRPr>
          </a:p>
          <a:p>
            <a:pPr>
              <a:spcBef>
                <a:spcPct val="50000"/>
              </a:spcBef>
            </a:pPr>
            <a:r>
              <a:rPr lang="es-EC" sz="1500" b="1">
                <a:solidFill>
                  <a:srgbClr val="FFFFFF"/>
                </a:solidFill>
              </a:rPr>
              <a:t>Constitución de la Compañía:</a:t>
            </a:r>
          </a:p>
          <a:p>
            <a:pPr>
              <a:spcBef>
                <a:spcPct val="50000"/>
              </a:spcBef>
            </a:pPr>
            <a:r>
              <a:rPr lang="es-EC" sz="1500">
                <a:solidFill>
                  <a:srgbClr val="FFFFFF"/>
                </a:solidFill>
              </a:rPr>
              <a:t>Compra de la compañía $300, Construcciones y adecuaciones $30.000</a:t>
            </a:r>
          </a:p>
          <a:p>
            <a:pPr>
              <a:spcBef>
                <a:spcPct val="50000"/>
              </a:spcBef>
            </a:pPr>
            <a:endParaRPr lang="es-EC" sz="1500" b="1">
              <a:solidFill>
                <a:srgbClr val="FFFFFF"/>
              </a:solidFill>
            </a:endParaRPr>
          </a:p>
          <a:p>
            <a:pPr>
              <a:spcBef>
                <a:spcPct val="50000"/>
              </a:spcBef>
            </a:pPr>
            <a:r>
              <a:rPr lang="es-EC" sz="1500" b="1">
                <a:solidFill>
                  <a:srgbClr val="FFFFFF"/>
                </a:solidFill>
              </a:rPr>
              <a:t>Cronograma de trabajo:</a:t>
            </a:r>
          </a:p>
          <a:p>
            <a:pPr>
              <a:spcBef>
                <a:spcPct val="50000"/>
              </a:spcBef>
            </a:pPr>
            <a:r>
              <a:rPr lang="es-EC" sz="1500" u="sng">
                <a:solidFill>
                  <a:srgbClr val="FFFFFF"/>
                </a:solidFill>
              </a:rPr>
              <a:t>Variedad a cultivar: </a:t>
            </a:r>
            <a:r>
              <a:rPr lang="es-EC" sz="1500">
                <a:solidFill>
                  <a:srgbClr val="FFFFFF"/>
                </a:solidFill>
              </a:rPr>
              <a:t>Banksia.  5000 plantas por hectárea, total 75000 plantas a $2.50 por unidad.</a:t>
            </a:r>
          </a:p>
          <a:p>
            <a:pPr>
              <a:spcBef>
                <a:spcPct val="50000"/>
              </a:spcBef>
            </a:pPr>
            <a:r>
              <a:rPr lang="es-EC" sz="1500" u="sng">
                <a:solidFill>
                  <a:srgbClr val="FFFFFF"/>
                </a:solidFill>
              </a:rPr>
              <a:t>Derechos de cultivo: </a:t>
            </a:r>
            <a:r>
              <a:rPr lang="es-EC" sz="1500">
                <a:solidFill>
                  <a:srgbClr val="FFFFFF"/>
                </a:solidFill>
              </a:rPr>
              <a:t>Royalties, 0.01 por tallo producido.</a:t>
            </a:r>
          </a:p>
          <a:p>
            <a:pPr>
              <a:spcBef>
                <a:spcPct val="50000"/>
              </a:spcBef>
            </a:pPr>
            <a:r>
              <a:rPr lang="es-EC" sz="1500" u="sng">
                <a:solidFill>
                  <a:srgbClr val="FFFFFF"/>
                </a:solidFill>
              </a:rPr>
              <a:t>Preparación del terreno: </a:t>
            </a:r>
            <a:r>
              <a:rPr lang="es-EC" sz="1500">
                <a:solidFill>
                  <a:srgbClr val="FFFFFF"/>
                </a:solidFill>
              </a:rPr>
              <a:t>Procedimiento  $15.000, Mano de obra $6000</a:t>
            </a:r>
          </a:p>
          <a:p>
            <a:pPr>
              <a:spcBef>
                <a:spcPct val="50000"/>
              </a:spcBef>
            </a:pPr>
            <a:r>
              <a:rPr lang="es-EC" sz="1500" u="sng">
                <a:solidFill>
                  <a:srgbClr val="FFFFFF"/>
                </a:solidFill>
              </a:rPr>
              <a:t>Instalación de riego, reservorios y fumigación:  </a:t>
            </a:r>
            <a:r>
              <a:rPr lang="es-EC" sz="1500">
                <a:solidFill>
                  <a:srgbClr val="FFFFFF"/>
                </a:solidFill>
              </a:rPr>
              <a:t>Fertirrigación $90.000 (tiempo de riego, dos tanques, sist. De dosificación, reservorio)</a:t>
            </a:r>
          </a:p>
          <a:p>
            <a:pPr>
              <a:spcBef>
                <a:spcPct val="50000"/>
              </a:spcBef>
            </a:pPr>
            <a:r>
              <a:rPr lang="es-EC" sz="1500" u="sng">
                <a:solidFill>
                  <a:srgbClr val="FFFFFF"/>
                </a:solidFill>
              </a:rPr>
              <a:t>Reservorio:</a:t>
            </a:r>
            <a:r>
              <a:rPr lang="es-EC" sz="1500">
                <a:solidFill>
                  <a:srgbClr val="FFFFFF"/>
                </a:solidFill>
              </a:rPr>
              <a:t> 10 m. cub por día/ha.=150m cub/día, durante 10 días. $9000</a:t>
            </a:r>
          </a:p>
          <a:p>
            <a:pPr>
              <a:spcBef>
                <a:spcPct val="50000"/>
              </a:spcBef>
            </a:pPr>
            <a:r>
              <a:rPr lang="es-EC" sz="1500" u="sng">
                <a:solidFill>
                  <a:srgbClr val="FFFFFF"/>
                </a:solidFill>
              </a:rPr>
              <a:t>Fertilizantes y herbicidas:</a:t>
            </a:r>
            <a:r>
              <a:rPr lang="es-EC" sz="1500">
                <a:solidFill>
                  <a:srgbClr val="FFFFFF"/>
                </a:solidFill>
              </a:rPr>
              <a:t> 1er año $15000. luego $2.78 por día/ha. </a:t>
            </a:r>
            <a:endParaRPr lang="es-EC" sz="1500" u="sng">
              <a:solidFill>
                <a:srgbClr val="FFFFFF"/>
              </a:solidFill>
            </a:endParaRPr>
          </a:p>
          <a:p>
            <a:pPr>
              <a:spcBef>
                <a:spcPct val="50000"/>
              </a:spcBef>
            </a:pPr>
            <a:r>
              <a:rPr lang="es-EC" sz="1500" u="sng">
                <a:solidFill>
                  <a:srgbClr val="FFFFFF"/>
                </a:solidFill>
              </a:rPr>
              <a:t>Equipos y herramientas: </a:t>
            </a:r>
            <a:r>
              <a:rPr lang="es-EC" sz="1500">
                <a:solidFill>
                  <a:srgbClr val="FFFFFF"/>
                </a:solidFill>
              </a:rPr>
              <a:t>$30.000 (tensiómetros, succionador, etc.)</a:t>
            </a:r>
          </a:p>
          <a:p>
            <a:pPr>
              <a:spcBef>
                <a:spcPct val="50000"/>
              </a:spcBef>
            </a:pPr>
            <a:endParaRPr lang="es-ES" sz="1500" u="sng">
              <a:solidFill>
                <a:srgbClr val="FFFFFF"/>
              </a:solidFill>
            </a:endParaRPr>
          </a:p>
        </p:txBody>
      </p:sp>
      <p:pic>
        <p:nvPicPr>
          <p:cNvPr id="92170" name="Picture 10"/>
          <p:cNvPicPr>
            <a:picLocks noChangeAspect="1" noChangeArrowheads="1"/>
          </p:cNvPicPr>
          <p:nvPr/>
        </p:nvPicPr>
        <p:blipFill>
          <a:blip r:embed="rId6"/>
          <a:srcRect/>
          <a:stretch>
            <a:fillRect/>
          </a:stretch>
        </p:blipFill>
        <p:spPr bwMode="auto">
          <a:xfrm>
            <a:off x="6151563" y="476250"/>
            <a:ext cx="1157287" cy="890588"/>
          </a:xfrm>
          <a:prstGeom prst="rect">
            <a:avLst/>
          </a:prstGeom>
          <a:noFill/>
        </p:spPr>
      </p:pic>
      <p:pic>
        <p:nvPicPr>
          <p:cNvPr id="92171" name="Picture 11"/>
          <p:cNvPicPr>
            <a:picLocks noChangeAspect="1" noChangeArrowheads="1"/>
          </p:cNvPicPr>
          <p:nvPr/>
        </p:nvPicPr>
        <p:blipFill>
          <a:blip r:embed="rId7"/>
          <a:srcRect/>
          <a:stretch>
            <a:fillRect/>
          </a:stretch>
        </p:blipFill>
        <p:spPr bwMode="auto">
          <a:xfrm>
            <a:off x="6224588" y="2914650"/>
            <a:ext cx="1300162" cy="841375"/>
          </a:xfrm>
          <a:prstGeom prst="rect">
            <a:avLst/>
          </a:prstGeom>
          <a:noFill/>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111619"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111620"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111621"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111622"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111623"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111625" name="Rectangle 9"/>
          <p:cNvSpPr>
            <a:spLocks noGrp="1" noChangeArrowheads="1"/>
          </p:cNvSpPr>
          <p:nvPr>
            <p:ph type="body" idx="1"/>
          </p:nvPr>
        </p:nvSpPr>
        <p:spPr>
          <a:xfrm>
            <a:off x="0" y="836613"/>
            <a:ext cx="7386638" cy="4497387"/>
          </a:xfrm>
        </p:spPr>
        <p:txBody>
          <a:bodyPr/>
          <a:lstStyle/>
          <a:p>
            <a:pPr algn="ctr">
              <a:lnSpc>
                <a:spcPct val="80000"/>
              </a:lnSpc>
              <a:buFontTx/>
              <a:buNone/>
            </a:pPr>
            <a:r>
              <a:rPr lang="es-EC" sz="1800" b="1">
                <a:solidFill>
                  <a:srgbClr val="FFFFFF"/>
                </a:solidFill>
              </a:rPr>
              <a:t>Misión</a:t>
            </a:r>
          </a:p>
          <a:p>
            <a:pPr algn="ctr">
              <a:lnSpc>
                <a:spcPct val="80000"/>
              </a:lnSpc>
              <a:buFontTx/>
              <a:buNone/>
            </a:pPr>
            <a:r>
              <a:rPr lang="es-EC" sz="1800">
                <a:solidFill>
                  <a:srgbClr val="FFFFFF"/>
                </a:solidFill>
              </a:rPr>
              <a:t>	Ofrecer una flor cultivada con los más altos estándares internacionales y así ofrecer un producto de extrema calidad al mercado internacional, estableciendo al Ecuador como el mejor productor de Proteas a nivel mundial</a:t>
            </a:r>
          </a:p>
          <a:p>
            <a:pPr algn="ctr">
              <a:lnSpc>
                <a:spcPct val="80000"/>
              </a:lnSpc>
              <a:buFontTx/>
              <a:buNone/>
            </a:pPr>
            <a:endParaRPr lang="es-EC" sz="1800" b="1">
              <a:solidFill>
                <a:srgbClr val="FFFFFF"/>
              </a:solidFill>
            </a:endParaRPr>
          </a:p>
          <a:p>
            <a:pPr algn="ctr">
              <a:lnSpc>
                <a:spcPct val="80000"/>
              </a:lnSpc>
              <a:buFontTx/>
              <a:buNone/>
            </a:pPr>
            <a:r>
              <a:rPr lang="es-EC" sz="1800" b="1">
                <a:solidFill>
                  <a:srgbClr val="FFFFFF"/>
                </a:solidFill>
              </a:rPr>
              <a:t>Visión</a:t>
            </a:r>
          </a:p>
          <a:p>
            <a:pPr algn="ctr">
              <a:lnSpc>
                <a:spcPct val="80000"/>
              </a:lnSpc>
              <a:buFontTx/>
              <a:buNone/>
            </a:pPr>
            <a:r>
              <a:rPr lang="es-EC" sz="1800">
                <a:solidFill>
                  <a:srgbClr val="FFFFFF"/>
                </a:solidFill>
              </a:rPr>
              <a:t>	Liderar y mantener a la Protea ecuatoriana en los mercados internacionales de acuerdo a los requerimientos de nuestro clientes y los lineamientos corporativos, contribuyendo al engrandecimiento de nuestra marca, reafirmando la fuerza floricultora del Ecuador.</a:t>
            </a:r>
          </a:p>
          <a:p>
            <a:pPr algn="ctr">
              <a:lnSpc>
                <a:spcPct val="80000"/>
              </a:lnSpc>
              <a:buFontTx/>
              <a:buNone/>
            </a:pPr>
            <a:endParaRPr lang="es-EC" sz="1800" b="1">
              <a:solidFill>
                <a:srgbClr val="FFFFFF"/>
              </a:solidFill>
            </a:endParaRPr>
          </a:p>
          <a:p>
            <a:pPr algn="ctr">
              <a:lnSpc>
                <a:spcPct val="80000"/>
              </a:lnSpc>
              <a:buFontTx/>
              <a:buNone/>
            </a:pPr>
            <a:r>
              <a:rPr lang="es-EC" sz="1800" b="1">
                <a:solidFill>
                  <a:srgbClr val="FFFFFF"/>
                </a:solidFill>
              </a:rPr>
              <a:t>Objetivos específicos:</a:t>
            </a:r>
          </a:p>
          <a:p>
            <a:pPr>
              <a:lnSpc>
                <a:spcPct val="80000"/>
              </a:lnSpc>
              <a:buFontTx/>
              <a:buChar char="-"/>
            </a:pPr>
            <a:r>
              <a:rPr lang="es-EC" sz="1800">
                <a:solidFill>
                  <a:srgbClr val="FFFFFF"/>
                </a:solidFill>
              </a:rPr>
              <a:t>Especificar los procedimientos de desarrollo de un cultivo de proteas</a:t>
            </a:r>
          </a:p>
          <a:p>
            <a:pPr>
              <a:lnSpc>
                <a:spcPct val="80000"/>
              </a:lnSpc>
              <a:buFontTx/>
              <a:buChar char="-"/>
            </a:pPr>
            <a:r>
              <a:rPr lang="es-EC" sz="1800">
                <a:solidFill>
                  <a:srgbClr val="FFFFFF"/>
                </a:solidFill>
              </a:rPr>
              <a:t>Establecer la inversión necesaria para al ejecución del proyecto</a:t>
            </a:r>
          </a:p>
          <a:p>
            <a:pPr>
              <a:lnSpc>
                <a:spcPct val="80000"/>
              </a:lnSpc>
              <a:buFontTx/>
              <a:buChar char="-"/>
            </a:pPr>
            <a:r>
              <a:rPr lang="es-EC" sz="1800">
                <a:solidFill>
                  <a:srgbClr val="FFFFFF"/>
                </a:solidFill>
              </a:rPr>
              <a:t>Determinar los recursos necesarios, para la operación, niveles de producción, mercados demandantes y proyección de las ventas</a:t>
            </a:r>
          </a:p>
          <a:p>
            <a:pPr>
              <a:lnSpc>
                <a:spcPct val="80000"/>
              </a:lnSpc>
              <a:buFontTx/>
              <a:buChar char="-"/>
            </a:pPr>
            <a:r>
              <a:rPr lang="es-EC" sz="1800">
                <a:solidFill>
                  <a:srgbClr val="FFFFFF"/>
                </a:solidFill>
              </a:rPr>
              <a:t>Establecer la rentabilidad del proyecto</a:t>
            </a:r>
          </a:p>
          <a:p>
            <a:pPr>
              <a:lnSpc>
                <a:spcPct val="80000"/>
              </a:lnSpc>
              <a:buFontTx/>
              <a:buChar char="-"/>
            </a:pPr>
            <a:r>
              <a:rPr lang="es-EC" sz="1800">
                <a:solidFill>
                  <a:srgbClr val="FFFFFF"/>
                </a:solidFill>
              </a:rPr>
              <a:t>Analizar el posible apalancamiento financiero.</a:t>
            </a:r>
            <a:endParaRPr lang="en-US" sz="1800">
              <a:solidFill>
                <a:srgbClr val="FFFFFF"/>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93187"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93188"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93189"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93190"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93191"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93192" name="Text Box 8"/>
          <p:cNvSpPr txBox="1">
            <a:spLocks noChangeArrowheads="1"/>
          </p:cNvSpPr>
          <p:nvPr/>
        </p:nvSpPr>
        <p:spPr bwMode="auto">
          <a:xfrm>
            <a:off x="250825" y="333375"/>
            <a:ext cx="4752975" cy="366713"/>
          </a:xfrm>
          <a:prstGeom prst="rect">
            <a:avLst/>
          </a:prstGeom>
          <a:noFill/>
          <a:ln w="9525">
            <a:noFill/>
            <a:miter lim="800000"/>
            <a:headEnd/>
            <a:tailEnd/>
          </a:ln>
          <a:effectLst/>
        </p:spPr>
        <p:txBody>
          <a:bodyPr>
            <a:spAutoFit/>
          </a:bodyPr>
          <a:lstStyle/>
          <a:p>
            <a:pPr>
              <a:spcBef>
                <a:spcPct val="50000"/>
              </a:spcBef>
            </a:pPr>
            <a:r>
              <a:rPr lang="es-EC" b="1">
                <a:solidFill>
                  <a:srgbClr val="FFFFFF"/>
                </a:solidFill>
              </a:rPr>
              <a:t>Proceso de Producción</a:t>
            </a:r>
            <a:endParaRPr lang="es-ES" b="1">
              <a:solidFill>
                <a:srgbClr val="FFFFFF"/>
              </a:solidFill>
            </a:endParaRPr>
          </a:p>
        </p:txBody>
      </p:sp>
      <p:sp>
        <p:nvSpPr>
          <p:cNvPr id="93193" name="Text Box 9"/>
          <p:cNvSpPr txBox="1">
            <a:spLocks noChangeArrowheads="1"/>
          </p:cNvSpPr>
          <p:nvPr/>
        </p:nvSpPr>
        <p:spPr bwMode="auto">
          <a:xfrm>
            <a:off x="395288" y="692150"/>
            <a:ext cx="6985000" cy="1262063"/>
          </a:xfrm>
          <a:prstGeom prst="rect">
            <a:avLst/>
          </a:prstGeom>
          <a:noFill/>
          <a:ln w="9525">
            <a:noFill/>
            <a:miter lim="800000"/>
            <a:headEnd/>
            <a:tailEnd/>
          </a:ln>
          <a:effectLst/>
        </p:spPr>
        <p:txBody>
          <a:bodyPr>
            <a:spAutoFit/>
          </a:bodyPr>
          <a:lstStyle/>
          <a:p>
            <a:pPr>
              <a:spcBef>
                <a:spcPct val="50000"/>
              </a:spcBef>
            </a:pPr>
            <a:r>
              <a:rPr lang="es-EC" sz="1400">
                <a:solidFill>
                  <a:srgbClr val="FFFFFF"/>
                </a:solidFill>
              </a:rPr>
              <a:t>2 obreros al inicio del proyecto, al primer año 3 obreros por ha.</a:t>
            </a:r>
          </a:p>
          <a:p>
            <a:pPr>
              <a:spcBef>
                <a:spcPct val="50000"/>
              </a:spcBef>
            </a:pPr>
            <a:r>
              <a:rPr lang="es-EC" sz="1400">
                <a:solidFill>
                  <a:srgbClr val="FFFFFF"/>
                </a:solidFill>
              </a:rPr>
              <a:t>Distancias de plantación de 2 a 3,5 m. entre líneas y de 1.5 a 2 m entre plantas.</a:t>
            </a:r>
          </a:p>
          <a:p>
            <a:pPr>
              <a:spcBef>
                <a:spcPct val="50000"/>
              </a:spcBef>
            </a:pPr>
            <a:r>
              <a:rPr lang="es-EC" sz="1400">
                <a:solidFill>
                  <a:srgbClr val="FFFFFF"/>
                </a:solidFill>
              </a:rPr>
              <a:t>NO se debe permitir que a Banksia llegue a 10m.</a:t>
            </a:r>
          </a:p>
          <a:p>
            <a:pPr>
              <a:spcBef>
                <a:spcPct val="50000"/>
              </a:spcBef>
            </a:pPr>
            <a:r>
              <a:rPr lang="es-EC" sz="1400">
                <a:solidFill>
                  <a:srgbClr val="FFFFFF"/>
                </a:solidFill>
              </a:rPr>
              <a:t>Asesoría técnica $3000 mensuales Ruben Fainstein.</a:t>
            </a:r>
            <a:endParaRPr lang="es-ES" sz="1400">
              <a:solidFill>
                <a:srgbClr val="FFFFFF"/>
              </a:solidFill>
            </a:endParaRPr>
          </a:p>
        </p:txBody>
      </p:sp>
      <p:sp>
        <p:nvSpPr>
          <p:cNvPr id="93194" name="Text Box 10"/>
          <p:cNvSpPr txBox="1">
            <a:spLocks noChangeArrowheads="1"/>
          </p:cNvSpPr>
          <p:nvPr/>
        </p:nvSpPr>
        <p:spPr bwMode="auto">
          <a:xfrm>
            <a:off x="323850" y="2125663"/>
            <a:ext cx="3887788" cy="366712"/>
          </a:xfrm>
          <a:prstGeom prst="rect">
            <a:avLst/>
          </a:prstGeom>
          <a:noFill/>
          <a:ln w="9525">
            <a:noFill/>
            <a:miter lim="800000"/>
            <a:headEnd/>
            <a:tailEnd/>
          </a:ln>
          <a:effectLst/>
        </p:spPr>
        <p:txBody>
          <a:bodyPr>
            <a:spAutoFit/>
          </a:bodyPr>
          <a:lstStyle/>
          <a:p>
            <a:pPr>
              <a:spcBef>
                <a:spcPct val="50000"/>
              </a:spcBef>
            </a:pPr>
            <a:r>
              <a:rPr lang="es-EC" b="1">
                <a:solidFill>
                  <a:srgbClr val="FFFFFF"/>
                </a:solidFill>
              </a:rPr>
              <a:t>Cosecha y Pos cosecha</a:t>
            </a:r>
            <a:endParaRPr lang="es-ES" b="1">
              <a:solidFill>
                <a:srgbClr val="FFFFFF"/>
              </a:solidFill>
            </a:endParaRPr>
          </a:p>
        </p:txBody>
      </p:sp>
      <p:sp>
        <p:nvSpPr>
          <p:cNvPr id="93195" name="Text Box 11"/>
          <p:cNvSpPr txBox="1">
            <a:spLocks noChangeArrowheads="1"/>
          </p:cNvSpPr>
          <p:nvPr/>
        </p:nvSpPr>
        <p:spPr bwMode="auto">
          <a:xfrm>
            <a:off x="468313" y="2492375"/>
            <a:ext cx="6696075" cy="3814763"/>
          </a:xfrm>
          <a:prstGeom prst="rect">
            <a:avLst/>
          </a:prstGeom>
          <a:noFill/>
          <a:ln w="9525">
            <a:noFill/>
            <a:miter lim="800000"/>
            <a:headEnd/>
            <a:tailEnd/>
          </a:ln>
          <a:effectLst/>
        </p:spPr>
        <p:txBody>
          <a:bodyPr>
            <a:spAutoFit/>
          </a:bodyPr>
          <a:lstStyle/>
          <a:p>
            <a:pPr>
              <a:spcBef>
                <a:spcPct val="50000"/>
              </a:spcBef>
            </a:pPr>
            <a:r>
              <a:rPr lang="es-EC" sz="1400">
                <a:solidFill>
                  <a:srgbClr val="FFFFFF"/>
                </a:solidFill>
              </a:rPr>
              <a:t>Largo de vida de 4-6 semanas mín.</a:t>
            </a:r>
          </a:p>
          <a:p>
            <a:pPr>
              <a:spcBef>
                <a:spcPct val="50000"/>
              </a:spcBef>
            </a:pPr>
            <a:r>
              <a:rPr lang="es-EC" sz="1400">
                <a:solidFill>
                  <a:srgbClr val="FFFFFF"/>
                </a:solidFill>
              </a:rPr>
              <a:t>Mantenimiento pos cosecha 2-4 grados</a:t>
            </a:r>
          </a:p>
          <a:p>
            <a:pPr>
              <a:spcBef>
                <a:spcPct val="50000"/>
              </a:spcBef>
            </a:pPr>
            <a:r>
              <a:rPr lang="es-EC" sz="1400">
                <a:solidFill>
                  <a:srgbClr val="FFFFFF"/>
                </a:solidFill>
              </a:rPr>
              <a:t>Poscosecha: por 10ha de producción 150 m. cuadrados de cuarto frío. Total 225 m. a pos cosecha del proyecto,  $30.000</a:t>
            </a:r>
          </a:p>
          <a:p>
            <a:pPr>
              <a:spcBef>
                <a:spcPct val="50000"/>
              </a:spcBef>
            </a:pPr>
            <a:r>
              <a:rPr lang="es-EC" sz="1400">
                <a:solidFill>
                  <a:srgbClr val="FFFFFF"/>
                </a:solidFill>
              </a:rPr>
              <a:t>Camión refrigerado $50.000</a:t>
            </a:r>
          </a:p>
          <a:p>
            <a:pPr>
              <a:spcBef>
                <a:spcPct val="50000"/>
              </a:spcBef>
            </a:pPr>
            <a:r>
              <a:rPr lang="es-EC" sz="1400">
                <a:solidFill>
                  <a:srgbClr val="FFFFFF"/>
                </a:solidFill>
              </a:rPr>
              <a:t>P. De clasificación: Flor cónica a partir de los 15 cm. de alto, 5 grados de torcedura</a:t>
            </a:r>
          </a:p>
          <a:p>
            <a:pPr>
              <a:spcBef>
                <a:spcPct val="50000"/>
              </a:spcBef>
            </a:pPr>
            <a:r>
              <a:rPr lang="es-EC" sz="1400">
                <a:solidFill>
                  <a:srgbClr val="FFFFFF"/>
                </a:solidFill>
              </a:rPr>
              <a:t>P. De presentación: 300 tallos por caja de 1mx0.50mx0.50m</a:t>
            </a:r>
          </a:p>
          <a:p>
            <a:pPr>
              <a:spcBef>
                <a:spcPct val="50000"/>
              </a:spcBef>
            </a:pPr>
            <a:r>
              <a:rPr lang="es-EC" sz="1400">
                <a:solidFill>
                  <a:srgbClr val="FFFFFF"/>
                </a:solidFill>
              </a:rPr>
              <a:t>P. De empaque: ninguna marcación, poner cinta con logo de la empresa, cajas de cartón corrugado, papel picado y sujetadores. Costo 0.005 por tallo de materiales, caja $0.50.  Contenedor 360 cajas</a:t>
            </a:r>
          </a:p>
          <a:p>
            <a:pPr>
              <a:spcBef>
                <a:spcPct val="50000"/>
              </a:spcBef>
            </a:pPr>
            <a:r>
              <a:rPr lang="es-EC" sz="1400">
                <a:solidFill>
                  <a:srgbClr val="FFFFFF"/>
                </a:solidFill>
              </a:rPr>
              <a:t>Flujo de proceso: corte y transporte a poscosecha, recepción de tallos, lavado, hidratación y clasificado, estadía de prod para alargar la vida, almacenamiento, transporte y entrega.</a:t>
            </a:r>
            <a:endParaRPr lang="es-ES" sz="1400">
              <a:solidFill>
                <a:srgbClr val="FFFFFF"/>
              </a:solidFill>
            </a:endParaRPr>
          </a:p>
        </p:txBody>
      </p:sp>
      <p:pic>
        <p:nvPicPr>
          <p:cNvPr id="93197" name="Picture 13"/>
          <p:cNvPicPr>
            <a:picLocks noChangeAspect="1" noChangeArrowheads="1"/>
          </p:cNvPicPr>
          <p:nvPr/>
        </p:nvPicPr>
        <p:blipFill>
          <a:blip r:embed="rId6"/>
          <a:srcRect/>
          <a:stretch>
            <a:fillRect/>
          </a:stretch>
        </p:blipFill>
        <p:spPr bwMode="auto">
          <a:xfrm>
            <a:off x="4787900" y="1628775"/>
            <a:ext cx="2725738" cy="1392238"/>
          </a:xfrm>
          <a:prstGeom prst="rect">
            <a:avLst/>
          </a:prstGeom>
          <a:noFill/>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94211"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94212"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94213"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94214"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94215"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94216" name="Text Box 8"/>
          <p:cNvSpPr txBox="1">
            <a:spLocks noChangeArrowheads="1"/>
          </p:cNvSpPr>
          <p:nvPr/>
        </p:nvSpPr>
        <p:spPr bwMode="auto">
          <a:xfrm>
            <a:off x="395288" y="549275"/>
            <a:ext cx="6264275" cy="396875"/>
          </a:xfrm>
          <a:prstGeom prst="rect">
            <a:avLst/>
          </a:prstGeom>
          <a:noFill/>
          <a:ln w="9525">
            <a:noFill/>
            <a:miter lim="800000"/>
            <a:headEnd/>
            <a:tailEnd/>
          </a:ln>
          <a:effectLst/>
        </p:spPr>
        <p:txBody>
          <a:bodyPr>
            <a:spAutoFit/>
          </a:bodyPr>
          <a:lstStyle/>
          <a:p>
            <a:pPr>
              <a:spcBef>
                <a:spcPct val="50000"/>
              </a:spcBef>
            </a:pPr>
            <a:r>
              <a:rPr lang="es-EC" sz="2000" b="1">
                <a:solidFill>
                  <a:srgbClr val="FFFFFF"/>
                </a:solidFill>
              </a:rPr>
              <a:t>Estrategias de distribución y comercialización</a:t>
            </a:r>
            <a:endParaRPr lang="es-ES" sz="2000" b="1">
              <a:solidFill>
                <a:srgbClr val="FFFFFF"/>
              </a:solidFill>
            </a:endParaRPr>
          </a:p>
        </p:txBody>
      </p:sp>
      <p:sp>
        <p:nvSpPr>
          <p:cNvPr id="94217" name="Text Box 9"/>
          <p:cNvSpPr txBox="1">
            <a:spLocks noChangeArrowheads="1"/>
          </p:cNvSpPr>
          <p:nvPr/>
        </p:nvSpPr>
        <p:spPr bwMode="auto">
          <a:xfrm>
            <a:off x="611188" y="981075"/>
            <a:ext cx="6048375" cy="5043488"/>
          </a:xfrm>
          <a:prstGeom prst="rect">
            <a:avLst/>
          </a:prstGeom>
          <a:noFill/>
          <a:ln w="9525">
            <a:noFill/>
            <a:miter lim="800000"/>
            <a:headEnd/>
            <a:tailEnd/>
          </a:ln>
          <a:effectLst/>
        </p:spPr>
        <p:txBody>
          <a:bodyPr>
            <a:spAutoFit/>
          </a:bodyPr>
          <a:lstStyle/>
          <a:p>
            <a:pPr marL="342900" indent="-342900">
              <a:spcBef>
                <a:spcPct val="50000"/>
              </a:spcBef>
              <a:buFontTx/>
              <a:buAutoNum type="alphaLcParenR"/>
            </a:pPr>
            <a:r>
              <a:rPr lang="es-EC">
                <a:solidFill>
                  <a:srgbClr val="FFFFFF"/>
                </a:solidFill>
              </a:rPr>
              <a:t>Alianza estratégica, e integración Ruben Fainstein al equipo.  Compañía israelita compra toda la producción.</a:t>
            </a:r>
          </a:p>
          <a:p>
            <a:pPr marL="342900" indent="-342900">
              <a:spcBef>
                <a:spcPct val="50000"/>
              </a:spcBef>
              <a:buFontTx/>
              <a:buAutoNum type="alphaLcParenR"/>
            </a:pPr>
            <a:r>
              <a:rPr lang="es-EC">
                <a:solidFill>
                  <a:srgbClr val="FFFFFF"/>
                </a:solidFill>
              </a:rPr>
              <a:t>Red de distribución a futuro.</a:t>
            </a:r>
          </a:p>
          <a:p>
            <a:pPr marL="342900" indent="-342900">
              <a:spcBef>
                <a:spcPct val="50000"/>
              </a:spcBef>
              <a:buFontTx/>
              <a:buAutoNum type="alphaLcParenR"/>
            </a:pPr>
            <a:r>
              <a:rPr lang="es-EC">
                <a:solidFill>
                  <a:srgbClr val="FFFFFF"/>
                </a:solidFill>
              </a:rPr>
              <a:t>Plan de marketing a futuro</a:t>
            </a:r>
          </a:p>
          <a:p>
            <a:pPr marL="342900" indent="-342900">
              <a:spcBef>
                <a:spcPct val="50000"/>
              </a:spcBef>
              <a:buFontTx/>
              <a:buAutoNum type="alphaLcParenR"/>
            </a:pPr>
            <a:r>
              <a:rPr lang="es-EC">
                <a:solidFill>
                  <a:srgbClr val="FFFFFF"/>
                </a:solidFill>
              </a:rPr>
              <a:t>Comercio electrónico</a:t>
            </a:r>
          </a:p>
          <a:p>
            <a:pPr marL="342900" indent="-342900">
              <a:spcBef>
                <a:spcPct val="50000"/>
              </a:spcBef>
              <a:buFontTx/>
              <a:buAutoNum type="alphaLcParenR"/>
            </a:pPr>
            <a:r>
              <a:rPr lang="es-EC">
                <a:solidFill>
                  <a:srgbClr val="FFFFFF"/>
                </a:solidFill>
              </a:rPr>
              <a:t>Estrategias de diferenciación.</a:t>
            </a:r>
          </a:p>
          <a:p>
            <a:pPr marL="342900" indent="-342900">
              <a:spcBef>
                <a:spcPct val="50000"/>
              </a:spcBef>
            </a:pPr>
            <a:r>
              <a:rPr lang="es-EC" b="1" u="sng">
                <a:solidFill>
                  <a:srgbClr val="FFFFFF"/>
                </a:solidFill>
              </a:rPr>
              <a:t>Transportación</a:t>
            </a:r>
          </a:p>
          <a:p>
            <a:pPr marL="342900" indent="-342900">
              <a:spcBef>
                <a:spcPct val="50000"/>
              </a:spcBef>
            </a:pPr>
            <a:r>
              <a:rPr lang="es-EC">
                <a:solidFill>
                  <a:srgbClr val="FFFFFF"/>
                </a:solidFill>
              </a:rPr>
              <a:t>Plantación – puerto </a:t>
            </a:r>
          </a:p>
          <a:p>
            <a:pPr marL="342900" indent="-342900">
              <a:spcBef>
                <a:spcPct val="50000"/>
              </a:spcBef>
            </a:pPr>
            <a:r>
              <a:rPr lang="es-EC">
                <a:solidFill>
                  <a:srgbClr val="FFFFFF"/>
                </a:solidFill>
              </a:rPr>
              <a:t>Via marítica 23 días, aún vida en florero de 1 mes.</a:t>
            </a:r>
          </a:p>
          <a:p>
            <a:pPr marL="342900" indent="-342900">
              <a:spcBef>
                <a:spcPct val="50000"/>
              </a:spcBef>
              <a:buFontTx/>
              <a:buChar char="•"/>
            </a:pPr>
            <a:r>
              <a:rPr lang="es-EC">
                <a:solidFill>
                  <a:srgbClr val="FFFFFF"/>
                </a:solidFill>
              </a:rPr>
              <a:t>Barreras arancelarias</a:t>
            </a:r>
          </a:p>
          <a:p>
            <a:pPr marL="342900" indent="-342900">
              <a:spcBef>
                <a:spcPct val="50000"/>
              </a:spcBef>
              <a:buFontTx/>
              <a:buChar char="•"/>
            </a:pPr>
            <a:r>
              <a:rPr lang="es-EC">
                <a:solidFill>
                  <a:srgbClr val="FFFFFF"/>
                </a:solidFill>
              </a:rPr>
              <a:t>Barrelas fitosanitarias</a:t>
            </a:r>
          </a:p>
          <a:p>
            <a:pPr marL="342900" indent="-342900">
              <a:spcBef>
                <a:spcPct val="50000"/>
              </a:spcBef>
              <a:buFontTx/>
              <a:buChar char="•"/>
            </a:pPr>
            <a:r>
              <a:rPr lang="es-EC">
                <a:solidFill>
                  <a:srgbClr val="FFFFFF"/>
                </a:solidFill>
              </a:rPr>
              <a:t>Certificado sello verde</a:t>
            </a:r>
            <a:endParaRPr lang="es-E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105475"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105476"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105477"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105478"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105479"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105480" name="Rectangle 8"/>
          <p:cNvSpPr>
            <a:spLocks noGrp="1" noChangeArrowheads="1"/>
          </p:cNvSpPr>
          <p:nvPr>
            <p:ph type="title"/>
          </p:nvPr>
        </p:nvSpPr>
        <p:spPr/>
        <p:txBody>
          <a:bodyPr/>
          <a:lstStyle/>
          <a:p>
            <a:pPr algn="ctr"/>
            <a:r>
              <a:rPr lang="es-EC" b="1">
                <a:solidFill>
                  <a:srgbClr val="FFFFFF"/>
                </a:solidFill>
              </a:rPr>
              <a:t>Análisis Financiero</a:t>
            </a:r>
            <a:endParaRPr lang="en-US" b="1">
              <a:solidFill>
                <a:srgbClr val="FFFFFF"/>
              </a:solidFill>
            </a:endParaRPr>
          </a:p>
        </p:txBody>
      </p:sp>
      <p:sp>
        <p:nvSpPr>
          <p:cNvPr id="105481" name="Rectangle 9"/>
          <p:cNvSpPr>
            <a:spLocks noGrp="1" noChangeArrowheads="1"/>
          </p:cNvSpPr>
          <p:nvPr>
            <p:ph type="body" idx="1"/>
          </p:nvPr>
        </p:nvSpPr>
        <p:spPr/>
        <p:txBody>
          <a:bodyPr/>
          <a:lstStyle/>
          <a:p>
            <a:pPr>
              <a:buFontTx/>
              <a:buChar char="•"/>
            </a:pPr>
            <a:r>
              <a:rPr lang="es-EC" sz="2400">
                <a:solidFill>
                  <a:srgbClr val="FFFFFF"/>
                </a:solidFill>
              </a:rPr>
              <a:t>Análisis basado en 10 años de cosecha</a:t>
            </a:r>
          </a:p>
          <a:p>
            <a:pPr>
              <a:buFontTx/>
              <a:buChar char="•"/>
            </a:pPr>
            <a:endParaRPr lang="en-US"/>
          </a:p>
        </p:txBody>
      </p:sp>
      <p:pic>
        <p:nvPicPr>
          <p:cNvPr id="105482" name="Picture 10"/>
          <p:cNvPicPr>
            <a:picLocks noChangeAspect="1" noChangeArrowheads="1"/>
          </p:cNvPicPr>
          <p:nvPr/>
        </p:nvPicPr>
        <p:blipFill>
          <a:blip r:embed="rId6"/>
          <a:srcRect/>
          <a:stretch>
            <a:fillRect/>
          </a:stretch>
        </p:blipFill>
        <p:spPr bwMode="auto">
          <a:xfrm>
            <a:off x="844550" y="2133600"/>
            <a:ext cx="5672138" cy="354647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106499"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106500"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106501"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106502"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106503"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106504" name="Rectangle 8"/>
          <p:cNvSpPr>
            <a:spLocks noGrp="1" noChangeArrowheads="1"/>
          </p:cNvSpPr>
          <p:nvPr>
            <p:ph type="body" idx="1"/>
          </p:nvPr>
        </p:nvSpPr>
        <p:spPr>
          <a:xfrm>
            <a:off x="263525" y="692150"/>
            <a:ext cx="7386638" cy="5403850"/>
          </a:xfrm>
        </p:spPr>
        <p:txBody>
          <a:bodyPr/>
          <a:lstStyle/>
          <a:p>
            <a:pPr>
              <a:buFontTx/>
              <a:buChar char="•"/>
            </a:pPr>
            <a:r>
              <a:rPr lang="es-EC" sz="2400">
                <a:solidFill>
                  <a:srgbClr val="FFFFFF"/>
                </a:solidFill>
              </a:rPr>
              <a:t>Costos Operacionales</a:t>
            </a:r>
          </a:p>
          <a:p>
            <a:pPr>
              <a:buFontTx/>
              <a:buChar char="•"/>
            </a:pPr>
            <a:endParaRPr lang="es-EC" sz="2400">
              <a:solidFill>
                <a:srgbClr val="FFFFFF"/>
              </a:solidFill>
            </a:endParaRPr>
          </a:p>
          <a:p>
            <a:pPr>
              <a:buFontTx/>
              <a:buChar char="•"/>
            </a:pPr>
            <a:endParaRPr lang="es-EC" sz="2400">
              <a:solidFill>
                <a:srgbClr val="FFFFFF"/>
              </a:solidFill>
            </a:endParaRPr>
          </a:p>
          <a:p>
            <a:pPr>
              <a:buFontTx/>
              <a:buChar char="•"/>
            </a:pPr>
            <a:endParaRPr lang="es-EC" sz="2400">
              <a:solidFill>
                <a:srgbClr val="FFFFFF"/>
              </a:solidFill>
            </a:endParaRPr>
          </a:p>
          <a:p>
            <a:pPr>
              <a:buFontTx/>
              <a:buChar char="•"/>
            </a:pPr>
            <a:endParaRPr lang="es-EC" sz="2400">
              <a:solidFill>
                <a:srgbClr val="FFFFFF"/>
              </a:solidFill>
            </a:endParaRPr>
          </a:p>
          <a:p>
            <a:pPr>
              <a:buFontTx/>
              <a:buChar char="•"/>
            </a:pPr>
            <a:r>
              <a:rPr lang="es-EC" sz="2400">
                <a:solidFill>
                  <a:srgbClr val="FFFFFF"/>
                </a:solidFill>
              </a:rPr>
              <a:t>Costos Administrativos</a:t>
            </a:r>
          </a:p>
          <a:p>
            <a:pPr>
              <a:buFontTx/>
              <a:buChar char="•"/>
            </a:pPr>
            <a:endParaRPr lang="es-EC" sz="2400">
              <a:solidFill>
                <a:srgbClr val="FFFFFF"/>
              </a:solidFill>
            </a:endParaRPr>
          </a:p>
          <a:p>
            <a:pPr>
              <a:buFontTx/>
              <a:buChar char="•"/>
            </a:pPr>
            <a:endParaRPr lang="es-EC" sz="2400">
              <a:solidFill>
                <a:srgbClr val="FFFFFF"/>
              </a:solidFill>
            </a:endParaRPr>
          </a:p>
          <a:p>
            <a:pPr>
              <a:buFontTx/>
              <a:buChar char="•"/>
            </a:pPr>
            <a:r>
              <a:rPr lang="es-EC" sz="2400">
                <a:solidFill>
                  <a:srgbClr val="FFFFFF"/>
                </a:solidFill>
              </a:rPr>
              <a:t>Costos de Venta</a:t>
            </a:r>
            <a:endParaRPr lang="en-US" sz="2400">
              <a:solidFill>
                <a:srgbClr val="FFFFFF"/>
              </a:solidFill>
            </a:endParaRPr>
          </a:p>
        </p:txBody>
      </p:sp>
      <p:pic>
        <p:nvPicPr>
          <p:cNvPr id="106505" name="Picture 9"/>
          <p:cNvPicPr>
            <a:picLocks noChangeAspect="1" noChangeArrowheads="1"/>
          </p:cNvPicPr>
          <p:nvPr/>
        </p:nvPicPr>
        <p:blipFill>
          <a:blip r:embed="rId6"/>
          <a:srcRect/>
          <a:stretch>
            <a:fillRect/>
          </a:stretch>
        </p:blipFill>
        <p:spPr bwMode="auto">
          <a:xfrm>
            <a:off x="900113" y="4724400"/>
            <a:ext cx="5400675" cy="668338"/>
          </a:xfrm>
          <a:prstGeom prst="rect">
            <a:avLst/>
          </a:prstGeom>
          <a:noFill/>
          <a:ln w="9525">
            <a:noFill/>
            <a:miter lim="800000"/>
            <a:headEnd/>
            <a:tailEnd/>
          </a:ln>
          <a:effectLst/>
        </p:spPr>
      </p:pic>
      <p:pic>
        <p:nvPicPr>
          <p:cNvPr id="106506" name="Picture 10"/>
          <p:cNvPicPr>
            <a:picLocks noChangeAspect="1" noChangeArrowheads="1"/>
          </p:cNvPicPr>
          <p:nvPr/>
        </p:nvPicPr>
        <p:blipFill>
          <a:blip r:embed="rId7"/>
          <a:srcRect/>
          <a:stretch>
            <a:fillRect/>
          </a:stretch>
        </p:blipFill>
        <p:spPr bwMode="auto">
          <a:xfrm>
            <a:off x="900113" y="3284538"/>
            <a:ext cx="5400675" cy="965200"/>
          </a:xfrm>
          <a:prstGeom prst="rect">
            <a:avLst/>
          </a:prstGeom>
          <a:noFill/>
          <a:ln w="9525">
            <a:noFill/>
            <a:miter lim="800000"/>
            <a:headEnd/>
            <a:tailEnd/>
          </a:ln>
          <a:effectLst/>
        </p:spPr>
      </p:pic>
      <p:pic>
        <p:nvPicPr>
          <p:cNvPr id="106507" name="Picture 11"/>
          <p:cNvPicPr>
            <a:picLocks noChangeAspect="1" noChangeArrowheads="1"/>
          </p:cNvPicPr>
          <p:nvPr/>
        </p:nvPicPr>
        <p:blipFill>
          <a:blip r:embed="rId8"/>
          <a:srcRect/>
          <a:stretch>
            <a:fillRect/>
          </a:stretch>
        </p:blipFill>
        <p:spPr bwMode="auto">
          <a:xfrm>
            <a:off x="900113" y="1125538"/>
            <a:ext cx="5400675" cy="177641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107523"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107524"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107525"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107526"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107527"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107528" name="Rectangle 8"/>
          <p:cNvSpPr>
            <a:spLocks noGrp="1" noChangeArrowheads="1"/>
          </p:cNvSpPr>
          <p:nvPr>
            <p:ph type="body" idx="1"/>
          </p:nvPr>
        </p:nvSpPr>
        <p:spPr>
          <a:xfrm>
            <a:off x="263525" y="620713"/>
            <a:ext cx="7386638" cy="5475287"/>
          </a:xfrm>
        </p:spPr>
        <p:txBody>
          <a:bodyPr/>
          <a:lstStyle/>
          <a:p>
            <a:pPr>
              <a:buFontTx/>
              <a:buChar char="•"/>
            </a:pPr>
            <a:r>
              <a:rPr lang="es-EC">
                <a:solidFill>
                  <a:srgbClr val="FFFFFF"/>
                </a:solidFill>
              </a:rPr>
              <a:t>Costos Totales</a:t>
            </a:r>
          </a:p>
          <a:p>
            <a:pPr>
              <a:buFontTx/>
              <a:buChar char="•"/>
            </a:pPr>
            <a:endParaRPr lang="es-EC">
              <a:solidFill>
                <a:srgbClr val="FFFFFF"/>
              </a:solidFill>
            </a:endParaRPr>
          </a:p>
          <a:p>
            <a:pPr>
              <a:buFontTx/>
              <a:buChar char="•"/>
            </a:pPr>
            <a:endParaRPr lang="es-EC">
              <a:solidFill>
                <a:srgbClr val="FFFFFF"/>
              </a:solidFill>
            </a:endParaRPr>
          </a:p>
          <a:p>
            <a:pPr>
              <a:buFontTx/>
              <a:buChar char="•"/>
            </a:pPr>
            <a:r>
              <a:rPr lang="es-EC">
                <a:solidFill>
                  <a:srgbClr val="FFFFFF"/>
                </a:solidFill>
              </a:rPr>
              <a:t>Depreciación</a:t>
            </a:r>
          </a:p>
          <a:p>
            <a:pPr>
              <a:buFontTx/>
              <a:buChar char="•"/>
            </a:pPr>
            <a:endParaRPr lang="es-EC">
              <a:solidFill>
                <a:srgbClr val="FFFFFF"/>
              </a:solidFill>
            </a:endParaRPr>
          </a:p>
          <a:p>
            <a:pPr>
              <a:buFontTx/>
              <a:buChar char="•"/>
            </a:pPr>
            <a:endParaRPr lang="es-EC">
              <a:solidFill>
                <a:srgbClr val="FFFFFF"/>
              </a:solidFill>
            </a:endParaRPr>
          </a:p>
          <a:p>
            <a:pPr>
              <a:buFontTx/>
              <a:buChar char="•"/>
            </a:pPr>
            <a:r>
              <a:rPr lang="es-EC">
                <a:solidFill>
                  <a:srgbClr val="FFFFFF"/>
                </a:solidFill>
              </a:rPr>
              <a:t>Producción e Ingresos por ventas</a:t>
            </a:r>
            <a:endParaRPr lang="en-US">
              <a:solidFill>
                <a:srgbClr val="FFFFFF"/>
              </a:solidFill>
            </a:endParaRPr>
          </a:p>
        </p:txBody>
      </p:sp>
      <p:pic>
        <p:nvPicPr>
          <p:cNvPr id="107529" name="Picture 9"/>
          <p:cNvPicPr>
            <a:picLocks noChangeAspect="1" noChangeArrowheads="1"/>
          </p:cNvPicPr>
          <p:nvPr/>
        </p:nvPicPr>
        <p:blipFill>
          <a:blip r:embed="rId6"/>
          <a:srcRect/>
          <a:stretch>
            <a:fillRect/>
          </a:stretch>
        </p:blipFill>
        <p:spPr bwMode="auto">
          <a:xfrm>
            <a:off x="755650" y="1412875"/>
            <a:ext cx="5761038" cy="1063625"/>
          </a:xfrm>
          <a:prstGeom prst="rect">
            <a:avLst/>
          </a:prstGeom>
          <a:noFill/>
          <a:ln w="9525">
            <a:noFill/>
            <a:miter lim="800000"/>
            <a:headEnd/>
            <a:tailEnd/>
          </a:ln>
          <a:effectLst/>
        </p:spPr>
      </p:pic>
      <p:pic>
        <p:nvPicPr>
          <p:cNvPr id="107530" name="Picture 10"/>
          <p:cNvPicPr>
            <a:picLocks noChangeAspect="1" noChangeArrowheads="1"/>
          </p:cNvPicPr>
          <p:nvPr/>
        </p:nvPicPr>
        <p:blipFill>
          <a:blip r:embed="rId7"/>
          <a:srcRect/>
          <a:stretch>
            <a:fillRect/>
          </a:stretch>
        </p:blipFill>
        <p:spPr bwMode="auto">
          <a:xfrm>
            <a:off x="755650" y="4797425"/>
            <a:ext cx="5688013" cy="1058863"/>
          </a:xfrm>
          <a:prstGeom prst="rect">
            <a:avLst/>
          </a:prstGeom>
          <a:noFill/>
          <a:ln w="9525">
            <a:noFill/>
            <a:miter lim="800000"/>
            <a:headEnd/>
            <a:tailEnd/>
          </a:ln>
          <a:effectLst/>
        </p:spPr>
      </p:pic>
      <p:pic>
        <p:nvPicPr>
          <p:cNvPr id="107531" name="Picture 11"/>
          <p:cNvPicPr>
            <a:picLocks noChangeAspect="1" noChangeArrowheads="1"/>
          </p:cNvPicPr>
          <p:nvPr/>
        </p:nvPicPr>
        <p:blipFill>
          <a:blip r:embed="rId8"/>
          <a:srcRect/>
          <a:stretch>
            <a:fillRect/>
          </a:stretch>
        </p:blipFill>
        <p:spPr bwMode="auto">
          <a:xfrm>
            <a:off x="900113" y="2974975"/>
            <a:ext cx="5616575" cy="1274763"/>
          </a:xfrm>
          <a:prstGeom prst="rect">
            <a:avLst/>
          </a:prstGeom>
          <a:gradFill rotWithShape="1">
            <a:gsLst>
              <a:gs pos="0">
                <a:srgbClr val="969696">
                  <a:gamma/>
                  <a:shade val="46275"/>
                  <a:invGamma/>
                </a:srgbClr>
              </a:gs>
              <a:gs pos="50000">
                <a:srgbClr val="969696"/>
              </a:gs>
              <a:gs pos="100000">
                <a:srgbClr val="969696">
                  <a:gamma/>
                  <a:shade val="46275"/>
                  <a:invGamma/>
                </a:srgbClr>
              </a:gs>
            </a:gsLst>
            <a:lin ang="5400000" scaled="1"/>
          </a:gradFill>
          <a:ln w="9525">
            <a:noFill/>
            <a:miter lim="800000"/>
            <a:headEnd/>
            <a:tailEnd/>
          </a:ln>
          <a:effec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60419"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60420"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60421"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60422"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60423"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60424" name="Rectangle 8"/>
          <p:cNvSpPr>
            <a:spLocks noGrp="1" noChangeArrowheads="1"/>
          </p:cNvSpPr>
          <p:nvPr>
            <p:ph type="title"/>
          </p:nvPr>
        </p:nvSpPr>
        <p:spPr/>
        <p:txBody>
          <a:bodyPr/>
          <a:lstStyle/>
          <a:p>
            <a:pPr algn="ctr"/>
            <a:r>
              <a:rPr lang="es-EC" b="1">
                <a:solidFill>
                  <a:srgbClr val="FFFFFF"/>
                </a:solidFill>
              </a:rPr>
              <a:t>Clasificación de las Proteas</a:t>
            </a:r>
            <a:endParaRPr lang="en-US" b="1">
              <a:solidFill>
                <a:srgbClr val="FFFFFF"/>
              </a:solidFill>
            </a:endParaRPr>
          </a:p>
        </p:txBody>
      </p:sp>
      <p:pic>
        <p:nvPicPr>
          <p:cNvPr id="60426" name="Picture 10"/>
          <p:cNvPicPr>
            <a:picLocks noChangeAspect="1" noChangeArrowheads="1"/>
          </p:cNvPicPr>
          <p:nvPr>
            <p:ph type="body" idx="1"/>
          </p:nvPr>
        </p:nvPicPr>
        <p:blipFill>
          <a:blip r:embed="rId6"/>
          <a:srcRect/>
          <a:stretch>
            <a:fillRect/>
          </a:stretch>
        </p:blipFill>
        <p:spPr>
          <a:xfrm>
            <a:off x="552450" y="1196975"/>
            <a:ext cx="6807200" cy="4497388"/>
          </a:xfrm>
          <a:noFill/>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109571"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109572"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109573"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109574"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109575"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109576" name="Text Box 8"/>
          <p:cNvSpPr txBox="1">
            <a:spLocks noChangeArrowheads="1"/>
          </p:cNvSpPr>
          <p:nvPr/>
        </p:nvSpPr>
        <p:spPr bwMode="auto">
          <a:xfrm>
            <a:off x="323850" y="476250"/>
            <a:ext cx="3960813" cy="396875"/>
          </a:xfrm>
          <a:prstGeom prst="rect">
            <a:avLst/>
          </a:prstGeom>
          <a:noFill/>
          <a:ln w="9525">
            <a:noFill/>
            <a:miter lim="800000"/>
            <a:headEnd/>
            <a:tailEnd/>
          </a:ln>
          <a:effectLst/>
        </p:spPr>
        <p:txBody>
          <a:bodyPr>
            <a:spAutoFit/>
          </a:bodyPr>
          <a:lstStyle/>
          <a:p>
            <a:pPr>
              <a:spcBef>
                <a:spcPct val="50000"/>
              </a:spcBef>
            </a:pPr>
            <a:r>
              <a:rPr lang="es-EC" sz="2000" b="1" u="sng">
                <a:solidFill>
                  <a:srgbClr val="FFFFFF"/>
                </a:solidFill>
              </a:rPr>
              <a:t>ANÁLISIS FINANCIERO</a:t>
            </a:r>
            <a:endParaRPr lang="es-ES" sz="2000" b="1" u="sng">
              <a:solidFill>
                <a:srgbClr val="FFFFFF"/>
              </a:solidFill>
            </a:endParaRPr>
          </a:p>
        </p:txBody>
      </p:sp>
      <p:sp>
        <p:nvSpPr>
          <p:cNvPr id="109577" name="Text Box 9"/>
          <p:cNvSpPr txBox="1">
            <a:spLocks noChangeArrowheads="1"/>
          </p:cNvSpPr>
          <p:nvPr/>
        </p:nvSpPr>
        <p:spPr bwMode="auto">
          <a:xfrm>
            <a:off x="1258888" y="1125538"/>
            <a:ext cx="4751387" cy="366712"/>
          </a:xfrm>
          <a:prstGeom prst="rect">
            <a:avLst/>
          </a:prstGeom>
          <a:noFill/>
          <a:ln w="9525">
            <a:noFill/>
            <a:miter lim="800000"/>
            <a:headEnd/>
            <a:tailEnd/>
          </a:ln>
          <a:effectLst/>
        </p:spPr>
        <p:txBody>
          <a:bodyPr>
            <a:spAutoFit/>
          </a:bodyPr>
          <a:lstStyle/>
          <a:p>
            <a:pPr>
              <a:spcBef>
                <a:spcPct val="50000"/>
              </a:spcBef>
            </a:pPr>
            <a:r>
              <a:rPr lang="es-EC" b="1">
                <a:solidFill>
                  <a:srgbClr val="FFFFFF"/>
                </a:solidFill>
              </a:rPr>
              <a:t>CAPM: Retorno al Capital de accionistas</a:t>
            </a:r>
            <a:endParaRPr lang="es-ES" b="1">
              <a:solidFill>
                <a:srgbClr val="FFFFFF"/>
              </a:solidFill>
            </a:endParaRPr>
          </a:p>
        </p:txBody>
      </p:sp>
      <p:graphicFrame>
        <p:nvGraphicFramePr>
          <p:cNvPr id="109578" name="Group 10"/>
          <p:cNvGraphicFramePr>
            <a:graphicFrameLocks noGrp="1"/>
          </p:cNvGraphicFramePr>
          <p:nvPr/>
        </p:nvGraphicFramePr>
        <p:xfrm>
          <a:off x="611188" y="1773238"/>
          <a:ext cx="6121400" cy="3294062"/>
        </p:xfrm>
        <a:graphic>
          <a:graphicData uri="http://schemas.openxmlformats.org/drawingml/2006/table">
            <a:tbl>
              <a:tblPr/>
              <a:tblGrid>
                <a:gridCol w="1246187"/>
                <a:gridCol w="3944938"/>
                <a:gridCol w="930275"/>
              </a:tblGrid>
              <a:tr h="26987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1"/>
                          </a:solidFill>
                          <a:effectLst/>
                          <a:latin typeface="Arial" charset="0"/>
                          <a:ea typeface="Times New Roman" pitchFamily="18" charset="0"/>
                          <a:cs typeface="Arial" charset="0"/>
                        </a:rPr>
                        <a:t>CAPM=Rf + B(Rm-Rf)+RP</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r>
              <a:tr h="269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ea typeface="Times New Roman" pitchFamily="18" charset="0"/>
                          <a:cs typeface="Arial" charset="0"/>
                        </a:rPr>
                        <a:t> </a:t>
                      </a: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r>
              <a:tr h="439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ea typeface="Times New Roman" pitchFamily="18" charset="0"/>
                          <a:cs typeface="Arial" charset="0"/>
                        </a:rPr>
                        <a:t>B</a:t>
                      </a: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ea typeface="Times New Roman" pitchFamily="18" charset="0"/>
                          <a:cs typeface="Arial" charset="0"/>
                        </a:rPr>
                        <a:t>Beta Coeficiente</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ea typeface="Times New Roman" pitchFamily="18" charset="0"/>
                          <a:cs typeface="Arial" charset="0"/>
                        </a:rPr>
                        <a:t>1,100</a:t>
                      </a: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439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ea typeface="Times New Roman" pitchFamily="18" charset="0"/>
                          <a:cs typeface="Arial" charset="0"/>
                        </a:rPr>
                        <a:t>Rm</a:t>
                      </a: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ea typeface="Times New Roman" pitchFamily="18" charset="0"/>
                          <a:cs typeface="Arial" charset="0"/>
                        </a:rPr>
                        <a:t>tasa del mercado</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ea typeface="Times New Roman" pitchFamily="18" charset="0"/>
                          <a:cs typeface="Arial" charset="0"/>
                        </a:rPr>
                        <a:t>13,550</a:t>
                      </a: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439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ea typeface="Times New Roman" pitchFamily="18" charset="0"/>
                          <a:cs typeface="Arial" charset="0"/>
                        </a:rPr>
                        <a:t>(Rm - Rf)</a:t>
                      </a: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ea typeface="Times New Roman" pitchFamily="18" charset="0"/>
                          <a:cs typeface="Arial" charset="0"/>
                        </a:rPr>
                        <a:t>prima por riesgo internacional</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ea typeface="Times New Roman" pitchFamily="18" charset="0"/>
                          <a:cs typeface="Arial" charset="0"/>
                        </a:rPr>
                        <a:t>0,090</a:t>
                      </a: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439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ea typeface="Times New Roman" pitchFamily="18" charset="0"/>
                          <a:cs typeface="Arial" charset="0"/>
                        </a:rPr>
                        <a:t>Rp</a:t>
                      </a:r>
                    </a:p>
                  </a:txBody>
                  <a:tcPr anchor="b" horzOverflow="overflow">
                    <a:lnL w="1270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ea typeface="Times New Roman" pitchFamily="18" charset="0"/>
                          <a:cs typeface="Arial" charset="0"/>
                        </a:rPr>
                        <a:t>riesgo país</a:t>
                      </a:r>
                    </a:p>
                  </a:txBody>
                  <a:tcPr anchor="b"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ea typeface="Times New Roman" pitchFamily="18" charset="0"/>
                          <a:cs typeface="Arial" charset="0"/>
                        </a:rPr>
                        <a:t>0,0586</a:t>
                      </a:r>
                    </a:p>
                  </a:txBody>
                  <a:tcPr anchor="b" horzOverflow="overflow">
                    <a:lnL>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r>
              <a:tr h="439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ea typeface="Times New Roman" pitchFamily="18" charset="0"/>
                          <a:cs typeface="Arial" charset="0"/>
                        </a:rPr>
                        <a:t>Rf</a:t>
                      </a:r>
                    </a:p>
                  </a:txBody>
                  <a:tcPr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ea typeface="Times New Roman" pitchFamily="18" charset="0"/>
                          <a:cs typeface="Arial" charset="0"/>
                        </a:rPr>
                        <a:t>Bonos usa</a:t>
                      </a:r>
                    </a:p>
                  </a:txBody>
                  <a:tcPr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smtClean="0">
                          <a:ln>
                            <a:noFill/>
                          </a:ln>
                          <a:solidFill>
                            <a:schemeClr val="tx1"/>
                          </a:solidFill>
                          <a:effectLst/>
                          <a:latin typeface="Arial" charset="0"/>
                          <a:ea typeface="Times New Roman" pitchFamily="18" charset="0"/>
                          <a:cs typeface="Arial" charset="0"/>
                        </a:rPr>
                        <a:t>0,0455</a:t>
                      </a:r>
                    </a:p>
                  </a:txBody>
                  <a:tcPr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r>
              <a:tr h="269875">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smtClean="0">
                          <a:ln>
                            <a:noFill/>
                          </a:ln>
                          <a:solidFill>
                            <a:schemeClr val="tx1"/>
                          </a:solidFill>
                          <a:effectLst/>
                          <a:latin typeface="Arial" charset="0"/>
                          <a:ea typeface="Times New Roman" pitchFamily="18" charset="0"/>
                          <a:cs typeface="Arial" charset="0"/>
                        </a:rPr>
                        <a:t>CAPM  =0,203</a:t>
                      </a:r>
                      <a:endParaRPr kumimoji="0" lang="es-ES" sz="1800" b="0" i="0" u="none" strike="noStrike" cap="none" normalizeH="0" baseline="0" smtClean="0">
                        <a:ln>
                          <a:noFill/>
                        </a:ln>
                        <a:solidFill>
                          <a:schemeClr val="tx1"/>
                        </a:solidFill>
                        <a:effectLst/>
                        <a:latin typeface="Arial" charset="0"/>
                        <a:ea typeface="Times New Roman" pitchFamily="18" charset="0"/>
                        <a:cs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s-ES"/>
                    </a:p>
                  </a:txBody>
                  <a:tcPr/>
                </a:tc>
                <a:tc hMerge="1">
                  <a:txBody>
                    <a:bodyPr/>
                    <a:lstStyle/>
                    <a:p>
                      <a:endParaRPr lang="es-ES"/>
                    </a:p>
                  </a:txBody>
                  <a:tcPr/>
                </a:tc>
              </a:tr>
            </a:tbl>
          </a:graphicData>
        </a:graphic>
      </p:graphicFrame>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96259"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96260"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96261"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96262"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96263"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96264" name="Text Box 8"/>
          <p:cNvSpPr txBox="1">
            <a:spLocks noChangeArrowheads="1"/>
          </p:cNvSpPr>
          <p:nvPr/>
        </p:nvSpPr>
        <p:spPr bwMode="auto">
          <a:xfrm>
            <a:off x="250825" y="476250"/>
            <a:ext cx="6156325" cy="779463"/>
          </a:xfrm>
          <a:prstGeom prst="rect">
            <a:avLst/>
          </a:prstGeom>
          <a:noFill/>
          <a:ln w="9525">
            <a:noFill/>
            <a:miter lim="800000"/>
            <a:headEnd/>
            <a:tailEnd/>
          </a:ln>
          <a:effectLst/>
        </p:spPr>
        <p:txBody>
          <a:bodyPr>
            <a:spAutoFit/>
          </a:bodyPr>
          <a:lstStyle/>
          <a:p>
            <a:pPr>
              <a:spcBef>
                <a:spcPct val="50000"/>
              </a:spcBef>
            </a:pPr>
            <a:r>
              <a:rPr lang="es-EC" b="1">
                <a:solidFill>
                  <a:srgbClr val="FFFFFF"/>
                </a:solidFill>
              </a:rPr>
              <a:t>Escenario #1:</a:t>
            </a:r>
          </a:p>
          <a:p>
            <a:pPr>
              <a:spcBef>
                <a:spcPct val="50000"/>
              </a:spcBef>
            </a:pPr>
            <a:r>
              <a:rPr lang="es-EC" b="1">
                <a:solidFill>
                  <a:srgbClr val="FFFFFF"/>
                </a:solidFill>
              </a:rPr>
              <a:t>Flujo de caja proyectado sin financiamiento vía deuda</a:t>
            </a:r>
            <a:endParaRPr lang="es-ES" b="1">
              <a:solidFill>
                <a:srgbClr val="FFFFFF"/>
              </a:solidFill>
            </a:endParaRPr>
          </a:p>
        </p:txBody>
      </p:sp>
      <p:pic>
        <p:nvPicPr>
          <p:cNvPr id="96265" name="Picture 9"/>
          <p:cNvPicPr>
            <a:picLocks noChangeAspect="1" noChangeArrowheads="1"/>
          </p:cNvPicPr>
          <p:nvPr/>
        </p:nvPicPr>
        <p:blipFill>
          <a:blip r:embed="rId6"/>
          <a:srcRect/>
          <a:stretch>
            <a:fillRect/>
          </a:stretch>
        </p:blipFill>
        <p:spPr bwMode="auto">
          <a:xfrm>
            <a:off x="71438" y="1485900"/>
            <a:ext cx="7524750" cy="2159000"/>
          </a:xfrm>
          <a:prstGeom prst="rect">
            <a:avLst/>
          </a:prstGeom>
          <a:noFill/>
        </p:spPr>
      </p:pic>
      <p:graphicFrame>
        <p:nvGraphicFramePr>
          <p:cNvPr id="96266" name="Group 10"/>
          <p:cNvGraphicFramePr>
            <a:graphicFrameLocks noGrp="1"/>
          </p:cNvGraphicFramePr>
          <p:nvPr/>
        </p:nvGraphicFramePr>
        <p:xfrm>
          <a:off x="1403350" y="4076700"/>
          <a:ext cx="4724400" cy="914400"/>
        </p:xfrm>
        <a:graphic>
          <a:graphicData uri="http://schemas.openxmlformats.org/drawingml/2006/table">
            <a:tbl>
              <a:tblPr/>
              <a:tblGrid>
                <a:gridCol w="3022600"/>
                <a:gridCol w="1701800"/>
              </a:tblGrid>
              <a:tr h="304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tasa de descuento</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20%</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VAN</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$ 8.488.616,35</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TIR</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94%</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97283"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97284"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97285"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97286"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97287"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97288" name="Text Box 8"/>
          <p:cNvSpPr txBox="1">
            <a:spLocks noChangeArrowheads="1"/>
          </p:cNvSpPr>
          <p:nvPr/>
        </p:nvSpPr>
        <p:spPr bwMode="auto">
          <a:xfrm>
            <a:off x="323850" y="260350"/>
            <a:ext cx="7200900" cy="1054100"/>
          </a:xfrm>
          <a:prstGeom prst="rect">
            <a:avLst/>
          </a:prstGeom>
          <a:noFill/>
          <a:ln w="9525">
            <a:noFill/>
            <a:miter lim="800000"/>
            <a:headEnd/>
            <a:tailEnd/>
          </a:ln>
          <a:effectLst/>
        </p:spPr>
        <p:txBody>
          <a:bodyPr>
            <a:spAutoFit/>
          </a:bodyPr>
          <a:lstStyle/>
          <a:p>
            <a:pPr>
              <a:spcBef>
                <a:spcPct val="50000"/>
              </a:spcBef>
            </a:pPr>
            <a:r>
              <a:rPr lang="es-EC" b="1">
                <a:solidFill>
                  <a:srgbClr val="FFFFFF"/>
                </a:solidFill>
              </a:rPr>
              <a:t>Escenario #2:</a:t>
            </a:r>
          </a:p>
          <a:p>
            <a:pPr>
              <a:spcBef>
                <a:spcPct val="50000"/>
              </a:spcBef>
            </a:pPr>
            <a:r>
              <a:rPr lang="es-EC" b="1">
                <a:solidFill>
                  <a:srgbClr val="FFFFFF"/>
                </a:solidFill>
              </a:rPr>
              <a:t>Flujo de caja proyectado con financiamiento vía deuda y pago de royalties anticipado</a:t>
            </a:r>
            <a:endParaRPr lang="es-ES" b="1">
              <a:solidFill>
                <a:srgbClr val="FFFFFF"/>
              </a:solidFill>
            </a:endParaRPr>
          </a:p>
        </p:txBody>
      </p:sp>
      <p:sp>
        <p:nvSpPr>
          <p:cNvPr id="97289" name="Text Box 9"/>
          <p:cNvSpPr txBox="1">
            <a:spLocks noChangeArrowheads="1"/>
          </p:cNvSpPr>
          <p:nvPr/>
        </p:nvSpPr>
        <p:spPr bwMode="auto">
          <a:xfrm>
            <a:off x="1403350" y="1700213"/>
            <a:ext cx="1512888" cy="366712"/>
          </a:xfrm>
          <a:prstGeom prst="rect">
            <a:avLst/>
          </a:prstGeom>
          <a:noFill/>
          <a:ln w="9525">
            <a:noFill/>
            <a:miter lim="800000"/>
            <a:headEnd/>
            <a:tailEnd/>
          </a:ln>
          <a:effectLst/>
        </p:spPr>
        <p:txBody>
          <a:bodyPr>
            <a:spAutoFit/>
          </a:bodyPr>
          <a:lstStyle/>
          <a:p>
            <a:pPr>
              <a:spcBef>
                <a:spcPct val="50000"/>
              </a:spcBef>
            </a:pPr>
            <a:r>
              <a:rPr lang="es-EC" u="sng">
                <a:solidFill>
                  <a:srgbClr val="FFFFFF"/>
                </a:solidFill>
              </a:rPr>
              <a:t>Amortización</a:t>
            </a:r>
            <a:endParaRPr lang="es-ES" u="sng">
              <a:solidFill>
                <a:srgbClr val="FFFFFF"/>
              </a:solidFill>
            </a:endParaRPr>
          </a:p>
        </p:txBody>
      </p:sp>
      <p:pic>
        <p:nvPicPr>
          <p:cNvPr id="97290" name="Picture 10"/>
          <p:cNvPicPr>
            <a:picLocks noChangeAspect="1" noChangeArrowheads="1"/>
          </p:cNvPicPr>
          <p:nvPr/>
        </p:nvPicPr>
        <p:blipFill>
          <a:blip r:embed="rId6"/>
          <a:srcRect/>
          <a:stretch>
            <a:fillRect/>
          </a:stretch>
        </p:blipFill>
        <p:spPr bwMode="auto">
          <a:xfrm>
            <a:off x="2628900" y="1268413"/>
            <a:ext cx="4535488" cy="1539875"/>
          </a:xfrm>
          <a:prstGeom prst="rect">
            <a:avLst/>
          </a:prstGeom>
          <a:noFill/>
          <a:ln w="9525">
            <a:noFill/>
            <a:miter lim="800000"/>
            <a:headEnd/>
            <a:tailEnd/>
          </a:ln>
          <a:effectLst/>
        </p:spPr>
      </p:pic>
      <p:pic>
        <p:nvPicPr>
          <p:cNvPr id="97291" name="Picture 11"/>
          <p:cNvPicPr>
            <a:picLocks noChangeAspect="1" noChangeArrowheads="1"/>
          </p:cNvPicPr>
          <p:nvPr/>
        </p:nvPicPr>
        <p:blipFill>
          <a:blip r:embed="rId7"/>
          <a:srcRect/>
          <a:stretch>
            <a:fillRect/>
          </a:stretch>
        </p:blipFill>
        <p:spPr bwMode="auto">
          <a:xfrm>
            <a:off x="179388" y="2565400"/>
            <a:ext cx="7416800" cy="2479675"/>
          </a:xfrm>
          <a:prstGeom prst="rect">
            <a:avLst/>
          </a:prstGeom>
          <a:noFill/>
          <a:ln w="9525">
            <a:noFill/>
            <a:miter lim="800000"/>
            <a:headEnd/>
            <a:tailEnd/>
          </a:ln>
          <a:effectLst/>
        </p:spPr>
      </p:pic>
      <p:graphicFrame>
        <p:nvGraphicFramePr>
          <p:cNvPr id="97292" name="Group 12"/>
          <p:cNvGraphicFramePr>
            <a:graphicFrameLocks noGrp="1"/>
          </p:cNvGraphicFramePr>
          <p:nvPr/>
        </p:nvGraphicFramePr>
        <p:xfrm>
          <a:off x="755650" y="5373688"/>
          <a:ext cx="4724400" cy="914400"/>
        </p:xfrm>
        <a:graphic>
          <a:graphicData uri="http://schemas.openxmlformats.org/drawingml/2006/table">
            <a:tbl>
              <a:tblPr/>
              <a:tblGrid>
                <a:gridCol w="3022600"/>
                <a:gridCol w="1701800"/>
              </a:tblGrid>
              <a:tr h="304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tasa de descuento</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0,2</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VAN</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$ 4.820.834,49</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TIR</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108%</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98307"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98308"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98309"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98310"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98311"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98312" name="Text Box 8"/>
          <p:cNvSpPr txBox="1">
            <a:spLocks noChangeArrowheads="1"/>
          </p:cNvSpPr>
          <p:nvPr/>
        </p:nvSpPr>
        <p:spPr bwMode="auto">
          <a:xfrm>
            <a:off x="250825" y="404813"/>
            <a:ext cx="6481763" cy="779462"/>
          </a:xfrm>
          <a:prstGeom prst="rect">
            <a:avLst/>
          </a:prstGeom>
          <a:noFill/>
          <a:ln w="9525">
            <a:noFill/>
            <a:miter lim="800000"/>
            <a:headEnd/>
            <a:tailEnd/>
          </a:ln>
          <a:effectLst/>
        </p:spPr>
        <p:txBody>
          <a:bodyPr>
            <a:spAutoFit/>
          </a:bodyPr>
          <a:lstStyle/>
          <a:p>
            <a:pPr>
              <a:spcBef>
                <a:spcPct val="50000"/>
              </a:spcBef>
            </a:pPr>
            <a:r>
              <a:rPr lang="es-EC">
                <a:solidFill>
                  <a:srgbClr val="FFFFFF"/>
                </a:solidFill>
              </a:rPr>
              <a:t>Escenario #3</a:t>
            </a:r>
          </a:p>
          <a:p>
            <a:pPr>
              <a:spcBef>
                <a:spcPct val="50000"/>
              </a:spcBef>
            </a:pPr>
            <a:r>
              <a:rPr lang="es-EC">
                <a:solidFill>
                  <a:srgbClr val="FFFFFF"/>
                </a:solidFill>
              </a:rPr>
              <a:t>Flujo de caja proyectado con financiamiento vía deuda</a:t>
            </a:r>
            <a:endParaRPr lang="es-ES">
              <a:solidFill>
                <a:srgbClr val="FFFFFF"/>
              </a:solidFill>
            </a:endParaRPr>
          </a:p>
        </p:txBody>
      </p:sp>
      <p:pic>
        <p:nvPicPr>
          <p:cNvPr id="98313" name="Picture 9"/>
          <p:cNvPicPr>
            <a:picLocks noChangeAspect="1" noChangeArrowheads="1"/>
          </p:cNvPicPr>
          <p:nvPr/>
        </p:nvPicPr>
        <p:blipFill>
          <a:blip r:embed="rId6"/>
          <a:srcRect/>
          <a:stretch>
            <a:fillRect/>
          </a:stretch>
        </p:blipFill>
        <p:spPr bwMode="auto">
          <a:xfrm>
            <a:off x="144463" y="1508125"/>
            <a:ext cx="7380287" cy="2641600"/>
          </a:xfrm>
          <a:prstGeom prst="rect">
            <a:avLst/>
          </a:prstGeom>
          <a:noFill/>
          <a:ln w="9525">
            <a:noFill/>
            <a:miter lim="800000"/>
            <a:headEnd/>
            <a:tailEnd/>
          </a:ln>
          <a:effectLst/>
        </p:spPr>
      </p:pic>
      <p:graphicFrame>
        <p:nvGraphicFramePr>
          <p:cNvPr id="98314" name="Group 10"/>
          <p:cNvGraphicFramePr>
            <a:graphicFrameLocks noGrp="1"/>
          </p:cNvGraphicFramePr>
          <p:nvPr/>
        </p:nvGraphicFramePr>
        <p:xfrm>
          <a:off x="827088" y="4508500"/>
          <a:ext cx="4724400" cy="962025"/>
        </p:xfrm>
        <a:graphic>
          <a:graphicData uri="http://schemas.openxmlformats.org/drawingml/2006/table">
            <a:tbl>
              <a:tblPr/>
              <a:tblGrid>
                <a:gridCol w="3022600"/>
                <a:gridCol w="1701800"/>
              </a:tblGrid>
              <a:tr h="304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tasa de descuento</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400" b="0" i="0" u="none" strike="noStrike" cap="none" normalizeH="0" baseline="0" smtClean="0">
                          <a:ln>
                            <a:noFill/>
                          </a:ln>
                          <a:solidFill>
                            <a:schemeClr val="tx1"/>
                          </a:solidFill>
                          <a:effectLst/>
                          <a:latin typeface="Arial" charset="0"/>
                          <a:cs typeface="Arial" charset="0"/>
                        </a:rPr>
                        <a:t>0,2</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VAN</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$ 8.408.616,23</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4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TIR</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400" b="1" i="0" u="none" strike="noStrike" cap="none" normalizeH="0" baseline="0" smtClean="0">
                          <a:ln>
                            <a:noFill/>
                          </a:ln>
                          <a:solidFill>
                            <a:schemeClr val="tx1"/>
                          </a:solidFill>
                          <a:effectLst/>
                          <a:latin typeface="Arial" charset="0"/>
                          <a:cs typeface="Arial" charset="0"/>
                        </a:rPr>
                        <a:t>204%</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102403"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102404"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102405"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102406"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102407"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102408" name="Text Box 8"/>
          <p:cNvSpPr txBox="1">
            <a:spLocks noChangeArrowheads="1"/>
          </p:cNvSpPr>
          <p:nvPr/>
        </p:nvSpPr>
        <p:spPr bwMode="auto">
          <a:xfrm>
            <a:off x="250825" y="404813"/>
            <a:ext cx="6481763" cy="366712"/>
          </a:xfrm>
          <a:prstGeom prst="rect">
            <a:avLst/>
          </a:prstGeom>
          <a:noFill/>
          <a:ln w="9525">
            <a:noFill/>
            <a:miter lim="800000"/>
            <a:headEnd/>
            <a:tailEnd/>
          </a:ln>
          <a:effectLst/>
        </p:spPr>
        <p:txBody>
          <a:bodyPr>
            <a:spAutoFit/>
          </a:bodyPr>
          <a:lstStyle/>
          <a:p>
            <a:pPr>
              <a:spcBef>
                <a:spcPct val="50000"/>
              </a:spcBef>
            </a:pPr>
            <a:r>
              <a:rPr lang="es-EC" b="1" u="sng">
                <a:solidFill>
                  <a:srgbClr val="FFFFFF"/>
                </a:solidFill>
              </a:rPr>
              <a:t>ANÁLISIS DE SENSIBILIDAD</a:t>
            </a:r>
            <a:endParaRPr lang="es-ES" b="1" u="sng">
              <a:solidFill>
                <a:srgbClr val="FFFFFF"/>
              </a:solidFill>
            </a:endParaRPr>
          </a:p>
        </p:txBody>
      </p:sp>
      <p:pic>
        <p:nvPicPr>
          <p:cNvPr id="102409" name="Picture 9"/>
          <p:cNvPicPr>
            <a:picLocks noChangeAspect="1" noChangeArrowheads="1"/>
          </p:cNvPicPr>
          <p:nvPr/>
        </p:nvPicPr>
        <p:blipFill>
          <a:blip r:embed="rId6"/>
          <a:srcRect/>
          <a:stretch>
            <a:fillRect/>
          </a:stretch>
        </p:blipFill>
        <p:spPr bwMode="auto">
          <a:xfrm>
            <a:off x="1042988" y="1173163"/>
            <a:ext cx="3743325" cy="600075"/>
          </a:xfrm>
          <a:prstGeom prst="rect">
            <a:avLst/>
          </a:prstGeom>
          <a:noFill/>
        </p:spPr>
      </p:pic>
      <p:pic>
        <p:nvPicPr>
          <p:cNvPr id="102410" name="Picture 10"/>
          <p:cNvPicPr>
            <a:picLocks noChangeAspect="1" noChangeArrowheads="1"/>
          </p:cNvPicPr>
          <p:nvPr/>
        </p:nvPicPr>
        <p:blipFill>
          <a:blip r:embed="rId7"/>
          <a:srcRect/>
          <a:stretch>
            <a:fillRect/>
          </a:stretch>
        </p:blipFill>
        <p:spPr bwMode="auto">
          <a:xfrm>
            <a:off x="1908175" y="1811338"/>
            <a:ext cx="3743325" cy="609600"/>
          </a:xfrm>
          <a:prstGeom prst="rect">
            <a:avLst/>
          </a:prstGeom>
          <a:noFill/>
        </p:spPr>
      </p:pic>
      <p:pic>
        <p:nvPicPr>
          <p:cNvPr id="102411" name="Picture 11"/>
          <p:cNvPicPr>
            <a:picLocks noChangeAspect="1" noChangeArrowheads="1"/>
          </p:cNvPicPr>
          <p:nvPr/>
        </p:nvPicPr>
        <p:blipFill>
          <a:blip r:embed="rId8"/>
          <a:srcRect/>
          <a:stretch>
            <a:fillRect/>
          </a:stretch>
        </p:blipFill>
        <p:spPr bwMode="auto">
          <a:xfrm>
            <a:off x="971550" y="2847975"/>
            <a:ext cx="3743325" cy="581025"/>
          </a:xfrm>
          <a:prstGeom prst="rect">
            <a:avLst/>
          </a:prstGeom>
          <a:noFill/>
        </p:spPr>
      </p:pic>
      <p:pic>
        <p:nvPicPr>
          <p:cNvPr id="102412" name="Picture 12"/>
          <p:cNvPicPr>
            <a:picLocks noChangeAspect="1" noChangeArrowheads="1"/>
          </p:cNvPicPr>
          <p:nvPr/>
        </p:nvPicPr>
        <p:blipFill>
          <a:blip r:embed="rId9"/>
          <a:srcRect/>
          <a:stretch>
            <a:fillRect/>
          </a:stretch>
        </p:blipFill>
        <p:spPr bwMode="auto">
          <a:xfrm>
            <a:off x="1979613" y="3460750"/>
            <a:ext cx="3714750" cy="904875"/>
          </a:xfrm>
          <a:prstGeom prst="rect">
            <a:avLst/>
          </a:prstGeom>
          <a:noFill/>
        </p:spPr>
      </p:pic>
      <p:pic>
        <p:nvPicPr>
          <p:cNvPr id="102413" name="Picture 13"/>
          <p:cNvPicPr>
            <a:picLocks noChangeAspect="1" noChangeArrowheads="1"/>
          </p:cNvPicPr>
          <p:nvPr/>
        </p:nvPicPr>
        <p:blipFill>
          <a:blip r:embed="rId10"/>
          <a:srcRect/>
          <a:stretch>
            <a:fillRect/>
          </a:stretch>
        </p:blipFill>
        <p:spPr bwMode="auto">
          <a:xfrm>
            <a:off x="1042988" y="4724400"/>
            <a:ext cx="3648075" cy="581025"/>
          </a:xfrm>
          <a:prstGeom prst="rect">
            <a:avLst/>
          </a:prstGeom>
          <a:noFill/>
        </p:spPr>
      </p:pic>
      <p:pic>
        <p:nvPicPr>
          <p:cNvPr id="102414" name="Picture 14"/>
          <p:cNvPicPr>
            <a:picLocks noChangeAspect="1" noChangeArrowheads="1"/>
          </p:cNvPicPr>
          <p:nvPr/>
        </p:nvPicPr>
        <p:blipFill>
          <a:blip r:embed="rId11"/>
          <a:srcRect/>
          <a:stretch>
            <a:fillRect/>
          </a:stretch>
        </p:blipFill>
        <p:spPr bwMode="auto">
          <a:xfrm>
            <a:off x="1979613" y="5387975"/>
            <a:ext cx="3638550" cy="561975"/>
          </a:xfrm>
          <a:prstGeom prst="rect">
            <a:avLst/>
          </a:prstGeom>
          <a:noFill/>
        </p:spPr>
      </p:pic>
      <p:sp>
        <p:nvSpPr>
          <p:cNvPr id="102415" name="Text Box 15"/>
          <p:cNvSpPr txBox="1">
            <a:spLocks noChangeArrowheads="1"/>
          </p:cNvSpPr>
          <p:nvPr/>
        </p:nvSpPr>
        <p:spPr bwMode="auto">
          <a:xfrm>
            <a:off x="395288" y="981075"/>
            <a:ext cx="504825" cy="366713"/>
          </a:xfrm>
          <a:prstGeom prst="rect">
            <a:avLst/>
          </a:prstGeom>
          <a:noFill/>
          <a:ln w="9525">
            <a:noFill/>
            <a:miter lim="800000"/>
            <a:headEnd/>
            <a:tailEnd/>
          </a:ln>
          <a:effectLst/>
        </p:spPr>
        <p:txBody>
          <a:bodyPr>
            <a:spAutoFit/>
          </a:bodyPr>
          <a:lstStyle/>
          <a:p>
            <a:pPr>
              <a:spcBef>
                <a:spcPct val="50000"/>
              </a:spcBef>
            </a:pPr>
            <a:r>
              <a:rPr lang="es-EC">
                <a:solidFill>
                  <a:srgbClr val="FFFFFF"/>
                </a:solidFill>
              </a:rPr>
              <a:t>1.</a:t>
            </a:r>
            <a:endParaRPr lang="es-ES">
              <a:solidFill>
                <a:srgbClr val="FFFFFF"/>
              </a:solidFill>
            </a:endParaRPr>
          </a:p>
        </p:txBody>
      </p:sp>
      <p:sp>
        <p:nvSpPr>
          <p:cNvPr id="102416" name="Text Box 16"/>
          <p:cNvSpPr txBox="1">
            <a:spLocks noChangeArrowheads="1"/>
          </p:cNvSpPr>
          <p:nvPr/>
        </p:nvSpPr>
        <p:spPr bwMode="auto">
          <a:xfrm>
            <a:off x="466725" y="4437063"/>
            <a:ext cx="504825" cy="366712"/>
          </a:xfrm>
          <a:prstGeom prst="rect">
            <a:avLst/>
          </a:prstGeom>
          <a:noFill/>
          <a:ln w="9525">
            <a:noFill/>
            <a:miter lim="800000"/>
            <a:headEnd/>
            <a:tailEnd/>
          </a:ln>
          <a:effectLst/>
        </p:spPr>
        <p:txBody>
          <a:bodyPr>
            <a:spAutoFit/>
          </a:bodyPr>
          <a:lstStyle/>
          <a:p>
            <a:pPr>
              <a:spcBef>
                <a:spcPct val="50000"/>
              </a:spcBef>
            </a:pPr>
            <a:r>
              <a:rPr lang="es-EC">
                <a:solidFill>
                  <a:srgbClr val="FFFFFF"/>
                </a:solidFill>
              </a:rPr>
              <a:t>3.</a:t>
            </a:r>
            <a:endParaRPr lang="es-ES">
              <a:solidFill>
                <a:srgbClr val="FFFFFF"/>
              </a:solidFill>
            </a:endParaRPr>
          </a:p>
        </p:txBody>
      </p:sp>
      <p:sp>
        <p:nvSpPr>
          <p:cNvPr id="102417" name="Text Box 17"/>
          <p:cNvSpPr txBox="1">
            <a:spLocks noChangeArrowheads="1"/>
          </p:cNvSpPr>
          <p:nvPr/>
        </p:nvSpPr>
        <p:spPr bwMode="auto">
          <a:xfrm>
            <a:off x="395288" y="2636838"/>
            <a:ext cx="504825" cy="366712"/>
          </a:xfrm>
          <a:prstGeom prst="rect">
            <a:avLst/>
          </a:prstGeom>
          <a:noFill/>
          <a:ln w="9525">
            <a:noFill/>
            <a:miter lim="800000"/>
            <a:headEnd/>
            <a:tailEnd/>
          </a:ln>
          <a:effectLst/>
        </p:spPr>
        <p:txBody>
          <a:bodyPr>
            <a:spAutoFit/>
          </a:bodyPr>
          <a:lstStyle/>
          <a:p>
            <a:pPr>
              <a:spcBef>
                <a:spcPct val="50000"/>
              </a:spcBef>
            </a:pPr>
            <a:r>
              <a:rPr lang="es-EC">
                <a:solidFill>
                  <a:srgbClr val="FFFFFF"/>
                </a:solidFill>
              </a:rPr>
              <a:t>2.</a:t>
            </a:r>
            <a:endParaRPr lang="es-ES">
              <a:solidFill>
                <a:srgbClr val="FFFFFF"/>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103427"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103428"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103429"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103430"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103431"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103432" name="Text Box 8"/>
          <p:cNvSpPr txBox="1">
            <a:spLocks noChangeArrowheads="1"/>
          </p:cNvSpPr>
          <p:nvPr/>
        </p:nvSpPr>
        <p:spPr bwMode="auto">
          <a:xfrm>
            <a:off x="1258888" y="836613"/>
            <a:ext cx="5473700" cy="396875"/>
          </a:xfrm>
          <a:prstGeom prst="rect">
            <a:avLst/>
          </a:prstGeom>
          <a:noFill/>
          <a:ln w="9525">
            <a:noFill/>
            <a:miter lim="800000"/>
            <a:headEnd/>
            <a:tailEnd/>
          </a:ln>
          <a:effectLst/>
        </p:spPr>
        <p:txBody>
          <a:bodyPr>
            <a:spAutoFit/>
          </a:bodyPr>
          <a:lstStyle/>
          <a:p>
            <a:pPr algn="ctr">
              <a:spcBef>
                <a:spcPct val="50000"/>
              </a:spcBef>
            </a:pPr>
            <a:r>
              <a:rPr lang="es-EC" sz="2000" u="sng">
                <a:solidFill>
                  <a:srgbClr val="FFFFFF"/>
                </a:solidFill>
              </a:rPr>
              <a:t>CONCLUSIONES Y RECOMENDACIONES</a:t>
            </a:r>
            <a:endParaRPr lang="es-ES" sz="2000" u="sng">
              <a:solidFill>
                <a:srgbClr val="FFFFFF"/>
              </a:solidFill>
            </a:endParaRPr>
          </a:p>
        </p:txBody>
      </p:sp>
      <p:sp>
        <p:nvSpPr>
          <p:cNvPr id="103433" name="Text Box 9"/>
          <p:cNvSpPr txBox="1">
            <a:spLocks noChangeArrowheads="1"/>
          </p:cNvSpPr>
          <p:nvPr/>
        </p:nvSpPr>
        <p:spPr bwMode="auto">
          <a:xfrm>
            <a:off x="971550" y="1341438"/>
            <a:ext cx="6048375" cy="5197475"/>
          </a:xfrm>
          <a:prstGeom prst="rect">
            <a:avLst/>
          </a:prstGeom>
          <a:noFill/>
          <a:ln w="9525">
            <a:noFill/>
            <a:miter lim="800000"/>
            <a:headEnd/>
            <a:tailEnd/>
          </a:ln>
          <a:effectLst/>
        </p:spPr>
        <p:txBody>
          <a:bodyPr>
            <a:spAutoFit/>
          </a:bodyPr>
          <a:lstStyle/>
          <a:p>
            <a:pPr marL="342900" indent="-342900">
              <a:spcBef>
                <a:spcPct val="50000"/>
              </a:spcBef>
              <a:buFontTx/>
              <a:buAutoNum type="arabicPeriod"/>
            </a:pPr>
            <a:r>
              <a:rPr lang="es-EC" sz="1400">
                <a:solidFill>
                  <a:srgbClr val="FFFFFF"/>
                </a:solidFill>
              </a:rPr>
              <a:t>De acuerdo a las condiciones climáticas, localización del terreno se recomienda como se explicó en el proyecto la Producción de la Bankia. Seguir procesos específicos</a:t>
            </a:r>
          </a:p>
          <a:p>
            <a:pPr marL="342900" indent="-342900">
              <a:spcBef>
                <a:spcPct val="50000"/>
              </a:spcBef>
              <a:buFontTx/>
              <a:buAutoNum type="arabicPeriod"/>
            </a:pPr>
            <a:r>
              <a:rPr lang="es-EC" sz="1400">
                <a:solidFill>
                  <a:srgbClr val="FFFFFF"/>
                </a:solidFill>
              </a:rPr>
              <a:t>Costo contra ingreso, real y del proyecto.</a:t>
            </a:r>
          </a:p>
          <a:p>
            <a:pPr marL="342900" indent="-342900">
              <a:spcBef>
                <a:spcPct val="50000"/>
              </a:spcBef>
              <a:buFontTx/>
              <a:buAutoNum type="arabicPeriod"/>
            </a:pPr>
            <a:r>
              <a:rPr lang="es-EC" sz="1400">
                <a:solidFill>
                  <a:srgbClr val="FFFFFF"/>
                </a:solidFill>
              </a:rPr>
              <a:t>Como medio de comercialización por el momento vender a la compañía israelita a través de Ruben Fainstein. Baja precio pero existe buena rentabilidad</a:t>
            </a:r>
          </a:p>
          <a:p>
            <a:pPr marL="342900" indent="-342900">
              <a:spcBef>
                <a:spcPct val="50000"/>
              </a:spcBef>
              <a:buFontTx/>
              <a:buAutoNum type="arabicPeriod"/>
            </a:pPr>
            <a:r>
              <a:rPr lang="es-EC" sz="1400">
                <a:solidFill>
                  <a:srgbClr val="FFFFFF"/>
                </a:solidFill>
              </a:rPr>
              <a:t>Con el tiempo convertirse en Exportadores.</a:t>
            </a:r>
          </a:p>
          <a:p>
            <a:pPr marL="342900" indent="-342900">
              <a:spcBef>
                <a:spcPct val="50000"/>
              </a:spcBef>
            </a:pPr>
            <a:r>
              <a:rPr lang="es-EC" sz="1400">
                <a:solidFill>
                  <a:srgbClr val="FFFFFF"/>
                </a:solidFill>
              </a:rPr>
              <a:t>5.   Todos los escenarios muestran rentabilidad.</a:t>
            </a:r>
          </a:p>
          <a:p>
            <a:pPr marL="342900" indent="-342900">
              <a:spcBef>
                <a:spcPct val="50000"/>
              </a:spcBef>
            </a:pPr>
            <a:r>
              <a:rPr lang="es-EC" sz="1400">
                <a:solidFill>
                  <a:srgbClr val="FFFFFF"/>
                </a:solidFill>
              </a:rPr>
              <a:t>6.   Se recomienda solicitar el préstamo en dos partes y seguir el proyecto bajo el tercer escenario.   Rent. 204%</a:t>
            </a:r>
          </a:p>
          <a:p>
            <a:pPr marL="342900" indent="-342900">
              <a:spcBef>
                <a:spcPct val="50000"/>
              </a:spcBef>
            </a:pPr>
            <a:r>
              <a:rPr lang="es-EC" sz="1400">
                <a:solidFill>
                  <a:srgbClr val="FFFFFF"/>
                </a:solidFill>
              </a:rPr>
              <a:t>7.   El proyecto otorga liquidez para cubrir el crédito solicitado.</a:t>
            </a:r>
          </a:p>
          <a:p>
            <a:pPr marL="342900" indent="-342900">
              <a:spcBef>
                <a:spcPct val="50000"/>
              </a:spcBef>
            </a:pPr>
            <a:r>
              <a:rPr lang="es-EC" sz="1400">
                <a:solidFill>
                  <a:srgbClr val="FFFFFF"/>
                </a:solidFill>
              </a:rPr>
              <a:t>8.   Se recomienda incrementar el área de cultivo si el inversionista desea luego de unos años, el mercado lo solicita.</a:t>
            </a:r>
          </a:p>
          <a:p>
            <a:pPr marL="342900" indent="-342900">
              <a:spcBef>
                <a:spcPct val="50000"/>
              </a:spcBef>
            </a:pPr>
            <a:r>
              <a:rPr lang="es-EC" sz="1400">
                <a:solidFill>
                  <a:srgbClr val="FFFFFF"/>
                </a:solidFill>
              </a:rPr>
              <a:t>9.   Poner en práctica las estrategias de mercado para mayor crecimiento de la industria y la empresa.</a:t>
            </a:r>
          </a:p>
          <a:p>
            <a:pPr marL="342900" indent="-342900">
              <a:spcBef>
                <a:spcPct val="50000"/>
              </a:spcBef>
            </a:pPr>
            <a:r>
              <a:rPr lang="es-EC" sz="1400">
                <a:solidFill>
                  <a:srgbClr val="FFFFFF"/>
                </a:solidFill>
              </a:rPr>
              <a:t>10. Capacitar constantemente a los obreros y técnicos del proyecto. Asesoría especializada</a:t>
            </a:r>
          </a:p>
          <a:p>
            <a:pPr marL="342900" indent="-342900">
              <a:spcBef>
                <a:spcPct val="50000"/>
              </a:spcBef>
            </a:pPr>
            <a:r>
              <a:rPr lang="es-EC" sz="1400">
                <a:solidFill>
                  <a:srgbClr val="FFFFFF"/>
                </a:solidFill>
              </a:rPr>
              <a:t>11.  Calidad Internacional</a:t>
            </a:r>
            <a:endParaRPr lang="es-ES" sz="1400">
              <a:solidFill>
                <a:srgbClr val="FFFFFF"/>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71683"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71684"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71685"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71686"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71687"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71688" name="Rectangle 8"/>
          <p:cNvSpPr>
            <a:spLocks noGrp="1" noChangeArrowheads="1"/>
          </p:cNvSpPr>
          <p:nvPr>
            <p:ph type="title"/>
          </p:nvPr>
        </p:nvSpPr>
        <p:spPr/>
        <p:txBody>
          <a:bodyPr/>
          <a:lstStyle/>
          <a:p>
            <a:pPr algn="ctr"/>
            <a:r>
              <a:rPr lang="es-EC" sz="3600" b="1">
                <a:solidFill>
                  <a:srgbClr val="FFFFFF"/>
                </a:solidFill>
              </a:rPr>
              <a:t>Evaluación Social y </a:t>
            </a:r>
            <a:br>
              <a:rPr lang="es-EC" sz="3600" b="1">
                <a:solidFill>
                  <a:srgbClr val="FFFFFF"/>
                </a:solidFill>
              </a:rPr>
            </a:br>
            <a:r>
              <a:rPr lang="es-EC" sz="3600" b="1">
                <a:solidFill>
                  <a:srgbClr val="FFFFFF"/>
                </a:solidFill>
              </a:rPr>
              <a:t>Aspectos Ambientales</a:t>
            </a:r>
            <a:endParaRPr lang="en-US" sz="3600" b="1">
              <a:solidFill>
                <a:srgbClr val="FFFFFF"/>
              </a:solidFill>
            </a:endParaRPr>
          </a:p>
        </p:txBody>
      </p:sp>
      <p:sp>
        <p:nvSpPr>
          <p:cNvPr id="71689" name="Rectangle 9"/>
          <p:cNvSpPr>
            <a:spLocks noGrp="1" noChangeArrowheads="1"/>
          </p:cNvSpPr>
          <p:nvPr>
            <p:ph type="body" idx="1"/>
          </p:nvPr>
        </p:nvSpPr>
        <p:spPr/>
        <p:txBody>
          <a:bodyPr/>
          <a:lstStyle/>
          <a:p>
            <a:pPr>
              <a:buFontTx/>
              <a:buChar char="•"/>
            </a:pPr>
            <a:r>
              <a:rPr lang="es-EC">
                <a:solidFill>
                  <a:srgbClr val="FFFFFF"/>
                </a:solidFill>
              </a:rPr>
              <a:t>15 puestos fijos en producción</a:t>
            </a:r>
          </a:p>
          <a:p>
            <a:pPr>
              <a:buFontTx/>
              <a:buChar char="•"/>
            </a:pPr>
            <a:r>
              <a:rPr lang="es-EC">
                <a:solidFill>
                  <a:srgbClr val="FFFFFF"/>
                </a:solidFill>
              </a:rPr>
              <a:t>Mejora distribución de ingresos</a:t>
            </a:r>
          </a:p>
          <a:p>
            <a:pPr>
              <a:buFontTx/>
              <a:buChar char="•"/>
            </a:pPr>
            <a:r>
              <a:rPr lang="es-EC">
                <a:solidFill>
                  <a:srgbClr val="FFFFFF"/>
                </a:solidFill>
              </a:rPr>
              <a:t>Aumenta disponibilidad de divisas</a:t>
            </a:r>
          </a:p>
          <a:p>
            <a:pPr>
              <a:buFontTx/>
              <a:buChar char="•"/>
            </a:pPr>
            <a:r>
              <a:rPr lang="es-EC">
                <a:solidFill>
                  <a:srgbClr val="FFFFFF"/>
                </a:solidFill>
              </a:rPr>
              <a:t>Impactos positivos: Educación</a:t>
            </a:r>
          </a:p>
          <a:p>
            <a:pPr>
              <a:buFontTx/>
              <a:buChar char="•"/>
            </a:pPr>
            <a:r>
              <a:rPr lang="es-EC">
                <a:solidFill>
                  <a:srgbClr val="FFFFFF"/>
                </a:solidFill>
              </a:rPr>
              <a:t>Invernaderos orgánicos </a:t>
            </a:r>
          </a:p>
          <a:p>
            <a:pPr>
              <a:buFontTx/>
              <a:buChar char="•"/>
            </a:pPr>
            <a:r>
              <a:rPr lang="es-EC">
                <a:solidFill>
                  <a:srgbClr val="FFFFFF"/>
                </a:solidFill>
              </a:rPr>
              <a:t>Productos inorgánicos</a:t>
            </a:r>
          </a:p>
          <a:p>
            <a:pPr>
              <a:buFontTx/>
              <a:buChar char="•"/>
            </a:pPr>
            <a:r>
              <a:rPr lang="es-EC">
                <a:solidFill>
                  <a:srgbClr val="FFFFFF"/>
                </a:solidFill>
              </a:rPr>
              <a:t>Obtención de sello verde</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104451"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104452"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104453" name="WordArt 5"/>
          <p:cNvSpPr>
            <a:spLocks noChangeArrowheads="1" noChangeShapeType="1" noTextEdit="1"/>
          </p:cNvSpPr>
          <p:nvPr/>
        </p:nvSpPr>
        <p:spPr bwMode="auto">
          <a:xfrm>
            <a:off x="2484438" y="3284538"/>
            <a:ext cx="2519362" cy="11525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104454" name="WordArt 6"/>
          <p:cNvSpPr>
            <a:spLocks noChangeArrowheads="1" noChangeShapeType="1" noTextEdit="1"/>
          </p:cNvSpPr>
          <p:nvPr/>
        </p:nvSpPr>
        <p:spPr bwMode="auto">
          <a:xfrm>
            <a:off x="2844800" y="4579938"/>
            <a:ext cx="1871663" cy="288925"/>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104455"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104456" name="Text Box 8"/>
          <p:cNvSpPr txBox="1">
            <a:spLocks noChangeArrowheads="1"/>
          </p:cNvSpPr>
          <p:nvPr/>
        </p:nvSpPr>
        <p:spPr bwMode="auto">
          <a:xfrm>
            <a:off x="755650" y="1825625"/>
            <a:ext cx="6480175" cy="1387475"/>
          </a:xfrm>
          <a:prstGeom prst="rect">
            <a:avLst/>
          </a:prstGeom>
          <a:noFill/>
          <a:ln w="9525">
            <a:noFill/>
            <a:miter lim="800000"/>
            <a:headEnd/>
            <a:tailEnd/>
          </a:ln>
          <a:effectLst/>
        </p:spPr>
        <p:txBody>
          <a:bodyPr>
            <a:spAutoFit/>
          </a:bodyPr>
          <a:lstStyle/>
          <a:p>
            <a:pPr>
              <a:spcBef>
                <a:spcPct val="50000"/>
              </a:spcBef>
            </a:pPr>
            <a:r>
              <a:rPr lang="es-ES" sz="8500" i="1">
                <a:solidFill>
                  <a:srgbClr val="FFFFFF"/>
                </a:solidFill>
                <a:latin typeface="Brush Script MT" pitchFamily="66" charset="0"/>
              </a:rPr>
              <a:t>Muchas Gracias</a:t>
            </a:r>
          </a:p>
        </p:txBody>
      </p:sp>
      <p:sp>
        <p:nvSpPr>
          <p:cNvPr id="104457" name="Text Box 9"/>
          <p:cNvSpPr txBox="1">
            <a:spLocks noChangeArrowheads="1"/>
          </p:cNvSpPr>
          <p:nvPr/>
        </p:nvSpPr>
        <p:spPr bwMode="auto">
          <a:xfrm>
            <a:off x="2989263" y="6237288"/>
            <a:ext cx="1727200" cy="366712"/>
          </a:xfrm>
          <a:prstGeom prst="rect">
            <a:avLst/>
          </a:prstGeom>
          <a:noFill/>
          <a:ln w="9525">
            <a:noFill/>
            <a:miter lim="800000"/>
            <a:headEnd/>
            <a:tailEnd/>
          </a:ln>
          <a:effectLst/>
        </p:spPr>
        <p:txBody>
          <a:bodyPr>
            <a:spAutoFit/>
          </a:bodyPr>
          <a:lstStyle/>
          <a:p>
            <a:pPr>
              <a:spcBef>
                <a:spcPct val="50000"/>
              </a:spcBef>
            </a:pPr>
            <a:r>
              <a:rPr lang="es-ES">
                <a:solidFill>
                  <a:srgbClr val="FFFFFF"/>
                </a:solidFill>
              </a:rPr>
              <a:t>MAYO, 2007.</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61443"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61444"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61445"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61446"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61447"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61448" name="Rectangle 8"/>
          <p:cNvSpPr>
            <a:spLocks noGrp="1" noChangeArrowheads="1"/>
          </p:cNvSpPr>
          <p:nvPr>
            <p:ph type="title"/>
          </p:nvPr>
        </p:nvSpPr>
        <p:spPr/>
        <p:txBody>
          <a:bodyPr/>
          <a:lstStyle/>
          <a:p>
            <a:pPr algn="ctr"/>
            <a:r>
              <a:rPr lang="es-EC" b="1">
                <a:solidFill>
                  <a:srgbClr val="FFFFFF"/>
                </a:solidFill>
              </a:rPr>
              <a:t>Condiciones Climáticas</a:t>
            </a:r>
            <a:endParaRPr lang="en-US" b="1">
              <a:solidFill>
                <a:srgbClr val="FFFFFF"/>
              </a:solidFill>
            </a:endParaRPr>
          </a:p>
        </p:txBody>
      </p:sp>
      <p:sp>
        <p:nvSpPr>
          <p:cNvPr id="61449" name="Rectangle 9"/>
          <p:cNvSpPr>
            <a:spLocks noGrp="1" noChangeArrowheads="1"/>
          </p:cNvSpPr>
          <p:nvPr>
            <p:ph type="body" idx="1"/>
          </p:nvPr>
        </p:nvSpPr>
        <p:spPr/>
        <p:txBody>
          <a:bodyPr/>
          <a:lstStyle/>
          <a:p>
            <a:pPr>
              <a:lnSpc>
                <a:spcPct val="90000"/>
              </a:lnSpc>
              <a:buFontTx/>
              <a:buChar char="•"/>
            </a:pPr>
            <a:r>
              <a:rPr lang="es-EC" sz="2800">
                <a:solidFill>
                  <a:srgbClr val="FFFFFF"/>
                </a:solidFill>
              </a:rPr>
              <a:t>Suelos bien drenados, ligeramente ácidos</a:t>
            </a:r>
          </a:p>
          <a:p>
            <a:pPr>
              <a:lnSpc>
                <a:spcPct val="90000"/>
              </a:lnSpc>
              <a:buFontTx/>
              <a:buChar char="•"/>
            </a:pPr>
            <a:r>
              <a:rPr lang="es-EC" sz="2800">
                <a:solidFill>
                  <a:srgbClr val="FFFFFF"/>
                </a:solidFill>
              </a:rPr>
              <a:t>Circulación de aire</a:t>
            </a:r>
          </a:p>
          <a:p>
            <a:pPr>
              <a:lnSpc>
                <a:spcPct val="90000"/>
              </a:lnSpc>
              <a:buFontTx/>
              <a:buChar char="•"/>
            </a:pPr>
            <a:r>
              <a:rPr lang="es-EC" sz="2800">
                <a:solidFill>
                  <a:srgbClr val="FFFFFF"/>
                </a:solidFill>
              </a:rPr>
              <a:t>Luminosidad</a:t>
            </a:r>
          </a:p>
          <a:p>
            <a:pPr>
              <a:lnSpc>
                <a:spcPct val="90000"/>
              </a:lnSpc>
              <a:buFontTx/>
              <a:buChar char="•"/>
            </a:pPr>
            <a:r>
              <a:rPr lang="es-EC" sz="2800">
                <a:solidFill>
                  <a:srgbClr val="FFFFFF"/>
                </a:solidFill>
              </a:rPr>
              <a:t>Características de suelo</a:t>
            </a:r>
          </a:p>
          <a:p>
            <a:pPr lvl="1">
              <a:lnSpc>
                <a:spcPct val="90000"/>
              </a:lnSpc>
              <a:buFontTx/>
              <a:buChar char="–"/>
            </a:pPr>
            <a:r>
              <a:rPr lang="es-EC" sz="2400">
                <a:solidFill>
                  <a:srgbClr val="FFFFFF"/>
                </a:solidFill>
              </a:rPr>
              <a:t>Amantes de arena</a:t>
            </a:r>
          </a:p>
          <a:p>
            <a:pPr lvl="1">
              <a:lnSpc>
                <a:spcPct val="90000"/>
              </a:lnSpc>
              <a:buFontTx/>
              <a:buChar char="–"/>
            </a:pPr>
            <a:r>
              <a:rPr lang="es-EC" sz="2400">
                <a:solidFill>
                  <a:srgbClr val="FFFFFF"/>
                </a:solidFill>
              </a:rPr>
              <a:t>Amantes de arcilla</a:t>
            </a:r>
          </a:p>
          <a:p>
            <a:pPr lvl="1">
              <a:lnSpc>
                <a:spcPct val="90000"/>
              </a:lnSpc>
              <a:buFontTx/>
              <a:buChar char="–"/>
            </a:pPr>
            <a:r>
              <a:rPr lang="es-EC" sz="2400">
                <a:solidFill>
                  <a:srgbClr val="FFFFFF"/>
                </a:solidFill>
              </a:rPr>
              <a:t>Amantes de cal</a:t>
            </a:r>
          </a:p>
          <a:p>
            <a:pPr lvl="1">
              <a:lnSpc>
                <a:spcPct val="90000"/>
              </a:lnSpc>
              <a:buFontTx/>
              <a:buChar char="–"/>
            </a:pPr>
            <a:r>
              <a:rPr lang="es-EC" sz="2400">
                <a:solidFill>
                  <a:srgbClr val="FFFFFF"/>
                </a:solidFill>
              </a:rPr>
              <a:t>Amantes de Turba</a:t>
            </a:r>
          </a:p>
          <a:p>
            <a:pPr>
              <a:lnSpc>
                <a:spcPct val="90000"/>
              </a:lnSpc>
              <a:buFontTx/>
              <a:buChar char="•"/>
            </a:pPr>
            <a:r>
              <a:rPr lang="es-EC" sz="2800">
                <a:solidFill>
                  <a:srgbClr val="FFFFFF"/>
                </a:solidFill>
              </a:rPr>
              <a:t>Polinización (anteras): Roedores, Pájaros, Insectos, Viento</a:t>
            </a:r>
          </a:p>
          <a:p>
            <a:pPr lvl="1">
              <a:lnSpc>
                <a:spcPct val="90000"/>
              </a:lnSpc>
              <a:buFontTx/>
              <a:buNone/>
            </a:pPr>
            <a:endParaRPr lang="en-US" sz="2400">
              <a:solidFill>
                <a:srgbClr val="FFFFFF"/>
              </a:solidFill>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6"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113667"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113668"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113669"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113670"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113671"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113672" name="Rectangle 8"/>
          <p:cNvSpPr>
            <a:spLocks noGrp="1" noChangeArrowheads="1"/>
          </p:cNvSpPr>
          <p:nvPr>
            <p:ph type="title"/>
          </p:nvPr>
        </p:nvSpPr>
        <p:spPr/>
        <p:txBody>
          <a:bodyPr/>
          <a:lstStyle/>
          <a:p>
            <a:pPr algn="ctr"/>
            <a:r>
              <a:rPr lang="es-EC" b="1">
                <a:solidFill>
                  <a:srgbClr val="FFFFFF"/>
                </a:solidFill>
              </a:rPr>
              <a:t>Análisis de Mercado</a:t>
            </a:r>
            <a:endParaRPr lang="en-US" b="1">
              <a:solidFill>
                <a:srgbClr val="FFFFFF"/>
              </a:solidFill>
            </a:endParaRPr>
          </a:p>
        </p:txBody>
      </p:sp>
      <p:sp>
        <p:nvSpPr>
          <p:cNvPr id="113673" name="Rectangle 9"/>
          <p:cNvSpPr>
            <a:spLocks noGrp="1" noChangeArrowheads="1"/>
          </p:cNvSpPr>
          <p:nvPr>
            <p:ph type="body" idx="1"/>
          </p:nvPr>
        </p:nvSpPr>
        <p:spPr/>
        <p:txBody>
          <a:bodyPr/>
          <a:lstStyle/>
          <a:p>
            <a:pPr>
              <a:lnSpc>
                <a:spcPct val="90000"/>
              </a:lnSpc>
              <a:buFontTx/>
              <a:buChar char="•"/>
            </a:pPr>
            <a:r>
              <a:rPr lang="es-EC" sz="2400">
                <a:solidFill>
                  <a:srgbClr val="FFFFFF"/>
                </a:solidFill>
              </a:rPr>
              <a:t>Situación Nacional</a:t>
            </a:r>
          </a:p>
          <a:p>
            <a:pPr lvl="1">
              <a:lnSpc>
                <a:spcPct val="90000"/>
              </a:lnSpc>
              <a:buFontTx/>
              <a:buChar char="–"/>
            </a:pPr>
            <a:r>
              <a:rPr lang="es-EC" sz="2000">
                <a:solidFill>
                  <a:srgbClr val="FFFFFF"/>
                </a:solidFill>
              </a:rPr>
              <a:t>Crecimiento de 65% </a:t>
            </a:r>
          </a:p>
          <a:p>
            <a:pPr lvl="1">
              <a:lnSpc>
                <a:spcPct val="90000"/>
              </a:lnSpc>
              <a:buFontTx/>
              <a:buChar char="–"/>
            </a:pPr>
            <a:r>
              <a:rPr lang="es-EC" sz="2000">
                <a:solidFill>
                  <a:srgbClr val="FFFFFF"/>
                </a:solidFill>
              </a:rPr>
              <a:t>Paises a los que se exporta USA, Holanda, Rusia, Canada, etc</a:t>
            </a:r>
          </a:p>
          <a:p>
            <a:pPr lvl="1">
              <a:lnSpc>
                <a:spcPct val="90000"/>
              </a:lnSpc>
              <a:buFontTx/>
              <a:buChar char="–"/>
            </a:pPr>
            <a:r>
              <a:rPr lang="es-EC" sz="2000">
                <a:solidFill>
                  <a:srgbClr val="FFFFFF"/>
                </a:solidFill>
              </a:rPr>
              <a:t>Ecuador propicio para el desarrollo de la floricultura</a:t>
            </a:r>
          </a:p>
          <a:p>
            <a:pPr lvl="1">
              <a:lnSpc>
                <a:spcPct val="90000"/>
              </a:lnSpc>
              <a:buFontTx/>
              <a:buChar char="–"/>
            </a:pPr>
            <a:r>
              <a:rPr lang="es-EC" sz="2000">
                <a:solidFill>
                  <a:srgbClr val="FFFFFF"/>
                </a:solidFill>
              </a:rPr>
              <a:t>Poca demanda en el país</a:t>
            </a:r>
          </a:p>
          <a:p>
            <a:pPr>
              <a:lnSpc>
                <a:spcPct val="90000"/>
              </a:lnSpc>
              <a:buFontTx/>
              <a:buChar char="•"/>
            </a:pPr>
            <a:r>
              <a:rPr lang="es-EC" sz="2400">
                <a:solidFill>
                  <a:srgbClr val="FFFFFF"/>
                </a:solidFill>
              </a:rPr>
              <a:t>Situación Internacional</a:t>
            </a:r>
          </a:p>
          <a:p>
            <a:pPr lvl="1">
              <a:lnSpc>
                <a:spcPct val="90000"/>
              </a:lnSpc>
              <a:buFontTx/>
              <a:buChar char="–"/>
            </a:pPr>
            <a:r>
              <a:rPr lang="es-EC" sz="2000">
                <a:solidFill>
                  <a:srgbClr val="FFFFFF"/>
                </a:solidFill>
              </a:rPr>
              <a:t>Alta demanda y oportunidades existentes</a:t>
            </a:r>
          </a:p>
          <a:p>
            <a:pPr lvl="1">
              <a:lnSpc>
                <a:spcPct val="90000"/>
              </a:lnSpc>
              <a:buFontTx/>
              <a:buChar char="–"/>
            </a:pPr>
            <a:r>
              <a:rPr lang="es-EC" sz="2000">
                <a:solidFill>
                  <a:srgbClr val="FFFFFF"/>
                </a:solidFill>
              </a:rPr>
              <a:t>Kenia – Israel</a:t>
            </a:r>
          </a:p>
          <a:p>
            <a:pPr lvl="1">
              <a:lnSpc>
                <a:spcPct val="90000"/>
              </a:lnSpc>
              <a:buFontTx/>
              <a:buChar char="–"/>
            </a:pPr>
            <a:r>
              <a:rPr lang="es-EC" sz="2000">
                <a:solidFill>
                  <a:srgbClr val="FFFFFF"/>
                </a:solidFill>
              </a:rPr>
              <a:t>Colombia 4,700 ha – Ecuador 2,800 ha</a:t>
            </a:r>
          </a:p>
          <a:p>
            <a:pPr lvl="1">
              <a:lnSpc>
                <a:spcPct val="90000"/>
              </a:lnSpc>
              <a:buFontTx/>
              <a:buChar char="–"/>
            </a:pPr>
            <a:r>
              <a:rPr lang="es-EC" sz="2000">
                <a:solidFill>
                  <a:srgbClr val="FFFFFF"/>
                </a:solidFill>
              </a:rPr>
              <a:t>Sudáfrica (2,000) Australia (1,500) NZ (1,200)</a:t>
            </a:r>
          </a:p>
          <a:p>
            <a:pPr lvl="1">
              <a:lnSpc>
                <a:spcPct val="90000"/>
              </a:lnSpc>
              <a:buFontTx/>
              <a:buChar char="–"/>
            </a:pPr>
            <a:r>
              <a:rPr lang="es-EC" sz="2000">
                <a:solidFill>
                  <a:srgbClr val="FFFFFF"/>
                </a:solidFill>
              </a:rPr>
              <a:t>Total 6,000 ha = 1,800 K tallos = $1,200 K</a:t>
            </a:r>
            <a:endParaRPr lang="en-US" sz="2000">
              <a:solidFill>
                <a:srgbClr val="FFFFFF"/>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63491"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63492"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63493"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63494"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63495"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63496" name="Rectangle 8"/>
          <p:cNvSpPr>
            <a:spLocks noGrp="1" noChangeArrowheads="1"/>
          </p:cNvSpPr>
          <p:nvPr>
            <p:ph type="title"/>
          </p:nvPr>
        </p:nvSpPr>
        <p:spPr/>
        <p:txBody>
          <a:bodyPr/>
          <a:lstStyle/>
          <a:p>
            <a:pPr algn="ctr"/>
            <a:r>
              <a:rPr lang="es-EC" b="1">
                <a:solidFill>
                  <a:srgbClr val="FFFFFF"/>
                </a:solidFill>
              </a:rPr>
              <a:t>Análisis de Mercado</a:t>
            </a:r>
            <a:endParaRPr lang="en-US" b="1">
              <a:solidFill>
                <a:srgbClr val="FFFFFF"/>
              </a:solidFill>
            </a:endParaRPr>
          </a:p>
        </p:txBody>
      </p:sp>
      <p:pic>
        <p:nvPicPr>
          <p:cNvPr id="63498" name="Picture 10"/>
          <p:cNvPicPr>
            <a:picLocks noChangeAspect="1" noChangeArrowheads="1"/>
          </p:cNvPicPr>
          <p:nvPr/>
        </p:nvPicPr>
        <p:blipFill>
          <a:blip r:embed="rId6"/>
          <a:srcRect/>
          <a:stretch>
            <a:fillRect/>
          </a:stretch>
        </p:blipFill>
        <p:spPr bwMode="auto">
          <a:xfrm>
            <a:off x="755650" y="1196975"/>
            <a:ext cx="6192838" cy="450691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117763"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117764"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117765"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117766"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117767"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117768" name="Rectangle 8"/>
          <p:cNvSpPr>
            <a:spLocks noGrp="1" noChangeArrowheads="1"/>
          </p:cNvSpPr>
          <p:nvPr>
            <p:ph type="title"/>
          </p:nvPr>
        </p:nvSpPr>
        <p:spPr/>
        <p:txBody>
          <a:bodyPr/>
          <a:lstStyle/>
          <a:p>
            <a:pPr algn="ctr"/>
            <a:r>
              <a:rPr lang="es-EC" b="1">
                <a:solidFill>
                  <a:srgbClr val="FFFFFF"/>
                </a:solidFill>
              </a:rPr>
              <a:t>Análisis de Mercado</a:t>
            </a:r>
            <a:endParaRPr lang="en-US" b="1">
              <a:solidFill>
                <a:srgbClr val="FFFFFF"/>
              </a:solidFill>
            </a:endParaRPr>
          </a:p>
        </p:txBody>
      </p:sp>
      <p:sp>
        <p:nvSpPr>
          <p:cNvPr id="117769" name="Rectangle 9"/>
          <p:cNvSpPr>
            <a:spLocks noGrp="1" noChangeArrowheads="1"/>
          </p:cNvSpPr>
          <p:nvPr>
            <p:ph type="body" idx="1"/>
          </p:nvPr>
        </p:nvSpPr>
        <p:spPr/>
        <p:txBody>
          <a:bodyPr/>
          <a:lstStyle/>
          <a:p>
            <a:pPr>
              <a:buFontTx/>
              <a:buChar char="•"/>
            </a:pPr>
            <a:r>
              <a:rPr lang="es-EC" sz="2800">
                <a:solidFill>
                  <a:srgbClr val="FFFFFF"/>
                </a:solidFill>
              </a:rPr>
              <a:t>Sector floricultor pilar importante</a:t>
            </a:r>
          </a:p>
          <a:p>
            <a:pPr>
              <a:buFontTx/>
              <a:buChar char="•"/>
            </a:pPr>
            <a:r>
              <a:rPr lang="es-EC" sz="2800">
                <a:solidFill>
                  <a:srgbClr val="FFFFFF"/>
                </a:solidFill>
              </a:rPr>
              <a:t>Fuerte competencia internacional africana</a:t>
            </a:r>
          </a:p>
          <a:p>
            <a:pPr>
              <a:buFontTx/>
              <a:buChar char="•"/>
            </a:pPr>
            <a:r>
              <a:rPr lang="es-EC" sz="2800">
                <a:solidFill>
                  <a:srgbClr val="FFFFFF"/>
                </a:solidFill>
              </a:rPr>
              <a:t>Principales consumidores:</a:t>
            </a:r>
          </a:p>
          <a:p>
            <a:pPr lvl="1">
              <a:buFontTx/>
              <a:buChar char="–"/>
            </a:pPr>
            <a:r>
              <a:rPr lang="es-EC" sz="2400">
                <a:solidFill>
                  <a:srgbClr val="FFFFFF"/>
                </a:solidFill>
              </a:rPr>
              <a:t> EEUU 15% consumo mundial 70% ecuatoriana</a:t>
            </a:r>
          </a:p>
          <a:p>
            <a:pPr lvl="1">
              <a:buFontTx/>
              <a:buChar char="–"/>
            </a:pPr>
            <a:r>
              <a:rPr lang="es-EC" sz="2400">
                <a:solidFill>
                  <a:srgbClr val="FFFFFF"/>
                </a:solidFill>
              </a:rPr>
              <a:t>Europa 53% consumo mundial 25% ecuatorianas</a:t>
            </a:r>
          </a:p>
          <a:p>
            <a:pPr lvl="1">
              <a:buFontTx/>
              <a:buChar char="–"/>
            </a:pPr>
            <a:r>
              <a:rPr lang="es-EC" sz="2400">
                <a:solidFill>
                  <a:srgbClr val="FFFFFF"/>
                </a:solidFill>
              </a:rPr>
              <a:t>Asiático (Japón) 0.54% consumo mundial 4% ecuatorianas</a:t>
            </a:r>
          </a:p>
          <a:p>
            <a:pPr>
              <a:buFontTx/>
              <a:buChar char="•"/>
            </a:pPr>
            <a:endParaRPr lang="en-US" sz="2800">
              <a:solidFill>
                <a:srgbClr val="FFFFFF"/>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120835"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120836"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120837"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120838"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120839"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120840" name="Rectangle 8"/>
          <p:cNvSpPr>
            <a:spLocks noGrp="1" noChangeArrowheads="1"/>
          </p:cNvSpPr>
          <p:nvPr>
            <p:ph type="title"/>
          </p:nvPr>
        </p:nvSpPr>
        <p:spPr/>
        <p:txBody>
          <a:bodyPr/>
          <a:lstStyle/>
          <a:p>
            <a:pPr algn="ctr"/>
            <a:r>
              <a:rPr lang="es-EC" b="1">
                <a:solidFill>
                  <a:srgbClr val="FFFFFF"/>
                </a:solidFill>
              </a:rPr>
              <a:t>Entrevista</a:t>
            </a:r>
            <a:endParaRPr lang="en-US" b="1">
              <a:solidFill>
                <a:srgbClr val="FFFFFF"/>
              </a:solidFill>
            </a:endParaRPr>
          </a:p>
        </p:txBody>
      </p:sp>
      <p:sp>
        <p:nvSpPr>
          <p:cNvPr id="120841" name="Rectangle 9"/>
          <p:cNvSpPr>
            <a:spLocks noGrp="1" noChangeArrowheads="1"/>
          </p:cNvSpPr>
          <p:nvPr>
            <p:ph type="body" idx="1"/>
          </p:nvPr>
        </p:nvSpPr>
        <p:spPr/>
        <p:txBody>
          <a:bodyPr/>
          <a:lstStyle/>
          <a:p>
            <a:pPr>
              <a:buFontTx/>
              <a:buChar char="•"/>
            </a:pPr>
            <a:r>
              <a:rPr lang="es-EC">
                <a:solidFill>
                  <a:srgbClr val="FFFFFF"/>
                </a:solidFill>
              </a:rPr>
              <a:t>Posibilidades de producción en el Ecuador 10 años</a:t>
            </a:r>
          </a:p>
          <a:p>
            <a:pPr>
              <a:buFontTx/>
              <a:buChar char="•"/>
            </a:pPr>
            <a:r>
              <a:rPr lang="es-EC">
                <a:solidFill>
                  <a:srgbClr val="FFFFFF"/>
                </a:solidFill>
              </a:rPr>
              <a:t>58 ha Leucadendron 9 ha Leucospermun</a:t>
            </a:r>
          </a:p>
          <a:p>
            <a:pPr>
              <a:buFontTx/>
              <a:buChar char="•"/>
            </a:pPr>
            <a:r>
              <a:rPr lang="es-EC">
                <a:solidFill>
                  <a:srgbClr val="FFFFFF"/>
                </a:solidFill>
              </a:rPr>
              <a:t>Ser exportador y ganar el margen completo</a:t>
            </a:r>
          </a:p>
          <a:p>
            <a:pPr>
              <a:buFontTx/>
              <a:buChar char="•"/>
            </a:pPr>
            <a:r>
              <a:rPr lang="es-EC">
                <a:solidFill>
                  <a:srgbClr val="FFFFFF"/>
                </a:solidFill>
              </a:rPr>
              <a:t>0% arancel</a:t>
            </a:r>
          </a:p>
          <a:p>
            <a:pPr>
              <a:buFontTx/>
              <a:buChar char="•"/>
            </a:pP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proteamagnifica"/>
          <p:cNvPicPr>
            <a:picLocks noChangeAspect="1" noChangeArrowheads="1"/>
          </p:cNvPicPr>
          <p:nvPr/>
        </p:nvPicPr>
        <p:blipFill>
          <a:blip r:embed="rId2"/>
          <a:srcRect/>
          <a:stretch>
            <a:fillRect/>
          </a:stretch>
        </p:blipFill>
        <p:spPr bwMode="auto">
          <a:xfrm>
            <a:off x="7777163" y="1628775"/>
            <a:ext cx="1403350" cy="1871663"/>
          </a:xfrm>
          <a:prstGeom prst="rect">
            <a:avLst/>
          </a:prstGeom>
          <a:noFill/>
          <a:ln w="9525">
            <a:noFill/>
            <a:miter lim="800000"/>
            <a:headEnd/>
            <a:tailEnd/>
          </a:ln>
        </p:spPr>
      </p:pic>
      <p:pic>
        <p:nvPicPr>
          <p:cNvPr id="77827" name="Picture 3" descr="leucospermumhighgold2"/>
          <p:cNvPicPr>
            <a:picLocks noChangeAspect="1" noChangeArrowheads="1"/>
          </p:cNvPicPr>
          <p:nvPr/>
        </p:nvPicPr>
        <p:blipFill>
          <a:blip r:embed="rId3"/>
          <a:srcRect/>
          <a:stretch>
            <a:fillRect/>
          </a:stretch>
        </p:blipFill>
        <p:spPr bwMode="auto">
          <a:xfrm>
            <a:off x="7812088" y="3500438"/>
            <a:ext cx="1331912" cy="1730375"/>
          </a:xfrm>
          <a:prstGeom prst="rect">
            <a:avLst/>
          </a:prstGeom>
          <a:noFill/>
          <a:ln w="9525">
            <a:noFill/>
            <a:miter lim="800000"/>
            <a:headEnd/>
            <a:tailEnd/>
          </a:ln>
        </p:spPr>
      </p:pic>
      <p:pic>
        <p:nvPicPr>
          <p:cNvPr id="77828" name="Picture 4" descr="proteacynaroides"/>
          <p:cNvPicPr>
            <a:picLocks noChangeAspect="1" noChangeArrowheads="1"/>
          </p:cNvPicPr>
          <p:nvPr/>
        </p:nvPicPr>
        <p:blipFill>
          <a:blip r:embed="rId4"/>
          <a:srcRect/>
          <a:stretch>
            <a:fillRect/>
          </a:stretch>
        </p:blipFill>
        <p:spPr bwMode="auto">
          <a:xfrm>
            <a:off x="7812088" y="5229225"/>
            <a:ext cx="1331912" cy="1628775"/>
          </a:xfrm>
          <a:prstGeom prst="rect">
            <a:avLst/>
          </a:prstGeom>
          <a:noFill/>
          <a:ln w="9525">
            <a:noFill/>
            <a:miter lim="800000"/>
            <a:headEnd/>
            <a:tailEnd/>
          </a:ln>
        </p:spPr>
      </p:pic>
      <p:sp>
        <p:nvSpPr>
          <p:cNvPr id="77829" name="WordArt 5"/>
          <p:cNvSpPr>
            <a:spLocks noChangeArrowheads="1" noChangeShapeType="1" noTextEdit="1"/>
          </p:cNvSpPr>
          <p:nvPr/>
        </p:nvSpPr>
        <p:spPr bwMode="auto">
          <a:xfrm>
            <a:off x="6300788" y="5732463"/>
            <a:ext cx="1222375" cy="504825"/>
          </a:xfrm>
          <a:prstGeom prst="rect">
            <a:avLst/>
          </a:prstGeom>
        </p:spPr>
        <p:txBody>
          <a:bodyPr wrap="none" fromWordArt="1">
            <a:prstTxWarp prst="textPlain">
              <a:avLst>
                <a:gd name="adj" fmla="val 50000"/>
              </a:avLst>
            </a:prstTxWarp>
          </a:bodyPr>
          <a:lstStyle/>
          <a:p>
            <a:pPr algn="ctr"/>
            <a:r>
              <a:rPr lang="es-ES" sz="3600" b="1" kern="10">
                <a:ln w="9525">
                  <a:solidFill>
                    <a:srgbClr val="000000"/>
                  </a:solidFill>
                  <a:round/>
                  <a:headEnd/>
                  <a:tailEnd/>
                </a:ln>
                <a:gradFill rotWithShape="0">
                  <a:gsLst>
                    <a:gs pos="0">
                      <a:srgbClr val="FFFF00"/>
                    </a:gs>
                    <a:gs pos="100000">
                      <a:srgbClr val="FF9933"/>
                    </a:gs>
                  </a:gsLst>
                  <a:path path="rect">
                    <a:fillToRect l="50000" t="50000" r="50000" b="50000"/>
                  </a:path>
                </a:gradFill>
                <a:effectLst>
                  <a:outerShdw dist="35921" dir="2700000" algn="ctr" rotWithShape="0">
                    <a:srgbClr val="C0C0C0"/>
                  </a:outerShdw>
                </a:effectLst>
                <a:latin typeface="Vivaldi"/>
              </a:rPr>
              <a:t>Proteas</a:t>
            </a:r>
          </a:p>
        </p:txBody>
      </p:sp>
      <p:sp>
        <p:nvSpPr>
          <p:cNvPr id="77830" name="WordArt 6"/>
          <p:cNvSpPr>
            <a:spLocks noChangeArrowheads="1" noChangeShapeType="1" noTextEdit="1"/>
          </p:cNvSpPr>
          <p:nvPr/>
        </p:nvSpPr>
        <p:spPr bwMode="auto">
          <a:xfrm>
            <a:off x="6443663" y="6308725"/>
            <a:ext cx="942975" cy="144463"/>
          </a:xfrm>
          <a:prstGeom prst="rect">
            <a:avLst/>
          </a:prstGeom>
        </p:spPr>
        <p:txBody>
          <a:bodyPr wrap="none" fromWordArt="1">
            <a:prstTxWarp prst="textPlain">
              <a:avLst>
                <a:gd name="adj" fmla="val 50000"/>
              </a:avLst>
            </a:prstTxWarp>
          </a:bodyPr>
          <a:lstStyle/>
          <a:p>
            <a:pPr algn="ctr"/>
            <a:r>
              <a:rPr lang="es-ES" sz="1200" kern="10">
                <a:ln w="9525">
                  <a:solidFill>
                    <a:srgbClr val="000000"/>
                  </a:solidFill>
                  <a:round/>
                  <a:headEnd/>
                  <a:tailEnd/>
                </a:ln>
                <a:solidFill>
                  <a:srgbClr val="000000"/>
                </a:solidFill>
                <a:latin typeface="Bradley Hand ITC"/>
              </a:rPr>
              <a:t>ECUADOR</a:t>
            </a:r>
          </a:p>
        </p:txBody>
      </p:sp>
      <p:pic>
        <p:nvPicPr>
          <p:cNvPr id="77831" name="Picture 7"/>
          <p:cNvPicPr>
            <a:picLocks noChangeAspect="1" noChangeArrowheads="1"/>
          </p:cNvPicPr>
          <p:nvPr/>
        </p:nvPicPr>
        <p:blipFill>
          <a:blip r:embed="rId5"/>
          <a:srcRect/>
          <a:stretch>
            <a:fillRect/>
          </a:stretch>
        </p:blipFill>
        <p:spPr bwMode="auto">
          <a:xfrm>
            <a:off x="7740650" y="0"/>
            <a:ext cx="1439863" cy="1700213"/>
          </a:xfrm>
          <a:prstGeom prst="rect">
            <a:avLst/>
          </a:prstGeom>
          <a:noFill/>
        </p:spPr>
      </p:pic>
      <p:sp>
        <p:nvSpPr>
          <p:cNvPr id="77832" name="Text Box 8"/>
          <p:cNvSpPr txBox="1">
            <a:spLocks noChangeArrowheads="1"/>
          </p:cNvSpPr>
          <p:nvPr/>
        </p:nvSpPr>
        <p:spPr bwMode="auto">
          <a:xfrm>
            <a:off x="323850" y="692150"/>
            <a:ext cx="4392613" cy="396875"/>
          </a:xfrm>
          <a:prstGeom prst="rect">
            <a:avLst/>
          </a:prstGeom>
          <a:noFill/>
          <a:ln w="9525">
            <a:noFill/>
            <a:miter lim="800000"/>
            <a:headEnd/>
            <a:tailEnd/>
          </a:ln>
          <a:effectLst/>
        </p:spPr>
        <p:txBody>
          <a:bodyPr>
            <a:spAutoFit/>
          </a:bodyPr>
          <a:lstStyle/>
          <a:p>
            <a:pPr>
              <a:spcBef>
                <a:spcPct val="50000"/>
              </a:spcBef>
            </a:pPr>
            <a:r>
              <a:rPr lang="es-EC" sz="2000" b="1" u="sng">
                <a:solidFill>
                  <a:srgbClr val="FFFFFF"/>
                </a:solidFill>
              </a:rPr>
              <a:t>ANÁLISIS DEL MICROENTORNO </a:t>
            </a:r>
            <a:endParaRPr lang="es-ES" sz="2000" b="1" u="sng">
              <a:solidFill>
                <a:srgbClr val="FFFFFF"/>
              </a:solidFill>
            </a:endParaRPr>
          </a:p>
        </p:txBody>
      </p:sp>
      <p:sp>
        <p:nvSpPr>
          <p:cNvPr id="77833" name="Text Box 9"/>
          <p:cNvSpPr txBox="1">
            <a:spLocks noChangeArrowheads="1"/>
          </p:cNvSpPr>
          <p:nvPr/>
        </p:nvSpPr>
        <p:spPr bwMode="auto">
          <a:xfrm>
            <a:off x="1476375" y="1341438"/>
            <a:ext cx="5761038" cy="366712"/>
          </a:xfrm>
          <a:prstGeom prst="rect">
            <a:avLst/>
          </a:prstGeom>
          <a:noFill/>
          <a:ln w="9525">
            <a:noFill/>
            <a:miter lim="800000"/>
            <a:headEnd/>
            <a:tailEnd/>
          </a:ln>
          <a:effectLst/>
        </p:spPr>
        <p:txBody>
          <a:bodyPr>
            <a:spAutoFit/>
          </a:bodyPr>
          <a:lstStyle/>
          <a:p>
            <a:pPr>
              <a:spcBef>
                <a:spcPct val="50000"/>
              </a:spcBef>
            </a:pPr>
            <a:r>
              <a:rPr lang="es-EC" b="1">
                <a:solidFill>
                  <a:srgbClr val="FFFFFF"/>
                </a:solidFill>
              </a:rPr>
              <a:t>Características de Suelo y condiciones climáticas</a:t>
            </a:r>
            <a:endParaRPr lang="es-ES" b="1">
              <a:solidFill>
                <a:srgbClr val="FFFFFF"/>
              </a:solidFill>
            </a:endParaRPr>
          </a:p>
        </p:txBody>
      </p:sp>
      <p:sp>
        <p:nvSpPr>
          <p:cNvPr id="77834" name="Text Box 10"/>
          <p:cNvSpPr txBox="1">
            <a:spLocks noChangeArrowheads="1"/>
          </p:cNvSpPr>
          <p:nvPr/>
        </p:nvSpPr>
        <p:spPr bwMode="auto">
          <a:xfrm>
            <a:off x="468313" y="2133600"/>
            <a:ext cx="6983412" cy="3636963"/>
          </a:xfrm>
          <a:prstGeom prst="rect">
            <a:avLst/>
          </a:prstGeom>
          <a:noFill/>
          <a:ln w="9525">
            <a:noFill/>
            <a:miter lim="800000"/>
            <a:headEnd/>
            <a:tailEnd/>
          </a:ln>
          <a:effectLst/>
        </p:spPr>
        <p:txBody>
          <a:bodyPr>
            <a:spAutoFit/>
          </a:bodyPr>
          <a:lstStyle/>
          <a:p>
            <a:pPr>
              <a:spcBef>
                <a:spcPct val="50000"/>
              </a:spcBef>
            </a:pPr>
            <a:r>
              <a:rPr lang="es-EC" sz="1600" b="1" u="sng">
                <a:solidFill>
                  <a:srgbClr val="FFFFFF"/>
                </a:solidFill>
              </a:rPr>
              <a:t>Terreno:</a:t>
            </a:r>
            <a:r>
              <a:rPr lang="es-EC" sz="1600">
                <a:solidFill>
                  <a:srgbClr val="FFFFFF"/>
                </a:solidFill>
              </a:rPr>
              <a:t> </a:t>
            </a:r>
          </a:p>
          <a:p>
            <a:pPr>
              <a:spcBef>
                <a:spcPct val="50000"/>
              </a:spcBef>
              <a:buFontTx/>
              <a:buChar char="•"/>
            </a:pPr>
            <a:r>
              <a:rPr lang="es-EC" sz="1600">
                <a:solidFill>
                  <a:srgbClr val="FFFFFF"/>
                </a:solidFill>
              </a:rPr>
              <a:t>Plano, pobre, ácido, bajo en fósforo, bien drenado, cercado.</a:t>
            </a:r>
          </a:p>
          <a:p>
            <a:pPr>
              <a:spcBef>
                <a:spcPct val="50000"/>
              </a:spcBef>
              <a:buFontTx/>
              <a:buChar char="•"/>
            </a:pPr>
            <a:r>
              <a:rPr lang="es-EC" sz="1600">
                <a:solidFill>
                  <a:srgbClr val="FFFFFF"/>
                </a:solidFill>
              </a:rPr>
              <a:t>Pichincha, Cotopaxi, Chimborazo, Guayas, El Oro, Cañar, Azuay</a:t>
            </a:r>
          </a:p>
          <a:p>
            <a:pPr>
              <a:spcBef>
                <a:spcPct val="50000"/>
              </a:spcBef>
              <a:buFontTx/>
              <a:buChar char="•"/>
            </a:pPr>
            <a:r>
              <a:rPr lang="es-EC" sz="1600">
                <a:solidFill>
                  <a:srgbClr val="FFFFFF"/>
                </a:solidFill>
              </a:rPr>
              <a:t>Otros factores.</a:t>
            </a:r>
          </a:p>
          <a:p>
            <a:pPr>
              <a:spcBef>
                <a:spcPct val="50000"/>
              </a:spcBef>
            </a:pPr>
            <a:r>
              <a:rPr lang="es-EC" sz="1600" b="1" u="sng">
                <a:solidFill>
                  <a:srgbClr val="FFFFFF"/>
                </a:solidFill>
              </a:rPr>
              <a:t>Luminosidad:</a:t>
            </a:r>
          </a:p>
          <a:p>
            <a:pPr>
              <a:spcBef>
                <a:spcPct val="50000"/>
              </a:spcBef>
              <a:buFontTx/>
              <a:buChar char="•"/>
            </a:pPr>
            <a:r>
              <a:rPr lang="es-EC" sz="1600">
                <a:solidFill>
                  <a:srgbClr val="FFFFFF"/>
                </a:solidFill>
              </a:rPr>
              <a:t>Luminosidad intensa y radiaciones solares.  </a:t>
            </a:r>
          </a:p>
          <a:p>
            <a:pPr>
              <a:spcBef>
                <a:spcPct val="50000"/>
              </a:spcBef>
              <a:buFontTx/>
              <a:buChar char="•"/>
            </a:pPr>
            <a:r>
              <a:rPr lang="es-EC" sz="1600">
                <a:solidFill>
                  <a:srgbClr val="FFFFFF"/>
                </a:solidFill>
              </a:rPr>
              <a:t>California(Valle de la joya), Israel (Golan y Arad).</a:t>
            </a:r>
          </a:p>
          <a:p>
            <a:pPr>
              <a:spcBef>
                <a:spcPct val="50000"/>
              </a:spcBef>
              <a:buFontTx/>
              <a:buChar char="•"/>
            </a:pPr>
            <a:r>
              <a:rPr lang="es-EC" sz="1600">
                <a:solidFill>
                  <a:srgbClr val="FFFFFF"/>
                </a:solidFill>
              </a:rPr>
              <a:t>Mejor floración y color.</a:t>
            </a:r>
          </a:p>
          <a:p>
            <a:pPr>
              <a:spcBef>
                <a:spcPct val="50000"/>
              </a:spcBef>
              <a:buFontTx/>
              <a:buChar char="•"/>
            </a:pPr>
            <a:r>
              <a:rPr lang="es-EC" sz="1600">
                <a:solidFill>
                  <a:srgbClr val="FFFFFF"/>
                </a:solidFill>
              </a:rPr>
              <a:t>Ecuador: 12 horas intensa luz solar.</a:t>
            </a:r>
          </a:p>
          <a:p>
            <a:pPr>
              <a:spcBef>
                <a:spcPct val="50000"/>
              </a:spcBef>
            </a:pPr>
            <a:endParaRPr lang="es-ES" sz="1600">
              <a:solidFill>
                <a:srgbClr val="FFFFFF"/>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Quimono">
  <a:themeElements>
    <a:clrScheme name="Qu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Quimon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Qu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Qu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Qu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Qu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Qu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Qu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Qu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Qu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Kimono</Template>
  <TotalTime>412</TotalTime>
  <Words>2572</Words>
  <Application>Microsoft Office PowerPoint</Application>
  <PresentationFormat>Presentación en pantalla (4:3)</PresentationFormat>
  <Paragraphs>434</Paragraphs>
  <Slides>37</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37</vt:i4>
      </vt:variant>
    </vt:vector>
  </HeadingPairs>
  <TitlesOfParts>
    <vt:vector size="42" baseType="lpstr">
      <vt:lpstr>Arial</vt:lpstr>
      <vt:lpstr>Copperplate Gothic Bold</vt:lpstr>
      <vt:lpstr>Times New Roman</vt:lpstr>
      <vt:lpstr>Brush Script MT</vt:lpstr>
      <vt:lpstr>Quimono</vt:lpstr>
      <vt:lpstr>Diapositiva 1</vt:lpstr>
      <vt:lpstr>Historia</vt:lpstr>
      <vt:lpstr>Clasificación de las Proteas</vt:lpstr>
      <vt:lpstr>Condiciones Climáticas</vt:lpstr>
      <vt:lpstr>Análisis de Mercado</vt:lpstr>
      <vt:lpstr>Análisis de Mercado</vt:lpstr>
      <vt:lpstr>Análisis de Mercado</vt:lpstr>
      <vt:lpstr>Entrevista</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Análisis Financiero</vt:lpstr>
      <vt:lpstr>Diapositiva 28</vt:lpstr>
      <vt:lpstr>Diapositiva 29</vt:lpstr>
      <vt:lpstr>Diapositiva 30</vt:lpstr>
      <vt:lpstr>Diapositiva 31</vt:lpstr>
      <vt:lpstr>Diapositiva 32</vt:lpstr>
      <vt:lpstr>Diapositiva 33</vt:lpstr>
      <vt:lpstr>Diapositiva 34</vt:lpstr>
      <vt:lpstr>Diapositiva 35</vt:lpstr>
      <vt:lpstr>Evaluación Social y  Aspectos Ambientales</vt:lpstr>
      <vt:lpstr>Diapositiva 37</vt:lpstr>
    </vt:vector>
  </TitlesOfParts>
  <Company>ad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ad</dc:creator>
  <cp:lastModifiedBy>Administrador</cp:lastModifiedBy>
  <cp:revision>19</cp:revision>
  <dcterms:created xsi:type="dcterms:W3CDTF">2007-05-06T00:41:32Z</dcterms:created>
  <dcterms:modified xsi:type="dcterms:W3CDTF">2009-12-08T17:15:25Z</dcterms:modified>
</cp:coreProperties>
</file>