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258" r:id="rId4"/>
    <p:sldId id="307" r:id="rId5"/>
    <p:sldId id="308" r:id="rId6"/>
    <p:sldId id="262" r:id="rId7"/>
    <p:sldId id="271" r:id="rId8"/>
    <p:sldId id="269" r:id="rId9"/>
    <p:sldId id="318" r:id="rId10"/>
    <p:sldId id="270" r:id="rId11"/>
    <p:sldId id="313" r:id="rId12"/>
    <p:sldId id="281" r:id="rId13"/>
    <p:sldId id="315" r:id="rId14"/>
    <p:sldId id="316" r:id="rId15"/>
    <p:sldId id="286" r:id="rId16"/>
    <p:sldId id="290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17" r:id="rId26"/>
    <p:sldId id="305" r:id="rId27"/>
    <p:sldId id="306" r:id="rId28"/>
    <p:sldId id="263" r:id="rId29"/>
    <p:sldId id="309" r:id="rId30"/>
    <p:sldId id="310" r:id="rId31"/>
    <p:sldId id="311" r:id="rId32"/>
    <p:sldId id="264" r:id="rId33"/>
    <p:sldId id="266" r:id="rId34"/>
    <p:sldId id="267" r:id="rId35"/>
    <p:sldId id="268" r:id="rId36"/>
    <p:sldId id="272" r:id="rId37"/>
    <p:sldId id="312" r:id="rId38"/>
    <p:sldId id="273" r:id="rId39"/>
    <p:sldId id="275" r:id="rId40"/>
    <p:sldId id="274" r:id="rId41"/>
    <p:sldId id="276" r:id="rId42"/>
    <p:sldId id="277" r:id="rId43"/>
    <p:sldId id="314" r:id="rId44"/>
    <p:sldId id="278" r:id="rId45"/>
    <p:sldId id="279" r:id="rId46"/>
    <p:sldId id="280" r:id="rId47"/>
    <p:sldId id="282" r:id="rId48"/>
    <p:sldId id="283" r:id="rId49"/>
    <p:sldId id="284" r:id="rId50"/>
    <p:sldId id="285" r:id="rId51"/>
    <p:sldId id="287" r:id="rId52"/>
    <p:sldId id="288" r:id="rId53"/>
    <p:sldId id="289" r:id="rId54"/>
    <p:sldId id="291" r:id="rId55"/>
    <p:sldId id="295" r:id="rId56"/>
    <p:sldId id="294" r:id="rId57"/>
    <p:sldId id="296" r:id="rId58"/>
    <p:sldId id="319" r:id="rId5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s-ES_tradnl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s-ES_tradnl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s-ES_tradnl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3BCE585-6E6B-4BA5-83A9-00367B3DF8F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s-ES_tradnl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s-ES_tradnl"/>
          </a:p>
        </p:txBody>
      </p:sp>
      <p:sp>
        <p:nvSpPr>
          <p:cNvPr id="157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s-ES_tradnl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4D109C5-65ED-4731-8466-F9F0EA79A029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C4D62-ABE3-4BA0-B5FF-F37B7D1C8831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3DA33-ECB3-4882-B10B-A5B2483BA488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39374-223D-487A-93DD-DE8D2E961E06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01298-1760-4760-95B4-7D42EA2D9B16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324A40-0EE7-4450-AE1E-65A07C720B1E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9B509-FC16-4FF5-BE55-8C4CF43C608B}" type="slidenum">
              <a:rPr lang="es-ES_tradnl"/>
              <a:pPr/>
              <a:t>16</a:t>
            </a:fld>
            <a:endParaRPr lang="es-ES_tradnl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9A9DE-D3EE-4503-9BEA-C1EC303884E2}" type="slidenum">
              <a:rPr lang="es-ES_tradnl"/>
              <a:pPr/>
              <a:t>17</a:t>
            </a:fld>
            <a:endParaRPr lang="es-ES_tradnl"/>
          </a:p>
        </p:txBody>
      </p:sp>
      <p:sp>
        <p:nvSpPr>
          <p:cNvPr id="173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1A882-319F-4402-918B-AB0015614B81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D77CD-88CA-4D67-B08F-DB51ECBA4F19}" type="slidenum">
              <a:rPr lang="es-ES_tradnl"/>
              <a:pPr/>
              <a:t>19</a:t>
            </a:fld>
            <a:endParaRPr lang="es-ES_tradnl"/>
          </a:p>
        </p:txBody>
      </p:sp>
      <p:sp>
        <p:nvSpPr>
          <p:cNvPr id="17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1C5BB-8B98-4774-A705-9AA652D52044}" type="slidenum">
              <a:rPr lang="es-ES_tradnl"/>
              <a:pPr/>
              <a:t>20</a:t>
            </a:fld>
            <a:endParaRPr lang="es-ES_tradnl"/>
          </a:p>
        </p:txBody>
      </p:sp>
      <p:sp>
        <p:nvSpPr>
          <p:cNvPr id="176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5F20E-04A8-4161-B2D8-2F400F072E8E}" type="slidenum">
              <a:rPr lang="es-ES_tradnl"/>
              <a:pPr/>
              <a:t>21</a:t>
            </a:fld>
            <a:endParaRPr lang="es-ES_tradnl"/>
          </a:p>
        </p:txBody>
      </p:sp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643A3-8713-4261-B9ED-55697D913864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20556-33DE-4D96-8CCF-F7D3A58C572A}" type="slidenum">
              <a:rPr lang="es-ES_tradnl"/>
              <a:pPr/>
              <a:t>22</a:t>
            </a:fld>
            <a:endParaRPr lang="es-ES_tradnl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8B3C7-433E-4AA2-A9CF-1F77D85883A8}" type="slidenum">
              <a:rPr lang="es-ES_tradnl"/>
              <a:pPr/>
              <a:t>23</a:t>
            </a:fld>
            <a:endParaRPr lang="es-ES_tradnl"/>
          </a:p>
        </p:txBody>
      </p:sp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7132C-C291-49CB-AB4C-4686DF3B2361}" type="slidenum">
              <a:rPr lang="es-ES_tradnl"/>
              <a:pPr/>
              <a:t>24</a:t>
            </a:fld>
            <a:endParaRPr lang="es-ES_tradnl"/>
          </a:p>
        </p:txBody>
      </p:sp>
      <p:sp>
        <p:nvSpPr>
          <p:cNvPr id="180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59284-DFEF-4A47-B3EF-CB568E3E48E4}" type="slidenum">
              <a:rPr lang="es-ES_tradnl"/>
              <a:pPr/>
              <a:t>26</a:t>
            </a:fld>
            <a:endParaRPr lang="es-ES_tradnl"/>
          </a:p>
        </p:txBody>
      </p:sp>
      <p:sp>
        <p:nvSpPr>
          <p:cNvPr id="181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67B56-4161-4D69-B4C9-FD86C5D325D3}" type="slidenum">
              <a:rPr lang="es-ES_tradnl"/>
              <a:pPr/>
              <a:t>27</a:t>
            </a:fld>
            <a:endParaRPr lang="es-ES_tradnl"/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D7763-6D8E-43D5-832E-E142D1816182}" type="slidenum">
              <a:rPr lang="es-ES_tradnl"/>
              <a:pPr/>
              <a:t>28</a:t>
            </a:fld>
            <a:endParaRPr lang="es-ES_tradnl"/>
          </a:p>
        </p:txBody>
      </p:sp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B6A7A-0748-4EFE-A684-065215864213}" type="slidenum">
              <a:rPr lang="es-ES_tradnl"/>
              <a:pPr/>
              <a:t>29</a:t>
            </a:fld>
            <a:endParaRPr lang="es-ES_tradnl"/>
          </a:p>
        </p:txBody>
      </p:sp>
      <p:sp>
        <p:nvSpPr>
          <p:cNvPr id="184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44FA6-6B43-4458-BFB8-D6056952A2EF}" type="slidenum">
              <a:rPr lang="es-ES_tradnl"/>
              <a:pPr/>
              <a:t>30</a:t>
            </a:fld>
            <a:endParaRPr lang="es-ES_tradnl"/>
          </a:p>
        </p:txBody>
      </p:sp>
      <p:sp>
        <p:nvSpPr>
          <p:cNvPr id="18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72413-EACF-4F41-A981-013F303EAF95}" type="slidenum">
              <a:rPr lang="es-ES_tradnl"/>
              <a:pPr/>
              <a:t>31</a:t>
            </a:fld>
            <a:endParaRPr lang="es-ES_tradnl"/>
          </a:p>
        </p:txBody>
      </p:sp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F76C1-C971-40FA-8E20-BE9699C22D47}" type="slidenum">
              <a:rPr lang="es-ES_tradnl"/>
              <a:pPr/>
              <a:t>32</a:t>
            </a:fld>
            <a:endParaRPr lang="es-ES_tradnl"/>
          </a:p>
        </p:txBody>
      </p:sp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7A1D61-7389-43BE-A545-E2732C99D9EB}" type="slidenum">
              <a:rPr lang="es-ES_tradnl"/>
              <a:pPr/>
              <a:t>3</a:t>
            </a:fld>
            <a:endParaRPr lang="es-ES_tradnl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9A807-F7E3-4CA7-8BDA-D6279CE11D70}" type="slidenum">
              <a:rPr lang="es-ES_tradnl"/>
              <a:pPr/>
              <a:t>33</a:t>
            </a:fld>
            <a:endParaRPr lang="es-ES_tradnl"/>
          </a:p>
        </p:txBody>
      </p:sp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F2230-DB7A-423A-9EFF-C16A03C80E51}" type="slidenum">
              <a:rPr lang="es-ES_tradnl"/>
              <a:pPr/>
              <a:t>34</a:t>
            </a:fld>
            <a:endParaRPr lang="es-ES_tradnl"/>
          </a:p>
        </p:txBody>
      </p:sp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412A6-E3EA-4F8A-9B8E-31D1F4D5E66D}" type="slidenum">
              <a:rPr lang="es-ES_tradnl"/>
              <a:pPr/>
              <a:t>35</a:t>
            </a:fld>
            <a:endParaRPr lang="es-ES_tradnl"/>
          </a:p>
        </p:txBody>
      </p:sp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0E886-2756-4FD7-9753-8EC3D122689F}" type="slidenum">
              <a:rPr lang="es-ES_tradnl"/>
              <a:pPr/>
              <a:t>36</a:t>
            </a:fld>
            <a:endParaRPr lang="es-ES_tradnl"/>
          </a:p>
        </p:txBody>
      </p:sp>
      <p:sp>
        <p:nvSpPr>
          <p:cNvPr id="191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EA4D6-7E25-46EE-951D-3E8AAD2F361C}" type="slidenum">
              <a:rPr lang="es-ES_tradnl"/>
              <a:pPr/>
              <a:t>37</a:t>
            </a:fld>
            <a:endParaRPr lang="es-ES_tradnl"/>
          </a:p>
        </p:txBody>
      </p:sp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E0411-C3CA-412C-9EA9-2CD0341E15D4}" type="slidenum">
              <a:rPr lang="es-ES_tradnl"/>
              <a:pPr/>
              <a:t>38</a:t>
            </a:fld>
            <a:endParaRPr lang="es-ES_tradnl"/>
          </a:p>
        </p:txBody>
      </p:sp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86F3C-E2D4-4CF1-A163-C98D2F54A492}" type="slidenum">
              <a:rPr lang="es-ES_tradnl"/>
              <a:pPr/>
              <a:t>39</a:t>
            </a:fld>
            <a:endParaRPr lang="es-ES_tradnl"/>
          </a:p>
        </p:txBody>
      </p:sp>
      <p:sp>
        <p:nvSpPr>
          <p:cNvPr id="194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19D89-3036-418D-8F40-81594CC7E86F}" type="slidenum">
              <a:rPr lang="es-ES_tradnl"/>
              <a:pPr/>
              <a:t>40</a:t>
            </a:fld>
            <a:endParaRPr lang="es-ES_tradnl"/>
          </a:p>
        </p:txBody>
      </p:sp>
      <p:sp>
        <p:nvSpPr>
          <p:cNvPr id="195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15512-D42A-4500-AB5D-29BF5EB79C10}" type="slidenum">
              <a:rPr lang="es-ES_tradnl"/>
              <a:pPr/>
              <a:t>41</a:t>
            </a:fld>
            <a:endParaRPr lang="es-ES_tradnl"/>
          </a:p>
        </p:txBody>
      </p:sp>
      <p:sp>
        <p:nvSpPr>
          <p:cNvPr id="196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9E479-61C1-484D-9A93-C8ABBD995CEA}" type="slidenum">
              <a:rPr lang="es-ES_tradnl"/>
              <a:pPr/>
              <a:t>42</a:t>
            </a:fld>
            <a:endParaRPr lang="es-ES_tradnl"/>
          </a:p>
        </p:txBody>
      </p:sp>
      <p:sp>
        <p:nvSpPr>
          <p:cNvPr id="197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DB844-4649-419C-900F-5BC9472BEEF5}" type="slidenum">
              <a:rPr lang="es-ES_tradnl"/>
              <a:pPr/>
              <a:t>4</a:t>
            </a:fld>
            <a:endParaRPr lang="es-ES_tradnl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282AC-CE0A-49F1-9CD6-C3C6C338990A}" type="slidenum">
              <a:rPr lang="es-ES_tradnl"/>
              <a:pPr/>
              <a:t>43</a:t>
            </a:fld>
            <a:endParaRPr lang="es-ES_tradnl"/>
          </a:p>
        </p:txBody>
      </p:sp>
      <p:sp>
        <p:nvSpPr>
          <p:cNvPr id="198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60586-B24A-4DB5-9729-69FBA9B60773}" type="slidenum">
              <a:rPr lang="es-ES_tradnl"/>
              <a:pPr/>
              <a:t>44</a:t>
            </a:fld>
            <a:endParaRPr lang="es-ES_tradnl"/>
          </a:p>
        </p:txBody>
      </p:sp>
      <p:sp>
        <p:nvSpPr>
          <p:cNvPr id="199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F1965-28C4-4D91-AFC4-B3CA1C125141}" type="slidenum">
              <a:rPr lang="es-ES_tradnl"/>
              <a:pPr/>
              <a:t>45</a:t>
            </a:fld>
            <a:endParaRPr lang="es-ES_tradnl"/>
          </a:p>
        </p:txBody>
      </p:sp>
      <p:sp>
        <p:nvSpPr>
          <p:cNvPr id="200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B8D3D-4AEA-425E-8384-C08CF5F7BCB2}" type="slidenum">
              <a:rPr lang="es-ES_tradnl"/>
              <a:pPr/>
              <a:t>46</a:t>
            </a:fld>
            <a:endParaRPr lang="es-ES_tradnl"/>
          </a:p>
        </p:txBody>
      </p:sp>
      <p:sp>
        <p:nvSpPr>
          <p:cNvPr id="201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9960D-45C3-44C7-824A-0AD90761C70F}" type="slidenum">
              <a:rPr lang="es-ES_tradnl"/>
              <a:pPr/>
              <a:t>47</a:t>
            </a:fld>
            <a:endParaRPr lang="es-ES_tradnl"/>
          </a:p>
        </p:txBody>
      </p:sp>
      <p:sp>
        <p:nvSpPr>
          <p:cNvPr id="202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F8B1D-EDA1-4108-B06D-6C8696339533}" type="slidenum">
              <a:rPr lang="es-ES_tradnl"/>
              <a:pPr/>
              <a:t>48</a:t>
            </a:fld>
            <a:endParaRPr lang="es-ES_tradnl"/>
          </a:p>
        </p:txBody>
      </p:sp>
      <p:sp>
        <p:nvSpPr>
          <p:cNvPr id="203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A1B51-9104-4D43-A346-640038A1D21A}" type="slidenum">
              <a:rPr lang="es-ES_tradnl"/>
              <a:pPr/>
              <a:t>49</a:t>
            </a:fld>
            <a:endParaRPr lang="es-ES_tradnl"/>
          </a:p>
        </p:txBody>
      </p:sp>
      <p:sp>
        <p:nvSpPr>
          <p:cNvPr id="204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48F73-8567-44E6-B4AF-F03227CC1495}" type="slidenum">
              <a:rPr lang="es-ES_tradnl"/>
              <a:pPr/>
              <a:t>50</a:t>
            </a:fld>
            <a:endParaRPr lang="es-ES_tradnl"/>
          </a:p>
        </p:txBody>
      </p:sp>
      <p:sp>
        <p:nvSpPr>
          <p:cNvPr id="205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E27C1-1BD3-46DA-BED6-8670F46BD9E6}" type="slidenum">
              <a:rPr lang="es-ES_tradnl"/>
              <a:pPr/>
              <a:t>51</a:t>
            </a:fld>
            <a:endParaRPr lang="es-ES_tradnl"/>
          </a:p>
        </p:txBody>
      </p:sp>
      <p:sp>
        <p:nvSpPr>
          <p:cNvPr id="206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8A047-D1EB-460E-8456-B1133C307F7A}" type="slidenum">
              <a:rPr lang="es-ES_tradnl"/>
              <a:pPr/>
              <a:t>52</a:t>
            </a:fld>
            <a:endParaRPr lang="es-ES_tradnl"/>
          </a:p>
        </p:txBody>
      </p:sp>
      <p:sp>
        <p:nvSpPr>
          <p:cNvPr id="207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F04DD-07C0-447F-AF69-C1A6C424C193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0B0D6-CC71-4858-A03A-FD321A6ADA01}" type="slidenum">
              <a:rPr lang="es-ES_tradnl"/>
              <a:pPr/>
              <a:t>53</a:t>
            </a:fld>
            <a:endParaRPr lang="es-ES_tradnl"/>
          </a:p>
        </p:txBody>
      </p:sp>
      <p:sp>
        <p:nvSpPr>
          <p:cNvPr id="208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98C76-B869-4777-B013-E8761C3ED307}" type="slidenum">
              <a:rPr lang="es-ES_tradnl"/>
              <a:pPr/>
              <a:t>54</a:t>
            </a:fld>
            <a:endParaRPr lang="es-ES_tradnl"/>
          </a:p>
        </p:txBody>
      </p:sp>
      <p:sp>
        <p:nvSpPr>
          <p:cNvPr id="209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E46AC-BAC4-45A7-9379-2D9FEB477C7C}" type="slidenum">
              <a:rPr lang="es-ES_tradnl"/>
              <a:pPr/>
              <a:t>55</a:t>
            </a:fld>
            <a:endParaRPr lang="es-ES_tradnl"/>
          </a:p>
        </p:txBody>
      </p:sp>
      <p:sp>
        <p:nvSpPr>
          <p:cNvPr id="210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C19FB-B581-4DC3-890B-D5BBA8E3EEBC}" type="slidenum">
              <a:rPr lang="es-ES_tradnl"/>
              <a:pPr/>
              <a:t>56</a:t>
            </a:fld>
            <a:endParaRPr lang="es-ES_tradnl"/>
          </a:p>
        </p:txBody>
      </p:sp>
      <p:sp>
        <p:nvSpPr>
          <p:cNvPr id="211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50E8C-D03E-48C9-A417-A41F3D58C9FE}" type="slidenum">
              <a:rPr lang="es-ES_tradnl"/>
              <a:pPr/>
              <a:t>57</a:t>
            </a:fld>
            <a:endParaRPr lang="es-ES_tradnl"/>
          </a:p>
        </p:txBody>
      </p:sp>
      <p:sp>
        <p:nvSpPr>
          <p:cNvPr id="212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F8C67-6EBA-45C4-AE0D-A70A268609E9}" type="slidenum">
              <a:rPr lang="es-ES_tradnl"/>
              <a:pPr/>
              <a:t>6</a:t>
            </a:fld>
            <a:endParaRPr lang="es-ES_tradnl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C3C9A-BBBB-4A84-9970-B795A054FC45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DB137-C67A-48A4-9C09-05612BF142A0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A6901-AAF7-4672-B01A-8D99433A96CA}" type="slidenum">
              <a:rPr lang="es-ES_tradnl"/>
              <a:pPr/>
              <a:t>10</a:t>
            </a:fld>
            <a:endParaRPr lang="es-ES_tradnl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Haga clic para cambiar el estilo de título	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9523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32629F-C216-4922-BD24-D1EC5981E230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8D76A-EE02-4153-A3CA-55A1D853E01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079B9-312F-4984-83F0-4F3F6D33172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5DECD-8BD0-4EB1-A526-9F7CF6AE61A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042F2-7C58-48D0-AEC6-E378BF6378C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45A52-5AFD-47B0-B0FB-D3A7EA3B7B5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A5B68-7067-4BA0-9E76-B9C6E6E0E30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170BA-B051-4232-BB3E-00CEE5FB773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A7214-A602-46FE-965D-D15C1AE0B8D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2ADC8-C83F-4459-9D55-6607A785039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AFCAA-B526-4829-9CAC-95023A46D9A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C17D690F-B5FE-4766-B297-1E232D8BD9D6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slide" Target="slide52.xml"/><Relationship Id="rId4" Type="http://schemas.openxmlformats.org/officeDocument/2006/relationships/slide" Target="slide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7" Type="http://schemas.openxmlformats.org/officeDocument/2006/relationships/slide" Target="slide5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slide" Target="slide55.xml"/><Relationship Id="rId4" Type="http://schemas.openxmlformats.org/officeDocument/2006/relationships/hyperlink" Target="grafico%20proceso%20de%20produccion.xl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cuadro%20de%20gastos.xls" TargetMode="External"/><Relationship Id="rId3" Type="http://schemas.openxmlformats.org/officeDocument/2006/relationships/hyperlink" Target="cuadro%20inversion%20inicial.xls" TargetMode="External"/><Relationship Id="rId7" Type="http://schemas.openxmlformats.org/officeDocument/2006/relationships/hyperlink" Target="cuadro%20de%20los%20costos.xl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cuadro%20de%20proyeccion%20de%20ingresos.xls" TargetMode="External"/><Relationship Id="rId5" Type="http://schemas.openxmlformats.org/officeDocument/2006/relationships/hyperlink" Target="cuadro%20de%20amortizacion.xls" TargetMode="External"/><Relationship Id="rId4" Type="http://schemas.openxmlformats.org/officeDocument/2006/relationships/hyperlink" Target="cuadro%20inversion%20y%20financiamiento.xl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uadro%20estado%20de%20perdidas%20y%20ganancias.xl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cuadro%20flujo%20de%20caja%20del%20inversionista.xls" TargetMode="External"/><Relationship Id="rId4" Type="http://schemas.openxmlformats.org/officeDocument/2006/relationships/hyperlink" Target="cuadro%20flujo%20de%20caja%20del%20proyecto.xl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uadro%20periodo%20de%20recuperacion%20del%20proyecto.xl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cuadro%20periodo%20de%20recuperacion%20del%20inversionista.xl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grafico%20de%20la%20pregunta%202.xl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grafico%20de%20la%20pregunta%203.xl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grafico%20de%20la%20pregunta%205.xls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grafico%20de%20la%20pregunta7.xl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grafico%20de%20la%20pregunta8.xls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gafico%20de%20la%20publicidad.xls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hyperlink" Target="gafico%20de%20la%20promocion.xls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76250"/>
            <a:ext cx="7920037" cy="5976938"/>
          </a:xfrm>
        </p:spPr>
        <p:txBody>
          <a:bodyPr/>
          <a:lstStyle/>
          <a:p>
            <a:endParaRPr lang="es-ES" altLang="zh-CN">
              <a:ea typeface="宋体" charset="-122"/>
            </a:endParaRPr>
          </a:p>
          <a:p>
            <a:endParaRPr lang="es-ES" altLang="zh-CN">
              <a:ea typeface="宋体" charset="-122"/>
            </a:endParaRPr>
          </a:p>
          <a:p>
            <a:r>
              <a:rPr lang="es-ES" altLang="zh-CN">
                <a:ea typeface="宋体" charset="-122"/>
              </a:rPr>
              <a:t> </a:t>
            </a:r>
            <a:endParaRPr lang="es-ES" altLang="zh-CN" sz="1600" b="1">
              <a:ea typeface="宋体" charset="-122"/>
            </a:endParaRPr>
          </a:p>
          <a:p>
            <a:r>
              <a:rPr lang="es-ES" altLang="zh-CN" sz="2400" b="1">
                <a:ea typeface="宋体" charset="-122"/>
              </a:rPr>
              <a:t>ESCUELA SUPERIOR POLITÉCNICA DEL LITORAL</a:t>
            </a:r>
          </a:p>
          <a:p>
            <a:endParaRPr lang="es-ES" altLang="zh-CN" sz="2400" b="1">
              <a:ea typeface="宋体" charset="-122"/>
            </a:endParaRPr>
          </a:p>
          <a:p>
            <a:r>
              <a:rPr lang="es-ES" altLang="zh-CN" sz="2000" b="1">
                <a:ea typeface="宋体" charset="-122"/>
              </a:rPr>
              <a:t>Facultad de Ciencias Humanísticas y Económicas</a:t>
            </a:r>
          </a:p>
          <a:p>
            <a:endParaRPr lang="es-ES" altLang="zh-CN" sz="2000">
              <a:ea typeface="宋体" charset="-122"/>
            </a:endParaRPr>
          </a:p>
          <a:p>
            <a:r>
              <a:rPr lang="es-ES" altLang="zh-CN" sz="1600">
                <a:ea typeface="宋体" charset="-122"/>
              </a:rPr>
              <a:t>“</a:t>
            </a:r>
            <a:r>
              <a:rPr lang="es-ES" altLang="zh-CN" sz="1600" b="1">
                <a:ea typeface="宋体" charset="-122"/>
              </a:rPr>
              <a:t>PROYECTO DE INVERSIÓN PARA LA IMPLEMENTACIÓN DE UNA PLANTA</a:t>
            </a:r>
          </a:p>
          <a:p>
            <a:endParaRPr lang="es-ES" altLang="zh-CN" sz="1600" b="1">
              <a:ea typeface="宋体" charset="-122"/>
            </a:endParaRPr>
          </a:p>
          <a:p>
            <a:r>
              <a:rPr lang="es-ES" altLang="zh-CN" sz="1600" b="1">
                <a:ea typeface="宋体" charset="-122"/>
              </a:rPr>
              <a:t> PROCESADORA DE PULPA DE FRUTA CONGELADA UBICADA EN LA CDLA. </a:t>
            </a:r>
          </a:p>
          <a:p>
            <a:endParaRPr lang="es-ES" altLang="zh-CN" sz="1600" b="1">
              <a:ea typeface="宋体" charset="-122"/>
            </a:endParaRPr>
          </a:p>
          <a:p>
            <a:r>
              <a:rPr lang="es-ES" altLang="zh-CN" sz="1600" b="1">
                <a:ea typeface="宋体" charset="-122"/>
              </a:rPr>
              <a:t>URBANOR, EN EL MERCADO DE GUAYAQUIL”</a:t>
            </a:r>
          </a:p>
        </p:txBody>
      </p:sp>
      <p:pic>
        <p:nvPicPr>
          <p:cNvPr id="2057" name="Picture 9" descr="Logo IC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765175"/>
            <a:ext cx="9731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ndex_r36_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83661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ESTUDIO DE MERCADO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20000"/>
              </a:lnSpc>
            </a:pPr>
            <a:r>
              <a:rPr lang="es-ES_tradnl" sz="2800">
                <a:hlinkClick r:id="rId3" action="ppaction://hlinksldjump"/>
              </a:rPr>
              <a:t>E</a:t>
            </a:r>
            <a:r>
              <a:rPr lang="es-ES_tradnl" sz="2800"/>
              <a:t>ncuesta exploratoria</a:t>
            </a:r>
          </a:p>
          <a:p>
            <a:pPr>
              <a:lnSpc>
                <a:spcPct val="220000"/>
              </a:lnSpc>
            </a:pPr>
            <a:r>
              <a:rPr lang="es-ES_tradnl" sz="2800">
                <a:hlinkClick r:id="rId4" action="ppaction://hlinksldjump"/>
              </a:rPr>
              <a:t>D</a:t>
            </a:r>
            <a:r>
              <a:rPr lang="es-ES_tradnl" sz="2800"/>
              <a:t>eterminación del tamaño de la muestra</a:t>
            </a:r>
          </a:p>
          <a:p>
            <a:pPr>
              <a:lnSpc>
                <a:spcPct val="220000"/>
              </a:lnSpc>
            </a:pPr>
            <a:r>
              <a:rPr lang="es-ES_tradnl" sz="2800">
                <a:hlinkClick r:id="rId5" action="ppaction://hlinksldjump"/>
              </a:rPr>
              <a:t>R</a:t>
            </a:r>
            <a:r>
              <a:rPr lang="es-ES_tradnl" sz="2800"/>
              <a:t>esultado de las encuestas.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DETERMINACION DE LA DEMANDA POTENCIAL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196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ES_tradnl" sz="2800"/>
              <a:t>Población objetivo entre los 15 y 59 años de edad (1,132.270)</a:t>
            </a:r>
          </a:p>
          <a:p>
            <a:pPr>
              <a:lnSpc>
                <a:spcPct val="110000"/>
              </a:lnSpc>
            </a:pPr>
            <a:r>
              <a:rPr lang="es-ES_tradnl" sz="2800"/>
              <a:t>El 35.4% son clase media y alta. </a:t>
            </a:r>
            <a:r>
              <a:rPr lang="es-ES_tradnl" sz="2000"/>
              <a:t>(</a:t>
            </a:r>
            <a:r>
              <a:rPr lang="es-ES_tradnl" sz="2000">
                <a:hlinkClick r:id="rId3" action="ppaction://hlinksldjump"/>
              </a:rPr>
              <a:t>Grafico</a:t>
            </a:r>
            <a:r>
              <a:rPr lang="es-ES_tradnl" sz="2000"/>
              <a:t>)</a:t>
            </a:r>
          </a:p>
          <a:p>
            <a:pPr algn="just">
              <a:lnSpc>
                <a:spcPct val="110000"/>
              </a:lnSpc>
            </a:pPr>
            <a:r>
              <a:rPr lang="es-ES_tradnl" sz="2800"/>
              <a:t>Un 40.67% de los encuestados opinan que el producto de la competencia que actualmente consumen es regular, malo y muy malo.</a:t>
            </a:r>
          </a:p>
          <a:p>
            <a:pPr algn="just">
              <a:lnSpc>
                <a:spcPct val="110000"/>
              </a:lnSpc>
            </a:pPr>
            <a:r>
              <a:rPr lang="es-ES_tradnl" sz="2800"/>
              <a:t>Lo que nos da una posible captación real de 59.062 unidades de un kilo, es decir 59 toneladas de producción mensual.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ANALISIS FODA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>
                <a:hlinkClick r:id="rId3" action="ppaction://hlinksldjump"/>
              </a:rPr>
              <a:t>F</a:t>
            </a:r>
            <a:r>
              <a:rPr lang="es-ES_tradnl"/>
              <a:t>ortalezas</a:t>
            </a:r>
          </a:p>
          <a:p>
            <a:endParaRPr lang="es-ES_tradnl"/>
          </a:p>
          <a:p>
            <a:r>
              <a:rPr lang="es-ES_tradnl">
                <a:hlinkClick r:id="rId4" action="ppaction://hlinksldjump"/>
              </a:rPr>
              <a:t>O</a:t>
            </a:r>
            <a:r>
              <a:rPr lang="es-ES_tradnl"/>
              <a:t>portunidades</a:t>
            </a:r>
          </a:p>
          <a:p>
            <a:endParaRPr lang="es-ES_tradnl"/>
          </a:p>
          <a:p>
            <a:r>
              <a:rPr lang="es-ES_tradnl">
                <a:hlinkClick r:id="rId5" action="ppaction://hlinksldjump"/>
              </a:rPr>
              <a:t>D</a:t>
            </a:r>
            <a:r>
              <a:rPr lang="es-ES_tradnl"/>
              <a:t>ebilidades</a:t>
            </a:r>
          </a:p>
          <a:p>
            <a:pPr>
              <a:buFontTx/>
              <a:buNone/>
            </a:pPr>
            <a:endParaRPr lang="es-ES_tradnl"/>
          </a:p>
          <a:p>
            <a:r>
              <a:rPr lang="es-ES_tradnl">
                <a:hlinkClick r:id="rId6" action="ppaction://hlinksldjump"/>
              </a:rPr>
              <a:t>A</a:t>
            </a:r>
            <a:r>
              <a:rPr lang="es-ES_tradnl"/>
              <a:t>menazas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MATRIZ FCB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55686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989138"/>
            <a:ext cx="6913563" cy="382111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 algn="ctr"/>
            <a:r>
              <a:rPr lang="es-ES_tradnl"/>
              <a:t>MATRIZ BCG</a:t>
            </a: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0" y="966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1835150" y="1196975"/>
          <a:ext cx="5761038" cy="5384800"/>
        </p:xfrm>
        <a:graphic>
          <a:graphicData uri="http://schemas.openxmlformats.org/presentationml/2006/ole">
            <p:oleObj spid="_x0000_s214020" name="Hoja de cálculo" r:id="rId3" imgW="6867347" imgH="661024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MARKETING MIX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>
                <a:hlinkClick r:id="rId3" action="ppaction://hlinksldjump"/>
              </a:rPr>
              <a:t>P</a:t>
            </a:r>
            <a:r>
              <a:rPr lang="es-ES_tradnl"/>
              <a:t>roducto</a:t>
            </a:r>
          </a:p>
          <a:p>
            <a:pPr>
              <a:buFontTx/>
              <a:buNone/>
            </a:pPr>
            <a:endParaRPr lang="es-ES_tradnl"/>
          </a:p>
          <a:p>
            <a:r>
              <a:rPr lang="es-ES_tradnl">
                <a:hlinkClick r:id="rId4" action="ppaction://hlinksldjump"/>
              </a:rPr>
              <a:t>P</a:t>
            </a:r>
            <a:r>
              <a:rPr lang="es-ES_tradnl"/>
              <a:t>recio</a:t>
            </a:r>
          </a:p>
          <a:p>
            <a:pPr>
              <a:buFontTx/>
              <a:buNone/>
            </a:pPr>
            <a:endParaRPr lang="es-ES_tradnl"/>
          </a:p>
          <a:p>
            <a:r>
              <a:rPr lang="es-ES_tradnl">
                <a:hlinkClick r:id="rId5" action="ppaction://hlinksldjump"/>
              </a:rPr>
              <a:t>P</a:t>
            </a:r>
            <a:r>
              <a:rPr lang="es-ES_tradnl"/>
              <a:t>laza</a:t>
            </a:r>
          </a:p>
          <a:p>
            <a:pPr>
              <a:buFontTx/>
              <a:buNone/>
            </a:pPr>
            <a:endParaRPr lang="es-ES_tradnl"/>
          </a:p>
          <a:p>
            <a:r>
              <a:rPr lang="es-ES_tradnl">
                <a:hlinkClick r:id="rId6" action="ppaction://hlinksldjump"/>
              </a:rPr>
              <a:t>C</a:t>
            </a:r>
            <a:r>
              <a:rPr lang="es-ES_tradnl"/>
              <a:t>omunicación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ESTUDIO TECNICO Y LEGAL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_tradnl">
                <a:hlinkClick r:id="rId3" action="ppaction://hlinksldjump"/>
              </a:rPr>
              <a:t>R</a:t>
            </a:r>
            <a:r>
              <a:rPr lang="es-ES_tradnl"/>
              <a:t>equerimientos para el desarrollo del proyecto.</a:t>
            </a:r>
          </a:p>
          <a:p>
            <a:r>
              <a:rPr lang="es-ES_tradnl"/>
              <a:t>Proceso de producción. (</a:t>
            </a:r>
            <a:r>
              <a:rPr lang="es-ES_tradnl">
                <a:hlinkClick r:id="rId4" action="ppaction://hlinkfile"/>
              </a:rPr>
              <a:t>Grafico</a:t>
            </a:r>
            <a:r>
              <a:rPr lang="es-ES_tradnl"/>
              <a:t>)</a:t>
            </a:r>
          </a:p>
          <a:p>
            <a:r>
              <a:rPr lang="es-ES_tradnl"/>
              <a:t>Integración vertical.</a:t>
            </a:r>
          </a:p>
          <a:p>
            <a:r>
              <a:rPr lang="es-ES_tradnl">
                <a:hlinkClick r:id="rId5" action="ppaction://hlinksldjump"/>
              </a:rPr>
              <a:t>C</a:t>
            </a:r>
            <a:r>
              <a:rPr lang="es-ES_tradnl"/>
              <a:t>alendario de producción.</a:t>
            </a:r>
          </a:p>
          <a:p>
            <a:r>
              <a:rPr lang="es-ES_tradnl">
                <a:hlinkClick r:id="rId6" action="ppaction://hlinksldjump"/>
              </a:rPr>
              <a:t>E</a:t>
            </a:r>
            <a:r>
              <a:rPr lang="es-ES_tradnl"/>
              <a:t>structura legal.</a:t>
            </a:r>
          </a:p>
          <a:p>
            <a:r>
              <a:rPr lang="es-ES_tradnl">
                <a:hlinkClick r:id="rId7" action="ppaction://hlinksldjump"/>
              </a:rPr>
              <a:t>R</a:t>
            </a:r>
            <a:r>
              <a:rPr lang="es-ES_tradnl"/>
              <a:t>equerimientos para la exportación.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ESTUDIO Y EVALUACION FINANCIERA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3228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s-ES_tradnl"/>
              <a:t>Inversión inicial (</a:t>
            </a:r>
            <a:r>
              <a:rPr lang="es-ES_tradnl">
                <a:hlinkClick r:id="rId3" action="ppaction://hlinkfile"/>
              </a:rPr>
              <a:t>Cuadro</a:t>
            </a:r>
            <a:r>
              <a:rPr lang="es-ES_tradnl"/>
              <a:t>)</a:t>
            </a:r>
          </a:p>
          <a:p>
            <a:pPr>
              <a:lnSpc>
                <a:spcPct val="120000"/>
              </a:lnSpc>
            </a:pPr>
            <a:r>
              <a:rPr lang="es-ES_tradnl"/>
              <a:t>Inversión y financiamiento (</a:t>
            </a:r>
            <a:r>
              <a:rPr lang="es-ES_tradnl">
                <a:hlinkClick r:id="rId4" action="ppaction://hlinkfile"/>
              </a:rPr>
              <a:t>Cuadro</a:t>
            </a:r>
            <a:r>
              <a:rPr lang="es-ES_tradnl"/>
              <a:t>)</a:t>
            </a:r>
          </a:p>
          <a:p>
            <a:pPr>
              <a:lnSpc>
                <a:spcPct val="120000"/>
              </a:lnSpc>
            </a:pPr>
            <a:r>
              <a:rPr lang="es-ES_tradnl"/>
              <a:t>Tabla de amortización (</a:t>
            </a:r>
            <a:r>
              <a:rPr lang="es-ES_tradnl">
                <a:hlinkClick r:id="rId5" action="ppaction://hlinkfile"/>
              </a:rPr>
              <a:t>Cuadro</a:t>
            </a:r>
            <a:r>
              <a:rPr lang="es-ES_tradnl"/>
              <a:t>)</a:t>
            </a:r>
          </a:p>
          <a:p>
            <a:pPr>
              <a:lnSpc>
                <a:spcPct val="120000"/>
              </a:lnSpc>
            </a:pPr>
            <a:r>
              <a:rPr lang="es-ES_tradnl"/>
              <a:t>Proyección de ingresos (</a:t>
            </a:r>
            <a:r>
              <a:rPr lang="es-ES_tradnl">
                <a:hlinkClick r:id="rId6" action="ppaction://hlinkfile"/>
              </a:rPr>
              <a:t>Cuadro</a:t>
            </a:r>
            <a:r>
              <a:rPr lang="es-ES_tradnl"/>
              <a:t>)</a:t>
            </a:r>
          </a:p>
          <a:p>
            <a:pPr>
              <a:lnSpc>
                <a:spcPct val="120000"/>
              </a:lnSpc>
            </a:pPr>
            <a:r>
              <a:rPr lang="es-ES_tradnl"/>
              <a:t>Proyección de costos (</a:t>
            </a:r>
            <a:r>
              <a:rPr lang="es-ES_tradnl">
                <a:hlinkClick r:id="rId7" action="ppaction://hlinkfile"/>
              </a:rPr>
              <a:t>Cuadro</a:t>
            </a:r>
            <a:r>
              <a:rPr lang="es-ES_tradnl"/>
              <a:t>)</a:t>
            </a:r>
          </a:p>
          <a:p>
            <a:pPr>
              <a:lnSpc>
                <a:spcPct val="120000"/>
              </a:lnSpc>
            </a:pPr>
            <a:r>
              <a:rPr lang="es-ES_tradnl"/>
              <a:t>Proyección de gastos (</a:t>
            </a:r>
            <a:r>
              <a:rPr lang="es-ES_tradnl">
                <a:hlinkClick r:id="rId8" action="ppaction://hlinkfile"/>
              </a:rPr>
              <a:t>Cuadro</a:t>
            </a:r>
            <a:r>
              <a:rPr lang="es-ES_tradnl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3575" y="2924175"/>
            <a:ext cx="5518150" cy="12366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/>
              <a:t>ESTADOS FINANCIEROS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SUPUESTOS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es-ES_tradnl" sz="2800"/>
              <a:t>La demanda aumenta de acuerdo al crecimiento poblacional.</a:t>
            </a:r>
          </a:p>
          <a:p>
            <a:pPr algn="just">
              <a:lnSpc>
                <a:spcPct val="120000"/>
              </a:lnSpc>
            </a:pPr>
            <a:r>
              <a:rPr lang="es-ES_tradnl" sz="2800"/>
              <a:t>Los costos y precios varían de acuerdo al nivel de inflación estimado.</a:t>
            </a:r>
          </a:p>
          <a:p>
            <a:pPr algn="just">
              <a:lnSpc>
                <a:spcPct val="120000"/>
              </a:lnSpc>
            </a:pPr>
            <a:r>
              <a:rPr lang="es-ES_tradnl" sz="2800"/>
              <a:t>El valor del salvamento comprende </a:t>
            </a:r>
            <a:r>
              <a:rPr lang="es-ES_tradnl" altLang="zh-CN" sz="2800">
                <a:ea typeface="宋体" charset="-122"/>
              </a:rPr>
              <a:t>el monto del capital de trabajo, del terreno y el 50% del valor de mercado de la obra civil. </a:t>
            </a:r>
            <a:endParaRPr lang="es-ES_tradnl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altLang="zh-CN" sz="2000" b="1">
                <a:ea typeface="宋体" charset="-122"/>
              </a:rPr>
              <a:t>Proyecto de Graduación</a:t>
            </a:r>
          </a:p>
          <a:p>
            <a:pPr algn="ctr">
              <a:buFontTx/>
              <a:buNone/>
            </a:pPr>
            <a:endParaRPr lang="es-ES" altLang="zh-CN" sz="2000" b="1">
              <a:ea typeface="宋体" charset="-122"/>
            </a:endParaRPr>
          </a:p>
          <a:p>
            <a:pPr algn="ctr">
              <a:buFontTx/>
              <a:buNone/>
            </a:pPr>
            <a:endParaRPr lang="es-ES" altLang="zh-CN" sz="2000">
              <a:ea typeface="宋体" charset="-122"/>
            </a:endParaRPr>
          </a:p>
          <a:p>
            <a:pPr algn="ctr">
              <a:buFontTx/>
              <a:buNone/>
            </a:pPr>
            <a:r>
              <a:rPr lang="es-ES" altLang="zh-CN" sz="2000">
                <a:ea typeface="宋体" charset="-122"/>
              </a:rPr>
              <a:t>Previo a la obtención del Título de:</a:t>
            </a:r>
          </a:p>
          <a:p>
            <a:pPr algn="ctr">
              <a:buFontTx/>
              <a:buNone/>
            </a:pPr>
            <a:endParaRPr lang="es-ES" altLang="zh-CN" sz="2000" b="1">
              <a:ea typeface="宋体" charset="-122"/>
            </a:endParaRPr>
          </a:p>
          <a:p>
            <a:pPr algn="ctr">
              <a:buFontTx/>
              <a:buNone/>
            </a:pPr>
            <a:r>
              <a:rPr lang="es-ES" altLang="zh-CN" sz="2000" b="1">
                <a:ea typeface="宋体" charset="-122"/>
              </a:rPr>
              <a:t>ECONOMISTA CON MENCIÓN EN GESTIÓN EMPRESARIAL ESPECIALIZACIÓN MARKETING e INGENIERO COMERCIAL Y EMPRESARIAL ESPECIALIZACIÓN FINANZAS</a:t>
            </a:r>
            <a:endParaRPr lang="es-ES" altLang="zh-CN" sz="2000">
              <a:ea typeface="宋体" charset="-122"/>
            </a:endParaRPr>
          </a:p>
          <a:p>
            <a:pPr algn="ctr">
              <a:buFontTx/>
              <a:buNone/>
            </a:pPr>
            <a:endParaRPr lang="es-ES" altLang="zh-CN" sz="2000">
              <a:ea typeface="宋体" charset="-122"/>
            </a:endParaRPr>
          </a:p>
          <a:p>
            <a:pPr algn="ctr">
              <a:buFontTx/>
              <a:buNone/>
            </a:pPr>
            <a:r>
              <a:rPr lang="es-ES" altLang="zh-CN" sz="2000">
                <a:ea typeface="宋体" charset="-122"/>
              </a:rPr>
              <a:t>Desarrollado por:</a:t>
            </a:r>
            <a:endParaRPr lang="es-ES" altLang="zh-CN" sz="2000" b="1">
              <a:ea typeface="宋体" charset="-122"/>
            </a:endParaRPr>
          </a:p>
          <a:p>
            <a:pPr algn="ctr">
              <a:buFontTx/>
              <a:buNone/>
            </a:pPr>
            <a:endParaRPr lang="es-ES" altLang="zh-CN" sz="2000" b="1">
              <a:ea typeface="宋体" charset="-122"/>
            </a:endParaRPr>
          </a:p>
          <a:p>
            <a:pPr algn="ctr">
              <a:buFontTx/>
              <a:buNone/>
            </a:pPr>
            <a:r>
              <a:rPr lang="es-ES" altLang="zh-CN" sz="2000" b="1">
                <a:ea typeface="宋体" charset="-122"/>
              </a:rPr>
              <a:t>Raúl Andrés Albán Castillo</a:t>
            </a:r>
          </a:p>
          <a:p>
            <a:pPr algn="ctr">
              <a:buFontTx/>
              <a:buNone/>
            </a:pPr>
            <a:r>
              <a:rPr lang="es-ES" altLang="zh-CN" sz="2000" b="1">
                <a:ea typeface="宋体" charset="-122"/>
              </a:rPr>
              <a:t>Andrés Alfredo Flores López</a:t>
            </a:r>
            <a:endParaRPr lang="es-ES" altLang="zh-CN" sz="2000">
              <a:ea typeface="宋体" charset="-122"/>
            </a:endParaRPr>
          </a:p>
          <a:p>
            <a:pPr algn="ctr">
              <a:buFontTx/>
              <a:buNone/>
            </a:pPr>
            <a:r>
              <a:rPr lang="es-ES" altLang="zh-CN" sz="2000">
                <a:ea typeface="宋体" charset="-122"/>
              </a:rPr>
              <a:t>Guayaquil-Ecuador</a:t>
            </a:r>
          </a:p>
          <a:p>
            <a:pPr algn="ctr">
              <a:buFontTx/>
              <a:buNone/>
            </a:pPr>
            <a:r>
              <a:rPr lang="es-ES" altLang="zh-CN" sz="2000">
                <a:ea typeface="宋体" charset="-122"/>
              </a:rPr>
              <a:t>2006</a:t>
            </a:r>
            <a:endParaRPr lang="en-US" sz="2000"/>
          </a:p>
          <a:p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114800"/>
          </a:xfrm>
        </p:spPr>
        <p:txBody>
          <a:bodyPr/>
          <a:lstStyle/>
          <a:p>
            <a:r>
              <a:rPr lang="es-ES_tradnl"/>
              <a:t>Estado de perdidas y ganancias (</a:t>
            </a:r>
            <a:r>
              <a:rPr lang="es-ES_tradnl" sz="2000">
                <a:hlinkClick r:id="rId3" action="ppaction://hlinkfile"/>
              </a:rPr>
              <a:t>Cuadro</a:t>
            </a:r>
            <a:r>
              <a:rPr lang="es-ES_tradnl"/>
              <a:t>)</a:t>
            </a:r>
          </a:p>
          <a:p>
            <a:endParaRPr lang="es-ES_tradnl"/>
          </a:p>
          <a:p>
            <a:pPr>
              <a:buFontTx/>
              <a:buNone/>
            </a:pPr>
            <a:endParaRPr lang="es-ES_tradnl"/>
          </a:p>
          <a:p>
            <a:r>
              <a:rPr lang="es-ES_tradnl"/>
              <a:t>Flujo de caja del proyecto (</a:t>
            </a:r>
            <a:r>
              <a:rPr lang="es-ES_tradnl" sz="2000">
                <a:hlinkClick r:id="rId4" action="ppaction://hlinkfile"/>
              </a:rPr>
              <a:t>Cuadro</a:t>
            </a:r>
            <a:r>
              <a:rPr lang="es-ES_tradnl"/>
              <a:t>)</a:t>
            </a:r>
          </a:p>
          <a:p>
            <a:pPr>
              <a:buFontTx/>
              <a:buNone/>
            </a:pPr>
            <a:endParaRPr lang="es-ES_tradnl"/>
          </a:p>
          <a:p>
            <a:pPr>
              <a:buFontTx/>
              <a:buNone/>
            </a:pPr>
            <a:endParaRPr lang="es-ES_tradnl"/>
          </a:p>
          <a:p>
            <a:r>
              <a:rPr lang="es-ES_tradnl"/>
              <a:t>Flujo de caja del inversionista (</a:t>
            </a:r>
            <a:r>
              <a:rPr lang="es-ES_tradnl" sz="2000">
                <a:hlinkClick r:id="rId5" action="ppaction://hlinkfile"/>
              </a:rPr>
              <a:t>Cuadro</a:t>
            </a:r>
            <a:r>
              <a:rPr lang="es-ES_tradnl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33600"/>
            <a:ext cx="8589963" cy="1584325"/>
          </a:xfrm>
        </p:spPr>
        <p:txBody>
          <a:bodyPr/>
          <a:lstStyle/>
          <a:p>
            <a:r>
              <a:rPr lang="es-ES_tradnl" sz="4800"/>
              <a:t>PERIODOS DE RECUPERACION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114800"/>
          </a:xfrm>
        </p:spPr>
        <p:txBody>
          <a:bodyPr/>
          <a:lstStyle/>
          <a:p>
            <a:r>
              <a:rPr lang="es-ES_tradnl"/>
              <a:t>Periodo de recuperación del </a:t>
            </a:r>
            <a:r>
              <a:rPr lang="es-ES_tradnl">
                <a:hlinkClick r:id="rId3" action="ppaction://hlinkfile"/>
              </a:rPr>
              <a:t>Proyecto</a:t>
            </a:r>
            <a:r>
              <a:rPr lang="es-ES_tradnl"/>
              <a:t> </a:t>
            </a:r>
          </a:p>
          <a:p>
            <a:endParaRPr lang="es-ES_tradnl"/>
          </a:p>
          <a:p>
            <a:endParaRPr lang="es-ES_tradnl"/>
          </a:p>
          <a:p>
            <a:endParaRPr lang="es-ES_tradnl"/>
          </a:p>
          <a:p>
            <a:endParaRPr lang="es-ES_tradnl"/>
          </a:p>
          <a:p>
            <a:r>
              <a:rPr lang="es-ES_tradnl"/>
              <a:t>Periodo de recuperación del </a:t>
            </a:r>
            <a:r>
              <a:rPr lang="es-ES_tradnl">
                <a:hlinkClick r:id="rId4" action="ppaction://hlinkfile"/>
              </a:rPr>
              <a:t>Inversionista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565400"/>
            <a:ext cx="8496300" cy="1384300"/>
          </a:xfrm>
        </p:spPr>
        <p:txBody>
          <a:bodyPr/>
          <a:lstStyle/>
          <a:p>
            <a:pPr algn="ctr"/>
            <a:r>
              <a:rPr lang="en-US" sz="4800"/>
              <a:t>ANALISIS DE SENSIBILIDAD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UNIDIMENSIONAL</a:t>
            </a:r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060575"/>
            <a:ext cx="8353425" cy="36766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MULTIDIMENSIONAL</a:t>
            </a:r>
          </a:p>
        </p:txBody>
      </p:sp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133600"/>
            <a:ext cx="6119813" cy="367188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565400"/>
            <a:ext cx="8229600" cy="1384300"/>
          </a:xfrm>
        </p:spPr>
        <p:txBody>
          <a:bodyPr/>
          <a:lstStyle/>
          <a:p>
            <a:pPr algn="ctr"/>
            <a:r>
              <a:rPr lang="en-US" sz="5400"/>
              <a:t>CONCLUSIONES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2565400"/>
            <a:ext cx="2459037" cy="1384300"/>
          </a:xfrm>
        </p:spPr>
        <p:txBody>
          <a:bodyPr/>
          <a:lstStyle/>
          <a:p>
            <a:pPr algn="ctr"/>
            <a:r>
              <a:rPr lang="en-US" sz="8000"/>
              <a:t>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Hipervinculos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8000"/>
              <a:t>Hipervinculos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/>
            <a:r>
              <a:rPr lang="en-US" sz="4800"/>
              <a:t>MORA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_tradnl" sz="2400"/>
              <a:t>Conocida como mora de castilla o mora azul, se la cultiva en regiones comprendidas entre 1200 a 3000 m.s.n.m.</a:t>
            </a:r>
          </a:p>
          <a:p>
            <a:pPr algn="just">
              <a:lnSpc>
                <a:spcPct val="80000"/>
              </a:lnSpc>
            </a:pPr>
            <a:endParaRPr lang="es-ES_tradnl" sz="2400"/>
          </a:p>
          <a:p>
            <a:pPr>
              <a:lnSpc>
                <a:spcPct val="80000"/>
              </a:lnSpc>
            </a:pPr>
            <a:r>
              <a:rPr lang="es-ES_tradnl" sz="2400"/>
              <a:t>Alto contenido de vitamina C  y  fibra.</a:t>
            </a:r>
          </a:p>
          <a:p>
            <a:pPr>
              <a:lnSpc>
                <a:spcPct val="80000"/>
              </a:lnSpc>
            </a:pPr>
            <a:endParaRPr lang="es-ES_tradnl" sz="2400"/>
          </a:p>
          <a:p>
            <a:pPr>
              <a:lnSpc>
                <a:spcPct val="80000"/>
              </a:lnSpc>
              <a:buFontTx/>
              <a:buNone/>
            </a:pPr>
            <a:endParaRPr lang="es-ES_tradnl" sz="2400"/>
          </a:p>
          <a:p>
            <a:pPr>
              <a:lnSpc>
                <a:spcPct val="80000"/>
              </a:lnSpc>
              <a:buFontTx/>
              <a:buNone/>
            </a:pPr>
            <a:endParaRPr lang="es-ES_tradnl" sz="2400"/>
          </a:p>
          <a:p>
            <a:pPr algn="just">
              <a:lnSpc>
                <a:spcPct val="80000"/>
              </a:lnSpc>
            </a:pPr>
            <a:r>
              <a:rPr lang="es-ES_tradnl" sz="2400"/>
              <a:t>Previene enfermedades del corazón, artritis y cáncer.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ES_tradnl" sz="2400"/>
          </a:p>
          <a:p>
            <a:pPr>
              <a:lnSpc>
                <a:spcPct val="80000"/>
              </a:lnSpc>
              <a:buFontTx/>
              <a:buNone/>
            </a:pPr>
            <a:endParaRPr lang="es-ES_tradnl" sz="2400"/>
          </a:p>
          <a:p>
            <a:pPr algn="just">
              <a:lnSpc>
                <a:spcPct val="80000"/>
              </a:lnSpc>
            </a:pPr>
            <a:r>
              <a:rPr lang="es-ES_tradnl" sz="2400"/>
              <a:t>Alto contenido de antioxidantes que produce un efecto antiinflamatorio y acción antibacteriana.</a:t>
            </a:r>
          </a:p>
        </p:txBody>
      </p:sp>
      <p:sp>
        <p:nvSpPr>
          <p:cNvPr id="14950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495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989138"/>
            <a:ext cx="2074862" cy="208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81300"/>
            <a:ext cx="8229600" cy="1384300"/>
          </a:xfrm>
        </p:spPr>
        <p:txBody>
          <a:bodyPr/>
          <a:lstStyle/>
          <a:p>
            <a:pPr algn="ctr"/>
            <a:r>
              <a:rPr lang="es-ES_tradnl" altLang="zh-CN" sz="5400" b="1">
                <a:ea typeface="宋体" charset="-122"/>
              </a:rPr>
              <a:t>INTRODUCCIÓN</a:t>
            </a:r>
            <a:endParaRPr lang="en-US" sz="5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009650"/>
          </a:xfrm>
        </p:spPr>
        <p:txBody>
          <a:bodyPr/>
          <a:lstStyle/>
          <a:p>
            <a:pPr algn="ctr"/>
            <a:r>
              <a:rPr lang="en-US" sz="4800"/>
              <a:t>GUAYABA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5184775"/>
          </a:xfrm>
        </p:spPr>
        <p:txBody>
          <a:bodyPr/>
          <a:lstStyle/>
          <a:p>
            <a:pPr algn="just">
              <a:lnSpc>
                <a:spcPct val="135000"/>
              </a:lnSpc>
            </a:pPr>
            <a:r>
              <a:rPr lang="es-ES_tradnl" sz="2400"/>
              <a:t>Fruta producida en regiones tropicales de América, Asia y Oceanía.</a:t>
            </a:r>
          </a:p>
          <a:p>
            <a:pPr>
              <a:lnSpc>
                <a:spcPct val="135000"/>
              </a:lnSpc>
            </a:pPr>
            <a:r>
              <a:rPr lang="es-ES_tradnl" sz="2400"/>
              <a:t>Alto contenido en vitamina C</a:t>
            </a:r>
          </a:p>
          <a:p>
            <a:pPr>
              <a:lnSpc>
                <a:spcPct val="135000"/>
              </a:lnSpc>
            </a:pPr>
            <a:endParaRPr lang="es-ES_tradnl" sz="2400"/>
          </a:p>
          <a:p>
            <a:pPr>
              <a:lnSpc>
                <a:spcPct val="135000"/>
              </a:lnSpc>
            </a:pPr>
            <a:r>
              <a:rPr lang="es-ES_tradnl" sz="2400"/>
              <a:t>Tiene propiedades antioxidantes y laxantes</a:t>
            </a:r>
          </a:p>
          <a:p>
            <a:pPr algn="just">
              <a:lnSpc>
                <a:spcPct val="135000"/>
              </a:lnSpc>
            </a:pPr>
            <a:r>
              <a:rPr lang="es-ES_tradnl" sz="2400"/>
              <a:t>Ayuda a la visión, buen estado de la piel, cabello, huesos y sistema inmunológico.</a:t>
            </a:r>
          </a:p>
          <a:p>
            <a:pPr algn="just">
              <a:lnSpc>
                <a:spcPct val="135000"/>
              </a:lnSpc>
            </a:pPr>
            <a:r>
              <a:rPr lang="es-ES_tradnl" sz="2400"/>
              <a:t>Recomendable para persona que sufren de diabetes, hipertensión arterial, afecciones de corazón.</a:t>
            </a:r>
          </a:p>
        </p:txBody>
      </p:sp>
      <p:sp>
        <p:nvSpPr>
          <p:cNvPr id="15053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50534" name="Picture 6" descr="Guaya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44675"/>
            <a:ext cx="18113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4250"/>
          </a:xfrm>
        </p:spPr>
        <p:txBody>
          <a:bodyPr/>
          <a:lstStyle/>
          <a:p>
            <a:pPr algn="ctr"/>
            <a:r>
              <a:rPr lang="en-US" sz="4800"/>
              <a:t>GUANABANA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s-ES_tradnl" sz="2800"/>
              <a:t>Originaria de las regiones tropicales de Sudamérica.</a:t>
            </a:r>
          </a:p>
          <a:p>
            <a:pPr>
              <a:lnSpc>
                <a:spcPct val="90000"/>
              </a:lnSpc>
            </a:pPr>
            <a:endParaRPr lang="es-ES_tradnl" sz="2800"/>
          </a:p>
          <a:p>
            <a:pPr>
              <a:lnSpc>
                <a:spcPct val="90000"/>
              </a:lnSpc>
            </a:pPr>
            <a:r>
              <a:rPr lang="es-ES_tradnl" sz="2800"/>
              <a:t>Su pulpa tiene efectos digestivos.</a:t>
            </a:r>
          </a:p>
          <a:p>
            <a:pPr>
              <a:lnSpc>
                <a:spcPct val="90000"/>
              </a:lnSpc>
            </a:pPr>
            <a:endParaRPr lang="es-ES_tradnl" sz="2800"/>
          </a:p>
          <a:p>
            <a:pPr>
              <a:lnSpc>
                <a:spcPct val="90000"/>
              </a:lnSpc>
            </a:pPr>
            <a:r>
              <a:rPr lang="es-ES_tradnl" sz="2800"/>
              <a:t>De propiedades diuréticas.</a:t>
            </a:r>
          </a:p>
          <a:p>
            <a:pPr>
              <a:lnSpc>
                <a:spcPct val="90000"/>
              </a:lnSpc>
            </a:pPr>
            <a:endParaRPr lang="es-ES_tradnl" sz="2800"/>
          </a:p>
          <a:p>
            <a:pPr algn="just">
              <a:lnSpc>
                <a:spcPct val="90000"/>
              </a:lnSpc>
            </a:pPr>
            <a:r>
              <a:rPr lang="es-ES_tradnl" sz="2800"/>
              <a:t>Se cree que las hojas tienen un efecto sedativo y analgésico.</a:t>
            </a:r>
          </a:p>
        </p:txBody>
      </p:sp>
      <p:sp>
        <p:nvSpPr>
          <p:cNvPr id="15155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2565400"/>
            <a:ext cx="1924050" cy="237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DESCRIPCION DEL NEGOCIO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465637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s-ES_tradnl" sz="2400"/>
              <a:t>Fruta fresca es una empresa que importa y exporta frutas.</a:t>
            </a:r>
          </a:p>
          <a:p>
            <a:pPr algn="just">
              <a:lnSpc>
                <a:spcPct val="130000"/>
              </a:lnSpc>
            </a:pPr>
            <a:r>
              <a:rPr lang="es-ES_tradnl" sz="2400"/>
              <a:t>Actualmente busca introducir un nuevo producto en el mercado que es la ‘Pulpa  fruta fresca’.</a:t>
            </a:r>
          </a:p>
          <a:p>
            <a:pPr algn="just">
              <a:lnSpc>
                <a:spcPct val="130000"/>
              </a:lnSpc>
            </a:pPr>
            <a:r>
              <a:rPr lang="es-ES_tradnl" sz="2400"/>
              <a:t>La idea principal de Fruta fresca es satisfacer siempre al cliente.</a:t>
            </a:r>
          </a:p>
          <a:p>
            <a:pPr algn="just">
              <a:lnSpc>
                <a:spcPct val="130000"/>
              </a:lnSpc>
            </a:pPr>
            <a:r>
              <a:rPr lang="es-ES_tradnl" sz="2400"/>
              <a:t>En Fruta Fresca siempre se busca mantener un ambiente agradable de trabajo.</a:t>
            </a:r>
          </a:p>
        </p:txBody>
      </p:sp>
      <p:sp>
        <p:nvSpPr>
          <p:cNvPr id="10240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MERCADO META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_tradnl"/>
              <a:t>Pulpa fruta fresca es un producto que esta dirigido a personas de todas las edades de clase media, media alta y alta; al cual se buscara llegar mediante la distribución del producto en los principales supermercados de la ciudad.</a:t>
            </a:r>
          </a:p>
          <a:p>
            <a:pPr algn="just">
              <a:buFontTx/>
              <a:buNone/>
            </a:pPr>
            <a:endParaRPr lang="en-US"/>
          </a:p>
        </p:txBody>
      </p:sp>
      <p:sp>
        <p:nvSpPr>
          <p:cNvPr id="10445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MICROENTORNO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3228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s-ES_tradnl" sz="2800"/>
              <a:t>Pulpa fruta fresca será entregada en las principales cadenas de supermercados de la ciudad.</a:t>
            </a:r>
          </a:p>
          <a:p>
            <a:pPr>
              <a:lnSpc>
                <a:spcPct val="130000"/>
              </a:lnSpc>
            </a:pPr>
            <a:r>
              <a:rPr lang="es-ES_tradnl" sz="2800"/>
              <a:t>La planta de producción estará ubicada en la ciudadela Urbanor al norte de Guayaquil.</a:t>
            </a:r>
          </a:p>
          <a:p>
            <a:pPr>
              <a:lnSpc>
                <a:spcPct val="130000"/>
              </a:lnSpc>
            </a:pPr>
            <a:r>
              <a:rPr lang="es-ES_tradnl" sz="2800"/>
              <a:t>El proveedor directo será su filial Agrocomercial Fruta Fresca.</a:t>
            </a:r>
          </a:p>
        </p:txBody>
      </p:sp>
      <p:sp>
        <p:nvSpPr>
          <p:cNvPr id="10547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MACROENTORNO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/>
              <a:t>Ambiente Económico</a:t>
            </a:r>
          </a:p>
          <a:p>
            <a:pPr>
              <a:lnSpc>
                <a:spcPct val="150000"/>
              </a:lnSpc>
            </a:pPr>
            <a:endParaRPr lang="es-ES_tradnl"/>
          </a:p>
          <a:p>
            <a:pPr>
              <a:lnSpc>
                <a:spcPct val="150000"/>
              </a:lnSpc>
            </a:pPr>
            <a:endParaRPr lang="es-ES_tradnl"/>
          </a:p>
          <a:p>
            <a:pPr>
              <a:lnSpc>
                <a:spcPct val="150000"/>
              </a:lnSpc>
            </a:pPr>
            <a:r>
              <a:rPr lang="es-ES_tradnl"/>
              <a:t>Ambiente Legal </a:t>
            </a:r>
          </a:p>
        </p:txBody>
      </p:sp>
      <p:sp>
        <p:nvSpPr>
          <p:cNvPr id="10650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DEFINICION DEL PROBLEMA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3097213"/>
          </a:xfrm>
        </p:spPr>
        <p:txBody>
          <a:bodyPr/>
          <a:lstStyle/>
          <a:p>
            <a:pPr algn="just"/>
            <a:r>
              <a:rPr lang="es-ES_tradnl" altLang="zh-CN">
                <a:ea typeface="宋体" charset="-122"/>
              </a:rPr>
              <a:t>Actualmente no se esta realizando una buena labor de elaboración, procesamiento, empaquetamiento, distribución y promoción de la pulpa de fruta tanto en el mercado nacional como extranjero; creando vacíos en la demanda.</a:t>
            </a:r>
            <a:endParaRPr lang="es-ES_tradnl"/>
          </a:p>
        </p:txBody>
      </p:sp>
      <p:sp>
        <p:nvSpPr>
          <p:cNvPr id="11059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ENCUESTA EXPLORATORIA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76750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s-ES_tradnl" sz="2800"/>
              <a:t>Realizada a 20 personas entre dueños de mini mercados y Gerentes de compra de Supermercados.</a:t>
            </a:r>
          </a:p>
          <a:p>
            <a:pPr algn="just">
              <a:lnSpc>
                <a:spcPct val="120000"/>
              </a:lnSpc>
            </a:pPr>
            <a:r>
              <a:rPr lang="es-ES_tradnl" sz="2800"/>
              <a:t>El 85% ha comprado alguna vez pulpa de fruta congelada.</a:t>
            </a:r>
          </a:p>
          <a:p>
            <a:pPr algn="just">
              <a:lnSpc>
                <a:spcPct val="120000"/>
              </a:lnSpc>
            </a:pPr>
            <a:r>
              <a:rPr lang="es-ES_tradnl" sz="2800"/>
              <a:t>El 80% no esta conforme con sus proveedores  actuales.</a:t>
            </a:r>
          </a:p>
          <a:p>
            <a:pPr algn="just">
              <a:lnSpc>
                <a:spcPct val="120000"/>
              </a:lnSpc>
            </a:pPr>
            <a:r>
              <a:rPr lang="es-ES_tradnl" sz="2800"/>
              <a:t>El 95% esta abierto a un nuevo proveedor.</a:t>
            </a:r>
          </a:p>
          <a:p>
            <a:pPr algn="just"/>
            <a:endParaRPr lang="es-ES_tradnl" sz="2800"/>
          </a:p>
        </p:txBody>
      </p:sp>
      <p:sp>
        <p:nvSpPr>
          <p:cNvPr id="15258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DETERMINACION DEL TAMANO DE LA MUESTRA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76750"/>
          </a:xfrm>
        </p:spPr>
        <p:txBody>
          <a:bodyPr/>
          <a:lstStyle/>
          <a:p>
            <a:pPr algn="just"/>
            <a:r>
              <a:rPr lang="es-ES_tradnl" altLang="zh-CN">
                <a:ea typeface="宋体" charset="-122"/>
              </a:rPr>
              <a:t>Para determinar el tamaño de la muestra requerida se utilizó la formula establecida para determinar el tamaño de una población infinita. </a:t>
            </a:r>
          </a:p>
          <a:p>
            <a:endParaRPr lang="es-ES_tradnl" altLang="zh-CN">
              <a:ea typeface="宋体" charset="-122"/>
            </a:endParaRPr>
          </a:p>
          <a:p>
            <a:endParaRPr lang="en-US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1162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437063"/>
            <a:ext cx="3771900" cy="123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424862" cy="604837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s-ES_tradnl" altLang="zh-CN" sz="1800" b="1">
                <a:ea typeface="宋体" charset="-122"/>
              </a:rPr>
              <a:t>Zα/2:</a:t>
            </a:r>
            <a:r>
              <a:rPr lang="es-ES_tradnl" altLang="zh-CN" sz="1800">
                <a:ea typeface="宋体" charset="-122"/>
              </a:rPr>
              <a:t> Nivel de confianza elegido</a:t>
            </a:r>
            <a:endParaRPr lang="es-ES_tradnl" altLang="zh-CN" sz="1800" b="1">
              <a:ea typeface="宋体" charset="-122"/>
            </a:endParaRPr>
          </a:p>
          <a:p>
            <a:pPr>
              <a:lnSpc>
                <a:spcPct val="130000"/>
              </a:lnSpc>
            </a:pPr>
            <a:r>
              <a:rPr lang="es-ES_tradnl" altLang="zh-CN" sz="1800" b="1">
                <a:ea typeface="宋体" charset="-122"/>
              </a:rPr>
              <a:t>P:</a:t>
            </a:r>
            <a:r>
              <a:rPr lang="es-ES_tradnl" altLang="zh-CN" sz="1800">
                <a:ea typeface="宋体" charset="-122"/>
              </a:rPr>
              <a:t> Probabilidad de ocurrencia de un evento</a:t>
            </a:r>
          </a:p>
          <a:p>
            <a:pPr>
              <a:lnSpc>
                <a:spcPct val="130000"/>
              </a:lnSpc>
            </a:pPr>
            <a:r>
              <a:rPr lang="es-ES_tradnl" altLang="zh-CN" sz="1800" b="1">
                <a:ea typeface="宋体" charset="-122"/>
              </a:rPr>
              <a:t>e:</a:t>
            </a:r>
            <a:r>
              <a:rPr lang="es-ES_tradnl" altLang="zh-CN" sz="1800">
                <a:ea typeface="宋体" charset="-122"/>
              </a:rPr>
              <a:t> Error máximo</a:t>
            </a:r>
            <a:endParaRPr lang="es-ES_tradnl" altLang="zh-CN" sz="1800" b="1">
              <a:ea typeface="宋体" charset="-122"/>
            </a:endParaRPr>
          </a:p>
          <a:p>
            <a:pPr>
              <a:lnSpc>
                <a:spcPct val="130000"/>
              </a:lnSpc>
            </a:pPr>
            <a:r>
              <a:rPr lang="es-ES_tradnl" altLang="zh-CN" sz="1800" b="1">
                <a:ea typeface="宋体" charset="-122"/>
              </a:rPr>
              <a:t>N:</a:t>
            </a:r>
            <a:r>
              <a:rPr lang="es-ES_tradnl" altLang="zh-CN" sz="1800">
                <a:ea typeface="宋体" charset="-122"/>
              </a:rPr>
              <a:t> Tamaño de la población</a:t>
            </a:r>
          </a:p>
          <a:p>
            <a:pPr>
              <a:lnSpc>
                <a:spcPct val="130000"/>
              </a:lnSpc>
            </a:pPr>
            <a:r>
              <a:rPr lang="es-ES_tradnl" altLang="zh-CN" sz="1800">
                <a:ea typeface="宋体" charset="-122"/>
              </a:rPr>
              <a:t>Para estimar el tamaño de la muestra, se ha considerado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s-ES_tradnl" altLang="zh-CN" sz="1800">
                <a:ea typeface="宋体" charset="-122"/>
              </a:rPr>
              <a:t>	los siguientes datos:</a:t>
            </a:r>
            <a:endParaRPr lang="es-ES_tradnl" altLang="zh-CN" sz="1800" b="1">
              <a:ea typeface="宋体" charset="-122"/>
            </a:endParaRPr>
          </a:p>
          <a:p>
            <a:pPr>
              <a:lnSpc>
                <a:spcPct val="130000"/>
              </a:lnSpc>
            </a:pPr>
            <a:r>
              <a:rPr lang="es-ES_tradnl" altLang="zh-CN" sz="1800" b="1">
                <a:ea typeface="宋体" charset="-122"/>
              </a:rPr>
              <a:t>Zα/2: </a:t>
            </a:r>
            <a:r>
              <a:rPr lang="es-ES_tradnl" altLang="zh-CN" sz="1800">
                <a:ea typeface="宋体" charset="-122"/>
              </a:rPr>
              <a:t>1,96%</a:t>
            </a:r>
            <a:endParaRPr lang="es-ES_tradnl" altLang="zh-CN" sz="1800" b="1">
              <a:ea typeface="宋体" charset="-122"/>
            </a:endParaRPr>
          </a:p>
          <a:p>
            <a:pPr>
              <a:lnSpc>
                <a:spcPct val="130000"/>
              </a:lnSpc>
            </a:pPr>
            <a:r>
              <a:rPr lang="es-ES_tradnl" altLang="zh-CN" sz="1800" b="1">
                <a:ea typeface="宋体" charset="-122"/>
              </a:rPr>
              <a:t>P: </a:t>
            </a:r>
            <a:r>
              <a:rPr lang="es-ES_tradnl" altLang="zh-CN" sz="1800">
                <a:ea typeface="宋体" charset="-122"/>
              </a:rPr>
              <a:t>0,5</a:t>
            </a:r>
            <a:endParaRPr lang="es-ES_tradnl" altLang="zh-CN" sz="1800" b="1">
              <a:ea typeface="宋体" charset="-122"/>
            </a:endParaRPr>
          </a:p>
          <a:p>
            <a:pPr>
              <a:lnSpc>
                <a:spcPct val="130000"/>
              </a:lnSpc>
            </a:pPr>
            <a:r>
              <a:rPr lang="es-ES_tradnl" altLang="zh-CN" sz="1800" b="1">
                <a:ea typeface="宋体" charset="-122"/>
              </a:rPr>
              <a:t>e: </a:t>
            </a:r>
            <a:r>
              <a:rPr lang="es-ES_tradnl" altLang="zh-CN" sz="1800">
                <a:ea typeface="宋体" charset="-122"/>
              </a:rPr>
              <a:t>5%</a:t>
            </a:r>
          </a:p>
          <a:p>
            <a:pPr>
              <a:lnSpc>
                <a:spcPct val="130000"/>
              </a:lnSpc>
            </a:pPr>
            <a:r>
              <a:rPr lang="es-ES_tradnl" altLang="zh-CN" sz="1800" b="1">
                <a:ea typeface="宋体" charset="-122"/>
              </a:rPr>
              <a:t>N: </a:t>
            </a:r>
            <a:r>
              <a:rPr lang="es-ES_tradnl" altLang="zh-CN" sz="1800">
                <a:ea typeface="宋体" charset="-122"/>
              </a:rPr>
              <a:t>1.132.270</a:t>
            </a:r>
          </a:p>
          <a:p>
            <a:pPr>
              <a:lnSpc>
                <a:spcPct val="130000"/>
              </a:lnSpc>
            </a:pPr>
            <a:r>
              <a:rPr lang="es-ES_tradnl" altLang="zh-CN" sz="1800" b="1">
                <a:ea typeface="宋体" charset="-122"/>
              </a:rPr>
              <a:t>n = </a:t>
            </a:r>
            <a:r>
              <a:rPr lang="es-ES_tradnl" altLang="zh-CN" sz="1800">
                <a:ea typeface="宋体" charset="-122"/>
              </a:rPr>
              <a:t>386</a:t>
            </a:r>
          </a:p>
          <a:p>
            <a:pPr>
              <a:lnSpc>
                <a:spcPct val="130000"/>
              </a:lnSpc>
            </a:pPr>
            <a:r>
              <a:rPr lang="es-ES_tradnl" altLang="zh-CN" sz="1800">
                <a:ea typeface="宋体" charset="-122"/>
              </a:rPr>
              <a:t>El número de personas a muestrear, será de 400 encuestados, para obtener resultados más exactos y precisos dados las características y objetivos del estudio a realizar</a:t>
            </a:r>
            <a:r>
              <a:rPr lang="en-US" altLang="zh-CN" sz="1800">
                <a:ea typeface="宋体" charset="-122"/>
              </a:rPr>
              <a:t> </a:t>
            </a:r>
            <a:endParaRPr lang="en-US" sz="1800"/>
          </a:p>
        </p:txBody>
      </p:sp>
      <p:sp>
        <p:nvSpPr>
          <p:cNvPr id="11469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1384300"/>
          </a:xfrm>
        </p:spPr>
        <p:txBody>
          <a:bodyPr/>
          <a:lstStyle/>
          <a:p>
            <a:pPr algn="ctr"/>
            <a:r>
              <a:rPr lang="en-US" sz="3600"/>
              <a:t>INFORMACION GENERAL DEL PRODUCTO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76408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ES_tradnl" sz="2400"/>
              <a:t>La pulpa de fruta es un producto 100% natural, no diluido ni fermentado, sin preservantes ni azúcar.</a:t>
            </a:r>
          </a:p>
          <a:p>
            <a:pPr algn="just">
              <a:lnSpc>
                <a:spcPct val="150000"/>
              </a:lnSpc>
            </a:pPr>
            <a:r>
              <a:rPr lang="es-ES_tradnl" sz="2400"/>
              <a:t>En condiciones de almacenamiento adecuadas tiene una vida útil de 1 año</a:t>
            </a:r>
          </a:p>
          <a:p>
            <a:pPr algn="just">
              <a:lnSpc>
                <a:spcPct val="150000"/>
              </a:lnSpc>
            </a:pPr>
            <a:r>
              <a:rPr lang="es-ES_tradnl" sz="2400"/>
              <a:t>Se utiliza industrialmente o en el hogar para productos derivados como jugos o mermeladas</a:t>
            </a:r>
          </a:p>
          <a:p>
            <a:pPr algn="just">
              <a:lnSpc>
                <a:spcPct val="150000"/>
              </a:lnSpc>
            </a:pPr>
            <a:r>
              <a:rPr lang="es-ES_tradnl" sz="2400"/>
              <a:t>Facilita la preparación de derivados y disminuye el tiempo a las amas de casa.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RESULTADOS DE LAS ENCUESTAS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_tradnl" sz="2800"/>
              <a:t>En promedio un 70% de la muestra desconoce la existencia del producto. </a:t>
            </a:r>
            <a:r>
              <a:rPr lang="es-ES_tradnl" sz="2800">
                <a:hlinkClick r:id="rId3" action="ppaction://hlinkfile"/>
              </a:rPr>
              <a:t>(Grafico)</a:t>
            </a:r>
            <a:endParaRPr lang="es-ES_tradnl" sz="2800"/>
          </a:p>
          <a:p>
            <a:pPr algn="just">
              <a:buFontTx/>
              <a:buNone/>
            </a:pPr>
            <a:endParaRPr lang="es-ES_tradnl" sz="2800"/>
          </a:p>
          <a:p>
            <a:pPr algn="just"/>
            <a:r>
              <a:rPr lang="es-ES_tradnl" sz="2800"/>
              <a:t>En promedio el 50% de las personas encuestadas que consumen la pulpa de fruta lo hacen con una frecuencia mensual, mientras que un 20% aproximadamente lo hace de forma quincenal. </a:t>
            </a:r>
            <a:r>
              <a:rPr lang="es-ES_tradnl" sz="2800">
                <a:hlinkClick r:id="rId4" action="ppaction://hlinkfile"/>
              </a:rPr>
              <a:t>(Grafico)</a:t>
            </a:r>
            <a:endParaRPr lang="es-ES_tradnl" sz="2800"/>
          </a:p>
          <a:p>
            <a:pPr algn="just">
              <a:buFontTx/>
              <a:buNone/>
            </a:pPr>
            <a:endParaRPr lang="es-ES_tradnl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2546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_tradnl"/>
              <a:t>Un 40% aproximadamente de los encuestados consumen el producto con el fin de ahorrar tiempo y por que lo consideran mas saludable. </a:t>
            </a:r>
            <a:r>
              <a:rPr lang="es-ES_tradnl">
                <a:hlinkClick r:id="rId3" action="ppaction://hlinkfile"/>
              </a:rPr>
              <a:t>(Grafico)</a:t>
            </a:r>
            <a:endParaRPr lang="es-ES_tradnl"/>
          </a:p>
          <a:p>
            <a:pPr algn="just">
              <a:lnSpc>
                <a:spcPct val="90000"/>
              </a:lnSpc>
              <a:buFontTx/>
              <a:buNone/>
            </a:pPr>
            <a:endParaRPr lang="es-ES_tradnl"/>
          </a:p>
          <a:p>
            <a:pPr algn="just">
              <a:lnSpc>
                <a:spcPct val="90000"/>
              </a:lnSpc>
              <a:buFontTx/>
              <a:buNone/>
            </a:pPr>
            <a:endParaRPr lang="es-ES_tradnl"/>
          </a:p>
          <a:p>
            <a:pPr algn="just">
              <a:lnSpc>
                <a:spcPct val="90000"/>
              </a:lnSpc>
            </a:pPr>
            <a:r>
              <a:rPr lang="es-ES_tradnl"/>
              <a:t>Un 50% de los encuestados dejaron de comprar el producto por que estaban inconformes con su sabor y dudaban de que sea 100% natural. </a:t>
            </a:r>
            <a:r>
              <a:rPr lang="es-ES_tradnl">
                <a:hlinkClick r:id="rId4" action="ppaction://hlinkfile"/>
              </a:rPr>
              <a:t>(Grafico)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11750"/>
          </a:xfrm>
        </p:spPr>
        <p:txBody>
          <a:bodyPr/>
          <a:lstStyle/>
          <a:p>
            <a:pPr algn="just"/>
            <a:r>
              <a:rPr lang="es-ES_tradnl"/>
              <a:t>El 100% de los encuestados opinan que el principal requisito para comprar el producto es que sea totalmente natural, mientras que un 65% aproximadamente opina que debe tener promociones y descuentos. </a:t>
            </a:r>
            <a:r>
              <a:rPr lang="es-ES_tradnl">
                <a:hlinkClick r:id="rId3" action="ppaction://hlinkfile"/>
              </a:rPr>
              <a:t>(Grafico)</a:t>
            </a:r>
            <a:endParaRPr lang="es-ES_tradnl"/>
          </a:p>
        </p:txBody>
      </p:sp>
      <p:sp>
        <p:nvSpPr>
          <p:cNvPr id="116740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984250"/>
          </a:xfrm>
        </p:spPr>
        <p:txBody>
          <a:bodyPr/>
          <a:lstStyle/>
          <a:p>
            <a:pPr algn="ctr"/>
            <a:r>
              <a:rPr lang="en-US" sz="4000"/>
              <a:t>DEMANDA POTENCIAL MENSUAL</a:t>
            </a:r>
          </a:p>
        </p:txBody>
      </p:sp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916113"/>
            <a:ext cx="6697662" cy="394652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54629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MISION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_tradnl" altLang="zh-CN">
                <a:ea typeface="宋体" charset="-122"/>
              </a:rPr>
              <a:t>Satisfacer el gusto exigente de las familias guayaquileñas con la elaboración de pulpa de frutas natural y con calidad de exportación, para que aumente el consumo de frutas producidas en el Ecuador durante cualquier época del año.</a:t>
            </a:r>
            <a:endParaRPr lang="en-US"/>
          </a:p>
        </p:txBody>
      </p:sp>
      <p:sp>
        <p:nvSpPr>
          <p:cNvPr id="11776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VISION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_tradnl" altLang="zh-CN">
                <a:ea typeface="宋体" charset="-122"/>
              </a:rPr>
              <a:t>Ser la empresa líder en el mercado guayaquileño de pulpa de fruta congelada gracias a la calidad  y frescura de nuestros productos procesados con una tecnología de punta</a:t>
            </a:r>
            <a:r>
              <a:rPr lang="en-US" altLang="zh-CN">
                <a:ea typeface="宋体" charset="-122"/>
              </a:rPr>
              <a:t>.</a:t>
            </a:r>
            <a:endParaRPr lang="en-US"/>
          </a:p>
        </p:txBody>
      </p:sp>
      <p:sp>
        <p:nvSpPr>
          <p:cNvPr id="11878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27125"/>
          </a:xfrm>
        </p:spPr>
        <p:txBody>
          <a:bodyPr/>
          <a:lstStyle/>
          <a:p>
            <a:pPr algn="ctr"/>
            <a:r>
              <a:rPr lang="en-US"/>
              <a:t>FORTALEZAS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pPr algn="just"/>
            <a:r>
              <a:rPr lang="es-ES_tradnl" altLang="zh-CN" sz="2400">
                <a:ea typeface="宋体" charset="-122"/>
              </a:rPr>
              <a:t>Conocimiento y experiencia de la empresa promotora del proceso productivo</a:t>
            </a:r>
          </a:p>
          <a:p>
            <a:pPr algn="just"/>
            <a:r>
              <a:rPr lang="es-ES_tradnl" altLang="zh-CN" sz="2400">
                <a:ea typeface="宋体" charset="-122"/>
              </a:rPr>
              <a:t>Alianzas con los productores para mantener los precios en niveles normales, evitando la especulación</a:t>
            </a:r>
          </a:p>
          <a:p>
            <a:pPr algn="just"/>
            <a:r>
              <a:rPr lang="es-ES_tradnl" altLang="zh-CN" sz="2400">
                <a:ea typeface="宋体" charset="-122"/>
              </a:rPr>
              <a:t>Maquinaria y tecnología de punta apropiada para el desarrollo de productos de calidad</a:t>
            </a:r>
          </a:p>
          <a:p>
            <a:pPr algn="just"/>
            <a:r>
              <a:rPr lang="es-ES_tradnl" altLang="zh-CN" sz="2400">
                <a:ea typeface="宋体" charset="-122"/>
              </a:rPr>
              <a:t>Costos bajos de producción y de materia prima en relación a ciertos competidores actuales</a:t>
            </a:r>
          </a:p>
          <a:p>
            <a:pPr algn="just"/>
            <a:r>
              <a:rPr lang="es-ES_tradnl" altLang="zh-CN" sz="2400">
                <a:ea typeface="宋体" charset="-122"/>
              </a:rPr>
              <a:t>Productos sabrosos de buena calidad con una aceptación moderada en el mercado nacional, pero con mayor aceptación en el mercado internacional.</a:t>
            </a:r>
            <a:endParaRPr lang="en-US" sz="2400"/>
          </a:p>
        </p:txBody>
      </p:sp>
      <p:sp>
        <p:nvSpPr>
          <p:cNvPr id="11981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/>
            <a:r>
              <a:rPr lang="en-US"/>
              <a:t>OPORTUNIDADES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824413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s-ES_tradnl" altLang="zh-CN" sz="2400">
                <a:ea typeface="宋体" charset="-122"/>
              </a:rPr>
              <a:t>Ventajas comparativas de producción por las características agro ecológicas de las zonas productivas</a:t>
            </a:r>
          </a:p>
          <a:p>
            <a:pPr algn="just">
              <a:lnSpc>
                <a:spcPct val="110000"/>
              </a:lnSpc>
            </a:pPr>
            <a:r>
              <a:rPr lang="es-ES_tradnl" altLang="zh-CN" sz="2400">
                <a:ea typeface="宋体" charset="-122"/>
              </a:rPr>
              <a:t>Mercado poco explotado y con tendencia al alza</a:t>
            </a:r>
          </a:p>
          <a:p>
            <a:pPr algn="just">
              <a:lnSpc>
                <a:spcPct val="110000"/>
              </a:lnSpc>
            </a:pPr>
            <a:r>
              <a:rPr lang="es-ES_tradnl" altLang="zh-CN" sz="2400">
                <a:ea typeface="宋体" charset="-122"/>
              </a:rPr>
              <a:t>Disponibilidad de mano de obra</a:t>
            </a:r>
          </a:p>
          <a:p>
            <a:pPr algn="just">
              <a:lnSpc>
                <a:spcPct val="110000"/>
              </a:lnSpc>
            </a:pPr>
            <a:r>
              <a:rPr lang="es-ES_tradnl" altLang="zh-CN" sz="2400">
                <a:ea typeface="宋体" charset="-122"/>
              </a:rPr>
              <a:t>Disponibilidad de materia prima (frutas) durante casi todo el año</a:t>
            </a:r>
          </a:p>
          <a:p>
            <a:pPr algn="just">
              <a:lnSpc>
                <a:spcPct val="110000"/>
              </a:lnSpc>
            </a:pPr>
            <a:r>
              <a:rPr lang="es-ES_tradnl" altLang="zh-CN" sz="2400">
                <a:ea typeface="宋体" charset="-122"/>
              </a:rPr>
              <a:t>Consumidores con altos ingresos</a:t>
            </a:r>
          </a:p>
          <a:p>
            <a:pPr algn="just">
              <a:lnSpc>
                <a:spcPct val="110000"/>
              </a:lnSpc>
            </a:pPr>
            <a:r>
              <a:rPr lang="es-ES_tradnl" altLang="zh-CN" sz="2400">
                <a:ea typeface="宋体" charset="-122"/>
              </a:rPr>
              <a:t>Productos con buena aceptación internacional</a:t>
            </a:r>
          </a:p>
          <a:p>
            <a:pPr algn="just">
              <a:lnSpc>
                <a:spcPct val="110000"/>
              </a:lnSpc>
            </a:pPr>
            <a:r>
              <a:rPr lang="es-ES_tradnl" altLang="zh-CN" sz="2400">
                <a:ea typeface="宋体" charset="-122"/>
              </a:rPr>
              <a:t>Posibilidad de captar nuevos mercados debido a la apertura comercial</a:t>
            </a:r>
            <a:endParaRPr lang="en-US" sz="2400"/>
          </a:p>
        </p:txBody>
      </p:sp>
      <p:sp>
        <p:nvSpPr>
          <p:cNvPr id="12186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29600" cy="1271587"/>
          </a:xfrm>
        </p:spPr>
        <p:txBody>
          <a:bodyPr/>
          <a:lstStyle/>
          <a:p>
            <a:pPr algn="ctr"/>
            <a:r>
              <a:rPr lang="en-US"/>
              <a:t>DEBILIDADES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681537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s-ES_tradnl" altLang="zh-CN" sz="2800">
                <a:ea typeface="宋体" charset="-122"/>
              </a:rPr>
              <a:t>Poco manejo de los canales de distribución</a:t>
            </a:r>
          </a:p>
          <a:p>
            <a:pPr algn="just">
              <a:lnSpc>
                <a:spcPct val="120000"/>
              </a:lnSpc>
            </a:pPr>
            <a:r>
              <a:rPr lang="es-ES_tradnl" altLang="zh-CN" sz="2800">
                <a:ea typeface="宋体" charset="-122"/>
              </a:rPr>
              <a:t>Baja productividad de la mano de obra del sector</a:t>
            </a:r>
          </a:p>
          <a:p>
            <a:pPr algn="just">
              <a:lnSpc>
                <a:spcPct val="120000"/>
              </a:lnSpc>
            </a:pPr>
            <a:r>
              <a:rPr lang="es-ES_tradnl" altLang="zh-CN" sz="2800">
                <a:ea typeface="宋体" charset="-122"/>
              </a:rPr>
              <a:t>Comercialización individual</a:t>
            </a:r>
          </a:p>
          <a:p>
            <a:pPr algn="just">
              <a:lnSpc>
                <a:spcPct val="120000"/>
              </a:lnSpc>
            </a:pPr>
            <a:r>
              <a:rPr lang="es-ES_tradnl" altLang="zh-CN" sz="2800">
                <a:ea typeface="宋体" charset="-122"/>
              </a:rPr>
              <a:t>Escasa difusión del producto</a:t>
            </a:r>
          </a:p>
          <a:p>
            <a:pPr algn="just">
              <a:lnSpc>
                <a:spcPct val="120000"/>
              </a:lnSpc>
            </a:pPr>
            <a:r>
              <a:rPr lang="es-ES_tradnl" altLang="zh-CN" sz="2800">
                <a:ea typeface="宋体" charset="-122"/>
              </a:rPr>
              <a:t>Alto porcentaje de desconocimiento sobre las propiedades y usos de la pulpa de fruta congelada.</a:t>
            </a:r>
            <a:endParaRPr lang="en-US" sz="2800"/>
          </a:p>
        </p:txBody>
      </p:sp>
      <p:sp>
        <p:nvSpPr>
          <p:cNvPr id="12288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AMENAZAS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3910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s-ES_tradnl" altLang="zh-CN" sz="2800">
                <a:ea typeface="宋体" charset="-122"/>
              </a:rPr>
              <a:t>Inestabilidad política y económica</a:t>
            </a:r>
          </a:p>
          <a:p>
            <a:pPr>
              <a:lnSpc>
                <a:spcPct val="130000"/>
              </a:lnSpc>
            </a:pPr>
            <a:r>
              <a:rPr lang="es-ES_tradnl" altLang="zh-CN" sz="2800">
                <a:ea typeface="宋体" charset="-122"/>
              </a:rPr>
              <a:t>Incremento de competidores internacionales</a:t>
            </a:r>
          </a:p>
          <a:p>
            <a:pPr>
              <a:lnSpc>
                <a:spcPct val="130000"/>
              </a:lnSpc>
            </a:pPr>
            <a:r>
              <a:rPr lang="es-ES_tradnl" altLang="zh-CN" sz="2800">
                <a:ea typeface="宋体" charset="-122"/>
              </a:rPr>
              <a:t>Paros, huelgas de trabajadores</a:t>
            </a:r>
          </a:p>
          <a:p>
            <a:pPr algn="just">
              <a:lnSpc>
                <a:spcPct val="130000"/>
              </a:lnSpc>
            </a:pPr>
            <a:r>
              <a:rPr lang="es-ES_tradnl" altLang="zh-CN" sz="2800">
                <a:ea typeface="宋体" charset="-122"/>
              </a:rPr>
              <a:t>Enfermedades o situaciones climáticas desfavorables en el sector agrícola, principal proveedor de materia prima</a:t>
            </a:r>
            <a:r>
              <a:rPr lang="en-US" altLang="zh-CN">
                <a:ea typeface="宋体" charset="-122"/>
              </a:rPr>
              <a:t>.</a:t>
            </a:r>
            <a:endParaRPr lang="en-US"/>
          </a:p>
        </p:txBody>
      </p:sp>
      <p:sp>
        <p:nvSpPr>
          <p:cNvPr id="12390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384300"/>
          </a:xfrm>
        </p:spPr>
        <p:txBody>
          <a:bodyPr/>
          <a:lstStyle/>
          <a:p>
            <a:pPr algn="ctr"/>
            <a:r>
              <a:rPr lang="en-US" sz="4800"/>
              <a:t>FRUTAS A PROCESAR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114800"/>
          </a:xfrm>
        </p:spPr>
        <p:txBody>
          <a:bodyPr/>
          <a:lstStyle/>
          <a:p>
            <a:r>
              <a:rPr lang="en-US">
                <a:hlinkClick r:id="rId3" action="ppaction://hlinksldjump"/>
              </a:rPr>
              <a:t>M</a:t>
            </a:r>
            <a:r>
              <a:rPr lang="en-US"/>
              <a:t>ORA</a:t>
            </a:r>
          </a:p>
          <a:p>
            <a:endParaRPr lang="en-US"/>
          </a:p>
          <a:p>
            <a:endParaRPr lang="en-US"/>
          </a:p>
          <a:p>
            <a:r>
              <a:rPr lang="en-US">
                <a:hlinkClick r:id="rId4" action="ppaction://hlinksldjump"/>
              </a:rPr>
              <a:t>G</a:t>
            </a:r>
            <a:r>
              <a:rPr lang="en-US"/>
              <a:t>UAYABA</a:t>
            </a:r>
          </a:p>
          <a:p>
            <a:endParaRPr lang="en-US"/>
          </a:p>
          <a:p>
            <a:endParaRPr lang="en-US"/>
          </a:p>
          <a:p>
            <a:r>
              <a:rPr lang="en-US">
                <a:hlinkClick r:id="rId5" action="ppaction://hlinksldjump"/>
              </a:rPr>
              <a:t>G</a:t>
            </a:r>
            <a:r>
              <a:rPr lang="en-US"/>
              <a:t>UANABANA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PRODUCTO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681537"/>
          </a:xfrm>
        </p:spPr>
        <p:txBody>
          <a:bodyPr/>
          <a:lstStyle/>
          <a:p>
            <a:pPr algn="just"/>
            <a:r>
              <a:rPr lang="es-ES_tradnl" altLang="zh-CN" sz="2800">
                <a:ea typeface="宋体" charset="-122"/>
              </a:rPr>
              <a:t>Su principal ingrediente son tres tipos de frutas diferentes que son mora, guayaba y guanábana</a:t>
            </a:r>
          </a:p>
          <a:p>
            <a:pPr algn="just"/>
            <a:r>
              <a:rPr lang="es-ES_tradnl" altLang="zh-CN" sz="2800">
                <a:ea typeface="宋体" charset="-122"/>
              </a:rPr>
              <a:t>Brinda la oportunidad de poder consumir directamente un producto nutritivo que además de ser delicioso, es un alimento altamente proteico. </a:t>
            </a:r>
          </a:p>
          <a:p>
            <a:pPr algn="just"/>
            <a:r>
              <a:rPr lang="es-ES_tradnl" altLang="zh-CN" sz="2800">
                <a:ea typeface="宋体" charset="-122"/>
              </a:rPr>
              <a:t>Es un producto sin preservantes ni químicos, 100% natural, para brindar un producto más nutritivo.</a:t>
            </a:r>
          </a:p>
          <a:p>
            <a:pPr algn="just"/>
            <a:r>
              <a:rPr lang="es-ES_tradnl" sz="2800"/>
              <a:t>Tiene 2 presentaciones: 1.3 Kg. y 500 gr.</a:t>
            </a:r>
          </a:p>
        </p:txBody>
      </p:sp>
      <p:sp>
        <p:nvSpPr>
          <p:cNvPr id="12493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PRECIO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751387"/>
          </a:xfrm>
        </p:spPr>
        <p:txBody>
          <a:bodyPr/>
          <a:lstStyle/>
          <a:p>
            <a:pPr algn="just"/>
            <a:r>
              <a:rPr lang="es-ES_tradnl" altLang="zh-CN" sz="2800">
                <a:ea typeface="宋体" charset="-122"/>
              </a:rPr>
              <a:t>Varía de acuerdo a la presentación del mismo y al tipo de fruta que se esta expendiendo.</a:t>
            </a:r>
          </a:p>
          <a:p>
            <a:pPr algn="just"/>
            <a:r>
              <a:rPr lang="es-ES_tradnl" altLang="zh-CN" sz="2800">
                <a:ea typeface="宋体" charset="-122"/>
              </a:rPr>
              <a:t>Agrocomercial Fruta Fresca siendo la encargada de conseguir la materia prima buscara entregarla a Pulpa Fruta Fresca a menores precios. </a:t>
            </a:r>
          </a:p>
          <a:p>
            <a:pPr algn="just"/>
            <a:r>
              <a:rPr lang="es-ES_tradnl" altLang="zh-CN" sz="2800">
                <a:ea typeface="宋体" charset="-122"/>
              </a:rPr>
              <a:t>De esta manera buscaremos reducir los costos, buscando una mayor competitividad tanto en el mercado local como extranjero</a:t>
            </a:r>
            <a:r>
              <a:rPr lang="en-US" altLang="zh-CN" sz="2800">
                <a:ea typeface="宋体" charset="-122"/>
              </a:rPr>
              <a:t>.</a:t>
            </a:r>
            <a:endParaRPr lang="en-US" sz="2800"/>
          </a:p>
        </p:txBody>
      </p:sp>
      <p:sp>
        <p:nvSpPr>
          <p:cNvPr id="12698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PLAZA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1955800"/>
          </a:xfrm>
        </p:spPr>
        <p:txBody>
          <a:bodyPr/>
          <a:lstStyle/>
          <a:p>
            <a:pPr algn="just"/>
            <a:r>
              <a:rPr lang="es-ES_tradnl" altLang="zh-CN" sz="2800">
                <a:ea typeface="宋体" charset="-122"/>
              </a:rPr>
              <a:t>En cuanto a las diferentes actividades que se realizarán para poner al producto al alcance de los potenciales consumidores, se utilizará un canal de distribución: el canal indirecto.</a:t>
            </a:r>
            <a:endParaRPr lang="en-US" sz="2800"/>
          </a:p>
        </p:txBody>
      </p:sp>
      <p:sp>
        <p:nvSpPr>
          <p:cNvPr id="128009" name="Rectangle 9"/>
          <p:cNvSpPr>
            <a:spLocks noChangeArrowheads="1"/>
          </p:cNvSpPr>
          <p:nvPr/>
        </p:nvSpPr>
        <p:spPr bwMode="auto">
          <a:xfrm>
            <a:off x="468313" y="4365625"/>
            <a:ext cx="1871662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>
                <a:solidFill>
                  <a:srgbClr val="000000"/>
                </a:solidFill>
              </a:rPr>
              <a:t>AGROCOMERCIAL</a:t>
            </a:r>
          </a:p>
          <a:p>
            <a:r>
              <a:rPr lang="en-US" sz="1400" b="1">
                <a:solidFill>
                  <a:srgbClr val="000000"/>
                </a:solidFill>
              </a:rPr>
              <a:t> FRUTA  FRESCA</a:t>
            </a:r>
          </a:p>
        </p:txBody>
      </p:sp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2771775" y="4365625"/>
            <a:ext cx="1368425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>
                <a:solidFill>
                  <a:srgbClr val="000000"/>
                </a:solidFill>
              </a:rPr>
              <a:t>PULPA FRUTA</a:t>
            </a:r>
          </a:p>
          <a:p>
            <a:r>
              <a:rPr lang="en-US" sz="1400" b="1">
                <a:solidFill>
                  <a:srgbClr val="000000"/>
                </a:solidFill>
              </a:rPr>
              <a:t> FRESCA</a:t>
            </a:r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4716463" y="4365625"/>
            <a:ext cx="1800225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>
                <a:solidFill>
                  <a:srgbClr val="000000"/>
                </a:solidFill>
              </a:rPr>
              <a:t>DISTRIBUIDORES</a:t>
            </a:r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7019925" y="4365625"/>
            <a:ext cx="1368425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>
                <a:solidFill>
                  <a:srgbClr val="000000"/>
                </a:solidFill>
              </a:rPr>
              <a:t>CLIENTE</a:t>
            </a:r>
          </a:p>
          <a:p>
            <a:r>
              <a:rPr lang="en-US" sz="1400" b="1">
                <a:solidFill>
                  <a:srgbClr val="000000"/>
                </a:solidFill>
              </a:rPr>
              <a:t>POTENCIAL</a:t>
            </a:r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2411413" y="46529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>
            <a:off x="4284663" y="46529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8015" name="Line 15"/>
          <p:cNvSpPr>
            <a:spLocks noChangeShapeType="1"/>
          </p:cNvSpPr>
          <p:nvPr/>
        </p:nvSpPr>
        <p:spPr bwMode="auto">
          <a:xfrm>
            <a:off x="6588125" y="45815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8016" name="AutoShap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COMUNICACION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/>
              <a:t>Publicidad (</a:t>
            </a:r>
            <a:r>
              <a:rPr lang="es-ES_tradnl">
                <a:hlinkClick r:id="rId3" action="ppaction://hlinkfile"/>
              </a:rPr>
              <a:t>Cuadro</a:t>
            </a:r>
            <a:r>
              <a:rPr lang="es-ES_tradnl"/>
              <a:t>)</a:t>
            </a:r>
          </a:p>
          <a:p>
            <a:endParaRPr lang="es-ES_tradnl"/>
          </a:p>
          <a:p>
            <a:pPr>
              <a:buFontTx/>
              <a:buNone/>
            </a:pPr>
            <a:endParaRPr lang="es-ES_tradnl"/>
          </a:p>
          <a:p>
            <a:endParaRPr lang="es-ES_tradnl"/>
          </a:p>
          <a:p>
            <a:r>
              <a:rPr lang="es-ES_tradnl"/>
              <a:t>Promoción (</a:t>
            </a:r>
            <a:r>
              <a:rPr lang="es-ES_tradnl">
                <a:hlinkClick r:id="rId4" action="ppaction://hlinkfile"/>
              </a:rPr>
              <a:t>Cuadro</a:t>
            </a:r>
            <a:r>
              <a:rPr lang="es-ES_tradnl"/>
              <a:t>)</a:t>
            </a:r>
          </a:p>
        </p:txBody>
      </p:sp>
      <p:sp>
        <p:nvSpPr>
          <p:cNvPr id="129028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384300"/>
          </a:xfrm>
        </p:spPr>
        <p:txBody>
          <a:bodyPr/>
          <a:lstStyle/>
          <a:p>
            <a:pPr algn="ctr"/>
            <a:r>
              <a:rPr lang="en-US" sz="3600"/>
              <a:t>REQUERIMIENTOS PARA EL DESARROLLO DEL PROYECTO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s-ES" altLang="zh-CN" sz="2800">
                <a:ea typeface="宋体" charset="-122"/>
              </a:rPr>
              <a:t>Ubicación de la planta</a:t>
            </a:r>
          </a:p>
          <a:p>
            <a:pPr>
              <a:lnSpc>
                <a:spcPct val="130000"/>
              </a:lnSpc>
            </a:pPr>
            <a:r>
              <a:rPr lang="es-ES" altLang="zh-CN" sz="2800">
                <a:ea typeface="宋体" charset="-122"/>
              </a:rPr>
              <a:t>Infraestructura de la planta (</a:t>
            </a:r>
            <a:r>
              <a:rPr lang="es-ES" altLang="zh-CN" sz="2800">
                <a:ea typeface="宋体" charset="-122"/>
                <a:hlinkClick r:id="rId3" action="ppaction://hlinksldjump"/>
              </a:rPr>
              <a:t>Grafico</a:t>
            </a:r>
            <a:r>
              <a:rPr lang="es-ES" altLang="zh-CN" sz="2800">
                <a:ea typeface="宋体" charset="-122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s-ES" altLang="zh-CN" sz="2800">
                <a:ea typeface="宋体" charset="-122"/>
              </a:rPr>
              <a:t>Maquinaria y Equipos</a:t>
            </a:r>
          </a:p>
          <a:p>
            <a:pPr>
              <a:lnSpc>
                <a:spcPct val="130000"/>
              </a:lnSpc>
            </a:pPr>
            <a:r>
              <a:rPr lang="es-ES" altLang="zh-CN" sz="2800">
                <a:ea typeface="宋体" charset="-122"/>
              </a:rPr>
              <a:t>Materia Prima requerida</a:t>
            </a:r>
          </a:p>
          <a:p>
            <a:pPr>
              <a:lnSpc>
                <a:spcPct val="130000"/>
              </a:lnSpc>
            </a:pPr>
            <a:r>
              <a:rPr lang="es-ES" altLang="zh-CN" sz="2800">
                <a:ea typeface="宋体" charset="-122"/>
              </a:rPr>
              <a:t>Requerimientos de mano de obra</a:t>
            </a:r>
          </a:p>
          <a:p>
            <a:pPr>
              <a:lnSpc>
                <a:spcPct val="130000"/>
              </a:lnSpc>
            </a:pPr>
            <a:r>
              <a:rPr lang="es-ES" altLang="zh-CN" sz="2800">
                <a:ea typeface="宋体" charset="-122"/>
              </a:rPr>
              <a:t>Otros requerimientos e insumos de producción</a:t>
            </a:r>
            <a:endParaRPr lang="en-US" sz="2800"/>
          </a:p>
        </p:txBody>
      </p:sp>
      <p:sp>
        <p:nvSpPr>
          <p:cNvPr id="131076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CALENDARIO DE PRODUCCION</a:t>
            </a:r>
          </a:p>
        </p:txBody>
      </p:sp>
      <p:sp>
        <p:nvSpPr>
          <p:cNvPr id="13517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420938"/>
            <a:ext cx="7956550" cy="23034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ESTRUCTURA LEGAL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114800"/>
          </a:xfrm>
        </p:spPr>
        <p:txBody>
          <a:bodyPr/>
          <a:lstStyle/>
          <a:p>
            <a:r>
              <a:rPr lang="es-ES_tradnl" altLang="zh-CN" sz="2800">
                <a:ea typeface="宋体" charset="-122"/>
              </a:rPr>
              <a:t>Permiso de Funcionamiento</a:t>
            </a:r>
          </a:p>
          <a:p>
            <a:endParaRPr lang="es-ES_tradnl" altLang="zh-CN" sz="2800">
              <a:ea typeface="宋体" charset="-122"/>
            </a:endParaRPr>
          </a:p>
          <a:p>
            <a:endParaRPr lang="es-ES_tradnl" altLang="zh-CN" sz="2800">
              <a:ea typeface="宋体" charset="-122"/>
            </a:endParaRPr>
          </a:p>
          <a:p>
            <a:pPr>
              <a:buFontTx/>
              <a:buNone/>
            </a:pPr>
            <a:endParaRPr lang="es-ES_tradnl" altLang="zh-CN" sz="2800">
              <a:ea typeface="宋体" charset="-122"/>
            </a:endParaRPr>
          </a:p>
          <a:p>
            <a:r>
              <a:rPr lang="es-ES_tradnl" altLang="zh-CN" sz="2800">
                <a:ea typeface="宋体" charset="-122"/>
              </a:rPr>
              <a:t>Permiso Municipal</a:t>
            </a:r>
          </a:p>
          <a:p>
            <a:pPr>
              <a:buFontTx/>
              <a:buNone/>
            </a:pPr>
            <a:endParaRPr lang="es-ES_tradnl" altLang="zh-CN" sz="2800">
              <a:ea typeface="宋体" charset="-122"/>
            </a:endParaRPr>
          </a:p>
        </p:txBody>
      </p:sp>
      <p:sp>
        <p:nvSpPr>
          <p:cNvPr id="13414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REQUERIMIENTOS PARA LA EXPORTACION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76475"/>
            <a:ext cx="8229600" cy="4114800"/>
          </a:xfrm>
        </p:spPr>
        <p:txBody>
          <a:bodyPr/>
          <a:lstStyle/>
          <a:p>
            <a:pPr marL="609600" indent="-609600"/>
            <a:r>
              <a:rPr lang="es-ES_tradnl" altLang="zh-CN">
                <a:ea typeface="宋体" charset="-122"/>
              </a:rPr>
              <a:t>Requisitos para exportar</a:t>
            </a:r>
            <a:r>
              <a:rPr lang="en-US" altLang="zh-CN">
                <a:ea typeface="宋体" charset="-122"/>
              </a:rPr>
              <a:t> </a:t>
            </a:r>
          </a:p>
          <a:p>
            <a:pPr marL="609600" indent="-609600">
              <a:buFontTx/>
              <a:buNone/>
            </a:pPr>
            <a:endParaRPr lang="en-US" altLang="zh-CN">
              <a:ea typeface="宋体" charset="-122"/>
            </a:endParaRPr>
          </a:p>
          <a:p>
            <a:pPr marL="609600" indent="-609600"/>
            <a:r>
              <a:rPr lang="es-ES_tradnl" altLang="zh-CN">
                <a:ea typeface="宋体" charset="-122"/>
              </a:rPr>
              <a:t>Trámites de exportación:</a:t>
            </a:r>
          </a:p>
          <a:p>
            <a:pPr marL="609600" indent="-609600">
              <a:buFontTx/>
              <a:buNone/>
            </a:pPr>
            <a:r>
              <a:rPr lang="en-US" altLang="zh-CN">
                <a:ea typeface="宋体" charset="-122"/>
              </a:rPr>
              <a:t>	A.-</a:t>
            </a:r>
            <a:r>
              <a:rPr lang="es-ES_tradnl" altLang="zh-CN" sz="2000" i="1">
                <a:ea typeface="宋体" charset="-122"/>
              </a:rPr>
              <a:t>Obtención del visto bueno del formulario único de exportación en la banca privada autorizada por el BCE.</a:t>
            </a:r>
            <a:r>
              <a:rPr lang="en-US" altLang="zh-CN">
                <a:ea typeface="宋体" charset="-122"/>
              </a:rPr>
              <a:t> </a:t>
            </a:r>
          </a:p>
          <a:p>
            <a:pPr marL="609600" indent="-609600">
              <a:buFontTx/>
              <a:buNone/>
            </a:pPr>
            <a:r>
              <a:rPr lang="en-US" altLang="zh-CN">
                <a:ea typeface="宋体" charset="-122"/>
              </a:rPr>
              <a:t>	B.-</a:t>
            </a:r>
            <a:r>
              <a:rPr lang="es-ES_tradnl" altLang="zh-CN" sz="2000" i="1">
                <a:ea typeface="宋体" charset="-122"/>
              </a:rPr>
              <a:t>Procedimiento Aduanero</a:t>
            </a:r>
            <a:endParaRPr lang="en-US" sz="2000" i="1"/>
          </a:p>
        </p:txBody>
      </p:sp>
      <p:sp>
        <p:nvSpPr>
          <p:cNvPr id="13619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8" name="Picture 4" descr="Copy of pl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12713"/>
            <a:ext cx="7993063" cy="6397625"/>
          </a:xfrm>
          <a:prstGeom prst="rect">
            <a:avLst/>
          </a:prstGeom>
          <a:noFill/>
        </p:spPr>
      </p:pic>
      <p:sp>
        <p:nvSpPr>
          <p:cNvPr id="22118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leftArrow">
            <a:avLst>
              <a:gd name="adj1" fmla="val 50000"/>
              <a:gd name="adj2" fmla="val 439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GENERALIDADES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229600" cy="4535487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s-ES_tradnl">
                <a:hlinkClick r:id="rId3" action="ppaction://hlinksldjump"/>
              </a:rPr>
              <a:t>D</a:t>
            </a:r>
            <a:r>
              <a:rPr lang="es-ES_tradnl"/>
              <a:t>efinición del problema</a:t>
            </a:r>
          </a:p>
          <a:p>
            <a:pPr>
              <a:lnSpc>
                <a:spcPct val="160000"/>
              </a:lnSpc>
            </a:pPr>
            <a:endParaRPr lang="es-ES_tradnl"/>
          </a:p>
          <a:p>
            <a:pPr>
              <a:lnSpc>
                <a:spcPct val="160000"/>
              </a:lnSpc>
            </a:pPr>
            <a:r>
              <a:rPr lang="es-ES_tradnl">
                <a:hlinkClick r:id="rId4" action="ppaction://hlinksldjump"/>
              </a:rPr>
              <a:t>D</a:t>
            </a:r>
            <a:r>
              <a:rPr lang="es-ES_tradnl"/>
              <a:t>escripción del negocio</a:t>
            </a:r>
          </a:p>
          <a:p>
            <a:pPr>
              <a:lnSpc>
                <a:spcPct val="160000"/>
              </a:lnSpc>
              <a:buFontTx/>
              <a:buNone/>
            </a:pPr>
            <a:endParaRPr lang="es-ES_tradnl"/>
          </a:p>
          <a:p>
            <a:pPr>
              <a:lnSpc>
                <a:spcPct val="160000"/>
              </a:lnSpc>
            </a:pPr>
            <a:r>
              <a:rPr lang="es-ES_tradnl"/>
              <a:t>Ventajas competitivas</a:t>
            </a:r>
          </a:p>
          <a:p>
            <a:pPr>
              <a:lnSpc>
                <a:spcPct val="160000"/>
              </a:lnSpc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MISION Y VISION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114800"/>
          </a:xfrm>
        </p:spPr>
        <p:txBody>
          <a:bodyPr/>
          <a:lstStyle/>
          <a:p>
            <a:r>
              <a:rPr lang="es-ES_tradnl">
                <a:hlinkClick r:id="rId3" action="ppaction://hlinksldjump"/>
              </a:rPr>
              <a:t>M</a:t>
            </a:r>
            <a:r>
              <a:rPr lang="es-ES_tradnl"/>
              <a:t>isión</a:t>
            </a:r>
          </a:p>
          <a:p>
            <a:pPr>
              <a:buFontTx/>
              <a:buNone/>
            </a:pPr>
            <a:endParaRPr lang="es-ES_tradnl"/>
          </a:p>
          <a:p>
            <a:pPr>
              <a:buFontTx/>
              <a:buNone/>
            </a:pPr>
            <a:endParaRPr lang="es-ES_tradnl"/>
          </a:p>
          <a:p>
            <a:pPr>
              <a:buFontTx/>
              <a:buNone/>
            </a:pPr>
            <a:endParaRPr lang="es-ES_tradnl"/>
          </a:p>
          <a:p>
            <a:r>
              <a:rPr lang="es-ES_tradnl">
                <a:hlinkClick r:id="rId4" action="ppaction://hlinksldjump"/>
              </a:rPr>
              <a:t>V</a:t>
            </a:r>
            <a:r>
              <a:rPr lang="es-ES_tradnl"/>
              <a:t>isión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ORGANIGRAMA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147888"/>
            <a:ext cx="8135938" cy="3651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/>
              <a:t>MICRO Y MACROENTORNO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s-ES_tradnl">
                <a:hlinkClick r:id="rId2" action="ppaction://hlinksldjump"/>
              </a:rPr>
              <a:t>M</a:t>
            </a:r>
            <a:r>
              <a:rPr lang="es-ES_tradnl"/>
              <a:t>icroentorno</a:t>
            </a:r>
          </a:p>
          <a:p>
            <a:pPr>
              <a:lnSpc>
                <a:spcPct val="160000"/>
              </a:lnSpc>
            </a:pPr>
            <a:endParaRPr lang="es-ES_tradnl"/>
          </a:p>
          <a:p>
            <a:pPr>
              <a:lnSpc>
                <a:spcPct val="160000"/>
              </a:lnSpc>
              <a:buFontTx/>
              <a:buNone/>
            </a:pPr>
            <a:endParaRPr lang="es-ES_tradnl"/>
          </a:p>
          <a:p>
            <a:pPr>
              <a:lnSpc>
                <a:spcPct val="160000"/>
              </a:lnSpc>
            </a:pPr>
            <a:r>
              <a:rPr lang="es-ES_tradnl">
                <a:hlinkClick r:id="rId3" action="ppaction://hlinksldjump"/>
              </a:rPr>
              <a:t>M</a:t>
            </a:r>
            <a:r>
              <a:rPr lang="es-ES_tradnl"/>
              <a:t>acroentorno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é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1257</TotalTime>
  <Words>1611</Words>
  <Application>Microsoft Office PowerPoint</Application>
  <PresentationFormat>Presentación en pantalla (4:3)</PresentationFormat>
  <Paragraphs>324</Paragraphs>
  <Slides>58</Slides>
  <Notes>54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4" baseType="lpstr">
      <vt:lpstr>Arial</vt:lpstr>
      <vt:lpstr>Tahoma</vt:lpstr>
      <vt:lpstr>Wingdings</vt:lpstr>
      <vt:lpstr>宋体</vt:lpstr>
      <vt:lpstr>Océano</vt:lpstr>
      <vt:lpstr>Hoja de cálculo de Microsoft Office Excel</vt:lpstr>
      <vt:lpstr>Diapositiva 1</vt:lpstr>
      <vt:lpstr>Diapositiva 2</vt:lpstr>
      <vt:lpstr>INTRODUCCIÓN</vt:lpstr>
      <vt:lpstr>INFORMACION GENERAL DEL PRODUCTO</vt:lpstr>
      <vt:lpstr>FRUTAS A PROCESAR</vt:lpstr>
      <vt:lpstr>GENERALIDADES</vt:lpstr>
      <vt:lpstr>MISION Y VISION</vt:lpstr>
      <vt:lpstr>ORGANIGRAMA</vt:lpstr>
      <vt:lpstr>MICRO Y MACROENTORNO</vt:lpstr>
      <vt:lpstr>ESTUDIO DE MERCADO</vt:lpstr>
      <vt:lpstr>DETERMINACION DE LA DEMANDA POTENCIAL</vt:lpstr>
      <vt:lpstr>ANALISIS FODA</vt:lpstr>
      <vt:lpstr>MATRIZ FCB</vt:lpstr>
      <vt:lpstr>MATRIZ BCG</vt:lpstr>
      <vt:lpstr>MARKETING MIX</vt:lpstr>
      <vt:lpstr>ESTUDIO TECNICO Y LEGAL</vt:lpstr>
      <vt:lpstr>ESTUDIO Y EVALUACION FINANCIERA</vt:lpstr>
      <vt:lpstr>Diapositiva 18</vt:lpstr>
      <vt:lpstr>SUPUESTOS</vt:lpstr>
      <vt:lpstr>Diapositiva 20</vt:lpstr>
      <vt:lpstr>PERIODOS DE RECUPERACION</vt:lpstr>
      <vt:lpstr>Diapositiva 22</vt:lpstr>
      <vt:lpstr>ANALISIS DE SENSIBILIDAD</vt:lpstr>
      <vt:lpstr>UNIDIMENSIONAL</vt:lpstr>
      <vt:lpstr>MULTIDIMENSIONAL</vt:lpstr>
      <vt:lpstr>CONCLUSIONES</vt:lpstr>
      <vt:lpstr>FIN</vt:lpstr>
      <vt:lpstr>Hipervinculos</vt:lpstr>
      <vt:lpstr>MORA</vt:lpstr>
      <vt:lpstr>GUAYABA</vt:lpstr>
      <vt:lpstr>GUANABANA</vt:lpstr>
      <vt:lpstr>DESCRIPCION DEL NEGOCIO</vt:lpstr>
      <vt:lpstr>MERCADO META</vt:lpstr>
      <vt:lpstr>MICROENTORNO</vt:lpstr>
      <vt:lpstr>MACROENTORNO</vt:lpstr>
      <vt:lpstr>DEFINICION DEL PROBLEMA</vt:lpstr>
      <vt:lpstr>ENCUESTA EXPLORATORIA</vt:lpstr>
      <vt:lpstr>DETERMINACION DEL TAMANO DE LA MUESTRA</vt:lpstr>
      <vt:lpstr>Diapositiva 39</vt:lpstr>
      <vt:lpstr>RESULTADOS DE LAS ENCUESTAS</vt:lpstr>
      <vt:lpstr>Diapositiva 41</vt:lpstr>
      <vt:lpstr>Diapositiva 42</vt:lpstr>
      <vt:lpstr>DEMANDA POTENCIAL MENSUAL</vt:lpstr>
      <vt:lpstr>MISION</vt:lpstr>
      <vt:lpstr>VISION</vt:lpstr>
      <vt:lpstr>FORTALEZAS</vt:lpstr>
      <vt:lpstr>OPORTUNIDADES</vt:lpstr>
      <vt:lpstr>DEBILIDADES</vt:lpstr>
      <vt:lpstr>AMENAZAS</vt:lpstr>
      <vt:lpstr>PRODUCTO</vt:lpstr>
      <vt:lpstr>PRECIO</vt:lpstr>
      <vt:lpstr>PLAZA</vt:lpstr>
      <vt:lpstr>COMUNICACION</vt:lpstr>
      <vt:lpstr>REQUERIMIENTOS PARA EL DESARROLLO DEL PROYECTO</vt:lpstr>
      <vt:lpstr>CALENDARIO DE PRODUCCION</vt:lpstr>
      <vt:lpstr>ESTRUCTURA LEGAL</vt:lpstr>
      <vt:lpstr>REQUERIMIENTOS PARA LA EXPORTACION</vt:lpstr>
      <vt:lpstr>Diapositiva 58</vt:lpstr>
    </vt:vector>
  </TitlesOfParts>
  <Company>AGRO FRUTA FRESCA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ANDRES FLORES</dc:creator>
  <cp:lastModifiedBy>Administrador</cp:lastModifiedBy>
  <cp:revision>60</cp:revision>
  <dcterms:created xsi:type="dcterms:W3CDTF">2006-12-17T17:17:05Z</dcterms:created>
  <dcterms:modified xsi:type="dcterms:W3CDTF">2009-12-15T14:57:44Z</dcterms:modified>
</cp:coreProperties>
</file>