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95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1" r:id="rId36"/>
    <p:sldId id="290" r:id="rId37"/>
    <p:sldId id="292" r:id="rId38"/>
    <p:sldId id="293" r:id="rId39"/>
    <p:sldId id="294" r:id="rId4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3606" autoAdjust="0"/>
    <p:restoredTop sz="91745" autoAdjust="0"/>
  </p:normalViewPr>
  <p:slideViewPr>
    <p:cSldViewPr>
      <p:cViewPr varScale="1">
        <p:scale>
          <a:sx n="40" d="100"/>
          <a:sy n="40" d="100"/>
        </p:scale>
        <p:origin x="-102" y="-5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69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reeform 2"/>
          <p:cNvSpPr>
            <a:spLocks/>
          </p:cNvSpPr>
          <p:nvPr/>
        </p:nvSpPr>
        <p:spPr bwMode="hidden">
          <a:xfrm>
            <a:off x="-11113" y="1836738"/>
            <a:ext cx="2268538" cy="2709862"/>
          </a:xfrm>
          <a:custGeom>
            <a:avLst/>
            <a:gdLst/>
            <a:ahLst/>
            <a:cxnLst>
              <a:cxn ang="0">
                <a:pos x="808" y="283"/>
              </a:cxn>
              <a:cxn ang="0">
                <a:pos x="673" y="252"/>
              </a:cxn>
              <a:cxn ang="0">
                <a:pos x="654" y="0"/>
              </a:cxn>
              <a:cxn ang="0">
                <a:pos x="488" y="13"/>
              </a:cxn>
              <a:cxn ang="0">
                <a:pos x="476" y="252"/>
              </a:cxn>
              <a:cxn ang="0">
                <a:pos x="365" y="290"/>
              </a:cxn>
              <a:cxn ang="0">
                <a:pos x="206" y="86"/>
              </a:cxn>
              <a:cxn ang="0">
                <a:pos x="95" y="148"/>
              </a:cxn>
              <a:cxn ang="0">
                <a:pos x="200" y="376"/>
              </a:cxn>
              <a:cxn ang="0">
                <a:pos x="126" y="450"/>
              </a:cxn>
              <a:cxn ang="0">
                <a:pos x="0" y="423"/>
              </a:cxn>
              <a:cxn ang="0">
                <a:pos x="0" y="1273"/>
              </a:cxn>
              <a:cxn ang="0">
                <a:pos x="101" y="1226"/>
              </a:cxn>
              <a:cxn ang="0">
                <a:pos x="181" y="1306"/>
              </a:cxn>
              <a:cxn ang="0">
                <a:pos x="70" y="1509"/>
              </a:cxn>
              <a:cxn ang="0">
                <a:pos x="175" y="1596"/>
              </a:cxn>
              <a:cxn ang="0">
                <a:pos x="365" y="1411"/>
              </a:cxn>
              <a:cxn ang="0">
                <a:pos x="476" y="1448"/>
              </a:cxn>
              <a:cxn ang="0">
                <a:pos x="501" y="1700"/>
              </a:cxn>
              <a:cxn ang="0">
                <a:pos x="667" y="1707"/>
              </a:cxn>
              <a:cxn ang="0">
                <a:pos x="685" y="1442"/>
              </a:cxn>
              <a:cxn ang="0">
                <a:pos x="826" y="1405"/>
              </a:cxn>
              <a:cxn ang="0">
                <a:pos x="993" y="1590"/>
              </a:cxn>
              <a:cxn ang="0">
                <a:pos x="1103" y="1522"/>
              </a:cxn>
              <a:cxn ang="0">
                <a:pos x="993" y="1300"/>
              </a:cxn>
              <a:cxn ang="0">
                <a:pos x="1067" y="1207"/>
              </a:cxn>
              <a:cxn ang="0">
                <a:pos x="1288" y="1312"/>
              </a:cxn>
              <a:cxn ang="0">
                <a:pos x="1355" y="1196"/>
              </a:cxn>
              <a:cxn ang="0">
                <a:pos x="1153" y="1047"/>
              </a:cxn>
              <a:cxn ang="0">
                <a:pos x="1177" y="918"/>
              </a:cxn>
              <a:cxn ang="0">
                <a:pos x="1429" y="894"/>
              </a:cxn>
              <a:cxn ang="0">
                <a:pos x="1423" y="764"/>
              </a:cxn>
              <a:cxn ang="0">
                <a:pos x="1171" y="727"/>
              </a:cxn>
              <a:cxn ang="0">
                <a:pos x="1146" y="629"/>
              </a:cxn>
              <a:cxn ang="0">
                <a:pos x="1349" y="487"/>
              </a:cxn>
              <a:cxn ang="0">
                <a:pos x="1282" y="370"/>
              </a:cxn>
              <a:cxn ang="0">
                <a:pos x="1054" y="462"/>
              </a:cxn>
              <a:cxn ang="0">
                <a:pos x="980" y="388"/>
              </a:cxn>
              <a:cxn ang="0">
                <a:pos x="1097" y="173"/>
              </a:cxn>
              <a:cxn ang="0">
                <a:pos x="986" y="105"/>
              </a:cxn>
              <a:cxn ang="0">
                <a:pos x="808" y="283"/>
              </a:cxn>
            </a:cxnLst>
            <a:rect l="0" t="0" r="r" b="b"/>
            <a:pathLst>
              <a:path w="1429" h="1707">
                <a:moveTo>
                  <a:pt x="808" y="283"/>
                </a:moveTo>
                <a:lnTo>
                  <a:pt x="673" y="252"/>
                </a:lnTo>
                <a:lnTo>
                  <a:pt x="654" y="0"/>
                </a:lnTo>
                <a:lnTo>
                  <a:pt x="488" y="13"/>
                </a:lnTo>
                <a:lnTo>
                  <a:pt x="476" y="252"/>
                </a:lnTo>
                <a:lnTo>
                  <a:pt x="365" y="290"/>
                </a:lnTo>
                <a:lnTo>
                  <a:pt x="206" y="86"/>
                </a:lnTo>
                <a:lnTo>
                  <a:pt x="95" y="148"/>
                </a:lnTo>
                <a:lnTo>
                  <a:pt x="200" y="376"/>
                </a:lnTo>
                <a:lnTo>
                  <a:pt x="126" y="450"/>
                </a:lnTo>
                <a:lnTo>
                  <a:pt x="0" y="423"/>
                </a:lnTo>
                <a:lnTo>
                  <a:pt x="0" y="1273"/>
                </a:lnTo>
                <a:lnTo>
                  <a:pt x="101" y="1226"/>
                </a:lnTo>
                <a:lnTo>
                  <a:pt x="181" y="1306"/>
                </a:lnTo>
                <a:lnTo>
                  <a:pt x="70" y="1509"/>
                </a:lnTo>
                <a:lnTo>
                  <a:pt x="175" y="1596"/>
                </a:lnTo>
                <a:lnTo>
                  <a:pt x="365" y="1411"/>
                </a:lnTo>
                <a:lnTo>
                  <a:pt x="476" y="1448"/>
                </a:lnTo>
                <a:lnTo>
                  <a:pt x="501" y="1700"/>
                </a:lnTo>
                <a:lnTo>
                  <a:pt x="667" y="1707"/>
                </a:lnTo>
                <a:lnTo>
                  <a:pt x="685" y="1442"/>
                </a:lnTo>
                <a:lnTo>
                  <a:pt x="826" y="1405"/>
                </a:lnTo>
                <a:lnTo>
                  <a:pt x="993" y="1590"/>
                </a:lnTo>
                <a:lnTo>
                  <a:pt x="1103" y="1522"/>
                </a:lnTo>
                <a:lnTo>
                  <a:pt x="993" y="1300"/>
                </a:lnTo>
                <a:lnTo>
                  <a:pt x="1067" y="1207"/>
                </a:lnTo>
                <a:lnTo>
                  <a:pt x="1288" y="1312"/>
                </a:lnTo>
                <a:lnTo>
                  <a:pt x="1355" y="1196"/>
                </a:lnTo>
                <a:lnTo>
                  <a:pt x="1153" y="1047"/>
                </a:lnTo>
                <a:lnTo>
                  <a:pt x="1177" y="918"/>
                </a:lnTo>
                <a:lnTo>
                  <a:pt x="1429" y="894"/>
                </a:lnTo>
                <a:lnTo>
                  <a:pt x="1423" y="764"/>
                </a:lnTo>
                <a:lnTo>
                  <a:pt x="1171" y="727"/>
                </a:lnTo>
                <a:lnTo>
                  <a:pt x="1146" y="629"/>
                </a:lnTo>
                <a:lnTo>
                  <a:pt x="1349" y="487"/>
                </a:lnTo>
                <a:lnTo>
                  <a:pt x="1282" y="370"/>
                </a:lnTo>
                <a:lnTo>
                  <a:pt x="1054" y="462"/>
                </a:lnTo>
                <a:lnTo>
                  <a:pt x="980" y="388"/>
                </a:lnTo>
                <a:lnTo>
                  <a:pt x="1097" y="173"/>
                </a:lnTo>
                <a:lnTo>
                  <a:pt x="986" y="105"/>
                </a:lnTo>
                <a:lnTo>
                  <a:pt x="808" y="283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0243" name="Freeform 3"/>
          <p:cNvSpPr>
            <a:spLocks/>
          </p:cNvSpPr>
          <p:nvPr/>
        </p:nvSpPr>
        <p:spPr bwMode="hidden">
          <a:xfrm>
            <a:off x="107950" y="15875"/>
            <a:ext cx="838200" cy="787400"/>
          </a:xfrm>
          <a:custGeom>
            <a:avLst/>
            <a:gdLst/>
            <a:ahLst/>
            <a:cxnLst>
              <a:cxn ang="0">
                <a:pos x="335" y="56"/>
              </a:cxn>
              <a:cxn ang="0">
                <a:pos x="293" y="46"/>
              </a:cxn>
              <a:cxn ang="0">
                <a:pos x="288" y="0"/>
              </a:cxn>
              <a:cxn ang="0">
                <a:pos x="238" y="0"/>
              </a:cxn>
              <a:cxn ang="0">
                <a:pos x="232" y="46"/>
              </a:cxn>
              <a:cxn ang="0">
                <a:pos x="198" y="58"/>
              </a:cxn>
              <a:cxn ang="0">
                <a:pos x="146" y="0"/>
              </a:cxn>
              <a:cxn ang="0">
                <a:pos x="114" y="14"/>
              </a:cxn>
              <a:cxn ang="0">
                <a:pos x="147" y="84"/>
              </a:cxn>
              <a:cxn ang="0">
                <a:pos x="124" y="107"/>
              </a:cxn>
              <a:cxn ang="0">
                <a:pos x="50" y="81"/>
              </a:cxn>
              <a:cxn ang="0">
                <a:pos x="32" y="109"/>
              </a:cxn>
              <a:cxn ang="0">
                <a:pos x="90" y="159"/>
              </a:cxn>
              <a:cxn ang="0">
                <a:pos x="80" y="197"/>
              </a:cxn>
              <a:cxn ang="0">
                <a:pos x="2" y="202"/>
              </a:cxn>
              <a:cxn ang="0">
                <a:pos x="0" y="244"/>
              </a:cxn>
              <a:cxn ang="0">
                <a:pos x="80" y="256"/>
              </a:cxn>
              <a:cxn ang="0">
                <a:pos x="88" y="292"/>
              </a:cxn>
              <a:cxn ang="0">
                <a:pos x="29" y="345"/>
              </a:cxn>
              <a:cxn ang="0">
                <a:pos x="50" y="378"/>
              </a:cxn>
              <a:cxn ang="0">
                <a:pos x="116" y="347"/>
              </a:cxn>
              <a:cxn ang="0">
                <a:pos x="141" y="372"/>
              </a:cxn>
              <a:cxn ang="0">
                <a:pos x="107" y="435"/>
              </a:cxn>
              <a:cxn ang="0">
                <a:pos x="139" y="462"/>
              </a:cxn>
              <a:cxn ang="0">
                <a:pos x="198" y="404"/>
              </a:cxn>
              <a:cxn ang="0">
                <a:pos x="232" y="416"/>
              </a:cxn>
              <a:cxn ang="0">
                <a:pos x="240" y="494"/>
              </a:cxn>
              <a:cxn ang="0">
                <a:pos x="292" y="496"/>
              </a:cxn>
              <a:cxn ang="0">
                <a:pos x="297" y="414"/>
              </a:cxn>
              <a:cxn ang="0">
                <a:pos x="341" y="403"/>
              </a:cxn>
              <a:cxn ang="0">
                <a:pos x="393" y="460"/>
              </a:cxn>
              <a:cxn ang="0">
                <a:pos x="427" y="439"/>
              </a:cxn>
              <a:cxn ang="0">
                <a:pos x="393" y="370"/>
              </a:cxn>
              <a:cxn ang="0">
                <a:pos x="416" y="341"/>
              </a:cxn>
              <a:cxn ang="0">
                <a:pos x="484" y="374"/>
              </a:cxn>
              <a:cxn ang="0">
                <a:pos x="505" y="338"/>
              </a:cxn>
              <a:cxn ang="0">
                <a:pos x="442" y="292"/>
              </a:cxn>
              <a:cxn ang="0">
                <a:pos x="450" y="252"/>
              </a:cxn>
              <a:cxn ang="0">
                <a:pos x="528" y="244"/>
              </a:cxn>
              <a:cxn ang="0">
                <a:pos x="526" y="204"/>
              </a:cxn>
              <a:cxn ang="0">
                <a:pos x="448" y="193"/>
              </a:cxn>
              <a:cxn ang="0">
                <a:pos x="440" y="162"/>
              </a:cxn>
              <a:cxn ang="0">
                <a:pos x="503" y="119"/>
              </a:cxn>
              <a:cxn ang="0">
                <a:pos x="482" y="82"/>
              </a:cxn>
              <a:cxn ang="0">
                <a:pos x="412" y="111"/>
              </a:cxn>
              <a:cxn ang="0">
                <a:pos x="389" y="88"/>
              </a:cxn>
              <a:cxn ang="0">
                <a:pos x="425" y="21"/>
              </a:cxn>
              <a:cxn ang="0">
                <a:pos x="391" y="0"/>
              </a:cxn>
              <a:cxn ang="0">
                <a:pos x="335" y="56"/>
              </a:cxn>
            </a:cxnLst>
            <a:rect l="0" t="0" r="r" b="b"/>
            <a:pathLst>
              <a:path w="528" h="496">
                <a:moveTo>
                  <a:pt x="335" y="56"/>
                </a:moveTo>
                <a:lnTo>
                  <a:pt x="293" y="46"/>
                </a:lnTo>
                <a:lnTo>
                  <a:pt x="288" y="0"/>
                </a:lnTo>
                <a:lnTo>
                  <a:pt x="238" y="0"/>
                </a:lnTo>
                <a:lnTo>
                  <a:pt x="232" y="46"/>
                </a:lnTo>
                <a:lnTo>
                  <a:pt x="198" y="58"/>
                </a:lnTo>
                <a:lnTo>
                  <a:pt x="146" y="0"/>
                </a:lnTo>
                <a:lnTo>
                  <a:pt x="114" y="14"/>
                </a:lnTo>
                <a:lnTo>
                  <a:pt x="147" y="84"/>
                </a:lnTo>
                <a:lnTo>
                  <a:pt x="124" y="107"/>
                </a:lnTo>
                <a:lnTo>
                  <a:pt x="50" y="81"/>
                </a:lnTo>
                <a:lnTo>
                  <a:pt x="32" y="109"/>
                </a:lnTo>
                <a:lnTo>
                  <a:pt x="90" y="159"/>
                </a:lnTo>
                <a:lnTo>
                  <a:pt x="80" y="197"/>
                </a:lnTo>
                <a:lnTo>
                  <a:pt x="2" y="202"/>
                </a:lnTo>
                <a:lnTo>
                  <a:pt x="0" y="244"/>
                </a:lnTo>
                <a:lnTo>
                  <a:pt x="80" y="256"/>
                </a:lnTo>
                <a:lnTo>
                  <a:pt x="88" y="292"/>
                </a:lnTo>
                <a:lnTo>
                  <a:pt x="29" y="345"/>
                </a:lnTo>
                <a:lnTo>
                  <a:pt x="50" y="378"/>
                </a:lnTo>
                <a:lnTo>
                  <a:pt x="116" y="347"/>
                </a:lnTo>
                <a:lnTo>
                  <a:pt x="141" y="372"/>
                </a:lnTo>
                <a:lnTo>
                  <a:pt x="107" y="435"/>
                </a:lnTo>
                <a:lnTo>
                  <a:pt x="139" y="462"/>
                </a:lnTo>
                <a:lnTo>
                  <a:pt x="198" y="404"/>
                </a:lnTo>
                <a:lnTo>
                  <a:pt x="232" y="416"/>
                </a:lnTo>
                <a:lnTo>
                  <a:pt x="240" y="494"/>
                </a:lnTo>
                <a:lnTo>
                  <a:pt x="292" y="496"/>
                </a:lnTo>
                <a:lnTo>
                  <a:pt x="297" y="414"/>
                </a:lnTo>
                <a:lnTo>
                  <a:pt x="341" y="403"/>
                </a:lnTo>
                <a:lnTo>
                  <a:pt x="393" y="460"/>
                </a:lnTo>
                <a:lnTo>
                  <a:pt x="427" y="439"/>
                </a:lnTo>
                <a:lnTo>
                  <a:pt x="393" y="370"/>
                </a:lnTo>
                <a:lnTo>
                  <a:pt x="416" y="341"/>
                </a:lnTo>
                <a:lnTo>
                  <a:pt x="484" y="374"/>
                </a:lnTo>
                <a:lnTo>
                  <a:pt x="505" y="338"/>
                </a:lnTo>
                <a:lnTo>
                  <a:pt x="442" y="292"/>
                </a:lnTo>
                <a:lnTo>
                  <a:pt x="450" y="252"/>
                </a:lnTo>
                <a:lnTo>
                  <a:pt x="528" y="244"/>
                </a:lnTo>
                <a:lnTo>
                  <a:pt x="526" y="204"/>
                </a:lnTo>
                <a:lnTo>
                  <a:pt x="448" y="193"/>
                </a:lnTo>
                <a:lnTo>
                  <a:pt x="440" y="162"/>
                </a:lnTo>
                <a:lnTo>
                  <a:pt x="503" y="119"/>
                </a:lnTo>
                <a:lnTo>
                  <a:pt x="482" y="82"/>
                </a:lnTo>
                <a:lnTo>
                  <a:pt x="412" y="111"/>
                </a:lnTo>
                <a:lnTo>
                  <a:pt x="389" y="88"/>
                </a:lnTo>
                <a:lnTo>
                  <a:pt x="425" y="21"/>
                </a:lnTo>
                <a:lnTo>
                  <a:pt x="391" y="0"/>
                </a:lnTo>
                <a:lnTo>
                  <a:pt x="335" y="56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0244" name="Freeform 4"/>
          <p:cNvSpPr>
            <a:spLocks/>
          </p:cNvSpPr>
          <p:nvPr/>
        </p:nvSpPr>
        <p:spPr bwMode="hidden">
          <a:xfrm>
            <a:off x="1192213" y="354013"/>
            <a:ext cx="2266950" cy="227012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0245" name="Freeform 5"/>
          <p:cNvSpPr>
            <a:spLocks/>
          </p:cNvSpPr>
          <p:nvPr/>
        </p:nvSpPr>
        <p:spPr bwMode="hidden">
          <a:xfrm>
            <a:off x="2532063" y="1270000"/>
            <a:ext cx="3670300" cy="3671888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0246" name="Freeform 6"/>
          <p:cNvSpPr>
            <a:spLocks/>
          </p:cNvSpPr>
          <p:nvPr/>
        </p:nvSpPr>
        <p:spPr bwMode="hidden">
          <a:xfrm>
            <a:off x="3175" y="4797425"/>
            <a:ext cx="3417888" cy="2097088"/>
          </a:xfrm>
          <a:custGeom>
            <a:avLst/>
            <a:gdLst/>
            <a:ahLst/>
            <a:cxnLst>
              <a:cxn ang="0">
                <a:pos x="1368" y="358"/>
              </a:cxn>
              <a:cxn ang="0">
                <a:pos x="1197" y="318"/>
              </a:cxn>
              <a:cxn ang="0">
                <a:pos x="1173" y="0"/>
              </a:cxn>
              <a:cxn ang="0">
                <a:pos x="964" y="16"/>
              </a:cxn>
              <a:cxn ang="0">
                <a:pos x="948" y="318"/>
              </a:cxn>
              <a:cxn ang="0">
                <a:pos x="808" y="366"/>
              </a:cxn>
              <a:cxn ang="0">
                <a:pos x="606" y="109"/>
              </a:cxn>
              <a:cxn ang="0">
                <a:pos x="467" y="187"/>
              </a:cxn>
              <a:cxn ang="0">
                <a:pos x="599" y="474"/>
              </a:cxn>
              <a:cxn ang="0">
                <a:pos x="506" y="568"/>
              </a:cxn>
              <a:cxn ang="0">
                <a:pos x="202" y="459"/>
              </a:cxn>
              <a:cxn ang="0">
                <a:pos x="132" y="576"/>
              </a:cxn>
              <a:cxn ang="0">
                <a:pos x="365" y="778"/>
              </a:cxn>
              <a:cxn ang="0">
                <a:pos x="327" y="933"/>
              </a:cxn>
              <a:cxn ang="0">
                <a:pos x="7" y="956"/>
              </a:cxn>
              <a:cxn ang="0">
                <a:pos x="0" y="1128"/>
              </a:cxn>
              <a:cxn ang="0">
                <a:pos x="327" y="1174"/>
              </a:cxn>
              <a:cxn ang="0">
                <a:pos x="358" y="1321"/>
              </a:cxn>
              <a:cxn ang="0">
                <a:pos x="1804" y="1321"/>
              </a:cxn>
              <a:cxn ang="0">
                <a:pos x="1835" y="1158"/>
              </a:cxn>
              <a:cxn ang="0">
                <a:pos x="2153" y="1128"/>
              </a:cxn>
              <a:cxn ang="0">
                <a:pos x="2146" y="964"/>
              </a:cxn>
              <a:cxn ang="0">
                <a:pos x="1827" y="917"/>
              </a:cxn>
              <a:cxn ang="0">
                <a:pos x="1795" y="793"/>
              </a:cxn>
              <a:cxn ang="0">
                <a:pos x="2052" y="615"/>
              </a:cxn>
              <a:cxn ang="0">
                <a:pos x="1967" y="467"/>
              </a:cxn>
              <a:cxn ang="0">
                <a:pos x="1679" y="583"/>
              </a:cxn>
              <a:cxn ang="0">
                <a:pos x="1586" y="490"/>
              </a:cxn>
              <a:cxn ang="0">
                <a:pos x="1733" y="218"/>
              </a:cxn>
              <a:cxn ang="0">
                <a:pos x="1593" y="132"/>
              </a:cxn>
              <a:cxn ang="0">
                <a:pos x="1368" y="358"/>
              </a:cxn>
            </a:cxnLst>
            <a:rect l="0" t="0" r="r" b="b"/>
            <a:pathLst>
              <a:path w="2153" h="1321">
                <a:moveTo>
                  <a:pt x="1368" y="358"/>
                </a:moveTo>
                <a:lnTo>
                  <a:pt x="1197" y="318"/>
                </a:lnTo>
                <a:lnTo>
                  <a:pt x="1173" y="0"/>
                </a:lnTo>
                <a:lnTo>
                  <a:pt x="964" y="16"/>
                </a:lnTo>
                <a:lnTo>
                  <a:pt x="948" y="318"/>
                </a:lnTo>
                <a:lnTo>
                  <a:pt x="808" y="366"/>
                </a:lnTo>
                <a:lnTo>
                  <a:pt x="606" y="109"/>
                </a:lnTo>
                <a:lnTo>
                  <a:pt x="467" y="187"/>
                </a:lnTo>
                <a:lnTo>
                  <a:pt x="599" y="474"/>
                </a:lnTo>
                <a:lnTo>
                  <a:pt x="506" y="568"/>
                </a:lnTo>
                <a:lnTo>
                  <a:pt x="202" y="459"/>
                </a:lnTo>
                <a:lnTo>
                  <a:pt x="132" y="576"/>
                </a:lnTo>
                <a:lnTo>
                  <a:pt x="365" y="778"/>
                </a:lnTo>
                <a:lnTo>
                  <a:pt x="327" y="933"/>
                </a:lnTo>
                <a:lnTo>
                  <a:pt x="7" y="956"/>
                </a:lnTo>
                <a:lnTo>
                  <a:pt x="0" y="1128"/>
                </a:lnTo>
                <a:lnTo>
                  <a:pt x="327" y="1174"/>
                </a:lnTo>
                <a:lnTo>
                  <a:pt x="358" y="1321"/>
                </a:lnTo>
                <a:lnTo>
                  <a:pt x="1804" y="1321"/>
                </a:lnTo>
                <a:lnTo>
                  <a:pt x="1835" y="1158"/>
                </a:lnTo>
                <a:lnTo>
                  <a:pt x="2153" y="1128"/>
                </a:lnTo>
                <a:lnTo>
                  <a:pt x="2146" y="964"/>
                </a:lnTo>
                <a:lnTo>
                  <a:pt x="1827" y="917"/>
                </a:lnTo>
                <a:lnTo>
                  <a:pt x="1795" y="793"/>
                </a:lnTo>
                <a:lnTo>
                  <a:pt x="2052" y="615"/>
                </a:lnTo>
                <a:lnTo>
                  <a:pt x="1967" y="467"/>
                </a:lnTo>
                <a:lnTo>
                  <a:pt x="1679" y="583"/>
                </a:lnTo>
                <a:lnTo>
                  <a:pt x="1586" y="490"/>
                </a:lnTo>
                <a:lnTo>
                  <a:pt x="1733" y="218"/>
                </a:lnTo>
                <a:lnTo>
                  <a:pt x="1593" y="132"/>
                </a:lnTo>
                <a:lnTo>
                  <a:pt x="1368" y="35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0247" name="Freeform 7"/>
          <p:cNvSpPr>
            <a:spLocks/>
          </p:cNvSpPr>
          <p:nvPr/>
        </p:nvSpPr>
        <p:spPr bwMode="hidden">
          <a:xfrm>
            <a:off x="4494213" y="4425950"/>
            <a:ext cx="2263775" cy="226377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0248" name="Freeform 8"/>
          <p:cNvSpPr>
            <a:spLocks/>
          </p:cNvSpPr>
          <p:nvPr/>
        </p:nvSpPr>
        <p:spPr bwMode="hidden">
          <a:xfrm>
            <a:off x="5646738" y="487363"/>
            <a:ext cx="2928937" cy="293052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0249" name="Freeform 9"/>
          <p:cNvSpPr>
            <a:spLocks/>
          </p:cNvSpPr>
          <p:nvPr/>
        </p:nvSpPr>
        <p:spPr bwMode="hidden">
          <a:xfrm>
            <a:off x="7146925" y="2555875"/>
            <a:ext cx="2008188" cy="3997325"/>
          </a:xfrm>
          <a:custGeom>
            <a:avLst/>
            <a:gdLst/>
            <a:ahLst/>
            <a:cxnLst>
              <a:cxn ang="0">
                <a:pos x="1265" y="0"/>
              </a:cxn>
              <a:cxn ang="0">
                <a:pos x="1128" y="18"/>
              </a:cxn>
              <a:cxn ang="0">
                <a:pos x="1110" y="372"/>
              </a:cxn>
              <a:cxn ang="0">
                <a:pos x="946" y="428"/>
              </a:cxn>
              <a:cxn ang="0">
                <a:pos x="710" y="127"/>
              </a:cxn>
              <a:cxn ang="0">
                <a:pos x="546" y="219"/>
              </a:cxn>
              <a:cxn ang="0">
                <a:pos x="701" y="555"/>
              </a:cxn>
              <a:cxn ang="0">
                <a:pos x="592" y="665"/>
              </a:cxn>
              <a:cxn ang="0">
                <a:pos x="237" y="537"/>
              </a:cxn>
              <a:cxn ang="0">
                <a:pos x="155" y="674"/>
              </a:cxn>
              <a:cxn ang="0">
                <a:pos x="427" y="911"/>
              </a:cxn>
              <a:cxn ang="0">
                <a:pos x="383" y="1093"/>
              </a:cxn>
              <a:cxn ang="0">
                <a:pos x="9" y="1121"/>
              </a:cxn>
              <a:cxn ang="0">
                <a:pos x="0" y="1322"/>
              </a:cxn>
              <a:cxn ang="0">
                <a:pos x="383" y="1376"/>
              </a:cxn>
              <a:cxn ang="0">
                <a:pos x="419" y="1549"/>
              </a:cxn>
              <a:cxn ang="0">
                <a:pos x="136" y="1804"/>
              </a:cxn>
              <a:cxn ang="0">
                <a:pos x="237" y="1959"/>
              </a:cxn>
              <a:cxn ang="0">
                <a:pos x="555" y="1813"/>
              </a:cxn>
              <a:cxn ang="0">
                <a:pos x="674" y="1932"/>
              </a:cxn>
              <a:cxn ang="0">
                <a:pos x="509" y="2232"/>
              </a:cxn>
              <a:cxn ang="0">
                <a:pos x="664" y="2360"/>
              </a:cxn>
              <a:cxn ang="0">
                <a:pos x="946" y="2087"/>
              </a:cxn>
              <a:cxn ang="0">
                <a:pos x="1110" y="2142"/>
              </a:cxn>
              <a:cxn ang="0">
                <a:pos x="1147" y="2515"/>
              </a:cxn>
              <a:cxn ang="0">
                <a:pos x="1265" y="2518"/>
              </a:cxn>
              <a:cxn ang="0">
                <a:pos x="1265" y="0"/>
              </a:cxn>
            </a:cxnLst>
            <a:rect l="0" t="0" r="r" b="b"/>
            <a:pathLst>
              <a:path w="1265" h="2518">
                <a:moveTo>
                  <a:pt x="1265" y="0"/>
                </a:moveTo>
                <a:lnTo>
                  <a:pt x="1128" y="18"/>
                </a:lnTo>
                <a:lnTo>
                  <a:pt x="1110" y="372"/>
                </a:lnTo>
                <a:lnTo>
                  <a:pt x="946" y="428"/>
                </a:lnTo>
                <a:lnTo>
                  <a:pt x="710" y="127"/>
                </a:lnTo>
                <a:lnTo>
                  <a:pt x="546" y="219"/>
                </a:lnTo>
                <a:lnTo>
                  <a:pt x="701" y="555"/>
                </a:lnTo>
                <a:lnTo>
                  <a:pt x="592" y="665"/>
                </a:lnTo>
                <a:lnTo>
                  <a:pt x="237" y="537"/>
                </a:lnTo>
                <a:lnTo>
                  <a:pt x="155" y="674"/>
                </a:lnTo>
                <a:lnTo>
                  <a:pt x="427" y="911"/>
                </a:lnTo>
                <a:lnTo>
                  <a:pt x="383" y="1093"/>
                </a:lnTo>
                <a:lnTo>
                  <a:pt x="9" y="1121"/>
                </a:lnTo>
                <a:lnTo>
                  <a:pt x="0" y="1322"/>
                </a:lnTo>
                <a:lnTo>
                  <a:pt x="383" y="1376"/>
                </a:lnTo>
                <a:lnTo>
                  <a:pt x="419" y="1549"/>
                </a:lnTo>
                <a:lnTo>
                  <a:pt x="136" y="1804"/>
                </a:lnTo>
                <a:lnTo>
                  <a:pt x="237" y="1959"/>
                </a:lnTo>
                <a:lnTo>
                  <a:pt x="555" y="1813"/>
                </a:lnTo>
                <a:lnTo>
                  <a:pt x="674" y="1932"/>
                </a:lnTo>
                <a:lnTo>
                  <a:pt x="509" y="2232"/>
                </a:lnTo>
                <a:lnTo>
                  <a:pt x="664" y="2360"/>
                </a:lnTo>
                <a:lnTo>
                  <a:pt x="946" y="2087"/>
                </a:lnTo>
                <a:lnTo>
                  <a:pt x="1110" y="2142"/>
                </a:lnTo>
                <a:lnTo>
                  <a:pt x="1147" y="2515"/>
                </a:lnTo>
                <a:lnTo>
                  <a:pt x="1265" y="2518"/>
                </a:lnTo>
                <a:lnTo>
                  <a:pt x="1265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0250" name="Freeform 10"/>
          <p:cNvSpPr>
            <a:spLocks/>
          </p:cNvSpPr>
          <p:nvPr/>
        </p:nvSpPr>
        <p:spPr bwMode="hidden">
          <a:xfrm rot="-5400000">
            <a:off x="3977481" y="-853281"/>
            <a:ext cx="1722438" cy="3429000"/>
          </a:xfrm>
          <a:custGeom>
            <a:avLst/>
            <a:gdLst/>
            <a:ahLst/>
            <a:cxnLst>
              <a:cxn ang="0">
                <a:pos x="1265" y="0"/>
              </a:cxn>
              <a:cxn ang="0">
                <a:pos x="1128" y="18"/>
              </a:cxn>
              <a:cxn ang="0">
                <a:pos x="1110" y="372"/>
              </a:cxn>
              <a:cxn ang="0">
                <a:pos x="946" y="428"/>
              </a:cxn>
              <a:cxn ang="0">
                <a:pos x="710" y="127"/>
              </a:cxn>
              <a:cxn ang="0">
                <a:pos x="546" y="219"/>
              </a:cxn>
              <a:cxn ang="0">
                <a:pos x="701" y="555"/>
              </a:cxn>
              <a:cxn ang="0">
                <a:pos x="592" y="665"/>
              </a:cxn>
              <a:cxn ang="0">
                <a:pos x="237" y="537"/>
              </a:cxn>
              <a:cxn ang="0">
                <a:pos x="155" y="674"/>
              </a:cxn>
              <a:cxn ang="0">
                <a:pos x="427" y="911"/>
              </a:cxn>
              <a:cxn ang="0">
                <a:pos x="383" y="1093"/>
              </a:cxn>
              <a:cxn ang="0">
                <a:pos x="9" y="1121"/>
              </a:cxn>
              <a:cxn ang="0">
                <a:pos x="0" y="1322"/>
              </a:cxn>
              <a:cxn ang="0">
                <a:pos x="383" y="1376"/>
              </a:cxn>
              <a:cxn ang="0">
                <a:pos x="419" y="1549"/>
              </a:cxn>
              <a:cxn ang="0">
                <a:pos x="136" y="1804"/>
              </a:cxn>
              <a:cxn ang="0">
                <a:pos x="237" y="1959"/>
              </a:cxn>
              <a:cxn ang="0">
                <a:pos x="555" y="1813"/>
              </a:cxn>
              <a:cxn ang="0">
                <a:pos x="674" y="1932"/>
              </a:cxn>
              <a:cxn ang="0">
                <a:pos x="509" y="2232"/>
              </a:cxn>
              <a:cxn ang="0">
                <a:pos x="664" y="2360"/>
              </a:cxn>
              <a:cxn ang="0">
                <a:pos x="946" y="2087"/>
              </a:cxn>
              <a:cxn ang="0">
                <a:pos x="1110" y="2142"/>
              </a:cxn>
              <a:cxn ang="0">
                <a:pos x="1147" y="2515"/>
              </a:cxn>
              <a:cxn ang="0">
                <a:pos x="1265" y="2518"/>
              </a:cxn>
              <a:cxn ang="0">
                <a:pos x="1265" y="0"/>
              </a:cxn>
            </a:cxnLst>
            <a:rect l="0" t="0" r="r" b="b"/>
            <a:pathLst>
              <a:path w="1265" h="2518">
                <a:moveTo>
                  <a:pt x="1265" y="0"/>
                </a:moveTo>
                <a:lnTo>
                  <a:pt x="1128" y="18"/>
                </a:lnTo>
                <a:lnTo>
                  <a:pt x="1110" y="372"/>
                </a:lnTo>
                <a:lnTo>
                  <a:pt x="946" y="428"/>
                </a:lnTo>
                <a:lnTo>
                  <a:pt x="710" y="127"/>
                </a:lnTo>
                <a:lnTo>
                  <a:pt x="546" y="219"/>
                </a:lnTo>
                <a:lnTo>
                  <a:pt x="701" y="555"/>
                </a:lnTo>
                <a:lnTo>
                  <a:pt x="592" y="665"/>
                </a:lnTo>
                <a:lnTo>
                  <a:pt x="237" y="537"/>
                </a:lnTo>
                <a:lnTo>
                  <a:pt x="155" y="674"/>
                </a:lnTo>
                <a:lnTo>
                  <a:pt x="427" y="911"/>
                </a:lnTo>
                <a:lnTo>
                  <a:pt x="383" y="1093"/>
                </a:lnTo>
                <a:lnTo>
                  <a:pt x="9" y="1121"/>
                </a:lnTo>
                <a:lnTo>
                  <a:pt x="0" y="1322"/>
                </a:lnTo>
                <a:lnTo>
                  <a:pt x="383" y="1376"/>
                </a:lnTo>
                <a:lnTo>
                  <a:pt x="419" y="1549"/>
                </a:lnTo>
                <a:lnTo>
                  <a:pt x="136" y="1804"/>
                </a:lnTo>
                <a:lnTo>
                  <a:pt x="237" y="1959"/>
                </a:lnTo>
                <a:lnTo>
                  <a:pt x="555" y="1813"/>
                </a:lnTo>
                <a:lnTo>
                  <a:pt x="674" y="1932"/>
                </a:lnTo>
                <a:lnTo>
                  <a:pt x="509" y="2232"/>
                </a:lnTo>
                <a:lnTo>
                  <a:pt x="664" y="2360"/>
                </a:lnTo>
                <a:lnTo>
                  <a:pt x="946" y="2087"/>
                </a:lnTo>
                <a:lnTo>
                  <a:pt x="1110" y="2142"/>
                </a:lnTo>
                <a:lnTo>
                  <a:pt x="1147" y="2515"/>
                </a:lnTo>
                <a:lnTo>
                  <a:pt x="1265" y="2518"/>
                </a:lnTo>
                <a:lnTo>
                  <a:pt x="1265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pic>
        <p:nvPicPr>
          <p:cNvPr id="10251" name="Picture 11" descr="C:\My Documents\bits\Facbann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invGray">
          <a:xfrm>
            <a:off x="3175" y="-3175"/>
            <a:ext cx="803275" cy="6858000"/>
          </a:xfrm>
          <a:prstGeom prst="rect">
            <a:avLst/>
          </a:prstGeom>
          <a:noFill/>
        </p:spPr>
      </p:pic>
      <p:sp>
        <p:nvSpPr>
          <p:cNvPr id="102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1025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1148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10254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1143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10255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10256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D11075F-C0F7-4A94-9D2D-E7E16CB74E1F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6A8203-3959-4558-AF4F-297F1927D2F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96100" y="3048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6B2132-FD5A-43FA-BEB0-2E835EDA857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1066800" y="1676400"/>
            <a:ext cx="7772400" cy="4114800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1066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05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34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C00081B-6519-4D18-A234-97BD199F3F66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ítulo y diagrama u organi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SmartArt"/>
          <p:cNvSpPr>
            <a:spLocks noGrp="1"/>
          </p:cNvSpPr>
          <p:nvPr>
            <p:ph type="dgm" idx="1"/>
          </p:nvPr>
        </p:nvSpPr>
        <p:spPr>
          <a:xfrm>
            <a:off x="1066800" y="1676400"/>
            <a:ext cx="7772400" cy="4114800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1066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05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34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59C9017-3DAD-4CFA-A37A-695782A1DE80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BA0CB7-FA3A-43EB-9C8F-F558AA65F6D6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FF6CE4-36F6-4E02-AB82-CE8C2A9A57A9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0668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292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248590-3291-4C1E-A255-2E860DD387A9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F74086-CECE-409A-B79B-223A97023494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0296BE-7E88-4A80-9905-6544C0C96EF4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92AAA5-C1FD-4A7D-B070-6F59FE0FDE13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207C49-E425-4240-9A4A-204BAA57FC7F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A5B26F-E864-4EC9-B212-5DEB5C819576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reeform 2"/>
          <p:cNvSpPr>
            <a:spLocks/>
          </p:cNvSpPr>
          <p:nvPr/>
        </p:nvSpPr>
        <p:spPr bwMode="hidden">
          <a:xfrm>
            <a:off x="-11113" y="1836738"/>
            <a:ext cx="2268538" cy="2709862"/>
          </a:xfrm>
          <a:custGeom>
            <a:avLst/>
            <a:gdLst/>
            <a:ahLst/>
            <a:cxnLst>
              <a:cxn ang="0">
                <a:pos x="808" y="283"/>
              </a:cxn>
              <a:cxn ang="0">
                <a:pos x="673" y="252"/>
              </a:cxn>
              <a:cxn ang="0">
                <a:pos x="654" y="0"/>
              </a:cxn>
              <a:cxn ang="0">
                <a:pos x="488" y="13"/>
              </a:cxn>
              <a:cxn ang="0">
                <a:pos x="476" y="252"/>
              </a:cxn>
              <a:cxn ang="0">
                <a:pos x="365" y="290"/>
              </a:cxn>
              <a:cxn ang="0">
                <a:pos x="206" y="86"/>
              </a:cxn>
              <a:cxn ang="0">
                <a:pos x="95" y="148"/>
              </a:cxn>
              <a:cxn ang="0">
                <a:pos x="200" y="376"/>
              </a:cxn>
              <a:cxn ang="0">
                <a:pos x="126" y="450"/>
              </a:cxn>
              <a:cxn ang="0">
                <a:pos x="0" y="423"/>
              </a:cxn>
              <a:cxn ang="0">
                <a:pos x="0" y="1273"/>
              </a:cxn>
              <a:cxn ang="0">
                <a:pos x="101" y="1226"/>
              </a:cxn>
              <a:cxn ang="0">
                <a:pos x="181" y="1306"/>
              </a:cxn>
              <a:cxn ang="0">
                <a:pos x="70" y="1509"/>
              </a:cxn>
              <a:cxn ang="0">
                <a:pos x="175" y="1596"/>
              </a:cxn>
              <a:cxn ang="0">
                <a:pos x="365" y="1411"/>
              </a:cxn>
              <a:cxn ang="0">
                <a:pos x="476" y="1448"/>
              </a:cxn>
              <a:cxn ang="0">
                <a:pos x="501" y="1700"/>
              </a:cxn>
              <a:cxn ang="0">
                <a:pos x="667" y="1707"/>
              </a:cxn>
              <a:cxn ang="0">
                <a:pos x="685" y="1442"/>
              </a:cxn>
              <a:cxn ang="0">
                <a:pos x="826" y="1405"/>
              </a:cxn>
              <a:cxn ang="0">
                <a:pos x="993" y="1590"/>
              </a:cxn>
              <a:cxn ang="0">
                <a:pos x="1103" y="1522"/>
              </a:cxn>
              <a:cxn ang="0">
                <a:pos x="993" y="1300"/>
              </a:cxn>
              <a:cxn ang="0">
                <a:pos x="1067" y="1207"/>
              </a:cxn>
              <a:cxn ang="0">
                <a:pos x="1288" y="1312"/>
              </a:cxn>
              <a:cxn ang="0">
                <a:pos x="1355" y="1196"/>
              </a:cxn>
              <a:cxn ang="0">
                <a:pos x="1153" y="1047"/>
              </a:cxn>
              <a:cxn ang="0">
                <a:pos x="1177" y="918"/>
              </a:cxn>
              <a:cxn ang="0">
                <a:pos x="1429" y="894"/>
              </a:cxn>
              <a:cxn ang="0">
                <a:pos x="1423" y="764"/>
              </a:cxn>
              <a:cxn ang="0">
                <a:pos x="1171" y="727"/>
              </a:cxn>
              <a:cxn ang="0">
                <a:pos x="1146" y="629"/>
              </a:cxn>
              <a:cxn ang="0">
                <a:pos x="1349" y="487"/>
              </a:cxn>
              <a:cxn ang="0">
                <a:pos x="1282" y="370"/>
              </a:cxn>
              <a:cxn ang="0">
                <a:pos x="1054" y="462"/>
              </a:cxn>
              <a:cxn ang="0">
                <a:pos x="980" y="388"/>
              </a:cxn>
              <a:cxn ang="0">
                <a:pos x="1097" y="173"/>
              </a:cxn>
              <a:cxn ang="0">
                <a:pos x="986" y="105"/>
              </a:cxn>
              <a:cxn ang="0">
                <a:pos x="808" y="283"/>
              </a:cxn>
            </a:cxnLst>
            <a:rect l="0" t="0" r="r" b="b"/>
            <a:pathLst>
              <a:path w="1429" h="1707">
                <a:moveTo>
                  <a:pt x="808" y="283"/>
                </a:moveTo>
                <a:lnTo>
                  <a:pt x="673" y="252"/>
                </a:lnTo>
                <a:lnTo>
                  <a:pt x="654" y="0"/>
                </a:lnTo>
                <a:lnTo>
                  <a:pt x="488" y="13"/>
                </a:lnTo>
                <a:lnTo>
                  <a:pt x="476" y="252"/>
                </a:lnTo>
                <a:lnTo>
                  <a:pt x="365" y="290"/>
                </a:lnTo>
                <a:lnTo>
                  <a:pt x="206" y="86"/>
                </a:lnTo>
                <a:lnTo>
                  <a:pt x="95" y="148"/>
                </a:lnTo>
                <a:lnTo>
                  <a:pt x="200" y="376"/>
                </a:lnTo>
                <a:lnTo>
                  <a:pt x="126" y="450"/>
                </a:lnTo>
                <a:lnTo>
                  <a:pt x="0" y="423"/>
                </a:lnTo>
                <a:lnTo>
                  <a:pt x="0" y="1273"/>
                </a:lnTo>
                <a:lnTo>
                  <a:pt x="101" y="1226"/>
                </a:lnTo>
                <a:lnTo>
                  <a:pt x="181" y="1306"/>
                </a:lnTo>
                <a:lnTo>
                  <a:pt x="70" y="1509"/>
                </a:lnTo>
                <a:lnTo>
                  <a:pt x="175" y="1596"/>
                </a:lnTo>
                <a:lnTo>
                  <a:pt x="365" y="1411"/>
                </a:lnTo>
                <a:lnTo>
                  <a:pt x="476" y="1448"/>
                </a:lnTo>
                <a:lnTo>
                  <a:pt x="501" y="1700"/>
                </a:lnTo>
                <a:lnTo>
                  <a:pt x="667" y="1707"/>
                </a:lnTo>
                <a:lnTo>
                  <a:pt x="685" y="1442"/>
                </a:lnTo>
                <a:lnTo>
                  <a:pt x="826" y="1405"/>
                </a:lnTo>
                <a:lnTo>
                  <a:pt x="993" y="1590"/>
                </a:lnTo>
                <a:lnTo>
                  <a:pt x="1103" y="1522"/>
                </a:lnTo>
                <a:lnTo>
                  <a:pt x="993" y="1300"/>
                </a:lnTo>
                <a:lnTo>
                  <a:pt x="1067" y="1207"/>
                </a:lnTo>
                <a:lnTo>
                  <a:pt x="1288" y="1312"/>
                </a:lnTo>
                <a:lnTo>
                  <a:pt x="1355" y="1196"/>
                </a:lnTo>
                <a:lnTo>
                  <a:pt x="1153" y="1047"/>
                </a:lnTo>
                <a:lnTo>
                  <a:pt x="1177" y="918"/>
                </a:lnTo>
                <a:lnTo>
                  <a:pt x="1429" y="894"/>
                </a:lnTo>
                <a:lnTo>
                  <a:pt x="1423" y="764"/>
                </a:lnTo>
                <a:lnTo>
                  <a:pt x="1171" y="727"/>
                </a:lnTo>
                <a:lnTo>
                  <a:pt x="1146" y="629"/>
                </a:lnTo>
                <a:lnTo>
                  <a:pt x="1349" y="487"/>
                </a:lnTo>
                <a:lnTo>
                  <a:pt x="1282" y="370"/>
                </a:lnTo>
                <a:lnTo>
                  <a:pt x="1054" y="462"/>
                </a:lnTo>
                <a:lnTo>
                  <a:pt x="980" y="388"/>
                </a:lnTo>
                <a:lnTo>
                  <a:pt x="1097" y="173"/>
                </a:lnTo>
                <a:lnTo>
                  <a:pt x="986" y="105"/>
                </a:lnTo>
                <a:lnTo>
                  <a:pt x="808" y="283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9219" name="Freeform 3"/>
          <p:cNvSpPr>
            <a:spLocks/>
          </p:cNvSpPr>
          <p:nvPr/>
        </p:nvSpPr>
        <p:spPr bwMode="hidden">
          <a:xfrm>
            <a:off x="107950" y="15875"/>
            <a:ext cx="838200" cy="787400"/>
          </a:xfrm>
          <a:custGeom>
            <a:avLst/>
            <a:gdLst/>
            <a:ahLst/>
            <a:cxnLst>
              <a:cxn ang="0">
                <a:pos x="335" y="56"/>
              </a:cxn>
              <a:cxn ang="0">
                <a:pos x="293" y="46"/>
              </a:cxn>
              <a:cxn ang="0">
                <a:pos x="288" y="0"/>
              </a:cxn>
              <a:cxn ang="0">
                <a:pos x="238" y="0"/>
              </a:cxn>
              <a:cxn ang="0">
                <a:pos x="232" y="46"/>
              </a:cxn>
              <a:cxn ang="0">
                <a:pos x="198" y="58"/>
              </a:cxn>
              <a:cxn ang="0">
                <a:pos x="146" y="0"/>
              </a:cxn>
              <a:cxn ang="0">
                <a:pos x="114" y="14"/>
              </a:cxn>
              <a:cxn ang="0">
                <a:pos x="147" y="84"/>
              </a:cxn>
              <a:cxn ang="0">
                <a:pos x="124" y="107"/>
              </a:cxn>
              <a:cxn ang="0">
                <a:pos x="50" y="81"/>
              </a:cxn>
              <a:cxn ang="0">
                <a:pos x="32" y="109"/>
              </a:cxn>
              <a:cxn ang="0">
                <a:pos x="90" y="159"/>
              </a:cxn>
              <a:cxn ang="0">
                <a:pos x="80" y="197"/>
              </a:cxn>
              <a:cxn ang="0">
                <a:pos x="2" y="202"/>
              </a:cxn>
              <a:cxn ang="0">
                <a:pos x="0" y="244"/>
              </a:cxn>
              <a:cxn ang="0">
                <a:pos x="80" y="256"/>
              </a:cxn>
              <a:cxn ang="0">
                <a:pos x="88" y="292"/>
              </a:cxn>
              <a:cxn ang="0">
                <a:pos x="29" y="345"/>
              </a:cxn>
              <a:cxn ang="0">
                <a:pos x="50" y="378"/>
              </a:cxn>
              <a:cxn ang="0">
                <a:pos x="116" y="347"/>
              </a:cxn>
              <a:cxn ang="0">
                <a:pos x="141" y="372"/>
              </a:cxn>
              <a:cxn ang="0">
                <a:pos x="107" y="435"/>
              </a:cxn>
              <a:cxn ang="0">
                <a:pos x="139" y="462"/>
              </a:cxn>
              <a:cxn ang="0">
                <a:pos x="198" y="404"/>
              </a:cxn>
              <a:cxn ang="0">
                <a:pos x="232" y="416"/>
              </a:cxn>
              <a:cxn ang="0">
                <a:pos x="240" y="494"/>
              </a:cxn>
              <a:cxn ang="0">
                <a:pos x="292" y="496"/>
              </a:cxn>
              <a:cxn ang="0">
                <a:pos x="297" y="414"/>
              </a:cxn>
              <a:cxn ang="0">
                <a:pos x="341" y="403"/>
              </a:cxn>
              <a:cxn ang="0">
                <a:pos x="393" y="460"/>
              </a:cxn>
              <a:cxn ang="0">
                <a:pos x="427" y="439"/>
              </a:cxn>
              <a:cxn ang="0">
                <a:pos x="393" y="370"/>
              </a:cxn>
              <a:cxn ang="0">
                <a:pos x="416" y="341"/>
              </a:cxn>
              <a:cxn ang="0">
                <a:pos x="484" y="374"/>
              </a:cxn>
              <a:cxn ang="0">
                <a:pos x="505" y="338"/>
              </a:cxn>
              <a:cxn ang="0">
                <a:pos x="442" y="292"/>
              </a:cxn>
              <a:cxn ang="0">
                <a:pos x="450" y="252"/>
              </a:cxn>
              <a:cxn ang="0">
                <a:pos x="528" y="244"/>
              </a:cxn>
              <a:cxn ang="0">
                <a:pos x="526" y="204"/>
              </a:cxn>
              <a:cxn ang="0">
                <a:pos x="448" y="193"/>
              </a:cxn>
              <a:cxn ang="0">
                <a:pos x="440" y="162"/>
              </a:cxn>
              <a:cxn ang="0">
                <a:pos x="503" y="119"/>
              </a:cxn>
              <a:cxn ang="0">
                <a:pos x="482" y="82"/>
              </a:cxn>
              <a:cxn ang="0">
                <a:pos x="412" y="111"/>
              </a:cxn>
              <a:cxn ang="0">
                <a:pos x="389" y="88"/>
              </a:cxn>
              <a:cxn ang="0">
                <a:pos x="425" y="21"/>
              </a:cxn>
              <a:cxn ang="0">
                <a:pos x="391" y="0"/>
              </a:cxn>
              <a:cxn ang="0">
                <a:pos x="335" y="56"/>
              </a:cxn>
            </a:cxnLst>
            <a:rect l="0" t="0" r="r" b="b"/>
            <a:pathLst>
              <a:path w="528" h="496">
                <a:moveTo>
                  <a:pt x="335" y="56"/>
                </a:moveTo>
                <a:lnTo>
                  <a:pt x="293" y="46"/>
                </a:lnTo>
                <a:lnTo>
                  <a:pt x="288" y="0"/>
                </a:lnTo>
                <a:lnTo>
                  <a:pt x="238" y="0"/>
                </a:lnTo>
                <a:lnTo>
                  <a:pt x="232" y="46"/>
                </a:lnTo>
                <a:lnTo>
                  <a:pt x="198" y="58"/>
                </a:lnTo>
                <a:lnTo>
                  <a:pt x="146" y="0"/>
                </a:lnTo>
                <a:lnTo>
                  <a:pt x="114" y="14"/>
                </a:lnTo>
                <a:lnTo>
                  <a:pt x="147" y="84"/>
                </a:lnTo>
                <a:lnTo>
                  <a:pt x="124" y="107"/>
                </a:lnTo>
                <a:lnTo>
                  <a:pt x="50" y="81"/>
                </a:lnTo>
                <a:lnTo>
                  <a:pt x="32" y="109"/>
                </a:lnTo>
                <a:lnTo>
                  <a:pt x="90" y="159"/>
                </a:lnTo>
                <a:lnTo>
                  <a:pt x="80" y="197"/>
                </a:lnTo>
                <a:lnTo>
                  <a:pt x="2" y="202"/>
                </a:lnTo>
                <a:lnTo>
                  <a:pt x="0" y="244"/>
                </a:lnTo>
                <a:lnTo>
                  <a:pt x="80" y="256"/>
                </a:lnTo>
                <a:lnTo>
                  <a:pt x="88" y="292"/>
                </a:lnTo>
                <a:lnTo>
                  <a:pt x="29" y="345"/>
                </a:lnTo>
                <a:lnTo>
                  <a:pt x="50" y="378"/>
                </a:lnTo>
                <a:lnTo>
                  <a:pt x="116" y="347"/>
                </a:lnTo>
                <a:lnTo>
                  <a:pt x="141" y="372"/>
                </a:lnTo>
                <a:lnTo>
                  <a:pt x="107" y="435"/>
                </a:lnTo>
                <a:lnTo>
                  <a:pt x="139" y="462"/>
                </a:lnTo>
                <a:lnTo>
                  <a:pt x="198" y="404"/>
                </a:lnTo>
                <a:lnTo>
                  <a:pt x="232" y="416"/>
                </a:lnTo>
                <a:lnTo>
                  <a:pt x="240" y="494"/>
                </a:lnTo>
                <a:lnTo>
                  <a:pt x="292" y="496"/>
                </a:lnTo>
                <a:lnTo>
                  <a:pt x="297" y="414"/>
                </a:lnTo>
                <a:lnTo>
                  <a:pt x="341" y="403"/>
                </a:lnTo>
                <a:lnTo>
                  <a:pt x="393" y="460"/>
                </a:lnTo>
                <a:lnTo>
                  <a:pt x="427" y="439"/>
                </a:lnTo>
                <a:lnTo>
                  <a:pt x="393" y="370"/>
                </a:lnTo>
                <a:lnTo>
                  <a:pt x="416" y="341"/>
                </a:lnTo>
                <a:lnTo>
                  <a:pt x="484" y="374"/>
                </a:lnTo>
                <a:lnTo>
                  <a:pt x="505" y="338"/>
                </a:lnTo>
                <a:lnTo>
                  <a:pt x="442" y="292"/>
                </a:lnTo>
                <a:lnTo>
                  <a:pt x="450" y="252"/>
                </a:lnTo>
                <a:lnTo>
                  <a:pt x="528" y="244"/>
                </a:lnTo>
                <a:lnTo>
                  <a:pt x="526" y="204"/>
                </a:lnTo>
                <a:lnTo>
                  <a:pt x="448" y="193"/>
                </a:lnTo>
                <a:lnTo>
                  <a:pt x="440" y="162"/>
                </a:lnTo>
                <a:lnTo>
                  <a:pt x="503" y="119"/>
                </a:lnTo>
                <a:lnTo>
                  <a:pt x="482" y="82"/>
                </a:lnTo>
                <a:lnTo>
                  <a:pt x="412" y="111"/>
                </a:lnTo>
                <a:lnTo>
                  <a:pt x="389" y="88"/>
                </a:lnTo>
                <a:lnTo>
                  <a:pt x="425" y="21"/>
                </a:lnTo>
                <a:lnTo>
                  <a:pt x="391" y="0"/>
                </a:lnTo>
                <a:lnTo>
                  <a:pt x="335" y="56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9220" name="Freeform 4"/>
          <p:cNvSpPr>
            <a:spLocks/>
          </p:cNvSpPr>
          <p:nvPr/>
        </p:nvSpPr>
        <p:spPr bwMode="hidden">
          <a:xfrm>
            <a:off x="1192213" y="354013"/>
            <a:ext cx="2266950" cy="227012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9221" name="Freeform 5"/>
          <p:cNvSpPr>
            <a:spLocks/>
          </p:cNvSpPr>
          <p:nvPr/>
        </p:nvSpPr>
        <p:spPr bwMode="hidden">
          <a:xfrm>
            <a:off x="2532063" y="1270000"/>
            <a:ext cx="3670300" cy="3671888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9222" name="Freeform 6"/>
          <p:cNvSpPr>
            <a:spLocks/>
          </p:cNvSpPr>
          <p:nvPr/>
        </p:nvSpPr>
        <p:spPr bwMode="hidden">
          <a:xfrm>
            <a:off x="3175" y="4797425"/>
            <a:ext cx="3417888" cy="2097088"/>
          </a:xfrm>
          <a:custGeom>
            <a:avLst/>
            <a:gdLst/>
            <a:ahLst/>
            <a:cxnLst>
              <a:cxn ang="0">
                <a:pos x="1368" y="358"/>
              </a:cxn>
              <a:cxn ang="0">
                <a:pos x="1197" y="318"/>
              </a:cxn>
              <a:cxn ang="0">
                <a:pos x="1173" y="0"/>
              </a:cxn>
              <a:cxn ang="0">
                <a:pos x="964" y="16"/>
              </a:cxn>
              <a:cxn ang="0">
                <a:pos x="948" y="318"/>
              </a:cxn>
              <a:cxn ang="0">
                <a:pos x="808" y="366"/>
              </a:cxn>
              <a:cxn ang="0">
                <a:pos x="606" y="109"/>
              </a:cxn>
              <a:cxn ang="0">
                <a:pos x="467" y="187"/>
              </a:cxn>
              <a:cxn ang="0">
                <a:pos x="599" y="474"/>
              </a:cxn>
              <a:cxn ang="0">
                <a:pos x="506" y="568"/>
              </a:cxn>
              <a:cxn ang="0">
                <a:pos x="202" y="459"/>
              </a:cxn>
              <a:cxn ang="0">
                <a:pos x="132" y="576"/>
              </a:cxn>
              <a:cxn ang="0">
                <a:pos x="365" y="778"/>
              </a:cxn>
              <a:cxn ang="0">
                <a:pos x="327" y="933"/>
              </a:cxn>
              <a:cxn ang="0">
                <a:pos x="7" y="956"/>
              </a:cxn>
              <a:cxn ang="0">
                <a:pos x="0" y="1128"/>
              </a:cxn>
              <a:cxn ang="0">
                <a:pos x="327" y="1174"/>
              </a:cxn>
              <a:cxn ang="0">
                <a:pos x="358" y="1321"/>
              </a:cxn>
              <a:cxn ang="0">
                <a:pos x="1804" y="1321"/>
              </a:cxn>
              <a:cxn ang="0">
                <a:pos x="1835" y="1158"/>
              </a:cxn>
              <a:cxn ang="0">
                <a:pos x="2153" y="1128"/>
              </a:cxn>
              <a:cxn ang="0">
                <a:pos x="2146" y="964"/>
              </a:cxn>
              <a:cxn ang="0">
                <a:pos x="1827" y="917"/>
              </a:cxn>
              <a:cxn ang="0">
                <a:pos x="1795" y="793"/>
              </a:cxn>
              <a:cxn ang="0">
                <a:pos x="2052" y="615"/>
              </a:cxn>
              <a:cxn ang="0">
                <a:pos x="1967" y="467"/>
              </a:cxn>
              <a:cxn ang="0">
                <a:pos x="1679" y="583"/>
              </a:cxn>
              <a:cxn ang="0">
                <a:pos x="1586" y="490"/>
              </a:cxn>
              <a:cxn ang="0">
                <a:pos x="1733" y="218"/>
              </a:cxn>
              <a:cxn ang="0">
                <a:pos x="1593" y="132"/>
              </a:cxn>
              <a:cxn ang="0">
                <a:pos x="1368" y="358"/>
              </a:cxn>
            </a:cxnLst>
            <a:rect l="0" t="0" r="r" b="b"/>
            <a:pathLst>
              <a:path w="2153" h="1321">
                <a:moveTo>
                  <a:pt x="1368" y="358"/>
                </a:moveTo>
                <a:lnTo>
                  <a:pt x="1197" y="318"/>
                </a:lnTo>
                <a:lnTo>
                  <a:pt x="1173" y="0"/>
                </a:lnTo>
                <a:lnTo>
                  <a:pt x="964" y="16"/>
                </a:lnTo>
                <a:lnTo>
                  <a:pt x="948" y="318"/>
                </a:lnTo>
                <a:lnTo>
                  <a:pt x="808" y="366"/>
                </a:lnTo>
                <a:lnTo>
                  <a:pt x="606" y="109"/>
                </a:lnTo>
                <a:lnTo>
                  <a:pt x="467" y="187"/>
                </a:lnTo>
                <a:lnTo>
                  <a:pt x="599" y="474"/>
                </a:lnTo>
                <a:lnTo>
                  <a:pt x="506" y="568"/>
                </a:lnTo>
                <a:lnTo>
                  <a:pt x="202" y="459"/>
                </a:lnTo>
                <a:lnTo>
                  <a:pt x="132" y="576"/>
                </a:lnTo>
                <a:lnTo>
                  <a:pt x="365" y="778"/>
                </a:lnTo>
                <a:lnTo>
                  <a:pt x="327" y="933"/>
                </a:lnTo>
                <a:lnTo>
                  <a:pt x="7" y="956"/>
                </a:lnTo>
                <a:lnTo>
                  <a:pt x="0" y="1128"/>
                </a:lnTo>
                <a:lnTo>
                  <a:pt x="327" y="1174"/>
                </a:lnTo>
                <a:lnTo>
                  <a:pt x="358" y="1321"/>
                </a:lnTo>
                <a:lnTo>
                  <a:pt x="1804" y="1321"/>
                </a:lnTo>
                <a:lnTo>
                  <a:pt x="1835" y="1158"/>
                </a:lnTo>
                <a:lnTo>
                  <a:pt x="2153" y="1128"/>
                </a:lnTo>
                <a:lnTo>
                  <a:pt x="2146" y="964"/>
                </a:lnTo>
                <a:lnTo>
                  <a:pt x="1827" y="917"/>
                </a:lnTo>
                <a:lnTo>
                  <a:pt x="1795" y="793"/>
                </a:lnTo>
                <a:lnTo>
                  <a:pt x="2052" y="615"/>
                </a:lnTo>
                <a:lnTo>
                  <a:pt x="1967" y="467"/>
                </a:lnTo>
                <a:lnTo>
                  <a:pt x="1679" y="583"/>
                </a:lnTo>
                <a:lnTo>
                  <a:pt x="1586" y="490"/>
                </a:lnTo>
                <a:lnTo>
                  <a:pt x="1733" y="218"/>
                </a:lnTo>
                <a:lnTo>
                  <a:pt x="1593" y="132"/>
                </a:lnTo>
                <a:lnTo>
                  <a:pt x="1368" y="35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9223" name="Freeform 7"/>
          <p:cNvSpPr>
            <a:spLocks/>
          </p:cNvSpPr>
          <p:nvPr/>
        </p:nvSpPr>
        <p:spPr bwMode="hidden">
          <a:xfrm>
            <a:off x="4494213" y="4425950"/>
            <a:ext cx="2263775" cy="226377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9224" name="Freeform 8"/>
          <p:cNvSpPr>
            <a:spLocks/>
          </p:cNvSpPr>
          <p:nvPr/>
        </p:nvSpPr>
        <p:spPr bwMode="hidden">
          <a:xfrm>
            <a:off x="5646738" y="487363"/>
            <a:ext cx="2928937" cy="293052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9225" name="Freeform 9"/>
          <p:cNvSpPr>
            <a:spLocks/>
          </p:cNvSpPr>
          <p:nvPr/>
        </p:nvSpPr>
        <p:spPr bwMode="hidden">
          <a:xfrm>
            <a:off x="7146925" y="2555875"/>
            <a:ext cx="2008188" cy="3997325"/>
          </a:xfrm>
          <a:custGeom>
            <a:avLst/>
            <a:gdLst/>
            <a:ahLst/>
            <a:cxnLst>
              <a:cxn ang="0">
                <a:pos x="1265" y="0"/>
              </a:cxn>
              <a:cxn ang="0">
                <a:pos x="1128" y="18"/>
              </a:cxn>
              <a:cxn ang="0">
                <a:pos x="1110" y="372"/>
              </a:cxn>
              <a:cxn ang="0">
                <a:pos x="946" y="428"/>
              </a:cxn>
              <a:cxn ang="0">
                <a:pos x="710" y="127"/>
              </a:cxn>
              <a:cxn ang="0">
                <a:pos x="546" y="219"/>
              </a:cxn>
              <a:cxn ang="0">
                <a:pos x="701" y="555"/>
              </a:cxn>
              <a:cxn ang="0">
                <a:pos x="592" y="665"/>
              </a:cxn>
              <a:cxn ang="0">
                <a:pos x="237" y="537"/>
              </a:cxn>
              <a:cxn ang="0">
                <a:pos x="155" y="674"/>
              </a:cxn>
              <a:cxn ang="0">
                <a:pos x="427" y="911"/>
              </a:cxn>
              <a:cxn ang="0">
                <a:pos x="383" y="1093"/>
              </a:cxn>
              <a:cxn ang="0">
                <a:pos x="9" y="1121"/>
              </a:cxn>
              <a:cxn ang="0">
                <a:pos x="0" y="1322"/>
              </a:cxn>
              <a:cxn ang="0">
                <a:pos x="383" y="1376"/>
              </a:cxn>
              <a:cxn ang="0">
                <a:pos x="419" y="1549"/>
              </a:cxn>
              <a:cxn ang="0">
                <a:pos x="136" y="1804"/>
              </a:cxn>
              <a:cxn ang="0">
                <a:pos x="237" y="1959"/>
              </a:cxn>
              <a:cxn ang="0">
                <a:pos x="555" y="1813"/>
              </a:cxn>
              <a:cxn ang="0">
                <a:pos x="674" y="1932"/>
              </a:cxn>
              <a:cxn ang="0">
                <a:pos x="509" y="2232"/>
              </a:cxn>
              <a:cxn ang="0">
                <a:pos x="664" y="2360"/>
              </a:cxn>
              <a:cxn ang="0">
                <a:pos x="946" y="2087"/>
              </a:cxn>
              <a:cxn ang="0">
                <a:pos x="1110" y="2142"/>
              </a:cxn>
              <a:cxn ang="0">
                <a:pos x="1147" y="2515"/>
              </a:cxn>
              <a:cxn ang="0">
                <a:pos x="1265" y="2518"/>
              </a:cxn>
              <a:cxn ang="0">
                <a:pos x="1265" y="0"/>
              </a:cxn>
            </a:cxnLst>
            <a:rect l="0" t="0" r="r" b="b"/>
            <a:pathLst>
              <a:path w="1265" h="2518">
                <a:moveTo>
                  <a:pt x="1265" y="0"/>
                </a:moveTo>
                <a:lnTo>
                  <a:pt x="1128" y="18"/>
                </a:lnTo>
                <a:lnTo>
                  <a:pt x="1110" y="372"/>
                </a:lnTo>
                <a:lnTo>
                  <a:pt x="946" y="428"/>
                </a:lnTo>
                <a:lnTo>
                  <a:pt x="710" y="127"/>
                </a:lnTo>
                <a:lnTo>
                  <a:pt x="546" y="219"/>
                </a:lnTo>
                <a:lnTo>
                  <a:pt x="701" y="555"/>
                </a:lnTo>
                <a:lnTo>
                  <a:pt x="592" y="665"/>
                </a:lnTo>
                <a:lnTo>
                  <a:pt x="237" y="537"/>
                </a:lnTo>
                <a:lnTo>
                  <a:pt x="155" y="674"/>
                </a:lnTo>
                <a:lnTo>
                  <a:pt x="427" y="911"/>
                </a:lnTo>
                <a:lnTo>
                  <a:pt x="383" y="1093"/>
                </a:lnTo>
                <a:lnTo>
                  <a:pt x="9" y="1121"/>
                </a:lnTo>
                <a:lnTo>
                  <a:pt x="0" y="1322"/>
                </a:lnTo>
                <a:lnTo>
                  <a:pt x="383" y="1376"/>
                </a:lnTo>
                <a:lnTo>
                  <a:pt x="419" y="1549"/>
                </a:lnTo>
                <a:lnTo>
                  <a:pt x="136" y="1804"/>
                </a:lnTo>
                <a:lnTo>
                  <a:pt x="237" y="1959"/>
                </a:lnTo>
                <a:lnTo>
                  <a:pt x="555" y="1813"/>
                </a:lnTo>
                <a:lnTo>
                  <a:pt x="674" y="1932"/>
                </a:lnTo>
                <a:lnTo>
                  <a:pt x="509" y="2232"/>
                </a:lnTo>
                <a:lnTo>
                  <a:pt x="664" y="2360"/>
                </a:lnTo>
                <a:lnTo>
                  <a:pt x="946" y="2087"/>
                </a:lnTo>
                <a:lnTo>
                  <a:pt x="1110" y="2142"/>
                </a:lnTo>
                <a:lnTo>
                  <a:pt x="1147" y="2515"/>
                </a:lnTo>
                <a:lnTo>
                  <a:pt x="1265" y="2518"/>
                </a:lnTo>
                <a:lnTo>
                  <a:pt x="1265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pic>
        <p:nvPicPr>
          <p:cNvPr id="9226" name="Picture 10" descr="C:\My Documents\bits\Facbanna.pn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invGray">
          <a:xfrm>
            <a:off x="3175" y="-3175"/>
            <a:ext cx="803275" cy="6858000"/>
          </a:xfrm>
          <a:prstGeom prst="rect">
            <a:avLst/>
          </a:prstGeom>
          <a:noFill/>
        </p:spPr>
      </p:pic>
      <p:sp>
        <p:nvSpPr>
          <p:cNvPr id="9227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9228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76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9229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endParaRPr lang="es-ES"/>
          </a:p>
        </p:txBody>
      </p:sp>
      <p:sp>
        <p:nvSpPr>
          <p:cNvPr id="923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endParaRPr lang="es-ES"/>
          </a:p>
        </p:txBody>
      </p:sp>
      <p:sp>
        <p:nvSpPr>
          <p:cNvPr id="9231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fld id="{2A272732-3E49-4DAA-BA6B-370E3386B6BD}" type="slidenum">
              <a:rPr lang="es-ES"/>
              <a:pPr/>
              <a:t>‹Nº›</a:t>
            </a:fld>
            <a:endParaRPr lang="es-E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FF00"/>
        </a:buClr>
        <a:buSzPct val="80000"/>
        <a:buFont typeface="Wingdings" pitchFamily="2" charset="2"/>
        <a:buChar char="®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CC0000"/>
        </a:buClr>
        <a:buSzPct val="70000"/>
        <a:buFont typeface="Wingdings" pitchFamily="2" charset="2"/>
        <a:buChar char="®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9900"/>
        </a:buClr>
        <a:buSzPct val="60000"/>
        <a:buFont typeface="Wingdings" pitchFamily="2" charset="2"/>
        <a:buChar char="®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Office_Excel_97-2003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Office_Excel_97-2003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0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1219200" y="2667000"/>
            <a:ext cx="7772400" cy="1143000"/>
          </a:xfrm>
        </p:spPr>
        <p:txBody>
          <a:bodyPr/>
          <a:lstStyle/>
          <a:p>
            <a:pPr algn="ctr"/>
            <a:r>
              <a:rPr lang="es-E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PROYECTO DE INVERSIÓN: INCURSIÓN Y COMERCIALIZACIÓN DEL MUEBLE DE HIERRO FORJADO DENTRO DEL MERCADO NACIONAL E INTERNACIONAL</a:t>
            </a:r>
            <a:r>
              <a:rPr lang="es-ES" sz="1600">
                <a:latin typeface="Times New Roman" pitchFamily="18" charset="0"/>
              </a:rPr>
              <a:t> </a:t>
            </a:r>
          </a:p>
        </p:txBody>
      </p:sp>
      <p:sp>
        <p:nvSpPr>
          <p:cNvPr id="205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4343400"/>
            <a:ext cx="6400800" cy="1752600"/>
          </a:xfrm>
        </p:spPr>
        <p:txBody>
          <a:bodyPr/>
          <a:lstStyle/>
          <a:p>
            <a:pPr algn="r"/>
            <a:r>
              <a:rPr lang="es-ES_tradnl" sz="2000" b="1">
                <a:latin typeface="Times New Roman" pitchFamily="18" charset="0"/>
              </a:rPr>
              <a:t>Presentada por:</a:t>
            </a:r>
          </a:p>
          <a:p>
            <a:pPr algn="r"/>
            <a:endParaRPr lang="es-ES_tradnl" sz="2000" b="1">
              <a:latin typeface="Times New Roman" pitchFamily="18" charset="0"/>
            </a:endParaRPr>
          </a:p>
          <a:p>
            <a:pPr algn="r"/>
            <a:r>
              <a:rPr lang="es-ES_tradnl" sz="2000" b="1">
                <a:latin typeface="Times New Roman" pitchFamily="18" charset="0"/>
              </a:rPr>
              <a:t>Haidee Johanna Yazbek Serrano</a:t>
            </a:r>
          </a:p>
          <a:p>
            <a:pPr algn="r"/>
            <a:r>
              <a:rPr lang="es-ES_tradnl" sz="2000" b="1">
                <a:latin typeface="Times New Roman" pitchFamily="18" charset="0"/>
              </a:rPr>
              <a:t>Catalina Margarita Luna Álvarez</a:t>
            </a:r>
            <a:endParaRPr lang="es-ES" sz="2000" b="1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>
                <a:latin typeface="Times New Roman" pitchFamily="18" charset="0"/>
              </a:rPr>
              <a:t>PRODUCTO: MUEBLES DE HIERRO FORJADO</a:t>
            </a:r>
            <a:endParaRPr lang="es-ES">
              <a:latin typeface="Times New Roman" pitchFamily="18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76400"/>
            <a:ext cx="7772400" cy="48006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_tradnl" u="sng">
                <a:latin typeface="Times New Roman" pitchFamily="18" charset="0"/>
              </a:rPr>
              <a:t>Análisis FODA</a:t>
            </a:r>
            <a:endParaRPr lang="es-ES_tradnl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_tradnl" b="1">
                <a:latin typeface="Times New Roman" pitchFamily="18" charset="0"/>
              </a:rPr>
              <a:t>Fortalezas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_tradnl">
                <a:latin typeface="Times New Roman" pitchFamily="18" charset="0"/>
              </a:rPr>
              <a:t>	</a:t>
            </a:r>
            <a:r>
              <a:rPr lang="es-ES" sz="2400">
                <a:latin typeface="Times New Roman" pitchFamily="18" charset="0"/>
                <a:cs typeface="Times New Roman" pitchFamily="18" charset="0"/>
              </a:rPr>
              <a:t>Ser en un futuro pioneros en la comercialización</a:t>
            </a:r>
            <a:endParaRPr lang="es-ES_tradnl" sz="24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_tradnl" sz="2400">
                <a:latin typeface="Times New Roman" pitchFamily="18" charset="0"/>
              </a:rPr>
              <a:t>	</a:t>
            </a:r>
            <a:r>
              <a:rPr lang="es-ES" sz="2400">
                <a:latin typeface="Times New Roman" pitchFamily="18" charset="0"/>
                <a:cs typeface="Times New Roman" pitchFamily="18" charset="0"/>
              </a:rPr>
              <a:t>Costos bajos de operación</a:t>
            </a:r>
            <a:r>
              <a:rPr lang="es-ES" sz="2400">
                <a:latin typeface="Times New Roman" pitchFamily="18" charset="0"/>
              </a:rPr>
              <a:t> </a:t>
            </a:r>
            <a:endParaRPr lang="es-ES_tradnl" sz="2400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_tradnl" sz="240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s-ES" sz="2400">
                <a:latin typeface="Times New Roman" pitchFamily="18" charset="0"/>
                <a:cs typeface="Times New Roman" pitchFamily="18" charset="0"/>
              </a:rPr>
              <a:t>Generación de nuevas fuentes de ingresos</a:t>
            </a:r>
            <a:r>
              <a:rPr lang="es-ES" sz="2400">
                <a:latin typeface="Times New Roman" pitchFamily="18" charset="0"/>
              </a:rPr>
              <a:t>  </a:t>
            </a:r>
            <a:endParaRPr lang="es-ES_tradnl" sz="2400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_tradnl" b="1">
                <a:latin typeface="Times New Roman" pitchFamily="18" charset="0"/>
              </a:rPr>
              <a:t>Oportunidades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_tradnl" sz="2400">
                <a:latin typeface="Times New Roman" pitchFamily="18" charset="0"/>
              </a:rPr>
              <a:t>	</a:t>
            </a:r>
            <a:r>
              <a:rPr lang="es-ES" sz="2400">
                <a:latin typeface="Times New Roman" pitchFamily="18" charset="0"/>
                <a:cs typeface="Times New Roman" pitchFamily="18" charset="0"/>
              </a:rPr>
              <a:t>Recuperar en forma inmediata el capital invertido</a:t>
            </a:r>
            <a:r>
              <a:rPr lang="es-ES" sz="2400">
                <a:latin typeface="Times New Roman" pitchFamily="18" charset="0"/>
              </a:rPr>
              <a:t> </a:t>
            </a:r>
            <a:endParaRPr lang="es-ES_tradnl" sz="2400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_tradnl" sz="2400">
                <a:latin typeface="Times New Roman" pitchFamily="18" charset="0"/>
              </a:rPr>
              <a:t>	</a:t>
            </a:r>
            <a:r>
              <a:rPr lang="es-ES" sz="2400">
                <a:latin typeface="Times New Roman" pitchFamily="18" charset="0"/>
                <a:cs typeface="Times New Roman" pitchFamily="18" charset="0"/>
              </a:rPr>
              <a:t>Generar un nueva necesidad en el mercado local</a:t>
            </a:r>
            <a:r>
              <a:rPr lang="es-ES" sz="2400">
                <a:latin typeface="Times New Roman" pitchFamily="18" charset="0"/>
              </a:rPr>
              <a:t> </a:t>
            </a:r>
            <a:endParaRPr lang="es-ES_tradnl" sz="2400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_tradnl" sz="2400">
                <a:latin typeface="Times New Roman" pitchFamily="18" charset="0"/>
              </a:rPr>
              <a:t>	</a:t>
            </a:r>
            <a:r>
              <a:rPr lang="es-ES" sz="2400">
                <a:latin typeface="Times New Roman" pitchFamily="18" charset="0"/>
                <a:cs typeface="Times New Roman" pitchFamily="18" charset="0"/>
              </a:rPr>
              <a:t>Aceptación óptima del producto en el mercado local e internacional</a:t>
            </a:r>
            <a:r>
              <a:rPr lang="es-ES" sz="2400">
                <a:latin typeface="Times New Roman" pitchFamily="18" charset="0"/>
              </a:rPr>
              <a:t> </a:t>
            </a:r>
            <a:endParaRPr lang="es-ES_tradnl" sz="2400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ES_tradnl" sz="2400" b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>
                <a:latin typeface="Times New Roman" pitchFamily="18" charset="0"/>
              </a:rPr>
              <a:t>PRODUCTO: MUEBLES DE HIERRO FORJADO</a:t>
            </a:r>
            <a:endParaRPr lang="es-ES">
              <a:latin typeface="Times New Roman" pitchFamily="18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76400"/>
            <a:ext cx="7772400" cy="4800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s-ES_tradnl" sz="2800" u="sng">
                <a:latin typeface="Times New Roman" pitchFamily="18" charset="0"/>
              </a:rPr>
              <a:t>Análisis FODA</a:t>
            </a:r>
            <a:endParaRPr lang="es-ES_tradnl" sz="2800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s-ES_tradnl" sz="2800" b="1">
                <a:latin typeface="Times New Roman" pitchFamily="18" charset="0"/>
              </a:rPr>
              <a:t>Debilidades</a:t>
            </a:r>
          </a:p>
          <a:p>
            <a:pPr>
              <a:buFont typeface="Wingdings" pitchFamily="2" charset="2"/>
              <a:buNone/>
            </a:pPr>
            <a:r>
              <a:rPr lang="es-ES_tradnl" sz="2800">
                <a:latin typeface="Times New Roman" pitchFamily="18" charset="0"/>
              </a:rPr>
              <a:t>	</a:t>
            </a:r>
            <a:r>
              <a:rPr lang="es-ES" sz="2000">
                <a:latin typeface="Times New Roman" pitchFamily="18" charset="0"/>
                <a:cs typeface="Times New Roman" pitchFamily="18" charset="0"/>
              </a:rPr>
              <a:t>Falta de experiencia en el mercado internacional</a:t>
            </a:r>
            <a:r>
              <a:rPr lang="es-ES" sz="2000">
                <a:latin typeface="Times New Roman" pitchFamily="18" charset="0"/>
              </a:rPr>
              <a:t> </a:t>
            </a:r>
            <a:endParaRPr lang="es-ES_tradnl" sz="2000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s-ES_tradnl" sz="200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s-ES" sz="2000">
                <a:latin typeface="Times New Roman" pitchFamily="18" charset="0"/>
                <a:cs typeface="Times New Roman" pitchFamily="18" charset="0"/>
              </a:rPr>
              <a:t>Capacidad de Producción</a:t>
            </a:r>
            <a:endParaRPr lang="es-ES_tradnl" sz="200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s-ES_tradnl" sz="2000">
                <a:latin typeface="Times New Roman" pitchFamily="18" charset="0"/>
              </a:rPr>
              <a:t>	</a:t>
            </a:r>
            <a:r>
              <a:rPr lang="es-ES" sz="2000">
                <a:latin typeface="Times New Roman" pitchFamily="18" charset="0"/>
                <a:cs typeface="Times New Roman" pitchFamily="18" charset="0"/>
              </a:rPr>
              <a:t>Manipulación errónea de información</a:t>
            </a:r>
            <a:r>
              <a:rPr lang="es-ES" sz="2000">
                <a:latin typeface="Times New Roman" pitchFamily="18" charset="0"/>
              </a:rPr>
              <a:t> </a:t>
            </a:r>
            <a:endParaRPr lang="es-ES_tradnl" sz="2000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s-ES_tradnl" sz="2000">
                <a:latin typeface="Times New Roman" pitchFamily="18" charset="0"/>
              </a:rPr>
              <a:t>	</a:t>
            </a:r>
            <a:r>
              <a:rPr lang="es-ES" sz="2000">
                <a:latin typeface="Times New Roman" pitchFamily="18" charset="0"/>
                <a:cs typeface="Times New Roman" pitchFamily="18" charset="0"/>
              </a:rPr>
              <a:t>Dependencia de los Proveedores</a:t>
            </a:r>
            <a:r>
              <a:rPr lang="es-ES" sz="2000">
                <a:latin typeface="Times New Roman" pitchFamily="18" charset="0"/>
              </a:rPr>
              <a:t> </a:t>
            </a:r>
            <a:endParaRPr lang="es-ES_tradnl" sz="2000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s-ES_tradnl" sz="2800" b="1">
                <a:latin typeface="Times New Roman" pitchFamily="18" charset="0"/>
              </a:rPr>
              <a:t>Amenazas</a:t>
            </a:r>
          </a:p>
          <a:p>
            <a:pPr>
              <a:buFont typeface="Wingdings" pitchFamily="2" charset="2"/>
              <a:buNone/>
            </a:pPr>
            <a:r>
              <a:rPr lang="es-ES_tradnl" sz="2000">
                <a:latin typeface="Times New Roman" pitchFamily="18" charset="0"/>
              </a:rPr>
              <a:t>	</a:t>
            </a:r>
            <a:r>
              <a:rPr lang="es-ES" sz="2000">
                <a:latin typeface="Times New Roman" pitchFamily="18" charset="0"/>
                <a:cs typeface="Times New Roman" pitchFamily="18" charset="0"/>
              </a:rPr>
              <a:t>Conflictos bélicos internacionales</a:t>
            </a:r>
            <a:r>
              <a:rPr lang="es-ES" sz="2000">
                <a:latin typeface="Times New Roman" pitchFamily="18" charset="0"/>
              </a:rPr>
              <a:t> </a:t>
            </a:r>
            <a:endParaRPr lang="es-ES_tradnl" sz="2000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s-ES_tradnl" sz="200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s-ES" sz="2000">
                <a:latin typeface="Times New Roman" pitchFamily="18" charset="0"/>
                <a:cs typeface="Times New Roman" pitchFamily="18" charset="0"/>
              </a:rPr>
              <a:t>Aumento de costos de los materiales del Producto </a:t>
            </a:r>
            <a:endParaRPr lang="es-ES_tradnl" sz="200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s-ES_tradnl" sz="200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s-ES" sz="2000">
                <a:latin typeface="Times New Roman" pitchFamily="18" charset="0"/>
                <a:cs typeface="Times New Roman" pitchFamily="18" charset="0"/>
              </a:rPr>
              <a:t>Entrada de la Competencia </a:t>
            </a:r>
            <a:endParaRPr lang="es-ES_tradnl" sz="200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s-ES_tradnl" sz="200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s-ES" sz="2000">
                <a:latin typeface="Times New Roman" pitchFamily="18" charset="0"/>
                <a:cs typeface="Times New Roman" pitchFamily="18" charset="0"/>
              </a:rPr>
              <a:t>Fenómenos Naturales</a:t>
            </a:r>
            <a:endParaRPr lang="es-ES_tradnl" sz="2000" b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>
                <a:latin typeface="Times New Roman" pitchFamily="18" charset="0"/>
              </a:rPr>
              <a:t>INVESTIGACIÓN DE MERCADO</a:t>
            </a:r>
            <a:endParaRPr lang="es-ES">
              <a:latin typeface="Times New Roman" pitchFamily="18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ES_tradnl" sz="2800">
                <a:latin typeface="Times New Roman" pitchFamily="18" charset="0"/>
              </a:rPr>
              <a:t>Investigación Cuantitativa o Descriptiva</a:t>
            </a:r>
          </a:p>
          <a:p>
            <a:pPr>
              <a:buFont typeface="Wingdings" pitchFamily="2" charset="2"/>
              <a:buNone/>
            </a:pPr>
            <a:r>
              <a:rPr lang="es-ES_tradnl" sz="2800">
                <a:latin typeface="Times New Roman" pitchFamily="18" charset="0"/>
              </a:rPr>
              <a:t>	</a:t>
            </a:r>
          </a:p>
          <a:p>
            <a:pPr>
              <a:buFont typeface="Wingdings" pitchFamily="2" charset="2"/>
              <a:buNone/>
            </a:pPr>
            <a:endParaRPr lang="es-ES_tradnl" sz="2800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es-ES_tradnl" sz="2800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es-ES_tradnl" sz="2800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s-ES_tradnl" sz="2800">
                <a:latin typeface="Times New Roman" pitchFamily="18" charset="0"/>
              </a:rPr>
              <a:t>Encuesta Piloto o Pre-Test</a:t>
            </a:r>
          </a:p>
          <a:p>
            <a:pPr>
              <a:buFont typeface="Wingdings" pitchFamily="2" charset="2"/>
              <a:buNone/>
            </a:pPr>
            <a:r>
              <a:rPr lang="es-ES_tradnl" sz="2800">
                <a:latin typeface="Times New Roman" pitchFamily="18" charset="0"/>
              </a:rPr>
              <a:t>	Idea previa de parámetros para una población</a:t>
            </a:r>
          </a:p>
          <a:p>
            <a:pPr>
              <a:buFont typeface="Wingdings" pitchFamily="2" charset="2"/>
              <a:buNone/>
            </a:pPr>
            <a:endParaRPr lang="es-ES" sz="2800">
              <a:latin typeface="Times New Roman" pitchFamily="18" charset="0"/>
            </a:endParaRPr>
          </a:p>
        </p:txBody>
      </p:sp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3657600" y="2590800"/>
          <a:ext cx="2438400" cy="1149350"/>
        </p:xfrm>
        <a:graphic>
          <a:graphicData uri="http://schemas.openxmlformats.org/presentationml/2006/ole">
            <p:oleObj spid="_x0000_s20484" name="Ecuación" r:id="rId3" imgW="87624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>
                <a:latin typeface="Times New Roman" pitchFamily="18" charset="0"/>
              </a:rPr>
              <a:t>INVESTIGACIÓN DE MERCADO</a:t>
            </a:r>
            <a:endParaRPr lang="es-ES">
              <a:latin typeface="Times New Roman" pitchFamily="18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676400"/>
            <a:ext cx="7772400" cy="41148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es-ES_tradnl" sz="2400">
                <a:latin typeface="Times New Roman" pitchFamily="18" charset="0"/>
              </a:rPr>
              <a:t>Resultado de las Encuestas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es-ES_tradnl" sz="2400">
                <a:latin typeface="Times New Roman" pitchFamily="18" charset="0"/>
              </a:rPr>
              <a:t>	Edad de los Encuestados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es-ES_tradnl" sz="2400">
                <a:latin typeface="Times New Roman" pitchFamily="18" charset="0"/>
              </a:rPr>
              <a:t>21 a 30 años			16.75%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es-ES_tradnl" sz="2400">
                <a:latin typeface="Times New Roman" pitchFamily="18" charset="0"/>
              </a:rPr>
              <a:t>31 a 45 años			55.75%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es-ES_tradnl" sz="2400">
                <a:latin typeface="Times New Roman" pitchFamily="18" charset="0"/>
              </a:rPr>
              <a:t>45 años en adelante		27.50%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es-ES_tradnl" sz="2400">
                <a:latin typeface="Times New Roman" pitchFamily="18" charset="0"/>
              </a:rPr>
              <a:t>	Sexo de los Encuestados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es-ES_tradnl" sz="2400">
                <a:latin typeface="Times New Roman" pitchFamily="18" charset="0"/>
              </a:rPr>
              <a:t>Masculino			21.50%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es-ES_tradnl" sz="2400">
                <a:latin typeface="Times New Roman" pitchFamily="18" charset="0"/>
              </a:rPr>
              <a:t>Femenino			78.50%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s-ES_tradnl" sz="2400">
                <a:latin typeface="Times New Roman" pitchFamily="18" charset="0"/>
              </a:rPr>
              <a:t>¿Ha escuchado hablar sobre Muebles de Hierro Forjado?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es-ES_tradnl" sz="2400">
                <a:latin typeface="Times New Roman" pitchFamily="18" charset="0"/>
              </a:rPr>
              <a:t>Si					89.00%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es-ES_tradnl" sz="2400">
                <a:latin typeface="Times New Roman" pitchFamily="18" charset="0"/>
              </a:rPr>
              <a:t>No					11.00%</a:t>
            </a:r>
            <a:endParaRPr lang="es-E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7772400" cy="1143000"/>
          </a:xfrm>
        </p:spPr>
        <p:txBody>
          <a:bodyPr/>
          <a:lstStyle/>
          <a:p>
            <a:pPr algn="ctr"/>
            <a:r>
              <a:rPr lang="es-ES_tradnl" sz="4000">
                <a:latin typeface="Times New Roman" pitchFamily="18" charset="0"/>
              </a:rPr>
              <a:t>INVESTIGACIÓN DE MERCADO</a:t>
            </a:r>
            <a:endParaRPr lang="es-ES" sz="4000">
              <a:latin typeface="Times New Roman" pitchFamily="18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295400"/>
            <a:ext cx="7772400" cy="4114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AutoNum type="arabicPeriod" startAt="2"/>
            </a:pPr>
            <a:r>
              <a:rPr lang="es-ES_tradnl" sz="2000">
                <a:latin typeface="Times New Roman" pitchFamily="18" charset="0"/>
              </a:rPr>
              <a:t>¿Posee en su hogar algún objeto o artículo de Hierro Forjado?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s-ES_tradnl" sz="2000">
                <a:latin typeface="Times New Roman" pitchFamily="18" charset="0"/>
              </a:rPr>
              <a:t>Si						84.00%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s-ES_tradnl" sz="2000">
                <a:latin typeface="Times New Roman" pitchFamily="18" charset="0"/>
              </a:rPr>
              <a:t>No						16.00%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 startAt="3"/>
            </a:pPr>
            <a:r>
              <a:rPr lang="es-MX" sz="2000">
                <a:latin typeface="Times New Roman" pitchFamily="18" charset="0"/>
              </a:rPr>
              <a:t>¿Le es complicado encontrar en el mercado local objetos de Hierro Forjado?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s-MX" sz="2000">
                <a:latin typeface="Times New Roman" pitchFamily="18" charset="0"/>
              </a:rPr>
              <a:t>Si						67.50%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s-MX" sz="2000">
                <a:latin typeface="Times New Roman" pitchFamily="18" charset="0"/>
              </a:rPr>
              <a:t>No						32.50%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 startAt="4"/>
            </a:pPr>
            <a:r>
              <a:rPr lang="es-MX" sz="2000">
                <a:latin typeface="Times New Roman" pitchFamily="18" charset="0"/>
              </a:rPr>
              <a:t>¿Qué tipo del mobiliario de su hogar le gustaría sea de Hierro Forjado?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s-MX" sz="2000">
                <a:latin typeface="Times New Roman" pitchFamily="18" charset="0"/>
              </a:rPr>
              <a:t>Juego de Sala				27.75%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s-MX" sz="2000">
                <a:latin typeface="Times New Roman" pitchFamily="18" charset="0"/>
              </a:rPr>
              <a:t>Juego de Dormitorio			12.25%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s-MX" sz="2000">
                <a:latin typeface="Times New Roman" pitchFamily="18" charset="0"/>
              </a:rPr>
              <a:t>Juego de Comedor			18.50%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s-MX" sz="2000">
                <a:latin typeface="Times New Roman" pitchFamily="18" charset="0"/>
              </a:rPr>
              <a:t>Pasamanos				21.50%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s-MX" sz="2000">
                <a:latin typeface="Times New Roman" pitchFamily="18" charset="0"/>
              </a:rPr>
              <a:t>Objetos Decorativos			17.83%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s-MX" sz="2000">
                <a:latin typeface="Times New Roman" pitchFamily="18" charset="0"/>
              </a:rPr>
              <a:t>Otros					  	  2.25%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es-ES" sz="20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7772400" cy="1143000"/>
          </a:xfrm>
        </p:spPr>
        <p:txBody>
          <a:bodyPr/>
          <a:lstStyle/>
          <a:p>
            <a:pPr algn="ctr"/>
            <a:r>
              <a:rPr lang="es-ES_tradnl" sz="4000">
                <a:latin typeface="Times New Roman" pitchFamily="18" charset="0"/>
              </a:rPr>
              <a:t>INVESTIGACIÓN DE MERCADO</a:t>
            </a:r>
            <a:endParaRPr lang="es-ES" sz="4000">
              <a:latin typeface="Times New Roman" pitchFamily="18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295400"/>
            <a:ext cx="7772400" cy="4114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AutoNum type="arabicPeriod" startAt="5"/>
            </a:pPr>
            <a:r>
              <a:rPr lang="es-ES_tradnl" sz="1800">
                <a:latin typeface="Times New Roman" pitchFamily="18" charset="0"/>
              </a:rPr>
              <a:t>¿Con qué elementos combinaría la decoración del Hierro Forjado?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s-ES_tradnl" sz="1800">
                <a:latin typeface="Times New Roman" pitchFamily="18" charset="0"/>
              </a:rPr>
              <a:t>No lo combinaría				  4.50%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s-ES_tradnl" sz="1800">
                <a:latin typeface="Times New Roman" pitchFamily="18" charset="0"/>
              </a:rPr>
              <a:t>Tapicería					25.00%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s-ES_tradnl" sz="1800">
                <a:latin typeface="Times New Roman" pitchFamily="18" charset="0"/>
              </a:rPr>
              <a:t>Madera					48.75%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s-ES_tradnl" sz="1800">
                <a:latin typeface="Times New Roman" pitchFamily="18" charset="0"/>
              </a:rPr>
              <a:t>Otros						24.75%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 startAt="6"/>
            </a:pPr>
            <a:r>
              <a:rPr lang="es-MX" sz="1800">
                <a:latin typeface="Times New Roman" pitchFamily="18" charset="0"/>
              </a:rPr>
              <a:t>¿Cuál es el precio que usted estaría dispuesto a pagar por un mobiliario de Hierro Forjado?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s-MX" sz="1800">
                <a:latin typeface="Times New Roman" pitchFamily="18" charset="0"/>
              </a:rPr>
              <a:t>$   300 - $   800				43.00%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s-MX" sz="1800">
                <a:latin typeface="Times New Roman" pitchFamily="18" charset="0"/>
              </a:rPr>
              <a:t>$   801 - $1.500				40.75%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s-MX" sz="1800">
                <a:latin typeface="Times New Roman" pitchFamily="18" charset="0"/>
              </a:rPr>
              <a:t>$1.501 - $3.500				  6.25%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s-MX" sz="1800">
                <a:latin typeface="Times New Roman" pitchFamily="18" charset="0"/>
              </a:rPr>
              <a:t>Más de  $3.500				10.00%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 startAt="7"/>
            </a:pPr>
            <a:r>
              <a:rPr lang="es-MX" sz="1800">
                <a:latin typeface="Times New Roman" pitchFamily="18" charset="0"/>
              </a:rPr>
              <a:t>Cuándo le hablan de Muebles de Hierro Forjado ¿Qué tipo de decoración se le viene a la mente?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s-MX" sz="1800">
                <a:latin typeface="Times New Roman" pitchFamily="18" charset="0"/>
              </a:rPr>
              <a:t>Elegante					  6.00%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s-MX" sz="1800">
                <a:latin typeface="Times New Roman" pitchFamily="18" charset="0"/>
              </a:rPr>
              <a:t>Antiguo  					25.00%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s-MX" sz="1800">
                <a:latin typeface="Times New Roman" pitchFamily="18" charset="0"/>
              </a:rPr>
              <a:t>Clásico					10.00%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s-MX" sz="1800">
                <a:latin typeface="Times New Roman" pitchFamily="18" charset="0"/>
              </a:rPr>
              <a:t>Moderno					13.00%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s-MX" sz="1800">
                <a:latin typeface="Times New Roman" pitchFamily="18" charset="0"/>
              </a:rPr>
              <a:t>Mezcla de todos				46.00%</a:t>
            </a:r>
            <a:endParaRPr lang="es-ES" sz="18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35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35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35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355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355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-228600"/>
            <a:ext cx="7772400" cy="1143000"/>
          </a:xfrm>
        </p:spPr>
        <p:txBody>
          <a:bodyPr/>
          <a:lstStyle/>
          <a:p>
            <a:pPr algn="ctr"/>
            <a:r>
              <a:rPr lang="es-ES_tradnl" sz="4000">
                <a:latin typeface="Times New Roman" pitchFamily="18" charset="0"/>
              </a:rPr>
              <a:t>INVESTIGACIÓN DE MERCADO</a:t>
            </a:r>
            <a:endParaRPr lang="es-ES" sz="4000">
              <a:latin typeface="Times New Roman" pitchFamily="18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990600"/>
            <a:ext cx="7772400" cy="4800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s-ES_tradnl" sz="2400" u="sng">
                <a:latin typeface="Times New Roman" pitchFamily="18" charset="0"/>
              </a:rPr>
              <a:t>Comportamiento del Consumidor</a:t>
            </a:r>
          </a:p>
          <a:p>
            <a:pPr>
              <a:buFont typeface="Wingdings" pitchFamily="2" charset="2"/>
              <a:buNone/>
            </a:pPr>
            <a:r>
              <a:rPr lang="es-ES_tradnl" sz="2400" b="1">
                <a:latin typeface="Times New Roman" pitchFamily="18" charset="0"/>
              </a:rPr>
              <a:t>Estimación de la Demanda</a:t>
            </a:r>
          </a:p>
          <a:p>
            <a:pPr>
              <a:buFont typeface="Wingdings" pitchFamily="2" charset="2"/>
              <a:buNone/>
            </a:pPr>
            <a:endParaRPr lang="es-ES_tradnl" sz="2400" b="1">
              <a:latin typeface="Times New Roman" pitchFamily="18" charset="0"/>
            </a:endParaRPr>
          </a:p>
        </p:txBody>
      </p:sp>
      <p:graphicFrame>
        <p:nvGraphicFramePr>
          <p:cNvPr id="24695" name="Group 119"/>
          <p:cNvGraphicFramePr>
            <a:graphicFrameLocks noGrp="1"/>
          </p:cNvGraphicFramePr>
          <p:nvPr/>
        </p:nvGraphicFramePr>
        <p:xfrm>
          <a:off x="2057400" y="2057400"/>
          <a:ext cx="5791200" cy="4625975"/>
        </p:xfrm>
        <a:graphic>
          <a:graphicData uri="http://schemas.openxmlformats.org/drawingml/2006/table">
            <a:tbl>
              <a:tblPr/>
              <a:tblGrid>
                <a:gridCol w="533400"/>
                <a:gridCol w="1295400"/>
                <a:gridCol w="838200"/>
                <a:gridCol w="1143000"/>
                <a:gridCol w="990600"/>
                <a:gridCol w="990600"/>
              </a:tblGrid>
              <a:tr h="381000"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s-MX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Meses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# de datos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Ventas Mensuales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04800">
                <a:tc gridSpan="2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Dormitorio</a:t>
                      </a: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Sala</a:t>
                      </a: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Comedor</a:t>
                      </a: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2002 - 2003</a:t>
                      </a:r>
                      <a:endParaRPr kumimoji="0" lang="es-E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vert="eaVert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Julio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Agosto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Septiembre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Octubre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Noviembre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Diciembre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Enero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Febrero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Marzo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Abril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Mayo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Junio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TOTAL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78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3" dur="500"/>
                                        <p:tgtEl>
                                          <p:spTgt spid="24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-228600"/>
            <a:ext cx="7772400" cy="1143000"/>
          </a:xfrm>
        </p:spPr>
        <p:txBody>
          <a:bodyPr/>
          <a:lstStyle/>
          <a:p>
            <a:pPr algn="ctr"/>
            <a:r>
              <a:rPr lang="es-ES_tradnl" sz="4000">
                <a:latin typeface="Times New Roman" pitchFamily="18" charset="0"/>
              </a:rPr>
              <a:t>INVESTIGACIÓN DE MERCADO</a:t>
            </a:r>
            <a:endParaRPr lang="es-ES" sz="4000">
              <a:latin typeface="Times New Roman" pitchFamily="18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371600"/>
            <a:ext cx="7772400" cy="4800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s-ES_tradnl" sz="2400" u="sng">
                <a:latin typeface="Times New Roman" pitchFamily="18" charset="0"/>
              </a:rPr>
              <a:t>Comportamiento del Consumidor</a:t>
            </a:r>
          </a:p>
          <a:p>
            <a:pPr>
              <a:buFont typeface="Wingdings" pitchFamily="2" charset="2"/>
              <a:buNone/>
            </a:pPr>
            <a:r>
              <a:rPr lang="es-ES_tradnl" sz="2400" b="1">
                <a:latin typeface="Times New Roman" pitchFamily="18" charset="0"/>
              </a:rPr>
              <a:t>Estimación de la Demanda</a:t>
            </a:r>
          </a:p>
          <a:p>
            <a:pPr>
              <a:buFont typeface="Wingdings" pitchFamily="2" charset="2"/>
              <a:buNone/>
            </a:pPr>
            <a:endParaRPr lang="es-ES_tradnl" sz="2400" b="1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es-ES_tradnl" sz="2400" b="1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es-ES_tradnl" sz="2400" b="1">
              <a:latin typeface="Times New Roman" pitchFamily="18" charset="0"/>
            </a:endParaRPr>
          </a:p>
        </p:txBody>
      </p:sp>
      <p:graphicFrame>
        <p:nvGraphicFramePr>
          <p:cNvPr id="25634" name="Object 3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5634" name="Ecuación" r:id="rId3" imgW="114120" imgH="215640" progId="Equation.3">
              <p:embed/>
            </p:oleObj>
          </a:graphicData>
        </a:graphic>
      </p:graphicFrame>
      <p:graphicFrame>
        <p:nvGraphicFramePr>
          <p:cNvPr id="25635" name="Object 35"/>
          <p:cNvGraphicFramePr>
            <a:graphicFrameLocks noChangeAspect="1"/>
          </p:cNvGraphicFramePr>
          <p:nvPr/>
        </p:nvGraphicFramePr>
        <p:xfrm>
          <a:off x="3114675" y="2649538"/>
          <a:ext cx="4251325" cy="703262"/>
        </p:xfrm>
        <a:graphic>
          <a:graphicData uri="http://schemas.openxmlformats.org/presentationml/2006/ole">
            <p:oleObj spid="_x0000_s25635" name="Ecuación" r:id="rId4" imgW="1460160" imgH="241200" progId="Equation.3">
              <p:embed/>
            </p:oleObj>
          </a:graphicData>
        </a:graphic>
      </p:graphicFrame>
      <p:graphicFrame>
        <p:nvGraphicFramePr>
          <p:cNvPr id="25636" name="Object 36"/>
          <p:cNvGraphicFramePr>
            <a:graphicFrameLocks noChangeAspect="1"/>
          </p:cNvGraphicFramePr>
          <p:nvPr/>
        </p:nvGraphicFramePr>
        <p:xfrm>
          <a:off x="3956050" y="3308350"/>
          <a:ext cx="1231900" cy="241300"/>
        </p:xfrm>
        <a:graphic>
          <a:graphicData uri="http://schemas.openxmlformats.org/presentationml/2006/ole">
            <p:oleObj spid="_x0000_s25636" name="Ecuación" r:id="rId5" imgW="1231560" imgH="241200" progId="Equation.3">
              <p:embed/>
            </p:oleObj>
          </a:graphicData>
        </a:graphic>
      </p:graphicFrame>
      <p:graphicFrame>
        <p:nvGraphicFramePr>
          <p:cNvPr id="25638" name="Object 38"/>
          <p:cNvGraphicFramePr>
            <a:graphicFrameLocks noChangeAspect="1"/>
          </p:cNvGraphicFramePr>
          <p:nvPr/>
        </p:nvGraphicFramePr>
        <p:xfrm>
          <a:off x="3094038" y="4021138"/>
          <a:ext cx="4191000" cy="762000"/>
        </p:xfrm>
        <a:graphic>
          <a:graphicData uri="http://schemas.openxmlformats.org/presentationml/2006/ole">
            <p:oleObj spid="_x0000_s25638" name="Ecuación" r:id="rId6" imgW="1231560" imgH="241200" progId="Equation.3">
              <p:embed/>
            </p:oleObj>
          </a:graphicData>
        </a:graphic>
      </p:graphicFrame>
      <p:graphicFrame>
        <p:nvGraphicFramePr>
          <p:cNvPr id="25639" name="Object 39"/>
          <p:cNvGraphicFramePr>
            <a:graphicFrameLocks noChangeAspect="1"/>
          </p:cNvGraphicFramePr>
          <p:nvPr/>
        </p:nvGraphicFramePr>
        <p:xfrm>
          <a:off x="2819400" y="5410200"/>
          <a:ext cx="4841875" cy="666750"/>
        </p:xfrm>
        <a:graphic>
          <a:graphicData uri="http://schemas.openxmlformats.org/presentationml/2006/ole">
            <p:oleObj spid="_x0000_s25639" name="Ecuación" r:id="rId7" imgW="16635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25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772400" cy="1143000"/>
          </a:xfrm>
        </p:spPr>
        <p:txBody>
          <a:bodyPr/>
          <a:lstStyle/>
          <a:p>
            <a:pPr algn="ctr"/>
            <a:r>
              <a:rPr lang="es-ES_tradnl" sz="4000">
                <a:latin typeface="Times New Roman" pitchFamily="18" charset="0"/>
              </a:rPr>
              <a:t>INVESTIGACIÓN DE MERCADO</a:t>
            </a:r>
            <a:endParaRPr lang="es-ES" sz="4000">
              <a:latin typeface="Times New Roman" pitchFamily="18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295400"/>
            <a:ext cx="7772400" cy="4800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s-ES_tradnl" sz="2400" u="sng">
                <a:latin typeface="Times New Roman" pitchFamily="18" charset="0"/>
              </a:rPr>
              <a:t>Comportamiento del Consumidor</a:t>
            </a:r>
          </a:p>
          <a:p>
            <a:pPr>
              <a:buFont typeface="Wingdings" pitchFamily="2" charset="2"/>
              <a:buNone/>
            </a:pPr>
            <a:r>
              <a:rPr lang="es-ES_tradnl" sz="2400" b="1">
                <a:latin typeface="Times New Roman" pitchFamily="18" charset="0"/>
              </a:rPr>
              <a:t>Estimación de la Demanda Futura</a:t>
            </a:r>
          </a:p>
          <a:p>
            <a:pPr>
              <a:buFont typeface="Wingdings" pitchFamily="2" charset="2"/>
              <a:buNone/>
            </a:pPr>
            <a:endParaRPr lang="es-ES_tradnl" sz="2400" b="1">
              <a:latin typeface="Times New Roman" pitchFamily="18" charset="0"/>
            </a:endParaRPr>
          </a:p>
        </p:txBody>
      </p:sp>
      <p:graphicFrame>
        <p:nvGraphicFramePr>
          <p:cNvPr id="26738" name="Group 114"/>
          <p:cNvGraphicFramePr>
            <a:graphicFrameLocks noGrp="1"/>
          </p:cNvGraphicFramePr>
          <p:nvPr/>
        </p:nvGraphicFramePr>
        <p:xfrm>
          <a:off x="1371600" y="2514600"/>
          <a:ext cx="7391400" cy="4098925"/>
        </p:xfrm>
        <a:graphic>
          <a:graphicData uri="http://schemas.openxmlformats.org/drawingml/2006/table">
            <a:tbl>
              <a:tblPr/>
              <a:tblGrid>
                <a:gridCol w="914400"/>
                <a:gridCol w="1143000"/>
                <a:gridCol w="1066800"/>
                <a:gridCol w="1066800"/>
                <a:gridCol w="1066800"/>
                <a:gridCol w="1066800"/>
                <a:gridCol w="1066800"/>
              </a:tblGrid>
              <a:tr h="3810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AÑO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Dormitorio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Sala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Comedor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810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Local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Export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Local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Export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Local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Export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4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2014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190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81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204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88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265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337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374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160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6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772400" cy="1143000"/>
          </a:xfrm>
        </p:spPr>
        <p:txBody>
          <a:bodyPr/>
          <a:lstStyle/>
          <a:p>
            <a:pPr algn="ctr"/>
            <a:r>
              <a:rPr lang="es-ES_tradnl" sz="4000">
                <a:latin typeface="Times New Roman" pitchFamily="18" charset="0"/>
              </a:rPr>
              <a:t>INVESTIGACIÓN DE MERCADO</a:t>
            </a:r>
            <a:endParaRPr lang="es-ES" sz="4000">
              <a:latin typeface="Times New Roman" pitchFamily="18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295400"/>
            <a:ext cx="7772400" cy="48006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_tradnl" sz="2400" u="sng">
                <a:latin typeface="Times New Roman" pitchFamily="18" charset="0"/>
              </a:rPr>
              <a:t>Estrategia de Posicionamiento</a:t>
            </a:r>
            <a:endParaRPr lang="es-ES_tradnl" sz="2400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MX" sz="2000">
                <a:latin typeface="Times New Roman" pitchFamily="18" charset="0"/>
                <a:cs typeface="Times New Roman" pitchFamily="18" charset="0"/>
              </a:rPr>
              <a:t>	Ventaja Competitiva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MX" sz="2000">
                <a:latin typeface="Times New Roman" pitchFamily="18" charset="0"/>
                <a:cs typeface="Times New Roman" pitchFamily="18" charset="0"/>
              </a:rPr>
              <a:t>		Exclusividad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MX" sz="2000">
                <a:latin typeface="Times New Roman" pitchFamily="18" charset="0"/>
                <a:cs typeface="Times New Roman" pitchFamily="18" charset="0"/>
              </a:rPr>
              <a:t>		Calidad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MX" sz="2000">
                <a:latin typeface="Times New Roman" pitchFamily="18" charset="0"/>
                <a:cs typeface="Times New Roman" pitchFamily="18" charset="0"/>
              </a:rPr>
              <a:t>		Servicio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MX" sz="200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MX" sz="2000">
                <a:latin typeface="Times New Roman" pitchFamily="18" charset="0"/>
                <a:cs typeface="Times New Roman" pitchFamily="18" charset="0"/>
              </a:rPr>
              <a:t>	Estrategia de Posicionamiento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MX" sz="2000">
                <a:latin typeface="Times New Roman" pitchFamily="18" charset="0"/>
                <a:cs typeface="Times New Roman" pitchFamily="18" charset="0"/>
              </a:rPr>
              <a:t>		Lider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MX" sz="200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s-MX" sz="2000" b="1">
                <a:latin typeface="Times New Roman" pitchFamily="18" charset="0"/>
                <a:cs typeface="Times New Roman" pitchFamily="18" charset="0"/>
              </a:rPr>
              <a:t>“Calidad”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MX" sz="18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MX" sz="2000">
                <a:latin typeface="Times New Roman" pitchFamily="18" charset="0"/>
                <a:cs typeface="Times New Roman" pitchFamily="18" charset="0"/>
              </a:rPr>
              <a:t>	Estrategías de Posicionamiento de Michael Porter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MX" sz="2000">
                <a:latin typeface="Times New Roman" pitchFamily="18" charset="0"/>
                <a:cs typeface="Times New Roman" pitchFamily="18" charset="0"/>
              </a:rPr>
              <a:t>		Amenaza de los nuevos competidores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MX" sz="2000">
                <a:latin typeface="Times New Roman" pitchFamily="18" charset="0"/>
                <a:cs typeface="Times New Roman" pitchFamily="18" charset="0"/>
              </a:rPr>
              <a:t>		Rivalidad entre competidores de la industria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MX" sz="2000">
                <a:latin typeface="Times New Roman" pitchFamily="18" charset="0"/>
                <a:cs typeface="Times New Roman" pitchFamily="18" charset="0"/>
              </a:rPr>
              <a:t>		Amenaza de posibles sustitutos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MX" sz="2000">
                <a:latin typeface="Times New Roman" pitchFamily="18" charset="0"/>
                <a:cs typeface="Times New Roman" pitchFamily="18" charset="0"/>
              </a:rPr>
              <a:t>		Poder negociador de proveedores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MX" sz="2000">
                <a:latin typeface="Times New Roman" pitchFamily="18" charset="0"/>
                <a:cs typeface="Times New Roman" pitchFamily="18" charset="0"/>
              </a:rPr>
              <a:t>		Poder negociador de compradores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7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7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76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76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76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76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76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76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765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765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utoUpdateAnimBg="0"/>
      <p:bldP spid="2765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1066800"/>
            <a:ext cx="8229600" cy="5181600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es-ES" b="1">
                <a:latin typeface="Times New Roman" pitchFamily="18" charset="0"/>
                <a:cs typeface="Times New Roman" pitchFamily="18" charset="0"/>
              </a:rPr>
              <a:t>Información General</a:t>
            </a:r>
            <a:r>
              <a:rPr lang="es-ES">
                <a:latin typeface="Times New Roman" pitchFamily="18" charset="0"/>
              </a:rPr>
              <a:t> </a:t>
            </a:r>
            <a:endParaRPr lang="es-ES_tradnl">
              <a:latin typeface="Times New Roman" pitchFamily="18" charset="0"/>
            </a:endParaRPr>
          </a:p>
          <a:p>
            <a:pPr marL="609600" indent="-609600">
              <a:buFont typeface="Wingdings" pitchFamily="2" charset="2"/>
              <a:buAutoNum type="arabicPeriod"/>
            </a:pPr>
            <a:r>
              <a:rPr lang="es-ES" b="1">
                <a:latin typeface="Times New Roman" pitchFamily="18" charset="0"/>
                <a:cs typeface="Times New Roman" pitchFamily="18" charset="0"/>
              </a:rPr>
              <a:t>Producto: MUEBLES DE HIERRO FORJADO</a:t>
            </a:r>
            <a:r>
              <a:rPr lang="es-ES">
                <a:latin typeface="Times New Roman" pitchFamily="18" charset="0"/>
              </a:rPr>
              <a:t> </a:t>
            </a:r>
            <a:endParaRPr lang="es-ES_tradnl">
              <a:latin typeface="Times New Roman" pitchFamily="18" charset="0"/>
            </a:endParaRPr>
          </a:p>
          <a:p>
            <a:pPr marL="609600" indent="-609600">
              <a:buFont typeface="Wingdings" pitchFamily="2" charset="2"/>
              <a:buAutoNum type="arabicPeriod"/>
            </a:pPr>
            <a:r>
              <a:rPr lang="es-ES" b="1">
                <a:latin typeface="Times New Roman" pitchFamily="18" charset="0"/>
                <a:cs typeface="Times New Roman" pitchFamily="18" charset="0"/>
              </a:rPr>
              <a:t>Investigación y Factibilidad de Mercado</a:t>
            </a:r>
            <a:r>
              <a:rPr lang="es-ES">
                <a:latin typeface="Times New Roman" pitchFamily="18" charset="0"/>
              </a:rPr>
              <a:t> </a:t>
            </a:r>
            <a:endParaRPr lang="es-ES_tradnl">
              <a:latin typeface="Times New Roman" pitchFamily="18" charset="0"/>
            </a:endParaRPr>
          </a:p>
          <a:p>
            <a:pPr marL="609600" indent="-609600">
              <a:buFont typeface="Wingdings" pitchFamily="2" charset="2"/>
              <a:buAutoNum type="arabicPeriod"/>
            </a:pPr>
            <a:r>
              <a:rPr lang="es-ES" b="1">
                <a:latin typeface="Times New Roman" pitchFamily="18" charset="0"/>
                <a:cs typeface="Times New Roman" pitchFamily="18" charset="0"/>
              </a:rPr>
              <a:t>Comercio Exterior</a:t>
            </a:r>
            <a:r>
              <a:rPr lang="es-ES">
                <a:latin typeface="Times New Roman" pitchFamily="18" charset="0"/>
              </a:rPr>
              <a:t> </a:t>
            </a:r>
            <a:endParaRPr lang="es-ES_tradnl">
              <a:latin typeface="Times New Roman" pitchFamily="18" charset="0"/>
            </a:endParaRPr>
          </a:p>
          <a:p>
            <a:pPr marL="609600" indent="-609600">
              <a:buFont typeface="Wingdings" pitchFamily="2" charset="2"/>
              <a:buAutoNum type="arabicPeriod"/>
            </a:pPr>
            <a:r>
              <a:rPr lang="es-ES" b="1">
                <a:latin typeface="Times New Roman" pitchFamily="18" charset="0"/>
                <a:cs typeface="Times New Roman" pitchFamily="18" charset="0"/>
              </a:rPr>
              <a:t>Factibilidad Financiera</a:t>
            </a:r>
            <a:r>
              <a:rPr lang="es-ES">
                <a:latin typeface="Times New Roman" pitchFamily="18" charset="0"/>
              </a:rPr>
              <a:t> </a:t>
            </a:r>
            <a:endParaRPr lang="es-ES_tradnl">
              <a:latin typeface="Times New Roman" pitchFamily="18" charset="0"/>
            </a:endParaRPr>
          </a:p>
          <a:p>
            <a:pPr marL="609600" indent="-609600">
              <a:buFont typeface="Wingdings" pitchFamily="2" charset="2"/>
              <a:buAutoNum type="arabicPeriod"/>
            </a:pPr>
            <a:r>
              <a:rPr lang="es-ES" b="1">
                <a:latin typeface="Times New Roman" pitchFamily="18" charset="0"/>
                <a:cs typeface="Times New Roman" pitchFamily="18" charset="0"/>
              </a:rPr>
              <a:t>Factibilidad Social</a:t>
            </a:r>
            <a:r>
              <a:rPr lang="es-ES">
                <a:latin typeface="Times New Roman" pitchFamily="18" charset="0"/>
              </a:rPr>
              <a:t> </a:t>
            </a:r>
            <a:endParaRPr lang="es-ES_tradnl">
              <a:latin typeface="Times New Roman" pitchFamily="18" charset="0"/>
            </a:endParaRPr>
          </a:p>
          <a:p>
            <a:pPr marL="609600" indent="-609600">
              <a:buFont typeface="Wingdings" pitchFamily="2" charset="2"/>
              <a:buNone/>
            </a:pPr>
            <a:r>
              <a:rPr lang="es-ES_tradnl" b="1">
                <a:latin typeface="Times New Roman" pitchFamily="18" charset="0"/>
                <a:cs typeface="Times New Roman" pitchFamily="18" charset="0"/>
              </a:rPr>
              <a:t>Conclusiones y Recomendaciones</a:t>
            </a:r>
            <a:endParaRPr lang="es-ES" b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0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0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 bldLvl="4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772400" cy="1143000"/>
          </a:xfrm>
        </p:spPr>
        <p:txBody>
          <a:bodyPr/>
          <a:lstStyle/>
          <a:p>
            <a:pPr algn="ctr"/>
            <a:r>
              <a:rPr lang="es-ES_tradnl">
                <a:latin typeface="Times New Roman" pitchFamily="18" charset="0"/>
              </a:rPr>
              <a:t>INVESTIGACIÓN DE MERCADO</a:t>
            </a:r>
            <a:endParaRPr lang="es-ES">
              <a:latin typeface="Times New Roman" pitchFamily="18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828800"/>
            <a:ext cx="7772400" cy="4800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s-ES_tradnl" sz="2800" u="sng">
                <a:latin typeface="Times New Roman" pitchFamily="18" charset="0"/>
              </a:rPr>
              <a:t>Proceso de Venta</a:t>
            </a:r>
            <a:endParaRPr lang="es-ES_tradnl" sz="2800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s-MX" sz="2400">
                <a:latin typeface="Times New Roman" pitchFamily="18" charset="0"/>
                <a:cs typeface="Times New Roman" pitchFamily="18" charset="0"/>
              </a:rPr>
              <a:t>	Objetivo de venta</a:t>
            </a:r>
          </a:p>
          <a:p>
            <a:pPr>
              <a:buFont typeface="Wingdings" pitchFamily="2" charset="2"/>
              <a:buNone/>
            </a:pPr>
            <a:r>
              <a:rPr lang="es-MX" sz="2400">
                <a:latin typeface="Times New Roman" pitchFamily="18" charset="0"/>
                <a:cs typeface="Times New Roman" pitchFamily="18" charset="0"/>
              </a:rPr>
              <a:t>		Satisfacer la demanda</a:t>
            </a:r>
          </a:p>
          <a:p>
            <a:pPr>
              <a:buFont typeface="Wingdings" pitchFamily="2" charset="2"/>
              <a:buNone/>
            </a:pPr>
            <a:r>
              <a:rPr lang="es-MX" sz="240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Font typeface="Wingdings" pitchFamily="2" charset="2"/>
              <a:buNone/>
            </a:pPr>
            <a:r>
              <a:rPr lang="es-MX" sz="2400">
                <a:latin typeface="Times New Roman" pitchFamily="18" charset="0"/>
                <a:cs typeface="Times New Roman" pitchFamily="18" charset="0"/>
              </a:rPr>
              <a:t>	Estrategia de venta</a:t>
            </a:r>
          </a:p>
          <a:p>
            <a:pPr>
              <a:buFont typeface="Wingdings" pitchFamily="2" charset="2"/>
              <a:buNone/>
            </a:pPr>
            <a:r>
              <a:rPr lang="es-MX" sz="2400">
                <a:latin typeface="Times New Roman" pitchFamily="18" charset="0"/>
                <a:cs typeface="Times New Roman" pitchFamily="18" charset="0"/>
              </a:rPr>
              <a:t>		Mercado Local: Cobertura rápida</a:t>
            </a:r>
          </a:p>
          <a:p>
            <a:pPr>
              <a:buFont typeface="Wingdings" pitchFamily="2" charset="2"/>
              <a:buNone/>
            </a:pPr>
            <a:r>
              <a:rPr lang="es-MX" sz="2400">
                <a:latin typeface="Times New Roman" pitchFamily="18" charset="0"/>
                <a:cs typeface="Times New Roman" pitchFamily="18" charset="0"/>
              </a:rPr>
              <a:t>		Mercado Internacional: Máxima utilidad actual</a:t>
            </a:r>
          </a:p>
          <a:p>
            <a:pPr>
              <a:buFont typeface="Wingdings" pitchFamily="2" charset="2"/>
              <a:buNone/>
            </a:pPr>
            <a:r>
              <a:rPr lang="es-MX" sz="2400">
                <a:latin typeface="Times New Roman" pitchFamily="18" charset="0"/>
                <a:cs typeface="Times New Roman" pitchFamily="18" charset="0"/>
              </a:rPr>
              <a:t>		</a:t>
            </a:r>
            <a:endParaRPr lang="es-MX" sz="200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s-MX" sz="240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2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7" dur="5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2" dur="5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7" dur="500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2" dur="500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7" dur="500"/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-228600"/>
            <a:ext cx="7772400" cy="1143000"/>
          </a:xfrm>
        </p:spPr>
        <p:txBody>
          <a:bodyPr/>
          <a:lstStyle/>
          <a:p>
            <a:pPr algn="ctr"/>
            <a:r>
              <a:rPr lang="es-ES_tradnl">
                <a:latin typeface="Times New Roman" pitchFamily="18" charset="0"/>
              </a:rPr>
              <a:t>COMERCIO EXTERIOR</a:t>
            </a:r>
            <a:endParaRPr lang="es-ES">
              <a:latin typeface="Times New Roman" pitchFamily="18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990600"/>
            <a:ext cx="7772400" cy="48006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_tradnl" sz="2000" u="sng">
                <a:latin typeface="Times New Roman" pitchFamily="18" charset="0"/>
              </a:rPr>
              <a:t>Capacidad de Exportación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_tradnl" sz="2000">
                <a:latin typeface="Times New Roman" pitchFamily="18" charset="0"/>
              </a:rPr>
              <a:t>	</a:t>
            </a:r>
            <a:r>
              <a:rPr lang="es-ES_tradnl" sz="1600">
                <a:latin typeface="Times New Roman" pitchFamily="18" charset="0"/>
              </a:rPr>
              <a:t>Instrumento analítico que ayuda a tomar decisiones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MX" sz="1600">
                <a:latin typeface="Times New Roman" pitchFamily="18" charset="0"/>
                <a:cs typeface="Times New Roman" pitchFamily="18" charset="0"/>
              </a:rPr>
              <a:t>	70% Mercado Local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MX" sz="1600">
                <a:latin typeface="Times New Roman" pitchFamily="18" charset="0"/>
                <a:cs typeface="Times New Roman" pitchFamily="18" charset="0"/>
              </a:rPr>
              <a:t>	30% Mercado Internacional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MX" sz="1600">
                <a:latin typeface="Times New Roman" pitchFamily="18" charset="0"/>
                <a:cs typeface="Times New Roman" pitchFamily="18" charset="0"/>
              </a:rPr>
              <a:t>	Barreras de salida: Arancelarias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MX" sz="160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MX" sz="2000" u="sng">
                <a:latin typeface="Times New Roman" pitchFamily="18" charset="0"/>
                <a:cs typeface="Times New Roman" pitchFamily="18" charset="0"/>
              </a:rPr>
              <a:t>Metodología de Exportación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MX" sz="1600">
                <a:latin typeface="Times New Roman" pitchFamily="18" charset="0"/>
                <a:cs typeface="Times New Roman" pitchFamily="18" charset="0"/>
              </a:rPr>
              <a:t>	Trámite Institucional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MX" sz="1600">
                <a:latin typeface="Times New Roman" pitchFamily="18" charset="0"/>
                <a:cs typeface="Times New Roman" pitchFamily="18" charset="0"/>
              </a:rPr>
              <a:t>		FUE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MX" sz="1600">
                <a:latin typeface="Times New Roman" pitchFamily="18" charset="0"/>
                <a:cs typeface="Times New Roman" pitchFamily="18" charset="0"/>
              </a:rPr>
              <a:t>		Factura Comercial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MX" sz="1600">
                <a:latin typeface="Times New Roman" pitchFamily="18" charset="0"/>
                <a:cs typeface="Times New Roman" pitchFamily="18" charset="0"/>
              </a:rPr>
              <a:t>		Lista de bultos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MX" sz="1600">
                <a:latin typeface="Times New Roman" pitchFamily="18" charset="0"/>
                <a:cs typeface="Times New Roman" pitchFamily="18" charset="0"/>
              </a:rPr>
              <a:t>		Permiso de importador – exportador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MX" sz="1600">
                <a:latin typeface="Times New Roman" pitchFamily="18" charset="0"/>
                <a:cs typeface="Times New Roman" pitchFamily="18" charset="0"/>
              </a:rPr>
              <a:t>		Trámite bancario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MX" sz="1600">
                <a:latin typeface="Times New Roman" pitchFamily="18" charset="0"/>
                <a:cs typeface="Times New Roman" pitchFamily="18" charset="0"/>
              </a:rPr>
              <a:t>		Procedimiento aduanero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MX" sz="1600">
                <a:latin typeface="Times New Roman" pitchFamily="18" charset="0"/>
                <a:cs typeface="Times New Roman" pitchFamily="18" charset="0"/>
              </a:rPr>
              <a:t>		Exportaciones vía marítima o aérea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MX" sz="2000" u="sng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MX" sz="2000" u="sng">
                <a:latin typeface="Times New Roman" pitchFamily="18" charset="0"/>
                <a:cs typeface="Times New Roman" pitchFamily="18" charset="0"/>
              </a:rPr>
              <a:t>Metodología de Exportación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MX" sz="1600">
                <a:latin typeface="Times New Roman" pitchFamily="18" charset="0"/>
                <a:cs typeface="Times New Roman" pitchFamily="18" charset="0"/>
              </a:rPr>
              <a:t>	Trámite de Cobro y Venta de divisas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MX" sz="1600">
                <a:latin typeface="Times New Roman" pitchFamily="18" charset="0"/>
                <a:cs typeface="Times New Roman" pitchFamily="18" charset="0"/>
              </a:rPr>
              <a:t>		Cobro documentario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MX" sz="1600">
                <a:latin typeface="Times New Roman" pitchFamily="18" charset="0"/>
                <a:cs typeface="Times New Roman" pitchFamily="18" charset="0"/>
              </a:rPr>
              <a:t>		Crédito documentario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MX" sz="16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0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07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307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307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307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3072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3072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3072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3072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utoUpdateAnimBg="0"/>
      <p:bldP spid="30723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-228600"/>
            <a:ext cx="7772400" cy="1143000"/>
          </a:xfrm>
        </p:spPr>
        <p:txBody>
          <a:bodyPr/>
          <a:lstStyle/>
          <a:p>
            <a:pPr algn="ctr"/>
            <a:r>
              <a:rPr lang="es-ES_tradnl">
                <a:latin typeface="Times New Roman" pitchFamily="18" charset="0"/>
              </a:rPr>
              <a:t>COMERCIO EXTERIOR</a:t>
            </a:r>
            <a:endParaRPr lang="es-ES">
              <a:latin typeface="Times New Roman" pitchFamily="18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914400"/>
            <a:ext cx="7772400" cy="4800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s-MX" sz="2800" u="sng">
                <a:latin typeface="Times New Roman" pitchFamily="18" charset="0"/>
                <a:cs typeface="Times New Roman" pitchFamily="18" charset="0"/>
              </a:rPr>
              <a:t>Costos de Exportación</a:t>
            </a:r>
          </a:p>
          <a:p>
            <a:pPr>
              <a:buFont typeface="Wingdings" pitchFamily="2" charset="2"/>
              <a:buNone/>
            </a:pPr>
            <a:endParaRPr lang="es-MX" sz="2800" u="sng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1815" name="Group 71"/>
          <p:cNvGraphicFramePr>
            <a:graphicFrameLocks noGrp="1"/>
          </p:cNvGraphicFramePr>
          <p:nvPr/>
        </p:nvGraphicFramePr>
        <p:xfrm>
          <a:off x="1981200" y="1524000"/>
          <a:ext cx="6248400" cy="4805363"/>
        </p:xfrm>
        <a:graphic>
          <a:graphicData uri="http://schemas.openxmlformats.org/drawingml/2006/table">
            <a:tbl>
              <a:tblPr/>
              <a:tblGrid>
                <a:gridCol w="3200400"/>
                <a:gridCol w="1524000"/>
                <a:gridCol w="1524000"/>
              </a:tblGrid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s-MX" sz="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Detalle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Costo Unitario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Costo Total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5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Ocean Freight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Recargos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Documentación BL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Manipuleo por Container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Manejo  Gestión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Servicio de Despacho Aduanero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Compra de FUE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Apertura del FUE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Trámite de Exportación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Transporte terrestre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Perímetro urbano - puerto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$ 1.400,00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25,00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15,00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35,00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1,68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11,20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168,00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130,00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$ 4.200,00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75,00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45,00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105,00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5,04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33,60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504,00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390,00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COSTO ANUAL TOTAL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$ 5.357,64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8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utoUpdateAnimBg="0"/>
      <p:bldP spid="31747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772400" cy="1143000"/>
          </a:xfrm>
        </p:spPr>
        <p:txBody>
          <a:bodyPr/>
          <a:lstStyle/>
          <a:p>
            <a:pPr algn="ctr"/>
            <a:r>
              <a:rPr lang="es-ES_tradnl">
                <a:latin typeface="Times New Roman" pitchFamily="18" charset="0"/>
              </a:rPr>
              <a:t>FACTIBILIDAD FINANCIERA</a:t>
            </a:r>
            <a:endParaRPr lang="es-ES">
              <a:latin typeface="Times New Roman" pitchFamily="18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76400"/>
            <a:ext cx="7772400" cy="48006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_tradnl" sz="2800" u="sng">
                <a:latin typeface="Times New Roman" pitchFamily="18" charset="0"/>
                <a:hlinkClick r:id="rId2" action="ppaction://hlinksldjump"/>
              </a:rPr>
              <a:t>Objetivo General</a:t>
            </a:r>
            <a:endParaRPr lang="es-ES_tradnl" sz="2800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ES_tradnl" sz="2800" b="1" u="sng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_tradnl" sz="2800" b="1" u="sng">
                <a:latin typeface="Times New Roman" pitchFamily="18" charset="0"/>
              </a:rPr>
              <a:t>Políticas de Financiamiento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_tradnl" sz="2800">
                <a:latin typeface="Times New Roman" pitchFamily="18" charset="0"/>
              </a:rPr>
              <a:t>	Aportación de accionistas   77,53%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_tradnl" sz="2800">
                <a:latin typeface="Times New Roman" pitchFamily="18" charset="0"/>
              </a:rPr>
              <a:t>	Préstamo CFN                     22,47%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_tradnl" sz="2800">
                <a:latin typeface="Times New Roman" pitchFamily="18" charset="0"/>
              </a:rPr>
              <a:t>		Monto: US $22.580,87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_tradnl" sz="2800">
                <a:latin typeface="Times New Roman" pitchFamily="18" charset="0"/>
              </a:rPr>
              <a:t>		Tasa Anual: 13,40%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_tradnl" sz="2800">
                <a:latin typeface="Times New Roman" pitchFamily="18" charset="0"/>
              </a:rPr>
              <a:t>		Crédito FOPINAR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_tradnl" sz="2800">
                <a:latin typeface="Times New Roman" pitchFamily="18" charset="0"/>
              </a:rPr>
              <a:t>		Período de Gracia: 2 semestres	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_tradnl" sz="2800">
                <a:latin typeface="Times New Roman" pitchFamily="18" charset="0"/>
              </a:rPr>
              <a:t>		Amortizable en 8 cuotas semestrales</a:t>
            </a:r>
            <a:endParaRPr lang="es-ES_tradnl" sz="2000" b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-304800"/>
            <a:ext cx="7772400" cy="1143000"/>
          </a:xfrm>
        </p:spPr>
        <p:txBody>
          <a:bodyPr/>
          <a:lstStyle/>
          <a:p>
            <a:pPr algn="ctr"/>
            <a:r>
              <a:rPr lang="es-ES_tradnl">
                <a:latin typeface="Times New Roman" pitchFamily="18" charset="0"/>
              </a:rPr>
              <a:t>FACTIBILIDAD FINANCIERA</a:t>
            </a:r>
            <a:endParaRPr lang="es-ES">
              <a:latin typeface="Times New Roman" pitchFamily="18" charset="0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914400"/>
            <a:ext cx="7772400" cy="48006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s-ES_tradnl" sz="2400" b="1">
                <a:latin typeface="Times New Roman" pitchFamily="18" charset="0"/>
              </a:rPr>
              <a:t>Tabla de Amortización del Préstamo</a:t>
            </a:r>
          </a:p>
        </p:txBody>
      </p:sp>
      <p:graphicFrame>
        <p:nvGraphicFramePr>
          <p:cNvPr id="33876" name="Group 84"/>
          <p:cNvGraphicFramePr>
            <a:graphicFrameLocks noGrp="1"/>
          </p:cNvGraphicFramePr>
          <p:nvPr/>
        </p:nvGraphicFramePr>
        <p:xfrm>
          <a:off x="914400" y="1600200"/>
          <a:ext cx="8229600" cy="5038725"/>
        </p:xfrm>
        <a:graphic>
          <a:graphicData uri="http://schemas.openxmlformats.org/drawingml/2006/table">
            <a:tbl>
              <a:tblPr/>
              <a:tblGrid>
                <a:gridCol w="1614488"/>
                <a:gridCol w="1770062"/>
                <a:gridCol w="1460500"/>
                <a:gridCol w="1846263"/>
                <a:gridCol w="1538287"/>
              </a:tblGrid>
              <a:tr h="722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Fecha de Pago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s-MX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Saldo Inicial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s-MX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Intereses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Amortización de Capital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 Dividendo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4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Febrero 04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Agosto 04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22.580,87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22.580,87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1.512,92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1.512,92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0,00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1.512,92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1.512,92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4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Febrero 05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Agosto 05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22.580,87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19.758,26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1.512,92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1.323,80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2.822,61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2.822,61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4.335,53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4.146,41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4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Febrero 06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Agosto 06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16.935,65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14.113,04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1.134,69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945,57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2.822,61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2.822,61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3.957,30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3.768,18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4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Febrero 07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Agosto 07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11.290,44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8.467,83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756,46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567,34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2.822,61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2.822,61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3.579,07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3.389,95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4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Febrero 08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Agosto 08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5.645,22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2.822,61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378,23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189,11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2.822,61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2.822,61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3.200,84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3.011,72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$ 146.775.66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$ 9.833,97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$ 22.580,87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$ 32.414,84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3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-304800"/>
            <a:ext cx="7772400" cy="1143000"/>
          </a:xfrm>
        </p:spPr>
        <p:txBody>
          <a:bodyPr/>
          <a:lstStyle/>
          <a:p>
            <a:pPr algn="ctr"/>
            <a:r>
              <a:rPr lang="es-ES_tradnl">
                <a:latin typeface="Times New Roman" pitchFamily="18" charset="0"/>
              </a:rPr>
              <a:t>FACTIBILIDAD FINANCIERA</a:t>
            </a:r>
            <a:endParaRPr lang="es-ES">
              <a:latin typeface="Times New Roman" pitchFamily="18" charset="0"/>
            </a:endParaRPr>
          </a:p>
        </p:txBody>
      </p:sp>
      <p:sp>
        <p:nvSpPr>
          <p:cNvPr id="52278" name="Rectangle 54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525000" cy="4114800"/>
          </a:xfrm>
        </p:spPr>
        <p:txBody>
          <a:bodyPr/>
          <a:lstStyle/>
          <a:p>
            <a:pPr marL="1833563" lvl="2" indent="-919163">
              <a:lnSpc>
                <a:spcPct val="90000"/>
              </a:lnSpc>
              <a:buFont typeface="Wingdings" pitchFamily="2" charset="2"/>
              <a:buNone/>
            </a:pPr>
            <a:r>
              <a:rPr lang="es-ES_tradnl" sz="2500" b="1" u="sng">
                <a:latin typeface="Times New Roman" pitchFamily="18" charset="0"/>
              </a:rPr>
              <a:t>Tasa de Descuento ó CPPC</a:t>
            </a:r>
          </a:p>
          <a:p>
            <a:pPr marL="1833563" lvl="2" indent="-919163">
              <a:lnSpc>
                <a:spcPct val="90000"/>
              </a:lnSpc>
              <a:buFont typeface="Wingdings" pitchFamily="2" charset="2"/>
              <a:buNone/>
            </a:pPr>
            <a:endParaRPr lang="es-ES_tradnl" sz="2500" b="1">
              <a:latin typeface="Times New Roman" pitchFamily="18" charset="0"/>
            </a:endParaRPr>
          </a:p>
          <a:p>
            <a:pPr marL="1833563" lvl="2" indent="-919163">
              <a:lnSpc>
                <a:spcPct val="90000"/>
              </a:lnSpc>
              <a:buFont typeface="Wingdings" pitchFamily="2" charset="2"/>
              <a:buNone/>
            </a:pPr>
            <a:r>
              <a:rPr lang="es-ES_tradnl" sz="2100" b="1">
                <a:latin typeface="Times New Roman" pitchFamily="18" charset="0"/>
              </a:rPr>
              <a:t>TD = 	(% de deuda) (Costo de deuda) +</a:t>
            </a:r>
          </a:p>
          <a:p>
            <a:pPr marL="1833563" lvl="2" indent="-919163">
              <a:lnSpc>
                <a:spcPct val="90000"/>
              </a:lnSpc>
              <a:buFont typeface="Wingdings" pitchFamily="2" charset="2"/>
              <a:buNone/>
            </a:pPr>
            <a:r>
              <a:rPr lang="es-ES_tradnl" sz="2100" b="1">
                <a:latin typeface="Times New Roman" pitchFamily="18" charset="0"/>
              </a:rPr>
              <a:t>	(% de aportes de accionistas) (Costo de Capital Propio)</a:t>
            </a:r>
          </a:p>
          <a:p>
            <a:pPr marL="1833563" lvl="2" indent="-919163">
              <a:lnSpc>
                <a:spcPct val="90000"/>
              </a:lnSpc>
              <a:buFont typeface="Wingdings" pitchFamily="2" charset="2"/>
              <a:buNone/>
            </a:pPr>
            <a:endParaRPr lang="es-ES_tradnl" sz="3200">
              <a:latin typeface="Times New Roman" pitchFamily="18" charset="0"/>
            </a:endParaRPr>
          </a:p>
          <a:p>
            <a:pPr marL="1833563" lvl="2" indent="-919163">
              <a:lnSpc>
                <a:spcPct val="90000"/>
              </a:lnSpc>
              <a:buFont typeface="Wingdings" pitchFamily="2" charset="2"/>
              <a:buNone/>
            </a:pPr>
            <a:r>
              <a:rPr lang="es-ES_tradnl" sz="1800">
                <a:latin typeface="Times New Roman" pitchFamily="18" charset="0"/>
              </a:rPr>
              <a:t>Costo de Capital Propio = Rend. Libre de Riesgo + (Beta * Prima por riesgo esperada </a:t>
            </a:r>
          </a:p>
          <a:p>
            <a:pPr marL="1833563" lvl="2" indent="-919163">
              <a:lnSpc>
                <a:spcPct val="90000"/>
              </a:lnSpc>
              <a:buFont typeface="Wingdings" pitchFamily="2" charset="2"/>
              <a:buNone/>
            </a:pPr>
            <a:r>
              <a:rPr lang="es-ES_tradnl" sz="1800">
                <a:latin typeface="Times New Roman" pitchFamily="18" charset="0"/>
              </a:rPr>
              <a:t>						    en el Mercado)</a:t>
            </a:r>
          </a:p>
          <a:p>
            <a:pPr marL="1833563" lvl="2" indent="-919163">
              <a:lnSpc>
                <a:spcPct val="90000"/>
              </a:lnSpc>
              <a:buFont typeface="Wingdings" pitchFamily="2" charset="2"/>
              <a:buNone/>
            </a:pPr>
            <a:endParaRPr lang="es-ES_tradnl" sz="1800">
              <a:latin typeface="Times New Roman" pitchFamily="18" charset="0"/>
            </a:endParaRPr>
          </a:p>
          <a:p>
            <a:pPr marL="1833563" lvl="2" indent="-919163">
              <a:lnSpc>
                <a:spcPct val="90000"/>
              </a:lnSpc>
              <a:buFont typeface="Wingdings" pitchFamily="2" charset="2"/>
              <a:buNone/>
            </a:pPr>
            <a:endParaRPr lang="es-ES_tradnl" sz="1800">
              <a:latin typeface="Times New Roman" pitchFamily="18" charset="0"/>
            </a:endParaRPr>
          </a:p>
          <a:p>
            <a:pPr marL="1833563" lvl="2" indent="-919163">
              <a:lnSpc>
                <a:spcPct val="90000"/>
              </a:lnSpc>
              <a:buFont typeface="Wingdings" pitchFamily="2" charset="2"/>
              <a:buNone/>
            </a:pPr>
            <a:r>
              <a:rPr lang="es-ES_tradnl" sz="2100">
                <a:latin typeface="Times New Roman" pitchFamily="18" charset="0"/>
              </a:rPr>
              <a:t>TD = (0.2247) (0.134) + (0.7753) (0.0935 + (0.95 * 0.085) )</a:t>
            </a:r>
          </a:p>
          <a:p>
            <a:pPr marL="1833563" lvl="2" indent="-919163">
              <a:lnSpc>
                <a:spcPct val="90000"/>
              </a:lnSpc>
              <a:buFont typeface="Wingdings" pitchFamily="2" charset="2"/>
              <a:buNone/>
            </a:pPr>
            <a:endParaRPr lang="es-ES_tradnl" sz="2100">
              <a:latin typeface="Times New Roman" pitchFamily="18" charset="0"/>
            </a:endParaRPr>
          </a:p>
          <a:p>
            <a:pPr marL="1833563" lvl="2" indent="-919163">
              <a:lnSpc>
                <a:spcPct val="90000"/>
              </a:lnSpc>
              <a:buFont typeface="Wingdings" pitchFamily="2" charset="2"/>
              <a:buNone/>
            </a:pPr>
            <a:r>
              <a:rPr lang="es-ES_tradnl" sz="2100">
                <a:latin typeface="Times New Roman" pitchFamily="18" charset="0"/>
              </a:rPr>
              <a:t>TD = 0.1652 </a:t>
            </a:r>
          </a:p>
          <a:p>
            <a:pPr marL="1833563" lvl="2" indent="-919163">
              <a:lnSpc>
                <a:spcPct val="90000"/>
              </a:lnSpc>
              <a:buFont typeface="Wingdings" pitchFamily="2" charset="2"/>
              <a:buNone/>
            </a:pPr>
            <a:endParaRPr lang="es-ES_tradnl" sz="2100">
              <a:latin typeface="Times New Roman" pitchFamily="18" charset="0"/>
            </a:endParaRPr>
          </a:p>
          <a:p>
            <a:pPr marL="1833563" lvl="2" indent="-919163">
              <a:lnSpc>
                <a:spcPct val="90000"/>
              </a:lnSpc>
              <a:buFont typeface="Wingdings" pitchFamily="2" charset="2"/>
              <a:buNone/>
            </a:pPr>
            <a:r>
              <a:rPr lang="es-ES_tradnl" sz="2100">
                <a:latin typeface="Times New Roman" pitchFamily="18" charset="0"/>
              </a:rPr>
              <a:t>TD = 16.52</a:t>
            </a:r>
            <a:endParaRPr lang="es-ES" sz="21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-228600"/>
            <a:ext cx="7772400" cy="1143000"/>
          </a:xfrm>
        </p:spPr>
        <p:txBody>
          <a:bodyPr/>
          <a:lstStyle/>
          <a:p>
            <a:pPr algn="ctr"/>
            <a:r>
              <a:rPr lang="es-ES_tradnl">
                <a:latin typeface="Times New Roman" pitchFamily="18" charset="0"/>
              </a:rPr>
              <a:t>FACTIBILIDAD FINANCIERA</a:t>
            </a:r>
            <a:endParaRPr lang="es-ES">
              <a:latin typeface="Times New Roman" pitchFamily="18" charset="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19200"/>
            <a:ext cx="8305800" cy="48006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_tradnl" sz="2800" b="1" u="sng">
                <a:latin typeface="Times New Roman" pitchFamily="18" charset="0"/>
              </a:rPr>
              <a:t>Recuperación de la Inversión Total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ES_tradnl" sz="2400" b="1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ES_tradnl" sz="2400" b="1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ES_tradnl" sz="2400" b="1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ES_tradnl" sz="2400" b="1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ES_tradnl" sz="2400" b="1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_tradnl" sz="2400" b="1">
                <a:latin typeface="Times New Roman" pitchFamily="18" charset="0"/>
              </a:rPr>
              <a:t>Año 2005 = $   9.118,37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_tradnl" sz="2400" b="1">
                <a:latin typeface="Times New Roman" pitchFamily="18" charset="0"/>
              </a:rPr>
              <a:t>Año 2006 =    51.899,44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_tradnl" sz="2400" b="1">
                <a:latin typeface="Times New Roman" pitchFamily="18" charset="0"/>
              </a:rPr>
              <a:t>Año 2007 =  118.773,68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ES_tradnl" sz="2400" b="1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ES_tradnl" sz="2400" b="1">
              <a:latin typeface="Times New Roman" pitchFamily="18" charset="0"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s-ES_tradnl" sz="2000" b="1">
                <a:latin typeface="Times New Roman" pitchFamily="18" charset="0"/>
              </a:rPr>
              <a:t>Inversión Inicial Total US $100.510,83 recuperable al tercer año</a:t>
            </a:r>
          </a:p>
        </p:txBody>
      </p:sp>
      <p:graphicFrame>
        <p:nvGraphicFramePr>
          <p:cNvPr id="37892" name="Object 4"/>
          <p:cNvGraphicFramePr>
            <a:graphicFrameLocks noChangeAspect="1"/>
          </p:cNvGraphicFramePr>
          <p:nvPr/>
        </p:nvGraphicFramePr>
        <p:xfrm>
          <a:off x="3505200" y="1981200"/>
          <a:ext cx="3492500" cy="1119188"/>
        </p:xfrm>
        <a:graphic>
          <a:graphicData uri="http://schemas.openxmlformats.org/presentationml/2006/ole">
            <p:oleObj spid="_x0000_s37892" name="Ecuación" r:id="rId3" imgW="134604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-228600"/>
            <a:ext cx="7772400" cy="1143000"/>
          </a:xfrm>
        </p:spPr>
        <p:txBody>
          <a:bodyPr/>
          <a:lstStyle/>
          <a:p>
            <a:pPr algn="ctr"/>
            <a:r>
              <a:rPr lang="es-ES_tradnl">
                <a:latin typeface="Times New Roman" pitchFamily="18" charset="0"/>
              </a:rPr>
              <a:t>FACTIBILIDAD FINANCIERA</a:t>
            </a:r>
            <a:endParaRPr lang="es-ES">
              <a:latin typeface="Times New Roman" pitchFamily="18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990600"/>
            <a:ext cx="7772400" cy="48006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_tradnl" sz="2400" b="1" u="sng">
                <a:latin typeface="Times New Roman" pitchFamily="18" charset="0"/>
              </a:rPr>
              <a:t>Estimación de Costos Directos e Indirectos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_tradnl" sz="2400">
                <a:latin typeface="Times New Roman" pitchFamily="18" charset="0"/>
              </a:rPr>
              <a:t>	Costos Directos  				   US $50.659,13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_tradnl" sz="2400">
                <a:latin typeface="Times New Roman" pitchFamily="18" charset="0"/>
              </a:rPr>
              <a:t>		Materiales Directos: Hierro  	$10.597,07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_tradnl" sz="2400">
                <a:latin typeface="Times New Roman" pitchFamily="18" charset="0"/>
              </a:rPr>
              <a:t>		Insumos			  32.862,06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_tradnl" sz="2400">
                <a:latin typeface="Times New Roman" pitchFamily="18" charset="0"/>
              </a:rPr>
              <a:t>		Mano de Obra directa		    7.200,00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_tradnl" sz="2400">
                <a:latin typeface="Times New Roman" pitchFamily="18" charset="0"/>
              </a:rPr>
              <a:t>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_tradnl" sz="2400">
                <a:latin typeface="Times New Roman" pitchFamily="18" charset="0"/>
              </a:rPr>
              <a:t>Costos Indirectos  				   US $28.208,25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_tradnl" sz="2400">
                <a:latin typeface="Times New Roman" pitchFamily="18" charset="0"/>
              </a:rPr>
              <a:t>		Mano de Obra indirecta	$  9.600,00	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_tradnl" sz="2400">
                <a:latin typeface="Times New Roman" pitchFamily="18" charset="0"/>
              </a:rPr>
              <a:t>		Materiales Indirectos		    3.105,36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_tradnl" sz="2400">
                <a:latin typeface="Times New Roman" pitchFamily="18" charset="0"/>
              </a:rPr>
              <a:t>		Costos de Exportación	    5.319,00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_tradnl" sz="2400">
                <a:latin typeface="Times New Roman" pitchFamily="18" charset="0"/>
              </a:rPr>
              <a:t>		Seguros			    1.062,97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_tradnl" sz="2400">
                <a:latin typeface="Times New Roman" pitchFamily="18" charset="0"/>
              </a:rPr>
              <a:t>		Depreciaciones		    3.947,96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_tradnl" sz="2400">
                <a:latin typeface="Times New Roman" pitchFamily="18" charset="0"/>
              </a:rPr>
              <a:t>		Asist.Técnica y Mant.		    2.640,00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_tradnl" sz="2400">
                <a:latin typeface="Times New Roman" pitchFamily="18" charset="0"/>
              </a:rPr>
              <a:t>		Imprevistos			    2.532,96</a:t>
            </a:r>
            <a:endParaRPr lang="es-ES_tradnl" sz="1800" b="1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-228600"/>
            <a:ext cx="7772400" cy="1143000"/>
          </a:xfrm>
        </p:spPr>
        <p:txBody>
          <a:bodyPr/>
          <a:lstStyle/>
          <a:p>
            <a:pPr algn="ctr"/>
            <a:r>
              <a:rPr lang="es-ES_tradnl">
                <a:latin typeface="Times New Roman" pitchFamily="18" charset="0"/>
              </a:rPr>
              <a:t>FACTIBILIDAD FINANCIERA</a:t>
            </a:r>
            <a:endParaRPr lang="es-ES">
              <a:latin typeface="Times New Roman" pitchFamily="18" charset="0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990600"/>
            <a:ext cx="7772400" cy="48006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_tradnl" sz="2400" b="1" u="sng">
                <a:latin typeface="Times New Roman" pitchFamily="18" charset="0"/>
              </a:rPr>
              <a:t>Estimación de Costos Directos e Indirectos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ES_tradnl" sz="2400" b="1" u="sng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ES_tradnl" sz="2400" b="1" u="sng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ES_tradnl" sz="2400" b="1" u="sng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ES_tradnl" sz="2400" b="1" u="sng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ES_tradnl" sz="2400" b="1" u="sng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ES_tradnl" sz="2400" b="1" u="sng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_tradnl" sz="2400" b="1" u="sng">
                <a:latin typeface="Times New Roman" pitchFamily="18" charset="0"/>
              </a:rPr>
              <a:t>Precio de Venta al Público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ES_tradnl" sz="2400" b="1" u="sng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_tradnl" sz="2400">
                <a:latin typeface="Times New Roman" pitchFamily="18" charset="0"/>
              </a:rPr>
              <a:t>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_tradnl" sz="2400">
                <a:latin typeface="Times New Roman" pitchFamily="18" charset="0"/>
              </a:rPr>
              <a:t>	</a:t>
            </a:r>
            <a:endParaRPr lang="es-ES_tradnl" sz="1800" b="1">
              <a:latin typeface="Times New Roman" pitchFamily="18" charset="0"/>
            </a:endParaRPr>
          </a:p>
        </p:txBody>
      </p:sp>
      <p:graphicFrame>
        <p:nvGraphicFramePr>
          <p:cNvPr id="40004" name="Group 68"/>
          <p:cNvGraphicFramePr>
            <a:graphicFrameLocks noGrp="1"/>
          </p:cNvGraphicFramePr>
          <p:nvPr/>
        </p:nvGraphicFramePr>
        <p:xfrm>
          <a:off x="1371600" y="1600200"/>
          <a:ext cx="7467600" cy="1984375"/>
        </p:xfrm>
        <a:graphic>
          <a:graphicData uri="http://schemas.openxmlformats.org/drawingml/2006/table">
            <a:tbl>
              <a:tblPr/>
              <a:tblGrid>
                <a:gridCol w="2590800"/>
                <a:gridCol w="2438400"/>
                <a:gridCol w="24384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s-MX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Detalle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Costo Unitario Local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Costo Unitario Exportación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Juego de  Dormitorio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$ 199,97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$ 221,07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Juego de Sala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533,57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570,92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Juego de Comedor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505,25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536,71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0035" name="Group 99"/>
          <p:cNvGraphicFramePr>
            <a:graphicFrameLocks noGrp="1"/>
          </p:cNvGraphicFramePr>
          <p:nvPr/>
        </p:nvGraphicFramePr>
        <p:xfrm>
          <a:off x="1828800" y="4495800"/>
          <a:ext cx="6781800" cy="1955800"/>
        </p:xfrm>
        <a:graphic>
          <a:graphicData uri="http://schemas.openxmlformats.org/drawingml/2006/table">
            <a:tbl>
              <a:tblPr/>
              <a:tblGrid>
                <a:gridCol w="2362200"/>
                <a:gridCol w="1371600"/>
                <a:gridCol w="1295400"/>
                <a:gridCol w="17526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s-MX" sz="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Detalle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s-MX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Ganancia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Precio Local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Precio de Exportación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Juego de  Dormitorio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90,00 %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$ 379,94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$ 420,04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Juego de Sala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28.50 %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685,64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733,63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Juego de Comedor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44.76 %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731,40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776,95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-228600"/>
            <a:ext cx="7772400" cy="1143000"/>
          </a:xfrm>
        </p:spPr>
        <p:txBody>
          <a:bodyPr/>
          <a:lstStyle/>
          <a:p>
            <a:pPr algn="ctr"/>
            <a:r>
              <a:rPr lang="es-ES_tradnl">
                <a:latin typeface="Times New Roman" pitchFamily="18" charset="0"/>
              </a:rPr>
              <a:t>FACTIBILIDAD FINANCIERA</a:t>
            </a:r>
            <a:endParaRPr lang="es-ES">
              <a:latin typeface="Times New Roman" pitchFamily="18" charset="0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990600"/>
            <a:ext cx="7772400" cy="4800600"/>
          </a:xfrm>
        </p:spPr>
        <p:txBody>
          <a:bodyPr/>
          <a:lstStyle/>
          <a:p>
            <a:pPr marL="533400" indent="-533400">
              <a:buFont typeface="Wingdings" pitchFamily="2" charset="2"/>
              <a:buNone/>
            </a:pPr>
            <a:r>
              <a:rPr lang="es-ES_tradnl" sz="2000" b="1" u="sng">
                <a:latin typeface="Times New Roman" pitchFamily="18" charset="0"/>
              </a:rPr>
              <a:t>Resultados Financieros </a:t>
            </a:r>
          </a:p>
          <a:p>
            <a:pPr marL="533400" indent="-533400">
              <a:buFont typeface="Wingdings" pitchFamily="2" charset="2"/>
              <a:buNone/>
            </a:pPr>
            <a:r>
              <a:rPr lang="es-ES_tradnl" sz="2000" b="1">
                <a:latin typeface="Times New Roman" pitchFamily="18" charset="0"/>
              </a:rPr>
              <a:t>	Estado de Pérdidas y Ganancias</a:t>
            </a:r>
          </a:p>
          <a:p>
            <a:pPr marL="533400" indent="-533400">
              <a:buFont typeface="Wingdings" pitchFamily="2" charset="2"/>
              <a:buNone/>
            </a:pPr>
            <a:endParaRPr lang="es-ES_tradnl" sz="2800">
              <a:latin typeface="Times New Roman" pitchFamily="18" charset="0"/>
            </a:endParaRPr>
          </a:p>
          <a:p>
            <a:pPr marL="533400" indent="-533400">
              <a:buFont typeface="Wingdings" pitchFamily="2" charset="2"/>
              <a:buNone/>
            </a:pPr>
            <a:endParaRPr lang="es-ES_tradnl" sz="2000" b="1">
              <a:latin typeface="Times New Roman" pitchFamily="18" charset="0"/>
            </a:endParaRPr>
          </a:p>
        </p:txBody>
      </p:sp>
      <p:graphicFrame>
        <p:nvGraphicFramePr>
          <p:cNvPr id="40964" name="Object 4"/>
          <p:cNvGraphicFramePr>
            <a:graphicFrameLocks noChangeAspect="1"/>
          </p:cNvGraphicFramePr>
          <p:nvPr/>
        </p:nvGraphicFramePr>
        <p:xfrm>
          <a:off x="2590800" y="1905000"/>
          <a:ext cx="5414963" cy="4953000"/>
        </p:xfrm>
        <a:graphic>
          <a:graphicData uri="http://schemas.openxmlformats.org/presentationml/2006/ole">
            <p:oleObj spid="_x0000_s40964" name="Hoja de cálculo" r:id="rId3" imgW="4124554" imgH="3734105" progId="Excel.Sheet.8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772400" cy="1143000"/>
          </a:xfrm>
        </p:spPr>
        <p:txBody>
          <a:bodyPr/>
          <a:lstStyle/>
          <a:p>
            <a:pPr algn="ctr"/>
            <a:r>
              <a:rPr lang="es-ES_tradnl" sz="4800">
                <a:latin typeface="Times New Roman" pitchFamily="18" charset="0"/>
              </a:rPr>
              <a:t>INFORMACIÓN GENERAL</a:t>
            </a:r>
            <a:endParaRPr lang="es-ES" sz="4800">
              <a:latin typeface="Times New Roman" pitchFamily="18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772400" cy="4114800"/>
          </a:xfrm>
        </p:spPr>
        <p:txBody>
          <a:bodyPr/>
          <a:lstStyle/>
          <a:p>
            <a:pPr marL="0" indent="0" algn="just">
              <a:lnSpc>
                <a:spcPct val="90000"/>
              </a:lnSpc>
              <a:buFont typeface="Wingdings" pitchFamily="2" charset="2"/>
              <a:buNone/>
            </a:pPr>
            <a:r>
              <a:rPr lang="es-ES_tradnl" u="sng">
                <a:latin typeface="Times New Roman" pitchFamily="18" charset="0"/>
                <a:cs typeface="Times New Roman" pitchFamily="18" charset="0"/>
              </a:rPr>
              <a:t>OBJETIVO GENERAL</a:t>
            </a:r>
          </a:p>
          <a:p>
            <a:pPr marL="0" indent="0" algn="just">
              <a:lnSpc>
                <a:spcPct val="90000"/>
              </a:lnSpc>
              <a:buFont typeface="Wingdings" pitchFamily="2" charset="2"/>
              <a:buNone/>
            </a:pPr>
            <a:endParaRPr lang="es-ES_tradnl" u="sng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90000"/>
              </a:lnSpc>
              <a:buFont typeface="Wingdings" pitchFamily="2" charset="2"/>
              <a:buNone/>
            </a:pPr>
            <a:r>
              <a:rPr lang="es-ES">
                <a:latin typeface="Times New Roman" pitchFamily="18" charset="0"/>
                <a:cs typeface="Times New Roman" pitchFamily="18" charset="0"/>
              </a:rPr>
              <a:t>“DEMOSTRAR LA RENTABILIDAD ECONÓMICA</a:t>
            </a:r>
            <a:r>
              <a:rPr lang="es-ES_tradnl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>
                <a:latin typeface="Times New Roman" pitchFamily="18" charset="0"/>
                <a:cs typeface="Times New Roman" pitchFamily="18" charset="0"/>
              </a:rPr>
              <a:t>- FINANCIERA EN LA CONFORMACIÓN DE UNA EMPRESA DEDICADA A PRODUCCIÓN Y COMERCIALIZACIÓN DE MUEBLES DE HIERRO FORJADO”.</a:t>
            </a:r>
            <a:r>
              <a:rPr lang="es-ES">
                <a:latin typeface="Times New Roman" pitchFamily="18" charset="0"/>
              </a:rPr>
              <a:t> </a:t>
            </a:r>
            <a:endParaRPr lang="es-ES_tradnl">
              <a:latin typeface="Times New Roman" pitchFamily="18" charset="0"/>
            </a:endParaRPr>
          </a:p>
          <a:p>
            <a:pPr marL="0" indent="0" algn="just">
              <a:lnSpc>
                <a:spcPct val="90000"/>
              </a:lnSpc>
              <a:buFont typeface="Wingdings" pitchFamily="2" charset="2"/>
              <a:buNone/>
            </a:pPr>
            <a:endParaRPr lang="es-ES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-304800"/>
            <a:ext cx="7772400" cy="1143000"/>
          </a:xfrm>
        </p:spPr>
        <p:txBody>
          <a:bodyPr/>
          <a:lstStyle/>
          <a:p>
            <a:pPr algn="ctr"/>
            <a:r>
              <a:rPr lang="es-ES_tradnl">
                <a:latin typeface="Times New Roman" pitchFamily="18" charset="0"/>
              </a:rPr>
              <a:t>FACTIBILIDAD FINANCIERA</a:t>
            </a:r>
            <a:endParaRPr lang="es-ES">
              <a:latin typeface="Times New Roman" pitchFamily="18" charset="0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838200"/>
            <a:ext cx="7772400" cy="4800600"/>
          </a:xfrm>
        </p:spPr>
        <p:txBody>
          <a:bodyPr/>
          <a:lstStyle/>
          <a:p>
            <a:pPr marL="533400" indent="-533400">
              <a:buFont typeface="Wingdings" pitchFamily="2" charset="2"/>
              <a:buNone/>
            </a:pPr>
            <a:r>
              <a:rPr lang="es-ES_tradnl" sz="1800" b="1" u="sng">
                <a:latin typeface="Times New Roman" pitchFamily="18" charset="0"/>
              </a:rPr>
              <a:t>Resultados Financieros </a:t>
            </a:r>
          </a:p>
          <a:p>
            <a:pPr marL="533400" indent="-533400">
              <a:buFont typeface="Wingdings" pitchFamily="2" charset="2"/>
              <a:buNone/>
            </a:pPr>
            <a:r>
              <a:rPr lang="es-ES_tradnl" sz="1800" b="1">
                <a:latin typeface="Times New Roman" pitchFamily="18" charset="0"/>
              </a:rPr>
              <a:t>	Balance General</a:t>
            </a:r>
            <a:endParaRPr lang="es-ES_tradnl" sz="1800">
              <a:latin typeface="Times New Roman" pitchFamily="18" charset="0"/>
            </a:endParaRPr>
          </a:p>
          <a:p>
            <a:pPr marL="533400" indent="-533400">
              <a:buFont typeface="Wingdings" pitchFamily="2" charset="2"/>
              <a:buNone/>
            </a:pPr>
            <a:endParaRPr lang="es-ES_tradnl" sz="2400">
              <a:latin typeface="Times New Roman" pitchFamily="18" charset="0"/>
            </a:endParaRPr>
          </a:p>
          <a:p>
            <a:pPr marL="533400" indent="-533400">
              <a:buFont typeface="Wingdings" pitchFamily="2" charset="2"/>
              <a:buNone/>
            </a:pPr>
            <a:endParaRPr lang="es-ES_tradnl" sz="2000" b="1">
              <a:latin typeface="Times New Roman" pitchFamily="18" charset="0"/>
            </a:endParaRPr>
          </a:p>
        </p:txBody>
      </p:sp>
      <p:graphicFrame>
        <p:nvGraphicFramePr>
          <p:cNvPr id="41988" name="Object 4"/>
          <p:cNvGraphicFramePr>
            <a:graphicFrameLocks noChangeAspect="1"/>
          </p:cNvGraphicFramePr>
          <p:nvPr/>
        </p:nvGraphicFramePr>
        <p:xfrm>
          <a:off x="3657600" y="1295400"/>
          <a:ext cx="3417888" cy="5562600"/>
        </p:xfrm>
        <a:graphic>
          <a:graphicData uri="http://schemas.openxmlformats.org/presentationml/2006/ole">
            <p:oleObj spid="_x0000_s41988" name="Hoja de cálculo" r:id="rId3" imgW="4324807" imgH="8772754" progId="Excel.Sheet.8">
              <p:embed/>
            </p:oleObj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-228600"/>
            <a:ext cx="7772400" cy="1143000"/>
          </a:xfrm>
        </p:spPr>
        <p:txBody>
          <a:bodyPr/>
          <a:lstStyle/>
          <a:p>
            <a:pPr algn="ctr"/>
            <a:r>
              <a:rPr lang="es-ES_tradnl">
                <a:latin typeface="Times New Roman" pitchFamily="18" charset="0"/>
              </a:rPr>
              <a:t>FACTIBILIDAD FINANCIERA</a:t>
            </a:r>
            <a:endParaRPr lang="es-ES">
              <a:latin typeface="Times New Roman" pitchFamily="18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990600"/>
            <a:ext cx="7772400" cy="4800600"/>
          </a:xfrm>
        </p:spPr>
        <p:txBody>
          <a:bodyPr/>
          <a:lstStyle/>
          <a:p>
            <a:pPr marL="533400" indent="-533400">
              <a:buFont typeface="Wingdings" pitchFamily="2" charset="2"/>
              <a:buNone/>
            </a:pPr>
            <a:r>
              <a:rPr lang="es-ES_tradnl" sz="2000" b="1" u="sng">
                <a:latin typeface="Times New Roman" pitchFamily="18" charset="0"/>
              </a:rPr>
              <a:t>Razones Financieras</a:t>
            </a:r>
            <a:endParaRPr lang="es-ES_tradnl" sz="2800">
              <a:latin typeface="Times New Roman" pitchFamily="18" charset="0"/>
            </a:endParaRPr>
          </a:p>
          <a:p>
            <a:pPr marL="533400" indent="-533400">
              <a:buFont typeface="Wingdings" pitchFamily="2" charset="2"/>
              <a:buNone/>
            </a:pPr>
            <a:endParaRPr lang="es-ES_tradnl" sz="2000" b="1">
              <a:latin typeface="Times New Roman" pitchFamily="18" charset="0"/>
            </a:endParaRPr>
          </a:p>
        </p:txBody>
      </p:sp>
      <p:graphicFrame>
        <p:nvGraphicFramePr>
          <p:cNvPr id="43012" name="Object 4"/>
          <p:cNvGraphicFramePr>
            <a:graphicFrameLocks noChangeAspect="1"/>
          </p:cNvGraphicFramePr>
          <p:nvPr/>
        </p:nvGraphicFramePr>
        <p:xfrm>
          <a:off x="990600" y="1828800"/>
          <a:ext cx="7772400" cy="4408488"/>
        </p:xfrm>
        <a:graphic>
          <a:graphicData uri="http://schemas.openxmlformats.org/presentationml/2006/ole">
            <p:oleObj spid="_x0000_s43012" name="Hoja de cálculo" r:id="rId3" imgW="3429305" imgH="2543556" progId="Excel.Sheet.8">
              <p:embed/>
            </p:oleObj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-228600"/>
            <a:ext cx="7772400" cy="1143000"/>
          </a:xfrm>
        </p:spPr>
        <p:txBody>
          <a:bodyPr/>
          <a:lstStyle/>
          <a:p>
            <a:pPr algn="ctr"/>
            <a:r>
              <a:rPr lang="es-ES_tradnl">
                <a:latin typeface="Times New Roman" pitchFamily="18" charset="0"/>
              </a:rPr>
              <a:t>FACTIBILIDAD FINANCIERA</a:t>
            </a:r>
            <a:endParaRPr lang="es-ES">
              <a:latin typeface="Times New Roman" pitchFamily="18" charset="0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219200"/>
            <a:ext cx="7772400" cy="4800600"/>
          </a:xfrm>
        </p:spPr>
        <p:txBody>
          <a:bodyPr/>
          <a:lstStyle/>
          <a:p>
            <a:pPr marL="533400" indent="-533400" algn="ctr">
              <a:lnSpc>
                <a:spcPct val="90000"/>
              </a:lnSpc>
              <a:buFont typeface="Wingdings" pitchFamily="2" charset="2"/>
              <a:buNone/>
            </a:pPr>
            <a:r>
              <a:rPr lang="es-ES_tradnl" sz="2800" b="1" u="sng">
                <a:latin typeface="Times New Roman" pitchFamily="18" charset="0"/>
              </a:rPr>
              <a:t>Valor Actual  Neto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endParaRPr lang="es-ES_tradnl" sz="2800" b="1" u="sng">
              <a:latin typeface="Times New Roman" pitchFamily="18" charset="0"/>
            </a:endParaRP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endParaRPr lang="es-ES_tradnl" sz="1800" b="1">
              <a:latin typeface="Times New Roman" pitchFamily="18" charset="0"/>
            </a:endParaRP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endParaRPr lang="es-ES_tradnl" sz="1800" b="1">
              <a:latin typeface="Times New Roman" pitchFamily="18" charset="0"/>
            </a:endParaRP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endParaRPr lang="es-ES_tradnl" sz="1800" b="1">
              <a:latin typeface="Times New Roman" pitchFamily="18" charset="0"/>
            </a:endParaRP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endParaRPr lang="es-ES_tradnl" sz="1800" b="1">
              <a:latin typeface="Times New Roman" pitchFamily="18" charset="0"/>
            </a:endParaRPr>
          </a:p>
          <a:p>
            <a:pPr marL="533400" indent="-533400" algn="ctr">
              <a:lnSpc>
                <a:spcPct val="90000"/>
              </a:lnSpc>
              <a:buFont typeface="Wingdings" pitchFamily="2" charset="2"/>
              <a:buNone/>
            </a:pPr>
            <a:r>
              <a:rPr lang="es-ES_tradnl" sz="1800" b="1">
                <a:latin typeface="Times New Roman" pitchFamily="18" charset="0"/>
              </a:rPr>
              <a:t>VAN = US $ 635.976,17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endParaRPr lang="es-ES_tradnl" sz="1800" b="1">
              <a:latin typeface="Times New Roman" pitchFamily="18" charset="0"/>
            </a:endParaRPr>
          </a:p>
          <a:p>
            <a:pPr marL="533400" indent="-533400" algn="ctr">
              <a:lnSpc>
                <a:spcPct val="90000"/>
              </a:lnSpc>
              <a:buFont typeface="Wingdings" pitchFamily="2" charset="2"/>
              <a:buNone/>
            </a:pPr>
            <a:r>
              <a:rPr lang="es-ES_tradnl" sz="2800" b="1" u="sng">
                <a:latin typeface="Times New Roman" pitchFamily="18" charset="0"/>
              </a:rPr>
              <a:t>Tasa Interna de Retorno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endParaRPr lang="es-ES_tradnl" sz="1800" b="1" u="sng">
              <a:latin typeface="Times New Roman" pitchFamily="18" charset="0"/>
            </a:endParaRP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endParaRPr lang="es-ES_tradnl" sz="1800" b="1" u="sng">
              <a:latin typeface="Times New Roman" pitchFamily="18" charset="0"/>
            </a:endParaRP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endParaRPr lang="es-ES_tradnl" sz="1800" b="1" u="sng">
              <a:latin typeface="Times New Roman" pitchFamily="18" charset="0"/>
            </a:endParaRP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endParaRPr lang="es-ES_tradnl" sz="1800" b="1" u="sng">
              <a:latin typeface="Times New Roman" pitchFamily="18" charset="0"/>
            </a:endParaRP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endParaRPr lang="es-ES_tradnl" sz="1800" b="1" u="sng">
              <a:latin typeface="Times New Roman" pitchFamily="18" charset="0"/>
            </a:endParaRPr>
          </a:p>
          <a:p>
            <a:pPr marL="533400" indent="-533400" algn="ctr">
              <a:lnSpc>
                <a:spcPct val="90000"/>
              </a:lnSpc>
              <a:buFont typeface="Wingdings" pitchFamily="2" charset="2"/>
              <a:buNone/>
            </a:pPr>
            <a:endParaRPr lang="es-ES_tradnl" sz="1800" b="1">
              <a:latin typeface="Times New Roman" pitchFamily="18" charset="0"/>
            </a:endParaRPr>
          </a:p>
          <a:p>
            <a:pPr marL="533400" indent="-533400" algn="ctr">
              <a:lnSpc>
                <a:spcPct val="90000"/>
              </a:lnSpc>
              <a:buFont typeface="Wingdings" pitchFamily="2" charset="2"/>
              <a:buNone/>
            </a:pPr>
            <a:r>
              <a:rPr lang="es-ES_tradnl" sz="1800" b="1">
                <a:latin typeface="Times New Roman" pitchFamily="18" charset="0"/>
              </a:rPr>
              <a:t>TIRF = 74,05%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endParaRPr lang="es-ES_tradnl" sz="1800" b="1">
              <a:latin typeface="Times New Roman" pitchFamily="18" charset="0"/>
            </a:endParaRPr>
          </a:p>
        </p:txBody>
      </p:sp>
      <p:graphicFrame>
        <p:nvGraphicFramePr>
          <p:cNvPr id="44036" name="Object 4"/>
          <p:cNvGraphicFramePr>
            <a:graphicFrameLocks noChangeAspect="1"/>
          </p:cNvGraphicFramePr>
          <p:nvPr/>
        </p:nvGraphicFramePr>
        <p:xfrm>
          <a:off x="2362200" y="1981200"/>
          <a:ext cx="4953000" cy="1084263"/>
        </p:xfrm>
        <a:graphic>
          <a:graphicData uri="http://schemas.openxmlformats.org/presentationml/2006/ole">
            <p:oleObj spid="_x0000_s44036" name="Ecuación" r:id="rId3" imgW="2031840" imgH="444240" progId="Equation.3">
              <p:embed/>
            </p:oleObj>
          </a:graphicData>
        </a:graphic>
      </p:graphicFrame>
      <p:graphicFrame>
        <p:nvGraphicFramePr>
          <p:cNvPr id="44037" name="Object 5"/>
          <p:cNvGraphicFramePr>
            <a:graphicFrameLocks noChangeAspect="1"/>
          </p:cNvGraphicFramePr>
          <p:nvPr/>
        </p:nvGraphicFramePr>
        <p:xfrm>
          <a:off x="3048000" y="4724400"/>
          <a:ext cx="3733800" cy="1254125"/>
        </p:xfrm>
        <a:graphic>
          <a:graphicData uri="http://schemas.openxmlformats.org/presentationml/2006/ole">
            <p:oleObj spid="_x0000_s44037" name="Ecuación" r:id="rId4" imgW="1130040" imgH="444240" progId="Equation.3">
              <p:embed/>
            </p:oleObj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772400" cy="1143000"/>
          </a:xfrm>
        </p:spPr>
        <p:txBody>
          <a:bodyPr/>
          <a:lstStyle/>
          <a:p>
            <a:pPr algn="ctr"/>
            <a:r>
              <a:rPr lang="es-ES_tradnl">
                <a:latin typeface="Times New Roman" pitchFamily="18" charset="0"/>
              </a:rPr>
              <a:t>FACTIBILIDAD FINANCIERA</a:t>
            </a:r>
            <a:endParaRPr lang="es-ES">
              <a:latin typeface="Times New Roman" pitchFamily="18" charset="0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990600"/>
            <a:ext cx="7772400" cy="48006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endParaRPr lang="es-ES_tradnl" b="1" u="sng">
              <a:latin typeface="Times New Roman" pitchFamily="18" charset="0"/>
            </a:endParaRP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es-ES_tradnl" b="1" u="sng">
                <a:latin typeface="Times New Roman" pitchFamily="18" charset="0"/>
              </a:rPr>
              <a:t>Punto de Equilibrio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endParaRPr lang="es-ES_tradnl" b="1" u="sng">
              <a:latin typeface="Times New Roman" pitchFamily="18" charset="0"/>
            </a:endParaRP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endParaRPr lang="es-ES_tradnl" b="1" u="sng">
              <a:latin typeface="Times New Roman" pitchFamily="18" charset="0"/>
            </a:endParaRP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endParaRPr lang="es-ES_tradnl" b="1" u="sng">
              <a:latin typeface="Times New Roman" pitchFamily="18" charset="0"/>
            </a:endParaRP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endParaRPr lang="es-ES_tradnl" b="1" u="sng">
              <a:latin typeface="Times New Roman" pitchFamily="18" charset="0"/>
            </a:endParaRP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endParaRPr lang="es-ES_tradnl" b="1" u="sng">
              <a:latin typeface="Times New Roman" pitchFamily="18" charset="0"/>
            </a:endParaRP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endParaRPr lang="es-ES_tradnl" b="1" u="sng">
              <a:latin typeface="Times New Roman" pitchFamily="18" charset="0"/>
            </a:endParaRPr>
          </a:p>
          <a:p>
            <a:pPr marL="533400" indent="-533400" algn="ctr">
              <a:lnSpc>
                <a:spcPct val="90000"/>
              </a:lnSpc>
              <a:buFont typeface="Wingdings" pitchFamily="2" charset="2"/>
              <a:buNone/>
            </a:pPr>
            <a:r>
              <a:rPr lang="es-ES_tradnl" b="1">
                <a:latin typeface="Times New Roman" pitchFamily="18" charset="0"/>
              </a:rPr>
              <a:t>Punto de Equilibrio en $ = 132.702,77</a:t>
            </a:r>
            <a:r>
              <a:rPr lang="es-ES_tradnl" b="1" u="sng">
                <a:latin typeface="Times New Roman" pitchFamily="18" charset="0"/>
              </a:rPr>
              <a:t> 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es-ES_tradnl" b="1">
                <a:latin typeface="Times New Roman" pitchFamily="18" charset="0"/>
              </a:rPr>
              <a:t>	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endParaRPr lang="es-ES_tradnl" b="1">
              <a:latin typeface="Times New Roman" pitchFamily="18" charset="0"/>
            </a:endParaRP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endParaRPr lang="es-ES_tradnl" b="1">
              <a:latin typeface="Times New Roman" pitchFamily="18" charset="0"/>
            </a:endParaRPr>
          </a:p>
        </p:txBody>
      </p:sp>
      <p:graphicFrame>
        <p:nvGraphicFramePr>
          <p:cNvPr id="45060" name="Object 4"/>
          <p:cNvGraphicFramePr>
            <a:graphicFrameLocks noChangeAspect="1"/>
          </p:cNvGraphicFramePr>
          <p:nvPr/>
        </p:nvGraphicFramePr>
        <p:xfrm>
          <a:off x="2819400" y="3124200"/>
          <a:ext cx="4427538" cy="1206500"/>
        </p:xfrm>
        <a:graphic>
          <a:graphicData uri="http://schemas.openxmlformats.org/presentationml/2006/ole">
            <p:oleObj spid="_x0000_s45060" name="Ecuación" r:id="rId3" imgW="1815840" imgH="495000" progId="Equation.3">
              <p:embed/>
            </p:oleObj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772400" cy="1143000"/>
          </a:xfrm>
        </p:spPr>
        <p:txBody>
          <a:bodyPr/>
          <a:lstStyle/>
          <a:p>
            <a:pPr algn="ctr"/>
            <a:r>
              <a:rPr lang="es-ES_tradnl">
                <a:latin typeface="Times New Roman" pitchFamily="18" charset="0"/>
              </a:rPr>
              <a:t>FACTIBILIDAD FINANCIERA</a:t>
            </a:r>
            <a:endParaRPr lang="es-ES">
              <a:latin typeface="Times New Roman" pitchFamily="18" charset="0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990600"/>
            <a:ext cx="7772400" cy="4800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s-ES_tradnl" sz="2800" b="1" u="sng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s-ES_tradnl" sz="2800" b="1" u="sng">
                <a:latin typeface="Times New Roman" pitchFamily="18" charset="0"/>
              </a:rPr>
              <a:t>Análisis de Sensibilidad</a:t>
            </a:r>
          </a:p>
          <a:p>
            <a:pPr>
              <a:buFont typeface="Wingdings" pitchFamily="2" charset="2"/>
              <a:buNone/>
            </a:pPr>
            <a:r>
              <a:rPr lang="es-ES_tradnl" sz="2800">
                <a:latin typeface="Times New Roman" pitchFamily="18" charset="0"/>
              </a:rPr>
              <a:t>	</a:t>
            </a:r>
          </a:p>
          <a:p>
            <a:pPr>
              <a:buFont typeface="Wingdings" pitchFamily="2" charset="2"/>
              <a:buNone/>
            </a:pPr>
            <a:r>
              <a:rPr lang="es-ES_tradnl" sz="2800">
                <a:latin typeface="Times New Roman" pitchFamily="18" charset="0"/>
              </a:rPr>
              <a:t>	</a:t>
            </a:r>
            <a:endParaRPr lang="es-ES_tradnl" sz="2000" b="1">
              <a:latin typeface="Times New Roman" pitchFamily="18" charset="0"/>
            </a:endParaRPr>
          </a:p>
        </p:txBody>
      </p:sp>
      <p:graphicFrame>
        <p:nvGraphicFramePr>
          <p:cNvPr id="46176" name="Group 96"/>
          <p:cNvGraphicFramePr>
            <a:graphicFrameLocks noGrp="1"/>
          </p:cNvGraphicFramePr>
          <p:nvPr/>
        </p:nvGraphicFramePr>
        <p:xfrm>
          <a:off x="914400" y="2667000"/>
          <a:ext cx="8077200" cy="3152775"/>
        </p:xfrm>
        <a:graphic>
          <a:graphicData uri="http://schemas.openxmlformats.org/drawingml/2006/table">
            <a:tbl>
              <a:tblPr/>
              <a:tblGrid>
                <a:gridCol w="5105400"/>
                <a:gridCol w="1295400"/>
                <a:gridCol w="1676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Alternativas</a:t>
                      </a:r>
                      <a:endParaRPr kumimoji="0" lang="es-E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TIRF</a:t>
                      </a:r>
                      <a:endParaRPr kumimoji="0" lang="es-E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VAN</a:t>
                      </a:r>
                      <a:endParaRPr kumimoji="0" lang="es-E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Incremento del 10% en Precio de Venta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87,98%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$ 809.427,51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Incremento del 10% en Precio de Insumos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69,45%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579.197,81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Disminución del 10% en Precio de Venta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60,49%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468.801,06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Disminución del 10% Precio de Insumos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96,49%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821.062,65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Incremento del 10% en precio de insumos y disminución del 10% en precio de venta del producto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s-MX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72,33%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s-MX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540.330,82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772400" cy="1143000"/>
          </a:xfrm>
        </p:spPr>
        <p:txBody>
          <a:bodyPr/>
          <a:lstStyle/>
          <a:p>
            <a:pPr algn="ctr"/>
            <a:r>
              <a:rPr lang="es-ES_tradnl">
                <a:latin typeface="Times New Roman" pitchFamily="18" charset="0"/>
              </a:rPr>
              <a:t>FACTIBILIDAD SOCIAL</a:t>
            </a:r>
            <a:endParaRPr lang="es-ES">
              <a:latin typeface="Times New Roman" pitchFamily="18" charset="0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990600"/>
            <a:ext cx="7772400" cy="4800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s-ES_tradnl" sz="2800" b="1" u="sng">
              <a:latin typeface="Times New Roman" pitchFamily="18" charset="0"/>
            </a:endParaRPr>
          </a:p>
          <a:p>
            <a:pPr algn="ctr">
              <a:buFont typeface="Wingdings" pitchFamily="2" charset="2"/>
              <a:buNone/>
            </a:pPr>
            <a:r>
              <a:rPr lang="es-ES_tradnl" sz="2800" b="1" u="sng">
                <a:latin typeface="Times New Roman" pitchFamily="18" charset="0"/>
              </a:rPr>
              <a:t>Factores de Conversión para Precios Sombra</a:t>
            </a:r>
            <a:r>
              <a:rPr lang="es-ES_tradnl" sz="2800">
                <a:latin typeface="Times New Roman" pitchFamily="18" charset="0"/>
              </a:rPr>
              <a:t>	</a:t>
            </a:r>
          </a:p>
          <a:p>
            <a:pPr>
              <a:buFont typeface="Wingdings" pitchFamily="2" charset="2"/>
              <a:buNone/>
            </a:pPr>
            <a:r>
              <a:rPr lang="es-ES_tradnl" sz="2800">
                <a:latin typeface="Times New Roman" pitchFamily="18" charset="0"/>
              </a:rPr>
              <a:t>	</a:t>
            </a:r>
            <a:endParaRPr lang="es-ES_tradnl" sz="2000" b="1">
              <a:latin typeface="Times New Roman" pitchFamily="18" charset="0"/>
            </a:endParaRPr>
          </a:p>
        </p:txBody>
      </p:sp>
      <p:graphicFrame>
        <p:nvGraphicFramePr>
          <p:cNvPr id="48185" name="Group 57"/>
          <p:cNvGraphicFramePr>
            <a:graphicFrameLocks noGrp="1"/>
          </p:cNvGraphicFramePr>
          <p:nvPr/>
        </p:nvGraphicFramePr>
        <p:xfrm>
          <a:off x="914400" y="2667000"/>
          <a:ext cx="7696200" cy="3540125"/>
        </p:xfrm>
        <a:graphic>
          <a:graphicData uri="http://schemas.openxmlformats.org/drawingml/2006/table">
            <a:tbl>
              <a:tblPr/>
              <a:tblGrid>
                <a:gridCol w="5105400"/>
                <a:gridCol w="1295400"/>
                <a:gridCol w="1295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Concepto</a:t>
                      </a:r>
                      <a:endParaRPr kumimoji="0" lang="es-E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Factor (%)</a:t>
                      </a:r>
                      <a:endParaRPr kumimoji="0" lang="es-E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Mano de Obra calificada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Mano de Obra no calificada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Electricidad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Combustible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Transporte y Estiba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Imprevistos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Tasa de Descuento Social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0,48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0,48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0,95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s-MX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s-MX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s-MX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s-MX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s-MX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s-MX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12,00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772400" cy="1143000"/>
          </a:xfrm>
        </p:spPr>
        <p:txBody>
          <a:bodyPr/>
          <a:lstStyle/>
          <a:p>
            <a:pPr algn="ctr"/>
            <a:r>
              <a:rPr lang="es-ES_tradnl">
                <a:latin typeface="Times New Roman" pitchFamily="18" charset="0"/>
              </a:rPr>
              <a:t>FACTIBILIDAD SOCIAL</a:t>
            </a:r>
            <a:endParaRPr lang="es-ES">
              <a:latin typeface="Times New Roman" pitchFamily="18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990600"/>
            <a:ext cx="7772400" cy="4800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s-ES_tradnl" sz="2800" b="1" u="sng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s-ES_tradnl" sz="2800">
                <a:latin typeface="Times New Roman" pitchFamily="18" charset="0"/>
              </a:rPr>
              <a:t>	</a:t>
            </a:r>
          </a:p>
          <a:p>
            <a:pPr>
              <a:buFont typeface="Wingdings" pitchFamily="2" charset="2"/>
              <a:buNone/>
            </a:pPr>
            <a:r>
              <a:rPr lang="es-ES_tradnl" sz="2800">
                <a:latin typeface="Times New Roman" pitchFamily="18" charset="0"/>
              </a:rPr>
              <a:t>	</a:t>
            </a:r>
            <a:endParaRPr lang="es-ES_tradnl" sz="2000" b="1">
              <a:latin typeface="Times New Roman" pitchFamily="18" charset="0"/>
            </a:endParaRPr>
          </a:p>
        </p:txBody>
      </p:sp>
      <p:graphicFrame>
        <p:nvGraphicFramePr>
          <p:cNvPr id="47160" name="Group 56"/>
          <p:cNvGraphicFramePr>
            <a:graphicFrameLocks noGrp="1"/>
          </p:cNvGraphicFramePr>
          <p:nvPr/>
        </p:nvGraphicFramePr>
        <p:xfrm>
          <a:off x="990600" y="2895600"/>
          <a:ext cx="8153400" cy="914400"/>
        </p:xfrm>
        <a:graphic>
          <a:graphicData uri="http://schemas.openxmlformats.org/drawingml/2006/table">
            <a:tbl>
              <a:tblPr/>
              <a:tblGrid>
                <a:gridCol w="5867400"/>
                <a:gridCol w="2286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Valor Actual Neto Social</a:t>
                      </a:r>
                      <a:endParaRPr kumimoji="0" lang="es-E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$ 913.121,45</a:t>
                      </a:r>
                      <a:endParaRPr kumimoji="0" lang="es-E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Tasa Interna de Económica de Retorno</a:t>
                      </a:r>
                      <a:endParaRPr kumimoji="0" lang="es-E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77,40%</a:t>
                      </a:r>
                      <a:endParaRPr kumimoji="0" lang="es-E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7772400" cy="1143000"/>
          </a:xfrm>
        </p:spPr>
        <p:txBody>
          <a:bodyPr/>
          <a:lstStyle/>
          <a:p>
            <a:pPr algn="ctr"/>
            <a:r>
              <a:rPr lang="es-MX">
                <a:latin typeface="Times New Roman" pitchFamily="18" charset="0"/>
              </a:rPr>
              <a:t>CONCLUSIONES</a:t>
            </a:r>
            <a:endParaRPr lang="es-ES">
              <a:latin typeface="Times New Roman" pitchFamily="18" charset="0"/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MX" sz="2400">
                <a:latin typeface="Times New Roman" pitchFamily="18" charset="0"/>
              </a:rPr>
              <a:t>Oportunidad de iniciar la producción y comercialización de bienes no tradicionales</a:t>
            </a:r>
          </a:p>
          <a:p>
            <a:pPr>
              <a:lnSpc>
                <a:spcPct val="90000"/>
              </a:lnSpc>
            </a:pPr>
            <a:r>
              <a:rPr lang="es-MX" sz="2400">
                <a:latin typeface="Times New Roman" pitchFamily="18" charset="0"/>
              </a:rPr>
              <a:t>Explotar nichos de mercado innovadores</a:t>
            </a:r>
          </a:p>
          <a:p>
            <a:pPr>
              <a:lnSpc>
                <a:spcPct val="90000"/>
              </a:lnSpc>
            </a:pPr>
            <a:r>
              <a:rPr lang="es-MX" sz="2400">
                <a:latin typeface="Times New Roman" pitchFamily="18" charset="0"/>
              </a:rPr>
              <a:t>Capacidad de satisfacer la demanda</a:t>
            </a:r>
          </a:p>
          <a:p>
            <a:pPr>
              <a:lnSpc>
                <a:spcPct val="90000"/>
              </a:lnSpc>
            </a:pPr>
            <a:r>
              <a:rPr lang="es-MX" sz="2400">
                <a:latin typeface="Times New Roman" pitchFamily="18" charset="0"/>
              </a:rPr>
              <a:t>Costos bajos de producción en muebles (Local e internacional)</a:t>
            </a:r>
          </a:p>
          <a:p>
            <a:pPr>
              <a:lnSpc>
                <a:spcPct val="90000"/>
              </a:lnSpc>
            </a:pPr>
            <a:r>
              <a:rPr lang="es-MX" sz="2400">
                <a:latin typeface="Times New Roman" pitchFamily="18" charset="0"/>
              </a:rPr>
              <a:t>Crear una necesidad al cliente </a:t>
            </a:r>
          </a:p>
          <a:p>
            <a:pPr>
              <a:lnSpc>
                <a:spcPct val="90000"/>
              </a:lnSpc>
            </a:pPr>
            <a:r>
              <a:rPr lang="es-MX" sz="2400">
                <a:latin typeface="Times New Roman" pitchFamily="18" charset="0"/>
              </a:rPr>
              <a:t>Especialización en producción</a:t>
            </a:r>
          </a:p>
          <a:p>
            <a:pPr>
              <a:lnSpc>
                <a:spcPct val="90000"/>
              </a:lnSpc>
            </a:pPr>
            <a:r>
              <a:rPr lang="es-MX" sz="2400">
                <a:latin typeface="Times New Roman" pitchFamily="18" charset="0"/>
              </a:rPr>
              <a:t>70% producción local y 30% producción internacional</a:t>
            </a:r>
          </a:p>
          <a:p>
            <a:pPr>
              <a:lnSpc>
                <a:spcPct val="90000"/>
              </a:lnSpc>
            </a:pPr>
            <a:r>
              <a:rPr lang="es-MX" sz="2400">
                <a:latin typeface="Times New Roman" pitchFamily="18" charset="0"/>
              </a:rPr>
              <a:t>TIR 74,05% y VAN $ 635.976,17, Evaluación financiera favorable</a:t>
            </a:r>
          </a:p>
          <a:p>
            <a:pPr>
              <a:lnSpc>
                <a:spcPct val="90000"/>
              </a:lnSpc>
            </a:pPr>
            <a:r>
              <a:rPr lang="es-MX" sz="2400">
                <a:latin typeface="Times New Roman" pitchFamily="18" charset="0"/>
              </a:rPr>
              <a:t>Generar nuevas fuentes de empleo</a:t>
            </a:r>
            <a:endParaRPr lang="es-ES" sz="24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7772400" cy="1143000"/>
          </a:xfrm>
        </p:spPr>
        <p:txBody>
          <a:bodyPr/>
          <a:lstStyle/>
          <a:p>
            <a:pPr algn="ctr"/>
            <a:r>
              <a:rPr lang="es-MX">
                <a:latin typeface="Times New Roman" pitchFamily="18" charset="0"/>
              </a:rPr>
              <a:t>RECOMENDACIONES</a:t>
            </a:r>
            <a:endParaRPr lang="es-ES">
              <a:latin typeface="Times New Roman" pitchFamily="18" charset="0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MX" sz="2800">
                <a:latin typeface="Times New Roman" pitchFamily="18" charset="0"/>
              </a:rPr>
              <a:t>Enfocar nuevas fuentes de producción</a:t>
            </a:r>
          </a:p>
          <a:p>
            <a:pPr>
              <a:lnSpc>
                <a:spcPct val="90000"/>
              </a:lnSpc>
            </a:pPr>
            <a:r>
              <a:rPr lang="es-MX" sz="2800">
                <a:latin typeface="Times New Roman" pitchFamily="18" charset="0"/>
              </a:rPr>
              <a:t>Considerar especificaciones técnicas y financieras de nuestro proyecto</a:t>
            </a:r>
          </a:p>
          <a:p>
            <a:pPr>
              <a:lnSpc>
                <a:spcPct val="90000"/>
              </a:lnSpc>
            </a:pPr>
            <a:r>
              <a:rPr lang="es-MX" sz="2800">
                <a:latin typeface="Times New Roman" pitchFamily="18" charset="0"/>
              </a:rPr>
              <a:t>Búsqueda de alternativas que reduzcan costos productivos</a:t>
            </a:r>
          </a:p>
          <a:p>
            <a:pPr>
              <a:lnSpc>
                <a:spcPct val="90000"/>
              </a:lnSpc>
            </a:pPr>
            <a:r>
              <a:rPr lang="es-MX" sz="2800">
                <a:latin typeface="Times New Roman" pitchFamily="18" charset="0"/>
              </a:rPr>
              <a:t>Capacitación a nuestro personal</a:t>
            </a:r>
          </a:p>
          <a:p>
            <a:pPr>
              <a:lnSpc>
                <a:spcPct val="90000"/>
              </a:lnSpc>
            </a:pPr>
            <a:r>
              <a:rPr lang="es-MX" sz="2800">
                <a:latin typeface="Times New Roman" pitchFamily="18" charset="0"/>
              </a:rPr>
              <a:t>Al inicio de la comercialización internacional, contrato contra – entrega</a:t>
            </a:r>
          </a:p>
          <a:p>
            <a:pPr>
              <a:lnSpc>
                <a:spcPct val="90000"/>
              </a:lnSpc>
            </a:pPr>
            <a:r>
              <a:rPr lang="es-MX" sz="2800">
                <a:latin typeface="Times New Roman" pitchFamily="18" charset="0"/>
              </a:rPr>
              <a:t>Diseñar estrategias para cada mercado</a:t>
            </a:r>
          </a:p>
          <a:p>
            <a:pPr>
              <a:lnSpc>
                <a:spcPct val="90000"/>
              </a:lnSpc>
            </a:pPr>
            <a:r>
              <a:rPr lang="es-MX" sz="2800">
                <a:latin typeface="Times New Roman" pitchFamily="18" charset="0"/>
              </a:rPr>
              <a:t>Poner énfasis en atención al cliente y servicio post venta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MX" sz="4800">
                <a:latin typeface="Times New Roman" pitchFamily="18" charset="0"/>
              </a:rPr>
              <a:t>Gracias por su atención!!!</a:t>
            </a:r>
            <a:endParaRPr lang="es-ES" sz="48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0668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_tradnl" sz="2800" u="sng">
                <a:latin typeface="Times New Roman" pitchFamily="18" charset="0"/>
              </a:rPr>
              <a:t>OBJETIVOS ESPECÍFICOS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ES_tradnl" sz="2800" u="sng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_tradnl" sz="2800">
                <a:latin typeface="Times New Roman" pitchFamily="18" charset="0"/>
              </a:rPr>
              <a:t>-</a:t>
            </a:r>
            <a:r>
              <a:rPr lang="es-ES" sz="2800">
                <a:latin typeface="Times New Roman" pitchFamily="18" charset="0"/>
                <a:cs typeface="Arial" charset="0"/>
              </a:rPr>
              <a:t>Determina</a:t>
            </a:r>
            <a:r>
              <a:rPr lang="es-ES_tradnl" sz="2800">
                <a:latin typeface="Times New Roman" pitchFamily="18" charset="0"/>
                <a:cs typeface="Arial" charset="0"/>
              </a:rPr>
              <a:t>r </a:t>
            </a:r>
            <a:r>
              <a:rPr lang="es-ES" sz="2800">
                <a:latin typeface="Times New Roman" pitchFamily="18" charset="0"/>
                <a:cs typeface="Arial" charset="0"/>
              </a:rPr>
              <a:t>estructura que minimice costos</a:t>
            </a:r>
            <a:endParaRPr lang="es-ES_tradnl" sz="2800">
              <a:latin typeface="Times New Roman" pitchFamily="18" charset="0"/>
              <a:cs typeface="Arial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es-ES_tradnl" sz="2800">
                <a:latin typeface="Times New Roman" pitchFamily="18" charset="0"/>
                <a:cs typeface="Arial" charset="0"/>
              </a:rPr>
              <a:t>-</a:t>
            </a:r>
            <a:r>
              <a:rPr lang="es-ES" sz="2800">
                <a:latin typeface="Times New Roman" pitchFamily="18" charset="0"/>
                <a:cs typeface="Arial" charset="0"/>
              </a:rPr>
              <a:t>Identificar nichos de mercados</a:t>
            </a:r>
            <a:endParaRPr lang="es-ES_tradnl" sz="2800">
              <a:latin typeface="Times New Roman" pitchFamily="18" charset="0"/>
              <a:cs typeface="Arial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es-ES_tradnl" sz="2800">
                <a:latin typeface="Times New Roman" pitchFamily="18" charset="0"/>
                <a:cs typeface="Arial" charset="0"/>
              </a:rPr>
              <a:t>-</a:t>
            </a:r>
            <a:r>
              <a:rPr lang="es-ES" sz="2800">
                <a:latin typeface="Times New Roman" pitchFamily="18" charset="0"/>
                <a:cs typeface="Arial" charset="0"/>
              </a:rPr>
              <a:t>Definir proceso de exportación óptimo</a:t>
            </a:r>
            <a:endParaRPr lang="es-ES_tradnl" sz="2800">
              <a:latin typeface="Times New Roman" pitchFamily="18" charset="0"/>
              <a:cs typeface="Arial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es-ES_tradnl" sz="2800">
                <a:latin typeface="Times New Roman" pitchFamily="18" charset="0"/>
                <a:cs typeface="Arial" charset="0"/>
              </a:rPr>
              <a:t>-</a:t>
            </a:r>
            <a:r>
              <a:rPr lang="es-ES" sz="2800">
                <a:latin typeface="Times New Roman" pitchFamily="18" charset="0"/>
                <a:cs typeface="Arial" charset="0"/>
              </a:rPr>
              <a:t>Identificar potenciales productores </a:t>
            </a:r>
            <a:endParaRPr lang="es-ES_tradnl" sz="2800">
              <a:latin typeface="Times New Roman" pitchFamily="18" charset="0"/>
              <a:cs typeface="Arial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es-ES_tradnl" sz="2800" b="1">
                <a:latin typeface="Times New Roman" pitchFamily="18" charset="0"/>
                <a:cs typeface="Arial" charset="0"/>
              </a:rPr>
              <a:t>-</a:t>
            </a:r>
            <a:r>
              <a:rPr lang="es-ES" sz="2800">
                <a:latin typeface="Times New Roman" pitchFamily="18" charset="0"/>
                <a:cs typeface="Arial" charset="0"/>
              </a:rPr>
              <a:t>Determinación  de estados financieros</a:t>
            </a:r>
            <a:endParaRPr lang="es-ES_tradnl" sz="2800">
              <a:latin typeface="Times New Roman" pitchFamily="18" charset="0"/>
              <a:cs typeface="Arial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es-ES_tradnl" sz="2800" b="1">
                <a:latin typeface="Times New Roman" pitchFamily="18" charset="0"/>
                <a:cs typeface="Arial" charset="0"/>
              </a:rPr>
              <a:t>-</a:t>
            </a:r>
            <a:r>
              <a:rPr lang="es-ES" sz="2800">
                <a:latin typeface="Times New Roman" pitchFamily="18" charset="0"/>
                <a:cs typeface="Arial" charset="0"/>
              </a:rPr>
              <a:t>Cálculo de la rentabilidad del negocio</a:t>
            </a:r>
            <a:endParaRPr lang="es-ES_tradnl" sz="2800">
              <a:latin typeface="Times New Roman" pitchFamily="18" charset="0"/>
              <a:cs typeface="Arial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ES" sz="28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bldLvl="5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sz="4800">
                <a:latin typeface="Times New Roman" pitchFamily="18" charset="0"/>
              </a:rPr>
              <a:t>Investigación de Campo</a:t>
            </a:r>
            <a:endParaRPr lang="es-ES" sz="4800">
              <a:latin typeface="Times New Roman" pitchFamily="18" charset="0"/>
            </a:endParaRPr>
          </a:p>
        </p:txBody>
      </p:sp>
      <p:graphicFrame>
        <p:nvGraphicFramePr>
          <p:cNvPr id="14380" name="Group 44"/>
          <p:cNvGraphicFramePr>
            <a:graphicFrameLocks noGrp="1"/>
          </p:cNvGraphicFramePr>
          <p:nvPr>
            <p:ph type="tbl" idx="1"/>
          </p:nvPr>
        </p:nvGraphicFramePr>
        <p:xfrm>
          <a:off x="1066800" y="2133600"/>
          <a:ext cx="7772400" cy="3413443"/>
        </p:xfrm>
        <a:graphic>
          <a:graphicData uri="http://schemas.openxmlformats.org/drawingml/2006/table">
            <a:tbl>
              <a:tblPr/>
              <a:tblGrid>
                <a:gridCol w="3733800"/>
                <a:gridCol w="1981200"/>
                <a:gridCol w="2057400"/>
              </a:tblGrid>
              <a:tr h="5334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Descripción del Mueble</a:t>
                      </a:r>
                      <a:endParaRPr kumimoji="0" lang="es-E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Precio</a:t>
                      </a:r>
                      <a:endParaRPr kumimoji="0" lang="es-E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810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Madera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Hierro Forjado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Juego de Sala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   950,00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$ 700,00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Juego de Dormitorio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1.430,00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400,00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Juego de Comedor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790,00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600,00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7772400" cy="1143000"/>
          </a:xfrm>
        </p:spPr>
        <p:txBody>
          <a:bodyPr/>
          <a:lstStyle/>
          <a:p>
            <a:pPr algn="ctr"/>
            <a:r>
              <a:rPr lang="es-ES_tradnl" sz="4800">
                <a:latin typeface="Times New Roman" pitchFamily="18" charset="0"/>
              </a:rPr>
              <a:t>Estructura de Capital</a:t>
            </a:r>
            <a:endParaRPr lang="es-ES" sz="4800">
              <a:latin typeface="Times New Roman" pitchFamily="18" charset="0"/>
            </a:endParaRPr>
          </a:p>
        </p:txBody>
      </p:sp>
      <p:graphicFrame>
        <p:nvGraphicFramePr>
          <p:cNvPr id="13377" name="Group 65"/>
          <p:cNvGraphicFramePr>
            <a:graphicFrameLocks noGrp="1"/>
          </p:cNvGraphicFramePr>
          <p:nvPr/>
        </p:nvGraphicFramePr>
        <p:xfrm>
          <a:off x="1295400" y="1600200"/>
          <a:ext cx="7467600" cy="4759580"/>
        </p:xfrm>
        <a:graphic>
          <a:graphicData uri="http://schemas.openxmlformats.org/drawingml/2006/table">
            <a:tbl>
              <a:tblPr/>
              <a:tblGrid>
                <a:gridCol w="4343400"/>
                <a:gridCol w="3124200"/>
              </a:tblGrid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INVERSIÓN FIJA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  66.414,33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CAPITAL DE TRABAJO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30.129,58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INTERESES PREOPERACIONALES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s-ES_trad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1.512,92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GASTOS DE CONSTITUCIÓN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895,00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OTROS ACTIVOS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1.559,00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INVERSIÓN TOTAL</a:t>
                      </a:r>
                      <a:endParaRPr kumimoji="0" lang="es-E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$ 100.510,83</a:t>
                      </a:r>
                      <a:endParaRPr kumimoji="0" lang="es-E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914400"/>
            <a:ext cx="7772400" cy="1143000"/>
          </a:xfrm>
        </p:spPr>
        <p:txBody>
          <a:bodyPr/>
          <a:lstStyle/>
          <a:p>
            <a:pPr algn="ctr"/>
            <a:r>
              <a:rPr lang="es-ES_tradnl">
                <a:latin typeface="Times New Roman" pitchFamily="18" charset="0"/>
              </a:rPr>
              <a:t>FINANCIAMIENTO DEL PROYECTO</a:t>
            </a:r>
            <a:endParaRPr lang="es-ES">
              <a:latin typeface="Times New Roman" pitchFamily="18" charset="0"/>
            </a:endParaRPr>
          </a:p>
        </p:txBody>
      </p:sp>
      <p:graphicFrame>
        <p:nvGraphicFramePr>
          <p:cNvPr id="15499" name="Group 139"/>
          <p:cNvGraphicFramePr>
            <a:graphicFrameLocks noGrp="1"/>
          </p:cNvGraphicFramePr>
          <p:nvPr>
            <p:ph type="tbl" idx="1"/>
          </p:nvPr>
        </p:nvGraphicFramePr>
        <p:xfrm>
          <a:off x="990600" y="2286000"/>
          <a:ext cx="7924800" cy="3857625"/>
        </p:xfrm>
        <a:graphic>
          <a:graphicData uri="http://schemas.openxmlformats.org/drawingml/2006/table">
            <a:tbl>
              <a:tblPr/>
              <a:tblGrid>
                <a:gridCol w="1600200"/>
                <a:gridCol w="1676400"/>
                <a:gridCol w="1752600"/>
                <a:gridCol w="1752600"/>
                <a:gridCol w="1143000"/>
              </a:tblGrid>
              <a:tr h="709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TIPO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CAPITAL DE TRABAJO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INVERSIÓN FIJA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s-ES_tradnl" sz="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TOTAL DE FINANCIAMIENTO</a:t>
                      </a:r>
                      <a:endParaRPr kumimoji="0" lang="es-E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s-ES_tradnl" sz="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6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Capital Propio: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B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E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s-ES_trad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s-ES_trad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s-ES_trad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s-ES_trad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$ 17.048,25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$ 17.048,25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s-ES_trad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$ 14.611,15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$ 14.611,15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$ 14.611,15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s-ES_trad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$ 14.611,15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$ 14.611,15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$ 14.611,15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$ 17.048,25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$ 17.048,25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s-ES_trad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14.54 %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14.54 %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14.54 %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16.96 %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16.96%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Préstamo CFN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$ 22.580,87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$ 22.580,87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22.47 %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TOTAL</a:t>
                      </a:r>
                      <a:endParaRPr kumimoji="0" lang="es-E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$ 34.096,50</a:t>
                      </a:r>
                      <a:endParaRPr kumimoji="0" lang="es-E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$ 66.414,13</a:t>
                      </a:r>
                      <a:endParaRPr kumimoji="0" lang="es-E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$100.510,83</a:t>
                      </a:r>
                      <a:endParaRPr kumimoji="0" lang="es-E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100%</a:t>
                      </a:r>
                      <a:endParaRPr kumimoji="0" lang="es-E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7772400" cy="1143000"/>
          </a:xfrm>
        </p:spPr>
        <p:txBody>
          <a:bodyPr/>
          <a:lstStyle/>
          <a:p>
            <a:pPr algn="ctr"/>
            <a:r>
              <a:rPr lang="es-ES_tradnl">
                <a:latin typeface="Times New Roman" pitchFamily="18" charset="0"/>
              </a:rPr>
              <a:t>ORGANIGRAMA</a:t>
            </a:r>
            <a:endParaRPr lang="es-ES">
              <a:latin typeface="Times New Roman" pitchFamily="18" charset="0"/>
            </a:endParaRPr>
          </a:p>
        </p:txBody>
      </p:sp>
      <p:graphicFrame>
        <p:nvGraphicFramePr>
          <p:cNvPr id="53248" name="Object 0"/>
          <p:cNvGraphicFramePr>
            <a:graphicFrameLocks noChangeAspect="1"/>
          </p:cNvGraphicFramePr>
          <p:nvPr>
            <p:ph type="dgm" idx="1"/>
          </p:nvPr>
        </p:nvGraphicFramePr>
        <p:xfrm>
          <a:off x="914400" y="1654175"/>
          <a:ext cx="8001000" cy="4659313"/>
        </p:xfrm>
        <a:graphic>
          <a:graphicData uri="http://schemas.openxmlformats.org/presentationml/2006/ole">
            <p:oleObj spid="_x0000_s53248" name="MS Org Chart" r:id="rId3" imgW="7054560" imgH="4108320" progId="OrgPlusWOPX.4">
              <p:embed followColorScheme="full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>
                <a:latin typeface="Times New Roman" pitchFamily="18" charset="0"/>
              </a:rPr>
              <a:t>PRODUCTO: MUEBLES DE HIERRO FORJADO</a:t>
            </a:r>
            <a:endParaRPr lang="es-ES">
              <a:latin typeface="Times New Roman" pitchFamily="18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ES_tradnl" sz="2800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_tradnl" sz="2800">
                <a:latin typeface="Times New Roman" pitchFamily="18" charset="0"/>
              </a:rPr>
              <a:t>Materia Prima e Insumos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_tradnl" sz="2800">
                <a:latin typeface="Times New Roman" pitchFamily="18" charset="0"/>
              </a:rPr>
              <a:t>	Historia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_tradnl" sz="2800">
                <a:latin typeface="Times New Roman" pitchFamily="18" charset="0"/>
              </a:rPr>
              <a:t>	Clases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ES_tradnl" sz="2800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_tradnl" sz="2800">
                <a:latin typeface="Times New Roman" pitchFamily="18" charset="0"/>
              </a:rPr>
              <a:t>Características del Producto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_tradnl" sz="2800">
                <a:latin typeface="Times New Roman" pitchFamily="18" charset="0"/>
              </a:rPr>
              <a:t>	Proceso de Elaboración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ES_tradnl" sz="2800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_tradnl" sz="2800">
                <a:latin typeface="Times New Roman" pitchFamily="18" charset="0"/>
              </a:rPr>
              <a:t>Ciclo del Producto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_tradnl" sz="2800">
                <a:latin typeface="Times New Roman" pitchFamily="18" charset="0"/>
              </a:rPr>
              <a:t>	Crecimiento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ES" sz="28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theme/theme1.xml><?xml version="1.0" encoding="utf-8"?>
<a:theme xmlns:a="http://schemas.openxmlformats.org/drawingml/2006/main" name="Fábrica">
  <a:themeElements>
    <a:clrScheme name="Fábrica 1">
      <a:dk1>
        <a:srgbClr val="000054"/>
      </a:dk1>
      <a:lt1>
        <a:srgbClr val="EAEAEA"/>
      </a:lt1>
      <a:dk2>
        <a:srgbClr val="00007A"/>
      </a:dk2>
      <a:lt2>
        <a:srgbClr val="EBD189"/>
      </a:lt2>
      <a:accent1>
        <a:srgbClr val="FCAB40"/>
      </a:accent1>
      <a:accent2>
        <a:srgbClr val="555BAD"/>
      </a:accent2>
      <a:accent3>
        <a:srgbClr val="AAAABE"/>
      </a:accent3>
      <a:accent4>
        <a:srgbClr val="C8C8C8"/>
      </a:accent4>
      <a:accent5>
        <a:srgbClr val="FDD2AF"/>
      </a:accent5>
      <a:accent6>
        <a:srgbClr val="4C529C"/>
      </a:accent6>
      <a:hlink>
        <a:srgbClr val="B97C01"/>
      </a:hlink>
      <a:folHlink>
        <a:srgbClr val="CCFF33"/>
      </a:folHlink>
    </a:clrScheme>
    <a:fontScheme name="Fábric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s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s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Fábrica 1">
        <a:dk1>
          <a:srgbClr val="000054"/>
        </a:dk1>
        <a:lt1>
          <a:srgbClr val="EAEAEA"/>
        </a:lt1>
        <a:dk2>
          <a:srgbClr val="00007A"/>
        </a:dk2>
        <a:lt2>
          <a:srgbClr val="EBD189"/>
        </a:lt2>
        <a:accent1>
          <a:srgbClr val="FCAB40"/>
        </a:accent1>
        <a:accent2>
          <a:srgbClr val="555BAD"/>
        </a:accent2>
        <a:accent3>
          <a:srgbClr val="AAAABE"/>
        </a:accent3>
        <a:accent4>
          <a:srgbClr val="C8C8C8"/>
        </a:accent4>
        <a:accent5>
          <a:srgbClr val="FDD2AF"/>
        </a:accent5>
        <a:accent6>
          <a:srgbClr val="4C529C"/>
        </a:accent6>
        <a:hlink>
          <a:srgbClr val="B97C01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ábrica 2">
        <a:dk1>
          <a:srgbClr val="000000"/>
        </a:dk1>
        <a:lt1>
          <a:srgbClr val="FFFFCC"/>
        </a:lt1>
        <a:dk2>
          <a:srgbClr val="993300"/>
        </a:dk2>
        <a:lt2>
          <a:srgbClr val="EDE1AF"/>
        </a:lt2>
        <a:accent1>
          <a:srgbClr val="CAC0E2"/>
        </a:accent1>
        <a:accent2>
          <a:srgbClr val="DFC977"/>
        </a:accent2>
        <a:accent3>
          <a:srgbClr val="FFFFE2"/>
        </a:accent3>
        <a:accent4>
          <a:srgbClr val="000000"/>
        </a:accent4>
        <a:accent5>
          <a:srgbClr val="E1DCEE"/>
        </a:accent5>
        <a:accent6>
          <a:srgbClr val="CAB66B"/>
        </a:accent6>
        <a:hlink>
          <a:srgbClr val="660033"/>
        </a:hlink>
        <a:folHlink>
          <a:srgbClr val="99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ábrica 3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ábrica 4">
        <a:dk1>
          <a:srgbClr val="481800"/>
        </a:dk1>
        <a:lt1>
          <a:srgbClr val="EAEAEA"/>
        </a:lt1>
        <a:dk2>
          <a:srgbClr val="762700"/>
        </a:dk2>
        <a:lt2>
          <a:srgbClr val="EBD189"/>
        </a:lt2>
        <a:accent1>
          <a:srgbClr val="FCAB40"/>
        </a:accent1>
        <a:accent2>
          <a:srgbClr val="AD717F"/>
        </a:accent2>
        <a:accent3>
          <a:srgbClr val="BDACAA"/>
        </a:accent3>
        <a:accent4>
          <a:srgbClr val="C8C8C8"/>
        </a:accent4>
        <a:accent5>
          <a:srgbClr val="FDD2AF"/>
        </a:accent5>
        <a:accent6>
          <a:srgbClr val="9C6672"/>
        </a:accent6>
        <a:hlink>
          <a:srgbClr val="FFFF99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ábrica 5">
        <a:dk1>
          <a:srgbClr val="330066"/>
        </a:dk1>
        <a:lt1>
          <a:srgbClr val="EAEAEA"/>
        </a:lt1>
        <a:dk2>
          <a:srgbClr val="4E009C"/>
        </a:dk2>
        <a:lt2>
          <a:srgbClr val="EBD189"/>
        </a:lt2>
        <a:accent1>
          <a:srgbClr val="FCAB40"/>
        </a:accent1>
        <a:accent2>
          <a:srgbClr val="8871BB"/>
        </a:accent2>
        <a:accent3>
          <a:srgbClr val="B2AACB"/>
        </a:accent3>
        <a:accent4>
          <a:srgbClr val="C8C8C8"/>
        </a:accent4>
        <a:accent5>
          <a:srgbClr val="FDD2AF"/>
        </a:accent5>
        <a:accent6>
          <a:srgbClr val="7B66A9"/>
        </a:accent6>
        <a:hlink>
          <a:srgbClr val="99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ábrica 6">
        <a:dk1>
          <a:srgbClr val="454425"/>
        </a:dk1>
        <a:lt1>
          <a:srgbClr val="EAEAEA"/>
        </a:lt1>
        <a:dk2>
          <a:srgbClr val="4D6A2A"/>
        </a:dk2>
        <a:lt2>
          <a:srgbClr val="EBD189"/>
        </a:lt2>
        <a:accent1>
          <a:srgbClr val="FCAB40"/>
        </a:accent1>
        <a:accent2>
          <a:srgbClr val="A59E79"/>
        </a:accent2>
        <a:accent3>
          <a:srgbClr val="B2B9AC"/>
        </a:accent3>
        <a:accent4>
          <a:srgbClr val="C8C8C8"/>
        </a:accent4>
        <a:accent5>
          <a:srgbClr val="FDD2AF"/>
        </a:accent5>
        <a:accent6>
          <a:srgbClr val="958F6D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ábrica 7">
        <a:dk1>
          <a:srgbClr val="3C2924"/>
        </a:dk1>
        <a:lt1>
          <a:srgbClr val="EAEAEA"/>
        </a:lt1>
        <a:dk2>
          <a:srgbClr val="0D0A46"/>
        </a:dk2>
        <a:lt2>
          <a:srgbClr val="EBD189"/>
        </a:lt2>
        <a:accent1>
          <a:srgbClr val="FCAB40"/>
        </a:accent1>
        <a:accent2>
          <a:srgbClr val="633D4E"/>
        </a:accent2>
        <a:accent3>
          <a:srgbClr val="AAAAB0"/>
        </a:accent3>
        <a:accent4>
          <a:srgbClr val="C8C8C8"/>
        </a:accent4>
        <a:accent5>
          <a:srgbClr val="FDD2AF"/>
        </a:accent5>
        <a:accent6>
          <a:srgbClr val="593646"/>
        </a:accent6>
        <a:hlink>
          <a:srgbClr val="FFCC66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Office\Templates\Diseños de presentaciones\Fábrica.pot</Template>
  <TotalTime>503</TotalTime>
  <Words>1107</Words>
  <Application>Microsoft PowerPoint</Application>
  <PresentationFormat>Presentación en pantalla (4:3)</PresentationFormat>
  <Paragraphs>710</Paragraphs>
  <Slides>39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3</vt:i4>
      </vt:variant>
      <vt:variant>
        <vt:lpstr>Títulos de diapositiva</vt:lpstr>
      </vt:variant>
      <vt:variant>
        <vt:i4>39</vt:i4>
      </vt:variant>
    </vt:vector>
  </HeadingPairs>
  <TitlesOfParts>
    <vt:vector size="47" baseType="lpstr">
      <vt:lpstr>Times New Roman</vt:lpstr>
      <vt:lpstr>Arial</vt:lpstr>
      <vt:lpstr>Arial Narrow</vt:lpstr>
      <vt:lpstr>Wingdings</vt:lpstr>
      <vt:lpstr>Fábrica</vt:lpstr>
      <vt:lpstr>MS Organization Chart 2.0</vt:lpstr>
      <vt:lpstr>Microsoft Editor de ecuaciones 3.0</vt:lpstr>
      <vt:lpstr>Hoja de cálculo de Microsoft Excel</vt:lpstr>
      <vt:lpstr>PROYECTO DE INVERSIÓN: INCURSIÓN Y COMERCIALIZACIÓN DEL MUEBLE DE HIERRO FORJADO DENTRO DEL MERCADO NACIONAL E INTERNACIONAL </vt:lpstr>
      <vt:lpstr>Diapositiva 2</vt:lpstr>
      <vt:lpstr>INFORMACIÓN GENERAL</vt:lpstr>
      <vt:lpstr>Diapositiva 4</vt:lpstr>
      <vt:lpstr>Investigación de Campo</vt:lpstr>
      <vt:lpstr>Estructura de Capital</vt:lpstr>
      <vt:lpstr>FINANCIAMIENTO DEL PROYECTO</vt:lpstr>
      <vt:lpstr>ORGANIGRAMA</vt:lpstr>
      <vt:lpstr>PRODUCTO: MUEBLES DE HIERRO FORJADO</vt:lpstr>
      <vt:lpstr>PRODUCTO: MUEBLES DE HIERRO FORJADO</vt:lpstr>
      <vt:lpstr>PRODUCTO: MUEBLES DE HIERRO FORJADO</vt:lpstr>
      <vt:lpstr>INVESTIGACIÓN DE MERCADO</vt:lpstr>
      <vt:lpstr>INVESTIGACIÓN DE MERCADO</vt:lpstr>
      <vt:lpstr>INVESTIGACIÓN DE MERCADO</vt:lpstr>
      <vt:lpstr>INVESTIGACIÓN DE MERCADO</vt:lpstr>
      <vt:lpstr>INVESTIGACIÓN DE MERCADO</vt:lpstr>
      <vt:lpstr>INVESTIGACIÓN DE MERCADO</vt:lpstr>
      <vt:lpstr>INVESTIGACIÓN DE MERCADO</vt:lpstr>
      <vt:lpstr>INVESTIGACIÓN DE MERCADO</vt:lpstr>
      <vt:lpstr>INVESTIGACIÓN DE MERCADO</vt:lpstr>
      <vt:lpstr>COMERCIO EXTERIOR</vt:lpstr>
      <vt:lpstr>COMERCIO EXTERIOR</vt:lpstr>
      <vt:lpstr>FACTIBILIDAD FINANCIERA</vt:lpstr>
      <vt:lpstr>FACTIBILIDAD FINANCIERA</vt:lpstr>
      <vt:lpstr>FACTIBILIDAD FINANCIERA</vt:lpstr>
      <vt:lpstr>FACTIBILIDAD FINANCIERA</vt:lpstr>
      <vt:lpstr>FACTIBILIDAD FINANCIERA</vt:lpstr>
      <vt:lpstr>FACTIBILIDAD FINANCIERA</vt:lpstr>
      <vt:lpstr>FACTIBILIDAD FINANCIERA</vt:lpstr>
      <vt:lpstr>FACTIBILIDAD FINANCIERA</vt:lpstr>
      <vt:lpstr>FACTIBILIDAD FINANCIERA</vt:lpstr>
      <vt:lpstr>FACTIBILIDAD FINANCIERA</vt:lpstr>
      <vt:lpstr>FACTIBILIDAD FINANCIERA</vt:lpstr>
      <vt:lpstr>FACTIBILIDAD FINANCIERA</vt:lpstr>
      <vt:lpstr>FACTIBILIDAD SOCIAL</vt:lpstr>
      <vt:lpstr>FACTIBILIDAD SOCIAL</vt:lpstr>
      <vt:lpstr>CONCLUSIONES</vt:lpstr>
      <vt:lpstr>RECOMENDACIONES</vt:lpstr>
      <vt:lpstr>Gracias por su atención!!!</vt:lpstr>
    </vt:vector>
  </TitlesOfParts>
  <Company>Espol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PROYECTO DE INVERSIÓN: INCURSIÓN Y COMERCIALIZACIÓN DEL MUEBLE DE HIERRO FORJADO DENTRO DEL MERCADO NACIONAL E INTERNACIONAL </dc:title>
  <dc:creator>Johana</dc:creator>
  <cp:lastModifiedBy>Administrador</cp:lastModifiedBy>
  <cp:revision>9</cp:revision>
  <dcterms:created xsi:type="dcterms:W3CDTF">2003-07-19T16:42:38Z</dcterms:created>
  <dcterms:modified xsi:type="dcterms:W3CDTF">2009-12-16T16:47:27Z</dcterms:modified>
</cp:coreProperties>
</file>