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6" r:id="rId14"/>
    <p:sldId id="270" r:id="rId15"/>
    <p:sldId id="271" r:id="rId16"/>
    <p:sldId id="272" r:id="rId17"/>
    <p:sldId id="273" r:id="rId18"/>
    <p:sldId id="274" r:id="rId19"/>
    <p:sldId id="275" r:id="rId20"/>
    <p:sldId id="257"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s-ES"/>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00"/>
    <a:srgbClr val="99FFCC"/>
    <a:srgbClr val="CCFFCC"/>
    <a:srgbClr val="CCECFF"/>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521" autoAdjust="0"/>
    <p:restoredTop sz="97064" autoAdjust="0"/>
  </p:normalViewPr>
  <p:slideViewPr>
    <p:cSldViewPr>
      <p:cViewPr varScale="1">
        <p:scale>
          <a:sx n="55" d="100"/>
          <a:sy n="55" d="100"/>
        </p:scale>
        <p:origin x="-96"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06/relationships/legacyDocTextInfo" Target="legacyDocTextInfo.bin"/></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13" Type="http://schemas.microsoft.com/office/2006/relationships/legacyDiagramText" Target="legacyDiagramText13.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 Id="rId14" Type="http://schemas.microsoft.com/office/2006/relationships/legacyDiagramText" Target="legacyDiagramText1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D43BE3F-E784-4270-8B21-C9CE46DB0383}"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C3E4D18-B25B-4B57-9C99-C3EE8A3B736E}"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1D4D272-3764-4DC0-AAF8-8AEEE104469B}"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E3B4807-297C-4F4B-AF48-E180F5177E10}"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B7A89CB-8E9F-452F-8CD4-A3D15E70D798}"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379301A-99F2-4DEC-BACB-269D3AEC8516}"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71F34D95-08AD-4196-9EDF-FF791882D5AB}"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69209FBF-C509-48D2-A41A-BCE6E3D6EB4D}"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30C043A2-4A5E-41EA-9B3A-4BADF92DBAA1}"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64BB8289-C5A6-457A-9080-8366E5FC753F}"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D0E737F-B799-40F4-A7A0-86898E20102F}"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A82800"/>
            </a:gs>
            <a:gs pos="100000">
              <a:srgbClr val="A828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6D66E70-943B-40D3-AC68-BE8DE4965962}"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685800" y="304800"/>
            <a:ext cx="7848600" cy="641350"/>
          </a:xfrm>
          <a:prstGeom prst="rect">
            <a:avLst/>
          </a:prstGeom>
          <a:noFill/>
          <a:ln w="9525">
            <a:noFill/>
            <a:miter lim="800000"/>
            <a:headEnd/>
            <a:tailEnd/>
          </a:ln>
          <a:effectLst/>
        </p:spPr>
        <p:txBody>
          <a:bodyPr>
            <a:spAutoFit/>
          </a:bodyPr>
          <a:lstStyle/>
          <a:p>
            <a:pPr algn="ctr">
              <a:spcBef>
                <a:spcPct val="50000"/>
              </a:spcBef>
            </a:pPr>
            <a:r>
              <a:rPr lang="es-ES" sz="3600" b="1" u="sng">
                <a:solidFill>
                  <a:schemeClr val="bg1"/>
                </a:solidFill>
                <a:ea typeface="MS Mincho" pitchFamily="49" charset="-128"/>
              </a:rPr>
              <a:t>DEFINICION DEL NEGOCIO</a:t>
            </a:r>
            <a:r>
              <a:rPr lang="es-ES" sz="3600">
                <a:solidFill>
                  <a:schemeClr val="bg1"/>
                </a:solidFill>
              </a:rPr>
              <a:t> </a:t>
            </a:r>
          </a:p>
        </p:txBody>
      </p:sp>
      <p:sp>
        <p:nvSpPr>
          <p:cNvPr id="2051" name="Text Box 3"/>
          <p:cNvSpPr txBox="1">
            <a:spLocks noChangeArrowheads="1"/>
          </p:cNvSpPr>
          <p:nvPr/>
        </p:nvSpPr>
        <p:spPr bwMode="auto">
          <a:xfrm>
            <a:off x="685800" y="2133600"/>
            <a:ext cx="7772400" cy="3378200"/>
          </a:xfrm>
          <a:prstGeom prst="rect">
            <a:avLst/>
          </a:prstGeom>
          <a:noFill/>
          <a:ln w="9525">
            <a:noFill/>
            <a:miter lim="800000"/>
            <a:headEnd/>
            <a:tailEnd/>
          </a:ln>
          <a:effectLst/>
        </p:spPr>
        <p:txBody>
          <a:bodyPr>
            <a:spAutoFit/>
          </a:bodyPr>
          <a:lstStyle/>
          <a:p>
            <a:pPr algn="ctr">
              <a:spcBef>
                <a:spcPct val="50000"/>
              </a:spcBef>
            </a:pPr>
            <a:r>
              <a:rPr lang="es-ES" sz="2400">
                <a:solidFill>
                  <a:schemeClr val="bg1"/>
                </a:solidFill>
                <a:ea typeface="MS Mincho" pitchFamily="49" charset="-128"/>
              </a:rPr>
              <a:t>La empresa MULTIMODA S.A. es una empresa orientada a la industria de la moda, imagen y estilo dirigida al mercado masculino moderno, contemporáneo y de vanguardia a partir de la distribución multimarcas y diseño-maquila de vestuario varonil utilizando materiales e insumos de calidad y detalladamente manufacturadas, manteniendo el objetivo de satisfacer permanentemente los deseos de novedad, innovación, atracción, belleza y sensualidad de nuestros consumidores</a:t>
            </a:r>
            <a:r>
              <a:rPr lang="es-EC" sz="2400">
                <a:solidFill>
                  <a:schemeClr val="bg1"/>
                </a:solidFill>
                <a:ea typeface="MS Mincho" pitchFamily="49" charset="-128"/>
              </a:rPr>
              <a:t>. </a:t>
            </a:r>
            <a:endParaRPr lang="es-ES" sz="240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228600" y="2057400"/>
            <a:ext cx="8686800" cy="3749675"/>
          </a:xfrm>
          <a:prstGeom prst="rect">
            <a:avLst/>
          </a:prstGeom>
          <a:noFill/>
          <a:ln w="9525">
            <a:noFill/>
            <a:miter lim="800000"/>
            <a:headEnd/>
            <a:tailEnd/>
          </a:ln>
          <a:effectLst/>
        </p:spPr>
        <p:txBody>
          <a:bodyPr>
            <a:spAutoFit/>
          </a:bodyPr>
          <a:lstStyle/>
          <a:p>
            <a:pPr algn="just">
              <a:spcBef>
                <a:spcPct val="50000"/>
              </a:spcBef>
            </a:pPr>
            <a:r>
              <a:rPr lang="es-EC">
                <a:solidFill>
                  <a:schemeClr val="bg1"/>
                </a:solidFill>
                <a:latin typeface="Arial Unicode MS" pitchFamily="34" charset="-128"/>
                <a:ea typeface="Arial Unicode MS" pitchFamily="34" charset="-128"/>
                <a:cs typeface="Arial Unicode MS" pitchFamily="34" charset="-128"/>
              </a:rPr>
              <a:t>	</a:t>
            </a:r>
            <a:r>
              <a:rPr lang="es-ES">
                <a:solidFill>
                  <a:schemeClr val="bg1"/>
                </a:solidFill>
                <a:latin typeface="Arial Unicode MS" pitchFamily="34" charset="-128"/>
                <a:ea typeface="Arial Unicode MS" pitchFamily="34" charset="-128"/>
                <a:cs typeface="Arial Unicode MS" pitchFamily="34" charset="-128"/>
              </a:rPr>
              <a:t>Para esto es necesario crear incentivos comerciales para los clientes mediante catálogos, muestras y exposiciones de productos, promociones y publicidad en el punto de venta puntualizando las características mejoradas de la línea de productos, además de incentivos publicitarios y promociónales para los distribuidores, locales y vendedores-distribuidores para que compren nuestra marca, impulso a nuevos canales de distribución, rápida respuesta a los pedidos y opciones de financiamiento, por lo que es necesario contratar proveedores capaces, organizados y que otorguen facilidades de compra y establecer una cantidad conveniente de inversión para el desarrollo progresivo de la empresa y gestionar la implementación de un sistema estable y sólido de operaciones.</a:t>
            </a:r>
            <a:endParaRPr lang="es-ES"/>
          </a:p>
        </p:txBody>
      </p:sp>
      <p:sp>
        <p:nvSpPr>
          <p:cNvPr id="13316" name="WordArt 4"/>
          <p:cNvSpPr>
            <a:spLocks noChangeArrowheads="1" noChangeShapeType="1" noTextEdit="1"/>
          </p:cNvSpPr>
          <p:nvPr/>
        </p:nvSpPr>
        <p:spPr bwMode="auto">
          <a:xfrm>
            <a:off x="304800" y="609600"/>
            <a:ext cx="8610600" cy="762000"/>
          </a:xfrm>
          <a:prstGeom prst="rect">
            <a:avLst/>
          </a:prstGeom>
        </p:spPr>
        <p:txBody>
          <a:bodyPr wrap="none" fromWordArt="1">
            <a:prstTxWarp prst="textPlain">
              <a:avLst>
                <a:gd name="adj" fmla="val 50000"/>
              </a:avLst>
            </a:prstTxWarp>
          </a:bodyPr>
          <a:lstStyle/>
          <a:p>
            <a:pPr algn="ctr"/>
            <a:r>
              <a:rPr lang="es-ES" sz="1800" kern="10">
                <a:ln w="12700">
                  <a:solidFill>
                    <a:srgbClr val="FFFFCC"/>
                  </a:solidFill>
                  <a:round/>
                  <a:headEnd/>
                  <a:tailEnd/>
                </a:ln>
                <a:gradFill rotWithShape="0">
                  <a:gsLst>
                    <a:gs pos="0">
                      <a:srgbClr val="FFFFCC"/>
                    </a:gs>
                    <a:gs pos="100000">
                      <a:srgbClr val="FFFFCC">
                        <a:gamma/>
                        <a:shade val="46275"/>
                        <a:invGamma/>
                      </a:srgbClr>
                    </a:gs>
                  </a:gsLst>
                  <a:lin ang="5400000" scaled="1"/>
                </a:gradFill>
                <a:latin typeface="Arial Black"/>
              </a:rPr>
              <a:t>DEFINICION DE ESTRATEGIA DE NEGOCIOS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58" name="Group 22"/>
          <p:cNvGrpSpPr>
            <a:grpSpLocks/>
          </p:cNvGrpSpPr>
          <p:nvPr/>
        </p:nvGrpSpPr>
        <p:grpSpPr bwMode="auto">
          <a:xfrm>
            <a:off x="965200" y="2647950"/>
            <a:ext cx="7645400" cy="3676650"/>
            <a:chOff x="608" y="1668"/>
            <a:chExt cx="3606" cy="1368"/>
          </a:xfrm>
        </p:grpSpPr>
        <p:sp>
          <p:nvSpPr>
            <p:cNvPr id="14338" name="Rectangle 2"/>
            <p:cNvSpPr>
              <a:spLocks noChangeArrowheads="1"/>
            </p:cNvSpPr>
            <p:nvPr/>
          </p:nvSpPr>
          <p:spPr bwMode="auto">
            <a:xfrm>
              <a:off x="1400" y="2087"/>
              <a:ext cx="648" cy="229"/>
            </a:xfrm>
            <a:prstGeom prst="rect">
              <a:avLst/>
            </a:prstGeom>
            <a:solidFill>
              <a:srgbClr val="FFCC99"/>
            </a:solidFill>
            <a:ln w="76200" cmpd="tri">
              <a:solidFill>
                <a:srgbClr val="000000"/>
              </a:solidFill>
              <a:miter lim="800000"/>
              <a:headEnd/>
              <a:tailEnd/>
            </a:ln>
            <a:effectLst/>
          </p:spPr>
          <p:txBody>
            <a:bodyPr/>
            <a:lstStyle/>
            <a:p>
              <a:pPr algn="ctr" eaLnBrk="0" hangingPunct="0"/>
              <a:r>
                <a:rPr lang="es-ES" sz="1600" b="1"/>
                <a:t>EMPRESA</a:t>
              </a:r>
            </a:p>
            <a:p>
              <a:pPr algn="ctr" eaLnBrk="0" hangingPunct="0"/>
              <a:endParaRPr lang="es-ES" sz="1600" b="1"/>
            </a:p>
          </p:txBody>
        </p:sp>
        <p:sp>
          <p:nvSpPr>
            <p:cNvPr id="14339" name="Text Box 3"/>
            <p:cNvSpPr txBox="1">
              <a:spLocks noChangeArrowheads="1"/>
            </p:cNvSpPr>
            <p:nvPr/>
          </p:nvSpPr>
          <p:spPr bwMode="auto">
            <a:xfrm>
              <a:off x="2192" y="2002"/>
              <a:ext cx="787" cy="288"/>
            </a:xfrm>
            <a:prstGeom prst="rect">
              <a:avLst/>
            </a:prstGeom>
            <a:solidFill>
              <a:srgbClr val="FFFF00"/>
            </a:solidFill>
            <a:ln w="9525">
              <a:solidFill>
                <a:srgbClr val="000000"/>
              </a:solidFill>
              <a:miter lim="800000"/>
              <a:headEnd/>
              <a:tailEnd/>
            </a:ln>
            <a:effectLst/>
          </p:spPr>
          <p:txBody>
            <a:bodyPr lIns="54000" rIns="54000"/>
            <a:lstStyle/>
            <a:p>
              <a:pPr algn="ctr" eaLnBrk="0" hangingPunct="0"/>
              <a:r>
                <a:rPr lang="es-ES" sz="1600" b="1"/>
                <a:t>SISTEMA DE DISTRIBUCION</a:t>
              </a:r>
            </a:p>
          </p:txBody>
        </p:sp>
        <p:sp>
          <p:nvSpPr>
            <p:cNvPr id="14340" name="Line 4"/>
            <p:cNvSpPr>
              <a:spLocks noChangeShapeType="1"/>
            </p:cNvSpPr>
            <p:nvPr/>
          </p:nvSpPr>
          <p:spPr bwMode="auto">
            <a:xfrm>
              <a:off x="974" y="2034"/>
              <a:ext cx="288" cy="0"/>
            </a:xfrm>
            <a:prstGeom prst="line">
              <a:avLst/>
            </a:prstGeom>
            <a:noFill/>
            <a:ln w="9525">
              <a:solidFill>
                <a:srgbClr val="FFFFFF"/>
              </a:solidFill>
              <a:round/>
              <a:headEnd/>
              <a:tailEnd/>
            </a:ln>
            <a:effectLst/>
          </p:spPr>
          <p:txBody>
            <a:bodyPr/>
            <a:lstStyle/>
            <a:p>
              <a:endParaRPr lang="es-ES"/>
            </a:p>
          </p:txBody>
        </p:sp>
        <p:sp>
          <p:nvSpPr>
            <p:cNvPr id="14341" name="Line 5"/>
            <p:cNvSpPr>
              <a:spLocks noChangeShapeType="1"/>
            </p:cNvSpPr>
            <p:nvPr/>
          </p:nvSpPr>
          <p:spPr bwMode="auto">
            <a:xfrm>
              <a:off x="2984" y="2172"/>
              <a:ext cx="144" cy="0"/>
            </a:xfrm>
            <a:prstGeom prst="line">
              <a:avLst/>
            </a:prstGeom>
            <a:noFill/>
            <a:ln w="9525">
              <a:solidFill>
                <a:srgbClr val="000000"/>
              </a:solidFill>
              <a:round/>
              <a:headEnd/>
              <a:tailEnd type="triangle" w="med" len="med"/>
            </a:ln>
            <a:effectLst/>
          </p:spPr>
          <p:txBody>
            <a:bodyPr/>
            <a:lstStyle/>
            <a:p>
              <a:endParaRPr lang="es-ES"/>
            </a:p>
          </p:txBody>
        </p:sp>
        <p:sp>
          <p:nvSpPr>
            <p:cNvPr id="14342" name="Rectangle 6"/>
            <p:cNvSpPr>
              <a:spLocks noChangeArrowheads="1"/>
            </p:cNvSpPr>
            <p:nvPr/>
          </p:nvSpPr>
          <p:spPr bwMode="auto">
            <a:xfrm>
              <a:off x="3128" y="1831"/>
              <a:ext cx="1086" cy="917"/>
            </a:xfrm>
            <a:prstGeom prst="rect">
              <a:avLst/>
            </a:prstGeom>
            <a:solidFill>
              <a:srgbClr val="FFFFFF"/>
            </a:solidFill>
            <a:ln w="9525">
              <a:solidFill>
                <a:srgbClr val="000000"/>
              </a:solidFill>
              <a:miter lim="800000"/>
              <a:headEnd/>
              <a:tailEnd/>
            </a:ln>
          </p:spPr>
          <p:txBody>
            <a:bodyPr/>
            <a:lstStyle/>
            <a:p>
              <a:pPr algn="ctr" eaLnBrk="0" hangingPunct="0"/>
              <a:endParaRPr lang="es-EC" sz="1200" b="1"/>
            </a:p>
            <a:p>
              <a:pPr algn="ctr" eaLnBrk="0" hangingPunct="0"/>
              <a:r>
                <a:rPr lang="es-ES" sz="1200" b="1"/>
                <a:t>CLIENTES</a:t>
              </a:r>
              <a:endParaRPr lang="es-EC" sz="1200" b="1"/>
            </a:p>
            <a:p>
              <a:pPr algn="ctr" eaLnBrk="0" hangingPunct="0"/>
              <a:endParaRPr lang="es-ES" sz="1200" b="1"/>
            </a:p>
            <a:p>
              <a:pPr algn="ctr" eaLnBrk="0" hangingPunct="0"/>
              <a:r>
                <a:rPr lang="es-ES" sz="1200" b="1"/>
                <a:t>Hombres jóvenes adolescentes y jóvenes adultos de estatus medio, medio-alto y alto, de espíritu libre, que buscan la autorrealización y el placer, innovadores, vanguardistas, lideres en moda, ejecutivos de nivel medio que gustan de trabajar y divertirse</a:t>
              </a:r>
            </a:p>
          </p:txBody>
        </p:sp>
        <p:sp>
          <p:nvSpPr>
            <p:cNvPr id="14343" name="Rectangle 7"/>
            <p:cNvSpPr>
              <a:spLocks noChangeArrowheads="1"/>
            </p:cNvSpPr>
            <p:nvPr/>
          </p:nvSpPr>
          <p:spPr bwMode="auto">
            <a:xfrm>
              <a:off x="1472" y="2748"/>
              <a:ext cx="648" cy="216"/>
            </a:xfrm>
            <a:prstGeom prst="rect">
              <a:avLst/>
            </a:prstGeom>
            <a:solidFill>
              <a:srgbClr val="FF0000"/>
            </a:solidFill>
            <a:ln w="76200" cmpd="tri">
              <a:solidFill>
                <a:srgbClr val="000000"/>
              </a:solidFill>
              <a:miter lim="800000"/>
              <a:headEnd/>
              <a:tailEnd/>
            </a:ln>
            <a:effectLst/>
          </p:spPr>
          <p:txBody>
            <a:bodyPr/>
            <a:lstStyle/>
            <a:p>
              <a:pPr algn="ctr" eaLnBrk="0" hangingPunct="0"/>
              <a:r>
                <a:rPr lang="es-ES" sz="1600" b="1"/>
                <a:t>MAQUILA</a:t>
              </a:r>
            </a:p>
            <a:p>
              <a:pPr algn="ctr" eaLnBrk="0" hangingPunct="0"/>
              <a:endParaRPr lang="es-ES" sz="1600" b="1"/>
            </a:p>
          </p:txBody>
        </p:sp>
        <p:sp>
          <p:nvSpPr>
            <p:cNvPr id="14344" name="Line 8"/>
            <p:cNvSpPr>
              <a:spLocks noChangeShapeType="1"/>
            </p:cNvSpPr>
            <p:nvPr/>
          </p:nvSpPr>
          <p:spPr bwMode="auto">
            <a:xfrm>
              <a:off x="1208" y="2820"/>
              <a:ext cx="216" cy="0"/>
            </a:xfrm>
            <a:prstGeom prst="line">
              <a:avLst/>
            </a:prstGeom>
            <a:noFill/>
            <a:ln w="9525">
              <a:solidFill>
                <a:srgbClr val="000000"/>
              </a:solidFill>
              <a:round/>
              <a:headEnd/>
              <a:tailEnd type="triangle" w="med" len="med"/>
            </a:ln>
            <a:effectLst/>
          </p:spPr>
          <p:txBody>
            <a:bodyPr/>
            <a:lstStyle/>
            <a:p>
              <a:endParaRPr lang="es-ES"/>
            </a:p>
          </p:txBody>
        </p:sp>
        <p:sp>
          <p:nvSpPr>
            <p:cNvPr id="14345" name="Line 9"/>
            <p:cNvSpPr>
              <a:spLocks noChangeShapeType="1"/>
            </p:cNvSpPr>
            <p:nvPr/>
          </p:nvSpPr>
          <p:spPr bwMode="auto">
            <a:xfrm flipV="1">
              <a:off x="1760" y="2316"/>
              <a:ext cx="0" cy="432"/>
            </a:xfrm>
            <a:prstGeom prst="line">
              <a:avLst/>
            </a:prstGeom>
            <a:noFill/>
            <a:ln w="9525">
              <a:solidFill>
                <a:srgbClr val="000000"/>
              </a:solidFill>
              <a:round/>
              <a:headEnd type="triangle" w="med" len="med"/>
              <a:tailEnd type="triangle" w="med" len="med"/>
            </a:ln>
            <a:effectLst/>
          </p:spPr>
          <p:txBody>
            <a:bodyPr/>
            <a:lstStyle/>
            <a:p>
              <a:endParaRPr lang="es-ES"/>
            </a:p>
          </p:txBody>
        </p:sp>
        <p:sp>
          <p:nvSpPr>
            <p:cNvPr id="14346" name="Line 10"/>
            <p:cNvSpPr>
              <a:spLocks noChangeShapeType="1"/>
            </p:cNvSpPr>
            <p:nvPr/>
          </p:nvSpPr>
          <p:spPr bwMode="auto">
            <a:xfrm>
              <a:off x="1184" y="2172"/>
              <a:ext cx="193" cy="0"/>
            </a:xfrm>
            <a:prstGeom prst="line">
              <a:avLst/>
            </a:prstGeom>
            <a:noFill/>
            <a:ln w="9525">
              <a:solidFill>
                <a:srgbClr val="000000"/>
              </a:solidFill>
              <a:round/>
              <a:headEnd/>
              <a:tailEnd type="triangle" w="med" len="med"/>
            </a:ln>
            <a:effectLst/>
          </p:spPr>
          <p:txBody>
            <a:bodyPr/>
            <a:lstStyle/>
            <a:p>
              <a:endParaRPr lang="es-ES"/>
            </a:p>
          </p:txBody>
        </p:sp>
        <p:sp>
          <p:nvSpPr>
            <p:cNvPr id="14347" name="Line 11"/>
            <p:cNvSpPr>
              <a:spLocks noChangeShapeType="1"/>
            </p:cNvSpPr>
            <p:nvPr/>
          </p:nvSpPr>
          <p:spPr bwMode="auto">
            <a:xfrm>
              <a:off x="2048" y="2172"/>
              <a:ext cx="144" cy="0"/>
            </a:xfrm>
            <a:prstGeom prst="line">
              <a:avLst/>
            </a:prstGeom>
            <a:noFill/>
            <a:ln w="9525">
              <a:solidFill>
                <a:srgbClr val="000000"/>
              </a:solidFill>
              <a:round/>
              <a:headEnd/>
              <a:tailEnd type="triangle" w="med" len="med"/>
            </a:ln>
            <a:effectLst/>
          </p:spPr>
          <p:txBody>
            <a:bodyPr/>
            <a:lstStyle/>
            <a:p>
              <a:endParaRPr lang="es-ES"/>
            </a:p>
          </p:txBody>
        </p:sp>
        <p:grpSp>
          <p:nvGrpSpPr>
            <p:cNvPr id="14348" name="Group 12"/>
            <p:cNvGrpSpPr>
              <a:grpSpLocks/>
            </p:cNvGrpSpPr>
            <p:nvPr/>
          </p:nvGrpSpPr>
          <p:grpSpPr bwMode="auto">
            <a:xfrm>
              <a:off x="608" y="1668"/>
              <a:ext cx="576" cy="1368"/>
              <a:chOff x="1519" y="4291"/>
              <a:chExt cx="1440" cy="3420"/>
            </a:xfrm>
          </p:grpSpPr>
          <p:grpSp>
            <p:nvGrpSpPr>
              <p:cNvPr id="14349" name="Group 13"/>
              <p:cNvGrpSpPr>
                <a:grpSpLocks/>
              </p:cNvGrpSpPr>
              <p:nvPr/>
            </p:nvGrpSpPr>
            <p:grpSpPr bwMode="auto">
              <a:xfrm>
                <a:off x="1534" y="4291"/>
                <a:ext cx="1425" cy="3420"/>
                <a:chOff x="1534" y="4291"/>
                <a:chExt cx="1425" cy="3420"/>
              </a:xfrm>
            </p:grpSpPr>
            <p:sp>
              <p:nvSpPr>
                <p:cNvPr id="14350" name="Rectangle 14"/>
                <p:cNvSpPr>
                  <a:spLocks noChangeArrowheads="1"/>
                </p:cNvSpPr>
                <p:nvPr/>
              </p:nvSpPr>
              <p:spPr bwMode="auto">
                <a:xfrm>
                  <a:off x="1534" y="4440"/>
                  <a:ext cx="720" cy="392"/>
                </a:xfrm>
                <a:prstGeom prst="rect">
                  <a:avLst/>
                </a:prstGeom>
                <a:solidFill>
                  <a:srgbClr val="FFFF00"/>
                </a:solidFill>
                <a:ln w="9525">
                  <a:solidFill>
                    <a:srgbClr val="000000"/>
                  </a:solidFill>
                  <a:miter lim="800000"/>
                  <a:headEnd/>
                  <a:tailEnd/>
                </a:ln>
                <a:effectLst/>
              </p:spPr>
              <p:txBody>
                <a:bodyPr/>
                <a:lstStyle/>
                <a:p>
                  <a:pPr algn="ctr" eaLnBrk="0" hangingPunct="0"/>
                  <a:r>
                    <a:rPr lang="es-ES" sz="1800" b="1"/>
                    <a:t>A</a:t>
                  </a:r>
                </a:p>
              </p:txBody>
            </p:sp>
            <p:sp>
              <p:nvSpPr>
                <p:cNvPr id="14351" name="Rectangle 15"/>
                <p:cNvSpPr>
                  <a:spLocks noChangeArrowheads="1"/>
                </p:cNvSpPr>
                <p:nvPr/>
              </p:nvSpPr>
              <p:spPr bwMode="auto">
                <a:xfrm>
                  <a:off x="1534" y="4980"/>
                  <a:ext cx="720" cy="392"/>
                </a:xfrm>
                <a:prstGeom prst="rect">
                  <a:avLst/>
                </a:prstGeom>
                <a:solidFill>
                  <a:srgbClr val="FFFF00"/>
                </a:solidFill>
                <a:ln w="9525">
                  <a:solidFill>
                    <a:srgbClr val="000000"/>
                  </a:solidFill>
                  <a:miter lim="800000"/>
                  <a:headEnd/>
                  <a:tailEnd/>
                </a:ln>
                <a:effectLst/>
              </p:spPr>
              <p:txBody>
                <a:bodyPr/>
                <a:lstStyle/>
                <a:p>
                  <a:pPr algn="ctr" eaLnBrk="0" hangingPunct="0"/>
                  <a:r>
                    <a:rPr lang="es-ES" sz="1800" b="1"/>
                    <a:t>B</a:t>
                  </a:r>
                </a:p>
              </p:txBody>
            </p:sp>
            <p:sp>
              <p:nvSpPr>
                <p:cNvPr id="14352" name="Rectangle 16"/>
                <p:cNvSpPr>
                  <a:spLocks noChangeArrowheads="1"/>
                </p:cNvSpPr>
                <p:nvPr/>
              </p:nvSpPr>
              <p:spPr bwMode="auto">
                <a:xfrm>
                  <a:off x="1534" y="5520"/>
                  <a:ext cx="720" cy="392"/>
                </a:xfrm>
                <a:prstGeom prst="rect">
                  <a:avLst/>
                </a:prstGeom>
                <a:solidFill>
                  <a:srgbClr val="FFFF00"/>
                </a:solidFill>
                <a:ln w="9525">
                  <a:solidFill>
                    <a:srgbClr val="000000"/>
                  </a:solidFill>
                  <a:miter lim="800000"/>
                  <a:headEnd/>
                  <a:tailEnd/>
                </a:ln>
                <a:effectLst/>
              </p:spPr>
              <p:txBody>
                <a:bodyPr/>
                <a:lstStyle/>
                <a:p>
                  <a:pPr algn="ctr" eaLnBrk="0" hangingPunct="0"/>
                  <a:r>
                    <a:rPr lang="es-ES" sz="1800" b="1"/>
                    <a:t>C</a:t>
                  </a:r>
                </a:p>
              </p:txBody>
            </p:sp>
            <p:sp>
              <p:nvSpPr>
                <p:cNvPr id="14353" name="Rectangle 17"/>
                <p:cNvSpPr>
                  <a:spLocks noChangeArrowheads="1"/>
                </p:cNvSpPr>
                <p:nvPr/>
              </p:nvSpPr>
              <p:spPr bwMode="auto">
                <a:xfrm>
                  <a:off x="1534" y="6060"/>
                  <a:ext cx="720" cy="392"/>
                </a:xfrm>
                <a:prstGeom prst="rect">
                  <a:avLst/>
                </a:prstGeom>
                <a:solidFill>
                  <a:srgbClr val="FFFF00"/>
                </a:solidFill>
                <a:ln w="9525">
                  <a:solidFill>
                    <a:srgbClr val="000000"/>
                  </a:solidFill>
                  <a:miter lim="800000"/>
                  <a:headEnd/>
                  <a:tailEnd/>
                </a:ln>
                <a:effectLst/>
              </p:spPr>
              <p:txBody>
                <a:bodyPr/>
                <a:lstStyle/>
                <a:p>
                  <a:pPr algn="ctr" eaLnBrk="0" hangingPunct="0"/>
                  <a:r>
                    <a:rPr lang="es-ES" sz="1800" b="1"/>
                    <a:t>D</a:t>
                  </a:r>
                </a:p>
              </p:txBody>
            </p:sp>
            <p:sp>
              <p:nvSpPr>
                <p:cNvPr id="14354" name="Rectangle 18"/>
                <p:cNvSpPr>
                  <a:spLocks noChangeArrowheads="1"/>
                </p:cNvSpPr>
                <p:nvPr/>
              </p:nvSpPr>
              <p:spPr bwMode="auto">
                <a:xfrm>
                  <a:off x="1534" y="6599"/>
                  <a:ext cx="720" cy="392"/>
                </a:xfrm>
                <a:prstGeom prst="rect">
                  <a:avLst/>
                </a:prstGeom>
                <a:solidFill>
                  <a:srgbClr val="FFFF00"/>
                </a:solidFill>
                <a:ln w="9525">
                  <a:solidFill>
                    <a:srgbClr val="000000"/>
                  </a:solidFill>
                  <a:miter lim="800000"/>
                  <a:headEnd/>
                  <a:tailEnd/>
                </a:ln>
                <a:effectLst/>
              </p:spPr>
              <p:txBody>
                <a:bodyPr/>
                <a:lstStyle/>
                <a:p>
                  <a:pPr algn="ctr" eaLnBrk="0" hangingPunct="0"/>
                  <a:r>
                    <a:rPr lang="es-ES" sz="1800" b="1"/>
                    <a:t>E</a:t>
                  </a:r>
                </a:p>
              </p:txBody>
            </p:sp>
            <p:sp>
              <p:nvSpPr>
                <p:cNvPr id="14355" name="Rectangle 19"/>
                <p:cNvSpPr>
                  <a:spLocks noChangeArrowheads="1"/>
                </p:cNvSpPr>
                <p:nvPr/>
              </p:nvSpPr>
              <p:spPr bwMode="auto">
                <a:xfrm>
                  <a:off x="1534" y="7139"/>
                  <a:ext cx="720" cy="392"/>
                </a:xfrm>
                <a:prstGeom prst="rect">
                  <a:avLst/>
                </a:prstGeom>
                <a:solidFill>
                  <a:srgbClr val="FFFF00"/>
                </a:solidFill>
                <a:ln w="9525">
                  <a:solidFill>
                    <a:srgbClr val="000000"/>
                  </a:solidFill>
                  <a:miter lim="800000"/>
                  <a:headEnd/>
                  <a:tailEnd/>
                </a:ln>
                <a:effectLst/>
              </p:spPr>
              <p:txBody>
                <a:bodyPr/>
                <a:lstStyle/>
                <a:p>
                  <a:pPr algn="ctr" eaLnBrk="0" hangingPunct="0"/>
                  <a:r>
                    <a:rPr lang="es-ES" sz="1800" b="1"/>
                    <a:t>F</a:t>
                  </a:r>
                </a:p>
              </p:txBody>
            </p:sp>
            <p:sp>
              <p:nvSpPr>
                <p:cNvPr id="14356" name="Text Box 20"/>
                <p:cNvSpPr txBox="1">
                  <a:spLocks noChangeArrowheads="1"/>
                </p:cNvSpPr>
                <p:nvPr/>
              </p:nvSpPr>
              <p:spPr bwMode="auto">
                <a:xfrm>
                  <a:off x="2419" y="4291"/>
                  <a:ext cx="540" cy="3420"/>
                </a:xfrm>
                <a:prstGeom prst="rect">
                  <a:avLst/>
                </a:prstGeom>
                <a:solidFill>
                  <a:srgbClr val="00FF00"/>
                </a:solidFill>
                <a:ln w="9525">
                  <a:solidFill>
                    <a:srgbClr val="000000"/>
                  </a:solidFill>
                  <a:miter lim="800000"/>
                  <a:headEnd/>
                  <a:tailEnd/>
                </a:ln>
              </p:spPr>
              <p:txBody>
                <a:bodyPr/>
                <a:lstStyle/>
                <a:p>
                  <a:pPr algn="ctr" eaLnBrk="0" hangingPunct="0"/>
                  <a:endParaRPr lang="es-EC" sz="1800" b="1"/>
                </a:p>
                <a:p>
                  <a:pPr algn="ctr" eaLnBrk="0" hangingPunct="0"/>
                  <a:r>
                    <a:rPr lang="es-ES" sz="1800" b="1"/>
                    <a:t>PROVEEDORES</a:t>
                  </a:r>
                </a:p>
              </p:txBody>
            </p:sp>
          </p:grpSp>
          <p:sp>
            <p:nvSpPr>
              <p:cNvPr id="14357" name="Rectangle 21"/>
              <p:cNvSpPr>
                <a:spLocks noChangeArrowheads="1"/>
              </p:cNvSpPr>
              <p:nvPr/>
            </p:nvSpPr>
            <p:spPr bwMode="auto">
              <a:xfrm>
                <a:off x="1519" y="4291"/>
                <a:ext cx="1440" cy="3420"/>
              </a:xfrm>
              <a:prstGeom prst="rect">
                <a:avLst/>
              </a:prstGeom>
              <a:noFill/>
              <a:ln w="9525">
                <a:solidFill>
                  <a:srgbClr val="000000"/>
                </a:solidFill>
                <a:miter lim="800000"/>
                <a:headEnd/>
                <a:tailEnd/>
              </a:ln>
            </p:spPr>
            <p:txBody>
              <a:bodyPr/>
              <a:lstStyle/>
              <a:p>
                <a:endParaRPr lang="es-ES"/>
              </a:p>
            </p:txBody>
          </p:sp>
        </p:grpSp>
      </p:grpSp>
      <p:sp>
        <p:nvSpPr>
          <p:cNvPr id="14359" name="WordArt 23"/>
          <p:cNvSpPr>
            <a:spLocks noChangeArrowheads="1" noChangeShapeType="1" noTextEdit="1"/>
          </p:cNvSpPr>
          <p:nvPr/>
        </p:nvSpPr>
        <p:spPr bwMode="auto">
          <a:xfrm>
            <a:off x="685800" y="533400"/>
            <a:ext cx="7505700" cy="15240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s-EC" sz="3600" kern="10">
                <a:ln w="9525">
                  <a:round/>
                  <a:headEnd/>
                  <a:tailEnd/>
                </a:ln>
                <a:gradFill rotWithShape="0">
                  <a:gsLst>
                    <a:gs pos="0">
                      <a:srgbClr val="FFE701"/>
                    </a:gs>
                    <a:gs pos="100000">
                      <a:srgbClr val="FE3E02"/>
                    </a:gs>
                  </a:gsLst>
                  <a:lin ang="5400000" scaled="1"/>
                </a:gradFill>
                <a:latin typeface="Impact"/>
              </a:rPr>
              <a:t>Cuadro de Estrategia del Negocio</a:t>
            </a:r>
            <a:endParaRPr lang="es-ES" sz="3600" kern="10">
              <a:ln w="9525">
                <a:round/>
                <a:headEnd/>
                <a:tailEnd/>
              </a:ln>
              <a:gradFill rotWithShape="0">
                <a:gsLst>
                  <a:gs pos="0">
                    <a:srgbClr val="FFE701"/>
                  </a:gs>
                  <a:gs pos="100000">
                    <a:srgbClr val="FE3E02"/>
                  </a:gs>
                </a:gsLst>
                <a:lin ang="5400000" scaled="1"/>
              </a:gradFill>
              <a:latin typeface="Impac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304800" y="609600"/>
            <a:ext cx="8610600" cy="762000"/>
          </a:xfrm>
          <a:prstGeom prst="rect">
            <a:avLst/>
          </a:prstGeom>
        </p:spPr>
        <p:txBody>
          <a:bodyPr wrap="none" fromWordArt="1">
            <a:prstTxWarp prst="textPlain">
              <a:avLst>
                <a:gd name="adj" fmla="val 50000"/>
              </a:avLst>
            </a:prstTxWarp>
          </a:bodyPr>
          <a:lstStyle/>
          <a:p>
            <a:pPr algn="ctr"/>
            <a:r>
              <a:rPr lang="es-ES" sz="1800" kern="10">
                <a:ln w="12700">
                  <a:solidFill>
                    <a:srgbClr val="FFFFCC"/>
                  </a:solidFill>
                  <a:round/>
                  <a:headEnd/>
                  <a:tailEnd/>
                </a:ln>
                <a:gradFill rotWithShape="0">
                  <a:gsLst>
                    <a:gs pos="0">
                      <a:srgbClr val="FFFFCC"/>
                    </a:gs>
                    <a:gs pos="100000">
                      <a:srgbClr val="FFFFCC">
                        <a:gamma/>
                        <a:shade val="46275"/>
                        <a:invGamma/>
                      </a:srgbClr>
                    </a:gs>
                  </a:gsLst>
                  <a:lin ang="5400000" scaled="1"/>
                </a:gradFill>
                <a:latin typeface="Arial Black"/>
              </a:rPr>
              <a:t>ESTRATEGIA DE NEGOCIOS </a:t>
            </a:r>
          </a:p>
        </p:txBody>
      </p:sp>
      <p:sp>
        <p:nvSpPr>
          <p:cNvPr id="15364" name="AutoShape 4"/>
          <p:cNvSpPr>
            <a:spLocks noChangeArrowheads="1"/>
          </p:cNvSpPr>
          <p:nvPr/>
        </p:nvSpPr>
        <p:spPr bwMode="auto">
          <a:xfrm>
            <a:off x="457200" y="1905000"/>
            <a:ext cx="7924800" cy="4572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s-ES"/>
          </a:p>
        </p:txBody>
      </p:sp>
      <p:sp>
        <p:nvSpPr>
          <p:cNvPr id="15365" name="Text Box 5"/>
          <p:cNvSpPr txBox="1">
            <a:spLocks noChangeArrowheads="1"/>
          </p:cNvSpPr>
          <p:nvPr/>
        </p:nvSpPr>
        <p:spPr bwMode="auto">
          <a:xfrm>
            <a:off x="762000" y="1905000"/>
            <a:ext cx="6477000" cy="457200"/>
          </a:xfrm>
          <a:prstGeom prst="rect">
            <a:avLst/>
          </a:prstGeom>
          <a:noFill/>
          <a:ln w="9525">
            <a:noFill/>
            <a:miter lim="800000"/>
            <a:headEnd/>
            <a:tailEnd/>
          </a:ln>
          <a:effectLst/>
        </p:spPr>
        <p:txBody>
          <a:bodyPr>
            <a:spAutoFit/>
          </a:bodyPr>
          <a:lstStyle/>
          <a:p>
            <a:pPr algn="just">
              <a:spcBef>
                <a:spcPct val="50000"/>
              </a:spcBef>
            </a:pPr>
            <a:r>
              <a:rPr lang="es-ES" sz="2400">
                <a:solidFill>
                  <a:schemeClr val="accent2"/>
                </a:solidFill>
                <a:latin typeface="Arial Unicode MS" pitchFamily="34" charset="-128"/>
                <a:ea typeface="Arial Unicode MS" pitchFamily="34" charset="-128"/>
                <a:cs typeface="Arial Unicode MS" pitchFamily="34" charset="-128"/>
              </a:rPr>
              <a:t>INGRESO AL MERCADO </a:t>
            </a:r>
            <a:endParaRPr lang="es-ES" sz="2400">
              <a:solidFill>
                <a:schemeClr val="accent2"/>
              </a:solidFill>
            </a:endParaRPr>
          </a:p>
        </p:txBody>
      </p:sp>
      <p:sp>
        <p:nvSpPr>
          <p:cNvPr id="15366" name="Text Box 6"/>
          <p:cNvSpPr txBox="1">
            <a:spLocks noChangeArrowheads="1"/>
          </p:cNvSpPr>
          <p:nvPr/>
        </p:nvSpPr>
        <p:spPr bwMode="auto">
          <a:xfrm>
            <a:off x="990600" y="2743200"/>
            <a:ext cx="7010400" cy="3113088"/>
          </a:xfrm>
          <a:prstGeom prst="rect">
            <a:avLst/>
          </a:prstGeom>
          <a:noFill/>
          <a:ln w="9525">
            <a:noFill/>
            <a:miter lim="800000"/>
            <a:headEnd/>
            <a:tailEnd/>
          </a:ln>
          <a:effectLst/>
        </p:spPr>
        <p:txBody>
          <a:bodyPr>
            <a:spAutoFit/>
          </a:bodyPr>
          <a:lstStyle/>
          <a:p>
            <a:pPr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Establecer canales de ventas sólidos, eficientes y direccionados al segmento objetivo, iniciando una cobertura hacia distintos distribuidores minoristas como locales comerciales y distribuidores persona a persona para que estos sean representantes comerciales, estimulando la penetracion por medio de agentes de venta de influencia regional y productos diferenciados (estilo contemporáneo, moderno y de vanguardia para hombres) de calidad y detalle al acabado, interesantes márgenes de venta, publicidad POP, artículos promocionales, muestras de productos, catálogos, CD interactivos, pagina Web y CALL CENTER para gestión de pedidos y opciones de pedidos especiales.</a:t>
            </a:r>
            <a:endParaRPr lang="es-ES" sz="180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1" name="Organization Chart 3"/>
          <p:cNvGraphicFramePr>
            <a:graphicFrameLocks/>
          </p:cNvGraphicFramePr>
          <p:nvPr/>
        </p:nvGraphicFramePr>
        <p:xfrm>
          <a:off x="-152400" y="1600200"/>
          <a:ext cx="9105900" cy="4033838"/>
        </p:xfrm>
        <a:graphic>
          <a:graphicData uri="http://schemas.openxmlformats.org/drawingml/2006/compatibility">
            <com:legacyDrawing xmlns:com="http://schemas.openxmlformats.org/drawingml/2006/compatibility" spid="_x0000_s22531"/>
          </a:graphicData>
        </a:graphic>
      </p:graphicFrame>
      <p:sp>
        <p:nvSpPr>
          <p:cNvPr id="22560" name="WordArt 32"/>
          <p:cNvSpPr>
            <a:spLocks noChangeArrowheads="1" noChangeShapeType="1" noTextEdit="1"/>
          </p:cNvSpPr>
          <p:nvPr/>
        </p:nvSpPr>
        <p:spPr bwMode="auto">
          <a:xfrm>
            <a:off x="2209800" y="381000"/>
            <a:ext cx="5029200" cy="6985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s-ES" sz="3600" b="1" kern="10">
                <a:ln w="9525">
                  <a:round/>
                  <a:headEnd/>
                  <a:tailEnd/>
                </a:ln>
                <a:gradFill rotWithShape="0">
                  <a:gsLst>
                    <a:gs pos="0">
                      <a:srgbClr val="FFFFCC"/>
                    </a:gs>
                    <a:gs pos="100000">
                      <a:srgbClr val="FF9999"/>
                    </a:gs>
                  </a:gsLst>
                  <a:lin ang="5400000" scaled="1"/>
                </a:gradFill>
                <a:latin typeface="Times New Roman"/>
                <a:cs typeface="Times New Roman"/>
              </a:rPr>
              <a:t>ORGANIGRAMA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WordArt 5"/>
          <p:cNvSpPr>
            <a:spLocks noChangeArrowheads="1" noChangeShapeType="1" noTextEdit="1"/>
          </p:cNvSpPr>
          <p:nvPr/>
        </p:nvSpPr>
        <p:spPr bwMode="auto">
          <a:xfrm>
            <a:off x="381000" y="533400"/>
            <a:ext cx="8382000" cy="914400"/>
          </a:xfrm>
          <a:prstGeom prst="rect">
            <a:avLst/>
          </a:prstGeom>
        </p:spPr>
        <p:txBody>
          <a:bodyPr wrap="none" fromWordArt="1">
            <a:prstTxWarp prst="textPlain">
              <a:avLst>
                <a:gd name="adj" fmla="val 50000"/>
              </a:avLst>
            </a:prstTxWarp>
          </a:bodyPr>
          <a:lstStyle/>
          <a:p>
            <a:pPr algn="ctr"/>
            <a:r>
              <a:rPr lang="es-EC" sz="3600" kern="10">
                <a:ln w="9525">
                  <a:noFill/>
                  <a:round/>
                  <a:headEnd/>
                  <a:tailEnd/>
                </a:ln>
                <a:gradFill rotWithShape="0">
                  <a:gsLst>
                    <a:gs pos="0">
                      <a:srgbClr val="FFFF00"/>
                    </a:gs>
                    <a:gs pos="100000">
                      <a:srgbClr val="FF9933"/>
                    </a:gs>
                  </a:gsLst>
                  <a:path path="rect">
                    <a:fillToRect l="50000" t="50000" r="50000" b="50000"/>
                  </a:path>
                </a:gradFill>
                <a:latin typeface="Impact"/>
              </a:rPr>
              <a:t>Objetivos a largo y mediano plazo</a:t>
            </a:r>
            <a:endParaRPr lang="es-ES" sz="3600" kern="10">
              <a:ln w="9525">
                <a:noFill/>
                <a:round/>
                <a:headEnd/>
                <a:tailEnd/>
              </a:ln>
              <a:gradFill rotWithShape="0">
                <a:gsLst>
                  <a:gs pos="0">
                    <a:srgbClr val="FFFF00"/>
                  </a:gs>
                  <a:gs pos="100000">
                    <a:srgbClr val="FF9933"/>
                  </a:gs>
                </a:gsLst>
                <a:path path="rect">
                  <a:fillToRect l="50000" t="50000" r="50000" b="50000"/>
                </a:path>
              </a:gradFill>
              <a:latin typeface="Impact"/>
            </a:endParaRPr>
          </a:p>
        </p:txBody>
      </p:sp>
      <p:sp>
        <p:nvSpPr>
          <p:cNvPr id="16390" name="Text Box 6"/>
          <p:cNvSpPr txBox="1">
            <a:spLocks noChangeArrowheads="1"/>
          </p:cNvSpPr>
          <p:nvPr/>
        </p:nvSpPr>
        <p:spPr bwMode="auto">
          <a:xfrm>
            <a:off x="228600" y="1981200"/>
            <a:ext cx="8610600" cy="4664075"/>
          </a:xfrm>
          <a:prstGeom prst="rect">
            <a:avLst/>
          </a:prstGeom>
          <a:noFill/>
          <a:ln w="9525">
            <a:noFill/>
            <a:miter lim="800000"/>
            <a:headEnd/>
            <a:tailEnd/>
          </a:ln>
          <a:effectLst/>
        </p:spPr>
        <p:txBody>
          <a:bodyPr>
            <a:spAutoFit/>
          </a:bodyPr>
          <a:lstStyle/>
          <a:p>
            <a:pPr marL="674688" indent="-5715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Desarrollar líneas de productos de gran acogida en nuestros mercados objetivos</a:t>
            </a:r>
            <a:r>
              <a:rPr lang="es-EC">
                <a:solidFill>
                  <a:schemeClr val="bg1"/>
                </a:solidFill>
                <a:latin typeface="Arial Unicode MS" pitchFamily="34" charset="-128"/>
                <a:ea typeface="Arial Unicode MS" pitchFamily="34" charset="-128"/>
                <a:cs typeface="Arial Unicode MS" pitchFamily="34" charset="-128"/>
              </a:rPr>
              <a:t>.</a:t>
            </a:r>
            <a:r>
              <a:rPr lang="es-ES">
                <a:solidFill>
                  <a:schemeClr val="bg1"/>
                </a:solidFill>
                <a:latin typeface="Arial Unicode MS" pitchFamily="34" charset="-128"/>
                <a:ea typeface="Arial Unicode MS" pitchFamily="34" charset="-128"/>
                <a:cs typeface="Arial Unicode MS" pitchFamily="34" charset="-128"/>
              </a:rPr>
              <a:t> </a:t>
            </a:r>
            <a:endParaRPr lang="es-EC">
              <a:solidFill>
                <a:schemeClr val="bg1"/>
              </a:solidFill>
              <a:latin typeface="Arial Unicode MS" pitchFamily="34" charset="-128"/>
              <a:ea typeface="Arial Unicode MS" pitchFamily="34" charset="-128"/>
              <a:cs typeface="Arial Unicode MS" pitchFamily="34" charset="-128"/>
            </a:endParaRPr>
          </a:p>
          <a:p>
            <a:pPr marL="674688" indent="-5715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Desarrollar un abanico de sociedades estratégicas de largo plazo con distintas empresas reconocidas y sólidas en el medio</a:t>
            </a:r>
            <a:r>
              <a:rPr lang="es-EC">
                <a:solidFill>
                  <a:schemeClr val="bg1"/>
                </a:solidFill>
                <a:latin typeface="Arial Unicode MS" pitchFamily="34" charset="-128"/>
                <a:ea typeface="Arial Unicode MS" pitchFamily="34" charset="-128"/>
                <a:cs typeface="Arial Unicode MS" pitchFamily="34" charset="-128"/>
              </a:rPr>
              <a:t>.</a:t>
            </a:r>
            <a:r>
              <a:rPr lang="es-ES">
                <a:solidFill>
                  <a:schemeClr val="bg1"/>
                </a:solidFill>
                <a:latin typeface="Arial Unicode MS" pitchFamily="34" charset="-128"/>
                <a:ea typeface="Arial Unicode MS" pitchFamily="34" charset="-128"/>
                <a:cs typeface="Arial Unicode MS" pitchFamily="34" charset="-128"/>
              </a:rPr>
              <a:t> </a:t>
            </a:r>
            <a:endParaRPr lang="es-EC">
              <a:solidFill>
                <a:schemeClr val="bg1"/>
              </a:solidFill>
              <a:latin typeface="Arial Unicode MS" pitchFamily="34" charset="-128"/>
              <a:ea typeface="Arial Unicode MS" pitchFamily="34" charset="-128"/>
              <a:cs typeface="Arial Unicode MS" pitchFamily="34" charset="-128"/>
            </a:endParaRPr>
          </a:p>
          <a:p>
            <a:pPr marL="674688" indent="-5715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Crear en el cliente una imagen diferenciada ante el resto del mercado</a:t>
            </a:r>
            <a:r>
              <a:rPr lang="es-EC">
                <a:solidFill>
                  <a:schemeClr val="bg1"/>
                </a:solidFill>
                <a:latin typeface="Arial Unicode MS" pitchFamily="34" charset="-128"/>
                <a:ea typeface="Arial Unicode MS" pitchFamily="34" charset="-128"/>
                <a:cs typeface="Arial Unicode MS" pitchFamily="34" charset="-128"/>
              </a:rPr>
              <a:t>.</a:t>
            </a:r>
            <a:r>
              <a:rPr lang="es-ES">
                <a:solidFill>
                  <a:schemeClr val="bg1"/>
                </a:solidFill>
                <a:latin typeface="Arial Unicode MS" pitchFamily="34" charset="-128"/>
                <a:ea typeface="Arial Unicode MS" pitchFamily="34" charset="-128"/>
                <a:cs typeface="Arial Unicode MS" pitchFamily="34" charset="-128"/>
              </a:rPr>
              <a:t> </a:t>
            </a:r>
            <a:endParaRPr lang="es-EC">
              <a:solidFill>
                <a:schemeClr val="bg1"/>
              </a:solidFill>
              <a:latin typeface="Arial Unicode MS" pitchFamily="34" charset="-128"/>
              <a:ea typeface="Arial Unicode MS" pitchFamily="34" charset="-128"/>
              <a:cs typeface="Arial Unicode MS" pitchFamily="34" charset="-128"/>
            </a:endParaRPr>
          </a:p>
          <a:p>
            <a:pPr marL="674688" indent="-5715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Establecer un posicionamiento especifico</a:t>
            </a:r>
            <a:r>
              <a:rPr lang="es-EC">
                <a:solidFill>
                  <a:schemeClr val="bg1"/>
                </a:solidFill>
                <a:latin typeface="Arial Unicode MS" pitchFamily="34" charset="-128"/>
                <a:ea typeface="Arial Unicode MS" pitchFamily="34" charset="-128"/>
                <a:cs typeface="Arial Unicode MS" pitchFamily="34" charset="-128"/>
              </a:rPr>
              <a:t>.</a:t>
            </a:r>
            <a:r>
              <a:rPr lang="es-ES">
                <a:solidFill>
                  <a:schemeClr val="bg1"/>
                </a:solidFill>
                <a:latin typeface="Arial Unicode MS" pitchFamily="34" charset="-128"/>
                <a:ea typeface="Arial Unicode MS" pitchFamily="34" charset="-128"/>
                <a:cs typeface="Arial Unicode MS" pitchFamily="34" charset="-128"/>
              </a:rPr>
              <a:t> </a:t>
            </a:r>
            <a:endParaRPr lang="es-EC">
              <a:solidFill>
                <a:schemeClr val="bg1"/>
              </a:solidFill>
              <a:latin typeface="Arial Unicode MS" pitchFamily="34" charset="-128"/>
              <a:ea typeface="Arial Unicode MS" pitchFamily="34" charset="-128"/>
              <a:cs typeface="Arial Unicode MS" pitchFamily="34" charset="-128"/>
            </a:endParaRPr>
          </a:p>
          <a:p>
            <a:pPr marL="674688" indent="-5715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Crear un compromiso de negocios a largo plazo con los distribuidores y canales de venta</a:t>
            </a:r>
            <a:r>
              <a:rPr lang="es-EC">
                <a:solidFill>
                  <a:schemeClr val="bg1"/>
                </a:solidFill>
                <a:latin typeface="Arial Unicode MS" pitchFamily="34" charset="-128"/>
                <a:ea typeface="Arial Unicode MS" pitchFamily="34" charset="-128"/>
                <a:cs typeface="Arial Unicode MS" pitchFamily="34" charset="-128"/>
              </a:rPr>
              <a:t>.</a:t>
            </a:r>
            <a:r>
              <a:rPr lang="es-ES">
                <a:solidFill>
                  <a:schemeClr val="bg1"/>
                </a:solidFill>
                <a:latin typeface="Arial Unicode MS" pitchFamily="34" charset="-128"/>
                <a:ea typeface="Arial Unicode MS" pitchFamily="34" charset="-128"/>
                <a:cs typeface="Arial Unicode MS" pitchFamily="34" charset="-128"/>
              </a:rPr>
              <a:t> </a:t>
            </a:r>
            <a:endParaRPr lang="es-EC">
              <a:solidFill>
                <a:schemeClr val="bg1"/>
              </a:solidFill>
              <a:latin typeface="Arial Unicode MS" pitchFamily="34" charset="-128"/>
              <a:ea typeface="Arial Unicode MS" pitchFamily="34" charset="-128"/>
              <a:cs typeface="Arial Unicode MS" pitchFamily="34" charset="-128"/>
            </a:endParaRPr>
          </a:p>
          <a:p>
            <a:pPr marL="674688" indent="-5715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Implementar un sistema integral de información empresarial estructurada y descentralizada</a:t>
            </a:r>
            <a:r>
              <a:rPr lang="es-EC">
                <a:solidFill>
                  <a:schemeClr val="bg1"/>
                </a:solidFill>
                <a:latin typeface="Arial Unicode MS" pitchFamily="34" charset="-128"/>
                <a:ea typeface="Arial Unicode MS" pitchFamily="34" charset="-128"/>
                <a:cs typeface="Arial Unicode MS" pitchFamily="34" charset="-128"/>
              </a:rPr>
              <a:t>.</a:t>
            </a:r>
            <a:r>
              <a:rPr lang="es-ES">
                <a:solidFill>
                  <a:schemeClr val="bg1"/>
                </a:solidFill>
                <a:latin typeface="Arial Unicode MS" pitchFamily="34" charset="-128"/>
                <a:ea typeface="Arial Unicode MS" pitchFamily="34" charset="-128"/>
                <a:cs typeface="Arial Unicode MS" pitchFamily="34" charset="-128"/>
              </a:rPr>
              <a:t> </a:t>
            </a:r>
            <a:endParaRPr lang="es-EC">
              <a:solidFill>
                <a:schemeClr val="bg1"/>
              </a:solidFill>
              <a:latin typeface="Arial Unicode MS" pitchFamily="34" charset="-128"/>
              <a:ea typeface="Arial Unicode MS" pitchFamily="34" charset="-128"/>
              <a:cs typeface="Arial Unicode MS" pitchFamily="34" charset="-128"/>
            </a:endParaRPr>
          </a:p>
          <a:p>
            <a:pPr marL="674688" indent="-571500" algn="just">
              <a:spcBef>
                <a:spcPct val="50000"/>
              </a:spcBef>
              <a:buFontTx/>
              <a:buBlip>
                <a:blip r:embed="rId2"/>
              </a:buBlip>
            </a:pPr>
            <a:r>
              <a:rPr lang="es-ES">
                <a:solidFill>
                  <a:schemeClr val="bg1"/>
                </a:solidFill>
                <a:ea typeface="MS Mincho" pitchFamily="49" charset="-128"/>
              </a:rPr>
              <a:t>Implementar una estructura de desarrollo humano en los empleados</a:t>
            </a:r>
            <a:r>
              <a:rPr lang="es-EC">
                <a:solidFill>
                  <a:schemeClr val="bg1"/>
                </a:solidFill>
                <a:ea typeface="MS Mincho" pitchFamily="49" charset="-128"/>
              </a:rPr>
              <a:t>.</a:t>
            </a:r>
            <a:endParaRPr lang="es-ES">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609600" y="533400"/>
            <a:ext cx="8077200" cy="762000"/>
          </a:xfrm>
          <a:prstGeom prst="rect">
            <a:avLst/>
          </a:prstGeom>
        </p:spPr>
        <p:txBody>
          <a:bodyPr wrap="none" fromWordArt="1">
            <a:prstTxWarp prst="textPlain">
              <a:avLst>
                <a:gd name="adj" fmla="val 50000"/>
              </a:avLst>
            </a:prstTxWarp>
          </a:bodyPr>
          <a:lstStyle/>
          <a:p>
            <a:pPr algn="ctr"/>
            <a:r>
              <a:rPr lang="es-ES" sz="18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Posicionamiento y Diferenciacion</a:t>
            </a:r>
          </a:p>
        </p:txBody>
      </p:sp>
      <p:sp>
        <p:nvSpPr>
          <p:cNvPr id="17411" name="Text Box 3"/>
          <p:cNvSpPr txBox="1">
            <a:spLocks noChangeArrowheads="1"/>
          </p:cNvSpPr>
          <p:nvPr/>
        </p:nvSpPr>
        <p:spPr bwMode="auto">
          <a:xfrm>
            <a:off x="228600" y="1524000"/>
            <a:ext cx="8686800" cy="5176838"/>
          </a:xfrm>
          <a:prstGeom prst="rect">
            <a:avLst/>
          </a:prstGeom>
          <a:noFill/>
          <a:ln w="9525">
            <a:noFill/>
            <a:miter lim="800000"/>
            <a:headEnd/>
            <a:tailEnd/>
          </a:ln>
          <a:effectLst/>
        </p:spPr>
        <p:txBody>
          <a:bodyPr>
            <a:spAutoFit/>
          </a:bodyPr>
          <a:lstStyle/>
          <a:p>
            <a:pPr marL="457200" indent="-457200" algn="just">
              <a:spcBef>
                <a:spcPct val="50000"/>
              </a:spcBef>
            </a:pPr>
            <a:r>
              <a:rPr lang="es-EC" sz="1800">
                <a:solidFill>
                  <a:schemeClr val="bg1"/>
                </a:solidFill>
                <a:latin typeface="Arial Unicode MS" pitchFamily="34" charset="-128"/>
                <a:ea typeface="Arial Unicode MS" pitchFamily="34" charset="-128"/>
                <a:cs typeface="Arial Unicode MS" pitchFamily="34" charset="-128"/>
              </a:rPr>
              <a:t>	</a:t>
            </a:r>
            <a:r>
              <a:rPr lang="es-ES" sz="1800">
                <a:solidFill>
                  <a:schemeClr val="bg1"/>
                </a:solidFill>
                <a:latin typeface="Arial Unicode MS" pitchFamily="34" charset="-128"/>
                <a:ea typeface="Arial Unicode MS" pitchFamily="34" charset="-128"/>
                <a:cs typeface="Arial Unicode MS" pitchFamily="34" charset="-128"/>
              </a:rPr>
              <a:t>Posicionarnos y diferenciarnos como la empresa que ofrece una combinación de productos de imagen, estilo y moda contemporánea según los requerimientos del mercado mediante materiales e insumos de calidad y manufacturados al detalle y acabados a mano, manteniendo el objetivo de satisfacer permanentemente los deseos de belleza, sensualidad, novedad e innovación de nuestros consumidores.</a:t>
            </a:r>
          </a:p>
          <a:p>
            <a:pPr marL="457200" indent="-457200"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457200" indent="-457200" algn="just">
              <a:spcBef>
                <a:spcPct val="50000"/>
              </a:spcBef>
            </a:pPr>
            <a:r>
              <a:rPr lang="es-ES" sz="1800" b="1" u="sng">
                <a:solidFill>
                  <a:schemeClr val="bg1"/>
                </a:solidFill>
                <a:latin typeface="Arial Unicode MS" pitchFamily="34" charset="-128"/>
                <a:ea typeface="Arial Unicode MS" pitchFamily="34" charset="-128"/>
                <a:cs typeface="Arial Unicode MS" pitchFamily="34" charset="-128"/>
              </a:rPr>
              <a:t>ESTRATEGIAS DE DIFERENCIACIÓN:</a:t>
            </a:r>
          </a:p>
          <a:p>
            <a:pPr marL="457200" indent="-457200"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 Un trato profesional y con carácter de servicio al cliente, ofreciendo relaciones comerciales y no solo ventas.</a:t>
            </a:r>
          </a:p>
          <a:p>
            <a:pPr marL="457200" indent="-457200" algn="just">
              <a:spcBef>
                <a:spcPct val="50000"/>
              </a:spcBef>
              <a:buFontTx/>
              <a:buAutoNum type="arabicParenR"/>
            </a:pPr>
            <a:r>
              <a:rPr lang="es-ES" sz="1800">
                <a:solidFill>
                  <a:schemeClr val="bg1"/>
                </a:solidFill>
                <a:latin typeface="Arial Unicode MS" pitchFamily="34" charset="-128"/>
                <a:ea typeface="Arial Unicode MS" pitchFamily="34" charset="-128"/>
                <a:cs typeface="Arial Unicode MS" pitchFamily="34" charset="-128"/>
              </a:rPr>
              <a:t>Ser la única empresa que ofrezca líneas de productos de estilo y vanguardia para el sector masculino moderno y contemporáneo de gran calidad y detalle en manufactura.</a:t>
            </a:r>
          </a:p>
          <a:p>
            <a:pPr marL="457200" indent="-457200">
              <a:spcBef>
                <a:spcPct val="50000"/>
              </a:spcBef>
              <a:buFontTx/>
              <a:buAutoNum type="arabicParenR"/>
            </a:pPr>
            <a:r>
              <a:rPr lang="es-ES" sz="1800">
                <a:solidFill>
                  <a:schemeClr val="bg1"/>
                </a:solidFill>
                <a:latin typeface="Arial Unicode MS" pitchFamily="34" charset="-128"/>
                <a:ea typeface="Arial Unicode MS" pitchFamily="34" charset="-128"/>
                <a:cs typeface="Arial Unicode MS" pitchFamily="34" charset="-128"/>
              </a:rPr>
              <a:t>Proporcionar productos confiables e innovadores a un precio competitivo, manejando productos, materiales e insumos de calidad, novedosos diseños, políticas de garantía y procesos eficientes de trabajo.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1447800"/>
            <a:ext cx="8610600" cy="5041900"/>
          </a:xfrm>
          <a:prstGeom prst="rect">
            <a:avLst/>
          </a:prstGeom>
          <a:noFill/>
          <a:ln w="9525">
            <a:noFill/>
            <a:miter lim="800000"/>
            <a:headEnd/>
            <a:tailEnd/>
          </a:ln>
          <a:effectLst/>
        </p:spPr>
        <p:txBody>
          <a:bodyPr>
            <a:spAutoFit/>
          </a:bodyPr>
          <a:lstStyle/>
          <a:p>
            <a:pPr algn="just">
              <a:spcBef>
                <a:spcPct val="50000"/>
              </a:spcBef>
            </a:pPr>
            <a:r>
              <a:rPr lang="es-ES" sz="1800" b="1">
                <a:solidFill>
                  <a:schemeClr val="bg1"/>
                </a:solidFill>
                <a:latin typeface="Arial Unicode MS" pitchFamily="34" charset="-128"/>
                <a:ea typeface="Arial Unicode MS" pitchFamily="34" charset="-128"/>
                <a:cs typeface="Arial Unicode MS" pitchFamily="34" charset="-128"/>
              </a:rPr>
              <a:t>DIFERENCIACIÓN DE SERVICIOS</a:t>
            </a:r>
            <a:r>
              <a:rPr lang="es-ES" sz="1800">
                <a:solidFill>
                  <a:schemeClr val="bg1"/>
                </a:solidFill>
                <a:latin typeface="Arial Unicode MS" pitchFamily="34" charset="-128"/>
                <a:ea typeface="Arial Unicode MS" pitchFamily="34" charset="-128"/>
                <a:cs typeface="Arial Unicode MS" pitchFamily="34" charset="-128"/>
              </a:rPr>
              <a:t>: uno de los principales esfuerzos es el de prestar un servicio eficiente, profesional, eficaz, comprometido, responsable y de cumplimiento fiel a las características de los productos promocionados, buscando siempre la satisfacción de los clientes, sus requerimientos y sus necesidades.</a:t>
            </a:r>
          </a:p>
          <a:p>
            <a:pPr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 </a:t>
            </a:r>
          </a:p>
          <a:p>
            <a:pPr algn="just">
              <a:spcBef>
                <a:spcPct val="50000"/>
              </a:spcBef>
            </a:pPr>
            <a:r>
              <a:rPr lang="es-ES" sz="1800" b="1">
                <a:solidFill>
                  <a:schemeClr val="bg1"/>
                </a:solidFill>
                <a:latin typeface="Arial Unicode MS" pitchFamily="34" charset="-128"/>
                <a:ea typeface="Arial Unicode MS" pitchFamily="34" charset="-128"/>
                <a:cs typeface="Arial Unicode MS" pitchFamily="34" charset="-128"/>
              </a:rPr>
              <a:t>DIFERENCIACIÓN DEL PERSONAL</a:t>
            </a:r>
            <a:r>
              <a:rPr lang="es-ES" sz="1800">
                <a:solidFill>
                  <a:schemeClr val="bg1"/>
                </a:solidFill>
                <a:latin typeface="Arial Unicode MS" pitchFamily="34" charset="-128"/>
                <a:ea typeface="Arial Unicode MS" pitchFamily="34" charset="-128"/>
                <a:cs typeface="Arial Unicode MS" pitchFamily="34" charset="-128"/>
              </a:rPr>
              <a:t>: es desarrollar una ventaja competitiva, al contratar personal calificado y capacitarlo bien, de tal forma que estos expresen un trabajo atento, profesional y muy motivado</a:t>
            </a:r>
          </a:p>
          <a:p>
            <a:pPr lvl="2" indent="2286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Competencia</a:t>
            </a:r>
            <a:r>
              <a:rPr lang="es-EC" sz="1800">
                <a:solidFill>
                  <a:schemeClr val="bg1"/>
                </a:solidFill>
                <a:latin typeface="Arial Unicode MS" pitchFamily="34" charset="-128"/>
                <a:ea typeface="Arial Unicode MS" pitchFamily="34" charset="-128"/>
                <a:cs typeface="Arial Unicode MS" pitchFamily="34" charset="-128"/>
              </a:rPr>
              <a:t>. </a:t>
            </a:r>
          </a:p>
          <a:p>
            <a:pPr lvl="2" indent="2286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Conocimientos necesarios</a:t>
            </a:r>
            <a:r>
              <a:rPr lang="es-EC" sz="1800">
                <a:solidFill>
                  <a:schemeClr val="bg1"/>
                </a:solidFill>
                <a:latin typeface="Arial Unicode MS" pitchFamily="34" charset="-128"/>
                <a:ea typeface="Arial Unicode MS" pitchFamily="34" charset="-128"/>
                <a:cs typeface="Arial Unicode MS" pitchFamily="34" charset="-128"/>
              </a:rPr>
              <a:t>.</a:t>
            </a:r>
          </a:p>
          <a:p>
            <a:pPr lvl="2" indent="2286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Cortesía</a:t>
            </a:r>
            <a:r>
              <a:rPr lang="es-EC" sz="1800">
                <a:solidFill>
                  <a:schemeClr val="bg1"/>
                </a:solidFill>
                <a:latin typeface="Arial Unicode MS" pitchFamily="34" charset="-128"/>
                <a:ea typeface="Arial Unicode MS" pitchFamily="34" charset="-128"/>
                <a:cs typeface="Arial Unicode MS" pitchFamily="34" charset="-128"/>
              </a:rPr>
              <a:t>.</a:t>
            </a:r>
          </a:p>
          <a:p>
            <a:pPr lvl="2" indent="2286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Confiabilidad, ética y moral</a:t>
            </a:r>
            <a:r>
              <a:rPr lang="es-EC" sz="1800">
                <a:solidFill>
                  <a:schemeClr val="bg1"/>
                </a:solidFill>
                <a:latin typeface="Arial Unicode MS" pitchFamily="34" charset="-128"/>
                <a:ea typeface="Arial Unicode MS" pitchFamily="34" charset="-128"/>
                <a:cs typeface="Arial Unicode MS" pitchFamily="34" charset="-128"/>
              </a:rPr>
              <a:t>.</a:t>
            </a:r>
          </a:p>
          <a:p>
            <a:pPr lvl="2" indent="2286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Capacidad de respuesta</a:t>
            </a:r>
            <a:r>
              <a:rPr lang="es-EC" sz="1800">
                <a:solidFill>
                  <a:schemeClr val="bg1"/>
                </a:solidFill>
                <a:latin typeface="Arial Unicode MS" pitchFamily="34" charset="-128"/>
                <a:ea typeface="Arial Unicode MS" pitchFamily="34" charset="-128"/>
                <a:cs typeface="Arial Unicode MS" pitchFamily="34" charset="-128"/>
              </a:rPr>
              <a:t>.</a:t>
            </a:r>
          </a:p>
          <a:p>
            <a:pPr lvl="2" indent="2286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Comunicación</a:t>
            </a:r>
            <a:r>
              <a:rPr lang="es-EC" sz="1800">
                <a:solidFill>
                  <a:schemeClr val="bg1"/>
                </a:solidFill>
                <a:latin typeface="Arial Unicode MS" pitchFamily="34" charset="-128"/>
                <a:ea typeface="Arial Unicode MS" pitchFamily="34" charset="-128"/>
                <a:cs typeface="Arial Unicode MS" pitchFamily="34" charset="-128"/>
              </a:rPr>
              <a:t>.</a:t>
            </a:r>
            <a:endParaRPr lang="es-ES" sz="1800">
              <a:solidFill>
                <a:schemeClr val="bg1"/>
              </a:solidFill>
            </a:endParaRPr>
          </a:p>
        </p:txBody>
      </p:sp>
      <p:sp>
        <p:nvSpPr>
          <p:cNvPr id="18435" name="WordArt 3"/>
          <p:cNvSpPr>
            <a:spLocks noChangeArrowheads="1" noChangeShapeType="1" noTextEdit="1"/>
          </p:cNvSpPr>
          <p:nvPr/>
        </p:nvSpPr>
        <p:spPr bwMode="auto">
          <a:xfrm>
            <a:off x="457200" y="152400"/>
            <a:ext cx="8077200" cy="762000"/>
          </a:xfrm>
          <a:prstGeom prst="rect">
            <a:avLst/>
          </a:prstGeom>
        </p:spPr>
        <p:txBody>
          <a:bodyPr wrap="none" fromWordArt="1">
            <a:prstTxWarp prst="textPlain">
              <a:avLst>
                <a:gd name="adj" fmla="val 50000"/>
              </a:avLst>
            </a:prstTxWarp>
          </a:bodyPr>
          <a:lstStyle/>
          <a:p>
            <a:pPr algn="ctr"/>
            <a:r>
              <a:rPr lang="es-ES" sz="18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Posicionamiento y Diferenciacion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62000" y="3124200"/>
            <a:ext cx="7696200" cy="1958975"/>
          </a:xfrm>
          <a:prstGeom prst="rect">
            <a:avLst/>
          </a:prstGeom>
          <a:noFill/>
          <a:ln w="38100">
            <a:solidFill>
              <a:srgbClr val="CCECFF"/>
            </a:solidFill>
            <a:miter lim="800000"/>
            <a:headEnd/>
            <a:tailEnd/>
          </a:ln>
          <a:effectLst/>
        </p:spPr>
        <p:txBody>
          <a:bodyPr>
            <a:spAutoFit/>
          </a:bodyPr>
          <a:lstStyle/>
          <a:p>
            <a:pPr marL="381000" indent="-3810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Tendencia euro-latina de innovación, estilo y moda contemporánea.</a:t>
            </a:r>
          </a:p>
          <a:p>
            <a:pPr marL="381000" indent="-3810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Insumos y materiales de calidad</a:t>
            </a:r>
          </a:p>
          <a:p>
            <a:pPr marL="381000" indent="-381000" algn="just">
              <a:spcBef>
                <a:spcPct val="50000"/>
              </a:spcBef>
              <a:buFontTx/>
              <a:buBlip>
                <a:blip r:embed="rId2"/>
              </a:buBlip>
            </a:pPr>
            <a:r>
              <a:rPr lang="es-ES">
                <a:solidFill>
                  <a:schemeClr val="bg1"/>
                </a:solidFill>
                <a:latin typeface="Arial Unicode MS" pitchFamily="34" charset="-128"/>
                <a:ea typeface="Arial Unicode MS" pitchFamily="34" charset="-128"/>
                <a:cs typeface="Arial Unicode MS" pitchFamily="34" charset="-128"/>
              </a:rPr>
              <a:t>manufacturas de calidad, cuidadosa y detalladamente acabadas.</a:t>
            </a:r>
            <a:endParaRPr lang="es-ES">
              <a:solidFill>
                <a:schemeClr val="bg1"/>
              </a:solidFill>
            </a:endParaRPr>
          </a:p>
        </p:txBody>
      </p:sp>
      <p:sp>
        <p:nvSpPr>
          <p:cNvPr id="19459" name="WordArt 3"/>
          <p:cNvSpPr>
            <a:spLocks noChangeArrowheads="1" noChangeShapeType="1" noTextEdit="1"/>
          </p:cNvSpPr>
          <p:nvPr/>
        </p:nvSpPr>
        <p:spPr bwMode="auto">
          <a:xfrm>
            <a:off x="990600" y="1143000"/>
            <a:ext cx="7200900" cy="838200"/>
          </a:xfrm>
          <a:prstGeom prst="rect">
            <a:avLst/>
          </a:prstGeom>
        </p:spPr>
        <p:txBody>
          <a:bodyPr wrap="none" fromWordArt="1">
            <a:prstTxWarp prst="textPlain">
              <a:avLst>
                <a:gd name="adj" fmla="val 50000"/>
              </a:avLst>
            </a:prstTxWarp>
          </a:bodyPr>
          <a:lstStyle/>
          <a:p>
            <a:pPr algn="ctr"/>
            <a:r>
              <a:rPr lang="es-ES" sz="3600" kern="10" spc="720">
                <a:ln w="9525">
                  <a:noFill/>
                  <a:round/>
                  <a:headEnd/>
                  <a:tailEnd/>
                </a:ln>
                <a:gradFill rotWithShape="0">
                  <a:gsLst>
                    <a:gs pos="0">
                      <a:srgbClr val="AAAAAA"/>
                    </a:gs>
                    <a:gs pos="100000">
                      <a:srgbClr val="FFFFFF"/>
                    </a:gs>
                  </a:gsLst>
                  <a:lin ang="5400000" scaled="1"/>
                </a:gradFill>
                <a:effectLst>
                  <a:outerShdw dist="45791" dir="3378596" algn="ctr" rotWithShape="0">
                    <a:srgbClr val="4D4D4D"/>
                  </a:outerShdw>
                </a:effectLst>
                <a:latin typeface="Arial Black"/>
              </a:rPr>
              <a:t>Posicionamiento Estratégico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WordArt 3"/>
          <p:cNvSpPr>
            <a:spLocks noChangeArrowheads="1" noChangeShapeType="1" noTextEdit="1"/>
          </p:cNvSpPr>
          <p:nvPr/>
        </p:nvSpPr>
        <p:spPr bwMode="auto">
          <a:xfrm>
            <a:off x="457200" y="228600"/>
            <a:ext cx="8229600" cy="457200"/>
          </a:xfrm>
          <a:prstGeom prst="rect">
            <a:avLst/>
          </a:prstGeom>
        </p:spPr>
        <p:txBody>
          <a:bodyPr wrap="none" fromWordArt="1">
            <a:prstTxWarp prst="textPlain">
              <a:avLst>
                <a:gd name="adj" fmla="val 50000"/>
              </a:avLst>
            </a:prstTxWarp>
          </a:bodyPr>
          <a:lstStyle/>
          <a:p>
            <a:pPr algn="ctr"/>
            <a:r>
              <a:rPr lang="es-ES" sz="1800" i="1" kern="10">
                <a:ln w="9525">
                  <a:noFill/>
                  <a:round/>
                  <a:headEnd/>
                  <a:tailEnd/>
                </a:ln>
                <a:solidFill>
                  <a:srgbClr val="FFFFFF"/>
                </a:solidFill>
                <a:effectLst>
                  <a:outerShdw dist="35921" dir="2700000" algn="ctr" rotWithShape="0">
                    <a:srgbClr val="808080"/>
                  </a:outerShdw>
                </a:effectLst>
                <a:latin typeface="Arial Black"/>
              </a:rPr>
              <a:t>OBJETIVOS EMPRESARIALES A CORTO PLAZO</a:t>
            </a:r>
          </a:p>
        </p:txBody>
      </p:sp>
      <p:sp>
        <p:nvSpPr>
          <p:cNvPr id="20485" name="Text Box 5"/>
          <p:cNvSpPr txBox="1">
            <a:spLocks noChangeArrowheads="1"/>
          </p:cNvSpPr>
          <p:nvPr/>
        </p:nvSpPr>
        <p:spPr bwMode="auto">
          <a:xfrm>
            <a:off x="228600" y="914400"/>
            <a:ext cx="8915400" cy="5749925"/>
          </a:xfrm>
          <a:prstGeom prst="rect">
            <a:avLst/>
          </a:prstGeom>
          <a:noFill/>
          <a:ln w="9525">
            <a:noFill/>
            <a:miter lim="800000"/>
            <a:headEnd/>
            <a:tailEnd/>
          </a:ln>
          <a:effectLst/>
        </p:spPr>
        <p:txBody>
          <a:bodyPr>
            <a:spAutoFit/>
          </a:bodyPr>
          <a:lstStyle/>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Constituir legalmente la  empresa  MULTIMODA S.A.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Salir al mercado a comercializar los productos en 60 días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Tener un centro administrativo, de negocios y de distribución</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Mantener una facturación de al menos $15000 al mes promedio en los primeros 2 a 3 meses de operaciones, a partir del punto 10.</a:t>
            </a: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Obtener todos los recursos e insumos necesarios para el correcto funcionamiento para los 3 meses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Tener centro de exposiciones y DESIGN SHOP</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Establecer un crecimiento sostenido en las líneas de productos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Tener una facturación mensual / promedio de $30,000</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Exponer colecciones de productos según las temporadas internacionales</a:t>
            </a:r>
            <a:r>
              <a:rPr lang="es-EC" sz="1800">
                <a:solidFill>
                  <a:schemeClr val="bg1"/>
                </a:solidFill>
                <a:latin typeface="Arial Unicode MS" pitchFamily="34" charset="-128"/>
                <a:ea typeface="Arial Unicode MS" pitchFamily="34" charset="-128"/>
                <a:cs typeface="Arial Unicode MS" pitchFamily="34" charset="-128"/>
              </a:rPr>
              <a:t>.</a:t>
            </a: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Incentivar la apertura de nuevos centros de exposiciones en 1 año.</a:t>
            </a: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Tener al menos dos locales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Para 20 meses tener una imagen y marca sólida en el mercado</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Implementar una estrategia de franquicias en 2 años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Tener un volumen de facturación de $310,000 mensuales para 2.5 años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endParaRPr lang="es-EC" sz="1800">
              <a:solidFill>
                <a:schemeClr val="bg1"/>
              </a:solidFill>
              <a:latin typeface="Arial Unicode MS" pitchFamily="34" charset="-128"/>
              <a:ea typeface="Arial Unicode MS" pitchFamily="34" charset="-128"/>
              <a:cs typeface="Arial Unicode MS" pitchFamily="34" charset="-128"/>
            </a:endParaRPr>
          </a:p>
          <a:p>
            <a:pPr marL="609600" indent="-609600" algn="just">
              <a:lnSpc>
                <a:spcPct val="80000"/>
              </a:lnSpc>
              <a:spcBef>
                <a:spcPct val="50000"/>
              </a:spcBef>
              <a:buFontTx/>
              <a:buAutoNum type="romanUcPeriod"/>
            </a:pPr>
            <a:r>
              <a:rPr lang="es-ES" sz="1800">
                <a:solidFill>
                  <a:schemeClr val="bg1"/>
                </a:solidFill>
                <a:latin typeface="Arial Unicode MS" pitchFamily="34" charset="-128"/>
                <a:ea typeface="Arial Unicode MS" pitchFamily="34" charset="-128"/>
                <a:cs typeface="Arial Unicode MS" pitchFamily="34" charset="-128"/>
              </a:rPr>
              <a:t>Comenzar la estrategia de exportaciones y nuevo plan estratégico para 3 años</a:t>
            </a:r>
            <a:r>
              <a:rPr lang="es-EC" sz="1800">
                <a:solidFill>
                  <a:schemeClr val="bg1"/>
                </a:solidFill>
                <a:latin typeface="Arial Unicode MS" pitchFamily="34" charset="-128"/>
                <a:ea typeface="Arial Unicode MS" pitchFamily="34" charset="-128"/>
                <a:cs typeface="Arial Unicode MS" pitchFamily="34" charset="-128"/>
              </a:rPr>
              <a:t>.</a:t>
            </a:r>
            <a:endParaRPr lang="es-ES" sz="180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228600" y="228600"/>
            <a:ext cx="8610600" cy="838200"/>
          </a:xfrm>
          <a:prstGeom prst="rect">
            <a:avLst/>
          </a:prstGeom>
        </p:spPr>
        <p:txBody>
          <a:bodyPr wrap="none" fromWordArt="1">
            <a:prstTxWarp prst="textPlain">
              <a:avLst>
                <a:gd name="adj" fmla="val 50000"/>
              </a:avLst>
            </a:prstTxWarp>
          </a:bodyPr>
          <a:lstStyle/>
          <a:p>
            <a:pPr algn="ctr"/>
            <a:r>
              <a:rPr lang="es-ES" sz="1800" b="1" kern="10">
                <a:ln w="9525">
                  <a:noFill/>
                  <a:round/>
                  <a:headEnd/>
                  <a:tailEnd/>
                </a:ln>
                <a:solidFill>
                  <a:srgbClr val="FFFFCC"/>
                </a:solidFill>
                <a:latin typeface="Times New Roman"/>
                <a:cs typeface="Times New Roman"/>
              </a:rPr>
              <a:t>PLANES ESTRATEGICOS Y OPERATIVOS</a:t>
            </a:r>
          </a:p>
        </p:txBody>
      </p:sp>
      <p:sp>
        <p:nvSpPr>
          <p:cNvPr id="21508" name="AutoShape 4"/>
          <p:cNvSpPr>
            <a:spLocks noChangeArrowheads="1"/>
          </p:cNvSpPr>
          <p:nvPr/>
        </p:nvSpPr>
        <p:spPr bwMode="auto">
          <a:xfrm>
            <a:off x="228600" y="1371600"/>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21509" name="WordArt 5"/>
          <p:cNvSpPr>
            <a:spLocks noChangeArrowheads="1" noChangeShapeType="1" noTextEdit="1"/>
          </p:cNvSpPr>
          <p:nvPr/>
        </p:nvSpPr>
        <p:spPr bwMode="auto">
          <a:xfrm>
            <a:off x="1143000" y="1524000"/>
            <a:ext cx="3200400" cy="5715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Plan De Marketing</a:t>
            </a:r>
          </a:p>
        </p:txBody>
      </p:sp>
      <p:sp>
        <p:nvSpPr>
          <p:cNvPr id="21510" name="Text Box 6"/>
          <p:cNvSpPr txBox="1">
            <a:spLocks noChangeArrowheads="1"/>
          </p:cNvSpPr>
          <p:nvPr/>
        </p:nvSpPr>
        <p:spPr bwMode="auto">
          <a:xfrm>
            <a:off x="1295400" y="2362200"/>
            <a:ext cx="7315200" cy="3444875"/>
          </a:xfrm>
          <a:prstGeom prst="rect">
            <a:avLst/>
          </a:prstGeom>
          <a:noFill/>
          <a:ln w="9525">
            <a:noFill/>
            <a:miter lim="800000"/>
            <a:headEnd/>
            <a:tailEnd/>
          </a:ln>
          <a:effectLst/>
        </p:spPr>
        <p:txBody>
          <a:bodyPr>
            <a:spAutoFit/>
          </a:bodyPr>
          <a:lstStyle/>
          <a:p>
            <a:pPr algn="ctr">
              <a:spcBef>
                <a:spcPct val="50000"/>
              </a:spcBef>
            </a:pPr>
            <a:r>
              <a:rPr lang="es-ES">
                <a:solidFill>
                  <a:schemeClr val="bg1"/>
                </a:solidFill>
                <a:latin typeface="Arial" charset="0"/>
                <a:ea typeface="MS Mincho" pitchFamily="49" charset="-128"/>
              </a:rPr>
              <a:t>Para esto se concebirá un plan detallado de todos los procesos, programas y áreas de interés para la mercadotecnia y la administración de estos factores, para dar lugar al cumplimientos de los objetivos organizacionales y el de los clientes, manteniendo una orientación constante hacia los mercados, las necesidades del consumidor, las variables y el entorno que afectan a la empresa, la coordinación con los otros departamentos y la rentabilidad, así también como aquellas variables necesarias y la acciones a tomar para ganar la preferencia de los clientes y lograr las metas de corto, mediano y largo plazo.</a:t>
            </a:r>
            <a:r>
              <a:rPr lang="es-ES">
                <a:solidFill>
                  <a:schemeClr val="bg1"/>
                </a:solidFill>
                <a:latin typeface="Arial"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457200" y="381000"/>
            <a:ext cx="2362200" cy="3810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outerShdw dist="35921" dir="2700000" algn="ctr" rotWithShape="0">
                    <a:srgbClr val="808080"/>
                  </a:outerShdw>
                </a:effectLst>
                <a:latin typeface="Arial Black"/>
              </a:rPr>
              <a:t>Misión</a:t>
            </a:r>
          </a:p>
        </p:txBody>
      </p:sp>
      <p:sp>
        <p:nvSpPr>
          <p:cNvPr id="5123" name="Text Box 3"/>
          <p:cNvSpPr txBox="1">
            <a:spLocks noChangeArrowheads="1"/>
          </p:cNvSpPr>
          <p:nvPr/>
        </p:nvSpPr>
        <p:spPr bwMode="auto">
          <a:xfrm>
            <a:off x="838200" y="1143000"/>
            <a:ext cx="7315200" cy="2225675"/>
          </a:xfrm>
          <a:prstGeom prst="rect">
            <a:avLst/>
          </a:prstGeom>
          <a:noFill/>
          <a:ln w="9525">
            <a:noFill/>
            <a:miter lim="800000"/>
            <a:headEnd/>
            <a:tailEnd/>
          </a:ln>
          <a:effectLst/>
        </p:spPr>
        <p:txBody>
          <a:bodyPr>
            <a:spAutoFit/>
          </a:bodyPr>
          <a:lstStyle/>
          <a:p>
            <a:pPr algn="ctr">
              <a:spcBef>
                <a:spcPct val="50000"/>
              </a:spcBef>
            </a:pPr>
            <a:r>
              <a:rPr lang="es-ES" b="1">
                <a:solidFill>
                  <a:schemeClr val="bg1"/>
                </a:solidFill>
                <a:latin typeface="Arial Unicode MS" pitchFamily="34" charset="-128"/>
                <a:ea typeface="Arial Unicode MS" pitchFamily="34" charset="-128"/>
                <a:cs typeface="Arial Unicode MS" pitchFamily="34" charset="-128"/>
              </a:rPr>
              <a:t>Ser la distribuidora de ropa masculina preferida por el mercado gracias a lo innovador de nuestros diseños, la calidad de los productos y el  servicio que brindamos</a:t>
            </a:r>
            <a:r>
              <a:rPr lang="es-ES">
                <a:solidFill>
                  <a:schemeClr val="bg1"/>
                </a:solidFill>
                <a:latin typeface="Arial Unicode MS" pitchFamily="34" charset="-128"/>
                <a:ea typeface="Arial Unicode MS" pitchFamily="34" charset="-128"/>
                <a:cs typeface="Arial Unicode MS" pitchFamily="34" charset="-128"/>
              </a:rPr>
              <a:t>, </a:t>
            </a:r>
            <a:r>
              <a:rPr lang="es-ES" b="1">
                <a:solidFill>
                  <a:schemeClr val="bg1"/>
                </a:solidFill>
                <a:latin typeface="Arial Unicode MS" pitchFamily="34" charset="-128"/>
                <a:ea typeface="Arial Unicode MS" pitchFamily="34" charset="-128"/>
                <a:cs typeface="Arial Unicode MS" pitchFamily="34" charset="-128"/>
              </a:rPr>
              <a:t>manteniendo el objetivo de satisfacer permanentemente los deseos de atracción, belleza y modernismo de nuestros consumidores, el mejoramiento continuo de nuestros productos y la rentabilidad del negocio.</a:t>
            </a:r>
            <a:endParaRPr lang="es-ES">
              <a:solidFill>
                <a:schemeClr val="bg1"/>
              </a:solidFill>
            </a:endParaRPr>
          </a:p>
        </p:txBody>
      </p:sp>
      <p:sp>
        <p:nvSpPr>
          <p:cNvPr id="5124" name="WordArt 4"/>
          <p:cNvSpPr>
            <a:spLocks noChangeArrowheads="1" noChangeShapeType="1" noTextEdit="1"/>
          </p:cNvSpPr>
          <p:nvPr/>
        </p:nvSpPr>
        <p:spPr bwMode="auto">
          <a:xfrm>
            <a:off x="381000" y="3810000"/>
            <a:ext cx="2362200" cy="3810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outerShdw dist="35921" dir="2700000" algn="ctr" rotWithShape="0">
                    <a:srgbClr val="808080"/>
                  </a:outerShdw>
                </a:effectLst>
                <a:latin typeface="Arial Black"/>
              </a:rPr>
              <a:t>Visión</a:t>
            </a:r>
          </a:p>
        </p:txBody>
      </p:sp>
      <p:sp>
        <p:nvSpPr>
          <p:cNvPr id="5125" name="Text Box 5"/>
          <p:cNvSpPr txBox="1">
            <a:spLocks noChangeArrowheads="1"/>
          </p:cNvSpPr>
          <p:nvPr/>
        </p:nvSpPr>
        <p:spPr bwMode="auto">
          <a:xfrm>
            <a:off x="990600" y="4724400"/>
            <a:ext cx="7315200" cy="1616075"/>
          </a:xfrm>
          <a:prstGeom prst="rect">
            <a:avLst/>
          </a:prstGeom>
          <a:noFill/>
          <a:ln w="9525">
            <a:noFill/>
            <a:miter lim="800000"/>
            <a:headEnd/>
            <a:tailEnd/>
          </a:ln>
          <a:effectLst/>
        </p:spPr>
        <p:txBody>
          <a:bodyPr>
            <a:spAutoFit/>
          </a:bodyPr>
          <a:lstStyle/>
          <a:p>
            <a:pPr algn="ctr">
              <a:spcBef>
                <a:spcPct val="50000"/>
              </a:spcBef>
            </a:pPr>
            <a:r>
              <a:rPr lang="es-ES" b="1">
                <a:solidFill>
                  <a:schemeClr val="bg1"/>
                </a:solidFill>
                <a:latin typeface="Arial Unicode MS" pitchFamily="34" charset="-128"/>
                <a:ea typeface="Arial Unicode MS" pitchFamily="34" charset="-128"/>
                <a:cs typeface="Arial Unicode MS" pitchFamily="34" charset="-128"/>
              </a:rPr>
              <a:t>Ser la distribuidora líder en calidad, moda y servicio que marque la tendencia del mercado en ropa masculina, ofreciendo una tendencia moderna y contemporánea, consolidando nuestra presencia en el mercado local y proyectándonos a nivel internacional.</a:t>
            </a:r>
            <a:endParaRPr lang="es-ES">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0" y="228600"/>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3075" name="WordArt 3"/>
          <p:cNvSpPr>
            <a:spLocks noChangeArrowheads="1" noChangeShapeType="1" noTextEdit="1"/>
          </p:cNvSpPr>
          <p:nvPr/>
        </p:nvSpPr>
        <p:spPr bwMode="auto">
          <a:xfrm>
            <a:off x="914400" y="381000"/>
            <a:ext cx="2514600" cy="5334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Productos</a:t>
            </a:r>
          </a:p>
        </p:txBody>
      </p:sp>
      <p:sp>
        <p:nvSpPr>
          <p:cNvPr id="3076" name="Text Box 4"/>
          <p:cNvSpPr txBox="1">
            <a:spLocks noChangeArrowheads="1"/>
          </p:cNvSpPr>
          <p:nvPr/>
        </p:nvSpPr>
        <p:spPr bwMode="auto">
          <a:xfrm>
            <a:off x="457200" y="1295400"/>
            <a:ext cx="8534400" cy="5451475"/>
          </a:xfrm>
          <a:prstGeom prst="rect">
            <a:avLst/>
          </a:prstGeom>
          <a:noFill/>
          <a:ln w="9525">
            <a:noFill/>
            <a:miter lim="800000"/>
            <a:headEnd/>
            <a:tailEnd/>
          </a:ln>
          <a:effectLst/>
        </p:spPr>
        <p:txBody>
          <a:bodyPr>
            <a:spAutoFit/>
          </a:bodyPr>
          <a:lstStyle/>
          <a:p>
            <a:pPr marL="571500" indent="-571500" algn="just">
              <a:spcBef>
                <a:spcPct val="50000"/>
              </a:spcBef>
            </a:pPr>
            <a:r>
              <a:rPr lang="es-EC" sz="1800" b="1" u="sng">
                <a:solidFill>
                  <a:schemeClr val="bg1"/>
                </a:solidFill>
                <a:latin typeface="Arial Unicode MS" pitchFamily="34" charset="-128"/>
                <a:ea typeface="Arial Unicode MS" pitchFamily="34" charset="-128"/>
                <a:cs typeface="Arial Unicode MS" pitchFamily="34" charset="-128"/>
              </a:rPr>
              <a:t>Definición:</a:t>
            </a:r>
            <a:r>
              <a:rPr lang="es-EC" sz="1800" b="1">
                <a:solidFill>
                  <a:schemeClr val="bg1"/>
                </a:solidFill>
                <a:latin typeface="Arial Unicode MS" pitchFamily="34" charset="-128"/>
                <a:ea typeface="Arial Unicode MS" pitchFamily="34" charset="-128"/>
                <a:cs typeface="Arial Unicode MS" pitchFamily="34" charset="-128"/>
              </a:rPr>
              <a:t> </a:t>
            </a:r>
            <a:r>
              <a:rPr lang="es-EC" sz="1800">
                <a:solidFill>
                  <a:schemeClr val="bg1"/>
                </a:solidFill>
                <a:latin typeface="Arial Unicode MS" pitchFamily="34" charset="-128"/>
                <a:ea typeface="Arial Unicode MS" pitchFamily="34" charset="-128"/>
                <a:cs typeface="Arial Unicode MS" pitchFamily="34" charset="-128"/>
              </a:rPr>
              <a:t>C</a:t>
            </a:r>
            <a:r>
              <a:rPr lang="es-ES" sz="1800">
                <a:solidFill>
                  <a:schemeClr val="bg1"/>
                </a:solidFill>
                <a:latin typeface="Arial Unicode MS" pitchFamily="34" charset="-128"/>
                <a:ea typeface="Arial Unicode MS" pitchFamily="34" charset="-128"/>
                <a:cs typeface="Arial Unicode MS" pitchFamily="34" charset="-128"/>
              </a:rPr>
              <a:t>onsiste en puntualizar la idea de que tenemos productos confiables, a buenos precios y que son innovadores, con marcas de renombre y de garantía. </a:t>
            </a:r>
          </a:p>
          <a:p>
            <a:pPr marL="571500" indent="-571500" algn="just">
              <a:spcBef>
                <a:spcPct val="50000"/>
              </a:spcBef>
            </a:pPr>
            <a:r>
              <a:rPr lang="es-ES" sz="1800" b="1" u="sng">
                <a:solidFill>
                  <a:schemeClr val="bg1"/>
                </a:solidFill>
                <a:latin typeface="Arial Unicode MS" pitchFamily="34" charset="-128"/>
                <a:ea typeface="Arial Unicode MS" pitchFamily="34" charset="-128"/>
                <a:cs typeface="Arial Unicode MS" pitchFamily="34" charset="-128"/>
              </a:rPr>
              <a:t>Características:</a:t>
            </a:r>
            <a:r>
              <a:rPr lang="es-ES" sz="1800">
                <a:solidFill>
                  <a:schemeClr val="bg1"/>
                </a:solidFill>
                <a:latin typeface="Arial Unicode MS" pitchFamily="34" charset="-128"/>
                <a:ea typeface="Arial Unicode MS" pitchFamily="34" charset="-128"/>
                <a:cs typeface="Arial Unicode MS" pitchFamily="34" charset="-128"/>
              </a:rPr>
              <a:t> </a:t>
            </a:r>
            <a:r>
              <a:rPr lang="es-EC" sz="1800">
                <a:solidFill>
                  <a:schemeClr val="bg1"/>
                </a:solidFill>
                <a:latin typeface="Arial Unicode MS" pitchFamily="34" charset="-128"/>
                <a:ea typeface="Arial Unicode MS" pitchFamily="34" charset="-128"/>
                <a:cs typeface="Arial Unicode MS" pitchFamily="34" charset="-128"/>
              </a:rPr>
              <a:t>L</a:t>
            </a:r>
            <a:r>
              <a:rPr lang="es-ES" sz="1800">
                <a:solidFill>
                  <a:schemeClr val="bg1"/>
                </a:solidFill>
                <a:latin typeface="Arial Unicode MS" pitchFamily="34" charset="-128"/>
                <a:ea typeface="Arial Unicode MS" pitchFamily="34" charset="-128"/>
                <a:cs typeface="Arial Unicode MS" pitchFamily="34" charset="-128"/>
              </a:rPr>
              <a:t>os productos deben tener elementos innovadores y funcionales, mantener diseños modernos e inteligentes, con insumos de calidad y garantía, cuidadosamente manufacturados.</a:t>
            </a:r>
            <a:endParaRPr lang="es-EC" sz="1800">
              <a:solidFill>
                <a:schemeClr val="bg1"/>
              </a:solidFill>
              <a:latin typeface="Arial Unicode MS" pitchFamily="34" charset="-128"/>
              <a:ea typeface="Arial Unicode MS" pitchFamily="34" charset="-128"/>
              <a:cs typeface="Arial Unicode MS" pitchFamily="34" charset="-128"/>
            </a:endParaRPr>
          </a:p>
          <a:p>
            <a:pPr marL="571500" indent="-571500" algn="just">
              <a:spcBef>
                <a:spcPct val="50000"/>
              </a:spcBef>
            </a:pP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lgn="just">
              <a:spcBef>
                <a:spcPct val="50000"/>
              </a:spcBef>
              <a:buFont typeface="Wingdings" pitchFamily="2" charset="2"/>
              <a:buChar char="q"/>
            </a:pPr>
            <a:r>
              <a:rPr lang="es-ES" sz="1800">
                <a:solidFill>
                  <a:schemeClr val="bg1"/>
                </a:solidFill>
                <a:latin typeface="Arial Unicode MS" pitchFamily="34" charset="-128"/>
                <a:ea typeface="Arial Unicode MS" pitchFamily="34" charset="-128"/>
                <a:cs typeface="Arial Unicode MS" pitchFamily="34" charset="-128"/>
              </a:rPr>
              <a:t>Desempeño y cumplimiento de especificaciones: deben de cumplir el desempeño especificado debiendo presentar garantías de calidad en su uso, los productos cumplirán fielmente las exigencias de calidad, comodidad, diseño, funcionalidad, acabado y materiales.</a:t>
            </a:r>
          </a:p>
          <a:p>
            <a:pPr marL="571500" indent="-571500" algn="just">
              <a:spcBef>
                <a:spcPct val="50000"/>
              </a:spcBef>
              <a:buFont typeface="Wingdings" pitchFamily="2" charset="2"/>
              <a:buChar char="q"/>
            </a:pPr>
            <a:r>
              <a:rPr lang="es-ES" sz="1800">
                <a:solidFill>
                  <a:schemeClr val="bg1"/>
                </a:solidFill>
                <a:latin typeface="Arial Unicode MS" pitchFamily="34" charset="-128"/>
                <a:ea typeface="Arial Unicode MS" pitchFamily="34" charset="-128"/>
                <a:cs typeface="Arial Unicode MS" pitchFamily="34" charset="-128"/>
              </a:rPr>
              <a:t>Tiempo de garantía: la garantía mínima es de 1 años para uso normal, la garantía óptima es de 2 o mas años.</a:t>
            </a:r>
          </a:p>
          <a:p>
            <a:pPr marL="571500" indent="-571500" algn="just">
              <a:spcBef>
                <a:spcPct val="50000"/>
              </a:spcBef>
              <a:buFont typeface="Wingdings" pitchFamily="2" charset="2"/>
              <a:buChar char="q"/>
            </a:pPr>
            <a:r>
              <a:rPr lang="es-ES" sz="1800">
                <a:solidFill>
                  <a:schemeClr val="bg1"/>
                </a:solidFill>
                <a:latin typeface="Arial Unicode MS" pitchFamily="34" charset="-128"/>
                <a:ea typeface="Arial Unicode MS" pitchFamily="34" charset="-128"/>
                <a:cs typeface="Arial Unicode MS" pitchFamily="34" charset="-128"/>
              </a:rPr>
              <a:t>Estilo: La estética debe denotar una apariencia sofisticada, con colores y formas que muestren tal característica. El diseño, los acabados, los materiales, el desempeño y las características debe ser impresionante y ser capaz de encender el deseo de compra.</a:t>
            </a:r>
            <a:endParaRPr lang="es-ES" sz="180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57200" y="914400"/>
            <a:ext cx="8382000" cy="2014538"/>
          </a:xfrm>
          <a:prstGeom prst="rect">
            <a:avLst/>
          </a:prstGeom>
          <a:noFill/>
          <a:ln w="9525">
            <a:noFill/>
            <a:miter lim="800000"/>
            <a:headEnd/>
            <a:tailEnd/>
          </a:ln>
          <a:effectLst/>
        </p:spPr>
        <p:txBody>
          <a:bodyPr>
            <a:spAutoFit/>
          </a:bodyPr>
          <a:lstStyle/>
          <a:p>
            <a:pPr algn="just">
              <a:spcBef>
                <a:spcPct val="50000"/>
              </a:spcBef>
            </a:pPr>
            <a:r>
              <a:rPr lang="es-EC" sz="1800">
                <a:solidFill>
                  <a:schemeClr val="bg1"/>
                </a:solidFill>
                <a:latin typeface="Arial Unicode MS" pitchFamily="34" charset="-128"/>
                <a:ea typeface="Arial Unicode MS" pitchFamily="34" charset="-128"/>
                <a:cs typeface="Arial Unicode MS" pitchFamily="34" charset="-128"/>
              </a:rPr>
              <a:t>S</a:t>
            </a:r>
            <a:r>
              <a:rPr lang="es-ES" sz="1800">
                <a:solidFill>
                  <a:schemeClr val="bg1"/>
                </a:solidFill>
                <a:latin typeface="Arial Unicode MS" pitchFamily="34" charset="-128"/>
                <a:ea typeface="Arial Unicode MS" pitchFamily="34" charset="-128"/>
                <a:cs typeface="Arial Unicode MS" pitchFamily="34" charset="-128"/>
              </a:rPr>
              <a:t>e buscara incentivar el lanzamiento de productos rentables en el corto plazo, el posicionamiento de las marcas y el diferenciamiento de los productos dentro de distintos segmentos de mercado que muestran una gran característica en común: la necesidad de lo funcional, bajo conceptos vanguardistas y modernos, siendo para la empresa el principal nicho de mercado que atacara el mercado joven, masculino de estatus medio, medio alto y alto, ejecutivos innovadores y de gran estilo. </a:t>
            </a:r>
            <a:endParaRPr lang="es-ES" sz="1800">
              <a:solidFill>
                <a:schemeClr val="bg1"/>
              </a:solidFill>
            </a:endParaRPr>
          </a:p>
        </p:txBody>
      </p:sp>
      <p:sp>
        <p:nvSpPr>
          <p:cNvPr id="23555" name="AutoShape 3"/>
          <p:cNvSpPr>
            <a:spLocks noChangeArrowheads="1"/>
          </p:cNvSpPr>
          <p:nvPr/>
        </p:nvSpPr>
        <p:spPr bwMode="auto">
          <a:xfrm>
            <a:off x="228600" y="76200"/>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23556" name="WordArt 4"/>
          <p:cNvSpPr>
            <a:spLocks noChangeArrowheads="1" noChangeShapeType="1" noTextEdit="1"/>
          </p:cNvSpPr>
          <p:nvPr/>
        </p:nvSpPr>
        <p:spPr bwMode="auto">
          <a:xfrm>
            <a:off x="1143000" y="228600"/>
            <a:ext cx="2514600" cy="5334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Productos</a:t>
            </a:r>
          </a:p>
        </p:txBody>
      </p:sp>
      <p:sp>
        <p:nvSpPr>
          <p:cNvPr id="23557" name="Text Box 5"/>
          <p:cNvSpPr txBox="1">
            <a:spLocks noChangeArrowheads="1"/>
          </p:cNvSpPr>
          <p:nvPr/>
        </p:nvSpPr>
        <p:spPr bwMode="auto">
          <a:xfrm>
            <a:off x="457200" y="3124200"/>
            <a:ext cx="8229600" cy="457200"/>
          </a:xfrm>
          <a:prstGeom prst="rect">
            <a:avLst/>
          </a:prstGeom>
          <a:solidFill>
            <a:srgbClr val="FFFF66"/>
          </a:solidFill>
          <a:ln w="9525">
            <a:noFill/>
            <a:miter lim="800000"/>
            <a:headEnd/>
            <a:tailEnd/>
          </a:ln>
          <a:effectLst/>
        </p:spPr>
        <p:txBody>
          <a:bodyPr>
            <a:spAutoFit/>
          </a:bodyPr>
          <a:lstStyle/>
          <a:p>
            <a:pPr>
              <a:spcBef>
                <a:spcPct val="50000"/>
              </a:spcBef>
            </a:pPr>
            <a:r>
              <a:rPr lang="es-ES" sz="2400" b="1" u="sng">
                <a:solidFill>
                  <a:schemeClr val="accent2"/>
                </a:solidFill>
                <a:ea typeface="MS Mincho" pitchFamily="49" charset="-128"/>
              </a:rPr>
              <a:t>Mezcla, Variedad Y Líneas De Productos</a:t>
            </a:r>
            <a:r>
              <a:rPr lang="es-ES" sz="2400" b="1" u="sng">
                <a:solidFill>
                  <a:schemeClr val="accent2"/>
                </a:solidFill>
              </a:rPr>
              <a:t> </a:t>
            </a:r>
          </a:p>
        </p:txBody>
      </p:sp>
      <p:sp>
        <p:nvSpPr>
          <p:cNvPr id="23558" name="Text Box 6"/>
          <p:cNvSpPr txBox="1">
            <a:spLocks noChangeArrowheads="1"/>
          </p:cNvSpPr>
          <p:nvPr/>
        </p:nvSpPr>
        <p:spPr bwMode="auto">
          <a:xfrm>
            <a:off x="457200" y="3733800"/>
            <a:ext cx="8382000" cy="3030538"/>
          </a:xfrm>
          <a:prstGeom prst="rect">
            <a:avLst/>
          </a:prstGeom>
          <a:noFill/>
          <a:ln w="9525">
            <a:noFill/>
            <a:miter lim="800000"/>
            <a:headEnd/>
            <a:tailEnd/>
          </a:ln>
          <a:effectLst/>
        </p:spPr>
        <p:txBody>
          <a:bodyPr>
            <a:spAutoFit/>
          </a:bodyPr>
          <a:lstStyle/>
          <a:p>
            <a:pPr algn="just">
              <a:lnSpc>
                <a:spcPct val="80000"/>
              </a:lnSpc>
              <a:spcBef>
                <a:spcPct val="50000"/>
              </a:spcBef>
            </a:pPr>
            <a:r>
              <a:rPr lang="es-ES" sz="1800">
                <a:solidFill>
                  <a:schemeClr val="bg1"/>
                </a:solidFill>
                <a:latin typeface="Arial Unicode MS" pitchFamily="34" charset="-128"/>
                <a:ea typeface="Arial Unicode MS" pitchFamily="34" charset="-128"/>
                <a:cs typeface="Arial Unicode MS" pitchFamily="34" charset="-128"/>
              </a:rPr>
              <a:t>Se distribuirán marcas de prestigio internacional, que ofrezcan diseños innovadores y actuales, calidad en sus manufacturas y excelente precio. </a:t>
            </a:r>
          </a:p>
          <a:p>
            <a:pPr algn="just">
              <a:lnSpc>
                <a:spcPct val="80000"/>
              </a:lnSpc>
              <a:spcBef>
                <a:spcPct val="50000"/>
              </a:spcBef>
            </a:pPr>
            <a:r>
              <a:rPr lang="es-ES" sz="1800">
                <a:solidFill>
                  <a:schemeClr val="bg1"/>
                </a:solidFill>
                <a:latin typeface="Arial Unicode MS" pitchFamily="34" charset="-128"/>
                <a:ea typeface="Arial Unicode MS" pitchFamily="34" charset="-128"/>
                <a:cs typeface="Arial Unicode MS" pitchFamily="34" charset="-128"/>
              </a:rPr>
              <a:t>Las marcas pueden ser:</a:t>
            </a:r>
          </a:p>
          <a:p>
            <a:pPr algn="just">
              <a:lnSpc>
                <a:spcPct val="80000"/>
              </a:lnSpc>
              <a:spcBef>
                <a:spcPct val="50000"/>
              </a:spcBef>
            </a:pPr>
            <a:r>
              <a:rPr lang="es-EC" sz="1800">
                <a:solidFill>
                  <a:schemeClr val="bg1"/>
                </a:solidFill>
                <a:latin typeface="Arial Unicode MS" pitchFamily="34" charset="-128"/>
                <a:ea typeface="Arial Unicode MS" pitchFamily="34" charset="-128"/>
                <a:cs typeface="Arial Unicode MS" pitchFamily="34" charset="-128"/>
              </a:rPr>
              <a:t>- </a:t>
            </a:r>
            <a:r>
              <a:rPr lang="es-ES" sz="1800">
                <a:solidFill>
                  <a:schemeClr val="bg1"/>
                </a:solidFill>
                <a:latin typeface="Arial Unicode MS" pitchFamily="34" charset="-128"/>
                <a:ea typeface="Arial Unicode MS" pitchFamily="34" charset="-128"/>
                <a:cs typeface="Arial Unicode MS" pitchFamily="34" charset="-128"/>
              </a:rPr>
              <a:t>GIVENCHY</a:t>
            </a:r>
            <a:r>
              <a:rPr lang="es-EC" sz="1800">
                <a:solidFill>
                  <a:schemeClr val="bg1"/>
                </a:solidFill>
                <a:latin typeface="Arial Unicode MS" pitchFamily="34" charset="-128"/>
                <a:ea typeface="Arial Unicode MS" pitchFamily="34" charset="-128"/>
                <a:cs typeface="Arial Unicode MS" pitchFamily="34" charset="-128"/>
              </a:rPr>
              <a:t> 		-  </a:t>
            </a:r>
            <a:r>
              <a:rPr lang="es-ES" sz="1800">
                <a:solidFill>
                  <a:schemeClr val="bg1"/>
                </a:solidFill>
                <a:latin typeface="Arial Unicode MS" pitchFamily="34" charset="-128"/>
                <a:ea typeface="Arial Unicode MS" pitchFamily="34" charset="-128"/>
                <a:cs typeface="Arial Unicode MS" pitchFamily="34" charset="-128"/>
              </a:rPr>
              <a:t>NATURAL EXCHANGE</a:t>
            </a:r>
            <a:r>
              <a:rPr lang="es-EC" sz="1800">
                <a:solidFill>
                  <a:schemeClr val="bg1"/>
                </a:solidFill>
                <a:latin typeface="Arial Unicode MS" pitchFamily="34" charset="-128"/>
                <a:ea typeface="Arial Unicode MS" pitchFamily="34" charset="-128"/>
                <a:cs typeface="Arial Unicode MS" pitchFamily="34" charset="-128"/>
              </a:rPr>
              <a:t> </a:t>
            </a:r>
          </a:p>
          <a:p>
            <a:pPr algn="just">
              <a:lnSpc>
                <a:spcPct val="80000"/>
              </a:lnSpc>
              <a:spcBef>
                <a:spcPct val="50000"/>
              </a:spcBef>
              <a:buFontTx/>
              <a:buChar char="-"/>
            </a:pPr>
            <a:r>
              <a:rPr lang="es-EC" sz="1800">
                <a:solidFill>
                  <a:schemeClr val="bg1"/>
                </a:solidFill>
                <a:latin typeface="Arial Unicode MS" pitchFamily="34" charset="-128"/>
                <a:ea typeface="Arial Unicode MS" pitchFamily="34" charset="-128"/>
                <a:cs typeface="Arial Unicode MS" pitchFamily="34" charset="-128"/>
              </a:rPr>
              <a:t> </a:t>
            </a:r>
            <a:r>
              <a:rPr lang="es-ES" sz="1800">
                <a:solidFill>
                  <a:schemeClr val="bg1"/>
                </a:solidFill>
                <a:latin typeface="Arial Unicode MS" pitchFamily="34" charset="-128"/>
                <a:ea typeface="Arial Unicode MS" pitchFamily="34" charset="-128"/>
                <a:cs typeface="Arial Unicode MS" pitchFamily="34" charset="-128"/>
              </a:rPr>
              <a:t>BISU-BISU</a:t>
            </a:r>
            <a:r>
              <a:rPr lang="es-EC" sz="1800">
                <a:solidFill>
                  <a:schemeClr val="bg1"/>
                </a:solidFill>
                <a:latin typeface="Arial Unicode MS" pitchFamily="34" charset="-128"/>
                <a:ea typeface="Arial Unicode MS" pitchFamily="34" charset="-128"/>
                <a:cs typeface="Arial Unicode MS" pitchFamily="34" charset="-128"/>
              </a:rPr>
              <a:t> 		– </a:t>
            </a:r>
            <a:r>
              <a:rPr lang="es-ES" sz="1800">
                <a:solidFill>
                  <a:schemeClr val="bg1"/>
                </a:solidFill>
                <a:latin typeface="Arial Unicode MS" pitchFamily="34" charset="-128"/>
                <a:ea typeface="Arial Unicode MS" pitchFamily="34" charset="-128"/>
                <a:cs typeface="Arial Unicode MS" pitchFamily="34" charset="-128"/>
              </a:rPr>
              <a:t>DIESEL</a:t>
            </a:r>
            <a:r>
              <a:rPr lang="es-EC" sz="1800">
                <a:solidFill>
                  <a:schemeClr val="bg1"/>
                </a:solidFill>
                <a:latin typeface="Arial Unicode MS" pitchFamily="34" charset="-128"/>
                <a:ea typeface="Arial Unicode MS" pitchFamily="34" charset="-128"/>
                <a:cs typeface="Arial Unicode MS" pitchFamily="34" charset="-128"/>
              </a:rPr>
              <a:t> </a:t>
            </a:r>
          </a:p>
          <a:p>
            <a:pPr algn="just">
              <a:lnSpc>
                <a:spcPct val="80000"/>
              </a:lnSpc>
              <a:spcBef>
                <a:spcPct val="50000"/>
              </a:spcBef>
              <a:buFontTx/>
              <a:buChar char="-"/>
            </a:pPr>
            <a:r>
              <a:rPr lang="es-EC" sz="1800">
                <a:solidFill>
                  <a:schemeClr val="bg1"/>
                </a:solidFill>
                <a:latin typeface="Arial Unicode MS" pitchFamily="34" charset="-128"/>
                <a:ea typeface="Arial Unicode MS" pitchFamily="34" charset="-128"/>
                <a:cs typeface="Arial Unicode MS" pitchFamily="34" charset="-128"/>
              </a:rPr>
              <a:t> </a:t>
            </a:r>
            <a:r>
              <a:rPr lang="es-ES" sz="1800">
                <a:solidFill>
                  <a:schemeClr val="bg1"/>
                </a:solidFill>
                <a:latin typeface="Arial Unicode MS" pitchFamily="34" charset="-128"/>
                <a:ea typeface="Arial Unicode MS" pitchFamily="34" charset="-128"/>
                <a:cs typeface="Arial Unicode MS" pitchFamily="34" charset="-128"/>
              </a:rPr>
              <a:t>BARSOTTI</a:t>
            </a:r>
            <a:r>
              <a:rPr lang="es-EC" sz="1800">
                <a:solidFill>
                  <a:schemeClr val="bg1"/>
                </a:solidFill>
                <a:latin typeface="Arial Unicode MS" pitchFamily="34" charset="-128"/>
                <a:ea typeface="Arial Unicode MS" pitchFamily="34" charset="-128"/>
                <a:cs typeface="Arial Unicode MS" pitchFamily="34" charset="-128"/>
              </a:rPr>
              <a:t> 		- </a:t>
            </a:r>
            <a:r>
              <a:rPr lang="es-ES" sz="1800">
                <a:solidFill>
                  <a:schemeClr val="bg1"/>
                </a:solidFill>
                <a:latin typeface="Arial Unicode MS" pitchFamily="34" charset="-128"/>
                <a:ea typeface="Arial Unicode MS" pitchFamily="34" charset="-128"/>
                <a:cs typeface="Arial Unicode MS" pitchFamily="34" charset="-128"/>
              </a:rPr>
              <a:t>BOSSI </a:t>
            </a:r>
            <a:endParaRPr lang="es-EC" sz="1800">
              <a:solidFill>
                <a:schemeClr val="bg1"/>
              </a:solidFill>
              <a:latin typeface="Arial Unicode MS" pitchFamily="34" charset="-128"/>
              <a:ea typeface="Arial Unicode MS" pitchFamily="34" charset="-128"/>
              <a:cs typeface="Arial Unicode MS" pitchFamily="34" charset="-128"/>
            </a:endParaRPr>
          </a:p>
          <a:p>
            <a:pPr algn="just">
              <a:lnSpc>
                <a:spcPct val="80000"/>
              </a:lnSpc>
              <a:spcBef>
                <a:spcPct val="50000"/>
              </a:spcBef>
              <a:buFontTx/>
              <a:buChar char="-"/>
            </a:pPr>
            <a:endParaRPr lang="es-EC" sz="1800">
              <a:solidFill>
                <a:schemeClr val="bg1"/>
              </a:solidFill>
              <a:latin typeface="Arial Unicode MS" pitchFamily="34" charset="-128"/>
              <a:ea typeface="Arial Unicode MS" pitchFamily="34" charset="-128"/>
              <a:cs typeface="Arial Unicode MS" pitchFamily="34" charset="-128"/>
            </a:endParaRPr>
          </a:p>
          <a:p>
            <a:pPr algn="just">
              <a:lnSpc>
                <a:spcPct val="80000"/>
              </a:lnSpc>
              <a:spcBef>
                <a:spcPct val="50000"/>
              </a:spcBef>
            </a:pPr>
            <a:r>
              <a:rPr lang="es-ES" sz="1800">
                <a:solidFill>
                  <a:schemeClr val="bg1"/>
                </a:solidFill>
                <a:latin typeface="Arial Unicode MS" pitchFamily="34" charset="-128"/>
                <a:ea typeface="Arial Unicode MS" pitchFamily="34" charset="-128"/>
                <a:cs typeface="Arial Unicode MS" pitchFamily="34" charset="-128"/>
              </a:rPr>
              <a:t>U otras de tendencia europea o latina de línea italiana</a:t>
            </a:r>
            <a:r>
              <a:rPr lang="es-EC" sz="1800">
                <a:solidFill>
                  <a:schemeClr val="bg1"/>
                </a:solidFill>
                <a:latin typeface="Arial Unicode MS" pitchFamily="34" charset="-128"/>
                <a:ea typeface="Arial Unicode MS" pitchFamily="34" charset="-128"/>
                <a:cs typeface="Arial Unicode MS" pitchFamily="34" charset="-128"/>
              </a:rPr>
              <a:t> (pantalones y camisas)</a:t>
            </a:r>
            <a:r>
              <a:rPr lang="es-ES" sz="1800">
                <a:solidFill>
                  <a:schemeClr val="bg1"/>
                </a:solidFill>
                <a:latin typeface="Arial Unicode MS" pitchFamily="34" charset="-128"/>
                <a:ea typeface="Arial Unicode MS" pitchFamily="34" charset="-128"/>
                <a:cs typeface="Arial Unicode MS" pitchFamily="34" charset="-128"/>
              </a:rPr>
              <a:t>.</a:t>
            </a:r>
            <a:endParaRPr lang="es-EC" sz="1800">
              <a:solidFill>
                <a:schemeClr val="bg1"/>
              </a:solidFill>
              <a:latin typeface="Arial Unicode MS" pitchFamily="34" charset="-128"/>
              <a:ea typeface="Arial Unicode MS" pitchFamily="34" charset="-128"/>
              <a:cs typeface="Arial Unicode MS" pitchFamily="34" charset="-128"/>
            </a:endParaRPr>
          </a:p>
          <a:p>
            <a:pPr algn="just">
              <a:lnSpc>
                <a:spcPct val="80000"/>
              </a:lnSpc>
              <a:spcBef>
                <a:spcPct val="50000"/>
              </a:spcBef>
            </a:pPr>
            <a:r>
              <a:rPr lang="es-ES" sz="1800">
                <a:solidFill>
                  <a:schemeClr val="bg1"/>
                </a:solidFill>
                <a:latin typeface="Arial Unicode MS" pitchFamily="34" charset="-128"/>
                <a:ea typeface="Arial Unicode MS" pitchFamily="34" charset="-128"/>
                <a:cs typeface="Arial Unicode MS" pitchFamily="34" charset="-128"/>
              </a:rPr>
              <a:t>Para la manufactura/maquila de colecciones de ropa se crearan marcas propias</a:t>
            </a:r>
            <a:r>
              <a:rPr lang="es-EC" sz="1800">
                <a:solidFill>
                  <a:schemeClr val="bg1"/>
                </a:solidFill>
                <a:latin typeface="Arial Unicode MS" pitchFamily="34" charset="-128"/>
                <a:ea typeface="Arial Unicode MS" pitchFamily="34" charset="-128"/>
                <a:cs typeface="Arial Unicode MS" pitchFamily="34" charset="-128"/>
              </a:rPr>
              <a:t>.</a:t>
            </a:r>
            <a:r>
              <a:rPr lang="es-ES" sz="1800">
                <a:solidFill>
                  <a:schemeClr val="bg1"/>
                </a:solidFill>
                <a:latin typeface="Arial Unicode MS" pitchFamily="34" charset="-128"/>
                <a:ea typeface="Arial Unicode MS" pitchFamily="34" charset="-128"/>
                <a:cs typeface="Arial Unicode MS" pitchFamily="34" charset="-128"/>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AutoShape 7"/>
          <p:cNvSpPr>
            <a:spLocks noChangeArrowheads="1"/>
          </p:cNvSpPr>
          <p:nvPr/>
        </p:nvSpPr>
        <p:spPr bwMode="auto">
          <a:xfrm>
            <a:off x="228600" y="76200"/>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25608" name="WordArt 8"/>
          <p:cNvSpPr>
            <a:spLocks noChangeArrowheads="1" noChangeShapeType="1" noTextEdit="1"/>
          </p:cNvSpPr>
          <p:nvPr/>
        </p:nvSpPr>
        <p:spPr bwMode="auto">
          <a:xfrm>
            <a:off x="1143000" y="228600"/>
            <a:ext cx="2514600" cy="5334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Marcas</a:t>
            </a:r>
          </a:p>
        </p:txBody>
      </p:sp>
      <p:sp>
        <p:nvSpPr>
          <p:cNvPr id="25609" name="Text Box 9"/>
          <p:cNvSpPr txBox="1">
            <a:spLocks noChangeArrowheads="1"/>
          </p:cNvSpPr>
          <p:nvPr/>
        </p:nvSpPr>
        <p:spPr bwMode="auto">
          <a:xfrm>
            <a:off x="381000" y="914400"/>
            <a:ext cx="8610600" cy="3636963"/>
          </a:xfrm>
          <a:prstGeom prst="rect">
            <a:avLst/>
          </a:prstGeom>
          <a:noFill/>
          <a:ln w="9525">
            <a:noFill/>
            <a:miter lim="800000"/>
            <a:headEnd/>
            <a:tailEnd/>
          </a:ln>
          <a:effectLst/>
        </p:spPr>
        <p:txBody>
          <a:bodyPr>
            <a:spAutoFit/>
          </a:bodyPr>
          <a:lstStyle/>
          <a:p>
            <a:pPr algn="just">
              <a:spcBef>
                <a:spcPct val="50000"/>
              </a:spcBef>
            </a:pPr>
            <a:r>
              <a:rPr lang="es-ES" sz="1600">
                <a:solidFill>
                  <a:schemeClr val="bg1"/>
                </a:solidFill>
                <a:latin typeface="Arial Unicode MS" pitchFamily="34" charset="-128"/>
                <a:ea typeface="Arial Unicode MS" pitchFamily="34" charset="-128"/>
                <a:cs typeface="Arial Unicode MS" pitchFamily="34" charset="-128"/>
              </a:rPr>
              <a:t>MARCA: la marca comercial es “</a:t>
            </a:r>
            <a:r>
              <a:rPr lang="es-ES" sz="1600" b="1">
                <a:solidFill>
                  <a:schemeClr val="bg1"/>
                </a:solidFill>
                <a:latin typeface="Arial Unicode MS" pitchFamily="34" charset="-128"/>
                <a:ea typeface="Arial Unicode MS" pitchFamily="34" charset="-128"/>
                <a:cs typeface="Arial Unicode MS" pitchFamily="34" charset="-128"/>
              </a:rPr>
              <a:t>MULTIMODA</a:t>
            </a:r>
            <a:r>
              <a:rPr lang="es-ES" sz="1600">
                <a:solidFill>
                  <a:schemeClr val="bg1"/>
                </a:solidFill>
                <a:latin typeface="Arial Unicode MS" pitchFamily="34" charset="-128"/>
                <a:ea typeface="Arial Unicode MS" pitchFamily="34" charset="-128"/>
                <a:cs typeface="Arial Unicode MS" pitchFamily="34" charset="-128"/>
              </a:rPr>
              <a:t>”, Para esto se dispone que la fuente de la marca de línea de productos sea “WIDE LATIN”</a:t>
            </a:r>
            <a:r>
              <a:rPr lang="es-EC" sz="1600">
                <a:solidFill>
                  <a:schemeClr val="bg1"/>
                </a:solidFill>
                <a:latin typeface="Arial Unicode MS" pitchFamily="34" charset="-128"/>
                <a:ea typeface="Arial Unicode MS" pitchFamily="34" charset="-128"/>
                <a:cs typeface="Arial Unicode MS" pitchFamily="34" charset="-128"/>
              </a:rPr>
              <a:t>.</a:t>
            </a:r>
          </a:p>
          <a:p>
            <a:pPr algn="just">
              <a:spcBef>
                <a:spcPct val="50000"/>
              </a:spcBef>
            </a:pPr>
            <a:r>
              <a:rPr lang="es-ES" sz="1600">
                <a:solidFill>
                  <a:schemeClr val="bg1"/>
                </a:solidFill>
                <a:latin typeface="Arial Unicode MS" pitchFamily="34" charset="-128"/>
                <a:ea typeface="Arial Unicode MS" pitchFamily="34" charset="-128"/>
                <a:cs typeface="Arial Unicode MS" pitchFamily="34" charset="-128"/>
              </a:rPr>
              <a:t>Para cada marca comercial dentro de cada línea de producto se propondrá un manual de imagen en el cual incluya su logo, los colores, el lema y la marca sean esta marcas propias o distribución de otras marcas</a:t>
            </a:r>
          </a:p>
          <a:p>
            <a:pPr algn="just">
              <a:spcBef>
                <a:spcPct val="50000"/>
              </a:spcBef>
            </a:pPr>
            <a:r>
              <a:rPr lang="es-ES" sz="1600">
                <a:solidFill>
                  <a:schemeClr val="bg1"/>
                </a:solidFill>
                <a:latin typeface="Arial Unicode MS" pitchFamily="34" charset="-128"/>
                <a:ea typeface="Arial Unicode MS" pitchFamily="34" charset="-128"/>
                <a:cs typeface="Arial Unicode MS" pitchFamily="34" charset="-128"/>
              </a:rPr>
              <a:t>La estrategia de la empresa es ingresar al mercado un grupo de marcas entre estas, marcas de reconocimiento mundial y marcas propias, esto se denominara como estrategia multimarcas, dentro de las líneas de productos especificados, manteniendo la estrategia, posicionamiento y diferenciación que se quiere lograr en el mercado masculino, además para cada colección se le asignara un nombre que la identificara, este nombre estará relacionada con las características principales del la colección y buscara encender el deseo de compra e identificación en el comprador.</a:t>
            </a:r>
            <a:r>
              <a:rPr lang="es-ES" sz="1600" b="1" u="sng">
                <a:solidFill>
                  <a:schemeClr val="bg1"/>
                </a:solidFill>
                <a:latin typeface="Arial Unicode MS" pitchFamily="34" charset="-128"/>
                <a:ea typeface="Arial Unicode MS" pitchFamily="34" charset="-128"/>
                <a:cs typeface="Arial Unicode MS" pitchFamily="34" charset="-128"/>
              </a:rPr>
              <a:t> </a:t>
            </a:r>
            <a:endParaRPr lang="es-EC" sz="1600" b="1" u="sng">
              <a:solidFill>
                <a:schemeClr val="bg1"/>
              </a:solidFill>
              <a:latin typeface="Arial Unicode MS" pitchFamily="34" charset="-128"/>
              <a:ea typeface="Arial Unicode MS" pitchFamily="34" charset="-128"/>
              <a:cs typeface="Arial Unicode MS" pitchFamily="34" charset="-128"/>
            </a:endParaRPr>
          </a:p>
          <a:p>
            <a:pPr algn="just">
              <a:spcBef>
                <a:spcPct val="50000"/>
              </a:spcBef>
            </a:pPr>
            <a:r>
              <a:rPr lang="es-ES" sz="1600">
                <a:solidFill>
                  <a:schemeClr val="bg1"/>
                </a:solidFill>
                <a:latin typeface="Arial Unicode MS" pitchFamily="34" charset="-128"/>
                <a:ea typeface="Arial Unicode MS" pitchFamily="34" charset="-128"/>
                <a:cs typeface="Arial Unicode MS" pitchFamily="34" charset="-128"/>
              </a:rPr>
              <a:t>COLORES: los colores son negro, blanco  y terracota</a:t>
            </a:r>
          </a:p>
        </p:txBody>
      </p:sp>
      <p:grpSp>
        <p:nvGrpSpPr>
          <p:cNvPr id="25610" name="Group 10"/>
          <p:cNvGrpSpPr>
            <a:grpSpLocks/>
          </p:cNvGrpSpPr>
          <p:nvPr/>
        </p:nvGrpSpPr>
        <p:grpSpPr bwMode="auto">
          <a:xfrm>
            <a:off x="6705600" y="4343400"/>
            <a:ext cx="1905000" cy="685800"/>
            <a:chOff x="5081" y="10353"/>
            <a:chExt cx="2160" cy="540"/>
          </a:xfrm>
        </p:grpSpPr>
        <p:sp>
          <p:nvSpPr>
            <p:cNvPr id="25611" name="Rectangle 11"/>
            <p:cNvSpPr>
              <a:spLocks noChangeArrowheads="1"/>
            </p:cNvSpPr>
            <p:nvPr/>
          </p:nvSpPr>
          <p:spPr bwMode="auto">
            <a:xfrm>
              <a:off x="5081" y="10353"/>
              <a:ext cx="720" cy="540"/>
            </a:xfrm>
            <a:prstGeom prst="rect">
              <a:avLst/>
            </a:prstGeom>
            <a:solidFill>
              <a:srgbClr val="000000"/>
            </a:solidFill>
            <a:ln w="9525">
              <a:solidFill>
                <a:schemeClr val="bg1"/>
              </a:solidFill>
              <a:miter lim="800000"/>
              <a:headEnd/>
              <a:tailEnd/>
            </a:ln>
            <a:effectLst/>
          </p:spPr>
          <p:txBody>
            <a:bodyPr/>
            <a:lstStyle/>
            <a:p>
              <a:endParaRPr lang="es-ES"/>
            </a:p>
          </p:txBody>
        </p:sp>
        <p:sp>
          <p:nvSpPr>
            <p:cNvPr id="25612" name="Rectangle 12"/>
            <p:cNvSpPr>
              <a:spLocks noChangeArrowheads="1"/>
            </p:cNvSpPr>
            <p:nvPr/>
          </p:nvSpPr>
          <p:spPr bwMode="auto">
            <a:xfrm>
              <a:off x="5801" y="10353"/>
              <a:ext cx="720" cy="540"/>
            </a:xfrm>
            <a:prstGeom prst="rect">
              <a:avLst/>
            </a:prstGeom>
            <a:solidFill>
              <a:srgbClr val="FFFFFF"/>
            </a:solidFill>
            <a:ln w="9525">
              <a:solidFill>
                <a:schemeClr val="bg1"/>
              </a:solidFill>
              <a:miter lim="800000"/>
              <a:headEnd/>
              <a:tailEnd/>
            </a:ln>
            <a:effectLst/>
          </p:spPr>
          <p:txBody>
            <a:bodyPr/>
            <a:lstStyle/>
            <a:p>
              <a:endParaRPr lang="es-ES"/>
            </a:p>
          </p:txBody>
        </p:sp>
        <p:sp>
          <p:nvSpPr>
            <p:cNvPr id="25613" name="Rectangle 13"/>
            <p:cNvSpPr>
              <a:spLocks noChangeArrowheads="1"/>
            </p:cNvSpPr>
            <p:nvPr/>
          </p:nvSpPr>
          <p:spPr bwMode="auto">
            <a:xfrm>
              <a:off x="6521" y="10353"/>
              <a:ext cx="720" cy="540"/>
            </a:xfrm>
            <a:prstGeom prst="rect">
              <a:avLst/>
            </a:prstGeom>
            <a:solidFill>
              <a:srgbClr val="BA2C00"/>
            </a:solidFill>
            <a:ln w="9525">
              <a:solidFill>
                <a:schemeClr val="bg1"/>
              </a:solidFill>
              <a:miter lim="800000"/>
              <a:headEnd/>
              <a:tailEnd/>
            </a:ln>
            <a:effectLst/>
          </p:spPr>
          <p:txBody>
            <a:bodyPr/>
            <a:lstStyle/>
            <a:p>
              <a:endParaRPr lang="es-ES"/>
            </a:p>
          </p:txBody>
        </p:sp>
      </p:grpSp>
      <p:sp>
        <p:nvSpPr>
          <p:cNvPr id="25614" name="AutoShape 14"/>
          <p:cNvSpPr>
            <a:spLocks noChangeArrowheads="1"/>
          </p:cNvSpPr>
          <p:nvPr/>
        </p:nvSpPr>
        <p:spPr bwMode="auto">
          <a:xfrm>
            <a:off x="381000" y="4905375"/>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25615" name="WordArt 15"/>
          <p:cNvSpPr>
            <a:spLocks noChangeArrowheads="1" noChangeShapeType="1" noTextEdit="1"/>
          </p:cNvSpPr>
          <p:nvPr/>
        </p:nvSpPr>
        <p:spPr bwMode="auto">
          <a:xfrm>
            <a:off x="1295400" y="5057775"/>
            <a:ext cx="2514600" cy="5334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Imagen</a:t>
            </a:r>
          </a:p>
        </p:txBody>
      </p:sp>
      <p:sp>
        <p:nvSpPr>
          <p:cNvPr id="25616" name="Text Box 16"/>
          <p:cNvSpPr txBox="1">
            <a:spLocks noChangeArrowheads="1"/>
          </p:cNvSpPr>
          <p:nvPr/>
        </p:nvSpPr>
        <p:spPr bwMode="auto">
          <a:xfrm>
            <a:off x="381000" y="5819775"/>
            <a:ext cx="8763000" cy="1038225"/>
          </a:xfrm>
          <a:prstGeom prst="rect">
            <a:avLst/>
          </a:prstGeom>
          <a:noFill/>
          <a:ln w="9525">
            <a:noFill/>
            <a:miter lim="800000"/>
            <a:headEnd/>
            <a:tailEnd/>
          </a:ln>
          <a:effectLst/>
        </p:spPr>
        <p:txBody>
          <a:bodyPr>
            <a:spAutoFit/>
          </a:bodyPr>
          <a:lstStyle/>
          <a:p>
            <a:pPr algn="just">
              <a:spcBef>
                <a:spcPct val="50000"/>
              </a:spcBef>
            </a:pPr>
            <a:r>
              <a:rPr lang="es-EC" sz="1600">
                <a:solidFill>
                  <a:schemeClr val="bg1"/>
                </a:solidFill>
                <a:latin typeface="Arial Unicode MS" pitchFamily="34" charset="-128"/>
                <a:ea typeface="Arial Unicode MS" pitchFamily="34" charset="-128"/>
                <a:cs typeface="Arial Unicode MS" pitchFamily="34" charset="-128"/>
              </a:rPr>
              <a:t>E</a:t>
            </a:r>
            <a:r>
              <a:rPr lang="es-ES" sz="1600">
                <a:solidFill>
                  <a:schemeClr val="bg1"/>
                </a:solidFill>
                <a:latin typeface="Arial Unicode MS" pitchFamily="34" charset="-128"/>
                <a:ea typeface="Arial Unicode MS" pitchFamily="34" charset="-128"/>
                <a:cs typeface="Arial Unicode MS" pitchFamily="34" charset="-128"/>
              </a:rPr>
              <a:t>s un programa de identidad, en el cual se desarrollan la marca, los nombres de las líneas de productos, logotipos, símbolos, atmósferas, colores.</a:t>
            </a:r>
          </a:p>
          <a:p>
            <a:pPr>
              <a:spcBef>
                <a:spcPct val="50000"/>
              </a:spcBef>
            </a:pPr>
            <a:endParaRPr lang="es-ES"/>
          </a:p>
        </p:txBody>
      </p:sp>
      <p:sp>
        <p:nvSpPr>
          <p:cNvPr id="25617" name="Text Box 17"/>
          <p:cNvSpPr txBox="1">
            <a:spLocks noChangeArrowheads="1"/>
          </p:cNvSpPr>
          <p:nvPr/>
        </p:nvSpPr>
        <p:spPr bwMode="auto">
          <a:xfrm>
            <a:off x="-1524000" y="2438400"/>
            <a:ext cx="1066800" cy="1160463"/>
          </a:xfrm>
          <a:prstGeom prst="rect">
            <a:avLst/>
          </a:prstGeom>
          <a:noFill/>
          <a:ln w="9525">
            <a:noFill/>
            <a:miter lim="800000"/>
            <a:headEnd/>
            <a:tailEnd/>
          </a:ln>
          <a:effectLst/>
        </p:spPr>
        <p:txBody>
          <a:bodyPr>
            <a:spAutoFit/>
          </a:bodyPr>
          <a:lstStyle/>
          <a:p>
            <a:pPr algn="just">
              <a:spcBef>
                <a:spcPct val="50000"/>
              </a:spcBef>
            </a:pPr>
            <a:endParaRPr lang="es-ES" sz="1600">
              <a:solidFill>
                <a:schemeClr val="bg1"/>
              </a:solidFill>
              <a:latin typeface="Arial Unicode MS" pitchFamily="34" charset="-128"/>
              <a:ea typeface="Arial Unicode MS" pitchFamily="34" charset="-128"/>
              <a:cs typeface="Arial Unicode MS" pitchFamily="34" charset="-128"/>
            </a:endParaRPr>
          </a:p>
          <a:p>
            <a:pPr>
              <a:spcBef>
                <a:spcPct val="50000"/>
              </a:spcBef>
            </a:pPr>
            <a:endParaRPr lang="es-ES" sz="1600">
              <a:solidFill>
                <a:schemeClr val="bg1"/>
              </a:solidFill>
            </a:endParaRPr>
          </a:p>
          <a:p>
            <a:pPr>
              <a:spcBef>
                <a:spcPct val="50000"/>
              </a:spcBef>
            </a:pPr>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57200" y="990600"/>
            <a:ext cx="8534400" cy="2014538"/>
          </a:xfrm>
          <a:prstGeom prst="rect">
            <a:avLst/>
          </a:prstGeom>
          <a:noFill/>
          <a:ln w="9525">
            <a:noFill/>
            <a:miter lim="800000"/>
            <a:headEnd/>
            <a:tailEnd/>
          </a:ln>
          <a:effectLst/>
        </p:spPr>
        <p:txBody>
          <a:bodyPr>
            <a:spAutoFit/>
          </a:bodyPr>
          <a:lstStyle/>
          <a:p>
            <a:pPr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Por lo que el objetivo para introducir los productos será el nivel de precios medio hacia alto, que permite posicionar a la empresa, pero ajustándolo a lo mas mínimo dentro de este nivel es decir algo mas alto que el precio promedio, para poder incentivar un máximo incremento en las ventas, un incentivo a la compra, un correcto posicionamiento, una amplia escala de compradores, una rentabilidad de corto y largo plazo y la supervivencia al muy corto plazo además de poder ingresar a nichos, atenderlos y poder crear nuevos conceptos de diseño y calidad. </a:t>
            </a:r>
            <a:endParaRPr lang="es-ES" sz="1800">
              <a:solidFill>
                <a:schemeClr val="bg1"/>
              </a:solidFill>
            </a:endParaRPr>
          </a:p>
        </p:txBody>
      </p:sp>
      <p:sp>
        <p:nvSpPr>
          <p:cNvPr id="26627" name="AutoShape 3"/>
          <p:cNvSpPr>
            <a:spLocks noChangeArrowheads="1"/>
          </p:cNvSpPr>
          <p:nvPr/>
        </p:nvSpPr>
        <p:spPr bwMode="auto">
          <a:xfrm>
            <a:off x="228600" y="76200"/>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26628" name="WordArt 4"/>
          <p:cNvSpPr>
            <a:spLocks noChangeArrowheads="1" noChangeShapeType="1" noTextEdit="1"/>
          </p:cNvSpPr>
          <p:nvPr/>
        </p:nvSpPr>
        <p:spPr bwMode="auto">
          <a:xfrm>
            <a:off x="1143000" y="228600"/>
            <a:ext cx="2514600" cy="5334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Precio</a:t>
            </a:r>
          </a:p>
        </p:txBody>
      </p:sp>
      <p:sp>
        <p:nvSpPr>
          <p:cNvPr id="26629" name="Text Box 5"/>
          <p:cNvSpPr txBox="1">
            <a:spLocks noChangeArrowheads="1"/>
          </p:cNvSpPr>
          <p:nvPr/>
        </p:nvSpPr>
        <p:spPr bwMode="auto">
          <a:xfrm>
            <a:off x="609600" y="3276600"/>
            <a:ext cx="8382000" cy="2978150"/>
          </a:xfrm>
          <a:prstGeom prst="rect">
            <a:avLst/>
          </a:prstGeom>
          <a:noFill/>
          <a:ln w="9525">
            <a:noFill/>
            <a:miter lim="800000"/>
            <a:headEnd/>
            <a:tailEnd/>
          </a:ln>
          <a:effectLst/>
        </p:spPr>
        <p:txBody>
          <a:bodyPr>
            <a:spAutoFit/>
          </a:bodyPr>
          <a:lstStyle/>
          <a:p>
            <a:pPr>
              <a:spcBef>
                <a:spcPct val="50000"/>
              </a:spcBef>
            </a:pPr>
            <a:r>
              <a:rPr lang="es-ES" sz="1800">
                <a:solidFill>
                  <a:schemeClr val="bg1"/>
                </a:solidFill>
              </a:rPr>
              <a:t>Para esto se ha utilizado una formula para presupuestar, la cual muestra algunas de las variables y las opciones arriba nombradas, se ha elegido como opciones principales la fijación en base al valor, el rendimiento sobre las ventas requerido y en base a la licitación de cierre, por lo que este se muestra así</a:t>
            </a:r>
            <a:endParaRPr lang="es-ES" sz="1800">
              <a:solidFill>
                <a:schemeClr val="bg1"/>
              </a:solidFill>
              <a:latin typeface="Arial Unicode MS" pitchFamily="34" charset="-128"/>
              <a:ea typeface="Arial Unicode MS" pitchFamily="34" charset="-128"/>
              <a:cs typeface="Arial Unicode MS" pitchFamily="34" charset="-128"/>
            </a:endParaRPr>
          </a:p>
          <a:p>
            <a:pPr>
              <a:spcBef>
                <a:spcPct val="50000"/>
              </a:spcBef>
            </a:pPr>
            <a:r>
              <a:rPr lang="es-EC" sz="1800" b="1">
                <a:solidFill>
                  <a:schemeClr val="bg1"/>
                </a:solidFill>
                <a:latin typeface="Arial Unicode MS" pitchFamily="34" charset="-128"/>
                <a:ea typeface="Arial Unicode MS" pitchFamily="34" charset="-128"/>
                <a:cs typeface="Arial Unicode MS" pitchFamily="34" charset="-128"/>
              </a:rPr>
              <a:t>                           P.V.P. </a:t>
            </a:r>
            <a:r>
              <a:rPr lang="es-ES" sz="1800" b="1">
                <a:solidFill>
                  <a:schemeClr val="bg1"/>
                </a:solidFill>
                <a:latin typeface="Arial Unicode MS" pitchFamily="34" charset="-128"/>
                <a:ea typeface="Arial Unicode MS" pitchFamily="34" charset="-128"/>
                <a:cs typeface="Arial Unicode MS" pitchFamily="34" charset="-128"/>
              </a:rPr>
              <a:t>= costo de venta*3.23 + Impuesto</a:t>
            </a:r>
            <a:r>
              <a:rPr lang="es-ES" sz="1800" b="1">
                <a:solidFill>
                  <a:schemeClr val="bg1"/>
                </a:solidFill>
              </a:rPr>
              <a:t> </a:t>
            </a:r>
            <a:endParaRPr lang="es-ES" sz="1800" b="1">
              <a:solidFill>
                <a:schemeClr val="bg1"/>
              </a:solidFill>
              <a:latin typeface="Arial Unicode MS" pitchFamily="34" charset="-128"/>
              <a:ea typeface="Arial Unicode MS" pitchFamily="34" charset="-128"/>
              <a:cs typeface="Arial Unicode MS" pitchFamily="34" charset="-128"/>
            </a:endParaRPr>
          </a:p>
          <a:p>
            <a:pPr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A partir de los diferentes volúmenes de venta se estima distintos rangos de descuento al distribuidor que van desde el 25% al 65%, en base a los niveles de compras.</a:t>
            </a:r>
          </a:p>
          <a:p>
            <a:pPr>
              <a:spcBef>
                <a:spcPct val="50000"/>
              </a:spcBef>
            </a:pPr>
            <a:endParaRPr lang="es-ES" sz="180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228600" y="76200"/>
            <a:ext cx="914400" cy="762000"/>
          </a:xfrm>
          <a:prstGeom prst="irregularSeal2">
            <a:avLst/>
          </a:prstGeom>
          <a:solidFill>
            <a:srgbClr val="CCECFF"/>
          </a:solidFill>
          <a:ln w="9525">
            <a:solidFill>
              <a:schemeClr val="tx1"/>
            </a:solidFill>
            <a:miter lim="800000"/>
            <a:headEnd/>
            <a:tailEnd/>
          </a:ln>
          <a:effectLst/>
        </p:spPr>
        <p:txBody>
          <a:bodyPr wrap="none" anchor="ctr"/>
          <a:lstStyle/>
          <a:p>
            <a:endParaRPr lang="es-ES"/>
          </a:p>
        </p:txBody>
      </p:sp>
      <p:sp>
        <p:nvSpPr>
          <p:cNvPr id="27651" name="WordArt 3"/>
          <p:cNvSpPr>
            <a:spLocks noChangeArrowheads="1" noChangeShapeType="1" noTextEdit="1"/>
          </p:cNvSpPr>
          <p:nvPr/>
        </p:nvSpPr>
        <p:spPr bwMode="auto">
          <a:xfrm>
            <a:off x="1143000" y="228600"/>
            <a:ext cx="5334000" cy="533400"/>
          </a:xfrm>
          <a:prstGeom prst="rect">
            <a:avLst/>
          </a:prstGeom>
        </p:spPr>
        <p:txBody>
          <a:bodyPr wrap="none" fromWordArt="1">
            <a:prstTxWarp prst="textPlain">
              <a:avLst>
                <a:gd name="adj" fmla="val 50000"/>
              </a:avLst>
            </a:prstTxWarp>
          </a:bodyPr>
          <a:lstStyle/>
          <a:p>
            <a:pPr algn="ctr"/>
            <a:r>
              <a:rPr lang="es-ES" sz="3600" kern="10">
                <a:ln w="9525">
                  <a:noFill/>
                  <a:round/>
                  <a:headEnd/>
                  <a:tailEnd/>
                </a:ln>
                <a:solidFill>
                  <a:srgbClr val="FFFF66"/>
                </a:solidFill>
                <a:latin typeface="Arial Black"/>
              </a:rPr>
              <a:t>Comercialización y Distribución</a:t>
            </a:r>
          </a:p>
        </p:txBody>
      </p:sp>
      <p:sp>
        <p:nvSpPr>
          <p:cNvPr id="27652" name="Text Box 4"/>
          <p:cNvSpPr txBox="1">
            <a:spLocks noChangeArrowheads="1"/>
          </p:cNvSpPr>
          <p:nvPr/>
        </p:nvSpPr>
        <p:spPr bwMode="auto">
          <a:xfrm>
            <a:off x="457200" y="990600"/>
            <a:ext cx="8382000" cy="2147888"/>
          </a:xfrm>
          <a:prstGeom prst="rect">
            <a:avLst/>
          </a:prstGeom>
          <a:noFill/>
          <a:ln w="9525">
            <a:noFill/>
            <a:miter lim="800000"/>
            <a:headEnd/>
            <a:tailEnd/>
          </a:ln>
          <a:effectLst/>
        </p:spPr>
        <p:txBody>
          <a:bodyPr>
            <a:spAutoFit/>
          </a:bodyPr>
          <a:lstStyle/>
          <a:p>
            <a:pPr>
              <a:lnSpc>
                <a:spcPct val="120000"/>
              </a:lnSpc>
              <a:spcBef>
                <a:spcPct val="50000"/>
              </a:spcBef>
            </a:pPr>
            <a:r>
              <a:rPr lang="es-ES" sz="1600">
                <a:solidFill>
                  <a:schemeClr val="bg1"/>
                </a:solidFill>
                <a:latin typeface="Arial" charset="0"/>
                <a:ea typeface="MS Mincho" pitchFamily="49" charset="-128"/>
              </a:rPr>
              <a:t>El sistema de distribución y comercialización es el recuso clave para el logro de los objetivos de la empresa, ya que a partir de este sistema se propondrá un nivel de imagen, posicionamiento, diferenciación y niveles de ventas según los objetivos de la compañía, así como mantener el contacto con el cliente e interpretar sus requerimientos, analizar sus necesidades y traspasar esta información hacia la organización, ante esto es clave la elección de un canal se comercialización que este acorde con las metas organizacionales, la línea de productos y el mercado.</a:t>
            </a:r>
            <a:r>
              <a:rPr lang="es-ES" sz="1600">
                <a:solidFill>
                  <a:schemeClr val="bg1"/>
                </a:solidFill>
                <a:latin typeface="Arial" charset="0"/>
              </a:rPr>
              <a:t> </a:t>
            </a:r>
          </a:p>
        </p:txBody>
      </p:sp>
      <p:sp>
        <p:nvSpPr>
          <p:cNvPr id="27654" name="WordArt 6"/>
          <p:cNvSpPr>
            <a:spLocks noChangeArrowheads="1" noChangeShapeType="1" noTextEdit="1"/>
          </p:cNvSpPr>
          <p:nvPr/>
        </p:nvSpPr>
        <p:spPr bwMode="auto">
          <a:xfrm>
            <a:off x="304800" y="3581400"/>
            <a:ext cx="6248400" cy="533400"/>
          </a:xfrm>
          <a:prstGeom prst="rect">
            <a:avLst/>
          </a:prstGeom>
        </p:spPr>
        <p:txBody>
          <a:bodyPr wrap="none" fromWordArt="1">
            <a:prstTxWarp prst="textPlain">
              <a:avLst>
                <a:gd name="adj" fmla="val 50000"/>
              </a:avLst>
            </a:prstTxWarp>
          </a:bodyPr>
          <a:lstStyle/>
          <a:p>
            <a:pPr algn="ctr"/>
            <a:r>
              <a:rPr lang="es-EC" sz="3600" kern="10">
                <a:ln w="9525">
                  <a:noFill/>
                  <a:round/>
                  <a:headEnd/>
                  <a:tailEnd/>
                </a:ln>
                <a:solidFill>
                  <a:srgbClr val="FFFF66"/>
                </a:solidFill>
                <a:latin typeface="Arial Black"/>
              </a:rPr>
              <a:t>OBJETIVOS Y FUNCION DEL INTERMEDIARIO</a:t>
            </a:r>
            <a:endParaRPr lang="es-ES" sz="3600" kern="10">
              <a:ln w="9525">
                <a:noFill/>
                <a:round/>
                <a:headEnd/>
                <a:tailEnd/>
              </a:ln>
              <a:solidFill>
                <a:srgbClr val="FFFF66"/>
              </a:solidFill>
              <a:latin typeface="Arial Black"/>
            </a:endParaRPr>
          </a:p>
        </p:txBody>
      </p:sp>
      <p:sp>
        <p:nvSpPr>
          <p:cNvPr id="27655" name="Text Box 7"/>
          <p:cNvSpPr txBox="1">
            <a:spLocks noChangeArrowheads="1"/>
          </p:cNvSpPr>
          <p:nvPr/>
        </p:nvSpPr>
        <p:spPr bwMode="auto">
          <a:xfrm>
            <a:off x="1066800" y="4368800"/>
            <a:ext cx="6019800" cy="1803400"/>
          </a:xfrm>
          <a:prstGeom prst="rect">
            <a:avLst/>
          </a:prstGeom>
          <a:noFill/>
          <a:ln w="9525">
            <a:noFill/>
            <a:miter lim="800000"/>
            <a:headEnd/>
            <a:tailEnd/>
          </a:ln>
          <a:effectLst/>
        </p:spPr>
        <p:txBody>
          <a:bodyPr>
            <a:spAutoFit/>
          </a:bodyPr>
          <a:lstStyle/>
          <a:p>
            <a:pPr algn="just">
              <a:spcBef>
                <a:spcPct val="50000"/>
              </a:spcBef>
            </a:pPr>
            <a:r>
              <a:rPr lang="es-ES" sz="1600">
                <a:solidFill>
                  <a:schemeClr val="bg1"/>
                </a:solidFill>
                <a:latin typeface="Arial" charset="0"/>
                <a:ea typeface="Arial Unicode MS" pitchFamily="34" charset="-128"/>
                <a:cs typeface="Arial Unicode MS" pitchFamily="34" charset="-128"/>
              </a:rPr>
              <a:t>INFORMACIÓN</a:t>
            </a:r>
            <a:r>
              <a:rPr lang="es-EC" sz="1600">
                <a:solidFill>
                  <a:schemeClr val="bg1"/>
                </a:solidFill>
                <a:latin typeface="Arial" charset="0"/>
                <a:ea typeface="Arial Unicode MS" pitchFamily="34" charset="-128"/>
                <a:cs typeface="Arial Unicode MS" pitchFamily="34" charset="-128"/>
              </a:rPr>
              <a:t>.</a:t>
            </a:r>
          </a:p>
          <a:p>
            <a:pPr algn="just">
              <a:spcBef>
                <a:spcPct val="50000"/>
              </a:spcBef>
            </a:pPr>
            <a:r>
              <a:rPr lang="es-ES" sz="1600">
                <a:solidFill>
                  <a:schemeClr val="bg1"/>
                </a:solidFill>
                <a:latin typeface="Arial" charset="0"/>
                <a:ea typeface="Arial Unicode MS" pitchFamily="34" charset="-128"/>
                <a:cs typeface="Arial Unicode MS" pitchFamily="34" charset="-128"/>
              </a:rPr>
              <a:t>ATENCION, SERVICIO Y ADMINISTRACION DE CUENTAS</a:t>
            </a:r>
            <a:r>
              <a:rPr lang="es-EC" sz="1600">
                <a:solidFill>
                  <a:schemeClr val="bg1"/>
                </a:solidFill>
                <a:latin typeface="Arial" charset="0"/>
                <a:ea typeface="Arial Unicode MS" pitchFamily="34" charset="-128"/>
                <a:cs typeface="Arial Unicode MS" pitchFamily="34" charset="-128"/>
              </a:rPr>
              <a:t>.</a:t>
            </a:r>
          </a:p>
          <a:p>
            <a:pPr algn="just">
              <a:spcBef>
                <a:spcPct val="50000"/>
              </a:spcBef>
            </a:pPr>
            <a:r>
              <a:rPr lang="es-ES" sz="1600">
                <a:solidFill>
                  <a:schemeClr val="bg1"/>
                </a:solidFill>
                <a:latin typeface="Arial" charset="0"/>
                <a:ea typeface="Arial Unicode MS" pitchFamily="34" charset="-128"/>
                <a:cs typeface="Arial Unicode MS" pitchFamily="34" charset="-128"/>
              </a:rPr>
              <a:t>VENTA Y PROMOCIÓN</a:t>
            </a:r>
            <a:r>
              <a:rPr lang="es-EC" sz="1600">
                <a:solidFill>
                  <a:schemeClr val="bg1"/>
                </a:solidFill>
                <a:latin typeface="Arial" charset="0"/>
                <a:ea typeface="Arial Unicode MS" pitchFamily="34" charset="-128"/>
                <a:cs typeface="Arial Unicode MS" pitchFamily="34" charset="-128"/>
              </a:rPr>
              <a:t>.</a:t>
            </a:r>
          </a:p>
          <a:p>
            <a:pPr algn="just">
              <a:spcBef>
                <a:spcPct val="50000"/>
              </a:spcBef>
            </a:pPr>
            <a:r>
              <a:rPr lang="es-ES" sz="1600">
                <a:solidFill>
                  <a:schemeClr val="bg1"/>
                </a:solidFill>
                <a:latin typeface="Arial" charset="0"/>
                <a:ea typeface="Arial Unicode MS" pitchFamily="34" charset="-128"/>
                <a:cs typeface="Arial Unicode MS" pitchFamily="34" charset="-128"/>
              </a:rPr>
              <a:t>ORDENAMIENTO</a:t>
            </a:r>
            <a:r>
              <a:rPr lang="es-EC" sz="1600">
                <a:solidFill>
                  <a:schemeClr val="bg1"/>
                </a:solidFill>
                <a:latin typeface="Arial" charset="0"/>
                <a:ea typeface="Arial Unicode MS" pitchFamily="34" charset="-128"/>
                <a:cs typeface="Arial Unicode MS" pitchFamily="34" charset="-128"/>
              </a:rPr>
              <a:t>.</a:t>
            </a:r>
            <a:r>
              <a:rPr lang="es-ES" sz="1600">
                <a:solidFill>
                  <a:schemeClr val="bg1"/>
                </a:solidFill>
                <a:latin typeface="Arial" charset="0"/>
                <a:ea typeface="Arial Unicode MS" pitchFamily="34" charset="-128"/>
                <a:cs typeface="Arial Unicode MS" pitchFamily="34" charset="-128"/>
              </a:rPr>
              <a:t> </a:t>
            </a:r>
            <a:endParaRPr lang="es-EC" sz="1600">
              <a:solidFill>
                <a:schemeClr val="bg1"/>
              </a:solidFill>
              <a:latin typeface="Arial" charset="0"/>
              <a:ea typeface="Arial Unicode MS" pitchFamily="34" charset="-128"/>
              <a:cs typeface="Arial Unicode MS" pitchFamily="34" charset="-128"/>
            </a:endParaRPr>
          </a:p>
          <a:p>
            <a:pPr algn="just">
              <a:spcBef>
                <a:spcPct val="50000"/>
              </a:spcBef>
            </a:pPr>
            <a:r>
              <a:rPr lang="es-ES" sz="1600">
                <a:solidFill>
                  <a:schemeClr val="bg1"/>
                </a:solidFill>
                <a:latin typeface="Arial" charset="0"/>
                <a:ea typeface="Arial Unicode MS" pitchFamily="34" charset="-128"/>
                <a:cs typeface="Arial Unicode MS" pitchFamily="34" charset="-128"/>
              </a:rPr>
              <a:t>PAGO</a:t>
            </a:r>
            <a:r>
              <a:rPr lang="es-EC" sz="1600">
                <a:solidFill>
                  <a:schemeClr val="bg1"/>
                </a:solidFill>
                <a:latin typeface="Arial" charset="0"/>
                <a:ea typeface="Arial Unicode MS" pitchFamily="34" charset="-128"/>
                <a:cs typeface="Arial Unicode MS" pitchFamily="34" charset="-128"/>
              </a:rPr>
              <a:t>.</a:t>
            </a:r>
            <a:endParaRPr lang="es-ES" sz="1600">
              <a:solidFill>
                <a:schemeClr val="bg1"/>
              </a:solidFill>
              <a:latin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WordArt 3"/>
          <p:cNvSpPr>
            <a:spLocks noChangeArrowheads="1" noChangeShapeType="1" noTextEdit="1"/>
          </p:cNvSpPr>
          <p:nvPr/>
        </p:nvSpPr>
        <p:spPr bwMode="auto">
          <a:xfrm>
            <a:off x="228600" y="228600"/>
            <a:ext cx="8686800" cy="533400"/>
          </a:xfrm>
          <a:prstGeom prst="rect">
            <a:avLst/>
          </a:prstGeom>
        </p:spPr>
        <p:txBody>
          <a:bodyPr wrap="none" fromWordArt="1">
            <a:prstTxWarp prst="textPlain">
              <a:avLst>
                <a:gd name="adj" fmla="val 50000"/>
              </a:avLst>
            </a:prstTxWarp>
          </a:bodyPr>
          <a:lstStyle/>
          <a:p>
            <a:pPr algn="ctr"/>
            <a:r>
              <a:rPr lang="es-EC" sz="3600" kern="10">
                <a:ln w="9525">
                  <a:noFill/>
                  <a:round/>
                  <a:headEnd/>
                  <a:tailEnd/>
                </a:ln>
                <a:solidFill>
                  <a:schemeClr val="bg1"/>
                </a:solidFill>
                <a:latin typeface="Arial Black"/>
              </a:rPr>
              <a:t>DISEÑO DEL CANAL, ALTERNATIVAS Y NUMERO DE INTERMEDIARIOS</a:t>
            </a:r>
            <a:endParaRPr lang="es-ES" sz="3600" kern="10">
              <a:ln w="9525">
                <a:noFill/>
                <a:round/>
                <a:headEnd/>
                <a:tailEnd/>
              </a:ln>
              <a:solidFill>
                <a:schemeClr val="bg1"/>
              </a:solidFill>
              <a:latin typeface="Arial Black"/>
            </a:endParaRPr>
          </a:p>
        </p:txBody>
      </p:sp>
      <p:grpSp>
        <p:nvGrpSpPr>
          <p:cNvPr id="28676" name="Group 4"/>
          <p:cNvGrpSpPr>
            <a:grpSpLocks/>
          </p:cNvGrpSpPr>
          <p:nvPr/>
        </p:nvGrpSpPr>
        <p:grpSpPr bwMode="auto">
          <a:xfrm>
            <a:off x="381000" y="1371600"/>
            <a:ext cx="8534400" cy="2895600"/>
            <a:chOff x="1571" y="11677"/>
            <a:chExt cx="9180" cy="2171"/>
          </a:xfrm>
        </p:grpSpPr>
        <p:sp>
          <p:nvSpPr>
            <p:cNvPr id="28677" name="Text Box 5"/>
            <p:cNvSpPr txBox="1">
              <a:spLocks noChangeArrowheads="1"/>
            </p:cNvSpPr>
            <p:nvPr/>
          </p:nvSpPr>
          <p:spPr bwMode="auto">
            <a:xfrm>
              <a:off x="1571" y="12215"/>
              <a:ext cx="1620" cy="373"/>
            </a:xfrm>
            <a:prstGeom prst="rect">
              <a:avLst/>
            </a:prstGeom>
            <a:solidFill>
              <a:srgbClr val="FFFFFF"/>
            </a:solidFill>
            <a:ln w="9525">
              <a:solidFill>
                <a:srgbClr val="FFFF66"/>
              </a:solidFill>
              <a:miter lim="800000"/>
              <a:headEnd/>
              <a:tailEnd/>
            </a:ln>
          </p:spPr>
          <p:txBody>
            <a:bodyPr/>
            <a:lstStyle/>
            <a:p>
              <a:pPr eaLnBrk="0" hangingPunct="0"/>
              <a:r>
                <a:rPr lang="es-ES" sz="1600"/>
                <a:t>MULTIMODA</a:t>
              </a:r>
            </a:p>
          </p:txBody>
        </p:sp>
        <p:sp>
          <p:nvSpPr>
            <p:cNvPr id="28678" name="Text Box 6"/>
            <p:cNvSpPr txBox="1">
              <a:spLocks noChangeArrowheads="1"/>
            </p:cNvSpPr>
            <p:nvPr/>
          </p:nvSpPr>
          <p:spPr bwMode="auto">
            <a:xfrm>
              <a:off x="3911" y="12048"/>
              <a:ext cx="1800" cy="720"/>
            </a:xfrm>
            <a:prstGeom prst="rect">
              <a:avLst/>
            </a:prstGeom>
            <a:solidFill>
              <a:srgbClr val="FFFFFF"/>
            </a:solidFill>
            <a:ln w="9525">
              <a:solidFill>
                <a:srgbClr val="FFFF66"/>
              </a:solidFill>
              <a:miter lim="800000"/>
              <a:headEnd/>
              <a:tailEnd/>
            </a:ln>
          </p:spPr>
          <p:txBody>
            <a:bodyPr/>
            <a:lstStyle/>
            <a:p>
              <a:pPr algn="ctr" eaLnBrk="0" hangingPunct="0"/>
              <a:r>
                <a:rPr lang="es-ES" sz="1600"/>
                <a:t>MAYORISTAS REGIONALES</a:t>
              </a:r>
            </a:p>
          </p:txBody>
        </p:sp>
        <p:sp>
          <p:nvSpPr>
            <p:cNvPr id="28679" name="Text Box 7"/>
            <p:cNvSpPr txBox="1">
              <a:spLocks noChangeArrowheads="1"/>
            </p:cNvSpPr>
            <p:nvPr/>
          </p:nvSpPr>
          <p:spPr bwMode="auto">
            <a:xfrm>
              <a:off x="6431" y="12031"/>
              <a:ext cx="1620" cy="720"/>
            </a:xfrm>
            <a:prstGeom prst="rect">
              <a:avLst/>
            </a:prstGeom>
            <a:solidFill>
              <a:srgbClr val="FFFFFF"/>
            </a:solidFill>
            <a:ln w="9525">
              <a:solidFill>
                <a:srgbClr val="FFFF66"/>
              </a:solidFill>
              <a:miter lim="800000"/>
              <a:headEnd/>
              <a:tailEnd/>
            </a:ln>
          </p:spPr>
          <p:txBody>
            <a:bodyPr/>
            <a:lstStyle/>
            <a:p>
              <a:pPr algn="ctr" eaLnBrk="0" hangingPunct="0"/>
              <a:r>
                <a:rPr lang="es-ES" sz="1600"/>
                <a:t>MINORISTAS MENORES</a:t>
              </a:r>
            </a:p>
          </p:txBody>
        </p:sp>
        <p:sp>
          <p:nvSpPr>
            <p:cNvPr id="28680" name="Line 8"/>
            <p:cNvSpPr>
              <a:spLocks noChangeShapeType="1"/>
            </p:cNvSpPr>
            <p:nvPr/>
          </p:nvSpPr>
          <p:spPr bwMode="auto">
            <a:xfrm>
              <a:off x="3191" y="12408"/>
              <a:ext cx="720" cy="0"/>
            </a:xfrm>
            <a:prstGeom prst="line">
              <a:avLst/>
            </a:prstGeom>
            <a:noFill/>
            <a:ln w="9525">
              <a:solidFill>
                <a:srgbClr val="FFFF66"/>
              </a:solidFill>
              <a:round/>
              <a:headEnd/>
              <a:tailEnd type="triangle" w="med" len="med"/>
            </a:ln>
          </p:spPr>
          <p:txBody>
            <a:bodyPr/>
            <a:lstStyle/>
            <a:p>
              <a:endParaRPr lang="es-ES"/>
            </a:p>
          </p:txBody>
        </p:sp>
        <p:sp>
          <p:nvSpPr>
            <p:cNvPr id="28681" name="Line 9"/>
            <p:cNvSpPr>
              <a:spLocks noChangeShapeType="1"/>
            </p:cNvSpPr>
            <p:nvPr/>
          </p:nvSpPr>
          <p:spPr bwMode="auto">
            <a:xfrm>
              <a:off x="5711" y="12408"/>
              <a:ext cx="720" cy="0"/>
            </a:xfrm>
            <a:prstGeom prst="line">
              <a:avLst/>
            </a:prstGeom>
            <a:noFill/>
            <a:ln w="9525">
              <a:solidFill>
                <a:srgbClr val="FFFF66"/>
              </a:solidFill>
              <a:round/>
              <a:headEnd/>
              <a:tailEnd type="triangle" w="med" len="med"/>
            </a:ln>
          </p:spPr>
          <p:txBody>
            <a:bodyPr/>
            <a:lstStyle/>
            <a:p>
              <a:endParaRPr lang="es-ES"/>
            </a:p>
          </p:txBody>
        </p:sp>
        <p:sp>
          <p:nvSpPr>
            <p:cNvPr id="28682" name="Text Box 10"/>
            <p:cNvSpPr txBox="1">
              <a:spLocks noChangeArrowheads="1"/>
            </p:cNvSpPr>
            <p:nvPr/>
          </p:nvSpPr>
          <p:spPr bwMode="auto">
            <a:xfrm>
              <a:off x="8771" y="12228"/>
              <a:ext cx="1980" cy="1440"/>
            </a:xfrm>
            <a:prstGeom prst="rect">
              <a:avLst/>
            </a:prstGeom>
            <a:solidFill>
              <a:srgbClr val="FFFFFF"/>
            </a:solidFill>
            <a:ln w="9525">
              <a:solidFill>
                <a:srgbClr val="FFFF66"/>
              </a:solidFill>
              <a:miter lim="800000"/>
              <a:headEnd/>
              <a:tailEnd/>
            </a:ln>
          </p:spPr>
          <p:txBody>
            <a:bodyPr/>
            <a:lstStyle/>
            <a:p>
              <a:pPr algn="ctr" eaLnBrk="0" hangingPunct="0"/>
              <a:endParaRPr lang="es-ES" sz="1600"/>
            </a:p>
            <a:p>
              <a:pPr algn="ctr" eaLnBrk="0" hangingPunct="0"/>
              <a:endParaRPr lang="es-ES" sz="1600"/>
            </a:p>
            <a:p>
              <a:pPr algn="ctr" eaLnBrk="0" hangingPunct="0"/>
              <a:r>
                <a:rPr lang="es-ES" sz="1600"/>
                <a:t>CONSUMIDORES</a:t>
              </a:r>
            </a:p>
          </p:txBody>
        </p:sp>
        <p:sp>
          <p:nvSpPr>
            <p:cNvPr id="28683" name="Line 11"/>
            <p:cNvSpPr>
              <a:spLocks noChangeShapeType="1"/>
            </p:cNvSpPr>
            <p:nvPr/>
          </p:nvSpPr>
          <p:spPr bwMode="auto">
            <a:xfrm>
              <a:off x="8051" y="12408"/>
              <a:ext cx="720" cy="0"/>
            </a:xfrm>
            <a:prstGeom prst="line">
              <a:avLst/>
            </a:prstGeom>
            <a:noFill/>
            <a:ln w="9525">
              <a:solidFill>
                <a:srgbClr val="FFFF66"/>
              </a:solidFill>
              <a:round/>
              <a:headEnd/>
              <a:tailEnd type="triangle" w="med" len="med"/>
            </a:ln>
          </p:spPr>
          <p:txBody>
            <a:bodyPr/>
            <a:lstStyle/>
            <a:p>
              <a:endParaRPr lang="es-ES"/>
            </a:p>
          </p:txBody>
        </p:sp>
        <p:sp>
          <p:nvSpPr>
            <p:cNvPr id="28684" name="Text Box 12"/>
            <p:cNvSpPr txBox="1">
              <a:spLocks noChangeArrowheads="1"/>
            </p:cNvSpPr>
            <p:nvPr/>
          </p:nvSpPr>
          <p:spPr bwMode="auto">
            <a:xfrm>
              <a:off x="6431" y="13128"/>
              <a:ext cx="1620" cy="720"/>
            </a:xfrm>
            <a:prstGeom prst="rect">
              <a:avLst/>
            </a:prstGeom>
            <a:solidFill>
              <a:srgbClr val="FFFFFF"/>
            </a:solidFill>
            <a:ln w="9525">
              <a:solidFill>
                <a:srgbClr val="FFFF66"/>
              </a:solidFill>
              <a:miter lim="800000"/>
              <a:headEnd/>
              <a:tailEnd/>
            </a:ln>
          </p:spPr>
          <p:txBody>
            <a:bodyPr/>
            <a:lstStyle/>
            <a:p>
              <a:pPr algn="ctr" eaLnBrk="0" hangingPunct="0"/>
              <a:r>
                <a:rPr lang="es-ES" sz="1600"/>
                <a:t>MINORISTAS GRANDES</a:t>
              </a:r>
            </a:p>
          </p:txBody>
        </p:sp>
        <p:sp>
          <p:nvSpPr>
            <p:cNvPr id="28685" name="Freeform 13"/>
            <p:cNvSpPr>
              <a:spLocks/>
            </p:cNvSpPr>
            <p:nvPr/>
          </p:nvSpPr>
          <p:spPr bwMode="auto">
            <a:xfrm>
              <a:off x="2332" y="12597"/>
              <a:ext cx="4099" cy="900"/>
            </a:xfrm>
            <a:custGeom>
              <a:avLst/>
              <a:gdLst/>
              <a:ahLst/>
              <a:cxnLst>
                <a:cxn ang="0">
                  <a:pos x="0" y="0"/>
                </a:cxn>
                <a:cxn ang="0">
                  <a:pos x="0" y="900"/>
                </a:cxn>
                <a:cxn ang="0">
                  <a:pos x="4099" y="892"/>
                </a:cxn>
              </a:cxnLst>
              <a:rect l="0" t="0" r="r" b="b"/>
              <a:pathLst>
                <a:path w="4099" h="900">
                  <a:moveTo>
                    <a:pt x="0" y="0"/>
                  </a:moveTo>
                  <a:lnTo>
                    <a:pt x="0" y="900"/>
                  </a:lnTo>
                  <a:lnTo>
                    <a:pt x="4099" y="892"/>
                  </a:lnTo>
                </a:path>
              </a:pathLst>
            </a:custGeom>
            <a:noFill/>
            <a:ln w="9525">
              <a:solidFill>
                <a:srgbClr val="FFFF66"/>
              </a:solidFill>
              <a:round/>
              <a:headEnd/>
              <a:tailEnd type="triangle" w="med" len="med"/>
            </a:ln>
          </p:spPr>
          <p:txBody>
            <a:bodyPr/>
            <a:lstStyle/>
            <a:p>
              <a:endParaRPr lang="es-ES"/>
            </a:p>
          </p:txBody>
        </p:sp>
        <p:sp>
          <p:nvSpPr>
            <p:cNvPr id="28686" name="Line 14"/>
            <p:cNvSpPr>
              <a:spLocks noChangeShapeType="1"/>
            </p:cNvSpPr>
            <p:nvPr/>
          </p:nvSpPr>
          <p:spPr bwMode="auto">
            <a:xfrm>
              <a:off x="8051" y="13488"/>
              <a:ext cx="720" cy="0"/>
            </a:xfrm>
            <a:prstGeom prst="line">
              <a:avLst/>
            </a:prstGeom>
            <a:noFill/>
            <a:ln w="9525">
              <a:solidFill>
                <a:srgbClr val="FFFF66"/>
              </a:solidFill>
              <a:round/>
              <a:headEnd/>
              <a:tailEnd type="triangle" w="med" len="med"/>
            </a:ln>
          </p:spPr>
          <p:txBody>
            <a:bodyPr/>
            <a:lstStyle/>
            <a:p>
              <a:endParaRPr lang="es-ES"/>
            </a:p>
          </p:txBody>
        </p:sp>
        <p:sp>
          <p:nvSpPr>
            <p:cNvPr id="28687" name="Freeform 15"/>
            <p:cNvSpPr>
              <a:spLocks/>
            </p:cNvSpPr>
            <p:nvPr/>
          </p:nvSpPr>
          <p:spPr bwMode="auto">
            <a:xfrm>
              <a:off x="4852" y="11677"/>
              <a:ext cx="4999" cy="540"/>
            </a:xfrm>
            <a:custGeom>
              <a:avLst/>
              <a:gdLst/>
              <a:ahLst/>
              <a:cxnLst>
                <a:cxn ang="0">
                  <a:pos x="0" y="360"/>
                </a:cxn>
                <a:cxn ang="0">
                  <a:pos x="0" y="0"/>
                </a:cxn>
                <a:cxn ang="0">
                  <a:pos x="5240" y="0"/>
                </a:cxn>
                <a:cxn ang="0">
                  <a:pos x="5240" y="540"/>
                </a:cxn>
              </a:cxnLst>
              <a:rect l="0" t="0" r="r" b="b"/>
              <a:pathLst>
                <a:path w="5240" h="540">
                  <a:moveTo>
                    <a:pt x="0" y="360"/>
                  </a:moveTo>
                  <a:lnTo>
                    <a:pt x="0" y="0"/>
                  </a:lnTo>
                  <a:lnTo>
                    <a:pt x="5240" y="0"/>
                  </a:lnTo>
                  <a:lnTo>
                    <a:pt x="5240" y="540"/>
                  </a:lnTo>
                </a:path>
              </a:pathLst>
            </a:custGeom>
            <a:noFill/>
            <a:ln w="9525">
              <a:solidFill>
                <a:srgbClr val="FFFF66"/>
              </a:solidFill>
              <a:round/>
              <a:headEnd/>
              <a:tailEnd type="triangle" w="med" len="med"/>
            </a:ln>
          </p:spPr>
          <p:txBody>
            <a:bodyPr/>
            <a:lstStyle/>
            <a:p>
              <a:endParaRPr lang="es-ES"/>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descr="Vertical estrecha"/>
          <p:cNvSpPr>
            <a:spLocks noChangeArrowheads="1" noChangeShapeType="1" noTextEdit="1"/>
          </p:cNvSpPr>
          <p:nvPr/>
        </p:nvSpPr>
        <p:spPr bwMode="auto">
          <a:xfrm>
            <a:off x="1066800" y="-76200"/>
            <a:ext cx="6972300" cy="1084263"/>
          </a:xfrm>
          <a:prstGeom prst="rect">
            <a:avLst/>
          </a:prstGeom>
        </p:spPr>
        <p:txBody>
          <a:bodyPr wrap="none" fromWordArt="1">
            <a:prstTxWarp prst="textCurveUp">
              <a:avLst>
                <a:gd name="adj" fmla="val 40356"/>
              </a:avLst>
            </a:prstTxWarp>
          </a:bodyPr>
          <a:lstStyle/>
          <a:p>
            <a:pPr algn="ctr"/>
            <a:r>
              <a:rPr lang="es-E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outerShdw>
                </a:effectLst>
                <a:latin typeface="Arial Black"/>
              </a:rPr>
              <a:t>PROMOCIÓN Y PUBLICIDAD</a:t>
            </a:r>
          </a:p>
        </p:txBody>
      </p:sp>
      <p:sp>
        <p:nvSpPr>
          <p:cNvPr id="29699" name="Text Box 3"/>
          <p:cNvSpPr txBox="1">
            <a:spLocks noChangeArrowheads="1"/>
          </p:cNvSpPr>
          <p:nvPr/>
        </p:nvSpPr>
        <p:spPr bwMode="auto">
          <a:xfrm>
            <a:off x="76200" y="1219200"/>
            <a:ext cx="8763000" cy="1536700"/>
          </a:xfrm>
          <a:prstGeom prst="rect">
            <a:avLst/>
          </a:prstGeom>
          <a:noFill/>
          <a:ln w="9525">
            <a:noFill/>
            <a:miter lim="800000"/>
            <a:headEnd/>
            <a:tailEnd/>
          </a:ln>
          <a:effectLst/>
        </p:spPr>
        <p:txBody>
          <a:bodyPr>
            <a:spAutoFit/>
          </a:bodyPr>
          <a:lstStyle/>
          <a:p>
            <a:pPr algn="just">
              <a:lnSpc>
                <a:spcPct val="80000"/>
              </a:lnSpc>
              <a:spcBef>
                <a:spcPct val="50000"/>
              </a:spcBef>
            </a:pPr>
            <a:r>
              <a:rPr lang="es-ES" sz="1400">
                <a:solidFill>
                  <a:schemeClr val="bg1"/>
                </a:solidFill>
                <a:latin typeface="Arial Unicode MS" pitchFamily="34" charset="-128"/>
                <a:ea typeface="Arial Unicode MS" pitchFamily="34" charset="-128"/>
                <a:cs typeface="Arial Unicode MS" pitchFamily="34" charset="-128"/>
              </a:rPr>
              <a:t>El principal objetivo del plan de promoción y publicidad es:</a:t>
            </a:r>
          </a:p>
          <a:p>
            <a:pPr lvl="1" algn="just">
              <a:lnSpc>
                <a:spcPct val="80000"/>
              </a:lnSpc>
              <a:spcBef>
                <a:spcPct val="50000"/>
              </a:spcBef>
            </a:pPr>
            <a:r>
              <a:rPr lang="es-ES" sz="1400">
                <a:solidFill>
                  <a:schemeClr val="bg1"/>
                </a:solidFill>
                <a:latin typeface="Arial Unicode MS" pitchFamily="34" charset="-128"/>
                <a:ea typeface="Arial Unicode MS" pitchFamily="34" charset="-128"/>
                <a:cs typeface="Arial Unicode MS" pitchFamily="34" charset="-128"/>
              </a:rPr>
              <a:t>El encender el deseo de compra por nuestros productos</a:t>
            </a:r>
          </a:p>
          <a:p>
            <a:pPr lvl="1" algn="just">
              <a:lnSpc>
                <a:spcPct val="80000"/>
              </a:lnSpc>
              <a:spcBef>
                <a:spcPct val="50000"/>
              </a:spcBef>
            </a:pPr>
            <a:r>
              <a:rPr lang="es-ES" sz="1400">
                <a:solidFill>
                  <a:schemeClr val="bg1"/>
                </a:solidFill>
                <a:latin typeface="Arial Unicode MS" pitchFamily="34" charset="-128"/>
                <a:ea typeface="Arial Unicode MS" pitchFamily="34" charset="-128"/>
                <a:cs typeface="Arial Unicode MS" pitchFamily="34" charset="-128"/>
              </a:rPr>
              <a:t>Crear una imagen de marca posicionada y diferenciada</a:t>
            </a:r>
          </a:p>
          <a:p>
            <a:pPr lvl="1" algn="just">
              <a:lnSpc>
                <a:spcPct val="80000"/>
              </a:lnSpc>
              <a:spcBef>
                <a:spcPct val="50000"/>
              </a:spcBef>
            </a:pPr>
            <a:r>
              <a:rPr lang="es-ES" sz="1400">
                <a:solidFill>
                  <a:schemeClr val="bg1"/>
                </a:solidFill>
                <a:latin typeface="Arial Unicode MS" pitchFamily="34" charset="-128"/>
                <a:ea typeface="Arial Unicode MS" pitchFamily="34" charset="-128"/>
                <a:cs typeface="Arial Unicode MS" pitchFamily="34" charset="-128"/>
              </a:rPr>
              <a:t>Promocionar la empresa y mantener una percepción positiva sobre la empresa</a:t>
            </a:r>
          </a:p>
          <a:p>
            <a:pPr lvl="1" algn="just">
              <a:lnSpc>
                <a:spcPct val="80000"/>
              </a:lnSpc>
              <a:spcBef>
                <a:spcPct val="50000"/>
              </a:spcBef>
            </a:pPr>
            <a:r>
              <a:rPr lang="es-ES" sz="1400">
                <a:solidFill>
                  <a:schemeClr val="bg1"/>
                </a:solidFill>
                <a:latin typeface="Arial Unicode MS" pitchFamily="34" charset="-128"/>
                <a:ea typeface="Arial Unicode MS" pitchFamily="34" charset="-128"/>
                <a:cs typeface="Arial Unicode MS" pitchFamily="34" charset="-128"/>
              </a:rPr>
              <a:t>Establecer una serie de contactos, distribuidores y relaciones comerciales para la comercialización de nuestros productos.</a:t>
            </a:r>
            <a:endParaRPr lang="es-ES" sz="1400">
              <a:solidFill>
                <a:schemeClr val="bg1"/>
              </a:solidFill>
            </a:endParaRPr>
          </a:p>
        </p:txBody>
      </p:sp>
      <p:sp>
        <p:nvSpPr>
          <p:cNvPr id="29700" name="Text Box 4"/>
          <p:cNvSpPr txBox="1">
            <a:spLocks noChangeArrowheads="1"/>
          </p:cNvSpPr>
          <p:nvPr/>
        </p:nvSpPr>
        <p:spPr bwMode="auto">
          <a:xfrm>
            <a:off x="152400" y="3124200"/>
            <a:ext cx="8763000" cy="3651250"/>
          </a:xfrm>
          <a:prstGeom prst="rect">
            <a:avLst/>
          </a:prstGeom>
          <a:noFill/>
          <a:ln w="9525">
            <a:noFill/>
            <a:miter lim="800000"/>
            <a:headEnd/>
            <a:tailEnd/>
          </a:ln>
          <a:effectLst/>
        </p:spPr>
        <p:txBody>
          <a:bodyPr>
            <a:spAutoFit/>
          </a:bodyPr>
          <a:lstStyle/>
          <a:p>
            <a:pPr algn="just">
              <a:spcBef>
                <a:spcPct val="50000"/>
              </a:spcBef>
            </a:pPr>
            <a:r>
              <a:rPr lang="es-EC" sz="1800" b="1" u="sng">
                <a:solidFill>
                  <a:schemeClr val="bg1"/>
                </a:solidFill>
                <a:latin typeface="Arial Unicode MS" pitchFamily="34" charset="-128"/>
                <a:ea typeface="Arial Unicode MS" pitchFamily="34" charset="-128"/>
                <a:cs typeface="Arial Unicode MS" pitchFamily="34" charset="-128"/>
              </a:rPr>
              <a:t>Instrumentos de Promoción:</a:t>
            </a:r>
          </a:p>
          <a:p>
            <a:pPr algn="just">
              <a:spcBef>
                <a:spcPct val="50000"/>
              </a:spcBef>
            </a:pPr>
            <a:endParaRPr lang="es-EC" sz="1800" b="1" u="sng">
              <a:solidFill>
                <a:schemeClr val="bg1"/>
              </a:solidFill>
              <a:latin typeface="Arial Unicode MS" pitchFamily="34" charset="-128"/>
              <a:ea typeface="Arial Unicode MS" pitchFamily="34" charset="-128"/>
              <a:cs typeface="Arial Unicode MS" pitchFamily="34" charset="-128"/>
            </a:endParaRPr>
          </a:p>
          <a:p>
            <a:pPr algn="just">
              <a:spcBef>
                <a:spcPct val="50000"/>
              </a:spcBef>
            </a:pPr>
            <a:r>
              <a:rPr lang="es-ES" sz="1400" b="1" u="sng">
                <a:solidFill>
                  <a:schemeClr val="bg1"/>
                </a:solidFill>
                <a:latin typeface="Arial Unicode MS" pitchFamily="34" charset="-128"/>
                <a:ea typeface="Arial Unicode MS" pitchFamily="34" charset="-128"/>
                <a:cs typeface="Arial Unicode MS" pitchFamily="34" charset="-128"/>
              </a:rPr>
              <a:t>PUBLICIDAD</a:t>
            </a:r>
            <a:r>
              <a:rPr lang="es-ES" sz="1400">
                <a:solidFill>
                  <a:schemeClr val="bg1"/>
                </a:solidFill>
                <a:latin typeface="Arial Unicode MS" pitchFamily="34" charset="-128"/>
                <a:ea typeface="Arial Unicode MS" pitchFamily="34" charset="-128"/>
                <a:cs typeface="Arial Unicode MS" pitchFamily="34" charset="-128"/>
              </a:rPr>
              <a:t>: cualquier forma pagada de representación no personal y promoción de ideas, marcas, bienes o servicios, ante cualquier medio de información.</a:t>
            </a:r>
          </a:p>
          <a:p>
            <a:pPr algn="just">
              <a:spcBef>
                <a:spcPct val="50000"/>
              </a:spcBef>
            </a:pPr>
            <a:r>
              <a:rPr lang="es-ES" sz="1400" b="1" u="sng">
                <a:solidFill>
                  <a:schemeClr val="bg1"/>
                </a:solidFill>
                <a:latin typeface="Arial Unicode MS" pitchFamily="34" charset="-128"/>
                <a:ea typeface="Arial Unicode MS" pitchFamily="34" charset="-128"/>
                <a:cs typeface="Arial Unicode MS" pitchFamily="34" charset="-128"/>
              </a:rPr>
              <a:t>MERCADOTECNIA DIRECTA</a:t>
            </a:r>
            <a:r>
              <a:rPr lang="es-ES" sz="1400">
                <a:solidFill>
                  <a:schemeClr val="bg1"/>
                </a:solidFill>
                <a:latin typeface="Arial Unicode MS" pitchFamily="34" charset="-128"/>
                <a:ea typeface="Arial Unicode MS" pitchFamily="34" charset="-128"/>
                <a:cs typeface="Arial Unicode MS" pitchFamily="34" charset="-128"/>
              </a:rPr>
              <a:t>: uso de correo, teléfono, e-mail y otras herramientas de contacto no personal con clientes, contactos o socios comerciales y prospectos específicos para comunicarse o solicitar respuesta de los mismos sobre nuestros productos.</a:t>
            </a:r>
          </a:p>
          <a:p>
            <a:pPr algn="just">
              <a:spcBef>
                <a:spcPct val="50000"/>
              </a:spcBef>
            </a:pPr>
            <a:r>
              <a:rPr lang="es-ES" sz="1400" b="1" u="sng">
                <a:solidFill>
                  <a:schemeClr val="bg1"/>
                </a:solidFill>
                <a:latin typeface="Arial Unicode MS" pitchFamily="34" charset="-128"/>
                <a:ea typeface="Arial Unicode MS" pitchFamily="34" charset="-128"/>
                <a:cs typeface="Arial Unicode MS" pitchFamily="34" charset="-128"/>
              </a:rPr>
              <a:t>PROMOCIÓN DE VENTA</a:t>
            </a:r>
            <a:r>
              <a:rPr lang="es-ES" sz="1400" b="1">
                <a:solidFill>
                  <a:schemeClr val="bg1"/>
                </a:solidFill>
                <a:latin typeface="Arial Unicode MS" pitchFamily="34" charset="-128"/>
                <a:ea typeface="Arial Unicode MS" pitchFamily="34" charset="-128"/>
                <a:cs typeface="Arial Unicode MS" pitchFamily="34" charset="-128"/>
              </a:rPr>
              <a:t>:</a:t>
            </a:r>
            <a:r>
              <a:rPr lang="es-ES" sz="1400">
                <a:solidFill>
                  <a:schemeClr val="bg1"/>
                </a:solidFill>
                <a:latin typeface="Arial Unicode MS" pitchFamily="34" charset="-128"/>
                <a:ea typeface="Arial Unicode MS" pitchFamily="34" charset="-128"/>
                <a:cs typeface="Arial Unicode MS" pitchFamily="34" charset="-128"/>
              </a:rPr>
              <a:t> incentivos a corto plazo para fomentar que se pruebe o compre un producto o servicio</a:t>
            </a:r>
          </a:p>
          <a:p>
            <a:pPr algn="just">
              <a:spcBef>
                <a:spcPct val="50000"/>
              </a:spcBef>
            </a:pPr>
            <a:r>
              <a:rPr lang="es-ES" sz="1400" b="1" u="sng">
                <a:solidFill>
                  <a:schemeClr val="bg1"/>
                </a:solidFill>
                <a:latin typeface="Arial Unicode MS" pitchFamily="34" charset="-128"/>
                <a:ea typeface="Arial Unicode MS" pitchFamily="34" charset="-128"/>
                <a:cs typeface="Arial Unicode MS" pitchFamily="34" charset="-128"/>
              </a:rPr>
              <a:t>RELACIONES PUBLICA</a:t>
            </a:r>
            <a:r>
              <a:rPr lang="es-ES" sz="1400">
                <a:solidFill>
                  <a:schemeClr val="bg1"/>
                </a:solidFill>
                <a:latin typeface="Arial Unicode MS" pitchFamily="34" charset="-128"/>
                <a:ea typeface="Arial Unicode MS" pitchFamily="34" charset="-128"/>
                <a:cs typeface="Arial Unicode MS" pitchFamily="34" charset="-128"/>
              </a:rPr>
              <a:t>: una variedad de programas diseñados para promover y / o proteger la imagen de la compañía o los productos</a:t>
            </a:r>
          </a:p>
          <a:p>
            <a:pPr algn="just">
              <a:spcBef>
                <a:spcPct val="50000"/>
              </a:spcBef>
            </a:pPr>
            <a:r>
              <a:rPr lang="es-ES" sz="1400" b="1" u="sng">
                <a:solidFill>
                  <a:schemeClr val="bg1"/>
                </a:solidFill>
                <a:latin typeface="Arial Unicode MS" pitchFamily="34" charset="-128"/>
                <a:ea typeface="Arial Unicode MS" pitchFamily="34" charset="-128"/>
                <a:cs typeface="Arial Unicode MS" pitchFamily="34" charset="-128"/>
              </a:rPr>
              <a:t>VENTA PERSONAL:</a:t>
            </a:r>
            <a:r>
              <a:rPr lang="es-ES" sz="1400">
                <a:solidFill>
                  <a:schemeClr val="bg1"/>
                </a:solidFill>
                <a:latin typeface="Arial Unicode MS" pitchFamily="34" charset="-128"/>
                <a:ea typeface="Arial Unicode MS" pitchFamily="34" charset="-128"/>
                <a:cs typeface="Arial Unicode MS" pitchFamily="34" charset="-128"/>
              </a:rPr>
              <a:t> interacción en persona con uno o mas prospectos de compradores para el propósito de la realización de una venta</a:t>
            </a:r>
            <a:r>
              <a:rPr lang="es-EC" sz="1400">
                <a:solidFill>
                  <a:schemeClr val="bg1"/>
                </a:solidFill>
                <a:latin typeface="Arial Unicode MS" pitchFamily="34" charset="-128"/>
                <a:ea typeface="Arial Unicode MS" pitchFamily="34" charset="-128"/>
                <a:cs typeface="Arial Unicode MS" pitchFamily="34" charset="-128"/>
              </a:rPr>
              <a:t>.</a:t>
            </a:r>
            <a:endParaRPr lang="es-ES" sz="140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p:cNvSpPr>
            <a:spLocks noChangeArrowheads="1" noChangeShapeType="1" noTextEdit="1"/>
          </p:cNvSpPr>
          <p:nvPr/>
        </p:nvSpPr>
        <p:spPr bwMode="auto">
          <a:xfrm>
            <a:off x="228600" y="304800"/>
            <a:ext cx="8458200" cy="685800"/>
          </a:xfrm>
          <a:prstGeom prst="rect">
            <a:avLst/>
          </a:prstGeom>
        </p:spPr>
        <p:txBody>
          <a:bodyPr wrap="none" fromWordArt="1">
            <a:prstTxWarp prst="textPlain">
              <a:avLst>
                <a:gd name="adj" fmla="val 50000"/>
              </a:avLst>
            </a:prstTxWarp>
          </a:bodyPr>
          <a:lstStyle/>
          <a:p>
            <a:pPr algn="ctr"/>
            <a:r>
              <a:rPr lang="es-EC" sz="1800" b="1" kern="10">
                <a:ln w="9525">
                  <a:noFill/>
                  <a:round/>
                  <a:headEnd/>
                  <a:tailEnd/>
                </a:ln>
                <a:solidFill>
                  <a:srgbClr val="FFFF66"/>
                </a:solidFill>
                <a:latin typeface="Times New Roman"/>
                <a:cs typeface="Times New Roman"/>
              </a:rPr>
              <a:t>SELECCIÓN DE CANALES DE COMUNICACIÓN Y PROMOCIÓN</a:t>
            </a:r>
            <a:endParaRPr lang="es-ES" sz="1800" b="1" kern="10">
              <a:ln w="9525">
                <a:noFill/>
                <a:round/>
                <a:headEnd/>
                <a:tailEnd/>
              </a:ln>
              <a:solidFill>
                <a:srgbClr val="FFFF66"/>
              </a:solidFill>
              <a:latin typeface="Times New Roman"/>
              <a:cs typeface="Times New Roman"/>
            </a:endParaRPr>
          </a:p>
        </p:txBody>
      </p:sp>
      <p:sp>
        <p:nvSpPr>
          <p:cNvPr id="30723" name="Text Box 3"/>
          <p:cNvSpPr txBox="1">
            <a:spLocks noChangeArrowheads="1"/>
          </p:cNvSpPr>
          <p:nvPr/>
        </p:nvSpPr>
        <p:spPr bwMode="auto">
          <a:xfrm>
            <a:off x="304800" y="1143000"/>
            <a:ext cx="8839200" cy="5348288"/>
          </a:xfrm>
          <a:prstGeom prst="rect">
            <a:avLst/>
          </a:prstGeom>
          <a:noFill/>
          <a:ln w="9525">
            <a:noFill/>
            <a:miter lim="800000"/>
            <a:headEnd/>
            <a:tailEnd/>
          </a:ln>
          <a:effectLst/>
        </p:spPr>
        <p:txBody>
          <a:bodyPr>
            <a:spAutoFit/>
          </a:bodyPr>
          <a:lstStyle/>
          <a:p>
            <a:pPr algn="just">
              <a:spcBef>
                <a:spcPct val="50000"/>
              </a:spcBef>
            </a:pPr>
            <a:r>
              <a:rPr lang="es-ES" sz="1600">
                <a:solidFill>
                  <a:schemeClr val="bg1"/>
                </a:solidFill>
                <a:latin typeface="Arial Unicode MS" pitchFamily="34" charset="-128"/>
                <a:ea typeface="Arial Unicode MS" pitchFamily="34" charset="-128"/>
                <a:cs typeface="Arial Unicode MS" pitchFamily="34" charset="-128"/>
              </a:rPr>
              <a:t>Para esto se ha seleccionado una serie de canales, que contemplan esta premisa así tenemos:</a:t>
            </a:r>
            <a:endParaRPr lang="es-EC" sz="1600">
              <a:solidFill>
                <a:schemeClr val="bg1"/>
              </a:solidFill>
              <a:latin typeface="Arial Unicode MS" pitchFamily="34" charset="-128"/>
              <a:ea typeface="Arial Unicode MS" pitchFamily="34" charset="-128"/>
              <a:cs typeface="Arial Unicode MS" pitchFamily="34" charset="-128"/>
            </a:endParaRPr>
          </a:p>
          <a:p>
            <a:pPr algn="just">
              <a:spcBef>
                <a:spcPct val="50000"/>
              </a:spcBef>
            </a:pPr>
            <a:endParaRPr lang="es-ES" sz="1600">
              <a:solidFill>
                <a:schemeClr val="bg1"/>
              </a:solidFill>
              <a:latin typeface="Arial Unicode MS" pitchFamily="34" charset="-128"/>
              <a:ea typeface="Arial Unicode MS" pitchFamily="34" charset="-128"/>
              <a:cs typeface="Arial Unicode MS" pitchFamily="34" charset="-128"/>
            </a:endParaRP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MATERIAL PUBLICITARIO</a:t>
            </a:r>
            <a:r>
              <a:rPr lang="es-EC" sz="1600" b="1" u="sng">
                <a:solidFill>
                  <a:schemeClr val="bg1"/>
                </a:solidFill>
                <a:latin typeface="Arial Unicode MS" pitchFamily="34" charset="-128"/>
                <a:ea typeface="Arial Unicode MS" pitchFamily="34" charset="-128"/>
                <a:cs typeface="Arial Unicode MS" pitchFamily="34" charset="-128"/>
              </a:rPr>
              <a:t> (CATÁLOGOS).</a:t>
            </a:r>
            <a:r>
              <a:rPr lang="es-ES" sz="1600" b="1" u="sng">
                <a:solidFill>
                  <a:schemeClr val="bg1"/>
                </a:solidFill>
                <a:latin typeface="Arial Unicode MS" pitchFamily="34" charset="-128"/>
                <a:ea typeface="Arial Unicode MS" pitchFamily="34" charset="-128"/>
                <a:cs typeface="Arial Unicode MS" pitchFamily="34" charset="-128"/>
              </a:rPr>
              <a:t> </a:t>
            </a:r>
            <a:endParaRPr lang="es-EC" sz="1600" b="1" u="sng">
              <a:solidFill>
                <a:schemeClr val="bg1"/>
              </a:solidFill>
              <a:latin typeface="Arial Unicode MS" pitchFamily="34" charset="-128"/>
              <a:ea typeface="Arial Unicode MS" pitchFamily="34" charset="-128"/>
              <a:cs typeface="Arial Unicode MS" pitchFamily="34" charset="-128"/>
            </a:endParaRPr>
          </a:p>
          <a:p>
            <a:pPr algn="just">
              <a:spcBef>
                <a:spcPct val="50000"/>
              </a:spcBef>
              <a:buFontTx/>
              <a:buChar char="•"/>
            </a:pPr>
            <a:endParaRPr lang="es-EC" sz="1600" b="1" u="sng">
              <a:solidFill>
                <a:schemeClr val="bg1"/>
              </a:solidFill>
              <a:latin typeface="Arial Unicode MS" pitchFamily="34" charset="-128"/>
              <a:ea typeface="Arial Unicode MS" pitchFamily="34" charset="-128"/>
              <a:cs typeface="Arial Unicode MS" pitchFamily="34" charset="-128"/>
            </a:endParaRP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FERIAS</a:t>
            </a:r>
            <a:r>
              <a:rPr lang="es-EC" sz="1600" b="1" u="sng">
                <a:solidFill>
                  <a:schemeClr val="bg1"/>
                </a:solidFill>
                <a:latin typeface="Arial Unicode MS" pitchFamily="34" charset="-128"/>
                <a:ea typeface="Arial Unicode MS" pitchFamily="34" charset="-128"/>
                <a:cs typeface="Arial Unicode MS" pitchFamily="34" charset="-128"/>
              </a:rPr>
              <a:t> (</a:t>
            </a:r>
            <a:r>
              <a:rPr lang="es-ES" sz="1600">
                <a:solidFill>
                  <a:schemeClr val="bg1"/>
                </a:solidFill>
                <a:latin typeface="Arial Unicode MS" pitchFamily="34" charset="-128"/>
                <a:ea typeface="Arial Unicode MS" pitchFamily="34" charset="-128"/>
                <a:cs typeface="Arial Unicode MS" pitchFamily="34" charset="-128"/>
              </a:rPr>
              <a:t>EXPOPLAZA, la FERIA DE DURAN (octubre)</a:t>
            </a:r>
            <a:r>
              <a:rPr lang="es-EC" sz="1600">
                <a:solidFill>
                  <a:schemeClr val="bg1"/>
                </a:solidFill>
                <a:latin typeface="Arial Unicode MS" pitchFamily="34" charset="-128"/>
                <a:ea typeface="Arial Unicode MS" pitchFamily="34" charset="-128"/>
                <a:cs typeface="Arial Unicode MS" pitchFamily="34" charset="-128"/>
              </a:rPr>
              <a:t>)</a:t>
            </a: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INTERNET</a:t>
            </a:r>
            <a:r>
              <a:rPr lang="es-EC" sz="1600" b="1" u="sng">
                <a:solidFill>
                  <a:schemeClr val="bg1"/>
                </a:solidFill>
                <a:latin typeface="Arial Unicode MS" pitchFamily="34" charset="-128"/>
                <a:ea typeface="Arial Unicode MS" pitchFamily="34" charset="-128"/>
                <a:cs typeface="Arial Unicode MS" pitchFamily="34" charset="-128"/>
              </a:rPr>
              <a:t>.</a:t>
            </a: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MERCADOTECNIA DIRECTA</a:t>
            </a:r>
            <a:r>
              <a:rPr lang="es-EC" sz="1600" b="1" u="sng">
                <a:solidFill>
                  <a:schemeClr val="bg1"/>
                </a:solidFill>
                <a:latin typeface="Arial Unicode MS" pitchFamily="34" charset="-128"/>
                <a:ea typeface="Arial Unicode MS" pitchFamily="34" charset="-128"/>
                <a:cs typeface="Arial Unicode MS" pitchFamily="34" charset="-128"/>
              </a:rPr>
              <a:t>(</a:t>
            </a:r>
            <a:r>
              <a:rPr lang="es-ES" sz="1600">
                <a:solidFill>
                  <a:schemeClr val="bg1"/>
                </a:solidFill>
                <a:latin typeface="Arial Unicode MS" pitchFamily="34" charset="-128"/>
                <a:ea typeface="Arial Unicode MS" pitchFamily="34" charset="-128"/>
                <a:cs typeface="Arial Unicode MS" pitchFamily="34" charset="-128"/>
              </a:rPr>
              <a:t>e-mail, llamadas telefónicas, catálogos, información publicitaria, anuncios</a:t>
            </a:r>
            <a:r>
              <a:rPr lang="es-EC" sz="1600">
                <a:solidFill>
                  <a:schemeClr val="bg1"/>
                </a:solidFill>
                <a:latin typeface="Arial Unicode MS" pitchFamily="34" charset="-128"/>
                <a:ea typeface="Arial Unicode MS" pitchFamily="34" charset="-128"/>
                <a:cs typeface="Arial Unicode MS" pitchFamily="34" charset="-128"/>
              </a:rPr>
              <a:t>)</a:t>
            </a:r>
            <a:r>
              <a:rPr lang="es-ES" sz="1600">
                <a:solidFill>
                  <a:schemeClr val="bg1"/>
                </a:solidFill>
                <a:latin typeface="Arial Unicode MS" pitchFamily="34" charset="-128"/>
                <a:ea typeface="Arial Unicode MS" pitchFamily="34" charset="-128"/>
                <a:cs typeface="Arial Unicode MS" pitchFamily="34" charset="-128"/>
              </a:rPr>
              <a:t> </a:t>
            </a:r>
            <a:endParaRPr lang="es-EC" sz="1600">
              <a:solidFill>
                <a:schemeClr val="bg1"/>
              </a:solidFill>
              <a:latin typeface="Arial Unicode MS" pitchFamily="34" charset="-128"/>
              <a:ea typeface="Arial Unicode MS" pitchFamily="34" charset="-128"/>
              <a:cs typeface="Arial Unicode MS" pitchFamily="34" charset="-128"/>
            </a:endParaRP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PROMOCIONES</a:t>
            </a:r>
            <a:r>
              <a:rPr lang="es-EC" sz="1600" b="1" u="sng">
                <a:solidFill>
                  <a:schemeClr val="bg1"/>
                </a:solidFill>
                <a:latin typeface="Arial Unicode MS" pitchFamily="34" charset="-128"/>
                <a:ea typeface="Arial Unicode MS" pitchFamily="34" charset="-128"/>
                <a:cs typeface="Arial Unicode MS" pitchFamily="34" charset="-128"/>
              </a:rPr>
              <a:t> (</a:t>
            </a:r>
            <a:r>
              <a:rPr lang="es-ES" sz="1600">
                <a:solidFill>
                  <a:schemeClr val="bg1"/>
                </a:solidFill>
                <a:latin typeface="Arial Unicode MS" pitchFamily="34" charset="-128"/>
                <a:ea typeface="Arial Unicode MS" pitchFamily="34" charset="-128"/>
                <a:cs typeface="Arial Unicode MS" pitchFamily="34" charset="-128"/>
              </a:rPr>
              <a:t>descuentos, premios, bonificaciones, regalos</a:t>
            </a:r>
            <a:r>
              <a:rPr lang="es-EC" sz="1600">
                <a:solidFill>
                  <a:schemeClr val="bg1"/>
                </a:solidFill>
                <a:latin typeface="Arial Unicode MS" pitchFamily="34" charset="-128"/>
                <a:ea typeface="Arial Unicode MS" pitchFamily="34" charset="-128"/>
                <a:cs typeface="Arial Unicode MS" pitchFamily="34" charset="-128"/>
              </a:rPr>
              <a:t>).</a:t>
            </a:r>
            <a:r>
              <a:rPr lang="es-ES" sz="1600">
                <a:solidFill>
                  <a:schemeClr val="bg1"/>
                </a:solidFill>
                <a:latin typeface="Arial Unicode MS" pitchFamily="34" charset="-128"/>
                <a:ea typeface="Arial Unicode MS" pitchFamily="34" charset="-128"/>
                <a:cs typeface="Arial Unicode MS" pitchFamily="34" charset="-128"/>
              </a:rPr>
              <a:t> </a:t>
            </a:r>
            <a:endParaRPr lang="es-EC" sz="1600">
              <a:solidFill>
                <a:schemeClr val="bg1"/>
              </a:solidFill>
              <a:latin typeface="Arial Unicode MS" pitchFamily="34" charset="-128"/>
              <a:ea typeface="Arial Unicode MS" pitchFamily="34" charset="-128"/>
              <a:cs typeface="Arial Unicode MS" pitchFamily="34" charset="-128"/>
            </a:endParaRP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MATERIAL POP</a:t>
            </a:r>
            <a:r>
              <a:rPr lang="es-EC" sz="1600" b="1" u="sng">
                <a:solidFill>
                  <a:schemeClr val="bg1"/>
                </a:solidFill>
                <a:latin typeface="Arial Unicode MS" pitchFamily="34" charset="-128"/>
                <a:ea typeface="Arial Unicode MS" pitchFamily="34" charset="-128"/>
                <a:cs typeface="Arial Unicode MS" pitchFamily="34" charset="-128"/>
              </a:rPr>
              <a:t> (</a:t>
            </a:r>
            <a:r>
              <a:rPr lang="es-ES" sz="1600">
                <a:solidFill>
                  <a:schemeClr val="bg1"/>
                </a:solidFill>
                <a:latin typeface="Arial Unicode MS" pitchFamily="34" charset="-128"/>
                <a:ea typeface="Arial Unicode MS" pitchFamily="34" charset="-128"/>
                <a:cs typeface="Arial Unicode MS" pitchFamily="34" charset="-128"/>
              </a:rPr>
              <a:t>afiches, colgantes, pinturas, letreros, colores y símbolos de la empresa, fotos</a:t>
            </a:r>
            <a:r>
              <a:rPr lang="es-EC" sz="1600">
                <a:solidFill>
                  <a:schemeClr val="bg1"/>
                </a:solidFill>
                <a:latin typeface="Arial Unicode MS" pitchFamily="34" charset="-128"/>
                <a:ea typeface="Arial Unicode MS" pitchFamily="34" charset="-128"/>
                <a:cs typeface="Arial Unicode MS" pitchFamily="34" charset="-128"/>
              </a:rPr>
              <a:t>).</a:t>
            </a:r>
            <a:r>
              <a:rPr lang="es-ES" sz="1600">
                <a:solidFill>
                  <a:schemeClr val="bg1"/>
                </a:solidFill>
                <a:latin typeface="Arial Unicode MS" pitchFamily="34" charset="-128"/>
                <a:ea typeface="Arial Unicode MS" pitchFamily="34" charset="-128"/>
                <a:cs typeface="Arial Unicode MS" pitchFamily="34" charset="-128"/>
              </a:rPr>
              <a:t> </a:t>
            </a:r>
            <a:endParaRPr lang="es-EC" sz="1600">
              <a:solidFill>
                <a:schemeClr val="bg1"/>
              </a:solidFill>
              <a:cs typeface="Times New Roman" pitchFamily="18" charset="0"/>
            </a:endParaRP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ANUNCIOS PUBLICITARIOS</a:t>
            </a:r>
            <a:r>
              <a:rPr lang="es-EC" sz="1600" b="1" u="sng">
                <a:solidFill>
                  <a:schemeClr val="bg1"/>
                </a:solidFill>
                <a:latin typeface="Arial Unicode MS" pitchFamily="34" charset="-128"/>
                <a:ea typeface="Arial Unicode MS" pitchFamily="34" charset="-128"/>
                <a:cs typeface="Arial Unicode MS" pitchFamily="34" charset="-128"/>
              </a:rPr>
              <a:t> (</a:t>
            </a:r>
            <a:r>
              <a:rPr lang="es-ES" sz="1600">
                <a:solidFill>
                  <a:schemeClr val="bg1"/>
                </a:solidFill>
                <a:latin typeface="Arial Unicode MS" pitchFamily="34" charset="-128"/>
                <a:ea typeface="Arial Unicode MS" pitchFamily="34" charset="-128"/>
                <a:cs typeface="Arial Unicode MS" pitchFamily="34" charset="-128"/>
              </a:rPr>
              <a:t>Vistazo, Cosas, SOHO o Mundo DINERS</a:t>
            </a:r>
            <a:r>
              <a:rPr lang="es-EC" sz="1600">
                <a:solidFill>
                  <a:schemeClr val="bg1"/>
                </a:solidFill>
                <a:latin typeface="Arial Unicode MS" pitchFamily="34" charset="-128"/>
                <a:ea typeface="Arial Unicode MS" pitchFamily="34" charset="-128"/>
                <a:cs typeface="Arial Unicode MS" pitchFamily="34" charset="-128"/>
              </a:rPr>
              <a:t>)</a:t>
            </a:r>
            <a:br>
              <a:rPr lang="es-EC" sz="1600">
                <a:solidFill>
                  <a:schemeClr val="bg1"/>
                </a:solidFill>
                <a:latin typeface="Arial Unicode MS" pitchFamily="34" charset="-128"/>
                <a:ea typeface="Arial Unicode MS" pitchFamily="34" charset="-128"/>
                <a:cs typeface="Arial Unicode MS" pitchFamily="34" charset="-128"/>
              </a:rPr>
            </a:br>
            <a:endParaRPr lang="es-EC" sz="1600">
              <a:solidFill>
                <a:schemeClr val="bg1"/>
              </a:solidFill>
              <a:latin typeface="Arial Unicode MS" pitchFamily="34" charset="-128"/>
              <a:ea typeface="Arial Unicode MS" pitchFamily="34" charset="-128"/>
              <a:cs typeface="Arial Unicode MS" pitchFamily="34" charset="-128"/>
            </a:endParaRPr>
          </a:p>
          <a:p>
            <a:pPr algn="just">
              <a:spcBef>
                <a:spcPct val="50000"/>
              </a:spcBef>
              <a:buFontTx/>
              <a:buChar char="•"/>
            </a:pPr>
            <a:r>
              <a:rPr lang="es-ES" sz="1600" b="1" u="sng">
                <a:solidFill>
                  <a:schemeClr val="bg1"/>
                </a:solidFill>
                <a:latin typeface="Arial Unicode MS" pitchFamily="34" charset="-128"/>
                <a:ea typeface="Arial Unicode MS" pitchFamily="34" charset="-128"/>
                <a:cs typeface="Arial Unicode MS" pitchFamily="34" charset="-128"/>
              </a:rPr>
              <a:t>VENTA PERSONAL</a:t>
            </a:r>
            <a:r>
              <a:rPr lang="es-EC" sz="1600" b="1" u="sng">
                <a:solidFill>
                  <a:schemeClr val="bg1"/>
                </a:solidFill>
                <a:latin typeface="Arial Unicode MS" pitchFamily="34" charset="-128"/>
                <a:ea typeface="Arial Unicode MS" pitchFamily="34" charset="-128"/>
                <a:cs typeface="Arial Unicode MS" pitchFamily="34" charset="-128"/>
              </a:rPr>
              <a:t> (</a:t>
            </a:r>
            <a:r>
              <a:rPr lang="es-ES" sz="1600">
                <a:solidFill>
                  <a:schemeClr val="bg1"/>
                </a:solidFill>
                <a:latin typeface="Arial Unicode MS" pitchFamily="34" charset="-128"/>
                <a:ea typeface="Arial Unicode MS" pitchFamily="34" charset="-128"/>
                <a:cs typeface="Arial Unicode MS" pitchFamily="34" charset="-128"/>
              </a:rPr>
              <a:t>asesor</a:t>
            </a:r>
            <a:r>
              <a:rPr lang="es-EC" sz="1600">
                <a:solidFill>
                  <a:schemeClr val="bg1"/>
                </a:solidFill>
                <a:latin typeface="Arial Unicode MS" pitchFamily="34" charset="-128"/>
                <a:ea typeface="Arial Unicode MS" pitchFamily="34" charset="-128"/>
                <a:cs typeface="Arial Unicode MS" pitchFamily="34" charset="-128"/>
              </a:rPr>
              <a:t>ía </a:t>
            </a:r>
            <a:r>
              <a:rPr lang="es-ES" sz="1600">
                <a:solidFill>
                  <a:schemeClr val="bg1"/>
                </a:solidFill>
                <a:latin typeface="Arial Unicode MS" pitchFamily="34" charset="-128"/>
                <a:ea typeface="Arial Unicode MS" pitchFamily="34" charset="-128"/>
                <a:cs typeface="Arial Unicode MS" pitchFamily="34" charset="-128"/>
              </a:rPr>
              <a:t>al cliente</a:t>
            </a:r>
            <a:r>
              <a:rPr lang="es-EC" sz="1600">
                <a:solidFill>
                  <a:schemeClr val="bg1"/>
                </a:solidFill>
                <a:latin typeface="Arial Unicode MS" pitchFamily="34" charset="-128"/>
                <a:ea typeface="Arial Unicode MS" pitchFamily="34" charset="-128"/>
                <a:cs typeface="Arial Unicode MS" pitchFamily="34" charset="-128"/>
              </a:rPr>
              <a:t>).</a:t>
            </a:r>
          </a:p>
          <a:p>
            <a:pPr algn="just">
              <a:spcBef>
                <a:spcPct val="50000"/>
              </a:spcBef>
              <a:buFontTx/>
              <a:buChar char="•"/>
            </a:pPr>
            <a:r>
              <a:rPr lang="es-ES" sz="1600">
                <a:solidFill>
                  <a:schemeClr val="bg1"/>
                </a:solidFill>
                <a:latin typeface="Arial Unicode MS" pitchFamily="34" charset="-128"/>
                <a:ea typeface="Arial Unicode MS" pitchFamily="34" charset="-128"/>
                <a:cs typeface="Arial Unicode MS" pitchFamily="34" charset="-128"/>
              </a:rPr>
              <a:t> </a:t>
            </a:r>
            <a:r>
              <a:rPr lang="es-ES" sz="1600" b="1" u="sng">
                <a:solidFill>
                  <a:schemeClr val="bg1"/>
                </a:solidFill>
                <a:latin typeface="Arial Unicode MS" pitchFamily="34" charset="-128"/>
                <a:ea typeface="Arial Unicode MS" pitchFamily="34" charset="-128"/>
                <a:cs typeface="Arial Unicode MS" pitchFamily="34" charset="-128"/>
              </a:rPr>
              <a:t>RELACIONES PUBLICAS: </a:t>
            </a:r>
            <a:r>
              <a:rPr lang="es-EC" sz="1600">
                <a:solidFill>
                  <a:schemeClr val="bg1"/>
                </a:solidFill>
                <a:latin typeface="Arial Unicode MS" pitchFamily="34" charset="-128"/>
                <a:ea typeface="Arial Unicode MS" pitchFamily="34" charset="-128"/>
                <a:cs typeface="Arial Unicode MS" pitchFamily="34" charset="-128"/>
              </a:rPr>
              <a:t>(</a:t>
            </a:r>
            <a:r>
              <a:rPr lang="es-ES" sz="1600">
                <a:solidFill>
                  <a:schemeClr val="bg1"/>
                </a:solidFill>
                <a:latin typeface="Arial Unicode MS" pitchFamily="34" charset="-128"/>
                <a:ea typeface="Arial Unicode MS" pitchFamily="34" charset="-128"/>
                <a:cs typeface="Arial Unicode MS" pitchFamily="34" charset="-128"/>
              </a:rPr>
              <a:t>desfiles, fiestas, conferencias, eventos, reuniones, seminarios, charlas</a:t>
            </a:r>
            <a:r>
              <a:rPr lang="es-EC" sz="1600">
                <a:solidFill>
                  <a:schemeClr val="bg1"/>
                </a:solidFill>
                <a:latin typeface="Arial Unicode MS" pitchFamily="34" charset="-128"/>
                <a:ea typeface="Arial Unicode MS" pitchFamily="34" charset="-128"/>
                <a:cs typeface="Arial Unicode MS" pitchFamily="34" charset="-128"/>
              </a:rPr>
              <a:t>)</a:t>
            </a:r>
            <a:endParaRPr lang="es-ES" sz="160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2"/>
          <p:cNvSpPr>
            <a:spLocks noChangeArrowheads="1" noChangeShapeType="1" noTextEdit="1"/>
          </p:cNvSpPr>
          <p:nvPr/>
        </p:nvSpPr>
        <p:spPr bwMode="auto">
          <a:xfrm>
            <a:off x="457200" y="381000"/>
            <a:ext cx="8458200" cy="647700"/>
          </a:xfrm>
          <a:prstGeom prst="rect">
            <a:avLst/>
          </a:prstGeom>
        </p:spPr>
        <p:txBody>
          <a:bodyPr wrap="none" fromWordArt="1">
            <a:prstTxWarp prst="textFadeUp">
              <a:avLst>
                <a:gd name="adj" fmla="val 4333"/>
              </a:avLst>
            </a:prstTxWarp>
          </a:bodyPr>
          <a:lstStyle/>
          <a:p>
            <a:pPr algn="ctr"/>
            <a:r>
              <a:rPr lang="es-ES" sz="3600" kern="10">
                <a:ln w="12700">
                  <a:solidFill>
                    <a:srgbClr val="B2B2B2"/>
                  </a:solidFill>
                  <a:round/>
                  <a:headEnd/>
                  <a:tailEnd/>
                </a:ln>
                <a:solidFill>
                  <a:srgbClr val="CCECFF"/>
                </a:solidFill>
                <a:latin typeface="Arial Black"/>
              </a:rPr>
              <a:t>PRESUPUESTO DE COMUNICACIÓN</a:t>
            </a:r>
          </a:p>
        </p:txBody>
      </p:sp>
      <p:grpSp>
        <p:nvGrpSpPr>
          <p:cNvPr id="31852" name="Group 108"/>
          <p:cNvGrpSpPr>
            <a:grpSpLocks/>
          </p:cNvGrpSpPr>
          <p:nvPr/>
        </p:nvGrpSpPr>
        <p:grpSpPr bwMode="auto">
          <a:xfrm>
            <a:off x="381000" y="1676400"/>
            <a:ext cx="7848600" cy="4419600"/>
            <a:chOff x="0" y="0"/>
            <a:chExt cx="2930" cy="4992"/>
          </a:xfrm>
        </p:grpSpPr>
        <p:grpSp>
          <p:nvGrpSpPr>
            <p:cNvPr id="31783" name="Group 39"/>
            <p:cNvGrpSpPr>
              <a:grpSpLocks/>
            </p:cNvGrpSpPr>
            <p:nvPr/>
          </p:nvGrpSpPr>
          <p:grpSpPr bwMode="auto">
            <a:xfrm>
              <a:off x="0" y="0"/>
              <a:ext cx="2453" cy="384"/>
              <a:chOff x="0" y="0"/>
              <a:chExt cx="2453" cy="384"/>
            </a:xfrm>
          </p:grpSpPr>
          <p:sp>
            <p:nvSpPr>
              <p:cNvPr id="31747" name="Rectangle 3"/>
              <p:cNvSpPr>
                <a:spLocks noChangeArrowheads="1"/>
              </p:cNvSpPr>
              <p:nvPr/>
            </p:nvSpPr>
            <p:spPr bwMode="auto">
              <a:xfrm>
                <a:off x="28" y="0"/>
                <a:ext cx="2397" cy="384"/>
              </a:xfrm>
              <a:prstGeom prst="rect">
                <a:avLst/>
              </a:prstGeom>
              <a:solidFill>
                <a:srgbClr val="CCECFF"/>
              </a:solidFill>
              <a:ln w="9525">
                <a:noFill/>
                <a:miter lim="800000"/>
                <a:headEnd/>
                <a:tailEnd/>
              </a:ln>
              <a:effectLst/>
            </p:spPr>
            <p:txBody>
              <a:bodyPr anchor="b"/>
              <a:lstStyle/>
              <a:p>
                <a:r>
                  <a:rPr lang="es-ES" sz="1600" b="1" i="1">
                    <a:solidFill>
                      <a:schemeClr val="bg1"/>
                    </a:solidFill>
                    <a:latin typeface="Arial" charset="0"/>
                    <a:cs typeface="Arial" charset="0"/>
                  </a:rPr>
                  <a:t>VENTAS BRUTAS</a:t>
                </a:r>
                <a:endParaRPr lang="es-ES" sz="1800" b="1" i="1">
                  <a:solidFill>
                    <a:schemeClr val="bg1"/>
                  </a:solidFill>
                  <a:latin typeface="Arial Unicode MS" pitchFamily="34" charset="-128"/>
                  <a:ea typeface="Arial Unicode MS" pitchFamily="34" charset="-128"/>
                  <a:cs typeface="Arial Unicode MS" pitchFamily="34" charset="-128"/>
                </a:endParaRPr>
              </a:p>
              <a:p>
                <a:pPr eaLnBrk="0" hangingPunct="0"/>
                <a:endParaRPr lang="es-ES" sz="3600" b="1" i="1">
                  <a:solidFill>
                    <a:schemeClr val="bg1"/>
                  </a:solidFill>
                </a:endParaRPr>
              </a:p>
            </p:txBody>
          </p:sp>
          <p:sp>
            <p:nvSpPr>
              <p:cNvPr id="31782" name="Rectangle 38"/>
              <p:cNvSpPr>
                <a:spLocks noChangeArrowheads="1"/>
              </p:cNvSpPr>
              <p:nvPr/>
            </p:nvSpPr>
            <p:spPr bwMode="auto">
              <a:xfrm>
                <a:off x="0" y="0"/>
                <a:ext cx="2453"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85" name="Group 41"/>
            <p:cNvGrpSpPr>
              <a:grpSpLocks/>
            </p:cNvGrpSpPr>
            <p:nvPr/>
          </p:nvGrpSpPr>
          <p:grpSpPr bwMode="auto">
            <a:xfrm>
              <a:off x="2453" y="0"/>
              <a:ext cx="477" cy="384"/>
              <a:chOff x="2453" y="0"/>
              <a:chExt cx="477" cy="384"/>
            </a:xfrm>
          </p:grpSpPr>
          <p:sp>
            <p:nvSpPr>
              <p:cNvPr id="31748" name="Rectangle 4"/>
              <p:cNvSpPr>
                <a:spLocks noChangeArrowheads="1"/>
              </p:cNvSpPr>
              <p:nvPr/>
            </p:nvSpPr>
            <p:spPr bwMode="auto">
              <a:xfrm>
                <a:off x="2481" y="0"/>
                <a:ext cx="421" cy="384"/>
              </a:xfrm>
              <a:prstGeom prst="rect">
                <a:avLst/>
              </a:prstGeom>
              <a:solidFill>
                <a:srgbClr val="CCECFF"/>
              </a:solidFill>
              <a:ln w="9525">
                <a:noFill/>
                <a:miter lim="800000"/>
                <a:headEnd/>
                <a:tailEnd/>
              </a:ln>
              <a:effectLst/>
            </p:spPr>
            <p:txBody>
              <a:bodyPr anchor="b"/>
              <a:lstStyle/>
              <a:p>
                <a:pPr algn="r"/>
                <a:r>
                  <a:rPr lang="es-ES" sz="1600" b="1" i="1">
                    <a:solidFill>
                      <a:schemeClr val="bg1"/>
                    </a:solidFill>
                    <a:latin typeface="Arial" charset="0"/>
                    <a:cs typeface="Arial" charset="0"/>
                  </a:rPr>
                  <a:t>368621</a:t>
                </a:r>
                <a:endParaRPr lang="es-ES" sz="1800" b="1" i="1">
                  <a:solidFill>
                    <a:schemeClr val="bg1"/>
                  </a:solidFill>
                  <a:latin typeface="Arial Unicode MS" pitchFamily="34" charset="-128"/>
                  <a:ea typeface="Arial Unicode MS" pitchFamily="34" charset="-128"/>
                  <a:cs typeface="Arial Unicode MS" pitchFamily="34" charset="-128"/>
                </a:endParaRPr>
              </a:p>
              <a:p>
                <a:pPr algn="r" eaLnBrk="0" hangingPunct="0"/>
                <a:endParaRPr lang="es-ES" sz="2800">
                  <a:solidFill>
                    <a:schemeClr val="bg1"/>
                  </a:solidFill>
                </a:endParaRPr>
              </a:p>
            </p:txBody>
          </p:sp>
          <p:sp>
            <p:nvSpPr>
              <p:cNvPr id="31784" name="Rectangle 40"/>
              <p:cNvSpPr>
                <a:spLocks noChangeArrowheads="1"/>
              </p:cNvSpPr>
              <p:nvPr/>
            </p:nvSpPr>
            <p:spPr bwMode="auto">
              <a:xfrm>
                <a:off x="2453" y="0"/>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87" name="Group 43"/>
            <p:cNvGrpSpPr>
              <a:grpSpLocks/>
            </p:cNvGrpSpPr>
            <p:nvPr/>
          </p:nvGrpSpPr>
          <p:grpSpPr bwMode="auto">
            <a:xfrm>
              <a:off x="0" y="384"/>
              <a:ext cx="2019" cy="576"/>
              <a:chOff x="0" y="384"/>
              <a:chExt cx="2019" cy="576"/>
            </a:xfrm>
          </p:grpSpPr>
          <p:sp>
            <p:nvSpPr>
              <p:cNvPr id="31749" name="Rectangle 5"/>
              <p:cNvSpPr>
                <a:spLocks noChangeArrowheads="1"/>
              </p:cNvSpPr>
              <p:nvPr/>
            </p:nvSpPr>
            <p:spPr bwMode="auto">
              <a:xfrm>
                <a:off x="28" y="384"/>
                <a:ext cx="1963" cy="576"/>
              </a:xfrm>
              <a:prstGeom prst="rect">
                <a:avLst/>
              </a:prstGeom>
              <a:solidFill>
                <a:srgbClr val="CCECFF"/>
              </a:solidFill>
              <a:ln w="9525">
                <a:noFill/>
                <a:miter lim="800000"/>
                <a:headEnd/>
                <a:tailEnd/>
              </a:ln>
              <a:effectLst/>
            </p:spPr>
            <p:txBody>
              <a:bodyPr anchor="b"/>
              <a:lstStyle/>
              <a:p>
                <a:pPr algn="ctr"/>
                <a:r>
                  <a:rPr lang="es-ES" sz="1600" b="1">
                    <a:latin typeface="Arial" charset="0"/>
                    <a:cs typeface="Arial" charset="0"/>
                  </a:rPr>
                  <a:t>RUBRO DE PUBLICIDAD GASTO TOTAL</a:t>
                </a:r>
                <a:endParaRPr lang="es-ES" sz="1400" b="1">
                  <a:latin typeface="Arial Unicode MS" pitchFamily="34" charset="-128"/>
                  <a:ea typeface="Arial Unicode MS" pitchFamily="34" charset="-128"/>
                  <a:cs typeface="Arial Unicode MS" pitchFamily="34" charset="-128"/>
                </a:endParaRPr>
              </a:p>
              <a:p>
                <a:pPr algn="ctr" eaLnBrk="0" hangingPunct="0"/>
                <a:endParaRPr lang="es-ES" sz="2800"/>
              </a:p>
            </p:txBody>
          </p:sp>
          <p:sp>
            <p:nvSpPr>
              <p:cNvPr id="31786" name="Rectangle 42"/>
              <p:cNvSpPr>
                <a:spLocks noChangeArrowheads="1"/>
              </p:cNvSpPr>
              <p:nvPr/>
            </p:nvSpPr>
            <p:spPr bwMode="auto">
              <a:xfrm>
                <a:off x="0" y="384"/>
                <a:ext cx="2019" cy="576"/>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89" name="Group 45"/>
            <p:cNvGrpSpPr>
              <a:grpSpLocks/>
            </p:cNvGrpSpPr>
            <p:nvPr/>
          </p:nvGrpSpPr>
          <p:grpSpPr bwMode="auto">
            <a:xfrm>
              <a:off x="2019" y="384"/>
              <a:ext cx="434" cy="576"/>
              <a:chOff x="2019" y="384"/>
              <a:chExt cx="434" cy="576"/>
            </a:xfrm>
          </p:grpSpPr>
          <p:sp>
            <p:nvSpPr>
              <p:cNvPr id="31750" name="Rectangle 6"/>
              <p:cNvSpPr>
                <a:spLocks noChangeArrowheads="1"/>
              </p:cNvSpPr>
              <p:nvPr/>
            </p:nvSpPr>
            <p:spPr bwMode="auto">
              <a:xfrm>
                <a:off x="2047" y="384"/>
                <a:ext cx="378" cy="576"/>
              </a:xfrm>
              <a:prstGeom prst="rect">
                <a:avLst/>
              </a:prstGeom>
              <a:solidFill>
                <a:srgbClr val="CCECFF"/>
              </a:solidFill>
              <a:ln w="9525">
                <a:noFill/>
                <a:miter lim="800000"/>
                <a:headEnd/>
                <a:tailEnd/>
              </a:ln>
              <a:effectLst/>
            </p:spPr>
            <p:txBody>
              <a:bodyPr anchor="b"/>
              <a:lstStyle/>
              <a:p>
                <a:pPr algn="ctr"/>
                <a:r>
                  <a:rPr lang="es-ES" sz="1200" b="1">
                    <a:latin typeface="Arial" charset="0"/>
                    <a:cs typeface="Arial" charset="0"/>
                  </a:rPr>
                  <a:t>% VENTAS</a:t>
                </a:r>
                <a:endParaRPr lang="es-ES" sz="1400" b="1">
                  <a:latin typeface="Arial Unicode MS" pitchFamily="34" charset="-128"/>
                  <a:ea typeface="Arial Unicode MS" pitchFamily="34" charset="-128"/>
                  <a:cs typeface="Arial Unicode MS" pitchFamily="34" charset="-128"/>
                </a:endParaRPr>
              </a:p>
              <a:p>
                <a:pPr algn="ctr" eaLnBrk="0" hangingPunct="0"/>
                <a:endParaRPr lang="es-ES" sz="2800" b="1"/>
              </a:p>
            </p:txBody>
          </p:sp>
          <p:sp>
            <p:nvSpPr>
              <p:cNvPr id="31788" name="Rectangle 44"/>
              <p:cNvSpPr>
                <a:spLocks noChangeArrowheads="1"/>
              </p:cNvSpPr>
              <p:nvPr/>
            </p:nvSpPr>
            <p:spPr bwMode="auto">
              <a:xfrm>
                <a:off x="2019" y="384"/>
                <a:ext cx="434" cy="576"/>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91" name="Group 47"/>
            <p:cNvGrpSpPr>
              <a:grpSpLocks/>
            </p:cNvGrpSpPr>
            <p:nvPr/>
          </p:nvGrpSpPr>
          <p:grpSpPr bwMode="auto">
            <a:xfrm>
              <a:off x="2453" y="384"/>
              <a:ext cx="477" cy="576"/>
              <a:chOff x="2453" y="384"/>
              <a:chExt cx="477" cy="576"/>
            </a:xfrm>
          </p:grpSpPr>
          <p:sp>
            <p:nvSpPr>
              <p:cNvPr id="31751" name="Rectangle 7"/>
              <p:cNvSpPr>
                <a:spLocks noChangeArrowheads="1"/>
              </p:cNvSpPr>
              <p:nvPr/>
            </p:nvSpPr>
            <p:spPr bwMode="auto">
              <a:xfrm>
                <a:off x="2481" y="384"/>
                <a:ext cx="421" cy="576"/>
              </a:xfrm>
              <a:prstGeom prst="rect">
                <a:avLst/>
              </a:prstGeom>
              <a:solidFill>
                <a:srgbClr val="CCECFF"/>
              </a:solidFill>
              <a:ln w="9525">
                <a:noFill/>
                <a:miter lim="800000"/>
                <a:headEnd/>
                <a:tailEnd/>
              </a:ln>
              <a:effectLst/>
            </p:spPr>
            <p:txBody>
              <a:bodyPr anchor="b"/>
              <a:lstStyle/>
              <a:p>
                <a:pPr algn="ctr"/>
                <a:r>
                  <a:rPr lang="es-ES" sz="1200" b="1">
                    <a:latin typeface="Arial" charset="0"/>
                    <a:cs typeface="Arial" charset="0"/>
                  </a:rPr>
                  <a:t>DOLARES</a:t>
                </a:r>
                <a:endParaRPr lang="es-ES" sz="1400" b="1">
                  <a:latin typeface="Arial Unicode MS" pitchFamily="34" charset="-128"/>
                  <a:ea typeface="Arial Unicode MS" pitchFamily="34" charset="-128"/>
                  <a:cs typeface="Arial Unicode MS" pitchFamily="34" charset="-128"/>
                </a:endParaRPr>
              </a:p>
              <a:p>
                <a:pPr algn="ctr" eaLnBrk="0" hangingPunct="0"/>
                <a:endParaRPr lang="es-ES" sz="2800" b="1"/>
              </a:p>
            </p:txBody>
          </p:sp>
          <p:sp>
            <p:nvSpPr>
              <p:cNvPr id="31790" name="Rectangle 46"/>
              <p:cNvSpPr>
                <a:spLocks noChangeArrowheads="1"/>
              </p:cNvSpPr>
              <p:nvPr/>
            </p:nvSpPr>
            <p:spPr bwMode="auto">
              <a:xfrm>
                <a:off x="2453" y="384"/>
                <a:ext cx="477" cy="576"/>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93" name="Group 49"/>
            <p:cNvGrpSpPr>
              <a:grpSpLocks/>
            </p:cNvGrpSpPr>
            <p:nvPr/>
          </p:nvGrpSpPr>
          <p:grpSpPr bwMode="auto">
            <a:xfrm>
              <a:off x="0" y="960"/>
              <a:ext cx="2019" cy="480"/>
              <a:chOff x="0" y="960"/>
              <a:chExt cx="2019" cy="480"/>
            </a:xfrm>
          </p:grpSpPr>
          <p:sp>
            <p:nvSpPr>
              <p:cNvPr id="31752" name="Rectangle 8"/>
              <p:cNvSpPr>
                <a:spLocks noChangeArrowheads="1"/>
              </p:cNvSpPr>
              <p:nvPr/>
            </p:nvSpPr>
            <p:spPr bwMode="auto">
              <a:xfrm>
                <a:off x="28" y="960"/>
                <a:ext cx="1963" cy="480"/>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DESCUENTOS Y PROMOCIONES A LAS VENTAS</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792" name="Rectangle 48"/>
              <p:cNvSpPr>
                <a:spLocks noChangeArrowheads="1"/>
              </p:cNvSpPr>
              <p:nvPr/>
            </p:nvSpPr>
            <p:spPr bwMode="auto">
              <a:xfrm>
                <a:off x="0" y="960"/>
                <a:ext cx="2019" cy="480"/>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95" name="Group 51"/>
            <p:cNvGrpSpPr>
              <a:grpSpLocks/>
            </p:cNvGrpSpPr>
            <p:nvPr/>
          </p:nvGrpSpPr>
          <p:grpSpPr bwMode="auto">
            <a:xfrm>
              <a:off x="2019" y="960"/>
              <a:ext cx="434" cy="480"/>
              <a:chOff x="2019" y="960"/>
              <a:chExt cx="434" cy="480"/>
            </a:xfrm>
          </p:grpSpPr>
          <p:sp>
            <p:nvSpPr>
              <p:cNvPr id="31753" name="Rectangle 9"/>
              <p:cNvSpPr>
                <a:spLocks noChangeArrowheads="1"/>
              </p:cNvSpPr>
              <p:nvPr/>
            </p:nvSpPr>
            <p:spPr bwMode="auto">
              <a:xfrm>
                <a:off x="2047" y="960"/>
                <a:ext cx="378" cy="480"/>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0,45</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794" name="Rectangle 50"/>
              <p:cNvSpPr>
                <a:spLocks noChangeArrowheads="1"/>
              </p:cNvSpPr>
              <p:nvPr/>
            </p:nvSpPr>
            <p:spPr bwMode="auto">
              <a:xfrm>
                <a:off x="2019" y="960"/>
                <a:ext cx="434" cy="480"/>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97" name="Group 53"/>
            <p:cNvGrpSpPr>
              <a:grpSpLocks/>
            </p:cNvGrpSpPr>
            <p:nvPr/>
          </p:nvGrpSpPr>
          <p:grpSpPr bwMode="auto">
            <a:xfrm>
              <a:off x="2453" y="960"/>
              <a:ext cx="477" cy="480"/>
              <a:chOff x="2453" y="960"/>
              <a:chExt cx="477" cy="480"/>
            </a:xfrm>
          </p:grpSpPr>
          <p:sp>
            <p:nvSpPr>
              <p:cNvPr id="31754" name="Rectangle 10"/>
              <p:cNvSpPr>
                <a:spLocks noChangeArrowheads="1"/>
              </p:cNvSpPr>
              <p:nvPr/>
            </p:nvSpPr>
            <p:spPr bwMode="auto">
              <a:xfrm>
                <a:off x="2481" y="960"/>
                <a:ext cx="421" cy="480"/>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165879,66</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796" name="Rectangle 52"/>
              <p:cNvSpPr>
                <a:spLocks noChangeArrowheads="1"/>
              </p:cNvSpPr>
              <p:nvPr/>
            </p:nvSpPr>
            <p:spPr bwMode="auto">
              <a:xfrm>
                <a:off x="2453" y="960"/>
                <a:ext cx="477" cy="480"/>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799" name="Group 55"/>
            <p:cNvGrpSpPr>
              <a:grpSpLocks/>
            </p:cNvGrpSpPr>
            <p:nvPr/>
          </p:nvGrpSpPr>
          <p:grpSpPr bwMode="auto">
            <a:xfrm>
              <a:off x="0" y="1440"/>
              <a:ext cx="2019" cy="384"/>
              <a:chOff x="0" y="1440"/>
              <a:chExt cx="2019" cy="384"/>
            </a:xfrm>
          </p:grpSpPr>
          <p:sp>
            <p:nvSpPr>
              <p:cNvPr id="31755" name="Rectangle 11"/>
              <p:cNvSpPr>
                <a:spLocks noChangeArrowheads="1"/>
              </p:cNvSpPr>
              <p:nvPr/>
            </p:nvSpPr>
            <p:spPr bwMode="auto">
              <a:xfrm>
                <a:off x="28" y="1440"/>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GASTO DE FUERZA DE VENTAS</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798" name="Rectangle 54"/>
              <p:cNvSpPr>
                <a:spLocks noChangeArrowheads="1"/>
              </p:cNvSpPr>
              <p:nvPr/>
            </p:nvSpPr>
            <p:spPr bwMode="auto">
              <a:xfrm>
                <a:off x="0" y="1440"/>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01" name="Group 57"/>
            <p:cNvGrpSpPr>
              <a:grpSpLocks/>
            </p:cNvGrpSpPr>
            <p:nvPr/>
          </p:nvGrpSpPr>
          <p:grpSpPr bwMode="auto">
            <a:xfrm>
              <a:off x="2019" y="1440"/>
              <a:ext cx="434" cy="384"/>
              <a:chOff x="2019" y="1440"/>
              <a:chExt cx="434" cy="384"/>
            </a:xfrm>
          </p:grpSpPr>
          <p:sp>
            <p:nvSpPr>
              <p:cNvPr id="31756" name="Rectangle 12"/>
              <p:cNvSpPr>
                <a:spLocks noChangeArrowheads="1"/>
              </p:cNvSpPr>
              <p:nvPr/>
            </p:nvSpPr>
            <p:spPr bwMode="auto">
              <a:xfrm>
                <a:off x="2047" y="1440"/>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0,036</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00" name="Rectangle 56"/>
              <p:cNvSpPr>
                <a:spLocks noChangeArrowheads="1"/>
              </p:cNvSpPr>
              <p:nvPr/>
            </p:nvSpPr>
            <p:spPr bwMode="auto">
              <a:xfrm>
                <a:off x="2019" y="1440"/>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03" name="Group 59"/>
            <p:cNvGrpSpPr>
              <a:grpSpLocks/>
            </p:cNvGrpSpPr>
            <p:nvPr/>
          </p:nvGrpSpPr>
          <p:grpSpPr bwMode="auto">
            <a:xfrm>
              <a:off x="2453" y="1440"/>
              <a:ext cx="477" cy="384"/>
              <a:chOff x="2453" y="1440"/>
              <a:chExt cx="477" cy="384"/>
            </a:xfrm>
          </p:grpSpPr>
          <p:sp>
            <p:nvSpPr>
              <p:cNvPr id="31757" name="Rectangle 13"/>
              <p:cNvSpPr>
                <a:spLocks noChangeArrowheads="1"/>
              </p:cNvSpPr>
              <p:nvPr/>
            </p:nvSpPr>
            <p:spPr bwMode="auto">
              <a:xfrm>
                <a:off x="2481" y="1440"/>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13132,43</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02" name="Rectangle 58"/>
              <p:cNvSpPr>
                <a:spLocks noChangeArrowheads="1"/>
              </p:cNvSpPr>
              <p:nvPr/>
            </p:nvSpPr>
            <p:spPr bwMode="auto">
              <a:xfrm>
                <a:off x="2453" y="1440"/>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05" name="Group 61"/>
            <p:cNvGrpSpPr>
              <a:grpSpLocks/>
            </p:cNvGrpSpPr>
            <p:nvPr/>
          </p:nvGrpSpPr>
          <p:grpSpPr bwMode="auto">
            <a:xfrm>
              <a:off x="0" y="1824"/>
              <a:ext cx="2019" cy="384"/>
              <a:chOff x="0" y="1824"/>
              <a:chExt cx="2019" cy="384"/>
            </a:xfrm>
          </p:grpSpPr>
          <p:sp>
            <p:nvSpPr>
              <p:cNvPr id="31758" name="Rectangle 14"/>
              <p:cNvSpPr>
                <a:spLocks noChangeArrowheads="1"/>
              </p:cNvSpPr>
              <p:nvPr/>
            </p:nvSpPr>
            <p:spPr bwMode="auto">
              <a:xfrm>
                <a:off x="28" y="1824"/>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PUBLICIDAD</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04" name="Rectangle 60"/>
              <p:cNvSpPr>
                <a:spLocks noChangeArrowheads="1"/>
              </p:cNvSpPr>
              <p:nvPr/>
            </p:nvSpPr>
            <p:spPr bwMode="auto">
              <a:xfrm>
                <a:off x="0" y="1824"/>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07" name="Group 63"/>
            <p:cNvGrpSpPr>
              <a:grpSpLocks/>
            </p:cNvGrpSpPr>
            <p:nvPr/>
          </p:nvGrpSpPr>
          <p:grpSpPr bwMode="auto">
            <a:xfrm>
              <a:off x="2019" y="1824"/>
              <a:ext cx="434" cy="384"/>
              <a:chOff x="2019" y="1824"/>
              <a:chExt cx="434" cy="384"/>
            </a:xfrm>
          </p:grpSpPr>
          <p:sp>
            <p:nvSpPr>
              <p:cNvPr id="31759" name="Rectangle 15"/>
              <p:cNvSpPr>
                <a:spLocks noChangeArrowheads="1"/>
              </p:cNvSpPr>
              <p:nvPr/>
            </p:nvSpPr>
            <p:spPr bwMode="auto">
              <a:xfrm>
                <a:off x="2047" y="1824"/>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0,073</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06" name="Rectangle 62"/>
              <p:cNvSpPr>
                <a:spLocks noChangeArrowheads="1"/>
              </p:cNvSpPr>
              <p:nvPr/>
            </p:nvSpPr>
            <p:spPr bwMode="auto">
              <a:xfrm>
                <a:off x="2019" y="1824"/>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09" name="Group 65"/>
            <p:cNvGrpSpPr>
              <a:grpSpLocks/>
            </p:cNvGrpSpPr>
            <p:nvPr/>
          </p:nvGrpSpPr>
          <p:grpSpPr bwMode="auto">
            <a:xfrm>
              <a:off x="2453" y="1824"/>
              <a:ext cx="477" cy="384"/>
              <a:chOff x="2453" y="1824"/>
              <a:chExt cx="477" cy="384"/>
            </a:xfrm>
          </p:grpSpPr>
          <p:sp>
            <p:nvSpPr>
              <p:cNvPr id="31760" name="Rectangle 16"/>
              <p:cNvSpPr>
                <a:spLocks noChangeArrowheads="1"/>
              </p:cNvSpPr>
              <p:nvPr/>
            </p:nvSpPr>
            <p:spPr bwMode="auto">
              <a:xfrm>
                <a:off x="2481" y="1824"/>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26750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08" name="Rectangle 64"/>
              <p:cNvSpPr>
                <a:spLocks noChangeArrowheads="1"/>
              </p:cNvSpPr>
              <p:nvPr/>
            </p:nvSpPr>
            <p:spPr bwMode="auto">
              <a:xfrm>
                <a:off x="2453" y="1824"/>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11" name="Group 67"/>
            <p:cNvGrpSpPr>
              <a:grpSpLocks/>
            </p:cNvGrpSpPr>
            <p:nvPr/>
          </p:nvGrpSpPr>
          <p:grpSpPr bwMode="auto">
            <a:xfrm>
              <a:off x="0" y="2208"/>
              <a:ext cx="2019" cy="384"/>
              <a:chOff x="0" y="2208"/>
              <a:chExt cx="2019" cy="384"/>
            </a:xfrm>
          </p:grpSpPr>
          <p:sp>
            <p:nvSpPr>
              <p:cNvPr id="31761" name="Rectangle 17"/>
              <p:cNvSpPr>
                <a:spLocks noChangeArrowheads="1"/>
              </p:cNvSpPr>
              <p:nvPr/>
            </p:nvSpPr>
            <p:spPr bwMode="auto">
              <a:xfrm>
                <a:off x="28" y="2208"/>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INTERNET</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10" name="Rectangle 66"/>
              <p:cNvSpPr>
                <a:spLocks noChangeArrowheads="1"/>
              </p:cNvSpPr>
              <p:nvPr/>
            </p:nvSpPr>
            <p:spPr bwMode="auto">
              <a:xfrm>
                <a:off x="0" y="2208"/>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13" name="Group 69"/>
            <p:cNvGrpSpPr>
              <a:grpSpLocks/>
            </p:cNvGrpSpPr>
            <p:nvPr/>
          </p:nvGrpSpPr>
          <p:grpSpPr bwMode="auto">
            <a:xfrm>
              <a:off x="2019" y="2208"/>
              <a:ext cx="434" cy="384"/>
              <a:chOff x="2019" y="2208"/>
              <a:chExt cx="434" cy="384"/>
            </a:xfrm>
          </p:grpSpPr>
          <p:sp>
            <p:nvSpPr>
              <p:cNvPr id="31762" name="Rectangle 18"/>
              <p:cNvSpPr>
                <a:spLocks noChangeArrowheads="1"/>
              </p:cNvSpPr>
              <p:nvPr/>
            </p:nvSpPr>
            <p:spPr bwMode="auto">
              <a:xfrm>
                <a:off x="2047" y="2208"/>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0,001</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12" name="Rectangle 68"/>
              <p:cNvSpPr>
                <a:spLocks noChangeArrowheads="1"/>
              </p:cNvSpPr>
              <p:nvPr/>
            </p:nvSpPr>
            <p:spPr bwMode="auto">
              <a:xfrm>
                <a:off x="2019" y="2208"/>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15" name="Group 71"/>
            <p:cNvGrpSpPr>
              <a:grpSpLocks/>
            </p:cNvGrpSpPr>
            <p:nvPr/>
          </p:nvGrpSpPr>
          <p:grpSpPr bwMode="auto">
            <a:xfrm>
              <a:off x="2453" y="2208"/>
              <a:ext cx="477" cy="384"/>
              <a:chOff x="2453" y="2208"/>
              <a:chExt cx="477" cy="384"/>
            </a:xfrm>
          </p:grpSpPr>
          <p:sp>
            <p:nvSpPr>
              <p:cNvPr id="31763" name="Rectangle 19"/>
              <p:cNvSpPr>
                <a:spLocks noChangeArrowheads="1"/>
              </p:cNvSpPr>
              <p:nvPr/>
            </p:nvSpPr>
            <p:spPr bwMode="auto">
              <a:xfrm>
                <a:off x="2481" y="2208"/>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300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14" name="Rectangle 70"/>
              <p:cNvSpPr>
                <a:spLocks noChangeArrowheads="1"/>
              </p:cNvSpPr>
              <p:nvPr/>
            </p:nvSpPr>
            <p:spPr bwMode="auto">
              <a:xfrm>
                <a:off x="2453" y="2208"/>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17" name="Group 73"/>
            <p:cNvGrpSpPr>
              <a:grpSpLocks/>
            </p:cNvGrpSpPr>
            <p:nvPr/>
          </p:nvGrpSpPr>
          <p:grpSpPr bwMode="auto">
            <a:xfrm>
              <a:off x="0" y="2592"/>
              <a:ext cx="2019" cy="384"/>
              <a:chOff x="0" y="2592"/>
              <a:chExt cx="2019" cy="384"/>
            </a:xfrm>
          </p:grpSpPr>
          <p:sp>
            <p:nvSpPr>
              <p:cNvPr id="31764" name="Rectangle 20"/>
              <p:cNvSpPr>
                <a:spLocks noChangeArrowheads="1"/>
              </p:cNvSpPr>
              <p:nvPr/>
            </p:nvSpPr>
            <p:spPr bwMode="auto">
              <a:xfrm>
                <a:off x="28" y="2592"/>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ANUNCIOS PUBLICITARIOS</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16" name="Rectangle 72"/>
              <p:cNvSpPr>
                <a:spLocks noChangeArrowheads="1"/>
              </p:cNvSpPr>
              <p:nvPr/>
            </p:nvSpPr>
            <p:spPr bwMode="auto">
              <a:xfrm>
                <a:off x="0" y="2592"/>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19" name="Group 75"/>
            <p:cNvGrpSpPr>
              <a:grpSpLocks/>
            </p:cNvGrpSpPr>
            <p:nvPr/>
          </p:nvGrpSpPr>
          <p:grpSpPr bwMode="auto">
            <a:xfrm>
              <a:off x="2019" y="2592"/>
              <a:ext cx="434" cy="384"/>
              <a:chOff x="2019" y="2592"/>
              <a:chExt cx="434" cy="384"/>
            </a:xfrm>
          </p:grpSpPr>
          <p:sp>
            <p:nvSpPr>
              <p:cNvPr id="31765" name="Rectangle 21"/>
              <p:cNvSpPr>
                <a:spLocks noChangeArrowheads="1"/>
              </p:cNvSpPr>
              <p:nvPr/>
            </p:nvSpPr>
            <p:spPr bwMode="auto">
              <a:xfrm>
                <a:off x="2047" y="2592"/>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0,02</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18" name="Rectangle 74"/>
              <p:cNvSpPr>
                <a:spLocks noChangeArrowheads="1"/>
              </p:cNvSpPr>
              <p:nvPr/>
            </p:nvSpPr>
            <p:spPr bwMode="auto">
              <a:xfrm>
                <a:off x="2019" y="2592"/>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21" name="Group 77"/>
            <p:cNvGrpSpPr>
              <a:grpSpLocks/>
            </p:cNvGrpSpPr>
            <p:nvPr/>
          </p:nvGrpSpPr>
          <p:grpSpPr bwMode="auto">
            <a:xfrm>
              <a:off x="2453" y="2592"/>
              <a:ext cx="477" cy="384"/>
              <a:chOff x="2453" y="2592"/>
              <a:chExt cx="477" cy="384"/>
            </a:xfrm>
          </p:grpSpPr>
          <p:sp>
            <p:nvSpPr>
              <p:cNvPr id="31766" name="Rectangle 22"/>
              <p:cNvSpPr>
                <a:spLocks noChangeArrowheads="1"/>
              </p:cNvSpPr>
              <p:nvPr/>
            </p:nvSpPr>
            <p:spPr bwMode="auto">
              <a:xfrm>
                <a:off x="2481" y="2592"/>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7500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20" name="Rectangle 76"/>
              <p:cNvSpPr>
                <a:spLocks noChangeArrowheads="1"/>
              </p:cNvSpPr>
              <p:nvPr/>
            </p:nvSpPr>
            <p:spPr bwMode="auto">
              <a:xfrm>
                <a:off x="2453" y="2592"/>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23" name="Group 79"/>
            <p:cNvGrpSpPr>
              <a:grpSpLocks/>
            </p:cNvGrpSpPr>
            <p:nvPr/>
          </p:nvGrpSpPr>
          <p:grpSpPr bwMode="auto">
            <a:xfrm>
              <a:off x="0" y="2976"/>
              <a:ext cx="2019" cy="384"/>
              <a:chOff x="0" y="2976"/>
              <a:chExt cx="2019" cy="384"/>
            </a:xfrm>
          </p:grpSpPr>
          <p:sp>
            <p:nvSpPr>
              <p:cNvPr id="31767" name="Rectangle 23"/>
              <p:cNvSpPr>
                <a:spLocks noChangeArrowheads="1"/>
              </p:cNvSpPr>
              <p:nvPr/>
            </p:nvSpPr>
            <p:spPr bwMode="auto">
              <a:xfrm>
                <a:off x="28" y="2976"/>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FERIAS</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22" name="Rectangle 78"/>
              <p:cNvSpPr>
                <a:spLocks noChangeArrowheads="1"/>
              </p:cNvSpPr>
              <p:nvPr/>
            </p:nvSpPr>
            <p:spPr bwMode="auto">
              <a:xfrm>
                <a:off x="0" y="2976"/>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25" name="Group 81"/>
            <p:cNvGrpSpPr>
              <a:grpSpLocks/>
            </p:cNvGrpSpPr>
            <p:nvPr/>
          </p:nvGrpSpPr>
          <p:grpSpPr bwMode="auto">
            <a:xfrm>
              <a:off x="2019" y="2976"/>
              <a:ext cx="434" cy="384"/>
              <a:chOff x="2019" y="2976"/>
              <a:chExt cx="434" cy="384"/>
            </a:xfrm>
          </p:grpSpPr>
          <p:sp>
            <p:nvSpPr>
              <p:cNvPr id="31768" name="Rectangle 24"/>
              <p:cNvSpPr>
                <a:spLocks noChangeArrowheads="1"/>
              </p:cNvSpPr>
              <p:nvPr/>
            </p:nvSpPr>
            <p:spPr bwMode="auto">
              <a:xfrm>
                <a:off x="2047" y="2976"/>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0,011</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24" name="Rectangle 80"/>
              <p:cNvSpPr>
                <a:spLocks noChangeArrowheads="1"/>
              </p:cNvSpPr>
              <p:nvPr/>
            </p:nvSpPr>
            <p:spPr bwMode="auto">
              <a:xfrm>
                <a:off x="2019" y="2976"/>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27" name="Group 83"/>
            <p:cNvGrpSpPr>
              <a:grpSpLocks/>
            </p:cNvGrpSpPr>
            <p:nvPr/>
          </p:nvGrpSpPr>
          <p:grpSpPr bwMode="auto">
            <a:xfrm>
              <a:off x="2453" y="2976"/>
              <a:ext cx="477" cy="384"/>
              <a:chOff x="2453" y="2976"/>
              <a:chExt cx="477" cy="384"/>
            </a:xfrm>
          </p:grpSpPr>
          <p:sp>
            <p:nvSpPr>
              <p:cNvPr id="31769" name="Rectangle 25"/>
              <p:cNvSpPr>
                <a:spLocks noChangeArrowheads="1"/>
              </p:cNvSpPr>
              <p:nvPr/>
            </p:nvSpPr>
            <p:spPr bwMode="auto">
              <a:xfrm>
                <a:off x="2481" y="2976"/>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4100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26" name="Rectangle 82"/>
              <p:cNvSpPr>
                <a:spLocks noChangeArrowheads="1"/>
              </p:cNvSpPr>
              <p:nvPr/>
            </p:nvSpPr>
            <p:spPr bwMode="auto">
              <a:xfrm>
                <a:off x="2453" y="2976"/>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29" name="Group 85"/>
            <p:cNvGrpSpPr>
              <a:grpSpLocks/>
            </p:cNvGrpSpPr>
            <p:nvPr/>
          </p:nvGrpSpPr>
          <p:grpSpPr bwMode="auto">
            <a:xfrm>
              <a:off x="0" y="3360"/>
              <a:ext cx="2019" cy="384"/>
              <a:chOff x="0" y="3360"/>
              <a:chExt cx="2019" cy="384"/>
            </a:xfrm>
          </p:grpSpPr>
          <p:sp>
            <p:nvSpPr>
              <p:cNvPr id="31770" name="Rectangle 26"/>
              <p:cNvSpPr>
                <a:spLocks noChangeArrowheads="1"/>
              </p:cNvSpPr>
              <p:nvPr/>
            </p:nvSpPr>
            <p:spPr bwMode="auto">
              <a:xfrm>
                <a:off x="28" y="3360"/>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MARKETING DIRECTO</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28" name="Rectangle 84"/>
              <p:cNvSpPr>
                <a:spLocks noChangeArrowheads="1"/>
              </p:cNvSpPr>
              <p:nvPr/>
            </p:nvSpPr>
            <p:spPr bwMode="auto">
              <a:xfrm>
                <a:off x="0" y="3360"/>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31" name="Group 87"/>
            <p:cNvGrpSpPr>
              <a:grpSpLocks/>
            </p:cNvGrpSpPr>
            <p:nvPr/>
          </p:nvGrpSpPr>
          <p:grpSpPr bwMode="auto">
            <a:xfrm>
              <a:off x="2019" y="3360"/>
              <a:ext cx="434" cy="384"/>
              <a:chOff x="2019" y="3360"/>
              <a:chExt cx="434" cy="384"/>
            </a:xfrm>
          </p:grpSpPr>
          <p:sp>
            <p:nvSpPr>
              <p:cNvPr id="31771" name="Rectangle 27"/>
              <p:cNvSpPr>
                <a:spLocks noChangeArrowheads="1"/>
              </p:cNvSpPr>
              <p:nvPr/>
            </p:nvSpPr>
            <p:spPr bwMode="auto">
              <a:xfrm>
                <a:off x="2047" y="3360"/>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0,026</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30" name="Rectangle 86"/>
              <p:cNvSpPr>
                <a:spLocks noChangeArrowheads="1"/>
              </p:cNvSpPr>
              <p:nvPr/>
            </p:nvSpPr>
            <p:spPr bwMode="auto">
              <a:xfrm>
                <a:off x="2019" y="3360"/>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33" name="Group 89"/>
            <p:cNvGrpSpPr>
              <a:grpSpLocks/>
            </p:cNvGrpSpPr>
            <p:nvPr/>
          </p:nvGrpSpPr>
          <p:grpSpPr bwMode="auto">
            <a:xfrm>
              <a:off x="2453" y="3360"/>
              <a:ext cx="477" cy="384"/>
              <a:chOff x="2453" y="3360"/>
              <a:chExt cx="477" cy="384"/>
            </a:xfrm>
          </p:grpSpPr>
          <p:sp>
            <p:nvSpPr>
              <p:cNvPr id="31772" name="Rectangle 28"/>
              <p:cNvSpPr>
                <a:spLocks noChangeArrowheads="1"/>
              </p:cNvSpPr>
              <p:nvPr/>
            </p:nvSpPr>
            <p:spPr bwMode="auto">
              <a:xfrm>
                <a:off x="2481" y="3360"/>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9600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32" name="Rectangle 88"/>
              <p:cNvSpPr>
                <a:spLocks noChangeArrowheads="1"/>
              </p:cNvSpPr>
              <p:nvPr/>
            </p:nvSpPr>
            <p:spPr bwMode="auto">
              <a:xfrm>
                <a:off x="2453" y="3360"/>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35" name="Group 91"/>
            <p:cNvGrpSpPr>
              <a:grpSpLocks/>
            </p:cNvGrpSpPr>
            <p:nvPr/>
          </p:nvGrpSpPr>
          <p:grpSpPr bwMode="auto">
            <a:xfrm>
              <a:off x="0" y="3744"/>
              <a:ext cx="2019" cy="384"/>
              <a:chOff x="0" y="3744"/>
              <a:chExt cx="2019" cy="384"/>
            </a:xfrm>
          </p:grpSpPr>
          <p:sp>
            <p:nvSpPr>
              <p:cNvPr id="31773" name="Rectangle 29"/>
              <p:cNvSpPr>
                <a:spLocks noChangeArrowheads="1"/>
              </p:cNvSpPr>
              <p:nvPr/>
            </p:nvSpPr>
            <p:spPr bwMode="auto">
              <a:xfrm>
                <a:off x="28" y="3744"/>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MATERIAL POP</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34" name="Rectangle 90"/>
              <p:cNvSpPr>
                <a:spLocks noChangeArrowheads="1"/>
              </p:cNvSpPr>
              <p:nvPr/>
            </p:nvSpPr>
            <p:spPr bwMode="auto">
              <a:xfrm>
                <a:off x="0" y="3744"/>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37" name="Group 93"/>
            <p:cNvGrpSpPr>
              <a:grpSpLocks/>
            </p:cNvGrpSpPr>
            <p:nvPr/>
          </p:nvGrpSpPr>
          <p:grpSpPr bwMode="auto">
            <a:xfrm>
              <a:off x="2019" y="3744"/>
              <a:ext cx="434" cy="384"/>
              <a:chOff x="2019" y="3744"/>
              <a:chExt cx="434" cy="384"/>
            </a:xfrm>
          </p:grpSpPr>
          <p:sp>
            <p:nvSpPr>
              <p:cNvPr id="31774" name="Rectangle 30"/>
              <p:cNvSpPr>
                <a:spLocks noChangeArrowheads="1"/>
              </p:cNvSpPr>
              <p:nvPr/>
            </p:nvSpPr>
            <p:spPr bwMode="auto">
              <a:xfrm>
                <a:off x="2047" y="3744"/>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0,002</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36" name="Rectangle 92"/>
              <p:cNvSpPr>
                <a:spLocks noChangeArrowheads="1"/>
              </p:cNvSpPr>
              <p:nvPr/>
            </p:nvSpPr>
            <p:spPr bwMode="auto">
              <a:xfrm>
                <a:off x="2019" y="3744"/>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39" name="Group 95"/>
            <p:cNvGrpSpPr>
              <a:grpSpLocks/>
            </p:cNvGrpSpPr>
            <p:nvPr/>
          </p:nvGrpSpPr>
          <p:grpSpPr bwMode="auto">
            <a:xfrm>
              <a:off x="2453" y="3744"/>
              <a:ext cx="477" cy="384"/>
              <a:chOff x="2453" y="3744"/>
              <a:chExt cx="477" cy="384"/>
            </a:xfrm>
          </p:grpSpPr>
          <p:sp>
            <p:nvSpPr>
              <p:cNvPr id="31775" name="Rectangle 31"/>
              <p:cNvSpPr>
                <a:spLocks noChangeArrowheads="1"/>
              </p:cNvSpPr>
              <p:nvPr/>
            </p:nvSpPr>
            <p:spPr bwMode="auto">
              <a:xfrm>
                <a:off x="2481" y="3744"/>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750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38" name="Rectangle 94"/>
              <p:cNvSpPr>
                <a:spLocks noChangeArrowheads="1"/>
              </p:cNvSpPr>
              <p:nvPr/>
            </p:nvSpPr>
            <p:spPr bwMode="auto">
              <a:xfrm>
                <a:off x="2453" y="3744"/>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41" name="Group 97"/>
            <p:cNvGrpSpPr>
              <a:grpSpLocks/>
            </p:cNvGrpSpPr>
            <p:nvPr/>
          </p:nvGrpSpPr>
          <p:grpSpPr bwMode="auto">
            <a:xfrm>
              <a:off x="0" y="4128"/>
              <a:ext cx="2019" cy="384"/>
              <a:chOff x="0" y="4128"/>
              <a:chExt cx="2019" cy="384"/>
            </a:xfrm>
          </p:grpSpPr>
          <p:sp>
            <p:nvSpPr>
              <p:cNvPr id="31776" name="Rectangle 32"/>
              <p:cNvSpPr>
                <a:spLocks noChangeArrowheads="1"/>
              </p:cNvSpPr>
              <p:nvPr/>
            </p:nvSpPr>
            <p:spPr bwMode="auto">
              <a:xfrm>
                <a:off x="28" y="4128"/>
                <a:ext cx="1963" cy="384"/>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RELACIONES PUBLICAS</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40" name="Rectangle 96"/>
              <p:cNvSpPr>
                <a:spLocks noChangeArrowheads="1"/>
              </p:cNvSpPr>
              <p:nvPr/>
            </p:nvSpPr>
            <p:spPr bwMode="auto">
              <a:xfrm>
                <a:off x="0" y="4128"/>
                <a:ext cx="2019"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43" name="Group 99"/>
            <p:cNvGrpSpPr>
              <a:grpSpLocks/>
            </p:cNvGrpSpPr>
            <p:nvPr/>
          </p:nvGrpSpPr>
          <p:grpSpPr bwMode="auto">
            <a:xfrm>
              <a:off x="2019" y="4128"/>
              <a:ext cx="434" cy="384"/>
              <a:chOff x="2019" y="4128"/>
              <a:chExt cx="434" cy="384"/>
            </a:xfrm>
          </p:grpSpPr>
          <p:sp>
            <p:nvSpPr>
              <p:cNvPr id="31777" name="Rectangle 33"/>
              <p:cNvSpPr>
                <a:spLocks noChangeArrowheads="1"/>
              </p:cNvSpPr>
              <p:nvPr/>
            </p:nvSpPr>
            <p:spPr bwMode="auto">
              <a:xfrm>
                <a:off x="2047" y="4128"/>
                <a:ext cx="378"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0,012</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42" name="Rectangle 98"/>
              <p:cNvSpPr>
                <a:spLocks noChangeArrowheads="1"/>
              </p:cNvSpPr>
              <p:nvPr/>
            </p:nvSpPr>
            <p:spPr bwMode="auto">
              <a:xfrm>
                <a:off x="2019" y="4128"/>
                <a:ext cx="434"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45" name="Group 101"/>
            <p:cNvGrpSpPr>
              <a:grpSpLocks/>
            </p:cNvGrpSpPr>
            <p:nvPr/>
          </p:nvGrpSpPr>
          <p:grpSpPr bwMode="auto">
            <a:xfrm>
              <a:off x="2453" y="4128"/>
              <a:ext cx="477" cy="384"/>
              <a:chOff x="2453" y="4128"/>
              <a:chExt cx="477" cy="384"/>
            </a:xfrm>
          </p:grpSpPr>
          <p:sp>
            <p:nvSpPr>
              <p:cNvPr id="31778" name="Rectangle 34"/>
              <p:cNvSpPr>
                <a:spLocks noChangeArrowheads="1"/>
              </p:cNvSpPr>
              <p:nvPr/>
            </p:nvSpPr>
            <p:spPr bwMode="auto">
              <a:xfrm>
                <a:off x="2481" y="4128"/>
                <a:ext cx="421" cy="384"/>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4500</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44" name="Rectangle 100"/>
              <p:cNvSpPr>
                <a:spLocks noChangeArrowheads="1"/>
              </p:cNvSpPr>
              <p:nvPr/>
            </p:nvSpPr>
            <p:spPr bwMode="auto">
              <a:xfrm>
                <a:off x="2453" y="4128"/>
                <a:ext cx="477" cy="384"/>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47" name="Group 103"/>
            <p:cNvGrpSpPr>
              <a:grpSpLocks/>
            </p:cNvGrpSpPr>
            <p:nvPr/>
          </p:nvGrpSpPr>
          <p:grpSpPr bwMode="auto">
            <a:xfrm>
              <a:off x="0" y="4512"/>
              <a:ext cx="2019" cy="480"/>
              <a:chOff x="0" y="4512"/>
              <a:chExt cx="2019" cy="480"/>
            </a:xfrm>
          </p:grpSpPr>
          <p:sp>
            <p:nvSpPr>
              <p:cNvPr id="31779" name="Rectangle 35"/>
              <p:cNvSpPr>
                <a:spLocks noChangeArrowheads="1"/>
              </p:cNvSpPr>
              <p:nvPr/>
            </p:nvSpPr>
            <p:spPr bwMode="auto">
              <a:xfrm>
                <a:off x="28" y="4512"/>
                <a:ext cx="1963" cy="480"/>
              </a:xfrm>
              <a:prstGeom prst="rect">
                <a:avLst/>
              </a:prstGeom>
              <a:solidFill>
                <a:srgbClr val="CCECFF"/>
              </a:solidFill>
              <a:ln w="9525">
                <a:noFill/>
                <a:miter lim="800000"/>
                <a:headEnd/>
                <a:tailEnd/>
              </a:ln>
              <a:effectLst/>
            </p:spPr>
            <p:txBody>
              <a:bodyPr anchor="b"/>
              <a:lstStyle/>
              <a:p>
                <a:r>
                  <a:rPr lang="es-ES" sz="1200">
                    <a:latin typeface="Arial" charset="0"/>
                    <a:cs typeface="Arial" charset="0"/>
                  </a:rPr>
                  <a:t>TOTAL</a:t>
                </a:r>
                <a:endParaRPr lang="es-ES" sz="1400">
                  <a:latin typeface="Arial Unicode MS" pitchFamily="34" charset="-128"/>
                  <a:ea typeface="Arial Unicode MS" pitchFamily="34" charset="-128"/>
                  <a:cs typeface="Arial Unicode MS" pitchFamily="34" charset="-128"/>
                </a:endParaRPr>
              </a:p>
              <a:p>
                <a:pPr eaLnBrk="0" hangingPunct="0"/>
                <a:endParaRPr lang="es-ES" sz="2800"/>
              </a:p>
            </p:txBody>
          </p:sp>
          <p:sp>
            <p:nvSpPr>
              <p:cNvPr id="31846" name="Rectangle 102"/>
              <p:cNvSpPr>
                <a:spLocks noChangeArrowheads="1"/>
              </p:cNvSpPr>
              <p:nvPr/>
            </p:nvSpPr>
            <p:spPr bwMode="auto">
              <a:xfrm>
                <a:off x="0" y="4512"/>
                <a:ext cx="2019" cy="480"/>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49" name="Group 105"/>
            <p:cNvGrpSpPr>
              <a:grpSpLocks/>
            </p:cNvGrpSpPr>
            <p:nvPr/>
          </p:nvGrpSpPr>
          <p:grpSpPr bwMode="auto">
            <a:xfrm>
              <a:off x="2019" y="4512"/>
              <a:ext cx="434" cy="480"/>
              <a:chOff x="2019" y="4512"/>
              <a:chExt cx="434" cy="480"/>
            </a:xfrm>
          </p:grpSpPr>
          <p:sp>
            <p:nvSpPr>
              <p:cNvPr id="31780" name="Rectangle 36"/>
              <p:cNvSpPr>
                <a:spLocks noChangeArrowheads="1"/>
              </p:cNvSpPr>
              <p:nvPr/>
            </p:nvSpPr>
            <p:spPr bwMode="auto">
              <a:xfrm>
                <a:off x="2047" y="4512"/>
                <a:ext cx="378" cy="480"/>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0,559</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48" name="Rectangle 104"/>
              <p:cNvSpPr>
                <a:spLocks noChangeArrowheads="1"/>
              </p:cNvSpPr>
              <p:nvPr/>
            </p:nvSpPr>
            <p:spPr bwMode="auto">
              <a:xfrm>
                <a:off x="2019" y="4512"/>
                <a:ext cx="434" cy="480"/>
              </a:xfrm>
              <a:prstGeom prst="rect">
                <a:avLst/>
              </a:prstGeom>
              <a:solidFill>
                <a:srgbClr val="CCECFF"/>
              </a:solidFill>
              <a:ln w="7">
                <a:solidFill>
                  <a:srgbClr val="A0A0A0"/>
                </a:solidFill>
                <a:miter lim="800000"/>
                <a:headEnd/>
                <a:tailEnd/>
              </a:ln>
              <a:effectLst/>
            </p:spPr>
            <p:txBody>
              <a:bodyPr/>
              <a:lstStyle/>
              <a:p>
                <a:endParaRPr lang="es-ES"/>
              </a:p>
            </p:txBody>
          </p:sp>
        </p:grpSp>
        <p:grpSp>
          <p:nvGrpSpPr>
            <p:cNvPr id="31851" name="Group 107"/>
            <p:cNvGrpSpPr>
              <a:grpSpLocks/>
            </p:cNvGrpSpPr>
            <p:nvPr/>
          </p:nvGrpSpPr>
          <p:grpSpPr bwMode="auto">
            <a:xfrm>
              <a:off x="2453" y="4512"/>
              <a:ext cx="477" cy="480"/>
              <a:chOff x="2453" y="4512"/>
              <a:chExt cx="477" cy="480"/>
            </a:xfrm>
          </p:grpSpPr>
          <p:sp>
            <p:nvSpPr>
              <p:cNvPr id="31781" name="Rectangle 37"/>
              <p:cNvSpPr>
                <a:spLocks noChangeArrowheads="1"/>
              </p:cNvSpPr>
              <p:nvPr/>
            </p:nvSpPr>
            <p:spPr bwMode="auto">
              <a:xfrm>
                <a:off x="2481" y="4512"/>
                <a:ext cx="421" cy="480"/>
              </a:xfrm>
              <a:prstGeom prst="rect">
                <a:avLst/>
              </a:prstGeom>
              <a:solidFill>
                <a:srgbClr val="CCECFF"/>
              </a:solidFill>
              <a:ln w="9525">
                <a:noFill/>
                <a:miter lim="800000"/>
                <a:headEnd/>
                <a:tailEnd/>
              </a:ln>
              <a:effectLst/>
            </p:spPr>
            <p:txBody>
              <a:bodyPr anchor="b"/>
              <a:lstStyle/>
              <a:p>
                <a:pPr algn="r"/>
                <a:r>
                  <a:rPr lang="es-ES" sz="1200">
                    <a:latin typeface="Arial" charset="0"/>
                    <a:cs typeface="Arial" charset="0"/>
                  </a:rPr>
                  <a:t>205762,09</a:t>
                </a:r>
                <a:endParaRPr lang="es-ES" sz="1400">
                  <a:latin typeface="Arial Unicode MS" pitchFamily="34" charset="-128"/>
                  <a:ea typeface="Arial Unicode MS" pitchFamily="34" charset="-128"/>
                  <a:cs typeface="Arial Unicode MS" pitchFamily="34" charset="-128"/>
                </a:endParaRPr>
              </a:p>
              <a:p>
                <a:pPr algn="r" eaLnBrk="0" hangingPunct="0"/>
                <a:endParaRPr lang="es-ES" sz="2800"/>
              </a:p>
            </p:txBody>
          </p:sp>
          <p:sp>
            <p:nvSpPr>
              <p:cNvPr id="31850" name="Rectangle 106"/>
              <p:cNvSpPr>
                <a:spLocks noChangeArrowheads="1"/>
              </p:cNvSpPr>
              <p:nvPr/>
            </p:nvSpPr>
            <p:spPr bwMode="auto">
              <a:xfrm>
                <a:off x="2453" y="4512"/>
                <a:ext cx="477" cy="480"/>
              </a:xfrm>
              <a:prstGeom prst="rect">
                <a:avLst/>
              </a:prstGeom>
              <a:solidFill>
                <a:srgbClr val="CCECFF"/>
              </a:solidFill>
              <a:ln w="7">
                <a:solidFill>
                  <a:srgbClr val="A0A0A0"/>
                </a:solidFill>
                <a:miter lim="800000"/>
                <a:headEnd/>
                <a:tailEnd/>
              </a:ln>
              <a:effectLst/>
            </p:spPr>
            <p:txBody>
              <a:bodyPr/>
              <a:lstStyle/>
              <a:p>
                <a:endParaRPr lang="es-ES"/>
              </a:p>
            </p:txBody>
          </p:sp>
        </p:gr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p:cNvSpPr>
            <a:spLocks noChangeArrowheads="1" noChangeShapeType="1" noTextEdit="1"/>
          </p:cNvSpPr>
          <p:nvPr/>
        </p:nvSpPr>
        <p:spPr bwMode="auto">
          <a:xfrm>
            <a:off x="228600" y="228600"/>
            <a:ext cx="8686800" cy="762000"/>
          </a:xfrm>
          <a:prstGeom prst="rect">
            <a:avLst/>
          </a:prstGeom>
        </p:spPr>
        <p:txBody>
          <a:bodyPr wrap="none" fromWordArt="1">
            <a:prstTxWarp prst="textPlain">
              <a:avLst>
                <a:gd name="adj" fmla="val 50000"/>
              </a:avLst>
            </a:prstTxWarp>
          </a:bodyPr>
          <a:lstStyle/>
          <a:p>
            <a:pPr algn="ctr"/>
            <a:r>
              <a:rPr lang="es-EC" sz="1800" b="1" i="1" kern="10">
                <a:ln w="9525">
                  <a:solidFill>
                    <a:srgbClr val="000000"/>
                  </a:solidFill>
                  <a:round/>
                  <a:headEnd/>
                  <a:tailEnd/>
                </a:ln>
                <a:solidFill>
                  <a:srgbClr val="FFFFFF"/>
                </a:solidFill>
                <a:latin typeface="Arial Black"/>
              </a:rPr>
              <a:t>PLAN DE OPERACIONES, SISTEMAS, PROCESOS Y  PROCEDIMIENTOS</a:t>
            </a:r>
            <a:endParaRPr lang="es-ES" sz="1800" b="1" i="1" kern="10">
              <a:ln w="9525">
                <a:solidFill>
                  <a:srgbClr val="000000"/>
                </a:solidFill>
                <a:round/>
                <a:headEnd/>
                <a:tailEnd/>
              </a:ln>
              <a:solidFill>
                <a:srgbClr val="FFFFFF"/>
              </a:solidFill>
              <a:latin typeface="Arial Black"/>
            </a:endParaRPr>
          </a:p>
        </p:txBody>
      </p:sp>
      <p:sp>
        <p:nvSpPr>
          <p:cNvPr id="32771" name="Text Box 3"/>
          <p:cNvSpPr txBox="1">
            <a:spLocks noChangeArrowheads="1"/>
          </p:cNvSpPr>
          <p:nvPr/>
        </p:nvSpPr>
        <p:spPr bwMode="auto">
          <a:xfrm>
            <a:off x="228600" y="1295400"/>
            <a:ext cx="8534400" cy="4900613"/>
          </a:xfrm>
          <a:prstGeom prst="rect">
            <a:avLst/>
          </a:prstGeom>
          <a:noFill/>
          <a:ln w="9525">
            <a:noFill/>
            <a:miter lim="800000"/>
            <a:headEnd/>
            <a:tailEnd/>
          </a:ln>
          <a:effectLst/>
        </p:spPr>
        <p:txBody>
          <a:bodyPr>
            <a:spAutoFit/>
          </a:bodyPr>
          <a:lstStyle/>
          <a:p>
            <a:pPr marL="457200" indent="-457200" algn="just">
              <a:lnSpc>
                <a:spcPct val="140000"/>
              </a:lnSpc>
              <a:spcBef>
                <a:spcPct val="50000"/>
              </a:spcBef>
            </a:pPr>
            <a:r>
              <a:rPr lang="es-ES" sz="1800" b="1" u="sng">
                <a:solidFill>
                  <a:schemeClr val="bg1"/>
                </a:solidFill>
                <a:latin typeface="Arial Unicode MS" pitchFamily="34" charset="-128"/>
                <a:ea typeface="Arial Unicode MS" pitchFamily="34" charset="-128"/>
                <a:cs typeface="Arial Unicode MS" pitchFamily="34" charset="-128"/>
              </a:rPr>
              <a:t>Este plan estratégico contempla los siguientes pasos:</a:t>
            </a:r>
          </a:p>
          <a:p>
            <a:pPr marL="457200" indent="-457200" algn="just">
              <a:lnSpc>
                <a:spcPct val="140000"/>
              </a:lnSpc>
              <a:spcBef>
                <a:spcPct val="50000"/>
              </a:spcBef>
            </a:pPr>
            <a:r>
              <a:rPr lang="es-ES" sz="1800">
                <a:solidFill>
                  <a:schemeClr val="bg1"/>
                </a:solidFill>
                <a:latin typeface="Arial Unicode MS" pitchFamily="34" charset="-128"/>
                <a:ea typeface="Arial Unicode MS" pitchFamily="34" charset="-128"/>
                <a:cs typeface="Arial Unicode MS" pitchFamily="34" charset="-128"/>
              </a:rPr>
              <a:t> </a:t>
            </a:r>
          </a:p>
          <a:p>
            <a:pPr marL="457200" indent="-457200" algn="just">
              <a:lnSpc>
                <a:spcPct val="140000"/>
              </a:lnSpc>
              <a:spcBef>
                <a:spcPct val="50000"/>
              </a:spcBef>
              <a:buFontTx/>
              <a:buAutoNum type="alphaLcPeriod"/>
            </a:pPr>
            <a:r>
              <a:rPr lang="es-ES" sz="1800">
                <a:solidFill>
                  <a:schemeClr val="bg1"/>
                </a:solidFill>
                <a:latin typeface="Arial Unicode MS" pitchFamily="34" charset="-128"/>
                <a:ea typeface="Arial Unicode MS" pitchFamily="34" charset="-128"/>
                <a:cs typeface="Arial Unicode MS" pitchFamily="34" charset="-128"/>
              </a:rPr>
              <a:t>Diseño de manuales de procedimientos y métodos.</a:t>
            </a:r>
          </a:p>
          <a:p>
            <a:pPr marL="457200" indent="-457200" algn="just">
              <a:lnSpc>
                <a:spcPct val="140000"/>
              </a:lnSpc>
              <a:spcBef>
                <a:spcPct val="50000"/>
              </a:spcBef>
              <a:buFontTx/>
              <a:buAutoNum type="alphaLcPeriod"/>
            </a:pPr>
            <a:r>
              <a:rPr lang="es-ES" sz="1800">
                <a:solidFill>
                  <a:schemeClr val="bg1"/>
                </a:solidFill>
                <a:latin typeface="Arial Unicode MS" pitchFamily="34" charset="-128"/>
                <a:ea typeface="Arial Unicode MS" pitchFamily="34" charset="-128"/>
                <a:cs typeface="Arial Unicode MS" pitchFamily="34" charset="-128"/>
              </a:rPr>
              <a:t>Programas de control y auditorias departamentales-procedimientos.</a:t>
            </a:r>
          </a:p>
          <a:p>
            <a:pPr marL="457200" indent="-457200" algn="just">
              <a:lnSpc>
                <a:spcPct val="140000"/>
              </a:lnSpc>
              <a:spcBef>
                <a:spcPct val="50000"/>
              </a:spcBef>
              <a:buFontTx/>
              <a:buAutoNum type="alphaLcPeriod"/>
            </a:pPr>
            <a:r>
              <a:rPr lang="es-ES" sz="1800">
                <a:solidFill>
                  <a:schemeClr val="bg1"/>
                </a:solidFill>
                <a:latin typeface="Arial Unicode MS" pitchFamily="34" charset="-128"/>
                <a:ea typeface="Arial Unicode MS" pitchFamily="34" charset="-128"/>
                <a:cs typeface="Arial Unicode MS" pitchFamily="34" charset="-128"/>
              </a:rPr>
              <a:t>Pagina Web con datos de la empresa e información comercial de uso general.</a:t>
            </a:r>
          </a:p>
          <a:p>
            <a:pPr marL="457200" indent="-457200" algn="just">
              <a:lnSpc>
                <a:spcPct val="140000"/>
              </a:lnSpc>
              <a:spcBef>
                <a:spcPct val="50000"/>
              </a:spcBef>
              <a:buFontTx/>
              <a:buAutoNum type="alphaLcPeriod"/>
            </a:pPr>
            <a:r>
              <a:rPr lang="es-ES" sz="1800">
                <a:solidFill>
                  <a:schemeClr val="bg1"/>
                </a:solidFill>
                <a:latin typeface="Arial Unicode MS" pitchFamily="34" charset="-128"/>
                <a:ea typeface="Arial Unicode MS" pitchFamily="34" charset="-128"/>
                <a:cs typeface="Arial Unicode MS" pitchFamily="34" charset="-128"/>
              </a:rPr>
              <a:t>Sistema de información interna para departamentos (red de computadoras).</a:t>
            </a:r>
          </a:p>
          <a:p>
            <a:pPr marL="457200" indent="-457200" algn="just">
              <a:lnSpc>
                <a:spcPct val="140000"/>
              </a:lnSpc>
              <a:spcBef>
                <a:spcPct val="50000"/>
              </a:spcBef>
              <a:buFontTx/>
              <a:buAutoNum type="alphaLcPeriod"/>
            </a:pPr>
            <a:r>
              <a:rPr lang="es-ES" sz="1800">
                <a:solidFill>
                  <a:schemeClr val="bg1"/>
                </a:solidFill>
                <a:latin typeface="Arial Unicode MS" pitchFamily="34" charset="-128"/>
                <a:ea typeface="Arial Unicode MS" pitchFamily="34" charset="-128"/>
                <a:cs typeface="Arial Unicode MS" pitchFamily="34" charset="-128"/>
              </a:rPr>
              <a:t>Sistema de información intranet para y entre departamentos.</a:t>
            </a:r>
          </a:p>
          <a:p>
            <a:pPr marL="457200" indent="-457200" algn="just">
              <a:lnSpc>
                <a:spcPct val="140000"/>
              </a:lnSpc>
              <a:spcBef>
                <a:spcPct val="50000"/>
              </a:spcBef>
              <a:buFontTx/>
              <a:buAutoNum type="alphaLcPeriod"/>
            </a:pPr>
            <a:r>
              <a:rPr lang="es-ES" sz="1800">
                <a:solidFill>
                  <a:schemeClr val="bg1"/>
                </a:solidFill>
                <a:latin typeface="Arial Unicode MS" pitchFamily="34" charset="-128"/>
                <a:ea typeface="Arial Unicode MS" pitchFamily="34" charset="-128"/>
                <a:cs typeface="Arial Unicode MS" pitchFamily="34" charset="-128"/>
              </a:rPr>
              <a:t>Sistema extranet para administrar información con entes externos a la compañía.</a:t>
            </a:r>
            <a:endParaRPr lang="es-ES" sz="180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3505200" y="381000"/>
            <a:ext cx="2362200" cy="3810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outerShdw dist="35921" dir="2700000" algn="ctr" rotWithShape="0">
                    <a:srgbClr val="808080"/>
                  </a:outerShdw>
                </a:effectLst>
                <a:latin typeface="Arial Black"/>
              </a:rPr>
              <a:t>FODA</a:t>
            </a:r>
          </a:p>
        </p:txBody>
      </p:sp>
      <p:sp>
        <p:nvSpPr>
          <p:cNvPr id="6148" name="Text Box 4"/>
          <p:cNvSpPr txBox="1">
            <a:spLocks noChangeArrowheads="1"/>
          </p:cNvSpPr>
          <p:nvPr/>
        </p:nvSpPr>
        <p:spPr bwMode="auto">
          <a:xfrm>
            <a:off x="304800" y="990600"/>
            <a:ext cx="8534400" cy="2520950"/>
          </a:xfrm>
          <a:prstGeom prst="rect">
            <a:avLst/>
          </a:prstGeom>
          <a:noFill/>
          <a:ln w="9525">
            <a:noFill/>
            <a:miter lim="800000"/>
            <a:headEnd/>
            <a:tailEnd/>
          </a:ln>
          <a:effectLst/>
        </p:spPr>
        <p:txBody>
          <a:bodyPr>
            <a:spAutoFit/>
          </a:bodyPr>
          <a:lstStyle/>
          <a:p>
            <a:pPr marL="381000" indent="-381000" algn="just">
              <a:spcBef>
                <a:spcPct val="50000"/>
              </a:spcBef>
            </a:pPr>
            <a:r>
              <a:rPr lang="es-EC" sz="2400" b="1">
                <a:solidFill>
                  <a:schemeClr val="bg1"/>
                </a:solidFill>
                <a:latin typeface="Arial Unicode MS" pitchFamily="34" charset="-128"/>
                <a:ea typeface="Arial Unicode MS" pitchFamily="34" charset="-128"/>
                <a:cs typeface="Arial Unicode MS" pitchFamily="34" charset="-128"/>
              </a:rPr>
              <a:t>    </a:t>
            </a:r>
            <a:r>
              <a:rPr lang="es-ES" b="1">
                <a:solidFill>
                  <a:schemeClr val="bg1"/>
                </a:solidFill>
                <a:latin typeface="Arial Unicode MS" pitchFamily="34" charset="-128"/>
                <a:ea typeface="Arial Unicode MS" pitchFamily="34" charset="-128"/>
                <a:cs typeface="Arial Unicode MS" pitchFamily="34" charset="-128"/>
              </a:rPr>
              <a:t>FORTALEZAS</a:t>
            </a:r>
            <a:endParaRPr lang="es-ES">
              <a:solidFill>
                <a:schemeClr val="bg1"/>
              </a:solidFill>
              <a:latin typeface="Arial Unicode MS" pitchFamily="34" charset="-128"/>
              <a:ea typeface="Arial Unicode MS" pitchFamily="34" charset="-128"/>
              <a:cs typeface="Arial Unicode MS" pitchFamily="34" charset="-128"/>
            </a:endParaRPr>
          </a:p>
          <a:p>
            <a:pPr marL="381000" indent="-381000">
              <a:spcBef>
                <a:spcPct val="50000"/>
              </a:spcBef>
              <a:buFont typeface="WP IconicSymbolsA" pitchFamily="2" charset="2"/>
              <a:buChar char="°"/>
            </a:pPr>
            <a:r>
              <a:rPr lang="es-ES" sz="1800">
                <a:solidFill>
                  <a:schemeClr val="bg1"/>
                </a:solidFill>
                <a:latin typeface="Arial Unicode MS" pitchFamily="34" charset="-128"/>
                <a:cs typeface="Times New Roman" pitchFamily="18" charset="0"/>
              </a:rPr>
              <a:t>Buena disposición gerencial hacia la exportación.</a:t>
            </a:r>
          </a:p>
          <a:p>
            <a:pPr marL="381000" indent="-381000">
              <a:spcBef>
                <a:spcPct val="50000"/>
              </a:spcBef>
              <a:buFont typeface="WP IconicSymbolsA" pitchFamily="2" charset="2"/>
              <a:buChar char="°"/>
            </a:pPr>
            <a:r>
              <a:rPr lang="es-ES" sz="1800">
                <a:solidFill>
                  <a:schemeClr val="bg1"/>
                </a:solidFill>
                <a:latin typeface="Arial Unicode MS" pitchFamily="34" charset="-128"/>
                <a:cs typeface="Times New Roman" pitchFamily="18" charset="0"/>
              </a:rPr>
              <a:t>Existen proyectos de renovación de tecnología y expansión en marcha.</a:t>
            </a:r>
            <a:endParaRPr lang="es-ES" sz="1800">
              <a:solidFill>
                <a:schemeClr val="bg1"/>
              </a:solidFill>
              <a:latin typeface="Arial Unicode MS" pitchFamily="34" charset="-128"/>
              <a:ea typeface="Arial Unicode MS" pitchFamily="34" charset="-128"/>
              <a:cs typeface="Arial Unicode MS" pitchFamily="34" charset="-128"/>
            </a:endParaRPr>
          </a:p>
          <a:p>
            <a:pPr marL="381000" indent="-381000">
              <a:spcBef>
                <a:spcPct val="50000"/>
              </a:spcBef>
              <a:buFont typeface="WP IconicSymbolsA" pitchFamily="2" charset="2"/>
              <a:buChar char="°"/>
            </a:pPr>
            <a:r>
              <a:rPr lang="es-ES" sz="1800">
                <a:solidFill>
                  <a:schemeClr val="bg1"/>
                </a:solidFill>
                <a:latin typeface="Arial Unicode MS" pitchFamily="34" charset="-128"/>
                <a:cs typeface="Times New Roman" pitchFamily="18" charset="0"/>
              </a:rPr>
              <a:t>Alta flexibilidad en la confección, diseños y variedad de oferta</a:t>
            </a:r>
            <a:endParaRPr lang="es-ES" sz="1800">
              <a:solidFill>
                <a:schemeClr val="bg1"/>
              </a:solidFill>
              <a:latin typeface="Arial Unicode MS" pitchFamily="34" charset="-128"/>
              <a:ea typeface="Arial Unicode MS" pitchFamily="34" charset="-128"/>
              <a:cs typeface="Arial Unicode MS" pitchFamily="34" charset="-128"/>
            </a:endParaRPr>
          </a:p>
          <a:p>
            <a:pPr marL="381000" indent="-381000">
              <a:spcBef>
                <a:spcPct val="50000"/>
              </a:spcBef>
              <a:buFont typeface="WP IconicSymbolsA" pitchFamily="2" charset="2"/>
              <a:buChar char="°"/>
            </a:pPr>
            <a:r>
              <a:rPr lang="es-ES" sz="1800">
                <a:solidFill>
                  <a:schemeClr val="bg1"/>
                </a:solidFill>
                <a:latin typeface="Arial Unicode MS" pitchFamily="34" charset="-128"/>
                <a:cs typeface="Times New Roman" pitchFamily="18" charset="0"/>
              </a:rPr>
              <a:t>Creatividad de la gente</a:t>
            </a:r>
            <a:endParaRPr lang="es-ES" sz="1800">
              <a:solidFill>
                <a:schemeClr val="bg1"/>
              </a:solidFill>
              <a:latin typeface="Arial Unicode MS" pitchFamily="34" charset="-128"/>
              <a:ea typeface="Arial Unicode MS" pitchFamily="34" charset="-128"/>
              <a:cs typeface="Arial Unicode MS" pitchFamily="34" charset="-128"/>
            </a:endParaRPr>
          </a:p>
          <a:p>
            <a:pPr marL="381000" indent="-381000">
              <a:spcBef>
                <a:spcPct val="50000"/>
              </a:spcBef>
              <a:buFont typeface="WP IconicSymbolsA" pitchFamily="2" charset="2"/>
              <a:buChar char="°"/>
            </a:pPr>
            <a:r>
              <a:rPr lang="es-ES" sz="1800">
                <a:solidFill>
                  <a:schemeClr val="bg1"/>
                </a:solidFill>
                <a:latin typeface="Arial Unicode MS" pitchFamily="34" charset="-128"/>
                <a:cs typeface="Times New Roman" pitchFamily="18" charset="0"/>
              </a:rPr>
              <a:t>Tecnología similar a la industria de la región</a:t>
            </a:r>
            <a:endParaRPr lang="es-ES" sz="1800">
              <a:solidFill>
                <a:schemeClr val="bg1"/>
              </a:solidFill>
            </a:endParaRPr>
          </a:p>
        </p:txBody>
      </p:sp>
      <p:sp>
        <p:nvSpPr>
          <p:cNvPr id="6149" name="Text Box 5"/>
          <p:cNvSpPr txBox="1">
            <a:spLocks noChangeArrowheads="1"/>
          </p:cNvSpPr>
          <p:nvPr/>
        </p:nvSpPr>
        <p:spPr bwMode="auto">
          <a:xfrm>
            <a:off x="228600" y="3910013"/>
            <a:ext cx="8534400" cy="2597150"/>
          </a:xfrm>
          <a:prstGeom prst="rect">
            <a:avLst/>
          </a:prstGeom>
          <a:noFill/>
          <a:ln w="9525">
            <a:noFill/>
            <a:miter lim="800000"/>
            <a:headEnd/>
            <a:tailEnd/>
          </a:ln>
          <a:effectLst/>
        </p:spPr>
        <p:txBody>
          <a:bodyPr>
            <a:spAutoFit/>
          </a:bodyPr>
          <a:lstStyle/>
          <a:p>
            <a:pPr marL="484188" indent="-484188" algn="just">
              <a:spcBef>
                <a:spcPct val="50000"/>
              </a:spcBef>
            </a:pPr>
            <a:r>
              <a:rPr lang="es-EC" sz="1800" b="1">
                <a:solidFill>
                  <a:schemeClr val="bg1"/>
                </a:solidFill>
                <a:latin typeface="Arial Unicode MS" pitchFamily="34" charset="-128"/>
                <a:ea typeface="Arial Unicode MS" pitchFamily="34" charset="-128"/>
                <a:cs typeface="Arial Unicode MS" pitchFamily="34" charset="-128"/>
              </a:rPr>
              <a:t>    </a:t>
            </a:r>
            <a:r>
              <a:rPr lang="es-ES" b="1">
                <a:solidFill>
                  <a:schemeClr val="bg1"/>
                </a:solidFill>
                <a:latin typeface="Arial Unicode MS" pitchFamily="34" charset="-128"/>
                <a:ea typeface="Arial Unicode MS" pitchFamily="34" charset="-128"/>
                <a:cs typeface="Arial Unicode MS" pitchFamily="34" charset="-128"/>
              </a:rPr>
              <a:t>OPORTUNIDADES</a:t>
            </a:r>
            <a:endParaRPr lang="es-EC">
              <a:solidFill>
                <a:schemeClr val="bg1"/>
              </a:solidFill>
              <a:latin typeface="Arial Unicode MS" pitchFamily="34" charset="-128"/>
              <a:ea typeface="Arial Unicode MS" pitchFamily="34" charset="-128"/>
              <a:cs typeface="Arial Unicode MS" pitchFamily="34" charset="-128"/>
            </a:endParaRPr>
          </a:p>
          <a:p>
            <a:pPr marL="484188" indent="-484188" algn="just">
              <a:spcBef>
                <a:spcPct val="50000"/>
              </a:spcBef>
              <a:buFont typeface="Wingdings 2" pitchFamily="18" charset="2"/>
              <a:buChar char="ö"/>
            </a:pPr>
            <a:r>
              <a:rPr lang="es-ES" sz="1800">
                <a:solidFill>
                  <a:schemeClr val="bg1"/>
                </a:solidFill>
                <a:latin typeface="Arial Unicode MS" pitchFamily="34" charset="-128"/>
                <a:cs typeface="Times New Roman" pitchFamily="18" charset="0"/>
              </a:rPr>
              <a:t>Actitud positiva de los empresarios para conquistar mercados externos.</a:t>
            </a:r>
            <a:endParaRPr lang="es-ES" sz="1800">
              <a:solidFill>
                <a:schemeClr val="bg1"/>
              </a:solidFill>
              <a:latin typeface="Arial Unicode MS" pitchFamily="34" charset="-128"/>
              <a:ea typeface="Arial Unicode MS" pitchFamily="34" charset="-128"/>
              <a:cs typeface="Arial Unicode MS" pitchFamily="34" charset="-128"/>
            </a:endParaRPr>
          </a:p>
          <a:p>
            <a:pPr marL="484188" indent="-484188" algn="just">
              <a:spcBef>
                <a:spcPct val="50000"/>
              </a:spcBef>
              <a:buFont typeface="Wingdings 2" pitchFamily="18" charset="2"/>
              <a:buChar char="ö"/>
            </a:pPr>
            <a:r>
              <a:rPr lang="es-ES" sz="1800">
                <a:solidFill>
                  <a:schemeClr val="bg1"/>
                </a:solidFill>
                <a:latin typeface="Arial Unicode MS" pitchFamily="34" charset="-128"/>
                <a:cs typeface="Times New Roman" pitchFamily="18" charset="0"/>
              </a:rPr>
              <a:t>Mercado Regional Andino muy atractivo: por tamaño y por ventajas arancelarias.</a:t>
            </a:r>
            <a:endParaRPr lang="es-ES" sz="1800">
              <a:solidFill>
                <a:schemeClr val="bg1"/>
              </a:solidFill>
              <a:latin typeface="Arial Unicode MS" pitchFamily="34" charset="-128"/>
              <a:ea typeface="Arial Unicode MS" pitchFamily="34" charset="-128"/>
              <a:cs typeface="Arial Unicode MS" pitchFamily="34" charset="-128"/>
            </a:endParaRPr>
          </a:p>
          <a:p>
            <a:pPr marL="484188" indent="-484188" algn="just">
              <a:spcBef>
                <a:spcPct val="50000"/>
              </a:spcBef>
              <a:buFont typeface="Wingdings 2" pitchFamily="18" charset="2"/>
              <a:buChar char="ö"/>
            </a:pPr>
            <a:r>
              <a:rPr lang="es-ES" sz="1800">
                <a:solidFill>
                  <a:schemeClr val="bg1"/>
                </a:solidFill>
                <a:latin typeface="Arial Unicode MS" pitchFamily="34" charset="-128"/>
                <a:cs typeface="Times New Roman" pitchFamily="18" charset="0"/>
              </a:rPr>
              <a:t>Semejanzas culturales con los países de la región.</a:t>
            </a:r>
            <a:endParaRPr lang="es-EC" sz="1800">
              <a:solidFill>
                <a:schemeClr val="bg1"/>
              </a:solidFill>
              <a:latin typeface="Arial Unicode MS" pitchFamily="34" charset="-128"/>
              <a:cs typeface="Times New Roman" pitchFamily="18" charset="0"/>
            </a:endParaRPr>
          </a:p>
          <a:p>
            <a:pPr marL="484188" indent="-484188" algn="just">
              <a:spcBef>
                <a:spcPct val="50000"/>
              </a:spcBef>
              <a:buFont typeface="Wingdings 2" pitchFamily="18" charset="2"/>
              <a:buChar char="ö"/>
            </a:pPr>
            <a:r>
              <a:rPr lang="es-ES" sz="1800">
                <a:solidFill>
                  <a:schemeClr val="bg1"/>
                </a:solidFill>
                <a:latin typeface="Arial Unicode MS" pitchFamily="34" charset="-128"/>
                <a:cs typeface="Times New Roman" pitchFamily="18" charset="0"/>
              </a:rPr>
              <a:t>El encarecimiento de las importaciones ha potencializado el mercado local (temporal).</a:t>
            </a:r>
            <a:endParaRPr lang="es-ES" sz="1800">
              <a:solidFill>
                <a:schemeClr val="bg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685800" y="1447800"/>
            <a:ext cx="8001000" cy="4754563"/>
            <a:chOff x="1018" y="2904"/>
            <a:chExt cx="10288" cy="7368"/>
          </a:xfrm>
        </p:grpSpPr>
        <p:grpSp>
          <p:nvGrpSpPr>
            <p:cNvPr id="33795" name="Group 3"/>
            <p:cNvGrpSpPr>
              <a:grpSpLocks/>
            </p:cNvGrpSpPr>
            <p:nvPr/>
          </p:nvGrpSpPr>
          <p:grpSpPr bwMode="auto">
            <a:xfrm>
              <a:off x="1018" y="2904"/>
              <a:ext cx="10288" cy="7368"/>
              <a:chOff x="1161" y="7177"/>
              <a:chExt cx="10080" cy="7380"/>
            </a:xfrm>
          </p:grpSpPr>
          <p:grpSp>
            <p:nvGrpSpPr>
              <p:cNvPr id="33796" name="Group 4"/>
              <p:cNvGrpSpPr>
                <a:grpSpLocks/>
              </p:cNvGrpSpPr>
              <p:nvPr/>
            </p:nvGrpSpPr>
            <p:grpSpPr bwMode="auto">
              <a:xfrm>
                <a:off x="1881" y="8617"/>
                <a:ext cx="8640" cy="4500"/>
                <a:chOff x="2061" y="7897"/>
                <a:chExt cx="8640" cy="4500"/>
              </a:xfrm>
            </p:grpSpPr>
            <p:sp>
              <p:nvSpPr>
                <p:cNvPr id="33797" name="Line 5"/>
                <p:cNvSpPr>
                  <a:spLocks noChangeShapeType="1"/>
                </p:cNvSpPr>
                <p:nvPr/>
              </p:nvSpPr>
              <p:spPr bwMode="auto">
                <a:xfrm>
                  <a:off x="4221" y="10057"/>
                  <a:ext cx="4320" cy="0"/>
                </a:xfrm>
                <a:prstGeom prst="line">
                  <a:avLst/>
                </a:prstGeom>
                <a:noFill/>
                <a:ln w="9525">
                  <a:solidFill>
                    <a:schemeClr val="bg1"/>
                  </a:solidFill>
                  <a:round/>
                  <a:headEnd/>
                  <a:tailEnd/>
                </a:ln>
              </p:spPr>
              <p:txBody>
                <a:bodyPr/>
                <a:lstStyle/>
                <a:p>
                  <a:endParaRPr lang="es-ES"/>
                </a:p>
              </p:txBody>
            </p:sp>
            <p:sp>
              <p:nvSpPr>
                <p:cNvPr id="33798" name="Line 6"/>
                <p:cNvSpPr>
                  <a:spLocks noChangeShapeType="1"/>
                </p:cNvSpPr>
                <p:nvPr/>
              </p:nvSpPr>
              <p:spPr bwMode="auto">
                <a:xfrm>
                  <a:off x="6381" y="8797"/>
                  <a:ext cx="2160" cy="1260"/>
                </a:xfrm>
                <a:prstGeom prst="line">
                  <a:avLst/>
                </a:prstGeom>
                <a:noFill/>
                <a:ln w="9525">
                  <a:solidFill>
                    <a:schemeClr val="bg1"/>
                  </a:solidFill>
                  <a:round/>
                  <a:headEnd/>
                  <a:tailEnd/>
                </a:ln>
              </p:spPr>
              <p:txBody>
                <a:bodyPr/>
                <a:lstStyle/>
                <a:p>
                  <a:endParaRPr lang="es-ES"/>
                </a:p>
              </p:txBody>
            </p:sp>
            <p:sp>
              <p:nvSpPr>
                <p:cNvPr id="33799" name="Text Box 7"/>
                <p:cNvSpPr txBox="1">
                  <a:spLocks noChangeArrowheads="1"/>
                </p:cNvSpPr>
                <p:nvPr/>
              </p:nvSpPr>
              <p:spPr bwMode="auto">
                <a:xfrm>
                  <a:off x="2061" y="9697"/>
                  <a:ext cx="2160" cy="900"/>
                </a:xfrm>
                <a:prstGeom prst="rect">
                  <a:avLst/>
                </a:prstGeom>
                <a:solidFill>
                  <a:srgbClr val="FFFFFF"/>
                </a:solidFill>
                <a:ln w="9525">
                  <a:solidFill>
                    <a:schemeClr val="bg1"/>
                  </a:solidFill>
                  <a:miter lim="800000"/>
                  <a:headEnd/>
                  <a:tailEnd/>
                </a:ln>
              </p:spPr>
              <p:txBody>
                <a:bodyPr/>
                <a:lstStyle/>
                <a:p>
                  <a:pPr algn="ctr" eaLnBrk="0" hangingPunct="0"/>
                  <a:r>
                    <a:rPr lang="es-ES" sz="1200"/>
                    <a:t>DISEÑOS Y DESARROLLO</a:t>
                  </a:r>
                </a:p>
              </p:txBody>
            </p:sp>
            <p:sp>
              <p:nvSpPr>
                <p:cNvPr id="33800" name="Text Box 8"/>
                <p:cNvSpPr txBox="1">
                  <a:spLocks noChangeArrowheads="1"/>
                </p:cNvSpPr>
                <p:nvPr/>
              </p:nvSpPr>
              <p:spPr bwMode="auto">
                <a:xfrm>
                  <a:off x="5301" y="11497"/>
                  <a:ext cx="2160" cy="900"/>
                </a:xfrm>
                <a:prstGeom prst="rect">
                  <a:avLst/>
                </a:prstGeom>
                <a:solidFill>
                  <a:srgbClr val="FFFFFF"/>
                </a:solidFill>
                <a:ln w="9525">
                  <a:solidFill>
                    <a:schemeClr val="bg1"/>
                  </a:solidFill>
                  <a:miter lim="800000"/>
                  <a:headEnd/>
                  <a:tailEnd/>
                </a:ln>
              </p:spPr>
              <p:txBody>
                <a:bodyPr/>
                <a:lstStyle/>
                <a:p>
                  <a:pPr algn="ctr" eaLnBrk="0" hangingPunct="0"/>
                  <a:r>
                    <a:rPr lang="es-ES" sz="1200"/>
                    <a:t>MERCADEO Y VENTAS</a:t>
                  </a:r>
                </a:p>
              </p:txBody>
            </p:sp>
            <p:sp>
              <p:nvSpPr>
                <p:cNvPr id="33801" name="Text Box 9"/>
                <p:cNvSpPr txBox="1">
                  <a:spLocks noChangeArrowheads="1"/>
                </p:cNvSpPr>
                <p:nvPr/>
              </p:nvSpPr>
              <p:spPr bwMode="auto">
                <a:xfrm>
                  <a:off x="8541" y="9697"/>
                  <a:ext cx="2160" cy="900"/>
                </a:xfrm>
                <a:prstGeom prst="rect">
                  <a:avLst/>
                </a:prstGeom>
                <a:solidFill>
                  <a:srgbClr val="FFFFFF"/>
                </a:solidFill>
                <a:ln w="9525">
                  <a:solidFill>
                    <a:schemeClr val="bg1"/>
                  </a:solidFill>
                  <a:miter lim="800000"/>
                  <a:headEnd/>
                  <a:tailEnd/>
                </a:ln>
              </p:spPr>
              <p:txBody>
                <a:bodyPr/>
                <a:lstStyle/>
                <a:p>
                  <a:pPr algn="ctr" eaLnBrk="0" hangingPunct="0"/>
                  <a:r>
                    <a:rPr lang="es-ES" sz="1000"/>
                    <a:t>CONTABILIDAD FINANZAS Y ADMINISTRACIÓN</a:t>
                  </a:r>
                </a:p>
                <a:p>
                  <a:pPr algn="ctr" eaLnBrk="0" hangingPunct="0"/>
                  <a:endParaRPr lang="es-ES" sz="1000"/>
                </a:p>
              </p:txBody>
            </p:sp>
            <p:sp>
              <p:nvSpPr>
                <p:cNvPr id="33802" name="Text Box 10"/>
                <p:cNvSpPr txBox="1">
                  <a:spLocks noChangeArrowheads="1"/>
                </p:cNvSpPr>
                <p:nvPr/>
              </p:nvSpPr>
              <p:spPr bwMode="auto">
                <a:xfrm>
                  <a:off x="5301" y="9697"/>
                  <a:ext cx="2160" cy="900"/>
                </a:xfrm>
                <a:prstGeom prst="rect">
                  <a:avLst/>
                </a:prstGeom>
                <a:solidFill>
                  <a:srgbClr val="FFFFFF"/>
                </a:solidFill>
                <a:ln w="9525">
                  <a:solidFill>
                    <a:schemeClr val="bg1"/>
                  </a:solidFill>
                  <a:miter lim="800000"/>
                  <a:headEnd/>
                  <a:tailEnd/>
                </a:ln>
              </p:spPr>
              <p:txBody>
                <a:bodyPr/>
                <a:lstStyle/>
                <a:p>
                  <a:pPr algn="ctr" eaLnBrk="0" hangingPunct="0"/>
                  <a:r>
                    <a:rPr lang="es-ES" sz="1200"/>
                    <a:t>MANUFACTURA Y CONFECCION</a:t>
                  </a:r>
                </a:p>
              </p:txBody>
            </p:sp>
            <p:sp>
              <p:nvSpPr>
                <p:cNvPr id="33803" name="Text Box 11"/>
                <p:cNvSpPr txBox="1">
                  <a:spLocks noChangeArrowheads="1"/>
                </p:cNvSpPr>
                <p:nvPr/>
              </p:nvSpPr>
              <p:spPr bwMode="auto">
                <a:xfrm>
                  <a:off x="5301" y="7897"/>
                  <a:ext cx="2160" cy="900"/>
                </a:xfrm>
                <a:prstGeom prst="rect">
                  <a:avLst/>
                </a:prstGeom>
                <a:solidFill>
                  <a:srgbClr val="FFFFFF"/>
                </a:solidFill>
                <a:ln w="9525">
                  <a:solidFill>
                    <a:schemeClr val="bg1"/>
                  </a:solidFill>
                  <a:miter lim="800000"/>
                  <a:headEnd/>
                  <a:tailEnd/>
                </a:ln>
              </p:spPr>
              <p:txBody>
                <a:bodyPr/>
                <a:lstStyle/>
                <a:p>
                  <a:pPr algn="ctr" eaLnBrk="0" hangingPunct="0"/>
                  <a:r>
                    <a:rPr lang="es-ES" sz="1200"/>
                    <a:t>COMPRAS Y ADQUISICIONES</a:t>
                  </a:r>
                </a:p>
              </p:txBody>
            </p:sp>
            <p:sp>
              <p:nvSpPr>
                <p:cNvPr id="33804" name="Line 12"/>
                <p:cNvSpPr>
                  <a:spLocks noChangeShapeType="1"/>
                </p:cNvSpPr>
                <p:nvPr/>
              </p:nvSpPr>
              <p:spPr bwMode="auto">
                <a:xfrm>
                  <a:off x="6381" y="8797"/>
                  <a:ext cx="0" cy="900"/>
                </a:xfrm>
                <a:prstGeom prst="line">
                  <a:avLst/>
                </a:prstGeom>
                <a:noFill/>
                <a:ln w="9525">
                  <a:solidFill>
                    <a:schemeClr val="bg1"/>
                  </a:solidFill>
                  <a:round/>
                  <a:headEnd/>
                  <a:tailEnd/>
                </a:ln>
              </p:spPr>
              <p:txBody>
                <a:bodyPr/>
                <a:lstStyle/>
                <a:p>
                  <a:endParaRPr lang="es-ES"/>
                </a:p>
              </p:txBody>
            </p:sp>
            <p:sp>
              <p:nvSpPr>
                <p:cNvPr id="33805" name="Line 13"/>
                <p:cNvSpPr>
                  <a:spLocks noChangeShapeType="1"/>
                </p:cNvSpPr>
                <p:nvPr/>
              </p:nvSpPr>
              <p:spPr bwMode="auto">
                <a:xfrm flipH="1">
                  <a:off x="4221" y="8797"/>
                  <a:ext cx="2160" cy="1260"/>
                </a:xfrm>
                <a:prstGeom prst="line">
                  <a:avLst/>
                </a:prstGeom>
                <a:noFill/>
                <a:ln w="9525">
                  <a:solidFill>
                    <a:schemeClr val="bg1"/>
                  </a:solidFill>
                  <a:round/>
                  <a:headEnd/>
                  <a:tailEnd/>
                </a:ln>
              </p:spPr>
              <p:txBody>
                <a:bodyPr/>
                <a:lstStyle/>
                <a:p>
                  <a:endParaRPr lang="es-ES"/>
                </a:p>
              </p:txBody>
            </p:sp>
            <p:sp>
              <p:nvSpPr>
                <p:cNvPr id="33806" name="Line 14"/>
                <p:cNvSpPr>
                  <a:spLocks noChangeShapeType="1"/>
                </p:cNvSpPr>
                <p:nvPr/>
              </p:nvSpPr>
              <p:spPr bwMode="auto">
                <a:xfrm flipV="1">
                  <a:off x="6381" y="10597"/>
                  <a:ext cx="0" cy="900"/>
                </a:xfrm>
                <a:prstGeom prst="line">
                  <a:avLst/>
                </a:prstGeom>
                <a:noFill/>
                <a:ln w="9525">
                  <a:solidFill>
                    <a:schemeClr val="bg1"/>
                  </a:solidFill>
                  <a:round/>
                  <a:headEnd/>
                  <a:tailEnd/>
                </a:ln>
              </p:spPr>
              <p:txBody>
                <a:bodyPr/>
                <a:lstStyle/>
                <a:p>
                  <a:endParaRPr lang="es-ES"/>
                </a:p>
              </p:txBody>
            </p:sp>
            <p:sp>
              <p:nvSpPr>
                <p:cNvPr id="33807" name="Line 15"/>
                <p:cNvSpPr>
                  <a:spLocks noChangeShapeType="1"/>
                </p:cNvSpPr>
                <p:nvPr/>
              </p:nvSpPr>
              <p:spPr bwMode="auto">
                <a:xfrm flipV="1">
                  <a:off x="6381" y="10057"/>
                  <a:ext cx="2160" cy="1440"/>
                </a:xfrm>
                <a:prstGeom prst="line">
                  <a:avLst/>
                </a:prstGeom>
                <a:noFill/>
                <a:ln w="9525">
                  <a:solidFill>
                    <a:schemeClr val="bg1"/>
                  </a:solidFill>
                  <a:round/>
                  <a:headEnd/>
                  <a:tailEnd/>
                </a:ln>
              </p:spPr>
              <p:txBody>
                <a:bodyPr/>
                <a:lstStyle/>
                <a:p>
                  <a:endParaRPr lang="es-ES"/>
                </a:p>
              </p:txBody>
            </p:sp>
            <p:sp>
              <p:nvSpPr>
                <p:cNvPr id="33808" name="Line 16"/>
                <p:cNvSpPr>
                  <a:spLocks noChangeShapeType="1"/>
                </p:cNvSpPr>
                <p:nvPr/>
              </p:nvSpPr>
              <p:spPr bwMode="auto">
                <a:xfrm flipH="1" flipV="1">
                  <a:off x="4221" y="10057"/>
                  <a:ext cx="2160" cy="1440"/>
                </a:xfrm>
                <a:prstGeom prst="line">
                  <a:avLst/>
                </a:prstGeom>
                <a:noFill/>
                <a:ln w="9525">
                  <a:solidFill>
                    <a:schemeClr val="bg1"/>
                  </a:solidFill>
                  <a:round/>
                  <a:headEnd/>
                  <a:tailEnd/>
                </a:ln>
              </p:spPr>
              <p:txBody>
                <a:bodyPr/>
                <a:lstStyle/>
                <a:p>
                  <a:endParaRPr lang="es-ES"/>
                </a:p>
              </p:txBody>
            </p:sp>
          </p:grpSp>
          <p:sp>
            <p:nvSpPr>
              <p:cNvPr id="33809" name="Rectangle 17"/>
              <p:cNvSpPr>
                <a:spLocks noChangeArrowheads="1"/>
              </p:cNvSpPr>
              <p:nvPr/>
            </p:nvSpPr>
            <p:spPr bwMode="auto">
              <a:xfrm>
                <a:off x="1701" y="8437"/>
                <a:ext cx="9000" cy="4860"/>
              </a:xfrm>
              <a:prstGeom prst="rect">
                <a:avLst/>
              </a:prstGeom>
              <a:noFill/>
              <a:ln w="9525">
                <a:solidFill>
                  <a:schemeClr val="bg1"/>
                </a:solidFill>
                <a:miter lim="800000"/>
                <a:headEnd/>
                <a:tailEnd/>
              </a:ln>
            </p:spPr>
            <p:txBody>
              <a:bodyPr/>
              <a:lstStyle/>
              <a:p>
                <a:endParaRPr lang="es-ES"/>
              </a:p>
            </p:txBody>
          </p:sp>
          <p:sp>
            <p:nvSpPr>
              <p:cNvPr id="33810" name="Rectangle 18"/>
              <p:cNvSpPr>
                <a:spLocks noChangeArrowheads="1"/>
              </p:cNvSpPr>
              <p:nvPr/>
            </p:nvSpPr>
            <p:spPr bwMode="auto">
              <a:xfrm>
                <a:off x="1161" y="7717"/>
                <a:ext cx="10080" cy="6300"/>
              </a:xfrm>
              <a:prstGeom prst="rect">
                <a:avLst/>
              </a:prstGeom>
              <a:noFill/>
              <a:ln w="9525">
                <a:solidFill>
                  <a:schemeClr val="bg1"/>
                </a:solidFill>
                <a:miter lim="800000"/>
                <a:headEnd/>
                <a:tailEnd/>
              </a:ln>
            </p:spPr>
            <p:txBody>
              <a:bodyPr/>
              <a:lstStyle/>
              <a:p>
                <a:endParaRPr lang="es-ES"/>
              </a:p>
            </p:txBody>
          </p:sp>
          <p:sp>
            <p:nvSpPr>
              <p:cNvPr id="33811" name="Text Box 19"/>
              <p:cNvSpPr txBox="1">
                <a:spLocks noChangeArrowheads="1"/>
              </p:cNvSpPr>
              <p:nvPr/>
            </p:nvSpPr>
            <p:spPr bwMode="auto">
              <a:xfrm>
                <a:off x="4221" y="7717"/>
                <a:ext cx="4140" cy="360"/>
              </a:xfrm>
              <a:prstGeom prst="rect">
                <a:avLst/>
              </a:prstGeom>
              <a:noFill/>
              <a:ln w="9525">
                <a:solidFill>
                  <a:schemeClr val="bg1"/>
                </a:solidFill>
                <a:miter lim="800000"/>
                <a:headEnd/>
                <a:tailEnd/>
              </a:ln>
            </p:spPr>
            <p:txBody>
              <a:bodyPr/>
              <a:lstStyle/>
              <a:p>
                <a:pPr algn="ctr" eaLnBrk="0" hangingPunct="0"/>
                <a:r>
                  <a:rPr lang="es-ES" sz="1000">
                    <a:solidFill>
                      <a:srgbClr val="FFFF66"/>
                    </a:solidFill>
                  </a:rPr>
                  <a:t>Proveedores y otros socios comerciales</a:t>
                </a:r>
              </a:p>
            </p:txBody>
          </p:sp>
          <p:sp>
            <p:nvSpPr>
              <p:cNvPr id="33812" name="Line 20"/>
              <p:cNvSpPr>
                <a:spLocks noChangeShapeType="1"/>
              </p:cNvSpPr>
              <p:nvPr/>
            </p:nvSpPr>
            <p:spPr bwMode="auto">
              <a:xfrm flipV="1">
                <a:off x="6201" y="8077"/>
                <a:ext cx="0" cy="540"/>
              </a:xfrm>
              <a:prstGeom prst="line">
                <a:avLst/>
              </a:prstGeom>
              <a:noFill/>
              <a:ln w="9525">
                <a:solidFill>
                  <a:schemeClr val="bg1"/>
                </a:solidFill>
                <a:round/>
                <a:headEnd/>
                <a:tailEnd type="arrow" w="med" len="med"/>
              </a:ln>
            </p:spPr>
            <p:txBody>
              <a:bodyPr/>
              <a:lstStyle/>
              <a:p>
                <a:endParaRPr lang="es-ES"/>
              </a:p>
            </p:txBody>
          </p:sp>
          <p:sp>
            <p:nvSpPr>
              <p:cNvPr id="33813" name="Text Box 21"/>
              <p:cNvSpPr txBox="1">
                <a:spLocks noChangeArrowheads="1"/>
              </p:cNvSpPr>
              <p:nvPr/>
            </p:nvSpPr>
            <p:spPr bwMode="auto">
              <a:xfrm>
                <a:off x="2961" y="7717"/>
                <a:ext cx="1440" cy="720"/>
              </a:xfrm>
              <a:prstGeom prst="rect">
                <a:avLst/>
              </a:prstGeom>
              <a:solidFill>
                <a:srgbClr val="FFFFFF"/>
              </a:solidFill>
              <a:ln w="9525">
                <a:solidFill>
                  <a:schemeClr val="bg1"/>
                </a:solidFill>
                <a:miter lim="800000"/>
                <a:headEnd/>
                <a:tailEnd/>
              </a:ln>
            </p:spPr>
            <p:txBody>
              <a:bodyPr/>
              <a:lstStyle/>
              <a:p>
                <a:pPr eaLnBrk="0" hangingPunct="0"/>
                <a:r>
                  <a:rPr lang="es-ES" sz="1400"/>
                  <a:t>Extranets </a:t>
                </a:r>
              </a:p>
            </p:txBody>
          </p:sp>
          <p:sp>
            <p:nvSpPr>
              <p:cNvPr id="33814" name="Text Box 22"/>
              <p:cNvSpPr txBox="1">
                <a:spLocks noChangeArrowheads="1"/>
              </p:cNvSpPr>
              <p:nvPr/>
            </p:nvSpPr>
            <p:spPr bwMode="auto">
              <a:xfrm>
                <a:off x="9261" y="13297"/>
                <a:ext cx="1440" cy="720"/>
              </a:xfrm>
              <a:prstGeom prst="rect">
                <a:avLst/>
              </a:prstGeom>
              <a:solidFill>
                <a:srgbClr val="FFFFFF"/>
              </a:solidFill>
              <a:ln w="9525">
                <a:solidFill>
                  <a:schemeClr val="bg1"/>
                </a:solidFill>
                <a:miter lim="800000"/>
                <a:headEnd/>
                <a:tailEnd/>
              </a:ln>
            </p:spPr>
            <p:txBody>
              <a:bodyPr/>
              <a:lstStyle/>
              <a:p>
                <a:pPr eaLnBrk="0" hangingPunct="0"/>
                <a:r>
                  <a:rPr lang="es-ES" sz="1400"/>
                  <a:t>Extranets </a:t>
                </a:r>
              </a:p>
            </p:txBody>
          </p:sp>
          <p:sp>
            <p:nvSpPr>
              <p:cNvPr id="33815" name="Text Box 23"/>
              <p:cNvSpPr txBox="1">
                <a:spLocks noChangeArrowheads="1"/>
              </p:cNvSpPr>
              <p:nvPr/>
            </p:nvSpPr>
            <p:spPr bwMode="auto">
              <a:xfrm>
                <a:off x="3861" y="13657"/>
                <a:ext cx="4860" cy="360"/>
              </a:xfrm>
              <a:prstGeom prst="rect">
                <a:avLst/>
              </a:prstGeom>
              <a:noFill/>
              <a:ln w="9525">
                <a:solidFill>
                  <a:schemeClr val="bg1"/>
                </a:solidFill>
                <a:miter lim="800000"/>
                <a:headEnd/>
                <a:tailEnd/>
              </a:ln>
            </p:spPr>
            <p:txBody>
              <a:bodyPr/>
              <a:lstStyle/>
              <a:p>
                <a:pPr algn="ctr" eaLnBrk="0" hangingPunct="0"/>
                <a:r>
                  <a:rPr lang="es-ES" sz="1000">
                    <a:solidFill>
                      <a:srgbClr val="FFFF66"/>
                    </a:solidFill>
                  </a:rPr>
                  <a:t>Consumidores, clientes, intermediarios y competencia</a:t>
                </a:r>
              </a:p>
            </p:txBody>
          </p:sp>
          <p:sp>
            <p:nvSpPr>
              <p:cNvPr id="33816" name="Line 24"/>
              <p:cNvSpPr>
                <a:spLocks noChangeShapeType="1"/>
              </p:cNvSpPr>
              <p:nvPr/>
            </p:nvSpPr>
            <p:spPr bwMode="auto">
              <a:xfrm flipV="1">
                <a:off x="6201" y="13117"/>
                <a:ext cx="0" cy="540"/>
              </a:xfrm>
              <a:prstGeom prst="line">
                <a:avLst/>
              </a:prstGeom>
              <a:noFill/>
              <a:ln w="9525">
                <a:solidFill>
                  <a:schemeClr val="bg1"/>
                </a:solidFill>
                <a:round/>
                <a:headEnd type="arrow" w="med" len="med"/>
                <a:tailEnd/>
              </a:ln>
            </p:spPr>
            <p:txBody>
              <a:bodyPr/>
              <a:lstStyle/>
              <a:p>
                <a:endParaRPr lang="es-ES"/>
              </a:p>
            </p:txBody>
          </p:sp>
          <p:sp>
            <p:nvSpPr>
              <p:cNvPr id="33817" name="Text Box 25"/>
              <p:cNvSpPr txBox="1">
                <a:spLocks noChangeArrowheads="1"/>
              </p:cNvSpPr>
              <p:nvPr/>
            </p:nvSpPr>
            <p:spPr bwMode="auto">
              <a:xfrm>
                <a:off x="2061" y="8977"/>
                <a:ext cx="1440" cy="540"/>
              </a:xfrm>
              <a:prstGeom prst="rect">
                <a:avLst/>
              </a:prstGeom>
              <a:solidFill>
                <a:srgbClr val="FFFFFF"/>
              </a:solidFill>
              <a:ln w="76200" cmpd="tri">
                <a:solidFill>
                  <a:schemeClr val="bg1"/>
                </a:solidFill>
                <a:miter lim="800000"/>
                <a:headEnd/>
                <a:tailEnd/>
              </a:ln>
            </p:spPr>
            <p:txBody>
              <a:bodyPr/>
              <a:lstStyle/>
              <a:p>
                <a:pPr algn="ctr" eaLnBrk="0" hangingPunct="0"/>
                <a:r>
                  <a:rPr lang="es-ES" sz="1400"/>
                  <a:t>Intranets</a:t>
                </a:r>
              </a:p>
            </p:txBody>
          </p:sp>
          <p:sp>
            <p:nvSpPr>
              <p:cNvPr id="33818" name="Text Box 26"/>
              <p:cNvSpPr txBox="1">
                <a:spLocks noChangeArrowheads="1"/>
              </p:cNvSpPr>
              <p:nvPr/>
            </p:nvSpPr>
            <p:spPr bwMode="auto">
              <a:xfrm>
                <a:off x="8541" y="8437"/>
                <a:ext cx="2160" cy="360"/>
              </a:xfrm>
              <a:prstGeom prst="rect">
                <a:avLst/>
              </a:prstGeom>
              <a:noFill/>
              <a:ln w="9525">
                <a:solidFill>
                  <a:schemeClr val="bg1"/>
                </a:solidFill>
                <a:miter lim="800000"/>
                <a:headEnd/>
                <a:tailEnd/>
              </a:ln>
            </p:spPr>
            <p:txBody>
              <a:bodyPr/>
              <a:lstStyle/>
              <a:p>
                <a:pPr algn="ctr" eaLnBrk="0" hangingPunct="0"/>
                <a:r>
                  <a:rPr lang="es-ES" sz="1000">
                    <a:solidFill>
                      <a:srgbClr val="FFFF66"/>
                    </a:solidFill>
                  </a:rPr>
                  <a:t>Limites de la empresa</a:t>
                </a:r>
              </a:p>
            </p:txBody>
          </p:sp>
          <p:sp>
            <p:nvSpPr>
              <p:cNvPr id="33819" name="Text Box 27"/>
              <p:cNvSpPr txBox="1">
                <a:spLocks noChangeArrowheads="1"/>
              </p:cNvSpPr>
              <p:nvPr/>
            </p:nvSpPr>
            <p:spPr bwMode="auto">
              <a:xfrm>
                <a:off x="5481" y="7177"/>
                <a:ext cx="1440" cy="540"/>
              </a:xfrm>
              <a:prstGeom prst="rect">
                <a:avLst/>
              </a:prstGeom>
              <a:solidFill>
                <a:srgbClr val="FFFFFF"/>
              </a:solidFill>
              <a:ln w="9525">
                <a:solidFill>
                  <a:schemeClr val="bg1"/>
                </a:solidFill>
                <a:miter lim="800000"/>
                <a:headEnd/>
                <a:tailEnd/>
              </a:ln>
            </p:spPr>
            <p:txBody>
              <a:bodyPr/>
              <a:lstStyle/>
              <a:p>
                <a:pPr algn="ctr" eaLnBrk="0" hangingPunct="0"/>
                <a:r>
                  <a:rPr lang="es-ES" sz="1400"/>
                  <a:t>Internet</a:t>
                </a:r>
              </a:p>
            </p:txBody>
          </p:sp>
          <p:sp>
            <p:nvSpPr>
              <p:cNvPr id="33820" name="Text Box 28"/>
              <p:cNvSpPr txBox="1">
                <a:spLocks noChangeArrowheads="1"/>
              </p:cNvSpPr>
              <p:nvPr/>
            </p:nvSpPr>
            <p:spPr bwMode="auto">
              <a:xfrm>
                <a:off x="5481" y="14017"/>
                <a:ext cx="1440" cy="540"/>
              </a:xfrm>
              <a:prstGeom prst="rect">
                <a:avLst/>
              </a:prstGeom>
              <a:solidFill>
                <a:srgbClr val="FFFFFF"/>
              </a:solidFill>
              <a:ln w="9525">
                <a:solidFill>
                  <a:schemeClr val="bg1"/>
                </a:solidFill>
                <a:miter lim="800000"/>
                <a:headEnd/>
                <a:tailEnd/>
              </a:ln>
            </p:spPr>
            <p:txBody>
              <a:bodyPr/>
              <a:lstStyle/>
              <a:p>
                <a:pPr algn="ctr" eaLnBrk="0" hangingPunct="0"/>
                <a:r>
                  <a:rPr lang="es-ES" sz="1400"/>
                  <a:t>Internet</a:t>
                </a:r>
              </a:p>
            </p:txBody>
          </p:sp>
        </p:grpSp>
        <p:sp>
          <p:nvSpPr>
            <p:cNvPr id="33821" name="Text Box 29"/>
            <p:cNvSpPr txBox="1">
              <a:spLocks noChangeArrowheads="1"/>
            </p:cNvSpPr>
            <p:nvPr/>
          </p:nvSpPr>
          <p:spPr bwMode="auto">
            <a:xfrm>
              <a:off x="1939" y="7531"/>
              <a:ext cx="2040" cy="900"/>
            </a:xfrm>
            <a:prstGeom prst="rect">
              <a:avLst/>
            </a:prstGeom>
            <a:solidFill>
              <a:srgbClr val="FFFFFF"/>
            </a:solidFill>
            <a:ln w="76200" cmpd="tri">
              <a:solidFill>
                <a:schemeClr val="bg1"/>
              </a:solidFill>
              <a:miter lim="800000"/>
              <a:headEnd/>
              <a:tailEnd/>
            </a:ln>
          </p:spPr>
          <p:txBody>
            <a:bodyPr/>
            <a:lstStyle/>
            <a:p>
              <a:pPr algn="ctr" eaLnBrk="0" hangingPunct="0"/>
              <a:r>
                <a:rPr lang="es-ES" sz="1400"/>
                <a:t>Procesos y procedimientos</a:t>
              </a:r>
            </a:p>
          </p:txBody>
        </p:sp>
        <p:sp>
          <p:nvSpPr>
            <p:cNvPr id="33822" name="Text Box 30"/>
            <p:cNvSpPr txBox="1">
              <a:spLocks noChangeArrowheads="1"/>
            </p:cNvSpPr>
            <p:nvPr/>
          </p:nvSpPr>
          <p:spPr bwMode="auto">
            <a:xfrm>
              <a:off x="8539" y="7531"/>
              <a:ext cx="1800" cy="900"/>
            </a:xfrm>
            <a:prstGeom prst="rect">
              <a:avLst/>
            </a:prstGeom>
            <a:solidFill>
              <a:srgbClr val="FFFFFF"/>
            </a:solidFill>
            <a:ln w="76200" cmpd="tri">
              <a:solidFill>
                <a:schemeClr val="bg1"/>
              </a:solidFill>
              <a:miter lim="800000"/>
              <a:headEnd/>
              <a:tailEnd/>
            </a:ln>
          </p:spPr>
          <p:txBody>
            <a:bodyPr/>
            <a:lstStyle/>
            <a:p>
              <a:pPr algn="ctr" eaLnBrk="0" hangingPunct="0"/>
              <a:r>
                <a:rPr lang="es-ES" sz="1400"/>
                <a:t>Auditorias y controles</a:t>
              </a:r>
            </a:p>
          </p:txBody>
        </p:sp>
      </p:grpSp>
      <p:sp>
        <p:nvSpPr>
          <p:cNvPr id="33823" name="WordArt 31"/>
          <p:cNvSpPr>
            <a:spLocks noChangeArrowheads="1" noChangeShapeType="1" noTextEdit="1"/>
          </p:cNvSpPr>
          <p:nvPr/>
        </p:nvSpPr>
        <p:spPr bwMode="auto">
          <a:xfrm>
            <a:off x="228600" y="228600"/>
            <a:ext cx="8686800" cy="762000"/>
          </a:xfrm>
          <a:prstGeom prst="rect">
            <a:avLst/>
          </a:prstGeom>
        </p:spPr>
        <p:txBody>
          <a:bodyPr wrap="none" fromWordArt="1">
            <a:prstTxWarp prst="textPlain">
              <a:avLst>
                <a:gd name="adj" fmla="val 50000"/>
              </a:avLst>
            </a:prstTxWarp>
          </a:bodyPr>
          <a:lstStyle/>
          <a:p>
            <a:pPr algn="ctr"/>
            <a:r>
              <a:rPr lang="es-EC" sz="1800" b="1" i="1" kern="10">
                <a:ln w="9525">
                  <a:solidFill>
                    <a:srgbClr val="000000"/>
                  </a:solidFill>
                  <a:round/>
                  <a:headEnd/>
                  <a:tailEnd/>
                </a:ln>
                <a:solidFill>
                  <a:srgbClr val="FFFFFF"/>
                </a:solidFill>
                <a:latin typeface="Arial Black"/>
              </a:rPr>
              <a:t>PLAN DE OPERACIONES, SISTEMAS, PROCESOS Y  PROCEDIMIENTOS</a:t>
            </a:r>
            <a:endParaRPr lang="es-ES" sz="1800" b="1" i="1" kern="10">
              <a:ln w="9525">
                <a:solidFill>
                  <a:srgbClr val="000000"/>
                </a:solidFill>
                <a:round/>
                <a:headEnd/>
                <a:tailEnd/>
              </a:ln>
              <a:solidFill>
                <a:srgbClr val="FFFFFF"/>
              </a:solidFill>
              <a:latin typeface="Arial Black"/>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9" name="Group 3"/>
          <p:cNvGrpSpPr>
            <a:grpSpLocks/>
          </p:cNvGrpSpPr>
          <p:nvPr/>
        </p:nvGrpSpPr>
        <p:grpSpPr bwMode="auto">
          <a:xfrm>
            <a:off x="0" y="990600"/>
            <a:ext cx="8782050" cy="5410200"/>
            <a:chOff x="621" y="1360"/>
            <a:chExt cx="9720" cy="4842"/>
          </a:xfrm>
        </p:grpSpPr>
        <p:grpSp>
          <p:nvGrpSpPr>
            <p:cNvPr id="34820" name="Group 4"/>
            <p:cNvGrpSpPr>
              <a:grpSpLocks/>
            </p:cNvGrpSpPr>
            <p:nvPr/>
          </p:nvGrpSpPr>
          <p:grpSpPr bwMode="auto">
            <a:xfrm>
              <a:off x="3141" y="1360"/>
              <a:ext cx="4320" cy="4377"/>
              <a:chOff x="3141" y="1360"/>
              <a:chExt cx="4320" cy="4377"/>
            </a:xfrm>
          </p:grpSpPr>
          <p:grpSp>
            <p:nvGrpSpPr>
              <p:cNvPr id="34821" name="Group 5"/>
              <p:cNvGrpSpPr>
                <a:grpSpLocks/>
              </p:cNvGrpSpPr>
              <p:nvPr/>
            </p:nvGrpSpPr>
            <p:grpSpPr bwMode="auto">
              <a:xfrm>
                <a:off x="3141" y="1360"/>
                <a:ext cx="4320" cy="4377"/>
                <a:chOff x="3141" y="1360"/>
                <a:chExt cx="4320" cy="4377"/>
              </a:xfrm>
            </p:grpSpPr>
            <p:grpSp>
              <p:nvGrpSpPr>
                <p:cNvPr id="34822" name="Group 6"/>
                <p:cNvGrpSpPr>
                  <a:grpSpLocks/>
                </p:cNvGrpSpPr>
                <p:nvPr/>
              </p:nvGrpSpPr>
              <p:grpSpPr bwMode="auto">
                <a:xfrm>
                  <a:off x="3141" y="1360"/>
                  <a:ext cx="4320" cy="4377"/>
                  <a:chOff x="3141" y="1360"/>
                  <a:chExt cx="4320" cy="4377"/>
                </a:xfrm>
              </p:grpSpPr>
              <p:sp>
                <p:nvSpPr>
                  <p:cNvPr id="34823" name="Line 7"/>
                  <p:cNvSpPr>
                    <a:spLocks noChangeShapeType="1"/>
                  </p:cNvSpPr>
                  <p:nvPr/>
                </p:nvSpPr>
                <p:spPr bwMode="auto">
                  <a:xfrm flipH="1">
                    <a:off x="4221" y="1360"/>
                    <a:ext cx="1080" cy="1980"/>
                  </a:xfrm>
                  <a:prstGeom prst="line">
                    <a:avLst/>
                  </a:prstGeom>
                  <a:noFill/>
                  <a:ln w="9525">
                    <a:solidFill>
                      <a:srgbClr val="000000"/>
                    </a:solidFill>
                    <a:round/>
                    <a:headEnd/>
                    <a:tailEnd/>
                  </a:ln>
                </p:spPr>
                <p:txBody>
                  <a:bodyPr/>
                  <a:lstStyle/>
                  <a:p>
                    <a:endParaRPr lang="es-ES"/>
                  </a:p>
                </p:txBody>
              </p:sp>
              <p:sp>
                <p:nvSpPr>
                  <p:cNvPr id="34824" name="Line 8"/>
                  <p:cNvSpPr>
                    <a:spLocks noChangeShapeType="1"/>
                  </p:cNvSpPr>
                  <p:nvPr/>
                </p:nvSpPr>
                <p:spPr bwMode="auto">
                  <a:xfrm>
                    <a:off x="5301" y="1360"/>
                    <a:ext cx="1080" cy="1980"/>
                  </a:xfrm>
                  <a:prstGeom prst="line">
                    <a:avLst/>
                  </a:prstGeom>
                  <a:noFill/>
                  <a:ln w="9525">
                    <a:solidFill>
                      <a:srgbClr val="000000"/>
                    </a:solidFill>
                    <a:round/>
                    <a:headEnd/>
                    <a:tailEnd/>
                  </a:ln>
                </p:spPr>
                <p:txBody>
                  <a:bodyPr/>
                  <a:lstStyle/>
                  <a:p>
                    <a:endParaRPr lang="es-ES"/>
                  </a:p>
                </p:txBody>
              </p:sp>
              <p:grpSp>
                <p:nvGrpSpPr>
                  <p:cNvPr id="34825" name="Group 9"/>
                  <p:cNvGrpSpPr>
                    <a:grpSpLocks/>
                  </p:cNvGrpSpPr>
                  <p:nvPr/>
                </p:nvGrpSpPr>
                <p:grpSpPr bwMode="auto">
                  <a:xfrm>
                    <a:off x="3141" y="3382"/>
                    <a:ext cx="4320" cy="2355"/>
                    <a:chOff x="3141" y="2512"/>
                    <a:chExt cx="4320" cy="2355"/>
                  </a:xfrm>
                </p:grpSpPr>
                <p:sp>
                  <p:nvSpPr>
                    <p:cNvPr id="34826" name="Line 10"/>
                    <p:cNvSpPr>
                      <a:spLocks noChangeShapeType="1"/>
                    </p:cNvSpPr>
                    <p:nvPr/>
                  </p:nvSpPr>
                  <p:spPr bwMode="auto">
                    <a:xfrm>
                      <a:off x="4221" y="2512"/>
                      <a:ext cx="2160" cy="0"/>
                    </a:xfrm>
                    <a:prstGeom prst="line">
                      <a:avLst/>
                    </a:prstGeom>
                    <a:noFill/>
                    <a:ln w="9525">
                      <a:solidFill>
                        <a:srgbClr val="000000"/>
                      </a:solidFill>
                      <a:round/>
                      <a:headEnd/>
                      <a:tailEnd/>
                    </a:ln>
                  </p:spPr>
                  <p:txBody>
                    <a:bodyPr/>
                    <a:lstStyle/>
                    <a:p>
                      <a:endParaRPr lang="es-ES"/>
                    </a:p>
                  </p:txBody>
                </p:sp>
                <p:sp>
                  <p:nvSpPr>
                    <p:cNvPr id="34827" name="Line 11"/>
                    <p:cNvSpPr>
                      <a:spLocks noChangeShapeType="1"/>
                    </p:cNvSpPr>
                    <p:nvPr/>
                  </p:nvSpPr>
                  <p:spPr bwMode="auto">
                    <a:xfrm>
                      <a:off x="5301" y="2512"/>
                      <a:ext cx="0" cy="360"/>
                    </a:xfrm>
                    <a:prstGeom prst="line">
                      <a:avLst/>
                    </a:prstGeom>
                    <a:noFill/>
                    <a:ln w="9525">
                      <a:solidFill>
                        <a:srgbClr val="000000"/>
                      </a:solidFill>
                      <a:round/>
                      <a:headEnd/>
                      <a:tailEnd/>
                    </a:ln>
                  </p:spPr>
                  <p:txBody>
                    <a:bodyPr/>
                    <a:lstStyle/>
                    <a:p>
                      <a:endParaRPr lang="es-ES"/>
                    </a:p>
                  </p:txBody>
                </p:sp>
                <p:sp>
                  <p:nvSpPr>
                    <p:cNvPr id="34828" name="Oval 12"/>
                    <p:cNvSpPr>
                      <a:spLocks noChangeArrowheads="1"/>
                    </p:cNvSpPr>
                    <p:nvPr/>
                  </p:nvSpPr>
                  <p:spPr bwMode="auto">
                    <a:xfrm>
                      <a:off x="4401" y="2872"/>
                      <a:ext cx="1800" cy="1440"/>
                    </a:xfrm>
                    <a:prstGeom prst="ellipse">
                      <a:avLst/>
                    </a:prstGeom>
                    <a:solidFill>
                      <a:srgbClr val="FFFFFF"/>
                    </a:solidFill>
                    <a:ln w="9525">
                      <a:solidFill>
                        <a:srgbClr val="000000"/>
                      </a:solidFill>
                      <a:round/>
                      <a:headEnd/>
                      <a:tailEnd/>
                    </a:ln>
                  </p:spPr>
                  <p:txBody>
                    <a:bodyPr/>
                    <a:lstStyle/>
                    <a:p>
                      <a:endParaRPr lang="es-ES"/>
                    </a:p>
                  </p:txBody>
                </p:sp>
                <p:sp>
                  <p:nvSpPr>
                    <p:cNvPr id="34829" name="Line 13"/>
                    <p:cNvSpPr>
                      <a:spLocks noChangeShapeType="1"/>
                    </p:cNvSpPr>
                    <p:nvPr/>
                  </p:nvSpPr>
                  <p:spPr bwMode="auto">
                    <a:xfrm flipH="1">
                      <a:off x="3501" y="3607"/>
                      <a:ext cx="900" cy="0"/>
                    </a:xfrm>
                    <a:prstGeom prst="line">
                      <a:avLst/>
                    </a:prstGeom>
                    <a:noFill/>
                    <a:ln w="9525">
                      <a:solidFill>
                        <a:srgbClr val="000000"/>
                      </a:solidFill>
                      <a:round/>
                      <a:headEnd/>
                      <a:tailEnd type="triangle" w="med" len="med"/>
                    </a:ln>
                  </p:spPr>
                  <p:txBody>
                    <a:bodyPr/>
                    <a:lstStyle/>
                    <a:p>
                      <a:endParaRPr lang="es-ES"/>
                    </a:p>
                  </p:txBody>
                </p:sp>
                <p:sp>
                  <p:nvSpPr>
                    <p:cNvPr id="34830" name="Line 14"/>
                    <p:cNvSpPr>
                      <a:spLocks noChangeShapeType="1"/>
                    </p:cNvSpPr>
                    <p:nvPr/>
                  </p:nvSpPr>
                  <p:spPr bwMode="auto">
                    <a:xfrm>
                      <a:off x="6201" y="3607"/>
                      <a:ext cx="1260" cy="0"/>
                    </a:xfrm>
                    <a:prstGeom prst="line">
                      <a:avLst/>
                    </a:prstGeom>
                    <a:noFill/>
                    <a:ln w="9525">
                      <a:solidFill>
                        <a:srgbClr val="000000"/>
                      </a:solidFill>
                      <a:round/>
                      <a:headEnd/>
                      <a:tailEnd type="triangle" w="med" len="med"/>
                    </a:ln>
                  </p:spPr>
                  <p:txBody>
                    <a:bodyPr/>
                    <a:lstStyle/>
                    <a:p>
                      <a:endParaRPr lang="es-ES"/>
                    </a:p>
                  </p:txBody>
                </p:sp>
                <p:sp>
                  <p:nvSpPr>
                    <p:cNvPr id="34831" name="Line 15"/>
                    <p:cNvSpPr>
                      <a:spLocks noChangeShapeType="1"/>
                    </p:cNvSpPr>
                    <p:nvPr/>
                  </p:nvSpPr>
                  <p:spPr bwMode="auto">
                    <a:xfrm flipH="1">
                      <a:off x="3141" y="4147"/>
                      <a:ext cx="1620" cy="720"/>
                    </a:xfrm>
                    <a:prstGeom prst="line">
                      <a:avLst/>
                    </a:prstGeom>
                    <a:noFill/>
                    <a:ln w="9525">
                      <a:solidFill>
                        <a:srgbClr val="000000"/>
                      </a:solidFill>
                      <a:round/>
                      <a:headEnd/>
                      <a:tailEnd type="triangle" w="med" len="med"/>
                    </a:ln>
                  </p:spPr>
                  <p:txBody>
                    <a:bodyPr/>
                    <a:lstStyle/>
                    <a:p>
                      <a:endParaRPr lang="es-ES"/>
                    </a:p>
                  </p:txBody>
                </p:sp>
                <p:sp>
                  <p:nvSpPr>
                    <p:cNvPr id="34832" name="Line 16"/>
                    <p:cNvSpPr>
                      <a:spLocks noChangeShapeType="1"/>
                    </p:cNvSpPr>
                    <p:nvPr/>
                  </p:nvSpPr>
                  <p:spPr bwMode="auto">
                    <a:xfrm>
                      <a:off x="5841" y="4147"/>
                      <a:ext cx="1440" cy="720"/>
                    </a:xfrm>
                    <a:prstGeom prst="line">
                      <a:avLst/>
                    </a:prstGeom>
                    <a:noFill/>
                    <a:ln w="9525">
                      <a:solidFill>
                        <a:srgbClr val="000000"/>
                      </a:solidFill>
                      <a:round/>
                      <a:headEnd/>
                      <a:tailEnd type="triangle" w="med" len="med"/>
                    </a:ln>
                  </p:spPr>
                  <p:txBody>
                    <a:bodyPr/>
                    <a:lstStyle/>
                    <a:p>
                      <a:endParaRPr lang="es-ES"/>
                    </a:p>
                  </p:txBody>
                </p:sp>
              </p:grpSp>
            </p:grpSp>
            <p:sp>
              <p:nvSpPr>
                <p:cNvPr id="34833" name="Text Box 17"/>
                <p:cNvSpPr txBox="1">
                  <a:spLocks noChangeArrowheads="1"/>
                </p:cNvSpPr>
                <p:nvPr/>
              </p:nvSpPr>
              <p:spPr bwMode="auto">
                <a:xfrm>
                  <a:off x="4401" y="2383"/>
                  <a:ext cx="1800" cy="834"/>
                </a:xfrm>
                <a:prstGeom prst="rect">
                  <a:avLst/>
                </a:prstGeom>
                <a:noFill/>
                <a:ln w="9525">
                  <a:noFill/>
                  <a:miter lim="800000"/>
                  <a:headEnd/>
                  <a:tailEnd/>
                </a:ln>
              </p:spPr>
              <p:txBody>
                <a:bodyPr/>
                <a:lstStyle/>
                <a:p>
                  <a:pPr algn="ctr" eaLnBrk="0" hangingPunct="0"/>
                  <a:r>
                    <a:rPr lang="es-ES">
                      <a:solidFill>
                        <a:srgbClr val="CCFFCC"/>
                      </a:solidFill>
                    </a:rPr>
                    <a:t>Diseño, desarrollo y Producción</a:t>
                  </a:r>
                </a:p>
                <a:p>
                  <a:pPr algn="ctr" eaLnBrk="0" hangingPunct="0"/>
                  <a:endParaRPr lang="es-ES">
                    <a:solidFill>
                      <a:srgbClr val="CCFFCC"/>
                    </a:solidFill>
                  </a:endParaRPr>
                </a:p>
              </p:txBody>
            </p:sp>
          </p:grpSp>
          <p:sp>
            <p:nvSpPr>
              <p:cNvPr id="34834" name="Text Box 18"/>
              <p:cNvSpPr txBox="1">
                <a:spLocks noChangeArrowheads="1"/>
              </p:cNvSpPr>
              <p:nvPr/>
            </p:nvSpPr>
            <p:spPr bwMode="auto">
              <a:xfrm>
                <a:off x="4401" y="4297"/>
                <a:ext cx="1782" cy="408"/>
              </a:xfrm>
              <a:prstGeom prst="rect">
                <a:avLst/>
              </a:prstGeom>
              <a:noFill/>
              <a:ln w="9525">
                <a:noFill/>
                <a:miter lim="800000"/>
                <a:headEnd/>
                <a:tailEnd/>
              </a:ln>
            </p:spPr>
            <p:txBody>
              <a:bodyPr/>
              <a:lstStyle/>
              <a:p>
                <a:pPr eaLnBrk="0" hangingPunct="0"/>
                <a:r>
                  <a:rPr lang="es-ES"/>
                  <a:t>OBJETIVOS</a:t>
                </a:r>
              </a:p>
            </p:txBody>
          </p:sp>
        </p:grpSp>
        <p:sp>
          <p:nvSpPr>
            <p:cNvPr id="34835" name="Text Box 19"/>
            <p:cNvSpPr txBox="1">
              <a:spLocks noChangeArrowheads="1"/>
            </p:cNvSpPr>
            <p:nvPr/>
          </p:nvSpPr>
          <p:spPr bwMode="auto">
            <a:xfrm>
              <a:off x="7641" y="4117"/>
              <a:ext cx="2700" cy="627"/>
            </a:xfrm>
            <a:prstGeom prst="rect">
              <a:avLst/>
            </a:prstGeom>
            <a:noFill/>
            <a:ln w="9525">
              <a:noFill/>
              <a:miter lim="800000"/>
              <a:headEnd/>
              <a:tailEnd/>
            </a:ln>
          </p:spPr>
          <p:txBody>
            <a:bodyPr/>
            <a:lstStyle/>
            <a:p>
              <a:pPr algn="ctr" eaLnBrk="0" hangingPunct="0"/>
              <a:r>
                <a:rPr lang="es-ES">
                  <a:solidFill>
                    <a:srgbClr val="CCFFCC"/>
                  </a:solidFill>
                </a:rPr>
                <a:t>Cantidad conveniente</a:t>
              </a:r>
            </a:p>
          </p:txBody>
        </p:sp>
        <p:sp>
          <p:nvSpPr>
            <p:cNvPr id="34836" name="Text Box 20"/>
            <p:cNvSpPr txBox="1">
              <a:spLocks noChangeArrowheads="1"/>
            </p:cNvSpPr>
            <p:nvPr/>
          </p:nvSpPr>
          <p:spPr bwMode="auto">
            <a:xfrm>
              <a:off x="621" y="4117"/>
              <a:ext cx="2847" cy="627"/>
            </a:xfrm>
            <a:prstGeom prst="rect">
              <a:avLst/>
            </a:prstGeom>
            <a:noFill/>
            <a:ln w="9525">
              <a:noFill/>
              <a:miter lim="800000"/>
              <a:headEnd/>
              <a:tailEnd/>
            </a:ln>
          </p:spPr>
          <p:txBody>
            <a:bodyPr/>
            <a:lstStyle/>
            <a:p>
              <a:pPr algn="ctr" eaLnBrk="0" hangingPunct="0"/>
              <a:r>
                <a:rPr lang="es-ES">
                  <a:solidFill>
                    <a:srgbClr val="CCFFCC"/>
                  </a:solidFill>
                </a:rPr>
                <a:t>Materiales </a:t>
              </a:r>
              <a:endParaRPr lang="es-EC">
                <a:solidFill>
                  <a:srgbClr val="CCFFCC"/>
                </a:solidFill>
              </a:endParaRPr>
            </a:p>
            <a:p>
              <a:pPr algn="ctr" eaLnBrk="0" hangingPunct="0"/>
              <a:r>
                <a:rPr lang="es-ES">
                  <a:solidFill>
                    <a:srgbClr val="CCFFCC"/>
                  </a:solidFill>
                </a:rPr>
                <a:t>Apropi</a:t>
              </a:r>
              <a:r>
                <a:rPr lang="es-EC">
                  <a:solidFill>
                    <a:srgbClr val="CCFFCC"/>
                  </a:solidFill>
                </a:rPr>
                <a:t>ados </a:t>
              </a:r>
              <a:endParaRPr lang="es-ES">
                <a:solidFill>
                  <a:srgbClr val="CCFFCC"/>
                </a:solidFill>
              </a:endParaRPr>
            </a:p>
          </p:txBody>
        </p:sp>
        <p:sp>
          <p:nvSpPr>
            <p:cNvPr id="34837" name="Text Box 21"/>
            <p:cNvSpPr txBox="1">
              <a:spLocks noChangeArrowheads="1"/>
            </p:cNvSpPr>
            <p:nvPr/>
          </p:nvSpPr>
          <p:spPr bwMode="auto">
            <a:xfrm>
              <a:off x="1701" y="5254"/>
              <a:ext cx="1800" cy="900"/>
            </a:xfrm>
            <a:prstGeom prst="rect">
              <a:avLst/>
            </a:prstGeom>
            <a:noFill/>
            <a:ln w="9525">
              <a:noFill/>
              <a:miter lim="800000"/>
              <a:headEnd/>
              <a:tailEnd/>
            </a:ln>
          </p:spPr>
          <p:txBody>
            <a:bodyPr/>
            <a:lstStyle/>
            <a:p>
              <a:pPr algn="ctr" eaLnBrk="0" hangingPunct="0"/>
              <a:r>
                <a:rPr lang="es-ES">
                  <a:solidFill>
                    <a:srgbClr val="CCFFCC"/>
                  </a:solidFill>
                </a:rPr>
                <a:t>Lugar</a:t>
              </a:r>
            </a:p>
            <a:p>
              <a:pPr eaLnBrk="0" hangingPunct="0"/>
              <a:r>
                <a:rPr lang="es-ES">
                  <a:solidFill>
                    <a:srgbClr val="CCFFCC"/>
                  </a:solidFill>
                </a:rPr>
                <a:t> Apropiado</a:t>
              </a:r>
            </a:p>
          </p:txBody>
        </p:sp>
        <p:sp>
          <p:nvSpPr>
            <p:cNvPr id="34838" name="Text Box 22"/>
            <p:cNvSpPr txBox="1">
              <a:spLocks noChangeArrowheads="1"/>
            </p:cNvSpPr>
            <p:nvPr/>
          </p:nvSpPr>
          <p:spPr bwMode="auto">
            <a:xfrm>
              <a:off x="7461" y="5557"/>
              <a:ext cx="2538" cy="645"/>
            </a:xfrm>
            <a:prstGeom prst="rect">
              <a:avLst/>
            </a:prstGeom>
            <a:noFill/>
            <a:ln w="9525">
              <a:noFill/>
              <a:miter lim="800000"/>
              <a:headEnd/>
              <a:tailEnd/>
            </a:ln>
          </p:spPr>
          <p:txBody>
            <a:bodyPr/>
            <a:lstStyle/>
            <a:p>
              <a:pPr algn="ctr" eaLnBrk="0" hangingPunct="0"/>
              <a:r>
                <a:rPr lang="es-ES">
                  <a:solidFill>
                    <a:srgbClr val="CCFFCC"/>
                  </a:solidFill>
                </a:rPr>
                <a:t>Momento requerido </a:t>
              </a:r>
            </a:p>
          </p:txBody>
        </p:sp>
      </p:grpSp>
      <p:sp>
        <p:nvSpPr>
          <p:cNvPr id="34839" name="Text Box 23"/>
          <p:cNvSpPr txBox="1">
            <a:spLocks noChangeArrowheads="1"/>
          </p:cNvSpPr>
          <p:nvPr/>
        </p:nvSpPr>
        <p:spPr bwMode="auto">
          <a:xfrm>
            <a:off x="0" y="228600"/>
            <a:ext cx="9144000" cy="396875"/>
          </a:xfrm>
          <a:prstGeom prst="rect">
            <a:avLst/>
          </a:prstGeom>
          <a:noFill/>
          <a:ln w="9525">
            <a:noFill/>
            <a:miter lim="800000"/>
            <a:headEnd/>
            <a:tailEnd/>
          </a:ln>
          <a:effectLst/>
        </p:spPr>
        <p:txBody>
          <a:bodyPr>
            <a:spAutoFit/>
          </a:bodyPr>
          <a:lstStyle/>
          <a:p>
            <a:pPr algn="ctr">
              <a:spcBef>
                <a:spcPct val="50000"/>
              </a:spcBef>
            </a:pPr>
            <a:r>
              <a:rPr lang="es-ES">
                <a:solidFill>
                  <a:srgbClr val="CCFFCC"/>
                </a:solidFill>
                <a:latin typeface="Arial Black" pitchFamily="34" charset="0"/>
              </a:rPr>
              <a:t>PLAN DE DISEÑO, DESARROLLO DE</a:t>
            </a:r>
            <a:r>
              <a:rPr lang="es-EC">
                <a:solidFill>
                  <a:srgbClr val="CCFFCC"/>
                </a:solidFill>
                <a:latin typeface="Arial Black" pitchFamily="34" charset="0"/>
              </a:rPr>
              <a:t> </a:t>
            </a:r>
            <a:r>
              <a:rPr lang="es-ES">
                <a:solidFill>
                  <a:srgbClr val="CCFFCC"/>
                </a:solidFill>
                <a:latin typeface="Arial Black" pitchFamily="34" charset="0"/>
              </a:rPr>
              <a:t>PRODUCTOS Y COMPRAS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533400" y="1905000"/>
            <a:ext cx="7848600" cy="3124200"/>
            <a:chOff x="1570" y="9151"/>
            <a:chExt cx="9180" cy="2520"/>
          </a:xfrm>
        </p:grpSpPr>
        <p:sp>
          <p:nvSpPr>
            <p:cNvPr id="35843" name="Rectangle 3"/>
            <p:cNvSpPr>
              <a:spLocks noChangeArrowheads="1"/>
            </p:cNvSpPr>
            <p:nvPr/>
          </p:nvSpPr>
          <p:spPr bwMode="auto">
            <a:xfrm>
              <a:off x="2301" y="9518"/>
              <a:ext cx="1838" cy="720"/>
            </a:xfrm>
            <a:prstGeom prst="rect">
              <a:avLst/>
            </a:prstGeom>
            <a:solidFill>
              <a:srgbClr val="FFFFFF"/>
            </a:solidFill>
            <a:ln w="9525">
              <a:solidFill>
                <a:srgbClr val="000000"/>
              </a:solidFill>
              <a:miter lim="800000"/>
              <a:headEnd/>
              <a:tailEnd/>
            </a:ln>
          </p:spPr>
          <p:txBody>
            <a:bodyPr/>
            <a:lstStyle/>
            <a:p>
              <a:pPr algn="ctr" eaLnBrk="0" hangingPunct="0"/>
              <a:r>
                <a:rPr lang="es-ES" sz="1200"/>
                <a:t>SISTEMA DE COMPRAS</a:t>
              </a:r>
            </a:p>
          </p:txBody>
        </p:sp>
        <p:sp>
          <p:nvSpPr>
            <p:cNvPr id="35844" name="Rectangle 4"/>
            <p:cNvSpPr>
              <a:spLocks noChangeArrowheads="1"/>
            </p:cNvSpPr>
            <p:nvPr/>
          </p:nvSpPr>
          <p:spPr bwMode="auto">
            <a:xfrm>
              <a:off x="2485" y="10958"/>
              <a:ext cx="1286" cy="360"/>
            </a:xfrm>
            <a:prstGeom prst="rect">
              <a:avLst/>
            </a:prstGeom>
            <a:solidFill>
              <a:srgbClr val="FFFFFF"/>
            </a:solidFill>
            <a:ln w="9525">
              <a:solidFill>
                <a:srgbClr val="000000"/>
              </a:solidFill>
              <a:miter lim="800000"/>
              <a:headEnd/>
              <a:tailEnd/>
            </a:ln>
          </p:spPr>
          <p:txBody>
            <a:bodyPr/>
            <a:lstStyle/>
            <a:p>
              <a:pPr eaLnBrk="0" hangingPunct="0"/>
              <a:r>
                <a:rPr lang="es-ES" sz="1000"/>
                <a:t>CONTROL</a:t>
              </a:r>
            </a:p>
          </p:txBody>
        </p:sp>
        <p:sp>
          <p:nvSpPr>
            <p:cNvPr id="35845" name="Rectangle 5"/>
            <p:cNvSpPr>
              <a:spLocks noChangeArrowheads="1"/>
            </p:cNvSpPr>
            <p:nvPr/>
          </p:nvSpPr>
          <p:spPr bwMode="auto">
            <a:xfrm>
              <a:off x="5609" y="10958"/>
              <a:ext cx="1286" cy="360"/>
            </a:xfrm>
            <a:prstGeom prst="rect">
              <a:avLst/>
            </a:prstGeom>
            <a:solidFill>
              <a:srgbClr val="FFFFFF"/>
            </a:solidFill>
            <a:ln w="9525">
              <a:solidFill>
                <a:srgbClr val="000000"/>
              </a:solidFill>
              <a:miter lim="800000"/>
              <a:headEnd/>
              <a:tailEnd/>
            </a:ln>
          </p:spPr>
          <p:txBody>
            <a:bodyPr/>
            <a:lstStyle/>
            <a:p>
              <a:pPr eaLnBrk="0" hangingPunct="0"/>
              <a:r>
                <a:rPr lang="es-ES" sz="1000"/>
                <a:t>CONTROL</a:t>
              </a:r>
            </a:p>
          </p:txBody>
        </p:sp>
        <p:sp>
          <p:nvSpPr>
            <p:cNvPr id="35846" name="Rectangle 6"/>
            <p:cNvSpPr>
              <a:spLocks noChangeArrowheads="1"/>
            </p:cNvSpPr>
            <p:nvPr/>
          </p:nvSpPr>
          <p:spPr bwMode="auto">
            <a:xfrm>
              <a:off x="8549" y="10958"/>
              <a:ext cx="1286" cy="360"/>
            </a:xfrm>
            <a:prstGeom prst="rect">
              <a:avLst/>
            </a:prstGeom>
            <a:solidFill>
              <a:srgbClr val="FFFFFF"/>
            </a:solidFill>
            <a:ln w="9525">
              <a:solidFill>
                <a:srgbClr val="000000"/>
              </a:solidFill>
              <a:miter lim="800000"/>
              <a:headEnd/>
              <a:tailEnd/>
            </a:ln>
          </p:spPr>
          <p:txBody>
            <a:bodyPr/>
            <a:lstStyle/>
            <a:p>
              <a:pPr eaLnBrk="0" hangingPunct="0"/>
              <a:r>
                <a:rPr lang="es-ES" sz="1000"/>
                <a:t>CONTROL</a:t>
              </a:r>
            </a:p>
          </p:txBody>
        </p:sp>
        <p:sp>
          <p:nvSpPr>
            <p:cNvPr id="35847" name="Rectangle 7"/>
            <p:cNvSpPr>
              <a:spLocks noChangeArrowheads="1"/>
            </p:cNvSpPr>
            <p:nvPr/>
          </p:nvSpPr>
          <p:spPr bwMode="auto">
            <a:xfrm>
              <a:off x="5119" y="9518"/>
              <a:ext cx="2144" cy="720"/>
            </a:xfrm>
            <a:prstGeom prst="rect">
              <a:avLst/>
            </a:prstGeom>
            <a:solidFill>
              <a:srgbClr val="FFFFFF"/>
            </a:solidFill>
            <a:ln w="9525">
              <a:solidFill>
                <a:srgbClr val="000000"/>
              </a:solidFill>
              <a:miter lim="800000"/>
              <a:headEnd/>
              <a:tailEnd/>
            </a:ln>
          </p:spPr>
          <p:txBody>
            <a:bodyPr/>
            <a:lstStyle/>
            <a:p>
              <a:pPr algn="ctr" eaLnBrk="0" hangingPunct="0"/>
              <a:r>
                <a:rPr lang="es-ES" sz="1200"/>
                <a:t>SISTEMA DE INVENTARIOS</a:t>
              </a:r>
            </a:p>
          </p:txBody>
        </p:sp>
        <p:sp>
          <p:nvSpPr>
            <p:cNvPr id="35848" name="Rectangle 8"/>
            <p:cNvSpPr>
              <a:spLocks noChangeArrowheads="1"/>
            </p:cNvSpPr>
            <p:nvPr/>
          </p:nvSpPr>
          <p:spPr bwMode="auto">
            <a:xfrm>
              <a:off x="8181" y="9518"/>
              <a:ext cx="1838" cy="720"/>
            </a:xfrm>
            <a:prstGeom prst="rect">
              <a:avLst/>
            </a:prstGeom>
            <a:solidFill>
              <a:srgbClr val="FFFFFF"/>
            </a:solidFill>
            <a:ln w="9525">
              <a:solidFill>
                <a:srgbClr val="000000"/>
              </a:solidFill>
              <a:miter lim="800000"/>
              <a:headEnd/>
              <a:tailEnd/>
            </a:ln>
          </p:spPr>
          <p:txBody>
            <a:bodyPr/>
            <a:lstStyle/>
            <a:p>
              <a:pPr algn="ctr" eaLnBrk="0" hangingPunct="0"/>
              <a:r>
                <a:rPr lang="es-ES" sz="1200"/>
                <a:t>SISTEMA DE MAQUILA</a:t>
              </a:r>
            </a:p>
          </p:txBody>
        </p:sp>
        <p:sp>
          <p:nvSpPr>
            <p:cNvPr id="35849" name="Line 9"/>
            <p:cNvSpPr>
              <a:spLocks noChangeShapeType="1"/>
            </p:cNvSpPr>
            <p:nvPr/>
          </p:nvSpPr>
          <p:spPr bwMode="auto">
            <a:xfrm>
              <a:off x="4139" y="9878"/>
              <a:ext cx="919" cy="0"/>
            </a:xfrm>
            <a:prstGeom prst="line">
              <a:avLst/>
            </a:prstGeom>
            <a:noFill/>
            <a:ln w="9525">
              <a:solidFill>
                <a:srgbClr val="000000"/>
              </a:solidFill>
              <a:round/>
              <a:headEnd/>
              <a:tailEnd type="triangle" w="med" len="med"/>
            </a:ln>
          </p:spPr>
          <p:txBody>
            <a:bodyPr/>
            <a:lstStyle/>
            <a:p>
              <a:endParaRPr lang="es-ES"/>
            </a:p>
          </p:txBody>
        </p:sp>
        <p:sp>
          <p:nvSpPr>
            <p:cNvPr id="35850" name="Line 10"/>
            <p:cNvSpPr>
              <a:spLocks noChangeShapeType="1"/>
            </p:cNvSpPr>
            <p:nvPr/>
          </p:nvSpPr>
          <p:spPr bwMode="auto">
            <a:xfrm>
              <a:off x="7263" y="9878"/>
              <a:ext cx="918" cy="0"/>
            </a:xfrm>
            <a:prstGeom prst="line">
              <a:avLst/>
            </a:prstGeom>
            <a:noFill/>
            <a:ln w="9525">
              <a:solidFill>
                <a:srgbClr val="000000"/>
              </a:solidFill>
              <a:round/>
              <a:headEnd/>
              <a:tailEnd type="triangle" w="med" len="med"/>
            </a:ln>
          </p:spPr>
          <p:txBody>
            <a:bodyPr/>
            <a:lstStyle/>
            <a:p>
              <a:endParaRPr lang="es-ES"/>
            </a:p>
          </p:txBody>
        </p:sp>
        <p:sp>
          <p:nvSpPr>
            <p:cNvPr id="35851" name="Line 11"/>
            <p:cNvSpPr>
              <a:spLocks noChangeShapeType="1"/>
            </p:cNvSpPr>
            <p:nvPr/>
          </p:nvSpPr>
          <p:spPr bwMode="auto">
            <a:xfrm>
              <a:off x="1570" y="9878"/>
              <a:ext cx="731" cy="0"/>
            </a:xfrm>
            <a:prstGeom prst="line">
              <a:avLst/>
            </a:prstGeom>
            <a:noFill/>
            <a:ln w="9525">
              <a:solidFill>
                <a:srgbClr val="000000"/>
              </a:solidFill>
              <a:round/>
              <a:headEnd/>
              <a:tailEnd type="triangle" w="med" len="med"/>
            </a:ln>
          </p:spPr>
          <p:txBody>
            <a:bodyPr/>
            <a:lstStyle/>
            <a:p>
              <a:endParaRPr lang="es-ES"/>
            </a:p>
          </p:txBody>
        </p:sp>
        <p:sp>
          <p:nvSpPr>
            <p:cNvPr id="35852" name="Line 12"/>
            <p:cNvSpPr>
              <a:spLocks noChangeShapeType="1"/>
            </p:cNvSpPr>
            <p:nvPr/>
          </p:nvSpPr>
          <p:spPr bwMode="auto">
            <a:xfrm>
              <a:off x="10019" y="9878"/>
              <a:ext cx="731" cy="0"/>
            </a:xfrm>
            <a:prstGeom prst="line">
              <a:avLst/>
            </a:prstGeom>
            <a:noFill/>
            <a:ln w="9525">
              <a:solidFill>
                <a:srgbClr val="000000"/>
              </a:solidFill>
              <a:round/>
              <a:headEnd/>
              <a:tailEnd type="triangle" w="med" len="med"/>
            </a:ln>
          </p:spPr>
          <p:txBody>
            <a:bodyPr/>
            <a:lstStyle/>
            <a:p>
              <a:endParaRPr lang="es-ES"/>
            </a:p>
          </p:txBody>
        </p:sp>
        <p:sp>
          <p:nvSpPr>
            <p:cNvPr id="35853" name="Line 13"/>
            <p:cNvSpPr>
              <a:spLocks noChangeShapeType="1"/>
            </p:cNvSpPr>
            <p:nvPr/>
          </p:nvSpPr>
          <p:spPr bwMode="auto">
            <a:xfrm>
              <a:off x="7630" y="9878"/>
              <a:ext cx="0" cy="1260"/>
            </a:xfrm>
            <a:prstGeom prst="line">
              <a:avLst/>
            </a:prstGeom>
            <a:noFill/>
            <a:ln w="9525">
              <a:solidFill>
                <a:srgbClr val="000000"/>
              </a:solidFill>
              <a:round/>
              <a:headEnd/>
              <a:tailEnd type="triangle" w="med" len="med"/>
            </a:ln>
          </p:spPr>
          <p:txBody>
            <a:bodyPr/>
            <a:lstStyle/>
            <a:p>
              <a:endParaRPr lang="es-ES"/>
            </a:p>
          </p:txBody>
        </p:sp>
        <p:sp>
          <p:nvSpPr>
            <p:cNvPr id="35854" name="Line 14"/>
            <p:cNvSpPr>
              <a:spLocks noChangeShapeType="1"/>
            </p:cNvSpPr>
            <p:nvPr/>
          </p:nvSpPr>
          <p:spPr bwMode="auto">
            <a:xfrm>
              <a:off x="4506" y="9878"/>
              <a:ext cx="0" cy="1260"/>
            </a:xfrm>
            <a:prstGeom prst="line">
              <a:avLst/>
            </a:prstGeom>
            <a:noFill/>
            <a:ln w="9525">
              <a:solidFill>
                <a:srgbClr val="000000"/>
              </a:solidFill>
              <a:round/>
              <a:headEnd/>
              <a:tailEnd type="triangle" w="med" len="med"/>
            </a:ln>
          </p:spPr>
          <p:txBody>
            <a:bodyPr/>
            <a:lstStyle/>
            <a:p>
              <a:endParaRPr lang="es-ES"/>
            </a:p>
          </p:txBody>
        </p:sp>
        <p:sp>
          <p:nvSpPr>
            <p:cNvPr id="35855" name="Line 15"/>
            <p:cNvSpPr>
              <a:spLocks noChangeShapeType="1"/>
            </p:cNvSpPr>
            <p:nvPr/>
          </p:nvSpPr>
          <p:spPr bwMode="auto">
            <a:xfrm>
              <a:off x="10203" y="9878"/>
              <a:ext cx="0" cy="1260"/>
            </a:xfrm>
            <a:prstGeom prst="line">
              <a:avLst/>
            </a:prstGeom>
            <a:noFill/>
            <a:ln w="9525">
              <a:solidFill>
                <a:srgbClr val="000000"/>
              </a:solidFill>
              <a:round/>
              <a:headEnd/>
              <a:tailEnd type="triangle" w="med" len="med"/>
            </a:ln>
          </p:spPr>
          <p:txBody>
            <a:bodyPr/>
            <a:lstStyle/>
            <a:p>
              <a:endParaRPr lang="es-ES"/>
            </a:p>
          </p:txBody>
        </p:sp>
        <p:sp>
          <p:nvSpPr>
            <p:cNvPr id="35856" name="Line 16"/>
            <p:cNvSpPr>
              <a:spLocks noChangeShapeType="1"/>
            </p:cNvSpPr>
            <p:nvPr/>
          </p:nvSpPr>
          <p:spPr bwMode="auto">
            <a:xfrm flipH="1">
              <a:off x="9835" y="11138"/>
              <a:ext cx="368" cy="0"/>
            </a:xfrm>
            <a:prstGeom prst="line">
              <a:avLst/>
            </a:prstGeom>
            <a:noFill/>
            <a:ln w="9525">
              <a:solidFill>
                <a:srgbClr val="000000"/>
              </a:solidFill>
              <a:round/>
              <a:headEnd/>
              <a:tailEnd type="triangle" w="med" len="med"/>
            </a:ln>
          </p:spPr>
          <p:txBody>
            <a:bodyPr/>
            <a:lstStyle/>
            <a:p>
              <a:endParaRPr lang="es-ES"/>
            </a:p>
          </p:txBody>
        </p:sp>
        <p:sp>
          <p:nvSpPr>
            <p:cNvPr id="35857" name="Line 17"/>
            <p:cNvSpPr>
              <a:spLocks noChangeShapeType="1"/>
            </p:cNvSpPr>
            <p:nvPr/>
          </p:nvSpPr>
          <p:spPr bwMode="auto">
            <a:xfrm flipH="1">
              <a:off x="6895" y="11138"/>
              <a:ext cx="735" cy="0"/>
            </a:xfrm>
            <a:prstGeom prst="line">
              <a:avLst/>
            </a:prstGeom>
            <a:noFill/>
            <a:ln w="9525">
              <a:solidFill>
                <a:srgbClr val="000000"/>
              </a:solidFill>
              <a:round/>
              <a:headEnd/>
              <a:tailEnd type="triangle" w="med" len="med"/>
            </a:ln>
          </p:spPr>
          <p:txBody>
            <a:bodyPr/>
            <a:lstStyle/>
            <a:p>
              <a:endParaRPr lang="es-ES"/>
            </a:p>
          </p:txBody>
        </p:sp>
        <p:sp>
          <p:nvSpPr>
            <p:cNvPr id="35858" name="Line 18"/>
            <p:cNvSpPr>
              <a:spLocks noChangeShapeType="1"/>
            </p:cNvSpPr>
            <p:nvPr/>
          </p:nvSpPr>
          <p:spPr bwMode="auto">
            <a:xfrm flipH="1">
              <a:off x="3771" y="11138"/>
              <a:ext cx="735" cy="0"/>
            </a:xfrm>
            <a:prstGeom prst="line">
              <a:avLst/>
            </a:prstGeom>
            <a:noFill/>
            <a:ln w="9525">
              <a:solidFill>
                <a:srgbClr val="000000"/>
              </a:solidFill>
              <a:round/>
              <a:headEnd/>
              <a:tailEnd type="triangle" w="med" len="med"/>
            </a:ln>
          </p:spPr>
          <p:txBody>
            <a:bodyPr/>
            <a:lstStyle/>
            <a:p>
              <a:endParaRPr lang="es-ES"/>
            </a:p>
          </p:txBody>
        </p:sp>
        <p:grpSp>
          <p:nvGrpSpPr>
            <p:cNvPr id="35859" name="Group 19"/>
            <p:cNvGrpSpPr>
              <a:grpSpLocks/>
            </p:cNvGrpSpPr>
            <p:nvPr/>
          </p:nvGrpSpPr>
          <p:grpSpPr bwMode="auto">
            <a:xfrm>
              <a:off x="1934" y="9878"/>
              <a:ext cx="551" cy="1260"/>
              <a:chOff x="1521" y="7537"/>
              <a:chExt cx="540" cy="1260"/>
            </a:xfrm>
          </p:grpSpPr>
          <p:sp>
            <p:nvSpPr>
              <p:cNvPr id="35860" name="Line 20"/>
              <p:cNvSpPr>
                <a:spLocks noChangeShapeType="1"/>
              </p:cNvSpPr>
              <p:nvPr/>
            </p:nvSpPr>
            <p:spPr bwMode="auto">
              <a:xfrm>
                <a:off x="1521" y="8797"/>
                <a:ext cx="540" cy="0"/>
              </a:xfrm>
              <a:prstGeom prst="line">
                <a:avLst/>
              </a:prstGeom>
              <a:noFill/>
              <a:ln w="9525">
                <a:solidFill>
                  <a:srgbClr val="000000"/>
                </a:solidFill>
                <a:prstDash val="lgDash"/>
                <a:round/>
                <a:headEnd/>
                <a:tailEnd type="triangle" w="med" len="med"/>
              </a:ln>
            </p:spPr>
            <p:txBody>
              <a:bodyPr/>
              <a:lstStyle/>
              <a:p>
                <a:endParaRPr lang="es-ES"/>
              </a:p>
            </p:txBody>
          </p:sp>
          <p:sp>
            <p:nvSpPr>
              <p:cNvPr id="35861" name="Line 21"/>
              <p:cNvSpPr>
                <a:spLocks noChangeShapeType="1"/>
              </p:cNvSpPr>
              <p:nvPr/>
            </p:nvSpPr>
            <p:spPr bwMode="auto">
              <a:xfrm flipV="1">
                <a:off x="1521" y="7537"/>
                <a:ext cx="0" cy="1260"/>
              </a:xfrm>
              <a:prstGeom prst="line">
                <a:avLst/>
              </a:prstGeom>
              <a:noFill/>
              <a:ln w="9525">
                <a:solidFill>
                  <a:srgbClr val="000000"/>
                </a:solidFill>
                <a:prstDash val="lgDash"/>
                <a:round/>
                <a:headEnd/>
                <a:tailEnd type="triangle" w="med" len="med"/>
              </a:ln>
            </p:spPr>
            <p:txBody>
              <a:bodyPr/>
              <a:lstStyle/>
              <a:p>
                <a:endParaRPr lang="es-ES"/>
              </a:p>
            </p:txBody>
          </p:sp>
        </p:grpSp>
        <p:grpSp>
          <p:nvGrpSpPr>
            <p:cNvPr id="35862" name="Group 22"/>
            <p:cNvGrpSpPr>
              <a:grpSpLocks/>
            </p:cNvGrpSpPr>
            <p:nvPr/>
          </p:nvGrpSpPr>
          <p:grpSpPr bwMode="auto">
            <a:xfrm>
              <a:off x="4690" y="9878"/>
              <a:ext cx="919" cy="1260"/>
              <a:chOff x="1521" y="7537"/>
              <a:chExt cx="540" cy="1260"/>
            </a:xfrm>
          </p:grpSpPr>
          <p:sp>
            <p:nvSpPr>
              <p:cNvPr id="35863" name="Line 23"/>
              <p:cNvSpPr>
                <a:spLocks noChangeShapeType="1"/>
              </p:cNvSpPr>
              <p:nvPr/>
            </p:nvSpPr>
            <p:spPr bwMode="auto">
              <a:xfrm>
                <a:off x="1521" y="8797"/>
                <a:ext cx="540" cy="0"/>
              </a:xfrm>
              <a:prstGeom prst="line">
                <a:avLst/>
              </a:prstGeom>
              <a:noFill/>
              <a:ln w="9525">
                <a:solidFill>
                  <a:srgbClr val="000000"/>
                </a:solidFill>
                <a:prstDash val="lgDash"/>
                <a:round/>
                <a:headEnd/>
                <a:tailEnd type="triangle" w="med" len="med"/>
              </a:ln>
            </p:spPr>
            <p:txBody>
              <a:bodyPr/>
              <a:lstStyle/>
              <a:p>
                <a:endParaRPr lang="es-ES"/>
              </a:p>
            </p:txBody>
          </p:sp>
          <p:sp>
            <p:nvSpPr>
              <p:cNvPr id="35864" name="Line 24"/>
              <p:cNvSpPr>
                <a:spLocks noChangeShapeType="1"/>
              </p:cNvSpPr>
              <p:nvPr/>
            </p:nvSpPr>
            <p:spPr bwMode="auto">
              <a:xfrm flipV="1">
                <a:off x="1521" y="7537"/>
                <a:ext cx="0" cy="1260"/>
              </a:xfrm>
              <a:prstGeom prst="line">
                <a:avLst/>
              </a:prstGeom>
              <a:noFill/>
              <a:ln w="9525">
                <a:solidFill>
                  <a:srgbClr val="000000"/>
                </a:solidFill>
                <a:prstDash val="lgDash"/>
                <a:round/>
                <a:headEnd/>
                <a:tailEnd type="triangle" w="med" len="med"/>
              </a:ln>
            </p:spPr>
            <p:txBody>
              <a:bodyPr/>
              <a:lstStyle/>
              <a:p>
                <a:endParaRPr lang="es-ES"/>
              </a:p>
            </p:txBody>
          </p:sp>
        </p:grpSp>
        <p:grpSp>
          <p:nvGrpSpPr>
            <p:cNvPr id="35865" name="Group 25"/>
            <p:cNvGrpSpPr>
              <a:grpSpLocks/>
            </p:cNvGrpSpPr>
            <p:nvPr/>
          </p:nvGrpSpPr>
          <p:grpSpPr bwMode="auto">
            <a:xfrm>
              <a:off x="7814" y="9878"/>
              <a:ext cx="735" cy="1260"/>
              <a:chOff x="1521" y="7537"/>
              <a:chExt cx="540" cy="1260"/>
            </a:xfrm>
          </p:grpSpPr>
          <p:sp>
            <p:nvSpPr>
              <p:cNvPr id="35866" name="Line 26"/>
              <p:cNvSpPr>
                <a:spLocks noChangeShapeType="1"/>
              </p:cNvSpPr>
              <p:nvPr/>
            </p:nvSpPr>
            <p:spPr bwMode="auto">
              <a:xfrm>
                <a:off x="1521" y="8797"/>
                <a:ext cx="540" cy="0"/>
              </a:xfrm>
              <a:prstGeom prst="line">
                <a:avLst/>
              </a:prstGeom>
              <a:noFill/>
              <a:ln w="9525">
                <a:solidFill>
                  <a:srgbClr val="000000"/>
                </a:solidFill>
                <a:prstDash val="lgDash"/>
                <a:round/>
                <a:headEnd/>
                <a:tailEnd type="triangle" w="med" len="med"/>
              </a:ln>
            </p:spPr>
            <p:txBody>
              <a:bodyPr/>
              <a:lstStyle/>
              <a:p>
                <a:endParaRPr lang="es-ES"/>
              </a:p>
            </p:txBody>
          </p:sp>
          <p:sp>
            <p:nvSpPr>
              <p:cNvPr id="35867" name="Line 27"/>
              <p:cNvSpPr>
                <a:spLocks noChangeShapeType="1"/>
              </p:cNvSpPr>
              <p:nvPr/>
            </p:nvSpPr>
            <p:spPr bwMode="auto">
              <a:xfrm flipV="1">
                <a:off x="1521" y="7537"/>
                <a:ext cx="0" cy="1260"/>
              </a:xfrm>
              <a:prstGeom prst="line">
                <a:avLst/>
              </a:prstGeom>
              <a:noFill/>
              <a:ln w="9525">
                <a:solidFill>
                  <a:srgbClr val="000000"/>
                </a:solidFill>
                <a:prstDash val="lgDash"/>
                <a:round/>
                <a:headEnd/>
                <a:tailEnd type="triangle" w="med" len="med"/>
              </a:ln>
            </p:spPr>
            <p:txBody>
              <a:bodyPr/>
              <a:lstStyle/>
              <a:p>
                <a:endParaRPr lang="es-ES"/>
              </a:p>
            </p:txBody>
          </p:sp>
        </p:grpSp>
        <p:sp>
          <p:nvSpPr>
            <p:cNvPr id="35868" name="Rectangle 28"/>
            <p:cNvSpPr>
              <a:spLocks noChangeArrowheads="1"/>
            </p:cNvSpPr>
            <p:nvPr/>
          </p:nvSpPr>
          <p:spPr bwMode="auto">
            <a:xfrm>
              <a:off x="1750" y="9151"/>
              <a:ext cx="8640" cy="2520"/>
            </a:xfrm>
            <a:prstGeom prst="rect">
              <a:avLst/>
            </a:prstGeom>
            <a:noFill/>
            <a:ln w="9525">
              <a:solidFill>
                <a:srgbClr val="000000"/>
              </a:solidFill>
              <a:prstDash val="lgDash"/>
              <a:miter lim="800000"/>
              <a:headEnd/>
              <a:tailEnd/>
            </a:ln>
          </p:spPr>
          <p:txBody>
            <a:bodyPr/>
            <a:lstStyle/>
            <a:p>
              <a:endParaRPr lang="es-ES"/>
            </a:p>
          </p:txBody>
        </p:sp>
      </p:grpSp>
      <p:sp>
        <p:nvSpPr>
          <p:cNvPr id="35869" name="Text Box 29"/>
          <p:cNvSpPr txBox="1">
            <a:spLocks noChangeArrowheads="1"/>
          </p:cNvSpPr>
          <p:nvPr/>
        </p:nvSpPr>
        <p:spPr bwMode="auto">
          <a:xfrm>
            <a:off x="457200" y="304800"/>
            <a:ext cx="7848600" cy="946150"/>
          </a:xfrm>
          <a:prstGeom prst="rect">
            <a:avLst/>
          </a:prstGeom>
          <a:noFill/>
          <a:ln w="9525">
            <a:noFill/>
            <a:miter lim="800000"/>
            <a:headEnd/>
            <a:tailEnd/>
          </a:ln>
          <a:effectLst/>
        </p:spPr>
        <p:txBody>
          <a:bodyPr>
            <a:spAutoFit/>
          </a:bodyPr>
          <a:lstStyle/>
          <a:p>
            <a:pPr algn="ctr">
              <a:spcBef>
                <a:spcPct val="50000"/>
              </a:spcBef>
            </a:pPr>
            <a:r>
              <a:rPr lang="es-EC" sz="2800" b="1" u="sng">
                <a:solidFill>
                  <a:srgbClr val="CCECFF"/>
                </a:solidFill>
                <a:ea typeface="MS Mincho" pitchFamily="49" charset="-128"/>
              </a:rPr>
              <a:t>E</a:t>
            </a:r>
            <a:r>
              <a:rPr lang="es-ES" sz="2800" b="1" u="sng">
                <a:solidFill>
                  <a:srgbClr val="CCECFF"/>
                </a:solidFill>
                <a:ea typeface="MS Mincho" pitchFamily="49" charset="-128"/>
              </a:rPr>
              <a:t>squema funcional del sistema estratégico de materiales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3400" y="609600"/>
            <a:ext cx="5486400" cy="641350"/>
          </a:xfrm>
          <a:prstGeom prst="rect">
            <a:avLst/>
          </a:prstGeom>
          <a:noFill/>
          <a:ln w="9525">
            <a:noFill/>
            <a:miter lim="800000"/>
            <a:headEnd/>
            <a:tailEnd/>
          </a:ln>
          <a:effectLst/>
        </p:spPr>
        <p:txBody>
          <a:bodyPr>
            <a:spAutoFit/>
          </a:bodyPr>
          <a:lstStyle/>
          <a:p>
            <a:pPr>
              <a:spcBef>
                <a:spcPct val="50000"/>
              </a:spcBef>
            </a:pPr>
            <a:r>
              <a:rPr lang="es-ES" sz="3600" b="1">
                <a:solidFill>
                  <a:srgbClr val="CCECFF"/>
                </a:solidFill>
                <a:ea typeface="MS Mincho" pitchFamily="49" charset="-128"/>
              </a:rPr>
              <a:t>PLAN FINANCIERO</a:t>
            </a:r>
            <a:r>
              <a:rPr lang="es-ES" sz="3600" b="1">
                <a:solidFill>
                  <a:srgbClr val="CCECFF"/>
                </a:solidFill>
              </a:rPr>
              <a:t> </a:t>
            </a:r>
          </a:p>
        </p:txBody>
      </p:sp>
      <p:sp>
        <p:nvSpPr>
          <p:cNvPr id="36867" name="Text Box 3"/>
          <p:cNvSpPr txBox="1">
            <a:spLocks noChangeArrowheads="1"/>
          </p:cNvSpPr>
          <p:nvPr/>
        </p:nvSpPr>
        <p:spPr bwMode="auto">
          <a:xfrm>
            <a:off x="762000" y="1828800"/>
            <a:ext cx="7772400" cy="4522788"/>
          </a:xfrm>
          <a:prstGeom prst="rect">
            <a:avLst/>
          </a:prstGeom>
          <a:noFill/>
          <a:ln w="9525">
            <a:noFill/>
            <a:miter lim="800000"/>
            <a:headEnd/>
            <a:tailEnd/>
          </a:ln>
          <a:effectLst/>
        </p:spPr>
        <p:txBody>
          <a:bodyPr>
            <a:spAutoFit/>
          </a:bodyPr>
          <a:lstStyle/>
          <a:p>
            <a:pPr algn="just">
              <a:lnSpc>
                <a:spcPct val="120000"/>
              </a:lnSpc>
              <a:spcBef>
                <a:spcPct val="50000"/>
              </a:spcBef>
            </a:pPr>
            <a:r>
              <a:rPr lang="es-ES" sz="1800">
                <a:solidFill>
                  <a:srgbClr val="FFFFCC"/>
                </a:solidFill>
                <a:latin typeface="Arial Unicode MS" pitchFamily="34" charset="-128"/>
                <a:ea typeface="Arial Unicode MS" pitchFamily="34" charset="-128"/>
                <a:cs typeface="Arial Unicode MS" pitchFamily="34" charset="-128"/>
              </a:rPr>
              <a:t>Hay que reconocer que según el análisis de inversión proporcionado por la matriz de inversión (matriz GE), se ha indicado una inversión selectiva, dado que la empresa es de infraestructura pequeña, hace falta invertir para potencializar la demanda, a partir de una inversión en infraestructura, publicidad y promoción, capital de trabajo, ingreso de personal y mejorar áreas vulnerables. Para que la demanda sea cubierta hace falta inversiones fresca y de fuentes externas a la compañía, para fortalecer los puntos fuertes, mejorar las debilidades y captar la demanda. Adicionalmente hay que especializarse en atributos limitados, sanar rápidamente deficiencias y estructurar puntos fuertes y plantear desafíos en cuanto a liderazgo en nichos específicos, tratando de crecer sin correr riesgos altos hasta que se sanen las debilidades.</a:t>
            </a:r>
          </a:p>
          <a:p>
            <a:pPr>
              <a:lnSpc>
                <a:spcPct val="120000"/>
              </a:lnSpc>
              <a:spcBef>
                <a:spcPct val="50000"/>
              </a:spcBef>
            </a:pPr>
            <a:endParaRPr lang="es-ES" sz="1800">
              <a:solidFill>
                <a:srgbClr val="FFFFCC"/>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381000"/>
            <a:ext cx="8077200" cy="519113"/>
          </a:xfrm>
          <a:prstGeom prst="rect">
            <a:avLst/>
          </a:prstGeom>
          <a:solidFill>
            <a:srgbClr val="FFFF66"/>
          </a:solidFill>
          <a:ln w="9525">
            <a:noFill/>
            <a:miter lim="800000"/>
            <a:headEnd/>
            <a:tailEnd/>
          </a:ln>
          <a:effectLst/>
        </p:spPr>
        <p:txBody>
          <a:bodyPr>
            <a:spAutoFit/>
          </a:bodyPr>
          <a:lstStyle/>
          <a:p>
            <a:pPr>
              <a:spcBef>
                <a:spcPct val="50000"/>
              </a:spcBef>
            </a:pPr>
            <a:r>
              <a:rPr lang="es-ES" sz="2800" b="1">
                <a:ea typeface="MS Mincho" pitchFamily="49" charset="-128"/>
              </a:rPr>
              <a:t>FINANCIAMIENTO Y APALANCAMIENTO</a:t>
            </a:r>
            <a:r>
              <a:rPr lang="es-ES" sz="2800" b="1"/>
              <a:t> </a:t>
            </a:r>
          </a:p>
        </p:txBody>
      </p:sp>
      <p:sp>
        <p:nvSpPr>
          <p:cNvPr id="37891" name="Text Box 3"/>
          <p:cNvSpPr txBox="1">
            <a:spLocks noChangeArrowheads="1"/>
          </p:cNvSpPr>
          <p:nvPr/>
        </p:nvSpPr>
        <p:spPr bwMode="auto">
          <a:xfrm>
            <a:off x="609600" y="1752600"/>
            <a:ext cx="7772400" cy="3802063"/>
          </a:xfrm>
          <a:prstGeom prst="rect">
            <a:avLst/>
          </a:prstGeom>
          <a:noFill/>
          <a:ln w="9525">
            <a:noFill/>
            <a:miter lim="800000"/>
            <a:headEnd/>
            <a:tailEnd/>
          </a:ln>
          <a:effectLst/>
        </p:spPr>
        <p:txBody>
          <a:bodyPr>
            <a:spAutoFit/>
          </a:bodyPr>
          <a:lstStyle/>
          <a:p>
            <a:pPr algn="just">
              <a:spcBef>
                <a:spcPct val="50000"/>
              </a:spcBef>
            </a:pPr>
            <a:r>
              <a:rPr lang="es-ES" sz="1800">
                <a:solidFill>
                  <a:srgbClr val="CCFFCC"/>
                </a:solidFill>
                <a:latin typeface="Arial Unicode MS" pitchFamily="34" charset="-128"/>
                <a:ea typeface="Arial Unicode MS" pitchFamily="34" charset="-128"/>
                <a:cs typeface="Arial Unicode MS" pitchFamily="34" charset="-128"/>
              </a:rPr>
              <a:t>Se ha decidido establecer un nivel de apalancamiento del máximo el 20-25% del total de activos necesarios para las operaciones, esto con el afán de minimizar el riesgo de operación mantener una rentabilidad sostenida a largo plazo, por lo que las inversiones podrán suplir los costos de operación y las necesidades de bienes de capital.</a:t>
            </a:r>
          </a:p>
          <a:p>
            <a:pPr algn="just">
              <a:spcBef>
                <a:spcPct val="50000"/>
              </a:spcBef>
            </a:pPr>
            <a:r>
              <a:rPr lang="es-ES" sz="1800">
                <a:solidFill>
                  <a:srgbClr val="CCFFCC"/>
                </a:solidFill>
                <a:latin typeface="Arial Unicode MS" pitchFamily="34" charset="-128"/>
                <a:ea typeface="Arial Unicode MS" pitchFamily="34" charset="-128"/>
                <a:cs typeface="Arial Unicode MS" pitchFamily="34" charset="-128"/>
              </a:rPr>
              <a:t> </a:t>
            </a:r>
          </a:p>
          <a:p>
            <a:pPr algn="just">
              <a:spcBef>
                <a:spcPct val="50000"/>
              </a:spcBef>
            </a:pPr>
            <a:r>
              <a:rPr lang="es-ES" sz="1800">
                <a:solidFill>
                  <a:srgbClr val="CCFFCC"/>
                </a:solidFill>
                <a:latin typeface="Arial Unicode MS" pitchFamily="34" charset="-128"/>
                <a:ea typeface="Arial Unicode MS" pitchFamily="34" charset="-128"/>
                <a:cs typeface="Arial Unicode MS" pitchFamily="34" charset="-128"/>
              </a:rPr>
              <a:t>El capital necesario será la asociación de dos inversionistas de Guayaquil y Quito, los cuales se encargaran uno a la distribución y el otro al diseño y manufactura, las necesidades que estos no puedan surtir con su capital se financiaran por medio de un crédito a una entidad financiera que apoye a la pequeña y mediana empresa</a:t>
            </a:r>
          </a:p>
          <a:p>
            <a:pPr>
              <a:spcBef>
                <a:spcPct val="50000"/>
              </a:spcBef>
            </a:pPr>
            <a:endParaRPr lang="es-ES" sz="1800">
              <a:solidFill>
                <a:srgbClr val="CCFFCC"/>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609600" y="381000"/>
            <a:ext cx="8077200" cy="588963"/>
          </a:xfrm>
          <a:prstGeom prst="rect">
            <a:avLst/>
          </a:prstGeom>
          <a:solidFill>
            <a:srgbClr val="FFCC00"/>
          </a:solidFill>
          <a:ln w="9525">
            <a:solidFill>
              <a:srgbClr val="FFCC00"/>
            </a:solidFill>
            <a:miter lim="800000"/>
            <a:headEnd/>
            <a:tailEnd/>
          </a:ln>
          <a:effectLst/>
        </p:spPr>
        <p:txBody>
          <a:bodyPr>
            <a:spAutoFit/>
          </a:bodyPr>
          <a:lstStyle/>
          <a:p>
            <a:pPr>
              <a:spcBef>
                <a:spcPct val="50000"/>
              </a:spcBef>
            </a:pPr>
            <a:r>
              <a:rPr lang="es-ES" sz="3200" b="1">
                <a:solidFill>
                  <a:schemeClr val="accent2"/>
                </a:solidFill>
                <a:ea typeface="MS Mincho" pitchFamily="49" charset="-128"/>
              </a:rPr>
              <a:t>REPARTICIÓN DE GANANCIAS</a:t>
            </a:r>
            <a:r>
              <a:rPr lang="es-ES" sz="3200" b="1">
                <a:solidFill>
                  <a:schemeClr val="accent2"/>
                </a:solidFill>
              </a:rPr>
              <a:t> </a:t>
            </a:r>
          </a:p>
        </p:txBody>
      </p:sp>
      <p:sp>
        <p:nvSpPr>
          <p:cNvPr id="38915" name="Text Box 3"/>
          <p:cNvSpPr txBox="1">
            <a:spLocks noChangeArrowheads="1"/>
          </p:cNvSpPr>
          <p:nvPr/>
        </p:nvSpPr>
        <p:spPr bwMode="auto">
          <a:xfrm>
            <a:off x="609600" y="1270000"/>
            <a:ext cx="8077200" cy="5175250"/>
          </a:xfrm>
          <a:prstGeom prst="rect">
            <a:avLst/>
          </a:prstGeom>
          <a:noFill/>
          <a:ln w="9525">
            <a:noFill/>
            <a:miter lim="800000"/>
            <a:headEnd/>
            <a:tailEnd/>
          </a:ln>
          <a:effectLst/>
        </p:spPr>
        <p:txBody>
          <a:bodyPr>
            <a:spAutoFit/>
          </a:bodyPr>
          <a:lstStyle/>
          <a:p>
            <a:pPr marL="285750" indent="-285750" algn="just">
              <a:spcBef>
                <a:spcPct val="50000"/>
              </a:spcBef>
              <a:buFont typeface="Wingdings 2" pitchFamily="18" charset="2"/>
              <a:buChar char="Q"/>
            </a:pPr>
            <a:r>
              <a:rPr lang="es-ES" sz="1800">
                <a:solidFill>
                  <a:schemeClr val="bg1"/>
                </a:solidFill>
                <a:latin typeface="Arial Unicode MS" pitchFamily="34" charset="-128"/>
                <a:ea typeface="Arial Unicode MS" pitchFamily="34" charset="-128"/>
                <a:cs typeface="Arial Unicode MS" pitchFamily="34" charset="-128"/>
              </a:rPr>
              <a:t>En el primer año se ofrecerán adelantos trimestrales por concepto de utilidades repartidas del 20% sobre las ganancias calculadas trimestralmente, según la participación correspondiente de cada socio. Al momento de los cierres de balances y estado de resultado a final de año, se conciliaran las cuentas y en base a las normas legales ecuatorianas sobre las fechas de la repartición de utilidades, se entregaran a los socios un segundo 20% sobre las utilidades acumuladas del periodo, sumando así un 40% de repartición. El segundo 50% será reinvertido en la ampliación de las operaciones de la empresa y su infraestructura con el fin de afianzar un crecimiento constante y sostenido en el largo plazo.</a:t>
            </a:r>
          </a:p>
          <a:p>
            <a:pPr marL="285750" indent="-285750" algn="just">
              <a:spcBef>
                <a:spcPct val="50000"/>
              </a:spcBef>
              <a:buFont typeface="Wingdings 2" pitchFamily="18" charset="2"/>
              <a:buChar char="Q"/>
            </a:pPr>
            <a:r>
              <a:rPr lang="es-ES" sz="1800">
                <a:solidFill>
                  <a:schemeClr val="bg1"/>
                </a:solidFill>
                <a:latin typeface="Arial Unicode MS" pitchFamily="34" charset="-128"/>
                <a:ea typeface="Arial Unicode MS" pitchFamily="34" charset="-128"/>
                <a:cs typeface="Arial Unicode MS" pitchFamily="34" charset="-128"/>
              </a:rPr>
              <a:t>El año 2 se mantendrá con una estrategia similar a la anterior, mas la repartición será de hasta un 50%.</a:t>
            </a:r>
          </a:p>
          <a:p>
            <a:pPr marL="285750" indent="-285750" algn="just">
              <a:spcBef>
                <a:spcPct val="50000"/>
              </a:spcBef>
              <a:buFont typeface="Wingdings 2" pitchFamily="18" charset="2"/>
              <a:buChar char="Q"/>
            </a:pPr>
            <a:r>
              <a:rPr lang="es-ES" sz="1800">
                <a:solidFill>
                  <a:schemeClr val="bg1"/>
                </a:solidFill>
                <a:latin typeface="Arial Unicode MS" pitchFamily="34" charset="-128"/>
                <a:ea typeface="Arial Unicode MS" pitchFamily="34" charset="-128"/>
                <a:cs typeface="Arial Unicode MS" pitchFamily="34" charset="-128"/>
              </a:rPr>
              <a:t>El año 3 y 4 se podrán variar los valores, de tal forma que hasta el final de cada periodo y en la repartición de utilidades se entreguen porcentajes de hasta el 65% y 70% para el año 3 y 4 correspondientemente.</a:t>
            </a:r>
          </a:p>
          <a:p>
            <a:pPr marL="285750" indent="-285750" algn="just">
              <a:spcBef>
                <a:spcPct val="50000"/>
              </a:spcBef>
              <a:buFont typeface="Wingdings 2" pitchFamily="18" charset="2"/>
              <a:buChar char="Q"/>
            </a:pPr>
            <a:r>
              <a:rPr lang="es-ES" sz="1800">
                <a:solidFill>
                  <a:schemeClr val="bg1"/>
                </a:solidFill>
                <a:latin typeface="Arial Unicode MS" pitchFamily="34" charset="-128"/>
                <a:ea typeface="Arial Unicode MS" pitchFamily="34" charset="-128"/>
                <a:cs typeface="Arial Unicode MS" pitchFamily="34" charset="-128"/>
              </a:rPr>
              <a:t>El año 5 bien se podría revisar la entrega de las utilidades completas o reinvertir hasta un 25% de las ganancias.</a:t>
            </a:r>
            <a:endParaRPr lang="es-ES" sz="1800">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WordArt 2"/>
          <p:cNvSpPr>
            <a:spLocks noChangeArrowheads="1" noChangeShapeType="1" noTextEdit="1"/>
          </p:cNvSpPr>
          <p:nvPr/>
        </p:nvSpPr>
        <p:spPr bwMode="auto">
          <a:xfrm>
            <a:off x="914400" y="609600"/>
            <a:ext cx="7467600" cy="609600"/>
          </a:xfrm>
          <a:prstGeom prst="rect">
            <a:avLst/>
          </a:prstGeom>
        </p:spPr>
        <p:txBody>
          <a:bodyPr wrap="none" fromWordArt="1">
            <a:prstTxWarp prst="textPlain">
              <a:avLst>
                <a:gd name="adj" fmla="val 50000"/>
              </a:avLst>
            </a:prstTxWarp>
          </a:bodyPr>
          <a:lstStyle/>
          <a:p>
            <a:pPr algn="ctr"/>
            <a:r>
              <a:rPr lang="es-E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Black"/>
              </a:rPr>
              <a:t>EVALUACION SOCIAL</a:t>
            </a:r>
          </a:p>
        </p:txBody>
      </p:sp>
      <p:sp>
        <p:nvSpPr>
          <p:cNvPr id="39939" name="Text Box 3"/>
          <p:cNvSpPr txBox="1">
            <a:spLocks noChangeArrowheads="1"/>
          </p:cNvSpPr>
          <p:nvPr/>
        </p:nvSpPr>
        <p:spPr bwMode="auto">
          <a:xfrm>
            <a:off x="517525" y="1766888"/>
            <a:ext cx="5502275" cy="396875"/>
          </a:xfrm>
          <a:prstGeom prst="rect">
            <a:avLst/>
          </a:prstGeom>
          <a:noFill/>
          <a:ln w="9525">
            <a:noFill/>
            <a:miter lim="800000"/>
            <a:headEnd/>
            <a:tailEnd/>
          </a:ln>
          <a:effectLst/>
        </p:spPr>
        <p:txBody>
          <a:bodyPr>
            <a:spAutoFit/>
          </a:bodyPr>
          <a:lstStyle/>
          <a:p>
            <a:endParaRPr lang="es-ES"/>
          </a:p>
        </p:txBody>
      </p:sp>
      <p:sp>
        <p:nvSpPr>
          <p:cNvPr id="39940" name="Text Box 4"/>
          <p:cNvSpPr txBox="1">
            <a:spLocks noChangeArrowheads="1"/>
          </p:cNvSpPr>
          <p:nvPr/>
        </p:nvSpPr>
        <p:spPr bwMode="auto">
          <a:xfrm>
            <a:off x="533400" y="1600200"/>
            <a:ext cx="6629400" cy="396875"/>
          </a:xfrm>
          <a:prstGeom prst="rect">
            <a:avLst/>
          </a:prstGeom>
          <a:solidFill>
            <a:schemeClr val="bg1"/>
          </a:solidFill>
          <a:ln w="9525">
            <a:noFill/>
            <a:miter lim="800000"/>
            <a:headEnd/>
            <a:tailEnd/>
          </a:ln>
          <a:effectLst/>
        </p:spPr>
        <p:txBody>
          <a:bodyPr>
            <a:spAutoFit/>
          </a:bodyPr>
          <a:lstStyle/>
          <a:p>
            <a:pPr>
              <a:spcBef>
                <a:spcPct val="50000"/>
              </a:spcBef>
            </a:pPr>
            <a:r>
              <a:rPr lang="es-ES" b="1" u="sng">
                <a:ea typeface="MS Mincho" pitchFamily="49" charset="-128"/>
              </a:rPr>
              <a:t>ASPECTOS POSITIVOS</a:t>
            </a:r>
            <a:r>
              <a:rPr lang="es-ES"/>
              <a:t> </a:t>
            </a:r>
          </a:p>
        </p:txBody>
      </p:sp>
      <p:sp>
        <p:nvSpPr>
          <p:cNvPr id="39941" name="Text Box 5"/>
          <p:cNvSpPr txBox="1">
            <a:spLocks noChangeArrowheads="1"/>
          </p:cNvSpPr>
          <p:nvPr/>
        </p:nvSpPr>
        <p:spPr bwMode="auto">
          <a:xfrm>
            <a:off x="609600" y="2209800"/>
            <a:ext cx="8077200" cy="2841625"/>
          </a:xfrm>
          <a:prstGeom prst="rect">
            <a:avLst/>
          </a:prstGeom>
          <a:noFill/>
          <a:ln w="9525">
            <a:noFill/>
            <a:miter lim="800000"/>
            <a:headEnd/>
            <a:tailEnd/>
          </a:ln>
          <a:effectLst/>
        </p:spPr>
        <p:txBody>
          <a:bodyPr>
            <a:spAutoFit/>
          </a:bodyPr>
          <a:lstStyle/>
          <a:p>
            <a:pPr marL="190500" indent="-1905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Aumento de la producción textil en el Ecuador</a:t>
            </a:r>
            <a:r>
              <a:rPr lang="es-EC" sz="1800">
                <a:solidFill>
                  <a:schemeClr val="bg1"/>
                </a:solidFill>
                <a:latin typeface="Arial Unicode MS" pitchFamily="34" charset="-128"/>
                <a:ea typeface="Arial Unicode MS" pitchFamily="34" charset="-128"/>
                <a:cs typeface="Arial Unicode MS" pitchFamily="34" charset="-128"/>
              </a:rPr>
              <a:t>.</a:t>
            </a:r>
          </a:p>
          <a:p>
            <a:pPr marL="190500" indent="-1905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Uso de la mano de obra y disminución del desempleo en el país y creación de fuentes de empleo</a:t>
            </a:r>
          </a:p>
          <a:p>
            <a:pPr marL="190500" indent="-1905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Uso de capacidad instalada de producción que no se estaba utilizando</a:t>
            </a:r>
            <a:r>
              <a:rPr lang="es-EC" sz="1800">
                <a:solidFill>
                  <a:schemeClr val="bg1"/>
                </a:solidFill>
                <a:latin typeface="Arial Unicode MS" pitchFamily="34" charset="-128"/>
                <a:ea typeface="Arial Unicode MS" pitchFamily="34" charset="-128"/>
                <a:cs typeface="Arial Unicode MS" pitchFamily="34" charset="-128"/>
              </a:rPr>
              <a:t>.</a:t>
            </a:r>
          </a:p>
          <a:p>
            <a:pPr marL="190500" indent="-190500" algn="just">
              <a:spcBef>
                <a:spcPct val="50000"/>
              </a:spcBef>
              <a:buFont typeface="Wingdings" pitchFamily="2" charset="2"/>
              <a:buChar char="§"/>
            </a:pPr>
            <a:r>
              <a:rPr lang="es-ES" sz="1800">
                <a:solidFill>
                  <a:schemeClr val="bg1"/>
                </a:solidFill>
                <a:latin typeface="Arial Unicode MS" pitchFamily="34" charset="-128"/>
                <a:ea typeface="Arial Unicode MS" pitchFamily="34" charset="-128"/>
                <a:cs typeface="Arial Unicode MS" pitchFamily="34" charset="-128"/>
              </a:rPr>
              <a:t>Oportunidad de exportación y generación de divisas para el país.</a:t>
            </a:r>
            <a:endParaRPr lang="es-EC" sz="1800">
              <a:solidFill>
                <a:schemeClr val="bg1"/>
              </a:solidFill>
              <a:latin typeface="Arial Unicode MS" pitchFamily="34" charset="-128"/>
              <a:ea typeface="Arial Unicode MS" pitchFamily="34" charset="-128"/>
              <a:cs typeface="Arial Unicode MS" pitchFamily="34" charset="-128"/>
            </a:endParaRPr>
          </a:p>
          <a:p>
            <a:pPr marL="190500" indent="-190500" algn="just">
              <a:spcBef>
                <a:spcPct val="50000"/>
              </a:spcBef>
              <a:buFont typeface="Wingdings" pitchFamily="2" charset="2"/>
              <a:buNone/>
            </a:pPr>
            <a:r>
              <a:rPr lang="es-ES" sz="1800">
                <a:solidFill>
                  <a:schemeClr val="bg1"/>
                </a:solidFill>
                <a:latin typeface="Arial Unicode MS" pitchFamily="34" charset="-128"/>
                <a:ea typeface="Arial Unicode MS" pitchFamily="34" charset="-128"/>
                <a:cs typeface="Arial Unicode MS" pitchFamily="34" charset="-128"/>
              </a:rPr>
              <a:t>Por eso estamos seguros que con nuestro proyecto las oportunidades de exportación de confecciones de ropa masculina se están aportando de forma valiosa a reactivar el comercio. </a:t>
            </a:r>
          </a:p>
        </p:txBody>
      </p:sp>
      <p:sp>
        <p:nvSpPr>
          <p:cNvPr id="39942" name="Text Box 6"/>
          <p:cNvSpPr txBox="1">
            <a:spLocks noChangeArrowheads="1"/>
          </p:cNvSpPr>
          <p:nvPr/>
        </p:nvSpPr>
        <p:spPr bwMode="auto">
          <a:xfrm>
            <a:off x="441325" y="5348288"/>
            <a:ext cx="5502275" cy="396875"/>
          </a:xfrm>
          <a:prstGeom prst="rect">
            <a:avLst/>
          </a:prstGeom>
          <a:noFill/>
          <a:ln w="9525">
            <a:noFill/>
            <a:miter lim="800000"/>
            <a:headEnd/>
            <a:tailEnd/>
          </a:ln>
          <a:effectLst/>
        </p:spPr>
        <p:txBody>
          <a:bodyPr>
            <a:spAutoFit/>
          </a:bodyPr>
          <a:lstStyle/>
          <a:p>
            <a:endParaRPr lang="es-ES"/>
          </a:p>
        </p:txBody>
      </p:sp>
      <p:sp>
        <p:nvSpPr>
          <p:cNvPr id="39943" name="Text Box 7"/>
          <p:cNvSpPr txBox="1">
            <a:spLocks noChangeArrowheads="1"/>
          </p:cNvSpPr>
          <p:nvPr/>
        </p:nvSpPr>
        <p:spPr bwMode="auto">
          <a:xfrm>
            <a:off x="457200" y="5181600"/>
            <a:ext cx="6629400" cy="396875"/>
          </a:xfrm>
          <a:prstGeom prst="rect">
            <a:avLst/>
          </a:prstGeom>
          <a:solidFill>
            <a:schemeClr val="bg1"/>
          </a:solidFill>
          <a:ln w="9525">
            <a:noFill/>
            <a:miter lim="800000"/>
            <a:headEnd/>
            <a:tailEnd/>
          </a:ln>
          <a:effectLst/>
        </p:spPr>
        <p:txBody>
          <a:bodyPr>
            <a:spAutoFit/>
          </a:bodyPr>
          <a:lstStyle/>
          <a:p>
            <a:pPr>
              <a:spcBef>
                <a:spcPct val="50000"/>
              </a:spcBef>
            </a:pPr>
            <a:r>
              <a:rPr lang="es-ES" b="1" u="sng">
                <a:ea typeface="MS Mincho" pitchFamily="49" charset="-128"/>
              </a:rPr>
              <a:t>ASPECTOS NEGATIVOS</a:t>
            </a:r>
            <a:r>
              <a:rPr lang="es-ES"/>
              <a:t> </a:t>
            </a:r>
          </a:p>
        </p:txBody>
      </p:sp>
      <p:sp>
        <p:nvSpPr>
          <p:cNvPr id="39944" name="Text Box 8"/>
          <p:cNvSpPr txBox="1">
            <a:spLocks noChangeArrowheads="1"/>
          </p:cNvSpPr>
          <p:nvPr/>
        </p:nvSpPr>
        <p:spPr bwMode="auto">
          <a:xfrm>
            <a:off x="609600" y="5867400"/>
            <a:ext cx="8153400" cy="1328738"/>
          </a:xfrm>
          <a:prstGeom prst="rect">
            <a:avLst/>
          </a:prstGeom>
          <a:noFill/>
          <a:ln w="9525">
            <a:noFill/>
            <a:miter lim="800000"/>
            <a:headEnd/>
            <a:tailEnd/>
          </a:ln>
          <a:effectLst/>
        </p:spPr>
        <p:txBody>
          <a:bodyPr>
            <a:spAutoFit/>
          </a:bodyPr>
          <a:lstStyle/>
          <a:p>
            <a:pPr algn="just">
              <a:spcBef>
                <a:spcPct val="50000"/>
              </a:spcBef>
            </a:pPr>
            <a:r>
              <a:rPr lang="es-ES" sz="1800">
                <a:solidFill>
                  <a:schemeClr val="bg1"/>
                </a:solidFill>
                <a:latin typeface="Arial Unicode MS" pitchFamily="34" charset="-128"/>
                <a:ea typeface="Arial Unicode MS" pitchFamily="34" charset="-128"/>
                <a:cs typeface="Arial Unicode MS" pitchFamily="34" charset="-128"/>
              </a:rPr>
              <a:t>No se han encontrado aspectos negativos en la gestión de este proyecto, dado que no perjudica el medio ambiente, lo cual hace que nuestro trabajo no cause la contaminación.</a:t>
            </a:r>
          </a:p>
          <a:p>
            <a:pPr>
              <a:spcBef>
                <a:spcPct val="50000"/>
              </a:spcBef>
            </a:pPr>
            <a:endParaRPr lang="es-ES" sz="1800">
              <a:solidFill>
                <a:schemeClr val="bg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241" name="Group 281"/>
          <p:cNvGrpSpPr>
            <a:grpSpLocks/>
          </p:cNvGrpSpPr>
          <p:nvPr/>
        </p:nvGrpSpPr>
        <p:grpSpPr bwMode="auto">
          <a:xfrm>
            <a:off x="152400" y="914400"/>
            <a:ext cx="8839200" cy="6096000"/>
            <a:chOff x="0" y="0"/>
            <a:chExt cx="5784" cy="8061"/>
          </a:xfrm>
        </p:grpSpPr>
        <p:sp>
          <p:nvSpPr>
            <p:cNvPr id="41026" name="Rectangle 66"/>
            <p:cNvSpPr>
              <a:spLocks noChangeArrowheads="1"/>
            </p:cNvSpPr>
            <p:nvPr/>
          </p:nvSpPr>
          <p:spPr bwMode="auto">
            <a:xfrm>
              <a:off x="28" y="3936"/>
              <a:ext cx="1852"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27" name="Rectangle 67"/>
            <p:cNvSpPr>
              <a:spLocks noChangeArrowheads="1"/>
            </p:cNvSpPr>
            <p:nvPr/>
          </p:nvSpPr>
          <p:spPr bwMode="auto">
            <a:xfrm>
              <a:off x="1880" y="3936"/>
              <a:ext cx="644"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28" name="Rectangle 68"/>
            <p:cNvSpPr>
              <a:spLocks noChangeArrowheads="1"/>
            </p:cNvSpPr>
            <p:nvPr/>
          </p:nvSpPr>
          <p:spPr bwMode="auto">
            <a:xfrm>
              <a:off x="2524" y="3936"/>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29" name="Rectangle 69"/>
            <p:cNvSpPr>
              <a:spLocks noChangeArrowheads="1"/>
            </p:cNvSpPr>
            <p:nvPr/>
          </p:nvSpPr>
          <p:spPr bwMode="auto">
            <a:xfrm>
              <a:off x="3121" y="3936"/>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0" name="Rectangle 70"/>
            <p:cNvSpPr>
              <a:spLocks noChangeArrowheads="1"/>
            </p:cNvSpPr>
            <p:nvPr/>
          </p:nvSpPr>
          <p:spPr bwMode="auto">
            <a:xfrm>
              <a:off x="3718" y="3936"/>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1" name="Rectangle 71"/>
            <p:cNvSpPr>
              <a:spLocks noChangeArrowheads="1"/>
            </p:cNvSpPr>
            <p:nvPr/>
          </p:nvSpPr>
          <p:spPr bwMode="auto">
            <a:xfrm>
              <a:off x="4315" y="3936"/>
              <a:ext cx="599"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2" name="Rectangle 72"/>
            <p:cNvSpPr>
              <a:spLocks noChangeArrowheads="1"/>
            </p:cNvSpPr>
            <p:nvPr/>
          </p:nvSpPr>
          <p:spPr bwMode="auto">
            <a:xfrm>
              <a:off x="4914" y="3936"/>
              <a:ext cx="506"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5" name="Rectangle 75"/>
            <p:cNvSpPr>
              <a:spLocks noChangeArrowheads="1"/>
            </p:cNvSpPr>
            <p:nvPr/>
          </p:nvSpPr>
          <p:spPr bwMode="auto">
            <a:xfrm>
              <a:off x="2636" y="4339"/>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6" name="Rectangle 76"/>
            <p:cNvSpPr>
              <a:spLocks noChangeArrowheads="1"/>
            </p:cNvSpPr>
            <p:nvPr/>
          </p:nvSpPr>
          <p:spPr bwMode="auto">
            <a:xfrm>
              <a:off x="3233" y="4339"/>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7" name="Rectangle 77"/>
            <p:cNvSpPr>
              <a:spLocks noChangeArrowheads="1"/>
            </p:cNvSpPr>
            <p:nvPr/>
          </p:nvSpPr>
          <p:spPr bwMode="auto">
            <a:xfrm>
              <a:off x="3830" y="4339"/>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8" name="Rectangle 78"/>
            <p:cNvSpPr>
              <a:spLocks noChangeArrowheads="1"/>
            </p:cNvSpPr>
            <p:nvPr/>
          </p:nvSpPr>
          <p:spPr bwMode="auto">
            <a:xfrm>
              <a:off x="4427" y="4339"/>
              <a:ext cx="599"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39" name="Rectangle 79"/>
            <p:cNvSpPr>
              <a:spLocks noChangeArrowheads="1"/>
            </p:cNvSpPr>
            <p:nvPr/>
          </p:nvSpPr>
          <p:spPr bwMode="auto">
            <a:xfrm>
              <a:off x="5026" y="4339"/>
              <a:ext cx="506"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42" name="Rectangle 82"/>
            <p:cNvSpPr>
              <a:spLocks noChangeArrowheads="1"/>
            </p:cNvSpPr>
            <p:nvPr/>
          </p:nvSpPr>
          <p:spPr bwMode="auto">
            <a:xfrm>
              <a:off x="2636" y="4761"/>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43" name="Rectangle 83"/>
            <p:cNvSpPr>
              <a:spLocks noChangeArrowheads="1"/>
            </p:cNvSpPr>
            <p:nvPr/>
          </p:nvSpPr>
          <p:spPr bwMode="auto">
            <a:xfrm>
              <a:off x="3233" y="4761"/>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44" name="Rectangle 84"/>
            <p:cNvSpPr>
              <a:spLocks noChangeArrowheads="1"/>
            </p:cNvSpPr>
            <p:nvPr/>
          </p:nvSpPr>
          <p:spPr bwMode="auto">
            <a:xfrm>
              <a:off x="3830" y="4761"/>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45" name="Rectangle 85"/>
            <p:cNvSpPr>
              <a:spLocks noChangeArrowheads="1"/>
            </p:cNvSpPr>
            <p:nvPr/>
          </p:nvSpPr>
          <p:spPr bwMode="auto">
            <a:xfrm>
              <a:off x="4427" y="4761"/>
              <a:ext cx="599"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46" name="Rectangle 86"/>
            <p:cNvSpPr>
              <a:spLocks noChangeArrowheads="1"/>
            </p:cNvSpPr>
            <p:nvPr/>
          </p:nvSpPr>
          <p:spPr bwMode="auto">
            <a:xfrm>
              <a:off x="5026" y="4761"/>
              <a:ext cx="506"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49" name="Rectangle 89"/>
            <p:cNvSpPr>
              <a:spLocks noChangeArrowheads="1"/>
            </p:cNvSpPr>
            <p:nvPr/>
          </p:nvSpPr>
          <p:spPr bwMode="auto">
            <a:xfrm>
              <a:off x="2636" y="5183"/>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0" name="Rectangle 90"/>
            <p:cNvSpPr>
              <a:spLocks noChangeArrowheads="1"/>
            </p:cNvSpPr>
            <p:nvPr/>
          </p:nvSpPr>
          <p:spPr bwMode="auto">
            <a:xfrm>
              <a:off x="3233" y="5183"/>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1" name="Rectangle 91"/>
            <p:cNvSpPr>
              <a:spLocks noChangeArrowheads="1"/>
            </p:cNvSpPr>
            <p:nvPr/>
          </p:nvSpPr>
          <p:spPr bwMode="auto">
            <a:xfrm>
              <a:off x="3830" y="5183"/>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2" name="Rectangle 92"/>
            <p:cNvSpPr>
              <a:spLocks noChangeArrowheads="1"/>
            </p:cNvSpPr>
            <p:nvPr/>
          </p:nvSpPr>
          <p:spPr bwMode="auto">
            <a:xfrm>
              <a:off x="4427" y="5183"/>
              <a:ext cx="599"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3" name="Rectangle 93"/>
            <p:cNvSpPr>
              <a:spLocks noChangeArrowheads="1"/>
            </p:cNvSpPr>
            <p:nvPr/>
          </p:nvSpPr>
          <p:spPr bwMode="auto">
            <a:xfrm>
              <a:off x="5026" y="5183"/>
              <a:ext cx="506"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6" name="Rectangle 96"/>
            <p:cNvSpPr>
              <a:spLocks noChangeArrowheads="1"/>
            </p:cNvSpPr>
            <p:nvPr/>
          </p:nvSpPr>
          <p:spPr bwMode="auto">
            <a:xfrm>
              <a:off x="2636" y="5605"/>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7" name="Rectangle 97"/>
            <p:cNvSpPr>
              <a:spLocks noChangeArrowheads="1"/>
            </p:cNvSpPr>
            <p:nvPr/>
          </p:nvSpPr>
          <p:spPr bwMode="auto">
            <a:xfrm>
              <a:off x="3233" y="5605"/>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8" name="Rectangle 98"/>
            <p:cNvSpPr>
              <a:spLocks noChangeArrowheads="1"/>
            </p:cNvSpPr>
            <p:nvPr/>
          </p:nvSpPr>
          <p:spPr bwMode="auto">
            <a:xfrm>
              <a:off x="3830" y="5605"/>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59" name="Rectangle 99"/>
            <p:cNvSpPr>
              <a:spLocks noChangeArrowheads="1"/>
            </p:cNvSpPr>
            <p:nvPr/>
          </p:nvSpPr>
          <p:spPr bwMode="auto">
            <a:xfrm>
              <a:off x="4427" y="5605"/>
              <a:ext cx="599"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60" name="Rectangle 100"/>
            <p:cNvSpPr>
              <a:spLocks noChangeArrowheads="1"/>
            </p:cNvSpPr>
            <p:nvPr/>
          </p:nvSpPr>
          <p:spPr bwMode="auto">
            <a:xfrm>
              <a:off x="5026" y="5605"/>
              <a:ext cx="506"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63" name="Rectangle 103"/>
            <p:cNvSpPr>
              <a:spLocks noChangeArrowheads="1"/>
            </p:cNvSpPr>
            <p:nvPr/>
          </p:nvSpPr>
          <p:spPr bwMode="auto">
            <a:xfrm>
              <a:off x="2636" y="6027"/>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64" name="Rectangle 104"/>
            <p:cNvSpPr>
              <a:spLocks noChangeArrowheads="1"/>
            </p:cNvSpPr>
            <p:nvPr/>
          </p:nvSpPr>
          <p:spPr bwMode="auto">
            <a:xfrm>
              <a:off x="3233" y="6027"/>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65" name="Rectangle 105"/>
            <p:cNvSpPr>
              <a:spLocks noChangeArrowheads="1"/>
            </p:cNvSpPr>
            <p:nvPr/>
          </p:nvSpPr>
          <p:spPr bwMode="auto">
            <a:xfrm>
              <a:off x="3830" y="6027"/>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66" name="Rectangle 106"/>
            <p:cNvSpPr>
              <a:spLocks noChangeArrowheads="1"/>
            </p:cNvSpPr>
            <p:nvPr/>
          </p:nvSpPr>
          <p:spPr bwMode="auto">
            <a:xfrm>
              <a:off x="4427" y="6027"/>
              <a:ext cx="599"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67" name="Rectangle 107"/>
            <p:cNvSpPr>
              <a:spLocks noChangeArrowheads="1"/>
            </p:cNvSpPr>
            <p:nvPr/>
          </p:nvSpPr>
          <p:spPr bwMode="auto">
            <a:xfrm>
              <a:off x="5026" y="6027"/>
              <a:ext cx="506"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0" name="Rectangle 110"/>
            <p:cNvSpPr>
              <a:spLocks noChangeArrowheads="1"/>
            </p:cNvSpPr>
            <p:nvPr/>
          </p:nvSpPr>
          <p:spPr bwMode="auto">
            <a:xfrm>
              <a:off x="2636" y="6449"/>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1" name="Rectangle 111"/>
            <p:cNvSpPr>
              <a:spLocks noChangeArrowheads="1"/>
            </p:cNvSpPr>
            <p:nvPr/>
          </p:nvSpPr>
          <p:spPr bwMode="auto">
            <a:xfrm>
              <a:off x="3233" y="6449"/>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2" name="Rectangle 112"/>
            <p:cNvSpPr>
              <a:spLocks noChangeArrowheads="1"/>
            </p:cNvSpPr>
            <p:nvPr/>
          </p:nvSpPr>
          <p:spPr bwMode="auto">
            <a:xfrm>
              <a:off x="3830" y="6449"/>
              <a:ext cx="597"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3" name="Rectangle 113"/>
            <p:cNvSpPr>
              <a:spLocks noChangeArrowheads="1"/>
            </p:cNvSpPr>
            <p:nvPr/>
          </p:nvSpPr>
          <p:spPr bwMode="auto">
            <a:xfrm>
              <a:off x="4427" y="6449"/>
              <a:ext cx="599"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4" name="Rectangle 114"/>
            <p:cNvSpPr>
              <a:spLocks noChangeArrowheads="1"/>
            </p:cNvSpPr>
            <p:nvPr/>
          </p:nvSpPr>
          <p:spPr bwMode="auto">
            <a:xfrm>
              <a:off x="5026" y="6449"/>
              <a:ext cx="506" cy="422"/>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5" name="Rectangle 115"/>
            <p:cNvSpPr>
              <a:spLocks noChangeArrowheads="1"/>
            </p:cNvSpPr>
            <p:nvPr/>
          </p:nvSpPr>
          <p:spPr bwMode="auto">
            <a:xfrm>
              <a:off x="28" y="6871"/>
              <a:ext cx="1852"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6" name="Rectangle 116"/>
            <p:cNvSpPr>
              <a:spLocks noChangeArrowheads="1"/>
            </p:cNvSpPr>
            <p:nvPr/>
          </p:nvSpPr>
          <p:spPr bwMode="auto">
            <a:xfrm>
              <a:off x="1880" y="6871"/>
              <a:ext cx="644"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7" name="Rectangle 117"/>
            <p:cNvSpPr>
              <a:spLocks noChangeArrowheads="1"/>
            </p:cNvSpPr>
            <p:nvPr/>
          </p:nvSpPr>
          <p:spPr bwMode="auto">
            <a:xfrm>
              <a:off x="2524" y="6871"/>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8" name="Rectangle 118"/>
            <p:cNvSpPr>
              <a:spLocks noChangeArrowheads="1"/>
            </p:cNvSpPr>
            <p:nvPr/>
          </p:nvSpPr>
          <p:spPr bwMode="auto">
            <a:xfrm>
              <a:off x="3121" y="6871"/>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79" name="Rectangle 119"/>
            <p:cNvSpPr>
              <a:spLocks noChangeArrowheads="1"/>
            </p:cNvSpPr>
            <p:nvPr/>
          </p:nvSpPr>
          <p:spPr bwMode="auto">
            <a:xfrm>
              <a:off x="3718" y="6871"/>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0" name="Rectangle 120"/>
            <p:cNvSpPr>
              <a:spLocks noChangeArrowheads="1"/>
            </p:cNvSpPr>
            <p:nvPr/>
          </p:nvSpPr>
          <p:spPr bwMode="auto">
            <a:xfrm>
              <a:off x="4315" y="6871"/>
              <a:ext cx="599"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1" name="Rectangle 121"/>
            <p:cNvSpPr>
              <a:spLocks noChangeArrowheads="1"/>
            </p:cNvSpPr>
            <p:nvPr/>
          </p:nvSpPr>
          <p:spPr bwMode="auto">
            <a:xfrm>
              <a:off x="4914" y="6871"/>
              <a:ext cx="506"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2" name="Rectangle 122"/>
            <p:cNvSpPr>
              <a:spLocks noChangeArrowheads="1"/>
            </p:cNvSpPr>
            <p:nvPr/>
          </p:nvSpPr>
          <p:spPr bwMode="auto">
            <a:xfrm>
              <a:off x="28" y="7274"/>
              <a:ext cx="5728"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 ESTE INDICE ES EL ULTIMO DATO SOBRE LA TASA DE RETORNO QUE OFRECIO EL BANCO DEL ESTADO EN EL AÑO 2004,</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83" name="Rectangle 123"/>
            <p:cNvSpPr>
              <a:spLocks noChangeArrowheads="1"/>
            </p:cNvSpPr>
            <p:nvPr/>
          </p:nvSpPr>
          <p:spPr bwMode="auto">
            <a:xfrm>
              <a:off x="28" y="7658"/>
              <a:ext cx="2552" cy="403"/>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PARA LA EVALUACION DE PROYECTOS SOCIALES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84" name="Rectangle 124"/>
            <p:cNvSpPr>
              <a:spLocks noChangeArrowheads="1"/>
            </p:cNvSpPr>
            <p:nvPr/>
          </p:nvSpPr>
          <p:spPr bwMode="auto">
            <a:xfrm>
              <a:off x="2580" y="7658"/>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5" name="Rectangle 125"/>
            <p:cNvSpPr>
              <a:spLocks noChangeArrowheads="1"/>
            </p:cNvSpPr>
            <p:nvPr/>
          </p:nvSpPr>
          <p:spPr bwMode="auto">
            <a:xfrm>
              <a:off x="3177" y="7658"/>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6" name="Rectangle 126"/>
            <p:cNvSpPr>
              <a:spLocks noChangeArrowheads="1"/>
            </p:cNvSpPr>
            <p:nvPr/>
          </p:nvSpPr>
          <p:spPr bwMode="auto">
            <a:xfrm>
              <a:off x="3774" y="7658"/>
              <a:ext cx="597"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7" name="Rectangle 127"/>
            <p:cNvSpPr>
              <a:spLocks noChangeArrowheads="1"/>
            </p:cNvSpPr>
            <p:nvPr/>
          </p:nvSpPr>
          <p:spPr bwMode="auto">
            <a:xfrm>
              <a:off x="4371" y="7658"/>
              <a:ext cx="599"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sp>
          <p:nvSpPr>
            <p:cNvPr id="41088" name="Rectangle 128"/>
            <p:cNvSpPr>
              <a:spLocks noChangeArrowheads="1"/>
            </p:cNvSpPr>
            <p:nvPr/>
          </p:nvSpPr>
          <p:spPr bwMode="auto">
            <a:xfrm>
              <a:off x="4970" y="7658"/>
              <a:ext cx="506" cy="403"/>
            </a:xfrm>
            <a:prstGeom prst="rect">
              <a:avLst/>
            </a:prstGeom>
            <a:noFill/>
            <a:ln w="9525">
              <a:noFill/>
              <a:miter lim="800000"/>
              <a:headEnd/>
              <a:tailEnd/>
            </a:ln>
            <a:effectLst/>
          </p:spPr>
          <p:txBody>
            <a:bodyPr anchor="b"/>
            <a:lstStyle/>
            <a:p>
              <a:r>
                <a:rPr lang="es-ES" sz="900">
                  <a:solidFill>
                    <a:srgbClr val="FFFF66"/>
                  </a:solidFill>
                  <a:latin typeface="Arial Unicode MS" pitchFamily="34" charset="-128"/>
                  <a:ea typeface="Arial Unicode MS" pitchFamily="34" charset="-128"/>
                  <a:cs typeface="Arial Unicode MS" pitchFamily="34" charset="-128"/>
                </a:rPr>
                <a:t> </a:t>
              </a:r>
            </a:p>
            <a:p>
              <a:pPr eaLnBrk="0" hangingPunct="0"/>
              <a:endParaRPr lang="es-ES" sz="1800">
                <a:solidFill>
                  <a:srgbClr val="FFFF66"/>
                </a:solidFill>
              </a:endParaRPr>
            </a:p>
          </p:txBody>
        </p:sp>
        <p:grpSp>
          <p:nvGrpSpPr>
            <p:cNvPr id="41090" name="Group 130"/>
            <p:cNvGrpSpPr>
              <a:grpSpLocks/>
            </p:cNvGrpSpPr>
            <p:nvPr/>
          </p:nvGrpSpPr>
          <p:grpSpPr bwMode="auto">
            <a:xfrm>
              <a:off x="0" y="0"/>
              <a:ext cx="5784" cy="442"/>
              <a:chOff x="0" y="0"/>
              <a:chExt cx="5784" cy="442"/>
            </a:xfrm>
          </p:grpSpPr>
          <p:sp>
            <p:nvSpPr>
              <p:cNvPr id="40962" name="Rectangle 2"/>
              <p:cNvSpPr>
                <a:spLocks noChangeArrowheads="1"/>
              </p:cNvSpPr>
              <p:nvPr/>
            </p:nvSpPr>
            <p:spPr bwMode="auto">
              <a:xfrm>
                <a:off x="28" y="0"/>
                <a:ext cx="5728" cy="442"/>
              </a:xfrm>
              <a:prstGeom prst="rect">
                <a:avLst/>
              </a:prstGeom>
              <a:noFill/>
              <a:ln w="9525">
                <a:noFill/>
                <a:miter lim="800000"/>
                <a:headEnd/>
                <a:tailEnd/>
              </a:ln>
              <a:effectLst/>
            </p:spPr>
            <p:txBody>
              <a:bodyPr anchor="ctr"/>
              <a:lstStyle/>
              <a:p>
                <a:pPr algn="ctr" eaLnBrk="0" hangingPunct="0"/>
                <a:endParaRPr lang="es-ES" sz="1800">
                  <a:solidFill>
                    <a:srgbClr val="FFFF66"/>
                  </a:solidFill>
                </a:endParaRPr>
              </a:p>
            </p:txBody>
          </p:sp>
          <p:sp>
            <p:nvSpPr>
              <p:cNvPr id="41089" name="Rectangle 129"/>
              <p:cNvSpPr>
                <a:spLocks noChangeArrowheads="1"/>
              </p:cNvSpPr>
              <p:nvPr/>
            </p:nvSpPr>
            <p:spPr bwMode="auto">
              <a:xfrm>
                <a:off x="0" y="0"/>
                <a:ext cx="5784" cy="442"/>
              </a:xfrm>
              <a:prstGeom prst="rect">
                <a:avLst/>
              </a:prstGeom>
              <a:noFill/>
              <a:ln w="7">
                <a:solidFill>
                  <a:srgbClr val="A0A0A0"/>
                </a:solidFill>
                <a:miter lim="800000"/>
                <a:headEnd/>
                <a:tailEnd/>
              </a:ln>
              <a:effectLst/>
            </p:spPr>
            <p:txBody>
              <a:bodyPr/>
              <a:lstStyle/>
              <a:p>
                <a:endParaRPr lang="es-ES"/>
              </a:p>
            </p:txBody>
          </p:sp>
        </p:grpSp>
        <p:grpSp>
          <p:nvGrpSpPr>
            <p:cNvPr id="41092" name="Group 132"/>
            <p:cNvGrpSpPr>
              <a:grpSpLocks/>
            </p:cNvGrpSpPr>
            <p:nvPr/>
          </p:nvGrpSpPr>
          <p:grpSpPr bwMode="auto">
            <a:xfrm>
              <a:off x="0" y="442"/>
              <a:ext cx="1908" cy="422"/>
              <a:chOff x="0" y="442"/>
              <a:chExt cx="1908" cy="422"/>
            </a:xfrm>
          </p:grpSpPr>
          <p:sp>
            <p:nvSpPr>
              <p:cNvPr id="40963" name="Rectangle 3"/>
              <p:cNvSpPr>
                <a:spLocks noChangeArrowheads="1"/>
              </p:cNvSpPr>
              <p:nvPr/>
            </p:nvSpPr>
            <p:spPr bwMode="auto">
              <a:xfrm>
                <a:off x="28" y="442"/>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RUBRO</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91" name="Rectangle 131"/>
              <p:cNvSpPr>
                <a:spLocks noChangeArrowheads="1"/>
              </p:cNvSpPr>
              <p:nvPr/>
            </p:nvSpPr>
            <p:spPr bwMode="auto">
              <a:xfrm>
                <a:off x="0" y="442"/>
                <a:ext cx="1908" cy="422"/>
              </a:xfrm>
              <a:prstGeom prst="rect">
                <a:avLst/>
              </a:prstGeom>
              <a:noFill/>
              <a:ln w="7">
                <a:solidFill>
                  <a:srgbClr val="A0A0A0"/>
                </a:solidFill>
                <a:miter lim="800000"/>
                <a:headEnd/>
                <a:tailEnd/>
              </a:ln>
              <a:effectLst/>
            </p:spPr>
            <p:txBody>
              <a:bodyPr/>
              <a:lstStyle/>
              <a:p>
                <a:endParaRPr lang="es-ES"/>
              </a:p>
            </p:txBody>
          </p:sp>
        </p:grpSp>
        <p:grpSp>
          <p:nvGrpSpPr>
            <p:cNvPr id="41094" name="Group 134"/>
            <p:cNvGrpSpPr>
              <a:grpSpLocks/>
            </p:cNvGrpSpPr>
            <p:nvPr/>
          </p:nvGrpSpPr>
          <p:grpSpPr bwMode="auto">
            <a:xfrm>
              <a:off x="1908" y="442"/>
              <a:ext cx="700" cy="422"/>
              <a:chOff x="1908" y="442"/>
              <a:chExt cx="700" cy="422"/>
            </a:xfrm>
          </p:grpSpPr>
          <p:sp>
            <p:nvSpPr>
              <p:cNvPr id="40964" name="Rectangle 4"/>
              <p:cNvSpPr>
                <a:spLocks noChangeArrowheads="1"/>
              </p:cNvSpPr>
              <p:nvPr/>
            </p:nvSpPr>
            <p:spPr bwMode="auto">
              <a:xfrm>
                <a:off x="1936" y="442"/>
                <a:ext cx="644"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AÑO 0</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93" name="Rectangle 133"/>
              <p:cNvSpPr>
                <a:spLocks noChangeArrowheads="1"/>
              </p:cNvSpPr>
              <p:nvPr/>
            </p:nvSpPr>
            <p:spPr bwMode="auto">
              <a:xfrm>
                <a:off x="1908" y="442"/>
                <a:ext cx="700" cy="422"/>
              </a:xfrm>
              <a:prstGeom prst="rect">
                <a:avLst/>
              </a:prstGeom>
              <a:noFill/>
              <a:ln w="7">
                <a:solidFill>
                  <a:srgbClr val="A0A0A0"/>
                </a:solidFill>
                <a:miter lim="800000"/>
                <a:headEnd/>
                <a:tailEnd/>
              </a:ln>
              <a:effectLst/>
            </p:spPr>
            <p:txBody>
              <a:bodyPr/>
              <a:lstStyle/>
              <a:p>
                <a:endParaRPr lang="es-ES"/>
              </a:p>
            </p:txBody>
          </p:sp>
        </p:grpSp>
        <p:grpSp>
          <p:nvGrpSpPr>
            <p:cNvPr id="41096" name="Group 136"/>
            <p:cNvGrpSpPr>
              <a:grpSpLocks/>
            </p:cNvGrpSpPr>
            <p:nvPr/>
          </p:nvGrpSpPr>
          <p:grpSpPr bwMode="auto">
            <a:xfrm>
              <a:off x="2608" y="442"/>
              <a:ext cx="653" cy="422"/>
              <a:chOff x="2608" y="442"/>
              <a:chExt cx="653" cy="422"/>
            </a:xfrm>
          </p:grpSpPr>
          <p:sp>
            <p:nvSpPr>
              <p:cNvPr id="40965" name="Rectangle 5"/>
              <p:cNvSpPr>
                <a:spLocks noChangeArrowheads="1"/>
              </p:cNvSpPr>
              <p:nvPr/>
            </p:nvSpPr>
            <p:spPr bwMode="auto">
              <a:xfrm>
                <a:off x="2636" y="442"/>
                <a:ext cx="597"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AÑO1</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95" name="Rectangle 135"/>
              <p:cNvSpPr>
                <a:spLocks noChangeArrowheads="1"/>
              </p:cNvSpPr>
              <p:nvPr/>
            </p:nvSpPr>
            <p:spPr bwMode="auto">
              <a:xfrm>
                <a:off x="2608" y="442"/>
                <a:ext cx="653" cy="422"/>
              </a:xfrm>
              <a:prstGeom prst="rect">
                <a:avLst/>
              </a:prstGeom>
              <a:noFill/>
              <a:ln w="7">
                <a:solidFill>
                  <a:srgbClr val="A0A0A0"/>
                </a:solidFill>
                <a:miter lim="800000"/>
                <a:headEnd/>
                <a:tailEnd/>
              </a:ln>
              <a:effectLst/>
            </p:spPr>
            <p:txBody>
              <a:bodyPr/>
              <a:lstStyle/>
              <a:p>
                <a:endParaRPr lang="es-ES"/>
              </a:p>
            </p:txBody>
          </p:sp>
        </p:grpSp>
        <p:grpSp>
          <p:nvGrpSpPr>
            <p:cNvPr id="41098" name="Group 138"/>
            <p:cNvGrpSpPr>
              <a:grpSpLocks/>
            </p:cNvGrpSpPr>
            <p:nvPr/>
          </p:nvGrpSpPr>
          <p:grpSpPr bwMode="auto">
            <a:xfrm>
              <a:off x="3261" y="442"/>
              <a:ext cx="653" cy="422"/>
              <a:chOff x="3261" y="442"/>
              <a:chExt cx="653" cy="422"/>
            </a:xfrm>
          </p:grpSpPr>
          <p:sp>
            <p:nvSpPr>
              <p:cNvPr id="40966" name="Rectangle 6"/>
              <p:cNvSpPr>
                <a:spLocks noChangeArrowheads="1"/>
              </p:cNvSpPr>
              <p:nvPr/>
            </p:nvSpPr>
            <p:spPr bwMode="auto">
              <a:xfrm>
                <a:off x="3289" y="442"/>
                <a:ext cx="597"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AÑO2</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97" name="Rectangle 137"/>
              <p:cNvSpPr>
                <a:spLocks noChangeArrowheads="1"/>
              </p:cNvSpPr>
              <p:nvPr/>
            </p:nvSpPr>
            <p:spPr bwMode="auto">
              <a:xfrm>
                <a:off x="3261" y="442"/>
                <a:ext cx="653" cy="422"/>
              </a:xfrm>
              <a:prstGeom prst="rect">
                <a:avLst/>
              </a:prstGeom>
              <a:noFill/>
              <a:ln w="7">
                <a:solidFill>
                  <a:srgbClr val="A0A0A0"/>
                </a:solidFill>
                <a:miter lim="800000"/>
                <a:headEnd/>
                <a:tailEnd/>
              </a:ln>
              <a:effectLst/>
            </p:spPr>
            <p:txBody>
              <a:bodyPr/>
              <a:lstStyle/>
              <a:p>
                <a:endParaRPr lang="es-ES"/>
              </a:p>
            </p:txBody>
          </p:sp>
        </p:grpSp>
        <p:grpSp>
          <p:nvGrpSpPr>
            <p:cNvPr id="41100" name="Group 140"/>
            <p:cNvGrpSpPr>
              <a:grpSpLocks/>
            </p:cNvGrpSpPr>
            <p:nvPr/>
          </p:nvGrpSpPr>
          <p:grpSpPr bwMode="auto">
            <a:xfrm>
              <a:off x="3914" y="442"/>
              <a:ext cx="653" cy="422"/>
              <a:chOff x="3914" y="442"/>
              <a:chExt cx="653" cy="422"/>
            </a:xfrm>
          </p:grpSpPr>
          <p:sp>
            <p:nvSpPr>
              <p:cNvPr id="40967" name="Rectangle 7"/>
              <p:cNvSpPr>
                <a:spLocks noChangeArrowheads="1"/>
              </p:cNvSpPr>
              <p:nvPr/>
            </p:nvSpPr>
            <p:spPr bwMode="auto">
              <a:xfrm>
                <a:off x="3942" y="442"/>
                <a:ext cx="597"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AÑO3</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099" name="Rectangle 139"/>
              <p:cNvSpPr>
                <a:spLocks noChangeArrowheads="1"/>
              </p:cNvSpPr>
              <p:nvPr/>
            </p:nvSpPr>
            <p:spPr bwMode="auto">
              <a:xfrm>
                <a:off x="3914" y="442"/>
                <a:ext cx="653" cy="422"/>
              </a:xfrm>
              <a:prstGeom prst="rect">
                <a:avLst/>
              </a:prstGeom>
              <a:noFill/>
              <a:ln w="7">
                <a:solidFill>
                  <a:srgbClr val="A0A0A0"/>
                </a:solidFill>
                <a:miter lim="800000"/>
                <a:headEnd/>
                <a:tailEnd/>
              </a:ln>
              <a:effectLst/>
            </p:spPr>
            <p:txBody>
              <a:bodyPr/>
              <a:lstStyle/>
              <a:p>
                <a:endParaRPr lang="es-ES"/>
              </a:p>
            </p:txBody>
          </p:sp>
        </p:grpSp>
        <p:grpSp>
          <p:nvGrpSpPr>
            <p:cNvPr id="41102" name="Group 142"/>
            <p:cNvGrpSpPr>
              <a:grpSpLocks/>
            </p:cNvGrpSpPr>
            <p:nvPr/>
          </p:nvGrpSpPr>
          <p:grpSpPr bwMode="auto">
            <a:xfrm>
              <a:off x="4567" y="442"/>
              <a:ext cx="655" cy="422"/>
              <a:chOff x="4567" y="442"/>
              <a:chExt cx="655" cy="422"/>
            </a:xfrm>
          </p:grpSpPr>
          <p:sp>
            <p:nvSpPr>
              <p:cNvPr id="40968" name="Rectangle 8"/>
              <p:cNvSpPr>
                <a:spLocks noChangeArrowheads="1"/>
              </p:cNvSpPr>
              <p:nvPr/>
            </p:nvSpPr>
            <p:spPr bwMode="auto">
              <a:xfrm>
                <a:off x="4595" y="442"/>
                <a:ext cx="599"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AÑO4</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01" name="Rectangle 141"/>
              <p:cNvSpPr>
                <a:spLocks noChangeArrowheads="1"/>
              </p:cNvSpPr>
              <p:nvPr/>
            </p:nvSpPr>
            <p:spPr bwMode="auto">
              <a:xfrm>
                <a:off x="4567" y="442"/>
                <a:ext cx="655" cy="422"/>
              </a:xfrm>
              <a:prstGeom prst="rect">
                <a:avLst/>
              </a:prstGeom>
              <a:noFill/>
              <a:ln w="7">
                <a:solidFill>
                  <a:srgbClr val="A0A0A0"/>
                </a:solidFill>
                <a:miter lim="800000"/>
                <a:headEnd/>
                <a:tailEnd/>
              </a:ln>
              <a:effectLst/>
            </p:spPr>
            <p:txBody>
              <a:bodyPr/>
              <a:lstStyle/>
              <a:p>
                <a:endParaRPr lang="es-ES"/>
              </a:p>
            </p:txBody>
          </p:sp>
        </p:grpSp>
        <p:grpSp>
          <p:nvGrpSpPr>
            <p:cNvPr id="41104" name="Group 144"/>
            <p:cNvGrpSpPr>
              <a:grpSpLocks/>
            </p:cNvGrpSpPr>
            <p:nvPr/>
          </p:nvGrpSpPr>
          <p:grpSpPr bwMode="auto">
            <a:xfrm>
              <a:off x="5222" y="442"/>
              <a:ext cx="562" cy="422"/>
              <a:chOff x="5222" y="442"/>
              <a:chExt cx="562" cy="422"/>
            </a:xfrm>
          </p:grpSpPr>
          <p:sp>
            <p:nvSpPr>
              <p:cNvPr id="40969" name="Rectangle 9"/>
              <p:cNvSpPr>
                <a:spLocks noChangeArrowheads="1"/>
              </p:cNvSpPr>
              <p:nvPr/>
            </p:nvSpPr>
            <p:spPr bwMode="auto">
              <a:xfrm>
                <a:off x="5250" y="442"/>
                <a:ext cx="506"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AÑO5</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03" name="Rectangle 143"/>
              <p:cNvSpPr>
                <a:spLocks noChangeArrowheads="1"/>
              </p:cNvSpPr>
              <p:nvPr/>
            </p:nvSpPr>
            <p:spPr bwMode="auto">
              <a:xfrm>
                <a:off x="5222" y="442"/>
                <a:ext cx="562" cy="422"/>
              </a:xfrm>
              <a:prstGeom prst="rect">
                <a:avLst/>
              </a:prstGeom>
              <a:noFill/>
              <a:ln w="7">
                <a:solidFill>
                  <a:srgbClr val="A0A0A0"/>
                </a:solidFill>
                <a:miter lim="800000"/>
                <a:headEnd/>
                <a:tailEnd/>
              </a:ln>
              <a:effectLst/>
            </p:spPr>
            <p:txBody>
              <a:bodyPr/>
              <a:lstStyle/>
              <a:p>
                <a:endParaRPr lang="es-ES"/>
              </a:p>
            </p:txBody>
          </p:sp>
        </p:grpSp>
        <p:grpSp>
          <p:nvGrpSpPr>
            <p:cNvPr id="41106" name="Group 146"/>
            <p:cNvGrpSpPr>
              <a:grpSpLocks/>
            </p:cNvGrpSpPr>
            <p:nvPr/>
          </p:nvGrpSpPr>
          <p:grpSpPr bwMode="auto">
            <a:xfrm>
              <a:off x="0" y="864"/>
              <a:ext cx="1908" cy="384"/>
              <a:chOff x="0" y="864"/>
              <a:chExt cx="1908" cy="384"/>
            </a:xfrm>
          </p:grpSpPr>
          <p:sp>
            <p:nvSpPr>
              <p:cNvPr id="40970" name="Rectangle 10"/>
              <p:cNvSpPr>
                <a:spLocks noChangeArrowheads="1"/>
              </p:cNvSpPr>
              <p:nvPr/>
            </p:nvSpPr>
            <p:spPr bwMode="auto">
              <a:xfrm>
                <a:off x="28" y="864"/>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INGRESOS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05" name="Rectangle 145"/>
              <p:cNvSpPr>
                <a:spLocks noChangeArrowheads="1"/>
              </p:cNvSpPr>
              <p:nvPr/>
            </p:nvSpPr>
            <p:spPr bwMode="auto">
              <a:xfrm>
                <a:off x="0" y="864"/>
                <a:ext cx="1908" cy="384"/>
              </a:xfrm>
              <a:prstGeom prst="rect">
                <a:avLst/>
              </a:prstGeom>
              <a:noFill/>
              <a:ln w="7">
                <a:solidFill>
                  <a:srgbClr val="A0A0A0"/>
                </a:solidFill>
                <a:miter lim="800000"/>
                <a:headEnd/>
                <a:tailEnd/>
              </a:ln>
              <a:effectLst/>
            </p:spPr>
            <p:txBody>
              <a:bodyPr/>
              <a:lstStyle/>
              <a:p>
                <a:endParaRPr lang="es-ES"/>
              </a:p>
            </p:txBody>
          </p:sp>
        </p:grpSp>
        <p:grpSp>
          <p:nvGrpSpPr>
            <p:cNvPr id="41108" name="Group 148"/>
            <p:cNvGrpSpPr>
              <a:grpSpLocks/>
            </p:cNvGrpSpPr>
            <p:nvPr/>
          </p:nvGrpSpPr>
          <p:grpSpPr bwMode="auto">
            <a:xfrm>
              <a:off x="1908" y="864"/>
              <a:ext cx="700" cy="384"/>
              <a:chOff x="1908" y="864"/>
              <a:chExt cx="700" cy="384"/>
            </a:xfrm>
          </p:grpSpPr>
          <p:sp>
            <p:nvSpPr>
              <p:cNvPr id="40971" name="Rectangle 11"/>
              <p:cNvSpPr>
                <a:spLocks noChangeArrowheads="1"/>
              </p:cNvSpPr>
              <p:nvPr/>
            </p:nvSpPr>
            <p:spPr bwMode="auto">
              <a:xfrm>
                <a:off x="1936" y="864"/>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07" name="Rectangle 147"/>
              <p:cNvSpPr>
                <a:spLocks noChangeArrowheads="1"/>
              </p:cNvSpPr>
              <p:nvPr/>
            </p:nvSpPr>
            <p:spPr bwMode="auto">
              <a:xfrm>
                <a:off x="1908" y="864"/>
                <a:ext cx="700" cy="384"/>
              </a:xfrm>
              <a:prstGeom prst="rect">
                <a:avLst/>
              </a:prstGeom>
              <a:noFill/>
              <a:ln w="7">
                <a:solidFill>
                  <a:srgbClr val="A0A0A0"/>
                </a:solidFill>
                <a:miter lim="800000"/>
                <a:headEnd/>
                <a:tailEnd/>
              </a:ln>
              <a:effectLst/>
            </p:spPr>
            <p:txBody>
              <a:bodyPr/>
              <a:lstStyle/>
              <a:p>
                <a:endParaRPr lang="es-ES"/>
              </a:p>
            </p:txBody>
          </p:sp>
        </p:grpSp>
        <p:grpSp>
          <p:nvGrpSpPr>
            <p:cNvPr id="41110" name="Group 150"/>
            <p:cNvGrpSpPr>
              <a:grpSpLocks/>
            </p:cNvGrpSpPr>
            <p:nvPr/>
          </p:nvGrpSpPr>
          <p:grpSpPr bwMode="auto">
            <a:xfrm>
              <a:off x="2608" y="864"/>
              <a:ext cx="653" cy="384"/>
              <a:chOff x="2608" y="864"/>
              <a:chExt cx="653" cy="384"/>
            </a:xfrm>
          </p:grpSpPr>
          <p:sp>
            <p:nvSpPr>
              <p:cNvPr id="40972" name="Rectangle 12"/>
              <p:cNvSpPr>
                <a:spLocks noChangeArrowheads="1"/>
              </p:cNvSpPr>
              <p:nvPr/>
            </p:nvSpPr>
            <p:spPr bwMode="auto">
              <a:xfrm>
                <a:off x="2636" y="864"/>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196106,6095</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09" name="Rectangle 149"/>
              <p:cNvSpPr>
                <a:spLocks noChangeArrowheads="1"/>
              </p:cNvSpPr>
              <p:nvPr/>
            </p:nvSpPr>
            <p:spPr bwMode="auto">
              <a:xfrm>
                <a:off x="2608" y="864"/>
                <a:ext cx="653" cy="384"/>
              </a:xfrm>
              <a:prstGeom prst="rect">
                <a:avLst/>
              </a:prstGeom>
              <a:noFill/>
              <a:ln w="7">
                <a:solidFill>
                  <a:srgbClr val="A0A0A0"/>
                </a:solidFill>
                <a:miter lim="800000"/>
                <a:headEnd/>
                <a:tailEnd/>
              </a:ln>
              <a:effectLst/>
            </p:spPr>
            <p:txBody>
              <a:bodyPr/>
              <a:lstStyle/>
              <a:p>
                <a:endParaRPr lang="es-ES"/>
              </a:p>
            </p:txBody>
          </p:sp>
        </p:grpSp>
        <p:grpSp>
          <p:nvGrpSpPr>
            <p:cNvPr id="41112" name="Group 152"/>
            <p:cNvGrpSpPr>
              <a:grpSpLocks/>
            </p:cNvGrpSpPr>
            <p:nvPr/>
          </p:nvGrpSpPr>
          <p:grpSpPr bwMode="auto">
            <a:xfrm>
              <a:off x="3261" y="864"/>
              <a:ext cx="653" cy="384"/>
              <a:chOff x="3261" y="864"/>
              <a:chExt cx="653" cy="384"/>
            </a:xfrm>
          </p:grpSpPr>
          <p:sp>
            <p:nvSpPr>
              <p:cNvPr id="40973" name="Rectangle 13"/>
              <p:cNvSpPr>
                <a:spLocks noChangeArrowheads="1"/>
              </p:cNvSpPr>
              <p:nvPr/>
            </p:nvSpPr>
            <p:spPr bwMode="auto">
              <a:xfrm>
                <a:off x="3289" y="864"/>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659596,5643</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11" name="Rectangle 151"/>
              <p:cNvSpPr>
                <a:spLocks noChangeArrowheads="1"/>
              </p:cNvSpPr>
              <p:nvPr/>
            </p:nvSpPr>
            <p:spPr bwMode="auto">
              <a:xfrm>
                <a:off x="3261" y="864"/>
                <a:ext cx="653" cy="384"/>
              </a:xfrm>
              <a:prstGeom prst="rect">
                <a:avLst/>
              </a:prstGeom>
              <a:noFill/>
              <a:ln w="7">
                <a:solidFill>
                  <a:srgbClr val="A0A0A0"/>
                </a:solidFill>
                <a:miter lim="800000"/>
                <a:headEnd/>
                <a:tailEnd/>
              </a:ln>
              <a:effectLst/>
            </p:spPr>
            <p:txBody>
              <a:bodyPr/>
              <a:lstStyle/>
              <a:p>
                <a:endParaRPr lang="es-ES"/>
              </a:p>
            </p:txBody>
          </p:sp>
        </p:grpSp>
        <p:grpSp>
          <p:nvGrpSpPr>
            <p:cNvPr id="41114" name="Group 154"/>
            <p:cNvGrpSpPr>
              <a:grpSpLocks/>
            </p:cNvGrpSpPr>
            <p:nvPr/>
          </p:nvGrpSpPr>
          <p:grpSpPr bwMode="auto">
            <a:xfrm>
              <a:off x="3914" y="864"/>
              <a:ext cx="653" cy="384"/>
              <a:chOff x="3914" y="864"/>
              <a:chExt cx="653" cy="384"/>
            </a:xfrm>
          </p:grpSpPr>
          <p:sp>
            <p:nvSpPr>
              <p:cNvPr id="40974" name="Rectangle 14"/>
              <p:cNvSpPr>
                <a:spLocks noChangeArrowheads="1"/>
              </p:cNvSpPr>
              <p:nvPr/>
            </p:nvSpPr>
            <p:spPr bwMode="auto">
              <a:xfrm>
                <a:off x="3942" y="864"/>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1076247,257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13" name="Rectangle 153"/>
              <p:cNvSpPr>
                <a:spLocks noChangeArrowheads="1"/>
              </p:cNvSpPr>
              <p:nvPr/>
            </p:nvSpPr>
            <p:spPr bwMode="auto">
              <a:xfrm>
                <a:off x="3914" y="864"/>
                <a:ext cx="653" cy="384"/>
              </a:xfrm>
              <a:prstGeom prst="rect">
                <a:avLst/>
              </a:prstGeom>
              <a:noFill/>
              <a:ln w="7">
                <a:solidFill>
                  <a:srgbClr val="A0A0A0"/>
                </a:solidFill>
                <a:miter lim="800000"/>
                <a:headEnd/>
                <a:tailEnd/>
              </a:ln>
              <a:effectLst/>
            </p:spPr>
            <p:txBody>
              <a:bodyPr/>
              <a:lstStyle/>
              <a:p>
                <a:endParaRPr lang="es-ES"/>
              </a:p>
            </p:txBody>
          </p:sp>
        </p:grpSp>
        <p:grpSp>
          <p:nvGrpSpPr>
            <p:cNvPr id="41116" name="Group 156"/>
            <p:cNvGrpSpPr>
              <a:grpSpLocks/>
            </p:cNvGrpSpPr>
            <p:nvPr/>
          </p:nvGrpSpPr>
          <p:grpSpPr bwMode="auto">
            <a:xfrm>
              <a:off x="4567" y="864"/>
              <a:ext cx="655" cy="384"/>
              <a:chOff x="4567" y="864"/>
              <a:chExt cx="655" cy="384"/>
            </a:xfrm>
          </p:grpSpPr>
          <p:sp>
            <p:nvSpPr>
              <p:cNvPr id="40975" name="Rectangle 15"/>
              <p:cNvSpPr>
                <a:spLocks noChangeArrowheads="1"/>
              </p:cNvSpPr>
              <p:nvPr/>
            </p:nvSpPr>
            <p:spPr bwMode="auto">
              <a:xfrm>
                <a:off x="4595" y="864"/>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1449583,889</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15" name="Rectangle 155"/>
              <p:cNvSpPr>
                <a:spLocks noChangeArrowheads="1"/>
              </p:cNvSpPr>
              <p:nvPr/>
            </p:nvSpPr>
            <p:spPr bwMode="auto">
              <a:xfrm>
                <a:off x="4567" y="864"/>
                <a:ext cx="655" cy="384"/>
              </a:xfrm>
              <a:prstGeom prst="rect">
                <a:avLst/>
              </a:prstGeom>
              <a:noFill/>
              <a:ln w="7">
                <a:solidFill>
                  <a:srgbClr val="A0A0A0"/>
                </a:solidFill>
                <a:miter lim="800000"/>
                <a:headEnd/>
                <a:tailEnd/>
              </a:ln>
              <a:effectLst/>
            </p:spPr>
            <p:txBody>
              <a:bodyPr/>
              <a:lstStyle/>
              <a:p>
                <a:endParaRPr lang="es-ES"/>
              </a:p>
            </p:txBody>
          </p:sp>
        </p:grpSp>
        <p:grpSp>
          <p:nvGrpSpPr>
            <p:cNvPr id="41118" name="Group 158"/>
            <p:cNvGrpSpPr>
              <a:grpSpLocks/>
            </p:cNvGrpSpPr>
            <p:nvPr/>
          </p:nvGrpSpPr>
          <p:grpSpPr bwMode="auto">
            <a:xfrm>
              <a:off x="5222" y="864"/>
              <a:ext cx="562" cy="384"/>
              <a:chOff x="5222" y="864"/>
              <a:chExt cx="562" cy="384"/>
            </a:xfrm>
          </p:grpSpPr>
          <p:sp>
            <p:nvSpPr>
              <p:cNvPr id="40976" name="Rectangle 16"/>
              <p:cNvSpPr>
                <a:spLocks noChangeArrowheads="1"/>
              </p:cNvSpPr>
              <p:nvPr/>
            </p:nvSpPr>
            <p:spPr bwMode="auto">
              <a:xfrm>
                <a:off x="5250" y="864"/>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1782896,24</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17" name="Rectangle 157"/>
              <p:cNvSpPr>
                <a:spLocks noChangeArrowheads="1"/>
              </p:cNvSpPr>
              <p:nvPr/>
            </p:nvSpPr>
            <p:spPr bwMode="auto">
              <a:xfrm>
                <a:off x="5222" y="864"/>
                <a:ext cx="562" cy="384"/>
              </a:xfrm>
              <a:prstGeom prst="rect">
                <a:avLst/>
              </a:prstGeom>
              <a:noFill/>
              <a:ln w="7">
                <a:solidFill>
                  <a:srgbClr val="A0A0A0"/>
                </a:solidFill>
                <a:miter lim="800000"/>
                <a:headEnd/>
                <a:tailEnd/>
              </a:ln>
              <a:effectLst/>
            </p:spPr>
            <p:txBody>
              <a:bodyPr/>
              <a:lstStyle/>
              <a:p>
                <a:endParaRPr lang="es-ES"/>
              </a:p>
            </p:txBody>
          </p:sp>
        </p:grpSp>
        <p:grpSp>
          <p:nvGrpSpPr>
            <p:cNvPr id="41120" name="Group 160"/>
            <p:cNvGrpSpPr>
              <a:grpSpLocks/>
            </p:cNvGrpSpPr>
            <p:nvPr/>
          </p:nvGrpSpPr>
          <p:grpSpPr bwMode="auto">
            <a:xfrm>
              <a:off x="0" y="1248"/>
              <a:ext cx="1908" cy="384"/>
              <a:chOff x="0" y="1248"/>
              <a:chExt cx="1908" cy="384"/>
            </a:xfrm>
          </p:grpSpPr>
          <p:sp>
            <p:nvSpPr>
              <p:cNvPr id="40977" name="Rectangle 17"/>
              <p:cNvSpPr>
                <a:spLocks noChangeArrowheads="1"/>
              </p:cNvSpPr>
              <p:nvPr/>
            </p:nvSpPr>
            <p:spPr bwMode="auto">
              <a:xfrm>
                <a:off x="28" y="1248"/>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COSTO DE VENTAS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19" name="Rectangle 159"/>
              <p:cNvSpPr>
                <a:spLocks noChangeArrowheads="1"/>
              </p:cNvSpPr>
              <p:nvPr/>
            </p:nvSpPr>
            <p:spPr bwMode="auto">
              <a:xfrm>
                <a:off x="0" y="1248"/>
                <a:ext cx="1908" cy="384"/>
              </a:xfrm>
              <a:prstGeom prst="rect">
                <a:avLst/>
              </a:prstGeom>
              <a:noFill/>
              <a:ln w="7">
                <a:solidFill>
                  <a:srgbClr val="A0A0A0"/>
                </a:solidFill>
                <a:miter lim="800000"/>
                <a:headEnd/>
                <a:tailEnd/>
              </a:ln>
              <a:effectLst/>
            </p:spPr>
            <p:txBody>
              <a:bodyPr/>
              <a:lstStyle/>
              <a:p>
                <a:endParaRPr lang="es-ES"/>
              </a:p>
            </p:txBody>
          </p:sp>
        </p:grpSp>
        <p:grpSp>
          <p:nvGrpSpPr>
            <p:cNvPr id="41122" name="Group 162"/>
            <p:cNvGrpSpPr>
              <a:grpSpLocks/>
            </p:cNvGrpSpPr>
            <p:nvPr/>
          </p:nvGrpSpPr>
          <p:grpSpPr bwMode="auto">
            <a:xfrm>
              <a:off x="1908" y="1248"/>
              <a:ext cx="700" cy="384"/>
              <a:chOff x="1908" y="1248"/>
              <a:chExt cx="700" cy="384"/>
            </a:xfrm>
          </p:grpSpPr>
          <p:sp>
            <p:nvSpPr>
              <p:cNvPr id="40978" name="Rectangle 18"/>
              <p:cNvSpPr>
                <a:spLocks noChangeArrowheads="1"/>
              </p:cNvSpPr>
              <p:nvPr/>
            </p:nvSpPr>
            <p:spPr bwMode="auto">
              <a:xfrm>
                <a:off x="1936" y="1248"/>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21" name="Rectangle 161"/>
              <p:cNvSpPr>
                <a:spLocks noChangeArrowheads="1"/>
              </p:cNvSpPr>
              <p:nvPr/>
            </p:nvSpPr>
            <p:spPr bwMode="auto">
              <a:xfrm>
                <a:off x="1908" y="1248"/>
                <a:ext cx="700" cy="384"/>
              </a:xfrm>
              <a:prstGeom prst="rect">
                <a:avLst/>
              </a:prstGeom>
              <a:noFill/>
              <a:ln w="7">
                <a:solidFill>
                  <a:srgbClr val="A0A0A0"/>
                </a:solidFill>
                <a:miter lim="800000"/>
                <a:headEnd/>
                <a:tailEnd/>
              </a:ln>
              <a:effectLst/>
            </p:spPr>
            <p:txBody>
              <a:bodyPr/>
              <a:lstStyle/>
              <a:p>
                <a:endParaRPr lang="es-ES"/>
              </a:p>
            </p:txBody>
          </p:sp>
        </p:grpSp>
        <p:grpSp>
          <p:nvGrpSpPr>
            <p:cNvPr id="41124" name="Group 164"/>
            <p:cNvGrpSpPr>
              <a:grpSpLocks/>
            </p:cNvGrpSpPr>
            <p:nvPr/>
          </p:nvGrpSpPr>
          <p:grpSpPr bwMode="auto">
            <a:xfrm>
              <a:off x="2608" y="1248"/>
              <a:ext cx="653" cy="384"/>
              <a:chOff x="2608" y="1248"/>
              <a:chExt cx="653" cy="384"/>
            </a:xfrm>
          </p:grpSpPr>
          <p:sp>
            <p:nvSpPr>
              <p:cNvPr id="40979" name="Rectangle 19"/>
              <p:cNvSpPr>
                <a:spLocks noChangeArrowheads="1"/>
              </p:cNvSpPr>
              <p:nvPr/>
            </p:nvSpPr>
            <p:spPr bwMode="auto">
              <a:xfrm>
                <a:off x="2636" y="1248"/>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-67944,7704</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23" name="Rectangle 163"/>
              <p:cNvSpPr>
                <a:spLocks noChangeArrowheads="1"/>
              </p:cNvSpPr>
              <p:nvPr/>
            </p:nvSpPr>
            <p:spPr bwMode="auto">
              <a:xfrm>
                <a:off x="2608" y="1248"/>
                <a:ext cx="653" cy="384"/>
              </a:xfrm>
              <a:prstGeom prst="rect">
                <a:avLst/>
              </a:prstGeom>
              <a:noFill/>
              <a:ln w="7">
                <a:solidFill>
                  <a:srgbClr val="A0A0A0"/>
                </a:solidFill>
                <a:miter lim="800000"/>
                <a:headEnd/>
                <a:tailEnd/>
              </a:ln>
              <a:effectLst/>
            </p:spPr>
            <p:txBody>
              <a:bodyPr/>
              <a:lstStyle/>
              <a:p>
                <a:endParaRPr lang="es-ES"/>
              </a:p>
            </p:txBody>
          </p:sp>
        </p:grpSp>
        <p:grpSp>
          <p:nvGrpSpPr>
            <p:cNvPr id="41126" name="Group 166"/>
            <p:cNvGrpSpPr>
              <a:grpSpLocks/>
            </p:cNvGrpSpPr>
            <p:nvPr/>
          </p:nvGrpSpPr>
          <p:grpSpPr bwMode="auto">
            <a:xfrm>
              <a:off x="3261" y="1248"/>
              <a:ext cx="653" cy="384"/>
              <a:chOff x="3261" y="1248"/>
              <a:chExt cx="653" cy="384"/>
            </a:xfrm>
          </p:grpSpPr>
          <p:sp>
            <p:nvSpPr>
              <p:cNvPr id="40980" name="Rectangle 20"/>
              <p:cNvSpPr>
                <a:spLocks noChangeArrowheads="1"/>
              </p:cNvSpPr>
              <p:nvPr/>
            </p:nvSpPr>
            <p:spPr bwMode="auto">
              <a:xfrm>
                <a:off x="3289" y="1248"/>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-139354,8577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25" name="Rectangle 165"/>
              <p:cNvSpPr>
                <a:spLocks noChangeArrowheads="1"/>
              </p:cNvSpPr>
              <p:nvPr/>
            </p:nvSpPr>
            <p:spPr bwMode="auto">
              <a:xfrm>
                <a:off x="3261" y="1248"/>
                <a:ext cx="653" cy="384"/>
              </a:xfrm>
              <a:prstGeom prst="rect">
                <a:avLst/>
              </a:prstGeom>
              <a:noFill/>
              <a:ln w="7">
                <a:solidFill>
                  <a:srgbClr val="A0A0A0"/>
                </a:solidFill>
                <a:miter lim="800000"/>
                <a:headEnd/>
                <a:tailEnd/>
              </a:ln>
              <a:effectLst/>
            </p:spPr>
            <p:txBody>
              <a:bodyPr/>
              <a:lstStyle/>
              <a:p>
                <a:endParaRPr lang="es-ES"/>
              </a:p>
            </p:txBody>
          </p:sp>
        </p:grpSp>
        <p:grpSp>
          <p:nvGrpSpPr>
            <p:cNvPr id="41128" name="Group 168"/>
            <p:cNvGrpSpPr>
              <a:grpSpLocks/>
            </p:cNvGrpSpPr>
            <p:nvPr/>
          </p:nvGrpSpPr>
          <p:grpSpPr bwMode="auto">
            <a:xfrm>
              <a:off x="3914" y="1248"/>
              <a:ext cx="653" cy="384"/>
              <a:chOff x="3914" y="1248"/>
              <a:chExt cx="653" cy="384"/>
            </a:xfrm>
          </p:grpSpPr>
          <p:sp>
            <p:nvSpPr>
              <p:cNvPr id="40981" name="Rectangle 21"/>
              <p:cNvSpPr>
                <a:spLocks noChangeArrowheads="1"/>
              </p:cNvSpPr>
              <p:nvPr/>
            </p:nvSpPr>
            <p:spPr bwMode="auto">
              <a:xfrm>
                <a:off x="3942" y="1248"/>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-138655,0553</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27" name="Rectangle 167"/>
              <p:cNvSpPr>
                <a:spLocks noChangeArrowheads="1"/>
              </p:cNvSpPr>
              <p:nvPr/>
            </p:nvSpPr>
            <p:spPr bwMode="auto">
              <a:xfrm>
                <a:off x="3914" y="1248"/>
                <a:ext cx="653" cy="384"/>
              </a:xfrm>
              <a:prstGeom prst="rect">
                <a:avLst/>
              </a:prstGeom>
              <a:noFill/>
              <a:ln w="7">
                <a:solidFill>
                  <a:srgbClr val="A0A0A0"/>
                </a:solidFill>
                <a:miter lim="800000"/>
                <a:headEnd/>
                <a:tailEnd/>
              </a:ln>
              <a:effectLst/>
            </p:spPr>
            <p:txBody>
              <a:bodyPr/>
              <a:lstStyle/>
              <a:p>
                <a:endParaRPr lang="es-ES"/>
              </a:p>
            </p:txBody>
          </p:sp>
        </p:grpSp>
        <p:grpSp>
          <p:nvGrpSpPr>
            <p:cNvPr id="41130" name="Group 170"/>
            <p:cNvGrpSpPr>
              <a:grpSpLocks/>
            </p:cNvGrpSpPr>
            <p:nvPr/>
          </p:nvGrpSpPr>
          <p:grpSpPr bwMode="auto">
            <a:xfrm>
              <a:off x="4567" y="1248"/>
              <a:ext cx="655" cy="384"/>
              <a:chOff x="4567" y="1248"/>
              <a:chExt cx="655" cy="384"/>
            </a:xfrm>
          </p:grpSpPr>
          <p:sp>
            <p:nvSpPr>
              <p:cNvPr id="40982" name="Rectangle 22"/>
              <p:cNvSpPr>
                <a:spLocks noChangeArrowheads="1"/>
              </p:cNvSpPr>
              <p:nvPr/>
            </p:nvSpPr>
            <p:spPr bwMode="auto">
              <a:xfrm>
                <a:off x="4595" y="1248"/>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-113879,8608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29" name="Rectangle 169"/>
              <p:cNvSpPr>
                <a:spLocks noChangeArrowheads="1"/>
              </p:cNvSpPr>
              <p:nvPr/>
            </p:nvSpPr>
            <p:spPr bwMode="auto">
              <a:xfrm>
                <a:off x="4567" y="1248"/>
                <a:ext cx="655" cy="384"/>
              </a:xfrm>
              <a:prstGeom prst="rect">
                <a:avLst/>
              </a:prstGeom>
              <a:noFill/>
              <a:ln w="7">
                <a:solidFill>
                  <a:srgbClr val="A0A0A0"/>
                </a:solidFill>
                <a:miter lim="800000"/>
                <a:headEnd/>
                <a:tailEnd/>
              </a:ln>
              <a:effectLst/>
            </p:spPr>
            <p:txBody>
              <a:bodyPr/>
              <a:lstStyle/>
              <a:p>
                <a:endParaRPr lang="es-ES"/>
              </a:p>
            </p:txBody>
          </p:sp>
        </p:grpSp>
        <p:grpSp>
          <p:nvGrpSpPr>
            <p:cNvPr id="41132" name="Group 172"/>
            <p:cNvGrpSpPr>
              <a:grpSpLocks/>
            </p:cNvGrpSpPr>
            <p:nvPr/>
          </p:nvGrpSpPr>
          <p:grpSpPr bwMode="auto">
            <a:xfrm>
              <a:off x="5222" y="1248"/>
              <a:ext cx="562" cy="384"/>
              <a:chOff x="5222" y="1248"/>
              <a:chExt cx="562" cy="384"/>
            </a:xfrm>
          </p:grpSpPr>
          <p:sp>
            <p:nvSpPr>
              <p:cNvPr id="40983" name="Rectangle 23"/>
              <p:cNvSpPr>
                <a:spLocks noChangeArrowheads="1"/>
              </p:cNvSpPr>
              <p:nvPr/>
            </p:nvSpPr>
            <p:spPr bwMode="auto">
              <a:xfrm>
                <a:off x="5250" y="1248"/>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-85410,166</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31" name="Rectangle 171"/>
              <p:cNvSpPr>
                <a:spLocks noChangeArrowheads="1"/>
              </p:cNvSpPr>
              <p:nvPr/>
            </p:nvSpPr>
            <p:spPr bwMode="auto">
              <a:xfrm>
                <a:off x="5222" y="1248"/>
                <a:ext cx="562" cy="384"/>
              </a:xfrm>
              <a:prstGeom prst="rect">
                <a:avLst/>
              </a:prstGeom>
              <a:noFill/>
              <a:ln w="7">
                <a:solidFill>
                  <a:srgbClr val="A0A0A0"/>
                </a:solidFill>
                <a:miter lim="800000"/>
                <a:headEnd/>
                <a:tailEnd/>
              </a:ln>
              <a:effectLst/>
            </p:spPr>
            <p:txBody>
              <a:bodyPr/>
              <a:lstStyle/>
              <a:p>
                <a:endParaRPr lang="es-ES"/>
              </a:p>
            </p:txBody>
          </p:sp>
        </p:grpSp>
        <p:grpSp>
          <p:nvGrpSpPr>
            <p:cNvPr id="41134" name="Group 174"/>
            <p:cNvGrpSpPr>
              <a:grpSpLocks/>
            </p:cNvGrpSpPr>
            <p:nvPr/>
          </p:nvGrpSpPr>
          <p:grpSpPr bwMode="auto">
            <a:xfrm>
              <a:off x="0" y="1632"/>
              <a:ext cx="1908" cy="384"/>
              <a:chOff x="0" y="1632"/>
              <a:chExt cx="1908" cy="384"/>
            </a:xfrm>
          </p:grpSpPr>
          <p:sp>
            <p:nvSpPr>
              <p:cNvPr id="40984" name="Rectangle 24"/>
              <p:cNvSpPr>
                <a:spLocks noChangeArrowheads="1"/>
              </p:cNvSpPr>
              <p:nvPr/>
            </p:nvSpPr>
            <p:spPr bwMode="auto">
              <a:xfrm>
                <a:off x="28" y="1632"/>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MARGEN BRUTO</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33" name="Rectangle 173"/>
              <p:cNvSpPr>
                <a:spLocks noChangeArrowheads="1"/>
              </p:cNvSpPr>
              <p:nvPr/>
            </p:nvSpPr>
            <p:spPr bwMode="auto">
              <a:xfrm>
                <a:off x="0" y="1632"/>
                <a:ext cx="1908" cy="384"/>
              </a:xfrm>
              <a:prstGeom prst="rect">
                <a:avLst/>
              </a:prstGeom>
              <a:noFill/>
              <a:ln w="7">
                <a:solidFill>
                  <a:srgbClr val="A0A0A0"/>
                </a:solidFill>
                <a:miter lim="800000"/>
                <a:headEnd/>
                <a:tailEnd/>
              </a:ln>
              <a:effectLst/>
            </p:spPr>
            <p:txBody>
              <a:bodyPr/>
              <a:lstStyle/>
              <a:p>
                <a:endParaRPr lang="es-ES"/>
              </a:p>
            </p:txBody>
          </p:sp>
        </p:grpSp>
        <p:grpSp>
          <p:nvGrpSpPr>
            <p:cNvPr id="41136" name="Group 176"/>
            <p:cNvGrpSpPr>
              <a:grpSpLocks/>
            </p:cNvGrpSpPr>
            <p:nvPr/>
          </p:nvGrpSpPr>
          <p:grpSpPr bwMode="auto">
            <a:xfrm>
              <a:off x="1908" y="1632"/>
              <a:ext cx="700" cy="384"/>
              <a:chOff x="1908" y="1632"/>
              <a:chExt cx="700" cy="384"/>
            </a:xfrm>
          </p:grpSpPr>
          <p:sp>
            <p:nvSpPr>
              <p:cNvPr id="40985" name="Rectangle 25"/>
              <p:cNvSpPr>
                <a:spLocks noChangeArrowheads="1"/>
              </p:cNvSpPr>
              <p:nvPr/>
            </p:nvSpPr>
            <p:spPr bwMode="auto">
              <a:xfrm>
                <a:off x="1936" y="1632"/>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35" name="Rectangle 175"/>
              <p:cNvSpPr>
                <a:spLocks noChangeArrowheads="1"/>
              </p:cNvSpPr>
              <p:nvPr/>
            </p:nvSpPr>
            <p:spPr bwMode="auto">
              <a:xfrm>
                <a:off x="1908" y="1632"/>
                <a:ext cx="700" cy="384"/>
              </a:xfrm>
              <a:prstGeom prst="rect">
                <a:avLst/>
              </a:prstGeom>
              <a:noFill/>
              <a:ln w="7">
                <a:solidFill>
                  <a:srgbClr val="A0A0A0"/>
                </a:solidFill>
                <a:miter lim="800000"/>
                <a:headEnd/>
                <a:tailEnd/>
              </a:ln>
              <a:effectLst/>
            </p:spPr>
            <p:txBody>
              <a:bodyPr/>
              <a:lstStyle/>
              <a:p>
                <a:endParaRPr lang="es-ES"/>
              </a:p>
            </p:txBody>
          </p:sp>
        </p:grpSp>
        <p:grpSp>
          <p:nvGrpSpPr>
            <p:cNvPr id="41138" name="Group 178"/>
            <p:cNvGrpSpPr>
              <a:grpSpLocks/>
            </p:cNvGrpSpPr>
            <p:nvPr/>
          </p:nvGrpSpPr>
          <p:grpSpPr bwMode="auto">
            <a:xfrm>
              <a:off x="2608" y="1632"/>
              <a:ext cx="653" cy="384"/>
              <a:chOff x="2608" y="1632"/>
              <a:chExt cx="653" cy="384"/>
            </a:xfrm>
          </p:grpSpPr>
          <p:sp>
            <p:nvSpPr>
              <p:cNvPr id="40986" name="Rectangle 26"/>
              <p:cNvSpPr>
                <a:spLocks noChangeArrowheads="1"/>
              </p:cNvSpPr>
              <p:nvPr/>
            </p:nvSpPr>
            <p:spPr bwMode="auto">
              <a:xfrm>
                <a:off x="2636" y="1632"/>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128161,8391</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37" name="Rectangle 177"/>
              <p:cNvSpPr>
                <a:spLocks noChangeArrowheads="1"/>
              </p:cNvSpPr>
              <p:nvPr/>
            </p:nvSpPr>
            <p:spPr bwMode="auto">
              <a:xfrm>
                <a:off x="2608" y="1632"/>
                <a:ext cx="653" cy="384"/>
              </a:xfrm>
              <a:prstGeom prst="rect">
                <a:avLst/>
              </a:prstGeom>
              <a:noFill/>
              <a:ln w="7">
                <a:solidFill>
                  <a:srgbClr val="A0A0A0"/>
                </a:solidFill>
                <a:miter lim="800000"/>
                <a:headEnd/>
                <a:tailEnd/>
              </a:ln>
              <a:effectLst/>
            </p:spPr>
            <p:txBody>
              <a:bodyPr/>
              <a:lstStyle/>
              <a:p>
                <a:endParaRPr lang="es-ES"/>
              </a:p>
            </p:txBody>
          </p:sp>
        </p:grpSp>
        <p:grpSp>
          <p:nvGrpSpPr>
            <p:cNvPr id="41140" name="Group 180"/>
            <p:cNvGrpSpPr>
              <a:grpSpLocks/>
            </p:cNvGrpSpPr>
            <p:nvPr/>
          </p:nvGrpSpPr>
          <p:grpSpPr bwMode="auto">
            <a:xfrm>
              <a:off x="3261" y="1632"/>
              <a:ext cx="653" cy="384"/>
              <a:chOff x="3261" y="1632"/>
              <a:chExt cx="653" cy="384"/>
            </a:xfrm>
          </p:grpSpPr>
          <p:sp>
            <p:nvSpPr>
              <p:cNvPr id="40987" name="Rectangle 27"/>
              <p:cNvSpPr>
                <a:spLocks noChangeArrowheads="1"/>
              </p:cNvSpPr>
              <p:nvPr/>
            </p:nvSpPr>
            <p:spPr bwMode="auto">
              <a:xfrm>
                <a:off x="3289" y="1632"/>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520241,7066</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39" name="Rectangle 179"/>
              <p:cNvSpPr>
                <a:spLocks noChangeArrowheads="1"/>
              </p:cNvSpPr>
              <p:nvPr/>
            </p:nvSpPr>
            <p:spPr bwMode="auto">
              <a:xfrm>
                <a:off x="3261" y="1632"/>
                <a:ext cx="653" cy="384"/>
              </a:xfrm>
              <a:prstGeom prst="rect">
                <a:avLst/>
              </a:prstGeom>
              <a:noFill/>
              <a:ln w="7">
                <a:solidFill>
                  <a:srgbClr val="A0A0A0"/>
                </a:solidFill>
                <a:miter lim="800000"/>
                <a:headEnd/>
                <a:tailEnd/>
              </a:ln>
              <a:effectLst/>
            </p:spPr>
            <p:txBody>
              <a:bodyPr/>
              <a:lstStyle/>
              <a:p>
                <a:endParaRPr lang="es-ES"/>
              </a:p>
            </p:txBody>
          </p:sp>
        </p:grpSp>
        <p:grpSp>
          <p:nvGrpSpPr>
            <p:cNvPr id="41142" name="Group 182"/>
            <p:cNvGrpSpPr>
              <a:grpSpLocks/>
            </p:cNvGrpSpPr>
            <p:nvPr/>
          </p:nvGrpSpPr>
          <p:grpSpPr bwMode="auto">
            <a:xfrm>
              <a:off x="3914" y="1632"/>
              <a:ext cx="653" cy="384"/>
              <a:chOff x="3914" y="1632"/>
              <a:chExt cx="653" cy="384"/>
            </a:xfrm>
          </p:grpSpPr>
          <p:sp>
            <p:nvSpPr>
              <p:cNvPr id="40988" name="Rectangle 28"/>
              <p:cNvSpPr>
                <a:spLocks noChangeArrowheads="1"/>
              </p:cNvSpPr>
              <p:nvPr/>
            </p:nvSpPr>
            <p:spPr bwMode="auto">
              <a:xfrm>
                <a:off x="3942" y="1632"/>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937592,2018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41" name="Rectangle 181"/>
              <p:cNvSpPr>
                <a:spLocks noChangeArrowheads="1"/>
              </p:cNvSpPr>
              <p:nvPr/>
            </p:nvSpPr>
            <p:spPr bwMode="auto">
              <a:xfrm>
                <a:off x="3914" y="1632"/>
                <a:ext cx="653" cy="384"/>
              </a:xfrm>
              <a:prstGeom prst="rect">
                <a:avLst/>
              </a:prstGeom>
              <a:noFill/>
              <a:ln w="7">
                <a:solidFill>
                  <a:srgbClr val="A0A0A0"/>
                </a:solidFill>
                <a:miter lim="800000"/>
                <a:headEnd/>
                <a:tailEnd/>
              </a:ln>
              <a:effectLst/>
            </p:spPr>
            <p:txBody>
              <a:bodyPr/>
              <a:lstStyle/>
              <a:p>
                <a:endParaRPr lang="es-ES"/>
              </a:p>
            </p:txBody>
          </p:sp>
        </p:grpSp>
        <p:grpSp>
          <p:nvGrpSpPr>
            <p:cNvPr id="41144" name="Group 184"/>
            <p:cNvGrpSpPr>
              <a:grpSpLocks/>
            </p:cNvGrpSpPr>
            <p:nvPr/>
          </p:nvGrpSpPr>
          <p:grpSpPr bwMode="auto">
            <a:xfrm>
              <a:off x="4567" y="1632"/>
              <a:ext cx="655" cy="384"/>
              <a:chOff x="4567" y="1632"/>
              <a:chExt cx="655" cy="384"/>
            </a:xfrm>
          </p:grpSpPr>
          <p:sp>
            <p:nvSpPr>
              <p:cNvPr id="40989" name="Rectangle 29"/>
              <p:cNvSpPr>
                <a:spLocks noChangeArrowheads="1"/>
              </p:cNvSpPr>
              <p:nvPr/>
            </p:nvSpPr>
            <p:spPr bwMode="auto">
              <a:xfrm>
                <a:off x="4595" y="1632"/>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1335704,028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43" name="Rectangle 183"/>
              <p:cNvSpPr>
                <a:spLocks noChangeArrowheads="1"/>
              </p:cNvSpPr>
              <p:nvPr/>
            </p:nvSpPr>
            <p:spPr bwMode="auto">
              <a:xfrm>
                <a:off x="4567" y="1632"/>
                <a:ext cx="655" cy="384"/>
              </a:xfrm>
              <a:prstGeom prst="rect">
                <a:avLst/>
              </a:prstGeom>
              <a:noFill/>
              <a:ln w="7">
                <a:solidFill>
                  <a:srgbClr val="A0A0A0"/>
                </a:solidFill>
                <a:miter lim="800000"/>
                <a:headEnd/>
                <a:tailEnd/>
              </a:ln>
              <a:effectLst/>
            </p:spPr>
            <p:txBody>
              <a:bodyPr/>
              <a:lstStyle/>
              <a:p>
                <a:endParaRPr lang="es-ES"/>
              </a:p>
            </p:txBody>
          </p:sp>
        </p:grpSp>
        <p:grpSp>
          <p:nvGrpSpPr>
            <p:cNvPr id="41146" name="Group 186"/>
            <p:cNvGrpSpPr>
              <a:grpSpLocks/>
            </p:cNvGrpSpPr>
            <p:nvPr/>
          </p:nvGrpSpPr>
          <p:grpSpPr bwMode="auto">
            <a:xfrm>
              <a:off x="5222" y="1632"/>
              <a:ext cx="562" cy="384"/>
              <a:chOff x="5222" y="1632"/>
              <a:chExt cx="562" cy="384"/>
            </a:xfrm>
          </p:grpSpPr>
          <p:sp>
            <p:nvSpPr>
              <p:cNvPr id="40990" name="Rectangle 30"/>
              <p:cNvSpPr>
                <a:spLocks noChangeArrowheads="1"/>
              </p:cNvSpPr>
              <p:nvPr/>
            </p:nvSpPr>
            <p:spPr bwMode="auto">
              <a:xfrm>
                <a:off x="5250" y="1632"/>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1697486,07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45" name="Rectangle 185"/>
              <p:cNvSpPr>
                <a:spLocks noChangeArrowheads="1"/>
              </p:cNvSpPr>
              <p:nvPr/>
            </p:nvSpPr>
            <p:spPr bwMode="auto">
              <a:xfrm>
                <a:off x="5222" y="1632"/>
                <a:ext cx="562" cy="384"/>
              </a:xfrm>
              <a:prstGeom prst="rect">
                <a:avLst/>
              </a:prstGeom>
              <a:noFill/>
              <a:ln w="7">
                <a:solidFill>
                  <a:srgbClr val="A0A0A0"/>
                </a:solidFill>
                <a:miter lim="800000"/>
                <a:headEnd/>
                <a:tailEnd/>
              </a:ln>
              <a:effectLst/>
            </p:spPr>
            <p:txBody>
              <a:bodyPr/>
              <a:lstStyle/>
              <a:p>
                <a:endParaRPr lang="es-ES"/>
              </a:p>
            </p:txBody>
          </p:sp>
        </p:grpSp>
        <p:grpSp>
          <p:nvGrpSpPr>
            <p:cNvPr id="41148" name="Group 188"/>
            <p:cNvGrpSpPr>
              <a:grpSpLocks/>
            </p:cNvGrpSpPr>
            <p:nvPr/>
          </p:nvGrpSpPr>
          <p:grpSpPr bwMode="auto">
            <a:xfrm>
              <a:off x="0" y="2016"/>
              <a:ext cx="1908" cy="384"/>
              <a:chOff x="0" y="2016"/>
              <a:chExt cx="1908" cy="384"/>
            </a:xfrm>
          </p:grpSpPr>
          <p:sp>
            <p:nvSpPr>
              <p:cNvPr id="40991" name="Rectangle 31"/>
              <p:cNvSpPr>
                <a:spLocks noChangeArrowheads="1"/>
              </p:cNvSpPr>
              <p:nvPr/>
            </p:nvSpPr>
            <p:spPr bwMode="auto">
              <a:xfrm>
                <a:off x="28" y="2016"/>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GASTOS OPERATIVOS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47" name="Rectangle 187"/>
              <p:cNvSpPr>
                <a:spLocks noChangeArrowheads="1"/>
              </p:cNvSpPr>
              <p:nvPr/>
            </p:nvSpPr>
            <p:spPr bwMode="auto">
              <a:xfrm>
                <a:off x="0" y="2016"/>
                <a:ext cx="1908" cy="384"/>
              </a:xfrm>
              <a:prstGeom prst="rect">
                <a:avLst/>
              </a:prstGeom>
              <a:noFill/>
              <a:ln w="7">
                <a:solidFill>
                  <a:srgbClr val="A0A0A0"/>
                </a:solidFill>
                <a:miter lim="800000"/>
                <a:headEnd/>
                <a:tailEnd/>
              </a:ln>
              <a:effectLst/>
            </p:spPr>
            <p:txBody>
              <a:bodyPr/>
              <a:lstStyle/>
              <a:p>
                <a:endParaRPr lang="es-ES"/>
              </a:p>
            </p:txBody>
          </p:sp>
        </p:grpSp>
        <p:grpSp>
          <p:nvGrpSpPr>
            <p:cNvPr id="41150" name="Group 190"/>
            <p:cNvGrpSpPr>
              <a:grpSpLocks/>
            </p:cNvGrpSpPr>
            <p:nvPr/>
          </p:nvGrpSpPr>
          <p:grpSpPr bwMode="auto">
            <a:xfrm>
              <a:off x="1908" y="2016"/>
              <a:ext cx="700" cy="384"/>
              <a:chOff x="1908" y="2016"/>
              <a:chExt cx="700" cy="384"/>
            </a:xfrm>
          </p:grpSpPr>
          <p:sp>
            <p:nvSpPr>
              <p:cNvPr id="40992" name="Rectangle 32"/>
              <p:cNvSpPr>
                <a:spLocks noChangeArrowheads="1"/>
              </p:cNvSpPr>
              <p:nvPr/>
            </p:nvSpPr>
            <p:spPr bwMode="auto">
              <a:xfrm>
                <a:off x="1936" y="2016"/>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49" name="Rectangle 189"/>
              <p:cNvSpPr>
                <a:spLocks noChangeArrowheads="1"/>
              </p:cNvSpPr>
              <p:nvPr/>
            </p:nvSpPr>
            <p:spPr bwMode="auto">
              <a:xfrm>
                <a:off x="1908" y="2016"/>
                <a:ext cx="700" cy="384"/>
              </a:xfrm>
              <a:prstGeom prst="rect">
                <a:avLst/>
              </a:prstGeom>
              <a:noFill/>
              <a:ln w="7">
                <a:solidFill>
                  <a:srgbClr val="A0A0A0"/>
                </a:solidFill>
                <a:miter lim="800000"/>
                <a:headEnd/>
                <a:tailEnd/>
              </a:ln>
              <a:effectLst/>
            </p:spPr>
            <p:txBody>
              <a:bodyPr/>
              <a:lstStyle/>
              <a:p>
                <a:endParaRPr lang="es-ES"/>
              </a:p>
            </p:txBody>
          </p:sp>
        </p:grpSp>
        <p:grpSp>
          <p:nvGrpSpPr>
            <p:cNvPr id="41152" name="Group 192"/>
            <p:cNvGrpSpPr>
              <a:grpSpLocks/>
            </p:cNvGrpSpPr>
            <p:nvPr/>
          </p:nvGrpSpPr>
          <p:grpSpPr bwMode="auto">
            <a:xfrm>
              <a:off x="2608" y="2016"/>
              <a:ext cx="653" cy="384"/>
              <a:chOff x="2608" y="2016"/>
              <a:chExt cx="653" cy="384"/>
            </a:xfrm>
          </p:grpSpPr>
          <p:sp>
            <p:nvSpPr>
              <p:cNvPr id="40993" name="Rectangle 33"/>
              <p:cNvSpPr>
                <a:spLocks noChangeArrowheads="1"/>
              </p:cNvSpPr>
              <p:nvPr/>
            </p:nvSpPr>
            <p:spPr bwMode="auto">
              <a:xfrm>
                <a:off x="2636" y="2016"/>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-63434,24802</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51" name="Rectangle 191"/>
              <p:cNvSpPr>
                <a:spLocks noChangeArrowheads="1"/>
              </p:cNvSpPr>
              <p:nvPr/>
            </p:nvSpPr>
            <p:spPr bwMode="auto">
              <a:xfrm>
                <a:off x="2608" y="2016"/>
                <a:ext cx="653" cy="384"/>
              </a:xfrm>
              <a:prstGeom prst="rect">
                <a:avLst/>
              </a:prstGeom>
              <a:noFill/>
              <a:ln w="7">
                <a:solidFill>
                  <a:srgbClr val="A0A0A0"/>
                </a:solidFill>
                <a:miter lim="800000"/>
                <a:headEnd/>
                <a:tailEnd/>
              </a:ln>
              <a:effectLst/>
            </p:spPr>
            <p:txBody>
              <a:bodyPr/>
              <a:lstStyle/>
              <a:p>
                <a:endParaRPr lang="es-ES"/>
              </a:p>
            </p:txBody>
          </p:sp>
        </p:grpSp>
        <p:grpSp>
          <p:nvGrpSpPr>
            <p:cNvPr id="41154" name="Group 194"/>
            <p:cNvGrpSpPr>
              <a:grpSpLocks/>
            </p:cNvGrpSpPr>
            <p:nvPr/>
          </p:nvGrpSpPr>
          <p:grpSpPr bwMode="auto">
            <a:xfrm>
              <a:off x="3261" y="2016"/>
              <a:ext cx="653" cy="384"/>
              <a:chOff x="3261" y="2016"/>
              <a:chExt cx="653" cy="384"/>
            </a:xfrm>
          </p:grpSpPr>
          <p:sp>
            <p:nvSpPr>
              <p:cNvPr id="40994" name="Rectangle 34"/>
              <p:cNvSpPr>
                <a:spLocks noChangeArrowheads="1"/>
              </p:cNvSpPr>
              <p:nvPr/>
            </p:nvSpPr>
            <p:spPr bwMode="auto">
              <a:xfrm>
                <a:off x="3289" y="2016"/>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-217962,5519</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53" name="Rectangle 193"/>
              <p:cNvSpPr>
                <a:spLocks noChangeArrowheads="1"/>
              </p:cNvSpPr>
              <p:nvPr/>
            </p:nvSpPr>
            <p:spPr bwMode="auto">
              <a:xfrm>
                <a:off x="3261" y="2016"/>
                <a:ext cx="653" cy="384"/>
              </a:xfrm>
              <a:prstGeom prst="rect">
                <a:avLst/>
              </a:prstGeom>
              <a:noFill/>
              <a:ln w="7">
                <a:solidFill>
                  <a:srgbClr val="A0A0A0"/>
                </a:solidFill>
                <a:miter lim="800000"/>
                <a:headEnd/>
                <a:tailEnd/>
              </a:ln>
              <a:effectLst/>
            </p:spPr>
            <p:txBody>
              <a:bodyPr/>
              <a:lstStyle/>
              <a:p>
                <a:endParaRPr lang="es-ES"/>
              </a:p>
            </p:txBody>
          </p:sp>
        </p:grpSp>
        <p:grpSp>
          <p:nvGrpSpPr>
            <p:cNvPr id="41156" name="Group 196"/>
            <p:cNvGrpSpPr>
              <a:grpSpLocks/>
            </p:cNvGrpSpPr>
            <p:nvPr/>
          </p:nvGrpSpPr>
          <p:grpSpPr bwMode="auto">
            <a:xfrm>
              <a:off x="3914" y="2016"/>
              <a:ext cx="653" cy="384"/>
              <a:chOff x="3914" y="2016"/>
              <a:chExt cx="653" cy="384"/>
            </a:xfrm>
          </p:grpSpPr>
          <p:sp>
            <p:nvSpPr>
              <p:cNvPr id="40995" name="Rectangle 35"/>
              <p:cNvSpPr>
                <a:spLocks noChangeArrowheads="1"/>
              </p:cNvSpPr>
              <p:nvPr/>
            </p:nvSpPr>
            <p:spPr bwMode="auto">
              <a:xfrm>
                <a:off x="3942" y="2016"/>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-363318,4822</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55" name="Rectangle 195"/>
              <p:cNvSpPr>
                <a:spLocks noChangeArrowheads="1"/>
              </p:cNvSpPr>
              <p:nvPr/>
            </p:nvSpPr>
            <p:spPr bwMode="auto">
              <a:xfrm>
                <a:off x="3914" y="2016"/>
                <a:ext cx="653" cy="384"/>
              </a:xfrm>
              <a:prstGeom prst="rect">
                <a:avLst/>
              </a:prstGeom>
              <a:noFill/>
              <a:ln w="7">
                <a:solidFill>
                  <a:srgbClr val="A0A0A0"/>
                </a:solidFill>
                <a:miter lim="800000"/>
                <a:headEnd/>
                <a:tailEnd/>
              </a:ln>
              <a:effectLst/>
            </p:spPr>
            <p:txBody>
              <a:bodyPr/>
              <a:lstStyle/>
              <a:p>
                <a:endParaRPr lang="es-ES"/>
              </a:p>
            </p:txBody>
          </p:sp>
        </p:grpSp>
        <p:grpSp>
          <p:nvGrpSpPr>
            <p:cNvPr id="41158" name="Group 198"/>
            <p:cNvGrpSpPr>
              <a:grpSpLocks/>
            </p:cNvGrpSpPr>
            <p:nvPr/>
          </p:nvGrpSpPr>
          <p:grpSpPr bwMode="auto">
            <a:xfrm>
              <a:off x="4567" y="2016"/>
              <a:ext cx="655" cy="384"/>
              <a:chOff x="4567" y="2016"/>
              <a:chExt cx="655" cy="384"/>
            </a:xfrm>
          </p:grpSpPr>
          <p:sp>
            <p:nvSpPr>
              <p:cNvPr id="40996" name="Rectangle 36"/>
              <p:cNvSpPr>
                <a:spLocks noChangeArrowheads="1"/>
              </p:cNvSpPr>
              <p:nvPr/>
            </p:nvSpPr>
            <p:spPr bwMode="auto">
              <a:xfrm>
                <a:off x="4595" y="2016"/>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-499908,7307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57" name="Rectangle 197"/>
              <p:cNvSpPr>
                <a:spLocks noChangeArrowheads="1"/>
              </p:cNvSpPr>
              <p:nvPr/>
            </p:nvSpPr>
            <p:spPr bwMode="auto">
              <a:xfrm>
                <a:off x="4567" y="2016"/>
                <a:ext cx="655" cy="384"/>
              </a:xfrm>
              <a:prstGeom prst="rect">
                <a:avLst/>
              </a:prstGeom>
              <a:noFill/>
              <a:ln w="7">
                <a:solidFill>
                  <a:srgbClr val="A0A0A0"/>
                </a:solidFill>
                <a:miter lim="800000"/>
                <a:headEnd/>
                <a:tailEnd/>
              </a:ln>
              <a:effectLst/>
            </p:spPr>
            <p:txBody>
              <a:bodyPr/>
              <a:lstStyle/>
              <a:p>
                <a:endParaRPr lang="es-ES"/>
              </a:p>
            </p:txBody>
          </p:sp>
        </p:grpSp>
        <p:grpSp>
          <p:nvGrpSpPr>
            <p:cNvPr id="41160" name="Group 200"/>
            <p:cNvGrpSpPr>
              <a:grpSpLocks/>
            </p:cNvGrpSpPr>
            <p:nvPr/>
          </p:nvGrpSpPr>
          <p:grpSpPr bwMode="auto">
            <a:xfrm>
              <a:off x="5222" y="2016"/>
              <a:ext cx="562" cy="384"/>
              <a:chOff x="5222" y="2016"/>
              <a:chExt cx="562" cy="384"/>
            </a:xfrm>
          </p:grpSpPr>
          <p:sp>
            <p:nvSpPr>
              <p:cNvPr id="40997" name="Rectangle 37"/>
              <p:cNvSpPr>
                <a:spLocks noChangeArrowheads="1"/>
              </p:cNvSpPr>
              <p:nvPr/>
            </p:nvSpPr>
            <p:spPr bwMode="auto">
              <a:xfrm>
                <a:off x="5250" y="2016"/>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-628123,977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59" name="Rectangle 199"/>
              <p:cNvSpPr>
                <a:spLocks noChangeArrowheads="1"/>
              </p:cNvSpPr>
              <p:nvPr/>
            </p:nvSpPr>
            <p:spPr bwMode="auto">
              <a:xfrm>
                <a:off x="5222" y="2016"/>
                <a:ext cx="562" cy="384"/>
              </a:xfrm>
              <a:prstGeom prst="rect">
                <a:avLst/>
              </a:prstGeom>
              <a:noFill/>
              <a:ln w="7">
                <a:solidFill>
                  <a:srgbClr val="A0A0A0"/>
                </a:solidFill>
                <a:miter lim="800000"/>
                <a:headEnd/>
                <a:tailEnd/>
              </a:ln>
              <a:effectLst/>
            </p:spPr>
            <p:txBody>
              <a:bodyPr/>
              <a:lstStyle/>
              <a:p>
                <a:endParaRPr lang="es-ES"/>
              </a:p>
            </p:txBody>
          </p:sp>
        </p:grpSp>
        <p:grpSp>
          <p:nvGrpSpPr>
            <p:cNvPr id="41162" name="Group 202"/>
            <p:cNvGrpSpPr>
              <a:grpSpLocks/>
            </p:cNvGrpSpPr>
            <p:nvPr/>
          </p:nvGrpSpPr>
          <p:grpSpPr bwMode="auto">
            <a:xfrm>
              <a:off x="0" y="2400"/>
              <a:ext cx="1908" cy="384"/>
              <a:chOff x="0" y="2400"/>
              <a:chExt cx="1908" cy="384"/>
            </a:xfrm>
          </p:grpSpPr>
          <p:sp>
            <p:nvSpPr>
              <p:cNvPr id="40998" name="Rectangle 38"/>
              <p:cNvSpPr>
                <a:spLocks noChangeArrowheads="1"/>
              </p:cNvSpPr>
              <p:nvPr/>
            </p:nvSpPr>
            <p:spPr bwMode="auto">
              <a:xfrm>
                <a:off x="28" y="2400"/>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CAMBIO DE INVENTARIO</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61" name="Rectangle 201"/>
              <p:cNvSpPr>
                <a:spLocks noChangeArrowheads="1"/>
              </p:cNvSpPr>
              <p:nvPr/>
            </p:nvSpPr>
            <p:spPr bwMode="auto">
              <a:xfrm>
                <a:off x="0" y="2400"/>
                <a:ext cx="1908" cy="384"/>
              </a:xfrm>
              <a:prstGeom prst="rect">
                <a:avLst/>
              </a:prstGeom>
              <a:noFill/>
              <a:ln w="7">
                <a:solidFill>
                  <a:srgbClr val="A0A0A0"/>
                </a:solidFill>
                <a:miter lim="800000"/>
                <a:headEnd/>
                <a:tailEnd/>
              </a:ln>
              <a:effectLst/>
            </p:spPr>
            <p:txBody>
              <a:bodyPr/>
              <a:lstStyle/>
              <a:p>
                <a:endParaRPr lang="es-ES"/>
              </a:p>
            </p:txBody>
          </p:sp>
        </p:grpSp>
        <p:grpSp>
          <p:nvGrpSpPr>
            <p:cNvPr id="41164" name="Group 204"/>
            <p:cNvGrpSpPr>
              <a:grpSpLocks/>
            </p:cNvGrpSpPr>
            <p:nvPr/>
          </p:nvGrpSpPr>
          <p:grpSpPr bwMode="auto">
            <a:xfrm>
              <a:off x="1908" y="2400"/>
              <a:ext cx="700" cy="384"/>
              <a:chOff x="1908" y="2400"/>
              <a:chExt cx="700" cy="384"/>
            </a:xfrm>
          </p:grpSpPr>
          <p:sp>
            <p:nvSpPr>
              <p:cNvPr id="40999" name="Rectangle 39"/>
              <p:cNvSpPr>
                <a:spLocks noChangeArrowheads="1"/>
              </p:cNvSpPr>
              <p:nvPr/>
            </p:nvSpPr>
            <p:spPr bwMode="auto">
              <a:xfrm>
                <a:off x="1936" y="2400"/>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-2785,175</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63" name="Rectangle 203"/>
              <p:cNvSpPr>
                <a:spLocks noChangeArrowheads="1"/>
              </p:cNvSpPr>
              <p:nvPr/>
            </p:nvSpPr>
            <p:spPr bwMode="auto">
              <a:xfrm>
                <a:off x="1908" y="2400"/>
                <a:ext cx="700" cy="384"/>
              </a:xfrm>
              <a:prstGeom prst="rect">
                <a:avLst/>
              </a:prstGeom>
              <a:noFill/>
              <a:ln w="7">
                <a:solidFill>
                  <a:srgbClr val="A0A0A0"/>
                </a:solidFill>
                <a:miter lim="800000"/>
                <a:headEnd/>
                <a:tailEnd/>
              </a:ln>
              <a:effectLst/>
            </p:spPr>
            <p:txBody>
              <a:bodyPr/>
              <a:lstStyle/>
              <a:p>
                <a:endParaRPr lang="es-ES"/>
              </a:p>
            </p:txBody>
          </p:sp>
        </p:grpSp>
        <p:grpSp>
          <p:nvGrpSpPr>
            <p:cNvPr id="41166" name="Group 206"/>
            <p:cNvGrpSpPr>
              <a:grpSpLocks/>
            </p:cNvGrpSpPr>
            <p:nvPr/>
          </p:nvGrpSpPr>
          <p:grpSpPr bwMode="auto">
            <a:xfrm>
              <a:off x="2608" y="2400"/>
              <a:ext cx="653" cy="384"/>
              <a:chOff x="2608" y="2400"/>
              <a:chExt cx="653" cy="384"/>
            </a:xfrm>
          </p:grpSpPr>
          <p:sp>
            <p:nvSpPr>
              <p:cNvPr id="41000" name="Rectangle 40"/>
              <p:cNvSpPr>
                <a:spLocks noChangeArrowheads="1"/>
              </p:cNvSpPr>
              <p:nvPr/>
            </p:nvSpPr>
            <p:spPr bwMode="auto">
              <a:xfrm>
                <a:off x="2636" y="2400"/>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-5984,3245</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65" name="Rectangle 205"/>
              <p:cNvSpPr>
                <a:spLocks noChangeArrowheads="1"/>
              </p:cNvSpPr>
              <p:nvPr/>
            </p:nvSpPr>
            <p:spPr bwMode="auto">
              <a:xfrm>
                <a:off x="2608" y="2400"/>
                <a:ext cx="653" cy="384"/>
              </a:xfrm>
              <a:prstGeom prst="rect">
                <a:avLst/>
              </a:prstGeom>
              <a:noFill/>
              <a:ln w="7">
                <a:solidFill>
                  <a:srgbClr val="A0A0A0"/>
                </a:solidFill>
                <a:miter lim="800000"/>
                <a:headEnd/>
                <a:tailEnd/>
              </a:ln>
              <a:effectLst/>
            </p:spPr>
            <p:txBody>
              <a:bodyPr/>
              <a:lstStyle/>
              <a:p>
                <a:endParaRPr lang="es-ES"/>
              </a:p>
            </p:txBody>
          </p:sp>
        </p:grpSp>
        <p:grpSp>
          <p:nvGrpSpPr>
            <p:cNvPr id="41168" name="Group 208"/>
            <p:cNvGrpSpPr>
              <a:grpSpLocks/>
            </p:cNvGrpSpPr>
            <p:nvPr/>
          </p:nvGrpSpPr>
          <p:grpSpPr bwMode="auto">
            <a:xfrm>
              <a:off x="3261" y="2400"/>
              <a:ext cx="653" cy="384"/>
              <a:chOff x="3261" y="2400"/>
              <a:chExt cx="653" cy="384"/>
            </a:xfrm>
          </p:grpSpPr>
          <p:sp>
            <p:nvSpPr>
              <p:cNvPr id="41001" name="Rectangle 41"/>
              <p:cNvSpPr>
                <a:spLocks noChangeArrowheads="1"/>
              </p:cNvSpPr>
              <p:nvPr/>
            </p:nvSpPr>
            <p:spPr bwMode="auto">
              <a:xfrm>
                <a:off x="3289" y="2400"/>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-21187,40086</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67" name="Rectangle 207"/>
              <p:cNvSpPr>
                <a:spLocks noChangeArrowheads="1"/>
              </p:cNvSpPr>
              <p:nvPr/>
            </p:nvSpPr>
            <p:spPr bwMode="auto">
              <a:xfrm>
                <a:off x="3261" y="2400"/>
                <a:ext cx="653" cy="384"/>
              </a:xfrm>
              <a:prstGeom prst="rect">
                <a:avLst/>
              </a:prstGeom>
              <a:noFill/>
              <a:ln w="7">
                <a:solidFill>
                  <a:srgbClr val="A0A0A0"/>
                </a:solidFill>
                <a:miter lim="800000"/>
                <a:headEnd/>
                <a:tailEnd/>
              </a:ln>
              <a:effectLst/>
            </p:spPr>
            <p:txBody>
              <a:bodyPr/>
              <a:lstStyle/>
              <a:p>
                <a:endParaRPr lang="es-ES"/>
              </a:p>
            </p:txBody>
          </p:sp>
        </p:grpSp>
        <p:grpSp>
          <p:nvGrpSpPr>
            <p:cNvPr id="41170" name="Group 210"/>
            <p:cNvGrpSpPr>
              <a:grpSpLocks/>
            </p:cNvGrpSpPr>
            <p:nvPr/>
          </p:nvGrpSpPr>
          <p:grpSpPr bwMode="auto">
            <a:xfrm>
              <a:off x="3914" y="2400"/>
              <a:ext cx="653" cy="384"/>
              <a:chOff x="3914" y="2400"/>
              <a:chExt cx="653" cy="384"/>
            </a:xfrm>
          </p:grpSpPr>
          <p:sp>
            <p:nvSpPr>
              <p:cNvPr id="41002" name="Rectangle 42"/>
              <p:cNvSpPr>
                <a:spLocks noChangeArrowheads="1"/>
              </p:cNvSpPr>
              <p:nvPr/>
            </p:nvSpPr>
            <p:spPr bwMode="auto">
              <a:xfrm>
                <a:off x="3942" y="2400"/>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-36390,47723</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69" name="Rectangle 209"/>
              <p:cNvSpPr>
                <a:spLocks noChangeArrowheads="1"/>
              </p:cNvSpPr>
              <p:nvPr/>
            </p:nvSpPr>
            <p:spPr bwMode="auto">
              <a:xfrm>
                <a:off x="3914" y="2400"/>
                <a:ext cx="653" cy="384"/>
              </a:xfrm>
              <a:prstGeom prst="rect">
                <a:avLst/>
              </a:prstGeom>
              <a:noFill/>
              <a:ln w="7">
                <a:solidFill>
                  <a:srgbClr val="A0A0A0"/>
                </a:solidFill>
                <a:miter lim="800000"/>
                <a:headEnd/>
                <a:tailEnd/>
              </a:ln>
              <a:effectLst/>
            </p:spPr>
            <p:txBody>
              <a:bodyPr/>
              <a:lstStyle/>
              <a:p>
                <a:endParaRPr lang="es-ES"/>
              </a:p>
            </p:txBody>
          </p:sp>
        </p:grpSp>
        <p:grpSp>
          <p:nvGrpSpPr>
            <p:cNvPr id="41172" name="Group 212"/>
            <p:cNvGrpSpPr>
              <a:grpSpLocks/>
            </p:cNvGrpSpPr>
            <p:nvPr/>
          </p:nvGrpSpPr>
          <p:grpSpPr bwMode="auto">
            <a:xfrm>
              <a:off x="4567" y="2400"/>
              <a:ext cx="655" cy="384"/>
              <a:chOff x="4567" y="2400"/>
              <a:chExt cx="655" cy="384"/>
            </a:xfrm>
          </p:grpSpPr>
          <p:sp>
            <p:nvSpPr>
              <p:cNvPr id="41003" name="Rectangle 43"/>
              <p:cNvSpPr>
                <a:spLocks noChangeArrowheads="1"/>
              </p:cNvSpPr>
              <p:nvPr/>
            </p:nvSpPr>
            <p:spPr bwMode="auto">
              <a:xfrm>
                <a:off x="4595" y="2400"/>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-51593,55359</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71" name="Rectangle 211"/>
              <p:cNvSpPr>
                <a:spLocks noChangeArrowheads="1"/>
              </p:cNvSpPr>
              <p:nvPr/>
            </p:nvSpPr>
            <p:spPr bwMode="auto">
              <a:xfrm>
                <a:off x="4567" y="2400"/>
                <a:ext cx="655" cy="384"/>
              </a:xfrm>
              <a:prstGeom prst="rect">
                <a:avLst/>
              </a:prstGeom>
              <a:noFill/>
              <a:ln w="7">
                <a:solidFill>
                  <a:srgbClr val="A0A0A0"/>
                </a:solidFill>
                <a:miter lim="800000"/>
                <a:headEnd/>
                <a:tailEnd/>
              </a:ln>
              <a:effectLst/>
            </p:spPr>
            <p:txBody>
              <a:bodyPr/>
              <a:lstStyle/>
              <a:p>
                <a:endParaRPr lang="es-ES"/>
              </a:p>
            </p:txBody>
          </p:sp>
        </p:grpSp>
        <p:grpSp>
          <p:nvGrpSpPr>
            <p:cNvPr id="41174" name="Group 214"/>
            <p:cNvGrpSpPr>
              <a:grpSpLocks/>
            </p:cNvGrpSpPr>
            <p:nvPr/>
          </p:nvGrpSpPr>
          <p:grpSpPr bwMode="auto">
            <a:xfrm>
              <a:off x="5222" y="2400"/>
              <a:ext cx="562" cy="384"/>
              <a:chOff x="5222" y="2400"/>
              <a:chExt cx="562" cy="384"/>
            </a:xfrm>
          </p:grpSpPr>
          <p:sp>
            <p:nvSpPr>
              <p:cNvPr id="41004" name="Rectangle 44"/>
              <p:cNvSpPr>
                <a:spLocks noChangeArrowheads="1"/>
              </p:cNvSpPr>
              <p:nvPr/>
            </p:nvSpPr>
            <p:spPr bwMode="auto">
              <a:xfrm>
                <a:off x="5250" y="2400"/>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-66796,63</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73" name="Rectangle 213"/>
              <p:cNvSpPr>
                <a:spLocks noChangeArrowheads="1"/>
              </p:cNvSpPr>
              <p:nvPr/>
            </p:nvSpPr>
            <p:spPr bwMode="auto">
              <a:xfrm>
                <a:off x="5222" y="2400"/>
                <a:ext cx="562" cy="384"/>
              </a:xfrm>
              <a:prstGeom prst="rect">
                <a:avLst/>
              </a:prstGeom>
              <a:noFill/>
              <a:ln w="7">
                <a:solidFill>
                  <a:srgbClr val="A0A0A0"/>
                </a:solidFill>
                <a:miter lim="800000"/>
                <a:headEnd/>
                <a:tailEnd/>
              </a:ln>
              <a:effectLst/>
            </p:spPr>
            <p:txBody>
              <a:bodyPr/>
              <a:lstStyle/>
              <a:p>
                <a:endParaRPr lang="es-ES"/>
              </a:p>
            </p:txBody>
          </p:sp>
        </p:grpSp>
        <p:grpSp>
          <p:nvGrpSpPr>
            <p:cNvPr id="41176" name="Group 216"/>
            <p:cNvGrpSpPr>
              <a:grpSpLocks/>
            </p:cNvGrpSpPr>
            <p:nvPr/>
          </p:nvGrpSpPr>
          <p:grpSpPr bwMode="auto">
            <a:xfrm>
              <a:off x="0" y="2784"/>
              <a:ext cx="1908" cy="384"/>
              <a:chOff x="0" y="2784"/>
              <a:chExt cx="1908" cy="384"/>
            </a:xfrm>
          </p:grpSpPr>
          <p:sp>
            <p:nvSpPr>
              <p:cNvPr id="41005" name="Rectangle 45"/>
              <p:cNvSpPr>
                <a:spLocks noChangeArrowheads="1"/>
              </p:cNvSpPr>
              <p:nvPr/>
            </p:nvSpPr>
            <p:spPr bwMode="auto">
              <a:xfrm>
                <a:off x="28" y="2784"/>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FLUJO OPERATIVO</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75" name="Rectangle 215"/>
              <p:cNvSpPr>
                <a:spLocks noChangeArrowheads="1"/>
              </p:cNvSpPr>
              <p:nvPr/>
            </p:nvSpPr>
            <p:spPr bwMode="auto">
              <a:xfrm>
                <a:off x="0" y="2784"/>
                <a:ext cx="1908" cy="384"/>
              </a:xfrm>
              <a:prstGeom prst="rect">
                <a:avLst/>
              </a:prstGeom>
              <a:noFill/>
              <a:ln w="7">
                <a:solidFill>
                  <a:srgbClr val="A0A0A0"/>
                </a:solidFill>
                <a:miter lim="800000"/>
                <a:headEnd/>
                <a:tailEnd/>
              </a:ln>
              <a:effectLst/>
            </p:spPr>
            <p:txBody>
              <a:bodyPr/>
              <a:lstStyle/>
              <a:p>
                <a:endParaRPr lang="es-ES"/>
              </a:p>
            </p:txBody>
          </p:sp>
        </p:grpSp>
        <p:grpSp>
          <p:nvGrpSpPr>
            <p:cNvPr id="41178" name="Group 218"/>
            <p:cNvGrpSpPr>
              <a:grpSpLocks/>
            </p:cNvGrpSpPr>
            <p:nvPr/>
          </p:nvGrpSpPr>
          <p:grpSpPr bwMode="auto">
            <a:xfrm>
              <a:off x="1908" y="2784"/>
              <a:ext cx="700" cy="384"/>
              <a:chOff x="1908" y="2784"/>
              <a:chExt cx="700" cy="384"/>
            </a:xfrm>
          </p:grpSpPr>
          <p:sp>
            <p:nvSpPr>
              <p:cNvPr id="41006" name="Rectangle 46"/>
              <p:cNvSpPr>
                <a:spLocks noChangeArrowheads="1"/>
              </p:cNvSpPr>
              <p:nvPr/>
            </p:nvSpPr>
            <p:spPr bwMode="auto">
              <a:xfrm>
                <a:off x="1936" y="2784"/>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77" name="Rectangle 217"/>
              <p:cNvSpPr>
                <a:spLocks noChangeArrowheads="1"/>
              </p:cNvSpPr>
              <p:nvPr/>
            </p:nvSpPr>
            <p:spPr bwMode="auto">
              <a:xfrm>
                <a:off x="1908" y="2784"/>
                <a:ext cx="700" cy="384"/>
              </a:xfrm>
              <a:prstGeom prst="rect">
                <a:avLst/>
              </a:prstGeom>
              <a:noFill/>
              <a:ln w="7">
                <a:solidFill>
                  <a:srgbClr val="A0A0A0"/>
                </a:solidFill>
                <a:miter lim="800000"/>
                <a:headEnd/>
                <a:tailEnd/>
              </a:ln>
              <a:effectLst/>
            </p:spPr>
            <p:txBody>
              <a:bodyPr/>
              <a:lstStyle/>
              <a:p>
                <a:endParaRPr lang="es-ES"/>
              </a:p>
            </p:txBody>
          </p:sp>
        </p:grpSp>
        <p:grpSp>
          <p:nvGrpSpPr>
            <p:cNvPr id="41180" name="Group 220"/>
            <p:cNvGrpSpPr>
              <a:grpSpLocks/>
            </p:cNvGrpSpPr>
            <p:nvPr/>
          </p:nvGrpSpPr>
          <p:grpSpPr bwMode="auto">
            <a:xfrm>
              <a:off x="2608" y="2784"/>
              <a:ext cx="653" cy="384"/>
              <a:chOff x="2608" y="2784"/>
              <a:chExt cx="653" cy="384"/>
            </a:xfrm>
          </p:grpSpPr>
          <p:sp>
            <p:nvSpPr>
              <p:cNvPr id="41007" name="Rectangle 47"/>
              <p:cNvSpPr>
                <a:spLocks noChangeArrowheads="1"/>
              </p:cNvSpPr>
              <p:nvPr/>
            </p:nvSpPr>
            <p:spPr bwMode="auto">
              <a:xfrm>
                <a:off x="2636" y="2784"/>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58743,26658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79" name="Rectangle 219"/>
              <p:cNvSpPr>
                <a:spLocks noChangeArrowheads="1"/>
              </p:cNvSpPr>
              <p:nvPr/>
            </p:nvSpPr>
            <p:spPr bwMode="auto">
              <a:xfrm>
                <a:off x="2608" y="2784"/>
                <a:ext cx="653" cy="384"/>
              </a:xfrm>
              <a:prstGeom prst="rect">
                <a:avLst/>
              </a:prstGeom>
              <a:noFill/>
              <a:ln w="7">
                <a:solidFill>
                  <a:srgbClr val="A0A0A0"/>
                </a:solidFill>
                <a:miter lim="800000"/>
                <a:headEnd/>
                <a:tailEnd/>
              </a:ln>
              <a:effectLst/>
            </p:spPr>
            <p:txBody>
              <a:bodyPr/>
              <a:lstStyle/>
              <a:p>
                <a:endParaRPr lang="es-ES"/>
              </a:p>
            </p:txBody>
          </p:sp>
        </p:grpSp>
        <p:grpSp>
          <p:nvGrpSpPr>
            <p:cNvPr id="41182" name="Group 222"/>
            <p:cNvGrpSpPr>
              <a:grpSpLocks/>
            </p:cNvGrpSpPr>
            <p:nvPr/>
          </p:nvGrpSpPr>
          <p:grpSpPr bwMode="auto">
            <a:xfrm>
              <a:off x="3261" y="2784"/>
              <a:ext cx="653" cy="384"/>
              <a:chOff x="3261" y="2784"/>
              <a:chExt cx="653" cy="384"/>
            </a:xfrm>
          </p:grpSpPr>
          <p:sp>
            <p:nvSpPr>
              <p:cNvPr id="41008" name="Rectangle 48"/>
              <p:cNvSpPr>
                <a:spLocks noChangeArrowheads="1"/>
              </p:cNvSpPr>
              <p:nvPr/>
            </p:nvSpPr>
            <p:spPr bwMode="auto">
              <a:xfrm>
                <a:off x="3289" y="2784"/>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281091,7538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81" name="Rectangle 221"/>
              <p:cNvSpPr>
                <a:spLocks noChangeArrowheads="1"/>
              </p:cNvSpPr>
              <p:nvPr/>
            </p:nvSpPr>
            <p:spPr bwMode="auto">
              <a:xfrm>
                <a:off x="3261" y="2784"/>
                <a:ext cx="653" cy="384"/>
              </a:xfrm>
              <a:prstGeom prst="rect">
                <a:avLst/>
              </a:prstGeom>
              <a:noFill/>
              <a:ln w="7">
                <a:solidFill>
                  <a:srgbClr val="A0A0A0"/>
                </a:solidFill>
                <a:miter lim="800000"/>
                <a:headEnd/>
                <a:tailEnd/>
              </a:ln>
              <a:effectLst/>
            </p:spPr>
            <p:txBody>
              <a:bodyPr/>
              <a:lstStyle/>
              <a:p>
                <a:endParaRPr lang="es-ES"/>
              </a:p>
            </p:txBody>
          </p:sp>
        </p:grpSp>
        <p:grpSp>
          <p:nvGrpSpPr>
            <p:cNvPr id="41184" name="Group 224"/>
            <p:cNvGrpSpPr>
              <a:grpSpLocks/>
            </p:cNvGrpSpPr>
            <p:nvPr/>
          </p:nvGrpSpPr>
          <p:grpSpPr bwMode="auto">
            <a:xfrm>
              <a:off x="3914" y="2784"/>
              <a:ext cx="653" cy="384"/>
              <a:chOff x="3914" y="2784"/>
              <a:chExt cx="653" cy="384"/>
            </a:xfrm>
          </p:grpSpPr>
          <p:sp>
            <p:nvSpPr>
              <p:cNvPr id="41009" name="Rectangle 49"/>
              <p:cNvSpPr>
                <a:spLocks noChangeArrowheads="1"/>
              </p:cNvSpPr>
              <p:nvPr/>
            </p:nvSpPr>
            <p:spPr bwMode="auto">
              <a:xfrm>
                <a:off x="3942" y="2784"/>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537883,2424</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83" name="Rectangle 223"/>
              <p:cNvSpPr>
                <a:spLocks noChangeArrowheads="1"/>
              </p:cNvSpPr>
              <p:nvPr/>
            </p:nvSpPr>
            <p:spPr bwMode="auto">
              <a:xfrm>
                <a:off x="3914" y="2784"/>
                <a:ext cx="653" cy="384"/>
              </a:xfrm>
              <a:prstGeom prst="rect">
                <a:avLst/>
              </a:prstGeom>
              <a:noFill/>
              <a:ln w="7">
                <a:solidFill>
                  <a:srgbClr val="A0A0A0"/>
                </a:solidFill>
                <a:miter lim="800000"/>
                <a:headEnd/>
                <a:tailEnd/>
              </a:ln>
              <a:effectLst/>
            </p:spPr>
            <p:txBody>
              <a:bodyPr/>
              <a:lstStyle/>
              <a:p>
                <a:endParaRPr lang="es-ES"/>
              </a:p>
            </p:txBody>
          </p:sp>
        </p:grpSp>
        <p:grpSp>
          <p:nvGrpSpPr>
            <p:cNvPr id="41186" name="Group 226"/>
            <p:cNvGrpSpPr>
              <a:grpSpLocks/>
            </p:cNvGrpSpPr>
            <p:nvPr/>
          </p:nvGrpSpPr>
          <p:grpSpPr bwMode="auto">
            <a:xfrm>
              <a:off x="4567" y="2784"/>
              <a:ext cx="655" cy="384"/>
              <a:chOff x="4567" y="2784"/>
              <a:chExt cx="655" cy="384"/>
            </a:xfrm>
          </p:grpSpPr>
          <p:sp>
            <p:nvSpPr>
              <p:cNvPr id="41010" name="Rectangle 50"/>
              <p:cNvSpPr>
                <a:spLocks noChangeArrowheads="1"/>
              </p:cNvSpPr>
              <p:nvPr/>
            </p:nvSpPr>
            <p:spPr bwMode="auto">
              <a:xfrm>
                <a:off x="4595" y="2784"/>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784201,7442</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85" name="Rectangle 225"/>
              <p:cNvSpPr>
                <a:spLocks noChangeArrowheads="1"/>
              </p:cNvSpPr>
              <p:nvPr/>
            </p:nvSpPr>
            <p:spPr bwMode="auto">
              <a:xfrm>
                <a:off x="4567" y="2784"/>
                <a:ext cx="655" cy="384"/>
              </a:xfrm>
              <a:prstGeom prst="rect">
                <a:avLst/>
              </a:prstGeom>
              <a:noFill/>
              <a:ln w="7">
                <a:solidFill>
                  <a:srgbClr val="A0A0A0"/>
                </a:solidFill>
                <a:miter lim="800000"/>
                <a:headEnd/>
                <a:tailEnd/>
              </a:ln>
              <a:effectLst/>
            </p:spPr>
            <p:txBody>
              <a:bodyPr/>
              <a:lstStyle/>
              <a:p>
                <a:endParaRPr lang="es-ES"/>
              </a:p>
            </p:txBody>
          </p:sp>
        </p:grpSp>
        <p:grpSp>
          <p:nvGrpSpPr>
            <p:cNvPr id="41188" name="Group 228"/>
            <p:cNvGrpSpPr>
              <a:grpSpLocks/>
            </p:cNvGrpSpPr>
            <p:nvPr/>
          </p:nvGrpSpPr>
          <p:grpSpPr bwMode="auto">
            <a:xfrm>
              <a:off x="5222" y="2784"/>
              <a:ext cx="562" cy="384"/>
              <a:chOff x="5222" y="2784"/>
              <a:chExt cx="562" cy="384"/>
            </a:xfrm>
          </p:grpSpPr>
          <p:sp>
            <p:nvSpPr>
              <p:cNvPr id="41011" name="Rectangle 51"/>
              <p:cNvSpPr>
                <a:spLocks noChangeArrowheads="1"/>
              </p:cNvSpPr>
              <p:nvPr/>
            </p:nvSpPr>
            <p:spPr bwMode="auto">
              <a:xfrm>
                <a:off x="5250" y="2784"/>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1002565,47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87" name="Rectangle 227"/>
              <p:cNvSpPr>
                <a:spLocks noChangeArrowheads="1"/>
              </p:cNvSpPr>
              <p:nvPr/>
            </p:nvSpPr>
            <p:spPr bwMode="auto">
              <a:xfrm>
                <a:off x="5222" y="2784"/>
                <a:ext cx="562" cy="384"/>
              </a:xfrm>
              <a:prstGeom prst="rect">
                <a:avLst/>
              </a:prstGeom>
              <a:noFill/>
              <a:ln w="7">
                <a:solidFill>
                  <a:srgbClr val="A0A0A0"/>
                </a:solidFill>
                <a:miter lim="800000"/>
                <a:headEnd/>
                <a:tailEnd/>
              </a:ln>
              <a:effectLst/>
            </p:spPr>
            <p:txBody>
              <a:bodyPr/>
              <a:lstStyle/>
              <a:p>
                <a:endParaRPr lang="es-ES"/>
              </a:p>
            </p:txBody>
          </p:sp>
        </p:grpSp>
        <p:grpSp>
          <p:nvGrpSpPr>
            <p:cNvPr id="41190" name="Group 230"/>
            <p:cNvGrpSpPr>
              <a:grpSpLocks/>
            </p:cNvGrpSpPr>
            <p:nvPr/>
          </p:nvGrpSpPr>
          <p:grpSpPr bwMode="auto">
            <a:xfrm>
              <a:off x="0" y="3168"/>
              <a:ext cx="1908" cy="384"/>
              <a:chOff x="0" y="3168"/>
              <a:chExt cx="1908" cy="384"/>
            </a:xfrm>
          </p:grpSpPr>
          <p:sp>
            <p:nvSpPr>
              <p:cNvPr id="41012" name="Rectangle 52"/>
              <p:cNvSpPr>
                <a:spLocks noChangeArrowheads="1"/>
              </p:cNvSpPr>
              <p:nvPr/>
            </p:nvSpPr>
            <p:spPr bwMode="auto">
              <a:xfrm>
                <a:off x="28" y="3168"/>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INVERSIONES EN ACTIVOS Y EFECTIVO</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189" name="Rectangle 229"/>
              <p:cNvSpPr>
                <a:spLocks noChangeArrowheads="1"/>
              </p:cNvSpPr>
              <p:nvPr/>
            </p:nvSpPr>
            <p:spPr bwMode="auto">
              <a:xfrm>
                <a:off x="0" y="3168"/>
                <a:ext cx="1908" cy="384"/>
              </a:xfrm>
              <a:prstGeom prst="rect">
                <a:avLst/>
              </a:prstGeom>
              <a:noFill/>
              <a:ln w="7">
                <a:solidFill>
                  <a:srgbClr val="A0A0A0"/>
                </a:solidFill>
                <a:miter lim="800000"/>
                <a:headEnd/>
                <a:tailEnd/>
              </a:ln>
              <a:effectLst/>
            </p:spPr>
            <p:txBody>
              <a:bodyPr/>
              <a:lstStyle/>
              <a:p>
                <a:endParaRPr lang="es-ES"/>
              </a:p>
            </p:txBody>
          </p:sp>
        </p:grpSp>
        <p:grpSp>
          <p:nvGrpSpPr>
            <p:cNvPr id="41192" name="Group 232"/>
            <p:cNvGrpSpPr>
              <a:grpSpLocks/>
            </p:cNvGrpSpPr>
            <p:nvPr/>
          </p:nvGrpSpPr>
          <p:grpSpPr bwMode="auto">
            <a:xfrm>
              <a:off x="1908" y="3168"/>
              <a:ext cx="700" cy="384"/>
              <a:chOff x="1908" y="3168"/>
              <a:chExt cx="700" cy="384"/>
            </a:xfrm>
          </p:grpSpPr>
          <p:sp>
            <p:nvSpPr>
              <p:cNvPr id="41013" name="Rectangle 53"/>
              <p:cNvSpPr>
                <a:spLocks noChangeArrowheads="1"/>
              </p:cNvSpPr>
              <p:nvPr/>
            </p:nvSpPr>
            <p:spPr bwMode="auto">
              <a:xfrm>
                <a:off x="1936" y="3168"/>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-43225</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91" name="Rectangle 231"/>
              <p:cNvSpPr>
                <a:spLocks noChangeArrowheads="1"/>
              </p:cNvSpPr>
              <p:nvPr/>
            </p:nvSpPr>
            <p:spPr bwMode="auto">
              <a:xfrm>
                <a:off x="1908" y="3168"/>
                <a:ext cx="700" cy="384"/>
              </a:xfrm>
              <a:prstGeom prst="rect">
                <a:avLst/>
              </a:prstGeom>
              <a:noFill/>
              <a:ln w="7">
                <a:solidFill>
                  <a:srgbClr val="A0A0A0"/>
                </a:solidFill>
                <a:miter lim="800000"/>
                <a:headEnd/>
                <a:tailEnd/>
              </a:ln>
              <a:effectLst/>
            </p:spPr>
            <p:txBody>
              <a:bodyPr/>
              <a:lstStyle/>
              <a:p>
                <a:endParaRPr lang="es-ES"/>
              </a:p>
            </p:txBody>
          </p:sp>
        </p:grpSp>
        <p:grpSp>
          <p:nvGrpSpPr>
            <p:cNvPr id="41194" name="Group 234"/>
            <p:cNvGrpSpPr>
              <a:grpSpLocks/>
            </p:cNvGrpSpPr>
            <p:nvPr/>
          </p:nvGrpSpPr>
          <p:grpSpPr bwMode="auto">
            <a:xfrm>
              <a:off x="2608" y="3168"/>
              <a:ext cx="653" cy="384"/>
              <a:chOff x="2608" y="3168"/>
              <a:chExt cx="653" cy="384"/>
            </a:xfrm>
          </p:grpSpPr>
          <p:sp>
            <p:nvSpPr>
              <p:cNvPr id="41014" name="Rectangle 54"/>
              <p:cNvSpPr>
                <a:spLocks noChangeArrowheads="1"/>
              </p:cNvSpPr>
              <p:nvPr/>
            </p:nvSpPr>
            <p:spPr bwMode="auto">
              <a:xfrm>
                <a:off x="2636" y="3168"/>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93" name="Rectangle 233"/>
              <p:cNvSpPr>
                <a:spLocks noChangeArrowheads="1"/>
              </p:cNvSpPr>
              <p:nvPr/>
            </p:nvSpPr>
            <p:spPr bwMode="auto">
              <a:xfrm>
                <a:off x="2608" y="3168"/>
                <a:ext cx="653" cy="384"/>
              </a:xfrm>
              <a:prstGeom prst="rect">
                <a:avLst/>
              </a:prstGeom>
              <a:noFill/>
              <a:ln w="7">
                <a:solidFill>
                  <a:srgbClr val="A0A0A0"/>
                </a:solidFill>
                <a:miter lim="800000"/>
                <a:headEnd/>
                <a:tailEnd/>
              </a:ln>
              <a:effectLst/>
            </p:spPr>
            <p:txBody>
              <a:bodyPr/>
              <a:lstStyle/>
              <a:p>
                <a:endParaRPr lang="es-ES"/>
              </a:p>
            </p:txBody>
          </p:sp>
        </p:grpSp>
        <p:grpSp>
          <p:nvGrpSpPr>
            <p:cNvPr id="41196" name="Group 236"/>
            <p:cNvGrpSpPr>
              <a:grpSpLocks/>
            </p:cNvGrpSpPr>
            <p:nvPr/>
          </p:nvGrpSpPr>
          <p:grpSpPr bwMode="auto">
            <a:xfrm>
              <a:off x="3261" y="3168"/>
              <a:ext cx="653" cy="384"/>
              <a:chOff x="3261" y="3168"/>
              <a:chExt cx="653" cy="384"/>
            </a:xfrm>
          </p:grpSpPr>
          <p:sp>
            <p:nvSpPr>
              <p:cNvPr id="41015" name="Rectangle 55"/>
              <p:cNvSpPr>
                <a:spLocks noChangeArrowheads="1"/>
              </p:cNvSpPr>
              <p:nvPr/>
            </p:nvSpPr>
            <p:spPr bwMode="auto">
              <a:xfrm>
                <a:off x="3289" y="3168"/>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-9500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95" name="Rectangle 235"/>
              <p:cNvSpPr>
                <a:spLocks noChangeArrowheads="1"/>
              </p:cNvSpPr>
              <p:nvPr/>
            </p:nvSpPr>
            <p:spPr bwMode="auto">
              <a:xfrm>
                <a:off x="3261" y="3168"/>
                <a:ext cx="653" cy="384"/>
              </a:xfrm>
              <a:prstGeom prst="rect">
                <a:avLst/>
              </a:prstGeom>
              <a:noFill/>
              <a:ln w="7">
                <a:solidFill>
                  <a:srgbClr val="A0A0A0"/>
                </a:solidFill>
                <a:miter lim="800000"/>
                <a:headEnd/>
                <a:tailEnd/>
              </a:ln>
              <a:effectLst/>
            </p:spPr>
            <p:txBody>
              <a:bodyPr/>
              <a:lstStyle/>
              <a:p>
                <a:endParaRPr lang="es-ES"/>
              </a:p>
            </p:txBody>
          </p:sp>
        </p:grpSp>
        <p:grpSp>
          <p:nvGrpSpPr>
            <p:cNvPr id="41198" name="Group 238"/>
            <p:cNvGrpSpPr>
              <a:grpSpLocks/>
            </p:cNvGrpSpPr>
            <p:nvPr/>
          </p:nvGrpSpPr>
          <p:grpSpPr bwMode="auto">
            <a:xfrm>
              <a:off x="3914" y="3168"/>
              <a:ext cx="653" cy="384"/>
              <a:chOff x="3914" y="3168"/>
              <a:chExt cx="653" cy="384"/>
            </a:xfrm>
          </p:grpSpPr>
          <p:sp>
            <p:nvSpPr>
              <p:cNvPr id="41016" name="Rectangle 56"/>
              <p:cNvSpPr>
                <a:spLocks noChangeArrowheads="1"/>
              </p:cNvSpPr>
              <p:nvPr/>
            </p:nvSpPr>
            <p:spPr bwMode="auto">
              <a:xfrm>
                <a:off x="3942" y="3168"/>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-14250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97" name="Rectangle 237"/>
              <p:cNvSpPr>
                <a:spLocks noChangeArrowheads="1"/>
              </p:cNvSpPr>
              <p:nvPr/>
            </p:nvSpPr>
            <p:spPr bwMode="auto">
              <a:xfrm>
                <a:off x="3914" y="3168"/>
                <a:ext cx="653" cy="384"/>
              </a:xfrm>
              <a:prstGeom prst="rect">
                <a:avLst/>
              </a:prstGeom>
              <a:noFill/>
              <a:ln w="7">
                <a:solidFill>
                  <a:srgbClr val="A0A0A0"/>
                </a:solidFill>
                <a:miter lim="800000"/>
                <a:headEnd/>
                <a:tailEnd/>
              </a:ln>
              <a:effectLst/>
            </p:spPr>
            <p:txBody>
              <a:bodyPr/>
              <a:lstStyle/>
              <a:p>
                <a:endParaRPr lang="es-ES"/>
              </a:p>
            </p:txBody>
          </p:sp>
        </p:grpSp>
        <p:grpSp>
          <p:nvGrpSpPr>
            <p:cNvPr id="41200" name="Group 240"/>
            <p:cNvGrpSpPr>
              <a:grpSpLocks/>
            </p:cNvGrpSpPr>
            <p:nvPr/>
          </p:nvGrpSpPr>
          <p:grpSpPr bwMode="auto">
            <a:xfrm>
              <a:off x="4567" y="3168"/>
              <a:ext cx="655" cy="384"/>
              <a:chOff x="4567" y="3168"/>
              <a:chExt cx="655" cy="384"/>
            </a:xfrm>
          </p:grpSpPr>
          <p:sp>
            <p:nvSpPr>
              <p:cNvPr id="41017" name="Rectangle 57"/>
              <p:cNvSpPr>
                <a:spLocks noChangeArrowheads="1"/>
              </p:cNvSpPr>
              <p:nvPr/>
            </p:nvSpPr>
            <p:spPr bwMode="auto">
              <a:xfrm>
                <a:off x="4595" y="3168"/>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-9500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199" name="Rectangle 239"/>
              <p:cNvSpPr>
                <a:spLocks noChangeArrowheads="1"/>
              </p:cNvSpPr>
              <p:nvPr/>
            </p:nvSpPr>
            <p:spPr bwMode="auto">
              <a:xfrm>
                <a:off x="4567" y="3168"/>
                <a:ext cx="655" cy="384"/>
              </a:xfrm>
              <a:prstGeom prst="rect">
                <a:avLst/>
              </a:prstGeom>
              <a:noFill/>
              <a:ln w="7">
                <a:solidFill>
                  <a:srgbClr val="A0A0A0"/>
                </a:solidFill>
                <a:miter lim="800000"/>
                <a:headEnd/>
                <a:tailEnd/>
              </a:ln>
              <a:effectLst/>
            </p:spPr>
            <p:txBody>
              <a:bodyPr/>
              <a:lstStyle/>
              <a:p>
                <a:endParaRPr lang="es-ES"/>
              </a:p>
            </p:txBody>
          </p:sp>
        </p:grpSp>
        <p:grpSp>
          <p:nvGrpSpPr>
            <p:cNvPr id="41202" name="Group 242"/>
            <p:cNvGrpSpPr>
              <a:grpSpLocks/>
            </p:cNvGrpSpPr>
            <p:nvPr/>
          </p:nvGrpSpPr>
          <p:grpSpPr bwMode="auto">
            <a:xfrm>
              <a:off x="5222" y="3168"/>
              <a:ext cx="562" cy="384"/>
              <a:chOff x="5222" y="3168"/>
              <a:chExt cx="562" cy="384"/>
            </a:xfrm>
          </p:grpSpPr>
          <p:sp>
            <p:nvSpPr>
              <p:cNvPr id="41018" name="Rectangle 58"/>
              <p:cNvSpPr>
                <a:spLocks noChangeArrowheads="1"/>
              </p:cNvSpPr>
              <p:nvPr/>
            </p:nvSpPr>
            <p:spPr bwMode="auto">
              <a:xfrm>
                <a:off x="5250" y="3168"/>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-4750</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01" name="Rectangle 241"/>
              <p:cNvSpPr>
                <a:spLocks noChangeArrowheads="1"/>
              </p:cNvSpPr>
              <p:nvPr/>
            </p:nvSpPr>
            <p:spPr bwMode="auto">
              <a:xfrm>
                <a:off x="5222" y="3168"/>
                <a:ext cx="562" cy="384"/>
              </a:xfrm>
              <a:prstGeom prst="rect">
                <a:avLst/>
              </a:prstGeom>
              <a:noFill/>
              <a:ln w="7">
                <a:solidFill>
                  <a:srgbClr val="A0A0A0"/>
                </a:solidFill>
                <a:miter lim="800000"/>
                <a:headEnd/>
                <a:tailEnd/>
              </a:ln>
              <a:effectLst/>
            </p:spPr>
            <p:txBody>
              <a:bodyPr/>
              <a:lstStyle/>
              <a:p>
                <a:endParaRPr lang="es-ES"/>
              </a:p>
            </p:txBody>
          </p:sp>
        </p:grpSp>
        <p:grpSp>
          <p:nvGrpSpPr>
            <p:cNvPr id="41204" name="Group 244"/>
            <p:cNvGrpSpPr>
              <a:grpSpLocks/>
            </p:cNvGrpSpPr>
            <p:nvPr/>
          </p:nvGrpSpPr>
          <p:grpSpPr bwMode="auto">
            <a:xfrm>
              <a:off x="0" y="3552"/>
              <a:ext cx="1908" cy="384"/>
              <a:chOff x="0" y="3552"/>
              <a:chExt cx="1908" cy="384"/>
            </a:xfrm>
          </p:grpSpPr>
          <p:sp>
            <p:nvSpPr>
              <p:cNvPr id="41019" name="Rectangle 59"/>
              <p:cNvSpPr>
                <a:spLocks noChangeArrowheads="1"/>
              </p:cNvSpPr>
              <p:nvPr/>
            </p:nvSpPr>
            <p:spPr bwMode="auto">
              <a:xfrm>
                <a:off x="28" y="3552"/>
                <a:ext cx="1852" cy="384"/>
              </a:xfrm>
              <a:prstGeom prst="rect">
                <a:avLst/>
              </a:prstGeom>
              <a:noFill/>
              <a:ln w="9525">
                <a:noFill/>
                <a:miter lim="800000"/>
                <a:headEnd/>
                <a:tailEnd/>
              </a:ln>
              <a:effectLst/>
            </p:spPr>
            <p:txBody>
              <a:bodyPr anchor="b"/>
              <a:lstStyle/>
              <a:p>
                <a:r>
                  <a:rPr lang="es-ES" sz="800">
                    <a:solidFill>
                      <a:srgbClr val="FFFF66"/>
                    </a:solidFill>
                    <a:latin typeface="Arial" charset="0"/>
                    <a:cs typeface="Arial" charset="0"/>
                  </a:rPr>
                  <a:t>FLUJO SOCIAL</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03" name="Rectangle 243"/>
              <p:cNvSpPr>
                <a:spLocks noChangeArrowheads="1"/>
              </p:cNvSpPr>
              <p:nvPr/>
            </p:nvSpPr>
            <p:spPr bwMode="auto">
              <a:xfrm>
                <a:off x="0" y="3552"/>
                <a:ext cx="1908" cy="384"/>
              </a:xfrm>
              <a:prstGeom prst="rect">
                <a:avLst/>
              </a:prstGeom>
              <a:noFill/>
              <a:ln w="7">
                <a:solidFill>
                  <a:srgbClr val="A0A0A0"/>
                </a:solidFill>
                <a:miter lim="800000"/>
                <a:headEnd/>
                <a:tailEnd/>
              </a:ln>
              <a:effectLst/>
            </p:spPr>
            <p:txBody>
              <a:bodyPr/>
              <a:lstStyle/>
              <a:p>
                <a:endParaRPr lang="es-ES"/>
              </a:p>
            </p:txBody>
          </p:sp>
        </p:grpSp>
        <p:grpSp>
          <p:nvGrpSpPr>
            <p:cNvPr id="41206" name="Group 246"/>
            <p:cNvGrpSpPr>
              <a:grpSpLocks/>
            </p:cNvGrpSpPr>
            <p:nvPr/>
          </p:nvGrpSpPr>
          <p:grpSpPr bwMode="auto">
            <a:xfrm>
              <a:off x="1908" y="3552"/>
              <a:ext cx="700" cy="384"/>
              <a:chOff x="1908" y="3552"/>
              <a:chExt cx="700" cy="384"/>
            </a:xfrm>
          </p:grpSpPr>
          <p:sp>
            <p:nvSpPr>
              <p:cNvPr id="41020" name="Rectangle 60"/>
              <p:cNvSpPr>
                <a:spLocks noChangeArrowheads="1"/>
              </p:cNvSpPr>
              <p:nvPr/>
            </p:nvSpPr>
            <p:spPr bwMode="auto">
              <a:xfrm>
                <a:off x="1936" y="3552"/>
                <a:ext cx="644"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-46010,175</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05" name="Rectangle 245"/>
              <p:cNvSpPr>
                <a:spLocks noChangeArrowheads="1"/>
              </p:cNvSpPr>
              <p:nvPr/>
            </p:nvSpPr>
            <p:spPr bwMode="auto">
              <a:xfrm>
                <a:off x="1908" y="3552"/>
                <a:ext cx="700" cy="384"/>
              </a:xfrm>
              <a:prstGeom prst="rect">
                <a:avLst/>
              </a:prstGeom>
              <a:noFill/>
              <a:ln w="7">
                <a:solidFill>
                  <a:srgbClr val="A0A0A0"/>
                </a:solidFill>
                <a:miter lim="800000"/>
                <a:headEnd/>
                <a:tailEnd/>
              </a:ln>
              <a:effectLst/>
            </p:spPr>
            <p:txBody>
              <a:bodyPr/>
              <a:lstStyle/>
              <a:p>
                <a:endParaRPr lang="es-ES"/>
              </a:p>
            </p:txBody>
          </p:sp>
        </p:grpSp>
        <p:grpSp>
          <p:nvGrpSpPr>
            <p:cNvPr id="41208" name="Group 248"/>
            <p:cNvGrpSpPr>
              <a:grpSpLocks/>
            </p:cNvGrpSpPr>
            <p:nvPr/>
          </p:nvGrpSpPr>
          <p:grpSpPr bwMode="auto">
            <a:xfrm>
              <a:off x="2608" y="3552"/>
              <a:ext cx="653" cy="384"/>
              <a:chOff x="2608" y="3552"/>
              <a:chExt cx="653" cy="384"/>
            </a:xfrm>
          </p:grpSpPr>
          <p:sp>
            <p:nvSpPr>
              <p:cNvPr id="41021" name="Rectangle 61"/>
              <p:cNvSpPr>
                <a:spLocks noChangeArrowheads="1"/>
              </p:cNvSpPr>
              <p:nvPr/>
            </p:nvSpPr>
            <p:spPr bwMode="auto">
              <a:xfrm>
                <a:off x="2636" y="3552"/>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58743,26658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07" name="Rectangle 247"/>
              <p:cNvSpPr>
                <a:spLocks noChangeArrowheads="1"/>
              </p:cNvSpPr>
              <p:nvPr/>
            </p:nvSpPr>
            <p:spPr bwMode="auto">
              <a:xfrm>
                <a:off x="2608" y="3552"/>
                <a:ext cx="653" cy="384"/>
              </a:xfrm>
              <a:prstGeom prst="rect">
                <a:avLst/>
              </a:prstGeom>
              <a:noFill/>
              <a:ln w="7">
                <a:solidFill>
                  <a:srgbClr val="A0A0A0"/>
                </a:solidFill>
                <a:miter lim="800000"/>
                <a:headEnd/>
                <a:tailEnd/>
              </a:ln>
              <a:effectLst/>
            </p:spPr>
            <p:txBody>
              <a:bodyPr/>
              <a:lstStyle/>
              <a:p>
                <a:endParaRPr lang="es-ES"/>
              </a:p>
            </p:txBody>
          </p:sp>
        </p:grpSp>
        <p:grpSp>
          <p:nvGrpSpPr>
            <p:cNvPr id="41210" name="Group 250"/>
            <p:cNvGrpSpPr>
              <a:grpSpLocks/>
            </p:cNvGrpSpPr>
            <p:nvPr/>
          </p:nvGrpSpPr>
          <p:grpSpPr bwMode="auto">
            <a:xfrm>
              <a:off x="3261" y="3552"/>
              <a:ext cx="653" cy="384"/>
              <a:chOff x="3261" y="3552"/>
              <a:chExt cx="653" cy="384"/>
            </a:xfrm>
          </p:grpSpPr>
          <p:sp>
            <p:nvSpPr>
              <p:cNvPr id="41022" name="Rectangle 62"/>
              <p:cNvSpPr>
                <a:spLocks noChangeArrowheads="1"/>
              </p:cNvSpPr>
              <p:nvPr/>
            </p:nvSpPr>
            <p:spPr bwMode="auto">
              <a:xfrm>
                <a:off x="3289" y="3552"/>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271591,7538</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09" name="Rectangle 249"/>
              <p:cNvSpPr>
                <a:spLocks noChangeArrowheads="1"/>
              </p:cNvSpPr>
              <p:nvPr/>
            </p:nvSpPr>
            <p:spPr bwMode="auto">
              <a:xfrm>
                <a:off x="3261" y="3552"/>
                <a:ext cx="653" cy="384"/>
              </a:xfrm>
              <a:prstGeom prst="rect">
                <a:avLst/>
              </a:prstGeom>
              <a:noFill/>
              <a:ln w="7">
                <a:solidFill>
                  <a:srgbClr val="A0A0A0"/>
                </a:solidFill>
                <a:miter lim="800000"/>
                <a:headEnd/>
                <a:tailEnd/>
              </a:ln>
              <a:effectLst/>
            </p:spPr>
            <p:txBody>
              <a:bodyPr/>
              <a:lstStyle/>
              <a:p>
                <a:endParaRPr lang="es-ES"/>
              </a:p>
            </p:txBody>
          </p:sp>
        </p:grpSp>
        <p:grpSp>
          <p:nvGrpSpPr>
            <p:cNvPr id="41212" name="Group 252"/>
            <p:cNvGrpSpPr>
              <a:grpSpLocks/>
            </p:cNvGrpSpPr>
            <p:nvPr/>
          </p:nvGrpSpPr>
          <p:grpSpPr bwMode="auto">
            <a:xfrm>
              <a:off x="3914" y="3552"/>
              <a:ext cx="653" cy="384"/>
              <a:chOff x="3914" y="3552"/>
              <a:chExt cx="653" cy="384"/>
            </a:xfrm>
          </p:grpSpPr>
          <p:sp>
            <p:nvSpPr>
              <p:cNvPr id="41023" name="Rectangle 63"/>
              <p:cNvSpPr>
                <a:spLocks noChangeArrowheads="1"/>
              </p:cNvSpPr>
              <p:nvPr/>
            </p:nvSpPr>
            <p:spPr bwMode="auto">
              <a:xfrm>
                <a:off x="3942" y="3552"/>
                <a:ext cx="597"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523633,2424</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11" name="Rectangle 251"/>
              <p:cNvSpPr>
                <a:spLocks noChangeArrowheads="1"/>
              </p:cNvSpPr>
              <p:nvPr/>
            </p:nvSpPr>
            <p:spPr bwMode="auto">
              <a:xfrm>
                <a:off x="3914" y="3552"/>
                <a:ext cx="653" cy="384"/>
              </a:xfrm>
              <a:prstGeom prst="rect">
                <a:avLst/>
              </a:prstGeom>
              <a:noFill/>
              <a:ln w="7">
                <a:solidFill>
                  <a:srgbClr val="A0A0A0"/>
                </a:solidFill>
                <a:miter lim="800000"/>
                <a:headEnd/>
                <a:tailEnd/>
              </a:ln>
              <a:effectLst/>
            </p:spPr>
            <p:txBody>
              <a:bodyPr/>
              <a:lstStyle/>
              <a:p>
                <a:endParaRPr lang="es-ES"/>
              </a:p>
            </p:txBody>
          </p:sp>
        </p:grpSp>
        <p:grpSp>
          <p:nvGrpSpPr>
            <p:cNvPr id="41214" name="Group 254"/>
            <p:cNvGrpSpPr>
              <a:grpSpLocks/>
            </p:cNvGrpSpPr>
            <p:nvPr/>
          </p:nvGrpSpPr>
          <p:grpSpPr bwMode="auto">
            <a:xfrm>
              <a:off x="4567" y="3552"/>
              <a:ext cx="655" cy="384"/>
              <a:chOff x="4567" y="3552"/>
              <a:chExt cx="655" cy="384"/>
            </a:xfrm>
          </p:grpSpPr>
          <p:sp>
            <p:nvSpPr>
              <p:cNvPr id="41024" name="Rectangle 64"/>
              <p:cNvSpPr>
                <a:spLocks noChangeArrowheads="1"/>
              </p:cNvSpPr>
              <p:nvPr/>
            </p:nvSpPr>
            <p:spPr bwMode="auto">
              <a:xfrm>
                <a:off x="4595" y="3552"/>
                <a:ext cx="599"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774701,7442</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13" name="Rectangle 253"/>
              <p:cNvSpPr>
                <a:spLocks noChangeArrowheads="1"/>
              </p:cNvSpPr>
              <p:nvPr/>
            </p:nvSpPr>
            <p:spPr bwMode="auto">
              <a:xfrm>
                <a:off x="4567" y="3552"/>
                <a:ext cx="655" cy="384"/>
              </a:xfrm>
              <a:prstGeom prst="rect">
                <a:avLst/>
              </a:prstGeom>
              <a:noFill/>
              <a:ln w="7">
                <a:solidFill>
                  <a:srgbClr val="A0A0A0"/>
                </a:solidFill>
                <a:miter lim="800000"/>
                <a:headEnd/>
                <a:tailEnd/>
              </a:ln>
              <a:effectLst/>
            </p:spPr>
            <p:txBody>
              <a:bodyPr/>
              <a:lstStyle/>
              <a:p>
                <a:endParaRPr lang="es-ES"/>
              </a:p>
            </p:txBody>
          </p:sp>
        </p:grpSp>
        <p:grpSp>
          <p:nvGrpSpPr>
            <p:cNvPr id="41216" name="Group 256"/>
            <p:cNvGrpSpPr>
              <a:grpSpLocks/>
            </p:cNvGrpSpPr>
            <p:nvPr/>
          </p:nvGrpSpPr>
          <p:grpSpPr bwMode="auto">
            <a:xfrm>
              <a:off x="5222" y="3552"/>
              <a:ext cx="562" cy="384"/>
              <a:chOff x="5222" y="3552"/>
              <a:chExt cx="562" cy="384"/>
            </a:xfrm>
          </p:grpSpPr>
          <p:sp>
            <p:nvSpPr>
              <p:cNvPr id="41025" name="Rectangle 65"/>
              <p:cNvSpPr>
                <a:spLocks noChangeArrowheads="1"/>
              </p:cNvSpPr>
              <p:nvPr/>
            </p:nvSpPr>
            <p:spPr bwMode="auto">
              <a:xfrm>
                <a:off x="5250" y="3552"/>
                <a:ext cx="506" cy="384"/>
              </a:xfrm>
              <a:prstGeom prst="rect">
                <a:avLst/>
              </a:prstGeom>
              <a:noFill/>
              <a:ln w="9525">
                <a:noFill/>
                <a:miter lim="800000"/>
                <a:headEnd/>
                <a:tailEnd/>
              </a:ln>
              <a:effectLst/>
            </p:spPr>
            <p:txBody>
              <a:bodyPr anchor="b"/>
              <a:lstStyle/>
              <a:p>
                <a:pPr algn="r"/>
                <a:r>
                  <a:rPr lang="es-ES" sz="800">
                    <a:solidFill>
                      <a:srgbClr val="FFFF66"/>
                    </a:solidFill>
                    <a:latin typeface="Arial" charset="0"/>
                    <a:cs typeface="Arial" charset="0"/>
                  </a:rPr>
                  <a:t>997815,467</a:t>
                </a:r>
                <a:endParaRPr lang="es-ES" sz="900">
                  <a:solidFill>
                    <a:srgbClr val="FFFF66"/>
                  </a:solidFill>
                  <a:latin typeface="Arial Unicode MS" pitchFamily="34" charset="-128"/>
                  <a:ea typeface="Arial Unicode MS" pitchFamily="34" charset="-128"/>
                  <a:cs typeface="Arial Unicode MS" pitchFamily="34" charset="-128"/>
                </a:endParaRPr>
              </a:p>
              <a:p>
                <a:pPr algn="r" eaLnBrk="0" hangingPunct="0"/>
                <a:endParaRPr lang="es-ES" sz="1800">
                  <a:solidFill>
                    <a:srgbClr val="FFFF66"/>
                  </a:solidFill>
                </a:endParaRPr>
              </a:p>
            </p:txBody>
          </p:sp>
          <p:sp>
            <p:nvSpPr>
              <p:cNvPr id="41215" name="Rectangle 255"/>
              <p:cNvSpPr>
                <a:spLocks noChangeArrowheads="1"/>
              </p:cNvSpPr>
              <p:nvPr/>
            </p:nvSpPr>
            <p:spPr bwMode="auto">
              <a:xfrm>
                <a:off x="5222" y="3552"/>
                <a:ext cx="562" cy="384"/>
              </a:xfrm>
              <a:prstGeom prst="rect">
                <a:avLst/>
              </a:prstGeom>
              <a:noFill/>
              <a:ln w="7">
                <a:solidFill>
                  <a:srgbClr val="A0A0A0"/>
                </a:solidFill>
                <a:miter lim="800000"/>
                <a:headEnd/>
                <a:tailEnd/>
              </a:ln>
              <a:effectLst/>
            </p:spPr>
            <p:txBody>
              <a:bodyPr/>
              <a:lstStyle/>
              <a:p>
                <a:endParaRPr lang="es-ES"/>
              </a:p>
            </p:txBody>
          </p:sp>
        </p:grpSp>
        <p:grpSp>
          <p:nvGrpSpPr>
            <p:cNvPr id="41218" name="Group 258"/>
            <p:cNvGrpSpPr>
              <a:grpSpLocks/>
            </p:cNvGrpSpPr>
            <p:nvPr/>
          </p:nvGrpSpPr>
          <p:grpSpPr bwMode="auto">
            <a:xfrm>
              <a:off x="0" y="4339"/>
              <a:ext cx="1908" cy="422"/>
              <a:chOff x="0" y="4339"/>
              <a:chExt cx="1908" cy="422"/>
            </a:xfrm>
          </p:grpSpPr>
          <p:sp>
            <p:nvSpPr>
              <p:cNvPr id="41033" name="Rectangle 73"/>
              <p:cNvSpPr>
                <a:spLocks noChangeArrowheads="1"/>
              </p:cNvSpPr>
              <p:nvPr/>
            </p:nvSpPr>
            <p:spPr bwMode="auto">
              <a:xfrm>
                <a:off x="28" y="4339"/>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VANS 5 AÑOS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17" name="Rectangle 257"/>
              <p:cNvSpPr>
                <a:spLocks noChangeArrowheads="1"/>
              </p:cNvSpPr>
              <p:nvPr/>
            </p:nvSpPr>
            <p:spPr bwMode="auto">
              <a:xfrm>
                <a:off x="0" y="4339"/>
                <a:ext cx="1908" cy="422"/>
              </a:xfrm>
              <a:prstGeom prst="rect">
                <a:avLst/>
              </a:prstGeom>
              <a:noFill/>
              <a:ln w="7">
                <a:solidFill>
                  <a:srgbClr val="A0A0A0"/>
                </a:solidFill>
                <a:miter lim="800000"/>
                <a:headEnd/>
                <a:tailEnd/>
              </a:ln>
              <a:effectLst/>
            </p:spPr>
            <p:txBody>
              <a:bodyPr/>
              <a:lstStyle/>
              <a:p>
                <a:endParaRPr lang="es-ES"/>
              </a:p>
            </p:txBody>
          </p:sp>
        </p:grpSp>
        <p:grpSp>
          <p:nvGrpSpPr>
            <p:cNvPr id="41220" name="Group 260"/>
            <p:cNvGrpSpPr>
              <a:grpSpLocks/>
            </p:cNvGrpSpPr>
            <p:nvPr/>
          </p:nvGrpSpPr>
          <p:grpSpPr bwMode="auto">
            <a:xfrm>
              <a:off x="1908" y="4339"/>
              <a:ext cx="700" cy="422"/>
              <a:chOff x="1908" y="4339"/>
              <a:chExt cx="700" cy="422"/>
            </a:xfrm>
          </p:grpSpPr>
          <p:sp>
            <p:nvSpPr>
              <p:cNvPr id="41034" name="Rectangle 74"/>
              <p:cNvSpPr>
                <a:spLocks noChangeArrowheads="1"/>
              </p:cNvSpPr>
              <p:nvPr/>
            </p:nvSpPr>
            <p:spPr bwMode="auto">
              <a:xfrm>
                <a:off x="1936" y="4339"/>
                <a:ext cx="644" cy="422"/>
              </a:xfrm>
              <a:prstGeom prst="rect">
                <a:avLst/>
              </a:prstGeom>
              <a:noFill/>
              <a:ln w="9525">
                <a:noFill/>
                <a:miter lim="800000"/>
                <a:headEnd/>
                <a:tailEnd/>
              </a:ln>
              <a:effectLst/>
            </p:spPr>
            <p:txBody>
              <a:bodyPr anchor="b"/>
              <a:lstStyle/>
              <a:p>
                <a:pPr algn="ctr"/>
                <a:r>
                  <a:rPr lang="es-ES" sz="800">
                    <a:solidFill>
                      <a:srgbClr val="FFFF66"/>
                    </a:solidFill>
                    <a:latin typeface="Arial" charset="0"/>
                    <a:cs typeface="Arial" charset="0"/>
                  </a:rPr>
                  <a:t>$ 1.654.186,51</a:t>
                </a:r>
                <a:endParaRPr lang="es-ES" sz="900">
                  <a:solidFill>
                    <a:srgbClr val="FFFF66"/>
                  </a:solidFill>
                  <a:latin typeface="Arial Unicode MS" pitchFamily="34" charset="-128"/>
                  <a:ea typeface="Arial Unicode MS" pitchFamily="34" charset="-128"/>
                  <a:cs typeface="Arial Unicode MS" pitchFamily="34" charset="-128"/>
                </a:endParaRPr>
              </a:p>
              <a:p>
                <a:pPr algn="ctr" eaLnBrk="0" hangingPunct="0"/>
                <a:endParaRPr lang="es-ES" sz="1800">
                  <a:solidFill>
                    <a:srgbClr val="FFFF66"/>
                  </a:solidFill>
                </a:endParaRPr>
              </a:p>
            </p:txBody>
          </p:sp>
          <p:sp>
            <p:nvSpPr>
              <p:cNvPr id="41219" name="Rectangle 259"/>
              <p:cNvSpPr>
                <a:spLocks noChangeArrowheads="1"/>
              </p:cNvSpPr>
              <p:nvPr/>
            </p:nvSpPr>
            <p:spPr bwMode="auto">
              <a:xfrm>
                <a:off x="1908" y="4339"/>
                <a:ext cx="700" cy="422"/>
              </a:xfrm>
              <a:prstGeom prst="rect">
                <a:avLst/>
              </a:prstGeom>
              <a:noFill/>
              <a:ln w="7">
                <a:solidFill>
                  <a:srgbClr val="A0A0A0"/>
                </a:solidFill>
                <a:miter lim="800000"/>
                <a:headEnd/>
                <a:tailEnd/>
              </a:ln>
              <a:effectLst/>
            </p:spPr>
            <p:txBody>
              <a:bodyPr/>
              <a:lstStyle/>
              <a:p>
                <a:endParaRPr lang="es-ES"/>
              </a:p>
            </p:txBody>
          </p:sp>
        </p:grpSp>
        <p:grpSp>
          <p:nvGrpSpPr>
            <p:cNvPr id="41222" name="Group 262"/>
            <p:cNvGrpSpPr>
              <a:grpSpLocks/>
            </p:cNvGrpSpPr>
            <p:nvPr/>
          </p:nvGrpSpPr>
          <p:grpSpPr bwMode="auto">
            <a:xfrm>
              <a:off x="0" y="4761"/>
              <a:ext cx="1908" cy="422"/>
              <a:chOff x="0" y="4761"/>
              <a:chExt cx="1908" cy="422"/>
            </a:xfrm>
          </p:grpSpPr>
          <p:sp>
            <p:nvSpPr>
              <p:cNvPr id="41040" name="Rectangle 80"/>
              <p:cNvSpPr>
                <a:spLocks noChangeArrowheads="1"/>
              </p:cNvSpPr>
              <p:nvPr/>
            </p:nvSpPr>
            <p:spPr bwMode="auto">
              <a:xfrm>
                <a:off x="28" y="4761"/>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VANS 3 AÑOS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21" name="Rectangle 261"/>
              <p:cNvSpPr>
                <a:spLocks noChangeArrowheads="1"/>
              </p:cNvSpPr>
              <p:nvPr/>
            </p:nvSpPr>
            <p:spPr bwMode="auto">
              <a:xfrm>
                <a:off x="0" y="4761"/>
                <a:ext cx="1908" cy="422"/>
              </a:xfrm>
              <a:prstGeom prst="rect">
                <a:avLst/>
              </a:prstGeom>
              <a:noFill/>
              <a:ln w="7">
                <a:solidFill>
                  <a:srgbClr val="A0A0A0"/>
                </a:solidFill>
                <a:miter lim="800000"/>
                <a:headEnd/>
                <a:tailEnd/>
              </a:ln>
              <a:effectLst/>
            </p:spPr>
            <p:txBody>
              <a:bodyPr/>
              <a:lstStyle/>
              <a:p>
                <a:endParaRPr lang="es-ES"/>
              </a:p>
            </p:txBody>
          </p:sp>
        </p:grpSp>
        <p:grpSp>
          <p:nvGrpSpPr>
            <p:cNvPr id="41224" name="Group 264"/>
            <p:cNvGrpSpPr>
              <a:grpSpLocks/>
            </p:cNvGrpSpPr>
            <p:nvPr/>
          </p:nvGrpSpPr>
          <p:grpSpPr bwMode="auto">
            <a:xfrm>
              <a:off x="1908" y="4761"/>
              <a:ext cx="700" cy="422"/>
              <a:chOff x="1908" y="4761"/>
              <a:chExt cx="700" cy="422"/>
            </a:xfrm>
          </p:grpSpPr>
          <p:sp>
            <p:nvSpPr>
              <p:cNvPr id="41041" name="Rectangle 81"/>
              <p:cNvSpPr>
                <a:spLocks noChangeArrowheads="1"/>
              </p:cNvSpPr>
              <p:nvPr/>
            </p:nvSpPr>
            <p:spPr bwMode="auto">
              <a:xfrm>
                <a:off x="1936" y="4761"/>
                <a:ext cx="644" cy="422"/>
              </a:xfrm>
              <a:prstGeom prst="rect">
                <a:avLst/>
              </a:prstGeom>
              <a:noFill/>
              <a:ln w="9525">
                <a:noFill/>
                <a:miter lim="800000"/>
                <a:headEnd/>
                <a:tailEnd/>
              </a:ln>
              <a:effectLst/>
            </p:spPr>
            <p:txBody>
              <a:bodyPr anchor="b"/>
              <a:lstStyle/>
              <a:p>
                <a:pPr algn="ctr"/>
                <a:r>
                  <a:rPr lang="es-ES" sz="800">
                    <a:solidFill>
                      <a:srgbClr val="FFFF66"/>
                    </a:solidFill>
                    <a:latin typeface="Arial" charset="0"/>
                    <a:cs typeface="Arial" charset="0"/>
                  </a:rPr>
                  <a:t>$ 595.662,25</a:t>
                </a:r>
                <a:endParaRPr lang="es-ES" sz="900">
                  <a:solidFill>
                    <a:srgbClr val="FFFF66"/>
                  </a:solidFill>
                  <a:latin typeface="Arial Unicode MS" pitchFamily="34" charset="-128"/>
                  <a:ea typeface="Arial Unicode MS" pitchFamily="34" charset="-128"/>
                  <a:cs typeface="Arial Unicode MS" pitchFamily="34" charset="-128"/>
                </a:endParaRPr>
              </a:p>
              <a:p>
                <a:pPr algn="ctr" eaLnBrk="0" hangingPunct="0"/>
                <a:endParaRPr lang="es-ES" sz="1800">
                  <a:solidFill>
                    <a:srgbClr val="FFFF66"/>
                  </a:solidFill>
                </a:endParaRPr>
              </a:p>
            </p:txBody>
          </p:sp>
          <p:sp>
            <p:nvSpPr>
              <p:cNvPr id="41223" name="Rectangle 263"/>
              <p:cNvSpPr>
                <a:spLocks noChangeArrowheads="1"/>
              </p:cNvSpPr>
              <p:nvPr/>
            </p:nvSpPr>
            <p:spPr bwMode="auto">
              <a:xfrm>
                <a:off x="1908" y="4761"/>
                <a:ext cx="700" cy="422"/>
              </a:xfrm>
              <a:prstGeom prst="rect">
                <a:avLst/>
              </a:prstGeom>
              <a:noFill/>
              <a:ln w="7">
                <a:solidFill>
                  <a:srgbClr val="A0A0A0"/>
                </a:solidFill>
                <a:miter lim="800000"/>
                <a:headEnd/>
                <a:tailEnd/>
              </a:ln>
              <a:effectLst/>
            </p:spPr>
            <p:txBody>
              <a:bodyPr/>
              <a:lstStyle/>
              <a:p>
                <a:endParaRPr lang="es-ES"/>
              </a:p>
            </p:txBody>
          </p:sp>
        </p:grpSp>
        <p:grpSp>
          <p:nvGrpSpPr>
            <p:cNvPr id="41226" name="Group 266"/>
            <p:cNvGrpSpPr>
              <a:grpSpLocks/>
            </p:cNvGrpSpPr>
            <p:nvPr/>
          </p:nvGrpSpPr>
          <p:grpSpPr bwMode="auto">
            <a:xfrm>
              <a:off x="0" y="5183"/>
              <a:ext cx="1908" cy="422"/>
              <a:chOff x="0" y="5183"/>
              <a:chExt cx="1908" cy="422"/>
            </a:xfrm>
          </p:grpSpPr>
          <p:sp>
            <p:nvSpPr>
              <p:cNvPr id="41047" name="Rectangle 87"/>
              <p:cNvSpPr>
                <a:spLocks noChangeArrowheads="1"/>
              </p:cNvSpPr>
              <p:nvPr/>
            </p:nvSpPr>
            <p:spPr bwMode="auto">
              <a:xfrm>
                <a:off x="28" y="5183"/>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TIRS 5 AÑOS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25" name="Rectangle 265"/>
              <p:cNvSpPr>
                <a:spLocks noChangeArrowheads="1"/>
              </p:cNvSpPr>
              <p:nvPr/>
            </p:nvSpPr>
            <p:spPr bwMode="auto">
              <a:xfrm>
                <a:off x="0" y="5183"/>
                <a:ext cx="1908" cy="422"/>
              </a:xfrm>
              <a:prstGeom prst="rect">
                <a:avLst/>
              </a:prstGeom>
              <a:noFill/>
              <a:ln w="7">
                <a:solidFill>
                  <a:srgbClr val="A0A0A0"/>
                </a:solidFill>
                <a:miter lim="800000"/>
                <a:headEnd/>
                <a:tailEnd/>
              </a:ln>
              <a:effectLst/>
            </p:spPr>
            <p:txBody>
              <a:bodyPr/>
              <a:lstStyle/>
              <a:p>
                <a:endParaRPr lang="es-ES"/>
              </a:p>
            </p:txBody>
          </p:sp>
        </p:grpSp>
        <p:grpSp>
          <p:nvGrpSpPr>
            <p:cNvPr id="41228" name="Group 268"/>
            <p:cNvGrpSpPr>
              <a:grpSpLocks/>
            </p:cNvGrpSpPr>
            <p:nvPr/>
          </p:nvGrpSpPr>
          <p:grpSpPr bwMode="auto">
            <a:xfrm>
              <a:off x="1908" y="5183"/>
              <a:ext cx="700" cy="422"/>
              <a:chOff x="1908" y="5183"/>
              <a:chExt cx="700" cy="422"/>
            </a:xfrm>
          </p:grpSpPr>
          <p:sp>
            <p:nvSpPr>
              <p:cNvPr id="41048" name="Rectangle 88"/>
              <p:cNvSpPr>
                <a:spLocks noChangeArrowheads="1"/>
              </p:cNvSpPr>
              <p:nvPr/>
            </p:nvSpPr>
            <p:spPr bwMode="auto">
              <a:xfrm>
                <a:off x="1936" y="5183"/>
                <a:ext cx="644" cy="422"/>
              </a:xfrm>
              <a:prstGeom prst="rect">
                <a:avLst/>
              </a:prstGeom>
              <a:noFill/>
              <a:ln w="9525">
                <a:noFill/>
                <a:miter lim="800000"/>
                <a:headEnd/>
                <a:tailEnd/>
              </a:ln>
              <a:effectLst/>
            </p:spPr>
            <p:txBody>
              <a:bodyPr anchor="b"/>
              <a:lstStyle/>
              <a:p>
                <a:pPr algn="ctr"/>
                <a:r>
                  <a:rPr lang="es-ES" sz="800">
                    <a:solidFill>
                      <a:srgbClr val="FFFF66"/>
                    </a:solidFill>
                    <a:latin typeface="Arial" charset="0"/>
                    <a:cs typeface="Arial" charset="0"/>
                  </a:rPr>
                  <a:t>291%</a:t>
                </a:r>
                <a:endParaRPr lang="es-ES" sz="900">
                  <a:solidFill>
                    <a:srgbClr val="FFFF66"/>
                  </a:solidFill>
                  <a:latin typeface="Arial Unicode MS" pitchFamily="34" charset="-128"/>
                  <a:ea typeface="Arial Unicode MS" pitchFamily="34" charset="-128"/>
                  <a:cs typeface="Arial Unicode MS" pitchFamily="34" charset="-128"/>
                </a:endParaRPr>
              </a:p>
              <a:p>
                <a:pPr algn="ctr" eaLnBrk="0" hangingPunct="0"/>
                <a:endParaRPr lang="es-ES" sz="1800">
                  <a:solidFill>
                    <a:srgbClr val="FFFF66"/>
                  </a:solidFill>
                </a:endParaRPr>
              </a:p>
            </p:txBody>
          </p:sp>
          <p:sp>
            <p:nvSpPr>
              <p:cNvPr id="41227" name="Rectangle 267"/>
              <p:cNvSpPr>
                <a:spLocks noChangeArrowheads="1"/>
              </p:cNvSpPr>
              <p:nvPr/>
            </p:nvSpPr>
            <p:spPr bwMode="auto">
              <a:xfrm>
                <a:off x="1908" y="5183"/>
                <a:ext cx="700" cy="422"/>
              </a:xfrm>
              <a:prstGeom prst="rect">
                <a:avLst/>
              </a:prstGeom>
              <a:noFill/>
              <a:ln w="7">
                <a:solidFill>
                  <a:srgbClr val="A0A0A0"/>
                </a:solidFill>
                <a:miter lim="800000"/>
                <a:headEnd/>
                <a:tailEnd/>
              </a:ln>
              <a:effectLst/>
            </p:spPr>
            <p:txBody>
              <a:bodyPr/>
              <a:lstStyle/>
              <a:p>
                <a:endParaRPr lang="es-ES"/>
              </a:p>
            </p:txBody>
          </p:sp>
        </p:grpSp>
        <p:grpSp>
          <p:nvGrpSpPr>
            <p:cNvPr id="41230" name="Group 270"/>
            <p:cNvGrpSpPr>
              <a:grpSpLocks/>
            </p:cNvGrpSpPr>
            <p:nvPr/>
          </p:nvGrpSpPr>
          <p:grpSpPr bwMode="auto">
            <a:xfrm>
              <a:off x="0" y="5605"/>
              <a:ext cx="1908" cy="422"/>
              <a:chOff x="0" y="5605"/>
              <a:chExt cx="1908" cy="422"/>
            </a:xfrm>
          </p:grpSpPr>
          <p:sp>
            <p:nvSpPr>
              <p:cNvPr id="41054" name="Rectangle 94"/>
              <p:cNvSpPr>
                <a:spLocks noChangeArrowheads="1"/>
              </p:cNvSpPr>
              <p:nvPr/>
            </p:nvSpPr>
            <p:spPr bwMode="auto">
              <a:xfrm>
                <a:off x="28" y="5605"/>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TIRS 3 AÑOS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29" name="Rectangle 269"/>
              <p:cNvSpPr>
                <a:spLocks noChangeArrowheads="1"/>
              </p:cNvSpPr>
              <p:nvPr/>
            </p:nvSpPr>
            <p:spPr bwMode="auto">
              <a:xfrm>
                <a:off x="0" y="5605"/>
                <a:ext cx="1908" cy="422"/>
              </a:xfrm>
              <a:prstGeom prst="rect">
                <a:avLst/>
              </a:prstGeom>
              <a:noFill/>
              <a:ln w="7">
                <a:solidFill>
                  <a:srgbClr val="A0A0A0"/>
                </a:solidFill>
                <a:miter lim="800000"/>
                <a:headEnd/>
                <a:tailEnd/>
              </a:ln>
              <a:effectLst/>
            </p:spPr>
            <p:txBody>
              <a:bodyPr/>
              <a:lstStyle/>
              <a:p>
                <a:endParaRPr lang="es-ES"/>
              </a:p>
            </p:txBody>
          </p:sp>
        </p:grpSp>
        <p:grpSp>
          <p:nvGrpSpPr>
            <p:cNvPr id="41232" name="Group 272"/>
            <p:cNvGrpSpPr>
              <a:grpSpLocks/>
            </p:cNvGrpSpPr>
            <p:nvPr/>
          </p:nvGrpSpPr>
          <p:grpSpPr bwMode="auto">
            <a:xfrm>
              <a:off x="1908" y="5605"/>
              <a:ext cx="700" cy="422"/>
              <a:chOff x="1908" y="5605"/>
              <a:chExt cx="700" cy="422"/>
            </a:xfrm>
          </p:grpSpPr>
          <p:sp>
            <p:nvSpPr>
              <p:cNvPr id="41055" name="Rectangle 95"/>
              <p:cNvSpPr>
                <a:spLocks noChangeArrowheads="1"/>
              </p:cNvSpPr>
              <p:nvPr/>
            </p:nvSpPr>
            <p:spPr bwMode="auto">
              <a:xfrm>
                <a:off x="1936" y="5605"/>
                <a:ext cx="644" cy="422"/>
              </a:xfrm>
              <a:prstGeom prst="rect">
                <a:avLst/>
              </a:prstGeom>
              <a:noFill/>
              <a:ln w="9525">
                <a:noFill/>
                <a:miter lim="800000"/>
                <a:headEnd/>
                <a:tailEnd/>
              </a:ln>
              <a:effectLst/>
            </p:spPr>
            <p:txBody>
              <a:bodyPr anchor="b"/>
              <a:lstStyle/>
              <a:p>
                <a:pPr algn="ctr"/>
                <a:r>
                  <a:rPr lang="es-ES" sz="800">
                    <a:solidFill>
                      <a:srgbClr val="FFFF66"/>
                    </a:solidFill>
                    <a:latin typeface="Arial" charset="0"/>
                    <a:cs typeface="Arial" charset="0"/>
                  </a:rPr>
                  <a:t>291%</a:t>
                </a:r>
                <a:endParaRPr lang="es-ES" sz="900">
                  <a:solidFill>
                    <a:srgbClr val="FFFF66"/>
                  </a:solidFill>
                  <a:latin typeface="Arial Unicode MS" pitchFamily="34" charset="-128"/>
                  <a:ea typeface="Arial Unicode MS" pitchFamily="34" charset="-128"/>
                  <a:cs typeface="Arial Unicode MS" pitchFamily="34" charset="-128"/>
                </a:endParaRPr>
              </a:p>
              <a:p>
                <a:pPr algn="ctr" eaLnBrk="0" hangingPunct="0"/>
                <a:endParaRPr lang="es-ES" sz="1800">
                  <a:solidFill>
                    <a:srgbClr val="FFFF66"/>
                  </a:solidFill>
                </a:endParaRPr>
              </a:p>
            </p:txBody>
          </p:sp>
          <p:sp>
            <p:nvSpPr>
              <p:cNvPr id="41231" name="Rectangle 271"/>
              <p:cNvSpPr>
                <a:spLocks noChangeArrowheads="1"/>
              </p:cNvSpPr>
              <p:nvPr/>
            </p:nvSpPr>
            <p:spPr bwMode="auto">
              <a:xfrm>
                <a:off x="1908" y="5605"/>
                <a:ext cx="700" cy="422"/>
              </a:xfrm>
              <a:prstGeom prst="rect">
                <a:avLst/>
              </a:prstGeom>
              <a:noFill/>
              <a:ln w="7">
                <a:solidFill>
                  <a:srgbClr val="A0A0A0"/>
                </a:solidFill>
                <a:miter lim="800000"/>
                <a:headEnd/>
                <a:tailEnd/>
              </a:ln>
              <a:effectLst/>
            </p:spPr>
            <p:txBody>
              <a:bodyPr/>
              <a:lstStyle/>
              <a:p>
                <a:endParaRPr lang="es-ES"/>
              </a:p>
            </p:txBody>
          </p:sp>
        </p:grpSp>
        <p:grpSp>
          <p:nvGrpSpPr>
            <p:cNvPr id="41234" name="Group 274"/>
            <p:cNvGrpSpPr>
              <a:grpSpLocks/>
            </p:cNvGrpSpPr>
            <p:nvPr/>
          </p:nvGrpSpPr>
          <p:grpSpPr bwMode="auto">
            <a:xfrm>
              <a:off x="0" y="6027"/>
              <a:ext cx="1908" cy="422"/>
              <a:chOff x="0" y="6027"/>
              <a:chExt cx="1908" cy="422"/>
            </a:xfrm>
          </p:grpSpPr>
          <p:sp>
            <p:nvSpPr>
              <p:cNvPr id="41061" name="Rectangle 101"/>
              <p:cNvSpPr>
                <a:spLocks noChangeArrowheads="1"/>
              </p:cNvSpPr>
              <p:nvPr/>
            </p:nvSpPr>
            <p:spPr bwMode="auto">
              <a:xfrm>
                <a:off x="28" y="6027"/>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TMAR SOCIAL*</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33" name="Rectangle 273"/>
              <p:cNvSpPr>
                <a:spLocks noChangeArrowheads="1"/>
              </p:cNvSpPr>
              <p:nvPr/>
            </p:nvSpPr>
            <p:spPr bwMode="auto">
              <a:xfrm>
                <a:off x="0" y="6027"/>
                <a:ext cx="1908" cy="422"/>
              </a:xfrm>
              <a:prstGeom prst="rect">
                <a:avLst/>
              </a:prstGeom>
              <a:noFill/>
              <a:ln w="7">
                <a:solidFill>
                  <a:srgbClr val="A0A0A0"/>
                </a:solidFill>
                <a:miter lim="800000"/>
                <a:headEnd/>
                <a:tailEnd/>
              </a:ln>
              <a:effectLst/>
            </p:spPr>
            <p:txBody>
              <a:bodyPr/>
              <a:lstStyle/>
              <a:p>
                <a:endParaRPr lang="es-ES"/>
              </a:p>
            </p:txBody>
          </p:sp>
        </p:grpSp>
        <p:grpSp>
          <p:nvGrpSpPr>
            <p:cNvPr id="41236" name="Group 276"/>
            <p:cNvGrpSpPr>
              <a:grpSpLocks/>
            </p:cNvGrpSpPr>
            <p:nvPr/>
          </p:nvGrpSpPr>
          <p:grpSpPr bwMode="auto">
            <a:xfrm>
              <a:off x="1908" y="6027"/>
              <a:ext cx="700" cy="422"/>
              <a:chOff x="1908" y="6027"/>
              <a:chExt cx="700" cy="422"/>
            </a:xfrm>
          </p:grpSpPr>
          <p:sp>
            <p:nvSpPr>
              <p:cNvPr id="41062" name="Rectangle 102"/>
              <p:cNvSpPr>
                <a:spLocks noChangeArrowheads="1"/>
              </p:cNvSpPr>
              <p:nvPr/>
            </p:nvSpPr>
            <p:spPr bwMode="auto">
              <a:xfrm>
                <a:off x="1936" y="6027"/>
                <a:ext cx="644" cy="422"/>
              </a:xfrm>
              <a:prstGeom prst="rect">
                <a:avLst/>
              </a:prstGeom>
              <a:noFill/>
              <a:ln w="9525">
                <a:noFill/>
                <a:miter lim="800000"/>
                <a:headEnd/>
                <a:tailEnd/>
              </a:ln>
              <a:effectLst/>
            </p:spPr>
            <p:txBody>
              <a:bodyPr anchor="b"/>
              <a:lstStyle/>
              <a:p>
                <a:pPr algn="ctr"/>
                <a:r>
                  <a:rPr lang="es-ES" sz="800">
                    <a:solidFill>
                      <a:srgbClr val="FFFF66"/>
                    </a:solidFill>
                    <a:latin typeface="Arial" charset="0"/>
                    <a:cs typeface="Arial" charset="0"/>
                  </a:rPr>
                  <a:t>12%</a:t>
                </a:r>
                <a:endParaRPr lang="es-ES" sz="900">
                  <a:solidFill>
                    <a:srgbClr val="FFFF66"/>
                  </a:solidFill>
                  <a:latin typeface="Arial Unicode MS" pitchFamily="34" charset="-128"/>
                  <a:ea typeface="Arial Unicode MS" pitchFamily="34" charset="-128"/>
                  <a:cs typeface="Arial Unicode MS" pitchFamily="34" charset="-128"/>
                </a:endParaRPr>
              </a:p>
              <a:p>
                <a:pPr algn="ctr" eaLnBrk="0" hangingPunct="0"/>
                <a:endParaRPr lang="es-ES" sz="1800">
                  <a:solidFill>
                    <a:srgbClr val="FFFF66"/>
                  </a:solidFill>
                </a:endParaRPr>
              </a:p>
            </p:txBody>
          </p:sp>
          <p:sp>
            <p:nvSpPr>
              <p:cNvPr id="41235" name="Rectangle 275"/>
              <p:cNvSpPr>
                <a:spLocks noChangeArrowheads="1"/>
              </p:cNvSpPr>
              <p:nvPr/>
            </p:nvSpPr>
            <p:spPr bwMode="auto">
              <a:xfrm>
                <a:off x="1908" y="6027"/>
                <a:ext cx="700" cy="422"/>
              </a:xfrm>
              <a:prstGeom prst="rect">
                <a:avLst/>
              </a:prstGeom>
              <a:noFill/>
              <a:ln w="7">
                <a:solidFill>
                  <a:srgbClr val="A0A0A0"/>
                </a:solidFill>
                <a:miter lim="800000"/>
                <a:headEnd/>
                <a:tailEnd/>
              </a:ln>
              <a:effectLst/>
            </p:spPr>
            <p:txBody>
              <a:bodyPr/>
              <a:lstStyle/>
              <a:p>
                <a:endParaRPr lang="es-ES"/>
              </a:p>
            </p:txBody>
          </p:sp>
        </p:grpSp>
        <p:grpSp>
          <p:nvGrpSpPr>
            <p:cNvPr id="41238" name="Group 278"/>
            <p:cNvGrpSpPr>
              <a:grpSpLocks/>
            </p:cNvGrpSpPr>
            <p:nvPr/>
          </p:nvGrpSpPr>
          <p:grpSpPr bwMode="auto">
            <a:xfrm>
              <a:off x="0" y="6449"/>
              <a:ext cx="1908" cy="422"/>
              <a:chOff x="0" y="6449"/>
              <a:chExt cx="1908" cy="422"/>
            </a:xfrm>
          </p:grpSpPr>
          <p:sp>
            <p:nvSpPr>
              <p:cNvPr id="41068" name="Rectangle 108"/>
              <p:cNvSpPr>
                <a:spLocks noChangeArrowheads="1"/>
              </p:cNvSpPr>
              <p:nvPr/>
            </p:nvSpPr>
            <p:spPr bwMode="auto">
              <a:xfrm>
                <a:off x="28" y="6449"/>
                <a:ext cx="1852" cy="422"/>
              </a:xfrm>
              <a:prstGeom prst="rect">
                <a:avLst/>
              </a:prstGeom>
              <a:noFill/>
              <a:ln w="9525">
                <a:noFill/>
                <a:miter lim="800000"/>
                <a:headEnd/>
                <a:tailEnd/>
              </a:ln>
              <a:effectLst/>
            </p:spPr>
            <p:txBody>
              <a:bodyPr anchor="b"/>
              <a:lstStyle/>
              <a:p>
                <a:r>
                  <a:rPr lang="es-ES" sz="1000">
                    <a:solidFill>
                      <a:srgbClr val="FFFF66"/>
                    </a:solidFill>
                    <a:latin typeface="Arial" charset="0"/>
                    <a:cs typeface="Arial" charset="0"/>
                  </a:rPr>
                  <a:t>ANALISIS</a:t>
                </a:r>
                <a:endParaRPr lang="es-ES" sz="900">
                  <a:solidFill>
                    <a:srgbClr val="FFFF66"/>
                  </a:solidFill>
                  <a:latin typeface="Arial Unicode MS" pitchFamily="34" charset="-128"/>
                  <a:ea typeface="Arial Unicode MS" pitchFamily="34" charset="-128"/>
                  <a:cs typeface="Arial Unicode MS" pitchFamily="34" charset="-128"/>
                </a:endParaRPr>
              </a:p>
              <a:p>
                <a:pPr eaLnBrk="0" hangingPunct="0"/>
                <a:endParaRPr lang="es-ES" sz="1800">
                  <a:solidFill>
                    <a:srgbClr val="FFFF66"/>
                  </a:solidFill>
                </a:endParaRPr>
              </a:p>
            </p:txBody>
          </p:sp>
          <p:sp>
            <p:nvSpPr>
              <p:cNvPr id="41237" name="Rectangle 277"/>
              <p:cNvSpPr>
                <a:spLocks noChangeArrowheads="1"/>
              </p:cNvSpPr>
              <p:nvPr/>
            </p:nvSpPr>
            <p:spPr bwMode="auto">
              <a:xfrm>
                <a:off x="0" y="6449"/>
                <a:ext cx="1908" cy="422"/>
              </a:xfrm>
              <a:prstGeom prst="rect">
                <a:avLst/>
              </a:prstGeom>
              <a:noFill/>
              <a:ln w="7">
                <a:solidFill>
                  <a:srgbClr val="A0A0A0"/>
                </a:solidFill>
                <a:miter lim="800000"/>
                <a:headEnd/>
                <a:tailEnd/>
              </a:ln>
              <a:effectLst/>
            </p:spPr>
            <p:txBody>
              <a:bodyPr/>
              <a:lstStyle/>
              <a:p>
                <a:endParaRPr lang="es-ES"/>
              </a:p>
            </p:txBody>
          </p:sp>
        </p:grpSp>
        <p:grpSp>
          <p:nvGrpSpPr>
            <p:cNvPr id="41240" name="Group 280"/>
            <p:cNvGrpSpPr>
              <a:grpSpLocks/>
            </p:cNvGrpSpPr>
            <p:nvPr/>
          </p:nvGrpSpPr>
          <p:grpSpPr bwMode="auto">
            <a:xfrm>
              <a:off x="1908" y="6449"/>
              <a:ext cx="700" cy="422"/>
              <a:chOff x="1908" y="6449"/>
              <a:chExt cx="700" cy="422"/>
            </a:xfrm>
          </p:grpSpPr>
          <p:sp>
            <p:nvSpPr>
              <p:cNvPr id="41069" name="Rectangle 109"/>
              <p:cNvSpPr>
                <a:spLocks noChangeArrowheads="1"/>
              </p:cNvSpPr>
              <p:nvPr/>
            </p:nvSpPr>
            <p:spPr bwMode="auto">
              <a:xfrm>
                <a:off x="1936" y="6449"/>
                <a:ext cx="644" cy="422"/>
              </a:xfrm>
              <a:prstGeom prst="rect">
                <a:avLst/>
              </a:prstGeom>
              <a:noFill/>
              <a:ln w="9525">
                <a:noFill/>
                <a:miter lim="800000"/>
                <a:headEnd/>
                <a:tailEnd/>
              </a:ln>
              <a:effectLst/>
            </p:spPr>
            <p:txBody>
              <a:bodyPr anchor="b"/>
              <a:lstStyle/>
              <a:p>
                <a:pPr algn="ctr"/>
                <a:r>
                  <a:rPr lang="es-ES" sz="800">
                    <a:solidFill>
                      <a:srgbClr val="FFFF66"/>
                    </a:solidFill>
                    <a:latin typeface="Arial" charset="0"/>
                    <a:cs typeface="Arial" charset="0"/>
                  </a:rPr>
                  <a:t>SE ACEPTA</a:t>
                </a:r>
                <a:endParaRPr lang="es-ES" sz="900">
                  <a:solidFill>
                    <a:srgbClr val="FFFF66"/>
                  </a:solidFill>
                  <a:latin typeface="Arial Unicode MS" pitchFamily="34" charset="-128"/>
                  <a:ea typeface="Arial Unicode MS" pitchFamily="34" charset="-128"/>
                  <a:cs typeface="Arial Unicode MS" pitchFamily="34" charset="-128"/>
                </a:endParaRPr>
              </a:p>
              <a:p>
                <a:pPr algn="ctr" eaLnBrk="0" hangingPunct="0"/>
                <a:endParaRPr lang="es-ES" sz="1800">
                  <a:solidFill>
                    <a:srgbClr val="FFFF66"/>
                  </a:solidFill>
                </a:endParaRPr>
              </a:p>
            </p:txBody>
          </p:sp>
          <p:sp>
            <p:nvSpPr>
              <p:cNvPr id="41239" name="Rectangle 279"/>
              <p:cNvSpPr>
                <a:spLocks noChangeArrowheads="1"/>
              </p:cNvSpPr>
              <p:nvPr/>
            </p:nvSpPr>
            <p:spPr bwMode="auto">
              <a:xfrm>
                <a:off x="1908" y="6449"/>
                <a:ext cx="700" cy="422"/>
              </a:xfrm>
              <a:prstGeom prst="rect">
                <a:avLst/>
              </a:prstGeom>
              <a:noFill/>
              <a:ln w="7">
                <a:solidFill>
                  <a:srgbClr val="A0A0A0"/>
                </a:solidFill>
                <a:miter lim="800000"/>
                <a:headEnd/>
                <a:tailEnd/>
              </a:ln>
              <a:effectLst/>
            </p:spPr>
            <p:txBody>
              <a:bodyPr/>
              <a:lstStyle/>
              <a:p>
                <a:endParaRPr lang="es-ES"/>
              </a:p>
            </p:txBody>
          </p:sp>
        </p:grpSp>
      </p:grpSp>
      <p:sp>
        <p:nvSpPr>
          <p:cNvPr id="41242" name="Text Box 282"/>
          <p:cNvSpPr txBox="1">
            <a:spLocks noChangeArrowheads="1"/>
          </p:cNvSpPr>
          <p:nvPr/>
        </p:nvSpPr>
        <p:spPr bwMode="auto">
          <a:xfrm>
            <a:off x="1219200" y="228600"/>
            <a:ext cx="7315200" cy="396875"/>
          </a:xfrm>
          <a:prstGeom prst="rect">
            <a:avLst/>
          </a:prstGeom>
          <a:noFill/>
          <a:ln w="9525">
            <a:noFill/>
            <a:miter lim="800000"/>
            <a:headEnd/>
            <a:tailEnd/>
          </a:ln>
          <a:effectLst/>
        </p:spPr>
        <p:txBody>
          <a:bodyPr>
            <a:spAutoFit/>
          </a:bodyPr>
          <a:lstStyle/>
          <a:p>
            <a:pPr algn="ctr"/>
            <a:r>
              <a:rPr lang="es-ES" b="1">
                <a:solidFill>
                  <a:srgbClr val="CCECFF"/>
                </a:solidFill>
                <a:latin typeface="Arial" charset="0"/>
                <a:cs typeface="Arial" charset="0"/>
              </a:rPr>
              <a:t>VALOR AGREGADO SOCIAL DEL PROYECTO</a:t>
            </a:r>
            <a:endParaRPr lang="es-ES" sz="3600" b="1">
              <a:solidFill>
                <a:srgbClr val="CCEC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990600"/>
            <a:ext cx="8382000" cy="5484813"/>
          </a:xfrm>
          <a:prstGeom prst="rect">
            <a:avLst/>
          </a:prstGeom>
          <a:noFill/>
          <a:ln w="9525">
            <a:noFill/>
            <a:miter lim="800000"/>
            <a:headEnd/>
            <a:tailEnd/>
          </a:ln>
          <a:effectLst/>
        </p:spPr>
        <p:txBody>
          <a:bodyPr>
            <a:spAutoFit/>
          </a:bodyPr>
          <a:lstStyle/>
          <a:p>
            <a:pPr marL="571500" indent="-571500" algn="just">
              <a:spcBef>
                <a:spcPct val="50000"/>
              </a:spcBef>
            </a:pPr>
            <a:r>
              <a:rPr lang="es-EC" b="1">
                <a:solidFill>
                  <a:schemeClr val="bg1"/>
                </a:solidFill>
                <a:latin typeface="Arial Unicode MS" pitchFamily="34" charset="-128"/>
                <a:ea typeface="Arial Unicode MS" pitchFamily="34" charset="-128"/>
                <a:cs typeface="Arial Unicode MS" pitchFamily="34" charset="-128"/>
              </a:rPr>
              <a:t>        </a:t>
            </a:r>
            <a:r>
              <a:rPr lang="es-ES" b="1">
                <a:solidFill>
                  <a:schemeClr val="bg1"/>
                </a:solidFill>
                <a:latin typeface="Arial Unicode MS" pitchFamily="34" charset="-128"/>
                <a:ea typeface="Arial Unicode MS" pitchFamily="34" charset="-128"/>
                <a:cs typeface="Arial Unicode MS" pitchFamily="34" charset="-128"/>
              </a:rPr>
              <a:t>DEBILIDADES</a:t>
            </a:r>
            <a:endParaRPr lang="es-EC" b="1">
              <a:solidFill>
                <a:schemeClr val="bg1"/>
              </a:solidFill>
              <a:latin typeface="Arial Unicode MS" pitchFamily="34" charset="-128"/>
              <a:ea typeface="Arial Unicode MS" pitchFamily="34" charset="-128"/>
              <a:cs typeface="Arial Unicode MS" pitchFamily="34" charset="-128"/>
            </a:endParaRPr>
          </a:p>
          <a:p>
            <a:pPr marL="571500" indent="-571500" algn="just">
              <a:spcBef>
                <a:spcPct val="50000"/>
              </a:spcBef>
              <a:buFontTx/>
              <a:buBlip>
                <a:blip r:embed="rId2"/>
              </a:buBlip>
            </a:pPr>
            <a:r>
              <a:rPr lang="es-ES" sz="1800">
                <a:solidFill>
                  <a:schemeClr val="bg1"/>
                </a:solidFill>
                <a:latin typeface="Arial Unicode MS" pitchFamily="34" charset="-128"/>
                <a:cs typeface="Times New Roman" pitchFamily="18" charset="0"/>
              </a:rPr>
              <a:t>Tecnología de producción es inadecuada para grandes lotes.</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Velocidad de respuesta limitada con respecto a los pedidos debido a lotes mínimos pequeños</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Dificultad en el abastecimiento de materias primas y bienes de capital. </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Trabas aduaneras. La CAE no llega a establecer un sistema eficiente y ágil en el tratamiento de las importaciones.</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Alto requerimiento de capital de operación: difícil acceso al crédito y alto costo del dinero.</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Relaciones laborales complicadas. Código laboral obsoleto e inflexible.</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Falta de normas de manufactura de calidad.</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Desinformación de lo que respecta a las tendencias internacionales de moda.</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Factores exógenos comunes a los dos sectores (Textil y confecciones), como alto riego político en país y la región.</a:t>
            </a:r>
            <a:endParaRPr lang="es-ES" sz="1800">
              <a:solidFill>
                <a:schemeClr val="bg1"/>
              </a:solidFill>
            </a:endParaRPr>
          </a:p>
        </p:txBody>
      </p:sp>
      <p:sp>
        <p:nvSpPr>
          <p:cNvPr id="7171" name="WordArt 3"/>
          <p:cNvSpPr>
            <a:spLocks noChangeArrowheads="1" noChangeShapeType="1" noTextEdit="1"/>
          </p:cNvSpPr>
          <p:nvPr/>
        </p:nvSpPr>
        <p:spPr bwMode="auto">
          <a:xfrm>
            <a:off x="3505200" y="381000"/>
            <a:ext cx="2362200" cy="3810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outerShdw dist="35921" dir="2700000" algn="ctr" rotWithShape="0">
                    <a:srgbClr val="808080"/>
                  </a:outerShdw>
                </a:effectLst>
                <a:latin typeface="Arial Black"/>
              </a:rPr>
              <a:t>FODA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90600" y="1447800"/>
            <a:ext cx="7620000" cy="4110038"/>
          </a:xfrm>
          <a:prstGeom prst="rect">
            <a:avLst/>
          </a:prstGeom>
          <a:noFill/>
          <a:ln w="9525">
            <a:noFill/>
            <a:miter lim="800000"/>
            <a:headEnd/>
            <a:tailEnd/>
          </a:ln>
          <a:effectLst/>
        </p:spPr>
        <p:txBody>
          <a:bodyPr>
            <a:spAutoFit/>
          </a:bodyPr>
          <a:lstStyle/>
          <a:p>
            <a:pPr marL="571500" indent="-571500" algn="just">
              <a:spcBef>
                <a:spcPct val="50000"/>
              </a:spcBef>
            </a:pPr>
            <a:r>
              <a:rPr lang="es-EC" sz="1800" b="1">
                <a:solidFill>
                  <a:schemeClr val="bg1"/>
                </a:solidFill>
                <a:latin typeface="Arial Unicode MS" pitchFamily="34" charset="-128"/>
                <a:ea typeface="Arial Unicode MS" pitchFamily="34" charset="-128"/>
                <a:cs typeface="Arial Unicode MS" pitchFamily="34" charset="-128"/>
              </a:rPr>
              <a:t>          </a:t>
            </a:r>
            <a:r>
              <a:rPr lang="es-ES" b="1">
                <a:solidFill>
                  <a:schemeClr val="bg1"/>
                </a:solidFill>
                <a:latin typeface="Arial Unicode MS" pitchFamily="34" charset="-128"/>
                <a:ea typeface="Arial Unicode MS" pitchFamily="34" charset="-128"/>
                <a:cs typeface="Arial Unicode MS" pitchFamily="34" charset="-128"/>
              </a:rPr>
              <a:t>AMENAZAS</a:t>
            </a:r>
            <a:endParaRPr lang="es-ES">
              <a:solidFill>
                <a:schemeClr val="bg1"/>
              </a:solidFill>
              <a:latin typeface="Arial Unicode MS" pitchFamily="34" charset="-128"/>
              <a:ea typeface="Arial Unicode MS" pitchFamily="34" charset="-128"/>
              <a:cs typeface="Arial Unicode MS" pitchFamily="34" charset="-128"/>
            </a:endParaRPr>
          </a:p>
          <a:p>
            <a:pPr marL="571500" indent="-571500" algn="just">
              <a:spcBef>
                <a:spcPct val="50000"/>
              </a:spcBef>
              <a:buFontTx/>
              <a:buBlip>
                <a:blip r:embed="rId2"/>
              </a:buBlip>
            </a:pPr>
            <a:r>
              <a:rPr lang="es-ES" sz="1800">
                <a:solidFill>
                  <a:schemeClr val="bg1"/>
                </a:solidFill>
                <a:latin typeface="Arial Unicode MS" pitchFamily="34" charset="-128"/>
                <a:ea typeface="Arial Unicode MS" pitchFamily="34" charset="-128"/>
                <a:cs typeface="Arial Unicode MS" pitchFamily="34" charset="-128"/>
              </a:rPr>
              <a:t> </a:t>
            </a:r>
            <a:r>
              <a:rPr lang="es-ES" sz="1800">
                <a:solidFill>
                  <a:schemeClr val="bg1"/>
                </a:solidFill>
                <a:latin typeface="Arial Unicode MS" pitchFamily="34" charset="-128"/>
                <a:cs typeface="Times New Roman" pitchFamily="18" charset="0"/>
              </a:rPr>
              <a:t>Sector estuvo calificado por la banca como “de alto riesgo”.</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Costo financiero muy alto (poco competitivo). Ausencia de líneas de crédito para estos sectores industriales y específicamente para la pequeña industria.</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Competencia desleal: importación ilegal: subfacturación, “dumping”, ropa usada, etc.</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Sector informal muy extendido (no facturación, no IVA)</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Impuestos muy altos (renta, participación, otros).</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Transporte marítimo caro e ineficiente; frecuencias bajas.</a:t>
            </a:r>
            <a:endParaRPr lang="es-ES" sz="1800">
              <a:solidFill>
                <a:schemeClr val="bg1"/>
              </a:solidFill>
              <a:latin typeface="Arial Unicode MS" pitchFamily="34" charset="-128"/>
              <a:ea typeface="Arial Unicode MS" pitchFamily="34" charset="-128"/>
              <a:cs typeface="Arial Unicode MS" pitchFamily="34" charset="-128"/>
            </a:endParaRPr>
          </a:p>
          <a:p>
            <a:pPr marL="571500" indent="-571500">
              <a:spcBef>
                <a:spcPct val="50000"/>
              </a:spcBef>
              <a:buFontTx/>
              <a:buBlip>
                <a:blip r:embed="rId2"/>
              </a:buBlip>
            </a:pPr>
            <a:r>
              <a:rPr lang="es-ES" sz="1800">
                <a:solidFill>
                  <a:schemeClr val="bg1"/>
                </a:solidFill>
                <a:latin typeface="Arial Unicode MS" pitchFamily="34" charset="-128"/>
                <a:cs typeface="Times New Roman" pitchFamily="18" charset="0"/>
              </a:rPr>
              <a:t>Infraestructura deficiente.</a:t>
            </a:r>
            <a:endParaRPr lang="es-ES" sz="1800">
              <a:solidFill>
                <a:schemeClr val="bg1"/>
              </a:solidFill>
            </a:endParaRPr>
          </a:p>
        </p:txBody>
      </p:sp>
      <p:sp>
        <p:nvSpPr>
          <p:cNvPr id="8195" name="WordArt 3"/>
          <p:cNvSpPr>
            <a:spLocks noChangeArrowheads="1" noChangeShapeType="1" noTextEdit="1"/>
          </p:cNvSpPr>
          <p:nvPr/>
        </p:nvSpPr>
        <p:spPr bwMode="auto">
          <a:xfrm>
            <a:off x="3505200" y="381000"/>
            <a:ext cx="2362200" cy="3810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outerShdw dist="35921" dir="2700000" algn="ctr" rotWithShape="0">
                    <a:srgbClr val="808080"/>
                  </a:outerShdw>
                </a:effectLst>
                <a:latin typeface="Arial Black"/>
              </a:rPr>
              <a:t>FODA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52400" y="304800"/>
            <a:ext cx="8915400" cy="990600"/>
          </a:xfrm>
          <a:prstGeom prst="rect">
            <a:avLst/>
          </a:prstGeom>
        </p:spPr>
        <p:txBody>
          <a:bodyPr wrap="none" fromWordArt="1">
            <a:prstTxWarp prst="textWave1">
              <a:avLst>
                <a:gd name="adj1" fmla="val 13005"/>
                <a:gd name="adj2" fmla="val 0"/>
              </a:avLst>
            </a:prstTxWarp>
          </a:bodyPr>
          <a:lstStyle/>
          <a:p>
            <a:pPr algn="ctr"/>
            <a:r>
              <a:rPr lang="es-ES" sz="1800" b="1" kern="10">
                <a:ln w="9525">
                  <a:noFill/>
                  <a:round/>
                  <a:headEnd/>
                  <a:tailEnd/>
                </a:ln>
                <a:solidFill>
                  <a:srgbClr val="FFFFCC"/>
                </a:solidFill>
                <a:latin typeface="Times New Roman"/>
                <a:cs typeface="Times New Roman"/>
              </a:rPr>
              <a:t>MATRIZ DEMANDA-CRECIMIENTO (MATRIZ BCG ADAPTADA)</a:t>
            </a:r>
          </a:p>
        </p:txBody>
      </p:sp>
      <p:grpSp>
        <p:nvGrpSpPr>
          <p:cNvPr id="9231" name="Group 15"/>
          <p:cNvGrpSpPr>
            <a:grpSpLocks/>
          </p:cNvGrpSpPr>
          <p:nvPr/>
        </p:nvGrpSpPr>
        <p:grpSpPr bwMode="auto">
          <a:xfrm>
            <a:off x="457200" y="1752600"/>
            <a:ext cx="7543800" cy="3276600"/>
            <a:chOff x="336" y="1344"/>
            <a:chExt cx="5232" cy="2313"/>
          </a:xfrm>
        </p:grpSpPr>
        <p:sp>
          <p:nvSpPr>
            <p:cNvPr id="9220" name="Text Box 4"/>
            <p:cNvSpPr txBox="1">
              <a:spLocks noChangeArrowheads="1"/>
            </p:cNvSpPr>
            <p:nvPr/>
          </p:nvSpPr>
          <p:spPr bwMode="auto">
            <a:xfrm>
              <a:off x="2530" y="1344"/>
              <a:ext cx="1013" cy="432"/>
            </a:xfrm>
            <a:prstGeom prst="rect">
              <a:avLst/>
            </a:prstGeom>
            <a:solidFill>
              <a:srgbClr val="CCECFF"/>
            </a:solidFill>
            <a:ln w="6350">
              <a:solidFill>
                <a:srgbClr val="000000"/>
              </a:solidFill>
              <a:miter lim="800000"/>
              <a:headEnd/>
              <a:tailEnd/>
            </a:ln>
          </p:spPr>
          <p:txBody>
            <a:bodyPr/>
            <a:lstStyle/>
            <a:p>
              <a:pPr algn="ctr" eaLnBrk="0" hangingPunct="0"/>
              <a:r>
                <a:rPr lang="es-ES"/>
                <a:t>ALTO</a:t>
              </a:r>
            </a:p>
          </p:txBody>
        </p:sp>
        <p:sp>
          <p:nvSpPr>
            <p:cNvPr id="9221" name="Text Box 5"/>
            <p:cNvSpPr txBox="1">
              <a:spLocks noChangeArrowheads="1"/>
            </p:cNvSpPr>
            <p:nvPr/>
          </p:nvSpPr>
          <p:spPr bwMode="auto">
            <a:xfrm>
              <a:off x="3543" y="1344"/>
              <a:ext cx="1086" cy="432"/>
            </a:xfrm>
            <a:prstGeom prst="rect">
              <a:avLst/>
            </a:prstGeom>
            <a:solidFill>
              <a:srgbClr val="CCECFF"/>
            </a:solidFill>
            <a:ln w="6350">
              <a:solidFill>
                <a:srgbClr val="000000"/>
              </a:solidFill>
              <a:miter lim="800000"/>
              <a:headEnd/>
              <a:tailEnd/>
            </a:ln>
          </p:spPr>
          <p:txBody>
            <a:bodyPr/>
            <a:lstStyle/>
            <a:p>
              <a:pPr algn="ctr" eaLnBrk="0" hangingPunct="0"/>
              <a:r>
                <a:rPr lang="es-ES"/>
                <a:t>MEDIO</a:t>
              </a:r>
            </a:p>
          </p:txBody>
        </p:sp>
        <p:sp>
          <p:nvSpPr>
            <p:cNvPr id="9222" name="Text Box 6"/>
            <p:cNvSpPr txBox="1">
              <a:spLocks noChangeArrowheads="1"/>
            </p:cNvSpPr>
            <p:nvPr/>
          </p:nvSpPr>
          <p:spPr bwMode="auto">
            <a:xfrm>
              <a:off x="4556" y="1344"/>
              <a:ext cx="1012" cy="432"/>
            </a:xfrm>
            <a:prstGeom prst="rect">
              <a:avLst/>
            </a:prstGeom>
            <a:solidFill>
              <a:srgbClr val="CCECFF"/>
            </a:solidFill>
            <a:ln w="6350">
              <a:solidFill>
                <a:srgbClr val="000000"/>
              </a:solidFill>
              <a:miter lim="800000"/>
              <a:headEnd/>
              <a:tailEnd/>
            </a:ln>
          </p:spPr>
          <p:txBody>
            <a:bodyPr/>
            <a:lstStyle/>
            <a:p>
              <a:pPr algn="ctr" eaLnBrk="0" hangingPunct="0"/>
              <a:r>
                <a:rPr lang="es-ES"/>
                <a:t>BAJO</a:t>
              </a:r>
            </a:p>
          </p:txBody>
        </p:sp>
        <p:sp>
          <p:nvSpPr>
            <p:cNvPr id="9223" name="Text Box 7"/>
            <p:cNvSpPr txBox="1">
              <a:spLocks noChangeArrowheads="1"/>
            </p:cNvSpPr>
            <p:nvPr/>
          </p:nvSpPr>
          <p:spPr bwMode="auto">
            <a:xfrm>
              <a:off x="673" y="2051"/>
              <a:ext cx="1182" cy="573"/>
            </a:xfrm>
            <a:prstGeom prst="rect">
              <a:avLst/>
            </a:prstGeom>
            <a:solidFill>
              <a:srgbClr val="CCECFF"/>
            </a:solidFill>
            <a:ln w="6350">
              <a:solidFill>
                <a:srgbClr val="000000"/>
              </a:solidFill>
              <a:miter lim="800000"/>
              <a:headEnd/>
              <a:tailEnd/>
            </a:ln>
          </p:spPr>
          <p:txBody>
            <a:bodyPr/>
            <a:lstStyle/>
            <a:p>
              <a:pPr algn="ctr" eaLnBrk="0" hangingPunct="0"/>
              <a:r>
                <a:rPr lang="es-ES"/>
                <a:t>ALTO</a:t>
              </a:r>
            </a:p>
          </p:txBody>
        </p:sp>
        <p:sp>
          <p:nvSpPr>
            <p:cNvPr id="9224" name="Text Box 8"/>
            <p:cNvSpPr txBox="1">
              <a:spLocks noChangeArrowheads="1"/>
            </p:cNvSpPr>
            <p:nvPr/>
          </p:nvSpPr>
          <p:spPr bwMode="auto">
            <a:xfrm>
              <a:off x="673" y="2572"/>
              <a:ext cx="1182" cy="573"/>
            </a:xfrm>
            <a:prstGeom prst="rect">
              <a:avLst/>
            </a:prstGeom>
            <a:solidFill>
              <a:srgbClr val="CCECFF"/>
            </a:solidFill>
            <a:ln w="6350">
              <a:solidFill>
                <a:srgbClr val="000000"/>
              </a:solidFill>
              <a:miter lim="800000"/>
              <a:headEnd/>
              <a:tailEnd/>
            </a:ln>
          </p:spPr>
          <p:txBody>
            <a:bodyPr/>
            <a:lstStyle/>
            <a:p>
              <a:pPr algn="ctr" eaLnBrk="0" hangingPunct="0"/>
              <a:r>
                <a:rPr lang="es-ES"/>
                <a:t>MEDIO</a:t>
              </a:r>
            </a:p>
          </p:txBody>
        </p:sp>
        <p:sp>
          <p:nvSpPr>
            <p:cNvPr id="9225" name="Text Box 9"/>
            <p:cNvSpPr txBox="1">
              <a:spLocks noChangeArrowheads="1"/>
            </p:cNvSpPr>
            <p:nvPr/>
          </p:nvSpPr>
          <p:spPr bwMode="auto">
            <a:xfrm>
              <a:off x="336" y="1344"/>
              <a:ext cx="2194" cy="756"/>
            </a:xfrm>
            <a:prstGeom prst="rect">
              <a:avLst/>
            </a:prstGeom>
            <a:solidFill>
              <a:srgbClr val="CCECFF"/>
            </a:solidFill>
            <a:ln w="6350">
              <a:solidFill>
                <a:srgbClr val="000000"/>
              </a:solidFill>
              <a:miter lim="800000"/>
              <a:headEnd/>
              <a:tailEnd/>
            </a:ln>
          </p:spPr>
          <p:txBody>
            <a:bodyPr/>
            <a:lstStyle/>
            <a:p>
              <a:pPr algn="r" eaLnBrk="0" hangingPunct="0"/>
              <a:r>
                <a:rPr lang="es-ES" sz="1800"/>
                <a:t>          </a:t>
              </a:r>
              <a:r>
                <a:rPr lang="es-EC" sz="1800"/>
                <a:t>              </a:t>
              </a:r>
              <a:r>
                <a:rPr lang="es-ES" sz="1800"/>
                <a:t>Crecimiento* </a:t>
              </a:r>
            </a:p>
            <a:p>
              <a:pPr eaLnBrk="0" hangingPunct="0"/>
              <a:endParaRPr lang="es-EC" sz="1800"/>
            </a:p>
            <a:p>
              <a:pPr eaLnBrk="0" hangingPunct="0"/>
              <a:r>
                <a:rPr lang="es-ES" sz="1800"/>
                <a:t>Demanda*</a:t>
              </a:r>
            </a:p>
          </p:txBody>
        </p:sp>
        <p:sp>
          <p:nvSpPr>
            <p:cNvPr id="9226" name="Line 10"/>
            <p:cNvSpPr>
              <a:spLocks noChangeShapeType="1"/>
            </p:cNvSpPr>
            <p:nvPr/>
          </p:nvSpPr>
          <p:spPr bwMode="auto">
            <a:xfrm>
              <a:off x="336" y="1344"/>
              <a:ext cx="2194" cy="756"/>
            </a:xfrm>
            <a:prstGeom prst="line">
              <a:avLst/>
            </a:prstGeom>
            <a:noFill/>
            <a:ln w="6350">
              <a:solidFill>
                <a:srgbClr val="000000"/>
              </a:solidFill>
              <a:round/>
              <a:headEnd/>
              <a:tailEnd/>
            </a:ln>
          </p:spPr>
          <p:txBody>
            <a:bodyPr/>
            <a:lstStyle/>
            <a:p>
              <a:endParaRPr lang="es-ES"/>
            </a:p>
          </p:txBody>
        </p:sp>
        <p:sp>
          <p:nvSpPr>
            <p:cNvPr id="9227" name="Line 11"/>
            <p:cNvSpPr>
              <a:spLocks noChangeShapeType="1"/>
            </p:cNvSpPr>
            <p:nvPr/>
          </p:nvSpPr>
          <p:spPr bwMode="auto">
            <a:xfrm flipV="1">
              <a:off x="1847" y="2622"/>
              <a:ext cx="3089" cy="2"/>
            </a:xfrm>
            <a:prstGeom prst="line">
              <a:avLst/>
            </a:prstGeom>
            <a:noFill/>
            <a:ln w="6350">
              <a:solidFill>
                <a:srgbClr val="000000"/>
              </a:solidFill>
              <a:round/>
              <a:headEnd/>
              <a:tailEnd/>
            </a:ln>
          </p:spPr>
          <p:txBody>
            <a:bodyPr/>
            <a:lstStyle/>
            <a:p>
              <a:endParaRPr lang="es-ES"/>
            </a:p>
          </p:txBody>
        </p:sp>
        <p:sp>
          <p:nvSpPr>
            <p:cNvPr id="9228" name="Line 12"/>
            <p:cNvSpPr>
              <a:spLocks noChangeShapeType="1"/>
            </p:cNvSpPr>
            <p:nvPr/>
          </p:nvSpPr>
          <p:spPr bwMode="auto">
            <a:xfrm flipH="1">
              <a:off x="4104" y="1791"/>
              <a:ext cx="23" cy="1271"/>
            </a:xfrm>
            <a:prstGeom prst="line">
              <a:avLst/>
            </a:prstGeom>
            <a:noFill/>
            <a:ln w="6350">
              <a:solidFill>
                <a:srgbClr val="000000"/>
              </a:solidFill>
              <a:round/>
              <a:headEnd/>
              <a:tailEnd/>
            </a:ln>
          </p:spPr>
          <p:txBody>
            <a:bodyPr/>
            <a:lstStyle/>
            <a:p>
              <a:endParaRPr lang="es-ES"/>
            </a:p>
          </p:txBody>
        </p:sp>
        <p:sp>
          <p:nvSpPr>
            <p:cNvPr id="9229" name="Oval 13"/>
            <p:cNvSpPr>
              <a:spLocks noChangeArrowheads="1"/>
            </p:cNvSpPr>
            <p:nvPr/>
          </p:nvSpPr>
          <p:spPr bwMode="auto">
            <a:xfrm>
              <a:off x="3107" y="2111"/>
              <a:ext cx="2041" cy="1382"/>
            </a:xfrm>
            <a:prstGeom prst="ellipse">
              <a:avLst/>
            </a:prstGeom>
            <a:solidFill>
              <a:srgbClr val="CCECFF"/>
            </a:solidFill>
            <a:ln w="6350">
              <a:solidFill>
                <a:srgbClr val="000000"/>
              </a:solidFill>
              <a:round/>
              <a:headEnd/>
              <a:tailEnd/>
            </a:ln>
          </p:spPr>
          <p:txBody>
            <a:bodyPr/>
            <a:lstStyle/>
            <a:p>
              <a:pPr algn="ctr" eaLnBrk="0" hangingPunct="0"/>
              <a:r>
                <a:rPr lang="es-ES" sz="1600"/>
                <a:t>Direccionar, segmentar</a:t>
              </a:r>
            </a:p>
            <a:p>
              <a:pPr algn="ctr" eaLnBrk="0" hangingPunct="0"/>
              <a:r>
                <a:rPr lang="es-ES" sz="1600"/>
                <a:t>Gestión rápida de ventas, e introducción de productos y enfoque</a:t>
              </a:r>
            </a:p>
          </p:txBody>
        </p:sp>
        <p:sp>
          <p:nvSpPr>
            <p:cNvPr id="9230" name="Text Box 14"/>
            <p:cNvSpPr txBox="1">
              <a:spLocks noChangeArrowheads="1"/>
            </p:cNvSpPr>
            <p:nvPr/>
          </p:nvSpPr>
          <p:spPr bwMode="auto">
            <a:xfrm>
              <a:off x="673" y="3145"/>
              <a:ext cx="1182" cy="512"/>
            </a:xfrm>
            <a:prstGeom prst="rect">
              <a:avLst/>
            </a:prstGeom>
            <a:solidFill>
              <a:srgbClr val="CCECFF"/>
            </a:solidFill>
            <a:ln w="6350">
              <a:solidFill>
                <a:srgbClr val="000000"/>
              </a:solidFill>
              <a:miter lim="800000"/>
              <a:headEnd/>
              <a:tailEnd/>
            </a:ln>
          </p:spPr>
          <p:txBody>
            <a:bodyPr/>
            <a:lstStyle/>
            <a:p>
              <a:pPr algn="ctr" eaLnBrk="0" hangingPunct="0"/>
              <a:r>
                <a:rPr lang="es-ES"/>
                <a:t>BAJO</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152400" y="304800"/>
            <a:ext cx="8915400" cy="990600"/>
          </a:xfrm>
          <a:prstGeom prst="rect">
            <a:avLst/>
          </a:prstGeom>
        </p:spPr>
        <p:txBody>
          <a:bodyPr wrap="none" fromWordArt="1">
            <a:prstTxWarp prst="textWave1">
              <a:avLst>
                <a:gd name="adj1" fmla="val 13005"/>
                <a:gd name="adj2" fmla="val 0"/>
              </a:avLst>
            </a:prstTxWarp>
          </a:bodyPr>
          <a:lstStyle/>
          <a:p>
            <a:pPr algn="ctr"/>
            <a:r>
              <a:rPr lang="es-EC" sz="1800" b="1" kern="10">
                <a:ln w="9525">
                  <a:noFill/>
                  <a:round/>
                  <a:headEnd/>
                  <a:tailEnd/>
                </a:ln>
                <a:solidFill>
                  <a:srgbClr val="FFFFCC"/>
                </a:solidFill>
                <a:latin typeface="Times New Roman"/>
                <a:cs typeface="Times New Roman"/>
              </a:rPr>
              <a:t>MATRIZ DE INVERSIÓN (MATRIZ GE)</a:t>
            </a:r>
            <a:endParaRPr lang="es-ES" sz="1800" b="1" kern="10">
              <a:ln w="9525">
                <a:noFill/>
                <a:round/>
                <a:headEnd/>
                <a:tailEnd/>
              </a:ln>
              <a:solidFill>
                <a:srgbClr val="FFFFCC"/>
              </a:solidFill>
              <a:latin typeface="Times New Roman"/>
              <a:cs typeface="Times New Roman"/>
            </a:endParaRPr>
          </a:p>
        </p:txBody>
      </p:sp>
      <p:grpSp>
        <p:nvGrpSpPr>
          <p:cNvPr id="10255" name="Group 15"/>
          <p:cNvGrpSpPr>
            <a:grpSpLocks/>
          </p:cNvGrpSpPr>
          <p:nvPr/>
        </p:nvGrpSpPr>
        <p:grpSpPr bwMode="auto">
          <a:xfrm>
            <a:off x="762000" y="1828800"/>
            <a:ext cx="7651750" cy="3232150"/>
            <a:chOff x="480" y="1152"/>
            <a:chExt cx="4820" cy="2036"/>
          </a:xfrm>
        </p:grpSpPr>
        <p:sp>
          <p:nvSpPr>
            <p:cNvPr id="10244" name="Line 4"/>
            <p:cNvSpPr>
              <a:spLocks noChangeShapeType="1"/>
            </p:cNvSpPr>
            <p:nvPr/>
          </p:nvSpPr>
          <p:spPr bwMode="auto">
            <a:xfrm flipV="1">
              <a:off x="1624" y="2587"/>
              <a:ext cx="3012" cy="0"/>
            </a:xfrm>
            <a:prstGeom prst="line">
              <a:avLst/>
            </a:prstGeom>
            <a:noFill/>
            <a:ln w="28575">
              <a:solidFill>
                <a:srgbClr val="000000"/>
              </a:solidFill>
              <a:round/>
              <a:headEnd/>
              <a:tailEnd type="triangle" w="med" len="med"/>
            </a:ln>
          </p:spPr>
          <p:txBody>
            <a:bodyPr/>
            <a:lstStyle/>
            <a:p>
              <a:endParaRPr lang="es-ES"/>
            </a:p>
          </p:txBody>
        </p:sp>
        <p:sp>
          <p:nvSpPr>
            <p:cNvPr id="10245" name="Text Box 5"/>
            <p:cNvSpPr txBox="1">
              <a:spLocks noChangeArrowheads="1"/>
            </p:cNvSpPr>
            <p:nvPr/>
          </p:nvSpPr>
          <p:spPr bwMode="auto">
            <a:xfrm>
              <a:off x="2174" y="1152"/>
              <a:ext cx="1042" cy="474"/>
            </a:xfrm>
            <a:prstGeom prst="rect">
              <a:avLst/>
            </a:prstGeom>
            <a:solidFill>
              <a:srgbClr val="CCFFCC"/>
            </a:solidFill>
            <a:ln w="28575">
              <a:solidFill>
                <a:srgbClr val="000000"/>
              </a:solidFill>
              <a:miter lim="800000"/>
              <a:headEnd/>
              <a:tailEnd/>
            </a:ln>
          </p:spPr>
          <p:txBody>
            <a:bodyPr/>
            <a:lstStyle/>
            <a:p>
              <a:pPr algn="ctr" eaLnBrk="0" hangingPunct="0"/>
              <a:r>
                <a:rPr lang="es-ES" sz="1800"/>
                <a:t>GRANDE</a:t>
              </a:r>
            </a:p>
          </p:txBody>
        </p:sp>
        <p:sp>
          <p:nvSpPr>
            <p:cNvPr id="10246" name="Text Box 6"/>
            <p:cNvSpPr txBox="1">
              <a:spLocks noChangeArrowheads="1"/>
            </p:cNvSpPr>
            <p:nvPr/>
          </p:nvSpPr>
          <p:spPr bwMode="auto">
            <a:xfrm>
              <a:off x="3216" y="1152"/>
              <a:ext cx="1042" cy="474"/>
            </a:xfrm>
            <a:prstGeom prst="rect">
              <a:avLst/>
            </a:prstGeom>
            <a:solidFill>
              <a:srgbClr val="CCFFCC"/>
            </a:solidFill>
            <a:ln w="28575">
              <a:solidFill>
                <a:srgbClr val="000000"/>
              </a:solidFill>
              <a:miter lim="800000"/>
              <a:headEnd/>
              <a:tailEnd/>
            </a:ln>
          </p:spPr>
          <p:txBody>
            <a:bodyPr/>
            <a:lstStyle/>
            <a:p>
              <a:pPr algn="ctr" eaLnBrk="0" hangingPunct="0"/>
              <a:r>
                <a:rPr lang="es-ES" sz="1800"/>
                <a:t>MEDIA</a:t>
              </a:r>
            </a:p>
          </p:txBody>
        </p:sp>
        <p:sp>
          <p:nvSpPr>
            <p:cNvPr id="10247" name="Text Box 7"/>
            <p:cNvSpPr txBox="1">
              <a:spLocks noChangeArrowheads="1"/>
            </p:cNvSpPr>
            <p:nvPr/>
          </p:nvSpPr>
          <p:spPr bwMode="auto">
            <a:xfrm>
              <a:off x="4258" y="1152"/>
              <a:ext cx="1042" cy="474"/>
            </a:xfrm>
            <a:prstGeom prst="rect">
              <a:avLst/>
            </a:prstGeom>
            <a:solidFill>
              <a:srgbClr val="CCFFCC"/>
            </a:solidFill>
            <a:ln w="28575">
              <a:solidFill>
                <a:srgbClr val="000000"/>
              </a:solidFill>
              <a:miter lim="800000"/>
              <a:headEnd/>
              <a:tailEnd/>
            </a:ln>
          </p:spPr>
          <p:txBody>
            <a:bodyPr/>
            <a:lstStyle/>
            <a:p>
              <a:pPr algn="ctr" eaLnBrk="0" hangingPunct="0"/>
              <a:r>
                <a:rPr lang="es-ES" sz="1800"/>
                <a:t>PEQUEÑA</a:t>
              </a:r>
            </a:p>
          </p:txBody>
        </p:sp>
        <p:sp>
          <p:nvSpPr>
            <p:cNvPr id="10248" name="Text Box 8"/>
            <p:cNvSpPr txBox="1">
              <a:spLocks noChangeArrowheads="1"/>
            </p:cNvSpPr>
            <p:nvPr/>
          </p:nvSpPr>
          <p:spPr bwMode="auto">
            <a:xfrm>
              <a:off x="740" y="1923"/>
              <a:ext cx="912" cy="434"/>
            </a:xfrm>
            <a:prstGeom prst="rect">
              <a:avLst/>
            </a:prstGeom>
            <a:solidFill>
              <a:srgbClr val="CCFFCC"/>
            </a:solidFill>
            <a:ln w="28575">
              <a:solidFill>
                <a:srgbClr val="000000"/>
              </a:solidFill>
              <a:miter lim="800000"/>
              <a:headEnd/>
              <a:tailEnd/>
            </a:ln>
          </p:spPr>
          <p:txBody>
            <a:bodyPr/>
            <a:lstStyle/>
            <a:p>
              <a:pPr algn="ctr" eaLnBrk="0" hangingPunct="0"/>
              <a:r>
                <a:rPr lang="es-ES" sz="1800"/>
                <a:t>ALTO</a:t>
              </a:r>
            </a:p>
          </p:txBody>
        </p:sp>
        <p:sp>
          <p:nvSpPr>
            <p:cNvPr id="10249" name="Text Box 9"/>
            <p:cNvSpPr txBox="1">
              <a:spLocks noChangeArrowheads="1"/>
            </p:cNvSpPr>
            <p:nvPr/>
          </p:nvSpPr>
          <p:spPr bwMode="auto">
            <a:xfrm>
              <a:off x="740" y="2753"/>
              <a:ext cx="912" cy="435"/>
            </a:xfrm>
            <a:prstGeom prst="rect">
              <a:avLst/>
            </a:prstGeom>
            <a:solidFill>
              <a:srgbClr val="CCFFCC"/>
            </a:solidFill>
            <a:ln w="28575">
              <a:solidFill>
                <a:srgbClr val="000000"/>
              </a:solidFill>
              <a:miter lim="800000"/>
              <a:headEnd/>
              <a:tailEnd/>
            </a:ln>
          </p:spPr>
          <p:txBody>
            <a:bodyPr/>
            <a:lstStyle/>
            <a:p>
              <a:pPr algn="ctr" eaLnBrk="0" hangingPunct="0"/>
              <a:r>
                <a:rPr lang="es-ES" sz="1800"/>
                <a:t>BAJO</a:t>
              </a:r>
            </a:p>
          </p:txBody>
        </p:sp>
        <p:sp>
          <p:nvSpPr>
            <p:cNvPr id="10250" name="Text Box 10"/>
            <p:cNvSpPr txBox="1">
              <a:spLocks noChangeArrowheads="1"/>
            </p:cNvSpPr>
            <p:nvPr/>
          </p:nvSpPr>
          <p:spPr bwMode="auto">
            <a:xfrm>
              <a:off x="740" y="2320"/>
              <a:ext cx="912" cy="433"/>
            </a:xfrm>
            <a:prstGeom prst="rect">
              <a:avLst/>
            </a:prstGeom>
            <a:solidFill>
              <a:srgbClr val="CCFFCC"/>
            </a:solidFill>
            <a:ln w="28575">
              <a:solidFill>
                <a:srgbClr val="000000"/>
              </a:solidFill>
              <a:miter lim="800000"/>
              <a:headEnd/>
              <a:tailEnd/>
            </a:ln>
          </p:spPr>
          <p:txBody>
            <a:bodyPr/>
            <a:lstStyle/>
            <a:p>
              <a:pPr algn="ctr" eaLnBrk="0" hangingPunct="0"/>
              <a:r>
                <a:rPr lang="es-ES" sz="1800"/>
                <a:t>MEDIO</a:t>
              </a:r>
            </a:p>
          </p:txBody>
        </p:sp>
        <p:sp>
          <p:nvSpPr>
            <p:cNvPr id="10251" name="Text Box 11"/>
            <p:cNvSpPr txBox="1">
              <a:spLocks noChangeArrowheads="1"/>
            </p:cNvSpPr>
            <p:nvPr/>
          </p:nvSpPr>
          <p:spPr bwMode="auto">
            <a:xfrm>
              <a:off x="480" y="1152"/>
              <a:ext cx="1694" cy="769"/>
            </a:xfrm>
            <a:prstGeom prst="rect">
              <a:avLst/>
            </a:prstGeom>
            <a:solidFill>
              <a:srgbClr val="CCFFCC"/>
            </a:solidFill>
            <a:ln w="28575">
              <a:solidFill>
                <a:srgbClr val="000000"/>
              </a:solidFill>
              <a:miter lim="800000"/>
              <a:headEnd/>
              <a:tailEnd/>
            </a:ln>
          </p:spPr>
          <p:txBody>
            <a:bodyPr/>
            <a:lstStyle/>
            <a:p>
              <a:pPr eaLnBrk="0" hangingPunct="0"/>
              <a:r>
                <a:rPr lang="es-ES" sz="1600"/>
                <a:t>                         FORTALEZA</a:t>
              </a:r>
            </a:p>
            <a:p>
              <a:pPr eaLnBrk="0" hangingPunct="0"/>
              <a:endParaRPr lang="es-ES" sz="1600"/>
            </a:p>
            <a:p>
              <a:pPr eaLnBrk="0" hangingPunct="0"/>
              <a:endParaRPr lang="es-EC" sz="1600"/>
            </a:p>
            <a:p>
              <a:pPr eaLnBrk="0" hangingPunct="0"/>
              <a:r>
                <a:rPr lang="es-ES" sz="1600"/>
                <a:t>CRECIMIENTO</a:t>
              </a:r>
            </a:p>
          </p:txBody>
        </p:sp>
        <p:sp>
          <p:nvSpPr>
            <p:cNvPr id="10252" name="Line 12"/>
            <p:cNvSpPr>
              <a:spLocks noChangeShapeType="1"/>
            </p:cNvSpPr>
            <p:nvPr/>
          </p:nvSpPr>
          <p:spPr bwMode="auto">
            <a:xfrm>
              <a:off x="480" y="1152"/>
              <a:ext cx="1694" cy="769"/>
            </a:xfrm>
            <a:prstGeom prst="line">
              <a:avLst/>
            </a:prstGeom>
            <a:noFill/>
            <a:ln w="28575">
              <a:solidFill>
                <a:srgbClr val="000000"/>
              </a:solidFill>
              <a:round/>
              <a:headEnd/>
              <a:tailEnd/>
            </a:ln>
          </p:spPr>
          <p:txBody>
            <a:bodyPr/>
            <a:lstStyle/>
            <a:p>
              <a:endParaRPr lang="es-ES"/>
            </a:p>
          </p:txBody>
        </p:sp>
        <p:sp>
          <p:nvSpPr>
            <p:cNvPr id="10253" name="Line 13"/>
            <p:cNvSpPr>
              <a:spLocks noChangeShapeType="1"/>
            </p:cNvSpPr>
            <p:nvPr/>
          </p:nvSpPr>
          <p:spPr bwMode="auto">
            <a:xfrm flipH="1">
              <a:off x="4363" y="1591"/>
              <a:ext cx="2" cy="1308"/>
            </a:xfrm>
            <a:prstGeom prst="line">
              <a:avLst/>
            </a:prstGeom>
            <a:noFill/>
            <a:ln w="28575">
              <a:solidFill>
                <a:srgbClr val="000000"/>
              </a:solidFill>
              <a:round/>
              <a:headEnd/>
              <a:tailEnd type="triangle" w="med" len="med"/>
            </a:ln>
          </p:spPr>
          <p:txBody>
            <a:bodyPr/>
            <a:lstStyle/>
            <a:p>
              <a:endParaRPr lang="es-ES"/>
            </a:p>
          </p:txBody>
        </p:sp>
        <p:sp>
          <p:nvSpPr>
            <p:cNvPr id="10254" name="Oval 14"/>
            <p:cNvSpPr>
              <a:spLocks noChangeArrowheads="1"/>
            </p:cNvSpPr>
            <p:nvPr/>
          </p:nvSpPr>
          <p:spPr bwMode="auto">
            <a:xfrm>
              <a:off x="3599" y="2070"/>
              <a:ext cx="1533" cy="1015"/>
            </a:xfrm>
            <a:prstGeom prst="ellipse">
              <a:avLst/>
            </a:prstGeom>
            <a:solidFill>
              <a:srgbClr val="CCFFCC"/>
            </a:solidFill>
            <a:ln w="28575">
              <a:solidFill>
                <a:srgbClr val="000000"/>
              </a:solidFill>
              <a:round/>
              <a:headEnd/>
              <a:tailEnd/>
            </a:ln>
          </p:spPr>
          <p:txBody>
            <a:bodyPr/>
            <a:lstStyle/>
            <a:p>
              <a:pPr algn="ctr" eaLnBrk="0" hangingPunct="0"/>
              <a:r>
                <a:rPr lang="es-ES" sz="1600"/>
                <a:t>Invertir en capital de trabajo y áreas vulnerables</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228600" y="304800"/>
            <a:ext cx="8915400" cy="990600"/>
          </a:xfrm>
          <a:prstGeom prst="rect">
            <a:avLst/>
          </a:prstGeom>
        </p:spPr>
        <p:txBody>
          <a:bodyPr wrap="none" fromWordArt="1">
            <a:prstTxWarp prst="textWave1">
              <a:avLst>
                <a:gd name="adj1" fmla="val 13005"/>
                <a:gd name="adj2" fmla="val 0"/>
              </a:avLst>
            </a:prstTxWarp>
          </a:bodyPr>
          <a:lstStyle/>
          <a:p>
            <a:pPr algn="ctr"/>
            <a:r>
              <a:rPr lang="pt-BR" sz="1800" b="1" kern="10">
                <a:ln w="9525">
                  <a:noFill/>
                  <a:round/>
                  <a:headEnd/>
                  <a:tailEnd/>
                </a:ln>
                <a:solidFill>
                  <a:srgbClr val="FFFFCC"/>
                </a:solidFill>
                <a:latin typeface="Times New Roman"/>
                <a:cs typeface="Times New Roman"/>
              </a:rPr>
              <a:t>MATRIZ DE ESTRATEGIA DE EMPRESA</a:t>
            </a:r>
            <a:endParaRPr lang="es-ES" sz="1800" b="1" kern="10">
              <a:ln w="9525">
                <a:noFill/>
                <a:round/>
                <a:headEnd/>
                <a:tailEnd/>
              </a:ln>
              <a:solidFill>
                <a:srgbClr val="FFFFCC"/>
              </a:solidFill>
              <a:latin typeface="Times New Roman"/>
              <a:cs typeface="Times New Roman"/>
            </a:endParaRPr>
          </a:p>
        </p:txBody>
      </p:sp>
      <p:grpSp>
        <p:nvGrpSpPr>
          <p:cNvPr id="11283" name="Group 19"/>
          <p:cNvGrpSpPr>
            <a:grpSpLocks/>
          </p:cNvGrpSpPr>
          <p:nvPr/>
        </p:nvGrpSpPr>
        <p:grpSpPr bwMode="auto">
          <a:xfrm>
            <a:off x="533400" y="1676400"/>
            <a:ext cx="7543800" cy="3886200"/>
            <a:chOff x="336" y="1296"/>
            <a:chExt cx="4873" cy="2734"/>
          </a:xfrm>
        </p:grpSpPr>
        <p:sp>
          <p:nvSpPr>
            <p:cNvPr id="11268" name="Line 4"/>
            <p:cNvSpPr>
              <a:spLocks noChangeShapeType="1"/>
            </p:cNvSpPr>
            <p:nvPr/>
          </p:nvSpPr>
          <p:spPr bwMode="auto">
            <a:xfrm>
              <a:off x="1476" y="3343"/>
              <a:ext cx="3161" cy="3"/>
            </a:xfrm>
            <a:prstGeom prst="line">
              <a:avLst/>
            </a:prstGeom>
            <a:noFill/>
            <a:ln w="9525">
              <a:solidFill>
                <a:srgbClr val="000000"/>
              </a:solidFill>
              <a:round/>
              <a:headEnd/>
              <a:tailEnd type="triangle" w="med" len="med"/>
            </a:ln>
          </p:spPr>
          <p:txBody>
            <a:bodyPr/>
            <a:lstStyle/>
            <a:p>
              <a:endParaRPr lang="es-ES"/>
            </a:p>
          </p:txBody>
        </p:sp>
        <p:sp>
          <p:nvSpPr>
            <p:cNvPr id="11269" name="Text Box 5"/>
            <p:cNvSpPr txBox="1">
              <a:spLocks noChangeArrowheads="1"/>
            </p:cNvSpPr>
            <p:nvPr/>
          </p:nvSpPr>
          <p:spPr bwMode="auto">
            <a:xfrm>
              <a:off x="1891" y="1296"/>
              <a:ext cx="622" cy="346"/>
            </a:xfrm>
            <a:prstGeom prst="rect">
              <a:avLst/>
            </a:prstGeom>
            <a:solidFill>
              <a:srgbClr val="99FFCC"/>
            </a:solidFill>
            <a:ln w="9525">
              <a:solidFill>
                <a:srgbClr val="000000"/>
              </a:solidFill>
              <a:miter lim="800000"/>
              <a:headEnd/>
              <a:tailEnd/>
            </a:ln>
          </p:spPr>
          <p:txBody>
            <a:bodyPr/>
            <a:lstStyle/>
            <a:p>
              <a:pPr algn="ctr" eaLnBrk="0" hangingPunct="0"/>
              <a:r>
                <a:rPr lang="es-ES" sz="1800"/>
                <a:t>Nuevo</a:t>
              </a:r>
            </a:p>
          </p:txBody>
        </p:sp>
        <p:sp>
          <p:nvSpPr>
            <p:cNvPr id="11270" name="Text Box 6"/>
            <p:cNvSpPr txBox="1">
              <a:spLocks noChangeArrowheads="1"/>
            </p:cNvSpPr>
            <p:nvPr/>
          </p:nvSpPr>
          <p:spPr bwMode="auto">
            <a:xfrm>
              <a:off x="2444" y="1296"/>
              <a:ext cx="691" cy="346"/>
            </a:xfrm>
            <a:prstGeom prst="rect">
              <a:avLst/>
            </a:prstGeom>
            <a:solidFill>
              <a:srgbClr val="99FFCC"/>
            </a:solidFill>
            <a:ln w="9525">
              <a:solidFill>
                <a:srgbClr val="000000"/>
              </a:solidFill>
              <a:miter lim="800000"/>
              <a:headEnd/>
              <a:tailEnd/>
            </a:ln>
          </p:spPr>
          <p:txBody>
            <a:bodyPr/>
            <a:lstStyle/>
            <a:p>
              <a:pPr algn="ctr" eaLnBrk="0" hangingPunct="0"/>
              <a:r>
                <a:rPr lang="es-ES" sz="1600"/>
                <a:t>Desarrollo</a:t>
              </a:r>
            </a:p>
          </p:txBody>
        </p:sp>
        <p:sp>
          <p:nvSpPr>
            <p:cNvPr id="11271" name="Text Box 7"/>
            <p:cNvSpPr txBox="1">
              <a:spLocks noChangeArrowheads="1"/>
            </p:cNvSpPr>
            <p:nvPr/>
          </p:nvSpPr>
          <p:spPr bwMode="auto">
            <a:xfrm>
              <a:off x="3135" y="1296"/>
              <a:ext cx="830" cy="346"/>
            </a:xfrm>
            <a:prstGeom prst="rect">
              <a:avLst/>
            </a:prstGeom>
            <a:solidFill>
              <a:srgbClr val="99FFCC"/>
            </a:solidFill>
            <a:ln w="9525">
              <a:solidFill>
                <a:srgbClr val="000000"/>
              </a:solidFill>
              <a:miter lim="800000"/>
              <a:headEnd/>
              <a:tailEnd/>
            </a:ln>
          </p:spPr>
          <p:txBody>
            <a:bodyPr/>
            <a:lstStyle/>
            <a:p>
              <a:pPr algn="ctr" eaLnBrk="0" hangingPunct="0"/>
              <a:r>
                <a:rPr lang="es-ES" sz="1600"/>
                <a:t>Expansión</a:t>
              </a:r>
            </a:p>
          </p:txBody>
        </p:sp>
        <p:sp>
          <p:nvSpPr>
            <p:cNvPr id="11272" name="Text Box 8"/>
            <p:cNvSpPr txBox="1">
              <a:spLocks noChangeArrowheads="1"/>
            </p:cNvSpPr>
            <p:nvPr/>
          </p:nvSpPr>
          <p:spPr bwMode="auto">
            <a:xfrm>
              <a:off x="647" y="2082"/>
              <a:ext cx="795" cy="324"/>
            </a:xfrm>
            <a:prstGeom prst="rect">
              <a:avLst/>
            </a:prstGeom>
            <a:solidFill>
              <a:srgbClr val="99FFCC"/>
            </a:solidFill>
            <a:ln w="9525">
              <a:solidFill>
                <a:srgbClr val="000000"/>
              </a:solidFill>
              <a:miter lim="800000"/>
              <a:headEnd/>
              <a:tailEnd/>
            </a:ln>
          </p:spPr>
          <p:txBody>
            <a:bodyPr/>
            <a:lstStyle/>
            <a:p>
              <a:pPr algn="ctr" eaLnBrk="0" hangingPunct="0"/>
              <a:r>
                <a:rPr lang="es-ES" sz="1800"/>
                <a:t>Nuevo</a:t>
              </a:r>
            </a:p>
          </p:txBody>
        </p:sp>
        <p:sp>
          <p:nvSpPr>
            <p:cNvPr id="11273" name="Text Box 9"/>
            <p:cNvSpPr txBox="1">
              <a:spLocks noChangeArrowheads="1"/>
            </p:cNvSpPr>
            <p:nvPr/>
          </p:nvSpPr>
          <p:spPr bwMode="auto">
            <a:xfrm>
              <a:off x="647" y="2783"/>
              <a:ext cx="795" cy="420"/>
            </a:xfrm>
            <a:prstGeom prst="rect">
              <a:avLst/>
            </a:prstGeom>
            <a:solidFill>
              <a:srgbClr val="99FFCC"/>
            </a:solidFill>
            <a:ln w="9525">
              <a:solidFill>
                <a:srgbClr val="000000"/>
              </a:solidFill>
              <a:miter lim="800000"/>
              <a:headEnd/>
              <a:tailEnd/>
            </a:ln>
          </p:spPr>
          <p:txBody>
            <a:bodyPr/>
            <a:lstStyle/>
            <a:p>
              <a:pPr algn="ctr" eaLnBrk="0" hangingPunct="0"/>
              <a:r>
                <a:rPr lang="es-ES" sz="1800"/>
                <a:t>Expansión</a:t>
              </a:r>
            </a:p>
          </p:txBody>
        </p:sp>
        <p:sp>
          <p:nvSpPr>
            <p:cNvPr id="11274" name="Text Box 10"/>
            <p:cNvSpPr txBox="1">
              <a:spLocks noChangeArrowheads="1"/>
            </p:cNvSpPr>
            <p:nvPr/>
          </p:nvSpPr>
          <p:spPr bwMode="auto">
            <a:xfrm>
              <a:off x="647" y="2362"/>
              <a:ext cx="795" cy="421"/>
            </a:xfrm>
            <a:prstGeom prst="rect">
              <a:avLst/>
            </a:prstGeom>
            <a:solidFill>
              <a:srgbClr val="99FFCC"/>
            </a:solidFill>
            <a:ln w="9525">
              <a:solidFill>
                <a:srgbClr val="000000"/>
              </a:solidFill>
              <a:miter lim="800000"/>
              <a:headEnd/>
              <a:tailEnd/>
            </a:ln>
          </p:spPr>
          <p:txBody>
            <a:bodyPr/>
            <a:lstStyle/>
            <a:p>
              <a:pPr algn="ctr" eaLnBrk="0" hangingPunct="0"/>
              <a:r>
                <a:rPr lang="es-ES" sz="1800"/>
                <a:t>Desarrollo</a:t>
              </a:r>
            </a:p>
          </p:txBody>
        </p:sp>
        <p:sp>
          <p:nvSpPr>
            <p:cNvPr id="11275" name="Text Box 11"/>
            <p:cNvSpPr txBox="1">
              <a:spLocks noChangeArrowheads="1"/>
            </p:cNvSpPr>
            <p:nvPr/>
          </p:nvSpPr>
          <p:spPr bwMode="auto">
            <a:xfrm>
              <a:off x="336" y="1296"/>
              <a:ext cx="1555" cy="766"/>
            </a:xfrm>
            <a:prstGeom prst="rect">
              <a:avLst/>
            </a:prstGeom>
            <a:solidFill>
              <a:srgbClr val="99FFCC"/>
            </a:solidFill>
            <a:ln w="9525">
              <a:solidFill>
                <a:srgbClr val="000000"/>
              </a:solidFill>
              <a:miter lim="800000"/>
              <a:headEnd/>
              <a:tailEnd/>
            </a:ln>
          </p:spPr>
          <p:txBody>
            <a:bodyPr lIns="0"/>
            <a:lstStyle/>
            <a:p>
              <a:pPr algn="r" eaLnBrk="0" hangingPunct="0"/>
              <a:r>
                <a:rPr lang="es-ES" sz="1600"/>
                <a:t>MERCADO</a:t>
              </a:r>
            </a:p>
            <a:p>
              <a:pPr eaLnBrk="0" hangingPunct="0"/>
              <a:r>
                <a:rPr lang="es-ES" sz="1600"/>
                <a:t> </a:t>
              </a:r>
              <a:endParaRPr lang="es-EC" sz="1600"/>
            </a:p>
            <a:p>
              <a:pPr eaLnBrk="0" hangingPunct="0"/>
              <a:endParaRPr lang="es-ES" sz="1600"/>
            </a:p>
            <a:p>
              <a:pPr eaLnBrk="0" hangingPunct="0"/>
              <a:r>
                <a:rPr lang="es-ES" sz="1600"/>
                <a:t>   PRODUCTO</a:t>
              </a:r>
            </a:p>
          </p:txBody>
        </p:sp>
        <p:sp>
          <p:nvSpPr>
            <p:cNvPr id="11276" name="Line 12"/>
            <p:cNvSpPr>
              <a:spLocks noChangeShapeType="1"/>
            </p:cNvSpPr>
            <p:nvPr/>
          </p:nvSpPr>
          <p:spPr bwMode="auto">
            <a:xfrm>
              <a:off x="336" y="1340"/>
              <a:ext cx="1555" cy="722"/>
            </a:xfrm>
            <a:prstGeom prst="line">
              <a:avLst/>
            </a:prstGeom>
            <a:noFill/>
            <a:ln w="9525">
              <a:solidFill>
                <a:srgbClr val="000000"/>
              </a:solidFill>
              <a:round/>
              <a:headEnd/>
              <a:tailEnd/>
            </a:ln>
          </p:spPr>
          <p:txBody>
            <a:bodyPr/>
            <a:lstStyle/>
            <a:p>
              <a:endParaRPr lang="es-ES"/>
            </a:p>
          </p:txBody>
        </p:sp>
        <p:sp>
          <p:nvSpPr>
            <p:cNvPr id="11277" name="Line 13"/>
            <p:cNvSpPr>
              <a:spLocks noChangeShapeType="1"/>
            </p:cNvSpPr>
            <p:nvPr/>
          </p:nvSpPr>
          <p:spPr bwMode="auto">
            <a:xfrm>
              <a:off x="4276" y="1543"/>
              <a:ext cx="0" cy="2026"/>
            </a:xfrm>
            <a:prstGeom prst="line">
              <a:avLst/>
            </a:prstGeom>
            <a:noFill/>
            <a:ln w="9525">
              <a:solidFill>
                <a:srgbClr val="000000"/>
              </a:solidFill>
              <a:round/>
              <a:headEnd/>
              <a:tailEnd type="triangle" w="med" len="med"/>
            </a:ln>
          </p:spPr>
          <p:txBody>
            <a:bodyPr/>
            <a:lstStyle/>
            <a:p>
              <a:endParaRPr lang="es-ES"/>
            </a:p>
          </p:txBody>
        </p:sp>
        <p:sp>
          <p:nvSpPr>
            <p:cNvPr id="11278" name="Oval 14"/>
            <p:cNvSpPr>
              <a:spLocks noChangeArrowheads="1"/>
            </p:cNvSpPr>
            <p:nvPr/>
          </p:nvSpPr>
          <p:spPr bwMode="auto">
            <a:xfrm>
              <a:off x="3446" y="2783"/>
              <a:ext cx="1659" cy="981"/>
            </a:xfrm>
            <a:prstGeom prst="ellipse">
              <a:avLst/>
            </a:prstGeom>
            <a:solidFill>
              <a:srgbClr val="99FFCC"/>
            </a:solidFill>
            <a:ln w="9525">
              <a:solidFill>
                <a:srgbClr val="000000"/>
              </a:solidFill>
              <a:round/>
              <a:headEnd/>
              <a:tailEnd/>
            </a:ln>
          </p:spPr>
          <p:txBody>
            <a:bodyPr/>
            <a:lstStyle/>
            <a:p>
              <a:pPr algn="ctr" eaLnBrk="0" hangingPunct="0"/>
              <a:r>
                <a:rPr lang="es-ES" sz="1400"/>
                <a:t>Penetración, productos de alta rotación, productos diferenciados, nichos rentables</a:t>
              </a:r>
            </a:p>
          </p:txBody>
        </p:sp>
        <p:sp>
          <p:nvSpPr>
            <p:cNvPr id="11279" name="Text Box 15"/>
            <p:cNvSpPr txBox="1">
              <a:spLocks noChangeArrowheads="1"/>
            </p:cNvSpPr>
            <p:nvPr/>
          </p:nvSpPr>
          <p:spPr bwMode="auto">
            <a:xfrm>
              <a:off x="3965" y="1296"/>
              <a:ext cx="829" cy="346"/>
            </a:xfrm>
            <a:prstGeom prst="rect">
              <a:avLst/>
            </a:prstGeom>
            <a:solidFill>
              <a:srgbClr val="99FFCC"/>
            </a:solidFill>
            <a:ln w="9525">
              <a:solidFill>
                <a:srgbClr val="000000"/>
              </a:solidFill>
              <a:miter lim="800000"/>
              <a:headEnd/>
              <a:tailEnd/>
            </a:ln>
          </p:spPr>
          <p:txBody>
            <a:bodyPr/>
            <a:lstStyle/>
            <a:p>
              <a:pPr algn="ctr" eaLnBrk="0" hangingPunct="0"/>
              <a:r>
                <a:rPr lang="es-ES" sz="1600"/>
                <a:t>Madurez</a:t>
              </a:r>
            </a:p>
          </p:txBody>
        </p:sp>
        <p:sp>
          <p:nvSpPr>
            <p:cNvPr id="11280" name="Text Box 16"/>
            <p:cNvSpPr txBox="1">
              <a:spLocks noChangeArrowheads="1"/>
            </p:cNvSpPr>
            <p:nvPr/>
          </p:nvSpPr>
          <p:spPr bwMode="auto">
            <a:xfrm>
              <a:off x="4691" y="1296"/>
              <a:ext cx="518" cy="346"/>
            </a:xfrm>
            <a:prstGeom prst="rect">
              <a:avLst/>
            </a:prstGeom>
            <a:solidFill>
              <a:srgbClr val="99FFCC"/>
            </a:solidFill>
            <a:ln w="9525">
              <a:solidFill>
                <a:srgbClr val="000000"/>
              </a:solidFill>
              <a:miter lim="800000"/>
              <a:headEnd/>
              <a:tailEnd/>
            </a:ln>
          </p:spPr>
          <p:txBody>
            <a:bodyPr/>
            <a:lstStyle/>
            <a:p>
              <a:pPr eaLnBrk="0" hangingPunct="0"/>
              <a:r>
                <a:rPr lang="es-ES" sz="1600"/>
                <a:t>Caída</a:t>
              </a:r>
            </a:p>
          </p:txBody>
        </p:sp>
        <p:sp>
          <p:nvSpPr>
            <p:cNvPr id="11281" name="Text Box 17"/>
            <p:cNvSpPr txBox="1">
              <a:spLocks noChangeArrowheads="1"/>
            </p:cNvSpPr>
            <p:nvPr/>
          </p:nvSpPr>
          <p:spPr bwMode="auto">
            <a:xfrm>
              <a:off x="647" y="3203"/>
              <a:ext cx="795" cy="399"/>
            </a:xfrm>
            <a:prstGeom prst="rect">
              <a:avLst/>
            </a:prstGeom>
            <a:solidFill>
              <a:srgbClr val="99FFCC"/>
            </a:solidFill>
            <a:ln w="9525">
              <a:solidFill>
                <a:srgbClr val="000000"/>
              </a:solidFill>
              <a:miter lim="800000"/>
              <a:headEnd/>
              <a:tailEnd/>
            </a:ln>
          </p:spPr>
          <p:txBody>
            <a:bodyPr/>
            <a:lstStyle/>
            <a:p>
              <a:pPr algn="ctr" eaLnBrk="0" hangingPunct="0"/>
              <a:r>
                <a:rPr lang="es-ES" sz="1800"/>
                <a:t>Madurez</a:t>
              </a:r>
            </a:p>
          </p:txBody>
        </p:sp>
        <p:sp>
          <p:nvSpPr>
            <p:cNvPr id="11282" name="Text Box 18"/>
            <p:cNvSpPr txBox="1">
              <a:spLocks noChangeArrowheads="1"/>
            </p:cNvSpPr>
            <p:nvPr/>
          </p:nvSpPr>
          <p:spPr bwMode="auto">
            <a:xfrm>
              <a:off x="647" y="3623"/>
              <a:ext cx="795" cy="407"/>
            </a:xfrm>
            <a:prstGeom prst="rect">
              <a:avLst/>
            </a:prstGeom>
            <a:solidFill>
              <a:srgbClr val="99FFCC"/>
            </a:solidFill>
            <a:ln w="9525">
              <a:solidFill>
                <a:srgbClr val="000000"/>
              </a:solidFill>
              <a:miter lim="800000"/>
              <a:headEnd/>
              <a:tailEnd/>
            </a:ln>
          </p:spPr>
          <p:txBody>
            <a:bodyPr/>
            <a:lstStyle/>
            <a:p>
              <a:pPr algn="ctr" eaLnBrk="0" hangingPunct="0"/>
              <a:r>
                <a:rPr lang="es-ES" sz="1800"/>
                <a:t>Obsoleto</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152400" y="990600"/>
            <a:ext cx="8610600" cy="762000"/>
          </a:xfrm>
          <a:prstGeom prst="rect">
            <a:avLst/>
          </a:prstGeom>
        </p:spPr>
        <p:txBody>
          <a:bodyPr wrap="none" fromWordArt="1">
            <a:prstTxWarp prst="textPlain">
              <a:avLst>
                <a:gd name="adj" fmla="val 50000"/>
              </a:avLst>
            </a:prstTxWarp>
          </a:bodyPr>
          <a:lstStyle/>
          <a:p>
            <a:pPr algn="ctr"/>
            <a:r>
              <a:rPr lang="es-ES" sz="1800" kern="10">
                <a:ln w="12700">
                  <a:solidFill>
                    <a:srgbClr val="FFFFCC"/>
                  </a:solidFill>
                  <a:round/>
                  <a:headEnd/>
                  <a:tailEnd/>
                </a:ln>
                <a:gradFill rotWithShape="0">
                  <a:gsLst>
                    <a:gs pos="0">
                      <a:srgbClr val="FFFFCC"/>
                    </a:gs>
                    <a:gs pos="100000">
                      <a:srgbClr val="FFFFCC">
                        <a:gamma/>
                        <a:shade val="46275"/>
                        <a:invGamma/>
                      </a:srgbClr>
                    </a:gs>
                  </a:gsLst>
                  <a:lin ang="5400000" scaled="1"/>
                </a:gradFill>
                <a:latin typeface="Arial Black"/>
              </a:rPr>
              <a:t>DEFINICION DE ESTRATEGIA DE NEGOCIOS </a:t>
            </a:r>
          </a:p>
        </p:txBody>
      </p:sp>
      <p:sp>
        <p:nvSpPr>
          <p:cNvPr id="12291" name="Text Box 3"/>
          <p:cNvSpPr txBox="1">
            <a:spLocks noChangeArrowheads="1"/>
          </p:cNvSpPr>
          <p:nvPr/>
        </p:nvSpPr>
        <p:spPr bwMode="auto">
          <a:xfrm>
            <a:off x="152400" y="2514600"/>
            <a:ext cx="8610600" cy="3140075"/>
          </a:xfrm>
          <a:prstGeom prst="rect">
            <a:avLst/>
          </a:prstGeom>
          <a:noFill/>
          <a:ln w="9525">
            <a:noFill/>
            <a:miter lim="800000"/>
            <a:headEnd/>
            <a:tailEnd/>
          </a:ln>
          <a:effectLst/>
        </p:spPr>
        <p:txBody>
          <a:bodyPr>
            <a:spAutoFit/>
          </a:bodyPr>
          <a:lstStyle/>
          <a:p>
            <a:pPr algn="just">
              <a:spcBef>
                <a:spcPct val="50000"/>
              </a:spcBef>
            </a:pPr>
            <a:r>
              <a:rPr lang="es-EC">
                <a:solidFill>
                  <a:schemeClr val="bg1"/>
                </a:solidFill>
                <a:latin typeface="Arial Unicode MS" pitchFamily="34" charset="-128"/>
                <a:ea typeface="Arial Unicode MS" pitchFamily="34" charset="-128"/>
                <a:cs typeface="Arial Unicode MS" pitchFamily="34" charset="-128"/>
              </a:rPr>
              <a:t>	</a:t>
            </a:r>
            <a:r>
              <a:rPr lang="es-ES">
                <a:solidFill>
                  <a:schemeClr val="bg1"/>
                </a:solidFill>
                <a:latin typeface="Arial Unicode MS" pitchFamily="34" charset="-128"/>
                <a:ea typeface="Arial Unicode MS" pitchFamily="34" charset="-128"/>
                <a:cs typeface="Arial Unicode MS" pitchFamily="34" charset="-128"/>
              </a:rPr>
              <a:t>Los productos se distribuirán mediante tiendas especializadas o de departamentos de vestimenta y accesorios de vestir, que mantengan una imagen sólida de mercado y acorde con nuestro segmento meta, además de vendedores especializados mediante catálogos o distribuidores minoristas, los cuales otorgaran un servicio personalizado al cliente y una atención a pedidos de los consumidores que por su tiempo no pueden acercarse a las tiendas a comprar, de tal forma que estos canales posicionen y diferencien los diferentes valores y marcas que la empresa ofrece para que esta pueda cumplir las metas de crecimiento propuestas.</a:t>
            </a:r>
            <a:endParaRPr lang="es-ES">
              <a:solidFill>
                <a:schemeClr val="bg1"/>
              </a:solidFill>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134</TotalTime>
  <Words>3139</Words>
  <Application>Microsoft PowerPoint</Application>
  <PresentationFormat>Presentación en pantalla (4:3)</PresentationFormat>
  <Paragraphs>461</Paragraphs>
  <Slides>37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37</vt:i4>
      </vt:variant>
    </vt:vector>
  </HeadingPairs>
  <TitlesOfParts>
    <vt:vector size="46" baseType="lpstr">
      <vt:lpstr>Times New Roman</vt:lpstr>
      <vt:lpstr>MS Mincho</vt:lpstr>
      <vt:lpstr>Arial Unicode MS</vt:lpstr>
      <vt:lpstr>WP IconicSymbolsA</vt:lpstr>
      <vt:lpstr>Wingdings 2</vt:lpstr>
      <vt:lpstr>Wingdings</vt:lpstr>
      <vt:lpstr>Arial</vt:lpstr>
      <vt:lpstr>Arial Black</vt:lpstr>
      <vt:lpstr>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vector>
  </TitlesOfParts>
  <Company>SOLCOMPU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Jackeline</dc:creator>
  <cp:lastModifiedBy>Administrador</cp:lastModifiedBy>
  <cp:revision>36</cp:revision>
  <dcterms:created xsi:type="dcterms:W3CDTF">2005-08-08T22:39:32Z</dcterms:created>
  <dcterms:modified xsi:type="dcterms:W3CDTF">2009-12-14T16:45:28Z</dcterms:modified>
</cp:coreProperties>
</file>