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85" r:id="rId5"/>
    <p:sldId id="287" r:id="rId6"/>
    <p:sldId id="288" r:id="rId7"/>
    <p:sldId id="259" r:id="rId8"/>
    <p:sldId id="260" r:id="rId9"/>
    <p:sldId id="261" r:id="rId10"/>
    <p:sldId id="262" r:id="rId11"/>
    <p:sldId id="263" r:id="rId12"/>
    <p:sldId id="264" r:id="rId13"/>
    <p:sldId id="265" r:id="rId14"/>
    <p:sldId id="266" r:id="rId15"/>
    <p:sldId id="289" r:id="rId16"/>
    <p:sldId id="290" r:id="rId17"/>
    <p:sldId id="291" r:id="rId18"/>
    <p:sldId id="292" r:id="rId19"/>
    <p:sldId id="293" r:id="rId20"/>
    <p:sldId id="294" r:id="rId21"/>
    <p:sldId id="295" r:id="rId22"/>
    <p:sldId id="296" r:id="rId23"/>
    <p:sldId id="316" r:id="rId24"/>
    <p:sldId id="317" r:id="rId25"/>
    <p:sldId id="318" r:id="rId26"/>
    <p:sldId id="319" r:id="rId27"/>
    <p:sldId id="320" r:id="rId28"/>
    <p:sldId id="321" r:id="rId29"/>
    <p:sldId id="322"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33" r:id="rId45"/>
    <p:sldId id="311" r:id="rId46"/>
    <p:sldId id="312" r:id="rId47"/>
    <p:sldId id="313" r:id="rId48"/>
    <p:sldId id="314" r:id="rId49"/>
    <p:sldId id="323" r:id="rId50"/>
    <p:sldId id="274" r:id="rId51"/>
    <p:sldId id="278" r:id="rId52"/>
    <p:sldId id="280" r:id="rId53"/>
    <p:sldId id="281" r:id="rId54"/>
    <p:sldId id="324" r:id="rId55"/>
    <p:sldId id="325" r:id="rId56"/>
    <p:sldId id="326" r:id="rId57"/>
    <p:sldId id="327" r:id="rId58"/>
    <p:sldId id="328" r:id="rId59"/>
    <p:sldId id="329" r:id="rId60"/>
    <p:sldId id="330" r:id="rId61"/>
    <p:sldId id="331" r:id="rId62"/>
    <p:sldId id="332" r:id="rId6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0519E2-7AC5-440C-8C84-80D55F051D57}"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2185C-EAE1-4CDA-AF93-E5DB1C4BE91B}" type="slidenum">
              <a:rPr lang="es-ES"/>
              <a:pPr/>
              <a:t>4</a:t>
            </a:fld>
            <a:endParaRPr lang="es-E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69551-4F53-4FB5-BB50-2AB438F41D5E}" type="slidenum">
              <a:rPr lang="es-ES"/>
              <a:pPr/>
              <a:t>21</a:t>
            </a:fld>
            <a:endParaRPr lang="es-E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D5E4A-1D3B-484A-AB66-CFC23FCC138C}" type="slidenum">
              <a:rPr lang="es-ES"/>
              <a:pPr/>
              <a:t>22</a:t>
            </a:fld>
            <a:endParaRPr lang="es-E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5BE17-F5D3-455B-A180-EF54B479477A}" type="slidenum">
              <a:rPr lang="es-ES"/>
              <a:pPr/>
              <a:t>30</a:t>
            </a:fld>
            <a:endParaRPr lang="es-E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647F4-EA83-432F-8290-53F10E485ECB}" type="slidenum">
              <a:rPr lang="es-ES"/>
              <a:pPr/>
              <a:t>31</a:t>
            </a:fld>
            <a:endParaRPr lang="es-E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09E2E-F2FB-4841-8E97-0299B4F48DDD}" type="slidenum">
              <a:rPr lang="es-ES"/>
              <a:pPr/>
              <a:t>32</a:t>
            </a:fld>
            <a:endParaRPr lang="es-E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1084D-4864-437B-806C-C1FE0720825F}" type="slidenum">
              <a:rPr lang="es-ES"/>
              <a:pPr/>
              <a:t>33</a:t>
            </a:fld>
            <a:endParaRPr lang="es-E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E85A3-0528-4601-8BB6-6016D77A1EE6}" type="slidenum">
              <a:rPr lang="es-ES"/>
              <a:pPr/>
              <a:t>34</a:t>
            </a:fld>
            <a:endParaRPr lang="es-E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B0300-68E3-484D-A290-0803B3E4B120}" type="slidenum">
              <a:rPr lang="es-ES"/>
              <a:pPr/>
              <a:t>35</a:t>
            </a:fld>
            <a:endParaRPr lang="es-E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E1850-4C36-4F7D-9FE9-C9322EBA9E33}" type="slidenum">
              <a:rPr lang="es-ES"/>
              <a:pPr/>
              <a:t>36</a:t>
            </a:fld>
            <a:endParaRPr lang="es-E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DB7CB-C8F8-4A22-B81A-AE4C5D5A34D8}" type="slidenum">
              <a:rPr lang="es-ES"/>
              <a:pPr/>
              <a:t>37</a:t>
            </a:fld>
            <a:endParaRPr lang="es-E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F54A6-5C51-4CE0-979F-BD0220FE932F}" type="slidenum">
              <a:rPr lang="es-ES"/>
              <a:pPr/>
              <a:t>5</a:t>
            </a:fld>
            <a:endParaRPr lang="es-E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27207-9A23-4E0C-A9DB-82FCDC762BEF}" type="slidenum">
              <a:rPr lang="es-ES"/>
              <a:pPr/>
              <a:t>38</a:t>
            </a:fld>
            <a:endParaRPr lang="es-E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7EC7E-35D4-4515-AF22-16CB5E8CCAE4}" type="slidenum">
              <a:rPr lang="es-ES"/>
              <a:pPr/>
              <a:t>39</a:t>
            </a:fld>
            <a:endParaRPr lang="es-E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B7A3D-4501-4A8F-8257-6D1FA553061E}" type="slidenum">
              <a:rPr lang="es-ES"/>
              <a:pPr/>
              <a:t>40</a:t>
            </a:fld>
            <a:endParaRPr lang="es-E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33EFB-01F3-4C09-983E-515968342712}" type="slidenum">
              <a:rPr lang="es-ES"/>
              <a:pPr/>
              <a:t>41</a:t>
            </a:fld>
            <a:endParaRPr lang="es-E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EBADF-872C-4001-A764-DAD652F85B37}" type="slidenum">
              <a:rPr lang="es-ES"/>
              <a:pPr/>
              <a:t>42</a:t>
            </a:fld>
            <a:endParaRPr lang="es-E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E82FA-D4EC-4A5B-8E8A-C1E4240A0A43}" type="slidenum">
              <a:rPr lang="es-ES"/>
              <a:pPr/>
              <a:t>43</a:t>
            </a:fld>
            <a:endParaRPr lang="es-E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12184-C9D4-40D5-941A-09CC92C42A3F}" type="slidenum">
              <a:rPr lang="es-ES"/>
              <a:pPr/>
              <a:t>44</a:t>
            </a:fld>
            <a:endParaRPr lang="es-E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A2314-9425-42DC-BAB3-DDF8B26AD70C}" type="slidenum">
              <a:rPr lang="es-ES"/>
              <a:pPr/>
              <a:t>45</a:t>
            </a:fld>
            <a:endParaRPr lang="es-E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10090-6AD6-4417-BF71-1FE27D05C156}" type="slidenum">
              <a:rPr lang="es-ES"/>
              <a:pPr/>
              <a:t>46</a:t>
            </a:fld>
            <a:endParaRPr lang="es-E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65DCB-B3D9-4D4D-8287-3085A5FAE27C}" type="slidenum">
              <a:rPr lang="es-ES"/>
              <a:pPr/>
              <a:t>47</a:t>
            </a:fld>
            <a:endParaRPr lang="es-E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F7B62-FE28-4A4F-8ACB-8970AD4F144B}" type="slidenum">
              <a:rPr lang="es-ES"/>
              <a:pPr/>
              <a:t>6</a:t>
            </a:fld>
            <a:endParaRPr lang="es-E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5D56C-5FD3-498D-84F7-E53025BF13D0}" type="slidenum">
              <a:rPr lang="es-ES"/>
              <a:pPr/>
              <a:t>48</a:t>
            </a:fld>
            <a:endParaRPr lang="es-E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2649B-69B0-42AF-9964-C3CB24F3E809}" type="slidenum">
              <a:rPr lang="es-ES"/>
              <a:pPr/>
              <a:t>49</a:t>
            </a:fld>
            <a:endParaRPr lang="es-E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D39D0-E1D0-4C4B-9A01-3CD931DB0F7E}" type="slidenum">
              <a:rPr lang="es-ES"/>
              <a:pPr/>
              <a:t>54</a:t>
            </a:fld>
            <a:endParaRPr lang="es-E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3A23B-E275-47D4-A696-598999AFE00D}" type="slidenum">
              <a:rPr lang="es-ES"/>
              <a:pPr/>
              <a:t>55</a:t>
            </a:fld>
            <a:endParaRPr lang="es-E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160CC-B28E-466B-B27C-7500889A3DBE}" type="slidenum">
              <a:rPr lang="es-ES"/>
              <a:pPr/>
              <a:t>56</a:t>
            </a:fld>
            <a:endParaRPr lang="es-E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BD614-D3A0-443D-AE2A-F772B08B4994}" type="slidenum">
              <a:rPr lang="es-ES"/>
              <a:pPr/>
              <a:t>57</a:t>
            </a:fld>
            <a:endParaRPr lang="es-E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29B23-9EE8-42DF-86DF-BEE57311EAC2}" type="slidenum">
              <a:rPr lang="es-ES"/>
              <a:pPr/>
              <a:t>58</a:t>
            </a:fld>
            <a:endParaRPr lang="es-E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8876D-A3A4-4452-856B-EFB37FB4B724}" type="slidenum">
              <a:rPr lang="es-ES"/>
              <a:pPr/>
              <a:t>59</a:t>
            </a:fld>
            <a:endParaRPr lang="es-E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8A947-BB96-40E5-B6AA-754DA98C54CF}" type="slidenum">
              <a:rPr lang="es-ES"/>
              <a:pPr/>
              <a:t>60</a:t>
            </a:fld>
            <a:endParaRPr lang="es-E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986D1-F9BA-4A5D-8116-AAE21492F4C4}" type="slidenum">
              <a:rPr lang="es-ES"/>
              <a:pPr/>
              <a:t>61</a:t>
            </a:fld>
            <a:endParaRPr lang="es-E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AC9D7-29DB-4BF4-8361-F5E229D424F9}" type="slidenum">
              <a:rPr lang="es-ES"/>
              <a:pPr/>
              <a:t>15</a:t>
            </a:fld>
            <a:endParaRPr lang="es-E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F23AA-60D8-44B8-90C1-775CD4ACB45A}" type="slidenum">
              <a:rPr lang="es-ES"/>
              <a:pPr/>
              <a:t>62</a:t>
            </a:fld>
            <a:endParaRPr lang="es-E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24308-65AC-4794-A950-21B2285EF27C}" type="slidenum">
              <a:rPr lang="es-ES"/>
              <a:pPr/>
              <a:t>16</a:t>
            </a:fld>
            <a:endParaRPr lang="es-E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22F32-184A-4E18-B06E-4C02E32997EE}" type="slidenum">
              <a:rPr lang="es-ES"/>
              <a:pPr/>
              <a:t>17</a:t>
            </a:fld>
            <a:endParaRPr lang="es-E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B7E0F-294B-4C9E-8A76-9F251D1953D1}" type="slidenum">
              <a:rPr lang="es-ES"/>
              <a:pPr/>
              <a:t>18</a:t>
            </a:fld>
            <a:endParaRPr lang="es-E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8CF8F-7F5E-4D26-9F90-2928E153A3D5}" type="slidenum">
              <a:rPr lang="es-ES"/>
              <a:pPr/>
              <a:t>19</a:t>
            </a:fld>
            <a:endParaRPr lang="es-E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p:spPr>
        <p:txBody>
          <a:bodyPr/>
          <a:lstStyle/>
          <a:p>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29DA5-58AF-4070-9F54-94027D7C3484}" type="slidenum">
              <a:rPr lang="es-ES"/>
              <a:pPr/>
              <a:t>20</a:t>
            </a:fld>
            <a:endParaRPr lang="es-E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xfrm>
            <a:off x="914400" y="4343400"/>
            <a:ext cx="5029200" cy="4114800"/>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E5B10F3-9165-4F63-8D33-7D44F982B7E2}"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A6DC62D-BBF6-444A-BB55-39C7D6A869D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1D90228-DEDE-4888-85AA-98AA06594B7B}"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8C56CE7-FFD7-4136-A59C-CDC5F0899BCC}"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80EFD32-DA77-41F4-A229-4C99B9820809}"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8BBF8C6-A5E2-47D2-A6FE-E8DF2AAF5BE4}"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77AB1C9B-43B8-4CB1-BD13-6D68903F84D0}"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DB7225A-0B3B-437D-AA92-CD16760E44E2}"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BFE04877-C139-403B-B2C5-CECABC2FB3EB}"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685C007-4065-48AA-A436-CF2B03E6DE53}"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451949F-8A9C-4626-A60B-1C214746A13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8947CE-7FC7-4062-82A0-C88FD222A9B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wmf"/><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4.jpe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image" Target="http://www2.coca-cola.com/presscenter/img/imagebrands/downloads/lg_odwalla_group.jpg" TargetMode="External"/><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jpe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jpe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45.jpe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8.w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http://www.macamix.com/imagenes/granos_quinoa.jpg"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http://www1.istockphoto.com/file_thumbview_approve/1108980/2/istockphoto_1108980_quinoa_keen_wah_seed_for_cooking.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http://www.frontrangeliving.com/cooking/images/quinoacloseup2731.jpg"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image" Target="http://www.futura-sciences.com/images/quinoa_04.jpg"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wmf"/><Relationship Id="rId11" Type="http://schemas.openxmlformats.org/officeDocument/2006/relationships/image" Target="../media/image4.jpeg"/><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57.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2.jpeg"/><Relationship Id="rId7" Type="http://schemas.openxmlformats.org/officeDocument/2006/relationships/image" Target="../media/image63.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7.em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8.emf"/><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2065" name="Rectangle 17"/>
          <p:cNvSpPr>
            <a:spLocks noChangeArrowheads="1"/>
          </p:cNvSpPr>
          <p:nvPr/>
        </p:nvSpPr>
        <p:spPr bwMode="auto">
          <a:xfrm>
            <a:off x="395288" y="0"/>
            <a:ext cx="73025" cy="6381750"/>
          </a:xfrm>
          <a:prstGeom prst="rect">
            <a:avLst/>
          </a:prstGeom>
          <a:solidFill>
            <a:srgbClr val="FFCC66"/>
          </a:solidFill>
          <a:ln w="9525">
            <a:noFill/>
            <a:miter lim="800000"/>
            <a:headEnd/>
            <a:tailEnd/>
          </a:ln>
          <a:effectLst/>
        </p:spPr>
        <p:txBody>
          <a:bodyPr wrap="none" anchor="ctr"/>
          <a:lstStyle/>
          <a:p>
            <a:endParaRPr lang="es-ES"/>
          </a:p>
        </p:txBody>
      </p:sp>
      <p:sp>
        <p:nvSpPr>
          <p:cNvPr id="2066" name="Rectangle 18"/>
          <p:cNvSpPr>
            <a:spLocks noChangeArrowheads="1"/>
          </p:cNvSpPr>
          <p:nvPr/>
        </p:nvSpPr>
        <p:spPr bwMode="auto">
          <a:xfrm flipV="1">
            <a:off x="395288" y="6381750"/>
            <a:ext cx="8748712" cy="71438"/>
          </a:xfrm>
          <a:prstGeom prst="rect">
            <a:avLst/>
          </a:prstGeom>
          <a:solidFill>
            <a:srgbClr val="FFCC66"/>
          </a:solidFill>
          <a:ln w="9525">
            <a:noFill/>
            <a:miter lim="800000"/>
            <a:headEnd/>
            <a:tailEnd/>
          </a:ln>
          <a:effectLst/>
        </p:spPr>
        <p:txBody>
          <a:bodyPr wrap="none" anchor="ctr"/>
          <a:lstStyle/>
          <a:p>
            <a:endParaRPr lang="es-ES"/>
          </a:p>
        </p:txBody>
      </p:sp>
      <p:sp>
        <p:nvSpPr>
          <p:cNvPr id="2068" name="Text Box 20"/>
          <p:cNvSpPr txBox="1">
            <a:spLocks noChangeArrowheads="1"/>
          </p:cNvSpPr>
          <p:nvPr/>
        </p:nvSpPr>
        <p:spPr bwMode="auto">
          <a:xfrm>
            <a:off x="468313" y="-242888"/>
            <a:ext cx="8675687" cy="6677026"/>
          </a:xfrm>
          <a:prstGeom prst="rect">
            <a:avLst/>
          </a:prstGeom>
          <a:noFill/>
          <a:ln w="9525">
            <a:noFill/>
            <a:miter lim="800000"/>
            <a:headEnd/>
            <a:tailEnd/>
          </a:ln>
          <a:effectLst/>
        </p:spPr>
        <p:txBody>
          <a:bodyPr>
            <a:spAutoFit/>
          </a:bodyPr>
          <a:lstStyle/>
          <a:p>
            <a:pPr algn="ctr"/>
            <a:endParaRPr lang="es-ES" sz="2800"/>
          </a:p>
          <a:p>
            <a:pPr algn="ctr"/>
            <a:r>
              <a:rPr lang="es-ES" sz="2800"/>
              <a:t>ESCUELA SUPERIOR POLITÉCNICA DEL LITORAL</a:t>
            </a:r>
          </a:p>
          <a:p>
            <a:pPr algn="ctr"/>
            <a:r>
              <a:rPr lang="es-ES" sz="2800"/>
              <a:t>Facultad de Ciencias Humanísticas y Económicas</a:t>
            </a:r>
          </a:p>
          <a:p>
            <a:pPr algn="ctr"/>
            <a:endParaRPr lang="es-ES" sz="2800" b="1"/>
          </a:p>
          <a:p>
            <a:pPr algn="ctr"/>
            <a:endParaRPr lang="es-ES" sz="2800" b="1"/>
          </a:p>
          <a:p>
            <a:pPr algn="ctr"/>
            <a:endParaRPr lang="es-ES" sz="2800" b="1"/>
          </a:p>
          <a:p>
            <a:pPr algn="ctr"/>
            <a:endParaRPr lang="es-ES" sz="2800" b="1"/>
          </a:p>
          <a:p>
            <a:pPr algn="ctr"/>
            <a:r>
              <a:rPr lang="es-ES" sz="2800" b="1"/>
              <a:t>Proyecto de Producción, Exportación y Mercadeo de una bebida de quinua orgánica, como una alternativa de diversificación de la oferta exportable del Ecuador</a:t>
            </a:r>
            <a:endParaRPr lang="es-ES" sz="2800"/>
          </a:p>
          <a:p>
            <a:pPr algn="ctr"/>
            <a:endParaRPr lang="es-ES" sz="2800"/>
          </a:p>
          <a:p>
            <a:pPr algn="ctr"/>
            <a:r>
              <a:rPr lang="es-ES" sz="2400"/>
              <a:t>Presentado por:</a:t>
            </a:r>
          </a:p>
          <a:p>
            <a:pPr algn="ctr"/>
            <a:endParaRPr lang="es-ES" sz="2400"/>
          </a:p>
          <a:p>
            <a:pPr algn="ctr"/>
            <a:r>
              <a:rPr lang="es-ES" sz="2400"/>
              <a:t>Carlos Agustín Bellio Lyle</a:t>
            </a:r>
          </a:p>
          <a:p>
            <a:pPr algn="ctr"/>
            <a:r>
              <a:rPr lang="es-ES" sz="2400"/>
              <a:t>Roberto Ycaza Arosemena</a:t>
            </a:r>
          </a:p>
        </p:txBody>
      </p:sp>
      <p:graphicFrame>
        <p:nvGraphicFramePr>
          <p:cNvPr id="2069" name="Object 21"/>
          <p:cNvGraphicFramePr>
            <a:graphicFrameLocks noChangeAspect="1"/>
          </p:cNvGraphicFramePr>
          <p:nvPr/>
        </p:nvGraphicFramePr>
        <p:xfrm>
          <a:off x="5940425" y="1412875"/>
          <a:ext cx="901700" cy="1090613"/>
        </p:xfrm>
        <a:graphic>
          <a:graphicData uri="http://schemas.openxmlformats.org/presentationml/2006/ole">
            <p:oleObj spid="_x0000_s2069" name="Imagen" r:id="rId4" imgW="1159560" imgH="1404000" progId="Word.Picture.8">
              <p:embed/>
            </p:oleObj>
          </a:graphicData>
        </a:graphic>
      </p:graphicFrame>
      <p:pic>
        <p:nvPicPr>
          <p:cNvPr id="2071" name="Picture 23"/>
          <p:cNvPicPr>
            <a:picLocks noChangeAspect="1" noChangeArrowheads="1"/>
          </p:cNvPicPr>
          <p:nvPr/>
        </p:nvPicPr>
        <p:blipFill>
          <a:blip r:embed="rId5"/>
          <a:srcRect/>
          <a:stretch>
            <a:fillRect/>
          </a:stretch>
        </p:blipFill>
        <p:spPr bwMode="auto">
          <a:xfrm>
            <a:off x="2700338" y="1412875"/>
            <a:ext cx="1066800" cy="10287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2048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2048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20485"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20489" name="Text Box 9"/>
          <p:cNvSpPr txBox="1">
            <a:spLocks noChangeArrowheads="1"/>
          </p:cNvSpPr>
          <p:nvPr/>
        </p:nvSpPr>
        <p:spPr bwMode="auto">
          <a:xfrm>
            <a:off x="684213" y="188913"/>
            <a:ext cx="8675687" cy="4473575"/>
          </a:xfrm>
          <a:prstGeom prst="rect">
            <a:avLst/>
          </a:prstGeom>
          <a:noFill/>
          <a:ln w="9525">
            <a:noFill/>
            <a:miter lim="800000"/>
            <a:headEnd/>
            <a:tailEnd/>
          </a:ln>
          <a:effectLst/>
        </p:spPr>
        <p:txBody>
          <a:bodyPr>
            <a:spAutoFit/>
          </a:bodyPr>
          <a:lstStyle/>
          <a:p>
            <a:pPr algn="ctr"/>
            <a:r>
              <a:rPr lang="es-ES" sz="2400" b="1"/>
              <a:t>IMPORTADORES DE QUINUA EN EE.UU.</a:t>
            </a:r>
          </a:p>
          <a:p>
            <a:endParaRPr lang="es-ES" sz="2400"/>
          </a:p>
          <a:p>
            <a:pPr>
              <a:buFontTx/>
              <a:buChar char="•"/>
            </a:pPr>
            <a:r>
              <a:rPr lang="es-ES" sz="2400"/>
              <a:t>Quinoa Corp.</a:t>
            </a:r>
          </a:p>
          <a:p>
            <a:pPr>
              <a:buFontTx/>
              <a:buChar char="•"/>
            </a:pPr>
            <a:r>
              <a:rPr lang="es-ES" sz="2400"/>
              <a:t>United Natural Foods.</a:t>
            </a:r>
            <a:endParaRPr lang="en-GB" sz="2400"/>
          </a:p>
          <a:p>
            <a:pPr>
              <a:buFontTx/>
              <a:buChar char="•"/>
            </a:pPr>
            <a:r>
              <a:rPr lang="en-GB" sz="2400"/>
              <a:t>Gold Mine Natural Food Co.</a:t>
            </a:r>
          </a:p>
          <a:p>
            <a:pPr>
              <a:buFontTx/>
              <a:buChar char="•"/>
            </a:pPr>
            <a:endParaRPr lang="en-GB" sz="2400"/>
          </a:p>
          <a:p>
            <a:pPr algn="ctr"/>
            <a:r>
              <a:rPr lang="es-ES" sz="2400" b="1"/>
              <a:t>PRINCIPALES EXPORTADORES DE QUINUA </a:t>
            </a:r>
          </a:p>
          <a:p>
            <a:pPr algn="ctr"/>
            <a:endParaRPr lang="es-ES" sz="2400"/>
          </a:p>
          <a:p>
            <a:pPr>
              <a:buFontTx/>
              <a:buChar char="•"/>
            </a:pPr>
            <a:r>
              <a:rPr lang="es-ES" sz="2400" b="1"/>
              <a:t>Fondo Ecuatoriano Populorum Progressio (FEPP) </a:t>
            </a:r>
            <a:endParaRPr lang="es-ES" sz="2400"/>
          </a:p>
          <a:p>
            <a:r>
              <a:rPr lang="es-ES" sz="2400"/>
              <a:t>Quito-Pichincha</a:t>
            </a:r>
          </a:p>
          <a:p>
            <a:r>
              <a:rPr lang="es-ES" sz="2400"/>
              <a:t>Mercados: Europa</a:t>
            </a:r>
          </a:p>
          <a:p>
            <a:endParaRPr lang="es-ES" sz="2400"/>
          </a:p>
        </p:txBody>
      </p:sp>
      <p:sp>
        <p:nvSpPr>
          <p:cNvPr id="20490" name="Text Box 10"/>
          <p:cNvSpPr txBox="1">
            <a:spLocks noChangeArrowheads="1"/>
          </p:cNvSpPr>
          <p:nvPr/>
        </p:nvSpPr>
        <p:spPr bwMode="auto">
          <a:xfrm>
            <a:off x="1187450" y="4221163"/>
            <a:ext cx="7488238" cy="1735137"/>
          </a:xfrm>
          <a:prstGeom prst="rect">
            <a:avLst/>
          </a:prstGeom>
          <a:noFill/>
          <a:ln w="9525">
            <a:noFill/>
            <a:miter lim="800000"/>
            <a:headEnd/>
            <a:tailEnd/>
          </a:ln>
          <a:effectLst/>
        </p:spPr>
        <p:txBody>
          <a:bodyPr>
            <a:spAutoFit/>
          </a:bodyPr>
          <a:lstStyle/>
          <a:p>
            <a:pPr>
              <a:buFontTx/>
              <a:buChar char="•"/>
            </a:pPr>
            <a:r>
              <a:rPr lang="es-ES" sz="2400" b="1"/>
              <a:t>Comercializadora Solidaria Camari</a:t>
            </a:r>
            <a:endParaRPr lang="es-ES" sz="2400"/>
          </a:p>
          <a:p>
            <a:r>
              <a:rPr lang="es-ES" sz="2400"/>
              <a:t>Quito-Pichincha</a:t>
            </a:r>
          </a:p>
          <a:p>
            <a:r>
              <a:rPr lang="es-ES" sz="2400"/>
              <a:t>Mercados: Europa</a:t>
            </a:r>
          </a:p>
          <a:p>
            <a:pPr>
              <a:spcBef>
                <a:spcPct val="50000"/>
              </a:spcBef>
            </a:pPr>
            <a:endParaRPr lang="es-ES" sz="2400"/>
          </a:p>
        </p:txBody>
      </p:sp>
      <p:sp>
        <p:nvSpPr>
          <p:cNvPr id="20491" name="Rectangle 11"/>
          <p:cNvSpPr>
            <a:spLocks noChangeArrowheads="1"/>
          </p:cNvSpPr>
          <p:nvPr/>
        </p:nvSpPr>
        <p:spPr bwMode="auto">
          <a:xfrm>
            <a:off x="1619250" y="5300663"/>
            <a:ext cx="7740650" cy="1187450"/>
          </a:xfrm>
          <a:prstGeom prst="rect">
            <a:avLst/>
          </a:prstGeom>
          <a:noFill/>
          <a:ln w="9525">
            <a:noFill/>
            <a:miter lim="800000"/>
            <a:headEnd/>
            <a:tailEnd/>
          </a:ln>
          <a:effectLst/>
        </p:spPr>
        <p:txBody>
          <a:bodyPr>
            <a:spAutoFit/>
          </a:bodyPr>
          <a:lstStyle/>
          <a:p>
            <a:pPr>
              <a:buFontTx/>
              <a:buChar char="•"/>
            </a:pPr>
            <a:r>
              <a:rPr lang="es-ES" sz="2400" b="1"/>
              <a:t>Fundación Escuelas Radiofónicas Populares</a:t>
            </a:r>
            <a:endParaRPr lang="es-ES" sz="2400"/>
          </a:p>
          <a:p>
            <a:r>
              <a:rPr lang="es-ES" sz="2400"/>
              <a:t>Riobamba-Chimborazo</a:t>
            </a:r>
          </a:p>
          <a:p>
            <a:r>
              <a:rPr lang="es-ES" sz="2400"/>
              <a:t>Mercados: EE.UU. e Inglaterra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150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2150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21509"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21510" name="Text Box 6"/>
          <p:cNvSpPr txBox="1">
            <a:spLocks noChangeArrowheads="1"/>
          </p:cNvSpPr>
          <p:nvPr/>
        </p:nvSpPr>
        <p:spPr bwMode="auto">
          <a:xfrm>
            <a:off x="684213" y="476250"/>
            <a:ext cx="3311525" cy="3013075"/>
          </a:xfrm>
          <a:prstGeom prst="rect">
            <a:avLst/>
          </a:prstGeom>
          <a:noFill/>
          <a:ln w="9525">
            <a:noFill/>
            <a:miter lim="800000"/>
            <a:headEnd/>
            <a:tailEnd/>
          </a:ln>
          <a:effectLst/>
        </p:spPr>
        <p:txBody>
          <a:bodyPr>
            <a:spAutoFit/>
          </a:bodyPr>
          <a:lstStyle/>
          <a:p>
            <a:pPr algn="just">
              <a:spcBef>
                <a:spcPct val="50000"/>
              </a:spcBef>
              <a:buFontTx/>
              <a:buChar char="•"/>
            </a:pPr>
            <a:r>
              <a:rPr lang="es-ES" sz="2400"/>
              <a:t>Los precios de la quinua ecuatoriana que se pagan en EE.UU. son los más altos a nivel mundial; fluctúan desde $1,470/TM hasta $1,650/TM.</a:t>
            </a:r>
          </a:p>
        </p:txBody>
      </p:sp>
      <p:pic>
        <p:nvPicPr>
          <p:cNvPr id="21511" name="Picture 7"/>
          <p:cNvPicPr>
            <a:picLocks noChangeAspect="1" noChangeArrowheads="1"/>
          </p:cNvPicPr>
          <p:nvPr/>
        </p:nvPicPr>
        <p:blipFill>
          <a:blip r:embed="rId4"/>
          <a:srcRect/>
          <a:stretch>
            <a:fillRect/>
          </a:stretch>
        </p:blipFill>
        <p:spPr bwMode="auto">
          <a:xfrm>
            <a:off x="4140200" y="476250"/>
            <a:ext cx="4824413" cy="2782888"/>
          </a:xfrm>
          <a:prstGeom prst="rect">
            <a:avLst/>
          </a:prstGeom>
          <a:noFill/>
          <a:ln w="9525">
            <a:noFill/>
            <a:miter lim="800000"/>
            <a:headEnd/>
            <a:tailEnd/>
          </a:ln>
        </p:spPr>
      </p:pic>
      <p:sp>
        <p:nvSpPr>
          <p:cNvPr id="21515" name="Text Box 11"/>
          <p:cNvSpPr txBox="1">
            <a:spLocks noChangeArrowheads="1"/>
          </p:cNvSpPr>
          <p:nvPr/>
        </p:nvSpPr>
        <p:spPr bwMode="auto">
          <a:xfrm>
            <a:off x="1403350" y="4221163"/>
            <a:ext cx="7740650" cy="366712"/>
          </a:xfrm>
          <a:prstGeom prst="rect">
            <a:avLst/>
          </a:prstGeom>
          <a:noFill/>
          <a:ln w="9525">
            <a:noFill/>
            <a:miter lim="800000"/>
            <a:headEnd/>
            <a:tailEnd/>
          </a:ln>
          <a:effectLst/>
        </p:spPr>
        <p:txBody>
          <a:bodyPr>
            <a:spAutoFit/>
          </a:bodyPr>
          <a:lstStyle/>
          <a:p>
            <a:pPr>
              <a:spcBef>
                <a:spcPct val="50000"/>
              </a:spcBef>
            </a:pPr>
            <a:endParaRPr lang="es-ES"/>
          </a:p>
        </p:txBody>
      </p:sp>
      <p:sp>
        <p:nvSpPr>
          <p:cNvPr id="21517" name="Text Box 13"/>
          <p:cNvSpPr txBox="1">
            <a:spLocks noChangeArrowheads="1"/>
          </p:cNvSpPr>
          <p:nvPr/>
        </p:nvSpPr>
        <p:spPr bwMode="auto">
          <a:xfrm>
            <a:off x="539750" y="4149725"/>
            <a:ext cx="8604250"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21519" name="Text Box 15"/>
          <p:cNvSpPr txBox="1">
            <a:spLocks noChangeArrowheads="1"/>
          </p:cNvSpPr>
          <p:nvPr/>
        </p:nvSpPr>
        <p:spPr bwMode="auto">
          <a:xfrm>
            <a:off x="684213" y="3716338"/>
            <a:ext cx="7991475" cy="1187450"/>
          </a:xfrm>
          <a:prstGeom prst="rect">
            <a:avLst/>
          </a:prstGeom>
          <a:noFill/>
          <a:ln w="9525">
            <a:noFill/>
            <a:miter lim="800000"/>
            <a:headEnd/>
            <a:tailEnd/>
          </a:ln>
          <a:effectLst/>
        </p:spPr>
        <p:txBody>
          <a:bodyPr>
            <a:spAutoFit/>
          </a:bodyPr>
          <a:lstStyle/>
          <a:p>
            <a:pPr algn="just">
              <a:buFontTx/>
              <a:buChar char="•"/>
            </a:pPr>
            <a:r>
              <a:rPr lang="es-ES" sz="2400"/>
              <a:t>En Ecuador se producen aproximadamente 1.200 ha de quinua al año, con rendimientos promedio de 0.5 TM/ha.</a:t>
            </a:r>
          </a:p>
          <a:p>
            <a:endParaRPr lang="es-ES" sz="2400"/>
          </a:p>
        </p:txBody>
      </p:sp>
      <p:sp>
        <p:nvSpPr>
          <p:cNvPr id="21522" name="Text Box 18"/>
          <p:cNvSpPr txBox="1">
            <a:spLocks noChangeArrowheads="1"/>
          </p:cNvSpPr>
          <p:nvPr/>
        </p:nvSpPr>
        <p:spPr bwMode="auto">
          <a:xfrm>
            <a:off x="1366838" y="4581525"/>
            <a:ext cx="7308850" cy="2465388"/>
          </a:xfrm>
          <a:prstGeom prst="rect">
            <a:avLst/>
          </a:prstGeom>
          <a:noFill/>
          <a:ln w="9525">
            <a:noFill/>
            <a:miter lim="800000"/>
            <a:headEnd/>
            <a:tailEnd/>
          </a:ln>
          <a:effectLst/>
        </p:spPr>
        <p:txBody>
          <a:bodyPr>
            <a:spAutoFit/>
          </a:bodyPr>
          <a:lstStyle/>
          <a:p>
            <a:pPr algn="just">
              <a:buFontTx/>
              <a:buChar char="•"/>
            </a:pPr>
            <a:r>
              <a:rPr lang="es-ES" sz="2400"/>
              <a:t>Existen problemas de orden agronómico, sociocultural y económico que deben superarse para conseguir que éste y otros cultivos similares compitan con otros productos de consumo masivo y precios bajos. (Ej.: trigo y arroz)</a:t>
            </a:r>
          </a:p>
          <a:p>
            <a:pPr>
              <a:spcBef>
                <a:spcPct val="50000"/>
              </a:spcBef>
            </a:pPr>
            <a:endParaRPr lang="es-E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2253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2253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22533"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22534" name="Text Box 6"/>
          <p:cNvSpPr txBox="1">
            <a:spLocks noChangeArrowheads="1"/>
          </p:cNvSpPr>
          <p:nvPr/>
        </p:nvSpPr>
        <p:spPr bwMode="auto">
          <a:xfrm>
            <a:off x="611188" y="260350"/>
            <a:ext cx="8281987" cy="4108450"/>
          </a:xfrm>
          <a:prstGeom prst="rect">
            <a:avLst/>
          </a:prstGeom>
          <a:noFill/>
          <a:ln w="9525">
            <a:noFill/>
            <a:miter lim="800000"/>
            <a:headEnd/>
            <a:tailEnd/>
          </a:ln>
          <a:effectLst/>
        </p:spPr>
        <p:txBody>
          <a:bodyPr>
            <a:spAutoFit/>
          </a:bodyPr>
          <a:lstStyle/>
          <a:p>
            <a:pPr algn="ctr"/>
            <a:r>
              <a:rPr lang="es-ES" sz="2400" b="1"/>
              <a:t>MERCADO MUNDIAL DE QUINUA</a:t>
            </a:r>
          </a:p>
          <a:p>
            <a:endParaRPr lang="es-ES" sz="2400"/>
          </a:p>
          <a:p>
            <a:pPr algn="just">
              <a:buFontTx/>
              <a:buChar char="•"/>
            </a:pPr>
            <a:r>
              <a:rPr lang="es-ES" sz="2400"/>
              <a:t>En el mercado internacional la quinua se comercializa únicamente como quinua orgánica.</a:t>
            </a:r>
          </a:p>
          <a:p>
            <a:pPr>
              <a:buFontTx/>
              <a:buChar char="•"/>
            </a:pPr>
            <a:endParaRPr lang="es-ES" sz="2400"/>
          </a:p>
          <a:p>
            <a:pPr>
              <a:buFontTx/>
              <a:buChar char="•"/>
            </a:pPr>
            <a:endParaRPr lang="es-ES" sz="2400"/>
          </a:p>
          <a:p>
            <a:pPr algn="just">
              <a:buFontTx/>
              <a:buChar char="•"/>
            </a:pPr>
            <a:r>
              <a:rPr lang="es-ES" sz="2400"/>
              <a:t>El mercado al por menor de alimentos y bebidas orgánicos se incrementó de $ 10 billones en 1997 a $ 17.5 billones en el 2003 (crecimiento del 75%).</a:t>
            </a:r>
          </a:p>
          <a:p>
            <a:pPr algn="just">
              <a:buFontTx/>
              <a:buChar char="•"/>
            </a:pPr>
            <a:endParaRPr lang="es-ES" sz="2400"/>
          </a:p>
          <a:p>
            <a:pPr algn="just">
              <a:buFontTx/>
              <a:buChar char="•"/>
            </a:pPr>
            <a:endParaRPr lang="es-ES" sz="2400"/>
          </a:p>
        </p:txBody>
      </p:sp>
      <p:sp>
        <p:nvSpPr>
          <p:cNvPr id="22536" name="Text Box 8"/>
          <p:cNvSpPr txBox="1">
            <a:spLocks noChangeArrowheads="1"/>
          </p:cNvSpPr>
          <p:nvPr/>
        </p:nvSpPr>
        <p:spPr bwMode="auto">
          <a:xfrm>
            <a:off x="1476375" y="4221163"/>
            <a:ext cx="7416800" cy="2330450"/>
          </a:xfrm>
          <a:prstGeom prst="rect">
            <a:avLst/>
          </a:prstGeom>
          <a:noFill/>
          <a:ln w="9525">
            <a:noFill/>
            <a:miter lim="800000"/>
            <a:headEnd/>
            <a:tailEnd/>
          </a:ln>
          <a:effectLst/>
        </p:spPr>
        <p:txBody>
          <a:bodyPr>
            <a:spAutoFit/>
          </a:bodyPr>
          <a:lstStyle/>
          <a:p>
            <a:pPr algn="just">
              <a:buFontTx/>
              <a:buChar char="•"/>
            </a:pPr>
            <a:r>
              <a:rPr lang="es-ES" sz="2400"/>
              <a:t>Marcada tendencia del consumidor en cuidar su salud y la del ambiente, incluyendo una creciente resistencia a los alimentos modificados genéticamente.</a:t>
            </a:r>
          </a:p>
          <a:p>
            <a:pPr algn="just"/>
            <a:endParaRPr lang="es-ES" sz="2400"/>
          </a:p>
          <a:p>
            <a:pPr>
              <a:spcBef>
                <a:spcPct val="50000"/>
              </a:spcBef>
            </a:pP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2355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2355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23557"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pic>
        <p:nvPicPr>
          <p:cNvPr id="23558" name="Picture 6"/>
          <p:cNvPicPr>
            <a:picLocks noChangeAspect="1" noChangeArrowheads="1"/>
          </p:cNvPicPr>
          <p:nvPr/>
        </p:nvPicPr>
        <p:blipFill>
          <a:blip r:embed="rId4"/>
          <a:srcRect/>
          <a:stretch>
            <a:fillRect/>
          </a:stretch>
        </p:blipFill>
        <p:spPr bwMode="auto">
          <a:xfrm>
            <a:off x="4572000" y="3789363"/>
            <a:ext cx="4103688" cy="2520950"/>
          </a:xfrm>
          <a:prstGeom prst="rect">
            <a:avLst/>
          </a:prstGeom>
          <a:noFill/>
          <a:ln w="9525">
            <a:noFill/>
            <a:miter lim="800000"/>
            <a:headEnd/>
            <a:tailEnd/>
          </a:ln>
        </p:spPr>
      </p:pic>
      <p:sp>
        <p:nvSpPr>
          <p:cNvPr id="23559" name="Text Box 7"/>
          <p:cNvSpPr txBox="1">
            <a:spLocks noChangeArrowheads="1"/>
          </p:cNvSpPr>
          <p:nvPr/>
        </p:nvSpPr>
        <p:spPr bwMode="auto">
          <a:xfrm>
            <a:off x="1547813" y="4005263"/>
            <a:ext cx="2808287" cy="2225675"/>
          </a:xfrm>
          <a:prstGeom prst="rect">
            <a:avLst/>
          </a:prstGeom>
          <a:noFill/>
          <a:ln w="9525">
            <a:noFill/>
            <a:miter lim="800000"/>
            <a:headEnd/>
            <a:tailEnd/>
          </a:ln>
          <a:effectLst/>
        </p:spPr>
        <p:txBody>
          <a:bodyPr>
            <a:spAutoFit/>
          </a:bodyPr>
          <a:lstStyle/>
          <a:p>
            <a:pPr algn="just">
              <a:spcBef>
                <a:spcPct val="50000"/>
              </a:spcBef>
            </a:pPr>
            <a:r>
              <a:rPr lang="es-ES" sz="2000"/>
              <a:t>* Las exportaciones de quinua incluyen presentaciones como: en grano perlado, harina de quinua, cereales de quinua y otros. </a:t>
            </a:r>
          </a:p>
        </p:txBody>
      </p:sp>
      <p:sp>
        <p:nvSpPr>
          <p:cNvPr id="23560" name="Text Box 8"/>
          <p:cNvSpPr txBox="1">
            <a:spLocks noChangeArrowheads="1"/>
          </p:cNvSpPr>
          <p:nvPr/>
        </p:nvSpPr>
        <p:spPr bwMode="auto">
          <a:xfrm>
            <a:off x="539750" y="476250"/>
            <a:ext cx="8208963" cy="3195638"/>
          </a:xfrm>
          <a:prstGeom prst="rect">
            <a:avLst/>
          </a:prstGeom>
          <a:noFill/>
          <a:ln w="9525">
            <a:noFill/>
            <a:miter lim="800000"/>
            <a:headEnd/>
            <a:tailEnd/>
          </a:ln>
          <a:effectLst/>
        </p:spPr>
        <p:txBody>
          <a:bodyPr>
            <a:spAutoFit/>
          </a:bodyPr>
          <a:lstStyle/>
          <a:p>
            <a:pPr algn="just">
              <a:buFontTx/>
              <a:buChar char="•"/>
            </a:pPr>
            <a:r>
              <a:rPr lang="es-ES" sz="2400"/>
              <a:t>Norteamérica es el principal mercado de la quinua orgánica, con adquisiciones anuales entre 550 y 1.150 ton. EE.UU. es el principal mercado norteamericano, que importa desde 1998 un promedio de unas 900 a 950 ton. anuales. </a:t>
            </a:r>
          </a:p>
          <a:p>
            <a:pPr>
              <a:buFontTx/>
              <a:buChar char="•"/>
            </a:pPr>
            <a:endParaRPr lang="es-ES" sz="2400"/>
          </a:p>
          <a:p>
            <a:pPr>
              <a:buFontTx/>
              <a:buChar char="•"/>
            </a:pPr>
            <a:endParaRPr lang="es-ES" sz="2400"/>
          </a:p>
          <a:p>
            <a:pPr>
              <a:spcBef>
                <a:spcPct val="50000"/>
              </a:spcBef>
            </a:pPr>
            <a:endParaRPr lang="es-ES" sz="2400"/>
          </a:p>
        </p:txBody>
      </p:sp>
      <p:sp>
        <p:nvSpPr>
          <p:cNvPr id="23561" name="Text Box 9"/>
          <p:cNvSpPr txBox="1">
            <a:spLocks noChangeArrowheads="1"/>
          </p:cNvSpPr>
          <p:nvPr/>
        </p:nvSpPr>
        <p:spPr bwMode="auto">
          <a:xfrm>
            <a:off x="611188" y="2565400"/>
            <a:ext cx="8137525" cy="1187450"/>
          </a:xfrm>
          <a:prstGeom prst="rect">
            <a:avLst/>
          </a:prstGeom>
          <a:noFill/>
          <a:ln w="9525">
            <a:noFill/>
            <a:miter lim="800000"/>
            <a:headEnd/>
            <a:tailEnd/>
          </a:ln>
          <a:effectLst/>
        </p:spPr>
        <p:txBody>
          <a:bodyPr>
            <a:spAutoFit/>
          </a:bodyPr>
          <a:lstStyle/>
          <a:p>
            <a:pPr algn="just">
              <a:spcBef>
                <a:spcPct val="50000"/>
              </a:spcBef>
              <a:buFontTx/>
              <a:buChar char="•"/>
            </a:pPr>
            <a:r>
              <a:rPr lang="es-ES" sz="2400"/>
              <a:t>Desde 1990 hasta 1999, Bolivia controló del 88 al 95% de las exportaciones mundiales de quinua. Además, fue el 1er país productor de quinua orgánica a partir de 1991.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2457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2458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24581"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24582" name="Text Box 6"/>
          <p:cNvSpPr txBox="1">
            <a:spLocks noChangeArrowheads="1"/>
          </p:cNvSpPr>
          <p:nvPr/>
        </p:nvSpPr>
        <p:spPr bwMode="auto">
          <a:xfrm>
            <a:off x="539750" y="188913"/>
            <a:ext cx="8280400" cy="1735137"/>
          </a:xfrm>
          <a:prstGeom prst="rect">
            <a:avLst/>
          </a:prstGeom>
          <a:noFill/>
          <a:ln w="9525">
            <a:noFill/>
            <a:miter lim="800000"/>
            <a:headEnd/>
            <a:tailEnd/>
          </a:ln>
          <a:effectLst/>
        </p:spPr>
        <p:txBody>
          <a:bodyPr>
            <a:spAutoFit/>
          </a:bodyPr>
          <a:lstStyle/>
          <a:p>
            <a:pPr algn="just">
              <a:spcBef>
                <a:spcPct val="50000"/>
              </a:spcBef>
              <a:buFont typeface="Symbol" pitchFamily="18" charset="2"/>
              <a:buChar char=""/>
            </a:pPr>
            <a:r>
              <a:rPr lang="es-ES" sz="2400"/>
              <a:t>Para competir, Ecuador y Perú venden a nuevos mercados (Nueva Zelanda, México, Bélgica, España, Canadá y Reino Unido) y sobretodo a EE.UU. </a:t>
            </a:r>
          </a:p>
          <a:p>
            <a:pPr>
              <a:spcBef>
                <a:spcPct val="50000"/>
              </a:spcBef>
            </a:pPr>
            <a:endParaRPr lang="es-ES" sz="2400"/>
          </a:p>
        </p:txBody>
      </p:sp>
      <p:sp>
        <p:nvSpPr>
          <p:cNvPr id="24583" name="Text Box 7"/>
          <p:cNvSpPr txBox="1">
            <a:spLocks noChangeArrowheads="1"/>
          </p:cNvSpPr>
          <p:nvPr/>
        </p:nvSpPr>
        <p:spPr bwMode="auto">
          <a:xfrm>
            <a:off x="2051050" y="1773238"/>
            <a:ext cx="5689600" cy="366712"/>
          </a:xfrm>
          <a:prstGeom prst="rect">
            <a:avLst/>
          </a:prstGeom>
          <a:noFill/>
          <a:ln w="9525">
            <a:noFill/>
            <a:miter lim="800000"/>
            <a:headEnd/>
            <a:tailEnd/>
          </a:ln>
          <a:effectLst/>
        </p:spPr>
        <p:txBody>
          <a:bodyPr>
            <a:spAutoFit/>
          </a:bodyPr>
          <a:lstStyle/>
          <a:p>
            <a:pPr>
              <a:spcBef>
                <a:spcPct val="50000"/>
              </a:spcBef>
            </a:pPr>
            <a:r>
              <a:rPr lang="es-ES" b="1"/>
              <a:t>Demanda mundial de cereales de 1965 a 2030</a:t>
            </a:r>
          </a:p>
        </p:txBody>
      </p:sp>
      <p:pic>
        <p:nvPicPr>
          <p:cNvPr id="24584" name="Picture 8" descr="gráfico de cereales"/>
          <p:cNvPicPr>
            <a:picLocks noChangeAspect="1" noChangeArrowheads="1"/>
          </p:cNvPicPr>
          <p:nvPr/>
        </p:nvPicPr>
        <p:blipFill>
          <a:blip r:embed="rId4"/>
          <a:srcRect/>
          <a:stretch>
            <a:fillRect/>
          </a:stretch>
        </p:blipFill>
        <p:spPr bwMode="auto">
          <a:xfrm>
            <a:off x="2195513" y="2276475"/>
            <a:ext cx="4968875" cy="2506663"/>
          </a:xfrm>
          <a:prstGeom prst="rect">
            <a:avLst/>
          </a:prstGeom>
          <a:noFill/>
          <a:ln w="9525">
            <a:noFill/>
            <a:miter lim="800000"/>
            <a:headEnd/>
            <a:tailEnd/>
          </a:ln>
        </p:spPr>
      </p:pic>
      <p:sp>
        <p:nvSpPr>
          <p:cNvPr id="24585" name="Text Box 9"/>
          <p:cNvSpPr txBox="1">
            <a:spLocks noChangeArrowheads="1"/>
          </p:cNvSpPr>
          <p:nvPr/>
        </p:nvSpPr>
        <p:spPr bwMode="auto">
          <a:xfrm>
            <a:off x="1979613" y="5013325"/>
            <a:ext cx="5437187" cy="701675"/>
          </a:xfrm>
          <a:prstGeom prst="rect">
            <a:avLst/>
          </a:prstGeom>
          <a:noFill/>
          <a:ln w="9525">
            <a:noFill/>
            <a:miter lim="800000"/>
            <a:headEnd/>
            <a:tailEnd/>
          </a:ln>
          <a:effectLst/>
        </p:spPr>
        <p:txBody>
          <a:bodyPr>
            <a:spAutoFit/>
          </a:bodyPr>
          <a:lstStyle/>
          <a:p>
            <a:pPr>
              <a:spcBef>
                <a:spcPct val="50000"/>
              </a:spcBef>
            </a:pPr>
            <a:r>
              <a:rPr lang="es-ES" sz="2000" b="1"/>
              <a:t>Cereales secundarios:</a:t>
            </a:r>
            <a:r>
              <a:rPr lang="es-ES" sz="2000"/>
              <a:t> maíz, sorgo, cebada, centeno, avena, mijo y granos como quinua.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5734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5734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5734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57350" name="Text Box 6"/>
          <p:cNvSpPr txBox="1">
            <a:spLocks noChangeArrowheads="1"/>
          </p:cNvSpPr>
          <p:nvPr/>
        </p:nvSpPr>
        <p:spPr bwMode="auto">
          <a:xfrm>
            <a:off x="827088" y="620713"/>
            <a:ext cx="7777162" cy="366712"/>
          </a:xfrm>
          <a:prstGeom prst="rect">
            <a:avLst/>
          </a:prstGeom>
          <a:noFill/>
          <a:ln w="9525">
            <a:noFill/>
            <a:miter lim="800000"/>
            <a:headEnd/>
            <a:tailEnd/>
          </a:ln>
          <a:effectLst/>
        </p:spPr>
        <p:txBody>
          <a:bodyPr>
            <a:spAutoFit/>
          </a:bodyPr>
          <a:lstStyle/>
          <a:p>
            <a:pPr>
              <a:spcBef>
                <a:spcPct val="50000"/>
              </a:spcBef>
            </a:pPr>
            <a:endParaRPr lang="es-ES"/>
          </a:p>
        </p:txBody>
      </p:sp>
      <p:sp>
        <p:nvSpPr>
          <p:cNvPr id="57351" name="Text Box 7"/>
          <p:cNvSpPr txBox="1">
            <a:spLocks noChangeArrowheads="1"/>
          </p:cNvSpPr>
          <p:nvPr/>
        </p:nvSpPr>
        <p:spPr bwMode="auto">
          <a:xfrm>
            <a:off x="2195513" y="549275"/>
            <a:ext cx="5400675" cy="457200"/>
          </a:xfrm>
          <a:prstGeom prst="rect">
            <a:avLst/>
          </a:prstGeom>
          <a:noFill/>
          <a:ln w="9525">
            <a:noFill/>
            <a:miter lim="800000"/>
            <a:headEnd/>
            <a:tailEnd/>
          </a:ln>
          <a:effectLst/>
        </p:spPr>
        <p:txBody>
          <a:bodyPr>
            <a:spAutoFit/>
          </a:bodyPr>
          <a:lstStyle/>
          <a:p>
            <a:pPr algn="ctr">
              <a:spcBef>
                <a:spcPct val="50000"/>
              </a:spcBef>
            </a:pPr>
            <a:r>
              <a:rPr lang="es-ES" sz="2400" b="1"/>
              <a:t>DEFINICIÓN DEL PRODUCTO </a:t>
            </a:r>
          </a:p>
        </p:txBody>
      </p:sp>
      <p:sp>
        <p:nvSpPr>
          <p:cNvPr id="57352" name="Text Box 8"/>
          <p:cNvSpPr txBox="1">
            <a:spLocks noChangeArrowheads="1"/>
          </p:cNvSpPr>
          <p:nvPr/>
        </p:nvSpPr>
        <p:spPr bwMode="auto">
          <a:xfrm>
            <a:off x="684213" y="1268413"/>
            <a:ext cx="8064500" cy="2647950"/>
          </a:xfrm>
          <a:prstGeom prst="rect">
            <a:avLst/>
          </a:prstGeom>
          <a:noFill/>
          <a:ln w="9525">
            <a:noFill/>
            <a:miter lim="800000"/>
            <a:headEnd/>
            <a:tailEnd/>
          </a:ln>
          <a:effectLst/>
        </p:spPr>
        <p:txBody>
          <a:bodyPr>
            <a:spAutoFit/>
          </a:bodyPr>
          <a:lstStyle/>
          <a:p>
            <a:pPr algn="just">
              <a:buFontTx/>
              <a:buChar char="•"/>
            </a:pPr>
            <a:r>
              <a:rPr lang="es-ES" sz="2400"/>
              <a:t>El producto que se va a desarrollar consiste en una bebida de Quinua, la misma que está elaborada con quinua orgánica 100% ecuatoriana.</a:t>
            </a:r>
          </a:p>
          <a:p>
            <a:pPr algn="just">
              <a:buFontTx/>
              <a:buChar char="•"/>
            </a:pPr>
            <a:endParaRPr lang="es-ES" sz="2400"/>
          </a:p>
          <a:p>
            <a:pPr algn="just">
              <a:buFontTx/>
              <a:buChar char="•"/>
            </a:pPr>
            <a:r>
              <a:rPr lang="es-ES" sz="2400"/>
              <a:t>Los componentes de este producto son: agua purificada, quinua, concentrado de maracuyá (ingrediente clave que le dará un sabor agradable) y azúcar.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5939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5939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59397"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59398" name="Text Box 6"/>
          <p:cNvSpPr txBox="1">
            <a:spLocks noChangeArrowheads="1"/>
          </p:cNvSpPr>
          <p:nvPr/>
        </p:nvSpPr>
        <p:spPr bwMode="auto">
          <a:xfrm>
            <a:off x="755650" y="476250"/>
            <a:ext cx="7775575" cy="457200"/>
          </a:xfrm>
          <a:prstGeom prst="rect">
            <a:avLst/>
          </a:prstGeom>
          <a:noFill/>
          <a:ln w="9525">
            <a:noFill/>
            <a:miter lim="800000"/>
            <a:headEnd/>
            <a:tailEnd/>
          </a:ln>
          <a:effectLst/>
        </p:spPr>
        <p:txBody>
          <a:bodyPr>
            <a:spAutoFit/>
          </a:bodyPr>
          <a:lstStyle/>
          <a:p>
            <a:pPr algn="ctr">
              <a:spcBef>
                <a:spcPct val="50000"/>
              </a:spcBef>
            </a:pPr>
            <a:r>
              <a:rPr lang="es-ES" sz="2400" b="1"/>
              <a:t>PRINCIPALES PROVEEDORES DE MATERIA PRIMA</a:t>
            </a:r>
          </a:p>
        </p:txBody>
      </p:sp>
      <p:sp>
        <p:nvSpPr>
          <p:cNvPr id="59399" name="Text Box 7"/>
          <p:cNvSpPr txBox="1">
            <a:spLocks noChangeArrowheads="1"/>
          </p:cNvSpPr>
          <p:nvPr/>
        </p:nvSpPr>
        <p:spPr bwMode="auto">
          <a:xfrm>
            <a:off x="827088" y="1052513"/>
            <a:ext cx="7561262" cy="5843587"/>
          </a:xfrm>
          <a:prstGeom prst="rect">
            <a:avLst/>
          </a:prstGeom>
          <a:noFill/>
          <a:ln w="9525">
            <a:noFill/>
            <a:miter lim="800000"/>
            <a:headEnd/>
            <a:tailEnd/>
          </a:ln>
          <a:effectLst/>
        </p:spPr>
        <p:txBody>
          <a:bodyPr>
            <a:spAutoFit/>
          </a:bodyPr>
          <a:lstStyle/>
          <a:p>
            <a:r>
              <a:rPr lang="es-ES" sz="2400" b="1"/>
              <a:t>Proveedores de Quinua</a:t>
            </a:r>
          </a:p>
          <a:p>
            <a:endParaRPr lang="es-ES" sz="2400"/>
          </a:p>
          <a:p>
            <a:pPr>
              <a:buFontTx/>
              <a:buChar char="•"/>
            </a:pPr>
            <a:r>
              <a:rPr lang="es-ES" sz="2400"/>
              <a:t>Camari</a:t>
            </a:r>
          </a:p>
          <a:p>
            <a:pPr>
              <a:buFontTx/>
              <a:buChar char="•"/>
            </a:pPr>
            <a:r>
              <a:rPr lang="es-ES" sz="2400"/>
              <a:t>Inagrofa</a:t>
            </a:r>
          </a:p>
          <a:p>
            <a:pPr>
              <a:buFontTx/>
              <a:buChar char="•"/>
            </a:pPr>
            <a:endParaRPr lang="es-ES" sz="2400"/>
          </a:p>
          <a:p>
            <a:r>
              <a:rPr lang="es-ES" sz="2400"/>
              <a:t>Precio: $1.03/Kg.</a:t>
            </a:r>
          </a:p>
          <a:p>
            <a:pPr>
              <a:buFontTx/>
              <a:buChar char="•"/>
            </a:pPr>
            <a:endParaRPr lang="es-ES" sz="2400"/>
          </a:p>
          <a:p>
            <a:pPr>
              <a:buFontTx/>
              <a:buChar char="•"/>
            </a:pPr>
            <a:endParaRPr lang="es-ES" sz="2400"/>
          </a:p>
          <a:p>
            <a:pPr>
              <a:buFontTx/>
              <a:buChar char="•"/>
            </a:pPr>
            <a:endParaRPr lang="es-ES" sz="2400"/>
          </a:p>
          <a:p>
            <a:pPr>
              <a:buFontTx/>
              <a:buChar char="•"/>
            </a:pPr>
            <a:endParaRPr lang="es-ES" sz="2400"/>
          </a:p>
          <a:p>
            <a:pPr>
              <a:buFontTx/>
              <a:buChar char="•"/>
            </a:pPr>
            <a:endParaRPr lang="es-ES" sz="2400"/>
          </a:p>
          <a:p>
            <a:pPr>
              <a:buFontTx/>
              <a:buChar char="•"/>
            </a:pPr>
            <a:endParaRPr lang="es-ES" sz="2400"/>
          </a:p>
          <a:p>
            <a:pPr>
              <a:buFontTx/>
              <a:buChar char="•"/>
            </a:pPr>
            <a:endParaRPr lang="es-ES" sz="2400"/>
          </a:p>
          <a:p>
            <a:pPr>
              <a:buFontTx/>
              <a:buChar char="•"/>
            </a:pPr>
            <a:endParaRPr lang="es-ES" sz="2400"/>
          </a:p>
          <a:p>
            <a:pPr>
              <a:buFontTx/>
              <a:buChar char="•"/>
            </a:pPr>
            <a:endParaRPr lang="es-ES" sz="2400"/>
          </a:p>
          <a:p>
            <a:pPr>
              <a:buFontTx/>
              <a:buChar char="•"/>
            </a:pPr>
            <a:endParaRPr lang="es-ES"/>
          </a:p>
        </p:txBody>
      </p:sp>
      <p:sp>
        <p:nvSpPr>
          <p:cNvPr id="59400" name="Text Box 8"/>
          <p:cNvSpPr txBox="1">
            <a:spLocks noChangeArrowheads="1"/>
          </p:cNvSpPr>
          <p:nvPr/>
        </p:nvSpPr>
        <p:spPr bwMode="auto">
          <a:xfrm>
            <a:off x="827088" y="3573463"/>
            <a:ext cx="7345362" cy="2282825"/>
          </a:xfrm>
          <a:prstGeom prst="rect">
            <a:avLst/>
          </a:prstGeom>
          <a:noFill/>
          <a:ln w="9525">
            <a:noFill/>
            <a:miter lim="800000"/>
            <a:headEnd/>
            <a:tailEnd/>
          </a:ln>
          <a:effectLst/>
        </p:spPr>
        <p:txBody>
          <a:bodyPr>
            <a:spAutoFit/>
          </a:bodyPr>
          <a:lstStyle/>
          <a:p>
            <a:r>
              <a:rPr lang="es-ES" sz="2400" b="1"/>
              <a:t>Proveedores de Azúcar</a:t>
            </a:r>
          </a:p>
          <a:p>
            <a:endParaRPr lang="es-ES" sz="2400" b="1"/>
          </a:p>
          <a:p>
            <a:pPr>
              <a:buFontTx/>
              <a:buChar char="•"/>
            </a:pPr>
            <a:r>
              <a:rPr lang="es-ES" sz="2400"/>
              <a:t>Compañía Azucarera Valdez S.A. (Grupo Noboa)</a:t>
            </a:r>
          </a:p>
          <a:p>
            <a:pPr>
              <a:buFontTx/>
              <a:buChar char="•"/>
            </a:pPr>
            <a:endParaRPr lang="es-ES" sz="2400"/>
          </a:p>
          <a:p>
            <a:pPr lvl="1"/>
            <a:r>
              <a:rPr lang="es-ES" sz="2400"/>
              <a:t>Presentación: Sacos de 50 Kgs. </a:t>
            </a:r>
          </a:p>
          <a:p>
            <a:pPr lvl="1"/>
            <a:r>
              <a:rPr lang="es-ES" sz="2400"/>
              <a:t>Precio: $26 (al granel)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6144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6144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61445"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61446" name="Text Box 6"/>
          <p:cNvSpPr txBox="1">
            <a:spLocks noChangeArrowheads="1"/>
          </p:cNvSpPr>
          <p:nvPr/>
        </p:nvSpPr>
        <p:spPr bwMode="auto">
          <a:xfrm>
            <a:off x="827088" y="1412875"/>
            <a:ext cx="8066087" cy="3013075"/>
          </a:xfrm>
          <a:prstGeom prst="rect">
            <a:avLst/>
          </a:prstGeom>
          <a:noFill/>
          <a:ln w="9525">
            <a:noFill/>
            <a:miter lim="800000"/>
            <a:headEnd/>
            <a:tailEnd/>
          </a:ln>
          <a:effectLst/>
        </p:spPr>
        <p:txBody>
          <a:bodyPr>
            <a:spAutoFit/>
          </a:bodyPr>
          <a:lstStyle/>
          <a:p>
            <a:r>
              <a:rPr lang="es-ES" sz="2400" b="1"/>
              <a:t>Proveedores de Concentrado de Maracuyá</a:t>
            </a:r>
          </a:p>
          <a:p>
            <a:pPr algn="ctr"/>
            <a:endParaRPr lang="es-ES" sz="2400" b="1"/>
          </a:p>
          <a:p>
            <a:pPr>
              <a:buFontTx/>
              <a:buChar char="•"/>
            </a:pPr>
            <a:r>
              <a:rPr lang="es-ES" sz="2400"/>
              <a:t>Agroindustria del Pacífico S. A. Agpasa</a:t>
            </a:r>
          </a:p>
          <a:p>
            <a:pPr>
              <a:buFontTx/>
              <a:buChar char="•"/>
            </a:pPr>
            <a:r>
              <a:rPr lang="es-ES" sz="2400"/>
              <a:t>Agroindustrial Fruta de la Pasión Cia Ltda.</a:t>
            </a:r>
          </a:p>
          <a:p>
            <a:pPr>
              <a:buFontTx/>
              <a:buChar char="•"/>
            </a:pPr>
            <a:r>
              <a:rPr lang="es-ES" sz="2400"/>
              <a:t>Ecuafruit S.A.</a:t>
            </a:r>
          </a:p>
          <a:p>
            <a:pPr>
              <a:buFontTx/>
              <a:buChar char="•"/>
            </a:pPr>
            <a:r>
              <a:rPr lang="es-ES" sz="2400"/>
              <a:t>Exofrut</a:t>
            </a:r>
          </a:p>
          <a:p>
            <a:pPr>
              <a:buFontTx/>
              <a:buChar char="•"/>
            </a:pPr>
            <a:r>
              <a:rPr lang="es-ES" sz="2400"/>
              <a:t>Quicornac S.A.</a:t>
            </a:r>
          </a:p>
          <a:p>
            <a:endParaRPr lang="es-ES" sz="2400"/>
          </a:p>
        </p:txBody>
      </p:sp>
      <p:sp>
        <p:nvSpPr>
          <p:cNvPr id="61447" name="Rectangle 7"/>
          <p:cNvSpPr>
            <a:spLocks noChangeArrowheads="1"/>
          </p:cNvSpPr>
          <p:nvPr/>
        </p:nvSpPr>
        <p:spPr bwMode="auto">
          <a:xfrm>
            <a:off x="1187450" y="549275"/>
            <a:ext cx="7212013" cy="457200"/>
          </a:xfrm>
          <a:prstGeom prst="rect">
            <a:avLst/>
          </a:prstGeom>
          <a:noFill/>
          <a:ln w="9525">
            <a:noFill/>
            <a:miter lim="800000"/>
            <a:headEnd/>
            <a:tailEnd/>
          </a:ln>
          <a:effectLst/>
        </p:spPr>
        <p:txBody>
          <a:bodyPr wrap="none">
            <a:spAutoFit/>
          </a:bodyPr>
          <a:lstStyle/>
          <a:p>
            <a:r>
              <a:rPr lang="es-ES" sz="2400" b="1"/>
              <a:t>PRINCIPALES PROVEEDORES MATERIA PRIMA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6349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6349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6349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63494" name="Rectangle 6"/>
          <p:cNvSpPr>
            <a:spLocks noChangeArrowheads="1"/>
          </p:cNvSpPr>
          <p:nvPr/>
        </p:nvSpPr>
        <p:spPr bwMode="auto">
          <a:xfrm>
            <a:off x="533400" y="457200"/>
            <a:ext cx="6324600" cy="822325"/>
          </a:xfrm>
          <a:prstGeom prst="rect">
            <a:avLst/>
          </a:prstGeom>
          <a:noFill/>
          <a:ln w="9525">
            <a:noFill/>
            <a:miter lim="800000"/>
            <a:headEnd/>
            <a:tailEnd/>
          </a:ln>
          <a:effectLst/>
        </p:spPr>
        <p:txBody>
          <a:bodyPr anchor="ctr">
            <a:spAutoFit/>
          </a:bodyPr>
          <a:lstStyle/>
          <a:p>
            <a:pPr algn="ctr"/>
            <a:r>
              <a:rPr lang="es-ES" sz="2400" b="1"/>
              <a:t>CARACTERÍSTICAS FÍSICAS DE LA BEBIDA DE QUINUA ORGÁNICA</a:t>
            </a:r>
            <a:r>
              <a:rPr lang="es-ES" sz="2400"/>
              <a:t> </a:t>
            </a:r>
          </a:p>
        </p:txBody>
      </p:sp>
      <p:sp>
        <p:nvSpPr>
          <p:cNvPr id="63495" name="Rectangle 7"/>
          <p:cNvSpPr>
            <a:spLocks noChangeArrowheads="1"/>
          </p:cNvSpPr>
          <p:nvPr/>
        </p:nvSpPr>
        <p:spPr bwMode="auto">
          <a:xfrm>
            <a:off x="685800" y="1676400"/>
            <a:ext cx="1584325" cy="457200"/>
          </a:xfrm>
          <a:prstGeom prst="rect">
            <a:avLst/>
          </a:prstGeom>
          <a:noFill/>
          <a:ln w="9525">
            <a:noFill/>
            <a:miter lim="800000"/>
            <a:headEnd/>
            <a:tailEnd/>
          </a:ln>
          <a:effectLst/>
        </p:spPr>
        <p:txBody>
          <a:bodyPr anchor="ctr">
            <a:spAutoFit/>
          </a:bodyPr>
          <a:lstStyle/>
          <a:p>
            <a:r>
              <a:rPr lang="es-ES" sz="2400" b="1"/>
              <a:t>Empaque</a:t>
            </a:r>
          </a:p>
        </p:txBody>
      </p:sp>
      <p:sp>
        <p:nvSpPr>
          <p:cNvPr id="63496" name="Rectangle 8"/>
          <p:cNvSpPr>
            <a:spLocks noChangeArrowheads="1"/>
          </p:cNvSpPr>
          <p:nvPr/>
        </p:nvSpPr>
        <p:spPr bwMode="auto">
          <a:xfrm>
            <a:off x="685800" y="2544763"/>
            <a:ext cx="8208963" cy="1917700"/>
          </a:xfrm>
          <a:prstGeom prst="rect">
            <a:avLst/>
          </a:prstGeom>
          <a:noFill/>
          <a:ln w="9525">
            <a:noFill/>
            <a:miter lim="800000"/>
            <a:headEnd/>
            <a:tailEnd/>
          </a:ln>
          <a:effectLst/>
        </p:spPr>
        <p:txBody>
          <a:bodyPr anchor="ctr">
            <a:spAutoFit/>
          </a:bodyPr>
          <a:lstStyle/>
          <a:p>
            <a:pPr algn="just">
              <a:buFontTx/>
              <a:buChar char="•"/>
            </a:pPr>
            <a:r>
              <a:rPr lang="es-ES" sz="2400">
                <a:ea typeface="Times New Roman" pitchFamily="18" charset="0"/>
                <a:cs typeface="Arial" charset="0"/>
              </a:rPr>
              <a:t>El empaque que se va a utilizar para la bebida de quinua orgánica va a ser Tetra Pak de 1 lt</a:t>
            </a:r>
            <a:r>
              <a:rPr lang="es-ES">
                <a:ea typeface="Times New Roman" pitchFamily="18" charset="0"/>
                <a:cs typeface="Arial" charset="0"/>
              </a:rPr>
              <a:t>.</a:t>
            </a:r>
            <a:r>
              <a:rPr lang="es-ES" sz="2400">
                <a:ea typeface="Times New Roman" pitchFamily="18" charset="0"/>
                <a:cs typeface="Arial" charset="0"/>
              </a:rPr>
              <a:t> </a:t>
            </a:r>
          </a:p>
          <a:p>
            <a:pPr algn="just">
              <a:buFontTx/>
              <a:buChar char="•"/>
            </a:pPr>
            <a:endParaRPr lang="es-ES" sz="2400">
              <a:ea typeface="Times New Roman" pitchFamily="18" charset="0"/>
              <a:cs typeface="Arial" charset="0"/>
            </a:endParaRPr>
          </a:p>
          <a:p>
            <a:pPr algn="just">
              <a:buFontTx/>
              <a:buChar char="•"/>
            </a:pPr>
            <a:r>
              <a:rPr lang="es-ES" sz="2400">
                <a:ea typeface="Times New Roman" pitchFamily="18" charset="0"/>
                <a:cs typeface="Arial" charset="0"/>
              </a:rPr>
              <a:t>Envase aséptico que se utiliza para alimentos líquidos, que les permite tener una mayor vida útil.</a:t>
            </a:r>
            <a:endParaRPr lang="es-ES">
              <a:ea typeface="Times New Roman" pitchFamily="18" charset="0"/>
              <a:cs typeface="Arial" charset="0"/>
            </a:endParaRPr>
          </a:p>
        </p:txBody>
      </p:sp>
      <p:pic>
        <p:nvPicPr>
          <p:cNvPr id="63497" name="Picture 9" descr="aseptic"/>
          <p:cNvPicPr>
            <a:picLocks noChangeAspect="1" noChangeArrowheads="1"/>
          </p:cNvPicPr>
          <p:nvPr/>
        </p:nvPicPr>
        <p:blipFill>
          <a:blip r:embed="rId5"/>
          <a:srcRect/>
          <a:stretch>
            <a:fillRect/>
          </a:stretch>
        </p:blipFill>
        <p:spPr bwMode="auto">
          <a:xfrm>
            <a:off x="6659563" y="620713"/>
            <a:ext cx="1866900" cy="1866900"/>
          </a:xfrm>
          <a:prstGeom prst="rect">
            <a:avLst/>
          </a:prstGeom>
          <a:noFill/>
          <a:ln w="9525">
            <a:noFill/>
            <a:miter lim="800000"/>
            <a:headEnd/>
            <a:tailEnd/>
          </a:ln>
        </p:spPr>
      </p:pic>
      <p:sp>
        <p:nvSpPr>
          <p:cNvPr id="63498" name="Rectangle 10"/>
          <p:cNvSpPr>
            <a:spLocks noChangeArrowheads="1"/>
          </p:cNvSpPr>
          <p:nvPr/>
        </p:nvSpPr>
        <p:spPr bwMode="auto">
          <a:xfrm>
            <a:off x="1447800" y="4648200"/>
            <a:ext cx="7381875" cy="1187450"/>
          </a:xfrm>
          <a:prstGeom prst="rect">
            <a:avLst/>
          </a:prstGeom>
          <a:noFill/>
          <a:ln w="9525">
            <a:noFill/>
            <a:miter lim="800000"/>
            <a:headEnd/>
            <a:tailEnd/>
          </a:ln>
          <a:effectLst/>
        </p:spPr>
        <p:txBody>
          <a:bodyPr>
            <a:spAutoFit/>
          </a:bodyPr>
          <a:lstStyle/>
          <a:p>
            <a:pPr algn="just">
              <a:buFontTx/>
              <a:buChar char="•"/>
            </a:pPr>
            <a:r>
              <a:rPr lang="es-ES" sz="2400">
                <a:cs typeface="Times New Roman" pitchFamily="18" charset="0"/>
              </a:rPr>
              <a:t>Los productos envasados en Tetra Pak no requieren de refrigeración para su distribución y almacenamiento.</a:t>
            </a:r>
            <a:endParaRPr lang="es-ES_tradnl" sz="240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6553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6554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6554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65542" name="Text Box 6"/>
          <p:cNvSpPr txBox="1">
            <a:spLocks noChangeArrowheads="1"/>
          </p:cNvSpPr>
          <p:nvPr/>
        </p:nvSpPr>
        <p:spPr bwMode="auto">
          <a:xfrm>
            <a:off x="900113" y="333375"/>
            <a:ext cx="7543800" cy="822325"/>
          </a:xfrm>
          <a:prstGeom prst="rect">
            <a:avLst/>
          </a:prstGeom>
          <a:noFill/>
          <a:ln w="9525">
            <a:noFill/>
            <a:miter lim="800000"/>
            <a:headEnd/>
            <a:tailEnd/>
          </a:ln>
          <a:effectLst/>
        </p:spPr>
        <p:txBody>
          <a:bodyPr>
            <a:spAutoFit/>
          </a:bodyPr>
          <a:lstStyle/>
          <a:p>
            <a:pPr algn="ctr">
              <a:spcBef>
                <a:spcPct val="50000"/>
              </a:spcBef>
            </a:pPr>
            <a:r>
              <a:rPr lang="es-ES" sz="2400" b="1"/>
              <a:t>PROCESO DE ELABORACIÓN DE LA BEBIDA DE QUINUA ORGÁNICA</a:t>
            </a:r>
            <a:endParaRPr lang="es-ES_tradnl" b="1"/>
          </a:p>
        </p:txBody>
      </p:sp>
      <p:sp>
        <p:nvSpPr>
          <p:cNvPr id="65543" name="Text Box 7"/>
          <p:cNvSpPr txBox="1">
            <a:spLocks noChangeArrowheads="1"/>
          </p:cNvSpPr>
          <p:nvPr/>
        </p:nvSpPr>
        <p:spPr bwMode="auto">
          <a:xfrm>
            <a:off x="609600" y="1600200"/>
            <a:ext cx="6019800" cy="1917700"/>
          </a:xfrm>
          <a:prstGeom prst="rect">
            <a:avLst/>
          </a:prstGeom>
          <a:noFill/>
          <a:ln w="9525">
            <a:noFill/>
            <a:miter lim="800000"/>
            <a:headEnd/>
            <a:tailEnd/>
          </a:ln>
          <a:effectLst/>
        </p:spPr>
        <p:txBody>
          <a:bodyPr>
            <a:spAutoFit/>
          </a:bodyPr>
          <a:lstStyle/>
          <a:p>
            <a:pPr algn="just">
              <a:buFontTx/>
              <a:buChar char="•"/>
            </a:pPr>
            <a:r>
              <a:rPr lang="es-ES" sz="2400"/>
              <a:t>Los granos de quinua pasan a través de una banda transportadora para ser seleccionados manualmente, eliminando aquella materia deteriorada y que no cumpla con los requisitos de calidad.</a:t>
            </a:r>
            <a:endParaRPr lang="es-ES_tradnl" sz="2400">
              <a:latin typeface="Times New Roman" pitchFamily="18" charset="0"/>
            </a:endParaRPr>
          </a:p>
        </p:txBody>
      </p:sp>
      <p:pic>
        <p:nvPicPr>
          <p:cNvPr id="65544" name="Picture 8" descr="foto intro4"/>
          <p:cNvPicPr>
            <a:picLocks noChangeAspect="1" noChangeArrowheads="1"/>
          </p:cNvPicPr>
          <p:nvPr/>
        </p:nvPicPr>
        <p:blipFill>
          <a:blip r:embed="rId5"/>
          <a:srcRect/>
          <a:stretch>
            <a:fillRect/>
          </a:stretch>
        </p:blipFill>
        <p:spPr bwMode="auto">
          <a:xfrm>
            <a:off x="6705600" y="1600200"/>
            <a:ext cx="2092325" cy="2362200"/>
          </a:xfrm>
          <a:prstGeom prst="rect">
            <a:avLst/>
          </a:prstGeom>
          <a:noFill/>
          <a:ln w="9525">
            <a:noFill/>
            <a:miter lim="800000"/>
            <a:headEnd/>
            <a:tailEnd/>
          </a:ln>
        </p:spPr>
      </p:pic>
      <p:sp>
        <p:nvSpPr>
          <p:cNvPr id="65545" name="Text Box 9"/>
          <p:cNvSpPr txBox="1">
            <a:spLocks noChangeArrowheads="1"/>
          </p:cNvSpPr>
          <p:nvPr/>
        </p:nvSpPr>
        <p:spPr bwMode="auto">
          <a:xfrm>
            <a:off x="1447800" y="4343400"/>
            <a:ext cx="7315200" cy="1552575"/>
          </a:xfrm>
          <a:prstGeom prst="rect">
            <a:avLst/>
          </a:prstGeom>
          <a:noFill/>
          <a:ln w="9525">
            <a:noFill/>
            <a:miter lim="800000"/>
            <a:headEnd/>
            <a:tailEnd/>
          </a:ln>
          <a:effectLst/>
        </p:spPr>
        <p:txBody>
          <a:bodyPr>
            <a:spAutoFit/>
          </a:bodyPr>
          <a:lstStyle/>
          <a:p>
            <a:pPr algn="just">
              <a:buFontTx/>
              <a:buChar char="•"/>
            </a:pPr>
            <a:r>
              <a:rPr lang="es-ES" sz="2400"/>
              <a:t>El lavado de la quinua se efectúa en una lavadora de acero inoxidable, la cual está provista con una inyección de aire, con la finalidad de eliminar la suciedad del cereal.</a:t>
            </a:r>
            <a:endParaRPr lang="es-ES_tradnl" sz="240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307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pPr algn="ctr"/>
            <a:endParaRPr lang="es-ES"/>
          </a:p>
        </p:txBody>
      </p:sp>
      <p:sp>
        <p:nvSpPr>
          <p:cNvPr id="307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3077"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3079" name="Text Box 7"/>
          <p:cNvSpPr txBox="1">
            <a:spLocks noChangeArrowheads="1"/>
          </p:cNvSpPr>
          <p:nvPr/>
        </p:nvSpPr>
        <p:spPr bwMode="auto">
          <a:xfrm>
            <a:off x="684213" y="0"/>
            <a:ext cx="8208962" cy="4838700"/>
          </a:xfrm>
          <a:prstGeom prst="rect">
            <a:avLst/>
          </a:prstGeom>
          <a:noFill/>
          <a:ln w="9525">
            <a:noFill/>
            <a:miter lim="800000"/>
            <a:headEnd/>
            <a:tailEnd/>
          </a:ln>
          <a:effectLst/>
        </p:spPr>
        <p:txBody>
          <a:bodyPr>
            <a:spAutoFit/>
          </a:bodyPr>
          <a:lstStyle/>
          <a:p>
            <a:pPr algn="ctr"/>
            <a:endParaRPr lang="en-US" sz="2400" b="1"/>
          </a:p>
          <a:p>
            <a:pPr algn="ctr"/>
            <a:r>
              <a:rPr lang="en-US" sz="2400" b="1"/>
              <a:t>INTRODUCCI</a:t>
            </a:r>
            <a:r>
              <a:rPr lang="es-ES" sz="2400" b="1"/>
              <a:t>Ó</a:t>
            </a:r>
            <a:r>
              <a:rPr lang="en-US" sz="2400" b="1"/>
              <a:t>N</a:t>
            </a:r>
          </a:p>
          <a:p>
            <a:pPr algn="just"/>
            <a:endParaRPr lang="es-ES" sz="2400"/>
          </a:p>
          <a:p>
            <a:pPr algn="just">
              <a:buFontTx/>
              <a:buChar char="•"/>
            </a:pPr>
            <a:r>
              <a:rPr lang="es-ES" sz="2400"/>
              <a:t>La quinua es una planta autóctona de los Andes.</a:t>
            </a:r>
          </a:p>
          <a:p>
            <a:pPr algn="just">
              <a:buFontTx/>
              <a:buChar char="•"/>
            </a:pPr>
            <a:endParaRPr lang="es-ES" sz="2400"/>
          </a:p>
          <a:p>
            <a:pPr algn="just">
              <a:buFontTx/>
              <a:buChar char="•"/>
            </a:pPr>
            <a:r>
              <a:rPr lang="es-ES" sz="2400"/>
              <a:t>Mejor alimento de origen vegetal para el consumo humano, sólo comparable con la leche materna.</a:t>
            </a:r>
          </a:p>
          <a:p>
            <a:pPr algn="just">
              <a:buFontTx/>
              <a:buChar char="•"/>
            </a:pPr>
            <a:endParaRPr lang="es-ES" sz="2400"/>
          </a:p>
          <a:p>
            <a:pPr algn="just">
              <a:buFontTx/>
              <a:buChar char="•"/>
            </a:pPr>
            <a:r>
              <a:rPr lang="es-ES" sz="2400"/>
              <a:t>Ofrece una importante utilidad en forma de elaborados como harinas, sémolas, pan, fideos, papillas, bebidas aunque la agroindustria para este cereal está poco desarrollada en el país.</a:t>
            </a:r>
          </a:p>
          <a:p>
            <a:pPr algn="just">
              <a:buFontTx/>
              <a:buChar char="•"/>
            </a:pPr>
            <a:endParaRPr lang="es-ES" sz="2400"/>
          </a:p>
        </p:txBody>
      </p:sp>
      <p:sp>
        <p:nvSpPr>
          <p:cNvPr id="3080" name="Text Box 8"/>
          <p:cNvSpPr txBox="1">
            <a:spLocks noChangeArrowheads="1"/>
          </p:cNvSpPr>
          <p:nvPr/>
        </p:nvSpPr>
        <p:spPr bwMode="auto">
          <a:xfrm>
            <a:off x="1403350" y="4652963"/>
            <a:ext cx="7416800" cy="1735137"/>
          </a:xfrm>
          <a:prstGeom prst="rect">
            <a:avLst/>
          </a:prstGeom>
          <a:noFill/>
          <a:ln w="9525">
            <a:noFill/>
            <a:miter lim="800000"/>
            <a:headEnd/>
            <a:tailEnd/>
          </a:ln>
          <a:effectLst/>
        </p:spPr>
        <p:txBody>
          <a:bodyPr>
            <a:spAutoFit/>
          </a:bodyPr>
          <a:lstStyle/>
          <a:p>
            <a:pPr algn="just">
              <a:buFontTx/>
              <a:buChar char="•"/>
            </a:pPr>
            <a:r>
              <a:rPr lang="es-ES" sz="2400"/>
              <a:t>Ecuador exporta quinua en grano desaponificada (sin amargor) y de calidad orgánica principalmente hacia EE UU, Inglaterra y Francia.</a:t>
            </a:r>
          </a:p>
          <a:p>
            <a:pPr>
              <a:spcBef>
                <a:spcPct val="50000"/>
              </a:spcBef>
            </a:pPr>
            <a:endParaRPr lang="es-E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6758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6758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6758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67590" name="Text Box 6"/>
          <p:cNvSpPr txBox="1">
            <a:spLocks noChangeArrowheads="1"/>
          </p:cNvSpPr>
          <p:nvPr/>
        </p:nvSpPr>
        <p:spPr bwMode="auto">
          <a:xfrm>
            <a:off x="971550" y="476250"/>
            <a:ext cx="7543800" cy="822325"/>
          </a:xfrm>
          <a:prstGeom prst="rect">
            <a:avLst/>
          </a:prstGeom>
          <a:noFill/>
          <a:ln w="9525">
            <a:noFill/>
            <a:miter lim="800000"/>
            <a:headEnd/>
            <a:tailEnd/>
          </a:ln>
          <a:effectLst/>
        </p:spPr>
        <p:txBody>
          <a:bodyPr>
            <a:spAutoFit/>
          </a:bodyPr>
          <a:lstStyle/>
          <a:p>
            <a:pPr algn="ctr">
              <a:spcBef>
                <a:spcPct val="50000"/>
              </a:spcBef>
            </a:pPr>
            <a:r>
              <a:rPr lang="es-ES" sz="2400" b="1"/>
              <a:t>PROCESO DE ELABORACIÓN DE LA BEBIDA DE QUINUA ORGÁNICA</a:t>
            </a:r>
            <a:endParaRPr lang="es-ES_tradnl" b="1"/>
          </a:p>
        </p:txBody>
      </p:sp>
      <p:sp>
        <p:nvSpPr>
          <p:cNvPr id="67591" name="Text Box 7"/>
          <p:cNvSpPr txBox="1">
            <a:spLocks noChangeArrowheads="1"/>
          </p:cNvSpPr>
          <p:nvPr/>
        </p:nvSpPr>
        <p:spPr bwMode="auto">
          <a:xfrm>
            <a:off x="914400" y="1828800"/>
            <a:ext cx="7834313" cy="3013075"/>
          </a:xfrm>
          <a:prstGeom prst="rect">
            <a:avLst/>
          </a:prstGeom>
          <a:noFill/>
          <a:ln w="9525">
            <a:noFill/>
            <a:miter lim="800000"/>
            <a:headEnd/>
            <a:tailEnd/>
          </a:ln>
          <a:effectLst/>
        </p:spPr>
        <p:txBody>
          <a:bodyPr>
            <a:spAutoFit/>
          </a:bodyPr>
          <a:lstStyle/>
          <a:p>
            <a:pPr algn="just">
              <a:buFontTx/>
              <a:buChar char="•"/>
            </a:pPr>
            <a:r>
              <a:rPr lang="es-ES" sz="2400"/>
              <a:t>El proceso de trituración de la quinua se realiza una vez que el cereal esté limpio y seleccionado. Este es llevado a la extractora que se encarga de convertir los granos de quinua en polvo listo para agregarle agua.</a:t>
            </a:r>
          </a:p>
          <a:p>
            <a:pPr algn="just">
              <a:buFontTx/>
              <a:buChar char="•"/>
            </a:pPr>
            <a:endParaRPr lang="es-ES" sz="2400"/>
          </a:p>
          <a:p>
            <a:pPr algn="just">
              <a:buFontTx/>
              <a:buChar char="•"/>
            </a:pPr>
            <a:r>
              <a:rPr lang="es-ES" sz="2400"/>
              <a:t>El polvo obtenido es transportado a la siguiente etapa donde se le añade agua para convertirlo en jugo de quinua.</a:t>
            </a:r>
            <a:endParaRPr lang="es-ES_tradnl" sz="240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6963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6963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69637"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69638" name="Text Box 6"/>
          <p:cNvSpPr txBox="1">
            <a:spLocks noChangeArrowheads="1"/>
          </p:cNvSpPr>
          <p:nvPr/>
        </p:nvSpPr>
        <p:spPr bwMode="auto">
          <a:xfrm>
            <a:off x="685800" y="1828800"/>
            <a:ext cx="6324600" cy="2282825"/>
          </a:xfrm>
          <a:prstGeom prst="rect">
            <a:avLst/>
          </a:prstGeom>
          <a:noFill/>
          <a:ln w="9525">
            <a:noFill/>
            <a:miter lim="800000"/>
            <a:headEnd/>
            <a:tailEnd/>
          </a:ln>
          <a:effectLst/>
        </p:spPr>
        <p:txBody>
          <a:bodyPr>
            <a:spAutoFit/>
          </a:bodyPr>
          <a:lstStyle/>
          <a:p>
            <a:pPr algn="just">
              <a:buFontTx/>
              <a:buChar char="•"/>
            </a:pPr>
            <a:r>
              <a:rPr lang="es-ES" sz="2400"/>
              <a:t>El jugo es pasado por un tubo refinador, cuya función es de separar del jugo los restos de corteza o material extraño.</a:t>
            </a:r>
          </a:p>
          <a:p>
            <a:pPr algn="just"/>
            <a:endParaRPr lang="es-ES" sz="2400"/>
          </a:p>
          <a:p>
            <a:pPr algn="just">
              <a:buFontTx/>
              <a:buChar char="•"/>
            </a:pPr>
            <a:r>
              <a:rPr lang="es-ES" sz="2400"/>
              <a:t>Luego es depositado en un tanque pulmón para luego ser centrifugado.</a:t>
            </a:r>
            <a:endParaRPr lang="es-ES_tradnl" sz="2400">
              <a:latin typeface="Times New Roman" pitchFamily="18" charset="0"/>
            </a:endParaRPr>
          </a:p>
        </p:txBody>
      </p:sp>
      <p:pic>
        <p:nvPicPr>
          <p:cNvPr id="69639" name="Picture 7" descr="mezcladora tetra pak"/>
          <p:cNvPicPr>
            <a:picLocks noChangeAspect="1" noChangeArrowheads="1"/>
          </p:cNvPicPr>
          <p:nvPr/>
        </p:nvPicPr>
        <p:blipFill>
          <a:blip r:embed="rId5"/>
          <a:srcRect/>
          <a:stretch>
            <a:fillRect/>
          </a:stretch>
        </p:blipFill>
        <p:spPr bwMode="auto">
          <a:xfrm>
            <a:off x="7086600" y="2057400"/>
            <a:ext cx="1665288" cy="2209800"/>
          </a:xfrm>
          <a:prstGeom prst="rect">
            <a:avLst/>
          </a:prstGeom>
          <a:noFill/>
          <a:ln w="9525">
            <a:noFill/>
            <a:miter lim="800000"/>
            <a:headEnd/>
            <a:tailEnd/>
          </a:ln>
        </p:spPr>
      </p:pic>
      <p:sp>
        <p:nvSpPr>
          <p:cNvPr id="69640" name="Text Box 8"/>
          <p:cNvSpPr txBox="1">
            <a:spLocks noChangeArrowheads="1"/>
          </p:cNvSpPr>
          <p:nvPr/>
        </p:nvSpPr>
        <p:spPr bwMode="auto">
          <a:xfrm>
            <a:off x="755650" y="549275"/>
            <a:ext cx="7543800" cy="822325"/>
          </a:xfrm>
          <a:prstGeom prst="rect">
            <a:avLst/>
          </a:prstGeom>
          <a:noFill/>
          <a:ln w="9525">
            <a:noFill/>
            <a:miter lim="800000"/>
            <a:headEnd/>
            <a:tailEnd/>
          </a:ln>
          <a:effectLst/>
        </p:spPr>
        <p:txBody>
          <a:bodyPr>
            <a:spAutoFit/>
          </a:bodyPr>
          <a:lstStyle/>
          <a:p>
            <a:pPr algn="ctr">
              <a:spcBef>
                <a:spcPct val="50000"/>
              </a:spcBef>
            </a:pPr>
            <a:r>
              <a:rPr lang="es-ES" sz="2400" b="1"/>
              <a:t>PROCESO DE ELABORACIÓN DE LA BEBIDA DE QUINUA ORGÁNICA</a:t>
            </a:r>
            <a:endParaRPr lang="es-ES_tradnl" b="1"/>
          </a:p>
        </p:txBody>
      </p:sp>
      <p:sp>
        <p:nvSpPr>
          <p:cNvPr id="69641" name="Text Box 9"/>
          <p:cNvSpPr txBox="1">
            <a:spLocks noChangeArrowheads="1"/>
          </p:cNvSpPr>
          <p:nvPr/>
        </p:nvSpPr>
        <p:spPr bwMode="auto">
          <a:xfrm>
            <a:off x="1600200" y="4419600"/>
            <a:ext cx="7086600" cy="822325"/>
          </a:xfrm>
          <a:prstGeom prst="rect">
            <a:avLst/>
          </a:prstGeom>
          <a:noFill/>
          <a:ln w="9525">
            <a:noFill/>
            <a:miter lim="800000"/>
            <a:headEnd/>
            <a:tailEnd/>
          </a:ln>
          <a:effectLst/>
        </p:spPr>
        <p:txBody>
          <a:bodyPr>
            <a:spAutoFit/>
          </a:bodyPr>
          <a:lstStyle/>
          <a:p>
            <a:pPr algn="just">
              <a:spcBef>
                <a:spcPct val="50000"/>
              </a:spcBef>
              <a:buFontTx/>
              <a:buChar char="•"/>
            </a:pPr>
            <a:r>
              <a:rPr lang="es-ES" sz="2400"/>
              <a:t>El proceso de centrifugación separa aquellas partículas extrañas del jugo.</a:t>
            </a:r>
            <a:endParaRPr lang="es-ES_tradnl"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71683" name="Rectangle 3"/>
          <p:cNvSpPr>
            <a:spLocks noChangeArrowheads="1"/>
          </p:cNvSpPr>
          <p:nvPr/>
        </p:nvSpPr>
        <p:spPr bwMode="auto">
          <a:xfrm>
            <a:off x="395288" y="0"/>
            <a:ext cx="73025" cy="5300663"/>
          </a:xfrm>
          <a:prstGeom prst="rect">
            <a:avLst/>
          </a:prstGeom>
          <a:solidFill>
            <a:srgbClr val="FFCC66"/>
          </a:solidFill>
          <a:ln w="9525">
            <a:noFill/>
            <a:miter lim="800000"/>
            <a:headEnd/>
            <a:tailEnd/>
          </a:ln>
          <a:effectLst/>
        </p:spPr>
        <p:txBody>
          <a:bodyPr wrap="none" anchor="ctr"/>
          <a:lstStyle/>
          <a:p>
            <a:endParaRPr lang="es-ES"/>
          </a:p>
        </p:txBody>
      </p:sp>
      <p:sp>
        <p:nvSpPr>
          <p:cNvPr id="7168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71685" name="Picture 5" descr="caja"/>
          <p:cNvPicPr>
            <a:picLocks noChangeAspect="1" noChangeArrowheads="1"/>
          </p:cNvPicPr>
          <p:nvPr/>
        </p:nvPicPr>
        <p:blipFill>
          <a:blip r:embed="rId4"/>
          <a:srcRect/>
          <a:stretch>
            <a:fillRect/>
          </a:stretch>
        </p:blipFill>
        <p:spPr bwMode="auto">
          <a:xfrm rot="-813853">
            <a:off x="204788" y="5160963"/>
            <a:ext cx="1054100" cy="1538287"/>
          </a:xfrm>
          <a:prstGeom prst="rect">
            <a:avLst/>
          </a:prstGeom>
          <a:noFill/>
        </p:spPr>
      </p:pic>
      <p:sp>
        <p:nvSpPr>
          <p:cNvPr id="71686" name="Text Box 6"/>
          <p:cNvSpPr txBox="1">
            <a:spLocks noChangeArrowheads="1"/>
          </p:cNvSpPr>
          <p:nvPr/>
        </p:nvSpPr>
        <p:spPr bwMode="auto">
          <a:xfrm>
            <a:off x="827088" y="1773238"/>
            <a:ext cx="7772400" cy="3925887"/>
          </a:xfrm>
          <a:prstGeom prst="rect">
            <a:avLst/>
          </a:prstGeom>
          <a:noFill/>
          <a:ln w="9525">
            <a:noFill/>
            <a:miter lim="800000"/>
            <a:headEnd/>
            <a:tailEnd/>
          </a:ln>
          <a:effectLst/>
        </p:spPr>
        <p:txBody>
          <a:bodyPr>
            <a:spAutoFit/>
          </a:bodyPr>
          <a:lstStyle/>
          <a:p>
            <a:pPr algn="just">
              <a:spcBef>
                <a:spcPct val="50000"/>
              </a:spcBef>
              <a:buFontTx/>
              <a:buChar char="•"/>
            </a:pPr>
            <a:r>
              <a:rPr lang="es-ES" sz="2400"/>
              <a:t>En el proceso de pasteurización, se le agregará al jugo de quinua: el concentrado de maracuyá y el azúcar.</a:t>
            </a:r>
          </a:p>
          <a:p>
            <a:pPr algn="just">
              <a:spcBef>
                <a:spcPct val="50000"/>
              </a:spcBef>
              <a:buFontTx/>
              <a:buChar char="•"/>
            </a:pPr>
            <a:r>
              <a:rPr lang="es-ES" sz="2400"/>
              <a:t>La pasteurización también tiene la finalidad de destruir aquellos microorganismos patógenos presentes en el jugo.</a:t>
            </a:r>
          </a:p>
          <a:p>
            <a:pPr algn="just">
              <a:spcBef>
                <a:spcPct val="50000"/>
              </a:spcBef>
              <a:buFontTx/>
              <a:buChar char="•"/>
            </a:pPr>
            <a:r>
              <a:rPr lang="es-ES" sz="2400"/>
              <a:t>Al final del proceso se envasa el producto obtenido en un envase Tetra Pak de 1lt. que se encuentra dentro de un tambor metálico.</a:t>
            </a:r>
            <a:endParaRPr lang="es-ES_tradnl" sz="2400"/>
          </a:p>
          <a:p>
            <a:pPr algn="just">
              <a:spcBef>
                <a:spcPct val="50000"/>
              </a:spcBef>
              <a:buFontTx/>
              <a:buChar char="•"/>
            </a:pPr>
            <a:endParaRPr lang="es-ES_tradnl" sz="2400"/>
          </a:p>
        </p:txBody>
      </p:sp>
      <p:sp>
        <p:nvSpPr>
          <p:cNvPr id="71687" name="Text Box 7"/>
          <p:cNvSpPr txBox="1">
            <a:spLocks noChangeArrowheads="1"/>
          </p:cNvSpPr>
          <p:nvPr/>
        </p:nvSpPr>
        <p:spPr bwMode="auto">
          <a:xfrm>
            <a:off x="827088" y="549275"/>
            <a:ext cx="7543800" cy="822325"/>
          </a:xfrm>
          <a:prstGeom prst="rect">
            <a:avLst/>
          </a:prstGeom>
          <a:noFill/>
          <a:ln w="9525">
            <a:noFill/>
            <a:miter lim="800000"/>
            <a:headEnd/>
            <a:tailEnd/>
          </a:ln>
          <a:effectLst/>
        </p:spPr>
        <p:txBody>
          <a:bodyPr>
            <a:spAutoFit/>
          </a:bodyPr>
          <a:lstStyle/>
          <a:p>
            <a:pPr algn="ctr">
              <a:spcBef>
                <a:spcPct val="50000"/>
              </a:spcBef>
            </a:pPr>
            <a:r>
              <a:rPr lang="es-ES" sz="2400" b="1"/>
              <a:t>PROCESO DE ELABORACIÓN DE LA BEBIDA DE QUINUA ORGÁNICA</a:t>
            </a:r>
            <a:endParaRPr lang="es-ES_tradnl" b="1"/>
          </a:p>
        </p:txBody>
      </p:sp>
      <p:sp>
        <p:nvSpPr>
          <p:cNvPr id="71688" name="Text Box 8"/>
          <p:cNvSpPr txBox="1">
            <a:spLocks noChangeArrowheads="1"/>
          </p:cNvSpPr>
          <p:nvPr/>
        </p:nvSpPr>
        <p:spPr bwMode="auto">
          <a:xfrm>
            <a:off x="1447800" y="3886200"/>
            <a:ext cx="7315200" cy="366713"/>
          </a:xfrm>
          <a:prstGeom prst="rect">
            <a:avLst/>
          </a:prstGeom>
          <a:noFill/>
          <a:ln w="9525">
            <a:noFill/>
            <a:miter lim="800000"/>
            <a:headEnd/>
            <a:tailEnd/>
          </a:ln>
          <a:effectLst/>
        </p:spPr>
        <p:txBody>
          <a:bodyPr>
            <a:spAutoFit/>
          </a:bodyPr>
          <a:lstStyle/>
          <a:p>
            <a:pPr algn="just">
              <a:spcBef>
                <a:spcPct val="50000"/>
              </a:spcBef>
              <a:buFontTx/>
              <a:buChar char="•"/>
            </a:pPr>
            <a:endParaRPr lang="es-ES_trad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11469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1469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14693"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114694" name="Text Box 6"/>
          <p:cNvSpPr txBox="1">
            <a:spLocks noChangeArrowheads="1"/>
          </p:cNvSpPr>
          <p:nvPr/>
        </p:nvSpPr>
        <p:spPr bwMode="auto">
          <a:xfrm>
            <a:off x="250825" y="333375"/>
            <a:ext cx="8675688" cy="457200"/>
          </a:xfrm>
          <a:prstGeom prst="rect">
            <a:avLst/>
          </a:prstGeom>
          <a:noFill/>
          <a:ln w="9525">
            <a:noFill/>
            <a:miter lim="800000"/>
            <a:headEnd/>
            <a:tailEnd/>
          </a:ln>
          <a:effectLst/>
        </p:spPr>
        <p:txBody>
          <a:bodyPr>
            <a:spAutoFit/>
          </a:bodyPr>
          <a:lstStyle/>
          <a:p>
            <a:pPr algn="ctr">
              <a:spcBef>
                <a:spcPct val="50000"/>
              </a:spcBef>
            </a:pPr>
            <a:r>
              <a:rPr lang="es-ES" sz="2400" b="1"/>
              <a:t>INVESTIGACIÓN DE MERCADOS INTERNACIONALES</a:t>
            </a:r>
          </a:p>
        </p:txBody>
      </p:sp>
      <p:sp>
        <p:nvSpPr>
          <p:cNvPr id="114695" name="Text Box 7"/>
          <p:cNvSpPr txBox="1">
            <a:spLocks noChangeArrowheads="1"/>
          </p:cNvSpPr>
          <p:nvPr/>
        </p:nvSpPr>
        <p:spPr bwMode="auto">
          <a:xfrm>
            <a:off x="684213" y="1125538"/>
            <a:ext cx="8135937" cy="1917700"/>
          </a:xfrm>
          <a:prstGeom prst="rect">
            <a:avLst/>
          </a:prstGeom>
          <a:noFill/>
          <a:ln w="9525">
            <a:noFill/>
            <a:miter lim="800000"/>
            <a:headEnd/>
            <a:tailEnd/>
          </a:ln>
          <a:effectLst/>
        </p:spPr>
        <p:txBody>
          <a:bodyPr>
            <a:spAutoFit/>
          </a:bodyPr>
          <a:lstStyle/>
          <a:p>
            <a:pPr algn="just">
              <a:spcBef>
                <a:spcPct val="50000"/>
              </a:spcBef>
              <a:buFont typeface="Symbol" pitchFamily="18" charset="2"/>
              <a:buChar char=""/>
            </a:pPr>
            <a:r>
              <a:rPr lang="es-ES" sz="2400" b="1"/>
              <a:t>Investigación Exploratoria: </a:t>
            </a:r>
          </a:p>
          <a:p>
            <a:pPr algn="just">
              <a:spcBef>
                <a:spcPct val="50000"/>
              </a:spcBef>
              <a:buFont typeface="Symbol" pitchFamily="18" charset="2"/>
              <a:buNone/>
            </a:pPr>
            <a:r>
              <a:rPr lang="es-ES" sz="2400"/>
              <a:t>Visitas virtuales a los supermercados más populares de EE.UU. e información secundaria.</a:t>
            </a:r>
          </a:p>
          <a:p>
            <a:pPr>
              <a:spcBef>
                <a:spcPct val="50000"/>
              </a:spcBef>
            </a:pPr>
            <a:endParaRPr lang="es-ES" sz="2400"/>
          </a:p>
        </p:txBody>
      </p:sp>
      <p:sp>
        <p:nvSpPr>
          <p:cNvPr id="114696" name="Text Box 8"/>
          <p:cNvSpPr txBox="1">
            <a:spLocks noChangeArrowheads="1"/>
          </p:cNvSpPr>
          <p:nvPr/>
        </p:nvSpPr>
        <p:spPr bwMode="auto">
          <a:xfrm>
            <a:off x="684213" y="2708275"/>
            <a:ext cx="4175125" cy="457200"/>
          </a:xfrm>
          <a:prstGeom prst="rect">
            <a:avLst/>
          </a:prstGeom>
          <a:noFill/>
          <a:ln w="9525">
            <a:noFill/>
            <a:miter lim="800000"/>
            <a:headEnd/>
            <a:tailEnd/>
          </a:ln>
          <a:effectLst/>
        </p:spPr>
        <p:txBody>
          <a:bodyPr>
            <a:spAutoFit/>
          </a:bodyPr>
          <a:lstStyle/>
          <a:p>
            <a:pPr>
              <a:spcBef>
                <a:spcPct val="50000"/>
              </a:spcBef>
            </a:pPr>
            <a:r>
              <a:rPr lang="es-ES" sz="2400" b="1"/>
              <a:t>GroceriesExpress.com</a:t>
            </a:r>
          </a:p>
        </p:txBody>
      </p:sp>
      <p:sp>
        <p:nvSpPr>
          <p:cNvPr id="114697" name="Text Box 9"/>
          <p:cNvSpPr txBox="1">
            <a:spLocks noChangeArrowheads="1"/>
          </p:cNvSpPr>
          <p:nvPr/>
        </p:nvSpPr>
        <p:spPr bwMode="auto">
          <a:xfrm>
            <a:off x="611188" y="3357563"/>
            <a:ext cx="8137525" cy="1735137"/>
          </a:xfrm>
          <a:prstGeom prst="rect">
            <a:avLst/>
          </a:prstGeom>
          <a:noFill/>
          <a:ln w="9525">
            <a:noFill/>
            <a:miter lim="800000"/>
            <a:headEnd/>
            <a:tailEnd/>
          </a:ln>
          <a:effectLst/>
        </p:spPr>
        <p:txBody>
          <a:bodyPr>
            <a:spAutoFit/>
          </a:bodyPr>
          <a:lstStyle/>
          <a:p>
            <a:pPr algn="just">
              <a:spcBef>
                <a:spcPct val="50000"/>
              </a:spcBef>
              <a:buFont typeface="Symbol" pitchFamily="18" charset="2"/>
              <a:buChar char=""/>
            </a:pPr>
            <a:r>
              <a:rPr lang="es-ES" sz="2400"/>
              <a:t>Permite a los diversos usuarios familiarizarse con rapidez y encontrar una gran cantidad de productos en segundos y con la facilidad de que son entregados a su domicilio.</a:t>
            </a:r>
          </a:p>
          <a:p>
            <a:pPr>
              <a:spcBef>
                <a:spcPct val="50000"/>
              </a:spcBef>
            </a:pPr>
            <a:endParaRPr lang="es-E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115715" name="Rectangle 3"/>
          <p:cNvSpPr>
            <a:spLocks noChangeArrowheads="1"/>
          </p:cNvSpPr>
          <p:nvPr/>
        </p:nvSpPr>
        <p:spPr bwMode="auto">
          <a:xfrm>
            <a:off x="395288" y="0"/>
            <a:ext cx="73025" cy="5876925"/>
          </a:xfrm>
          <a:prstGeom prst="rect">
            <a:avLst/>
          </a:prstGeom>
          <a:solidFill>
            <a:srgbClr val="FFCC66"/>
          </a:solidFill>
          <a:ln w="9525">
            <a:noFill/>
            <a:miter lim="800000"/>
            <a:headEnd/>
            <a:tailEnd/>
          </a:ln>
          <a:effectLst/>
        </p:spPr>
        <p:txBody>
          <a:bodyPr wrap="none" anchor="ctr"/>
          <a:lstStyle/>
          <a:p>
            <a:endParaRPr lang="es-ES"/>
          </a:p>
        </p:txBody>
      </p:sp>
      <p:sp>
        <p:nvSpPr>
          <p:cNvPr id="11571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15717" name="Picture 5" descr="caja"/>
          <p:cNvPicPr>
            <a:picLocks noChangeAspect="1" noChangeArrowheads="1"/>
          </p:cNvPicPr>
          <p:nvPr/>
        </p:nvPicPr>
        <p:blipFill>
          <a:blip r:embed="rId3"/>
          <a:srcRect/>
          <a:stretch>
            <a:fillRect/>
          </a:stretch>
        </p:blipFill>
        <p:spPr bwMode="auto">
          <a:xfrm rot="-813853">
            <a:off x="250825" y="5805488"/>
            <a:ext cx="581025" cy="847725"/>
          </a:xfrm>
          <a:prstGeom prst="rect">
            <a:avLst/>
          </a:prstGeom>
          <a:noFill/>
        </p:spPr>
      </p:pic>
      <p:pic>
        <p:nvPicPr>
          <p:cNvPr id="115718" name="Picture 6"/>
          <p:cNvPicPr>
            <a:picLocks noChangeAspect="1" noChangeArrowheads="1"/>
          </p:cNvPicPr>
          <p:nvPr/>
        </p:nvPicPr>
        <p:blipFill>
          <a:blip r:embed="rId4"/>
          <a:srcRect/>
          <a:stretch>
            <a:fillRect/>
          </a:stretch>
        </p:blipFill>
        <p:spPr bwMode="auto">
          <a:xfrm>
            <a:off x="971550" y="404813"/>
            <a:ext cx="7451725" cy="55594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11673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1674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16741"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116742" name="Text Box 6"/>
          <p:cNvSpPr txBox="1">
            <a:spLocks noChangeArrowheads="1"/>
          </p:cNvSpPr>
          <p:nvPr/>
        </p:nvSpPr>
        <p:spPr bwMode="auto">
          <a:xfrm>
            <a:off x="468313" y="765175"/>
            <a:ext cx="8351837" cy="2100263"/>
          </a:xfrm>
          <a:prstGeom prst="rect">
            <a:avLst/>
          </a:prstGeom>
          <a:noFill/>
          <a:ln w="9525">
            <a:noFill/>
            <a:miter lim="800000"/>
            <a:headEnd/>
            <a:tailEnd/>
          </a:ln>
          <a:effectLst/>
        </p:spPr>
        <p:txBody>
          <a:bodyPr>
            <a:spAutoFit/>
          </a:bodyPr>
          <a:lstStyle/>
          <a:p>
            <a:pPr algn="just">
              <a:spcBef>
                <a:spcPct val="50000"/>
              </a:spcBef>
              <a:buFont typeface="Symbol" pitchFamily="18" charset="2"/>
              <a:buChar char=""/>
            </a:pPr>
            <a:r>
              <a:rPr lang="es-ES" sz="2400"/>
              <a:t>Ofrece varias opciones para los consumidores de productos orgánicos, en el que pueden seleccionar diferentes artículos, consultar precios, marcas, incluso stocks de productos.</a:t>
            </a:r>
          </a:p>
          <a:p>
            <a:pPr>
              <a:spcBef>
                <a:spcPct val="50000"/>
              </a:spcBef>
            </a:pPr>
            <a:endParaRPr lang="es-ES" sz="2400"/>
          </a:p>
        </p:txBody>
      </p:sp>
      <p:sp>
        <p:nvSpPr>
          <p:cNvPr id="116743" name="Text Box 7"/>
          <p:cNvSpPr txBox="1">
            <a:spLocks noChangeArrowheads="1"/>
          </p:cNvSpPr>
          <p:nvPr/>
        </p:nvSpPr>
        <p:spPr bwMode="auto">
          <a:xfrm>
            <a:off x="539750" y="260350"/>
            <a:ext cx="2736850" cy="457200"/>
          </a:xfrm>
          <a:prstGeom prst="rect">
            <a:avLst/>
          </a:prstGeom>
          <a:noFill/>
          <a:ln w="9525">
            <a:noFill/>
            <a:miter lim="800000"/>
            <a:headEnd/>
            <a:tailEnd/>
          </a:ln>
          <a:effectLst/>
        </p:spPr>
        <p:txBody>
          <a:bodyPr>
            <a:spAutoFit/>
          </a:bodyPr>
          <a:lstStyle/>
          <a:p>
            <a:pPr>
              <a:spcBef>
                <a:spcPct val="50000"/>
              </a:spcBef>
            </a:pPr>
            <a:r>
              <a:rPr lang="es-ES" sz="2400" b="1"/>
              <a:t>Shopnatural.com</a:t>
            </a:r>
          </a:p>
        </p:txBody>
      </p:sp>
      <p:pic>
        <p:nvPicPr>
          <p:cNvPr id="116744" name="Picture 8"/>
          <p:cNvPicPr>
            <a:picLocks noChangeAspect="1" noChangeArrowheads="1"/>
          </p:cNvPicPr>
          <p:nvPr/>
        </p:nvPicPr>
        <p:blipFill>
          <a:blip r:embed="rId4"/>
          <a:srcRect/>
          <a:stretch>
            <a:fillRect/>
          </a:stretch>
        </p:blipFill>
        <p:spPr bwMode="auto">
          <a:xfrm>
            <a:off x="1835150" y="2349500"/>
            <a:ext cx="5400675" cy="401161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117763" name="Rectangle 3"/>
          <p:cNvSpPr>
            <a:spLocks noChangeArrowheads="1"/>
          </p:cNvSpPr>
          <p:nvPr/>
        </p:nvSpPr>
        <p:spPr bwMode="auto">
          <a:xfrm>
            <a:off x="395288" y="0"/>
            <a:ext cx="73025" cy="5661025"/>
          </a:xfrm>
          <a:prstGeom prst="rect">
            <a:avLst/>
          </a:prstGeom>
          <a:solidFill>
            <a:srgbClr val="FFCC66"/>
          </a:solidFill>
          <a:ln w="9525">
            <a:noFill/>
            <a:miter lim="800000"/>
            <a:headEnd/>
            <a:tailEnd/>
          </a:ln>
          <a:effectLst/>
        </p:spPr>
        <p:txBody>
          <a:bodyPr wrap="none" anchor="ctr"/>
          <a:lstStyle/>
          <a:p>
            <a:endParaRPr lang="es-ES"/>
          </a:p>
        </p:txBody>
      </p:sp>
      <p:sp>
        <p:nvSpPr>
          <p:cNvPr id="11776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sp>
        <p:nvSpPr>
          <p:cNvPr id="117765" name="Text Box 5"/>
          <p:cNvSpPr txBox="1">
            <a:spLocks noChangeArrowheads="1"/>
          </p:cNvSpPr>
          <p:nvPr/>
        </p:nvSpPr>
        <p:spPr bwMode="auto">
          <a:xfrm>
            <a:off x="3203575" y="188913"/>
            <a:ext cx="6696075" cy="457200"/>
          </a:xfrm>
          <a:prstGeom prst="rect">
            <a:avLst/>
          </a:prstGeom>
          <a:noFill/>
          <a:ln w="9525">
            <a:noFill/>
            <a:miter lim="800000"/>
            <a:headEnd/>
            <a:tailEnd/>
          </a:ln>
          <a:effectLst/>
        </p:spPr>
        <p:txBody>
          <a:bodyPr>
            <a:spAutoFit/>
          </a:bodyPr>
          <a:lstStyle/>
          <a:p>
            <a:pPr>
              <a:spcBef>
                <a:spcPct val="50000"/>
              </a:spcBef>
            </a:pPr>
            <a:r>
              <a:rPr lang="es-ES" sz="2400" b="1"/>
              <a:t>Netgrocer.com</a:t>
            </a:r>
          </a:p>
        </p:txBody>
      </p:sp>
      <p:sp>
        <p:nvSpPr>
          <p:cNvPr id="117766" name="Text Box 6"/>
          <p:cNvSpPr txBox="1">
            <a:spLocks noChangeArrowheads="1"/>
          </p:cNvSpPr>
          <p:nvPr/>
        </p:nvSpPr>
        <p:spPr bwMode="auto">
          <a:xfrm>
            <a:off x="6516688" y="741363"/>
            <a:ext cx="2232025" cy="4838700"/>
          </a:xfrm>
          <a:prstGeom prst="rect">
            <a:avLst/>
          </a:prstGeom>
          <a:noFill/>
          <a:ln w="9525">
            <a:noFill/>
            <a:miter lim="800000"/>
            <a:headEnd/>
            <a:tailEnd/>
          </a:ln>
          <a:effectLst/>
        </p:spPr>
        <p:txBody>
          <a:bodyPr>
            <a:spAutoFit/>
          </a:bodyPr>
          <a:lstStyle/>
          <a:p>
            <a:pPr algn="just">
              <a:spcBef>
                <a:spcPct val="50000"/>
              </a:spcBef>
              <a:buFont typeface="Symbol" pitchFamily="18" charset="2"/>
              <a:buChar char=""/>
            </a:pPr>
            <a:r>
              <a:rPr lang="es-ES" sz="2400"/>
              <a:t>Se especializa en productos orgánicos y naturales.</a:t>
            </a:r>
          </a:p>
          <a:p>
            <a:pPr algn="just">
              <a:spcBef>
                <a:spcPct val="50000"/>
              </a:spcBef>
              <a:buFont typeface="Symbol" pitchFamily="18" charset="2"/>
              <a:buChar char=""/>
            </a:pPr>
            <a:r>
              <a:rPr lang="es-ES" sz="2400"/>
              <a:t>Entrega los productos ordenados por los clientes en las puertas de sus casas.</a:t>
            </a:r>
          </a:p>
          <a:p>
            <a:pPr>
              <a:spcBef>
                <a:spcPct val="50000"/>
              </a:spcBef>
            </a:pPr>
            <a:endParaRPr lang="es-ES" sz="2400"/>
          </a:p>
        </p:txBody>
      </p:sp>
      <p:pic>
        <p:nvPicPr>
          <p:cNvPr id="117767" name="Picture 7" descr="caja"/>
          <p:cNvPicPr>
            <a:picLocks noChangeAspect="1" noChangeArrowheads="1"/>
          </p:cNvPicPr>
          <p:nvPr/>
        </p:nvPicPr>
        <p:blipFill>
          <a:blip r:embed="rId3"/>
          <a:srcRect/>
          <a:stretch>
            <a:fillRect/>
          </a:stretch>
        </p:blipFill>
        <p:spPr bwMode="auto">
          <a:xfrm rot="-813853">
            <a:off x="227013" y="5360988"/>
            <a:ext cx="925512" cy="1350962"/>
          </a:xfrm>
          <a:prstGeom prst="rect">
            <a:avLst/>
          </a:prstGeom>
          <a:noFill/>
        </p:spPr>
      </p:pic>
      <p:pic>
        <p:nvPicPr>
          <p:cNvPr id="117768" name="Picture 8"/>
          <p:cNvPicPr>
            <a:picLocks noChangeAspect="1" noChangeArrowheads="1"/>
          </p:cNvPicPr>
          <p:nvPr/>
        </p:nvPicPr>
        <p:blipFill>
          <a:blip r:embed="rId4"/>
          <a:srcRect/>
          <a:stretch>
            <a:fillRect/>
          </a:stretch>
        </p:blipFill>
        <p:spPr bwMode="auto">
          <a:xfrm>
            <a:off x="468313" y="765175"/>
            <a:ext cx="5975350" cy="44529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11878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1878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18789"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118790" name="Text Box 6"/>
          <p:cNvSpPr txBox="1">
            <a:spLocks noChangeArrowheads="1"/>
          </p:cNvSpPr>
          <p:nvPr/>
        </p:nvSpPr>
        <p:spPr bwMode="auto">
          <a:xfrm>
            <a:off x="539750" y="188913"/>
            <a:ext cx="8208963" cy="1735137"/>
          </a:xfrm>
          <a:prstGeom prst="rect">
            <a:avLst/>
          </a:prstGeom>
          <a:noFill/>
          <a:ln w="9525">
            <a:noFill/>
            <a:miter lim="800000"/>
            <a:headEnd/>
            <a:tailEnd/>
          </a:ln>
          <a:effectLst/>
        </p:spPr>
        <p:txBody>
          <a:bodyPr>
            <a:spAutoFit/>
          </a:bodyPr>
          <a:lstStyle/>
          <a:p>
            <a:pPr algn="just">
              <a:spcBef>
                <a:spcPct val="50000"/>
              </a:spcBef>
              <a:buFont typeface="Symbol" pitchFamily="18" charset="2"/>
              <a:buChar char=""/>
            </a:pPr>
            <a:r>
              <a:rPr lang="es-ES" sz="2400"/>
              <a:t>No existe una competencia directa en EE.UU.; únicamente podemos encontrar presentaciones de quinua como: harina, cereal (hojuelas), en grano, pastas, etc.</a:t>
            </a:r>
          </a:p>
          <a:p>
            <a:pPr>
              <a:spcBef>
                <a:spcPct val="50000"/>
              </a:spcBef>
            </a:pPr>
            <a:endParaRPr lang="es-ES" sz="2400"/>
          </a:p>
        </p:txBody>
      </p:sp>
      <p:pic>
        <p:nvPicPr>
          <p:cNvPr id="118791" name="Picture 7"/>
          <p:cNvPicPr>
            <a:picLocks noChangeAspect="1" noChangeArrowheads="1"/>
          </p:cNvPicPr>
          <p:nvPr/>
        </p:nvPicPr>
        <p:blipFill>
          <a:blip r:embed="rId4"/>
          <a:srcRect/>
          <a:stretch>
            <a:fillRect/>
          </a:stretch>
        </p:blipFill>
        <p:spPr bwMode="auto">
          <a:xfrm>
            <a:off x="2916238" y="1484313"/>
            <a:ext cx="1546225" cy="2232025"/>
          </a:xfrm>
          <a:prstGeom prst="rect">
            <a:avLst/>
          </a:prstGeom>
          <a:noFill/>
        </p:spPr>
      </p:pic>
      <p:pic>
        <p:nvPicPr>
          <p:cNvPr id="118792" name="Picture 8"/>
          <p:cNvPicPr>
            <a:picLocks noChangeAspect="1" noChangeArrowheads="1"/>
          </p:cNvPicPr>
          <p:nvPr/>
        </p:nvPicPr>
        <p:blipFill>
          <a:blip r:embed="rId5"/>
          <a:srcRect/>
          <a:stretch>
            <a:fillRect/>
          </a:stretch>
        </p:blipFill>
        <p:spPr bwMode="auto">
          <a:xfrm>
            <a:off x="4716463" y="1484313"/>
            <a:ext cx="1495425" cy="2232025"/>
          </a:xfrm>
          <a:prstGeom prst="rect">
            <a:avLst/>
          </a:prstGeom>
          <a:noFill/>
        </p:spPr>
      </p:pic>
      <p:pic>
        <p:nvPicPr>
          <p:cNvPr id="118793" name="Picture 9"/>
          <p:cNvPicPr>
            <a:picLocks noChangeAspect="1" noChangeArrowheads="1"/>
          </p:cNvPicPr>
          <p:nvPr/>
        </p:nvPicPr>
        <p:blipFill>
          <a:blip r:embed="rId6"/>
          <a:srcRect/>
          <a:stretch>
            <a:fillRect/>
          </a:stretch>
        </p:blipFill>
        <p:spPr bwMode="auto">
          <a:xfrm>
            <a:off x="3059113" y="4076700"/>
            <a:ext cx="1314450" cy="2232025"/>
          </a:xfrm>
          <a:prstGeom prst="rect">
            <a:avLst/>
          </a:prstGeom>
          <a:noFill/>
        </p:spPr>
      </p:pic>
      <p:pic>
        <p:nvPicPr>
          <p:cNvPr id="118794" name="Picture 10"/>
          <p:cNvPicPr>
            <a:picLocks noChangeAspect="1" noChangeArrowheads="1"/>
          </p:cNvPicPr>
          <p:nvPr/>
        </p:nvPicPr>
        <p:blipFill>
          <a:blip r:embed="rId7"/>
          <a:srcRect/>
          <a:stretch>
            <a:fillRect/>
          </a:stretch>
        </p:blipFill>
        <p:spPr bwMode="auto">
          <a:xfrm>
            <a:off x="4932363" y="4076700"/>
            <a:ext cx="1063625" cy="23050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11981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1981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19813"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119814" name="Text Box 6"/>
          <p:cNvSpPr txBox="1">
            <a:spLocks noChangeArrowheads="1"/>
          </p:cNvSpPr>
          <p:nvPr/>
        </p:nvSpPr>
        <p:spPr bwMode="auto">
          <a:xfrm>
            <a:off x="539750" y="188913"/>
            <a:ext cx="8604250" cy="4473575"/>
          </a:xfrm>
          <a:prstGeom prst="rect">
            <a:avLst/>
          </a:prstGeom>
          <a:noFill/>
          <a:ln w="9525">
            <a:noFill/>
            <a:miter lim="800000"/>
            <a:headEnd/>
            <a:tailEnd/>
          </a:ln>
          <a:effectLst/>
        </p:spPr>
        <p:txBody>
          <a:bodyPr>
            <a:spAutoFit/>
          </a:bodyPr>
          <a:lstStyle/>
          <a:p>
            <a:pPr algn="ctr"/>
            <a:r>
              <a:rPr lang="es-ES" sz="2400" b="1"/>
              <a:t>Ecomil</a:t>
            </a:r>
          </a:p>
          <a:p>
            <a:pPr>
              <a:buFontTx/>
              <a:buChar char="•"/>
            </a:pPr>
            <a:endParaRPr lang="es-ES" sz="2400"/>
          </a:p>
          <a:p>
            <a:pPr>
              <a:buFontTx/>
              <a:buChar char="•"/>
            </a:pPr>
            <a:r>
              <a:rPr lang="es-ES" sz="2400"/>
              <a:t>Fabricante: Nutriops (España). Líder europeo en bebidas vegetales ecológicas a base de frutos secos.</a:t>
            </a:r>
          </a:p>
          <a:p>
            <a:pPr>
              <a:buFontTx/>
              <a:buChar char="•"/>
            </a:pPr>
            <a:endParaRPr lang="es-ES" sz="2400"/>
          </a:p>
          <a:p>
            <a:pPr>
              <a:buFontTx/>
              <a:buChar char="•"/>
            </a:pPr>
            <a:r>
              <a:rPr lang="es-ES" sz="2400"/>
              <a:t>Bebida de quinua 100% orgánica</a:t>
            </a:r>
          </a:p>
          <a:p>
            <a:pPr>
              <a:buFontTx/>
              <a:buChar char="•"/>
            </a:pPr>
            <a:endParaRPr lang="es-ES" sz="2400"/>
          </a:p>
          <a:p>
            <a:pPr>
              <a:buFontTx/>
              <a:buChar char="•"/>
            </a:pPr>
            <a:r>
              <a:rPr lang="es-ES" sz="2400"/>
              <a:t>Presentación: Tetra Brik (1 lt.) </a:t>
            </a:r>
          </a:p>
          <a:p>
            <a:pPr>
              <a:buFontTx/>
              <a:buChar char="•"/>
            </a:pPr>
            <a:endParaRPr lang="es-ES" sz="2400"/>
          </a:p>
          <a:p>
            <a:pPr>
              <a:buFontTx/>
              <a:buChar char="•"/>
            </a:pPr>
            <a:r>
              <a:rPr lang="es-ES" sz="2400"/>
              <a:t>PVP: 2.26 libras esterlinas ($ 4.48)</a:t>
            </a:r>
          </a:p>
          <a:p>
            <a:pPr>
              <a:buFontTx/>
              <a:buChar char="•"/>
            </a:pPr>
            <a:endParaRPr lang="es-ES" sz="2400"/>
          </a:p>
          <a:p>
            <a:pPr>
              <a:buFontTx/>
              <a:buChar char="•"/>
            </a:pPr>
            <a:r>
              <a:rPr lang="es-ES" sz="2400"/>
              <a:t>No es comercializado en EE. UU.</a:t>
            </a:r>
          </a:p>
        </p:txBody>
      </p:sp>
      <p:pic>
        <p:nvPicPr>
          <p:cNvPr id="119815" name="Picture 7" descr="433534b"/>
          <p:cNvPicPr>
            <a:picLocks noChangeAspect="1" noChangeArrowheads="1"/>
          </p:cNvPicPr>
          <p:nvPr/>
        </p:nvPicPr>
        <p:blipFill>
          <a:blip r:embed="rId4"/>
          <a:srcRect/>
          <a:stretch>
            <a:fillRect/>
          </a:stretch>
        </p:blipFill>
        <p:spPr bwMode="auto">
          <a:xfrm>
            <a:off x="5508625" y="1989138"/>
            <a:ext cx="3216275" cy="32162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12083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2083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20837"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120838" name="Text Box 6"/>
          <p:cNvSpPr txBox="1">
            <a:spLocks noChangeArrowheads="1"/>
          </p:cNvSpPr>
          <p:nvPr/>
        </p:nvSpPr>
        <p:spPr bwMode="auto">
          <a:xfrm>
            <a:off x="2700338" y="188913"/>
            <a:ext cx="3887787" cy="457200"/>
          </a:xfrm>
          <a:prstGeom prst="rect">
            <a:avLst/>
          </a:prstGeom>
          <a:noFill/>
          <a:ln w="9525">
            <a:noFill/>
            <a:miter lim="800000"/>
            <a:headEnd/>
            <a:tailEnd/>
          </a:ln>
          <a:effectLst/>
        </p:spPr>
        <p:txBody>
          <a:bodyPr>
            <a:spAutoFit/>
          </a:bodyPr>
          <a:lstStyle/>
          <a:p>
            <a:pPr>
              <a:spcBef>
                <a:spcPct val="50000"/>
              </a:spcBef>
            </a:pPr>
            <a:r>
              <a:rPr lang="es-ES" sz="2400" b="1"/>
              <a:t>Productos Sustitutos</a:t>
            </a:r>
          </a:p>
        </p:txBody>
      </p:sp>
      <p:pic>
        <p:nvPicPr>
          <p:cNvPr id="120839" name="Picture 7"/>
          <p:cNvPicPr>
            <a:picLocks noChangeAspect="1" noChangeArrowheads="1"/>
          </p:cNvPicPr>
          <p:nvPr/>
        </p:nvPicPr>
        <p:blipFill>
          <a:blip r:embed="rId4"/>
          <a:srcRect/>
          <a:stretch>
            <a:fillRect/>
          </a:stretch>
        </p:blipFill>
        <p:spPr bwMode="auto">
          <a:xfrm>
            <a:off x="1476375" y="763588"/>
            <a:ext cx="3168650" cy="2516187"/>
          </a:xfrm>
          <a:prstGeom prst="rect">
            <a:avLst/>
          </a:prstGeom>
          <a:noFill/>
          <a:ln w="9525">
            <a:noFill/>
            <a:miter lim="800000"/>
            <a:headEnd/>
            <a:tailEnd/>
          </a:ln>
        </p:spPr>
      </p:pic>
      <p:pic>
        <p:nvPicPr>
          <p:cNvPr id="120840" name="Picture 8"/>
          <p:cNvPicPr>
            <a:picLocks noChangeAspect="1" noChangeArrowheads="1"/>
          </p:cNvPicPr>
          <p:nvPr/>
        </p:nvPicPr>
        <p:blipFill>
          <a:blip r:embed="rId5"/>
          <a:srcRect/>
          <a:stretch>
            <a:fillRect/>
          </a:stretch>
        </p:blipFill>
        <p:spPr bwMode="auto">
          <a:xfrm>
            <a:off x="4716463" y="836613"/>
            <a:ext cx="3311525" cy="2376487"/>
          </a:xfrm>
          <a:prstGeom prst="rect">
            <a:avLst/>
          </a:prstGeom>
          <a:noFill/>
          <a:ln w="9525">
            <a:noFill/>
            <a:miter lim="800000"/>
            <a:headEnd/>
            <a:tailEnd/>
          </a:ln>
        </p:spPr>
      </p:pic>
      <p:pic>
        <p:nvPicPr>
          <p:cNvPr id="120841" name="Picture 9"/>
          <p:cNvPicPr>
            <a:picLocks noChangeAspect="1" noChangeArrowheads="1"/>
          </p:cNvPicPr>
          <p:nvPr/>
        </p:nvPicPr>
        <p:blipFill>
          <a:blip r:embed="rId6"/>
          <a:srcRect/>
          <a:stretch>
            <a:fillRect/>
          </a:stretch>
        </p:blipFill>
        <p:spPr bwMode="auto">
          <a:xfrm>
            <a:off x="1476375" y="3429000"/>
            <a:ext cx="3168650" cy="2270125"/>
          </a:xfrm>
          <a:prstGeom prst="rect">
            <a:avLst/>
          </a:prstGeom>
          <a:noFill/>
          <a:ln w="9525">
            <a:noFill/>
            <a:miter lim="800000"/>
            <a:headEnd/>
            <a:tailEnd/>
          </a:ln>
        </p:spPr>
      </p:pic>
      <p:pic>
        <p:nvPicPr>
          <p:cNvPr id="120842" name="Picture 10"/>
          <p:cNvPicPr>
            <a:picLocks noChangeAspect="1" noChangeArrowheads="1"/>
          </p:cNvPicPr>
          <p:nvPr/>
        </p:nvPicPr>
        <p:blipFill>
          <a:blip r:embed="rId7"/>
          <a:srcRect/>
          <a:stretch>
            <a:fillRect/>
          </a:stretch>
        </p:blipFill>
        <p:spPr bwMode="auto">
          <a:xfrm>
            <a:off x="4716463" y="3357563"/>
            <a:ext cx="3240087"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409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410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4101"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4102" name="Text Box 6"/>
          <p:cNvSpPr txBox="1">
            <a:spLocks noChangeArrowheads="1"/>
          </p:cNvSpPr>
          <p:nvPr/>
        </p:nvSpPr>
        <p:spPr bwMode="auto">
          <a:xfrm>
            <a:off x="755650" y="260350"/>
            <a:ext cx="8064500" cy="4473575"/>
          </a:xfrm>
          <a:prstGeom prst="rect">
            <a:avLst/>
          </a:prstGeom>
          <a:noFill/>
          <a:ln w="9525">
            <a:noFill/>
            <a:miter lim="800000"/>
            <a:headEnd/>
            <a:tailEnd/>
          </a:ln>
          <a:effectLst/>
        </p:spPr>
        <p:txBody>
          <a:bodyPr>
            <a:spAutoFit/>
          </a:bodyPr>
          <a:lstStyle/>
          <a:p>
            <a:pPr algn="just">
              <a:buFontTx/>
              <a:buChar char="•"/>
            </a:pPr>
            <a:r>
              <a:rPr lang="es-ES" sz="2400"/>
              <a:t>La quinua se está desarrollando por su certificación orgánica, que exige la total eliminación del uso de sustancias químicas. </a:t>
            </a:r>
          </a:p>
          <a:p>
            <a:pPr algn="just">
              <a:buFontTx/>
              <a:buChar char="•"/>
            </a:pPr>
            <a:endParaRPr lang="es-ES" sz="2400"/>
          </a:p>
          <a:p>
            <a:pPr algn="just">
              <a:buFontTx/>
              <a:buChar char="•"/>
            </a:pPr>
            <a:r>
              <a:rPr lang="es-ES" sz="2400"/>
              <a:t>Los volúmenes de exportación de la quinua se han incrementado considerablemente en los últimos años.</a:t>
            </a:r>
          </a:p>
          <a:p>
            <a:pPr algn="just">
              <a:buFontTx/>
              <a:buChar char="•"/>
            </a:pPr>
            <a:endParaRPr lang="es-ES" sz="2400"/>
          </a:p>
          <a:p>
            <a:pPr algn="just">
              <a:buFontTx/>
              <a:buChar char="•"/>
            </a:pPr>
            <a:r>
              <a:rPr lang="es-ES" sz="2400"/>
              <a:t>Con este proyecto se quiere satisfacer la exigente demanda en crecimiento de alimentos ecológicos en EEUU, con una bebida nutritiva a base de quinua 100% orgánica y concentrado de maracuyá.</a:t>
            </a:r>
          </a:p>
          <a:p>
            <a:pPr>
              <a:buFontTx/>
              <a:buChar char="•"/>
            </a:pPr>
            <a:endParaRPr lang="es-ES" sz="2400"/>
          </a:p>
        </p:txBody>
      </p:sp>
      <p:sp>
        <p:nvSpPr>
          <p:cNvPr id="4103" name="Text Box 7"/>
          <p:cNvSpPr txBox="1">
            <a:spLocks noChangeArrowheads="1"/>
          </p:cNvSpPr>
          <p:nvPr/>
        </p:nvSpPr>
        <p:spPr bwMode="auto">
          <a:xfrm>
            <a:off x="1476375" y="4724400"/>
            <a:ext cx="7343775" cy="2100263"/>
          </a:xfrm>
          <a:prstGeom prst="rect">
            <a:avLst/>
          </a:prstGeom>
          <a:noFill/>
          <a:ln w="9525">
            <a:noFill/>
            <a:miter lim="800000"/>
            <a:headEnd/>
            <a:tailEnd/>
          </a:ln>
          <a:effectLst/>
        </p:spPr>
        <p:txBody>
          <a:bodyPr>
            <a:spAutoFit/>
          </a:bodyPr>
          <a:lstStyle/>
          <a:p>
            <a:pPr algn="just">
              <a:buFontTx/>
              <a:buChar char="•"/>
            </a:pPr>
            <a:r>
              <a:rPr lang="es-ES" sz="2400"/>
              <a:t>EE.UU. es el mercado más importante a nivel mundial de alimentos orgánicos y se caracteriza por tener una tasa promedio de crecimiento anual entre 20% y 30%.</a:t>
            </a:r>
          </a:p>
          <a:p>
            <a:pPr>
              <a:spcBef>
                <a:spcPct val="50000"/>
              </a:spcBef>
            </a:pPr>
            <a:endParaRPr lang="es-E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7373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7373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7373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73734" name="Text Box 6"/>
          <p:cNvSpPr txBox="1">
            <a:spLocks noChangeArrowheads="1"/>
          </p:cNvSpPr>
          <p:nvPr/>
        </p:nvSpPr>
        <p:spPr bwMode="auto">
          <a:xfrm>
            <a:off x="990600" y="457200"/>
            <a:ext cx="7848600" cy="457200"/>
          </a:xfrm>
          <a:prstGeom prst="rect">
            <a:avLst/>
          </a:prstGeom>
          <a:noFill/>
          <a:ln w="9525">
            <a:noFill/>
            <a:miter lim="800000"/>
            <a:headEnd/>
            <a:tailEnd/>
          </a:ln>
          <a:effectLst/>
        </p:spPr>
        <p:txBody>
          <a:bodyPr>
            <a:spAutoFit/>
          </a:bodyPr>
          <a:lstStyle/>
          <a:p>
            <a:pPr algn="ctr">
              <a:spcBef>
                <a:spcPct val="50000"/>
              </a:spcBef>
            </a:pPr>
            <a:r>
              <a:rPr lang="es-ES" sz="2400" b="1"/>
              <a:t>PLAN DE MARKETING INTERNACIONAL</a:t>
            </a:r>
            <a:endParaRPr lang="es-ES_tradnl" b="1"/>
          </a:p>
        </p:txBody>
      </p:sp>
      <p:sp>
        <p:nvSpPr>
          <p:cNvPr id="73735" name="Text Box 7"/>
          <p:cNvSpPr txBox="1">
            <a:spLocks noChangeArrowheads="1"/>
          </p:cNvSpPr>
          <p:nvPr/>
        </p:nvSpPr>
        <p:spPr bwMode="auto">
          <a:xfrm>
            <a:off x="685800" y="1066800"/>
            <a:ext cx="3810000" cy="457200"/>
          </a:xfrm>
          <a:prstGeom prst="rect">
            <a:avLst/>
          </a:prstGeom>
          <a:noFill/>
          <a:ln w="9525">
            <a:noFill/>
            <a:miter lim="800000"/>
            <a:headEnd/>
            <a:tailEnd/>
          </a:ln>
          <a:effectLst/>
        </p:spPr>
        <p:txBody>
          <a:bodyPr>
            <a:spAutoFit/>
          </a:bodyPr>
          <a:lstStyle/>
          <a:p>
            <a:pPr>
              <a:spcBef>
                <a:spcPct val="50000"/>
              </a:spcBef>
            </a:pPr>
            <a:r>
              <a:rPr lang="es-ES" sz="2400" b="1"/>
              <a:t>Análisis del Entorno</a:t>
            </a:r>
            <a:endParaRPr lang="es-ES_tradnl" b="1"/>
          </a:p>
        </p:txBody>
      </p:sp>
      <p:sp>
        <p:nvSpPr>
          <p:cNvPr id="73736" name="Text Box 8"/>
          <p:cNvSpPr txBox="1">
            <a:spLocks noChangeArrowheads="1"/>
          </p:cNvSpPr>
          <p:nvPr/>
        </p:nvSpPr>
        <p:spPr bwMode="auto">
          <a:xfrm>
            <a:off x="685800" y="1600200"/>
            <a:ext cx="8001000" cy="1552575"/>
          </a:xfrm>
          <a:prstGeom prst="rect">
            <a:avLst/>
          </a:prstGeom>
          <a:noFill/>
          <a:ln w="9525">
            <a:noFill/>
            <a:miter lim="800000"/>
            <a:headEnd/>
            <a:tailEnd/>
          </a:ln>
          <a:effectLst/>
        </p:spPr>
        <p:txBody>
          <a:bodyPr>
            <a:spAutoFit/>
          </a:bodyPr>
          <a:lstStyle/>
          <a:p>
            <a:pPr algn="just">
              <a:spcBef>
                <a:spcPct val="50000"/>
              </a:spcBef>
              <a:buFontTx/>
              <a:buChar char="•"/>
            </a:pPr>
            <a:r>
              <a:rPr lang="es-ES" sz="2400"/>
              <a:t>Los jugos de frutas representan la mayor forma de consumo de frutas per cápita en los EE.UU., dando cuenta del 44 % de los productos frutales comercializados.</a:t>
            </a:r>
            <a:endParaRPr lang="es-ES_tradnl"/>
          </a:p>
        </p:txBody>
      </p:sp>
      <p:sp>
        <p:nvSpPr>
          <p:cNvPr id="73737" name="Text Box 9"/>
          <p:cNvSpPr txBox="1">
            <a:spLocks noChangeArrowheads="1"/>
          </p:cNvSpPr>
          <p:nvPr/>
        </p:nvSpPr>
        <p:spPr bwMode="auto">
          <a:xfrm>
            <a:off x="685800" y="3810000"/>
            <a:ext cx="8077200" cy="822325"/>
          </a:xfrm>
          <a:prstGeom prst="rect">
            <a:avLst/>
          </a:prstGeom>
          <a:noFill/>
          <a:ln w="9525">
            <a:noFill/>
            <a:miter lim="800000"/>
            <a:headEnd/>
            <a:tailEnd/>
          </a:ln>
          <a:effectLst/>
        </p:spPr>
        <p:txBody>
          <a:bodyPr>
            <a:spAutoFit/>
          </a:bodyPr>
          <a:lstStyle/>
          <a:p>
            <a:pPr algn="just">
              <a:spcBef>
                <a:spcPct val="50000"/>
              </a:spcBef>
              <a:buFontTx/>
              <a:buChar char="•"/>
            </a:pPr>
            <a:r>
              <a:rPr lang="es-ES" sz="2400"/>
              <a:t>Se realizarán alianzas comerciales con nuestros proveedores de materia prima.</a:t>
            </a:r>
            <a:endParaRPr lang="es-ES"/>
          </a:p>
        </p:txBody>
      </p:sp>
      <p:sp>
        <p:nvSpPr>
          <p:cNvPr id="73738" name="Text Box 10"/>
          <p:cNvSpPr txBox="1">
            <a:spLocks noChangeArrowheads="1"/>
          </p:cNvSpPr>
          <p:nvPr/>
        </p:nvSpPr>
        <p:spPr bwMode="auto">
          <a:xfrm>
            <a:off x="685800" y="3352800"/>
            <a:ext cx="2590800" cy="457200"/>
          </a:xfrm>
          <a:prstGeom prst="rect">
            <a:avLst/>
          </a:prstGeom>
          <a:noFill/>
          <a:ln w="9525">
            <a:noFill/>
            <a:miter lim="800000"/>
            <a:headEnd/>
            <a:tailEnd/>
          </a:ln>
          <a:effectLst/>
        </p:spPr>
        <p:txBody>
          <a:bodyPr>
            <a:spAutoFit/>
          </a:bodyPr>
          <a:lstStyle/>
          <a:p>
            <a:pPr>
              <a:spcBef>
                <a:spcPct val="50000"/>
              </a:spcBef>
            </a:pPr>
            <a:r>
              <a:rPr lang="es-ES" sz="2400" b="1"/>
              <a:t>Microentorno</a:t>
            </a:r>
            <a:endParaRPr lang="es-ES_tradnl" sz="2400" b="1"/>
          </a:p>
        </p:txBody>
      </p:sp>
      <p:sp>
        <p:nvSpPr>
          <p:cNvPr id="73739" name="Text Box 11"/>
          <p:cNvSpPr txBox="1">
            <a:spLocks noChangeArrowheads="1"/>
          </p:cNvSpPr>
          <p:nvPr/>
        </p:nvSpPr>
        <p:spPr bwMode="auto">
          <a:xfrm>
            <a:off x="1371600" y="4724400"/>
            <a:ext cx="7377113" cy="1552575"/>
          </a:xfrm>
          <a:prstGeom prst="rect">
            <a:avLst/>
          </a:prstGeom>
          <a:noFill/>
          <a:ln w="9525">
            <a:noFill/>
            <a:miter lim="800000"/>
            <a:headEnd/>
            <a:tailEnd/>
          </a:ln>
          <a:effectLst/>
        </p:spPr>
        <p:txBody>
          <a:bodyPr>
            <a:spAutoFit/>
          </a:bodyPr>
          <a:lstStyle/>
          <a:p>
            <a:pPr algn="just">
              <a:spcBef>
                <a:spcPct val="50000"/>
              </a:spcBef>
              <a:buFontTx/>
              <a:buChar char="•"/>
            </a:pPr>
            <a:r>
              <a:rPr lang="es-ES" sz="2400"/>
              <a:t>Se implementará una estrategia de distribución a mayoristas y minoristas, enfocándonos en las tiendas y supermercados especializados en productos naturales.</a:t>
            </a:r>
            <a:endParaRPr lang="es-ES_tradnl"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7577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7578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7578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pic>
        <p:nvPicPr>
          <p:cNvPr id="75782" name="Picture 6"/>
          <p:cNvPicPr>
            <a:picLocks noChangeAspect="1" noChangeArrowheads="1"/>
          </p:cNvPicPr>
          <p:nvPr/>
        </p:nvPicPr>
        <p:blipFill>
          <a:blip r:embed="rId5"/>
          <a:srcRect/>
          <a:stretch>
            <a:fillRect/>
          </a:stretch>
        </p:blipFill>
        <p:spPr bwMode="auto">
          <a:xfrm>
            <a:off x="1828800" y="1828800"/>
            <a:ext cx="6019800" cy="4013200"/>
          </a:xfrm>
          <a:prstGeom prst="rect">
            <a:avLst/>
          </a:prstGeom>
          <a:noFill/>
          <a:ln w="9525">
            <a:noFill/>
            <a:miter lim="800000"/>
            <a:headEnd/>
            <a:tailEnd/>
          </a:ln>
        </p:spPr>
      </p:pic>
      <p:sp>
        <p:nvSpPr>
          <p:cNvPr id="75783" name="Text Box 7"/>
          <p:cNvSpPr txBox="1">
            <a:spLocks noChangeArrowheads="1"/>
          </p:cNvSpPr>
          <p:nvPr/>
        </p:nvSpPr>
        <p:spPr bwMode="auto">
          <a:xfrm>
            <a:off x="684213" y="549275"/>
            <a:ext cx="3733800" cy="457200"/>
          </a:xfrm>
          <a:prstGeom prst="rect">
            <a:avLst/>
          </a:prstGeom>
          <a:noFill/>
          <a:ln w="9525">
            <a:noFill/>
            <a:miter lim="800000"/>
            <a:headEnd/>
            <a:tailEnd/>
          </a:ln>
          <a:effectLst/>
        </p:spPr>
        <p:txBody>
          <a:bodyPr>
            <a:spAutoFit/>
          </a:bodyPr>
          <a:lstStyle/>
          <a:p>
            <a:pPr>
              <a:spcBef>
                <a:spcPct val="50000"/>
              </a:spcBef>
            </a:pPr>
            <a:r>
              <a:rPr lang="es-ES" sz="2400" b="1"/>
              <a:t>Macroentorno</a:t>
            </a:r>
            <a:endParaRPr lang="es-ES_tradnl" b="1"/>
          </a:p>
        </p:txBody>
      </p:sp>
      <p:sp>
        <p:nvSpPr>
          <p:cNvPr id="75784" name="Text Box 8"/>
          <p:cNvSpPr txBox="1">
            <a:spLocks noChangeArrowheads="1"/>
          </p:cNvSpPr>
          <p:nvPr/>
        </p:nvSpPr>
        <p:spPr bwMode="auto">
          <a:xfrm>
            <a:off x="2411413" y="1268413"/>
            <a:ext cx="5040312" cy="366712"/>
          </a:xfrm>
          <a:prstGeom prst="rect">
            <a:avLst/>
          </a:prstGeom>
          <a:noFill/>
          <a:ln w="9525">
            <a:noFill/>
            <a:miter lim="800000"/>
            <a:headEnd/>
            <a:tailEnd/>
          </a:ln>
          <a:effectLst/>
        </p:spPr>
        <p:txBody>
          <a:bodyPr>
            <a:spAutoFit/>
          </a:bodyPr>
          <a:lstStyle/>
          <a:p>
            <a:pPr>
              <a:spcBef>
                <a:spcPct val="50000"/>
              </a:spcBef>
            </a:pPr>
            <a:r>
              <a:rPr lang="es-ES_tradnl" b="1"/>
              <a:t>Consumo de bebidas naturales en EE.UU.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7782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7782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7782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77830" name="Text Box 6"/>
          <p:cNvSpPr txBox="1">
            <a:spLocks noChangeArrowheads="1"/>
          </p:cNvSpPr>
          <p:nvPr/>
        </p:nvSpPr>
        <p:spPr bwMode="auto">
          <a:xfrm>
            <a:off x="1258888" y="1412875"/>
            <a:ext cx="7315200" cy="366713"/>
          </a:xfrm>
          <a:prstGeom prst="rect">
            <a:avLst/>
          </a:prstGeom>
          <a:noFill/>
          <a:ln w="9525">
            <a:noFill/>
            <a:miter lim="800000"/>
            <a:headEnd/>
            <a:tailEnd/>
          </a:ln>
          <a:effectLst/>
        </p:spPr>
        <p:txBody>
          <a:bodyPr>
            <a:spAutoFit/>
          </a:bodyPr>
          <a:lstStyle/>
          <a:p>
            <a:pPr algn="ctr">
              <a:spcBef>
                <a:spcPct val="50000"/>
              </a:spcBef>
            </a:pPr>
            <a:r>
              <a:rPr lang="es-ES" b="1"/>
              <a:t>Incremento de la Población de EE.UU. (últimos 10 años)</a:t>
            </a:r>
            <a:r>
              <a:rPr lang="es-ES"/>
              <a:t> </a:t>
            </a:r>
            <a:endParaRPr lang="es-ES_tradnl"/>
          </a:p>
        </p:txBody>
      </p:sp>
      <p:pic>
        <p:nvPicPr>
          <p:cNvPr id="77831" name="Picture 7"/>
          <p:cNvPicPr>
            <a:picLocks noChangeAspect="1" noChangeArrowheads="1"/>
          </p:cNvPicPr>
          <p:nvPr/>
        </p:nvPicPr>
        <p:blipFill>
          <a:blip r:embed="rId5"/>
          <a:srcRect/>
          <a:stretch>
            <a:fillRect/>
          </a:stretch>
        </p:blipFill>
        <p:spPr bwMode="auto">
          <a:xfrm>
            <a:off x="1692275" y="1989138"/>
            <a:ext cx="6248400" cy="3873500"/>
          </a:xfrm>
          <a:prstGeom prst="rect">
            <a:avLst/>
          </a:prstGeom>
          <a:noFill/>
          <a:ln w="9525">
            <a:noFill/>
            <a:miter lim="800000"/>
            <a:headEnd/>
            <a:tailEnd/>
          </a:ln>
        </p:spPr>
      </p:pic>
      <p:sp>
        <p:nvSpPr>
          <p:cNvPr id="77832" name="Rectangle 8"/>
          <p:cNvSpPr>
            <a:spLocks noChangeArrowheads="1"/>
          </p:cNvSpPr>
          <p:nvPr/>
        </p:nvSpPr>
        <p:spPr bwMode="auto">
          <a:xfrm>
            <a:off x="684213" y="549275"/>
            <a:ext cx="2216150" cy="457200"/>
          </a:xfrm>
          <a:prstGeom prst="rect">
            <a:avLst/>
          </a:prstGeom>
          <a:noFill/>
          <a:ln w="9525">
            <a:noFill/>
            <a:miter lim="800000"/>
            <a:headEnd/>
            <a:tailEnd/>
          </a:ln>
          <a:effectLst/>
        </p:spPr>
        <p:txBody>
          <a:bodyPr wrap="none">
            <a:spAutoFit/>
          </a:bodyPr>
          <a:lstStyle/>
          <a:p>
            <a:r>
              <a:rPr lang="es-ES" sz="2400" b="1"/>
              <a:t>Macroentorno</a:t>
            </a:r>
            <a:endParaRPr lang="es-ES_tradnl" sz="24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7987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7987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79877"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79878" name="Text Box 6"/>
          <p:cNvSpPr txBox="1">
            <a:spLocks noChangeArrowheads="1"/>
          </p:cNvSpPr>
          <p:nvPr/>
        </p:nvSpPr>
        <p:spPr bwMode="auto">
          <a:xfrm>
            <a:off x="1258888" y="1484313"/>
            <a:ext cx="7239000" cy="366712"/>
          </a:xfrm>
          <a:prstGeom prst="rect">
            <a:avLst/>
          </a:prstGeom>
          <a:noFill/>
          <a:ln w="9525">
            <a:noFill/>
            <a:miter lim="800000"/>
            <a:headEnd/>
            <a:tailEnd/>
          </a:ln>
          <a:effectLst/>
        </p:spPr>
        <p:txBody>
          <a:bodyPr>
            <a:spAutoFit/>
          </a:bodyPr>
          <a:lstStyle/>
          <a:p>
            <a:pPr algn="ctr">
              <a:spcBef>
                <a:spcPct val="50000"/>
              </a:spcBef>
            </a:pPr>
            <a:r>
              <a:rPr lang="es-ES" b="1"/>
              <a:t>Evolución del promedio real de ingresos familiares en EE.UU.</a:t>
            </a:r>
            <a:endParaRPr lang="es-ES_tradnl" b="1"/>
          </a:p>
        </p:txBody>
      </p:sp>
      <p:sp>
        <p:nvSpPr>
          <p:cNvPr id="79879" name="Rectangle 7"/>
          <p:cNvSpPr>
            <a:spLocks noChangeArrowheads="1"/>
          </p:cNvSpPr>
          <p:nvPr/>
        </p:nvSpPr>
        <p:spPr bwMode="auto">
          <a:xfrm>
            <a:off x="684213" y="549275"/>
            <a:ext cx="2216150" cy="457200"/>
          </a:xfrm>
          <a:prstGeom prst="rect">
            <a:avLst/>
          </a:prstGeom>
          <a:noFill/>
          <a:ln w="9525">
            <a:noFill/>
            <a:miter lim="800000"/>
            <a:headEnd/>
            <a:tailEnd/>
          </a:ln>
          <a:effectLst/>
        </p:spPr>
        <p:txBody>
          <a:bodyPr wrap="none">
            <a:spAutoFit/>
          </a:bodyPr>
          <a:lstStyle/>
          <a:p>
            <a:r>
              <a:rPr lang="es-ES" sz="2400" b="1"/>
              <a:t>Macroentorno</a:t>
            </a:r>
            <a:endParaRPr lang="es-ES_tradnl" sz="2400" b="1"/>
          </a:p>
        </p:txBody>
      </p:sp>
      <p:pic>
        <p:nvPicPr>
          <p:cNvPr id="79880" name="Picture 8"/>
          <p:cNvPicPr>
            <a:picLocks noChangeAspect="1" noChangeArrowheads="1"/>
          </p:cNvPicPr>
          <p:nvPr/>
        </p:nvPicPr>
        <p:blipFill>
          <a:blip r:embed="rId5"/>
          <a:srcRect/>
          <a:stretch>
            <a:fillRect/>
          </a:stretch>
        </p:blipFill>
        <p:spPr bwMode="auto">
          <a:xfrm>
            <a:off x="2133600" y="2133600"/>
            <a:ext cx="54102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8192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8192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81925"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81926" name="Text Box 6"/>
          <p:cNvSpPr txBox="1">
            <a:spLocks noChangeArrowheads="1"/>
          </p:cNvSpPr>
          <p:nvPr/>
        </p:nvSpPr>
        <p:spPr bwMode="auto">
          <a:xfrm>
            <a:off x="1692275" y="333375"/>
            <a:ext cx="5791200" cy="822325"/>
          </a:xfrm>
          <a:prstGeom prst="rect">
            <a:avLst/>
          </a:prstGeom>
          <a:noFill/>
          <a:ln w="9525">
            <a:noFill/>
            <a:miter lim="800000"/>
            <a:headEnd/>
            <a:tailEnd/>
          </a:ln>
          <a:effectLst/>
        </p:spPr>
        <p:txBody>
          <a:bodyPr>
            <a:spAutoFit/>
          </a:bodyPr>
          <a:lstStyle/>
          <a:p>
            <a:pPr algn="ctr">
              <a:spcBef>
                <a:spcPct val="50000"/>
              </a:spcBef>
            </a:pPr>
            <a:r>
              <a:rPr lang="es-ES" sz="2400" b="1"/>
              <a:t>Tendencias de consumo de bebidas en EE.UU.</a:t>
            </a:r>
            <a:endParaRPr lang="es-ES_tradnl" b="1"/>
          </a:p>
        </p:txBody>
      </p:sp>
      <p:sp>
        <p:nvSpPr>
          <p:cNvPr id="81927" name="Text Box 7"/>
          <p:cNvSpPr txBox="1">
            <a:spLocks noChangeArrowheads="1"/>
          </p:cNvSpPr>
          <p:nvPr/>
        </p:nvSpPr>
        <p:spPr bwMode="auto">
          <a:xfrm>
            <a:off x="755650" y="1412875"/>
            <a:ext cx="7924800" cy="3013075"/>
          </a:xfrm>
          <a:prstGeom prst="rect">
            <a:avLst/>
          </a:prstGeom>
          <a:noFill/>
          <a:ln w="9525">
            <a:noFill/>
            <a:miter lim="800000"/>
            <a:headEnd/>
            <a:tailEnd/>
          </a:ln>
          <a:effectLst/>
        </p:spPr>
        <p:txBody>
          <a:bodyPr>
            <a:spAutoFit/>
          </a:bodyPr>
          <a:lstStyle/>
          <a:p>
            <a:pPr algn="just">
              <a:buFontTx/>
              <a:buChar char="•"/>
            </a:pPr>
            <a:r>
              <a:rPr lang="es-ES" sz="2400"/>
              <a:t>El consumo de jugos de fruta aumentó 16%, mientras que el consumo de bebidas frutales aumentó 30%.</a:t>
            </a:r>
          </a:p>
          <a:p>
            <a:pPr algn="just"/>
            <a:endParaRPr lang="es-ES" sz="2400"/>
          </a:p>
          <a:p>
            <a:pPr algn="just">
              <a:buFontTx/>
              <a:buChar char="•"/>
            </a:pPr>
            <a:r>
              <a:rPr lang="es-ES" sz="2400"/>
              <a:t>Mayor popularidad de bebidas frutales en el Noreste, Centro-Oeste y Oeste.</a:t>
            </a:r>
            <a:endParaRPr lang="es-ES" sz="2400">
              <a:latin typeface="Estrangelo Edessa" pitchFamily="66"/>
            </a:endParaRPr>
          </a:p>
          <a:p>
            <a:pPr algn="just"/>
            <a:endParaRPr lang="es-ES" sz="2400">
              <a:latin typeface="Estrangelo Edessa" pitchFamily="66"/>
            </a:endParaRPr>
          </a:p>
          <a:p>
            <a:pPr algn="just">
              <a:buFontTx/>
              <a:buChar char="•"/>
            </a:pPr>
            <a:r>
              <a:rPr lang="es-ES" sz="2400"/>
              <a:t>Aproximadamente el 44% de toda la fruta consumida, es a través de jugos.</a:t>
            </a:r>
            <a:endParaRPr lang="es-ES_tradnl" sz="2400">
              <a:latin typeface="Times New Roman" pitchFamily="18" charset="0"/>
            </a:endParaRPr>
          </a:p>
        </p:txBody>
      </p:sp>
      <p:sp>
        <p:nvSpPr>
          <p:cNvPr id="81928" name="Text Box 8"/>
          <p:cNvSpPr txBox="1">
            <a:spLocks noChangeArrowheads="1"/>
          </p:cNvSpPr>
          <p:nvPr/>
        </p:nvSpPr>
        <p:spPr bwMode="auto">
          <a:xfrm>
            <a:off x="1403350" y="4652963"/>
            <a:ext cx="7281863" cy="822325"/>
          </a:xfrm>
          <a:prstGeom prst="rect">
            <a:avLst/>
          </a:prstGeom>
          <a:noFill/>
          <a:ln w="9525">
            <a:noFill/>
            <a:miter lim="800000"/>
            <a:headEnd/>
            <a:tailEnd/>
          </a:ln>
          <a:effectLst/>
        </p:spPr>
        <p:txBody>
          <a:bodyPr>
            <a:spAutoFit/>
          </a:bodyPr>
          <a:lstStyle/>
          <a:p>
            <a:pPr algn="just">
              <a:spcBef>
                <a:spcPct val="50000"/>
              </a:spcBef>
              <a:buFontTx/>
              <a:buChar char="•"/>
            </a:pPr>
            <a:r>
              <a:rPr lang="es-ES" sz="2400"/>
              <a:t>Precios de jugos de fruta en tendencia creciente, luego de la disminución a mediados de los 90’s.</a:t>
            </a:r>
            <a:endParaRPr lang="es-ES_tradnl"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8397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8397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8397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83974" name="Text Box 6"/>
          <p:cNvSpPr txBox="1">
            <a:spLocks noChangeArrowheads="1"/>
          </p:cNvSpPr>
          <p:nvPr/>
        </p:nvSpPr>
        <p:spPr bwMode="auto">
          <a:xfrm>
            <a:off x="685800" y="1371600"/>
            <a:ext cx="8153400" cy="3378200"/>
          </a:xfrm>
          <a:prstGeom prst="rect">
            <a:avLst/>
          </a:prstGeom>
          <a:noFill/>
          <a:ln w="9525">
            <a:noFill/>
            <a:miter lim="800000"/>
            <a:headEnd/>
            <a:tailEnd/>
          </a:ln>
          <a:effectLst/>
        </p:spPr>
        <p:txBody>
          <a:bodyPr>
            <a:spAutoFit/>
          </a:bodyPr>
          <a:lstStyle/>
          <a:p>
            <a:pPr algn="just">
              <a:spcBef>
                <a:spcPct val="50000"/>
              </a:spcBef>
              <a:buFontTx/>
              <a:buChar char="•"/>
            </a:pPr>
            <a:r>
              <a:rPr lang="es-ES" sz="2400"/>
              <a:t>El mercado de bebidas naturales de EE.UU</a:t>
            </a:r>
            <a:r>
              <a:rPr lang="es-ES"/>
              <a:t>. </a:t>
            </a:r>
            <a:r>
              <a:rPr lang="es-ES" sz="2400"/>
              <a:t>es muy competitivo, habiendo actualmente varias marcas de productos de soya, arroz y frutas que tienen una gran acogida.</a:t>
            </a:r>
          </a:p>
          <a:p>
            <a:pPr algn="just"/>
            <a:endParaRPr lang="es-ES" sz="2400"/>
          </a:p>
          <a:p>
            <a:pPr algn="just">
              <a:buFontTx/>
              <a:buChar char="•"/>
            </a:pPr>
            <a:r>
              <a:rPr lang="es-ES" sz="2400"/>
              <a:t>Los ingresos medios familiares en los últimos años de a poco van en aumento, lo cual motiva a consumir alimentos naturales u orgánicos que tienen siempre un precio más alto debido a las certificaciones y calidad exigida.</a:t>
            </a:r>
            <a:endParaRPr lang="es-ES_tradnl" sz="2400"/>
          </a:p>
        </p:txBody>
      </p:sp>
      <p:sp>
        <p:nvSpPr>
          <p:cNvPr id="83975" name="Text Box 7"/>
          <p:cNvSpPr txBox="1">
            <a:spLocks noChangeArrowheads="1"/>
          </p:cNvSpPr>
          <p:nvPr/>
        </p:nvSpPr>
        <p:spPr bwMode="auto">
          <a:xfrm>
            <a:off x="1547813" y="5013325"/>
            <a:ext cx="7162800" cy="822325"/>
          </a:xfrm>
          <a:prstGeom prst="rect">
            <a:avLst/>
          </a:prstGeom>
          <a:noFill/>
          <a:ln w="9525">
            <a:noFill/>
            <a:miter lim="800000"/>
            <a:headEnd/>
            <a:tailEnd/>
          </a:ln>
          <a:effectLst/>
        </p:spPr>
        <p:txBody>
          <a:bodyPr>
            <a:spAutoFit/>
          </a:bodyPr>
          <a:lstStyle/>
          <a:p>
            <a:pPr algn="just">
              <a:spcBef>
                <a:spcPct val="50000"/>
              </a:spcBef>
              <a:buFontTx/>
              <a:buChar char="•"/>
            </a:pPr>
            <a:r>
              <a:rPr lang="es-ES" sz="2400"/>
              <a:t>El promedio de consumo de jugos de frutas en EE.UU. bordea los 10 galones per cápita anuales.</a:t>
            </a:r>
            <a:endParaRPr lang="es-ES_tradnl"/>
          </a:p>
        </p:txBody>
      </p:sp>
      <p:sp>
        <p:nvSpPr>
          <p:cNvPr id="83976" name="Text Box 8"/>
          <p:cNvSpPr txBox="1">
            <a:spLocks noChangeArrowheads="1"/>
          </p:cNvSpPr>
          <p:nvPr/>
        </p:nvSpPr>
        <p:spPr bwMode="auto">
          <a:xfrm>
            <a:off x="1692275" y="333375"/>
            <a:ext cx="5791200" cy="822325"/>
          </a:xfrm>
          <a:prstGeom prst="rect">
            <a:avLst/>
          </a:prstGeom>
          <a:noFill/>
          <a:ln w="9525">
            <a:noFill/>
            <a:miter lim="800000"/>
            <a:headEnd/>
            <a:tailEnd/>
          </a:ln>
          <a:effectLst/>
        </p:spPr>
        <p:txBody>
          <a:bodyPr>
            <a:spAutoFit/>
          </a:bodyPr>
          <a:lstStyle/>
          <a:p>
            <a:pPr algn="ctr">
              <a:spcBef>
                <a:spcPct val="50000"/>
              </a:spcBef>
            </a:pPr>
            <a:r>
              <a:rPr lang="es-ES" sz="2400" b="1"/>
              <a:t>Tendencias de consumo de bebidas en EE.UU.</a:t>
            </a:r>
            <a:endParaRPr lang="es-ES_tradnl"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8601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8602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8602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86022" name="Text Box 6"/>
          <p:cNvSpPr txBox="1">
            <a:spLocks noChangeArrowheads="1"/>
          </p:cNvSpPr>
          <p:nvPr/>
        </p:nvSpPr>
        <p:spPr bwMode="auto">
          <a:xfrm>
            <a:off x="1619250" y="404813"/>
            <a:ext cx="6248400" cy="457200"/>
          </a:xfrm>
          <a:prstGeom prst="rect">
            <a:avLst/>
          </a:prstGeom>
          <a:noFill/>
          <a:ln w="9525">
            <a:noFill/>
            <a:miter lim="800000"/>
            <a:headEnd/>
            <a:tailEnd/>
          </a:ln>
          <a:effectLst/>
        </p:spPr>
        <p:txBody>
          <a:bodyPr>
            <a:spAutoFit/>
          </a:bodyPr>
          <a:lstStyle/>
          <a:p>
            <a:pPr algn="ctr">
              <a:spcBef>
                <a:spcPct val="50000"/>
              </a:spcBef>
            </a:pPr>
            <a:r>
              <a:rPr lang="es-ES" sz="2400" b="1"/>
              <a:t>CONSUMIDORES</a:t>
            </a:r>
            <a:endParaRPr lang="es-ES_tradnl" b="1"/>
          </a:p>
        </p:txBody>
      </p:sp>
      <p:sp>
        <p:nvSpPr>
          <p:cNvPr id="86023" name="Text Box 7"/>
          <p:cNvSpPr txBox="1">
            <a:spLocks noChangeArrowheads="1"/>
          </p:cNvSpPr>
          <p:nvPr/>
        </p:nvSpPr>
        <p:spPr bwMode="auto">
          <a:xfrm>
            <a:off x="685800" y="1219200"/>
            <a:ext cx="8077200" cy="3013075"/>
          </a:xfrm>
          <a:prstGeom prst="rect">
            <a:avLst/>
          </a:prstGeom>
          <a:noFill/>
          <a:ln w="9525">
            <a:noFill/>
            <a:miter lim="800000"/>
            <a:headEnd/>
            <a:tailEnd/>
          </a:ln>
          <a:effectLst/>
        </p:spPr>
        <p:txBody>
          <a:bodyPr>
            <a:spAutoFit/>
          </a:bodyPr>
          <a:lstStyle/>
          <a:p>
            <a:pPr algn="just"/>
            <a:r>
              <a:rPr lang="es-ES" sz="2400" b="1"/>
              <a:t>Comportamiento</a:t>
            </a:r>
          </a:p>
          <a:p>
            <a:pPr algn="just"/>
            <a:endParaRPr lang="es-ES" sz="2400" b="1"/>
          </a:p>
          <a:p>
            <a:pPr algn="just">
              <a:buFontTx/>
              <a:buChar char="•"/>
            </a:pPr>
            <a:r>
              <a:rPr lang="es-ES" sz="2400"/>
              <a:t>Los habitantes de Oeste de EE.UU. son más proclives al consumo de orgánicos por su mayor conciencia medioambiental.</a:t>
            </a:r>
          </a:p>
          <a:p>
            <a:pPr algn="just"/>
            <a:endParaRPr lang="es-ES" sz="2400"/>
          </a:p>
          <a:p>
            <a:pPr algn="just">
              <a:buFontTx/>
              <a:buChar char="•"/>
            </a:pPr>
            <a:r>
              <a:rPr lang="es-ES" sz="2400"/>
              <a:t>Es más habitual su consumo entre los jóvenes, de 18 a 39 años de edad.</a:t>
            </a:r>
            <a:endParaRPr lang="es-ES_tradnl" sz="2400">
              <a:latin typeface="Times New Roman" pitchFamily="18" charset="0"/>
            </a:endParaRPr>
          </a:p>
        </p:txBody>
      </p:sp>
      <p:sp>
        <p:nvSpPr>
          <p:cNvPr id="86024" name="Text Box 8"/>
          <p:cNvSpPr txBox="1">
            <a:spLocks noChangeArrowheads="1"/>
          </p:cNvSpPr>
          <p:nvPr/>
        </p:nvSpPr>
        <p:spPr bwMode="auto">
          <a:xfrm>
            <a:off x="1403350" y="4508500"/>
            <a:ext cx="7366000" cy="1187450"/>
          </a:xfrm>
          <a:prstGeom prst="rect">
            <a:avLst/>
          </a:prstGeom>
          <a:noFill/>
          <a:ln w="9525">
            <a:noFill/>
            <a:miter lim="800000"/>
            <a:headEnd/>
            <a:tailEnd/>
          </a:ln>
          <a:effectLst/>
        </p:spPr>
        <p:txBody>
          <a:bodyPr>
            <a:spAutoFit/>
          </a:bodyPr>
          <a:lstStyle/>
          <a:p>
            <a:pPr algn="just">
              <a:spcBef>
                <a:spcPct val="50000"/>
              </a:spcBef>
              <a:buFontTx/>
              <a:buChar char="•"/>
            </a:pPr>
            <a:r>
              <a:rPr lang="es-ES" sz="2400"/>
              <a:t>El 31% del total de los consumidores dice comprar productos orgánicos desde frecuente hasta esporádicamente.</a:t>
            </a:r>
            <a:endParaRPr lang="es-ES_tradnl"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8806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8806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8806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88070" name="Text Box 6"/>
          <p:cNvSpPr txBox="1">
            <a:spLocks noChangeArrowheads="1"/>
          </p:cNvSpPr>
          <p:nvPr/>
        </p:nvSpPr>
        <p:spPr bwMode="auto">
          <a:xfrm>
            <a:off x="2916238" y="404813"/>
            <a:ext cx="3581400" cy="457200"/>
          </a:xfrm>
          <a:prstGeom prst="rect">
            <a:avLst/>
          </a:prstGeom>
          <a:noFill/>
          <a:ln w="9525">
            <a:noFill/>
            <a:miter lim="800000"/>
            <a:headEnd/>
            <a:tailEnd/>
          </a:ln>
          <a:effectLst/>
        </p:spPr>
        <p:txBody>
          <a:bodyPr>
            <a:spAutoFit/>
          </a:bodyPr>
          <a:lstStyle/>
          <a:p>
            <a:pPr algn="ctr">
              <a:spcBef>
                <a:spcPct val="50000"/>
              </a:spcBef>
            </a:pPr>
            <a:r>
              <a:rPr lang="es-ES" sz="2400" b="1"/>
              <a:t>SEGMENTACIÓN</a:t>
            </a:r>
            <a:endParaRPr lang="es-ES_tradnl" b="1"/>
          </a:p>
        </p:txBody>
      </p:sp>
      <p:sp>
        <p:nvSpPr>
          <p:cNvPr id="88071" name="Text Box 7"/>
          <p:cNvSpPr txBox="1">
            <a:spLocks noChangeArrowheads="1"/>
          </p:cNvSpPr>
          <p:nvPr/>
        </p:nvSpPr>
        <p:spPr bwMode="auto">
          <a:xfrm>
            <a:off x="684213" y="1125538"/>
            <a:ext cx="8064500" cy="2647950"/>
          </a:xfrm>
          <a:prstGeom prst="rect">
            <a:avLst/>
          </a:prstGeom>
          <a:noFill/>
          <a:ln w="9525">
            <a:noFill/>
            <a:miter lim="800000"/>
            <a:headEnd/>
            <a:tailEnd/>
          </a:ln>
          <a:effectLst/>
        </p:spPr>
        <p:txBody>
          <a:bodyPr>
            <a:spAutoFit/>
          </a:bodyPr>
          <a:lstStyle/>
          <a:p>
            <a:pPr algn="just">
              <a:buFontTx/>
              <a:buChar char="•"/>
            </a:pPr>
            <a:r>
              <a:rPr lang="es-ES" sz="2400"/>
              <a:t>La segmentación del mercado se va a basar en 3 variables: Geográficas, Psicográficas y Conductuales.</a:t>
            </a:r>
            <a:endParaRPr lang="es-ES" sz="2400" b="1"/>
          </a:p>
          <a:p>
            <a:pPr algn="just"/>
            <a:endParaRPr lang="es-ES" sz="2400" b="1"/>
          </a:p>
          <a:p>
            <a:pPr algn="just"/>
            <a:r>
              <a:rPr lang="es-ES" sz="2400" b="1"/>
              <a:t>Factores Geográficos</a:t>
            </a:r>
          </a:p>
          <a:p>
            <a:pPr algn="just">
              <a:buFontTx/>
              <a:buChar char="•"/>
            </a:pPr>
            <a:r>
              <a:rPr lang="es-ES" sz="2400"/>
              <a:t>La distribución del producto será en las principales ciudades de dicho país, especialmente en las zonas de mayor acogida, como el Noreste, Centro-Oeste y Oeste.</a:t>
            </a:r>
            <a:endParaRPr lang="es-ES_tradnl"/>
          </a:p>
        </p:txBody>
      </p:sp>
      <p:sp>
        <p:nvSpPr>
          <p:cNvPr id="88072" name="Text Box 8"/>
          <p:cNvSpPr txBox="1">
            <a:spLocks noChangeArrowheads="1"/>
          </p:cNvSpPr>
          <p:nvPr/>
        </p:nvSpPr>
        <p:spPr bwMode="auto">
          <a:xfrm>
            <a:off x="1403350" y="4076700"/>
            <a:ext cx="7307263" cy="1917700"/>
          </a:xfrm>
          <a:prstGeom prst="rect">
            <a:avLst/>
          </a:prstGeom>
          <a:noFill/>
          <a:ln w="9525">
            <a:noFill/>
            <a:miter lim="800000"/>
            <a:headEnd/>
            <a:tailEnd/>
          </a:ln>
          <a:effectLst/>
        </p:spPr>
        <p:txBody>
          <a:bodyPr>
            <a:spAutoFit/>
          </a:bodyPr>
          <a:lstStyle/>
          <a:p>
            <a:pPr algn="just"/>
            <a:r>
              <a:rPr lang="es-ES" sz="2400" b="1"/>
              <a:t>Factores Psicográficos</a:t>
            </a:r>
          </a:p>
          <a:p>
            <a:pPr algn="just">
              <a:buFontTx/>
              <a:buChar char="•"/>
            </a:pPr>
            <a:r>
              <a:rPr lang="es-ES" sz="2400"/>
              <a:t>El producto se encontrará dirigido para un nivel de clase media en adelante, siendo un producto ideal para las personas que llevan un estilo de vida saludable.</a:t>
            </a:r>
            <a:endParaRPr lang="es-ES_tradnl"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9011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9011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90117"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90118" name="Text Box 6"/>
          <p:cNvSpPr txBox="1">
            <a:spLocks noChangeArrowheads="1"/>
          </p:cNvSpPr>
          <p:nvPr/>
        </p:nvSpPr>
        <p:spPr bwMode="auto">
          <a:xfrm>
            <a:off x="684213" y="981075"/>
            <a:ext cx="7696200" cy="457200"/>
          </a:xfrm>
          <a:prstGeom prst="rect">
            <a:avLst/>
          </a:prstGeom>
          <a:noFill/>
          <a:ln w="9525">
            <a:noFill/>
            <a:miter lim="800000"/>
            <a:headEnd/>
            <a:tailEnd/>
          </a:ln>
          <a:effectLst/>
        </p:spPr>
        <p:txBody>
          <a:bodyPr>
            <a:spAutoFit/>
          </a:bodyPr>
          <a:lstStyle/>
          <a:p>
            <a:pPr algn="just"/>
            <a:r>
              <a:rPr lang="es-ES" sz="2400" b="1"/>
              <a:t>Factores Conductuales</a:t>
            </a:r>
          </a:p>
        </p:txBody>
      </p:sp>
      <p:sp>
        <p:nvSpPr>
          <p:cNvPr id="90119" name="Text Box 7"/>
          <p:cNvSpPr txBox="1">
            <a:spLocks noChangeArrowheads="1"/>
          </p:cNvSpPr>
          <p:nvPr/>
        </p:nvSpPr>
        <p:spPr bwMode="auto">
          <a:xfrm>
            <a:off x="2916238" y="404813"/>
            <a:ext cx="3581400" cy="457200"/>
          </a:xfrm>
          <a:prstGeom prst="rect">
            <a:avLst/>
          </a:prstGeom>
          <a:noFill/>
          <a:ln w="9525">
            <a:noFill/>
            <a:miter lim="800000"/>
            <a:headEnd/>
            <a:tailEnd/>
          </a:ln>
          <a:effectLst/>
        </p:spPr>
        <p:txBody>
          <a:bodyPr>
            <a:spAutoFit/>
          </a:bodyPr>
          <a:lstStyle/>
          <a:p>
            <a:pPr algn="ctr">
              <a:spcBef>
                <a:spcPct val="50000"/>
              </a:spcBef>
            </a:pPr>
            <a:r>
              <a:rPr lang="es-ES" sz="2400" b="1"/>
              <a:t>SEGMENTACIÓN</a:t>
            </a:r>
            <a:endParaRPr lang="es-ES_tradnl" b="1"/>
          </a:p>
        </p:txBody>
      </p:sp>
      <p:sp>
        <p:nvSpPr>
          <p:cNvPr id="90120" name="Text Box 8"/>
          <p:cNvSpPr txBox="1">
            <a:spLocks noChangeArrowheads="1"/>
          </p:cNvSpPr>
          <p:nvPr/>
        </p:nvSpPr>
        <p:spPr bwMode="auto">
          <a:xfrm>
            <a:off x="755650" y="1412875"/>
            <a:ext cx="8064500" cy="1552575"/>
          </a:xfrm>
          <a:prstGeom prst="rect">
            <a:avLst/>
          </a:prstGeom>
          <a:noFill/>
          <a:ln w="9525">
            <a:noFill/>
            <a:miter lim="800000"/>
            <a:headEnd/>
            <a:tailEnd/>
          </a:ln>
          <a:effectLst/>
        </p:spPr>
        <p:txBody>
          <a:bodyPr>
            <a:spAutoFit/>
          </a:bodyPr>
          <a:lstStyle/>
          <a:p>
            <a:pPr algn="just">
              <a:spcBef>
                <a:spcPct val="50000"/>
              </a:spcBef>
              <a:buFontTx/>
              <a:buChar char="•"/>
            </a:pPr>
            <a:r>
              <a:rPr lang="es-ES" sz="2400"/>
              <a:t>Esta bebida podrá ser disfrutada en cualquier momento: ya sea en el desayuno como suplemento alimenticio, por las tardes también como un acompañante para las comidas, o en la noche como una bebida refrescante</a:t>
            </a:r>
            <a:endParaRPr lang="es-ES_tradnl" sz="2400"/>
          </a:p>
        </p:txBody>
      </p:sp>
      <p:sp>
        <p:nvSpPr>
          <p:cNvPr id="90121" name="Text Box 9"/>
          <p:cNvSpPr txBox="1">
            <a:spLocks noChangeArrowheads="1"/>
          </p:cNvSpPr>
          <p:nvPr/>
        </p:nvSpPr>
        <p:spPr bwMode="auto">
          <a:xfrm>
            <a:off x="611188" y="3284538"/>
            <a:ext cx="8208962" cy="822325"/>
          </a:xfrm>
          <a:prstGeom prst="rect">
            <a:avLst/>
          </a:prstGeom>
          <a:noFill/>
          <a:ln w="9525">
            <a:noFill/>
            <a:miter lim="800000"/>
            <a:headEnd/>
            <a:tailEnd/>
          </a:ln>
          <a:effectLst/>
        </p:spPr>
        <p:txBody>
          <a:bodyPr>
            <a:spAutoFit/>
          </a:bodyPr>
          <a:lstStyle/>
          <a:p>
            <a:pPr algn="ctr">
              <a:spcBef>
                <a:spcPct val="50000"/>
              </a:spcBef>
            </a:pPr>
            <a:r>
              <a:rPr lang="es-ES" sz="2400" b="1"/>
              <a:t>COMPETIDORES DE LA INDUSTRIA DE ALIMENTOS ORGÁNICOS</a:t>
            </a:r>
            <a:endParaRPr lang="es-ES_tradnl" b="1"/>
          </a:p>
        </p:txBody>
      </p:sp>
      <p:sp>
        <p:nvSpPr>
          <p:cNvPr id="90122" name="Text Box 10"/>
          <p:cNvSpPr txBox="1">
            <a:spLocks noChangeArrowheads="1"/>
          </p:cNvSpPr>
          <p:nvPr/>
        </p:nvSpPr>
        <p:spPr bwMode="auto">
          <a:xfrm>
            <a:off x="1331913" y="4221163"/>
            <a:ext cx="7488237" cy="1552575"/>
          </a:xfrm>
          <a:prstGeom prst="rect">
            <a:avLst/>
          </a:prstGeom>
          <a:noFill/>
          <a:ln w="9525">
            <a:noFill/>
            <a:miter lim="800000"/>
            <a:headEnd/>
            <a:tailEnd/>
          </a:ln>
          <a:effectLst/>
        </p:spPr>
        <p:txBody>
          <a:bodyPr>
            <a:spAutoFit/>
          </a:bodyPr>
          <a:lstStyle/>
          <a:p>
            <a:pPr algn="just">
              <a:buFontTx/>
              <a:buChar char="•"/>
            </a:pPr>
            <a:r>
              <a:rPr lang="es-ES" sz="2400"/>
              <a:t>Alta rivalidad dentro del mercado debido a los numerosos competidores,  los cuales proveen varios productos en la misma categoría, que no son bebidas de quinua,  pero constituyen productos sustitutos.</a:t>
            </a:r>
            <a:endParaRPr lang="es-ES_tradnl" sz="240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9216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9216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92165"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grpSp>
        <p:nvGrpSpPr>
          <p:cNvPr id="92166" name="Group 6"/>
          <p:cNvGrpSpPr>
            <a:grpSpLocks/>
          </p:cNvGrpSpPr>
          <p:nvPr/>
        </p:nvGrpSpPr>
        <p:grpSpPr bwMode="auto">
          <a:xfrm>
            <a:off x="914400" y="1219200"/>
            <a:ext cx="4229100" cy="2205038"/>
            <a:chOff x="2268" y="2754"/>
            <a:chExt cx="8006" cy="4053"/>
          </a:xfrm>
        </p:grpSpPr>
        <p:pic>
          <p:nvPicPr>
            <p:cNvPr id="92167" name="Picture 7" descr="lundbergproductos"/>
            <p:cNvPicPr>
              <a:picLocks noChangeAspect="1" noChangeArrowheads="1"/>
            </p:cNvPicPr>
            <p:nvPr/>
          </p:nvPicPr>
          <p:blipFill>
            <a:blip r:embed="rId5"/>
            <a:srcRect/>
            <a:stretch>
              <a:fillRect/>
            </a:stretch>
          </p:blipFill>
          <p:spPr bwMode="auto">
            <a:xfrm>
              <a:off x="2268" y="3294"/>
              <a:ext cx="4680" cy="2944"/>
            </a:xfrm>
            <a:prstGeom prst="rect">
              <a:avLst/>
            </a:prstGeom>
            <a:noFill/>
            <a:ln w="9525">
              <a:noFill/>
              <a:miter lim="800000"/>
              <a:headEnd/>
              <a:tailEnd/>
            </a:ln>
          </p:spPr>
        </p:pic>
        <p:pic>
          <p:nvPicPr>
            <p:cNvPr id="92168" name="Picture 8" descr="competidoresliumber!!!"/>
            <p:cNvPicPr>
              <a:picLocks noChangeAspect="1" noChangeArrowheads="1"/>
            </p:cNvPicPr>
            <p:nvPr/>
          </p:nvPicPr>
          <p:blipFill>
            <a:blip r:embed="rId6"/>
            <a:srcRect/>
            <a:stretch>
              <a:fillRect/>
            </a:stretch>
          </p:blipFill>
          <p:spPr bwMode="auto">
            <a:xfrm>
              <a:off x="7128" y="2754"/>
              <a:ext cx="3146" cy="4053"/>
            </a:xfrm>
            <a:prstGeom prst="rect">
              <a:avLst/>
            </a:prstGeom>
            <a:noFill/>
            <a:ln w="9525">
              <a:noFill/>
              <a:miter lim="800000"/>
              <a:headEnd/>
              <a:tailEnd/>
            </a:ln>
          </p:spPr>
        </p:pic>
      </p:grpSp>
      <p:sp>
        <p:nvSpPr>
          <p:cNvPr id="92169" name="Text Box 9"/>
          <p:cNvSpPr txBox="1">
            <a:spLocks noChangeArrowheads="1"/>
          </p:cNvSpPr>
          <p:nvPr/>
        </p:nvSpPr>
        <p:spPr bwMode="auto">
          <a:xfrm>
            <a:off x="5562600" y="1905000"/>
            <a:ext cx="2590800" cy="822325"/>
          </a:xfrm>
          <a:prstGeom prst="rect">
            <a:avLst/>
          </a:prstGeom>
          <a:noFill/>
          <a:ln w="9525">
            <a:noFill/>
            <a:miter lim="800000"/>
            <a:headEnd/>
            <a:tailEnd/>
          </a:ln>
          <a:effectLst/>
        </p:spPr>
        <p:txBody>
          <a:bodyPr>
            <a:spAutoFit/>
          </a:bodyPr>
          <a:lstStyle/>
          <a:p>
            <a:pPr algn="ctr">
              <a:spcBef>
                <a:spcPct val="50000"/>
              </a:spcBef>
            </a:pPr>
            <a:r>
              <a:rPr lang="en-GB" sz="2400"/>
              <a:t>Lundberg Family Farms</a:t>
            </a:r>
            <a:endParaRPr lang="es-ES_tradnl">
              <a:latin typeface="Estrangelo Edessa" pitchFamily="66"/>
            </a:endParaRPr>
          </a:p>
        </p:txBody>
      </p:sp>
      <p:grpSp>
        <p:nvGrpSpPr>
          <p:cNvPr id="92170" name="Group 10"/>
          <p:cNvGrpSpPr>
            <a:grpSpLocks/>
          </p:cNvGrpSpPr>
          <p:nvPr/>
        </p:nvGrpSpPr>
        <p:grpSpPr bwMode="auto">
          <a:xfrm>
            <a:off x="4419600" y="4038600"/>
            <a:ext cx="4572000" cy="1990725"/>
            <a:chOff x="2448" y="2916"/>
            <a:chExt cx="8280" cy="3495"/>
          </a:xfrm>
        </p:grpSpPr>
        <p:pic>
          <p:nvPicPr>
            <p:cNvPr id="92171" name="Picture 11" descr="producto competencia"/>
            <p:cNvPicPr>
              <a:picLocks noChangeAspect="1" noChangeArrowheads="1"/>
            </p:cNvPicPr>
            <p:nvPr/>
          </p:nvPicPr>
          <p:blipFill>
            <a:blip r:embed="rId7"/>
            <a:srcRect/>
            <a:stretch>
              <a:fillRect/>
            </a:stretch>
          </p:blipFill>
          <p:spPr bwMode="auto">
            <a:xfrm>
              <a:off x="4968" y="3096"/>
              <a:ext cx="3246" cy="3246"/>
            </a:xfrm>
            <a:prstGeom prst="rect">
              <a:avLst/>
            </a:prstGeom>
            <a:noFill/>
            <a:ln w="9525">
              <a:noFill/>
              <a:miter lim="800000"/>
              <a:headEnd/>
              <a:tailEnd/>
            </a:ln>
          </p:spPr>
        </p:pic>
        <p:pic>
          <p:nvPicPr>
            <p:cNvPr id="92172" name="Picture 12" descr="soywestprod"/>
            <p:cNvPicPr>
              <a:picLocks noChangeAspect="1" noChangeArrowheads="1"/>
            </p:cNvPicPr>
            <p:nvPr/>
          </p:nvPicPr>
          <p:blipFill>
            <a:blip r:embed="rId8"/>
            <a:srcRect/>
            <a:stretch>
              <a:fillRect/>
            </a:stretch>
          </p:blipFill>
          <p:spPr bwMode="auto">
            <a:xfrm>
              <a:off x="2448" y="2916"/>
              <a:ext cx="3045" cy="3495"/>
            </a:xfrm>
            <a:prstGeom prst="rect">
              <a:avLst/>
            </a:prstGeom>
            <a:noFill/>
            <a:ln w="9525">
              <a:noFill/>
              <a:miter lim="800000"/>
              <a:headEnd/>
              <a:tailEnd/>
            </a:ln>
          </p:spPr>
        </p:pic>
        <p:pic>
          <p:nvPicPr>
            <p:cNvPr id="92173" name="Picture 13" descr="soydream"/>
            <p:cNvPicPr>
              <a:picLocks noChangeAspect="1" noChangeArrowheads="1"/>
            </p:cNvPicPr>
            <p:nvPr/>
          </p:nvPicPr>
          <p:blipFill>
            <a:blip r:embed="rId9"/>
            <a:srcRect/>
            <a:stretch>
              <a:fillRect/>
            </a:stretch>
          </p:blipFill>
          <p:spPr bwMode="auto">
            <a:xfrm>
              <a:off x="7488" y="3096"/>
              <a:ext cx="3240" cy="3240"/>
            </a:xfrm>
            <a:prstGeom prst="rect">
              <a:avLst/>
            </a:prstGeom>
            <a:noFill/>
            <a:ln w="9525">
              <a:noFill/>
              <a:miter lim="800000"/>
              <a:headEnd/>
              <a:tailEnd/>
            </a:ln>
          </p:spPr>
        </p:pic>
      </p:grpSp>
      <p:sp>
        <p:nvSpPr>
          <p:cNvPr id="92174" name="Text Box 14"/>
          <p:cNvSpPr txBox="1">
            <a:spLocks noChangeArrowheads="1"/>
          </p:cNvSpPr>
          <p:nvPr/>
        </p:nvSpPr>
        <p:spPr bwMode="auto">
          <a:xfrm>
            <a:off x="1752600" y="4724400"/>
            <a:ext cx="2286000" cy="822325"/>
          </a:xfrm>
          <a:prstGeom prst="rect">
            <a:avLst/>
          </a:prstGeom>
          <a:noFill/>
          <a:ln w="9525">
            <a:noFill/>
            <a:miter lim="800000"/>
            <a:headEnd/>
            <a:tailEnd/>
          </a:ln>
          <a:effectLst/>
        </p:spPr>
        <p:txBody>
          <a:bodyPr>
            <a:spAutoFit/>
          </a:bodyPr>
          <a:lstStyle/>
          <a:p>
            <a:pPr algn="ctr">
              <a:spcBef>
                <a:spcPct val="50000"/>
              </a:spcBef>
            </a:pPr>
            <a:r>
              <a:rPr lang="es-ES" sz="2400"/>
              <a:t>Hain Celestial Group</a:t>
            </a:r>
            <a:endParaRPr lang="es-ES_tradnl" b="1">
              <a:latin typeface="Estrangelo Edessa" pitchFamily="66"/>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4813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4813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4813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48134" name="Text Box 6"/>
          <p:cNvSpPr txBox="1">
            <a:spLocks noChangeArrowheads="1"/>
          </p:cNvSpPr>
          <p:nvPr/>
        </p:nvSpPr>
        <p:spPr bwMode="auto">
          <a:xfrm>
            <a:off x="1116013" y="476250"/>
            <a:ext cx="7345362" cy="457200"/>
          </a:xfrm>
          <a:prstGeom prst="rect">
            <a:avLst/>
          </a:prstGeom>
          <a:noFill/>
          <a:ln w="9525">
            <a:noFill/>
            <a:miter lim="800000"/>
            <a:headEnd/>
            <a:tailEnd/>
          </a:ln>
          <a:effectLst/>
        </p:spPr>
        <p:txBody>
          <a:bodyPr>
            <a:spAutoFit/>
          </a:bodyPr>
          <a:lstStyle/>
          <a:p>
            <a:pPr algn="ctr"/>
            <a:r>
              <a:rPr lang="es-ES" sz="2400" b="1"/>
              <a:t>SITUACIÓN NACIONAL DE LA QUINUA</a:t>
            </a:r>
            <a:endParaRPr lang="es-ES"/>
          </a:p>
        </p:txBody>
      </p:sp>
      <p:sp>
        <p:nvSpPr>
          <p:cNvPr id="48135" name="Text Box 7"/>
          <p:cNvSpPr txBox="1">
            <a:spLocks noChangeArrowheads="1"/>
          </p:cNvSpPr>
          <p:nvPr/>
        </p:nvSpPr>
        <p:spPr bwMode="auto">
          <a:xfrm>
            <a:off x="827088" y="1412875"/>
            <a:ext cx="7921625" cy="3973513"/>
          </a:xfrm>
          <a:prstGeom prst="rect">
            <a:avLst/>
          </a:prstGeom>
          <a:noFill/>
          <a:ln w="9525">
            <a:noFill/>
            <a:miter lim="800000"/>
            <a:headEnd/>
            <a:tailEnd/>
          </a:ln>
          <a:effectLst/>
        </p:spPr>
        <p:txBody>
          <a:bodyPr>
            <a:spAutoFit/>
          </a:bodyPr>
          <a:lstStyle/>
          <a:p>
            <a:pPr algn="just">
              <a:spcBef>
                <a:spcPct val="50000"/>
              </a:spcBef>
              <a:buFontTx/>
              <a:buChar char="•"/>
            </a:pPr>
            <a:r>
              <a:rPr lang="es-ES" sz="2400"/>
              <a:t>Las provincias donde se encontró la mayor producción de quinua fueron: Azuay, Cotopaxi, Chimborazo, Imbabura, Pichincha y Tungurahua.</a:t>
            </a:r>
          </a:p>
          <a:p>
            <a:pPr algn="just">
              <a:spcBef>
                <a:spcPct val="50000"/>
              </a:spcBef>
              <a:buFontTx/>
              <a:buChar char="•"/>
            </a:pPr>
            <a:endParaRPr lang="es-ES" sz="2400"/>
          </a:p>
          <a:p>
            <a:pPr algn="just">
              <a:spcBef>
                <a:spcPct val="50000"/>
              </a:spcBef>
              <a:buFontTx/>
              <a:buChar char="•"/>
            </a:pPr>
            <a:r>
              <a:rPr lang="es-ES" sz="2400"/>
              <a:t>Las provincias que tienen mayor número de UPA's (Unidades de Producción Agropecuarias) con quinua, son: Chimborazo, Cotopaxi e Imbabura. </a:t>
            </a:r>
          </a:p>
          <a:p>
            <a:pPr>
              <a:spcBef>
                <a:spcPct val="50000"/>
              </a:spcBef>
            </a:pPr>
            <a:endParaRPr lang="en-US" sz="2400"/>
          </a:p>
          <a:p>
            <a:pPr>
              <a:spcBef>
                <a:spcPct val="50000"/>
              </a:spcBef>
            </a:pPr>
            <a:endParaRPr lang="es-ES"/>
          </a:p>
        </p:txBody>
      </p:sp>
      <p:sp>
        <p:nvSpPr>
          <p:cNvPr id="48136" name="Text Box 8"/>
          <p:cNvSpPr txBox="1">
            <a:spLocks noChangeArrowheads="1"/>
          </p:cNvSpPr>
          <p:nvPr/>
        </p:nvSpPr>
        <p:spPr bwMode="auto">
          <a:xfrm>
            <a:off x="1403350" y="4941888"/>
            <a:ext cx="7272338" cy="1370012"/>
          </a:xfrm>
          <a:prstGeom prst="rect">
            <a:avLst/>
          </a:prstGeom>
          <a:noFill/>
          <a:ln w="9525">
            <a:noFill/>
            <a:miter lim="800000"/>
            <a:headEnd/>
            <a:tailEnd/>
          </a:ln>
          <a:effectLst/>
        </p:spPr>
        <p:txBody>
          <a:bodyPr>
            <a:spAutoFit/>
          </a:bodyPr>
          <a:lstStyle/>
          <a:p>
            <a:pPr algn="just">
              <a:spcBef>
                <a:spcPct val="50000"/>
              </a:spcBef>
              <a:buFontTx/>
              <a:buChar char="•"/>
            </a:pPr>
            <a:r>
              <a:rPr lang="es-ES" sz="2400"/>
              <a:t>El rendimiento promedio encontrado en la Sierra es de 0.4 ton/ha.</a:t>
            </a:r>
            <a:endParaRPr lang="en-US" sz="2400"/>
          </a:p>
          <a:p>
            <a:pPr>
              <a:spcBef>
                <a:spcPct val="50000"/>
              </a:spcBef>
            </a:pPr>
            <a:endParaRPr lang="es-E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9421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9421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9421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grpSp>
        <p:nvGrpSpPr>
          <p:cNvPr id="94214" name="Group 6"/>
          <p:cNvGrpSpPr>
            <a:grpSpLocks/>
          </p:cNvGrpSpPr>
          <p:nvPr/>
        </p:nvGrpSpPr>
        <p:grpSpPr bwMode="auto">
          <a:xfrm>
            <a:off x="4876800" y="381000"/>
            <a:ext cx="3352800" cy="2438400"/>
            <a:chOff x="2628" y="10548"/>
            <a:chExt cx="7320" cy="4770"/>
          </a:xfrm>
        </p:grpSpPr>
        <p:pic>
          <p:nvPicPr>
            <p:cNvPr id="94215" name="Picture 7" descr="clementpapaorganics"/>
            <p:cNvPicPr>
              <a:picLocks noChangeAspect="1" noChangeArrowheads="1"/>
            </p:cNvPicPr>
            <p:nvPr/>
          </p:nvPicPr>
          <p:blipFill>
            <a:blip r:embed="rId5"/>
            <a:srcRect/>
            <a:stretch>
              <a:fillRect/>
            </a:stretch>
          </p:blipFill>
          <p:spPr bwMode="auto">
            <a:xfrm>
              <a:off x="2628" y="10548"/>
              <a:ext cx="3285" cy="4770"/>
            </a:xfrm>
            <a:prstGeom prst="rect">
              <a:avLst/>
            </a:prstGeom>
            <a:noFill/>
            <a:ln w="9525">
              <a:noFill/>
              <a:miter lim="800000"/>
              <a:headEnd/>
              <a:tailEnd/>
            </a:ln>
          </p:spPr>
        </p:pic>
        <p:pic>
          <p:nvPicPr>
            <p:cNvPr id="94216" name="Picture 8" descr="organicjuiceclemenpapas"/>
            <p:cNvPicPr>
              <a:picLocks noChangeAspect="1" noChangeArrowheads="1"/>
            </p:cNvPicPr>
            <p:nvPr/>
          </p:nvPicPr>
          <p:blipFill>
            <a:blip r:embed="rId6"/>
            <a:srcRect/>
            <a:stretch>
              <a:fillRect/>
            </a:stretch>
          </p:blipFill>
          <p:spPr bwMode="auto">
            <a:xfrm>
              <a:off x="6048" y="11808"/>
              <a:ext cx="3900" cy="2745"/>
            </a:xfrm>
            <a:prstGeom prst="rect">
              <a:avLst/>
            </a:prstGeom>
            <a:noFill/>
            <a:ln w="9525">
              <a:noFill/>
              <a:miter lim="800000"/>
              <a:headEnd/>
              <a:tailEnd/>
            </a:ln>
          </p:spPr>
        </p:pic>
      </p:grpSp>
      <p:sp>
        <p:nvSpPr>
          <p:cNvPr id="94217" name="Text Box 9"/>
          <p:cNvSpPr txBox="1">
            <a:spLocks noChangeArrowheads="1"/>
          </p:cNvSpPr>
          <p:nvPr/>
        </p:nvSpPr>
        <p:spPr bwMode="auto">
          <a:xfrm>
            <a:off x="1979613" y="1268413"/>
            <a:ext cx="3124200" cy="457200"/>
          </a:xfrm>
          <a:prstGeom prst="rect">
            <a:avLst/>
          </a:prstGeom>
          <a:noFill/>
          <a:ln w="9525">
            <a:noFill/>
            <a:miter lim="800000"/>
            <a:headEnd/>
            <a:tailEnd/>
          </a:ln>
          <a:effectLst/>
        </p:spPr>
        <p:txBody>
          <a:bodyPr>
            <a:spAutoFit/>
          </a:bodyPr>
          <a:lstStyle/>
          <a:p>
            <a:pPr algn="ctr">
              <a:spcBef>
                <a:spcPct val="50000"/>
              </a:spcBef>
            </a:pPr>
            <a:r>
              <a:rPr lang="es-ES" sz="2400"/>
              <a:t>Clement Pappas</a:t>
            </a:r>
            <a:endParaRPr lang="es-ES_tradnl" b="1"/>
          </a:p>
        </p:txBody>
      </p:sp>
      <p:pic>
        <p:nvPicPr>
          <p:cNvPr id="94218" name="Picture 10" descr="http://www2.coca-cola.com/presscenter/img/imagebrands/downloads/lg_odwalla_group.jpg"/>
          <p:cNvPicPr>
            <a:picLocks noChangeAspect="1" noChangeArrowheads="1"/>
          </p:cNvPicPr>
          <p:nvPr/>
        </p:nvPicPr>
        <p:blipFill>
          <a:blip r:embed="rId7" r:link="rId8" cstate="print"/>
          <a:srcRect/>
          <a:stretch>
            <a:fillRect/>
          </a:stretch>
        </p:blipFill>
        <p:spPr bwMode="auto">
          <a:xfrm>
            <a:off x="5003800" y="4508500"/>
            <a:ext cx="2590800" cy="1616075"/>
          </a:xfrm>
          <a:prstGeom prst="rect">
            <a:avLst/>
          </a:prstGeom>
          <a:noFill/>
          <a:ln w="9525">
            <a:noFill/>
            <a:miter lim="800000"/>
            <a:headEnd/>
            <a:tailEnd/>
          </a:ln>
        </p:spPr>
      </p:pic>
      <p:sp>
        <p:nvSpPr>
          <p:cNvPr id="94219" name="Text Box 11"/>
          <p:cNvSpPr txBox="1">
            <a:spLocks noChangeArrowheads="1"/>
          </p:cNvSpPr>
          <p:nvPr/>
        </p:nvSpPr>
        <p:spPr bwMode="auto">
          <a:xfrm>
            <a:off x="2819400" y="5029200"/>
            <a:ext cx="2743200" cy="457200"/>
          </a:xfrm>
          <a:prstGeom prst="rect">
            <a:avLst/>
          </a:prstGeom>
          <a:noFill/>
          <a:ln w="9525">
            <a:noFill/>
            <a:miter lim="800000"/>
            <a:headEnd/>
            <a:tailEnd/>
          </a:ln>
          <a:effectLst/>
        </p:spPr>
        <p:txBody>
          <a:bodyPr>
            <a:spAutoFit/>
          </a:bodyPr>
          <a:lstStyle/>
          <a:p>
            <a:pPr algn="ctr">
              <a:spcBef>
                <a:spcPct val="50000"/>
              </a:spcBef>
            </a:pPr>
            <a:r>
              <a:rPr lang="es-ES" sz="2400"/>
              <a:t>Odwalla</a:t>
            </a:r>
            <a:endParaRPr lang="es-ES_tradnl" b="1"/>
          </a:p>
        </p:txBody>
      </p:sp>
      <p:pic>
        <p:nvPicPr>
          <p:cNvPr id="94220" name="Picture 12" descr="Silk"/>
          <p:cNvPicPr>
            <a:picLocks noChangeAspect="1" noChangeArrowheads="1"/>
          </p:cNvPicPr>
          <p:nvPr/>
        </p:nvPicPr>
        <p:blipFill>
          <a:blip r:embed="rId9"/>
          <a:srcRect/>
          <a:stretch>
            <a:fillRect/>
          </a:stretch>
        </p:blipFill>
        <p:spPr bwMode="auto">
          <a:xfrm>
            <a:off x="1066800" y="2514600"/>
            <a:ext cx="2209800" cy="1560513"/>
          </a:xfrm>
          <a:prstGeom prst="rect">
            <a:avLst/>
          </a:prstGeom>
          <a:noFill/>
          <a:ln w="9525">
            <a:noFill/>
            <a:miter lim="800000"/>
            <a:headEnd/>
            <a:tailEnd/>
          </a:ln>
        </p:spPr>
      </p:pic>
      <p:sp>
        <p:nvSpPr>
          <p:cNvPr id="94221" name="Text Box 13"/>
          <p:cNvSpPr txBox="1">
            <a:spLocks noChangeArrowheads="1"/>
          </p:cNvSpPr>
          <p:nvPr/>
        </p:nvSpPr>
        <p:spPr bwMode="auto">
          <a:xfrm>
            <a:off x="2411413" y="3284538"/>
            <a:ext cx="3810000" cy="457200"/>
          </a:xfrm>
          <a:prstGeom prst="rect">
            <a:avLst/>
          </a:prstGeom>
          <a:noFill/>
          <a:ln w="9525">
            <a:noFill/>
            <a:miter lim="800000"/>
            <a:headEnd/>
            <a:tailEnd/>
          </a:ln>
          <a:effectLst/>
        </p:spPr>
        <p:txBody>
          <a:bodyPr>
            <a:spAutoFit/>
          </a:bodyPr>
          <a:lstStyle/>
          <a:p>
            <a:pPr lvl="2">
              <a:spcBef>
                <a:spcPts val="1200"/>
              </a:spcBef>
              <a:spcAft>
                <a:spcPts val="300"/>
              </a:spcAft>
            </a:pPr>
            <a:r>
              <a:rPr lang="es-ES" sz="2400"/>
              <a:t>WhiteWave Foods</a:t>
            </a:r>
            <a:endParaRPr lang="es-ES_tradnl" sz="240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9625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9626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9626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96262" name="Text Box 6"/>
          <p:cNvSpPr txBox="1">
            <a:spLocks noChangeArrowheads="1"/>
          </p:cNvSpPr>
          <p:nvPr/>
        </p:nvSpPr>
        <p:spPr bwMode="auto">
          <a:xfrm>
            <a:off x="1403350" y="549275"/>
            <a:ext cx="6705600" cy="457200"/>
          </a:xfrm>
          <a:prstGeom prst="rect">
            <a:avLst/>
          </a:prstGeom>
          <a:noFill/>
          <a:ln w="9525">
            <a:noFill/>
            <a:miter lim="800000"/>
            <a:headEnd/>
            <a:tailEnd/>
          </a:ln>
          <a:effectLst/>
        </p:spPr>
        <p:txBody>
          <a:bodyPr>
            <a:spAutoFit/>
          </a:bodyPr>
          <a:lstStyle/>
          <a:p>
            <a:pPr algn="ctr">
              <a:spcBef>
                <a:spcPct val="50000"/>
              </a:spcBef>
            </a:pPr>
            <a:r>
              <a:rPr lang="es-ES" sz="2400" b="1"/>
              <a:t>ESTRATEGIA COMPETITIVA</a:t>
            </a:r>
            <a:endParaRPr lang="es-ES_tradnl"/>
          </a:p>
        </p:txBody>
      </p:sp>
      <p:sp>
        <p:nvSpPr>
          <p:cNvPr id="96263" name="Text Box 7"/>
          <p:cNvSpPr txBox="1">
            <a:spLocks noChangeArrowheads="1"/>
          </p:cNvSpPr>
          <p:nvPr/>
        </p:nvSpPr>
        <p:spPr bwMode="auto">
          <a:xfrm>
            <a:off x="827088" y="1341438"/>
            <a:ext cx="7772400" cy="3013075"/>
          </a:xfrm>
          <a:prstGeom prst="rect">
            <a:avLst/>
          </a:prstGeom>
          <a:noFill/>
          <a:ln w="9525">
            <a:noFill/>
            <a:miter lim="800000"/>
            <a:headEnd/>
            <a:tailEnd/>
          </a:ln>
          <a:effectLst/>
        </p:spPr>
        <p:txBody>
          <a:bodyPr>
            <a:spAutoFit/>
          </a:bodyPr>
          <a:lstStyle/>
          <a:p>
            <a:pPr algn="just">
              <a:buFontTx/>
              <a:buChar char="•"/>
            </a:pPr>
            <a:r>
              <a:rPr lang="es-ES" sz="2400"/>
              <a:t>La estrategia para competir en la industria de bebidas naturales será un Enfoque de Diferenciación.</a:t>
            </a:r>
          </a:p>
          <a:p>
            <a:pPr algn="just">
              <a:buFontTx/>
              <a:buChar char="•"/>
            </a:pPr>
            <a:endParaRPr lang="es-ES" sz="2400"/>
          </a:p>
          <a:p>
            <a:pPr algn="just">
              <a:buFontTx/>
              <a:buChar char="•"/>
            </a:pPr>
            <a:r>
              <a:rPr lang="es-ES" sz="2400"/>
              <a:t>Se ofrecerá una bebida que ya tiene un mercado bien establecido, pero será un producto novedoso, ya que actualmente no existe en el mercado una mezcla como la que ofrece el producto: Quinua orgánica y concentrado de maracuyá.</a:t>
            </a:r>
            <a:endParaRPr lang="es-ES_tradnl" sz="240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9830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9830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9830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98310" name="Rectangle 6"/>
          <p:cNvSpPr>
            <a:spLocks noChangeArrowheads="1"/>
          </p:cNvSpPr>
          <p:nvPr/>
        </p:nvSpPr>
        <p:spPr bwMode="auto">
          <a:xfrm>
            <a:off x="2916238" y="549275"/>
            <a:ext cx="3908425" cy="457200"/>
          </a:xfrm>
          <a:prstGeom prst="rect">
            <a:avLst/>
          </a:prstGeom>
          <a:noFill/>
          <a:ln w="9525">
            <a:noFill/>
            <a:miter lim="800000"/>
            <a:headEnd/>
            <a:tailEnd/>
          </a:ln>
          <a:effectLst/>
        </p:spPr>
        <p:txBody>
          <a:bodyPr wrap="none" anchor="ctr">
            <a:spAutoFit/>
          </a:bodyPr>
          <a:lstStyle/>
          <a:p>
            <a:pPr algn="ctr"/>
            <a:r>
              <a:rPr lang="es-ES" sz="2400" b="1"/>
              <a:t>MARKETING OPERATIVO</a:t>
            </a:r>
          </a:p>
        </p:txBody>
      </p:sp>
      <p:sp>
        <p:nvSpPr>
          <p:cNvPr id="98311" name="Rectangle 7"/>
          <p:cNvSpPr>
            <a:spLocks noChangeArrowheads="1"/>
          </p:cNvSpPr>
          <p:nvPr/>
        </p:nvSpPr>
        <p:spPr bwMode="auto">
          <a:xfrm>
            <a:off x="755650" y="1412875"/>
            <a:ext cx="5770563" cy="457200"/>
          </a:xfrm>
          <a:prstGeom prst="rect">
            <a:avLst/>
          </a:prstGeom>
          <a:noFill/>
          <a:ln w="9525">
            <a:noFill/>
            <a:miter lim="800000"/>
            <a:headEnd/>
            <a:tailEnd/>
          </a:ln>
          <a:effectLst/>
        </p:spPr>
        <p:txBody>
          <a:bodyPr wrap="none" anchor="ctr">
            <a:spAutoFit/>
          </a:bodyPr>
          <a:lstStyle/>
          <a:p>
            <a:r>
              <a:rPr lang="es-ES" sz="2400" b="1"/>
              <a:t>Administración de la Marca (Branding)</a:t>
            </a:r>
          </a:p>
        </p:txBody>
      </p:sp>
      <p:sp>
        <p:nvSpPr>
          <p:cNvPr id="98312" name="Rectangle 8"/>
          <p:cNvSpPr>
            <a:spLocks noChangeArrowheads="1"/>
          </p:cNvSpPr>
          <p:nvPr/>
        </p:nvSpPr>
        <p:spPr bwMode="auto">
          <a:xfrm>
            <a:off x="755650" y="1989138"/>
            <a:ext cx="7993063" cy="2647950"/>
          </a:xfrm>
          <a:prstGeom prst="rect">
            <a:avLst/>
          </a:prstGeom>
          <a:noFill/>
          <a:ln w="9525">
            <a:noFill/>
            <a:miter lim="800000"/>
            <a:headEnd/>
            <a:tailEnd/>
          </a:ln>
          <a:effectLst/>
        </p:spPr>
        <p:txBody>
          <a:bodyPr anchor="ctr">
            <a:spAutoFit/>
          </a:bodyPr>
          <a:lstStyle/>
          <a:p>
            <a:pPr algn="just">
              <a:buFontTx/>
              <a:buChar char="•"/>
            </a:pPr>
            <a:r>
              <a:rPr lang="es-ES" sz="2400"/>
              <a:t>El nombre del producto: </a:t>
            </a:r>
            <a:r>
              <a:rPr lang="es-ES" sz="2400" i="1"/>
              <a:t>QuinoaMix</a:t>
            </a:r>
            <a:r>
              <a:rPr lang="es-ES" sz="2400"/>
              <a:t>.</a:t>
            </a:r>
          </a:p>
          <a:p>
            <a:pPr algn="just">
              <a:buFontTx/>
              <a:buChar char="•"/>
            </a:pPr>
            <a:endParaRPr lang="es-ES" sz="2400"/>
          </a:p>
          <a:p>
            <a:pPr algn="just">
              <a:buFontTx/>
              <a:buChar char="•"/>
            </a:pPr>
            <a:r>
              <a:rPr lang="es-ES" sz="2400"/>
              <a:t>Nombre hace referencia de la mezcla que tiene la bebida, con lo que se pretende posicionar en la mente del consumidor como una bebida de quinua de gran valor nutricional y alto contenido energético mezclada con maracuyá.</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0035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0035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00357"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00358" name="Rectangle 6"/>
          <p:cNvSpPr>
            <a:spLocks noChangeArrowheads="1"/>
          </p:cNvSpPr>
          <p:nvPr/>
        </p:nvSpPr>
        <p:spPr bwMode="auto">
          <a:xfrm>
            <a:off x="0" y="2043113"/>
            <a:ext cx="9144000" cy="0"/>
          </a:xfrm>
          <a:prstGeom prst="rect">
            <a:avLst/>
          </a:prstGeom>
          <a:noFill/>
          <a:ln w="9525">
            <a:noFill/>
            <a:miter lim="800000"/>
            <a:headEnd/>
            <a:tailEnd/>
          </a:ln>
          <a:effectLst/>
        </p:spPr>
        <p:txBody>
          <a:bodyPr wrap="none" anchor="ctr">
            <a:spAutoFit/>
          </a:bodyPr>
          <a:lstStyle/>
          <a:p>
            <a:endParaRPr lang="es-ES"/>
          </a:p>
        </p:txBody>
      </p:sp>
      <p:sp>
        <p:nvSpPr>
          <p:cNvPr id="100359" name="Rectangle 7"/>
          <p:cNvSpPr>
            <a:spLocks noChangeArrowheads="1"/>
          </p:cNvSpPr>
          <p:nvPr/>
        </p:nvSpPr>
        <p:spPr bwMode="auto">
          <a:xfrm>
            <a:off x="2051050" y="450850"/>
            <a:ext cx="6048375" cy="457200"/>
          </a:xfrm>
          <a:prstGeom prst="rect">
            <a:avLst/>
          </a:prstGeom>
          <a:noFill/>
          <a:ln w="9525">
            <a:noFill/>
            <a:miter lim="800000"/>
            <a:headEnd/>
            <a:tailEnd/>
          </a:ln>
          <a:effectLst/>
        </p:spPr>
        <p:txBody>
          <a:bodyPr anchor="ctr">
            <a:spAutoFit/>
          </a:bodyPr>
          <a:lstStyle/>
          <a:p>
            <a:r>
              <a:rPr lang="es-ES" sz="2400" b="1">
                <a:ea typeface="Times New Roman" pitchFamily="18" charset="0"/>
                <a:cs typeface="Arial" charset="0"/>
              </a:rPr>
              <a:t>Presentación del Producto</a:t>
            </a:r>
            <a:endParaRPr lang="es-ES" sz="2400">
              <a:ea typeface="Times New Roman" pitchFamily="18" charset="0"/>
              <a:cs typeface="Arial" charset="0"/>
            </a:endParaRPr>
          </a:p>
        </p:txBody>
      </p:sp>
      <p:sp>
        <p:nvSpPr>
          <p:cNvPr id="100360" name="Rectangle 8"/>
          <p:cNvSpPr>
            <a:spLocks noChangeArrowheads="1"/>
          </p:cNvSpPr>
          <p:nvPr/>
        </p:nvSpPr>
        <p:spPr bwMode="auto">
          <a:xfrm>
            <a:off x="468313" y="1557338"/>
            <a:ext cx="5256212" cy="1187450"/>
          </a:xfrm>
          <a:prstGeom prst="rect">
            <a:avLst/>
          </a:prstGeom>
          <a:noFill/>
          <a:ln w="9525">
            <a:noFill/>
            <a:miter lim="800000"/>
            <a:headEnd/>
            <a:tailEnd/>
          </a:ln>
          <a:effectLst/>
        </p:spPr>
        <p:txBody>
          <a:bodyPr anchor="ctr">
            <a:spAutoFit/>
          </a:bodyPr>
          <a:lstStyle/>
          <a:p>
            <a:pPr algn="just">
              <a:buFontTx/>
              <a:buChar char="•"/>
            </a:pPr>
            <a:r>
              <a:rPr lang="es-ES" sz="2400"/>
              <a:t>Presentación de 1 Lt. en envase Tetra Pak, incluirá una tapa “abre-fácil”  que es más práctica y segura.</a:t>
            </a:r>
          </a:p>
        </p:txBody>
      </p:sp>
      <p:sp>
        <p:nvSpPr>
          <p:cNvPr id="100361" name="Rectangle 9"/>
          <p:cNvSpPr>
            <a:spLocks noChangeArrowheads="1"/>
          </p:cNvSpPr>
          <p:nvPr/>
        </p:nvSpPr>
        <p:spPr bwMode="auto">
          <a:xfrm>
            <a:off x="-4497388" y="2449513"/>
            <a:ext cx="9144001" cy="0"/>
          </a:xfrm>
          <a:prstGeom prst="rect">
            <a:avLst/>
          </a:prstGeom>
          <a:noFill/>
          <a:ln w="9525">
            <a:noFill/>
            <a:miter lim="800000"/>
            <a:headEnd/>
            <a:tailEnd/>
          </a:ln>
          <a:effectLst/>
        </p:spPr>
        <p:txBody>
          <a:bodyPr wrap="none" anchor="ctr">
            <a:spAutoFit/>
          </a:bodyPr>
          <a:lstStyle/>
          <a:p>
            <a:endParaRPr lang="es-ES"/>
          </a:p>
        </p:txBody>
      </p:sp>
      <p:sp>
        <p:nvSpPr>
          <p:cNvPr id="100362" name="Rectangle 10"/>
          <p:cNvSpPr>
            <a:spLocks noChangeArrowheads="1"/>
          </p:cNvSpPr>
          <p:nvPr/>
        </p:nvSpPr>
        <p:spPr bwMode="auto">
          <a:xfrm>
            <a:off x="539750" y="3213100"/>
            <a:ext cx="5184775" cy="1552575"/>
          </a:xfrm>
          <a:prstGeom prst="rect">
            <a:avLst/>
          </a:prstGeom>
          <a:noFill/>
          <a:ln w="9525">
            <a:noFill/>
            <a:miter lim="800000"/>
            <a:headEnd/>
            <a:tailEnd/>
          </a:ln>
          <a:effectLst/>
        </p:spPr>
        <p:txBody>
          <a:bodyPr anchor="ctr">
            <a:spAutoFit/>
          </a:bodyPr>
          <a:lstStyle/>
          <a:p>
            <a:pPr algn="just">
              <a:buFontTx/>
              <a:buChar char="•"/>
            </a:pPr>
            <a:r>
              <a:rPr lang="es-ES" sz="2400">
                <a:ea typeface="Times New Roman" pitchFamily="18" charset="0"/>
                <a:cs typeface="Arial" charset="0"/>
              </a:rPr>
              <a:t>Después se lanzará una nueva presentación de 250 ml dirigida especialmente para un segmento desde niños hasta adultos jóvenes.</a:t>
            </a:r>
          </a:p>
        </p:txBody>
      </p:sp>
      <p:pic>
        <p:nvPicPr>
          <p:cNvPr id="100363" name="Picture 11" descr="caja"/>
          <p:cNvPicPr>
            <a:picLocks noChangeAspect="1" noChangeArrowheads="1"/>
          </p:cNvPicPr>
          <p:nvPr/>
        </p:nvPicPr>
        <p:blipFill>
          <a:blip r:embed="rId4"/>
          <a:srcRect/>
          <a:stretch>
            <a:fillRect/>
          </a:stretch>
        </p:blipFill>
        <p:spPr bwMode="auto">
          <a:xfrm>
            <a:off x="5724525" y="1125538"/>
            <a:ext cx="3168650" cy="462438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44387" name="Rectangle 3"/>
          <p:cNvSpPr>
            <a:spLocks noChangeArrowheads="1"/>
          </p:cNvSpPr>
          <p:nvPr/>
        </p:nvSpPr>
        <p:spPr bwMode="auto">
          <a:xfrm>
            <a:off x="395288" y="0"/>
            <a:ext cx="73025" cy="5589588"/>
          </a:xfrm>
          <a:prstGeom prst="rect">
            <a:avLst/>
          </a:prstGeom>
          <a:solidFill>
            <a:srgbClr val="FFCC66"/>
          </a:solidFill>
          <a:ln w="9525">
            <a:noFill/>
            <a:miter lim="800000"/>
            <a:headEnd/>
            <a:tailEnd/>
          </a:ln>
          <a:effectLst/>
        </p:spPr>
        <p:txBody>
          <a:bodyPr wrap="none" anchor="ctr"/>
          <a:lstStyle/>
          <a:p>
            <a:endParaRPr lang="es-ES"/>
          </a:p>
        </p:txBody>
      </p:sp>
      <p:sp>
        <p:nvSpPr>
          <p:cNvPr id="14438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44389" name="Picture 5" descr="caja"/>
          <p:cNvPicPr>
            <a:picLocks noChangeAspect="1" noChangeArrowheads="1"/>
          </p:cNvPicPr>
          <p:nvPr/>
        </p:nvPicPr>
        <p:blipFill>
          <a:blip r:embed="rId4"/>
          <a:srcRect/>
          <a:stretch>
            <a:fillRect/>
          </a:stretch>
        </p:blipFill>
        <p:spPr bwMode="auto">
          <a:xfrm rot="-813853">
            <a:off x="238125" y="5457825"/>
            <a:ext cx="863600" cy="1260475"/>
          </a:xfrm>
          <a:prstGeom prst="rect">
            <a:avLst/>
          </a:prstGeom>
          <a:noFill/>
        </p:spPr>
      </p:pic>
      <p:sp>
        <p:nvSpPr>
          <p:cNvPr id="144391" name="Rectangle 7"/>
          <p:cNvSpPr>
            <a:spLocks noChangeArrowheads="1"/>
          </p:cNvSpPr>
          <p:nvPr/>
        </p:nvSpPr>
        <p:spPr bwMode="auto">
          <a:xfrm>
            <a:off x="3419475" y="404813"/>
            <a:ext cx="2808288" cy="457200"/>
          </a:xfrm>
          <a:prstGeom prst="rect">
            <a:avLst/>
          </a:prstGeom>
          <a:noFill/>
          <a:ln w="9525">
            <a:noFill/>
            <a:miter lim="800000"/>
            <a:headEnd/>
            <a:tailEnd/>
          </a:ln>
          <a:effectLst/>
        </p:spPr>
        <p:txBody>
          <a:bodyPr anchor="ctr">
            <a:spAutoFit/>
          </a:bodyPr>
          <a:lstStyle/>
          <a:p>
            <a:pPr algn="ctr"/>
            <a:r>
              <a:rPr lang="es-ES" sz="2400" b="1"/>
              <a:t>PRECIO</a:t>
            </a:r>
            <a:r>
              <a:rPr lang="es-ES" sz="2400"/>
              <a:t> </a:t>
            </a:r>
          </a:p>
        </p:txBody>
      </p:sp>
      <p:sp>
        <p:nvSpPr>
          <p:cNvPr id="144392" name="Text Box 8"/>
          <p:cNvSpPr txBox="1">
            <a:spLocks noChangeArrowheads="1"/>
          </p:cNvSpPr>
          <p:nvPr/>
        </p:nvSpPr>
        <p:spPr bwMode="auto">
          <a:xfrm>
            <a:off x="900113" y="908050"/>
            <a:ext cx="7848600" cy="457200"/>
          </a:xfrm>
          <a:prstGeom prst="rect">
            <a:avLst/>
          </a:prstGeom>
          <a:noFill/>
          <a:ln w="9525">
            <a:noFill/>
            <a:miter lim="800000"/>
            <a:headEnd/>
            <a:tailEnd/>
          </a:ln>
          <a:effectLst/>
        </p:spPr>
        <p:txBody>
          <a:bodyPr>
            <a:spAutoFit/>
          </a:bodyPr>
          <a:lstStyle/>
          <a:p>
            <a:pPr>
              <a:spcBef>
                <a:spcPct val="50000"/>
              </a:spcBef>
            </a:pPr>
            <a:endParaRPr lang="es-ES" sz="2400"/>
          </a:p>
        </p:txBody>
      </p:sp>
      <p:sp>
        <p:nvSpPr>
          <p:cNvPr id="144393" name="Text Box 9"/>
          <p:cNvSpPr txBox="1">
            <a:spLocks noChangeArrowheads="1"/>
          </p:cNvSpPr>
          <p:nvPr/>
        </p:nvSpPr>
        <p:spPr bwMode="auto">
          <a:xfrm>
            <a:off x="900113" y="1125538"/>
            <a:ext cx="7848600" cy="2100262"/>
          </a:xfrm>
          <a:prstGeom prst="rect">
            <a:avLst/>
          </a:prstGeom>
          <a:noFill/>
          <a:ln w="9525">
            <a:noFill/>
            <a:miter lim="800000"/>
            <a:headEnd/>
            <a:tailEnd/>
          </a:ln>
          <a:effectLst/>
        </p:spPr>
        <p:txBody>
          <a:bodyPr>
            <a:spAutoFit/>
          </a:bodyPr>
          <a:lstStyle/>
          <a:p>
            <a:pPr algn="just">
              <a:spcBef>
                <a:spcPct val="50000"/>
              </a:spcBef>
              <a:buFontTx/>
              <a:buChar char="•"/>
            </a:pPr>
            <a:r>
              <a:rPr lang="es-ES" sz="2400"/>
              <a:t>Precio de introducción: $1.37. Constituye un valor totalmente asequible para los mayoristas o distribuidores estadounidenses. El precio tope para el consumidor final de $1.99. (P.V.P)</a:t>
            </a:r>
          </a:p>
          <a:p>
            <a:pPr algn="just">
              <a:spcBef>
                <a:spcPct val="50000"/>
              </a:spcBef>
              <a:buFontTx/>
              <a:buChar char="•"/>
            </a:pPr>
            <a:endParaRPr lang="es-ES" sz="2400"/>
          </a:p>
        </p:txBody>
      </p:sp>
      <p:sp>
        <p:nvSpPr>
          <p:cNvPr id="144395" name="Text Box 11"/>
          <p:cNvSpPr txBox="1">
            <a:spLocks noChangeArrowheads="1"/>
          </p:cNvSpPr>
          <p:nvPr/>
        </p:nvSpPr>
        <p:spPr bwMode="auto">
          <a:xfrm>
            <a:off x="900113" y="2924175"/>
            <a:ext cx="7775575" cy="822325"/>
          </a:xfrm>
          <a:prstGeom prst="rect">
            <a:avLst/>
          </a:prstGeom>
          <a:noFill/>
          <a:ln w="9525">
            <a:noFill/>
            <a:miter lim="800000"/>
            <a:headEnd/>
            <a:tailEnd/>
          </a:ln>
          <a:effectLst/>
        </p:spPr>
        <p:txBody>
          <a:bodyPr>
            <a:spAutoFit/>
          </a:bodyPr>
          <a:lstStyle/>
          <a:p>
            <a:pPr algn="just">
              <a:spcBef>
                <a:spcPct val="50000"/>
              </a:spcBef>
              <a:buFontTx/>
              <a:buChar char="•"/>
            </a:pPr>
            <a:r>
              <a:rPr lang="es-ES" sz="2400"/>
              <a:t>Precio es muy competitivo, comparado con el P.V.P. de productos similares en el mercado:</a:t>
            </a:r>
          </a:p>
        </p:txBody>
      </p:sp>
      <p:sp>
        <p:nvSpPr>
          <p:cNvPr id="144396" name="Text Box 12"/>
          <p:cNvSpPr txBox="1">
            <a:spLocks noChangeArrowheads="1"/>
          </p:cNvSpPr>
          <p:nvPr/>
        </p:nvSpPr>
        <p:spPr bwMode="auto">
          <a:xfrm>
            <a:off x="971550" y="4005263"/>
            <a:ext cx="7850188" cy="2647950"/>
          </a:xfrm>
          <a:prstGeom prst="rect">
            <a:avLst/>
          </a:prstGeom>
          <a:noFill/>
          <a:ln w="9525">
            <a:noFill/>
            <a:miter lim="800000"/>
            <a:headEnd/>
            <a:tailEnd/>
          </a:ln>
          <a:effectLst/>
        </p:spPr>
        <p:txBody>
          <a:bodyPr>
            <a:spAutoFit/>
          </a:bodyPr>
          <a:lstStyle/>
          <a:p>
            <a:pPr>
              <a:buFontTx/>
              <a:buChar char="•"/>
            </a:pPr>
            <a:r>
              <a:rPr lang="es-ES" sz="2400"/>
              <a:t>WestSoy Organic (Leche de Soya): $2.95</a:t>
            </a:r>
          </a:p>
          <a:p>
            <a:pPr>
              <a:buFontTx/>
              <a:buChar char="•"/>
            </a:pPr>
            <a:r>
              <a:rPr lang="es-ES" sz="2400"/>
              <a:t>Edensoy (Leche de Soya): $ 2.19, </a:t>
            </a:r>
          </a:p>
          <a:p>
            <a:pPr>
              <a:buFontTx/>
              <a:buChar char="•"/>
            </a:pPr>
            <a:r>
              <a:rPr lang="es-ES" sz="2400"/>
              <a:t>Rice Dream (Bebida de arroz, sin lactosa): $1.99, </a:t>
            </a:r>
          </a:p>
          <a:p>
            <a:pPr>
              <a:buFontTx/>
              <a:buChar char="•"/>
            </a:pPr>
            <a:r>
              <a:rPr lang="es-ES" sz="2400"/>
              <a:t>Soy Dream (Leche de Soya): $2.49</a:t>
            </a:r>
          </a:p>
          <a:p>
            <a:pPr>
              <a:buFontTx/>
              <a:buChar char="•"/>
            </a:pPr>
            <a:r>
              <a:rPr lang="es-ES" sz="2400"/>
              <a:t>Lundberg Rice Drink (Bebida de arroz orgánica): $3.13</a:t>
            </a:r>
          </a:p>
          <a:p>
            <a:pPr>
              <a:buFontTx/>
              <a:buChar char="•"/>
            </a:pPr>
            <a:r>
              <a:rPr lang="es-ES" sz="2400"/>
              <a:t>Vitasoy (Leche de Soya): $3.10</a:t>
            </a:r>
            <a:br>
              <a:rPr lang="es-ES" sz="2400"/>
            </a:br>
            <a:endParaRPr lang="es-ES"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10240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0240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02405"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02406" name="Rectangle 6"/>
          <p:cNvSpPr>
            <a:spLocks noChangeArrowheads="1"/>
          </p:cNvSpPr>
          <p:nvPr/>
        </p:nvSpPr>
        <p:spPr bwMode="auto">
          <a:xfrm>
            <a:off x="2339975" y="404813"/>
            <a:ext cx="5180013" cy="457200"/>
          </a:xfrm>
          <a:prstGeom prst="rect">
            <a:avLst/>
          </a:prstGeom>
          <a:noFill/>
          <a:ln w="9525">
            <a:noFill/>
            <a:miter lim="800000"/>
            <a:headEnd/>
            <a:tailEnd/>
          </a:ln>
          <a:effectLst/>
        </p:spPr>
        <p:txBody>
          <a:bodyPr wrap="none" anchor="ctr">
            <a:spAutoFit/>
          </a:bodyPr>
          <a:lstStyle/>
          <a:p>
            <a:pPr algn="just"/>
            <a:r>
              <a:rPr lang="es-ES" sz="2400" b="1"/>
              <a:t>ESTRATEGIA DE COMUNICACIÓN</a:t>
            </a:r>
          </a:p>
        </p:txBody>
      </p:sp>
      <p:sp>
        <p:nvSpPr>
          <p:cNvPr id="102407" name="Rectangle 7"/>
          <p:cNvSpPr>
            <a:spLocks noChangeArrowheads="1"/>
          </p:cNvSpPr>
          <p:nvPr/>
        </p:nvSpPr>
        <p:spPr bwMode="auto">
          <a:xfrm>
            <a:off x="611188" y="1027113"/>
            <a:ext cx="2400300" cy="457200"/>
          </a:xfrm>
          <a:prstGeom prst="rect">
            <a:avLst/>
          </a:prstGeom>
          <a:noFill/>
          <a:ln w="9525">
            <a:noFill/>
            <a:miter lim="800000"/>
            <a:headEnd/>
            <a:tailEnd/>
          </a:ln>
          <a:effectLst/>
        </p:spPr>
        <p:txBody>
          <a:bodyPr wrap="none" anchor="ctr">
            <a:spAutoFit/>
          </a:bodyPr>
          <a:lstStyle/>
          <a:p>
            <a:r>
              <a:rPr lang="es-ES" sz="2400" b="1"/>
              <a:t>Plan de Medios</a:t>
            </a:r>
          </a:p>
        </p:txBody>
      </p:sp>
      <p:sp>
        <p:nvSpPr>
          <p:cNvPr id="102408" name="Rectangle 8"/>
          <p:cNvSpPr>
            <a:spLocks noChangeArrowheads="1"/>
          </p:cNvSpPr>
          <p:nvPr/>
        </p:nvSpPr>
        <p:spPr bwMode="auto">
          <a:xfrm>
            <a:off x="539750" y="1595438"/>
            <a:ext cx="8353425" cy="822325"/>
          </a:xfrm>
          <a:prstGeom prst="rect">
            <a:avLst/>
          </a:prstGeom>
          <a:noFill/>
          <a:ln w="9525">
            <a:noFill/>
            <a:miter lim="800000"/>
            <a:headEnd/>
            <a:tailEnd/>
          </a:ln>
          <a:effectLst/>
        </p:spPr>
        <p:txBody>
          <a:bodyPr anchor="ctr">
            <a:spAutoFit/>
          </a:bodyPr>
          <a:lstStyle/>
          <a:p>
            <a:pPr algn="just">
              <a:buFontTx/>
              <a:buChar char="•"/>
            </a:pPr>
            <a:r>
              <a:rPr lang="es-ES" sz="2400"/>
              <a:t>Avisos en prensa escrita y comerciales de televisión con pautaje en programas de teleaudiencia familiar.</a:t>
            </a:r>
          </a:p>
        </p:txBody>
      </p:sp>
      <p:sp>
        <p:nvSpPr>
          <p:cNvPr id="102409" name="Rectangle 9"/>
          <p:cNvSpPr>
            <a:spLocks noChangeArrowheads="1"/>
          </p:cNvSpPr>
          <p:nvPr/>
        </p:nvSpPr>
        <p:spPr bwMode="auto">
          <a:xfrm>
            <a:off x="539750" y="2492375"/>
            <a:ext cx="8353425" cy="822325"/>
          </a:xfrm>
          <a:prstGeom prst="rect">
            <a:avLst/>
          </a:prstGeom>
          <a:noFill/>
          <a:ln w="9525">
            <a:noFill/>
            <a:miter lim="800000"/>
            <a:headEnd/>
            <a:tailEnd/>
          </a:ln>
          <a:effectLst/>
        </p:spPr>
        <p:txBody>
          <a:bodyPr anchor="ctr">
            <a:spAutoFit/>
          </a:bodyPr>
          <a:lstStyle/>
          <a:p>
            <a:pPr algn="just"/>
            <a:r>
              <a:rPr lang="es-ES" sz="2400" b="1"/>
              <a:t>POP's </a:t>
            </a:r>
          </a:p>
          <a:p>
            <a:pPr algn="just">
              <a:buFontTx/>
              <a:buChar char="•"/>
            </a:pPr>
            <a:r>
              <a:rPr lang="es-ES" sz="2400"/>
              <a:t> Volantes, afiches, habladores, banners, inflables, etc.</a:t>
            </a:r>
          </a:p>
        </p:txBody>
      </p:sp>
      <p:sp>
        <p:nvSpPr>
          <p:cNvPr id="102410" name="Rectangle 10"/>
          <p:cNvSpPr>
            <a:spLocks noChangeArrowheads="1"/>
          </p:cNvSpPr>
          <p:nvPr/>
        </p:nvSpPr>
        <p:spPr bwMode="auto">
          <a:xfrm>
            <a:off x="539750" y="3284538"/>
            <a:ext cx="8424863" cy="457200"/>
          </a:xfrm>
          <a:prstGeom prst="rect">
            <a:avLst/>
          </a:prstGeom>
          <a:noFill/>
          <a:ln w="9525">
            <a:noFill/>
            <a:miter lim="800000"/>
            <a:headEnd/>
            <a:tailEnd/>
          </a:ln>
          <a:effectLst/>
        </p:spPr>
        <p:txBody>
          <a:bodyPr>
            <a:spAutoFit/>
          </a:bodyPr>
          <a:lstStyle/>
          <a:p>
            <a:pPr algn="just">
              <a:buFontTx/>
              <a:buChar char="•"/>
            </a:pPr>
            <a:r>
              <a:rPr lang="es-ES" sz="2400"/>
              <a:t> Cabeceras de góndola, que servirán como exhibidores.</a:t>
            </a:r>
          </a:p>
        </p:txBody>
      </p:sp>
      <p:sp>
        <p:nvSpPr>
          <p:cNvPr id="102411" name="Rectangle 11"/>
          <p:cNvSpPr>
            <a:spLocks noChangeArrowheads="1"/>
          </p:cNvSpPr>
          <p:nvPr/>
        </p:nvSpPr>
        <p:spPr bwMode="auto">
          <a:xfrm>
            <a:off x="1476375" y="5157788"/>
            <a:ext cx="7345363" cy="776287"/>
          </a:xfrm>
          <a:prstGeom prst="rect">
            <a:avLst/>
          </a:prstGeom>
          <a:noFill/>
          <a:ln w="9525">
            <a:noFill/>
            <a:miter lim="800000"/>
            <a:headEnd/>
            <a:tailEnd/>
          </a:ln>
          <a:effectLst/>
        </p:spPr>
        <p:txBody>
          <a:bodyPr bIns="0" anchor="ctr">
            <a:spAutoFit/>
          </a:bodyPr>
          <a:lstStyle/>
          <a:p>
            <a:pPr algn="just">
              <a:buFontTx/>
              <a:buChar char="•"/>
            </a:pPr>
            <a:r>
              <a:rPr lang="es-ES" sz="2400"/>
              <a:t>“</a:t>
            </a:r>
            <a:r>
              <a:rPr lang="es-ES" sz="2400" i="1"/>
              <a:t>The best for you every day!</a:t>
            </a:r>
            <a:r>
              <a:rPr lang="es-ES" sz="2400"/>
              <a:t>” (¡Lo mejor para ti todos los días!)</a:t>
            </a:r>
          </a:p>
        </p:txBody>
      </p:sp>
      <p:sp>
        <p:nvSpPr>
          <p:cNvPr id="102412" name="Rectangle 12"/>
          <p:cNvSpPr>
            <a:spLocks noChangeArrowheads="1"/>
          </p:cNvSpPr>
          <p:nvPr/>
        </p:nvSpPr>
        <p:spPr bwMode="auto">
          <a:xfrm>
            <a:off x="1331913" y="4652963"/>
            <a:ext cx="1198562" cy="411162"/>
          </a:xfrm>
          <a:prstGeom prst="rect">
            <a:avLst/>
          </a:prstGeom>
          <a:noFill/>
          <a:ln w="9525">
            <a:noFill/>
            <a:miter lim="800000"/>
            <a:headEnd/>
            <a:tailEnd/>
          </a:ln>
          <a:effectLst/>
        </p:spPr>
        <p:txBody>
          <a:bodyPr wrap="none" bIns="0" anchor="ctr">
            <a:spAutoFit/>
          </a:bodyPr>
          <a:lstStyle/>
          <a:p>
            <a:r>
              <a:rPr lang="es-ES" sz="2400" b="1"/>
              <a:t>Slogan</a:t>
            </a:r>
            <a:endParaRPr lang="es-ES" sz="2400"/>
          </a:p>
        </p:txBody>
      </p:sp>
      <p:sp>
        <p:nvSpPr>
          <p:cNvPr id="102413" name="Rectangle 13"/>
          <p:cNvSpPr>
            <a:spLocks noChangeArrowheads="1"/>
          </p:cNvSpPr>
          <p:nvPr/>
        </p:nvSpPr>
        <p:spPr bwMode="auto">
          <a:xfrm>
            <a:off x="539750" y="4005263"/>
            <a:ext cx="8308975" cy="457200"/>
          </a:xfrm>
          <a:prstGeom prst="rect">
            <a:avLst/>
          </a:prstGeom>
          <a:noFill/>
          <a:ln w="9525">
            <a:noFill/>
            <a:miter lim="800000"/>
            <a:headEnd/>
            <a:tailEnd/>
          </a:ln>
          <a:effectLst/>
        </p:spPr>
        <p:txBody>
          <a:bodyPr>
            <a:spAutoFit/>
          </a:bodyPr>
          <a:lstStyle/>
          <a:p>
            <a:pPr algn="just">
              <a:buFontTx/>
              <a:buChar char="•"/>
            </a:pPr>
            <a:r>
              <a:rPr lang="es-ES" sz="2400"/>
              <a:t> Degustaciones de la bebida.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04451" name="Rectangle 3"/>
          <p:cNvSpPr>
            <a:spLocks noChangeArrowheads="1"/>
          </p:cNvSpPr>
          <p:nvPr/>
        </p:nvSpPr>
        <p:spPr bwMode="auto">
          <a:xfrm>
            <a:off x="395288" y="0"/>
            <a:ext cx="73025" cy="5876925"/>
          </a:xfrm>
          <a:prstGeom prst="rect">
            <a:avLst/>
          </a:prstGeom>
          <a:solidFill>
            <a:srgbClr val="FFCC66"/>
          </a:solidFill>
          <a:ln w="9525">
            <a:noFill/>
            <a:miter lim="800000"/>
            <a:headEnd/>
            <a:tailEnd/>
          </a:ln>
          <a:effectLst/>
        </p:spPr>
        <p:txBody>
          <a:bodyPr wrap="none" anchor="ctr"/>
          <a:lstStyle/>
          <a:p>
            <a:endParaRPr lang="es-ES"/>
          </a:p>
        </p:txBody>
      </p:sp>
      <p:sp>
        <p:nvSpPr>
          <p:cNvPr id="10445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04453" name="Picture 5"/>
          <p:cNvPicPr>
            <a:picLocks noChangeAspect="1" noChangeArrowheads="1"/>
          </p:cNvPicPr>
          <p:nvPr/>
        </p:nvPicPr>
        <p:blipFill>
          <a:blip r:embed="rId4"/>
          <a:srcRect/>
          <a:stretch>
            <a:fillRect/>
          </a:stretch>
        </p:blipFill>
        <p:spPr bwMode="auto">
          <a:xfrm>
            <a:off x="468313" y="620713"/>
            <a:ext cx="4392612" cy="2806700"/>
          </a:xfrm>
          <a:prstGeom prst="rect">
            <a:avLst/>
          </a:prstGeom>
          <a:noFill/>
          <a:ln w="9525">
            <a:noFill/>
            <a:miter lim="800000"/>
            <a:headEnd/>
            <a:tailEnd/>
          </a:ln>
        </p:spPr>
      </p:pic>
      <p:sp>
        <p:nvSpPr>
          <p:cNvPr id="104454" name="Rectangle 6"/>
          <p:cNvSpPr>
            <a:spLocks noChangeArrowheads="1"/>
          </p:cNvSpPr>
          <p:nvPr/>
        </p:nvSpPr>
        <p:spPr bwMode="auto">
          <a:xfrm>
            <a:off x="-180975" y="0"/>
            <a:ext cx="5616575" cy="641350"/>
          </a:xfrm>
          <a:prstGeom prst="rect">
            <a:avLst/>
          </a:prstGeom>
          <a:noFill/>
          <a:ln w="9525">
            <a:noFill/>
            <a:miter lim="800000"/>
            <a:headEnd/>
            <a:tailEnd/>
          </a:ln>
          <a:effectLst/>
        </p:spPr>
        <p:txBody>
          <a:bodyPr anchor="ctr">
            <a:spAutoFit/>
          </a:bodyPr>
          <a:lstStyle/>
          <a:p>
            <a:pPr algn="ctr"/>
            <a:r>
              <a:rPr lang="es-ES" b="1"/>
              <a:t>Afiche 1</a:t>
            </a:r>
          </a:p>
          <a:p>
            <a:pPr algn="ctr"/>
            <a:r>
              <a:rPr lang="es-ES" b="1"/>
              <a:t>Título: “Desayuno infantil”</a:t>
            </a:r>
          </a:p>
        </p:txBody>
      </p:sp>
      <p:pic>
        <p:nvPicPr>
          <p:cNvPr id="104455" name="Picture 7" descr="caja"/>
          <p:cNvPicPr>
            <a:picLocks noChangeAspect="1" noChangeArrowheads="1"/>
          </p:cNvPicPr>
          <p:nvPr/>
        </p:nvPicPr>
        <p:blipFill>
          <a:blip r:embed="rId5"/>
          <a:srcRect/>
          <a:stretch>
            <a:fillRect/>
          </a:stretch>
        </p:blipFill>
        <p:spPr bwMode="auto">
          <a:xfrm rot="-813853">
            <a:off x="250825" y="5805488"/>
            <a:ext cx="581025" cy="847725"/>
          </a:xfrm>
          <a:prstGeom prst="rect">
            <a:avLst/>
          </a:prstGeom>
          <a:noFill/>
        </p:spPr>
      </p:pic>
      <p:pic>
        <p:nvPicPr>
          <p:cNvPr id="104456" name="Picture 8" descr="afiche-opc3"/>
          <p:cNvPicPr>
            <a:picLocks noChangeAspect="1" noChangeArrowheads="1"/>
          </p:cNvPicPr>
          <p:nvPr/>
        </p:nvPicPr>
        <p:blipFill>
          <a:blip r:embed="rId6" cstate="print"/>
          <a:srcRect/>
          <a:stretch>
            <a:fillRect/>
          </a:stretch>
        </p:blipFill>
        <p:spPr bwMode="auto">
          <a:xfrm>
            <a:off x="4859338" y="3500438"/>
            <a:ext cx="4140200" cy="2765425"/>
          </a:xfrm>
          <a:prstGeom prst="rect">
            <a:avLst/>
          </a:prstGeom>
          <a:noFill/>
          <a:ln w="31750">
            <a:solidFill>
              <a:schemeClr val="accent2"/>
            </a:solidFill>
            <a:miter lim="800000"/>
            <a:headEnd/>
            <a:tailEnd/>
          </a:ln>
        </p:spPr>
      </p:pic>
      <p:sp>
        <p:nvSpPr>
          <p:cNvPr id="104457" name="Rectangle 9"/>
          <p:cNvSpPr>
            <a:spLocks noChangeArrowheads="1"/>
          </p:cNvSpPr>
          <p:nvPr/>
        </p:nvSpPr>
        <p:spPr bwMode="auto">
          <a:xfrm>
            <a:off x="5364163" y="2852738"/>
            <a:ext cx="3054350" cy="595312"/>
          </a:xfrm>
          <a:prstGeom prst="rect">
            <a:avLst/>
          </a:prstGeom>
          <a:noFill/>
          <a:ln w="9525">
            <a:noFill/>
            <a:miter lim="800000"/>
            <a:headEnd/>
            <a:tailEnd/>
          </a:ln>
          <a:effectLst/>
        </p:spPr>
        <p:txBody>
          <a:bodyPr wrap="none" bIns="0" anchor="ctr">
            <a:spAutoFit/>
          </a:bodyPr>
          <a:lstStyle/>
          <a:p>
            <a:pPr algn="ctr"/>
            <a:r>
              <a:rPr lang="es-ES" b="1"/>
              <a:t>Afiche 2</a:t>
            </a:r>
          </a:p>
          <a:p>
            <a:pPr algn="ctr"/>
            <a:r>
              <a:rPr lang="es-ES" b="1"/>
              <a:t>Título: “Deporte aventura”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106499" name="Rectangle 3"/>
          <p:cNvSpPr>
            <a:spLocks noChangeArrowheads="1"/>
          </p:cNvSpPr>
          <p:nvPr/>
        </p:nvSpPr>
        <p:spPr bwMode="auto">
          <a:xfrm>
            <a:off x="395288" y="0"/>
            <a:ext cx="73025" cy="5876925"/>
          </a:xfrm>
          <a:prstGeom prst="rect">
            <a:avLst/>
          </a:prstGeom>
          <a:solidFill>
            <a:srgbClr val="FFCC66"/>
          </a:solidFill>
          <a:ln w="9525">
            <a:noFill/>
            <a:miter lim="800000"/>
            <a:headEnd/>
            <a:tailEnd/>
          </a:ln>
          <a:effectLst/>
        </p:spPr>
        <p:txBody>
          <a:bodyPr wrap="none" anchor="ctr"/>
          <a:lstStyle/>
          <a:p>
            <a:endParaRPr lang="es-ES"/>
          </a:p>
        </p:txBody>
      </p:sp>
      <p:sp>
        <p:nvSpPr>
          <p:cNvPr id="10650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06501" name="Picture 5" descr="afiche-opc2"/>
          <p:cNvPicPr>
            <a:picLocks noChangeAspect="1" noChangeArrowheads="1"/>
          </p:cNvPicPr>
          <p:nvPr/>
        </p:nvPicPr>
        <p:blipFill>
          <a:blip r:embed="rId4" cstate="print"/>
          <a:srcRect/>
          <a:stretch>
            <a:fillRect/>
          </a:stretch>
        </p:blipFill>
        <p:spPr bwMode="auto">
          <a:xfrm>
            <a:off x="1114425" y="838200"/>
            <a:ext cx="3562350" cy="5400675"/>
          </a:xfrm>
          <a:prstGeom prst="rect">
            <a:avLst/>
          </a:prstGeom>
          <a:noFill/>
          <a:ln w="9525">
            <a:noFill/>
            <a:miter lim="800000"/>
            <a:headEnd/>
            <a:tailEnd/>
          </a:ln>
        </p:spPr>
      </p:pic>
      <p:sp>
        <p:nvSpPr>
          <p:cNvPr id="106502" name="Rectangle 6"/>
          <p:cNvSpPr>
            <a:spLocks noChangeArrowheads="1"/>
          </p:cNvSpPr>
          <p:nvPr/>
        </p:nvSpPr>
        <p:spPr bwMode="auto">
          <a:xfrm>
            <a:off x="1042988" y="188913"/>
            <a:ext cx="3816350" cy="595312"/>
          </a:xfrm>
          <a:prstGeom prst="rect">
            <a:avLst/>
          </a:prstGeom>
          <a:noFill/>
          <a:ln w="9525">
            <a:noFill/>
            <a:miter lim="800000"/>
            <a:headEnd/>
            <a:tailEnd/>
          </a:ln>
          <a:effectLst/>
        </p:spPr>
        <p:txBody>
          <a:bodyPr bIns="0" anchor="ctr">
            <a:spAutoFit/>
          </a:bodyPr>
          <a:lstStyle/>
          <a:p>
            <a:pPr algn="ctr"/>
            <a:r>
              <a:rPr lang="es-ES" b="1">
                <a:cs typeface="Arial" charset="0"/>
              </a:rPr>
              <a:t>Afiche 3</a:t>
            </a:r>
          </a:p>
          <a:p>
            <a:pPr algn="ctr"/>
            <a:r>
              <a:rPr lang="es-ES" b="1">
                <a:cs typeface="Arial" charset="0"/>
              </a:rPr>
              <a:t> </a:t>
            </a:r>
            <a:r>
              <a:rPr lang="es-ES" b="1"/>
              <a:t>Título: “Vitalidad”</a:t>
            </a:r>
            <a:endParaRPr lang="es-ES" b="1">
              <a:cs typeface="Arial" charset="0"/>
            </a:endParaRPr>
          </a:p>
        </p:txBody>
      </p:sp>
      <p:sp>
        <p:nvSpPr>
          <p:cNvPr id="106503" name="Text Box 7"/>
          <p:cNvSpPr txBox="1">
            <a:spLocks noChangeArrowheads="1"/>
          </p:cNvSpPr>
          <p:nvPr/>
        </p:nvSpPr>
        <p:spPr bwMode="auto">
          <a:xfrm>
            <a:off x="3914775" y="3143250"/>
            <a:ext cx="1257300" cy="2057400"/>
          </a:xfrm>
          <a:prstGeom prst="rect">
            <a:avLst/>
          </a:prstGeom>
          <a:noFill/>
          <a:ln w="9525">
            <a:noFill/>
            <a:miter lim="800000"/>
            <a:headEnd/>
            <a:tailEnd/>
          </a:ln>
        </p:spPr>
        <p:txBody>
          <a:bodyPr/>
          <a:lstStyle/>
          <a:p>
            <a:endParaRPr lang="es-ES"/>
          </a:p>
        </p:txBody>
      </p:sp>
      <p:pic>
        <p:nvPicPr>
          <p:cNvPr id="106504" name="Picture 8"/>
          <p:cNvPicPr>
            <a:picLocks noChangeAspect="1" noChangeArrowheads="1"/>
          </p:cNvPicPr>
          <p:nvPr/>
        </p:nvPicPr>
        <p:blipFill>
          <a:blip r:embed="rId5"/>
          <a:srcRect/>
          <a:stretch>
            <a:fillRect/>
          </a:stretch>
        </p:blipFill>
        <p:spPr bwMode="auto">
          <a:xfrm>
            <a:off x="5651500" y="836613"/>
            <a:ext cx="2035175" cy="5546725"/>
          </a:xfrm>
          <a:prstGeom prst="rect">
            <a:avLst/>
          </a:prstGeom>
          <a:noFill/>
          <a:ln w="9525">
            <a:noFill/>
            <a:miter lim="800000"/>
            <a:headEnd/>
            <a:tailEnd/>
          </a:ln>
        </p:spPr>
      </p:pic>
      <p:sp>
        <p:nvSpPr>
          <p:cNvPr id="106505" name="Rectangle 9"/>
          <p:cNvSpPr>
            <a:spLocks noChangeArrowheads="1"/>
          </p:cNvSpPr>
          <p:nvPr/>
        </p:nvSpPr>
        <p:spPr bwMode="auto">
          <a:xfrm>
            <a:off x="5219700" y="188913"/>
            <a:ext cx="2879725" cy="595312"/>
          </a:xfrm>
          <a:prstGeom prst="rect">
            <a:avLst/>
          </a:prstGeom>
          <a:noFill/>
          <a:ln w="9525">
            <a:noFill/>
            <a:miter lim="800000"/>
            <a:headEnd/>
            <a:tailEnd/>
          </a:ln>
          <a:effectLst/>
        </p:spPr>
        <p:txBody>
          <a:bodyPr bIns="0" anchor="ctr">
            <a:spAutoFit/>
          </a:bodyPr>
          <a:lstStyle/>
          <a:p>
            <a:pPr algn="ctr"/>
            <a:r>
              <a:rPr lang="es-ES" b="1"/>
              <a:t>Banner </a:t>
            </a:r>
          </a:p>
          <a:p>
            <a:pPr algn="ctr"/>
            <a:r>
              <a:rPr lang="es-ES" b="1"/>
              <a:t>Título: “Mesa familiar”</a:t>
            </a:r>
          </a:p>
        </p:txBody>
      </p:sp>
      <p:pic>
        <p:nvPicPr>
          <p:cNvPr id="106506" name="Picture 10" descr="caja"/>
          <p:cNvPicPr>
            <a:picLocks noChangeAspect="1" noChangeArrowheads="1"/>
          </p:cNvPicPr>
          <p:nvPr/>
        </p:nvPicPr>
        <p:blipFill>
          <a:blip r:embed="rId6"/>
          <a:srcRect/>
          <a:stretch>
            <a:fillRect/>
          </a:stretch>
        </p:blipFill>
        <p:spPr bwMode="auto">
          <a:xfrm rot="-813853">
            <a:off x="250825" y="5805488"/>
            <a:ext cx="581025" cy="8477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108547" name="Rectangle 3"/>
          <p:cNvSpPr>
            <a:spLocks noChangeArrowheads="1"/>
          </p:cNvSpPr>
          <p:nvPr/>
        </p:nvSpPr>
        <p:spPr bwMode="auto">
          <a:xfrm>
            <a:off x="395288" y="0"/>
            <a:ext cx="73025" cy="5876925"/>
          </a:xfrm>
          <a:prstGeom prst="rect">
            <a:avLst/>
          </a:prstGeom>
          <a:solidFill>
            <a:srgbClr val="FFCC66"/>
          </a:solidFill>
          <a:ln w="9525">
            <a:noFill/>
            <a:miter lim="800000"/>
            <a:headEnd/>
            <a:tailEnd/>
          </a:ln>
          <a:effectLst/>
        </p:spPr>
        <p:txBody>
          <a:bodyPr wrap="none" anchor="ctr"/>
          <a:lstStyle/>
          <a:p>
            <a:endParaRPr lang="es-ES"/>
          </a:p>
        </p:txBody>
      </p:sp>
      <p:sp>
        <p:nvSpPr>
          <p:cNvPr id="10854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08549" name="Picture 5" descr="modelo"/>
          <p:cNvPicPr>
            <a:picLocks noChangeAspect="1" noChangeArrowheads="1"/>
          </p:cNvPicPr>
          <p:nvPr/>
        </p:nvPicPr>
        <p:blipFill>
          <a:blip r:embed="rId4"/>
          <a:srcRect/>
          <a:stretch>
            <a:fillRect/>
          </a:stretch>
        </p:blipFill>
        <p:spPr bwMode="auto">
          <a:xfrm>
            <a:off x="1042988" y="908050"/>
            <a:ext cx="2768600" cy="5327650"/>
          </a:xfrm>
          <a:prstGeom prst="rect">
            <a:avLst/>
          </a:prstGeom>
          <a:noFill/>
          <a:ln w="9525">
            <a:noFill/>
            <a:miter lim="800000"/>
            <a:headEnd/>
            <a:tailEnd/>
          </a:ln>
        </p:spPr>
      </p:pic>
      <p:pic>
        <p:nvPicPr>
          <p:cNvPr id="108550" name="Picture 6" descr="repisa"/>
          <p:cNvPicPr>
            <a:picLocks noChangeAspect="1" noChangeArrowheads="1"/>
          </p:cNvPicPr>
          <p:nvPr/>
        </p:nvPicPr>
        <p:blipFill>
          <a:blip r:embed="rId5"/>
          <a:srcRect/>
          <a:stretch>
            <a:fillRect/>
          </a:stretch>
        </p:blipFill>
        <p:spPr bwMode="auto">
          <a:xfrm>
            <a:off x="4427538" y="908050"/>
            <a:ext cx="4440237" cy="5400675"/>
          </a:xfrm>
          <a:prstGeom prst="rect">
            <a:avLst/>
          </a:prstGeom>
          <a:noFill/>
          <a:ln w="9525">
            <a:noFill/>
            <a:miter lim="800000"/>
            <a:headEnd/>
            <a:tailEnd/>
          </a:ln>
        </p:spPr>
      </p:pic>
      <p:sp>
        <p:nvSpPr>
          <p:cNvPr id="108551" name="Rectangle 7"/>
          <p:cNvSpPr>
            <a:spLocks noChangeArrowheads="1"/>
          </p:cNvSpPr>
          <p:nvPr/>
        </p:nvSpPr>
        <p:spPr bwMode="auto">
          <a:xfrm>
            <a:off x="5292725" y="404813"/>
            <a:ext cx="3095625" cy="320675"/>
          </a:xfrm>
          <a:prstGeom prst="rect">
            <a:avLst/>
          </a:prstGeom>
          <a:noFill/>
          <a:ln w="9525">
            <a:noFill/>
            <a:miter lim="800000"/>
            <a:headEnd/>
            <a:tailEnd/>
          </a:ln>
          <a:effectLst/>
        </p:spPr>
        <p:txBody>
          <a:bodyPr bIns="0" anchor="ctr">
            <a:spAutoFit/>
          </a:bodyPr>
          <a:lstStyle/>
          <a:p>
            <a:r>
              <a:rPr lang="es-ES" b="1"/>
              <a:t>Percha de supermercado</a:t>
            </a:r>
            <a:endParaRPr lang="es-ES"/>
          </a:p>
        </p:txBody>
      </p:sp>
      <p:sp>
        <p:nvSpPr>
          <p:cNvPr id="108552" name="Rectangle 8"/>
          <p:cNvSpPr>
            <a:spLocks noChangeArrowheads="1"/>
          </p:cNvSpPr>
          <p:nvPr/>
        </p:nvSpPr>
        <p:spPr bwMode="auto">
          <a:xfrm>
            <a:off x="611188" y="415925"/>
            <a:ext cx="3816350" cy="320675"/>
          </a:xfrm>
          <a:prstGeom prst="rect">
            <a:avLst/>
          </a:prstGeom>
          <a:noFill/>
          <a:ln w="9525">
            <a:noFill/>
            <a:miter lim="800000"/>
            <a:headEnd/>
            <a:tailEnd/>
          </a:ln>
          <a:effectLst/>
        </p:spPr>
        <p:txBody>
          <a:bodyPr bIns="0" anchor="ctr">
            <a:spAutoFit/>
          </a:bodyPr>
          <a:lstStyle/>
          <a:p>
            <a:pPr algn="ctr"/>
            <a:r>
              <a:rPr lang="es-ES" b="1"/>
              <a:t>Cabecera de góndola (Exhibidor)</a:t>
            </a:r>
            <a:endParaRPr lang="es-ES"/>
          </a:p>
        </p:txBody>
      </p:sp>
      <p:pic>
        <p:nvPicPr>
          <p:cNvPr id="108553" name="Picture 9" descr="caja"/>
          <p:cNvPicPr>
            <a:picLocks noChangeAspect="1" noChangeArrowheads="1"/>
          </p:cNvPicPr>
          <p:nvPr/>
        </p:nvPicPr>
        <p:blipFill>
          <a:blip r:embed="rId6"/>
          <a:srcRect/>
          <a:stretch>
            <a:fillRect/>
          </a:stretch>
        </p:blipFill>
        <p:spPr bwMode="auto">
          <a:xfrm rot="-813853">
            <a:off x="250825" y="5805488"/>
            <a:ext cx="581025" cy="8477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2185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2186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2186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pic>
        <p:nvPicPr>
          <p:cNvPr id="121862" name="Picture 6"/>
          <p:cNvPicPr>
            <a:picLocks noChangeAspect="1" noChangeArrowheads="1"/>
          </p:cNvPicPr>
          <p:nvPr/>
        </p:nvPicPr>
        <p:blipFill>
          <a:blip r:embed="rId5"/>
          <a:srcRect/>
          <a:stretch>
            <a:fillRect/>
          </a:stretch>
        </p:blipFill>
        <p:spPr bwMode="auto">
          <a:xfrm>
            <a:off x="1619250" y="836613"/>
            <a:ext cx="6048375" cy="4973637"/>
          </a:xfrm>
          <a:prstGeom prst="rect">
            <a:avLst/>
          </a:prstGeom>
          <a:noFill/>
          <a:ln w="9525">
            <a:noFill/>
            <a:miter lim="800000"/>
            <a:headEnd/>
            <a:tailEnd/>
          </a:ln>
        </p:spPr>
      </p:pic>
      <p:sp>
        <p:nvSpPr>
          <p:cNvPr id="121863" name="Rectangle 7"/>
          <p:cNvSpPr>
            <a:spLocks noChangeArrowheads="1"/>
          </p:cNvSpPr>
          <p:nvPr/>
        </p:nvSpPr>
        <p:spPr bwMode="auto">
          <a:xfrm>
            <a:off x="3348038" y="333375"/>
            <a:ext cx="2808287" cy="366713"/>
          </a:xfrm>
          <a:prstGeom prst="rect">
            <a:avLst/>
          </a:prstGeom>
          <a:noFill/>
          <a:ln w="9525">
            <a:noFill/>
            <a:miter lim="800000"/>
            <a:headEnd/>
            <a:tailEnd/>
          </a:ln>
          <a:effectLst/>
        </p:spPr>
        <p:txBody>
          <a:bodyPr anchor="ctr">
            <a:spAutoFit/>
          </a:bodyPr>
          <a:lstStyle/>
          <a:p>
            <a:pPr algn="ctr"/>
            <a:r>
              <a:rPr lang="es-ES" b="1"/>
              <a:t>Mapa Perceptual</a:t>
            </a:r>
            <a:r>
              <a:rPr lang="es-ES"/>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5325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5325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5325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grpSp>
        <p:nvGrpSpPr>
          <p:cNvPr id="53254" name="Group 6"/>
          <p:cNvGrpSpPr>
            <a:grpSpLocks/>
          </p:cNvGrpSpPr>
          <p:nvPr/>
        </p:nvGrpSpPr>
        <p:grpSpPr bwMode="auto">
          <a:xfrm>
            <a:off x="1979613" y="2781300"/>
            <a:ext cx="5256212" cy="3527425"/>
            <a:chOff x="2448" y="7074"/>
            <a:chExt cx="7920" cy="6480"/>
          </a:xfrm>
        </p:grpSpPr>
        <p:pic>
          <p:nvPicPr>
            <p:cNvPr id="53255" name="Picture 7" descr="http://www.frontrangeliving.com/cooking/images/quinoacloseup2731.jpg"/>
            <p:cNvPicPr>
              <a:picLocks noChangeAspect="1" noChangeArrowheads="1"/>
            </p:cNvPicPr>
            <p:nvPr/>
          </p:nvPicPr>
          <p:blipFill>
            <a:blip r:embed="rId5" r:link="rId6"/>
            <a:srcRect/>
            <a:stretch>
              <a:fillRect/>
            </a:stretch>
          </p:blipFill>
          <p:spPr bwMode="auto">
            <a:xfrm>
              <a:off x="6768" y="7074"/>
              <a:ext cx="3600" cy="2998"/>
            </a:xfrm>
            <a:prstGeom prst="rect">
              <a:avLst/>
            </a:prstGeom>
            <a:noFill/>
            <a:ln w="9525">
              <a:noFill/>
              <a:miter lim="800000"/>
              <a:headEnd/>
              <a:tailEnd/>
            </a:ln>
          </p:spPr>
        </p:pic>
        <p:pic>
          <p:nvPicPr>
            <p:cNvPr id="53256" name="Picture 8" descr="http://www.macamix.com/imagenes/granos_quinoa.jpg"/>
            <p:cNvPicPr>
              <a:picLocks noChangeAspect="1" noChangeArrowheads="1"/>
            </p:cNvPicPr>
            <p:nvPr/>
          </p:nvPicPr>
          <p:blipFill>
            <a:blip r:embed="rId7" r:link="rId8"/>
            <a:srcRect/>
            <a:stretch>
              <a:fillRect/>
            </a:stretch>
          </p:blipFill>
          <p:spPr bwMode="auto">
            <a:xfrm>
              <a:off x="6768" y="10494"/>
              <a:ext cx="3600" cy="3060"/>
            </a:xfrm>
            <a:prstGeom prst="rect">
              <a:avLst/>
            </a:prstGeom>
            <a:noFill/>
            <a:ln w="9525">
              <a:noFill/>
              <a:miter lim="800000"/>
              <a:headEnd/>
              <a:tailEnd/>
            </a:ln>
          </p:spPr>
        </p:pic>
        <p:pic>
          <p:nvPicPr>
            <p:cNvPr id="53257" name="Picture 9" descr="http://www.futura-sciences.com/images/quinoa_04.jpg"/>
            <p:cNvPicPr>
              <a:picLocks noChangeAspect="1" noChangeArrowheads="1"/>
            </p:cNvPicPr>
            <p:nvPr/>
          </p:nvPicPr>
          <p:blipFill>
            <a:blip r:embed="rId9" r:link="rId10"/>
            <a:srcRect/>
            <a:stretch>
              <a:fillRect/>
            </a:stretch>
          </p:blipFill>
          <p:spPr bwMode="auto">
            <a:xfrm>
              <a:off x="2448" y="7074"/>
              <a:ext cx="3600" cy="3060"/>
            </a:xfrm>
            <a:prstGeom prst="rect">
              <a:avLst/>
            </a:prstGeom>
            <a:noFill/>
            <a:ln w="9525">
              <a:noFill/>
              <a:miter lim="800000"/>
              <a:headEnd/>
              <a:tailEnd/>
            </a:ln>
          </p:spPr>
        </p:pic>
        <p:pic>
          <p:nvPicPr>
            <p:cNvPr id="53258" name="Picture 10" descr="http://www1.istockphoto.com/file_thumbview_approve/1108980/2/istockphoto_1108980_quinoa_keen_wah_seed_for_cooking.jpg"/>
            <p:cNvPicPr>
              <a:picLocks noChangeAspect="1" noChangeArrowheads="1"/>
            </p:cNvPicPr>
            <p:nvPr/>
          </p:nvPicPr>
          <p:blipFill>
            <a:blip r:embed="rId11" r:link="rId12"/>
            <a:srcRect/>
            <a:stretch>
              <a:fillRect/>
            </a:stretch>
          </p:blipFill>
          <p:spPr bwMode="auto">
            <a:xfrm>
              <a:off x="2448" y="10494"/>
              <a:ext cx="3600" cy="3027"/>
            </a:xfrm>
            <a:prstGeom prst="rect">
              <a:avLst/>
            </a:prstGeom>
            <a:noFill/>
            <a:ln w="9525">
              <a:noFill/>
              <a:miter lim="800000"/>
              <a:headEnd/>
              <a:tailEnd/>
            </a:ln>
          </p:spPr>
        </p:pic>
      </p:grpSp>
      <p:sp>
        <p:nvSpPr>
          <p:cNvPr id="53259" name="Text Box 11"/>
          <p:cNvSpPr txBox="1">
            <a:spLocks noChangeArrowheads="1"/>
          </p:cNvSpPr>
          <p:nvPr/>
        </p:nvSpPr>
        <p:spPr bwMode="auto">
          <a:xfrm>
            <a:off x="900113" y="549275"/>
            <a:ext cx="7704137" cy="457200"/>
          </a:xfrm>
          <a:prstGeom prst="rect">
            <a:avLst/>
          </a:prstGeom>
          <a:noFill/>
          <a:ln w="9525">
            <a:noFill/>
            <a:miter lim="800000"/>
            <a:headEnd/>
            <a:tailEnd/>
          </a:ln>
          <a:effectLst/>
        </p:spPr>
        <p:txBody>
          <a:bodyPr>
            <a:spAutoFit/>
          </a:bodyPr>
          <a:lstStyle/>
          <a:p>
            <a:pPr algn="ctr">
              <a:spcBef>
                <a:spcPct val="50000"/>
              </a:spcBef>
            </a:pPr>
            <a:r>
              <a:rPr lang="es-ES" sz="2400" b="1"/>
              <a:t>Variedades de quinua producidas en el Ecuador</a:t>
            </a:r>
          </a:p>
        </p:txBody>
      </p:sp>
      <p:sp>
        <p:nvSpPr>
          <p:cNvPr id="53260" name="Text Box 12"/>
          <p:cNvSpPr txBox="1">
            <a:spLocks noChangeArrowheads="1"/>
          </p:cNvSpPr>
          <p:nvPr/>
        </p:nvSpPr>
        <p:spPr bwMode="auto">
          <a:xfrm>
            <a:off x="827088" y="1196975"/>
            <a:ext cx="7777162" cy="1735138"/>
          </a:xfrm>
          <a:prstGeom prst="rect">
            <a:avLst/>
          </a:prstGeom>
          <a:noFill/>
          <a:ln w="9525">
            <a:noFill/>
            <a:miter lim="800000"/>
            <a:headEnd/>
            <a:tailEnd/>
          </a:ln>
          <a:effectLst/>
        </p:spPr>
        <p:txBody>
          <a:bodyPr>
            <a:spAutoFit/>
          </a:bodyPr>
          <a:lstStyle/>
          <a:p>
            <a:pPr algn="just">
              <a:spcBef>
                <a:spcPct val="50000"/>
              </a:spcBef>
              <a:buFontTx/>
              <a:buChar char="•"/>
            </a:pPr>
            <a:r>
              <a:rPr lang="es-ES" sz="2400"/>
              <a:t> En Ecuador se dispone de algunos genotipos de quinua, tales como: chilena B, chilena T, V-8, V-10, V-11, San Juan, entre otras.</a:t>
            </a:r>
          </a:p>
          <a:p>
            <a:pPr>
              <a:spcBef>
                <a:spcPct val="50000"/>
              </a:spcBef>
            </a:pPr>
            <a:endParaRPr lang="es-E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33795" name="Rectangle 3"/>
          <p:cNvSpPr>
            <a:spLocks noChangeArrowheads="1"/>
          </p:cNvSpPr>
          <p:nvPr/>
        </p:nvSpPr>
        <p:spPr bwMode="auto">
          <a:xfrm>
            <a:off x="395288" y="0"/>
            <a:ext cx="73025" cy="5661025"/>
          </a:xfrm>
          <a:prstGeom prst="rect">
            <a:avLst/>
          </a:prstGeom>
          <a:solidFill>
            <a:srgbClr val="FFCC66"/>
          </a:solidFill>
          <a:ln w="9525">
            <a:noFill/>
            <a:miter lim="800000"/>
            <a:headEnd/>
            <a:tailEnd/>
          </a:ln>
          <a:effectLst/>
        </p:spPr>
        <p:txBody>
          <a:bodyPr wrap="none" anchor="ctr"/>
          <a:lstStyle/>
          <a:p>
            <a:endParaRPr lang="es-ES"/>
          </a:p>
        </p:txBody>
      </p:sp>
      <p:sp>
        <p:nvSpPr>
          <p:cNvPr id="3379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sp>
        <p:nvSpPr>
          <p:cNvPr id="33803" name="Text Box 11"/>
          <p:cNvSpPr txBox="1">
            <a:spLocks noChangeArrowheads="1"/>
          </p:cNvSpPr>
          <p:nvPr/>
        </p:nvSpPr>
        <p:spPr bwMode="auto">
          <a:xfrm>
            <a:off x="2843213" y="260350"/>
            <a:ext cx="8604250" cy="457200"/>
          </a:xfrm>
          <a:prstGeom prst="rect">
            <a:avLst/>
          </a:prstGeom>
          <a:noFill/>
          <a:ln w="9525">
            <a:noFill/>
            <a:miter lim="800000"/>
            <a:headEnd/>
            <a:tailEnd/>
          </a:ln>
          <a:effectLst/>
        </p:spPr>
        <p:txBody>
          <a:bodyPr>
            <a:spAutoFit/>
          </a:bodyPr>
          <a:lstStyle/>
          <a:p>
            <a:pPr>
              <a:spcBef>
                <a:spcPct val="50000"/>
              </a:spcBef>
            </a:pPr>
            <a:r>
              <a:rPr lang="es-ES" sz="2400" b="1"/>
              <a:t>ANÁLISIS LOGÍSTICO</a:t>
            </a:r>
          </a:p>
        </p:txBody>
      </p:sp>
      <p:grpSp>
        <p:nvGrpSpPr>
          <p:cNvPr id="33807" name="Group 15"/>
          <p:cNvGrpSpPr>
            <a:grpSpLocks/>
          </p:cNvGrpSpPr>
          <p:nvPr/>
        </p:nvGrpSpPr>
        <p:grpSpPr bwMode="auto">
          <a:xfrm>
            <a:off x="1258888" y="1196975"/>
            <a:ext cx="7192962" cy="4965700"/>
            <a:chOff x="832" y="709"/>
            <a:chExt cx="4531" cy="3128"/>
          </a:xfrm>
        </p:grpSpPr>
        <p:pic>
          <p:nvPicPr>
            <p:cNvPr id="33808" name="Picture 16" descr="j0237246"/>
            <p:cNvPicPr>
              <a:picLocks noChangeAspect="1" noChangeArrowheads="1"/>
            </p:cNvPicPr>
            <p:nvPr/>
          </p:nvPicPr>
          <p:blipFill>
            <a:blip r:embed="rId3"/>
            <a:srcRect/>
            <a:stretch>
              <a:fillRect/>
            </a:stretch>
          </p:blipFill>
          <p:spPr bwMode="auto">
            <a:xfrm>
              <a:off x="839" y="1119"/>
              <a:ext cx="804" cy="766"/>
            </a:xfrm>
            <a:prstGeom prst="rect">
              <a:avLst/>
            </a:prstGeom>
            <a:noFill/>
            <a:ln w="9525">
              <a:noFill/>
              <a:miter lim="800000"/>
              <a:headEnd/>
              <a:tailEnd/>
            </a:ln>
          </p:spPr>
        </p:pic>
        <p:pic>
          <p:nvPicPr>
            <p:cNvPr id="33809" name="Picture 17" descr="BD06748_"/>
            <p:cNvPicPr>
              <a:picLocks noChangeAspect="1" noChangeArrowheads="1"/>
            </p:cNvPicPr>
            <p:nvPr/>
          </p:nvPicPr>
          <p:blipFill>
            <a:blip r:embed="rId4"/>
            <a:srcRect/>
            <a:stretch>
              <a:fillRect/>
            </a:stretch>
          </p:blipFill>
          <p:spPr bwMode="auto">
            <a:xfrm>
              <a:off x="1744" y="1218"/>
              <a:ext cx="1005" cy="636"/>
            </a:xfrm>
            <a:prstGeom prst="rect">
              <a:avLst/>
            </a:prstGeom>
            <a:noFill/>
          </p:spPr>
        </p:pic>
        <p:pic>
          <p:nvPicPr>
            <p:cNvPr id="33810" name="Picture 18" descr="j0237232"/>
            <p:cNvPicPr>
              <a:picLocks noChangeAspect="1" noChangeArrowheads="1"/>
            </p:cNvPicPr>
            <p:nvPr/>
          </p:nvPicPr>
          <p:blipFill>
            <a:blip r:embed="rId5"/>
            <a:srcRect/>
            <a:stretch>
              <a:fillRect/>
            </a:stretch>
          </p:blipFill>
          <p:spPr bwMode="auto">
            <a:xfrm>
              <a:off x="3252" y="1119"/>
              <a:ext cx="784" cy="787"/>
            </a:xfrm>
            <a:prstGeom prst="rect">
              <a:avLst/>
            </a:prstGeom>
            <a:noFill/>
            <a:ln w="9525">
              <a:noFill/>
              <a:miter lim="800000"/>
              <a:headEnd/>
              <a:tailEnd/>
            </a:ln>
          </p:spPr>
        </p:pic>
        <p:pic>
          <p:nvPicPr>
            <p:cNvPr id="33811" name="Picture 19" descr="j0320982"/>
            <p:cNvPicPr>
              <a:picLocks noChangeAspect="1" noChangeArrowheads="1"/>
            </p:cNvPicPr>
            <p:nvPr/>
          </p:nvPicPr>
          <p:blipFill>
            <a:blip r:embed="rId6"/>
            <a:srcRect/>
            <a:stretch>
              <a:fillRect/>
            </a:stretch>
          </p:blipFill>
          <p:spPr bwMode="auto">
            <a:xfrm>
              <a:off x="4358" y="1218"/>
              <a:ext cx="1005" cy="675"/>
            </a:xfrm>
            <a:prstGeom prst="rect">
              <a:avLst/>
            </a:prstGeom>
            <a:noFill/>
            <a:ln w="9525">
              <a:noFill/>
              <a:miter lim="800000"/>
              <a:headEnd/>
              <a:tailEnd/>
            </a:ln>
          </p:spPr>
        </p:pic>
        <p:sp>
          <p:nvSpPr>
            <p:cNvPr id="33812" name="Text Box 20"/>
            <p:cNvSpPr txBox="1">
              <a:spLocks noChangeArrowheads="1"/>
            </p:cNvSpPr>
            <p:nvPr/>
          </p:nvSpPr>
          <p:spPr bwMode="auto">
            <a:xfrm>
              <a:off x="832" y="709"/>
              <a:ext cx="1141" cy="395"/>
            </a:xfrm>
            <a:prstGeom prst="rect">
              <a:avLst/>
            </a:prstGeom>
            <a:noFill/>
            <a:ln w="9525">
              <a:noFill/>
              <a:miter lim="800000"/>
              <a:headEnd/>
              <a:tailEnd/>
            </a:ln>
          </p:spPr>
          <p:txBody>
            <a:bodyPr/>
            <a:lstStyle/>
            <a:p>
              <a:r>
                <a:rPr lang="es-ES" sz="1600"/>
                <a:t>ORIGEN:</a:t>
              </a:r>
            </a:p>
            <a:p>
              <a:r>
                <a:rPr lang="es-ES" sz="1600"/>
                <a:t>Quinexport S.A. </a:t>
              </a:r>
            </a:p>
            <a:p>
              <a:pPr algn="just"/>
              <a:endParaRPr lang="es-ES" sz="1600" b="1"/>
            </a:p>
            <a:p>
              <a:endParaRPr lang="es-ES" sz="1600"/>
            </a:p>
          </p:txBody>
        </p:sp>
        <p:sp>
          <p:nvSpPr>
            <p:cNvPr id="33813" name="Text Box 21"/>
            <p:cNvSpPr txBox="1">
              <a:spLocks noChangeArrowheads="1"/>
            </p:cNvSpPr>
            <p:nvPr/>
          </p:nvSpPr>
          <p:spPr bwMode="auto">
            <a:xfrm>
              <a:off x="3245" y="709"/>
              <a:ext cx="704" cy="395"/>
            </a:xfrm>
            <a:prstGeom prst="rect">
              <a:avLst/>
            </a:prstGeom>
            <a:noFill/>
            <a:ln w="9525">
              <a:noFill/>
              <a:miter lim="800000"/>
              <a:headEnd/>
              <a:tailEnd/>
            </a:ln>
          </p:spPr>
          <p:txBody>
            <a:bodyPr/>
            <a:lstStyle/>
            <a:p>
              <a:r>
                <a:rPr lang="es-ES" sz="1600"/>
                <a:t>Puerto de Guayaquil</a:t>
              </a:r>
            </a:p>
            <a:p>
              <a:endParaRPr lang="es-ES" sz="1600"/>
            </a:p>
          </p:txBody>
        </p:sp>
        <p:pic>
          <p:nvPicPr>
            <p:cNvPr id="33814" name="Picture 22" descr="j0149843"/>
            <p:cNvPicPr>
              <a:picLocks noChangeAspect="1" noChangeArrowheads="1"/>
            </p:cNvPicPr>
            <p:nvPr/>
          </p:nvPicPr>
          <p:blipFill>
            <a:blip r:embed="rId7"/>
            <a:srcRect/>
            <a:stretch>
              <a:fillRect/>
            </a:stretch>
          </p:blipFill>
          <p:spPr bwMode="auto">
            <a:xfrm>
              <a:off x="839" y="2402"/>
              <a:ext cx="798" cy="790"/>
            </a:xfrm>
            <a:prstGeom prst="rect">
              <a:avLst/>
            </a:prstGeom>
            <a:noFill/>
            <a:ln w="9525">
              <a:noFill/>
              <a:miter lim="800000"/>
              <a:headEnd/>
              <a:tailEnd/>
            </a:ln>
          </p:spPr>
        </p:pic>
        <p:sp>
          <p:nvSpPr>
            <p:cNvPr id="33815" name="Text Box 23"/>
            <p:cNvSpPr txBox="1">
              <a:spLocks noChangeArrowheads="1"/>
            </p:cNvSpPr>
            <p:nvPr/>
          </p:nvSpPr>
          <p:spPr bwMode="auto">
            <a:xfrm>
              <a:off x="839" y="3249"/>
              <a:ext cx="1005" cy="523"/>
            </a:xfrm>
            <a:prstGeom prst="rect">
              <a:avLst/>
            </a:prstGeom>
            <a:noFill/>
            <a:ln w="9525">
              <a:noFill/>
              <a:miter lim="800000"/>
              <a:headEnd/>
              <a:tailEnd/>
            </a:ln>
          </p:spPr>
          <p:txBody>
            <a:bodyPr/>
            <a:lstStyle/>
            <a:p>
              <a:r>
                <a:rPr lang="es-ES" sz="1600"/>
                <a:t>Puertos de New York, Port Everglades y L.A.</a:t>
              </a:r>
            </a:p>
            <a:p>
              <a:endParaRPr lang="es-ES"/>
            </a:p>
          </p:txBody>
        </p:sp>
        <p:sp>
          <p:nvSpPr>
            <p:cNvPr id="33816" name="Text Box 24"/>
            <p:cNvSpPr txBox="1">
              <a:spLocks noChangeArrowheads="1"/>
            </p:cNvSpPr>
            <p:nvPr/>
          </p:nvSpPr>
          <p:spPr bwMode="auto">
            <a:xfrm>
              <a:off x="1938" y="709"/>
              <a:ext cx="1106" cy="395"/>
            </a:xfrm>
            <a:prstGeom prst="rect">
              <a:avLst/>
            </a:prstGeom>
            <a:noFill/>
            <a:ln w="9525">
              <a:noFill/>
              <a:miter lim="800000"/>
              <a:headEnd/>
              <a:tailEnd/>
            </a:ln>
          </p:spPr>
          <p:txBody>
            <a:bodyPr/>
            <a:lstStyle/>
            <a:p>
              <a:pPr algn="just"/>
              <a:r>
                <a:rPr lang="es-ES" sz="1600"/>
                <a:t>Transporte Terrestre-Origen</a:t>
              </a:r>
            </a:p>
          </p:txBody>
        </p:sp>
        <p:sp>
          <p:nvSpPr>
            <p:cNvPr id="33817" name="Text Box 25"/>
            <p:cNvSpPr txBox="1">
              <a:spLocks noChangeArrowheads="1"/>
            </p:cNvSpPr>
            <p:nvPr/>
          </p:nvSpPr>
          <p:spPr bwMode="auto">
            <a:xfrm>
              <a:off x="4150" y="709"/>
              <a:ext cx="1105" cy="296"/>
            </a:xfrm>
            <a:prstGeom prst="rect">
              <a:avLst/>
            </a:prstGeom>
            <a:noFill/>
            <a:ln w="9525">
              <a:noFill/>
              <a:miter lim="800000"/>
              <a:headEnd/>
              <a:tailEnd/>
            </a:ln>
          </p:spPr>
          <p:txBody>
            <a:bodyPr/>
            <a:lstStyle/>
            <a:p>
              <a:pPr algn="just"/>
              <a:r>
                <a:rPr lang="es-ES" sz="1600"/>
                <a:t>Transporte Marítimo</a:t>
              </a:r>
            </a:p>
            <a:p>
              <a:endParaRPr lang="es-ES" sz="1600"/>
            </a:p>
          </p:txBody>
        </p:sp>
        <p:pic>
          <p:nvPicPr>
            <p:cNvPr id="33818" name="Picture 26" descr="j0149811"/>
            <p:cNvPicPr>
              <a:picLocks noChangeAspect="1" noChangeArrowheads="1"/>
            </p:cNvPicPr>
            <p:nvPr/>
          </p:nvPicPr>
          <p:blipFill>
            <a:blip r:embed="rId8"/>
            <a:srcRect/>
            <a:stretch>
              <a:fillRect/>
            </a:stretch>
          </p:blipFill>
          <p:spPr bwMode="auto">
            <a:xfrm>
              <a:off x="2045" y="2402"/>
              <a:ext cx="672" cy="672"/>
            </a:xfrm>
            <a:prstGeom prst="rect">
              <a:avLst/>
            </a:prstGeom>
            <a:noFill/>
            <a:ln w="9525">
              <a:noFill/>
              <a:miter lim="800000"/>
              <a:headEnd/>
              <a:tailEnd/>
            </a:ln>
          </p:spPr>
        </p:pic>
        <p:sp>
          <p:nvSpPr>
            <p:cNvPr id="33819" name="Text Box 27"/>
            <p:cNvSpPr txBox="1">
              <a:spLocks noChangeArrowheads="1"/>
            </p:cNvSpPr>
            <p:nvPr/>
          </p:nvSpPr>
          <p:spPr bwMode="auto">
            <a:xfrm>
              <a:off x="1945" y="3249"/>
              <a:ext cx="1106" cy="395"/>
            </a:xfrm>
            <a:prstGeom prst="rect">
              <a:avLst/>
            </a:prstGeom>
            <a:noFill/>
            <a:ln w="9525">
              <a:noFill/>
              <a:miter lim="800000"/>
              <a:headEnd/>
              <a:tailEnd/>
            </a:ln>
          </p:spPr>
          <p:txBody>
            <a:bodyPr/>
            <a:lstStyle/>
            <a:p>
              <a:pPr algn="just"/>
              <a:r>
                <a:rPr lang="es-ES" sz="1600"/>
                <a:t>Transporte Terrestre-Destino</a:t>
              </a:r>
            </a:p>
          </p:txBody>
        </p:sp>
        <p:sp>
          <p:nvSpPr>
            <p:cNvPr id="33820" name="Text Box 28"/>
            <p:cNvSpPr txBox="1">
              <a:spLocks noChangeArrowheads="1"/>
            </p:cNvSpPr>
            <p:nvPr/>
          </p:nvSpPr>
          <p:spPr bwMode="auto">
            <a:xfrm>
              <a:off x="3151" y="3249"/>
              <a:ext cx="905" cy="395"/>
            </a:xfrm>
            <a:prstGeom prst="rect">
              <a:avLst/>
            </a:prstGeom>
            <a:noFill/>
            <a:ln w="9525">
              <a:noFill/>
              <a:miter lim="800000"/>
              <a:headEnd/>
              <a:tailEnd/>
            </a:ln>
          </p:spPr>
          <p:txBody>
            <a:bodyPr/>
            <a:lstStyle/>
            <a:p>
              <a:r>
                <a:rPr lang="es-ES" sz="1600"/>
                <a:t>Mayoristas / Distribuidores</a:t>
              </a:r>
            </a:p>
          </p:txBody>
        </p:sp>
        <p:pic>
          <p:nvPicPr>
            <p:cNvPr id="33821" name="Picture 29" descr="bd05547_"/>
            <p:cNvPicPr>
              <a:picLocks noChangeAspect="1" noChangeArrowheads="1"/>
            </p:cNvPicPr>
            <p:nvPr/>
          </p:nvPicPr>
          <p:blipFill>
            <a:blip r:embed="rId9"/>
            <a:srcRect/>
            <a:stretch>
              <a:fillRect/>
            </a:stretch>
          </p:blipFill>
          <p:spPr bwMode="auto">
            <a:xfrm>
              <a:off x="3151" y="2402"/>
              <a:ext cx="805" cy="695"/>
            </a:xfrm>
            <a:prstGeom prst="rect">
              <a:avLst/>
            </a:prstGeom>
            <a:noFill/>
            <a:ln w="9525">
              <a:noFill/>
              <a:miter lim="800000"/>
              <a:headEnd/>
              <a:tailEnd/>
            </a:ln>
          </p:spPr>
        </p:pic>
        <p:grpSp>
          <p:nvGrpSpPr>
            <p:cNvPr id="33822" name="Group 30"/>
            <p:cNvGrpSpPr>
              <a:grpSpLocks/>
            </p:cNvGrpSpPr>
            <p:nvPr/>
          </p:nvGrpSpPr>
          <p:grpSpPr bwMode="auto">
            <a:xfrm>
              <a:off x="1643" y="2698"/>
              <a:ext cx="2634" cy="0"/>
              <a:chOff x="3708" y="8028"/>
              <a:chExt cx="4716" cy="0"/>
            </a:xfrm>
          </p:grpSpPr>
          <p:sp>
            <p:nvSpPr>
              <p:cNvPr id="33823" name="Line 31"/>
              <p:cNvSpPr>
                <a:spLocks noChangeShapeType="1"/>
              </p:cNvSpPr>
              <p:nvPr/>
            </p:nvSpPr>
            <p:spPr bwMode="auto">
              <a:xfrm flipV="1">
                <a:off x="3708" y="8028"/>
                <a:ext cx="720" cy="0"/>
              </a:xfrm>
              <a:prstGeom prst="line">
                <a:avLst/>
              </a:prstGeom>
              <a:noFill/>
              <a:ln w="19050">
                <a:solidFill>
                  <a:srgbClr val="000000"/>
                </a:solidFill>
                <a:round/>
                <a:headEnd/>
                <a:tailEnd type="triangle" w="med" len="med"/>
              </a:ln>
              <a:effectLst/>
            </p:spPr>
            <p:txBody>
              <a:bodyPr/>
              <a:lstStyle/>
              <a:p>
                <a:endParaRPr lang="es-ES"/>
              </a:p>
            </p:txBody>
          </p:sp>
          <p:sp>
            <p:nvSpPr>
              <p:cNvPr id="33824" name="Line 32"/>
              <p:cNvSpPr>
                <a:spLocks noChangeShapeType="1"/>
              </p:cNvSpPr>
              <p:nvPr/>
            </p:nvSpPr>
            <p:spPr bwMode="auto">
              <a:xfrm flipV="1">
                <a:off x="5688" y="8028"/>
                <a:ext cx="720" cy="0"/>
              </a:xfrm>
              <a:prstGeom prst="line">
                <a:avLst/>
              </a:prstGeom>
              <a:noFill/>
              <a:ln w="19050">
                <a:solidFill>
                  <a:srgbClr val="000000"/>
                </a:solidFill>
                <a:round/>
                <a:headEnd/>
                <a:tailEnd type="triangle" w="med" len="med"/>
              </a:ln>
            </p:spPr>
            <p:txBody>
              <a:bodyPr/>
              <a:lstStyle/>
              <a:p>
                <a:endParaRPr lang="es-ES"/>
              </a:p>
            </p:txBody>
          </p:sp>
          <p:sp>
            <p:nvSpPr>
              <p:cNvPr id="33825" name="Line 33"/>
              <p:cNvSpPr>
                <a:spLocks noChangeShapeType="1"/>
              </p:cNvSpPr>
              <p:nvPr/>
            </p:nvSpPr>
            <p:spPr bwMode="auto">
              <a:xfrm flipV="1">
                <a:off x="7848" y="8028"/>
                <a:ext cx="576" cy="0"/>
              </a:xfrm>
              <a:prstGeom prst="line">
                <a:avLst/>
              </a:prstGeom>
              <a:noFill/>
              <a:ln w="19050">
                <a:solidFill>
                  <a:srgbClr val="000000"/>
                </a:solidFill>
                <a:round/>
                <a:headEnd/>
                <a:tailEnd type="triangle" w="med" len="med"/>
              </a:ln>
            </p:spPr>
            <p:txBody>
              <a:bodyPr/>
              <a:lstStyle/>
              <a:p>
                <a:endParaRPr lang="es-ES"/>
              </a:p>
            </p:txBody>
          </p:sp>
        </p:grpSp>
        <p:grpSp>
          <p:nvGrpSpPr>
            <p:cNvPr id="33826" name="Group 34"/>
            <p:cNvGrpSpPr>
              <a:grpSpLocks/>
            </p:cNvGrpSpPr>
            <p:nvPr/>
          </p:nvGrpSpPr>
          <p:grpSpPr bwMode="auto">
            <a:xfrm>
              <a:off x="1040" y="2007"/>
              <a:ext cx="3921" cy="279"/>
              <a:chOff x="2628" y="6768"/>
              <a:chExt cx="7020" cy="509"/>
            </a:xfrm>
          </p:grpSpPr>
          <p:sp>
            <p:nvSpPr>
              <p:cNvPr id="33827" name="Line 35"/>
              <p:cNvSpPr>
                <a:spLocks noChangeShapeType="1"/>
              </p:cNvSpPr>
              <p:nvPr/>
            </p:nvSpPr>
            <p:spPr bwMode="auto">
              <a:xfrm>
                <a:off x="2628" y="6948"/>
                <a:ext cx="0" cy="329"/>
              </a:xfrm>
              <a:prstGeom prst="line">
                <a:avLst/>
              </a:prstGeom>
              <a:noFill/>
              <a:ln w="19050">
                <a:solidFill>
                  <a:srgbClr val="000000"/>
                </a:solidFill>
                <a:round/>
                <a:headEnd/>
                <a:tailEnd type="triangle" w="med" len="med"/>
              </a:ln>
            </p:spPr>
            <p:txBody>
              <a:bodyPr/>
              <a:lstStyle/>
              <a:p>
                <a:endParaRPr lang="es-ES"/>
              </a:p>
            </p:txBody>
          </p:sp>
          <p:grpSp>
            <p:nvGrpSpPr>
              <p:cNvPr id="33828" name="Group 36"/>
              <p:cNvGrpSpPr>
                <a:grpSpLocks/>
              </p:cNvGrpSpPr>
              <p:nvPr/>
            </p:nvGrpSpPr>
            <p:grpSpPr bwMode="auto">
              <a:xfrm>
                <a:off x="2628" y="6768"/>
                <a:ext cx="7020" cy="180"/>
                <a:chOff x="2628" y="6588"/>
                <a:chExt cx="7740" cy="391"/>
              </a:xfrm>
            </p:grpSpPr>
            <p:sp>
              <p:nvSpPr>
                <p:cNvPr id="33829" name="Line 37"/>
                <p:cNvSpPr>
                  <a:spLocks noChangeShapeType="1"/>
                </p:cNvSpPr>
                <p:nvPr/>
              </p:nvSpPr>
              <p:spPr bwMode="auto">
                <a:xfrm flipH="1">
                  <a:off x="2628" y="6979"/>
                  <a:ext cx="7740" cy="0"/>
                </a:xfrm>
                <a:prstGeom prst="line">
                  <a:avLst/>
                </a:prstGeom>
                <a:noFill/>
                <a:ln w="19050">
                  <a:solidFill>
                    <a:srgbClr val="000000"/>
                  </a:solidFill>
                  <a:round/>
                  <a:headEnd/>
                  <a:tailEnd/>
                </a:ln>
              </p:spPr>
              <p:txBody>
                <a:bodyPr/>
                <a:lstStyle/>
                <a:p>
                  <a:endParaRPr lang="es-ES"/>
                </a:p>
              </p:txBody>
            </p:sp>
            <p:sp>
              <p:nvSpPr>
                <p:cNvPr id="33830" name="Line 38"/>
                <p:cNvSpPr>
                  <a:spLocks noChangeShapeType="1"/>
                </p:cNvSpPr>
                <p:nvPr/>
              </p:nvSpPr>
              <p:spPr bwMode="auto">
                <a:xfrm flipV="1">
                  <a:off x="10368" y="6588"/>
                  <a:ext cx="0" cy="360"/>
                </a:xfrm>
                <a:prstGeom prst="line">
                  <a:avLst/>
                </a:prstGeom>
                <a:noFill/>
                <a:ln w="19050">
                  <a:solidFill>
                    <a:srgbClr val="000000"/>
                  </a:solidFill>
                  <a:round/>
                  <a:headEnd/>
                  <a:tailEnd/>
                </a:ln>
              </p:spPr>
              <p:txBody>
                <a:bodyPr/>
                <a:lstStyle/>
                <a:p>
                  <a:endParaRPr lang="es-ES"/>
                </a:p>
              </p:txBody>
            </p:sp>
          </p:grpSp>
        </p:grpSp>
        <p:sp>
          <p:nvSpPr>
            <p:cNvPr id="33831" name="Line 39"/>
            <p:cNvSpPr>
              <a:spLocks noChangeShapeType="1"/>
            </p:cNvSpPr>
            <p:nvPr/>
          </p:nvSpPr>
          <p:spPr bwMode="auto">
            <a:xfrm flipV="1">
              <a:off x="1643" y="1514"/>
              <a:ext cx="402" cy="0"/>
            </a:xfrm>
            <a:prstGeom prst="line">
              <a:avLst/>
            </a:prstGeom>
            <a:noFill/>
            <a:ln w="19050">
              <a:solidFill>
                <a:srgbClr val="000000"/>
              </a:solidFill>
              <a:round/>
              <a:headEnd/>
              <a:tailEnd type="triangle" w="med" len="med"/>
            </a:ln>
            <a:effectLst/>
          </p:spPr>
          <p:txBody>
            <a:bodyPr/>
            <a:lstStyle/>
            <a:p>
              <a:endParaRPr lang="es-ES"/>
            </a:p>
          </p:txBody>
        </p:sp>
        <p:sp>
          <p:nvSpPr>
            <p:cNvPr id="33832" name="Line 40"/>
            <p:cNvSpPr>
              <a:spLocks noChangeShapeType="1"/>
            </p:cNvSpPr>
            <p:nvPr/>
          </p:nvSpPr>
          <p:spPr bwMode="auto">
            <a:xfrm flipV="1">
              <a:off x="2850" y="1514"/>
              <a:ext cx="402" cy="0"/>
            </a:xfrm>
            <a:prstGeom prst="line">
              <a:avLst/>
            </a:prstGeom>
            <a:noFill/>
            <a:ln w="19050">
              <a:solidFill>
                <a:srgbClr val="000000"/>
              </a:solidFill>
              <a:round/>
              <a:headEnd/>
              <a:tailEnd type="triangle" w="med" len="med"/>
            </a:ln>
          </p:spPr>
          <p:txBody>
            <a:bodyPr/>
            <a:lstStyle/>
            <a:p>
              <a:endParaRPr lang="es-ES"/>
            </a:p>
          </p:txBody>
        </p:sp>
        <p:sp>
          <p:nvSpPr>
            <p:cNvPr id="33833" name="Line 41"/>
            <p:cNvSpPr>
              <a:spLocks noChangeShapeType="1"/>
            </p:cNvSpPr>
            <p:nvPr/>
          </p:nvSpPr>
          <p:spPr bwMode="auto">
            <a:xfrm flipV="1">
              <a:off x="4056" y="1514"/>
              <a:ext cx="322" cy="0"/>
            </a:xfrm>
            <a:prstGeom prst="line">
              <a:avLst/>
            </a:prstGeom>
            <a:noFill/>
            <a:ln w="19050">
              <a:solidFill>
                <a:srgbClr val="000000"/>
              </a:solidFill>
              <a:round/>
              <a:headEnd/>
              <a:tailEnd type="triangle" w="med" len="med"/>
            </a:ln>
          </p:spPr>
          <p:txBody>
            <a:bodyPr/>
            <a:lstStyle/>
            <a:p>
              <a:endParaRPr lang="es-ES"/>
            </a:p>
          </p:txBody>
        </p:sp>
        <p:pic>
          <p:nvPicPr>
            <p:cNvPr id="33834" name="Picture 42" descr="BL00356_"/>
            <p:cNvPicPr>
              <a:picLocks noChangeAspect="1" noChangeArrowheads="1"/>
            </p:cNvPicPr>
            <p:nvPr/>
          </p:nvPicPr>
          <p:blipFill>
            <a:blip r:embed="rId10"/>
            <a:srcRect/>
            <a:stretch>
              <a:fillRect/>
            </a:stretch>
          </p:blipFill>
          <p:spPr bwMode="auto">
            <a:xfrm>
              <a:off x="4251" y="2478"/>
              <a:ext cx="793" cy="669"/>
            </a:xfrm>
            <a:prstGeom prst="rect">
              <a:avLst/>
            </a:prstGeom>
            <a:noFill/>
          </p:spPr>
        </p:pic>
        <p:sp>
          <p:nvSpPr>
            <p:cNvPr id="33835" name="Text Box 43"/>
            <p:cNvSpPr txBox="1">
              <a:spLocks noChangeArrowheads="1"/>
            </p:cNvSpPr>
            <p:nvPr/>
          </p:nvSpPr>
          <p:spPr bwMode="auto">
            <a:xfrm>
              <a:off x="4150" y="3245"/>
              <a:ext cx="905" cy="592"/>
            </a:xfrm>
            <a:prstGeom prst="rect">
              <a:avLst/>
            </a:prstGeom>
            <a:noFill/>
            <a:ln w="9525">
              <a:noFill/>
              <a:miter lim="800000"/>
              <a:headEnd/>
              <a:tailEnd/>
            </a:ln>
          </p:spPr>
          <p:txBody>
            <a:bodyPr/>
            <a:lstStyle/>
            <a:p>
              <a:r>
                <a:rPr lang="es-ES" sz="1600"/>
                <a:t>DESTINO:</a:t>
              </a:r>
            </a:p>
            <a:p>
              <a:r>
                <a:rPr lang="es-ES" sz="1600"/>
                <a:t>Tiendas Minoristas en EE.UU.</a:t>
              </a:r>
            </a:p>
          </p:txBody>
        </p:sp>
      </p:grpSp>
      <p:pic>
        <p:nvPicPr>
          <p:cNvPr id="33836" name="Picture 44" descr="caja"/>
          <p:cNvPicPr>
            <a:picLocks noChangeAspect="1" noChangeArrowheads="1"/>
          </p:cNvPicPr>
          <p:nvPr/>
        </p:nvPicPr>
        <p:blipFill>
          <a:blip r:embed="rId11"/>
          <a:srcRect/>
          <a:stretch>
            <a:fillRect/>
          </a:stretch>
        </p:blipFill>
        <p:spPr bwMode="auto">
          <a:xfrm rot="-813853">
            <a:off x="250825" y="5554663"/>
            <a:ext cx="801688" cy="116998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3789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3789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37893"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37899" name="Text Box 11"/>
          <p:cNvSpPr txBox="1">
            <a:spLocks noChangeArrowheads="1"/>
          </p:cNvSpPr>
          <p:nvPr/>
        </p:nvSpPr>
        <p:spPr bwMode="auto">
          <a:xfrm>
            <a:off x="539750" y="79375"/>
            <a:ext cx="8604250" cy="3925888"/>
          </a:xfrm>
          <a:prstGeom prst="rect">
            <a:avLst/>
          </a:prstGeom>
          <a:noFill/>
          <a:ln w="9525">
            <a:noFill/>
            <a:miter lim="800000"/>
            <a:headEnd/>
            <a:tailEnd/>
          </a:ln>
          <a:effectLst/>
        </p:spPr>
        <p:txBody>
          <a:bodyPr>
            <a:spAutoFit/>
          </a:bodyPr>
          <a:lstStyle/>
          <a:p>
            <a:r>
              <a:rPr lang="es-ES" sz="2400" b="1"/>
              <a:t>Ingreso al contenedor</a:t>
            </a:r>
          </a:p>
          <a:p>
            <a:endParaRPr lang="es-ES" sz="2400"/>
          </a:p>
          <a:p>
            <a:pPr>
              <a:buFontTx/>
              <a:buChar char="•"/>
            </a:pPr>
            <a:r>
              <a:rPr lang="es-ES" sz="2400"/>
              <a:t>Los pallets son cargados y llevados hasta los contenedores de carga seca (Estándar) de 40 pies. </a:t>
            </a:r>
          </a:p>
          <a:p>
            <a:pPr>
              <a:buFontTx/>
              <a:buChar char="•"/>
            </a:pPr>
            <a:endParaRPr lang="es-ES" sz="2400"/>
          </a:p>
          <a:p>
            <a:pPr>
              <a:buFontTx/>
              <a:buChar char="•"/>
            </a:pPr>
            <a:r>
              <a:rPr lang="es-ES" sz="2400"/>
              <a:t>Capacidad del contenedor: 2,376 pies cúbicos. </a:t>
            </a:r>
          </a:p>
          <a:p>
            <a:pPr>
              <a:buFontTx/>
              <a:buChar char="•"/>
            </a:pPr>
            <a:endParaRPr lang="es-ES" sz="2400"/>
          </a:p>
          <a:p>
            <a:pPr>
              <a:buFontTx/>
              <a:buChar char="•"/>
            </a:pPr>
            <a:r>
              <a:rPr lang="es-ES" sz="2400"/>
              <a:t>El embarque se llenará como FCL: Carga de un contenedor completo.</a:t>
            </a:r>
          </a:p>
          <a:p>
            <a:pPr>
              <a:spcBef>
                <a:spcPct val="50000"/>
              </a:spcBef>
            </a:pPr>
            <a:endParaRPr lang="es-ES" sz="2400"/>
          </a:p>
        </p:txBody>
      </p:sp>
      <p:pic>
        <p:nvPicPr>
          <p:cNvPr id="37900" name="Picture 12"/>
          <p:cNvPicPr>
            <a:picLocks noChangeAspect="1" noChangeArrowheads="1"/>
          </p:cNvPicPr>
          <p:nvPr/>
        </p:nvPicPr>
        <p:blipFill>
          <a:blip r:embed="rId4"/>
          <a:srcRect/>
          <a:stretch>
            <a:fillRect/>
          </a:stretch>
        </p:blipFill>
        <p:spPr bwMode="auto">
          <a:xfrm>
            <a:off x="1979613" y="3141663"/>
            <a:ext cx="6842125" cy="323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4096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4096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40965"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40966" name="Text Box 6"/>
          <p:cNvSpPr txBox="1">
            <a:spLocks noChangeArrowheads="1"/>
          </p:cNvSpPr>
          <p:nvPr/>
        </p:nvSpPr>
        <p:spPr bwMode="auto">
          <a:xfrm>
            <a:off x="539750" y="188913"/>
            <a:ext cx="8280400" cy="4838700"/>
          </a:xfrm>
          <a:prstGeom prst="rect">
            <a:avLst/>
          </a:prstGeom>
          <a:noFill/>
          <a:ln w="9525">
            <a:noFill/>
            <a:miter lim="800000"/>
            <a:headEnd/>
            <a:tailEnd/>
          </a:ln>
          <a:effectLst/>
        </p:spPr>
        <p:txBody>
          <a:bodyPr>
            <a:spAutoFit/>
          </a:bodyPr>
          <a:lstStyle/>
          <a:p>
            <a:r>
              <a:rPr lang="es-ES" sz="2400" b="1"/>
              <a:t>Naviera</a:t>
            </a:r>
          </a:p>
          <a:p>
            <a:endParaRPr lang="es-ES" sz="2400"/>
          </a:p>
          <a:p>
            <a:pPr algn="just">
              <a:buFontTx/>
              <a:buChar char="•"/>
            </a:pPr>
            <a:r>
              <a:rPr lang="es-ES" sz="2400"/>
              <a:t>Exportación mensual: 6 contenedores “</a:t>
            </a:r>
            <a:r>
              <a:rPr lang="es-ES" sz="2400" i="1"/>
              <a:t>Dry Van</a:t>
            </a:r>
            <a:r>
              <a:rPr lang="es-ES" sz="2400"/>
              <a:t>” de 40 pies (2 TEUs) mensuales, para completar el envío de 3’000.000 de litros de </a:t>
            </a:r>
            <a:r>
              <a:rPr lang="es-ES" sz="2400" i="1"/>
              <a:t>QuinoaMix</a:t>
            </a:r>
            <a:r>
              <a:rPr lang="es-ES" sz="2400"/>
              <a:t> al año. </a:t>
            </a:r>
          </a:p>
          <a:p>
            <a:pPr algn="just"/>
            <a:endParaRPr lang="es-ES" sz="2400"/>
          </a:p>
          <a:p>
            <a:r>
              <a:rPr lang="es-ES" sz="2400"/>
              <a:t>Las 5 compañías navieras evaluadas fueron:</a:t>
            </a:r>
          </a:p>
          <a:p>
            <a:endParaRPr lang="es-ES" sz="2400"/>
          </a:p>
          <a:p>
            <a:pPr algn="ctr">
              <a:buFontTx/>
              <a:buChar char="•"/>
            </a:pPr>
            <a:r>
              <a:rPr lang="es-ES" sz="2400"/>
              <a:t>Apl del Ecuador S.A</a:t>
            </a:r>
          </a:p>
          <a:p>
            <a:pPr algn="ctr">
              <a:buFontTx/>
              <a:buChar char="•"/>
            </a:pPr>
            <a:r>
              <a:rPr lang="es-ES" sz="2400"/>
              <a:t>Greenandes Ecuador S.A.*</a:t>
            </a:r>
          </a:p>
          <a:p>
            <a:pPr algn="ctr">
              <a:buFontTx/>
              <a:buChar char="•"/>
            </a:pPr>
            <a:r>
              <a:rPr lang="es-ES" sz="2400"/>
              <a:t>Remar S.A.</a:t>
            </a:r>
          </a:p>
          <a:p>
            <a:pPr algn="ctr">
              <a:buFontTx/>
              <a:buChar char="•"/>
            </a:pPr>
            <a:r>
              <a:rPr lang="es-ES" sz="2400"/>
              <a:t>Transavisa S. A</a:t>
            </a:r>
          </a:p>
          <a:p>
            <a:pPr algn="ctr">
              <a:buFontTx/>
              <a:buChar char="•"/>
            </a:pPr>
            <a:r>
              <a:rPr lang="es-ES" sz="2400"/>
              <a:t>Hamburg Sud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4198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4198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41989"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41991" name="Text Box 7"/>
          <p:cNvSpPr txBox="1">
            <a:spLocks noChangeArrowheads="1"/>
          </p:cNvSpPr>
          <p:nvPr/>
        </p:nvSpPr>
        <p:spPr bwMode="auto">
          <a:xfrm>
            <a:off x="539750" y="188913"/>
            <a:ext cx="8353425" cy="4656137"/>
          </a:xfrm>
          <a:prstGeom prst="rect">
            <a:avLst/>
          </a:prstGeom>
          <a:noFill/>
          <a:ln w="9525">
            <a:noFill/>
            <a:miter lim="800000"/>
            <a:headEnd/>
            <a:tailEnd/>
          </a:ln>
          <a:effectLst/>
        </p:spPr>
        <p:txBody>
          <a:bodyPr>
            <a:spAutoFit/>
          </a:bodyPr>
          <a:lstStyle/>
          <a:p>
            <a:pPr algn="just"/>
            <a:r>
              <a:rPr lang="es-ES" sz="2400"/>
              <a:t>*Se escogió a la compañía Evergreen (Greenandes Ecuador), porque  cumple con los requisitos: buen precio ($ 2,492.60 por contendedor de 40’), cubre las rutas solicitadas, y sus tiempos de tránsito están dentro de los parámetros normales.</a:t>
            </a:r>
          </a:p>
          <a:p>
            <a:endParaRPr lang="es-ES" sz="2400" b="1"/>
          </a:p>
          <a:p>
            <a:r>
              <a:rPr lang="es-ES" sz="2400" b="1"/>
              <a:t>Seguro de la carga</a:t>
            </a:r>
          </a:p>
          <a:p>
            <a:pPr algn="just"/>
            <a:endParaRPr lang="es-ES" sz="2400"/>
          </a:p>
          <a:p>
            <a:pPr algn="just">
              <a:buFontTx/>
              <a:buChar char="•"/>
            </a:pPr>
            <a:r>
              <a:rPr lang="es-ES" sz="2400"/>
              <a:t>La cobertura será completa. (El seguro cubre pérdidas totales de peligros marítimos y otros accidentes como terremotos, maremotos, etc.)</a:t>
            </a:r>
          </a:p>
          <a:p>
            <a:pPr>
              <a:spcBef>
                <a:spcPct val="50000"/>
              </a:spcBef>
            </a:pPr>
            <a:endParaRPr lang="es-ES"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2390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2390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2390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23910" name="Rectangle 6"/>
          <p:cNvSpPr>
            <a:spLocks noChangeArrowheads="1"/>
          </p:cNvSpPr>
          <p:nvPr/>
        </p:nvSpPr>
        <p:spPr bwMode="auto">
          <a:xfrm>
            <a:off x="1908175" y="549275"/>
            <a:ext cx="5783263" cy="457200"/>
          </a:xfrm>
          <a:prstGeom prst="rect">
            <a:avLst/>
          </a:prstGeom>
          <a:noFill/>
          <a:ln w="9525">
            <a:noFill/>
            <a:miter lim="800000"/>
            <a:headEnd/>
            <a:tailEnd/>
          </a:ln>
          <a:effectLst/>
        </p:spPr>
        <p:txBody>
          <a:bodyPr wrap="none" anchor="ctr">
            <a:spAutoFit/>
          </a:bodyPr>
          <a:lstStyle/>
          <a:p>
            <a:pPr algn="ctr">
              <a:tabLst>
                <a:tab pos="1714500" algn="l"/>
              </a:tabLst>
            </a:pPr>
            <a:r>
              <a:rPr lang="es-ES" sz="2400" b="1"/>
              <a:t>ANÁLISIS ECONÓMICO-FINANCIERO</a:t>
            </a:r>
          </a:p>
        </p:txBody>
      </p:sp>
      <p:sp>
        <p:nvSpPr>
          <p:cNvPr id="123911" name="Rectangle 7"/>
          <p:cNvSpPr>
            <a:spLocks noChangeArrowheads="1"/>
          </p:cNvSpPr>
          <p:nvPr/>
        </p:nvSpPr>
        <p:spPr bwMode="auto">
          <a:xfrm>
            <a:off x="755650" y="1412875"/>
            <a:ext cx="7696200" cy="1917700"/>
          </a:xfrm>
          <a:prstGeom prst="rect">
            <a:avLst/>
          </a:prstGeom>
          <a:noFill/>
          <a:ln w="9525">
            <a:noFill/>
            <a:miter lim="800000"/>
            <a:headEnd/>
            <a:tailEnd/>
          </a:ln>
          <a:effectLst/>
        </p:spPr>
        <p:txBody>
          <a:bodyPr anchor="ctr">
            <a:spAutoFit/>
          </a:bodyPr>
          <a:lstStyle/>
          <a:p>
            <a:pPr algn="just">
              <a:buFontTx/>
              <a:buChar char="•"/>
            </a:pPr>
            <a:r>
              <a:rPr lang="es-ES" sz="2400"/>
              <a:t>El monto total de la inversión inicial es de $ 1,831,521.32.</a:t>
            </a:r>
          </a:p>
          <a:p>
            <a:pPr algn="just">
              <a:buFontTx/>
              <a:buChar char="•"/>
            </a:pPr>
            <a:endParaRPr lang="es-ES" sz="2400"/>
          </a:p>
          <a:p>
            <a:pPr algn="just">
              <a:buFontTx/>
              <a:buChar char="•"/>
            </a:pPr>
            <a:r>
              <a:rPr lang="es-ES" sz="2400"/>
              <a:t>El proyecto será financiado con 100% inversión extranjera.</a:t>
            </a:r>
          </a:p>
        </p:txBody>
      </p:sp>
      <p:sp>
        <p:nvSpPr>
          <p:cNvPr id="123912" name="Rectangle 8"/>
          <p:cNvSpPr>
            <a:spLocks noChangeArrowheads="1"/>
          </p:cNvSpPr>
          <p:nvPr/>
        </p:nvSpPr>
        <p:spPr bwMode="auto">
          <a:xfrm>
            <a:off x="2095500" y="2870200"/>
            <a:ext cx="9144000" cy="0"/>
          </a:xfrm>
          <a:prstGeom prst="rect">
            <a:avLst/>
          </a:prstGeom>
          <a:noFill/>
          <a:ln w="9525">
            <a:noFill/>
            <a:miter lim="800000"/>
            <a:headEnd/>
            <a:tailEnd/>
          </a:ln>
          <a:effectLst/>
        </p:spPr>
        <p:txBody>
          <a:bodyPr wrap="none" anchor="ctr">
            <a:spAutoFit/>
          </a:bodyPr>
          <a:lstStyle/>
          <a:p>
            <a:endParaRPr lang="es-ES"/>
          </a:p>
        </p:txBody>
      </p:sp>
      <p:sp>
        <p:nvSpPr>
          <p:cNvPr id="123913" name="Rectangle 9"/>
          <p:cNvSpPr>
            <a:spLocks noChangeArrowheads="1"/>
          </p:cNvSpPr>
          <p:nvPr/>
        </p:nvSpPr>
        <p:spPr bwMode="auto">
          <a:xfrm>
            <a:off x="755650" y="3429000"/>
            <a:ext cx="7704138" cy="822325"/>
          </a:xfrm>
          <a:prstGeom prst="rect">
            <a:avLst/>
          </a:prstGeom>
          <a:noFill/>
          <a:ln w="9525">
            <a:noFill/>
            <a:miter lim="800000"/>
            <a:headEnd/>
            <a:tailEnd/>
          </a:ln>
          <a:effectLst/>
        </p:spPr>
        <p:txBody>
          <a:bodyPr anchor="ctr">
            <a:spAutoFit/>
          </a:bodyPr>
          <a:lstStyle/>
          <a:p>
            <a:pPr algn="just">
              <a:buFontTx/>
              <a:buChar char="•"/>
            </a:pPr>
            <a:r>
              <a:rPr lang="es-ES" sz="2400"/>
              <a:t>Los costos de producción representan un 43,20% del total de costos .</a:t>
            </a:r>
          </a:p>
        </p:txBody>
      </p:sp>
      <p:sp>
        <p:nvSpPr>
          <p:cNvPr id="123914" name="Text Box 10"/>
          <p:cNvSpPr txBox="1">
            <a:spLocks noChangeArrowheads="1"/>
          </p:cNvSpPr>
          <p:nvPr/>
        </p:nvSpPr>
        <p:spPr bwMode="auto">
          <a:xfrm>
            <a:off x="1692275" y="4437063"/>
            <a:ext cx="6767513" cy="2100262"/>
          </a:xfrm>
          <a:prstGeom prst="rect">
            <a:avLst/>
          </a:prstGeom>
          <a:noFill/>
          <a:ln w="9525">
            <a:noFill/>
            <a:miter lim="800000"/>
            <a:headEnd/>
            <a:tailEnd/>
          </a:ln>
          <a:effectLst/>
        </p:spPr>
        <p:txBody>
          <a:bodyPr>
            <a:spAutoFit/>
          </a:bodyPr>
          <a:lstStyle/>
          <a:p>
            <a:pPr algn="just">
              <a:buFontTx/>
              <a:buChar char="•"/>
            </a:pPr>
            <a:r>
              <a:rPr lang="es-ES" sz="2400"/>
              <a:t>Gastos de comercialización y ventas 43,24% del total de gastos.</a:t>
            </a:r>
          </a:p>
          <a:p>
            <a:pPr algn="just">
              <a:buFontTx/>
              <a:buChar char="•"/>
            </a:pPr>
            <a:endParaRPr lang="es-ES" sz="2400"/>
          </a:p>
          <a:p>
            <a:pPr algn="just">
              <a:buFontTx/>
              <a:buChar char="•"/>
            </a:pPr>
            <a:r>
              <a:rPr lang="es-ES" sz="2400"/>
              <a:t>Rubro de imprevistos del 5%.</a:t>
            </a:r>
          </a:p>
          <a:p>
            <a:pPr>
              <a:spcBef>
                <a:spcPct val="50000"/>
              </a:spcBef>
            </a:pPr>
            <a:endParaRPr lang="es-ES" sz="2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125955" name="Rectangle 3"/>
          <p:cNvSpPr>
            <a:spLocks noChangeArrowheads="1"/>
          </p:cNvSpPr>
          <p:nvPr/>
        </p:nvSpPr>
        <p:spPr bwMode="auto">
          <a:xfrm>
            <a:off x="395288" y="0"/>
            <a:ext cx="73025" cy="5300663"/>
          </a:xfrm>
          <a:prstGeom prst="rect">
            <a:avLst/>
          </a:prstGeom>
          <a:solidFill>
            <a:srgbClr val="FFCC66"/>
          </a:solidFill>
          <a:ln w="9525">
            <a:noFill/>
            <a:miter lim="800000"/>
            <a:headEnd/>
            <a:tailEnd/>
          </a:ln>
          <a:effectLst/>
        </p:spPr>
        <p:txBody>
          <a:bodyPr wrap="none" anchor="ctr"/>
          <a:lstStyle/>
          <a:p>
            <a:endParaRPr lang="es-ES"/>
          </a:p>
        </p:txBody>
      </p:sp>
      <p:sp>
        <p:nvSpPr>
          <p:cNvPr id="125956" name="Rectangle 4"/>
          <p:cNvSpPr>
            <a:spLocks noChangeArrowheads="1"/>
          </p:cNvSpPr>
          <p:nvPr/>
        </p:nvSpPr>
        <p:spPr bwMode="auto">
          <a:xfrm flipV="1">
            <a:off x="755650" y="6381750"/>
            <a:ext cx="8388350" cy="71438"/>
          </a:xfrm>
          <a:prstGeom prst="rect">
            <a:avLst/>
          </a:prstGeom>
          <a:solidFill>
            <a:srgbClr val="FFCC66"/>
          </a:solidFill>
          <a:ln w="9525">
            <a:noFill/>
            <a:miter lim="800000"/>
            <a:headEnd/>
            <a:tailEnd/>
          </a:ln>
          <a:effectLst/>
        </p:spPr>
        <p:txBody>
          <a:bodyPr wrap="none" anchor="ctr"/>
          <a:lstStyle/>
          <a:p>
            <a:endParaRPr lang="es-ES"/>
          </a:p>
        </p:txBody>
      </p:sp>
      <p:pic>
        <p:nvPicPr>
          <p:cNvPr id="125957" name="Picture 5" descr="caja"/>
          <p:cNvPicPr>
            <a:picLocks noChangeAspect="1" noChangeArrowheads="1"/>
          </p:cNvPicPr>
          <p:nvPr/>
        </p:nvPicPr>
        <p:blipFill>
          <a:blip r:embed="rId4"/>
          <a:srcRect/>
          <a:stretch>
            <a:fillRect/>
          </a:stretch>
        </p:blipFill>
        <p:spPr bwMode="auto">
          <a:xfrm rot="-813853">
            <a:off x="250825" y="5084763"/>
            <a:ext cx="976313" cy="1425575"/>
          </a:xfrm>
          <a:prstGeom prst="rect">
            <a:avLst/>
          </a:prstGeom>
          <a:noFill/>
        </p:spPr>
      </p:pic>
      <p:sp>
        <p:nvSpPr>
          <p:cNvPr id="125961" name="Rectangle 9"/>
          <p:cNvSpPr>
            <a:spLocks noChangeArrowheads="1"/>
          </p:cNvSpPr>
          <p:nvPr/>
        </p:nvSpPr>
        <p:spPr bwMode="auto">
          <a:xfrm>
            <a:off x="3430588" y="476250"/>
            <a:ext cx="2724150" cy="457200"/>
          </a:xfrm>
          <a:prstGeom prst="rect">
            <a:avLst/>
          </a:prstGeom>
          <a:noFill/>
          <a:ln w="9525">
            <a:noFill/>
            <a:miter lim="800000"/>
            <a:headEnd/>
            <a:tailEnd/>
          </a:ln>
          <a:effectLst/>
        </p:spPr>
        <p:txBody>
          <a:bodyPr wrap="none" anchor="ctr">
            <a:spAutoFit/>
          </a:bodyPr>
          <a:lstStyle/>
          <a:p>
            <a:pPr algn="ctr">
              <a:tabLst>
                <a:tab pos="1714500" algn="l"/>
              </a:tabLst>
            </a:pPr>
            <a:r>
              <a:rPr lang="es-ES" sz="2400" b="1"/>
              <a:t>Inversión: Detalle</a:t>
            </a:r>
          </a:p>
        </p:txBody>
      </p:sp>
      <p:pic>
        <p:nvPicPr>
          <p:cNvPr id="125962" name="Picture 10"/>
          <p:cNvPicPr>
            <a:picLocks noChangeAspect="1" noChangeArrowheads="1"/>
          </p:cNvPicPr>
          <p:nvPr/>
        </p:nvPicPr>
        <p:blipFill>
          <a:blip r:embed="rId5"/>
          <a:srcRect/>
          <a:stretch>
            <a:fillRect/>
          </a:stretch>
        </p:blipFill>
        <p:spPr bwMode="auto">
          <a:xfrm>
            <a:off x="611188" y="1557338"/>
            <a:ext cx="4105275" cy="3402012"/>
          </a:xfrm>
          <a:prstGeom prst="rect">
            <a:avLst/>
          </a:prstGeom>
          <a:solidFill>
            <a:schemeClr val="bg1"/>
          </a:solidFill>
          <a:ln w="9525">
            <a:noFill/>
            <a:miter lim="800000"/>
            <a:headEnd/>
            <a:tailEnd/>
          </a:ln>
          <a:effectLst/>
        </p:spPr>
      </p:pic>
      <p:pic>
        <p:nvPicPr>
          <p:cNvPr id="125963" name="Picture 11"/>
          <p:cNvPicPr>
            <a:picLocks noChangeAspect="1" noChangeArrowheads="1"/>
          </p:cNvPicPr>
          <p:nvPr/>
        </p:nvPicPr>
        <p:blipFill>
          <a:blip r:embed="rId6"/>
          <a:srcRect/>
          <a:stretch>
            <a:fillRect/>
          </a:stretch>
        </p:blipFill>
        <p:spPr bwMode="auto">
          <a:xfrm>
            <a:off x="4787900" y="2781300"/>
            <a:ext cx="4140200" cy="1419225"/>
          </a:xfrm>
          <a:prstGeom prst="rect">
            <a:avLst/>
          </a:prstGeom>
          <a:solidFill>
            <a:schemeClr val="bg1"/>
          </a:solidFill>
          <a:ln w="9525">
            <a:noFill/>
            <a:miter lim="800000"/>
            <a:headEnd/>
            <a:tailEnd/>
          </a:ln>
          <a:effectLst/>
        </p:spPr>
      </p:pic>
      <p:sp>
        <p:nvSpPr>
          <p:cNvPr id="125964" name="Rectangle 12"/>
          <p:cNvSpPr>
            <a:spLocks noChangeArrowheads="1"/>
          </p:cNvSpPr>
          <p:nvPr/>
        </p:nvSpPr>
        <p:spPr bwMode="auto">
          <a:xfrm>
            <a:off x="971550" y="1155700"/>
            <a:ext cx="3168650" cy="396875"/>
          </a:xfrm>
          <a:prstGeom prst="rect">
            <a:avLst/>
          </a:prstGeom>
          <a:noFill/>
          <a:ln w="9525">
            <a:noFill/>
            <a:miter lim="800000"/>
            <a:headEnd/>
            <a:tailEnd/>
          </a:ln>
          <a:effectLst/>
        </p:spPr>
        <p:txBody>
          <a:bodyPr anchor="ctr">
            <a:spAutoFit/>
          </a:bodyPr>
          <a:lstStyle/>
          <a:p>
            <a:pPr algn="ctr">
              <a:tabLst>
                <a:tab pos="1714500" algn="l"/>
              </a:tabLst>
            </a:pPr>
            <a:r>
              <a:rPr lang="es-ES" sz="2000" b="1"/>
              <a:t>Inversión Inicial</a:t>
            </a:r>
          </a:p>
        </p:txBody>
      </p:sp>
      <p:sp>
        <p:nvSpPr>
          <p:cNvPr id="125965" name="Rectangle 13"/>
          <p:cNvSpPr>
            <a:spLocks noChangeArrowheads="1"/>
          </p:cNvSpPr>
          <p:nvPr/>
        </p:nvSpPr>
        <p:spPr bwMode="auto">
          <a:xfrm>
            <a:off x="5292725" y="2205038"/>
            <a:ext cx="3168650" cy="396875"/>
          </a:xfrm>
          <a:prstGeom prst="rect">
            <a:avLst/>
          </a:prstGeom>
          <a:noFill/>
          <a:ln w="9525">
            <a:noFill/>
            <a:miter lim="800000"/>
            <a:headEnd/>
            <a:tailEnd/>
          </a:ln>
          <a:effectLst/>
        </p:spPr>
        <p:txBody>
          <a:bodyPr anchor="ctr">
            <a:spAutoFit/>
          </a:bodyPr>
          <a:lstStyle/>
          <a:p>
            <a:pPr algn="ctr">
              <a:tabLst>
                <a:tab pos="1714500" algn="l"/>
              </a:tabLst>
            </a:pPr>
            <a:r>
              <a:rPr lang="es-ES" sz="2000" b="1"/>
              <a:t>Capital de Trabajo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pic>
        <p:nvPicPr>
          <p:cNvPr id="128003" name="Picture 3"/>
          <p:cNvPicPr>
            <a:picLocks noChangeAspect="1" noChangeArrowheads="1"/>
          </p:cNvPicPr>
          <p:nvPr/>
        </p:nvPicPr>
        <p:blipFill>
          <a:blip r:embed="rId4"/>
          <a:srcRect/>
          <a:stretch>
            <a:fillRect/>
          </a:stretch>
        </p:blipFill>
        <p:spPr bwMode="auto">
          <a:xfrm>
            <a:off x="250825" y="620713"/>
            <a:ext cx="8713788" cy="6076950"/>
          </a:xfrm>
          <a:prstGeom prst="rect">
            <a:avLst/>
          </a:prstGeom>
          <a:solidFill>
            <a:schemeClr val="bg1"/>
          </a:solidFill>
          <a:ln w="9525">
            <a:noFill/>
            <a:miter lim="800000"/>
            <a:headEnd/>
            <a:tailEnd/>
          </a:ln>
          <a:effectLst/>
        </p:spPr>
      </p:pic>
      <p:sp>
        <p:nvSpPr>
          <p:cNvPr id="128004" name="Text Box 4"/>
          <p:cNvSpPr txBox="1">
            <a:spLocks noChangeArrowheads="1"/>
          </p:cNvSpPr>
          <p:nvPr/>
        </p:nvSpPr>
        <p:spPr bwMode="auto">
          <a:xfrm>
            <a:off x="1403350" y="188913"/>
            <a:ext cx="7056438" cy="396875"/>
          </a:xfrm>
          <a:prstGeom prst="rect">
            <a:avLst/>
          </a:prstGeom>
          <a:noFill/>
          <a:ln w="9525">
            <a:noFill/>
            <a:miter lim="800000"/>
            <a:headEnd/>
            <a:tailEnd/>
          </a:ln>
          <a:effectLst/>
        </p:spPr>
        <p:txBody>
          <a:bodyPr>
            <a:spAutoFit/>
          </a:bodyPr>
          <a:lstStyle/>
          <a:p>
            <a:pPr algn="ctr">
              <a:spcBef>
                <a:spcPct val="50000"/>
              </a:spcBef>
            </a:pPr>
            <a:r>
              <a:rPr lang="es-ES_tradnl" sz="2000" b="1"/>
              <a:t>Flujo de Caja</a:t>
            </a:r>
            <a:endParaRPr lang="es-ES" sz="2000" b="1"/>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solidFill>
            <a:schemeClr val="bg1"/>
          </a:solidFill>
        </p:spPr>
      </p:pic>
      <p:sp>
        <p:nvSpPr>
          <p:cNvPr id="13005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3005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30053"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30110" name="Text Box 62"/>
          <p:cNvSpPr txBox="1">
            <a:spLocks noChangeArrowheads="1"/>
          </p:cNvSpPr>
          <p:nvPr/>
        </p:nvSpPr>
        <p:spPr bwMode="auto">
          <a:xfrm>
            <a:off x="684213" y="3573463"/>
            <a:ext cx="7489825" cy="396875"/>
          </a:xfrm>
          <a:prstGeom prst="rect">
            <a:avLst/>
          </a:prstGeom>
          <a:noFill/>
          <a:ln w="9525">
            <a:noFill/>
            <a:miter lim="800000"/>
            <a:headEnd/>
            <a:tailEnd/>
          </a:ln>
          <a:effectLst/>
        </p:spPr>
        <p:txBody>
          <a:bodyPr>
            <a:spAutoFit/>
          </a:bodyPr>
          <a:lstStyle/>
          <a:p>
            <a:pPr>
              <a:spcBef>
                <a:spcPct val="50000"/>
              </a:spcBef>
              <a:buFontTx/>
              <a:buChar char="•"/>
            </a:pPr>
            <a:r>
              <a:rPr lang="es-ES_tradnl" sz="2000"/>
              <a:t>Período de Recuperación:</a:t>
            </a:r>
            <a:r>
              <a:rPr lang="es-ES_tradnl" sz="2000" b="1"/>
              <a:t> </a:t>
            </a:r>
            <a:r>
              <a:rPr lang="es-ES_tradnl" sz="2000"/>
              <a:t>2.33 años</a:t>
            </a:r>
            <a:endParaRPr lang="es-ES" sz="2000"/>
          </a:p>
        </p:txBody>
      </p:sp>
      <p:pic>
        <p:nvPicPr>
          <p:cNvPr id="130327" name="Picture 279"/>
          <p:cNvPicPr>
            <a:picLocks noChangeAspect="1" noChangeArrowheads="1"/>
          </p:cNvPicPr>
          <p:nvPr/>
        </p:nvPicPr>
        <p:blipFill>
          <a:blip r:embed="rId5"/>
          <a:srcRect/>
          <a:stretch>
            <a:fillRect/>
          </a:stretch>
        </p:blipFill>
        <p:spPr bwMode="auto">
          <a:xfrm>
            <a:off x="684213" y="4076700"/>
            <a:ext cx="8202612" cy="727075"/>
          </a:xfrm>
          <a:prstGeom prst="rect">
            <a:avLst/>
          </a:prstGeom>
          <a:solidFill>
            <a:schemeClr val="bg1"/>
          </a:solidFill>
          <a:ln w="9525">
            <a:noFill/>
            <a:miter lim="800000"/>
            <a:headEnd/>
            <a:tailEnd/>
          </a:ln>
          <a:effectLst/>
        </p:spPr>
      </p:pic>
      <p:pic>
        <p:nvPicPr>
          <p:cNvPr id="130328" name="Picture 280"/>
          <p:cNvPicPr>
            <a:picLocks noChangeAspect="1" noChangeArrowheads="1"/>
          </p:cNvPicPr>
          <p:nvPr/>
        </p:nvPicPr>
        <p:blipFill>
          <a:blip r:embed="rId6"/>
          <a:srcRect/>
          <a:stretch>
            <a:fillRect/>
          </a:stretch>
        </p:blipFill>
        <p:spPr bwMode="auto">
          <a:xfrm>
            <a:off x="1476375" y="5373688"/>
            <a:ext cx="7500938" cy="642937"/>
          </a:xfrm>
          <a:prstGeom prst="rect">
            <a:avLst/>
          </a:prstGeom>
          <a:solidFill>
            <a:schemeClr val="bg1"/>
          </a:solidFill>
          <a:ln w="9525">
            <a:noFill/>
            <a:miter lim="800000"/>
            <a:headEnd/>
            <a:tailEnd/>
          </a:ln>
          <a:effectLst/>
        </p:spPr>
      </p:pic>
      <p:sp>
        <p:nvSpPr>
          <p:cNvPr id="130329" name="Text Box 281"/>
          <p:cNvSpPr txBox="1">
            <a:spLocks noChangeArrowheads="1"/>
          </p:cNvSpPr>
          <p:nvPr/>
        </p:nvSpPr>
        <p:spPr bwMode="auto">
          <a:xfrm>
            <a:off x="1403350" y="188913"/>
            <a:ext cx="7056438" cy="457200"/>
          </a:xfrm>
          <a:prstGeom prst="rect">
            <a:avLst/>
          </a:prstGeom>
          <a:noFill/>
          <a:ln w="9525">
            <a:noFill/>
            <a:miter lim="800000"/>
            <a:headEnd/>
            <a:tailEnd/>
          </a:ln>
          <a:effectLst/>
        </p:spPr>
        <p:txBody>
          <a:bodyPr>
            <a:spAutoFit/>
          </a:bodyPr>
          <a:lstStyle/>
          <a:p>
            <a:pPr algn="ctr">
              <a:spcBef>
                <a:spcPct val="50000"/>
              </a:spcBef>
            </a:pPr>
            <a:r>
              <a:rPr lang="es-ES_tradnl" sz="2400" b="1"/>
              <a:t>Resultados Flujo de Caja</a:t>
            </a:r>
            <a:endParaRPr lang="es-ES" sz="2400" b="1"/>
          </a:p>
        </p:txBody>
      </p:sp>
      <p:pic>
        <p:nvPicPr>
          <p:cNvPr id="130331" name="Picture 283"/>
          <p:cNvPicPr>
            <a:picLocks noChangeAspect="1" noChangeArrowheads="1"/>
          </p:cNvPicPr>
          <p:nvPr/>
        </p:nvPicPr>
        <p:blipFill>
          <a:blip r:embed="rId7"/>
          <a:srcRect/>
          <a:stretch>
            <a:fillRect/>
          </a:stretch>
        </p:blipFill>
        <p:spPr bwMode="auto">
          <a:xfrm>
            <a:off x="1116013" y="2133600"/>
            <a:ext cx="3240087" cy="585788"/>
          </a:xfrm>
          <a:prstGeom prst="rect">
            <a:avLst/>
          </a:prstGeom>
          <a:solidFill>
            <a:schemeClr val="bg1"/>
          </a:solidFill>
          <a:ln w="9525">
            <a:noFill/>
            <a:miter lim="800000"/>
            <a:headEnd/>
            <a:tailEnd/>
          </a:ln>
          <a:effectLst/>
        </p:spPr>
      </p:pic>
      <p:sp>
        <p:nvSpPr>
          <p:cNvPr id="130332" name="Rectangle 284"/>
          <p:cNvSpPr>
            <a:spLocks noChangeArrowheads="1"/>
          </p:cNvSpPr>
          <p:nvPr/>
        </p:nvSpPr>
        <p:spPr bwMode="auto">
          <a:xfrm>
            <a:off x="684213" y="908050"/>
            <a:ext cx="7704137" cy="701675"/>
          </a:xfrm>
          <a:prstGeom prst="rect">
            <a:avLst/>
          </a:prstGeom>
          <a:noFill/>
          <a:ln w="9525">
            <a:noFill/>
            <a:miter lim="800000"/>
            <a:headEnd/>
            <a:tailEnd/>
          </a:ln>
          <a:effectLst/>
        </p:spPr>
        <p:txBody>
          <a:bodyPr anchor="ctr">
            <a:spAutoFit/>
          </a:bodyPr>
          <a:lstStyle/>
          <a:p>
            <a:pPr algn="just">
              <a:buFontTx/>
              <a:buChar char="•"/>
            </a:pPr>
            <a:r>
              <a:rPr lang="es-ES" sz="2000"/>
              <a:t>Para el cálculo del VAN, la tasa de descuento utilizada (TMAR) fue del 12%.</a:t>
            </a:r>
          </a:p>
        </p:txBody>
      </p:sp>
      <p:sp>
        <p:nvSpPr>
          <p:cNvPr id="130334" name="Rectangle 286"/>
          <p:cNvSpPr>
            <a:spLocks noChangeArrowheads="1"/>
          </p:cNvSpPr>
          <p:nvPr/>
        </p:nvSpPr>
        <p:spPr bwMode="auto">
          <a:xfrm>
            <a:off x="5076825" y="1628775"/>
            <a:ext cx="1944688" cy="396875"/>
          </a:xfrm>
          <a:prstGeom prst="rect">
            <a:avLst/>
          </a:prstGeom>
          <a:noFill/>
          <a:ln w="9525">
            <a:noFill/>
            <a:miter lim="800000"/>
            <a:headEnd/>
            <a:tailEnd/>
          </a:ln>
          <a:effectLst/>
        </p:spPr>
        <p:txBody>
          <a:bodyPr anchor="ctr">
            <a:spAutoFit/>
          </a:bodyPr>
          <a:lstStyle/>
          <a:p>
            <a:pPr algn="just">
              <a:buFontTx/>
              <a:buChar char="•"/>
            </a:pPr>
            <a:r>
              <a:rPr lang="es-ES" sz="2000" b="1"/>
              <a:t>Datos:</a:t>
            </a:r>
          </a:p>
        </p:txBody>
      </p:sp>
      <p:pic>
        <p:nvPicPr>
          <p:cNvPr id="130335" name="Picture 287"/>
          <p:cNvPicPr>
            <a:picLocks noChangeAspect="1" noChangeArrowheads="1"/>
          </p:cNvPicPr>
          <p:nvPr/>
        </p:nvPicPr>
        <p:blipFill>
          <a:blip r:embed="rId8"/>
          <a:srcRect/>
          <a:stretch>
            <a:fillRect/>
          </a:stretch>
        </p:blipFill>
        <p:spPr bwMode="auto">
          <a:xfrm>
            <a:off x="5148263" y="2133600"/>
            <a:ext cx="3240087" cy="1208088"/>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3209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3210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3210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32102" name="Rectangle 6"/>
          <p:cNvSpPr>
            <a:spLocks noChangeArrowheads="1"/>
          </p:cNvSpPr>
          <p:nvPr/>
        </p:nvSpPr>
        <p:spPr bwMode="auto">
          <a:xfrm>
            <a:off x="1835150" y="3644900"/>
            <a:ext cx="6205538" cy="457200"/>
          </a:xfrm>
          <a:prstGeom prst="rect">
            <a:avLst/>
          </a:prstGeom>
          <a:noFill/>
          <a:ln w="9525">
            <a:noFill/>
            <a:miter lim="800000"/>
            <a:headEnd/>
            <a:tailEnd/>
          </a:ln>
          <a:effectLst/>
        </p:spPr>
        <p:txBody>
          <a:bodyPr wrap="none" anchor="ctr">
            <a:spAutoFit/>
          </a:bodyPr>
          <a:lstStyle/>
          <a:p>
            <a:pPr algn="ctr"/>
            <a:r>
              <a:rPr lang="es-ES" sz="2400" b="1"/>
              <a:t>Análisis de Sensibilidad de la Producción</a:t>
            </a:r>
          </a:p>
        </p:txBody>
      </p:sp>
      <p:pic>
        <p:nvPicPr>
          <p:cNvPr id="132103" name="Picture 7"/>
          <p:cNvPicPr>
            <a:picLocks noChangeAspect="1" noChangeArrowheads="1"/>
          </p:cNvPicPr>
          <p:nvPr/>
        </p:nvPicPr>
        <p:blipFill>
          <a:blip r:embed="rId5"/>
          <a:srcRect/>
          <a:stretch>
            <a:fillRect/>
          </a:stretch>
        </p:blipFill>
        <p:spPr bwMode="auto">
          <a:xfrm>
            <a:off x="2339975" y="4292600"/>
            <a:ext cx="4968875" cy="1673225"/>
          </a:xfrm>
          <a:prstGeom prst="rect">
            <a:avLst/>
          </a:prstGeom>
          <a:solidFill>
            <a:schemeClr val="bg1"/>
          </a:solidFill>
        </p:spPr>
      </p:pic>
      <p:sp>
        <p:nvSpPr>
          <p:cNvPr id="132104" name="Rectangle 8"/>
          <p:cNvSpPr>
            <a:spLocks noChangeArrowheads="1"/>
          </p:cNvSpPr>
          <p:nvPr/>
        </p:nvSpPr>
        <p:spPr bwMode="auto">
          <a:xfrm>
            <a:off x="2195513" y="692150"/>
            <a:ext cx="5208587" cy="457200"/>
          </a:xfrm>
          <a:prstGeom prst="rect">
            <a:avLst/>
          </a:prstGeom>
          <a:noFill/>
          <a:ln w="9525">
            <a:noFill/>
            <a:miter lim="800000"/>
            <a:headEnd/>
            <a:tailEnd/>
          </a:ln>
          <a:effectLst/>
        </p:spPr>
        <p:txBody>
          <a:bodyPr wrap="none" anchor="ctr">
            <a:spAutoFit/>
          </a:bodyPr>
          <a:lstStyle/>
          <a:p>
            <a:pPr algn="ctr"/>
            <a:r>
              <a:rPr lang="es-ES" sz="2400" b="1"/>
              <a:t>Análisis de Sensibilidad del Precio</a:t>
            </a:r>
          </a:p>
        </p:txBody>
      </p:sp>
      <p:pic>
        <p:nvPicPr>
          <p:cNvPr id="132105" name="Picture 9"/>
          <p:cNvPicPr>
            <a:picLocks noChangeAspect="1" noChangeArrowheads="1"/>
          </p:cNvPicPr>
          <p:nvPr/>
        </p:nvPicPr>
        <p:blipFill>
          <a:blip r:embed="rId6"/>
          <a:srcRect/>
          <a:stretch>
            <a:fillRect/>
          </a:stretch>
        </p:blipFill>
        <p:spPr bwMode="auto">
          <a:xfrm>
            <a:off x="2195513" y="1412875"/>
            <a:ext cx="5111750" cy="1589088"/>
          </a:xfrm>
          <a:prstGeom prst="rect">
            <a:avLst/>
          </a:prstGeom>
          <a:solidFill>
            <a:schemeClr val="bg1"/>
          </a:solid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3414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3414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34149"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34150" name="Rectangle 6"/>
          <p:cNvSpPr>
            <a:spLocks noChangeArrowheads="1"/>
          </p:cNvSpPr>
          <p:nvPr/>
        </p:nvSpPr>
        <p:spPr bwMode="auto">
          <a:xfrm>
            <a:off x="2863850" y="549275"/>
            <a:ext cx="4384675" cy="457200"/>
          </a:xfrm>
          <a:prstGeom prst="rect">
            <a:avLst/>
          </a:prstGeom>
          <a:noFill/>
          <a:ln w="9525">
            <a:noFill/>
            <a:miter lim="800000"/>
            <a:headEnd/>
            <a:tailEnd/>
          </a:ln>
          <a:effectLst/>
        </p:spPr>
        <p:txBody>
          <a:bodyPr wrap="none" anchor="ctr">
            <a:spAutoFit/>
          </a:bodyPr>
          <a:lstStyle/>
          <a:p>
            <a:pPr algn="ctr"/>
            <a:r>
              <a:rPr lang="es-ES" sz="2400" b="1"/>
              <a:t>Análisis en Crystal Ball: VAN</a:t>
            </a:r>
          </a:p>
        </p:txBody>
      </p:sp>
      <p:pic>
        <p:nvPicPr>
          <p:cNvPr id="134151" name="Picture 7"/>
          <p:cNvPicPr>
            <a:picLocks noChangeAspect="1" noChangeArrowheads="1"/>
          </p:cNvPicPr>
          <p:nvPr/>
        </p:nvPicPr>
        <p:blipFill>
          <a:blip r:embed="rId5"/>
          <a:srcRect/>
          <a:stretch>
            <a:fillRect/>
          </a:stretch>
        </p:blipFill>
        <p:spPr bwMode="auto">
          <a:xfrm>
            <a:off x="1835150" y="2565400"/>
            <a:ext cx="6408738" cy="3184525"/>
          </a:xfrm>
          <a:prstGeom prst="rect">
            <a:avLst/>
          </a:prstGeom>
          <a:noFill/>
        </p:spPr>
      </p:pic>
      <p:sp>
        <p:nvSpPr>
          <p:cNvPr id="134152" name="Rectangle 8"/>
          <p:cNvSpPr>
            <a:spLocks noChangeArrowheads="1"/>
          </p:cNvSpPr>
          <p:nvPr/>
        </p:nvSpPr>
        <p:spPr bwMode="auto">
          <a:xfrm>
            <a:off x="755650" y="1412875"/>
            <a:ext cx="7993063" cy="822325"/>
          </a:xfrm>
          <a:prstGeom prst="rect">
            <a:avLst/>
          </a:prstGeom>
          <a:noFill/>
          <a:ln w="9525">
            <a:noFill/>
            <a:miter lim="800000"/>
            <a:headEnd/>
            <a:tailEnd/>
          </a:ln>
          <a:effectLst/>
        </p:spPr>
        <p:txBody>
          <a:bodyPr>
            <a:spAutoFit/>
          </a:bodyPr>
          <a:lstStyle/>
          <a:p>
            <a:pPr algn="just">
              <a:buFontTx/>
              <a:buChar char="•"/>
            </a:pPr>
            <a:r>
              <a:rPr lang="es-ES" sz="2400"/>
              <a:t>La probabilidad de que el VAN sea mayor que cero es del 97.7%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55299"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55300"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55301"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55302" name="Text Box 6"/>
          <p:cNvSpPr txBox="1">
            <a:spLocks noChangeArrowheads="1"/>
          </p:cNvSpPr>
          <p:nvPr/>
        </p:nvSpPr>
        <p:spPr bwMode="auto">
          <a:xfrm>
            <a:off x="755650" y="404813"/>
            <a:ext cx="7993063" cy="3925887"/>
          </a:xfrm>
          <a:prstGeom prst="rect">
            <a:avLst/>
          </a:prstGeom>
          <a:noFill/>
          <a:ln w="9525">
            <a:noFill/>
            <a:miter lim="800000"/>
            <a:headEnd/>
            <a:tailEnd/>
          </a:ln>
          <a:effectLst/>
        </p:spPr>
        <p:txBody>
          <a:bodyPr>
            <a:spAutoFit/>
          </a:bodyPr>
          <a:lstStyle/>
          <a:p>
            <a:pPr algn="just">
              <a:spcBef>
                <a:spcPct val="50000"/>
              </a:spcBef>
              <a:buFontTx/>
              <a:buChar char="•"/>
            </a:pPr>
            <a:r>
              <a:rPr lang="es-ES" sz="2400"/>
              <a:t>La quinua es comercializada a través de los mercados mayoristas y minoristas, siendo ofertada en supermercados, bodegas, tiendas y demás.</a:t>
            </a:r>
          </a:p>
          <a:p>
            <a:pPr algn="just">
              <a:spcBef>
                <a:spcPct val="50000"/>
              </a:spcBef>
              <a:buFontTx/>
              <a:buChar char="•"/>
            </a:pPr>
            <a:endParaRPr lang="es-ES" sz="2400"/>
          </a:p>
          <a:p>
            <a:pPr algn="just">
              <a:spcBef>
                <a:spcPct val="50000"/>
              </a:spcBef>
              <a:buFontTx/>
              <a:buChar char="•"/>
            </a:pPr>
            <a:r>
              <a:rPr lang="es-ES" sz="2400"/>
              <a:t>Las quinua se puede encontrar pulida manual o tostada. También  como un producto semi-industrial utilizado para la elaboración de productos de pastelería, harina, fideos, entre otros.</a:t>
            </a:r>
          </a:p>
          <a:p>
            <a:pPr algn="just">
              <a:spcBef>
                <a:spcPct val="50000"/>
              </a:spcBef>
            </a:pPr>
            <a:endParaRPr lang="es-ES" sz="2400"/>
          </a:p>
        </p:txBody>
      </p:sp>
      <p:sp>
        <p:nvSpPr>
          <p:cNvPr id="55303" name="Text Box 7"/>
          <p:cNvSpPr txBox="1">
            <a:spLocks noChangeArrowheads="1"/>
          </p:cNvSpPr>
          <p:nvPr/>
        </p:nvSpPr>
        <p:spPr bwMode="auto">
          <a:xfrm>
            <a:off x="1403350" y="4292600"/>
            <a:ext cx="7343775" cy="2100263"/>
          </a:xfrm>
          <a:prstGeom prst="rect">
            <a:avLst/>
          </a:prstGeom>
          <a:noFill/>
          <a:ln w="9525">
            <a:noFill/>
            <a:miter lim="800000"/>
            <a:headEnd/>
            <a:tailEnd/>
          </a:ln>
          <a:effectLst/>
        </p:spPr>
        <p:txBody>
          <a:bodyPr>
            <a:spAutoFit/>
          </a:bodyPr>
          <a:lstStyle/>
          <a:p>
            <a:pPr algn="just">
              <a:spcBef>
                <a:spcPct val="50000"/>
              </a:spcBef>
              <a:buFontTx/>
              <a:buChar char="•"/>
            </a:pPr>
            <a:r>
              <a:rPr lang="es-ES" sz="2400"/>
              <a:t>Otra forma de venta al público es en productos orientados al segmento del mercado vegetariano, que demanda alimentos con características saludables especiales.</a:t>
            </a:r>
            <a:endParaRPr lang="en-US" sz="2400"/>
          </a:p>
          <a:p>
            <a:pPr>
              <a:spcBef>
                <a:spcPct val="50000"/>
              </a:spcBef>
            </a:pPr>
            <a:endParaRPr lang="es-ES"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ondo"/>
          <p:cNvPicPr>
            <a:picLocks noChangeAspect="1" noChangeArrowheads="1"/>
          </p:cNvPicPr>
          <p:nvPr/>
        </p:nvPicPr>
        <p:blipFill>
          <a:blip r:embed="rId3"/>
          <a:srcRect/>
          <a:stretch>
            <a:fillRect/>
          </a:stretch>
        </p:blipFill>
        <p:spPr bwMode="auto">
          <a:xfrm>
            <a:off x="0" y="12700"/>
            <a:ext cx="9144000" cy="6845300"/>
          </a:xfrm>
          <a:prstGeom prst="rect">
            <a:avLst/>
          </a:prstGeom>
          <a:noFill/>
        </p:spPr>
      </p:pic>
      <p:sp>
        <p:nvSpPr>
          <p:cNvPr id="136195"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136196"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136197" name="Picture 5" descr="caja"/>
          <p:cNvPicPr>
            <a:picLocks noChangeAspect="1" noChangeArrowheads="1"/>
          </p:cNvPicPr>
          <p:nvPr/>
        </p:nvPicPr>
        <p:blipFill>
          <a:blip r:embed="rId4"/>
          <a:srcRect/>
          <a:stretch>
            <a:fillRect/>
          </a:stretch>
        </p:blipFill>
        <p:spPr bwMode="auto">
          <a:xfrm rot="-813853">
            <a:off x="179388" y="4941888"/>
            <a:ext cx="1195387" cy="1744662"/>
          </a:xfrm>
          <a:prstGeom prst="rect">
            <a:avLst/>
          </a:prstGeom>
          <a:noFill/>
        </p:spPr>
      </p:pic>
      <p:sp>
        <p:nvSpPr>
          <p:cNvPr id="136198" name="Rectangle 6"/>
          <p:cNvSpPr>
            <a:spLocks noChangeArrowheads="1"/>
          </p:cNvSpPr>
          <p:nvPr/>
        </p:nvSpPr>
        <p:spPr bwMode="auto">
          <a:xfrm>
            <a:off x="2935288" y="549275"/>
            <a:ext cx="4230687" cy="457200"/>
          </a:xfrm>
          <a:prstGeom prst="rect">
            <a:avLst/>
          </a:prstGeom>
          <a:noFill/>
          <a:ln w="9525">
            <a:noFill/>
            <a:miter lim="800000"/>
            <a:headEnd/>
            <a:tailEnd/>
          </a:ln>
          <a:effectLst/>
        </p:spPr>
        <p:txBody>
          <a:bodyPr wrap="none" anchor="ctr">
            <a:spAutoFit/>
          </a:bodyPr>
          <a:lstStyle/>
          <a:p>
            <a:pPr algn="ctr"/>
            <a:r>
              <a:rPr lang="es-ES" sz="2400" b="1"/>
              <a:t>Análisis en Crystal Ball: TIR</a:t>
            </a:r>
          </a:p>
        </p:txBody>
      </p:sp>
      <p:sp>
        <p:nvSpPr>
          <p:cNvPr id="136199" name="Rectangle 7"/>
          <p:cNvSpPr>
            <a:spLocks noChangeArrowheads="1"/>
          </p:cNvSpPr>
          <p:nvPr/>
        </p:nvSpPr>
        <p:spPr bwMode="auto">
          <a:xfrm>
            <a:off x="755650" y="1268413"/>
            <a:ext cx="7993063" cy="1187450"/>
          </a:xfrm>
          <a:prstGeom prst="rect">
            <a:avLst/>
          </a:prstGeom>
          <a:noFill/>
          <a:ln w="9525">
            <a:noFill/>
            <a:miter lim="800000"/>
            <a:headEnd/>
            <a:tailEnd/>
          </a:ln>
          <a:effectLst/>
        </p:spPr>
        <p:txBody>
          <a:bodyPr>
            <a:spAutoFit/>
          </a:bodyPr>
          <a:lstStyle/>
          <a:p>
            <a:pPr algn="just">
              <a:buFontTx/>
              <a:buChar char="•"/>
            </a:pPr>
            <a:r>
              <a:rPr lang="es-ES" sz="2400"/>
              <a:t>Tasa interna de retorno mayor a 12% (TMAR): Se obtuvo un nivel de certidumbre del 96.9% para que ocurra este escenario. </a:t>
            </a:r>
          </a:p>
        </p:txBody>
      </p:sp>
      <p:pic>
        <p:nvPicPr>
          <p:cNvPr id="136200" name="Picture 8"/>
          <p:cNvPicPr>
            <a:picLocks noChangeAspect="1" noChangeArrowheads="1"/>
          </p:cNvPicPr>
          <p:nvPr/>
        </p:nvPicPr>
        <p:blipFill>
          <a:blip r:embed="rId5"/>
          <a:srcRect/>
          <a:stretch>
            <a:fillRect/>
          </a:stretch>
        </p:blipFill>
        <p:spPr bwMode="auto">
          <a:xfrm>
            <a:off x="1619250" y="2565400"/>
            <a:ext cx="6553200" cy="3433763"/>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138243" name="Rectangle 3"/>
          <p:cNvSpPr>
            <a:spLocks noChangeArrowheads="1"/>
          </p:cNvSpPr>
          <p:nvPr/>
        </p:nvSpPr>
        <p:spPr bwMode="auto">
          <a:xfrm>
            <a:off x="395288" y="0"/>
            <a:ext cx="73025" cy="5300663"/>
          </a:xfrm>
          <a:prstGeom prst="rect">
            <a:avLst/>
          </a:prstGeom>
          <a:solidFill>
            <a:srgbClr val="FFCC66"/>
          </a:solidFill>
          <a:ln w="9525">
            <a:noFill/>
            <a:miter lim="800000"/>
            <a:headEnd/>
            <a:tailEnd/>
          </a:ln>
          <a:effectLst/>
        </p:spPr>
        <p:txBody>
          <a:bodyPr wrap="none" anchor="ctr"/>
          <a:lstStyle/>
          <a:p>
            <a:endParaRPr lang="es-ES"/>
          </a:p>
        </p:txBody>
      </p:sp>
      <p:sp>
        <p:nvSpPr>
          <p:cNvPr id="138244" name="Rectangle 4"/>
          <p:cNvSpPr>
            <a:spLocks noChangeArrowheads="1"/>
          </p:cNvSpPr>
          <p:nvPr/>
        </p:nvSpPr>
        <p:spPr bwMode="auto">
          <a:xfrm flipV="1">
            <a:off x="755650" y="6381750"/>
            <a:ext cx="8388350" cy="71438"/>
          </a:xfrm>
          <a:prstGeom prst="rect">
            <a:avLst/>
          </a:prstGeom>
          <a:solidFill>
            <a:srgbClr val="FFCC66"/>
          </a:solidFill>
          <a:ln w="9525">
            <a:noFill/>
            <a:miter lim="800000"/>
            <a:headEnd/>
            <a:tailEnd/>
          </a:ln>
          <a:effectLst/>
        </p:spPr>
        <p:txBody>
          <a:bodyPr wrap="none" anchor="ctr"/>
          <a:lstStyle/>
          <a:p>
            <a:endParaRPr lang="es-ES"/>
          </a:p>
        </p:txBody>
      </p:sp>
      <p:pic>
        <p:nvPicPr>
          <p:cNvPr id="138245" name="Picture 5" descr="caja"/>
          <p:cNvPicPr>
            <a:picLocks noChangeAspect="1" noChangeArrowheads="1"/>
          </p:cNvPicPr>
          <p:nvPr/>
        </p:nvPicPr>
        <p:blipFill>
          <a:blip r:embed="rId4"/>
          <a:srcRect/>
          <a:stretch>
            <a:fillRect/>
          </a:stretch>
        </p:blipFill>
        <p:spPr bwMode="auto">
          <a:xfrm rot="-813853">
            <a:off x="250825" y="5084763"/>
            <a:ext cx="976313" cy="1425575"/>
          </a:xfrm>
          <a:prstGeom prst="rect">
            <a:avLst/>
          </a:prstGeom>
          <a:noFill/>
        </p:spPr>
      </p:pic>
      <p:sp>
        <p:nvSpPr>
          <p:cNvPr id="138246" name="Rectangle 6"/>
          <p:cNvSpPr>
            <a:spLocks noChangeArrowheads="1"/>
          </p:cNvSpPr>
          <p:nvPr/>
        </p:nvSpPr>
        <p:spPr bwMode="auto">
          <a:xfrm>
            <a:off x="3203575" y="333375"/>
            <a:ext cx="3241675" cy="457200"/>
          </a:xfrm>
          <a:prstGeom prst="rect">
            <a:avLst/>
          </a:prstGeom>
          <a:noFill/>
          <a:ln w="9525">
            <a:noFill/>
            <a:miter lim="800000"/>
            <a:headEnd/>
            <a:tailEnd/>
          </a:ln>
          <a:effectLst/>
        </p:spPr>
        <p:txBody>
          <a:bodyPr>
            <a:spAutoFit/>
          </a:bodyPr>
          <a:lstStyle/>
          <a:p>
            <a:pPr algn="ctr"/>
            <a:r>
              <a:rPr lang="es-ES" sz="2400" b="1"/>
              <a:t>CONCLUSIONES</a:t>
            </a:r>
          </a:p>
        </p:txBody>
      </p:sp>
      <p:sp>
        <p:nvSpPr>
          <p:cNvPr id="138247" name="Text Box 7"/>
          <p:cNvSpPr txBox="1">
            <a:spLocks noChangeArrowheads="1"/>
          </p:cNvSpPr>
          <p:nvPr/>
        </p:nvSpPr>
        <p:spPr bwMode="auto">
          <a:xfrm>
            <a:off x="684213" y="908050"/>
            <a:ext cx="8064500" cy="3378200"/>
          </a:xfrm>
          <a:prstGeom prst="rect">
            <a:avLst/>
          </a:prstGeom>
          <a:noFill/>
          <a:ln w="9525">
            <a:noFill/>
            <a:miter lim="800000"/>
            <a:headEnd/>
            <a:tailEnd/>
          </a:ln>
          <a:effectLst/>
        </p:spPr>
        <p:txBody>
          <a:bodyPr>
            <a:spAutoFit/>
          </a:bodyPr>
          <a:lstStyle/>
          <a:p>
            <a:pPr algn="just">
              <a:spcBef>
                <a:spcPct val="50000"/>
              </a:spcBef>
              <a:buFontTx/>
              <a:buChar char="•"/>
            </a:pPr>
            <a:r>
              <a:rPr lang="es-ES" sz="2400"/>
              <a:t>Con este proyecto se quiere aportar con una propuesta de diversificación de la oferta exportable del Ecuador. </a:t>
            </a:r>
          </a:p>
          <a:p>
            <a:pPr algn="just">
              <a:spcBef>
                <a:spcPct val="50000"/>
              </a:spcBef>
              <a:buFontTx/>
              <a:buChar char="•"/>
            </a:pPr>
            <a:r>
              <a:rPr lang="es-ES" sz="2400"/>
              <a:t>Se ha demostrado que</a:t>
            </a:r>
            <a:r>
              <a:rPr lang="es-ES" sz="2400" i="1"/>
              <a:t> Quinoamix </a:t>
            </a:r>
            <a:r>
              <a:rPr lang="es-ES" sz="2400"/>
              <a:t>es un proyecto rentable y viable</a:t>
            </a:r>
            <a:r>
              <a:rPr lang="es-ES" sz="2400" i="1"/>
              <a:t>. </a:t>
            </a:r>
            <a:r>
              <a:rPr lang="es-ES" sz="2400"/>
              <a:t>En el mediano o largo plazo se pretende diversificar la cartera de productos para captar una mayor participación en el mercado de EE.UU. Algunas opciones serían: cereal, harina, fideos de quinua, entre otros. </a:t>
            </a:r>
          </a:p>
          <a:p>
            <a:pPr>
              <a:spcBef>
                <a:spcPct val="50000"/>
              </a:spcBef>
            </a:pPr>
            <a:endParaRPr lang="es-ES" sz="2400"/>
          </a:p>
        </p:txBody>
      </p:sp>
      <p:sp>
        <p:nvSpPr>
          <p:cNvPr id="138248" name="Text Box 8"/>
          <p:cNvSpPr txBox="1">
            <a:spLocks noChangeArrowheads="1"/>
          </p:cNvSpPr>
          <p:nvPr/>
        </p:nvSpPr>
        <p:spPr bwMode="auto">
          <a:xfrm>
            <a:off x="684213" y="3789363"/>
            <a:ext cx="7993062" cy="1735137"/>
          </a:xfrm>
          <a:prstGeom prst="rect">
            <a:avLst/>
          </a:prstGeom>
          <a:noFill/>
          <a:ln w="9525">
            <a:noFill/>
            <a:miter lim="800000"/>
            <a:headEnd/>
            <a:tailEnd/>
          </a:ln>
          <a:effectLst/>
        </p:spPr>
        <p:txBody>
          <a:bodyPr>
            <a:spAutoFit/>
          </a:bodyPr>
          <a:lstStyle/>
          <a:p>
            <a:pPr algn="just">
              <a:spcBef>
                <a:spcPct val="50000"/>
              </a:spcBef>
              <a:buFontTx/>
              <a:buChar char="•"/>
            </a:pPr>
            <a:r>
              <a:rPr lang="es-ES" sz="2400"/>
              <a:t>El crecimiento de las ventas estimado permitirá la ampliación el proyecto actual, expandiendo la oferta en otros mercados, como el europeo y el asiático.</a:t>
            </a:r>
          </a:p>
          <a:p>
            <a:pPr>
              <a:spcBef>
                <a:spcPct val="50000"/>
              </a:spcBef>
            </a:pPr>
            <a:endParaRPr lang="es-ES" sz="24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ondo"/>
          <p:cNvPicPr>
            <a:picLocks noChangeAspect="1" noChangeArrowheads="1"/>
          </p:cNvPicPr>
          <p:nvPr/>
        </p:nvPicPr>
        <p:blipFill>
          <a:blip r:embed="rId3"/>
          <a:srcRect/>
          <a:stretch>
            <a:fillRect/>
          </a:stretch>
        </p:blipFill>
        <p:spPr bwMode="auto">
          <a:xfrm>
            <a:off x="0" y="0"/>
            <a:ext cx="9144000" cy="6845300"/>
          </a:xfrm>
          <a:prstGeom prst="rect">
            <a:avLst/>
          </a:prstGeom>
          <a:noFill/>
        </p:spPr>
      </p:pic>
      <p:sp>
        <p:nvSpPr>
          <p:cNvPr id="140291" name="Rectangle 3"/>
          <p:cNvSpPr>
            <a:spLocks noChangeArrowheads="1"/>
          </p:cNvSpPr>
          <p:nvPr/>
        </p:nvSpPr>
        <p:spPr bwMode="auto">
          <a:xfrm>
            <a:off x="395288" y="0"/>
            <a:ext cx="73025" cy="5300663"/>
          </a:xfrm>
          <a:prstGeom prst="rect">
            <a:avLst/>
          </a:prstGeom>
          <a:solidFill>
            <a:srgbClr val="FFCC66"/>
          </a:solidFill>
          <a:ln w="9525">
            <a:noFill/>
            <a:miter lim="800000"/>
            <a:headEnd/>
            <a:tailEnd/>
          </a:ln>
          <a:effectLst/>
        </p:spPr>
        <p:txBody>
          <a:bodyPr wrap="none" anchor="ctr"/>
          <a:lstStyle/>
          <a:p>
            <a:endParaRPr lang="es-ES"/>
          </a:p>
        </p:txBody>
      </p:sp>
      <p:sp>
        <p:nvSpPr>
          <p:cNvPr id="140292" name="Rectangle 4"/>
          <p:cNvSpPr>
            <a:spLocks noChangeArrowheads="1"/>
          </p:cNvSpPr>
          <p:nvPr/>
        </p:nvSpPr>
        <p:spPr bwMode="auto">
          <a:xfrm flipV="1">
            <a:off x="755650" y="6381750"/>
            <a:ext cx="8388350" cy="71438"/>
          </a:xfrm>
          <a:prstGeom prst="rect">
            <a:avLst/>
          </a:prstGeom>
          <a:solidFill>
            <a:srgbClr val="FFCC66"/>
          </a:solidFill>
          <a:ln w="9525">
            <a:noFill/>
            <a:miter lim="800000"/>
            <a:headEnd/>
            <a:tailEnd/>
          </a:ln>
          <a:effectLst/>
        </p:spPr>
        <p:txBody>
          <a:bodyPr wrap="none" anchor="ctr"/>
          <a:lstStyle/>
          <a:p>
            <a:endParaRPr lang="es-ES"/>
          </a:p>
        </p:txBody>
      </p:sp>
      <p:pic>
        <p:nvPicPr>
          <p:cNvPr id="140293" name="Picture 5" descr="caja"/>
          <p:cNvPicPr>
            <a:picLocks noChangeAspect="1" noChangeArrowheads="1"/>
          </p:cNvPicPr>
          <p:nvPr/>
        </p:nvPicPr>
        <p:blipFill>
          <a:blip r:embed="rId4"/>
          <a:srcRect/>
          <a:stretch>
            <a:fillRect/>
          </a:stretch>
        </p:blipFill>
        <p:spPr bwMode="auto">
          <a:xfrm rot="-813853">
            <a:off x="250825" y="5084763"/>
            <a:ext cx="976313" cy="1425575"/>
          </a:xfrm>
          <a:prstGeom prst="rect">
            <a:avLst/>
          </a:prstGeom>
          <a:noFill/>
        </p:spPr>
      </p:pic>
      <p:sp>
        <p:nvSpPr>
          <p:cNvPr id="140294" name="Rectangle 6"/>
          <p:cNvSpPr>
            <a:spLocks noChangeArrowheads="1"/>
          </p:cNvSpPr>
          <p:nvPr/>
        </p:nvSpPr>
        <p:spPr bwMode="auto">
          <a:xfrm>
            <a:off x="3059113" y="333375"/>
            <a:ext cx="3386137" cy="457200"/>
          </a:xfrm>
          <a:prstGeom prst="rect">
            <a:avLst/>
          </a:prstGeom>
          <a:noFill/>
          <a:ln w="9525">
            <a:noFill/>
            <a:miter lim="800000"/>
            <a:headEnd/>
            <a:tailEnd/>
          </a:ln>
          <a:effectLst/>
        </p:spPr>
        <p:txBody>
          <a:bodyPr>
            <a:spAutoFit/>
          </a:bodyPr>
          <a:lstStyle/>
          <a:p>
            <a:pPr algn="ctr"/>
            <a:r>
              <a:rPr lang="es-ES" sz="2400" b="1"/>
              <a:t>RECOMENDACIONES</a:t>
            </a:r>
          </a:p>
        </p:txBody>
      </p:sp>
      <p:sp>
        <p:nvSpPr>
          <p:cNvPr id="140295" name="Text Box 7"/>
          <p:cNvSpPr txBox="1">
            <a:spLocks noChangeArrowheads="1"/>
          </p:cNvSpPr>
          <p:nvPr/>
        </p:nvSpPr>
        <p:spPr bwMode="auto">
          <a:xfrm>
            <a:off x="539750" y="908050"/>
            <a:ext cx="8280400" cy="2830513"/>
          </a:xfrm>
          <a:prstGeom prst="rect">
            <a:avLst/>
          </a:prstGeom>
          <a:noFill/>
          <a:ln w="9525">
            <a:noFill/>
            <a:miter lim="800000"/>
            <a:headEnd/>
            <a:tailEnd/>
          </a:ln>
          <a:effectLst/>
        </p:spPr>
        <p:txBody>
          <a:bodyPr>
            <a:spAutoFit/>
          </a:bodyPr>
          <a:lstStyle/>
          <a:p>
            <a:pPr algn="just">
              <a:spcBef>
                <a:spcPct val="50000"/>
              </a:spcBef>
              <a:buFontTx/>
              <a:buChar char="•"/>
            </a:pPr>
            <a:r>
              <a:rPr lang="es-ES" sz="2400"/>
              <a:t>Misión de exportadores: Crear productos innovadores y con valor agregado. Vender productos terminados, en lugar de materias primas. Ej: Caso del cacao ecuatoriano.</a:t>
            </a:r>
          </a:p>
          <a:p>
            <a:pPr algn="just">
              <a:spcBef>
                <a:spcPct val="50000"/>
              </a:spcBef>
              <a:buFontTx/>
              <a:buChar char="•"/>
            </a:pPr>
            <a:r>
              <a:rPr lang="es-ES" sz="2400"/>
              <a:t>Implementar clusters en el país para fortalecer la industria nacional de bebidas, ya que actualmente no se cuenta con la tecnología necesaria ni proveedores nacionales de ciertas materias primas calificados. </a:t>
            </a:r>
          </a:p>
        </p:txBody>
      </p:sp>
      <p:sp>
        <p:nvSpPr>
          <p:cNvPr id="140296" name="Text Box 8"/>
          <p:cNvSpPr txBox="1">
            <a:spLocks noChangeArrowheads="1"/>
          </p:cNvSpPr>
          <p:nvPr/>
        </p:nvSpPr>
        <p:spPr bwMode="auto">
          <a:xfrm>
            <a:off x="539750" y="3860800"/>
            <a:ext cx="8280400" cy="1735138"/>
          </a:xfrm>
          <a:prstGeom prst="rect">
            <a:avLst/>
          </a:prstGeom>
          <a:noFill/>
          <a:ln w="9525">
            <a:noFill/>
            <a:miter lim="800000"/>
            <a:headEnd/>
            <a:tailEnd/>
          </a:ln>
          <a:effectLst/>
        </p:spPr>
        <p:txBody>
          <a:bodyPr>
            <a:spAutoFit/>
          </a:bodyPr>
          <a:lstStyle/>
          <a:p>
            <a:pPr algn="just">
              <a:spcBef>
                <a:spcPct val="50000"/>
              </a:spcBef>
              <a:buFontTx/>
              <a:buChar char="•"/>
            </a:pPr>
            <a:r>
              <a:rPr lang="es-ES" sz="2400"/>
              <a:t>Asumir la producción de la quinua orgánica, de tal manera que se pueda implementar esta etapa en el proceso de producción. </a:t>
            </a:r>
          </a:p>
          <a:p>
            <a:pPr>
              <a:spcBef>
                <a:spcPct val="50000"/>
              </a:spcBef>
            </a:pPr>
            <a:endParaRPr lang="es-E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o"/>
          <p:cNvPicPr>
            <a:picLocks noChangeAspect="1" noChangeArrowheads="1"/>
          </p:cNvPicPr>
          <p:nvPr/>
        </p:nvPicPr>
        <p:blipFill>
          <a:blip r:embed="rId2"/>
          <a:srcRect/>
          <a:stretch>
            <a:fillRect/>
          </a:stretch>
        </p:blipFill>
        <p:spPr bwMode="auto">
          <a:xfrm>
            <a:off x="0" y="12700"/>
            <a:ext cx="9144000" cy="6845300"/>
          </a:xfrm>
          <a:prstGeom prst="rect">
            <a:avLst/>
          </a:prstGeom>
          <a:noFill/>
        </p:spPr>
      </p:pic>
      <p:sp>
        <p:nvSpPr>
          <p:cNvPr id="5123"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5124"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5125"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5126" name="Text Box 6"/>
          <p:cNvSpPr txBox="1">
            <a:spLocks noChangeArrowheads="1"/>
          </p:cNvSpPr>
          <p:nvPr/>
        </p:nvSpPr>
        <p:spPr bwMode="auto">
          <a:xfrm>
            <a:off x="468313" y="260350"/>
            <a:ext cx="8675687" cy="457200"/>
          </a:xfrm>
          <a:prstGeom prst="rect">
            <a:avLst/>
          </a:prstGeom>
          <a:noFill/>
          <a:ln w="9525">
            <a:noFill/>
            <a:miter lim="800000"/>
            <a:headEnd/>
            <a:tailEnd/>
          </a:ln>
          <a:effectLst/>
        </p:spPr>
        <p:txBody>
          <a:bodyPr>
            <a:spAutoFit/>
          </a:bodyPr>
          <a:lstStyle/>
          <a:p>
            <a:pPr algn="ctr">
              <a:spcBef>
                <a:spcPct val="50000"/>
              </a:spcBef>
            </a:pPr>
            <a:r>
              <a:rPr lang="es-ES" sz="2400" b="1"/>
              <a:t>EXPORTACIONES ECUATORIANAS</a:t>
            </a:r>
          </a:p>
        </p:txBody>
      </p:sp>
      <p:sp>
        <p:nvSpPr>
          <p:cNvPr id="5127" name="Text Box 7"/>
          <p:cNvSpPr txBox="1">
            <a:spLocks noChangeArrowheads="1"/>
          </p:cNvSpPr>
          <p:nvPr/>
        </p:nvSpPr>
        <p:spPr bwMode="auto">
          <a:xfrm>
            <a:off x="827088" y="836613"/>
            <a:ext cx="8066087" cy="2465387"/>
          </a:xfrm>
          <a:prstGeom prst="rect">
            <a:avLst/>
          </a:prstGeom>
          <a:noFill/>
          <a:ln w="9525">
            <a:noFill/>
            <a:miter lim="800000"/>
            <a:headEnd/>
            <a:tailEnd/>
          </a:ln>
          <a:effectLst/>
        </p:spPr>
        <p:txBody>
          <a:bodyPr>
            <a:spAutoFit/>
          </a:bodyPr>
          <a:lstStyle/>
          <a:p>
            <a:pPr algn="just">
              <a:buFontTx/>
              <a:buChar char="•"/>
            </a:pPr>
            <a:r>
              <a:rPr lang="es-ES" sz="2400"/>
              <a:t>Ecuador comenzó a exportar desde 1987 a EE.UU, Europa y Japón.</a:t>
            </a:r>
          </a:p>
          <a:p>
            <a:pPr algn="just">
              <a:buFontTx/>
              <a:buChar char="•"/>
            </a:pPr>
            <a:endParaRPr lang="es-ES" sz="2400"/>
          </a:p>
          <a:p>
            <a:pPr algn="just">
              <a:buFontTx/>
              <a:buChar char="•"/>
            </a:pPr>
            <a:r>
              <a:rPr lang="es-ES" sz="2400"/>
              <a:t>Durante los últimos años, la tendencia de las exportaciones ha sido únicamente al alza.</a:t>
            </a:r>
          </a:p>
          <a:p>
            <a:pPr>
              <a:spcBef>
                <a:spcPct val="50000"/>
              </a:spcBef>
            </a:pPr>
            <a:endParaRPr lang="es-ES" sz="2400"/>
          </a:p>
        </p:txBody>
      </p:sp>
      <p:pic>
        <p:nvPicPr>
          <p:cNvPr id="5128" name="Picture 8"/>
          <p:cNvPicPr>
            <a:picLocks noChangeAspect="1" noChangeArrowheads="1"/>
          </p:cNvPicPr>
          <p:nvPr/>
        </p:nvPicPr>
        <p:blipFill>
          <a:blip r:embed="rId4"/>
          <a:srcRect/>
          <a:stretch>
            <a:fillRect/>
          </a:stretch>
        </p:blipFill>
        <p:spPr bwMode="auto">
          <a:xfrm>
            <a:off x="1619250" y="2852738"/>
            <a:ext cx="6408738" cy="351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6147"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6148"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6149"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sp>
        <p:nvSpPr>
          <p:cNvPr id="6150" name="Text Box 6"/>
          <p:cNvSpPr txBox="1">
            <a:spLocks noChangeArrowheads="1"/>
          </p:cNvSpPr>
          <p:nvPr/>
        </p:nvSpPr>
        <p:spPr bwMode="auto">
          <a:xfrm>
            <a:off x="755650" y="188913"/>
            <a:ext cx="8064500" cy="2830512"/>
          </a:xfrm>
          <a:prstGeom prst="rect">
            <a:avLst/>
          </a:prstGeom>
          <a:noFill/>
          <a:ln w="9525">
            <a:noFill/>
            <a:miter lim="800000"/>
            <a:headEnd/>
            <a:tailEnd/>
          </a:ln>
          <a:effectLst/>
        </p:spPr>
        <p:txBody>
          <a:bodyPr>
            <a:spAutoFit/>
          </a:bodyPr>
          <a:lstStyle/>
          <a:p>
            <a:pPr algn="just">
              <a:buFontTx/>
              <a:buChar char="•"/>
            </a:pPr>
            <a:r>
              <a:rPr lang="es-ES" sz="2400"/>
              <a:t>Este producto se comercializa durante todo el año, sin embargo, las exportaciones siguen un patrón mensual.</a:t>
            </a:r>
          </a:p>
          <a:p>
            <a:pPr algn="just">
              <a:buFontTx/>
              <a:buChar char="•"/>
            </a:pPr>
            <a:endParaRPr lang="es-ES" sz="2400"/>
          </a:p>
          <a:p>
            <a:pPr algn="just">
              <a:buFontTx/>
              <a:buChar char="•"/>
            </a:pPr>
            <a:r>
              <a:rPr lang="es-ES" sz="2400"/>
              <a:t>Los principales destinos de quinua, en orden de importancia, son: EE.UU., Reino Unido, Francia, España y Suiza. </a:t>
            </a:r>
          </a:p>
          <a:p>
            <a:pPr algn="just">
              <a:spcBef>
                <a:spcPct val="50000"/>
              </a:spcBef>
            </a:pPr>
            <a:endParaRPr lang="es-ES" sz="2400"/>
          </a:p>
        </p:txBody>
      </p:sp>
      <p:pic>
        <p:nvPicPr>
          <p:cNvPr id="6151" name="Picture 7"/>
          <p:cNvPicPr>
            <a:picLocks noChangeAspect="1" noChangeArrowheads="1"/>
          </p:cNvPicPr>
          <p:nvPr/>
        </p:nvPicPr>
        <p:blipFill>
          <a:blip r:embed="rId4"/>
          <a:srcRect/>
          <a:stretch>
            <a:fillRect/>
          </a:stretch>
        </p:blipFill>
        <p:spPr bwMode="auto">
          <a:xfrm>
            <a:off x="1763713" y="2492375"/>
            <a:ext cx="6337300" cy="38449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ndo"/>
          <p:cNvPicPr>
            <a:picLocks noChangeAspect="1" noChangeArrowheads="1"/>
          </p:cNvPicPr>
          <p:nvPr/>
        </p:nvPicPr>
        <p:blipFill>
          <a:blip r:embed="rId2"/>
          <a:srcRect/>
          <a:stretch>
            <a:fillRect/>
          </a:stretch>
        </p:blipFill>
        <p:spPr bwMode="auto">
          <a:xfrm>
            <a:off x="0" y="0"/>
            <a:ext cx="9144000" cy="6845300"/>
          </a:xfrm>
          <a:prstGeom prst="rect">
            <a:avLst/>
          </a:prstGeom>
          <a:noFill/>
        </p:spPr>
      </p:pic>
      <p:sp>
        <p:nvSpPr>
          <p:cNvPr id="7171" name="Rectangle 3"/>
          <p:cNvSpPr>
            <a:spLocks noChangeArrowheads="1"/>
          </p:cNvSpPr>
          <p:nvPr/>
        </p:nvSpPr>
        <p:spPr bwMode="auto">
          <a:xfrm>
            <a:off x="395288" y="0"/>
            <a:ext cx="73025" cy="5013325"/>
          </a:xfrm>
          <a:prstGeom prst="rect">
            <a:avLst/>
          </a:prstGeom>
          <a:solidFill>
            <a:srgbClr val="FFCC66"/>
          </a:solidFill>
          <a:ln w="9525">
            <a:noFill/>
            <a:miter lim="800000"/>
            <a:headEnd/>
            <a:tailEnd/>
          </a:ln>
          <a:effectLst/>
        </p:spPr>
        <p:txBody>
          <a:bodyPr wrap="none" anchor="ctr"/>
          <a:lstStyle/>
          <a:p>
            <a:endParaRPr lang="es-ES"/>
          </a:p>
        </p:txBody>
      </p:sp>
      <p:sp>
        <p:nvSpPr>
          <p:cNvPr id="7172" name="Rectangle 4"/>
          <p:cNvSpPr>
            <a:spLocks noChangeArrowheads="1"/>
          </p:cNvSpPr>
          <p:nvPr/>
        </p:nvSpPr>
        <p:spPr bwMode="auto">
          <a:xfrm flipV="1">
            <a:off x="827088" y="6381750"/>
            <a:ext cx="8316912" cy="71438"/>
          </a:xfrm>
          <a:prstGeom prst="rect">
            <a:avLst/>
          </a:prstGeom>
          <a:solidFill>
            <a:srgbClr val="FFCC66"/>
          </a:solidFill>
          <a:ln w="9525">
            <a:noFill/>
            <a:miter lim="800000"/>
            <a:headEnd/>
            <a:tailEnd/>
          </a:ln>
          <a:effectLst/>
        </p:spPr>
        <p:txBody>
          <a:bodyPr wrap="none" anchor="ctr"/>
          <a:lstStyle/>
          <a:p>
            <a:endParaRPr lang="es-ES"/>
          </a:p>
        </p:txBody>
      </p:sp>
      <p:pic>
        <p:nvPicPr>
          <p:cNvPr id="7173" name="Picture 5" descr="caja"/>
          <p:cNvPicPr>
            <a:picLocks noChangeAspect="1" noChangeArrowheads="1"/>
          </p:cNvPicPr>
          <p:nvPr/>
        </p:nvPicPr>
        <p:blipFill>
          <a:blip r:embed="rId3"/>
          <a:srcRect/>
          <a:stretch>
            <a:fillRect/>
          </a:stretch>
        </p:blipFill>
        <p:spPr bwMode="auto">
          <a:xfrm rot="-813853">
            <a:off x="179388" y="4941888"/>
            <a:ext cx="1195387" cy="1744662"/>
          </a:xfrm>
          <a:prstGeom prst="rect">
            <a:avLst/>
          </a:prstGeom>
          <a:noFill/>
        </p:spPr>
      </p:pic>
      <p:pic>
        <p:nvPicPr>
          <p:cNvPr id="7174" name="Picture 6"/>
          <p:cNvPicPr>
            <a:picLocks noChangeAspect="1" noChangeArrowheads="1"/>
          </p:cNvPicPr>
          <p:nvPr/>
        </p:nvPicPr>
        <p:blipFill>
          <a:blip r:embed="rId4"/>
          <a:srcRect/>
          <a:stretch>
            <a:fillRect/>
          </a:stretch>
        </p:blipFill>
        <p:spPr bwMode="auto">
          <a:xfrm>
            <a:off x="827088" y="260350"/>
            <a:ext cx="4032250" cy="2409825"/>
          </a:xfrm>
          <a:prstGeom prst="rect">
            <a:avLst/>
          </a:prstGeom>
          <a:noFill/>
          <a:ln w="9525">
            <a:noFill/>
            <a:miter lim="800000"/>
            <a:headEnd/>
            <a:tailEnd/>
          </a:ln>
        </p:spPr>
      </p:pic>
      <p:sp>
        <p:nvSpPr>
          <p:cNvPr id="7175" name="Text Box 7"/>
          <p:cNvSpPr txBox="1">
            <a:spLocks noChangeArrowheads="1"/>
          </p:cNvSpPr>
          <p:nvPr/>
        </p:nvSpPr>
        <p:spPr bwMode="auto">
          <a:xfrm>
            <a:off x="684213" y="2349500"/>
            <a:ext cx="8135937" cy="3195638"/>
          </a:xfrm>
          <a:prstGeom prst="rect">
            <a:avLst/>
          </a:prstGeom>
          <a:noFill/>
          <a:ln w="9525">
            <a:noFill/>
            <a:miter lim="800000"/>
            <a:headEnd/>
            <a:tailEnd/>
          </a:ln>
          <a:effectLst/>
        </p:spPr>
        <p:txBody>
          <a:bodyPr>
            <a:spAutoFit/>
          </a:bodyPr>
          <a:lstStyle/>
          <a:p>
            <a:pPr algn="just">
              <a:buFontTx/>
              <a:buChar char="•"/>
            </a:pPr>
            <a:endParaRPr lang="es-ES" sz="2400"/>
          </a:p>
          <a:p>
            <a:pPr algn="just">
              <a:buFontTx/>
              <a:buChar char="•"/>
            </a:pPr>
            <a:r>
              <a:rPr lang="es-ES" sz="2400"/>
              <a:t>La partida arancelaria que le corresponde a la Quinua dentro del Arancel Armonizado de los EE.UU. es la 1008900040: </a:t>
            </a:r>
            <a:r>
              <a:rPr lang="es-ES" sz="2400" i="1"/>
              <a:t>Cereales no especificados</a:t>
            </a:r>
            <a:r>
              <a:rPr lang="es-ES" sz="2400"/>
              <a:t>.</a:t>
            </a:r>
          </a:p>
          <a:p>
            <a:pPr algn="just">
              <a:buFontTx/>
              <a:buChar char="•"/>
            </a:pPr>
            <a:endParaRPr lang="es-ES" sz="2400"/>
          </a:p>
          <a:p>
            <a:pPr algn="just">
              <a:buFontTx/>
              <a:buChar char="•"/>
            </a:pPr>
            <a:endParaRPr lang="es-ES" sz="2400"/>
          </a:p>
          <a:p>
            <a:pPr>
              <a:buFontTx/>
              <a:buChar char="•"/>
            </a:pPr>
            <a:endParaRPr lang="es-ES" sz="2400"/>
          </a:p>
          <a:p>
            <a:pPr>
              <a:spcBef>
                <a:spcPct val="50000"/>
              </a:spcBef>
            </a:pPr>
            <a:endParaRPr lang="es-ES" sz="2400"/>
          </a:p>
        </p:txBody>
      </p:sp>
      <p:sp>
        <p:nvSpPr>
          <p:cNvPr id="7176" name="Text Box 8"/>
          <p:cNvSpPr txBox="1">
            <a:spLocks noChangeArrowheads="1"/>
          </p:cNvSpPr>
          <p:nvPr/>
        </p:nvSpPr>
        <p:spPr bwMode="auto">
          <a:xfrm>
            <a:off x="1187450" y="4076700"/>
            <a:ext cx="7956550" cy="1735138"/>
          </a:xfrm>
          <a:prstGeom prst="rect">
            <a:avLst/>
          </a:prstGeom>
          <a:noFill/>
          <a:ln w="9525">
            <a:noFill/>
            <a:miter lim="800000"/>
            <a:headEnd/>
            <a:tailEnd/>
          </a:ln>
          <a:effectLst/>
        </p:spPr>
        <p:txBody>
          <a:bodyPr>
            <a:spAutoFit/>
          </a:bodyPr>
          <a:lstStyle/>
          <a:p>
            <a:pPr>
              <a:buFontTx/>
              <a:buChar char="•"/>
            </a:pPr>
            <a:r>
              <a:rPr lang="es-ES" sz="2400"/>
              <a:t>Su  precio de mercado fluctúa entre $3.50 / lb. y $3.90/ lb. dependiendo de la presentación en bolsas de 12Oz (340 gr.) o 14Oz (397 gr.).</a:t>
            </a:r>
          </a:p>
          <a:p>
            <a:pPr>
              <a:spcBef>
                <a:spcPct val="50000"/>
              </a:spcBef>
            </a:pPr>
            <a:endParaRPr lang="es-ES" sz="2400"/>
          </a:p>
        </p:txBody>
      </p:sp>
      <p:sp>
        <p:nvSpPr>
          <p:cNvPr id="7177" name="Text Box 9"/>
          <p:cNvSpPr txBox="1">
            <a:spLocks noChangeArrowheads="1"/>
          </p:cNvSpPr>
          <p:nvPr/>
        </p:nvSpPr>
        <p:spPr bwMode="auto">
          <a:xfrm>
            <a:off x="4932363" y="188913"/>
            <a:ext cx="3887787" cy="2830512"/>
          </a:xfrm>
          <a:prstGeom prst="rect">
            <a:avLst/>
          </a:prstGeom>
          <a:noFill/>
          <a:ln w="9525">
            <a:noFill/>
            <a:miter lim="800000"/>
            <a:headEnd/>
            <a:tailEnd/>
          </a:ln>
          <a:effectLst/>
        </p:spPr>
        <p:txBody>
          <a:bodyPr>
            <a:spAutoFit/>
          </a:bodyPr>
          <a:lstStyle/>
          <a:p>
            <a:pPr algn="just">
              <a:buFontTx/>
              <a:buChar char="•"/>
            </a:pPr>
            <a:r>
              <a:rPr lang="es-ES" sz="2400"/>
              <a:t>En el mercado de EE.UU. la Quinua se conoce como “Quinoa” y se considera como un súper cereal por su alto contenido nutricional y de proteínas.</a:t>
            </a:r>
          </a:p>
          <a:p>
            <a:pPr>
              <a:spcBef>
                <a:spcPct val="50000"/>
              </a:spcBef>
            </a:pPr>
            <a:endParaRPr lang="es-E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TotalTime>
  <Words>3066</Words>
  <Application>Microsoft Office PowerPoint</Application>
  <PresentationFormat>Presentación en pantalla (4:3)</PresentationFormat>
  <Paragraphs>357</Paragraphs>
  <Slides>62</Slides>
  <Notes>40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62</vt:i4>
      </vt:variant>
    </vt:vector>
  </HeadingPairs>
  <TitlesOfParts>
    <vt:vector size="68" baseType="lpstr">
      <vt:lpstr>Arial</vt:lpstr>
      <vt:lpstr>Symbol</vt:lpstr>
      <vt:lpstr>Times New Roman</vt:lpstr>
      <vt:lpstr>Estrangelo Edessa</vt:lpstr>
      <vt:lpstr>Diseño predeterminado</vt:lpstr>
      <vt:lpstr>Imagen de Microsoft Word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Computadora</dc:creator>
  <cp:lastModifiedBy>Administrador</cp:lastModifiedBy>
  <cp:revision>37</cp:revision>
  <dcterms:created xsi:type="dcterms:W3CDTF">2007-07-21T21:05:04Z</dcterms:created>
  <dcterms:modified xsi:type="dcterms:W3CDTF">2009-12-16T17:09:31Z</dcterms:modified>
</cp:coreProperties>
</file>