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2"/>
  </p:handoutMasterIdLst>
  <p:sldIdLst>
    <p:sldId id="256" r:id="rId2"/>
    <p:sldId id="257" r:id="rId3"/>
    <p:sldId id="266" r:id="rId4"/>
    <p:sldId id="270" r:id="rId5"/>
    <p:sldId id="271" r:id="rId6"/>
    <p:sldId id="260" r:id="rId7"/>
    <p:sldId id="261" r:id="rId8"/>
    <p:sldId id="267" r:id="rId9"/>
    <p:sldId id="311" r:id="rId10"/>
    <p:sldId id="268" r:id="rId11"/>
    <p:sldId id="269" r:id="rId12"/>
    <p:sldId id="316" r:id="rId13"/>
    <p:sldId id="318" r:id="rId14"/>
    <p:sldId id="313" r:id="rId15"/>
    <p:sldId id="314" r:id="rId16"/>
    <p:sldId id="315" r:id="rId17"/>
    <p:sldId id="281" r:id="rId18"/>
    <p:sldId id="282" r:id="rId19"/>
    <p:sldId id="283" r:id="rId20"/>
    <p:sldId id="301" r:id="rId21"/>
    <p:sldId id="302" r:id="rId22"/>
    <p:sldId id="303" r:id="rId23"/>
    <p:sldId id="304" r:id="rId24"/>
    <p:sldId id="305" r:id="rId25"/>
    <p:sldId id="310" r:id="rId26"/>
    <p:sldId id="284" r:id="rId27"/>
    <p:sldId id="306" r:id="rId28"/>
    <p:sldId id="285" r:id="rId29"/>
    <p:sldId id="286" r:id="rId30"/>
    <p:sldId id="287" r:id="rId31"/>
    <p:sldId id="288" r:id="rId32"/>
    <p:sldId id="263" r:id="rId33"/>
    <p:sldId id="273" r:id="rId34"/>
    <p:sldId id="274" r:id="rId35"/>
    <p:sldId id="295" r:id="rId36"/>
    <p:sldId id="289" r:id="rId37"/>
    <p:sldId id="276" r:id="rId38"/>
    <p:sldId id="275" r:id="rId39"/>
    <p:sldId id="290" r:id="rId40"/>
    <p:sldId id="293" r:id="rId41"/>
    <p:sldId id="294" r:id="rId42"/>
    <p:sldId id="292" r:id="rId43"/>
    <p:sldId id="296" r:id="rId44"/>
    <p:sldId id="308" r:id="rId45"/>
    <p:sldId id="309" r:id="rId46"/>
    <p:sldId id="265" r:id="rId47"/>
    <p:sldId id="277" r:id="rId48"/>
    <p:sldId id="272" r:id="rId49"/>
    <p:sldId id="279" r:id="rId50"/>
    <p:sldId id="280" r:id="rId51"/>
  </p:sldIdLst>
  <p:sldSz cx="9144000" cy="6858000" type="screen4x3"/>
  <p:notesSz cx="6858000" cy="8912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  <a:srgbClr val="CC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73" autoAdjust="0"/>
    <p:restoredTop sz="94660"/>
  </p:normalViewPr>
  <p:slideViewPr>
    <p:cSldViewPr>
      <p:cViewPr varScale="1">
        <p:scale>
          <a:sx n="50" d="100"/>
          <a:sy n="50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4" Type="http://schemas.openxmlformats.org/officeDocument/2006/relationships/image" Target="../media/image7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64550"/>
            <a:ext cx="297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464550"/>
            <a:ext cx="297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F17DAC-0D9D-4D8D-8324-5CC5DCAEE7E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24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4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24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24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BA5639-68C3-4012-B5F8-82C90854AC8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EB67B-ECF6-4E83-A67C-8C0BD5B3EBA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18E9F-44FA-4649-9DDC-008FF4B4201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AE8CA7-CB41-4AF9-8D29-3077B7787FA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016D6E-0362-4D05-B4DF-CA5A82E7F42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B0AA2C-1CC1-472F-8D7E-0E28F2E0AC9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164192-88A9-48D5-9A28-6F58A9F77A2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8EFBDE-C33F-468C-9B48-210D0BE9355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290331-6291-4BFF-8F56-2C81ED725BE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83752-7EDE-4D43-8CE0-38EEB63D72A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C43843-9822-4019-B56F-6C4090A9831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13AD4-B54A-4A9E-95C9-4D308297ED1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8BCD47-8851-4191-A22F-9D64232C730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552F29D-38FD-4252-861B-C2F5192333F3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4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14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CUADROS.xl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UADROS.xls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Hoja_de_c_lculo_de_Microsoft_Office_Excel_97-20034.xls"/><Relationship Id="rId4" Type="http://schemas.openxmlformats.org/officeDocument/2006/relationships/oleObject" Target="../embeddings/Hoja_de_c_lculo_de_Microsoft_Office_Excel_97-2003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UADROS.xls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Hoja_de_c_lculo_de_Microsoft_Office_Excel_97-200310.xls"/><Relationship Id="rId3" Type="http://schemas.openxmlformats.org/officeDocument/2006/relationships/slide" Target="slide32.xml"/><Relationship Id="rId7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Hoja_de_c_lculo_de_Microsoft_Office_Excel_97-20038.xls"/><Relationship Id="rId5" Type="http://schemas.openxmlformats.org/officeDocument/2006/relationships/oleObject" Target="../embeddings/Hoja_de_c_lculo_de_Microsoft_Office_Excel_97-20037.xls"/><Relationship Id="rId4" Type="http://schemas.openxmlformats.org/officeDocument/2006/relationships/oleObject" Target="../embeddings/Hoja_de_c_lculo_de_Microsoft_Office_Excel_97-20036.xls"/><Relationship Id="rId9" Type="http://schemas.openxmlformats.org/officeDocument/2006/relationships/oleObject" Target="../embeddings/Hoja_de_c_lculo_de_Microsoft_Office_Excel_97-200311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Hoja_de_c_lculo_de_Microsoft_Office_Excel_97-200315.xls"/><Relationship Id="rId5" Type="http://schemas.openxmlformats.org/officeDocument/2006/relationships/oleObject" Target="../embeddings/Hoja_de_c_lculo_de_Microsoft_Office_Excel_97-200314.xls"/><Relationship Id="rId4" Type="http://schemas.openxmlformats.org/officeDocument/2006/relationships/oleObject" Target="../embeddings/Hoja_de_c_lculo_de_Microsoft_Office_Excel_97-200313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pastoartificial.com.mx/galeria/18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675688" cy="2159000"/>
          </a:xfrm>
        </p:spPr>
        <p:txBody>
          <a:bodyPr/>
          <a:lstStyle/>
          <a:p>
            <a:r>
              <a:rPr lang="es-ES" sz="3200">
                <a:solidFill>
                  <a:schemeClr val="tx1"/>
                </a:solidFill>
                <a:effectLst/>
              </a:rPr>
              <a:t>“PROYECTO PARA LA IMPLEMENTACIÓN DE UN COMPLEJO DE CANCHAS DEPORTIVAS DE CÉSPED SINTÉTICO EN LA CIUDAD DE GUAYAQUIL”</a:t>
            </a: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3670300" y="4508500"/>
            <a:ext cx="5473700" cy="1152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b="1">
                <a:effectLst/>
              </a:rPr>
              <a:t>Diana K. Guijarro de la Cruz</a:t>
            </a:r>
          </a:p>
          <a:p>
            <a:pPr>
              <a:lnSpc>
                <a:spcPct val="90000"/>
              </a:lnSpc>
            </a:pPr>
            <a:r>
              <a:rPr lang="es-ES" b="1">
                <a:effectLst/>
              </a:rPr>
              <a:t>César A. Mendoza Mera</a:t>
            </a:r>
            <a:endParaRPr lang="es-ES"/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3851275" y="620713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latin typeface="Arial" charset="0"/>
              </a:rPr>
              <a:t>TEMA: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Investigación Exploratoria (Grupo Focal)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11188" y="2133600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latin typeface="Arial" charset="0"/>
              </a:rPr>
              <a:t>Conocer el perfil de los consumidores de este tipo de servicios y las diferentes motivaciones que los llevan a hacerlo en este tipo de superficies.</a:t>
            </a:r>
            <a:r>
              <a:rPr lang="es-ES" sz="2200" b="1">
                <a:latin typeface="Arial" charset="0"/>
              </a:rPr>
              <a:t>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79388" y="3068638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Investigación Descriptiva (Encuestas)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01650" y="3644900"/>
            <a:ext cx="86423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Establecer un perfil demográfico de los posibles clientes.</a:t>
            </a:r>
          </a:p>
          <a:p>
            <a:endParaRPr lang="es-ES" sz="1000" b="1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Conocer frecuencias y lugares de mayor concurrencia.</a:t>
            </a:r>
          </a:p>
          <a:p>
            <a:endParaRPr lang="es-ES" sz="1000" b="1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Determinar el nivel de aceptación hacia el nuevo complejo.</a:t>
            </a:r>
          </a:p>
          <a:p>
            <a:endParaRPr lang="es-ES" sz="1000" b="1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Estudiar frecuencias de visita y la disponibilidad al pago.</a:t>
            </a:r>
          </a:p>
          <a:p>
            <a:endParaRPr lang="es-ES" sz="1000" b="1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Conocer la mejor ubicación.</a:t>
            </a:r>
          </a:p>
          <a:p>
            <a:endParaRPr lang="es-ES" sz="1000" b="1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Analizar las principales características del complejo.</a:t>
            </a:r>
          </a:p>
          <a:p>
            <a:endParaRPr lang="es-ES" sz="1000" b="1"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>
                <a:latin typeface="Arial" charset="0"/>
              </a:rPr>
              <a:t>Conocer opiniones acerca de los servicios adicionales y nombre.</a:t>
            </a:r>
          </a:p>
        </p:txBody>
      </p:sp>
      <p:sp>
        <p:nvSpPr>
          <p:cNvPr id="88074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Investigación de Mercados</a:t>
            </a:r>
            <a:br>
              <a:rPr lang="es-ES" sz="2800">
                <a:latin typeface="Arial" charset="0"/>
              </a:rPr>
            </a:br>
            <a:r>
              <a:rPr lang="es-ES" sz="2800">
                <a:latin typeface="Arial" charset="0"/>
              </a:rPr>
              <a:t>Objetivos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490538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Resultados de la Investigación Exploratoria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88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latin typeface="Arial" charset="0"/>
              </a:rPr>
              <a:t>Hombres → Mayores a 18 años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b="1">
                <a:latin typeface="Arial" charset="0"/>
              </a:rPr>
              <a:t>Niveles de Ingresos superiores a $400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Practicado por diversión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Características importantes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ES" sz="1900" b="1">
                <a:latin typeface="Arial" charset="0"/>
                <a:cs typeface="Arial" charset="0"/>
              </a:rPr>
              <a:t>► </a:t>
            </a:r>
            <a:r>
              <a:rPr lang="es-ES" sz="1900" b="1">
                <a:latin typeface="Arial" charset="0"/>
              </a:rPr>
              <a:t>Agilidad    </a:t>
            </a:r>
            <a:r>
              <a:rPr lang="es-ES" sz="1900" b="1">
                <a:latin typeface="Arial" charset="0"/>
                <a:cs typeface="Arial" charset="0"/>
              </a:rPr>
              <a:t>► </a:t>
            </a:r>
            <a:r>
              <a:rPr lang="es-ES" sz="1900" b="1">
                <a:latin typeface="Arial" charset="0"/>
              </a:rPr>
              <a:t>Rapidez     </a:t>
            </a:r>
            <a:r>
              <a:rPr lang="es-ES" sz="1900" b="1">
                <a:latin typeface="Arial" charset="0"/>
                <a:cs typeface="Arial" charset="0"/>
              </a:rPr>
              <a:t>► Calidad del terreno     ► Pocas lesiones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Practicado entre amigos y de prefiere el horario nocturno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Se ajustan a cualquier modalidad de juego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Principal factor → Ubicación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000" b="1">
                <a:latin typeface="Arial" charset="0"/>
              </a:rPr>
              <a:t>	 </a:t>
            </a:r>
            <a:r>
              <a:rPr lang="es-ES" sz="2000" b="1">
                <a:latin typeface="Arial" charset="0"/>
                <a:cs typeface="Arial" charset="0"/>
              </a:rPr>
              <a:t>► Vías de acceso	 	► Parqueos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Precio módico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9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No disponibilidad → Buscan otra opción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200" b="1">
                <a:latin typeface="Arial" charset="0"/>
              </a:rPr>
              <a:t>Totalmente de acuerdo con la implementación del complejo.</a:t>
            </a:r>
            <a:r>
              <a:rPr lang="es-ES" sz="2000" b="1"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404813"/>
            <a:ext cx="5267325" cy="346075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Investigación Descriptiva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353425" cy="5399087"/>
          </a:xfrm>
        </p:spPr>
        <p:txBody>
          <a:bodyPr/>
          <a:lstStyle/>
          <a:p>
            <a:r>
              <a:rPr lang="es-ES" sz="2400">
                <a:latin typeface="Arial" charset="0"/>
              </a:rPr>
              <a:t>Determinación de la muestra</a:t>
            </a:r>
          </a:p>
          <a:p>
            <a:pPr>
              <a:buFont typeface="Wingdings" pitchFamily="2" charset="2"/>
              <a:buNone/>
            </a:pPr>
            <a:r>
              <a:rPr lang="es-ES" sz="2400">
                <a:latin typeface="Arial" charset="0"/>
              </a:rPr>
              <a:t>	</a:t>
            </a:r>
            <a:r>
              <a:rPr lang="es-ES" sz="2000" b="1">
                <a:latin typeface="Arial" charset="0"/>
              </a:rPr>
              <a:t>Población Infinita o Desconocida</a:t>
            </a:r>
          </a:p>
          <a:p>
            <a:pPr>
              <a:buFont typeface="Wingdings" pitchFamily="2" charset="2"/>
              <a:buNone/>
            </a:pPr>
            <a:endParaRPr lang="es-ES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12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s-ES" sz="2000" b="1">
                <a:latin typeface="Arial" charset="0"/>
              </a:rPr>
              <a:t>Donde:</a:t>
            </a:r>
          </a:p>
          <a:p>
            <a:pPr>
              <a:buFont typeface="Wingdings" pitchFamily="2" charset="2"/>
              <a:buNone/>
            </a:pPr>
            <a:r>
              <a:rPr lang="es-ES" sz="2000" b="1">
                <a:latin typeface="Arial" charset="0"/>
              </a:rPr>
              <a:t>	Z = Nivel de confianza del 95.5% que representa 2</a:t>
            </a:r>
          </a:p>
          <a:p>
            <a:pPr>
              <a:buFont typeface="Wingdings" pitchFamily="2" charset="2"/>
              <a:buNone/>
            </a:pPr>
            <a:r>
              <a:rPr lang="es-ES" sz="2000" b="1">
                <a:latin typeface="Arial" charset="0"/>
              </a:rPr>
              <a:t>	P = 0.5</a:t>
            </a:r>
          </a:p>
          <a:p>
            <a:pPr>
              <a:buFont typeface="Wingdings" pitchFamily="2" charset="2"/>
              <a:buNone/>
            </a:pPr>
            <a:r>
              <a:rPr lang="es-ES" sz="2000" b="1">
                <a:latin typeface="Arial" charset="0"/>
              </a:rPr>
              <a:t>	Q = 0.5</a:t>
            </a:r>
          </a:p>
          <a:p>
            <a:pPr>
              <a:buFont typeface="Wingdings" pitchFamily="2" charset="2"/>
              <a:buNone/>
            </a:pPr>
            <a:r>
              <a:rPr lang="es-ES" sz="2000" b="1">
                <a:latin typeface="Arial" charset="0"/>
              </a:rPr>
              <a:t>	e = Error del 5% 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3563938" y="2349500"/>
          <a:ext cx="2087562" cy="1057275"/>
        </p:xfrm>
        <a:graphic>
          <a:graphicData uri="http://schemas.openxmlformats.org/presentationml/2006/ole">
            <p:oleObj spid="_x0000_s163844" name="Ecuación" r:id="rId3" imgW="850531" imgH="418918" progId="Equation.3">
              <p:embed/>
            </p:oleObj>
          </a:graphicData>
        </a:graphic>
      </p:graphicFrame>
      <p:graphicFrame>
        <p:nvGraphicFramePr>
          <p:cNvPr id="16384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843213" y="5516563"/>
          <a:ext cx="3673475" cy="1046162"/>
        </p:xfrm>
        <a:graphic>
          <a:graphicData uri="http://schemas.openxmlformats.org/presentationml/2006/ole">
            <p:oleObj spid="_x0000_s163846" name="Ecuación" r:id="rId4" imgW="1993680" imgH="60948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224338"/>
            <a:ext cx="60483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250825" y="2205038"/>
            <a:ext cx="590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Nivel de Conocimiento y Competencia</a:t>
            </a:r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08275"/>
            <a:ext cx="46815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3" name="Rectangle 9"/>
          <p:cNvSpPr>
            <a:spLocks noRot="1" noChangeArrowheads="1"/>
          </p:cNvSpPr>
          <p:nvPr/>
        </p:nvSpPr>
        <p:spPr bwMode="auto">
          <a:xfrm>
            <a:off x="539750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Resultados de la Investigación Descriptiva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468313" y="836613"/>
            <a:ext cx="6408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23850" y="836613"/>
            <a:ext cx="83518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Perfil del consumidor</a:t>
            </a:r>
          </a:p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Hombres con edades entre 18 a 65 años de clase social media y alta que practican fútbol como diversión o deporte.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Nivel de Aceptación</a:t>
            </a:r>
          </a:p>
        </p:txBody>
      </p:sp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96975"/>
            <a:ext cx="51847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Frecuencias de Uso y Disponibilidad de Pago</a:t>
            </a:r>
          </a:p>
        </p:txBody>
      </p:sp>
      <p:pic>
        <p:nvPicPr>
          <p:cNvPr id="1669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149725"/>
            <a:ext cx="41402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49725"/>
            <a:ext cx="38893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Ubicación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836613"/>
            <a:ext cx="35433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468313" y="30686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Características del complejo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65898" name="Object 10"/>
          <p:cNvGraphicFramePr>
            <a:graphicFrameLocks noChangeAspect="1"/>
          </p:cNvGraphicFramePr>
          <p:nvPr/>
        </p:nvGraphicFramePr>
        <p:xfrm>
          <a:off x="323850" y="3933825"/>
          <a:ext cx="8569325" cy="1804988"/>
        </p:xfrm>
        <a:graphic>
          <a:graphicData uri="http://schemas.openxmlformats.org/presentationml/2006/ole">
            <p:oleObj spid="_x0000_s165898" name="Hoja de cálculo" r:id="rId4" imgW="7991551" imgH="1143000" progId="Excel.Shee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125538"/>
            <a:ext cx="46799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221163"/>
            <a:ext cx="4752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95288" y="350043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Nombre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Servicios Adicionales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908175" y="1484313"/>
            <a:ext cx="460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Análisis FODA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92138" y="122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35013" y="1444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/>
          </a:p>
        </p:txBody>
      </p:sp>
      <p:graphicFrame>
        <p:nvGraphicFramePr>
          <p:cNvPr id="114725" name="Group 37"/>
          <p:cNvGraphicFramePr>
            <a:graphicFrameLocks noGrp="1"/>
          </p:cNvGraphicFramePr>
          <p:nvPr/>
        </p:nvGraphicFramePr>
        <p:xfrm>
          <a:off x="323850" y="2060575"/>
          <a:ext cx="8135938" cy="4576763"/>
        </p:xfrm>
        <a:graphic>
          <a:graphicData uri="http://schemas.openxmlformats.org/drawingml/2006/table">
            <a:tbl>
              <a:tblPr/>
              <a:tblGrid>
                <a:gridCol w="4032250"/>
                <a:gridCol w="4103688"/>
              </a:tblGrid>
              <a:tr h="410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Fortalezas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Césped sintético de alta calidad.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Fácil ubicación y amplias vías de acceso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Amplias y agradables instalaciones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Espacios de acuerdo a las necesidades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altamente capacitado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Oportunidades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Es un deporte que lo practican personas de todas las edades.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Es un mercado que no se lo ha explotado totalmente.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Pocos competidores directos.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Superficie multiuso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Es el deporte más practicado en Guayaquil.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26" name="Rectangle 38"/>
          <p:cNvSpPr>
            <a:spLocks noRot="1" noChangeArrowheads="1"/>
          </p:cNvSpPr>
          <p:nvPr/>
        </p:nvSpPr>
        <p:spPr bwMode="auto">
          <a:xfrm>
            <a:off x="3952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CAPÍTULO III</a:t>
            </a:r>
            <a:br>
              <a:rPr lang="es-E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 DE MARKETING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55" name="Group 19"/>
          <p:cNvGraphicFramePr>
            <a:graphicFrameLocks noGrp="1"/>
          </p:cNvGraphicFramePr>
          <p:nvPr>
            <p:ph/>
          </p:nvPr>
        </p:nvGraphicFramePr>
        <p:xfrm>
          <a:off x="468313" y="1125538"/>
          <a:ext cx="8229600" cy="439261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39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Debilidades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Altos costos del césped sintético.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Es una empresa nueva que carece de experiencia.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Falta de lealtad de los clientes al complejo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Amenazas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Problemas de estiaje en horas de la noche.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Impacto negativo por políticas económicas.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Inestabilidad política en el país.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16338"/>
            <a:ext cx="8229600" cy="2549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b="1">
                <a:latin typeface="Arial" charset="0"/>
              </a:rPr>
              <a:t>Visión</a:t>
            </a:r>
          </a:p>
          <a:p>
            <a:pPr algn="ctr">
              <a:buFont typeface="Wingdings" pitchFamily="2" charset="2"/>
              <a:buNone/>
            </a:pPr>
            <a:r>
              <a:rPr lang="es-ES" sz="2400" b="1">
                <a:effectLst/>
                <a:latin typeface="Arial" charset="0"/>
              </a:rPr>
              <a:t>Convertir en dos años a Soccer Land en el complejo de canchas de fútbol de césped sintético más visitado en la ciudad de Guayaquil, posicionando la marca en la mente de los clientes</a:t>
            </a:r>
            <a:r>
              <a:rPr lang="es-ES" sz="2400" b="1">
                <a:latin typeface="Arial" charset="0"/>
              </a:rPr>
              <a:t>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49788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Misión</a:t>
            </a:r>
          </a:p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Ofrecer a los guayaquileños que practican fútbol como deporte o pasatiempo un servicio de alquiler de canchas de césped sintético de calidad complementado con cómodas y seguras instalaciones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Arial" charset="0"/>
              </a:rPr>
              <a:t>CAPÍTULO I </a:t>
            </a:r>
            <a:br>
              <a:rPr lang="es-ES" sz="4000">
                <a:latin typeface="Arial" charset="0"/>
              </a:rPr>
            </a:br>
            <a:r>
              <a:rPr lang="es-ES" sz="4000">
                <a:latin typeface="Arial" charset="0"/>
              </a:rPr>
              <a:t>GENERALIDADES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0425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>
                <a:latin typeface="Arial" charset="0"/>
              </a:rPr>
              <a:t>“</a:t>
            </a:r>
            <a:r>
              <a:rPr lang="es-ES" sz="2800" b="1" i="1">
                <a:latin typeface="Arial" charset="0"/>
              </a:rPr>
              <a:t>Actividad física, ejercida como juego o competición, cuya práctica supone entrenamiento y sujeción a normas”</a:t>
            </a:r>
            <a:r>
              <a:rPr lang="es-ES" sz="280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2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800" b="1">
                <a:latin typeface="Arial" charset="0"/>
              </a:rPr>
              <a:t>Practicado desde épocas prehistóricas hasta la actualidad.</a:t>
            </a:r>
          </a:p>
          <a:p>
            <a:pPr>
              <a:lnSpc>
                <a:spcPct val="90000"/>
              </a:lnSpc>
            </a:pPr>
            <a:endParaRPr lang="es-E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800" b="1">
                <a:latin typeface="Arial" charset="0"/>
              </a:rPr>
              <a:t>En el Ecuador la practica deportiva en las escuelas nace a raíz de la necesidad de espacios de recreación dentro del pénsum académico impartido.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b="1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>
                <a:latin typeface="Arial" charset="0"/>
              </a:rPr>
              <a:t>Matriz de Crecimiento Participación BCG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345363" cy="50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Análisis de la Segmentación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800" b="1">
                <a:latin typeface="Arial" charset="0"/>
              </a:rPr>
              <a:t>Geográfica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800" b="1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latin typeface="Arial" charset="0"/>
              </a:rPr>
              <a:t>	Variable geográfica: Ciudad de Guayaquil → Norte</a:t>
            </a:r>
            <a:endParaRPr lang="es-ES" sz="280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8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C" sz="2800" b="1">
                <a:latin typeface="Arial" charset="0"/>
              </a:rPr>
              <a:t>Sociodemográfica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800" b="1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>
                <a:latin typeface="Arial" charset="0"/>
              </a:rPr>
              <a:t>	</a:t>
            </a:r>
            <a:r>
              <a:rPr lang="es-EC" sz="2800">
                <a:latin typeface="Arial" charset="0"/>
              </a:rPr>
              <a:t>Sexo: Hombres</a:t>
            </a:r>
            <a:endParaRPr lang="es-EC" sz="2800" b="1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latin typeface="Arial" charset="0"/>
              </a:rPr>
              <a:t>	Edad: De 18 a 65 años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latin typeface="Arial" charset="0"/>
              </a:rPr>
              <a:t>	Clase social: Media, media alta y alta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8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C" sz="2800" b="1">
                <a:latin typeface="Arial" charset="0"/>
              </a:rPr>
              <a:t>Conductual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800" b="1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C" sz="2800">
                <a:latin typeface="Arial" charset="0"/>
              </a:rPr>
              <a:t>	Personas que disfrutan de la practica de fútbol como deporte o diversión.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800"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Modelo de Implicación Foote Cone &amp; Belding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6192838" cy="2913062"/>
          </a:xfrm>
          <a:prstGeom prst="rect">
            <a:avLst/>
          </a:prstGeom>
          <a:noFill/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500" b="1" u="sng">
                <a:latin typeface="Arial" charset="0"/>
              </a:rPr>
              <a:t>Grado de Implicación:</a:t>
            </a:r>
            <a:r>
              <a:rPr lang="es-ES" sz="2500">
                <a:latin typeface="Arial" charset="0"/>
              </a:rPr>
              <a:t> Denota la fuerza con que un consumidor responde o reacciona ante los estímulos o atributos de un producto.</a:t>
            </a:r>
          </a:p>
          <a:p>
            <a:pPr>
              <a:spcBef>
                <a:spcPct val="50000"/>
              </a:spcBef>
            </a:pPr>
            <a:r>
              <a:rPr lang="es-ES" sz="2500" b="1" u="sng">
                <a:latin typeface="Arial" charset="0"/>
              </a:rPr>
              <a:t>Modo de Aprehensión:</a:t>
            </a:r>
            <a:r>
              <a:rPr lang="es-ES" sz="2500">
                <a:latin typeface="Arial" charset="0"/>
              </a:rPr>
              <a:t> Determina si el comportamiento de compra se define en el plano intelectual o emocional.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Modelo de las cinco fuerzas de PORTER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341438"/>
            <a:ext cx="2592388" cy="1879600"/>
          </a:xfrm>
          <a:prstGeom prst="rect">
            <a:avLst/>
          </a:prstGeom>
          <a:noFill/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13100"/>
            <a:ext cx="2592388" cy="1876425"/>
          </a:xfrm>
          <a:prstGeom prst="rect">
            <a:avLst/>
          </a:prstGeom>
          <a:noFill/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213100"/>
            <a:ext cx="2447925" cy="1785938"/>
          </a:xfrm>
          <a:prstGeom prst="rect">
            <a:avLst/>
          </a:prstGeom>
          <a:noFill/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38" y="3194050"/>
            <a:ext cx="2449512" cy="1819275"/>
          </a:xfrm>
          <a:prstGeom prst="rect">
            <a:avLst/>
          </a:prstGeom>
          <a:noFill/>
        </p:spPr>
      </p:pic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013325"/>
            <a:ext cx="2592388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MARKETING MIX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s-ES" sz="2400" b="1">
                <a:latin typeface="Arial" charset="0"/>
              </a:rPr>
              <a:t>Producto</a:t>
            </a:r>
          </a:p>
          <a:p>
            <a:pPr>
              <a:buFont typeface="Wingdings" pitchFamily="2" charset="2"/>
              <a:buNone/>
            </a:pPr>
            <a:r>
              <a:rPr lang="es-ES" sz="2400">
                <a:latin typeface="Arial" charset="0"/>
              </a:rPr>
              <a:t>	Complejo de canchas de fútbol de césped sintético.</a:t>
            </a:r>
          </a:p>
          <a:p>
            <a:pPr>
              <a:buFont typeface="Wingdings" pitchFamily="2" charset="2"/>
              <a:buNone/>
            </a:pPr>
            <a:r>
              <a:rPr lang="es-ES" sz="2400">
                <a:latin typeface="Arial" charset="0"/>
              </a:rPr>
              <a:t>	Dos canchas </a:t>
            </a:r>
            <a:r>
              <a:rPr lang="es-ES" sz="2400" b="1">
                <a:latin typeface="Arial" charset="0"/>
                <a:cs typeface="Arial" charset="0"/>
              </a:rPr>
              <a:t>→ </a:t>
            </a:r>
            <a:r>
              <a:rPr lang="es-ES" sz="2400">
                <a:latin typeface="Arial" charset="0"/>
                <a:cs typeface="Arial" charset="0"/>
              </a:rPr>
              <a:t>40 x 26 mts</a:t>
            </a:r>
          </a:p>
          <a:p>
            <a:pPr lvl="2"/>
            <a:r>
              <a:rPr lang="es-ES" sz="2000">
                <a:latin typeface="Arial" charset="0"/>
                <a:cs typeface="Arial" charset="0"/>
              </a:rPr>
              <a:t>Bar</a:t>
            </a:r>
          </a:p>
          <a:p>
            <a:pPr lvl="2"/>
            <a:r>
              <a:rPr lang="es-ES" sz="2000">
                <a:latin typeface="Arial" charset="0"/>
                <a:cs typeface="Arial" charset="0"/>
              </a:rPr>
              <a:t>Vestidores</a:t>
            </a:r>
          </a:p>
          <a:p>
            <a:pPr lvl="2"/>
            <a:r>
              <a:rPr lang="es-ES" sz="2000">
                <a:latin typeface="Arial" charset="0"/>
                <a:cs typeface="Arial" charset="0"/>
              </a:rPr>
              <a:t>Área de juegos</a:t>
            </a:r>
          </a:p>
          <a:p>
            <a:pPr>
              <a:buFont typeface="Wingdings" pitchFamily="2" charset="2"/>
              <a:buNone/>
            </a:pPr>
            <a:endParaRPr lang="es-ES" sz="1000">
              <a:latin typeface="Arial" charset="0"/>
              <a:cs typeface="Arial" charset="0"/>
            </a:endParaRPr>
          </a:p>
          <a:p>
            <a:pPr lvl="1"/>
            <a:r>
              <a:rPr lang="es-ES" sz="2400" b="1">
                <a:latin typeface="Arial" charset="0"/>
                <a:cs typeface="Arial" charset="0"/>
              </a:rPr>
              <a:t>Marca</a:t>
            </a:r>
          </a:p>
          <a:p>
            <a:pPr lvl="1">
              <a:buFont typeface="Wingdings" pitchFamily="2" charset="2"/>
              <a:buNone/>
            </a:pPr>
            <a:r>
              <a:rPr lang="es-ES" sz="2000" b="1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437063"/>
            <a:ext cx="31686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r>
              <a:rPr lang="es-ES" sz="2400" b="1">
                <a:latin typeface="Arial" charset="0"/>
              </a:rPr>
              <a:t>Precio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r>
              <a:rPr lang="es-ES" sz="2400" b="1">
                <a:latin typeface="Arial" charset="0"/>
              </a:rPr>
              <a:t>Plaza</a:t>
            </a:r>
          </a:p>
          <a:p>
            <a:pPr>
              <a:buFont typeface="Wingdings" pitchFamily="2" charset="2"/>
              <a:buNone/>
            </a:pPr>
            <a:r>
              <a:rPr lang="es-ES" sz="2400" b="1">
                <a:latin typeface="Arial" charset="0"/>
              </a:rPr>
              <a:t>	</a:t>
            </a:r>
            <a:r>
              <a:rPr lang="es-ES" sz="2000" b="1">
                <a:latin typeface="Arial" charset="0"/>
              </a:rPr>
              <a:t>Norte de la Ciudad –&gt; Alrededores de la Cdla. La Garzota</a:t>
            </a:r>
          </a:p>
          <a:p>
            <a:pPr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  <a:p>
            <a:r>
              <a:rPr lang="es-ES" sz="2400" b="1">
                <a:latin typeface="Arial" charset="0"/>
              </a:rPr>
              <a:t>Promoción</a:t>
            </a:r>
          </a:p>
          <a:p>
            <a:pPr lvl="1"/>
            <a:r>
              <a:rPr lang="es-ES" sz="1800" b="1">
                <a:latin typeface="Arial" charset="0"/>
                <a:hlinkClick r:id="rId2" action="ppaction://hlinkfile"/>
              </a:rPr>
              <a:t>Canales de Comunicación</a:t>
            </a:r>
            <a:endParaRPr lang="es-ES" sz="1800" b="1">
              <a:latin typeface="Arial" charset="0"/>
            </a:endParaRPr>
          </a:p>
          <a:p>
            <a:pPr lvl="1"/>
            <a:r>
              <a:rPr lang="es-ES" sz="1800" b="1">
                <a:latin typeface="Arial" charset="0"/>
              </a:rPr>
              <a:t>Marketing Boca a Boca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endParaRPr lang="es-ES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25538"/>
            <a:ext cx="5545138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Arial" charset="0"/>
              </a:rPr>
              <a:t>CAPÍTULO IV</a:t>
            </a:r>
            <a:br>
              <a:rPr lang="es-ES" sz="4000">
                <a:latin typeface="Arial" charset="0"/>
              </a:rPr>
            </a:br>
            <a:r>
              <a:rPr lang="es-ES" sz="4000">
                <a:latin typeface="Arial" charset="0"/>
              </a:rPr>
              <a:t>ESTUDIO TÉCNICO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07413" cy="4751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>
                <a:latin typeface="Arial" charset="0"/>
              </a:rPr>
              <a:t>Localización</a:t>
            </a:r>
          </a:p>
          <a:p>
            <a:pPr lvl="1">
              <a:lnSpc>
                <a:spcPct val="90000"/>
              </a:lnSpc>
            </a:pPr>
            <a:r>
              <a:rPr lang="es-ES" sz="2400">
                <a:latin typeface="Arial" charset="0"/>
              </a:rPr>
              <a:t>Macro: Sector Norte (Resultados de la Inv. de Mercados)</a:t>
            </a:r>
          </a:p>
          <a:p>
            <a:pPr lvl="1">
              <a:lnSpc>
                <a:spcPct val="90000"/>
              </a:lnSpc>
            </a:pPr>
            <a:r>
              <a:rPr lang="es-ES" sz="2400">
                <a:latin typeface="Arial" charset="0"/>
              </a:rPr>
              <a:t>Micro: </a:t>
            </a:r>
            <a:r>
              <a:rPr lang="es-ES" sz="2400">
                <a:latin typeface="Arial" charset="0"/>
                <a:hlinkClick r:id="rId2" action="ppaction://hlinksldjump"/>
              </a:rPr>
              <a:t>Cdla. La Garzota</a:t>
            </a:r>
            <a:endParaRPr lang="es-ES" sz="240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s-ES">
                <a:latin typeface="Arial" charset="0"/>
              </a:rPr>
              <a:t>Vías de acceso de gran magnitud como son la Av. Presidente Roldós (Av. de las Américas) y Av. Isidro Ayora, las cuales evitan congestionamiento vehicular en sectores aledaños</a:t>
            </a:r>
          </a:p>
          <a:p>
            <a:pPr lvl="2">
              <a:lnSpc>
                <a:spcPct val="90000"/>
              </a:lnSpc>
            </a:pPr>
            <a:r>
              <a:rPr lang="es-ES">
                <a:latin typeface="Arial" charset="0"/>
              </a:rPr>
              <a:t>Amplios lugares para parqueos.</a:t>
            </a:r>
          </a:p>
          <a:p>
            <a:pPr lvl="2">
              <a:lnSpc>
                <a:spcPct val="90000"/>
              </a:lnSpc>
            </a:pPr>
            <a:r>
              <a:rPr lang="es-ES">
                <a:latin typeface="Arial" charset="0"/>
              </a:rPr>
              <a:t>Puntos de referencia claves, como son el Aeropuerto José Joaquín De Olmedo, Mi Comisariato, Monumento a Jaime Roldós y  Comisariato Santa Isabel.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507412" cy="633412"/>
          </a:xfrm>
        </p:spPr>
        <p:txBody>
          <a:bodyPr/>
          <a:lstStyle/>
          <a:p>
            <a:r>
              <a:rPr lang="es-EC" sz="2800">
                <a:latin typeface="Arial" charset="0"/>
              </a:rPr>
              <a:t>Especificaciones Técnicas del Césped Sintético</a:t>
            </a:r>
            <a:endParaRPr lang="es-ES" sz="2800">
              <a:latin typeface="Arial" charset="0"/>
            </a:endParaRP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6337300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algn="l"/>
            <a:r>
              <a:rPr lang="es-ES" sz="2800">
                <a:latin typeface="Arial" charset="0"/>
              </a:rPr>
              <a:t>Requerimientos Técnicos para la Instalación.</a:t>
            </a:r>
          </a:p>
        </p:txBody>
      </p:sp>
      <p:pic>
        <p:nvPicPr>
          <p:cNvPr id="125956" name="Picture 4" descr="DSC04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33131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 descr="DSC04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4559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DSC05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508500"/>
            <a:ext cx="32400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 descr="DSC05568"/>
          <p:cNvPicPr>
            <a:picLocks noChangeAspect="1" noChangeArrowheads="1"/>
          </p:cNvPicPr>
          <p:nvPr/>
        </p:nvPicPr>
        <p:blipFill>
          <a:blip r:embed="rId5" cstate="print"/>
          <a:srcRect l="12524" b="816"/>
          <a:stretch>
            <a:fillRect/>
          </a:stretch>
        </p:blipFill>
        <p:spPr bwMode="auto">
          <a:xfrm>
            <a:off x="5003800" y="4508500"/>
            <a:ext cx="3168650" cy="2122488"/>
          </a:xfrm>
          <a:prstGeom prst="rect">
            <a:avLst/>
          </a:prstGeom>
          <a:noFill/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331913" y="105251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Excavación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724525" y="105251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Relleno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403350" y="40052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Compactado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219700" y="4005263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Canales de Drenaje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DSC05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20713"/>
            <a:ext cx="30241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635375" y="18891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Asfaltado</a:t>
            </a:r>
          </a:p>
        </p:txBody>
      </p:sp>
      <p:sp>
        <p:nvSpPr>
          <p:cNvPr id="124933" name="Rectangle 5"/>
          <p:cNvSpPr>
            <a:spLocks noRot="1" noChangeArrowheads="1"/>
          </p:cNvSpPr>
          <p:nvPr/>
        </p:nvSpPr>
        <p:spPr bwMode="auto">
          <a:xfrm>
            <a:off x="1835150" y="2997200"/>
            <a:ext cx="59039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Instalación del Césped Sintético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116013" y="3573463"/>
            <a:ext cx="266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Tendido de Rollos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003800" y="3573463"/>
            <a:ext cx="266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Unión de Rollos</a:t>
            </a:r>
          </a:p>
        </p:txBody>
      </p:sp>
      <p:pic>
        <p:nvPicPr>
          <p:cNvPr id="1249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76700"/>
            <a:ext cx="3305175" cy="2486025"/>
          </a:xfrm>
          <a:prstGeom prst="rect">
            <a:avLst/>
          </a:prstGeom>
          <a:noFill/>
        </p:spPr>
      </p:pic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76700"/>
            <a:ext cx="371475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>
                <a:latin typeface="Arial" charset="0"/>
              </a:rPr>
              <a:t>Importancia del deporte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b="1">
                <a:latin typeface="Arial" charset="0"/>
              </a:rPr>
              <a:t>FÍSICO – MENTAL – SOCIAL</a:t>
            </a:r>
          </a:p>
          <a:p>
            <a:pPr>
              <a:buFont typeface="Wingdings" pitchFamily="2" charset="2"/>
              <a:buNone/>
            </a:pPr>
            <a:endParaRPr lang="es-ES" sz="2800" b="1">
              <a:latin typeface="Arial" charset="0"/>
            </a:endParaRPr>
          </a:p>
          <a:p>
            <a:pPr lvl="1"/>
            <a:r>
              <a:rPr lang="es-ES" sz="2400" b="1">
                <a:latin typeface="Arial" charset="0"/>
              </a:rPr>
              <a:t>Físico: Desarrollo motriz y habilidades.</a:t>
            </a:r>
          </a:p>
          <a:p>
            <a:pPr>
              <a:buFont typeface="Wingdings" pitchFamily="2" charset="2"/>
              <a:buNone/>
            </a:pPr>
            <a:endParaRPr lang="es-ES" sz="2800" b="1">
              <a:latin typeface="Arial" charset="0"/>
            </a:endParaRPr>
          </a:p>
          <a:p>
            <a:pPr lvl="1"/>
            <a:r>
              <a:rPr lang="es-ES" sz="2400" b="1">
                <a:latin typeface="Arial" charset="0"/>
              </a:rPr>
              <a:t>Mental: Aporta con Disciplina, Respeto y Auto-control. Buen manejo de los estados de ánimo.</a:t>
            </a:r>
          </a:p>
          <a:p>
            <a:pPr>
              <a:buFont typeface="Wingdings" pitchFamily="2" charset="2"/>
              <a:buNone/>
            </a:pPr>
            <a:endParaRPr lang="es-ES" sz="2800" b="1">
              <a:latin typeface="Arial" charset="0"/>
            </a:endParaRPr>
          </a:p>
          <a:p>
            <a:pPr lvl="1"/>
            <a:r>
              <a:rPr lang="es-ES" sz="2400" b="1">
                <a:latin typeface="Arial" charset="0"/>
              </a:rPr>
              <a:t>Social: Previene la drogadicción, el alcoholismo, el tabaquismo, y la delincuencia. Considerado como un excelente medio de integración social.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DSC05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933825"/>
            <a:ext cx="1752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00113" y="37163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Cepillado y Fibrilación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39750" y="6921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Colocación de líneas y arcos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859338" y="6921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Riego de Arena y Caucho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724525" y="350043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charset="0"/>
              </a:rPr>
              <a:t>Luminarias</a:t>
            </a:r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92600"/>
            <a:ext cx="3028950" cy="2266950"/>
          </a:xfrm>
          <a:prstGeom prst="rect">
            <a:avLst/>
          </a:prstGeom>
          <a:noFill/>
        </p:spPr>
      </p:pic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68413"/>
            <a:ext cx="3028950" cy="2133600"/>
          </a:xfrm>
          <a:prstGeom prst="rect">
            <a:avLst/>
          </a:prstGeom>
          <a:noFill/>
        </p:spPr>
      </p:pic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268413"/>
            <a:ext cx="302895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4679950" cy="3614738"/>
          </a:xfrm>
          <a:prstGeom prst="rect">
            <a:avLst/>
          </a:prstGeom>
          <a:noFill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81075"/>
            <a:ext cx="7416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2087562" cy="490538"/>
          </a:xfrm>
        </p:spPr>
        <p:txBody>
          <a:bodyPr/>
          <a:lstStyle/>
          <a:p>
            <a:r>
              <a:rPr lang="es-ES" sz="2400">
                <a:latin typeface="Arial" charset="0"/>
              </a:rPr>
              <a:t>Edificio: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es-ES" sz="4000"/>
              <a:t>CAPÍTULO V</a:t>
            </a:r>
            <a:br>
              <a:rPr lang="es-ES" sz="4000"/>
            </a:br>
            <a:r>
              <a:rPr lang="es-ES" sz="4000"/>
              <a:t>ANÁLISIS ECONÓMICO Y FINANCIERO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es-ES" sz="2400">
                <a:latin typeface="Arial" charset="0"/>
                <a:hlinkClick r:id="rId3" action="ppaction://hlinksldjump"/>
              </a:rPr>
              <a:t>Inversión Inicial</a:t>
            </a:r>
            <a:r>
              <a:rPr lang="es-ES" sz="2400">
                <a:latin typeface="Arial" charset="0"/>
              </a:rPr>
              <a:t> $ 167.675,83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endParaRPr lang="es-ES"/>
          </a:p>
          <a:p>
            <a:endParaRPr lang="es-ES"/>
          </a:p>
          <a:p>
            <a:r>
              <a:rPr lang="es-ES" sz="2400">
                <a:latin typeface="Arial" charset="0"/>
              </a:rPr>
              <a:t>Financiamiento</a:t>
            </a:r>
            <a:r>
              <a:rPr lang="es-ES"/>
              <a:t> </a:t>
            </a: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445125"/>
            <a:ext cx="3600450" cy="823913"/>
          </a:xfrm>
          <a:prstGeom prst="rect">
            <a:avLst/>
          </a:prstGeo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203575" y="2565400"/>
          <a:ext cx="3529013" cy="2057400"/>
        </p:xfrm>
        <a:graphic>
          <a:graphicData uri="http://schemas.openxmlformats.org/presentationml/2006/ole">
            <p:oleObj spid="_x0000_s29704" name="Hoja de cálculo" r:id="rId5" imgW="2343302" imgH="1467002" progId="Excel.Shee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720725"/>
          </a:xfrm>
        </p:spPr>
        <p:txBody>
          <a:bodyPr/>
          <a:lstStyle/>
          <a:p>
            <a:pPr algn="l"/>
            <a:r>
              <a:rPr lang="es-ES" sz="2800">
                <a:latin typeface="Arial" charset="0"/>
              </a:rPr>
              <a:t>Determinación de los ingresos: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91512" cy="4997450"/>
          </a:xfrm>
        </p:spPr>
        <p:txBody>
          <a:bodyPr/>
          <a:lstStyle/>
          <a:p>
            <a:r>
              <a:rPr lang="es-ES" sz="2400">
                <a:latin typeface="Arial" charset="0"/>
              </a:rPr>
              <a:t>Alquiler de Cancha: Horas según </a:t>
            </a:r>
            <a:r>
              <a:rPr lang="es-ES" sz="2400">
                <a:latin typeface="Arial" charset="0"/>
                <a:hlinkClick r:id="rId2" action="ppaction://hlinksldjump"/>
              </a:rPr>
              <a:t>proyección de demanda </a:t>
            </a:r>
            <a:r>
              <a:rPr lang="es-ES" sz="2400">
                <a:latin typeface="Arial" charset="0"/>
              </a:rPr>
              <a:t>por el precio.</a:t>
            </a: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Escuela de Fútbol</a:t>
            </a: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Campeonatos</a:t>
            </a: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endParaRPr lang="es-ES" sz="2400">
              <a:latin typeface="Arial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933825"/>
            <a:ext cx="4681538" cy="614363"/>
          </a:xfrm>
          <a:prstGeom prst="rect">
            <a:avLst/>
          </a:prstGeom>
          <a:noFill/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229225"/>
            <a:ext cx="2543175" cy="1123950"/>
          </a:xfrm>
          <a:prstGeom prst="rect">
            <a:avLst/>
          </a:prstGeom>
          <a:noFill/>
        </p:spPr>
      </p:pic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229225"/>
            <a:ext cx="2562225" cy="476250"/>
          </a:xfrm>
          <a:prstGeom prst="rect">
            <a:avLst/>
          </a:prstGeom>
          <a:noFill/>
        </p:spPr>
      </p:pic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5229225"/>
            <a:ext cx="2695575" cy="1466850"/>
          </a:xfrm>
          <a:prstGeom prst="rect">
            <a:avLst/>
          </a:prstGeom>
          <a:noFill/>
        </p:spPr>
      </p:pic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1844675"/>
            <a:ext cx="5067300" cy="14001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ancha-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836613"/>
            <a:ext cx="43926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789363"/>
            <a:ext cx="5113337" cy="1025525"/>
          </a:xfrm>
          <a:prstGeom prst="rect">
            <a:avLst/>
          </a:prstGeom>
          <a:noFill/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121400"/>
          </a:xfrm>
        </p:spPr>
        <p:txBody>
          <a:bodyPr/>
          <a:lstStyle/>
          <a:p>
            <a:r>
              <a:rPr lang="es-ES" sz="2400">
                <a:latin typeface="Arial" charset="0"/>
              </a:rPr>
              <a:t>Vallas Publicitarias</a:t>
            </a:r>
          </a:p>
          <a:p>
            <a:endParaRPr lang="es-ES" sz="2400">
              <a:latin typeface="Arial" charset="0"/>
            </a:endParaRPr>
          </a:p>
          <a:p>
            <a:endParaRPr lang="es-ES"/>
          </a:p>
          <a:p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r>
              <a:rPr lang="es-ES" sz="2400">
                <a:latin typeface="Arial" charset="0"/>
              </a:rPr>
              <a:t>Bar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445125"/>
            <a:ext cx="6408738" cy="9159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9270" name="Object 6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971550" y="1916113"/>
          <a:ext cx="7200900" cy="1008062"/>
        </p:xfrm>
        <a:graphic>
          <a:graphicData uri="http://schemas.openxmlformats.org/presentationml/2006/ole">
            <p:oleObj spid="_x0000_s139270" name="Hoja de cálculo" r:id="rId4" imgW="6305702" imgH="657149" progId="Excel.Sheet.8">
              <p:embed/>
            </p:oleObj>
          </a:graphicData>
        </a:graphic>
      </p:graphicFrame>
      <p:sp>
        <p:nvSpPr>
          <p:cNvPr id="139274" name="Rectangle 10"/>
          <p:cNvSpPr>
            <a:spLocks noRot="1" noChangeArrowheads="1"/>
          </p:cNvSpPr>
          <p:nvPr/>
        </p:nvSpPr>
        <p:spPr bwMode="auto">
          <a:xfrm>
            <a:off x="468313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Determinación de los Costos y Gastos:</a:t>
            </a:r>
          </a:p>
        </p:txBody>
      </p:sp>
      <p:sp>
        <p:nvSpPr>
          <p:cNvPr id="13927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399087"/>
          </a:xfrm>
        </p:spPr>
        <p:txBody>
          <a:bodyPr/>
          <a:lstStyle/>
          <a:p>
            <a:r>
              <a:rPr lang="es-ES" sz="2400" b="1">
                <a:latin typeface="Arial" charset="0"/>
              </a:rPr>
              <a:t>Costos y  Gastos Variables</a:t>
            </a:r>
          </a:p>
          <a:p>
            <a:endParaRPr lang="es-ES" sz="24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s-ES"/>
          </a:p>
          <a:p>
            <a:pPr>
              <a:buFont typeface="Wingdings" pitchFamily="2" charset="2"/>
              <a:buNone/>
            </a:pPr>
            <a:endParaRPr lang="es-ES"/>
          </a:p>
          <a:p>
            <a:r>
              <a:rPr lang="es-ES" sz="2400" b="1">
                <a:latin typeface="Arial" charset="0"/>
              </a:rPr>
              <a:t>Costos y Gastos Fijos</a:t>
            </a:r>
          </a:p>
        </p:txBody>
      </p:sp>
      <p:graphicFrame>
        <p:nvGraphicFramePr>
          <p:cNvPr id="139277" name="Object 13"/>
          <p:cNvGraphicFramePr>
            <a:graphicFrameLocks noChangeAspect="1"/>
          </p:cNvGraphicFramePr>
          <p:nvPr/>
        </p:nvGraphicFramePr>
        <p:xfrm>
          <a:off x="1116013" y="3789363"/>
          <a:ext cx="7200900" cy="2735262"/>
        </p:xfrm>
        <a:graphic>
          <a:graphicData uri="http://schemas.openxmlformats.org/presentationml/2006/ole">
            <p:oleObj spid="_x0000_s139277" name="Hoja de cálculo" r:id="rId5" imgW="6305702" imgH="21147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259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Estado de Resultados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2987675" y="260350"/>
          <a:ext cx="5399088" cy="6337300"/>
        </p:xfrm>
        <a:graphic>
          <a:graphicData uri="http://schemas.openxmlformats.org/presentationml/2006/ole">
            <p:oleObj spid="_x0000_s130055" name="Hoja de cálculo" r:id="rId3" imgW="6305702" imgH="68104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581525"/>
            <a:ext cx="6048375" cy="1511300"/>
          </a:xfrm>
          <a:prstGeom prst="rect">
            <a:avLst/>
          </a:prstGeom>
          <a:noFill/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195513" y="404813"/>
            <a:ext cx="489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Tasa de Descuento (</a:t>
            </a:r>
            <a:r>
              <a:rPr lang="es-ES" sz="2800" b="1">
                <a:latin typeface="Arial" charset="0"/>
                <a:hlinkClick r:id="rId3" action="ppaction://hlinkfile"/>
              </a:rPr>
              <a:t>CCPP</a:t>
            </a:r>
            <a:r>
              <a:rPr lang="es-ES" sz="2800" b="1">
                <a:latin typeface="Arial" charset="0"/>
              </a:rPr>
              <a:t>)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22320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Rd = 12.8%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T = 25%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L = 47.71%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Re = 16.33%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27368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Rf = 4.59%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B = 0.55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(Rm – Rf) = 8.4%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Rp = 7.12 %</a:t>
            </a:r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00213"/>
            <a:ext cx="5040313" cy="1584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-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88913"/>
            <a:ext cx="5313363" cy="6480175"/>
          </a:xfrm>
          <a:prstGeom prst="rect">
            <a:avLst/>
          </a:prstGeom>
          <a:noFill/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0825" y="47625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Flujo de Caja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27313" y="333375"/>
            <a:ext cx="4402137" cy="561975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Análisis de Rentabilidad</a:t>
            </a:r>
          </a:p>
        </p:txBody>
      </p:sp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7272337" cy="148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84213" y="148431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/>
          </a:p>
        </p:txBody>
      </p:sp>
      <p:sp>
        <p:nvSpPr>
          <p:cNvPr id="81932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>
                <a:latin typeface="Arial" charset="0"/>
              </a:rPr>
              <a:t>El Césped Sintético y los Deportes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latin typeface="Arial" charset="0"/>
              </a:rPr>
              <a:t>Avances tecnológicos han permitido desarrollar y mejorar este tipo de superficies que se presentan como una nueva alternativa para superar dificultades o limitaciones del césped natural, brindando muchas ventajas.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s-ES" sz="2400" b="1">
                <a:latin typeface="Arial" charset="0"/>
              </a:rPr>
              <a:t>Limitaciones del césped natural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s-ES" sz="2000" b="1">
                <a:latin typeface="Arial" charset="0"/>
              </a:rPr>
              <a:t>Condiciones climatológicas extremas (altas y bajas temperaturas)</a:t>
            </a:r>
          </a:p>
          <a:p>
            <a:pPr lvl="2">
              <a:lnSpc>
                <a:spcPct val="90000"/>
              </a:lnSpc>
            </a:pPr>
            <a:r>
              <a:rPr lang="es-ES" sz="2000" b="1">
                <a:latin typeface="Arial" charset="0"/>
              </a:rPr>
              <a:t>Tiempo de uso limitado debido al mantenimiento que requiere.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8538" y="260350"/>
            <a:ext cx="4475162" cy="561975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Análisis de Sensibilidad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6327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843213" y="105251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Sensibilidad al Precio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2804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268538" y="620713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Sensibilidad a las Cantidades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763713" y="549275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Sensibilidad a la Tasa de Descuento 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78486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763713" y="404813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Sensibilidad Otros Ingresos </a:t>
            </a: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55967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" sz="4000">
                <a:latin typeface="Arial" charset="0"/>
              </a:rPr>
              <a:t>CONCLUSIONES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07413" cy="5472113"/>
          </a:xfrm>
        </p:spPr>
        <p:txBody>
          <a:bodyPr/>
          <a:lstStyle/>
          <a:p>
            <a:r>
              <a:rPr lang="es-ES" sz="2400">
                <a:latin typeface="Arial" charset="0"/>
              </a:rPr>
              <a:t>La práctica de deportes en general constituye un gran aporte a la sociedad.</a:t>
            </a:r>
          </a:p>
          <a:p>
            <a:pPr>
              <a:buFont typeface="Wingdings" pitchFamily="2" charset="2"/>
              <a:buNone/>
            </a:pPr>
            <a:endParaRPr lang="es-ES" sz="12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La utilización de césped sintético como superficie deportiva ha revolucionado esta industria.</a:t>
            </a:r>
          </a:p>
          <a:p>
            <a:pPr>
              <a:buFont typeface="Wingdings" pitchFamily="2" charset="2"/>
              <a:buNone/>
            </a:pPr>
            <a:endParaRPr lang="es-ES" sz="12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El 67.3% de los encuestados ha tenido algún tipo de experiencia jugando sobre césped sintético.</a:t>
            </a:r>
          </a:p>
          <a:p>
            <a:pPr>
              <a:buFont typeface="Wingdings" pitchFamily="2" charset="2"/>
              <a:buNone/>
            </a:pPr>
            <a:endParaRPr lang="es-ES" sz="12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Existe un gran nivel de aceptación hacia el proyecto (90.8%).</a:t>
            </a:r>
          </a:p>
          <a:p>
            <a:pPr>
              <a:buFont typeface="Wingdings" pitchFamily="2" charset="2"/>
              <a:buNone/>
            </a:pPr>
            <a:endParaRPr lang="es-ES" sz="12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Alto nivel de demanda.</a:t>
            </a: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  <a:p>
            <a:r>
              <a:rPr lang="es-ES" sz="2400">
                <a:latin typeface="Arial" charset="0"/>
              </a:rPr>
              <a:t>Proyecto rentable considerando los resultados financieros</a:t>
            </a:r>
          </a:p>
          <a:p>
            <a:pPr>
              <a:buFont typeface="Wingdings" pitchFamily="2" charset="2"/>
              <a:buNone/>
            </a:pPr>
            <a:endParaRPr lang="es-ES" sz="240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2275" y="333375"/>
            <a:ext cx="5976938" cy="561975"/>
          </a:xfrm>
        </p:spPr>
        <p:txBody>
          <a:bodyPr/>
          <a:lstStyle/>
          <a:p>
            <a:r>
              <a:rPr lang="es-ES" sz="4000">
                <a:latin typeface="Arial" charset="0"/>
              </a:rPr>
              <a:t>RECOMENDACIONES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>
                <a:latin typeface="Arial" charset="0"/>
              </a:rPr>
              <a:t>Poner mucho énfasis en las  otras fuentes de ingresos como son los campeonatos, la escuela para niños y  la venta de espacios publicitarios.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0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" charset="0"/>
              </a:rPr>
              <a:t>Incursionar en otro tipo de actividades que podrían ser desarrolladas en las horas en las que el complejo no está siendo utilizado.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0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" charset="0"/>
              </a:rPr>
              <a:t>Gestionar alianzas estratégicas con auspiciantes para la realización de los campeonatos.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0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" charset="0"/>
              </a:rPr>
              <a:t>Plantearse como objetivo la renovación del contrato de alquiler o la compra de los terrenos, para obtener más réditos de la inversión realizada.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0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" charset="0"/>
              </a:rPr>
              <a:t>Se puede recomendar a los inversionistas la implementación del proyecto debido a los resultados favorables que se obtuvieron.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41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0" b="1">
                <a:latin typeface="Arial Black" pitchFamily="34" charset="0"/>
              </a:rPr>
              <a:t>¡MUCHAS GRACIAS!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foto0006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489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132138" y="260350"/>
            <a:ext cx="3035300" cy="777875"/>
          </a:xfrm>
        </p:spPr>
        <p:txBody>
          <a:bodyPr/>
          <a:lstStyle/>
          <a:p>
            <a:r>
              <a:rPr lang="es-ES" sz="2800">
                <a:latin typeface="Arial" charset="0"/>
              </a:rPr>
              <a:t>Ubicación</a:t>
            </a:r>
          </a:p>
        </p:txBody>
      </p:sp>
      <p:sp>
        <p:nvSpPr>
          <p:cNvPr id="10752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720725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576263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276600" y="404813"/>
            <a:ext cx="2951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Inversión Inicial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179388" y="1196975"/>
          <a:ext cx="2447925" cy="2303463"/>
        </p:xfrm>
        <a:graphic>
          <a:graphicData uri="http://schemas.openxmlformats.org/presentationml/2006/ole">
            <p:oleObj spid="_x0000_s103436" name="Hoja de cálculo" r:id="rId4" imgW="2438400" imgH="1790700" progId="Excel.Sheet.8">
              <p:embed/>
            </p:oleObj>
          </a:graphicData>
        </a:graphic>
      </p:graphicFrame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38" name="Object 14"/>
          <p:cNvGraphicFramePr>
            <a:graphicFrameLocks noChangeAspect="1"/>
          </p:cNvGraphicFramePr>
          <p:nvPr/>
        </p:nvGraphicFramePr>
        <p:xfrm>
          <a:off x="2843213" y="1341438"/>
          <a:ext cx="3097212" cy="1008062"/>
        </p:xfrm>
        <a:graphic>
          <a:graphicData uri="http://schemas.openxmlformats.org/presentationml/2006/ole">
            <p:oleObj spid="_x0000_s103438" name="Hoja de cálculo" r:id="rId5" imgW="3124200" imgH="857402" progId="Excel.Sheet.8">
              <p:embed/>
            </p:oleObj>
          </a:graphicData>
        </a:graphic>
      </p:graphicFrame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40" name="Object 16"/>
          <p:cNvGraphicFramePr>
            <a:graphicFrameLocks noChangeAspect="1"/>
          </p:cNvGraphicFramePr>
          <p:nvPr/>
        </p:nvGraphicFramePr>
        <p:xfrm>
          <a:off x="6156325" y="1196975"/>
          <a:ext cx="2795588" cy="2447925"/>
        </p:xfrm>
        <a:graphic>
          <a:graphicData uri="http://schemas.openxmlformats.org/presentationml/2006/ole">
            <p:oleObj spid="_x0000_s103440" name="Hoja de cálculo" r:id="rId6" imgW="3200400" imgH="2600249" progId="Excel.Sheet.8">
              <p:embed/>
            </p:oleObj>
          </a:graphicData>
        </a:graphic>
      </p:graphicFrame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42" name="Object 18"/>
          <p:cNvGraphicFramePr>
            <a:graphicFrameLocks noChangeAspect="1"/>
          </p:cNvGraphicFramePr>
          <p:nvPr/>
        </p:nvGraphicFramePr>
        <p:xfrm>
          <a:off x="2700338" y="2565400"/>
          <a:ext cx="3371850" cy="3802063"/>
        </p:xfrm>
        <a:graphic>
          <a:graphicData uri="http://schemas.openxmlformats.org/presentationml/2006/ole">
            <p:oleObj spid="_x0000_s103442" name="Hoja de cálculo" r:id="rId7" imgW="3686251" imgH="3733800" progId="Excel.Sheet.8">
              <p:embed/>
            </p:oleObj>
          </a:graphicData>
        </a:graphic>
      </p:graphicFrame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44" name="Object 20"/>
          <p:cNvGraphicFramePr>
            <a:graphicFrameLocks noChangeAspect="1"/>
          </p:cNvGraphicFramePr>
          <p:nvPr/>
        </p:nvGraphicFramePr>
        <p:xfrm>
          <a:off x="6227763" y="3860800"/>
          <a:ext cx="2736850" cy="2155825"/>
        </p:xfrm>
        <a:graphic>
          <a:graphicData uri="http://schemas.openxmlformats.org/presentationml/2006/ole">
            <p:oleObj spid="_x0000_s103444" name="Hoja de cálculo" r:id="rId8" imgW="2686202" imgH="2276551" progId="Excel.Sheet.8">
              <p:embed/>
            </p:oleObj>
          </a:graphicData>
        </a:graphic>
      </p:graphicFrame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46" name="Object 22"/>
          <p:cNvGraphicFramePr>
            <a:graphicFrameLocks noChangeAspect="1"/>
          </p:cNvGraphicFramePr>
          <p:nvPr/>
        </p:nvGraphicFramePr>
        <p:xfrm>
          <a:off x="179388" y="3789363"/>
          <a:ext cx="2376487" cy="1744662"/>
        </p:xfrm>
        <a:graphic>
          <a:graphicData uri="http://schemas.openxmlformats.org/presentationml/2006/ole">
            <p:oleObj spid="_x0000_s103446" name="Hoja de cálculo" r:id="rId9" imgW="1838249" imgH="1467002" progId="Excel.Shee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484438" y="260350"/>
            <a:ext cx="4751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Proyección de la Demanda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250825" y="1412875"/>
          <a:ext cx="3744913" cy="2346325"/>
        </p:xfrm>
        <a:graphic>
          <a:graphicData uri="http://schemas.openxmlformats.org/presentationml/2006/ole">
            <p:oleObj spid="_x0000_s105477" name="Hoja de cálculo" r:id="rId3" imgW="4791151" imgH="3257702" progId="Excel.Sheet.8">
              <p:embed/>
            </p:oleObj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4211638" y="1844675"/>
          <a:ext cx="4781550" cy="971550"/>
        </p:xfrm>
        <a:graphic>
          <a:graphicData uri="http://schemas.openxmlformats.org/presentationml/2006/ole">
            <p:oleObj spid="_x0000_s105480" name="Hoja de cálculo" r:id="rId4" imgW="4543349" imgH="1000049" progId="Excel.Sheet.8">
              <p:embed/>
            </p:oleObj>
          </a:graphicData>
        </a:graphic>
      </p:graphicFrame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395288" y="4292600"/>
          <a:ext cx="4543425" cy="1476375"/>
        </p:xfrm>
        <a:graphic>
          <a:graphicData uri="http://schemas.openxmlformats.org/presentationml/2006/ole">
            <p:oleObj spid="_x0000_s105482" name="Hoja de cálculo" r:id="rId5" imgW="4686300" imgH="1628851" progId="Excel.Sheet.8">
              <p:embed/>
            </p:oleObj>
          </a:graphicData>
        </a:graphic>
      </p:graphicFrame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5484" name="Object 12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5651500" y="4292600"/>
          <a:ext cx="2971800" cy="1466850"/>
        </p:xfrm>
        <a:graphic>
          <a:graphicData uri="http://schemas.openxmlformats.org/presentationml/2006/ole">
            <p:oleObj spid="_x0000_s105484" name="Hoja de cálculo" r:id="rId6" imgW="2971800" imgH="14670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903912"/>
          </a:xfrm>
        </p:spPr>
        <p:txBody>
          <a:bodyPr/>
          <a:lstStyle/>
          <a:p>
            <a:r>
              <a:rPr lang="es-ES" sz="2800" b="1">
                <a:latin typeface="Arial" charset="0"/>
              </a:rPr>
              <a:t>Ventajas del césped sintético</a:t>
            </a:r>
          </a:p>
          <a:p>
            <a:pPr>
              <a:buFont typeface="Wingdings" pitchFamily="2" charset="2"/>
              <a:buNone/>
            </a:pPr>
            <a:endParaRPr lang="es-ES" sz="2800" b="1">
              <a:latin typeface="Arial" charset="0"/>
            </a:endParaRPr>
          </a:p>
          <a:p>
            <a:pPr lvl="1"/>
            <a:r>
              <a:rPr lang="es-ES" sz="2400" b="1">
                <a:latin typeface="Arial" charset="0"/>
              </a:rPr>
              <a:t>Resistencia a difíciles condiciones climáticas.</a:t>
            </a:r>
          </a:p>
          <a:p>
            <a:pPr lvl="1"/>
            <a:r>
              <a:rPr lang="es-ES" sz="2400" b="1">
                <a:latin typeface="Arial" charset="0"/>
              </a:rPr>
              <a:t>Ideal para todo tipo de infraestructuras (cubiertas o descubiertas).</a:t>
            </a:r>
          </a:p>
          <a:p>
            <a:pPr lvl="1"/>
            <a:r>
              <a:rPr lang="es-ES" sz="2400" b="1">
                <a:latin typeface="Arial" charset="0"/>
              </a:rPr>
              <a:t>Bajos costos de mantenimiento.</a:t>
            </a:r>
          </a:p>
          <a:p>
            <a:pPr lvl="1"/>
            <a:r>
              <a:rPr lang="es-ES" sz="2400" b="1">
                <a:latin typeface="Arial" charset="0"/>
              </a:rPr>
              <a:t>Prolongadas horas de uso.</a:t>
            </a:r>
          </a:p>
          <a:p>
            <a:pPr lvl="1"/>
            <a:r>
              <a:rPr lang="es-ES" sz="2400" b="1">
                <a:latin typeface="Arial" charset="0"/>
              </a:rPr>
              <a:t>Multiusos (práctica y entrenamiento de diferentes deportes, eventos de concurrencia masiva).</a:t>
            </a:r>
          </a:p>
          <a:p>
            <a:pPr lvl="1"/>
            <a:r>
              <a:rPr lang="es-ES" sz="2400" b="1">
                <a:latin typeface="Arial" charset="0"/>
              </a:rPr>
              <a:t>Alta durabilidad.</a:t>
            </a:r>
          </a:p>
          <a:p>
            <a:pPr lvl="1"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60350"/>
            <a:ext cx="4033838" cy="6335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2951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Proyección de la Demanda</a:t>
            </a:r>
          </a:p>
        </p:txBody>
      </p:sp>
      <p:sp>
        <p:nvSpPr>
          <p:cNvPr id="1065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6021388"/>
            <a:ext cx="936625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39608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Quitoacerocomercialecuatori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400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4392612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067175" y="10525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FÚTBOL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979613" y="37893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TENIS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300788" y="37893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GOLF</a:t>
            </a:r>
          </a:p>
        </p:txBody>
      </p:sp>
      <p:pic>
        <p:nvPicPr>
          <p:cNvPr id="26642" name="Picture 18" descr="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4292600"/>
            <a:ext cx="30289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95288" y="476250"/>
            <a:ext cx="8316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latin typeface="Arial" charset="0"/>
              </a:rPr>
              <a:t>Deportes practicados sobre césped sintético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http://www.pastoartificial.com.mx/galeria/18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4213" y="1052513"/>
            <a:ext cx="31051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052513"/>
            <a:ext cx="3816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221163"/>
            <a:ext cx="3657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221163"/>
            <a:ext cx="3857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76375" y="5492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BEISBOL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084888" y="5492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RUGBY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9750" y="3716338"/>
            <a:ext cx="352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JOCKEY SOBRE PASTO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580063" y="36449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FÚTBOL AMERICANO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 sz="4000"/>
              <a:t>CAPÍTULO II</a:t>
            </a:r>
            <a:br>
              <a:rPr lang="es-ES" sz="4000"/>
            </a:br>
            <a:r>
              <a:rPr lang="es-ES" sz="4000"/>
              <a:t>ESTUDIO DE MERCADO</a:t>
            </a:r>
          </a:p>
        </p:txBody>
      </p:sp>
      <p:pic>
        <p:nvPicPr>
          <p:cNvPr id="8910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44900"/>
            <a:ext cx="46799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0938"/>
            <a:ext cx="2959100" cy="4032250"/>
          </a:xfrm>
          <a:prstGeom prst="rect">
            <a:avLst/>
          </a:prstGeom>
          <a:noFill/>
        </p:spPr>
      </p:pic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250825" y="1773238"/>
            <a:ext cx="5329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Arial" charset="0"/>
              </a:rPr>
              <a:t>La selección del deporte que sería incluido en el proyecto se la realizó en base a información obtenida en organismos deportivos.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>
                <a:latin typeface="Arial" charset="0"/>
              </a:rPr>
              <a:t>Definición del servicio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>
                <a:latin typeface="Arial" charset="0"/>
              </a:rPr>
              <a:t>Complejo de canchas deportivas de césped sintético           Fútbol         Alquiler   </a:t>
            </a:r>
          </a:p>
          <a:p>
            <a:pPr lvl="1">
              <a:buFont typeface="Wingdings" pitchFamily="2" charset="2"/>
              <a:buNone/>
            </a:pPr>
            <a:endParaRPr lang="es-ES">
              <a:latin typeface="Arial" charset="0"/>
            </a:endParaRPr>
          </a:p>
          <a:p>
            <a:pPr lvl="1"/>
            <a:r>
              <a:rPr lang="es-ES" sz="2400">
                <a:latin typeface="Arial" charset="0"/>
              </a:rPr>
              <a:t>Bar</a:t>
            </a:r>
          </a:p>
          <a:p>
            <a:pPr lvl="1"/>
            <a:r>
              <a:rPr lang="es-ES" sz="2400">
                <a:latin typeface="Arial" charset="0"/>
              </a:rPr>
              <a:t>Camerinos</a:t>
            </a:r>
          </a:p>
          <a:p>
            <a:pPr lvl="1"/>
            <a:r>
              <a:rPr lang="es-ES" sz="2400">
                <a:latin typeface="Arial" charset="0"/>
              </a:rPr>
              <a:t>Servicios</a:t>
            </a:r>
          </a:p>
          <a:p>
            <a:pPr lvl="2"/>
            <a:r>
              <a:rPr lang="es-ES" sz="2000">
                <a:latin typeface="Arial" charset="0"/>
              </a:rPr>
              <a:t>Escuela de fútbol</a:t>
            </a:r>
          </a:p>
          <a:p>
            <a:pPr lvl="2"/>
            <a:r>
              <a:rPr lang="es-ES" sz="2000">
                <a:latin typeface="Arial" charset="0"/>
              </a:rPr>
              <a:t>Campeonatos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2411413" y="23495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4356100" y="22764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2714</TotalTime>
  <Words>1208</Words>
  <Application>Microsoft Office PowerPoint</Application>
  <PresentationFormat>Presentación en pantalla (4:3)</PresentationFormat>
  <Paragraphs>288</Paragraphs>
  <Slides>50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Arial</vt:lpstr>
      <vt:lpstr>Garamond</vt:lpstr>
      <vt:lpstr>Times New Roman</vt:lpstr>
      <vt:lpstr>Wingdings</vt:lpstr>
      <vt:lpstr>Arial Black</vt:lpstr>
      <vt:lpstr>Secuencia</vt:lpstr>
      <vt:lpstr>Hoja de cálculo de Microsoft Office Excel</vt:lpstr>
      <vt:lpstr>Microsoft Editor de ecuaciones 3.0</vt:lpstr>
      <vt:lpstr>“PROYECTO PARA LA IMPLEMENTACIÓN DE UN COMPLEJO DE CANCHAS DEPORTIVAS DE CÉSPED SINTÉTICO EN LA CIUDAD DE GUAYAQUIL”</vt:lpstr>
      <vt:lpstr>CAPÍTULO I  GENERALIDADES</vt:lpstr>
      <vt:lpstr>Importancia del deporte</vt:lpstr>
      <vt:lpstr>El Césped Sintético y los Deportes</vt:lpstr>
      <vt:lpstr>Diapositiva 5</vt:lpstr>
      <vt:lpstr>Diapositiva 6</vt:lpstr>
      <vt:lpstr>Diapositiva 7</vt:lpstr>
      <vt:lpstr>CAPÍTULO II ESTUDIO DE MERCADO</vt:lpstr>
      <vt:lpstr>Definición del servicio</vt:lpstr>
      <vt:lpstr>Investigación de Mercados Objetivos</vt:lpstr>
      <vt:lpstr>Resultados de la Investigación Exploratoria</vt:lpstr>
      <vt:lpstr>Investigación Descriptiva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Matriz de Crecimiento Participación BCG</vt:lpstr>
      <vt:lpstr>Análisis de la Segmentación</vt:lpstr>
      <vt:lpstr>Modelo de Implicación Foote Cone &amp; Belding</vt:lpstr>
      <vt:lpstr>Modelo de las cinco fuerzas de PORTER</vt:lpstr>
      <vt:lpstr>MARKETING MIX</vt:lpstr>
      <vt:lpstr>Diapositiva 25</vt:lpstr>
      <vt:lpstr>CAPÍTULO IV ESTUDIO TÉCNICO</vt:lpstr>
      <vt:lpstr>Especificaciones Técnicas del Césped Sintético</vt:lpstr>
      <vt:lpstr>Requerimientos Técnicos para la Instalación.</vt:lpstr>
      <vt:lpstr>Diapositiva 29</vt:lpstr>
      <vt:lpstr>Diapositiva 30</vt:lpstr>
      <vt:lpstr>Edificio:</vt:lpstr>
      <vt:lpstr>CAPÍTULO V ANÁLISIS ECONÓMICO Y FINANCIERO</vt:lpstr>
      <vt:lpstr>Determinación de los ingresos:</vt:lpstr>
      <vt:lpstr>Diapositiva 34</vt:lpstr>
      <vt:lpstr>Diapositiva 35</vt:lpstr>
      <vt:lpstr>Diapositiva 36</vt:lpstr>
      <vt:lpstr>Diapositiva 37</vt:lpstr>
      <vt:lpstr>Diapositiva 38</vt:lpstr>
      <vt:lpstr>Análisis de Rentabilidad</vt:lpstr>
      <vt:lpstr>Análisis de Sensibilidad</vt:lpstr>
      <vt:lpstr>Diapositiva 41</vt:lpstr>
      <vt:lpstr>Diapositiva 42</vt:lpstr>
      <vt:lpstr>Diapositiva 43</vt:lpstr>
      <vt:lpstr>CONCLUSIONES</vt:lpstr>
      <vt:lpstr>RECOMENDACIONES</vt:lpstr>
      <vt:lpstr>Diapositiva 46</vt:lpstr>
      <vt:lpstr>Ubicación</vt:lpstr>
      <vt:lpstr>Diapositiva 48</vt:lpstr>
      <vt:lpstr>Diapositiva 49</vt:lpstr>
      <vt:lpstr>Diapositiva 50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Mendoza</dc:creator>
  <cp:lastModifiedBy>Administrador</cp:lastModifiedBy>
  <cp:revision>80</cp:revision>
  <dcterms:created xsi:type="dcterms:W3CDTF">2007-05-28T02:16:12Z</dcterms:created>
  <dcterms:modified xsi:type="dcterms:W3CDTF">2009-12-17T14:12:36Z</dcterms:modified>
</cp:coreProperties>
</file>