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ppt" ContentType="application/vnd.ms-powerpoi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7" r:id="rId3"/>
    <p:sldId id="258" r:id="rId4"/>
    <p:sldId id="263" r:id="rId5"/>
    <p:sldId id="259" r:id="rId6"/>
    <p:sldId id="261" r:id="rId7"/>
    <p:sldId id="262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10" r:id="rId28"/>
    <p:sldId id="311" r:id="rId29"/>
    <p:sldId id="309" r:id="rId30"/>
    <p:sldId id="308" r:id="rId31"/>
    <p:sldId id="312" r:id="rId32"/>
    <p:sldId id="313" r:id="rId33"/>
    <p:sldId id="314" r:id="rId34"/>
    <p:sldId id="315" r:id="rId35"/>
    <p:sldId id="316" r:id="rId36"/>
    <p:sldId id="317" r:id="rId37"/>
    <p:sldId id="318" r:id="rId38"/>
    <p:sldId id="276" r:id="rId39"/>
    <p:sldId id="319" r:id="rId40"/>
    <p:sldId id="278" r:id="rId41"/>
    <p:sldId id="279" r:id="rId42"/>
    <p:sldId id="286" r:id="rId43"/>
    <p:sldId id="280" r:id="rId44"/>
    <p:sldId id="281" r:id="rId45"/>
    <p:sldId id="320" r:id="rId46"/>
    <p:sldId id="323" r:id="rId47"/>
    <p:sldId id="321" r:id="rId48"/>
    <p:sldId id="322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3399"/>
    <a:srgbClr val="336699"/>
    <a:srgbClr val="008080"/>
    <a:srgbClr val="009999"/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87" autoAdjust="0"/>
    <p:restoredTop sz="94761" autoAdjust="0"/>
  </p:normalViewPr>
  <p:slideViewPr>
    <p:cSldViewPr>
      <p:cViewPr>
        <p:scale>
          <a:sx n="50" d="100"/>
          <a:sy n="50" d="100"/>
        </p:scale>
        <p:origin x="-162" y="-336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/>
            </a:lvl1pPr>
          </a:lstStyle>
          <a:p>
            <a:endParaRPr lang="es-E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endParaRPr lang="es-E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/>
            </a:lvl1pPr>
          </a:lstStyle>
          <a:p>
            <a:endParaRPr lang="es-E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fld id="{8F8FB522-8E9F-448C-9A27-AFAFD866AF23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/>
            </a:lvl1pPr>
          </a:lstStyle>
          <a:p>
            <a:endParaRPr lang="es-E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endParaRPr lang="es-ES"/>
          </a:p>
        </p:txBody>
      </p:sp>
      <p:sp>
        <p:nvSpPr>
          <p:cNvPr id="1536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/>
            </a:lvl1pPr>
          </a:lstStyle>
          <a:p>
            <a:endParaRPr lang="es-E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fld id="{F51B99FC-E919-4CB6-8896-1134365E38AC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A234D5-BC54-491D-BD93-3C338B56525E}" type="slidenum">
              <a:rPr lang="es-ES"/>
              <a:pPr/>
              <a:t>1</a:t>
            </a:fld>
            <a:endParaRPr lang="es-ES"/>
          </a:p>
        </p:txBody>
      </p:sp>
      <p:sp>
        <p:nvSpPr>
          <p:cNvPr id="215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434FBF-47E9-4E0F-8101-9B27B4BC7AD4}" type="slidenum">
              <a:rPr lang="es-ES"/>
              <a:pPr/>
              <a:t>2</a:t>
            </a:fld>
            <a:endParaRPr lang="es-ES"/>
          </a:p>
        </p:txBody>
      </p:sp>
      <p:sp>
        <p:nvSpPr>
          <p:cNvPr id="225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35608C-1D5E-4675-B80B-F1E73A251C12}" type="slidenum">
              <a:rPr lang="es-ES"/>
              <a:pPr/>
              <a:t>22</a:t>
            </a:fld>
            <a:endParaRPr lang="es-ES"/>
          </a:p>
        </p:txBody>
      </p:sp>
      <p:sp>
        <p:nvSpPr>
          <p:cNvPr id="1484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1E4716-3895-483D-9E46-AAC91F6744A0}" type="slidenum">
              <a:rPr lang="es-ES"/>
              <a:pPr/>
              <a:t>35</a:t>
            </a:fld>
            <a:endParaRPr lang="es-ES"/>
          </a:p>
        </p:txBody>
      </p:sp>
      <p:sp>
        <p:nvSpPr>
          <p:cNvPr id="1658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7965E1-F231-44F4-839B-AD947EC60B0C}" type="slidenum">
              <a:rPr lang="es-ES"/>
              <a:pPr/>
              <a:t>39</a:t>
            </a:fld>
            <a:endParaRPr lang="es-ES"/>
          </a:p>
        </p:txBody>
      </p:sp>
      <p:sp>
        <p:nvSpPr>
          <p:cNvPr id="1710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2E856D-E65E-4259-8C2F-0C97053F2F01}" type="slidenum">
              <a:rPr lang="es-ES"/>
              <a:pPr/>
              <a:t>48</a:t>
            </a:fld>
            <a:endParaRPr lang="es-ES"/>
          </a:p>
        </p:txBody>
      </p:sp>
      <p:sp>
        <p:nvSpPr>
          <p:cNvPr id="1771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0" y="1708150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075" name="Arc 3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743200" y="427038"/>
            <a:ext cx="6399213" cy="1524000"/>
          </a:xfrm>
        </p:spPr>
        <p:txBody>
          <a:bodyPr anchor="b"/>
          <a:lstStyle>
            <a:lvl1pPr>
              <a:lnSpc>
                <a:spcPct val="80000"/>
              </a:lnSpc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828800"/>
            <a:ext cx="4572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0A6A553-02DE-4649-B580-A04B678D156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59482-1C89-409C-85B5-226DEAB8D30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E4F4CF-73E1-4FBA-B750-9A7EEE2B90F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2819400" y="609600"/>
            <a:ext cx="6096000" cy="5486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FF78ADF-65D1-4F5A-9BBE-F32AB1C981C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63C33-9000-4516-9656-AF289AB0BD9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13960-D293-4973-8D4A-CB4678137E9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3E779-D36A-4278-9B51-8D70AF9D363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2BC08-5D17-4EB4-A825-C83C408B41F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9F5F3-A461-4E1A-805B-3D94AC88E76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70D21-E83B-428D-8E78-86F9D93328C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D1BA1-3831-40EB-BECF-C8E099A87AA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2C1777-8637-489A-85A7-92B1F17EE57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rc 2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+mn-lt"/>
              </a:defRPr>
            </a:lvl1pPr>
          </a:lstStyle>
          <a:p>
            <a:fld id="{71BA6127-E9D7-49B1-8641-5910850A9523}" type="slidenum">
              <a:rPr lang="es-ES"/>
              <a:pPr/>
              <a:t>‹Nº›</a:t>
            </a:fld>
            <a:endParaRPr 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random/>
  </p:transition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u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«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_fico_de_Microsoft_Office_Excel1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_fico_de_Microsoft_Office_Excel2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_fico_de_Microsoft_Office_Excel3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_fico_de_Microsoft_Office_Excel4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_fico_de_Microsoft_Office_Excel5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_fico_de_Microsoft_Office_Excel6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resentaci_n_de_Microsoft_Office_PowerPoint_97-20037.ppt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668588" y="1844675"/>
            <a:ext cx="6475412" cy="2362200"/>
          </a:xfrm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es-ES" sz="280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“Proyecto de Inversión para el Análisis de Riesgos Crediticios y Comerciales privados y particulares en la ciudad de Guayaquil utilizando Sistemas de Información”</a:t>
            </a:r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4699000"/>
            <a:ext cx="15843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 descr="index_r34_c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5738" y="4652963"/>
            <a:ext cx="1595437" cy="154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43200" y="1773238"/>
            <a:ext cx="6096000" cy="360045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s-ES_tradnl" sz="2400" b="1"/>
              <a:t>Estrategias de Posicionamiento:</a:t>
            </a:r>
          </a:p>
          <a:p>
            <a:pPr marL="533400" indent="-533400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None/>
            </a:pPr>
            <a:endParaRPr lang="es-ES_tradnl" sz="2400" b="1"/>
          </a:p>
          <a:p>
            <a:pPr marL="952500" lvl="1" indent="-495300">
              <a:lnSpc>
                <a:spcPct val="13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s-ES" sz="2400"/>
              <a:t>Ser los primeros especializados en créditos comerciales.</a:t>
            </a:r>
          </a:p>
          <a:p>
            <a:pPr marL="952500" lvl="1" indent="-495300">
              <a:lnSpc>
                <a:spcPct val="13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s-ES" sz="2400"/>
              <a:t>Tiempo de respuesta inmediata.</a:t>
            </a:r>
          </a:p>
          <a:p>
            <a:pPr marL="952500" lvl="1" indent="-495300">
              <a:lnSpc>
                <a:spcPct val="13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s-ES" sz="2400"/>
              <a:t>Estar orientado hacia el cliente.</a:t>
            </a:r>
          </a:p>
          <a:p>
            <a:pPr marL="533400" indent="-533400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None/>
            </a:pPr>
            <a:endParaRPr lang="es-ES_tradnl" sz="2400"/>
          </a:p>
          <a:p>
            <a:pPr marL="533400" indent="-533400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None/>
            </a:pPr>
            <a:endParaRPr lang="es-ES_tradnl" sz="2400"/>
          </a:p>
          <a:p>
            <a:pPr marL="533400" indent="-533400">
              <a:lnSpc>
                <a:spcPct val="90000"/>
              </a:lnSpc>
            </a:pPr>
            <a:endParaRPr lang="es-ES" sz="240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57" name="Picture 61" descr="Dibujo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2457450"/>
            <a:ext cx="7345362" cy="3779838"/>
          </a:xfrm>
          <a:prstGeom prst="rect">
            <a:avLst/>
          </a:prstGeom>
          <a:noFill/>
        </p:spPr>
      </p:pic>
      <p:sp>
        <p:nvSpPr>
          <p:cNvPr id="132159" name="Rectangle 63"/>
          <p:cNvSpPr>
            <a:spLocks noChangeArrowheads="1"/>
          </p:cNvSpPr>
          <p:nvPr/>
        </p:nvSpPr>
        <p:spPr bwMode="auto">
          <a:xfrm>
            <a:off x="1187450" y="260350"/>
            <a:ext cx="7561263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533400" indent="-533400"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kumimoji="0" lang="es-ES_tradnl" b="1">
                <a:latin typeface="Arial" charset="0"/>
              </a:rPr>
              <a:t>ENTREVISTAS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kumimoji="0" lang="es-ES_tradnl" b="1">
              <a:latin typeface="Arial" charset="0"/>
            </a:endParaRP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kumimoji="0" lang="es-ES" b="1">
                <a:latin typeface="Arial" charset="0"/>
              </a:rPr>
              <a:t>1.   ¿Cuáles son las políticas de su empresa para otorgar un crédito o una tarjeta de crédito a sus clientes? </a:t>
            </a:r>
            <a:endParaRPr kumimoji="0" lang="es-ES_tradnl" b="1">
              <a:latin typeface="Arial" charset="0"/>
            </a:endParaRP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endParaRPr kumimoji="0" lang="es-ES" b="1">
              <a:latin typeface="Arial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3"/>
          <p:cNvSpPr>
            <a:spLocks noChangeArrowheads="1"/>
          </p:cNvSpPr>
          <p:nvPr/>
        </p:nvSpPr>
        <p:spPr bwMode="auto">
          <a:xfrm>
            <a:off x="1187450" y="333375"/>
            <a:ext cx="7561263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533400" indent="-53340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kumimoji="0" lang="es-ES" b="1">
              <a:latin typeface="Arial" charset="0"/>
            </a:endParaRPr>
          </a:p>
          <a:p>
            <a:pPr marL="533400" indent="-53340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kumimoji="0" lang="es-ES" b="1">
                <a:latin typeface="Arial" charset="0"/>
              </a:rPr>
              <a:t>2.  ¿Qué recursos o técnicas emplea su empresa para evaluar el perfil crediticio de un potencial cliente?</a:t>
            </a:r>
          </a:p>
        </p:txBody>
      </p:sp>
      <p:pic>
        <p:nvPicPr>
          <p:cNvPr id="136196" name="Picture 4" descr="Dibujo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2276475"/>
            <a:ext cx="6980238" cy="407035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1187450" y="-100013"/>
            <a:ext cx="7561263" cy="388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533400" indent="-53340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kumimoji="0" lang="es-ES">
              <a:latin typeface="Arial" charset="0"/>
            </a:endParaRPr>
          </a:p>
          <a:p>
            <a:pPr marL="533400" indent="-53340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kumimoji="0" lang="es-ES" b="1">
                <a:latin typeface="Arial" charset="0"/>
              </a:rPr>
              <a:t>3. ¿Qué desventajas ha encontrado en estas técnicas?</a:t>
            </a:r>
          </a:p>
          <a:p>
            <a:pPr marL="533400" indent="-53340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kumimoji="0" lang="es-ES" b="1">
              <a:latin typeface="Arial" charset="0"/>
            </a:endParaRPr>
          </a:p>
          <a:p>
            <a:pPr marL="952500" lvl="1" indent="-49530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kumimoji="0" lang="es-ES" sz="2200">
                <a:latin typeface="Arial" charset="0"/>
              </a:rPr>
              <a:t>Análisis de la solicitud de crédito:</a:t>
            </a:r>
          </a:p>
          <a:p>
            <a:pPr marL="533400" indent="-53340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kumimoji="0" lang="es-ES">
              <a:latin typeface="Arial" charset="0"/>
            </a:endParaRPr>
          </a:p>
          <a:p>
            <a:pPr marL="1371600" lvl="2" indent="-4572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lphaLcPeriod"/>
            </a:pPr>
            <a:r>
              <a:rPr kumimoji="0" lang="es-ES" sz="2000">
                <a:latin typeface="Arial" charset="0"/>
              </a:rPr>
              <a:t>Información elemental que no determina el perfil crediticio del solicitante.		</a:t>
            </a:r>
            <a:r>
              <a:rPr kumimoji="0" lang="es-ES" sz="2000" b="1">
                <a:latin typeface="Arial" charset="0"/>
              </a:rPr>
              <a:t>60%</a:t>
            </a:r>
          </a:p>
          <a:p>
            <a:pPr marL="1371600" lvl="2" indent="-4572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lphaLcPeriod"/>
            </a:pPr>
            <a:r>
              <a:rPr kumimoji="0" lang="es-ES" sz="2000">
                <a:latin typeface="Arial" charset="0"/>
              </a:rPr>
              <a:t>Debido a la gran demanda, no se logra eficiencia en cuanto a tiempos de respuesta para el análisis de una solicitud.			</a:t>
            </a:r>
            <a:r>
              <a:rPr kumimoji="0" lang="es-ES" sz="2000" b="1">
                <a:latin typeface="Arial" charset="0"/>
              </a:rPr>
              <a:t>40%</a:t>
            </a:r>
          </a:p>
        </p:txBody>
      </p:sp>
      <p:sp>
        <p:nvSpPr>
          <p:cNvPr id="137222" name="Rectangle 6"/>
          <p:cNvSpPr>
            <a:spLocks noChangeArrowheads="1"/>
          </p:cNvSpPr>
          <p:nvPr/>
        </p:nvSpPr>
        <p:spPr bwMode="auto">
          <a:xfrm>
            <a:off x="0" y="2538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137221" name="Object 5"/>
          <p:cNvGraphicFramePr>
            <a:graphicFrameLocks noChangeAspect="1"/>
          </p:cNvGraphicFramePr>
          <p:nvPr/>
        </p:nvGraphicFramePr>
        <p:xfrm>
          <a:off x="2771775" y="4138613"/>
          <a:ext cx="4968875" cy="2278062"/>
        </p:xfrm>
        <a:graphic>
          <a:graphicData uri="http://schemas.openxmlformats.org/presentationml/2006/ole">
            <p:oleObj spid="_x0000_s137221" name="Gráfico" r:id="rId3" imgW="3886200" imgH="1781175" progId="Excel.Chart.8">
              <p:embed/>
            </p:oleObj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ChangeArrowheads="1"/>
          </p:cNvSpPr>
          <p:nvPr/>
        </p:nvSpPr>
        <p:spPr bwMode="auto">
          <a:xfrm>
            <a:off x="1187450" y="-100013"/>
            <a:ext cx="7561263" cy="388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533400" indent="-53340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kumimoji="0" lang="es-ES">
              <a:latin typeface="Arial" charset="0"/>
            </a:endParaRPr>
          </a:p>
          <a:p>
            <a:pPr marL="533400" indent="-53340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kumimoji="0" lang="es-ES" b="1">
                <a:latin typeface="Arial" charset="0"/>
              </a:rPr>
              <a:t>3. ¿Qué desventajas ha encontrado en estas técnicas?</a:t>
            </a:r>
          </a:p>
          <a:p>
            <a:pPr marL="533400" indent="-533400" algn="just">
              <a:lnSpc>
                <a:spcPct val="7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kumimoji="0" lang="es-ES" b="1">
              <a:latin typeface="Arial" charset="0"/>
            </a:endParaRPr>
          </a:p>
          <a:p>
            <a:pPr marL="952500" lvl="1" indent="-49530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kumimoji="0" lang="es-ES" sz="2200">
                <a:latin typeface="Arial" charset="0"/>
              </a:rPr>
              <a:t>Consulta a Burós:</a:t>
            </a:r>
          </a:p>
          <a:p>
            <a:pPr marL="533400" indent="-533400" algn="just">
              <a:lnSpc>
                <a:spcPct val="5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kumimoji="0" lang="es-ES">
              <a:latin typeface="Arial" charset="0"/>
            </a:endParaRPr>
          </a:p>
          <a:p>
            <a:pPr marL="1371600" lvl="2" indent="-4572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lphaLcPeriod"/>
            </a:pPr>
            <a:r>
              <a:rPr kumimoji="0" lang="es-ES" sz="2000">
                <a:latin typeface="Arial" charset="0"/>
              </a:rPr>
              <a:t>Este sistema no provee información acerca del comportamiento  de pago dentro del sector comercial así como su nivel de endeudamiento y solvencia.						7</a:t>
            </a:r>
            <a:r>
              <a:rPr kumimoji="0" lang="es-ES" sz="2000" b="1">
                <a:latin typeface="Arial" charset="0"/>
              </a:rPr>
              <a:t>0%</a:t>
            </a:r>
          </a:p>
          <a:p>
            <a:pPr marL="1371600" lvl="2" indent="-4572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lphaLcPeriod"/>
            </a:pPr>
            <a:r>
              <a:rPr kumimoji="0" lang="es-ES" sz="2000">
                <a:latin typeface="Arial" charset="0"/>
              </a:rPr>
              <a:t>El tiempo de entrega de sus informes es de 16 horas hábiles.	 			</a:t>
            </a:r>
            <a:r>
              <a:rPr kumimoji="0" lang="es-ES" sz="2000" b="1">
                <a:latin typeface="Arial" charset="0"/>
              </a:rPr>
              <a:t>30%</a:t>
            </a:r>
          </a:p>
        </p:txBody>
      </p:sp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0" y="2538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39270" name="Rectangle 6"/>
          <p:cNvSpPr>
            <a:spLocks noChangeArrowheads="1"/>
          </p:cNvSpPr>
          <p:nvPr/>
        </p:nvSpPr>
        <p:spPr bwMode="auto">
          <a:xfrm>
            <a:off x="0" y="2290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139269" name="Object 5"/>
          <p:cNvGraphicFramePr>
            <a:graphicFrameLocks noChangeAspect="1"/>
          </p:cNvGraphicFramePr>
          <p:nvPr/>
        </p:nvGraphicFramePr>
        <p:xfrm>
          <a:off x="3276600" y="4221163"/>
          <a:ext cx="3867150" cy="2276475"/>
        </p:xfrm>
        <a:graphic>
          <a:graphicData uri="http://schemas.openxmlformats.org/presentationml/2006/ole">
            <p:oleObj spid="_x0000_s139269" name="Gráfico" r:id="rId3" imgW="3867150" imgH="2276475" progId="Excel.Chart.8">
              <p:embed/>
            </p:oleObj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1187450" y="260350"/>
            <a:ext cx="756126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533400" indent="-53340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kumimoji="0" lang="es-ES">
              <a:latin typeface="Arial" charset="0"/>
            </a:endParaRPr>
          </a:p>
          <a:p>
            <a:pPr marL="533400" indent="-53340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 startAt="4"/>
            </a:pPr>
            <a:r>
              <a:rPr kumimoji="0" lang="es-ES" b="1">
                <a:latin typeface="Arial" charset="0"/>
              </a:rPr>
              <a:t>¿Considera usted que los reportes que recibe de su actual Buró cubre con todos los requerimientos de la empresa?</a:t>
            </a:r>
            <a:r>
              <a:rPr kumimoji="0" lang="es-ES" sz="2800">
                <a:latin typeface="Arial" charset="0"/>
              </a:rPr>
              <a:t> </a:t>
            </a:r>
          </a:p>
          <a:p>
            <a:pPr marL="533400" indent="-53340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kumimoji="0" lang="es-ES" b="1">
              <a:latin typeface="Arial" charset="0"/>
            </a:endParaRPr>
          </a:p>
        </p:txBody>
      </p:sp>
      <p:sp>
        <p:nvSpPr>
          <p:cNvPr id="140291" name="Rectangle 3"/>
          <p:cNvSpPr>
            <a:spLocks noChangeArrowheads="1"/>
          </p:cNvSpPr>
          <p:nvPr/>
        </p:nvSpPr>
        <p:spPr bwMode="auto">
          <a:xfrm>
            <a:off x="0" y="2538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40292" name="Rectangle 4"/>
          <p:cNvSpPr>
            <a:spLocks noChangeArrowheads="1"/>
          </p:cNvSpPr>
          <p:nvPr/>
        </p:nvSpPr>
        <p:spPr bwMode="auto">
          <a:xfrm>
            <a:off x="0" y="2290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40295" name="Rectangle 7"/>
          <p:cNvSpPr>
            <a:spLocks noChangeArrowheads="1"/>
          </p:cNvSpPr>
          <p:nvPr/>
        </p:nvSpPr>
        <p:spPr bwMode="auto">
          <a:xfrm>
            <a:off x="0" y="2290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140294" name="Object 6"/>
          <p:cNvGraphicFramePr>
            <a:graphicFrameLocks noChangeAspect="1"/>
          </p:cNvGraphicFramePr>
          <p:nvPr/>
        </p:nvGraphicFramePr>
        <p:xfrm>
          <a:off x="2232025" y="2460625"/>
          <a:ext cx="5435600" cy="3200400"/>
        </p:xfrm>
        <a:graphic>
          <a:graphicData uri="http://schemas.openxmlformats.org/presentationml/2006/ole">
            <p:oleObj spid="_x0000_s140294" name="Gráfico" r:id="rId3" imgW="3867150" imgH="2276475" progId="Excel.Chart.8">
              <p:embed/>
            </p:oleObj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1187450" y="404813"/>
            <a:ext cx="7561263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533400" indent="-53340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kumimoji="0" lang="es-ES">
              <a:latin typeface="Arial" charset="0"/>
            </a:endParaRPr>
          </a:p>
          <a:p>
            <a:pPr marL="533400" indent="-53340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 startAt="5"/>
            </a:pPr>
            <a:r>
              <a:rPr kumimoji="0" lang="es-ES" b="1">
                <a:latin typeface="Arial" charset="0"/>
              </a:rPr>
              <a:t>¿Es necesario un sistema más completo y específico del sector comercial?</a:t>
            </a:r>
          </a:p>
        </p:txBody>
      </p:sp>
      <p:sp>
        <p:nvSpPr>
          <p:cNvPr id="141315" name="Rectangle 3"/>
          <p:cNvSpPr>
            <a:spLocks noChangeArrowheads="1"/>
          </p:cNvSpPr>
          <p:nvPr/>
        </p:nvSpPr>
        <p:spPr bwMode="auto">
          <a:xfrm>
            <a:off x="0" y="2538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41316" name="Rectangle 4"/>
          <p:cNvSpPr>
            <a:spLocks noChangeArrowheads="1"/>
          </p:cNvSpPr>
          <p:nvPr/>
        </p:nvSpPr>
        <p:spPr bwMode="auto">
          <a:xfrm>
            <a:off x="0" y="2290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41317" name="Rectangle 5"/>
          <p:cNvSpPr>
            <a:spLocks noChangeArrowheads="1"/>
          </p:cNvSpPr>
          <p:nvPr/>
        </p:nvSpPr>
        <p:spPr bwMode="auto">
          <a:xfrm>
            <a:off x="0" y="2290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41320" name="Rectangle 8"/>
          <p:cNvSpPr>
            <a:spLocks noChangeArrowheads="1"/>
          </p:cNvSpPr>
          <p:nvPr/>
        </p:nvSpPr>
        <p:spPr bwMode="auto">
          <a:xfrm>
            <a:off x="0" y="2505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141319" name="Object 7"/>
          <p:cNvGraphicFramePr>
            <a:graphicFrameLocks noChangeAspect="1"/>
          </p:cNvGraphicFramePr>
          <p:nvPr/>
        </p:nvGraphicFramePr>
        <p:xfrm>
          <a:off x="1800225" y="2505075"/>
          <a:ext cx="6011863" cy="3084513"/>
        </p:xfrm>
        <a:graphic>
          <a:graphicData uri="http://schemas.openxmlformats.org/presentationml/2006/ole">
            <p:oleObj spid="_x0000_s141319" name="Gráfico" r:id="rId3" imgW="3886200" imgH="1857375" progId="Excel.Chart.8">
              <p:embed/>
            </p:oleObj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1187450" y="404813"/>
            <a:ext cx="7561263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533400" indent="-53340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kumimoji="0" lang="es-ES">
              <a:latin typeface="Arial" charset="0"/>
            </a:endParaRPr>
          </a:p>
          <a:p>
            <a:pPr marL="533400" indent="-53340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 startAt="6"/>
            </a:pPr>
            <a:r>
              <a:rPr kumimoji="0" lang="es-ES" b="1">
                <a:latin typeface="Arial" charset="0"/>
              </a:rPr>
              <a:t>¿Quiere su empresa protegerse de los malos créditos?</a:t>
            </a:r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0" y="2538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0" y="2290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0" y="2290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42342" name="Rectangle 6"/>
          <p:cNvSpPr>
            <a:spLocks noChangeArrowheads="1"/>
          </p:cNvSpPr>
          <p:nvPr/>
        </p:nvSpPr>
        <p:spPr bwMode="auto">
          <a:xfrm>
            <a:off x="0" y="2505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42345" name="Rectangle 9"/>
          <p:cNvSpPr>
            <a:spLocks noChangeArrowheads="1"/>
          </p:cNvSpPr>
          <p:nvPr/>
        </p:nvSpPr>
        <p:spPr bwMode="auto">
          <a:xfrm>
            <a:off x="0" y="2428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142344" name="Object 8"/>
          <p:cNvGraphicFramePr>
            <a:graphicFrameLocks noChangeAspect="1"/>
          </p:cNvGraphicFramePr>
          <p:nvPr/>
        </p:nvGraphicFramePr>
        <p:xfrm>
          <a:off x="1728788" y="2428875"/>
          <a:ext cx="6083300" cy="3130550"/>
        </p:xfrm>
        <a:graphic>
          <a:graphicData uri="http://schemas.openxmlformats.org/presentationml/2006/ole">
            <p:oleObj spid="_x0000_s142344" name="Gráfico" r:id="rId3" imgW="3886200" imgH="2000250" progId="Excel.Chart.8">
              <p:embed/>
            </p:oleObj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ChangeArrowheads="1"/>
          </p:cNvSpPr>
          <p:nvPr/>
        </p:nvSpPr>
        <p:spPr bwMode="auto">
          <a:xfrm>
            <a:off x="1187450" y="404813"/>
            <a:ext cx="756126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533400" indent="-53340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kumimoji="0" lang="es-ES">
              <a:latin typeface="Arial" charset="0"/>
            </a:endParaRPr>
          </a:p>
          <a:p>
            <a:pPr marL="533400" indent="-53340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 startAt="7"/>
            </a:pPr>
            <a:r>
              <a:rPr kumimoji="0" lang="es-ES" b="1">
                <a:latin typeface="Arial" charset="0"/>
              </a:rPr>
              <a:t>¿Cuáles serían sus requerimientos para adaptarlos al sistema?</a:t>
            </a:r>
            <a:r>
              <a:rPr kumimoji="0" lang="es-ES">
                <a:latin typeface="Arial" charset="0"/>
              </a:rPr>
              <a:t> </a:t>
            </a:r>
          </a:p>
          <a:p>
            <a:pPr marL="533400" indent="-53340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kumimoji="0" lang="es-ES">
              <a:latin typeface="Arial" charset="0"/>
            </a:endParaRPr>
          </a:p>
        </p:txBody>
      </p:sp>
      <p:sp>
        <p:nvSpPr>
          <p:cNvPr id="143363" name="Rectangle 3"/>
          <p:cNvSpPr>
            <a:spLocks noChangeArrowheads="1"/>
          </p:cNvSpPr>
          <p:nvPr/>
        </p:nvSpPr>
        <p:spPr bwMode="auto">
          <a:xfrm>
            <a:off x="0" y="2538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0" y="2290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43365" name="Rectangle 5"/>
          <p:cNvSpPr>
            <a:spLocks noChangeArrowheads="1"/>
          </p:cNvSpPr>
          <p:nvPr/>
        </p:nvSpPr>
        <p:spPr bwMode="auto">
          <a:xfrm>
            <a:off x="0" y="2290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43366" name="Rectangle 6"/>
          <p:cNvSpPr>
            <a:spLocks noChangeArrowheads="1"/>
          </p:cNvSpPr>
          <p:nvPr/>
        </p:nvSpPr>
        <p:spPr bwMode="auto">
          <a:xfrm>
            <a:off x="0" y="2505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43367" name="Rectangle 7"/>
          <p:cNvSpPr>
            <a:spLocks noChangeArrowheads="1"/>
          </p:cNvSpPr>
          <p:nvPr/>
        </p:nvSpPr>
        <p:spPr bwMode="auto">
          <a:xfrm>
            <a:off x="0" y="2428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143397" name="Picture 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2492375"/>
            <a:ext cx="5710237" cy="3087688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ChangeArrowheads="1"/>
          </p:cNvSpPr>
          <p:nvPr/>
        </p:nvSpPr>
        <p:spPr bwMode="auto">
          <a:xfrm>
            <a:off x="1187450" y="404813"/>
            <a:ext cx="756126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533400" indent="-53340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kumimoji="0" lang="es-ES">
              <a:latin typeface="Arial" charset="0"/>
            </a:endParaRPr>
          </a:p>
          <a:p>
            <a:pPr marL="533400" indent="-53340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 startAt="8"/>
            </a:pPr>
            <a:r>
              <a:rPr kumimoji="0" lang="es-ES" b="1">
                <a:latin typeface="Arial" charset="0"/>
              </a:rPr>
              <a:t>¿Estaría su empresa interesada en contar con esta herramienta altamente confiable para la evaluación de posibles clientes?</a:t>
            </a:r>
            <a:r>
              <a:rPr kumimoji="0" lang="es-ES">
                <a:latin typeface="Arial" charset="0"/>
              </a:rPr>
              <a:t> </a:t>
            </a:r>
          </a:p>
        </p:txBody>
      </p:sp>
      <p:sp>
        <p:nvSpPr>
          <p:cNvPr id="144387" name="Rectangle 3"/>
          <p:cNvSpPr>
            <a:spLocks noChangeArrowheads="1"/>
          </p:cNvSpPr>
          <p:nvPr/>
        </p:nvSpPr>
        <p:spPr bwMode="auto">
          <a:xfrm>
            <a:off x="0" y="2538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0" y="2290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0" y="2290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44390" name="Rectangle 6"/>
          <p:cNvSpPr>
            <a:spLocks noChangeArrowheads="1"/>
          </p:cNvSpPr>
          <p:nvPr/>
        </p:nvSpPr>
        <p:spPr bwMode="auto">
          <a:xfrm>
            <a:off x="0" y="2505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44391" name="Rectangle 7"/>
          <p:cNvSpPr>
            <a:spLocks noChangeArrowheads="1"/>
          </p:cNvSpPr>
          <p:nvPr/>
        </p:nvSpPr>
        <p:spPr bwMode="auto">
          <a:xfrm>
            <a:off x="0" y="2428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44394" name="Rectangle 10"/>
          <p:cNvSpPr>
            <a:spLocks noChangeArrowheads="1"/>
          </p:cNvSpPr>
          <p:nvPr/>
        </p:nvSpPr>
        <p:spPr bwMode="auto">
          <a:xfrm>
            <a:off x="0" y="2290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144393" name="Object 9"/>
          <p:cNvGraphicFramePr>
            <a:graphicFrameLocks noChangeAspect="1"/>
          </p:cNvGraphicFramePr>
          <p:nvPr/>
        </p:nvGraphicFramePr>
        <p:xfrm>
          <a:off x="1979613" y="2443163"/>
          <a:ext cx="5832475" cy="3433762"/>
        </p:xfrm>
        <a:graphic>
          <a:graphicData uri="http://schemas.openxmlformats.org/presentationml/2006/ole">
            <p:oleObj spid="_x0000_s144393" name="Gráfico" r:id="rId3" imgW="3867150" imgH="2276475" progId="Excel.Chart.8">
              <p:embed/>
            </p:oleObj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2916238" y="2781300"/>
            <a:ext cx="6096000" cy="1266825"/>
          </a:xfrm>
        </p:spPr>
        <p:txBody>
          <a:bodyPr/>
          <a:lstStyle/>
          <a:p>
            <a:pPr algn="ctr"/>
            <a:r>
              <a:rPr lang="es-ES_tradnl" sz="4000">
                <a:solidFill>
                  <a:schemeClr val="tx1"/>
                </a:solidFill>
                <a:latin typeface="Arial" charset="0"/>
              </a:rPr>
              <a:t>ANTECEDENTES</a:t>
            </a:r>
            <a:endParaRPr lang="es-ES" sz="40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43200" y="692150"/>
            <a:ext cx="6096000" cy="5616575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s-ES_tradnl" b="1"/>
              <a:t>Marketing Mix:</a:t>
            </a:r>
          </a:p>
          <a:p>
            <a:pPr marL="533400" indent="-533400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None/>
            </a:pPr>
            <a:endParaRPr lang="es-ES_tradnl" b="1"/>
          </a:p>
          <a:p>
            <a:pPr marL="952500" lvl="1" indent="-495300">
              <a:lnSpc>
                <a:spcPct val="24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s-ES" sz="2400"/>
              <a:t>Servicio.</a:t>
            </a:r>
          </a:p>
          <a:p>
            <a:pPr marL="952500" lvl="1" indent="-495300">
              <a:lnSpc>
                <a:spcPct val="24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s-ES" sz="2400"/>
              <a:t>Precio.</a:t>
            </a:r>
          </a:p>
          <a:p>
            <a:pPr marL="952500" lvl="1" indent="-495300">
              <a:lnSpc>
                <a:spcPct val="24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s-ES" sz="2400"/>
              <a:t>Marca</a:t>
            </a:r>
          </a:p>
          <a:p>
            <a:pPr marL="952500" lvl="1" indent="-495300">
              <a:lnSpc>
                <a:spcPct val="24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s-ES_tradnl" sz="2400"/>
              <a:t>Distribución.</a:t>
            </a:r>
          </a:p>
          <a:p>
            <a:pPr marL="533400" indent="-533400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None/>
            </a:pPr>
            <a:endParaRPr lang="es-ES_tradnl" sz="2400"/>
          </a:p>
          <a:p>
            <a:pPr marL="533400" indent="-533400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None/>
            </a:pPr>
            <a:endParaRPr lang="es-E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213" y="476250"/>
            <a:ext cx="6096000" cy="1143000"/>
          </a:xfrm>
        </p:spPr>
        <p:txBody>
          <a:bodyPr/>
          <a:lstStyle/>
          <a:p>
            <a:r>
              <a:rPr lang="es-ES_tradnl" sz="2400">
                <a:solidFill>
                  <a:schemeClr val="tx1"/>
                </a:solidFill>
                <a:latin typeface="Arial" charset="0"/>
              </a:rPr>
              <a:t>Estimación de la Demanda:</a:t>
            </a:r>
            <a:r>
              <a:rPr lang="es-ES_tradnl"/>
              <a:t> 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9400" y="1628775"/>
            <a:ext cx="6096000" cy="4032250"/>
          </a:xfrm>
          <a:noFill/>
          <a:ln/>
        </p:spPr>
        <p:txBody>
          <a:bodyPr/>
          <a:lstStyle/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s-ES" sz="2400"/>
              <a:t>Nuestro servicio no es masivo, es decir la cantidad total de los posibles demandantes es pequeña, pero el volumen de demanda que generan es grande.</a:t>
            </a:r>
          </a:p>
          <a:p>
            <a:pPr>
              <a:lnSpc>
                <a:spcPct val="110000"/>
              </a:lnSpc>
              <a:buClr>
                <a:schemeClr val="tx1"/>
              </a:buClr>
              <a:buFont typeface="Wingdings" pitchFamily="2" charset="2"/>
              <a:buNone/>
            </a:pPr>
            <a:endParaRPr lang="es-ES" sz="2400"/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s-ES" sz="2400"/>
              <a:t>Se determinó que la demanda promedio mensual por cada cliente es de 6000 solicitudes mensuales, basados en la PEA e información de empresas similares.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916238" y="2781300"/>
            <a:ext cx="6096000" cy="1266825"/>
          </a:xfrm>
        </p:spPr>
        <p:txBody>
          <a:bodyPr/>
          <a:lstStyle/>
          <a:p>
            <a:pPr algn="ctr"/>
            <a:r>
              <a:rPr lang="es-ES_tradnl" sz="4000">
                <a:solidFill>
                  <a:schemeClr val="tx1"/>
                </a:solidFill>
                <a:latin typeface="Arial" charset="0"/>
              </a:rPr>
              <a:t>ESTUDIO TECNICO</a:t>
            </a:r>
            <a:endParaRPr lang="es-ES" sz="40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47813" y="549275"/>
            <a:ext cx="6096000" cy="575945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s-ES_tradnl" b="1"/>
              <a:t>Aspectos Tecnológicos:</a:t>
            </a:r>
          </a:p>
          <a:p>
            <a:pPr marL="533400" indent="-533400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None/>
            </a:pPr>
            <a:endParaRPr lang="es-ES_tradnl" b="1"/>
          </a:p>
          <a:p>
            <a:pPr marL="952500" lvl="1" indent="-495300">
              <a:buClr>
                <a:schemeClr val="tx1"/>
              </a:buClr>
              <a:buSzTx/>
              <a:buFont typeface="Wingdings" pitchFamily="2" charset="2"/>
              <a:buNone/>
            </a:pPr>
            <a:r>
              <a:rPr lang="es-ES" sz="2800" b="1"/>
              <a:t>	 </a:t>
            </a:r>
            <a:r>
              <a:rPr lang="es-ES" sz="2800"/>
              <a:t>Sistemas de Información</a:t>
            </a:r>
          </a:p>
          <a:p>
            <a:pPr marL="533400" indent="-533400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None/>
            </a:pPr>
            <a:r>
              <a:rPr lang="es-ES_tradnl"/>
              <a:t>		</a:t>
            </a:r>
          </a:p>
          <a:p>
            <a:pPr marL="533400" indent="-533400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None/>
            </a:pPr>
            <a:endParaRPr lang="es-ES_tradnl"/>
          </a:p>
          <a:p>
            <a:pPr marL="533400" indent="-533400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None/>
            </a:pPr>
            <a:endParaRPr lang="es-ES_tradnl"/>
          </a:p>
          <a:p>
            <a:pPr marL="533400" indent="-533400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None/>
            </a:pPr>
            <a:endParaRPr lang="es-ES_tradnl"/>
          </a:p>
          <a:p>
            <a:pPr marL="533400" indent="-533400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None/>
            </a:pPr>
            <a:endParaRPr lang="es-ES_tradnl"/>
          </a:p>
          <a:p>
            <a:pPr marL="533400" indent="-533400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None/>
            </a:pPr>
            <a:endParaRPr lang="es-ES_tradnl"/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endParaRPr lang="es-ES_tradnl"/>
          </a:p>
          <a:p>
            <a:pPr marL="533400" indent="-533400">
              <a:lnSpc>
                <a:spcPct val="90000"/>
              </a:lnSpc>
            </a:pPr>
            <a:endParaRPr lang="es-ES"/>
          </a:p>
        </p:txBody>
      </p:sp>
      <p:pic>
        <p:nvPicPr>
          <p:cNvPr id="149507" name="Picture 3" descr="Image3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2801938"/>
            <a:ext cx="6557962" cy="307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43200" y="549275"/>
            <a:ext cx="6096000" cy="5759450"/>
          </a:xfrm>
          <a:noFill/>
          <a:ln/>
        </p:spPr>
        <p:txBody>
          <a:bodyPr/>
          <a:lstStyle/>
          <a:p>
            <a:pPr marL="533400" indent="-533400"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s-ES_tradnl" sz="2400" b="1"/>
              <a:t>Tipos de Sistemas:</a:t>
            </a:r>
          </a:p>
          <a:p>
            <a:pPr marL="533400" indent="-533400">
              <a:lnSpc>
                <a:spcPct val="70000"/>
              </a:lnSpc>
              <a:buClr>
                <a:schemeClr val="tx1"/>
              </a:buClr>
              <a:buSzTx/>
              <a:buFont typeface="Wingdings" pitchFamily="2" charset="2"/>
              <a:buNone/>
            </a:pPr>
            <a:r>
              <a:rPr lang="es-ES" sz="2500"/>
              <a:t>	</a:t>
            </a:r>
          </a:p>
          <a:p>
            <a:pPr marL="533400" indent="-533400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s-ES" sz="2400" b="1"/>
              <a:t>Sistemas Transaccionales:</a:t>
            </a:r>
            <a:endParaRPr lang="es-ES" sz="2400"/>
          </a:p>
          <a:p>
            <a:pPr marL="952500" lvl="1" indent="-495300">
              <a:lnSpc>
                <a:spcPct val="90000"/>
              </a:lnSpc>
              <a:buClr>
                <a:schemeClr val="tx1"/>
              </a:buClr>
              <a:buSzTx/>
              <a:buFontTx/>
              <a:buChar char="•"/>
            </a:pPr>
            <a:r>
              <a:rPr lang="es-ES" sz="2200"/>
              <a:t>Apoyan las tareas operativas.</a:t>
            </a:r>
          </a:p>
          <a:p>
            <a:pPr marL="952500" lvl="1" indent="-495300">
              <a:lnSpc>
                <a:spcPct val="90000"/>
              </a:lnSpc>
              <a:buClr>
                <a:schemeClr val="tx1"/>
              </a:buClr>
              <a:buSzTx/>
              <a:buFontTx/>
              <a:buChar char="•"/>
            </a:pPr>
            <a:r>
              <a:rPr lang="es-ES" sz="2200"/>
              <a:t>Constante entrada y salida de información. </a:t>
            </a:r>
          </a:p>
          <a:p>
            <a:pPr marL="952500" lvl="1" indent="-495300">
              <a:lnSpc>
                <a:spcPct val="90000"/>
              </a:lnSpc>
              <a:buClr>
                <a:schemeClr val="tx1"/>
              </a:buClr>
              <a:buSzTx/>
              <a:buFontTx/>
              <a:buChar char="•"/>
            </a:pPr>
            <a:r>
              <a:rPr lang="es-ES" sz="2200"/>
              <a:t>Beneficios visibles y palpables. </a:t>
            </a:r>
          </a:p>
          <a:p>
            <a:pPr marL="952500" lvl="1" indent="-495300">
              <a:buClr>
                <a:schemeClr val="tx1"/>
              </a:buClr>
              <a:buSzTx/>
              <a:buFontTx/>
              <a:buNone/>
            </a:pPr>
            <a:endParaRPr lang="es-ES_tradnl" sz="2200" b="1"/>
          </a:p>
          <a:p>
            <a:pPr marL="952500" lvl="1" indent="-495300">
              <a:lnSpc>
                <a:spcPct val="0"/>
              </a:lnSpc>
              <a:buClr>
                <a:schemeClr val="tx1"/>
              </a:buClr>
              <a:buSzTx/>
              <a:buFontTx/>
              <a:buNone/>
            </a:pPr>
            <a:endParaRPr lang="es-ES_tradnl" sz="2200" b="1"/>
          </a:p>
          <a:p>
            <a:pPr marL="533400" indent="-533400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s-ES" sz="2400" b="1"/>
              <a:t>Sistemas de Apoyo de las Decisiones:</a:t>
            </a:r>
          </a:p>
          <a:p>
            <a:pPr marL="952500" lvl="1" indent="-495300">
              <a:lnSpc>
                <a:spcPct val="90000"/>
              </a:lnSpc>
              <a:buClr>
                <a:schemeClr val="tx1"/>
              </a:buClr>
              <a:buSzTx/>
              <a:buFontTx/>
              <a:buChar char="•"/>
            </a:pPr>
            <a:r>
              <a:rPr lang="es-ES" sz="2200"/>
              <a:t>Se introducen después del sistema transaccional. </a:t>
            </a:r>
          </a:p>
          <a:p>
            <a:pPr marL="952500" lvl="1" indent="-495300">
              <a:lnSpc>
                <a:spcPct val="90000"/>
              </a:lnSpc>
              <a:buClr>
                <a:schemeClr val="tx1"/>
              </a:buClr>
              <a:buSzTx/>
              <a:buFontTx/>
              <a:buChar char="•"/>
            </a:pPr>
            <a:r>
              <a:rPr lang="es-ES" sz="2200"/>
              <a:t>Intensivos en cálculos y escasos en entrada y salida de información. </a:t>
            </a:r>
          </a:p>
          <a:p>
            <a:pPr marL="952500" lvl="1" indent="-495300">
              <a:lnSpc>
                <a:spcPct val="90000"/>
              </a:lnSpc>
              <a:buClr>
                <a:schemeClr val="tx1"/>
              </a:buClr>
              <a:buSzTx/>
              <a:buFontTx/>
              <a:buChar char="•"/>
            </a:pPr>
            <a:r>
              <a:rPr lang="es-ES" sz="2200"/>
              <a:t>Altos en diseño gráfico y visual.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43200" y="333375"/>
            <a:ext cx="6096000" cy="3887788"/>
          </a:xfrm>
          <a:noFill/>
          <a:ln/>
        </p:spPr>
        <p:txBody>
          <a:bodyPr/>
          <a:lstStyle/>
          <a:p>
            <a:pPr marL="533400" indent="-533400"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s-ES_tradnl" sz="2400" b="1"/>
              <a:t>Tipos de Sistemas:</a:t>
            </a:r>
          </a:p>
          <a:p>
            <a:pPr marL="533400" indent="-533400">
              <a:lnSpc>
                <a:spcPct val="30000"/>
              </a:lnSpc>
              <a:buClr>
                <a:schemeClr val="tx1"/>
              </a:buClr>
              <a:buSzTx/>
              <a:buFont typeface="Wingdings" pitchFamily="2" charset="2"/>
              <a:buNone/>
            </a:pPr>
            <a:r>
              <a:rPr lang="es-ES" sz="2500"/>
              <a:t>	</a:t>
            </a:r>
          </a:p>
          <a:p>
            <a:pPr marL="533400" indent="-533400">
              <a:buClr>
                <a:schemeClr val="tx1"/>
              </a:buClr>
              <a:buSzTx/>
              <a:buFont typeface="Wingdings" pitchFamily="2" charset="2"/>
              <a:buAutoNum type="arabicPeriod" startAt="3"/>
            </a:pPr>
            <a:r>
              <a:rPr lang="es-ES" sz="2400" b="1"/>
              <a:t>Sistemas Estratégicos:</a:t>
            </a:r>
            <a:endParaRPr lang="es-ES" sz="2400"/>
          </a:p>
          <a:p>
            <a:pPr marL="952500" lvl="1" indent="-495300">
              <a:lnSpc>
                <a:spcPct val="90000"/>
              </a:lnSpc>
              <a:buClr>
                <a:schemeClr val="tx1"/>
              </a:buClr>
              <a:buSzTx/>
              <a:buFontTx/>
              <a:buChar char="•"/>
            </a:pPr>
            <a:r>
              <a:rPr lang="es-ES" sz="2200"/>
              <a:t>No automatizan procesos.</a:t>
            </a:r>
          </a:p>
          <a:p>
            <a:pPr marL="952500" lvl="1" indent="-495300">
              <a:lnSpc>
                <a:spcPct val="90000"/>
              </a:lnSpc>
              <a:buClr>
                <a:schemeClr val="tx1"/>
              </a:buClr>
              <a:buSzTx/>
              <a:buFontTx/>
              <a:buChar char="•"/>
            </a:pPr>
            <a:r>
              <a:rPr lang="es-ES" sz="2200"/>
              <a:t>Se desarrollan in house. </a:t>
            </a:r>
          </a:p>
          <a:p>
            <a:pPr marL="952500" lvl="1" indent="-495300">
              <a:lnSpc>
                <a:spcPct val="90000"/>
              </a:lnSpc>
              <a:buClr>
                <a:schemeClr val="tx1"/>
              </a:buClr>
              <a:buSzTx/>
              <a:buFontTx/>
              <a:buChar char="•"/>
            </a:pPr>
            <a:r>
              <a:rPr lang="es-ES" sz="2200"/>
              <a:t>Logran ventajas que los competidores no poseen como costos, servicios.</a:t>
            </a:r>
          </a:p>
          <a:p>
            <a:pPr marL="952500" lvl="1" indent="-495300">
              <a:lnSpc>
                <a:spcPct val="90000"/>
              </a:lnSpc>
              <a:buClr>
                <a:schemeClr val="tx1"/>
              </a:buClr>
              <a:buSzTx/>
              <a:buFontTx/>
              <a:buChar char="•"/>
            </a:pPr>
            <a:r>
              <a:rPr lang="es-ES" sz="2200"/>
              <a:t>Crean barreras de entrada. (Cajeros automáticos. </a:t>
            </a:r>
          </a:p>
          <a:p>
            <a:pPr marL="952500" lvl="1" indent="-495300">
              <a:buClr>
                <a:schemeClr val="tx1"/>
              </a:buClr>
              <a:buSzTx/>
              <a:buFontTx/>
              <a:buNone/>
            </a:pPr>
            <a:endParaRPr lang="es-ES_tradnl" sz="2200" b="1"/>
          </a:p>
          <a:p>
            <a:pPr marL="952500" lvl="1" indent="-495300">
              <a:lnSpc>
                <a:spcPct val="0"/>
              </a:lnSpc>
              <a:buClr>
                <a:schemeClr val="tx1"/>
              </a:buClr>
              <a:buSzTx/>
              <a:buFontTx/>
              <a:buNone/>
            </a:pPr>
            <a:endParaRPr lang="es-ES_tradnl" sz="2200" b="1"/>
          </a:p>
        </p:txBody>
      </p:sp>
      <p:pic>
        <p:nvPicPr>
          <p:cNvPr id="152579" name="Picture 3" descr="Image3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3614738"/>
            <a:ext cx="5384800" cy="298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1989138"/>
            <a:ext cx="3887788" cy="1873250"/>
          </a:xfrm>
          <a:noFill/>
          <a:ln/>
        </p:spPr>
        <p:txBody>
          <a:bodyPr/>
          <a:lstStyle/>
          <a:p>
            <a:pPr marL="533400" indent="-533400">
              <a:lnSpc>
                <a:spcPct val="150000"/>
              </a:lnSpc>
              <a:buClr>
                <a:schemeClr val="tx1"/>
              </a:buClr>
              <a:buSzTx/>
              <a:buFont typeface="Wingdings" pitchFamily="2" charset="2"/>
              <a:buNone/>
            </a:pPr>
            <a:r>
              <a:rPr lang="es-ES_tradnl" b="1"/>
              <a:t>	Sistema de Información Crediticia Comercial:</a:t>
            </a:r>
          </a:p>
          <a:p>
            <a:pPr marL="533400" indent="-533400">
              <a:lnSpc>
                <a:spcPct val="150000"/>
              </a:lnSpc>
              <a:buClr>
                <a:schemeClr val="tx1"/>
              </a:buClr>
              <a:buSzTx/>
              <a:buFont typeface="Wingdings" pitchFamily="2" charset="2"/>
              <a:buNone/>
            </a:pPr>
            <a:endParaRPr lang="es-ES_tradnl" b="1"/>
          </a:p>
          <a:p>
            <a:pPr marL="952500" lvl="1" indent="-495300">
              <a:lnSpc>
                <a:spcPct val="150000"/>
              </a:lnSpc>
              <a:buClr>
                <a:schemeClr val="tx1"/>
              </a:buClr>
              <a:buSzTx/>
              <a:buFont typeface="Wingdings" pitchFamily="2" charset="2"/>
              <a:buNone/>
            </a:pPr>
            <a:r>
              <a:rPr lang="es-ES" sz="2800" b="1"/>
              <a:t>	 </a:t>
            </a:r>
            <a:r>
              <a:rPr lang="es-ES_tradnl" sz="2800" b="1"/>
              <a:t>		</a:t>
            </a:r>
          </a:p>
          <a:p>
            <a:pPr marL="533400" indent="-533400">
              <a:lnSpc>
                <a:spcPct val="150000"/>
              </a:lnSpc>
              <a:buClr>
                <a:schemeClr val="tx1"/>
              </a:buClr>
              <a:buSzTx/>
              <a:buFont typeface="Wingdings" pitchFamily="2" charset="2"/>
              <a:buNone/>
            </a:pPr>
            <a:endParaRPr lang="es-ES_tradnl" b="1"/>
          </a:p>
          <a:p>
            <a:pPr marL="533400" indent="-533400">
              <a:lnSpc>
                <a:spcPct val="150000"/>
              </a:lnSpc>
              <a:buClr>
                <a:schemeClr val="tx1"/>
              </a:buClr>
              <a:buSzTx/>
              <a:buFont typeface="Wingdings" pitchFamily="2" charset="2"/>
              <a:buNone/>
            </a:pPr>
            <a:endParaRPr lang="es-ES_tradnl" b="1"/>
          </a:p>
          <a:p>
            <a:pPr marL="533400" indent="-533400">
              <a:lnSpc>
                <a:spcPct val="150000"/>
              </a:lnSpc>
              <a:buClr>
                <a:schemeClr val="tx1"/>
              </a:buClr>
              <a:buSzTx/>
              <a:buFont typeface="Wingdings" pitchFamily="2" charset="2"/>
              <a:buNone/>
            </a:pPr>
            <a:endParaRPr lang="es-ES_tradnl" b="1"/>
          </a:p>
          <a:p>
            <a:pPr marL="533400" indent="-533400">
              <a:lnSpc>
                <a:spcPct val="150000"/>
              </a:lnSpc>
              <a:buClr>
                <a:schemeClr val="tx1"/>
              </a:buClr>
              <a:buSzTx/>
              <a:buFont typeface="Wingdings" pitchFamily="2" charset="2"/>
              <a:buNone/>
            </a:pPr>
            <a:endParaRPr lang="es-ES_tradnl" b="1"/>
          </a:p>
          <a:p>
            <a:pPr marL="533400" indent="-533400">
              <a:lnSpc>
                <a:spcPct val="150000"/>
              </a:lnSpc>
              <a:buClr>
                <a:schemeClr val="tx1"/>
              </a:buClr>
              <a:buSzTx/>
              <a:buFont typeface="Wingdings" pitchFamily="2" charset="2"/>
              <a:buNone/>
            </a:pPr>
            <a:endParaRPr lang="es-ES_tradnl" b="1"/>
          </a:p>
          <a:p>
            <a:pPr marL="533400" indent="-533400">
              <a:lnSpc>
                <a:spcPct val="150000"/>
              </a:lnSpc>
              <a:buClr>
                <a:schemeClr val="tx1"/>
              </a:buClr>
              <a:buSzTx/>
              <a:buFont typeface="Wingdings" pitchFamily="2" charset="2"/>
              <a:buNone/>
            </a:pPr>
            <a:endParaRPr lang="es-ES_tradnl" b="1"/>
          </a:p>
          <a:p>
            <a:pPr marL="533400" indent="-533400">
              <a:lnSpc>
                <a:spcPct val="150000"/>
              </a:lnSpc>
              <a:buClr>
                <a:schemeClr val="tx1"/>
              </a:buClr>
              <a:buSzTx/>
              <a:buFont typeface="Wingdings" pitchFamily="2" charset="2"/>
              <a:buNone/>
            </a:pPr>
            <a:endParaRPr lang="es-ES" b="1"/>
          </a:p>
        </p:txBody>
      </p:sp>
      <p:sp>
        <p:nvSpPr>
          <p:cNvPr id="153605" name="Rectangle 5"/>
          <p:cNvSpPr>
            <a:spLocks noChangeArrowheads="1"/>
          </p:cNvSpPr>
          <p:nvPr/>
        </p:nvSpPr>
        <p:spPr bwMode="auto">
          <a:xfrm>
            <a:off x="0" y="742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153604" name="Object 4"/>
          <p:cNvGraphicFramePr>
            <a:graphicFrameLocks noChangeAspect="1"/>
          </p:cNvGraphicFramePr>
          <p:nvPr/>
        </p:nvGraphicFramePr>
        <p:xfrm>
          <a:off x="4356100" y="793750"/>
          <a:ext cx="3552825" cy="5372100"/>
        </p:xfrm>
        <a:graphic>
          <a:graphicData uri="http://schemas.openxmlformats.org/presentationml/2006/ole">
            <p:oleObj spid="_x0000_s153604" r:id="rId3" imgW="2842565" imgH="5038649" progId="Visio.Drawing.11">
              <p:embed/>
            </p:oleObj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ChangeArrowheads="1"/>
          </p:cNvSpPr>
          <p:nvPr/>
        </p:nvSpPr>
        <p:spPr bwMode="auto">
          <a:xfrm>
            <a:off x="0" y="742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57703" name="Rectangle 7"/>
          <p:cNvSpPr>
            <a:spLocks noChangeArrowheads="1"/>
          </p:cNvSpPr>
          <p:nvPr/>
        </p:nvSpPr>
        <p:spPr bwMode="auto">
          <a:xfrm>
            <a:off x="509588" y="2495550"/>
            <a:ext cx="2409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157702" name="Object 6"/>
          <p:cNvGraphicFramePr>
            <a:graphicFrameLocks noChangeAspect="1"/>
          </p:cNvGraphicFramePr>
          <p:nvPr/>
        </p:nvGraphicFramePr>
        <p:xfrm>
          <a:off x="827088" y="836613"/>
          <a:ext cx="1584325" cy="1438275"/>
        </p:xfrm>
        <a:graphic>
          <a:graphicData uri="http://schemas.openxmlformats.org/presentationml/2006/ole">
            <p:oleObj spid="_x0000_s157702" name="Imagen de mapa de bits" r:id="rId3" imgW="2971429" imgH="1867161" progId="Paint.Picture">
              <p:embed/>
            </p:oleObj>
          </a:graphicData>
        </a:graphic>
      </p:graphicFrame>
      <p:graphicFrame>
        <p:nvGraphicFramePr>
          <p:cNvPr id="157717" name="Group 21"/>
          <p:cNvGraphicFramePr>
            <a:graphicFrameLocks noGrp="1"/>
          </p:cNvGraphicFramePr>
          <p:nvPr/>
        </p:nvGraphicFramePr>
        <p:xfrm>
          <a:off x="250825" y="725488"/>
          <a:ext cx="8385175" cy="1550987"/>
        </p:xfrm>
        <a:graphic>
          <a:graphicData uri="http://schemas.openxmlformats.org/drawingml/2006/table">
            <a:tbl>
              <a:tblPr/>
              <a:tblGrid>
                <a:gridCol w="2486025"/>
                <a:gridCol w="5899150"/>
              </a:tblGrid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COMPAÑÍA DE ANÁLISIS DE CRÉDITO S.A. CREDITCOM</a:t>
                      </a:r>
                      <a:endParaRPr kumimoji="1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Sistema de información crediticia comercial  </a:t>
                      </a:r>
                      <a:endParaRPr kumimoji="1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57718" name="Picture 22" descr="img_MEN00000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2492375"/>
            <a:ext cx="3078162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719" name="Picture 23" descr="Dibujo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1063" y="4938713"/>
            <a:ext cx="2519362" cy="1370012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0" y="742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509588" y="2495550"/>
            <a:ext cx="2409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158735" name="Picture 15" descr="Dibujo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916113"/>
            <a:ext cx="6192837" cy="4151312"/>
          </a:xfrm>
          <a:prstGeom prst="rect">
            <a:avLst/>
          </a:prstGeom>
          <a:noFill/>
        </p:spPr>
      </p:pic>
      <p:sp>
        <p:nvSpPr>
          <p:cNvPr id="158736" name="Rectangle 16"/>
          <p:cNvSpPr>
            <a:spLocks noChangeArrowheads="1"/>
          </p:cNvSpPr>
          <p:nvPr/>
        </p:nvSpPr>
        <p:spPr bwMode="auto">
          <a:xfrm>
            <a:off x="2698750" y="476250"/>
            <a:ext cx="3673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lnSpc>
                <a:spcPct val="70000"/>
              </a:lnSpc>
            </a:pPr>
            <a:r>
              <a:rPr kumimoji="0" lang="es-ES_tradnl" b="1">
                <a:latin typeface="Arial" charset="0"/>
              </a:rPr>
              <a:t>Registro de la Empresa:</a:t>
            </a:r>
            <a:r>
              <a:rPr kumimoji="0" lang="es-ES_tradnl" sz="4400" b="1">
                <a:solidFill>
                  <a:schemeClr val="tx2"/>
                </a:solidFill>
                <a:latin typeface="Arial Narrow" pitchFamily="34" charset="0"/>
              </a:rPr>
              <a:t>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Rectangle 3"/>
          <p:cNvSpPr>
            <a:spLocks noChangeArrowheads="1"/>
          </p:cNvSpPr>
          <p:nvPr/>
        </p:nvSpPr>
        <p:spPr bwMode="auto">
          <a:xfrm>
            <a:off x="0" y="742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56678" name="Rectangle 6"/>
          <p:cNvSpPr>
            <a:spLocks noChangeArrowheads="1"/>
          </p:cNvSpPr>
          <p:nvPr/>
        </p:nvSpPr>
        <p:spPr bwMode="auto">
          <a:xfrm>
            <a:off x="0" y="52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156677" name="Object 5"/>
          <p:cNvGraphicFramePr>
            <a:graphicFrameLocks noChangeAspect="1"/>
          </p:cNvGraphicFramePr>
          <p:nvPr/>
        </p:nvGraphicFramePr>
        <p:xfrm>
          <a:off x="3924300" y="188913"/>
          <a:ext cx="3887788" cy="6419850"/>
        </p:xfrm>
        <a:graphic>
          <a:graphicData uri="http://schemas.openxmlformats.org/presentationml/2006/ole">
            <p:oleObj spid="_x0000_s156677" r:id="rId3" imgW="2842565" imgH="6118555" progId="Visio.Drawing.11">
              <p:embed/>
            </p:oleObj>
          </a:graphicData>
        </a:graphic>
      </p:graphicFrame>
      <p:sp>
        <p:nvSpPr>
          <p:cNvPr id="156682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323850" y="1989138"/>
            <a:ext cx="3887788" cy="2735262"/>
          </a:xfrm>
          <a:noFill/>
          <a:ln/>
        </p:spPr>
        <p:txBody>
          <a:bodyPr/>
          <a:lstStyle/>
          <a:p>
            <a:pPr marL="533400" indent="-533400">
              <a:lnSpc>
                <a:spcPct val="150000"/>
              </a:lnSpc>
              <a:buClr>
                <a:schemeClr val="tx1"/>
              </a:buClr>
              <a:buSzTx/>
              <a:buFont typeface="Wingdings" pitchFamily="2" charset="2"/>
              <a:buNone/>
            </a:pPr>
            <a:r>
              <a:rPr lang="es-ES_tradnl" b="1"/>
              <a:t>	Sistema de Información Crediticia Comercial:</a:t>
            </a:r>
          </a:p>
          <a:p>
            <a:pPr marL="533400" indent="-533400">
              <a:lnSpc>
                <a:spcPct val="150000"/>
              </a:lnSpc>
              <a:buClr>
                <a:schemeClr val="tx1"/>
              </a:buClr>
              <a:buSzTx/>
              <a:buFont typeface="Wingdings" pitchFamily="2" charset="2"/>
              <a:buNone/>
            </a:pPr>
            <a:endParaRPr lang="es-ES_tradnl" b="1"/>
          </a:p>
          <a:p>
            <a:pPr marL="533400" indent="-533400">
              <a:lnSpc>
                <a:spcPct val="150000"/>
              </a:lnSpc>
              <a:buClr>
                <a:schemeClr val="tx1"/>
              </a:buClr>
              <a:buSzTx/>
              <a:buFont typeface="Wingdings" pitchFamily="2" charset="2"/>
              <a:buNone/>
            </a:pPr>
            <a:endParaRPr lang="es-ES_tradnl" b="1"/>
          </a:p>
          <a:p>
            <a:pPr marL="533400" indent="-533400">
              <a:lnSpc>
                <a:spcPct val="150000"/>
              </a:lnSpc>
              <a:buClr>
                <a:schemeClr val="tx1"/>
              </a:buClr>
              <a:buSzTx/>
              <a:buFont typeface="Wingdings" pitchFamily="2" charset="2"/>
              <a:buNone/>
            </a:pPr>
            <a:endParaRPr lang="es-ES_tradnl" b="1"/>
          </a:p>
          <a:p>
            <a:pPr marL="533400" indent="-533400">
              <a:lnSpc>
                <a:spcPct val="150000"/>
              </a:lnSpc>
              <a:buClr>
                <a:schemeClr val="tx1"/>
              </a:buClr>
              <a:buSzTx/>
              <a:buFont typeface="Wingdings" pitchFamily="2" charset="2"/>
              <a:buNone/>
            </a:pPr>
            <a:endParaRPr lang="es-ES_tradnl" b="1"/>
          </a:p>
          <a:p>
            <a:pPr marL="533400" indent="-533400">
              <a:lnSpc>
                <a:spcPct val="150000"/>
              </a:lnSpc>
              <a:buClr>
                <a:schemeClr val="tx1"/>
              </a:buClr>
              <a:buSzTx/>
              <a:buFont typeface="Wingdings" pitchFamily="2" charset="2"/>
              <a:buNone/>
            </a:pPr>
            <a:endParaRPr lang="es-ES_tradnl" b="1"/>
          </a:p>
          <a:p>
            <a:pPr marL="533400" indent="-533400">
              <a:lnSpc>
                <a:spcPct val="150000"/>
              </a:lnSpc>
              <a:buClr>
                <a:schemeClr val="tx1"/>
              </a:buClr>
              <a:buSzTx/>
              <a:buFont typeface="Wingdings" pitchFamily="2" charset="2"/>
              <a:buNone/>
            </a:pPr>
            <a:endParaRPr lang="es-ES_tradnl" b="1"/>
          </a:p>
          <a:p>
            <a:pPr marL="533400" indent="-533400">
              <a:lnSpc>
                <a:spcPct val="150000"/>
              </a:lnSpc>
              <a:buClr>
                <a:schemeClr val="tx1"/>
              </a:buClr>
              <a:buSzTx/>
              <a:buFont typeface="Wingdings" pitchFamily="2" charset="2"/>
              <a:buNone/>
            </a:pPr>
            <a:endParaRPr lang="es-ES" b="1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200" y="549275"/>
            <a:ext cx="6096000" cy="575945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s-ES_tradnl" sz="2400" b="1"/>
              <a:t>Entorno Macroeconómico:</a:t>
            </a:r>
          </a:p>
          <a:p>
            <a:pPr marL="533400" indent="-533400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None/>
            </a:pPr>
            <a:endParaRPr lang="es-ES_tradnl" sz="2400" b="1"/>
          </a:p>
          <a:p>
            <a:pPr marL="952500" lvl="1" indent="-495300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s-ES" sz="2400"/>
              <a:t>Aumento de crédito.</a:t>
            </a:r>
          </a:p>
          <a:p>
            <a:pPr marL="952500" lvl="1" indent="-495300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s-ES" sz="2400"/>
              <a:t>Disminución de la volatilidad de la tasas de interés.</a:t>
            </a:r>
          </a:p>
          <a:p>
            <a:pPr marL="952500" lvl="1" indent="-495300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s-ES" sz="2400"/>
              <a:t>Incremento de la apertura comercial.</a:t>
            </a:r>
            <a:endParaRPr lang="es-ES_tradnl" sz="2400"/>
          </a:p>
          <a:p>
            <a:pPr marL="533400" indent="-533400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None/>
            </a:pPr>
            <a:endParaRPr lang="es-ES_tradnl" sz="2400"/>
          </a:p>
          <a:p>
            <a:pPr marL="533400" indent="-533400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None/>
            </a:pPr>
            <a:endParaRPr lang="es-ES_tradnl" sz="2400"/>
          </a:p>
          <a:p>
            <a:pPr marL="533400" indent="-533400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s-ES_tradnl" sz="2400" b="1"/>
              <a:t>Análisis del Sector:</a:t>
            </a:r>
          </a:p>
          <a:p>
            <a:pPr marL="533400" indent="-533400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None/>
            </a:pPr>
            <a:r>
              <a:rPr lang="es-ES_tradnl" sz="2400"/>
              <a:t>	</a:t>
            </a:r>
          </a:p>
          <a:p>
            <a:pPr marL="533400" indent="-533400">
              <a:buClr>
                <a:schemeClr val="tx1"/>
              </a:buClr>
              <a:buSzTx/>
              <a:buFont typeface="Wingdings" pitchFamily="2" charset="2"/>
              <a:buNone/>
            </a:pPr>
            <a:r>
              <a:rPr lang="es-ES_tradnl" sz="2400"/>
              <a:t>	Cadenas Comerciales que necesitan el servicio de análisis de riesgos crediticios.</a:t>
            </a:r>
          </a:p>
          <a:p>
            <a:pPr marL="533400" indent="-533400">
              <a:lnSpc>
                <a:spcPct val="90000"/>
              </a:lnSpc>
            </a:pPr>
            <a:endParaRPr lang="es-ES_tradnl" sz="2400"/>
          </a:p>
          <a:p>
            <a:pPr marL="533400" indent="-533400">
              <a:lnSpc>
                <a:spcPct val="90000"/>
              </a:lnSpc>
            </a:pPr>
            <a:endParaRPr lang="es-ES" sz="240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989138"/>
            <a:ext cx="3887788" cy="2735262"/>
          </a:xfrm>
        </p:spPr>
        <p:txBody>
          <a:bodyPr/>
          <a:lstStyle/>
          <a:p>
            <a:pPr marL="533400" indent="-533400">
              <a:lnSpc>
                <a:spcPct val="150000"/>
              </a:lnSpc>
              <a:buClr>
                <a:schemeClr val="tx1"/>
              </a:buClr>
              <a:buSzTx/>
              <a:buFont typeface="Wingdings" pitchFamily="2" charset="2"/>
              <a:buNone/>
            </a:pPr>
            <a:r>
              <a:rPr lang="es-ES_tradnl" b="1"/>
              <a:t>	Sistema de Información Crediticia Comercial:</a:t>
            </a:r>
          </a:p>
          <a:p>
            <a:pPr marL="533400" indent="-533400">
              <a:lnSpc>
                <a:spcPct val="90000"/>
              </a:lnSpc>
              <a:buClr>
                <a:schemeClr val="tx1"/>
              </a:buClr>
              <a:buSzTx/>
            </a:pPr>
            <a:endParaRPr lang="es-ES_tradnl"/>
          </a:p>
          <a:p>
            <a:pPr marL="533400" indent="-533400">
              <a:lnSpc>
                <a:spcPct val="90000"/>
              </a:lnSpc>
              <a:buClr>
                <a:schemeClr val="tx1"/>
              </a:buClr>
              <a:buSzTx/>
            </a:pPr>
            <a:endParaRPr lang="es-ES_tradnl"/>
          </a:p>
          <a:p>
            <a:pPr marL="533400" indent="-533400">
              <a:lnSpc>
                <a:spcPct val="90000"/>
              </a:lnSpc>
              <a:buClr>
                <a:schemeClr val="tx1"/>
              </a:buClr>
              <a:buSzTx/>
            </a:pPr>
            <a:endParaRPr lang="es-ES_tradnl"/>
          </a:p>
          <a:p>
            <a:pPr marL="533400" indent="-533400">
              <a:lnSpc>
                <a:spcPct val="90000"/>
              </a:lnSpc>
              <a:buClr>
                <a:schemeClr val="tx1"/>
              </a:buClr>
              <a:buSzTx/>
            </a:pPr>
            <a:endParaRPr lang="es-ES_tradnl"/>
          </a:p>
          <a:p>
            <a:pPr marL="533400" indent="-533400">
              <a:lnSpc>
                <a:spcPct val="90000"/>
              </a:lnSpc>
              <a:buClr>
                <a:schemeClr val="tx1"/>
              </a:buClr>
              <a:buSzTx/>
            </a:pPr>
            <a:endParaRPr lang="es-ES_tradnl"/>
          </a:p>
          <a:p>
            <a:pPr marL="533400" indent="-533400">
              <a:lnSpc>
                <a:spcPct val="90000"/>
              </a:lnSpc>
            </a:pPr>
            <a:endParaRPr lang="es-ES_tradnl"/>
          </a:p>
          <a:p>
            <a:pPr marL="533400" indent="-533400">
              <a:lnSpc>
                <a:spcPct val="90000"/>
              </a:lnSpc>
            </a:pPr>
            <a:endParaRPr lang="es-ES"/>
          </a:p>
        </p:txBody>
      </p:sp>
      <p:sp>
        <p:nvSpPr>
          <p:cNvPr id="154627" name="Rectangle 3"/>
          <p:cNvSpPr>
            <a:spLocks noChangeArrowheads="1"/>
          </p:cNvSpPr>
          <p:nvPr/>
        </p:nvSpPr>
        <p:spPr bwMode="auto">
          <a:xfrm>
            <a:off x="0" y="742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54630" name="Rectangle 6"/>
          <p:cNvSpPr>
            <a:spLocks noChangeArrowheads="1"/>
          </p:cNvSpPr>
          <p:nvPr/>
        </p:nvSpPr>
        <p:spPr bwMode="auto">
          <a:xfrm>
            <a:off x="0" y="-57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154629" name="Object 5"/>
          <p:cNvGraphicFramePr>
            <a:graphicFrameLocks noChangeAspect="1"/>
          </p:cNvGraphicFramePr>
          <p:nvPr/>
        </p:nvGraphicFramePr>
        <p:xfrm>
          <a:off x="4067175" y="215900"/>
          <a:ext cx="3527425" cy="6381750"/>
        </p:xfrm>
        <a:graphic>
          <a:graphicData uri="http://schemas.openxmlformats.org/presentationml/2006/ole">
            <p:oleObj spid="_x0000_s154629" r:id="rId3" imgW="2842565" imgH="7846771" progId="Visio.Drawing.11">
              <p:embed/>
            </p:oleObj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ChangeArrowheads="1"/>
          </p:cNvSpPr>
          <p:nvPr/>
        </p:nvSpPr>
        <p:spPr bwMode="auto">
          <a:xfrm>
            <a:off x="0" y="742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60771" name="Rectangle 3"/>
          <p:cNvSpPr>
            <a:spLocks noChangeArrowheads="1"/>
          </p:cNvSpPr>
          <p:nvPr/>
        </p:nvSpPr>
        <p:spPr bwMode="auto">
          <a:xfrm>
            <a:off x="509588" y="2495550"/>
            <a:ext cx="2409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60773" name="Rectangle 5"/>
          <p:cNvSpPr>
            <a:spLocks noChangeArrowheads="1"/>
          </p:cNvSpPr>
          <p:nvPr/>
        </p:nvSpPr>
        <p:spPr bwMode="auto">
          <a:xfrm>
            <a:off x="2698750" y="476250"/>
            <a:ext cx="3673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lnSpc>
                <a:spcPct val="70000"/>
              </a:lnSpc>
            </a:pPr>
            <a:r>
              <a:rPr kumimoji="0" lang="es-ES_tradnl" b="1">
                <a:latin typeface="Arial" charset="0"/>
              </a:rPr>
              <a:t>Consulta de clientes:</a:t>
            </a:r>
            <a:r>
              <a:rPr kumimoji="0" lang="es-ES_tradnl" sz="4400" b="1">
                <a:solidFill>
                  <a:schemeClr val="tx2"/>
                </a:solidFill>
                <a:latin typeface="Arial Narrow" pitchFamily="34" charset="0"/>
              </a:rPr>
              <a:t> </a:t>
            </a:r>
          </a:p>
        </p:txBody>
      </p:sp>
      <p:pic>
        <p:nvPicPr>
          <p:cNvPr id="16077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514475"/>
            <a:ext cx="5976938" cy="501015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ChangeArrowheads="1"/>
          </p:cNvSpPr>
          <p:nvPr/>
        </p:nvSpPr>
        <p:spPr bwMode="auto">
          <a:xfrm>
            <a:off x="0" y="742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61795" name="Rectangle 3"/>
          <p:cNvSpPr>
            <a:spLocks noChangeArrowheads="1"/>
          </p:cNvSpPr>
          <p:nvPr/>
        </p:nvSpPr>
        <p:spPr bwMode="auto">
          <a:xfrm>
            <a:off x="509588" y="2495550"/>
            <a:ext cx="2409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61796" name="Rectangle 4"/>
          <p:cNvSpPr>
            <a:spLocks noChangeArrowheads="1"/>
          </p:cNvSpPr>
          <p:nvPr/>
        </p:nvSpPr>
        <p:spPr bwMode="auto">
          <a:xfrm>
            <a:off x="2698750" y="476250"/>
            <a:ext cx="3673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lnSpc>
                <a:spcPct val="70000"/>
              </a:lnSpc>
            </a:pPr>
            <a:r>
              <a:rPr kumimoji="0" lang="es-ES_tradnl" b="1">
                <a:latin typeface="Arial" charset="0"/>
              </a:rPr>
              <a:t>Consulta de clientes:</a:t>
            </a:r>
            <a:r>
              <a:rPr kumimoji="0" lang="es-ES_tradnl" sz="4400" b="1">
                <a:solidFill>
                  <a:schemeClr val="tx2"/>
                </a:solidFill>
                <a:latin typeface="Arial Narrow" pitchFamily="34" charset="0"/>
              </a:rPr>
              <a:t> </a:t>
            </a:r>
          </a:p>
        </p:txBody>
      </p:sp>
      <p:pic>
        <p:nvPicPr>
          <p:cNvPr id="16179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614488"/>
            <a:ext cx="6735762" cy="478155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43200" y="549275"/>
            <a:ext cx="6096000" cy="5759450"/>
          </a:xfrm>
          <a:noFill/>
          <a:ln/>
        </p:spPr>
        <p:txBody>
          <a:bodyPr/>
          <a:lstStyle/>
          <a:p>
            <a:pPr marL="533400" indent="-533400"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s-ES_tradnl" sz="2400" b="1"/>
              <a:t>Descripción de Hardware y Software:</a:t>
            </a:r>
          </a:p>
          <a:p>
            <a:pPr marL="533400" indent="-533400">
              <a:buClr>
                <a:schemeClr val="tx1"/>
              </a:buClr>
              <a:buSzTx/>
              <a:buFont typeface="Wingdings" pitchFamily="2" charset="2"/>
              <a:buNone/>
            </a:pPr>
            <a:r>
              <a:rPr lang="es-ES" sz="2500"/>
              <a:t>	</a:t>
            </a:r>
          </a:p>
          <a:p>
            <a:pPr marL="533400" indent="-533400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s-ES" sz="2400" b="1"/>
              <a:t>Hardware:</a:t>
            </a:r>
            <a:endParaRPr lang="es-ES" sz="2400"/>
          </a:p>
          <a:p>
            <a:pPr marL="952500" lvl="1" indent="-495300">
              <a:buClr>
                <a:schemeClr val="tx1"/>
              </a:buClr>
              <a:buSzTx/>
              <a:buFontTx/>
              <a:buChar char="•"/>
            </a:pPr>
            <a:r>
              <a:rPr lang="es-ES" sz="2200"/>
              <a:t>Servidor de alta capacidad.</a:t>
            </a:r>
          </a:p>
          <a:p>
            <a:pPr marL="952500" lvl="1" indent="-495300">
              <a:buClr>
                <a:schemeClr val="tx1"/>
              </a:buClr>
              <a:buSzTx/>
              <a:buFontTx/>
              <a:buChar char="•"/>
            </a:pPr>
            <a:r>
              <a:rPr lang="es-ES" sz="2200"/>
              <a:t>Ordenadores. </a:t>
            </a:r>
          </a:p>
          <a:p>
            <a:pPr marL="952500" lvl="1" indent="-495300">
              <a:buClr>
                <a:schemeClr val="tx1"/>
              </a:buClr>
              <a:buSzTx/>
              <a:buFontTx/>
              <a:buChar char="•"/>
            </a:pPr>
            <a:r>
              <a:rPr lang="es-ES" sz="2200"/>
              <a:t>Tarjetas de comunicación. </a:t>
            </a:r>
          </a:p>
          <a:p>
            <a:pPr marL="952500" lvl="1" indent="-495300">
              <a:buClr>
                <a:schemeClr val="tx1"/>
              </a:buClr>
              <a:buSzTx/>
              <a:buFontTx/>
              <a:buNone/>
            </a:pPr>
            <a:endParaRPr lang="es-ES_tradnl" sz="2200" b="1"/>
          </a:p>
          <a:p>
            <a:pPr marL="952500" lvl="1" indent="-495300">
              <a:lnSpc>
                <a:spcPct val="30000"/>
              </a:lnSpc>
              <a:buClr>
                <a:schemeClr val="tx1"/>
              </a:buClr>
              <a:buSzTx/>
              <a:buFontTx/>
              <a:buNone/>
            </a:pPr>
            <a:endParaRPr lang="es-ES_tradnl" sz="2200" b="1"/>
          </a:p>
          <a:p>
            <a:pPr marL="533400" indent="-533400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s-ES" sz="2400" b="1"/>
              <a:t>Software:</a:t>
            </a:r>
          </a:p>
          <a:p>
            <a:pPr marL="952500" lvl="1" indent="-495300">
              <a:buClr>
                <a:schemeClr val="tx1"/>
              </a:buClr>
              <a:buSzTx/>
              <a:buFontTx/>
              <a:buChar char="•"/>
            </a:pPr>
            <a:r>
              <a:rPr lang="es-ES" sz="2200"/>
              <a:t>Sistema Operativo Linux Fedora. </a:t>
            </a:r>
          </a:p>
          <a:p>
            <a:pPr marL="952500" lvl="1" indent="-495300">
              <a:buClr>
                <a:schemeClr val="tx1"/>
              </a:buClr>
              <a:buSzTx/>
              <a:buFontTx/>
              <a:buChar char="•"/>
            </a:pPr>
            <a:r>
              <a:rPr lang="es-ES" sz="2200"/>
              <a:t>Application Server JBOSS o Apache. </a:t>
            </a:r>
          </a:p>
          <a:p>
            <a:pPr marL="952500" lvl="1" indent="-495300">
              <a:buClr>
                <a:schemeClr val="tx1"/>
              </a:buClr>
              <a:buSzTx/>
              <a:buFontTx/>
              <a:buChar char="•"/>
            </a:pPr>
            <a:r>
              <a:rPr lang="es-ES" sz="2200"/>
              <a:t>Base de datos MySQL o Postgres.</a:t>
            </a:r>
          </a:p>
          <a:p>
            <a:pPr marL="952500" lvl="1" indent="-495300">
              <a:buClr>
                <a:schemeClr val="tx1"/>
              </a:buClr>
              <a:buSzTx/>
              <a:buFontTx/>
              <a:buChar char="•"/>
            </a:pPr>
            <a:r>
              <a:rPr lang="es-ES" sz="2200"/>
              <a:t>Desarrollo de pantallas en JSP o PHP.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43200" y="549275"/>
            <a:ext cx="6096000" cy="6308725"/>
          </a:xfrm>
          <a:noFill/>
          <a:ln/>
        </p:spPr>
        <p:txBody>
          <a:bodyPr/>
          <a:lstStyle/>
          <a:p>
            <a:pPr marL="533400" indent="-533400"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s-ES_tradnl" sz="2400" b="1"/>
              <a:t>Descripción de Hardware y Software:</a:t>
            </a:r>
          </a:p>
          <a:p>
            <a:pPr marL="533400" indent="-533400">
              <a:buClr>
                <a:schemeClr val="tx1"/>
              </a:buClr>
              <a:buSzTx/>
              <a:buFont typeface="Wingdings" pitchFamily="2" charset="2"/>
              <a:buNone/>
            </a:pPr>
            <a:r>
              <a:rPr lang="es-ES" sz="2500"/>
              <a:t>	</a:t>
            </a:r>
          </a:p>
          <a:p>
            <a:pPr marL="533400" indent="-533400">
              <a:buClr>
                <a:schemeClr val="tx1"/>
              </a:buClr>
              <a:buSzTx/>
              <a:buFont typeface="Wingdings" pitchFamily="2" charset="2"/>
              <a:buAutoNum type="arabicPeriod" startAt="3"/>
            </a:pPr>
            <a:r>
              <a:rPr lang="es-ES" sz="2400" b="1"/>
              <a:t>HOSTING:</a:t>
            </a:r>
            <a:endParaRPr lang="es-ES" sz="2400"/>
          </a:p>
          <a:p>
            <a:pPr marL="952500" lvl="1" indent="-495300">
              <a:lnSpc>
                <a:spcPct val="90000"/>
              </a:lnSpc>
              <a:buClr>
                <a:schemeClr val="tx1"/>
              </a:buClr>
              <a:buSzTx/>
              <a:buFontTx/>
              <a:buChar char="•"/>
            </a:pPr>
            <a:r>
              <a:rPr lang="es-ES" sz="2200"/>
              <a:t>Empresa que ofrece un espacio para el dominio seleccionado.</a:t>
            </a:r>
          </a:p>
          <a:p>
            <a:pPr marL="952500" lvl="1" indent="-495300">
              <a:lnSpc>
                <a:spcPct val="90000"/>
              </a:lnSpc>
              <a:buClr>
                <a:schemeClr val="tx1"/>
              </a:buClr>
              <a:buSzTx/>
              <a:buFontTx/>
              <a:buChar char="•"/>
            </a:pPr>
            <a:r>
              <a:rPr lang="es-ES" sz="2200"/>
              <a:t>Ofrece también cuentas emails, servicio MySQL, servicio JBOOS. </a:t>
            </a:r>
          </a:p>
          <a:p>
            <a:pPr marL="952500" lvl="1" indent="-495300">
              <a:lnSpc>
                <a:spcPct val="90000"/>
              </a:lnSpc>
              <a:buClr>
                <a:schemeClr val="tx1"/>
              </a:buClr>
              <a:buSzTx/>
              <a:buFontTx/>
              <a:buChar char="•"/>
            </a:pPr>
            <a:r>
              <a:rPr lang="es-ES" sz="2200"/>
              <a:t>La empresa Andinanet ofrece este servicio y es lo óptimo para nuestro proyecto. </a:t>
            </a:r>
          </a:p>
          <a:p>
            <a:pPr marL="952500" lvl="1" indent="-495300">
              <a:buClr>
                <a:schemeClr val="tx1"/>
              </a:buClr>
              <a:buSzTx/>
              <a:buFontTx/>
              <a:buNone/>
            </a:pPr>
            <a:endParaRPr lang="es-ES_tradnl" sz="2200" b="1"/>
          </a:p>
          <a:p>
            <a:pPr marL="952500" lvl="1" indent="-495300">
              <a:lnSpc>
                <a:spcPct val="30000"/>
              </a:lnSpc>
              <a:buClr>
                <a:schemeClr val="tx1"/>
              </a:buClr>
              <a:buSzTx/>
              <a:buFontTx/>
              <a:buNone/>
            </a:pPr>
            <a:endParaRPr lang="es-ES_tradnl" sz="2200" b="1"/>
          </a:p>
          <a:p>
            <a:pPr marL="533400" indent="-533400">
              <a:buClr>
                <a:schemeClr val="tx1"/>
              </a:buClr>
              <a:buSzTx/>
              <a:buFont typeface="Wingdings" pitchFamily="2" charset="2"/>
              <a:buAutoNum type="arabicPeriod" startAt="3"/>
            </a:pPr>
            <a:r>
              <a:rPr lang="es-ES" sz="2400" b="1"/>
              <a:t>LOCATION:</a:t>
            </a:r>
          </a:p>
          <a:p>
            <a:pPr marL="952500" lvl="1" indent="-495300">
              <a:lnSpc>
                <a:spcPct val="90000"/>
              </a:lnSpc>
              <a:buClr>
                <a:schemeClr val="tx1"/>
              </a:buClr>
              <a:buSzTx/>
              <a:buFontTx/>
              <a:buChar char="•"/>
            </a:pPr>
            <a:r>
              <a:rPr lang="es-ES" sz="2200"/>
              <a:t>El servidor del cliente está en el NOC (Network Operation Center)del ISP (Proveedor de Internet).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916238" y="2636838"/>
            <a:ext cx="6096000" cy="1800225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s-ES_tradnl" sz="4000">
                <a:solidFill>
                  <a:schemeClr val="tx1"/>
                </a:solidFill>
                <a:latin typeface="Arial" charset="0"/>
              </a:rPr>
              <a:t>ESTUDIO ORGANIZACIONAL  / ADMINISTRATIVO</a:t>
            </a:r>
            <a:endParaRPr lang="es-ES" sz="40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43200" y="549275"/>
            <a:ext cx="6096000" cy="5759450"/>
          </a:xfrm>
          <a:noFill/>
          <a:ln/>
        </p:spPr>
        <p:txBody>
          <a:bodyPr/>
          <a:lstStyle/>
          <a:p>
            <a:pPr marL="533400" indent="-533400"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s-ES_tradnl" sz="2400" b="1"/>
              <a:t>Análisis de la cadena de valor:</a:t>
            </a:r>
          </a:p>
          <a:p>
            <a:pPr marL="533400" indent="-533400">
              <a:buClr>
                <a:schemeClr val="tx1"/>
              </a:buClr>
              <a:buSzTx/>
              <a:buFont typeface="Wingdings" pitchFamily="2" charset="2"/>
              <a:buNone/>
            </a:pPr>
            <a:r>
              <a:rPr lang="es-ES" sz="2400"/>
              <a:t>	</a:t>
            </a:r>
          </a:p>
          <a:p>
            <a:pPr marL="533400" indent="-533400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s-ES" sz="2400" b="1"/>
              <a:t>Actividades Primarias:</a:t>
            </a:r>
            <a:endParaRPr lang="es-ES" sz="2400"/>
          </a:p>
          <a:p>
            <a:pPr marL="952500" lvl="1" indent="-495300">
              <a:buClr>
                <a:schemeClr val="tx1"/>
              </a:buClr>
              <a:buSzTx/>
              <a:buFontTx/>
              <a:buChar char="•"/>
            </a:pPr>
            <a:r>
              <a:rPr lang="es-ES" sz="2400"/>
              <a:t>Inciden directamente en el desarrollo del servicio.</a:t>
            </a:r>
          </a:p>
          <a:p>
            <a:pPr marL="952500" lvl="1" indent="-495300">
              <a:buClr>
                <a:schemeClr val="tx1"/>
              </a:buClr>
              <a:buSzTx/>
              <a:buFontTx/>
              <a:buChar char="•"/>
            </a:pPr>
            <a:r>
              <a:rPr lang="es-ES" sz="2400"/>
              <a:t>Los clientes las perciben como buenas o malas.</a:t>
            </a:r>
          </a:p>
          <a:p>
            <a:pPr marL="952500" lvl="1" indent="-495300">
              <a:buClr>
                <a:schemeClr val="tx1"/>
              </a:buClr>
              <a:buSzTx/>
              <a:buFontTx/>
              <a:buNone/>
            </a:pPr>
            <a:endParaRPr lang="es-ES_tradnl" sz="2400" b="1"/>
          </a:p>
          <a:p>
            <a:pPr marL="952500" lvl="1" indent="-495300">
              <a:lnSpc>
                <a:spcPct val="30000"/>
              </a:lnSpc>
              <a:buClr>
                <a:schemeClr val="tx1"/>
              </a:buClr>
              <a:buSzTx/>
              <a:buFontTx/>
              <a:buNone/>
            </a:pPr>
            <a:endParaRPr lang="es-ES_tradnl" sz="2400" b="1"/>
          </a:p>
          <a:p>
            <a:pPr marL="533400" indent="-533400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s-ES" sz="2400" b="1"/>
              <a:t>Actividades de soporte:</a:t>
            </a:r>
          </a:p>
          <a:p>
            <a:pPr marL="952500" lvl="1" indent="-495300">
              <a:buClr>
                <a:schemeClr val="tx1"/>
              </a:buClr>
              <a:buSzTx/>
              <a:buFontTx/>
              <a:buChar char="•"/>
            </a:pPr>
            <a:r>
              <a:rPr lang="es-ES" sz="2400"/>
              <a:t>Administración de RRHH.</a:t>
            </a:r>
          </a:p>
          <a:p>
            <a:pPr marL="952500" lvl="1" indent="-495300">
              <a:buClr>
                <a:schemeClr val="tx1"/>
              </a:buClr>
              <a:buSzTx/>
              <a:buFontTx/>
              <a:buChar char="•"/>
            </a:pPr>
            <a:r>
              <a:rPr lang="es-ES" sz="2400"/>
              <a:t>Compras de bienes y servicios.</a:t>
            </a:r>
          </a:p>
          <a:p>
            <a:pPr marL="952500" lvl="1" indent="-495300">
              <a:buClr>
                <a:schemeClr val="tx1"/>
              </a:buClr>
              <a:buSzTx/>
              <a:buFontTx/>
              <a:buChar char="•"/>
            </a:pPr>
            <a:r>
              <a:rPr lang="es-ES" sz="2400"/>
              <a:t>Desarrollo de la tecnología.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43200" y="692150"/>
            <a:ext cx="6096000" cy="5184775"/>
          </a:xfrm>
          <a:noFill/>
          <a:ln/>
        </p:spPr>
        <p:txBody>
          <a:bodyPr/>
          <a:lstStyle/>
          <a:p>
            <a:pPr marL="533400" indent="-533400"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s-ES_tradnl" sz="2400" b="1"/>
              <a:t>Beneficios del Análisis de la cadena de valor:</a:t>
            </a:r>
          </a:p>
          <a:p>
            <a:pPr marL="533400" indent="-533400">
              <a:buClr>
                <a:schemeClr val="tx1"/>
              </a:buClr>
              <a:buSzTx/>
              <a:buFont typeface="Wingdings" pitchFamily="2" charset="2"/>
              <a:buNone/>
            </a:pPr>
            <a:r>
              <a:rPr lang="es-ES" sz="2400"/>
              <a:t>	</a:t>
            </a:r>
          </a:p>
          <a:p>
            <a:pPr marL="952500" lvl="1" indent="-495300">
              <a:lnSpc>
                <a:spcPct val="120000"/>
              </a:lnSpc>
              <a:buClr>
                <a:schemeClr val="tx1"/>
              </a:buClr>
              <a:buSzTx/>
              <a:buFontTx/>
              <a:buChar char="•"/>
            </a:pPr>
            <a:r>
              <a:rPr lang="es-ES" sz="2400"/>
              <a:t>Simplificación de procesos.</a:t>
            </a:r>
          </a:p>
          <a:p>
            <a:pPr marL="952500" lvl="1" indent="-495300">
              <a:lnSpc>
                <a:spcPct val="120000"/>
              </a:lnSpc>
              <a:buClr>
                <a:schemeClr val="tx1"/>
              </a:buClr>
              <a:buSzTx/>
              <a:buFontTx/>
              <a:buChar char="•"/>
            </a:pPr>
            <a:r>
              <a:rPr lang="es-ES" sz="2400"/>
              <a:t>Aumento de la productividad.</a:t>
            </a:r>
          </a:p>
          <a:p>
            <a:pPr marL="952500" lvl="1" indent="-495300">
              <a:lnSpc>
                <a:spcPct val="120000"/>
              </a:lnSpc>
              <a:buClr>
                <a:schemeClr val="tx1"/>
              </a:buClr>
              <a:buSzTx/>
              <a:buFontTx/>
              <a:buChar char="•"/>
            </a:pPr>
            <a:r>
              <a:rPr lang="es-ES" sz="2400"/>
              <a:t>Mejor control.</a:t>
            </a:r>
          </a:p>
          <a:p>
            <a:pPr marL="952500" lvl="1" indent="-495300">
              <a:lnSpc>
                <a:spcPct val="120000"/>
              </a:lnSpc>
              <a:buClr>
                <a:schemeClr val="tx1"/>
              </a:buClr>
              <a:buSzTx/>
              <a:buFontTx/>
              <a:buChar char="•"/>
            </a:pPr>
            <a:r>
              <a:rPr lang="es-ES" sz="2400"/>
              <a:t>Aumento de eficiencia.</a:t>
            </a:r>
          </a:p>
          <a:p>
            <a:pPr marL="952500" lvl="1" indent="-495300">
              <a:lnSpc>
                <a:spcPct val="120000"/>
              </a:lnSpc>
              <a:buClr>
                <a:schemeClr val="tx1"/>
              </a:buClr>
              <a:buSzTx/>
              <a:buFontTx/>
              <a:buChar char="•"/>
            </a:pPr>
            <a:r>
              <a:rPr lang="es-ES" sz="2400"/>
              <a:t>Mayor fidelización.</a:t>
            </a:r>
          </a:p>
          <a:p>
            <a:pPr marL="952500" lvl="1" indent="-495300">
              <a:lnSpc>
                <a:spcPct val="120000"/>
              </a:lnSpc>
              <a:buClr>
                <a:schemeClr val="tx1"/>
              </a:buClr>
              <a:buSzTx/>
              <a:buFontTx/>
              <a:buChar char="•"/>
            </a:pPr>
            <a:r>
              <a:rPr lang="es-ES" sz="2400"/>
              <a:t>Reducción de costos.</a:t>
            </a:r>
          </a:p>
          <a:p>
            <a:pPr marL="952500" lvl="1" indent="-495300">
              <a:lnSpc>
                <a:spcPct val="120000"/>
              </a:lnSpc>
              <a:buClr>
                <a:schemeClr val="tx1"/>
              </a:buClr>
              <a:buSzTx/>
              <a:buFontTx/>
              <a:buChar char="•"/>
            </a:pPr>
            <a:r>
              <a:rPr lang="es-ES" sz="2400"/>
              <a:t>Resolución rápida de problemas.</a:t>
            </a:r>
          </a:p>
          <a:p>
            <a:pPr marL="952500" lvl="1" indent="-495300">
              <a:buClr>
                <a:schemeClr val="tx1"/>
              </a:buClr>
              <a:buSzTx/>
              <a:buFontTx/>
              <a:buNone/>
            </a:pPr>
            <a:endParaRPr lang="es-ES_tradnl" sz="2400" b="1"/>
          </a:p>
          <a:p>
            <a:pPr marL="952500" lvl="1" indent="-495300">
              <a:lnSpc>
                <a:spcPct val="30000"/>
              </a:lnSpc>
              <a:buClr>
                <a:schemeClr val="tx1"/>
              </a:buClr>
              <a:buSzTx/>
              <a:buFontTx/>
              <a:buNone/>
            </a:pPr>
            <a:endParaRPr lang="es-ES_tradnl" sz="2400" b="1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-114300" y="1042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graphicFrame>
        <p:nvGraphicFramePr>
          <p:cNvPr id="111620" name="Object 4"/>
          <p:cNvGraphicFramePr>
            <a:graphicFrameLocks noChangeAspect="1"/>
          </p:cNvGraphicFramePr>
          <p:nvPr/>
        </p:nvGraphicFramePr>
        <p:xfrm>
          <a:off x="836613" y="1773238"/>
          <a:ext cx="7696200" cy="4772025"/>
        </p:xfrm>
        <a:graphic>
          <a:graphicData uri="http://schemas.openxmlformats.org/presentationml/2006/ole">
            <p:oleObj spid="_x0000_s111620" r:id="rId3" imgW="4572000" imgH="3429000" progId="PowerPoint.Show.8">
              <p:embed/>
            </p:oleObj>
          </a:graphicData>
        </a:graphic>
      </p:graphicFrame>
      <p:sp>
        <p:nvSpPr>
          <p:cNvPr id="111623" name="Rectangle 7"/>
          <p:cNvSpPr>
            <a:spLocks noChangeArrowheads="1"/>
          </p:cNvSpPr>
          <p:nvPr/>
        </p:nvSpPr>
        <p:spPr bwMode="auto">
          <a:xfrm>
            <a:off x="2266950" y="476250"/>
            <a:ext cx="461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lnSpc>
                <a:spcPct val="70000"/>
              </a:lnSpc>
            </a:pPr>
            <a:r>
              <a:rPr kumimoji="0" lang="es-ES_tradnl" b="1">
                <a:latin typeface="Arial" charset="0"/>
              </a:rPr>
              <a:t>Organigrama de la compañía:</a:t>
            </a:r>
            <a:r>
              <a:rPr kumimoji="0" lang="es-ES_tradnl" sz="4400" b="1">
                <a:solidFill>
                  <a:schemeClr val="tx2"/>
                </a:solidFill>
                <a:latin typeface="Arial Narrow" pitchFamily="34" charset="0"/>
              </a:rPr>
              <a:t>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916238" y="2781300"/>
            <a:ext cx="6096000" cy="1266825"/>
          </a:xfrm>
        </p:spPr>
        <p:txBody>
          <a:bodyPr/>
          <a:lstStyle/>
          <a:p>
            <a:pPr algn="ctr"/>
            <a:r>
              <a:rPr lang="es-ES_tradnl" sz="4000">
                <a:solidFill>
                  <a:schemeClr val="tx1"/>
                </a:solidFill>
                <a:latin typeface="Arial" charset="0"/>
              </a:rPr>
              <a:t>ESTUDIO FINANCIERO</a:t>
            </a:r>
            <a:endParaRPr lang="es-ES" sz="40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304800"/>
            <a:ext cx="6599238" cy="1143000"/>
          </a:xfrm>
        </p:spPr>
        <p:txBody>
          <a:bodyPr/>
          <a:lstStyle/>
          <a:p>
            <a:r>
              <a:rPr lang="es-ES_tradnl" sz="2400">
                <a:solidFill>
                  <a:schemeClr val="tx1"/>
                </a:solidFill>
                <a:latin typeface="Arial" charset="0"/>
              </a:rPr>
              <a:t>ANALISIS DEL SECTOR CREDITICIO</a:t>
            </a:r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1876425" y="2076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pic>
        <p:nvPicPr>
          <p:cNvPr id="98308" name="Picture 4" descr="tarjeta casatos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0"/>
            <a:ext cx="3429000" cy="2209800"/>
          </a:xfrm>
          <a:prstGeom prst="rect">
            <a:avLst/>
          </a:prstGeom>
          <a:noFill/>
        </p:spPr>
      </p:pic>
      <p:sp>
        <p:nvSpPr>
          <p:cNvPr id="98311" name="Rectangle 7"/>
          <p:cNvSpPr>
            <a:spLocks noChangeArrowheads="1"/>
          </p:cNvSpPr>
          <p:nvPr/>
        </p:nvSpPr>
        <p:spPr bwMode="auto">
          <a:xfrm>
            <a:off x="1871663" y="1500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pic>
        <p:nvPicPr>
          <p:cNvPr id="98310" name="Picture 6" descr="tarjeta credica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447800"/>
            <a:ext cx="4181475" cy="2209800"/>
          </a:xfrm>
          <a:prstGeom prst="rect">
            <a:avLst/>
          </a:prstGeom>
          <a:noFill/>
        </p:spPr>
      </p:pic>
      <p:sp>
        <p:nvSpPr>
          <p:cNvPr id="98313" name="Rectangle 9"/>
          <p:cNvSpPr>
            <a:spLocks noChangeArrowheads="1"/>
          </p:cNvSpPr>
          <p:nvPr/>
        </p:nvSpPr>
        <p:spPr bwMode="auto">
          <a:xfrm>
            <a:off x="1876425" y="1728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pic>
        <p:nvPicPr>
          <p:cNvPr id="98312" name="Picture 8" descr="tarjeta pycc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886200"/>
            <a:ext cx="3581400" cy="2486025"/>
          </a:xfrm>
          <a:prstGeom prst="rect">
            <a:avLst/>
          </a:prstGeom>
          <a:noFill/>
        </p:spPr>
      </p:pic>
      <p:sp>
        <p:nvSpPr>
          <p:cNvPr id="98315" name="Rectangle 11"/>
          <p:cNvSpPr>
            <a:spLocks noChangeArrowheads="1"/>
          </p:cNvSpPr>
          <p:nvPr/>
        </p:nvSpPr>
        <p:spPr bwMode="auto">
          <a:xfrm>
            <a:off x="1876425" y="1657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pic>
        <p:nvPicPr>
          <p:cNvPr id="98314" name="Picture 10" descr="tarjeta glor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810000"/>
            <a:ext cx="4143375" cy="253365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668" name="Object 4"/>
          <p:cNvGraphicFramePr>
            <a:graphicFrameLocks noChangeAspect="1"/>
          </p:cNvGraphicFramePr>
          <p:nvPr/>
        </p:nvGraphicFramePr>
        <p:xfrm>
          <a:off x="1790700" y="206375"/>
          <a:ext cx="5562600" cy="6446838"/>
        </p:xfrm>
        <a:graphic>
          <a:graphicData uri="http://schemas.openxmlformats.org/presentationml/2006/ole">
            <p:oleObj spid="_x0000_s113668" name="Imagen de mapa de bits" r:id="rId3" imgW="5563377" imgH="6447619" progId="Paint.Picture">
              <p:embed/>
            </p:oleObj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692" name="Object 4"/>
          <p:cNvGraphicFramePr>
            <a:graphicFrameLocks noChangeAspect="1"/>
          </p:cNvGraphicFramePr>
          <p:nvPr/>
        </p:nvGraphicFramePr>
        <p:xfrm>
          <a:off x="914400" y="533400"/>
          <a:ext cx="7543800" cy="5943600"/>
        </p:xfrm>
        <a:graphic>
          <a:graphicData uri="http://schemas.openxmlformats.org/presentationml/2006/ole">
            <p:oleObj spid="_x0000_s114692" name="Imagen de mapa de bits" r:id="rId3" imgW="8190476" imgH="8790476" progId="Paint.Picture">
              <p:embed/>
            </p:oleObj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858" name="Object 2"/>
          <p:cNvGraphicFramePr>
            <a:graphicFrameLocks noChangeAspect="1"/>
          </p:cNvGraphicFramePr>
          <p:nvPr/>
        </p:nvGraphicFramePr>
        <p:xfrm>
          <a:off x="2628900" y="266700"/>
          <a:ext cx="3886200" cy="6324600"/>
        </p:xfrm>
        <a:graphic>
          <a:graphicData uri="http://schemas.openxmlformats.org/presentationml/2006/ole">
            <p:oleObj spid="_x0000_s121858" name="Imagen de mapa de bits" r:id="rId3" imgW="3885714" imgH="6323810" progId="Paint.Picture">
              <p:embed/>
            </p:oleObj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716" name="Object 4"/>
          <p:cNvGraphicFramePr>
            <a:graphicFrameLocks noChangeAspect="1"/>
          </p:cNvGraphicFramePr>
          <p:nvPr/>
        </p:nvGraphicFramePr>
        <p:xfrm>
          <a:off x="1176338" y="428625"/>
          <a:ext cx="6792912" cy="6002338"/>
        </p:xfrm>
        <a:graphic>
          <a:graphicData uri="http://schemas.openxmlformats.org/presentationml/2006/ole">
            <p:oleObj spid="_x0000_s115716" name="Imagen de mapa de bits" r:id="rId3" imgW="6792273" imgH="6001588" progId="Paint.Picture">
              <p:embed/>
            </p:oleObj>
          </a:graphicData>
        </a:graphic>
      </p:graphicFrame>
      <p:pic>
        <p:nvPicPr>
          <p:cNvPr id="115717" name="Picture 5" descr="Dibujo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675" y="4581525"/>
            <a:ext cx="3829050" cy="885825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516" name="Picture 780" descr="Dibujo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88913"/>
            <a:ext cx="6958012" cy="3894137"/>
          </a:xfrm>
          <a:prstGeom prst="rect">
            <a:avLst/>
          </a:prstGeom>
          <a:noFill/>
        </p:spPr>
      </p:pic>
      <p:pic>
        <p:nvPicPr>
          <p:cNvPr id="117517" name="Picture 781" descr="Dibujo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4076700"/>
            <a:ext cx="6967537" cy="26797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43200" y="549275"/>
            <a:ext cx="6096000" cy="5759450"/>
          </a:xfrm>
          <a:noFill/>
          <a:ln/>
        </p:spPr>
        <p:txBody>
          <a:bodyPr/>
          <a:lstStyle/>
          <a:p>
            <a:pPr marL="533400" indent="-533400"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s-ES_tradnl" sz="2400" b="1"/>
              <a:t>Cálculo de la tasa de descuento:</a:t>
            </a:r>
          </a:p>
          <a:p>
            <a:pPr marL="533400" indent="-533400">
              <a:buClr>
                <a:schemeClr val="tx1"/>
              </a:buClr>
              <a:buSzTx/>
              <a:buFont typeface="Wingdings" pitchFamily="2" charset="2"/>
              <a:buNone/>
            </a:pPr>
            <a:r>
              <a:rPr lang="es-ES" sz="2400"/>
              <a:t>	</a:t>
            </a:r>
          </a:p>
          <a:p>
            <a:pPr marL="952500" lvl="1" indent="-495300">
              <a:buClr>
                <a:schemeClr val="tx1"/>
              </a:buClr>
              <a:buSzTx/>
              <a:buFontTx/>
              <a:buNone/>
            </a:pPr>
            <a:r>
              <a:rPr lang="es-ES_tradnl" sz="2400" b="1"/>
              <a:t>CAPM = R</a:t>
            </a:r>
            <a:r>
              <a:rPr lang="es-ES_tradnl" sz="2400" b="1" baseline="-25000"/>
              <a:t>f </a:t>
            </a:r>
            <a:r>
              <a:rPr lang="es-ES_tradnl" sz="2400" b="1"/>
              <a:t>+ B(R</a:t>
            </a:r>
            <a:r>
              <a:rPr lang="es-ES_tradnl" sz="2400" b="1" baseline="-25000"/>
              <a:t>m</a:t>
            </a:r>
            <a:r>
              <a:rPr lang="es-ES_tradnl" sz="2400" b="1"/>
              <a:t>-R</a:t>
            </a:r>
            <a:r>
              <a:rPr lang="es-ES_tradnl" sz="2400" b="1" baseline="-25000"/>
              <a:t>f</a:t>
            </a:r>
            <a:r>
              <a:rPr lang="es-ES_tradnl" sz="2400" b="1"/>
              <a:t>) + RP</a:t>
            </a:r>
          </a:p>
          <a:p>
            <a:pPr marL="952500" lvl="1" indent="-495300">
              <a:lnSpc>
                <a:spcPct val="30000"/>
              </a:lnSpc>
              <a:buClr>
                <a:schemeClr val="tx1"/>
              </a:buClr>
              <a:buSzTx/>
              <a:buFontTx/>
              <a:buNone/>
            </a:pPr>
            <a:endParaRPr lang="es-ES_tradnl" sz="2400" b="1"/>
          </a:p>
          <a:p>
            <a:pPr marL="533400" indent="-533400">
              <a:buClr>
                <a:schemeClr val="tx1"/>
              </a:buClr>
              <a:buSzTx/>
              <a:buFont typeface="Wingdings" pitchFamily="2" charset="2"/>
              <a:buNone/>
            </a:pPr>
            <a:r>
              <a:rPr lang="es-ES" sz="2400"/>
              <a:t>	</a:t>
            </a:r>
            <a:r>
              <a:rPr lang="es-ES_tradnl" sz="2400"/>
              <a:t>R</a:t>
            </a:r>
            <a:r>
              <a:rPr lang="es-ES_tradnl" sz="2400" baseline="-25000"/>
              <a:t>f </a:t>
            </a:r>
            <a:r>
              <a:rPr lang="es-ES_tradnl" sz="2400"/>
              <a:t>= 4.197%  Rendimiento anual bono 		       del tesoro EEUU</a:t>
            </a:r>
          </a:p>
          <a:p>
            <a:pPr marL="533400" indent="-533400">
              <a:buClr>
                <a:schemeClr val="tx1"/>
              </a:buClr>
              <a:buSzTx/>
              <a:buFont typeface="Wingdings" pitchFamily="2" charset="2"/>
              <a:buNone/>
            </a:pPr>
            <a:r>
              <a:rPr lang="es-ES_tradnl" sz="2400"/>
              <a:t>	R</a:t>
            </a:r>
            <a:r>
              <a:rPr lang="es-ES_tradnl" sz="2400" baseline="-25000"/>
              <a:t>m</a:t>
            </a:r>
            <a:r>
              <a:rPr lang="es-ES_tradnl" sz="2400"/>
              <a:t> = 8.95%   Rendimiento anual del 		       SP500</a:t>
            </a:r>
          </a:p>
          <a:p>
            <a:pPr marL="533400" indent="-533400">
              <a:buClr>
                <a:schemeClr val="tx1"/>
              </a:buClr>
              <a:buSzTx/>
              <a:buFont typeface="Wingdings" pitchFamily="2" charset="2"/>
              <a:buNone/>
            </a:pPr>
            <a:r>
              <a:rPr lang="es-ES_tradnl" sz="2400"/>
              <a:t>	B   = 2.121     Beta del sector</a:t>
            </a:r>
          </a:p>
          <a:p>
            <a:pPr marL="533400" indent="-533400">
              <a:buClr>
                <a:schemeClr val="tx1"/>
              </a:buClr>
              <a:buSzTx/>
              <a:buFont typeface="Wingdings" pitchFamily="2" charset="2"/>
              <a:buNone/>
            </a:pPr>
            <a:endParaRPr lang="es-ES_tradnl" sz="2400"/>
          </a:p>
          <a:p>
            <a:pPr marL="533400" indent="-533400">
              <a:buClr>
                <a:schemeClr val="tx1"/>
              </a:buClr>
              <a:buSzTx/>
              <a:buFont typeface="Wingdings" pitchFamily="2" charset="2"/>
              <a:buNone/>
            </a:pPr>
            <a:r>
              <a:rPr lang="es-ES_tradnl" sz="2400"/>
              <a:t>	RP = 10%      Riesgo país</a:t>
            </a:r>
          </a:p>
          <a:p>
            <a:pPr marL="533400" indent="-533400">
              <a:buClr>
                <a:schemeClr val="tx1"/>
              </a:buClr>
              <a:buSzTx/>
              <a:buFont typeface="Wingdings" pitchFamily="2" charset="2"/>
              <a:buNone/>
            </a:pPr>
            <a:endParaRPr lang="es-ES_tradnl" sz="2400"/>
          </a:p>
          <a:p>
            <a:pPr marL="533400" indent="-533400" algn="ctr">
              <a:buClr>
                <a:schemeClr val="tx1"/>
              </a:buClr>
              <a:buSzTx/>
              <a:buFont typeface="Wingdings" pitchFamily="2" charset="2"/>
              <a:buNone/>
            </a:pPr>
            <a:r>
              <a:rPr lang="es-ES_tradnl" sz="2400"/>
              <a:t>	</a:t>
            </a:r>
            <a:r>
              <a:rPr lang="es-ES_tradnl" b="1"/>
              <a:t>TD = 24.28%</a:t>
            </a:r>
            <a:endParaRPr lang="es-ES" b="1" baseline="-2500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6950" y="549275"/>
            <a:ext cx="6096000" cy="5759450"/>
          </a:xfrm>
          <a:noFill/>
          <a:ln/>
        </p:spPr>
        <p:txBody>
          <a:bodyPr/>
          <a:lstStyle/>
          <a:p>
            <a:pPr marL="533400" indent="-533400" algn="ctr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None/>
            </a:pPr>
            <a:r>
              <a:rPr lang="es-ES_tradnl" sz="2400" b="1"/>
              <a:t>	INDICES DE FACTIBILIDAD</a:t>
            </a:r>
          </a:p>
          <a:p>
            <a:pPr marL="533400" indent="-533400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None/>
            </a:pPr>
            <a:r>
              <a:rPr lang="es-ES" sz="2400"/>
              <a:t>	</a:t>
            </a:r>
          </a:p>
          <a:p>
            <a:pPr marL="952500" lvl="1" indent="-495300" algn="ctr">
              <a:lnSpc>
                <a:spcPct val="90000"/>
              </a:lnSpc>
              <a:buClr>
                <a:schemeClr val="tx1"/>
              </a:buClr>
              <a:buSzTx/>
              <a:buFontTx/>
              <a:buNone/>
            </a:pPr>
            <a:r>
              <a:rPr lang="es-ES_tradnl" sz="2800" b="1"/>
              <a:t>TIR  =  296%</a:t>
            </a:r>
          </a:p>
          <a:p>
            <a:pPr marL="952500" lvl="1" indent="-495300" algn="ctr">
              <a:lnSpc>
                <a:spcPct val="90000"/>
              </a:lnSpc>
              <a:buClr>
                <a:schemeClr val="tx1"/>
              </a:buClr>
              <a:buSzTx/>
              <a:buFontTx/>
              <a:buNone/>
            </a:pPr>
            <a:endParaRPr lang="es-ES_tradnl" sz="2800" b="1"/>
          </a:p>
          <a:p>
            <a:pPr marL="952500" lvl="1" indent="-495300" algn="ctr">
              <a:lnSpc>
                <a:spcPct val="90000"/>
              </a:lnSpc>
              <a:buClr>
                <a:schemeClr val="tx1"/>
              </a:buClr>
              <a:buSzTx/>
              <a:buFontTx/>
              <a:buNone/>
            </a:pPr>
            <a:r>
              <a:rPr lang="es-ES_tradnl" sz="2800" b="1"/>
              <a:t>VAN = $78,022.06</a:t>
            </a:r>
          </a:p>
          <a:p>
            <a:pPr marL="952500" lvl="1" indent="-495300" algn="ctr">
              <a:lnSpc>
                <a:spcPct val="30000"/>
              </a:lnSpc>
              <a:buClr>
                <a:schemeClr val="tx1"/>
              </a:buClr>
              <a:buSzTx/>
              <a:buFontTx/>
              <a:buNone/>
            </a:pPr>
            <a:endParaRPr lang="es-ES_tradnl" sz="2800" b="1"/>
          </a:p>
          <a:p>
            <a:pPr marL="533400" indent="-533400" algn="ctr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None/>
            </a:pPr>
            <a:r>
              <a:rPr lang="es-ES"/>
              <a:t>	</a:t>
            </a:r>
          </a:p>
          <a:p>
            <a:pPr marL="533400" indent="-533400" algn="ctr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None/>
            </a:pPr>
            <a:r>
              <a:rPr lang="es-ES" b="1"/>
              <a:t>	PAYBACK</a:t>
            </a:r>
          </a:p>
          <a:p>
            <a:pPr marL="533400" indent="-533400" algn="ctr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None/>
            </a:pPr>
            <a:endParaRPr lang="es-ES" b="1"/>
          </a:p>
          <a:p>
            <a:pPr marL="533400" indent="-533400" algn="ctr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None/>
            </a:pPr>
            <a:endParaRPr lang="es-ES" b="1"/>
          </a:p>
          <a:p>
            <a:pPr marL="533400" indent="-533400" algn="ctr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None/>
            </a:pPr>
            <a:endParaRPr lang="es-ES" b="1"/>
          </a:p>
          <a:p>
            <a:pPr marL="533400" indent="-533400" algn="ctr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None/>
            </a:pPr>
            <a:r>
              <a:rPr lang="es-ES_tradnl" b="1"/>
              <a:t>      PRI = 1 año</a:t>
            </a:r>
          </a:p>
          <a:p>
            <a:pPr marL="533400" indent="-533400" algn="ctr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None/>
            </a:pPr>
            <a:r>
              <a:rPr lang="es-ES_tradnl" sz="2400"/>
              <a:t>	</a:t>
            </a:r>
            <a:endParaRPr lang="es-ES" b="1" baseline="-25000"/>
          </a:p>
        </p:txBody>
      </p:sp>
      <p:pic>
        <p:nvPicPr>
          <p:cNvPr id="178179" name="Picture 3" descr="Dibujo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888" y="4221163"/>
            <a:ext cx="7764462" cy="839787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5" name="Picture 5" descr="Dibujo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919413"/>
            <a:ext cx="3024188" cy="2381250"/>
          </a:xfrm>
          <a:prstGeom prst="rect">
            <a:avLst/>
          </a:prstGeom>
          <a:noFill/>
        </p:spPr>
      </p:pic>
      <p:pic>
        <p:nvPicPr>
          <p:cNvPr id="17408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981075"/>
            <a:ext cx="4608513" cy="2351088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7408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4173538"/>
            <a:ext cx="4608513" cy="235108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74088" name="Rectangle 8"/>
          <p:cNvSpPr>
            <a:spLocks noGrp="1" noChangeArrowheads="1"/>
          </p:cNvSpPr>
          <p:nvPr>
            <p:ph type="title"/>
          </p:nvPr>
        </p:nvSpPr>
        <p:spPr>
          <a:xfrm>
            <a:off x="395288" y="1196975"/>
            <a:ext cx="3744912" cy="1439863"/>
          </a:xfrm>
          <a:noFill/>
          <a:ln/>
        </p:spPr>
        <p:txBody>
          <a:bodyPr/>
          <a:lstStyle/>
          <a:p>
            <a:r>
              <a:rPr lang="es-ES_tradnl" sz="2400">
                <a:solidFill>
                  <a:schemeClr val="tx1"/>
                </a:solidFill>
                <a:latin typeface="Arial" charset="0"/>
              </a:rPr>
              <a:t>Análisis de la Sensibilidad</a:t>
            </a:r>
            <a:r>
              <a:rPr lang="es-ES_tradnl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74089" name="Rectangle 9"/>
          <p:cNvSpPr>
            <a:spLocks noChangeArrowheads="1"/>
          </p:cNvSpPr>
          <p:nvPr/>
        </p:nvSpPr>
        <p:spPr bwMode="auto">
          <a:xfrm>
            <a:off x="4068763" y="188913"/>
            <a:ext cx="504031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lnSpc>
                <a:spcPct val="70000"/>
              </a:lnSpc>
            </a:pPr>
            <a:r>
              <a:rPr kumimoji="0" lang="es-ES_tradnl" b="1">
                <a:latin typeface="Arial" charset="0"/>
              </a:rPr>
              <a:t>VAN &gt; 0     </a:t>
            </a:r>
            <a:r>
              <a:rPr kumimoji="0" lang="es-ES_tradnl" b="1">
                <a:latin typeface="Arial" charset="0"/>
                <a:sym typeface="Wingdings" pitchFamily="2" charset="2"/>
              </a:rPr>
              <a:t>    </a:t>
            </a:r>
            <a:r>
              <a:rPr kumimoji="0" lang="es-ES_tradnl" b="1">
                <a:latin typeface="Arial Narrow" pitchFamily="34" charset="0"/>
              </a:rPr>
              <a:t> Probabilidad 100%</a:t>
            </a:r>
          </a:p>
        </p:txBody>
      </p:sp>
      <p:sp>
        <p:nvSpPr>
          <p:cNvPr id="174090" name="Rectangle 10"/>
          <p:cNvSpPr>
            <a:spLocks noChangeArrowheads="1"/>
          </p:cNvSpPr>
          <p:nvPr/>
        </p:nvSpPr>
        <p:spPr bwMode="auto">
          <a:xfrm>
            <a:off x="3563938" y="3357563"/>
            <a:ext cx="59055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lnSpc>
                <a:spcPct val="70000"/>
              </a:lnSpc>
            </a:pPr>
            <a:r>
              <a:rPr kumimoji="0" lang="es-ES_tradnl" b="1">
                <a:latin typeface="Arial" charset="0"/>
              </a:rPr>
              <a:t>VAN &gt; 78.022    </a:t>
            </a:r>
            <a:r>
              <a:rPr kumimoji="0" lang="es-ES_tradnl" b="1">
                <a:latin typeface="Arial" charset="0"/>
                <a:sym typeface="Wingdings" pitchFamily="2" charset="2"/>
              </a:rPr>
              <a:t>    </a:t>
            </a:r>
            <a:r>
              <a:rPr kumimoji="0" lang="es-ES_tradnl" b="1">
                <a:latin typeface="Arial Narrow" pitchFamily="34" charset="0"/>
              </a:rPr>
              <a:t>Probabilidad 84.08%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916238" y="2781300"/>
            <a:ext cx="6096000" cy="1266825"/>
          </a:xfrm>
        </p:spPr>
        <p:txBody>
          <a:bodyPr/>
          <a:lstStyle/>
          <a:p>
            <a:pPr algn="ctr"/>
            <a:r>
              <a:rPr lang="es-ES_tradnl" sz="4000">
                <a:solidFill>
                  <a:schemeClr val="tx1"/>
                </a:solidFill>
                <a:latin typeface="Arial" charset="0"/>
              </a:rPr>
              <a:t>CONCLUSIONES</a:t>
            </a:r>
            <a:endParaRPr lang="es-ES" sz="40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213" y="476250"/>
            <a:ext cx="6096000" cy="1143000"/>
          </a:xfrm>
        </p:spPr>
        <p:txBody>
          <a:bodyPr/>
          <a:lstStyle/>
          <a:p>
            <a:r>
              <a:rPr lang="es-ES_tradnl" sz="2400">
                <a:solidFill>
                  <a:schemeClr val="tx1"/>
                </a:solidFill>
                <a:latin typeface="Arial" charset="0"/>
              </a:rPr>
              <a:t>Marco Legal</a:t>
            </a:r>
            <a:r>
              <a:rPr lang="es-ES_tradnl"/>
              <a:t> </a:t>
            </a:r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819400" y="1981200"/>
            <a:ext cx="6096000" cy="3176588"/>
          </a:xfrm>
          <a:noFill/>
          <a:ln/>
        </p:spPr>
        <p:txBody>
          <a:bodyPr/>
          <a:lstStyle/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s-ES" sz="2400"/>
              <a:t>Constitución de una sociedad anónima denominada “Control y Análisis Crediticios  CREDITCOM</a:t>
            </a:r>
            <a:r>
              <a:rPr lang="es-ES_tradnl" sz="2400"/>
              <a:t>”, su </a:t>
            </a:r>
            <a:r>
              <a:rPr lang="es-ES" sz="2400"/>
              <a:t> actividad principal será el análisis de riesgos crediticios en el ámbito comercial privado y particular en la ciudad de Guayaquil.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2781300"/>
            <a:ext cx="6096000" cy="14097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s-ES_tradnl" sz="4000">
                <a:solidFill>
                  <a:schemeClr val="tx1"/>
                </a:solidFill>
                <a:latin typeface="Arial" charset="0"/>
              </a:rPr>
              <a:t>ESTUDIO DE MERCADO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743200" y="549275"/>
            <a:ext cx="6096000" cy="5759450"/>
          </a:xfrm>
          <a:noFill/>
          <a:ln/>
        </p:spPr>
        <p:txBody>
          <a:bodyPr/>
          <a:lstStyle/>
          <a:p>
            <a:pPr marL="533400" indent="-533400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s-ES_tradnl" sz="2400" b="1"/>
              <a:t>Visión:</a:t>
            </a:r>
          </a:p>
          <a:p>
            <a:pPr marL="533400" indent="-533400">
              <a:buClr>
                <a:schemeClr val="tx1"/>
              </a:buClr>
              <a:buSzTx/>
              <a:buFont typeface="Wingdings" pitchFamily="2" charset="2"/>
              <a:buNone/>
            </a:pPr>
            <a:r>
              <a:rPr lang="es-ES" sz="2500"/>
              <a:t>	</a:t>
            </a:r>
          </a:p>
          <a:p>
            <a:pPr marL="533400" indent="-533400">
              <a:buClr>
                <a:schemeClr val="tx1"/>
              </a:buClr>
              <a:buSzTx/>
              <a:buFont typeface="Wingdings" pitchFamily="2" charset="2"/>
              <a:buNone/>
            </a:pPr>
            <a:r>
              <a:rPr lang="es-ES" sz="2500"/>
              <a:t>	Ser una empresa que aporte para el mejoramiento y crecimiento del sector crediticio. </a:t>
            </a:r>
          </a:p>
          <a:p>
            <a:pPr marL="952500" lvl="1" indent="-495300" algn="just">
              <a:buClr>
                <a:schemeClr val="tx1"/>
              </a:buClr>
              <a:buSzTx/>
              <a:buFont typeface="Wingdings" pitchFamily="2" charset="2"/>
              <a:buNone/>
            </a:pPr>
            <a:endParaRPr lang="es-ES_tradnl" sz="2200" b="1"/>
          </a:p>
          <a:p>
            <a:pPr marL="533400" indent="-533400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s-ES_tradnl" sz="2400" b="1"/>
              <a:t>Misión:	</a:t>
            </a:r>
          </a:p>
          <a:p>
            <a:pPr marL="533400" indent="-533400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Char char="§"/>
            </a:pPr>
            <a:endParaRPr lang="es-MX" sz="2400" b="1"/>
          </a:p>
          <a:p>
            <a:pPr marL="533400" indent="-533400">
              <a:buClr>
                <a:schemeClr val="tx1"/>
              </a:buClr>
              <a:buSzTx/>
              <a:buFont typeface="Wingdings" pitchFamily="2" charset="2"/>
              <a:buNone/>
            </a:pPr>
            <a:r>
              <a:rPr lang="es-MX" sz="2400"/>
              <a:t>	Buscar  la satisfacción de nuestros clientes a través de un óptimo servicio mediante el cual se logre</a:t>
            </a:r>
            <a:r>
              <a:rPr lang="es-MX" sz="2400" b="1" i="1"/>
              <a:t> </a:t>
            </a:r>
            <a:r>
              <a:rPr lang="es-ES" sz="2400"/>
              <a:t>reducir significativamente los riesgos y los costos de cobranzas de las empresas comerciales.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43200" y="549275"/>
            <a:ext cx="6096000" cy="5759450"/>
          </a:xfrm>
          <a:noFill/>
          <a:ln/>
        </p:spPr>
        <p:txBody>
          <a:bodyPr/>
          <a:lstStyle/>
          <a:p>
            <a:pPr marL="533400" indent="-533400"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s-ES_tradnl" sz="2400" b="1"/>
              <a:t>Análisis FODA:</a:t>
            </a:r>
          </a:p>
          <a:p>
            <a:pPr marL="533400" indent="-533400">
              <a:buClr>
                <a:schemeClr val="tx1"/>
              </a:buClr>
              <a:buSzTx/>
              <a:buFont typeface="Wingdings" pitchFamily="2" charset="2"/>
              <a:buNone/>
            </a:pPr>
            <a:r>
              <a:rPr lang="es-ES" sz="2500"/>
              <a:t>	</a:t>
            </a:r>
          </a:p>
          <a:p>
            <a:pPr marL="533400" indent="-533400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s-ES" sz="2400" b="1"/>
              <a:t>Fortalezas</a:t>
            </a:r>
            <a:endParaRPr lang="es-ES" sz="2400"/>
          </a:p>
          <a:p>
            <a:pPr marL="952500" lvl="1" indent="-495300">
              <a:buClr>
                <a:schemeClr val="tx1"/>
              </a:buClr>
              <a:buSzTx/>
              <a:buFontTx/>
              <a:buChar char="•"/>
            </a:pPr>
            <a:r>
              <a:rPr lang="es-ES" sz="2200"/>
              <a:t>Información técnica disponible.</a:t>
            </a:r>
          </a:p>
          <a:p>
            <a:pPr marL="952500" lvl="1" indent="-495300">
              <a:buClr>
                <a:schemeClr val="tx1"/>
              </a:buClr>
              <a:buSzTx/>
              <a:buFontTx/>
              <a:buChar char="•"/>
            </a:pPr>
            <a:r>
              <a:rPr lang="es-ES" sz="2200"/>
              <a:t>Relaciones y Contactos comerciales. </a:t>
            </a:r>
          </a:p>
          <a:p>
            <a:pPr marL="952500" lvl="1" indent="-495300">
              <a:buClr>
                <a:schemeClr val="tx1"/>
              </a:buClr>
              <a:buSzTx/>
              <a:buFontTx/>
              <a:buChar char="•"/>
            </a:pPr>
            <a:r>
              <a:rPr lang="es-ES" sz="2200"/>
              <a:t>Rivales del mercado débiles. </a:t>
            </a:r>
          </a:p>
          <a:p>
            <a:pPr marL="952500" lvl="1" indent="-495300">
              <a:buClr>
                <a:schemeClr val="tx1"/>
              </a:buClr>
              <a:buSzTx/>
              <a:buFontTx/>
              <a:buNone/>
            </a:pPr>
            <a:endParaRPr lang="es-ES_tradnl" sz="2200" b="1"/>
          </a:p>
          <a:p>
            <a:pPr marL="952500" lvl="1" indent="-495300">
              <a:buClr>
                <a:schemeClr val="tx1"/>
              </a:buClr>
              <a:buSzTx/>
              <a:buFontTx/>
              <a:buNone/>
            </a:pPr>
            <a:endParaRPr lang="es-ES_tradnl" sz="2200" b="1"/>
          </a:p>
          <a:p>
            <a:pPr marL="533400" indent="-533400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s-ES" sz="2400" b="1"/>
              <a:t>Oportunidades</a:t>
            </a:r>
          </a:p>
          <a:p>
            <a:pPr marL="952500" lvl="1" indent="-495300">
              <a:buClr>
                <a:schemeClr val="tx1"/>
              </a:buClr>
              <a:buSzTx/>
              <a:buFontTx/>
              <a:buChar char="•"/>
            </a:pPr>
            <a:r>
              <a:rPr lang="es-ES" sz="2200"/>
              <a:t>Crecimiento importante en los últimos años del sector crediticio. </a:t>
            </a:r>
          </a:p>
          <a:p>
            <a:pPr marL="952500" lvl="1" indent="-495300">
              <a:buClr>
                <a:schemeClr val="tx1"/>
              </a:buClr>
              <a:buSzTx/>
              <a:buFontTx/>
              <a:buChar char="•"/>
            </a:pPr>
            <a:r>
              <a:rPr lang="es-ES" sz="2200"/>
              <a:t>Alto interés por este tipo de servicio. </a:t>
            </a:r>
          </a:p>
          <a:p>
            <a:pPr marL="952500" lvl="1" indent="-495300">
              <a:buClr>
                <a:schemeClr val="tx1"/>
              </a:buClr>
              <a:buSzTx/>
              <a:buFontTx/>
              <a:buChar char="•"/>
            </a:pPr>
            <a:r>
              <a:rPr lang="es-ES" sz="2200"/>
              <a:t>Necesidad urgente de la cadenas comerciales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43200" y="549275"/>
            <a:ext cx="6096000" cy="5759450"/>
          </a:xfrm>
          <a:noFill/>
          <a:ln/>
        </p:spPr>
        <p:txBody>
          <a:bodyPr/>
          <a:lstStyle/>
          <a:p>
            <a:pPr marL="533400" indent="-533400"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s-ES_tradnl" sz="2400" b="1"/>
              <a:t>Análisis FODA:</a:t>
            </a:r>
          </a:p>
          <a:p>
            <a:pPr marL="533400" indent="-533400">
              <a:buClr>
                <a:schemeClr val="tx1"/>
              </a:buClr>
              <a:buSzTx/>
              <a:buFont typeface="Wingdings" pitchFamily="2" charset="2"/>
              <a:buNone/>
            </a:pPr>
            <a:r>
              <a:rPr lang="es-ES" sz="2400"/>
              <a:t>	</a:t>
            </a:r>
          </a:p>
          <a:p>
            <a:pPr marL="533400" indent="-533400">
              <a:buClr>
                <a:schemeClr val="tx1"/>
              </a:buClr>
              <a:buSzTx/>
              <a:buFont typeface="Wingdings" pitchFamily="2" charset="2"/>
              <a:buNone/>
            </a:pPr>
            <a:endParaRPr lang="es-ES" sz="2400"/>
          </a:p>
          <a:p>
            <a:pPr marL="533400" indent="-533400">
              <a:buClr>
                <a:schemeClr val="tx1"/>
              </a:buClr>
              <a:buSzTx/>
              <a:buFont typeface="Wingdings" pitchFamily="2" charset="2"/>
              <a:buAutoNum type="arabicPeriod" startAt="3"/>
            </a:pPr>
            <a:r>
              <a:rPr lang="es-ES" sz="2400" b="1"/>
              <a:t>Debilidades</a:t>
            </a:r>
            <a:endParaRPr lang="es-ES" sz="2400"/>
          </a:p>
          <a:p>
            <a:pPr marL="952500" lvl="1" indent="-495300">
              <a:buClr>
                <a:schemeClr val="tx1"/>
              </a:buClr>
              <a:buSzTx/>
              <a:buFontTx/>
              <a:buChar char="•"/>
            </a:pPr>
            <a:r>
              <a:rPr lang="es-ES" sz="2400"/>
              <a:t>Ser nuevos en el mercado.</a:t>
            </a:r>
          </a:p>
          <a:p>
            <a:pPr marL="952500" lvl="1" indent="-495300">
              <a:buClr>
                <a:schemeClr val="tx1"/>
              </a:buClr>
              <a:buSzTx/>
              <a:buFontTx/>
              <a:buNone/>
            </a:pPr>
            <a:endParaRPr lang="es-ES_tradnl" sz="2400" b="1"/>
          </a:p>
          <a:p>
            <a:pPr marL="952500" lvl="1" indent="-495300">
              <a:buClr>
                <a:schemeClr val="tx1"/>
              </a:buClr>
              <a:buSzTx/>
              <a:buFontTx/>
              <a:buNone/>
            </a:pPr>
            <a:endParaRPr lang="es-ES_tradnl" sz="2400" b="1"/>
          </a:p>
          <a:p>
            <a:pPr marL="533400" indent="-533400">
              <a:buClr>
                <a:schemeClr val="tx1"/>
              </a:buClr>
              <a:buSzTx/>
              <a:buFont typeface="Wingdings" pitchFamily="2" charset="2"/>
              <a:buAutoNum type="arabicPeriod" startAt="3"/>
            </a:pPr>
            <a:r>
              <a:rPr lang="es-ES" sz="2400" b="1"/>
              <a:t>Amenazas</a:t>
            </a:r>
          </a:p>
          <a:p>
            <a:pPr marL="952500" lvl="1" indent="-495300">
              <a:buClr>
                <a:schemeClr val="tx1"/>
              </a:buClr>
              <a:buSzTx/>
              <a:buFontTx/>
              <a:buChar char="•"/>
            </a:pPr>
            <a:r>
              <a:rPr lang="es-ES" sz="2400"/>
              <a:t>Inestabilidad económica del país.</a:t>
            </a:r>
          </a:p>
          <a:p>
            <a:pPr marL="952500" lvl="1" indent="-495300">
              <a:buClr>
                <a:schemeClr val="tx1"/>
              </a:buClr>
              <a:buSzTx/>
              <a:buFontTx/>
              <a:buChar char="•"/>
            </a:pPr>
            <a:r>
              <a:rPr lang="es-ES" sz="2400"/>
              <a:t>Entrada de competidores.</a:t>
            </a:r>
          </a:p>
          <a:p>
            <a:pPr marL="952500" lvl="1" indent="-495300">
              <a:buClr>
                <a:schemeClr val="tx1"/>
              </a:buClr>
              <a:buSzTx/>
              <a:buFontTx/>
              <a:buChar char="•"/>
            </a:pPr>
            <a:r>
              <a:rPr lang="es-ES" sz="2400"/>
              <a:t>Legislación.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eral">
  <a:themeElements>
    <a:clrScheme name="General 1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777777"/>
      </a:accent1>
      <a:accent2>
        <a:srgbClr val="0033CC"/>
      </a:accent2>
      <a:accent3>
        <a:srgbClr val="AAAAAA"/>
      </a:accent3>
      <a:accent4>
        <a:srgbClr val="DADADA"/>
      </a:accent4>
      <a:accent5>
        <a:srgbClr val="BDBDBD"/>
      </a:accent5>
      <a:accent6>
        <a:srgbClr val="002DB9"/>
      </a:accent6>
      <a:hlink>
        <a:srgbClr val="800000"/>
      </a:hlink>
      <a:folHlink>
        <a:srgbClr val="660066"/>
      </a:folHlink>
    </a:clrScheme>
    <a:fontScheme name="General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eneral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C:\Archivos de programa\Microsoft Office\Templates\3082\General.pot</Template>
  <TotalTime>740</TotalTime>
  <Words>491</Words>
  <Application>Microsoft PowerPoint 7.0</Application>
  <PresentationFormat>Presentación en pantalla (4:3)</PresentationFormat>
  <Paragraphs>225</Paragraphs>
  <Slides>48</Slides>
  <Notes>6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4</vt:i4>
      </vt:variant>
      <vt:variant>
        <vt:lpstr>Títulos de diapositiva</vt:lpstr>
      </vt:variant>
      <vt:variant>
        <vt:i4>48</vt:i4>
      </vt:variant>
    </vt:vector>
  </HeadingPairs>
  <TitlesOfParts>
    <vt:vector size="58" baseType="lpstr">
      <vt:lpstr>Times New Roman</vt:lpstr>
      <vt:lpstr>Arial Narrow</vt:lpstr>
      <vt:lpstr>Arial</vt:lpstr>
      <vt:lpstr>Wingdings</vt:lpstr>
      <vt:lpstr>Arial Unicode MS</vt:lpstr>
      <vt:lpstr>General</vt:lpstr>
      <vt:lpstr>Presentación de Microsoft PowerPoint</vt:lpstr>
      <vt:lpstr>Imagen de mapa de bits</vt:lpstr>
      <vt:lpstr>Gráfico de Microsoft Office Excel</vt:lpstr>
      <vt:lpstr>Visio.Drawing.11</vt:lpstr>
      <vt:lpstr>“Proyecto de Inversión para el Análisis de Riesgos Crediticios y Comerciales privados y particulares en la ciudad de Guayaquil utilizando Sistemas de Información”</vt:lpstr>
      <vt:lpstr>ANTECEDENTES</vt:lpstr>
      <vt:lpstr>Diapositiva 3</vt:lpstr>
      <vt:lpstr>ANALISIS DEL SECTOR CREDITICIO</vt:lpstr>
      <vt:lpstr>Marco Legal </vt:lpstr>
      <vt:lpstr>ESTUDIO DE MERCADO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Estimación de la Demanda: </vt:lpstr>
      <vt:lpstr>ESTUDIO TECNICO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ESTUDIO ORGANIZACIONAL  / ADMINISTRATIVO</vt:lpstr>
      <vt:lpstr>Diapositiva 36</vt:lpstr>
      <vt:lpstr>Diapositiva 37</vt:lpstr>
      <vt:lpstr>Diapositiva 38</vt:lpstr>
      <vt:lpstr>ESTUDIO FINANCIERO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Análisis de la Sensibilidad </vt:lpstr>
      <vt:lpstr>CONCLUSIONES</vt:lpstr>
    </vt:vector>
  </TitlesOfParts>
  <Company>P&amp;P Service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DE INVERSIÓN  PARA LA CREACIÓN DE UN HOTEL EN LA CIUDAD  DE GUAYAQUIL </dc:title>
  <dc:creator>paul </dc:creator>
  <cp:lastModifiedBy>Administrador</cp:lastModifiedBy>
  <cp:revision>70</cp:revision>
  <cp:lastPrinted>1601-01-01T00:00:00Z</cp:lastPrinted>
  <dcterms:created xsi:type="dcterms:W3CDTF">2006-02-18T16:15:02Z</dcterms:created>
  <dcterms:modified xsi:type="dcterms:W3CDTF">2009-12-14T20:35:33Z</dcterms:modified>
</cp:coreProperties>
</file>