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8"/>
  </p:notesMasterIdLst>
  <p:sldIdLst>
    <p:sldId id="256" r:id="rId2"/>
    <p:sldId id="361" r:id="rId3"/>
    <p:sldId id="337" r:id="rId4"/>
    <p:sldId id="257" r:id="rId5"/>
    <p:sldId id="338" r:id="rId6"/>
    <p:sldId id="339" r:id="rId7"/>
    <p:sldId id="346" r:id="rId8"/>
    <p:sldId id="344" r:id="rId9"/>
    <p:sldId id="345" r:id="rId10"/>
    <p:sldId id="341" r:id="rId11"/>
    <p:sldId id="348" r:id="rId12"/>
    <p:sldId id="349" r:id="rId13"/>
    <p:sldId id="350" r:id="rId14"/>
    <p:sldId id="342" r:id="rId15"/>
    <p:sldId id="347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43" r:id="rId25"/>
    <p:sldId id="359" r:id="rId26"/>
    <p:sldId id="360" r:id="rId27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umimoji="1" sz="3200" b="1" kern="1200">
        <a:solidFill>
          <a:srgbClr val="CC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sz="3200" b="1" kern="1200">
        <a:solidFill>
          <a:srgbClr val="CC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sz="3200" b="1" kern="1200">
        <a:solidFill>
          <a:srgbClr val="CC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sz="3200" b="1" kern="1200">
        <a:solidFill>
          <a:srgbClr val="CC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sz="3200" b="1" kern="1200">
        <a:solidFill>
          <a:srgbClr val="CC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kumimoji="1" sz="3200" b="1" kern="1200">
        <a:solidFill>
          <a:srgbClr val="CC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kumimoji="1" sz="3200" b="1" kern="1200">
        <a:solidFill>
          <a:srgbClr val="CC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kumimoji="1" sz="3200" b="1" kern="1200">
        <a:solidFill>
          <a:srgbClr val="CC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kumimoji="1" sz="3200" b="1" kern="1200">
        <a:solidFill>
          <a:srgbClr val="CCFF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urier New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FF00"/>
    <a:srgbClr val="FFFF00"/>
    <a:srgbClr val="FFCCCC"/>
    <a:srgbClr val="0033CC"/>
    <a:srgbClr val="FFFF19"/>
    <a:srgbClr val="B0AC00"/>
    <a:srgbClr val="C0B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831" autoAdjust="0"/>
    <p:restoredTop sz="94107" autoAdjust="0"/>
  </p:normalViewPr>
  <p:slideViewPr>
    <p:cSldViewPr>
      <p:cViewPr>
        <p:scale>
          <a:sx n="50" d="100"/>
          <a:sy n="50" d="100"/>
        </p:scale>
        <p:origin x="-24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C38F959A-4FE4-4AB8-AB47-C32C0DF1EF6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06386-FA68-4D4F-9619-5FDE2FF29B58}" type="slidenum">
              <a:rPr lang="en-US"/>
              <a:pPr/>
              <a:t>1</a:t>
            </a:fld>
            <a:endParaRPr 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64871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6487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FBF640-5924-4839-BC23-42912EF0449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64873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3E6AD-F3F7-471B-9D6B-44083FEDDDA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59D9F-EEC9-4A01-BF10-D9283F6F837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6FAD0-70ED-4CAB-B12B-8C47F228D16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D4C8C-A07F-400E-AD24-EE0EA90EBD1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3D25A-C472-4DCD-A64E-710CE5A8B90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C7193-1DEB-45E0-AE07-C9580EAFD2B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DC37-B669-4520-835F-BF221FA9E7A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98F5-B015-4EB6-95B3-1F048A46E25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D9728-9E67-439B-B9BC-ADFDED9851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D1F14-51CC-45C9-9372-17FA350FA0A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3844" name="Rectangl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819400" y="6629400"/>
            <a:ext cx="1752600" cy="2270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36471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36471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s-ES" sz="1400" b="0">
                <a:solidFill>
                  <a:schemeClr val="tx1"/>
                </a:solidFill>
                <a:effectLst/>
                <a:latin typeface="Arial" charset="0"/>
              </a:rPr>
              <a:t>Siguiente</a:t>
            </a:r>
            <a:endParaRPr lang="es-ES" sz="24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638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1638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1638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fld id="{10EEF9CE-7A1D-42A4-BC03-1FEB32EE901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63851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62000" y="6629400"/>
            <a:ext cx="1752600" cy="2270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36471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36471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s-ES" sz="1400" b="0">
                <a:solidFill>
                  <a:schemeClr val="tx1"/>
                </a:solidFill>
                <a:effectLst/>
                <a:latin typeface="Arial" charset="0"/>
              </a:rPr>
              <a:t>Anterior</a:t>
            </a:r>
            <a:endParaRPr lang="es-ES" sz="2400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0.jpe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500563" y="5662613"/>
            <a:ext cx="3816350" cy="676275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205038"/>
            <a:ext cx="8001000" cy="3168650"/>
          </a:xfrm>
          <a:gradFill rotWithShape="1">
            <a:gsLst>
              <a:gs pos="0">
                <a:schemeClr val="bg2"/>
              </a:gs>
              <a:gs pos="100000">
                <a:schemeClr val="tx2">
                  <a:alpha val="8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sz="3200" b="1">
                <a:solidFill>
                  <a:srgbClr val="CCFF33"/>
                </a:solidFill>
                <a:latin typeface="Arial" charset="0"/>
              </a:rPr>
              <a:t>“ANÁLISIS DE LA MOROSIDAD EN EL SISTEMA BANCARIO DEL ECUADOR: ¿CUÁLES SON SUS DETERMINANTES?. </a:t>
            </a:r>
            <a:br>
              <a:rPr lang="en-US" sz="3200" b="1">
                <a:solidFill>
                  <a:srgbClr val="CCFF33"/>
                </a:solidFill>
                <a:latin typeface="Arial" charset="0"/>
              </a:rPr>
            </a:br>
            <a:r>
              <a:rPr lang="en-US" sz="3200" b="1">
                <a:solidFill>
                  <a:srgbClr val="CCFF33"/>
                </a:solidFill>
                <a:latin typeface="Arial" charset="0"/>
              </a:rPr>
              <a:t>UN ESTUDIO CON DATOS DE PANEL.”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661025"/>
            <a:ext cx="3887788" cy="647700"/>
          </a:xfrm>
        </p:spPr>
        <p:txBody>
          <a:bodyPr/>
          <a:lstStyle/>
          <a:p>
            <a:pPr algn="l"/>
            <a:r>
              <a:rPr lang="es-ES_tradnl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Efraín Quiñónez Jaén</a:t>
            </a:r>
          </a:p>
        </p:txBody>
      </p:sp>
      <p:pic>
        <p:nvPicPr>
          <p:cNvPr id="27659" name="Picture 11" descr="carrera_ich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404813"/>
            <a:ext cx="1368425" cy="1368425"/>
          </a:xfrm>
          <a:prstGeom prst="rect">
            <a:avLst/>
          </a:prstGeom>
          <a:noFill/>
        </p:spPr>
      </p:pic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684213" y="404813"/>
          <a:ext cx="1409700" cy="1400175"/>
        </p:xfrm>
        <a:graphic>
          <a:graphicData uri="http://schemas.openxmlformats.org/presentationml/2006/ole">
            <p:oleObj spid="_x0000_s27663" name="Fotografía de Photo Editor" r:id="rId5" imgW="1409897" imgH="1400000" progId="MSPhotoEd.3">
              <p:embed/>
            </p:oleObj>
          </a:graphicData>
        </a:graphic>
      </p:graphicFrame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2555875" y="620713"/>
            <a:ext cx="3960813" cy="10064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PRESENTACIÓN DE TESIS DE GRADO</a:t>
            </a:r>
            <a:endParaRPr kumimoji="0" lang="es-ES" sz="3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  <p:bldP spid="27650" grpId="0" animBg="1"/>
      <p:bldP spid="276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>
          <a:xfrm>
            <a:off x="2484438" y="620713"/>
            <a:ext cx="3887787" cy="1008062"/>
          </a:xfrm>
          <a:noFill/>
          <a:ln/>
        </p:spPr>
        <p:txBody>
          <a:bodyPr/>
          <a:lstStyle/>
          <a:p>
            <a:r>
              <a:rPr lang="es-ES_tradnl"/>
              <a:t>CONTENIDO</a:t>
            </a:r>
            <a:endParaRPr lang="en-US"/>
          </a:p>
        </p:txBody>
      </p:sp>
      <p:sp>
        <p:nvSpPr>
          <p:cNvPr id="177157" name="Freeform 5"/>
          <p:cNvSpPr>
            <a:spLocks/>
          </p:cNvSpPr>
          <p:nvPr/>
        </p:nvSpPr>
        <p:spPr bwMode="auto">
          <a:xfrm>
            <a:off x="2187575" y="1547813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7158" name="Freeform 6"/>
          <p:cNvSpPr>
            <a:spLocks/>
          </p:cNvSpPr>
          <p:nvPr/>
        </p:nvSpPr>
        <p:spPr bwMode="auto">
          <a:xfrm>
            <a:off x="2187575" y="1547813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7159" name="Freeform 7"/>
          <p:cNvSpPr>
            <a:spLocks/>
          </p:cNvSpPr>
          <p:nvPr/>
        </p:nvSpPr>
        <p:spPr bwMode="auto">
          <a:xfrm>
            <a:off x="2339975" y="1700213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7160" name="Freeform 8"/>
          <p:cNvSpPr>
            <a:spLocks/>
          </p:cNvSpPr>
          <p:nvPr/>
        </p:nvSpPr>
        <p:spPr bwMode="auto">
          <a:xfrm>
            <a:off x="2339975" y="1700213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7161" name="Freeform 9"/>
          <p:cNvSpPr>
            <a:spLocks/>
          </p:cNvSpPr>
          <p:nvPr/>
        </p:nvSpPr>
        <p:spPr bwMode="auto">
          <a:xfrm>
            <a:off x="2187575" y="37814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7162" name="Freeform 10"/>
          <p:cNvSpPr>
            <a:spLocks/>
          </p:cNvSpPr>
          <p:nvPr/>
        </p:nvSpPr>
        <p:spPr bwMode="auto">
          <a:xfrm>
            <a:off x="2187575" y="37814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7163" name="Freeform 11"/>
          <p:cNvSpPr>
            <a:spLocks/>
          </p:cNvSpPr>
          <p:nvPr/>
        </p:nvSpPr>
        <p:spPr bwMode="auto">
          <a:xfrm>
            <a:off x="2339975" y="39338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7164" name="Freeform 12"/>
          <p:cNvSpPr>
            <a:spLocks/>
          </p:cNvSpPr>
          <p:nvPr/>
        </p:nvSpPr>
        <p:spPr bwMode="auto">
          <a:xfrm>
            <a:off x="2339975" y="39338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7165" name="Freeform 13"/>
          <p:cNvSpPr>
            <a:spLocks/>
          </p:cNvSpPr>
          <p:nvPr/>
        </p:nvSpPr>
        <p:spPr bwMode="auto">
          <a:xfrm>
            <a:off x="2187575" y="48609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7166" name="Freeform 14"/>
          <p:cNvSpPr>
            <a:spLocks/>
          </p:cNvSpPr>
          <p:nvPr/>
        </p:nvSpPr>
        <p:spPr bwMode="auto">
          <a:xfrm>
            <a:off x="2187575" y="48609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7167" name="Freeform 15"/>
          <p:cNvSpPr>
            <a:spLocks/>
          </p:cNvSpPr>
          <p:nvPr/>
        </p:nvSpPr>
        <p:spPr bwMode="auto">
          <a:xfrm>
            <a:off x="2339975" y="50133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7168" name="Freeform 16"/>
          <p:cNvSpPr>
            <a:spLocks/>
          </p:cNvSpPr>
          <p:nvPr/>
        </p:nvSpPr>
        <p:spPr bwMode="auto">
          <a:xfrm>
            <a:off x="2339975" y="50133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7169" name="Freeform 17"/>
          <p:cNvSpPr>
            <a:spLocks/>
          </p:cNvSpPr>
          <p:nvPr/>
        </p:nvSpPr>
        <p:spPr bwMode="auto">
          <a:xfrm>
            <a:off x="2187575" y="255587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7170" name="Freeform 18"/>
          <p:cNvSpPr>
            <a:spLocks/>
          </p:cNvSpPr>
          <p:nvPr/>
        </p:nvSpPr>
        <p:spPr bwMode="auto">
          <a:xfrm>
            <a:off x="2187575" y="255587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7171" name="Freeform 19"/>
          <p:cNvSpPr>
            <a:spLocks/>
          </p:cNvSpPr>
          <p:nvPr/>
        </p:nvSpPr>
        <p:spPr bwMode="auto">
          <a:xfrm>
            <a:off x="2339975" y="270827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7172" name="Freeform 20"/>
          <p:cNvSpPr>
            <a:spLocks/>
          </p:cNvSpPr>
          <p:nvPr/>
        </p:nvSpPr>
        <p:spPr bwMode="auto">
          <a:xfrm>
            <a:off x="2339975" y="270827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77173" name="Picture 21" descr="Plan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25" cy="6597650"/>
          </a:xfrm>
          <a:prstGeom prst="rect">
            <a:avLst/>
          </a:prstGeom>
          <a:noFill/>
        </p:spPr>
      </p:pic>
      <p:pic>
        <p:nvPicPr>
          <p:cNvPr id="177174" name="Picture 22" descr="images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1711325" cy="1457325"/>
          </a:xfrm>
          <a:prstGeom prst="rect">
            <a:avLst/>
          </a:prstGeom>
          <a:noFill/>
        </p:spPr>
      </p:pic>
      <p:pic>
        <p:nvPicPr>
          <p:cNvPr id="177175" name="Picture 23" descr="images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49638"/>
            <a:ext cx="1711325" cy="1573212"/>
          </a:xfrm>
          <a:prstGeom prst="rect">
            <a:avLst/>
          </a:prstGeom>
          <a:noFill/>
        </p:spPr>
      </p:pic>
      <p:pic>
        <p:nvPicPr>
          <p:cNvPr id="177176" name="Picture 24" descr="images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99050"/>
            <a:ext cx="1711325" cy="1423988"/>
          </a:xfrm>
          <a:prstGeom prst="rect">
            <a:avLst/>
          </a:prstGeom>
          <a:noFill/>
        </p:spPr>
      </p:pic>
      <p:pic>
        <p:nvPicPr>
          <p:cNvPr id="177177" name="Picture 25" descr="images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711325" cy="1844675"/>
          </a:xfrm>
          <a:prstGeom prst="rect">
            <a:avLst/>
          </a:prstGeom>
          <a:noFill/>
        </p:spPr>
      </p:pic>
      <p:sp>
        <p:nvSpPr>
          <p:cNvPr id="177178" name="Rectangle 26"/>
          <p:cNvSpPr>
            <a:spLocks noChangeArrowheads="1"/>
          </p:cNvSpPr>
          <p:nvPr/>
        </p:nvSpPr>
        <p:spPr bwMode="auto">
          <a:xfrm>
            <a:off x="3367088" y="3644900"/>
            <a:ext cx="4884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3600">
                <a:solidFill>
                  <a:srgbClr val="B0AC00"/>
                </a:solidFill>
                <a:effectLst/>
                <a:latin typeface="Times New Roman" pitchFamily="18" charset="0"/>
              </a:rPr>
              <a:t>La Evidencia Empírica</a:t>
            </a:r>
          </a:p>
        </p:txBody>
      </p:sp>
      <p:sp>
        <p:nvSpPr>
          <p:cNvPr id="177179" name="Rectangle 27"/>
          <p:cNvSpPr>
            <a:spLocks noChangeArrowheads="1"/>
          </p:cNvSpPr>
          <p:nvPr/>
        </p:nvSpPr>
        <p:spPr bwMode="auto">
          <a:xfrm>
            <a:off x="3419475" y="1557338"/>
            <a:ext cx="617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3600">
                <a:solidFill>
                  <a:srgbClr val="C0BC00"/>
                </a:solidFill>
                <a:effectLst/>
                <a:latin typeface="Times New Roman" pitchFamily="18" charset="0"/>
              </a:rPr>
              <a:t>Aspectos Teóricos</a:t>
            </a:r>
          </a:p>
        </p:txBody>
      </p:sp>
      <p:sp>
        <p:nvSpPr>
          <p:cNvPr id="177180" name="Rectangle 28"/>
          <p:cNvSpPr>
            <a:spLocks noChangeArrowheads="1"/>
          </p:cNvSpPr>
          <p:nvPr/>
        </p:nvSpPr>
        <p:spPr bwMode="auto">
          <a:xfrm>
            <a:off x="3328988" y="2349500"/>
            <a:ext cx="5491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3600">
                <a:solidFill>
                  <a:srgbClr val="FFFF19"/>
                </a:solidFill>
                <a:effectLst/>
                <a:latin typeface="Times New Roman" pitchFamily="18" charset="0"/>
              </a:rPr>
              <a:t>La Cartera en problemas en el Ecuador</a:t>
            </a:r>
          </a:p>
        </p:txBody>
      </p:sp>
      <p:sp>
        <p:nvSpPr>
          <p:cNvPr id="177181" name="Rectangle 29"/>
          <p:cNvSpPr>
            <a:spLocks noChangeArrowheads="1"/>
          </p:cNvSpPr>
          <p:nvPr/>
        </p:nvSpPr>
        <p:spPr bwMode="auto">
          <a:xfrm>
            <a:off x="3367088" y="4508500"/>
            <a:ext cx="55260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3600">
                <a:solidFill>
                  <a:srgbClr val="B0AC00"/>
                </a:solidFill>
                <a:effectLst/>
                <a:latin typeface="Times New Roman" pitchFamily="18" charset="0"/>
              </a:rPr>
              <a:t>Conclusiones y Recomendaciones de Política.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7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7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7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7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9" grpId="0" animBg="1"/>
      <p:bldP spid="177170" grpId="0" animBg="1"/>
      <p:bldP spid="177171" grpId="0" animBg="1"/>
      <p:bldP spid="177172" grpId="0" animBg="1"/>
      <p:bldP spid="17718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5761037" cy="838200"/>
          </a:xfrm>
          <a:noFill/>
          <a:ln/>
        </p:spPr>
        <p:txBody>
          <a:bodyPr/>
          <a:lstStyle/>
          <a:p>
            <a:r>
              <a:rPr lang="es-ES" sz="4000" b="1"/>
              <a:t>La Cartera en problemas en el Ecuador</a:t>
            </a:r>
            <a:endParaRPr lang="en-US" sz="4000" b="1"/>
          </a:p>
        </p:txBody>
      </p:sp>
      <p:pic>
        <p:nvPicPr>
          <p:cNvPr id="185349" name="Picture 5" descr="dine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1944687" cy="1873250"/>
          </a:xfrm>
          <a:prstGeom prst="rect">
            <a:avLst/>
          </a:prstGeom>
          <a:noFill/>
        </p:spPr>
      </p:pic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1908175" y="2349500"/>
            <a:ext cx="5688013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Horizonte de Estudio: </a:t>
            </a:r>
          </a:p>
          <a:p>
            <a:pPr algn="ctr"/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1995 - 2005</a:t>
            </a:r>
          </a:p>
        </p:txBody>
      </p:sp>
      <p:grpSp>
        <p:nvGrpSpPr>
          <p:cNvPr id="185382" name="Group 38"/>
          <p:cNvGrpSpPr>
            <a:grpSpLocks/>
          </p:cNvGrpSpPr>
          <p:nvPr/>
        </p:nvGrpSpPr>
        <p:grpSpPr bwMode="auto">
          <a:xfrm>
            <a:off x="2411413" y="4149725"/>
            <a:ext cx="5073650" cy="1298575"/>
            <a:chOff x="1247" y="2523"/>
            <a:chExt cx="3196" cy="818"/>
          </a:xfrm>
        </p:grpSpPr>
        <p:sp>
          <p:nvSpPr>
            <p:cNvPr id="185383" name="Text Box 39"/>
            <p:cNvSpPr txBox="1">
              <a:spLocks noChangeArrowheads="1"/>
            </p:cNvSpPr>
            <p:nvPr/>
          </p:nvSpPr>
          <p:spPr bwMode="auto">
            <a:xfrm>
              <a:off x="1292" y="2523"/>
              <a:ext cx="304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s-E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Periodo 1995 - 1997</a:t>
              </a:r>
            </a:p>
          </p:txBody>
        </p:sp>
        <p:sp>
          <p:nvSpPr>
            <p:cNvPr id="185384" name="Text Box 40"/>
            <p:cNvSpPr txBox="1">
              <a:spLocks noChangeArrowheads="1"/>
            </p:cNvSpPr>
            <p:nvPr/>
          </p:nvSpPr>
          <p:spPr bwMode="auto">
            <a:xfrm>
              <a:off x="1247" y="2976"/>
              <a:ext cx="319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s-ES" u="sn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Relativa Estabilidad</a:t>
              </a:r>
            </a:p>
          </p:txBody>
        </p:sp>
      </p:grpSp>
      <p:grpSp>
        <p:nvGrpSpPr>
          <p:cNvPr id="185385" name="Group 41"/>
          <p:cNvGrpSpPr>
            <a:grpSpLocks/>
          </p:cNvGrpSpPr>
          <p:nvPr/>
        </p:nvGrpSpPr>
        <p:grpSpPr bwMode="auto">
          <a:xfrm>
            <a:off x="2411413" y="4149725"/>
            <a:ext cx="5073650" cy="1298575"/>
            <a:chOff x="1247" y="2523"/>
            <a:chExt cx="3196" cy="818"/>
          </a:xfrm>
        </p:grpSpPr>
        <p:sp>
          <p:nvSpPr>
            <p:cNvPr id="185386" name="Text Box 42"/>
            <p:cNvSpPr txBox="1">
              <a:spLocks noChangeArrowheads="1"/>
            </p:cNvSpPr>
            <p:nvPr/>
          </p:nvSpPr>
          <p:spPr bwMode="auto">
            <a:xfrm>
              <a:off x="1292" y="2523"/>
              <a:ext cx="304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s-E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Periodo 1998 - 1999</a:t>
              </a:r>
            </a:p>
          </p:txBody>
        </p:sp>
        <p:sp>
          <p:nvSpPr>
            <p:cNvPr id="185387" name="Text Box 43"/>
            <p:cNvSpPr txBox="1">
              <a:spLocks noChangeArrowheads="1"/>
            </p:cNvSpPr>
            <p:nvPr/>
          </p:nvSpPr>
          <p:spPr bwMode="auto">
            <a:xfrm>
              <a:off x="1247" y="2976"/>
              <a:ext cx="3196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s-ES" u="sn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Peor Crisis Bancaria</a:t>
              </a:r>
            </a:p>
          </p:txBody>
        </p:sp>
      </p:grpSp>
      <p:grpSp>
        <p:nvGrpSpPr>
          <p:cNvPr id="185388" name="Group 44"/>
          <p:cNvGrpSpPr>
            <a:grpSpLocks/>
          </p:cNvGrpSpPr>
          <p:nvPr/>
        </p:nvGrpSpPr>
        <p:grpSpPr bwMode="auto">
          <a:xfrm>
            <a:off x="2195513" y="4149725"/>
            <a:ext cx="5562600" cy="1298575"/>
            <a:chOff x="1093" y="2523"/>
            <a:chExt cx="3504" cy="818"/>
          </a:xfrm>
        </p:grpSpPr>
        <p:sp>
          <p:nvSpPr>
            <p:cNvPr id="185389" name="Text Box 45"/>
            <p:cNvSpPr txBox="1">
              <a:spLocks noChangeArrowheads="1"/>
            </p:cNvSpPr>
            <p:nvPr/>
          </p:nvSpPr>
          <p:spPr bwMode="auto">
            <a:xfrm>
              <a:off x="1292" y="2523"/>
              <a:ext cx="304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s-E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Periodo 2000 - 2001</a:t>
              </a:r>
            </a:p>
          </p:txBody>
        </p:sp>
        <p:sp>
          <p:nvSpPr>
            <p:cNvPr id="185390" name="Text Box 46"/>
            <p:cNvSpPr txBox="1">
              <a:spLocks noChangeArrowheads="1"/>
            </p:cNvSpPr>
            <p:nvPr/>
          </p:nvSpPr>
          <p:spPr bwMode="auto">
            <a:xfrm>
              <a:off x="1093" y="2976"/>
              <a:ext cx="350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s-ES" u="sn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Recuperación Paulatina</a:t>
              </a:r>
            </a:p>
          </p:txBody>
        </p:sp>
      </p:grpSp>
      <p:grpSp>
        <p:nvGrpSpPr>
          <p:cNvPr id="185391" name="Group 47"/>
          <p:cNvGrpSpPr>
            <a:grpSpLocks/>
          </p:cNvGrpSpPr>
          <p:nvPr/>
        </p:nvGrpSpPr>
        <p:grpSpPr bwMode="auto">
          <a:xfrm>
            <a:off x="2555875" y="4149725"/>
            <a:ext cx="4829175" cy="1298575"/>
            <a:chOff x="1292" y="2523"/>
            <a:chExt cx="3042" cy="818"/>
          </a:xfrm>
        </p:grpSpPr>
        <p:sp>
          <p:nvSpPr>
            <p:cNvPr id="185392" name="Text Box 48"/>
            <p:cNvSpPr txBox="1">
              <a:spLocks noChangeArrowheads="1"/>
            </p:cNvSpPr>
            <p:nvPr/>
          </p:nvSpPr>
          <p:spPr bwMode="auto">
            <a:xfrm>
              <a:off x="1292" y="2523"/>
              <a:ext cx="3042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s-E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Periodo 2002 - 2005</a:t>
              </a:r>
            </a:p>
          </p:txBody>
        </p:sp>
        <p:sp>
          <p:nvSpPr>
            <p:cNvPr id="185393" name="Text Box 49"/>
            <p:cNvSpPr txBox="1">
              <a:spLocks noChangeArrowheads="1"/>
            </p:cNvSpPr>
            <p:nvPr/>
          </p:nvSpPr>
          <p:spPr bwMode="auto">
            <a:xfrm>
              <a:off x="1478" y="2976"/>
              <a:ext cx="273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s-ES" u="sn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Nueva Estabilidad</a:t>
              </a: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29" name="Rectangle 37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5761037" cy="838200"/>
          </a:xfrm>
          <a:noFill/>
          <a:ln/>
        </p:spPr>
        <p:txBody>
          <a:bodyPr/>
          <a:lstStyle/>
          <a:p>
            <a:r>
              <a:rPr lang="es-ES" sz="4000" b="1"/>
              <a:t>La Cartera en problemas en el Ecuador</a:t>
            </a:r>
            <a:endParaRPr lang="en-US" sz="4000" b="1"/>
          </a:p>
        </p:txBody>
      </p:sp>
      <p:pic>
        <p:nvPicPr>
          <p:cNvPr id="187430" name="Picture 38" descr="dine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1944687" cy="1873250"/>
          </a:xfrm>
          <a:prstGeom prst="rect">
            <a:avLst/>
          </a:prstGeom>
          <a:noFill/>
        </p:spPr>
      </p:pic>
      <p:sp>
        <p:nvSpPr>
          <p:cNvPr id="187431" name="Text Box 39"/>
          <p:cNvSpPr txBox="1">
            <a:spLocks noChangeArrowheads="1"/>
          </p:cNvSpPr>
          <p:nvPr/>
        </p:nvSpPr>
        <p:spPr bwMode="auto">
          <a:xfrm>
            <a:off x="1835150" y="2708275"/>
            <a:ext cx="5903913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Indicadores de desempeño del Sistema en el Periodo:</a:t>
            </a:r>
          </a:p>
        </p:txBody>
      </p:sp>
      <p:pic>
        <p:nvPicPr>
          <p:cNvPr id="187433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8424862" cy="6337300"/>
          </a:xfrm>
          <a:prstGeom prst="rect">
            <a:avLst/>
          </a:prstGeom>
          <a:noFill/>
        </p:spPr>
      </p:pic>
      <p:sp>
        <p:nvSpPr>
          <p:cNvPr id="187434" name="Oval 42"/>
          <p:cNvSpPr>
            <a:spLocks noChangeArrowheads="1"/>
          </p:cNvSpPr>
          <p:nvPr/>
        </p:nvSpPr>
        <p:spPr bwMode="auto">
          <a:xfrm>
            <a:off x="1258888" y="765175"/>
            <a:ext cx="1944687" cy="86360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7435" name="Oval 43"/>
          <p:cNvSpPr>
            <a:spLocks noChangeArrowheads="1"/>
          </p:cNvSpPr>
          <p:nvPr/>
        </p:nvSpPr>
        <p:spPr bwMode="auto">
          <a:xfrm>
            <a:off x="2987675" y="3860800"/>
            <a:ext cx="1944688" cy="86360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7436" name="Oval 44"/>
          <p:cNvSpPr>
            <a:spLocks noChangeArrowheads="1"/>
          </p:cNvSpPr>
          <p:nvPr/>
        </p:nvSpPr>
        <p:spPr bwMode="auto">
          <a:xfrm>
            <a:off x="4211638" y="2852738"/>
            <a:ext cx="1944687" cy="86360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7437" name="Oval 45"/>
          <p:cNvSpPr>
            <a:spLocks noChangeArrowheads="1"/>
          </p:cNvSpPr>
          <p:nvPr/>
        </p:nvSpPr>
        <p:spPr bwMode="auto">
          <a:xfrm>
            <a:off x="5508625" y="692150"/>
            <a:ext cx="2663825" cy="86360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87438" name="Picture 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1844675"/>
            <a:ext cx="3816350" cy="4752975"/>
          </a:xfrm>
          <a:prstGeom prst="rect">
            <a:avLst/>
          </a:prstGeom>
          <a:noFill/>
        </p:spPr>
      </p:pic>
      <p:sp>
        <p:nvSpPr>
          <p:cNvPr id="187439" name="Text Box 47"/>
          <p:cNvSpPr txBox="1">
            <a:spLocks noChangeArrowheads="1"/>
          </p:cNvSpPr>
          <p:nvPr/>
        </p:nvSpPr>
        <p:spPr bwMode="auto">
          <a:xfrm>
            <a:off x="1619250" y="3141663"/>
            <a:ext cx="669607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Número de Instituciones Bancarias del Sistema</a:t>
            </a:r>
          </a:p>
        </p:txBody>
      </p:sp>
      <p:sp>
        <p:nvSpPr>
          <p:cNvPr id="187440" name="Oval 48"/>
          <p:cNvSpPr>
            <a:spLocks noChangeArrowheads="1"/>
          </p:cNvSpPr>
          <p:nvPr/>
        </p:nvSpPr>
        <p:spPr bwMode="auto">
          <a:xfrm>
            <a:off x="4787900" y="3716338"/>
            <a:ext cx="1368425" cy="1008062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87441" name="Picture 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33375"/>
            <a:ext cx="8353425" cy="6264275"/>
          </a:xfrm>
          <a:prstGeom prst="rect">
            <a:avLst/>
          </a:prstGeom>
          <a:noFill/>
        </p:spPr>
      </p:pic>
      <p:sp>
        <p:nvSpPr>
          <p:cNvPr id="187442" name="Text Box 50"/>
          <p:cNvSpPr txBox="1">
            <a:spLocks noChangeArrowheads="1"/>
          </p:cNvSpPr>
          <p:nvPr/>
        </p:nvSpPr>
        <p:spPr bwMode="auto">
          <a:xfrm>
            <a:off x="2339975" y="2708275"/>
            <a:ext cx="568801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Concentración en las colocaciones del Sistema</a:t>
            </a:r>
          </a:p>
        </p:txBody>
      </p:sp>
      <p:sp>
        <p:nvSpPr>
          <p:cNvPr id="187443" name="Oval 51"/>
          <p:cNvSpPr>
            <a:spLocks noChangeArrowheads="1"/>
          </p:cNvSpPr>
          <p:nvPr/>
        </p:nvSpPr>
        <p:spPr bwMode="auto">
          <a:xfrm>
            <a:off x="4932363" y="1700213"/>
            <a:ext cx="2663825" cy="2087562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8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8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8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8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8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8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31" grpId="0"/>
      <p:bldP spid="187431" grpId="1"/>
      <p:bldP spid="187431" grpId="2"/>
      <p:bldP spid="187434" grpId="0" animBg="1"/>
      <p:bldP spid="187434" grpId="1" animBg="1"/>
      <p:bldP spid="187434" grpId="2" animBg="1"/>
      <p:bldP spid="187435" grpId="0" animBg="1"/>
      <p:bldP spid="187435" grpId="1" animBg="1"/>
      <p:bldP spid="187435" grpId="2" animBg="1"/>
      <p:bldP spid="187436" grpId="0" animBg="1"/>
      <p:bldP spid="187436" grpId="1" animBg="1"/>
      <p:bldP spid="187436" grpId="2" animBg="1"/>
      <p:bldP spid="187437" grpId="0" animBg="1"/>
      <p:bldP spid="187437" grpId="1" animBg="1"/>
      <p:bldP spid="187439" grpId="0"/>
      <p:bldP spid="187439" grpId="1"/>
      <p:bldP spid="187440" grpId="0" animBg="1"/>
      <p:bldP spid="187440" grpId="1" animBg="1"/>
      <p:bldP spid="187442" grpId="0"/>
      <p:bldP spid="187442" grpId="1"/>
      <p:bldP spid="1874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9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5761037" cy="838200"/>
          </a:xfrm>
          <a:noFill/>
          <a:ln/>
        </p:spPr>
        <p:txBody>
          <a:bodyPr/>
          <a:lstStyle/>
          <a:p>
            <a:r>
              <a:rPr lang="es-ES" sz="4000" b="1"/>
              <a:t>La Cartera en problemas en el Ecuador</a:t>
            </a:r>
            <a:endParaRPr lang="en-US" sz="4000" b="1"/>
          </a:p>
        </p:txBody>
      </p:sp>
      <p:pic>
        <p:nvPicPr>
          <p:cNvPr id="188430" name="Picture 14" descr="dine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1944687" cy="1873250"/>
          </a:xfrm>
          <a:prstGeom prst="rect">
            <a:avLst/>
          </a:prstGeom>
          <a:noFill/>
        </p:spPr>
      </p:pic>
      <p:sp>
        <p:nvSpPr>
          <p:cNvPr id="188435" name="Text Box 19"/>
          <p:cNvSpPr txBox="1">
            <a:spLocks noChangeArrowheads="1"/>
          </p:cNvSpPr>
          <p:nvPr/>
        </p:nvSpPr>
        <p:spPr bwMode="auto">
          <a:xfrm>
            <a:off x="2771775" y="2636838"/>
            <a:ext cx="41767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4000">
                <a:solidFill>
                  <a:srgbClr val="FFFF19"/>
                </a:solidFill>
                <a:effectLst/>
                <a:latin typeface="Times New Roman" pitchFamily="18" charset="0"/>
              </a:rPr>
              <a:t>Evolución de la Tasa de Morosidad </a:t>
            </a:r>
          </a:p>
          <a:p>
            <a:pPr algn="ctr"/>
            <a:r>
              <a:rPr lang="es-ES" sz="4000">
                <a:solidFill>
                  <a:srgbClr val="FFFF19"/>
                </a:solidFill>
                <a:effectLst/>
                <a:latin typeface="Times New Roman" pitchFamily="18" charset="0"/>
              </a:rPr>
              <a:t>1995 -2005</a:t>
            </a:r>
          </a:p>
        </p:txBody>
      </p:sp>
      <p:pic>
        <p:nvPicPr>
          <p:cNvPr id="188436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84248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37" name="Oval 21"/>
          <p:cNvSpPr>
            <a:spLocks noChangeArrowheads="1"/>
          </p:cNvSpPr>
          <p:nvPr/>
        </p:nvSpPr>
        <p:spPr bwMode="auto">
          <a:xfrm>
            <a:off x="6948488" y="3500438"/>
            <a:ext cx="1657350" cy="1223962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8438" name="Oval 22"/>
          <p:cNvSpPr>
            <a:spLocks noChangeArrowheads="1"/>
          </p:cNvSpPr>
          <p:nvPr/>
        </p:nvSpPr>
        <p:spPr bwMode="auto">
          <a:xfrm>
            <a:off x="4427538" y="765175"/>
            <a:ext cx="1657350" cy="1223963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88439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420938"/>
            <a:ext cx="7634287" cy="3432175"/>
          </a:xfrm>
          <a:prstGeom prst="rect">
            <a:avLst/>
          </a:prstGeom>
          <a:noFill/>
        </p:spPr>
      </p:pic>
      <p:sp>
        <p:nvSpPr>
          <p:cNvPr id="188440" name="Oval 24"/>
          <p:cNvSpPr>
            <a:spLocks noChangeArrowheads="1"/>
          </p:cNvSpPr>
          <p:nvPr/>
        </p:nvSpPr>
        <p:spPr bwMode="auto">
          <a:xfrm>
            <a:off x="5005388" y="3890963"/>
            <a:ext cx="1079500" cy="1176337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8441" name="Oval 25"/>
          <p:cNvSpPr>
            <a:spLocks noChangeArrowheads="1"/>
          </p:cNvSpPr>
          <p:nvPr/>
        </p:nvSpPr>
        <p:spPr bwMode="auto">
          <a:xfrm>
            <a:off x="5005388" y="4772025"/>
            <a:ext cx="1079500" cy="1176338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8442" name="Oval 26"/>
          <p:cNvSpPr>
            <a:spLocks noChangeArrowheads="1"/>
          </p:cNvSpPr>
          <p:nvPr/>
        </p:nvSpPr>
        <p:spPr bwMode="auto">
          <a:xfrm>
            <a:off x="6157913" y="3106738"/>
            <a:ext cx="1079500" cy="117475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8443" name="Oval 27"/>
          <p:cNvSpPr>
            <a:spLocks noChangeArrowheads="1"/>
          </p:cNvSpPr>
          <p:nvPr/>
        </p:nvSpPr>
        <p:spPr bwMode="auto">
          <a:xfrm>
            <a:off x="7092950" y="3205163"/>
            <a:ext cx="1079500" cy="1176337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8444" name="Oval 28"/>
          <p:cNvSpPr>
            <a:spLocks noChangeArrowheads="1"/>
          </p:cNvSpPr>
          <p:nvPr/>
        </p:nvSpPr>
        <p:spPr bwMode="auto">
          <a:xfrm>
            <a:off x="3924300" y="3303588"/>
            <a:ext cx="1079500" cy="117475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5" grpId="0"/>
      <p:bldP spid="188435" grpId="1"/>
      <p:bldP spid="188437" grpId="0" animBg="1"/>
      <p:bldP spid="188437" grpId="1" animBg="1"/>
      <p:bldP spid="188438" grpId="0" animBg="1"/>
      <p:bldP spid="188438" grpId="1" animBg="1"/>
      <p:bldP spid="188440" grpId="0" animBg="1"/>
      <p:bldP spid="188441" grpId="0" animBg="1"/>
      <p:bldP spid="188442" grpId="0" animBg="1"/>
      <p:bldP spid="188443" grpId="0" animBg="1"/>
      <p:bldP spid="1884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title"/>
          </p:nvPr>
        </p:nvSpPr>
        <p:spPr>
          <a:xfrm>
            <a:off x="2484438" y="620713"/>
            <a:ext cx="3887787" cy="1008062"/>
          </a:xfrm>
          <a:noFill/>
          <a:ln/>
        </p:spPr>
        <p:txBody>
          <a:bodyPr/>
          <a:lstStyle/>
          <a:p>
            <a:r>
              <a:rPr lang="es-ES_tradnl"/>
              <a:t>CONTENIDO</a:t>
            </a:r>
            <a:endParaRPr lang="en-US"/>
          </a:p>
        </p:txBody>
      </p:sp>
      <p:sp>
        <p:nvSpPr>
          <p:cNvPr id="178181" name="Freeform 5"/>
          <p:cNvSpPr>
            <a:spLocks/>
          </p:cNvSpPr>
          <p:nvPr/>
        </p:nvSpPr>
        <p:spPr bwMode="auto">
          <a:xfrm>
            <a:off x="2187575" y="1547813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8182" name="Freeform 6"/>
          <p:cNvSpPr>
            <a:spLocks/>
          </p:cNvSpPr>
          <p:nvPr/>
        </p:nvSpPr>
        <p:spPr bwMode="auto">
          <a:xfrm>
            <a:off x="2187575" y="1547813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8183" name="Freeform 7"/>
          <p:cNvSpPr>
            <a:spLocks/>
          </p:cNvSpPr>
          <p:nvPr/>
        </p:nvSpPr>
        <p:spPr bwMode="auto">
          <a:xfrm>
            <a:off x="2339975" y="1700213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8184" name="Freeform 8"/>
          <p:cNvSpPr>
            <a:spLocks/>
          </p:cNvSpPr>
          <p:nvPr/>
        </p:nvSpPr>
        <p:spPr bwMode="auto">
          <a:xfrm>
            <a:off x="2339975" y="1700213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8185" name="Freeform 9"/>
          <p:cNvSpPr>
            <a:spLocks/>
          </p:cNvSpPr>
          <p:nvPr/>
        </p:nvSpPr>
        <p:spPr bwMode="auto">
          <a:xfrm>
            <a:off x="2187575" y="255587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8186" name="Freeform 10"/>
          <p:cNvSpPr>
            <a:spLocks/>
          </p:cNvSpPr>
          <p:nvPr/>
        </p:nvSpPr>
        <p:spPr bwMode="auto">
          <a:xfrm>
            <a:off x="2187575" y="255587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8187" name="Freeform 11"/>
          <p:cNvSpPr>
            <a:spLocks/>
          </p:cNvSpPr>
          <p:nvPr/>
        </p:nvSpPr>
        <p:spPr bwMode="auto">
          <a:xfrm>
            <a:off x="2339975" y="270827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8188" name="Freeform 12"/>
          <p:cNvSpPr>
            <a:spLocks/>
          </p:cNvSpPr>
          <p:nvPr/>
        </p:nvSpPr>
        <p:spPr bwMode="auto">
          <a:xfrm>
            <a:off x="2339975" y="270827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8189" name="Freeform 13"/>
          <p:cNvSpPr>
            <a:spLocks/>
          </p:cNvSpPr>
          <p:nvPr/>
        </p:nvSpPr>
        <p:spPr bwMode="auto">
          <a:xfrm>
            <a:off x="2187575" y="48609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8190" name="Freeform 14"/>
          <p:cNvSpPr>
            <a:spLocks/>
          </p:cNvSpPr>
          <p:nvPr/>
        </p:nvSpPr>
        <p:spPr bwMode="auto">
          <a:xfrm>
            <a:off x="2187575" y="48609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8191" name="Freeform 15"/>
          <p:cNvSpPr>
            <a:spLocks/>
          </p:cNvSpPr>
          <p:nvPr/>
        </p:nvSpPr>
        <p:spPr bwMode="auto">
          <a:xfrm>
            <a:off x="2339975" y="50133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8192" name="Freeform 16"/>
          <p:cNvSpPr>
            <a:spLocks/>
          </p:cNvSpPr>
          <p:nvPr/>
        </p:nvSpPr>
        <p:spPr bwMode="auto">
          <a:xfrm>
            <a:off x="2339975" y="50133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8193" name="Freeform 17"/>
          <p:cNvSpPr>
            <a:spLocks/>
          </p:cNvSpPr>
          <p:nvPr/>
        </p:nvSpPr>
        <p:spPr bwMode="auto">
          <a:xfrm>
            <a:off x="2187575" y="3708400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8194" name="Freeform 18"/>
          <p:cNvSpPr>
            <a:spLocks/>
          </p:cNvSpPr>
          <p:nvPr/>
        </p:nvSpPr>
        <p:spPr bwMode="auto">
          <a:xfrm>
            <a:off x="2187575" y="3708400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8195" name="Freeform 19"/>
          <p:cNvSpPr>
            <a:spLocks/>
          </p:cNvSpPr>
          <p:nvPr/>
        </p:nvSpPr>
        <p:spPr bwMode="auto">
          <a:xfrm>
            <a:off x="2339975" y="3860800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8196" name="Freeform 20"/>
          <p:cNvSpPr>
            <a:spLocks/>
          </p:cNvSpPr>
          <p:nvPr/>
        </p:nvSpPr>
        <p:spPr bwMode="auto">
          <a:xfrm>
            <a:off x="2339975" y="3860800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78197" name="Picture 21" descr="Plan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25" cy="6597650"/>
          </a:xfrm>
          <a:prstGeom prst="rect">
            <a:avLst/>
          </a:prstGeom>
          <a:noFill/>
        </p:spPr>
      </p:pic>
      <p:pic>
        <p:nvPicPr>
          <p:cNvPr id="178198" name="Picture 22" descr="images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1711325" cy="1457325"/>
          </a:xfrm>
          <a:prstGeom prst="rect">
            <a:avLst/>
          </a:prstGeom>
          <a:noFill/>
        </p:spPr>
      </p:pic>
      <p:pic>
        <p:nvPicPr>
          <p:cNvPr id="178199" name="Picture 23" descr="images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49638"/>
            <a:ext cx="1711325" cy="1573212"/>
          </a:xfrm>
          <a:prstGeom prst="rect">
            <a:avLst/>
          </a:prstGeom>
          <a:noFill/>
        </p:spPr>
      </p:pic>
      <p:pic>
        <p:nvPicPr>
          <p:cNvPr id="178200" name="Picture 24" descr="images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99050"/>
            <a:ext cx="1711325" cy="1423988"/>
          </a:xfrm>
          <a:prstGeom prst="rect">
            <a:avLst/>
          </a:prstGeom>
          <a:noFill/>
        </p:spPr>
      </p:pic>
      <p:pic>
        <p:nvPicPr>
          <p:cNvPr id="178201" name="Picture 25" descr="images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711325" cy="1844675"/>
          </a:xfrm>
          <a:prstGeom prst="rect">
            <a:avLst/>
          </a:prstGeom>
          <a:noFill/>
        </p:spPr>
      </p:pic>
      <p:sp>
        <p:nvSpPr>
          <p:cNvPr id="178202" name="Rectangle 26"/>
          <p:cNvSpPr>
            <a:spLocks noChangeArrowheads="1"/>
          </p:cNvSpPr>
          <p:nvPr/>
        </p:nvSpPr>
        <p:spPr bwMode="auto">
          <a:xfrm>
            <a:off x="3367088" y="3644900"/>
            <a:ext cx="4884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3600">
                <a:solidFill>
                  <a:srgbClr val="FFFF19"/>
                </a:solidFill>
                <a:effectLst/>
                <a:latin typeface="Times New Roman" pitchFamily="18" charset="0"/>
              </a:rPr>
              <a:t>La Evidencia Empírica</a:t>
            </a:r>
          </a:p>
        </p:txBody>
      </p:sp>
      <p:sp>
        <p:nvSpPr>
          <p:cNvPr id="178203" name="Rectangle 27"/>
          <p:cNvSpPr>
            <a:spLocks noChangeArrowheads="1"/>
          </p:cNvSpPr>
          <p:nvPr/>
        </p:nvSpPr>
        <p:spPr bwMode="auto">
          <a:xfrm>
            <a:off x="3348038" y="2349500"/>
            <a:ext cx="5491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3600">
                <a:solidFill>
                  <a:srgbClr val="C0BC00"/>
                </a:solidFill>
                <a:effectLst/>
                <a:latin typeface="Times New Roman" pitchFamily="18" charset="0"/>
              </a:rPr>
              <a:t>La Cartera en problemas en el Ecuador</a:t>
            </a:r>
          </a:p>
        </p:txBody>
      </p:sp>
      <p:sp>
        <p:nvSpPr>
          <p:cNvPr id="178204" name="Rectangle 28"/>
          <p:cNvSpPr>
            <a:spLocks noChangeArrowheads="1"/>
          </p:cNvSpPr>
          <p:nvPr/>
        </p:nvSpPr>
        <p:spPr bwMode="auto">
          <a:xfrm>
            <a:off x="3276600" y="4437063"/>
            <a:ext cx="55260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3600">
                <a:solidFill>
                  <a:srgbClr val="B0AC00"/>
                </a:solidFill>
                <a:effectLst/>
                <a:latin typeface="Times New Roman" pitchFamily="18" charset="0"/>
              </a:rPr>
              <a:t>Conclusiones y Recomendaciones de Política.</a:t>
            </a:r>
          </a:p>
        </p:txBody>
      </p:sp>
      <p:sp>
        <p:nvSpPr>
          <p:cNvPr id="178205" name="Rectangle 29"/>
          <p:cNvSpPr>
            <a:spLocks noChangeArrowheads="1"/>
          </p:cNvSpPr>
          <p:nvPr/>
        </p:nvSpPr>
        <p:spPr bwMode="auto">
          <a:xfrm>
            <a:off x="3419475" y="1557338"/>
            <a:ext cx="617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3600">
                <a:solidFill>
                  <a:srgbClr val="C0BC00"/>
                </a:solidFill>
                <a:effectLst/>
                <a:latin typeface="Times New Roman" pitchFamily="18" charset="0"/>
              </a:rPr>
              <a:t>Aspectos Teóricos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78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3" grpId="0" animBg="1"/>
      <p:bldP spid="178194" grpId="0" animBg="1"/>
      <p:bldP spid="178195" grpId="0" animBg="1"/>
      <p:bldP spid="178196" grpId="0" animBg="1"/>
      <p:bldP spid="178202" grpId="0"/>
      <p:bldP spid="17820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7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5761037" cy="838200"/>
          </a:xfrm>
          <a:noFill/>
          <a:ln/>
        </p:spPr>
        <p:txBody>
          <a:bodyPr/>
          <a:lstStyle/>
          <a:p>
            <a:r>
              <a:rPr lang="es-ES" b="1"/>
              <a:t>La Evidencia Empírica</a:t>
            </a:r>
            <a:endParaRPr lang="en-US" b="1"/>
          </a:p>
        </p:txBody>
      </p:sp>
      <p:pic>
        <p:nvPicPr>
          <p:cNvPr id="184328" name="Picture 8" descr="dine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1944687" cy="1873250"/>
          </a:xfrm>
          <a:prstGeom prst="rect">
            <a:avLst/>
          </a:prstGeom>
          <a:noFill/>
        </p:spPr>
      </p:pic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2411413" y="2781300"/>
            <a:ext cx="43624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 sz="4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Metodología a usar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0" y="2997200"/>
            <a:ext cx="29527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Datos de Panel</a:t>
            </a:r>
          </a:p>
        </p:txBody>
      </p:sp>
      <p:pic>
        <p:nvPicPr>
          <p:cNvPr id="18433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2600" y="2106613"/>
            <a:ext cx="6121400" cy="4751387"/>
          </a:xfrm>
          <a:prstGeom prst="rect">
            <a:avLst/>
          </a:prstGeom>
          <a:noFill/>
        </p:spPr>
      </p:pic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1476375" y="2636838"/>
            <a:ext cx="661511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 Mayor cantidad de datos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1476375" y="3429000"/>
            <a:ext cx="49037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 Minimizan sesgos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1403350" y="4221163"/>
            <a:ext cx="669766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 Observan dinámicas de    	cambio: heterogeneidad</a:t>
            </a:r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2051050" y="2636838"/>
            <a:ext cx="26289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Intercepto</a:t>
            </a:r>
          </a:p>
        </p:txBody>
      </p:sp>
      <p:sp>
        <p:nvSpPr>
          <p:cNvPr id="184336" name="Text Box 16"/>
          <p:cNvSpPr txBox="1">
            <a:spLocks noChangeArrowheads="1"/>
          </p:cNvSpPr>
          <p:nvPr/>
        </p:nvSpPr>
        <p:spPr bwMode="auto">
          <a:xfrm>
            <a:off x="5148263" y="2636838"/>
            <a:ext cx="26289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Pendientes</a:t>
            </a:r>
          </a:p>
        </p:txBody>
      </p:sp>
      <p:sp>
        <p:nvSpPr>
          <p:cNvPr id="184337" name="Text Box 17"/>
          <p:cNvSpPr txBox="1">
            <a:spLocks noChangeArrowheads="1"/>
          </p:cNvSpPr>
          <p:nvPr/>
        </p:nvSpPr>
        <p:spPr bwMode="auto">
          <a:xfrm>
            <a:off x="1692275" y="3141663"/>
            <a:ext cx="676751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Pendiente no cambia tiempo e individuo</a:t>
            </a:r>
          </a:p>
        </p:txBody>
      </p:sp>
      <p:sp>
        <p:nvSpPr>
          <p:cNvPr id="184338" name="Text Box 18"/>
          <p:cNvSpPr txBox="1">
            <a:spLocks noChangeArrowheads="1"/>
          </p:cNvSpPr>
          <p:nvPr/>
        </p:nvSpPr>
        <p:spPr bwMode="auto">
          <a:xfrm>
            <a:off x="1476375" y="4365625"/>
            <a:ext cx="676751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Intercepto distinto para cada individuo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10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10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9" grpId="0"/>
      <p:bldP spid="184329" grpId="1"/>
      <p:bldP spid="184330" grpId="0"/>
      <p:bldP spid="184330" grpId="1"/>
      <p:bldP spid="184332" grpId="0"/>
      <p:bldP spid="184332" grpId="1"/>
      <p:bldP spid="184333" grpId="0"/>
      <p:bldP spid="184333" grpId="1"/>
      <p:bldP spid="184334" grpId="0"/>
      <p:bldP spid="184334" grpId="1"/>
      <p:bldP spid="184335" grpId="0"/>
      <p:bldP spid="184335" grpId="1"/>
      <p:bldP spid="184336" grpId="0"/>
      <p:bldP spid="184336" grpId="1"/>
      <p:bldP spid="184337" grpId="0"/>
      <p:bldP spid="1843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7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5761037" cy="838200"/>
          </a:xfrm>
          <a:noFill/>
          <a:ln/>
        </p:spPr>
        <p:txBody>
          <a:bodyPr/>
          <a:lstStyle/>
          <a:p>
            <a:r>
              <a:rPr lang="es-ES" b="1"/>
              <a:t>La Evidencia Empírica</a:t>
            </a:r>
            <a:endParaRPr lang="en-US" b="1"/>
          </a:p>
        </p:txBody>
      </p:sp>
      <p:pic>
        <p:nvPicPr>
          <p:cNvPr id="190478" name="Picture 14" descr="dine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1944687" cy="1873250"/>
          </a:xfrm>
          <a:prstGeom prst="rect">
            <a:avLst/>
          </a:prstGeom>
          <a:noFill/>
        </p:spPr>
      </p:pic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971550" y="2060575"/>
            <a:ext cx="3995738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Datos de Panel Balanceado</a:t>
            </a:r>
          </a:p>
        </p:txBody>
      </p:sp>
      <p:pic>
        <p:nvPicPr>
          <p:cNvPr id="190480" name="Picture 16" descr="log_am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2665413" cy="909638"/>
          </a:xfrm>
          <a:prstGeom prst="rect">
            <a:avLst/>
          </a:prstGeom>
          <a:noFill/>
        </p:spPr>
      </p:pic>
      <p:pic>
        <p:nvPicPr>
          <p:cNvPr id="190481" name="Picture 17" descr="log_aust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268413"/>
            <a:ext cx="1800225" cy="1066800"/>
          </a:xfrm>
          <a:prstGeom prst="rect">
            <a:avLst/>
          </a:prstGeom>
          <a:noFill/>
        </p:spPr>
      </p:pic>
      <p:pic>
        <p:nvPicPr>
          <p:cNvPr id="190482" name="Picture 18" descr="log_boli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420938"/>
            <a:ext cx="3240088" cy="936625"/>
          </a:xfrm>
          <a:prstGeom prst="rect">
            <a:avLst/>
          </a:prstGeom>
          <a:noFill/>
        </p:spPr>
      </p:pic>
      <p:pic>
        <p:nvPicPr>
          <p:cNvPr id="190483" name="Picture 19" descr="log_cit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573463"/>
            <a:ext cx="2339975" cy="936625"/>
          </a:xfrm>
          <a:prstGeom prst="rect">
            <a:avLst/>
          </a:prstGeom>
          <a:noFill/>
        </p:spPr>
      </p:pic>
      <p:pic>
        <p:nvPicPr>
          <p:cNvPr id="190484" name="Picture 20" descr="log_cofie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4652963"/>
            <a:ext cx="2590800" cy="1008062"/>
          </a:xfrm>
          <a:prstGeom prst="rect">
            <a:avLst/>
          </a:prstGeom>
          <a:noFill/>
        </p:spPr>
      </p:pic>
      <p:pic>
        <p:nvPicPr>
          <p:cNvPr id="190485" name="Picture 21" descr="log_gra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375" y="260350"/>
            <a:ext cx="3097213" cy="936625"/>
          </a:xfrm>
          <a:prstGeom prst="rect">
            <a:avLst/>
          </a:prstGeom>
          <a:noFill/>
        </p:spPr>
      </p:pic>
      <p:pic>
        <p:nvPicPr>
          <p:cNvPr id="190486" name="Picture 22" descr="log_guay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1275" y="1341438"/>
            <a:ext cx="2735263" cy="1028700"/>
          </a:xfrm>
          <a:prstGeom prst="rect">
            <a:avLst/>
          </a:prstGeom>
          <a:noFill/>
        </p:spPr>
      </p:pic>
      <p:pic>
        <p:nvPicPr>
          <p:cNvPr id="190487" name="Picture 23" descr="log_int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00" y="2492375"/>
            <a:ext cx="3313113" cy="865188"/>
          </a:xfrm>
          <a:prstGeom prst="rect">
            <a:avLst/>
          </a:prstGeom>
          <a:noFill/>
        </p:spPr>
      </p:pic>
      <p:pic>
        <p:nvPicPr>
          <p:cNvPr id="190488" name="Picture 24" descr="log_lit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4300" y="3644900"/>
            <a:ext cx="2663825" cy="863600"/>
          </a:xfrm>
          <a:prstGeom prst="rect">
            <a:avLst/>
          </a:prstGeom>
          <a:noFill/>
        </p:spPr>
      </p:pic>
      <p:pic>
        <p:nvPicPr>
          <p:cNvPr id="190489" name="Picture 25" descr="log_loj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67175" y="4724400"/>
            <a:ext cx="2305050" cy="936625"/>
          </a:xfrm>
          <a:prstGeom prst="rect">
            <a:avLst/>
          </a:prstGeom>
          <a:noFill/>
        </p:spPr>
      </p:pic>
      <p:pic>
        <p:nvPicPr>
          <p:cNvPr id="190490" name="Picture 26" descr="log_machl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64388" y="333375"/>
            <a:ext cx="1655762" cy="1008063"/>
          </a:xfrm>
          <a:prstGeom prst="rect">
            <a:avLst/>
          </a:prstGeom>
          <a:noFill/>
        </p:spPr>
      </p:pic>
      <p:pic>
        <p:nvPicPr>
          <p:cNvPr id="190491" name="Picture 27" descr="nuevologo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51275" y="5949950"/>
            <a:ext cx="2736850" cy="508000"/>
          </a:xfrm>
          <a:prstGeom prst="rect">
            <a:avLst/>
          </a:prstGeom>
          <a:noFill/>
        </p:spPr>
      </p:pic>
      <p:pic>
        <p:nvPicPr>
          <p:cNvPr id="190492" name="Picture 28" descr="log_pac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48488" y="1484313"/>
            <a:ext cx="2001837" cy="720725"/>
          </a:xfrm>
          <a:prstGeom prst="rect">
            <a:avLst/>
          </a:prstGeom>
          <a:noFill/>
        </p:spPr>
      </p:pic>
      <p:pic>
        <p:nvPicPr>
          <p:cNvPr id="190493" name="Picture 29" descr="log_pich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948488" y="2492375"/>
            <a:ext cx="2195512" cy="865188"/>
          </a:xfrm>
          <a:prstGeom prst="rect">
            <a:avLst/>
          </a:prstGeom>
          <a:noFill/>
        </p:spPr>
      </p:pic>
      <p:pic>
        <p:nvPicPr>
          <p:cNvPr id="190494" name="Picture 30" descr="log_produ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48488" y="3789363"/>
            <a:ext cx="2195512" cy="647700"/>
          </a:xfrm>
          <a:prstGeom prst="rect">
            <a:avLst/>
          </a:prstGeom>
          <a:noFill/>
        </p:spPr>
      </p:pic>
      <p:pic>
        <p:nvPicPr>
          <p:cNvPr id="190495" name="Picture 31" descr="log_terri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092950" y="4797425"/>
            <a:ext cx="1857375" cy="865188"/>
          </a:xfrm>
          <a:prstGeom prst="rect">
            <a:avLst/>
          </a:prstGeom>
          <a:noFill/>
        </p:spPr>
      </p:pic>
      <p:pic>
        <p:nvPicPr>
          <p:cNvPr id="190496" name="Picture 32" descr="log_uni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019925" y="5876925"/>
            <a:ext cx="2124075" cy="576263"/>
          </a:xfrm>
          <a:prstGeom prst="rect">
            <a:avLst/>
          </a:prstGeom>
          <a:noFill/>
        </p:spPr>
      </p:pic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468313" y="5805488"/>
            <a:ext cx="244951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 sz="2400">
                <a:solidFill>
                  <a:srgbClr val="C0B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Comercial de Manabí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9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9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7" grpId="0"/>
      <p:bldP spid="190479" grpId="0"/>
      <p:bldP spid="190479" grpId="1"/>
      <p:bldP spid="1904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5761037" cy="838200"/>
          </a:xfrm>
          <a:noFill/>
          <a:ln/>
        </p:spPr>
        <p:txBody>
          <a:bodyPr/>
          <a:lstStyle/>
          <a:p>
            <a:r>
              <a:rPr lang="es-ES" b="1"/>
              <a:t>La Evidencia Empírica</a:t>
            </a:r>
            <a:endParaRPr lang="en-US" b="1"/>
          </a:p>
        </p:txBody>
      </p:sp>
      <p:pic>
        <p:nvPicPr>
          <p:cNvPr id="191493" name="Picture 5" descr="dine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1944687" cy="1873250"/>
          </a:xfrm>
          <a:prstGeom prst="rect">
            <a:avLst/>
          </a:prstGeom>
          <a:noFill/>
        </p:spPr>
      </p:pic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539750" y="2997200"/>
            <a:ext cx="5473700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Mínimos Cuadrados Ordinarios Intra Grupos</a:t>
            </a:r>
          </a:p>
        </p:txBody>
      </p:sp>
      <p:pic>
        <p:nvPicPr>
          <p:cNvPr id="191495" name="Picture 7" descr="BlobSer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636838"/>
            <a:ext cx="3025775" cy="3384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5761037" cy="838200"/>
          </a:xfrm>
          <a:noFill/>
          <a:ln/>
        </p:spPr>
        <p:txBody>
          <a:bodyPr/>
          <a:lstStyle/>
          <a:p>
            <a:r>
              <a:rPr lang="es-ES" b="1"/>
              <a:t>La Evidencia Empírica</a:t>
            </a:r>
            <a:endParaRPr lang="en-US" b="1"/>
          </a:p>
        </p:txBody>
      </p:sp>
      <p:pic>
        <p:nvPicPr>
          <p:cNvPr id="192517" name="Picture 5" descr="dine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1944687" cy="1873250"/>
          </a:xfrm>
          <a:prstGeom prst="rect">
            <a:avLst/>
          </a:prstGeom>
          <a:noFill/>
        </p:spPr>
      </p:pic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971550" y="2420938"/>
            <a:ext cx="48291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Los datos a emplear</a:t>
            </a:r>
          </a:p>
        </p:txBody>
      </p:sp>
      <p:pic>
        <p:nvPicPr>
          <p:cNvPr id="1925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068638"/>
            <a:ext cx="3313113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2484438" y="5661025"/>
            <a:ext cx="43561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kumimoji="0" lang="es-E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Superintendencia de Bancos y Seguros del Ecuador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kumimoji="0" lang="es-ES" sz="1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4427538" y="3789363"/>
            <a:ext cx="43402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Nueva Metodología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2627313" y="3284538"/>
            <a:ext cx="40957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1 Trimestre 1995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2700338" y="3933825"/>
            <a:ext cx="40957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1 Trimestre 2005</a:t>
            </a:r>
          </a:p>
        </p:txBody>
      </p:sp>
      <p:pic>
        <p:nvPicPr>
          <p:cNvPr id="19252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557338"/>
            <a:ext cx="5761037" cy="5053012"/>
          </a:xfrm>
          <a:prstGeom prst="rect">
            <a:avLst/>
          </a:prstGeom>
          <a:noFill/>
        </p:spPr>
      </p:pic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-252413" y="3068638"/>
            <a:ext cx="3744913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Componente Dinámico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/>
      <p:bldP spid="192518" grpId="1"/>
      <p:bldP spid="192521" grpId="0"/>
      <p:bldP spid="192521" grpId="1"/>
      <p:bldP spid="192521" grpId="2"/>
      <p:bldP spid="192522" grpId="0"/>
      <p:bldP spid="192522" grpId="1"/>
      <p:bldP spid="192523" grpId="0"/>
      <p:bldP spid="192523" grpId="1"/>
      <p:bldP spid="192524" grpId="0"/>
      <p:bldP spid="192524" grpId="1"/>
      <p:bldP spid="1925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5761037" cy="838200"/>
          </a:xfrm>
          <a:noFill/>
          <a:ln/>
        </p:spPr>
        <p:txBody>
          <a:bodyPr/>
          <a:lstStyle/>
          <a:p>
            <a:r>
              <a:rPr lang="es-ES" b="1"/>
              <a:t>La Evidencia Empírica</a:t>
            </a:r>
            <a:endParaRPr lang="en-US" b="1"/>
          </a:p>
        </p:txBody>
      </p:sp>
      <p:pic>
        <p:nvPicPr>
          <p:cNvPr id="193543" name="Picture 7" descr="dine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1944687" cy="1873250"/>
          </a:xfrm>
          <a:prstGeom prst="rect">
            <a:avLst/>
          </a:prstGeom>
          <a:noFill/>
        </p:spPr>
      </p:pic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2051050" y="2708275"/>
            <a:ext cx="54022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El Modelo a Estimar</a:t>
            </a:r>
          </a:p>
        </p:txBody>
      </p:sp>
      <p:pic>
        <p:nvPicPr>
          <p:cNvPr id="1935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73463"/>
            <a:ext cx="8497887" cy="2159000"/>
          </a:xfrm>
          <a:prstGeom prst="rect">
            <a:avLst/>
          </a:prstGeom>
          <a:noFill/>
        </p:spPr>
      </p:pic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2771775" y="5084763"/>
            <a:ext cx="36068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Heterogeneidad</a:t>
            </a:r>
          </a:p>
        </p:txBody>
      </p:sp>
      <p:sp>
        <p:nvSpPr>
          <p:cNvPr id="193547" name="Oval 11"/>
          <p:cNvSpPr>
            <a:spLocks noChangeArrowheads="1"/>
          </p:cNvSpPr>
          <p:nvPr/>
        </p:nvSpPr>
        <p:spPr bwMode="auto">
          <a:xfrm>
            <a:off x="1619250" y="2492375"/>
            <a:ext cx="1081088" cy="1008063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3548" name="Oval 12"/>
          <p:cNvSpPr>
            <a:spLocks noChangeArrowheads="1"/>
          </p:cNvSpPr>
          <p:nvPr/>
        </p:nvSpPr>
        <p:spPr bwMode="auto">
          <a:xfrm>
            <a:off x="3203575" y="2492375"/>
            <a:ext cx="1223963" cy="1008063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2916238" y="5229225"/>
            <a:ext cx="33623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Primer rezago</a:t>
            </a:r>
          </a:p>
        </p:txBody>
      </p:sp>
      <p:sp>
        <p:nvSpPr>
          <p:cNvPr id="193550" name="Text Box 14"/>
          <p:cNvSpPr txBox="1">
            <a:spLocks noChangeArrowheads="1"/>
          </p:cNvSpPr>
          <p:nvPr/>
        </p:nvSpPr>
        <p:spPr bwMode="auto">
          <a:xfrm>
            <a:off x="2411413" y="5084763"/>
            <a:ext cx="45847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Variables Exógenas</a:t>
            </a:r>
          </a:p>
        </p:txBody>
      </p:sp>
      <p:sp>
        <p:nvSpPr>
          <p:cNvPr id="193551" name="Oval 15"/>
          <p:cNvSpPr>
            <a:spLocks noChangeArrowheads="1"/>
          </p:cNvSpPr>
          <p:nvPr/>
        </p:nvSpPr>
        <p:spPr bwMode="auto">
          <a:xfrm>
            <a:off x="4859338" y="2492375"/>
            <a:ext cx="1223962" cy="1008063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3552" name="Oval 16"/>
          <p:cNvSpPr>
            <a:spLocks noChangeArrowheads="1"/>
          </p:cNvSpPr>
          <p:nvPr/>
        </p:nvSpPr>
        <p:spPr bwMode="auto">
          <a:xfrm>
            <a:off x="6443663" y="2492375"/>
            <a:ext cx="1223962" cy="1008063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3553" name="Text Box 17"/>
          <p:cNvSpPr txBox="1">
            <a:spLocks noChangeArrowheads="1"/>
          </p:cNvSpPr>
          <p:nvPr/>
        </p:nvSpPr>
        <p:spPr bwMode="auto">
          <a:xfrm>
            <a:off x="2484438" y="5157788"/>
            <a:ext cx="48291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Variables Endógenas</a:t>
            </a:r>
          </a:p>
        </p:txBody>
      </p:sp>
      <p:sp>
        <p:nvSpPr>
          <p:cNvPr id="193554" name="Oval 18"/>
          <p:cNvSpPr>
            <a:spLocks noChangeArrowheads="1"/>
          </p:cNvSpPr>
          <p:nvPr/>
        </p:nvSpPr>
        <p:spPr bwMode="auto">
          <a:xfrm>
            <a:off x="7451725" y="2492375"/>
            <a:ext cx="1223963" cy="1008063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3555" name="Text Box 19"/>
          <p:cNvSpPr txBox="1">
            <a:spLocks noChangeArrowheads="1"/>
          </p:cNvSpPr>
          <p:nvPr/>
        </p:nvSpPr>
        <p:spPr bwMode="auto">
          <a:xfrm>
            <a:off x="3563938" y="5157788"/>
            <a:ext cx="18954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Residuo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-0.231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4" grpId="0"/>
      <p:bldP spid="193544" grpId="1"/>
      <p:bldP spid="193544" grpId="2"/>
      <p:bldP spid="193546" grpId="0"/>
      <p:bldP spid="193546" grpId="1"/>
      <p:bldP spid="193546" grpId="2"/>
      <p:bldP spid="193547" grpId="0" animBg="1"/>
      <p:bldP spid="193547" grpId="1" animBg="1"/>
      <p:bldP spid="193547" grpId="2" animBg="1"/>
      <p:bldP spid="193548" grpId="0" animBg="1"/>
      <p:bldP spid="193548" grpId="1" animBg="1"/>
      <p:bldP spid="193548" grpId="2" animBg="1"/>
      <p:bldP spid="193549" grpId="0"/>
      <p:bldP spid="193549" grpId="1"/>
      <p:bldP spid="193549" grpId="2"/>
      <p:bldP spid="193550" grpId="0"/>
      <p:bldP spid="193550" grpId="1"/>
      <p:bldP spid="193550" grpId="2"/>
      <p:bldP spid="193551" grpId="0" animBg="1"/>
      <p:bldP spid="193551" grpId="1" animBg="1"/>
      <p:bldP spid="193551" grpId="2" animBg="1"/>
      <p:bldP spid="193552" grpId="0" animBg="1"/>
      <p:bldP spid="193552" grpId="1" animBg="1"/>
      <p:bldP spid="193552" grpId="2" animBg="1"/>
      <p:bldP spid="193553" grpId="0"/>
      <p:bldP spid="193553" grpId="1"/>
      <p:bldP spid="193553" grpId="2"/>
      <p:bldP spid="193554" grpId="0" animBg="1"/>
      <p:bldP spid="193554" grpId="1" animBg="1"/>
      <p:bldP spid="193555" grpId="0"/>
      <p:bldP spid="19355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ChangeArrowheads="1"/>
          </p:cNvSpPr>
          <p:nvPr>
            <p:ph type="title"/>
          </p:nvPr>
        </p:nvSpPr>
        <p:spPr>
          <a:xfrm>
            <a:off x="250825" y="549275"/>
            <a:ext cx="5834063" cy="1143000"/>
          </a:xfrm>
          <a:noFill/>
          <a:ln/>
        </p:spPr>
        <p:txBody>
          <a:bodyPr/>
          <a:lstStyle/>
          <a:p>
            <a:pPr algn="ctr" eaLnBrk="0" hangingPunct="0"/>
            <a:r>
              <a:rPr kumimoji="0" lang="es-ES_tradnl" b="1"/>
              <a:t>MOTIVACIÓN</a:t>
            </a:r>
            <a:endParaRPr kumimoji="0" lang="es-ES" b="1"/>
          </a:p>
        </p:txBody>
      </p:sp>
      <p:pic>
        <p:nvPicPr>
          <p:cNvPr id="204806" name="Picture 6" descr="images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260350"/>
            <a:ext cx="2160587" cy="1582738"/>
          </a:xfrm>
          <a:prstGeom prst="rect">
            <a:avLst/>
          </a:prstGeom>
          <a:noFill/>
        </p:spPr>
      </p:pic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684213" y="2565400"/>
            <a:ext cx="71040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Bancos sólidos y solventes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611188" y="3429000"/>
            <a:ext cx="71040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Riesgos: Riesgo Crediticio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611188" y="4365625"/>
            <a:ext cx="294798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Morosidad</a:t>
            </a:r>
          </a:p>
        </p:txBody>
      </p:sp>
      <p:pic>
        <p:nvPicPr>
          <p:cNvPr id="204813" name="Picture 13" descr="open 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2220">
            <a:off x="6291263" y="3067050"/>
            <a:ext cx="2503487" cy="2305050"/>
          </a:xfrm>
          <a:prstGeom prst="rect">
            <a:avLst/>
          </a:prstGeom>
          <a:noFill/>
        </p:spPr>
      </p:pic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971550" y="3933825"/>
            <a:ext cx="504031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Aguilar y Camargo (2004) Perú</a:t>
            </a:r>
          </a:p>
        </p:txBody>
      </p: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971550" y="2708275"/>
            <a:ext cx="504031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Gonzalez y Hermosillo (1996) México</a:t>
            </a: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1042988" y="5084763"/>
            <a:ext cx="396081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Mora (2005) Ecuador</a:t>
            </a:r>
          </a:p>
        </p:txBody>
      </p:sp>
      <p:sp>
        <p:nvSpPr>
          <p:cNvPr id="204817" name="Text Box 17"/>
          <p:cNvSpPr txBox="1">
            <a:spLocks noChangeArrowheads="1"/>
          </p:cNvSpPr>
          <p:nvPr/>
        </p:nvSpPr>
        <p:spPr bwMode="auto">
          <a:xfrm>
            <a:off x="1042988" y="3284538"/>
            <a:ext cx="72009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E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Acciones del Regulador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-3.7037E-6 L -0.00364 -0.357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1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7" grpId="0"/>
      <p:bldP spid="204807" grpId="1"/>
      <p:bldP spid="204809" grpId="0"/>
      <p:bldP spid="204809" grpId="1"/>
      <p:bldP spid="204810" grpId="0"/>
      <p:bldP spid="204810" grpId="1"/>
      <p:bldP spid="204810" grpId="2"/>
      <p:bldP spid="204810" grpId="3"/>
      <p:bldP spid="204814" grpId="0"/>
      <p:bldP spid="204814" grpId="1"/>
      <p:bldP spid="204815" grpId="0"/>
      <p:bldP spid="204815" grpId="1"/>
      <p:bldP spid="204816" grpId="0"/>
      <p:bldP spid="204816" grpId="1"/>
      <p:bldP spid="2048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5761037" cy="838200"/>
          </a:xfrm>
          <a:noFill/>
          <a:ln/>
        </p:spPr>
        <p:txBody>
          <a:bodyPr/>
          <a:lstStyle/>
          <a:p>
            <a:r>
              <a:rPr lang="es-ES" b="1"/>
              <a:t>La Evidencia Empírica</a:t>
            </a:r>
            <a:endParaRPr lang="en-US" b="1"/>
          </a:p>
        </p:txBody>
      </p:sp>
      <p:pic>
        <p:nvPicPr>
          <p:cNvPr id="194565" name="Picture 5" descr="dine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1944687" cy="1873250"/>
          </a:xfrm>
          <a:prstGeom prst="rect">
            <a:avLst/>
          </a:prstGeom>
          <a:noFill/>
        </p:spPr>
      </p:pic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971550" y="2420938"/>
            <a:ext cx="6985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Resumen de Variables a usar</a:t>
            </a:r>
          </a:p>
        </p:txBody>
      </p:sp>
      <p:pic>
        <p:nvPicPr>
          <p:cNvPr id="1945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00438"/>
            <a:ext cx="8497887" cy="1630362"/>
          </a:xfrm>
          <a:prstGeom prst="rect">
            <a:avLst/>
          </a:prstGeom>
          <a:noFill/>
        </p:spPr>
      </p:pic>
      <p:pic>
        <p:nvPicPr>
          <p:cNvPr id="1945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565400"/>
            <a:ext cx="8569325" cy="365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457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492375"/>
            <a:ext cx="8459788" cy="3611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457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3500438"/>
            <a:ext cx="8353425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1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5761037" cy="838200"/>
          </a:xfrm>
          <a:noFill/>
          <a:ln/>
        </p:spPr>
        <p:txBody>
          <a:bodyPr/>
          <a:lstStyle/>
          <a:p>
            <a:r>
              <a:rPr lang="es-ES" b="1"/>
              <a:t>La Evidencia Empírica</a:t>
            </a:r>
            <a:endParaRPr lang="en-US" b="1"/>
          </a:p>
        </p:txBody>
      </p:sp>
      <p:pic>
        <p:nvPicPr>
          <p:cNvPr id="195592" name="Picture 8" descr="dine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1944687" cy="1873250"/>
          </a:xfrm>
          <a:prstGeom prst="rect">
            <a:avLst/>
          </a:prstGeom>
          <a:noFill/>
        </p:spPr>
      </p:pic>
      <p:pic>
        <p:nvPicPr>
          <p:cNvPr id="19559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33375"/>
            <a:ext cx="6840538" cy="6524625"/>
          </a:xfrm>
          <a:prstGeom prst="rect">
            <a:avLst/>
          </a:prstGeom>
          <a:noFill/>
        </p:spPr>
      </p:pic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1258888" y="2781300"/>
            <a:ext cx="67849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RESULTADOS DE LA ESTIMACIÓN</a:t>
            </a:r>
          </a:p>
        </p:txBody>
      </p:sp>
      <p:pic>
        <p:nvPicPr>
          <p:cNvPr id="19559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349500"/>
            <a:ext cx="7704138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559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213100"/>
            <a:ext cx="1344613" cy="252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559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6950" y="3213100"/>
            <a:ext cx="6408738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559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6950" y="4149725"/>
            <a:ext cx="6408738" cy="78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5600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8538" y="5013325"/>
            <a:ext cx="6408737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5606" name="Text Box 22"/>
          <p:cNvSpPr txBox="1">
            <a:spLocks noChangeArrowheads="1"/>
          </p:cNvSpPr>
          <p:nvPr/>
        </p:nvSpPr>
        <p:spPr bwMode="auto">
          <a:xfrm>
            <a:off x="2555875" y="1268413"/>
            <a:ext cx="48291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Componente dinámico</a:t>
            </a:r>
          </a:p>
        </p:txBody>
      </p:sp>
      <p:sp>
        <p:nvSpPr>
          <p:cNvPr id="195607" name="Text Box 23"/>
          <p:cNvSpPr txBox="1">
            <a:spLocks noChangeArrowheads="1"/>
          </p:cNvSpPr>
          <p:nvPr/>
        </p:nvSpPr>
        <p:spPr bwMode="auto">
          <a:xfrm>
            <a:off x="2124075" y="1196975"/>
            <a:ext cx="5761038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Carácter Contracíclico de la Morosidad</a:t>
            </a:r>
          </a:p>
        </p:txBody>
      </p:sp>
      <p:sp>
        <p:nvSpPr>
          <p:cNvPr id="195608" name="Text Box 24"/>
          <p:cNvSpPr txBox="1">
            <a:spLocks noChangeArrowheads="1"/>
          </p:cNvSpPr>
          <p:nvPr/>
        </p:nvSpPr>
        <p:spPr bwMode="auto">
          <a:xfrm>
            <a:off x="2411413" y="1125538"/>
            <a:ext cx="5761037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Nivel de endeudamiento de agentes</a:t>
            </a:r>
          </a:p>
        </p:txBody>
      </p:sp>
      <p:sp>
        <p:nvSpPr>
          <p:cNvPr id="195609" name="Text Box 25"/>
          <p:cNvSpPr txBox="1">
            <a:spLocks noChangeArrowheads="1"/>
          </p:cNvSpPr>
          <p:nvPr/>
        </p:nvSpPr>
        <p:spPr bwMode="auto">
          <a:xfrm>
            <a:off x="2339975" y="1125538"/>
            <a:ext cx="56896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Variaciones tipo de cambio real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1" grpId="0"/>
      <p:bldP spid="195591" grpId="1"/>
      <p:bldP spid="195595" grpId="0"/>
      <p:bldP spid="195606" grpId="0"/>
      <p:bldP spid="195606" grpId="1"/>
      <p:bldP spid="195607" grpId="0"/>
      <p:bldP spid="195607" grpId="1"/>
      <p:bldP spid="195608" grpId="0"/>
      <p:bldP spid="195608" grpId="1"/>
      <p:bldP spid="1956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5761037" cy="838200"/>
          </a:xfrm>
          <a:noFill/>
          <a:ln/>
        </p:spPr>
        <p:txBody>
          <a:bodyPr/>
          <a:lstStyle/>
          <a:p>
            <a:r>
              <a:rPr lang="es-ES" b="1"/>
              <a:t>La Evidencia Empírica</a:t>
            </a:r>
            <a:endParaRPr lang="en-US" b="1"/>
          </a:p>
        </p:txBody>
      </p:sp>
      <p:pic>
        <p:nvPicPr>
          <p:cNvPr id="196613" name="Picture 5" descr="dine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1944687" cy="1873250"/>
          </a:xfrm>
          <a:prstGeom prst="rect">
            <a:avLst/>
          </a:prstGeom>
          <a:noFill/>
        </p:spPr>
      </p:pic>
      <p:pic>
        <p:nvPicPr>
          <p:cNvPr id="19662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276475"/>
            <a:ext cx="1322388" cy="2881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662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276475"/>
            <a:ext cx="6175375" cy="72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6628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2976563"/>
            <a:ext cx="6175375" cy="73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6629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313" y="3678238"/>
            <a:ext cx="6175375" cy="703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6630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313" y="4379913"/>
            <a:ext cx="6175375" cy="73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6632" name="Picture 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7450" y="5084763"/>
            <a:ext cx="7488238" cy="71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6633" name="Text Box 25"/>
          <p:cNvSpPr txBox="1">
            <a:spLocks noChangeArrowheads="1"/>
          </p:cNvSpPr>
          <p:nvPr/>
        </p:nvSpPr>
        <p:spPr bwMode="auto">
          <a:xfrm>
            <a:off x="2484438" y="1052513"/>
            <a:ext cx="48291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Efectos Aprendizaje</a:t>
            </a:r>
          </a:p>
        </p:txBody>
      </p:sp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1763713" y="1052513"/>
            <a:ext cx="65405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Autoseleccción de Clientes</a:t>
            </a:r>
          </a:p>
        </p:txBody>
      </p:sp>
      <p:sp>
        <p:nvSpPr>
          <p:cNvPr id="196635" name="Text Box 27"/>
          <p:cNvSpPr txBox="1">
            <a:spLocks noChangeArrowheads="1"/>
          </p:cNvSpPr>
          <p:nvPr/>
        </p:nvSpPr>
        <p:spPr bwMode="auto">
          <a:xfrm>
            <a:off x="1476375" y="1052513"/>
            <a:ext cx="67849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Construcción de la variable</a:t>
            </a:r>
          </a:p>
        </p:txBody>
      </p:sp>
      <p:sp>
        <p:nvSpPr>
          <p:cNvPr id="196636" name="Text Box 28"/>
          <p:cNvSpPr txBox="1">
            <a:spLocks noChangeArrowheads="1"/>
          </p:cNvSpPr>
          <p:nvPr/>
        </p:nvSpPr>
        <p:spPr bwMode="auto">
          <a:xfrm>
            <a:off x="1547813" y="1052513"/>
            <a:ext cx="66960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Realizar diversificaciones</a:t>
            </a:r>
          </a:p>
        </p:txBody>
      </p:sp>
      <p:sp>
        <p:nvSpPr>
          <p:cNvPr id="196637" name="Text Box 29"/>
          <p:cNvSpPr txBox="1">
            <a:spLocks noChangeArrowheads="1"/>
          </p:cNvSpPr>
          <p:nvPr/>
        </p:nvSpPr>
        <p:spPr bwMode="auto">
          <a:xfrm>
            <a:off x="2916238" y="1052513"/>
            <a:ext cx="40957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Poder de Mercado</a:t>
            </a:r>
          </a:p>
        </p:txBody>
      </p:sp>
      <p:sp>
        <p:nvSpPr>
          <p:cNvPr id="196638" name="Text Box 30"/>
          <p:cNvSpPr txBox="1">
            <a:spLocks noChangeArrowheads="1"/>
          </p:cNvSpPr>
          <p:nvPr/>
        </p:nvSpPr>
        <p:spPr bwMode="auto">
          <a:xfrm>
            <a:off x="3276600" y="1052513"/>
            <a:ext cx="28733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Estabilidad</a:t>
            </a:r>
          </a:p>
        </p:txBody>
      </p:sp>
      <p:sp>
        <p:nvSpPr>
          <p:cNvPr id="196639" name="Text Box 31"/>
          <p:cNvSpPr txBox="1">
            <a:spLocks noChangeArrowheads="1"/>
          </p:cNvSpPr>
          <p:nvPr/>
        </p:nvSpPr>
        <p:spPr bwMode="auto">
          <a:xfrm>
            <a:off x="2411413" y="1052513"/>
            <a:ext cx="50736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Periodos Post Crisis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/>
      <p:bldP spid="196633" grpId="0"/>
      <p:bldP spid="196633" grpId="1"/>
      <p:bldP spid="196634" grpId="0"/>
      <p:bldP spid="196634" grpId="1"/>
      <p:bldP spid="196635" grpId="0"/>
      <p:bldP spid="196635" grpId="1"/>
      <p:bldP spid="196636" grpId="0"/>
      <p:bldP spid="196636" grpId="1"/>
      <p:bldP spid="196637" grpId="0"/>
      <p:bldP spid="196637" grpId="1"/>
      <p:bldP spid="196638" grpId="0"/>
      <p:bldP spid="196638" grpId="1"/>
      <p:bldP spid="1966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40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5761037" cy="838200"/>
          </a:xfrm>
          <a:noFill/>
          <a:ln/>
        </p:spPr>
        <p:txBody>
          <a:bodyPr/>
          <a:lstStyle/>
          <a:p>
            <a:r>
              <a:rPr lang="es-ES" b="1"/>
              <a:t>La Evidencia Empírica</a:t>
            </a:r>
            <a:endParaRPr lang="en-US" b="1"/>
          </a:p>
        </p:txBody>
      </p:sp>
      <p:pic>
        <p:nvPicPr>
          <p:cNvPr id="197641" name="Picture 9" descr="dine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1944687" cy="1873250"/>
          </a:xfrm>
          <a:prstGeom prst="rect">
            <a:avLst/>
          </a:prstGeom>
          <a:noFill/>
        </p:spPr>
      </p:pic>
      <p:pic>
        <p:nvPicPr>
          <p:cNvPr id="19764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4813"/>
            <a:ext cx="8353425" cy="6145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3132138" y="3068638"/>
            <a:ext cx="33623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Efectos Fijos</a:t>
            </a:r>
          </a:p>
        </p:txBody>
      </p:sp>
      <p:sp>
        <p:nvSpPr>
          <p:cNvPr id="197644" name="Oval 12"/>
          <p:cNvSpPr>
            <a:spLocks noChangeArrowheads="1"/>
          </p:cNvSpPr>
          <p:nvPr/>
        </p:nvSpPr>
        <p:spPr bwMode="auto">
          <a:xfrm>
            <a:off x="5003800" y="3644900"/>
            <a:ext cx="720725" cy="1223963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7645" name="Oval 13"/>
          <p:cNvSpPr>
            <a:spLocks noChangeArrowheads="1"/>
          </p:cNvSpPr>
          <p:nvPr/>
        </p:nvSpPr>
        <p:spPr bwMode="auto">
          <a:xfrm>
            <a:off x="5795963" y="3716338"/>
            <a:ext cx="720725" cy="1223962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7646" name="Oval 14"/>
          <p:cNvSpPr>
            <a:spLocks noChangeArrowheads="1"/>
          </p:cNvSpPr>
          <p:nvPr/>
        </p:nvSpPr>
        <p:spPr bwMode="auto">
          <a:xfrm>
            <a:off x="2700338" y="3716338"/>
            <a:ext cx="720725" cy="1223962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7647" name="Oval 15"/>
          <p:cNvSpPr>
            <a:spLocks noChangeArrowheads="1"/>
          </p:cNvSpPr>
          <p:nvPr/>
        </p:nvSpPr>
        <p:spPr bwMode="auto">
          <a:xfrm>
            <a:off x="6588125" y="2205038"/>
            <a:ext cx="720725" cy="1223962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7648" name="Oval 16"/>
          <p:cNvSpPr>
            <a:spLocks noChangeArrowheads="1"/>
          </p:cNvSpPr>
          <p:nvPr/>
        </p:nvSpPr>
        <p:spPr bwMode="auto">
          <a:xfrm>
            <a:off x="4356100" y="3644900"/>
            <a:ext cx="503238" cy="1584325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7649" name="Oval 17"/>
          <p:cNvSpPr>
            <a:spLocks noChangeArrowheads="1"/>
          </p:cNvSpPr>
          <p:nvPr/>
        </p:nvSpPr>
        <p:spPr bwMode="auto">
          <a:xfrm>
            <a:off x="5364163" y="3716338"/>
            <a:ext cx="720725" cy="1223962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0" grpId="0"/>
      <p:bldP spid="197643" grpId="0"/>
      <p:bldP spid="197643" grpId="1"/>
      <p:bldP spid="197644" grpId="0" animBg="1"/>
      <p:bldP spid="197644" grpId="1" animBg="1"/>
      <p:bldP spid="197645" grpId="0" animBg="1"/>
      <p:bldP spid="197645" grpId="1" animBg="1"/>
      <p:bldP spid="197646" grpId="0" animBg="1"/>
      <p:bldP spid="197646" grpId="1" animBg="1"/>
      <p:bldP spid="197647" grpId="0" animBg="1"/>
      <p:bldP spid="197648" grpId="0" animBg="1"/>
      <p:bldP spid="197649" grpId="0" animBg="1"/>
      <p:bldP spid="19764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>
          <a:xfrm>
            <a:off x="2484438" y="620713"/>
            <a:ext cx="3887787" cy="1008062"/>
          </a:xfrm>
          <a:noFill/>
          <a:ln/>
        </p:spPr>
        <p:txBody>
          <a:bodyPr/>
          <a:lstStyle/>
          <a:p>
            <a:r>
              <a:rPr lang="es-ES_tradnl"/>
              <a:t>CONTENIDO</a:t>
            </a:r>
            <a:endParaRPr lang="en-US"/>
          </a:p>
        </p:txBody>
      </p:sp>
      <p:sp>
        <p:nvSpPr>
          <p:cNvPr id="179205" name="Freeform 5"/>
          <p:cNvSpPr>
            <a:spLocks/>
          </p:cNvSpPr>
          <p:nvPr/>
        </p:nvSpPr>
        <p:spPr bwMode="auto">
          <a:xfrm>
            <a:off x="2187575" y="1547813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9206" name="Freeform 6"/>
          <p:cNvSpPr>
            <a:spLocks/>
          </p:cNvSpPr>
          <p:nvPr/>
        </p:nvSpPr>
        <p:spPr bwMode="auto">
          <a:xfrm>
            <a:off x="2187575" y="1547813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9207" name="Freeform 7"/>
          <p:cNvSpPr>
            <a:spLocks/>
          </p:cNvSpPr>
          <p:nvPr/>
        </p:nvSpPr>
        <p:spPr bwMode="auto">
          <a:xfrm>
            <a:off x="2339975" y="1700213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9208" name="Freeform 8"/>
          <p:cNvSpPr>
            <a:spLocks/>
          </p:cNvSpPr>
          <p:nvPr/>
        </p:nvSpPr>
        <p:spPr bwMode="auto">
          <a:xfrm>
            <a:off x="2339975" y="1700213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9209" name="Freeform 9"/>
          <p:cNvSpPr>
            <a:spLocks/>
          </p:cNvSpPr>
          <p:nvPr/>
        </p:nvSpPr>
        <p:spPr bwMode="auto">
          <a:xfrm>
            <a:off x="2187575" y="255587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9210" name="Freeform 10"/>
          <p:cNvSpPr>
            <a:spLocks/>
          </p:cNvSpPr>
          <p:nvPr/>
        </p:nvSpPr>
        <p:spPr bwMode="auto">
          <a:xfrm>
            <a:off x="2187575" y="255587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9211" name="Freeform 11"/>
          <p:cNvSpPr>
            <a:spLocks/>
          </p:cNvSpPr>
          <p:nvPr/>
        </p:nvSpPr>
        <p:spPr bwMode="auto">
          <a:xfrm>
            <a:off x="2339975" y="270827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9212" name="Freeform 12"/>
          <p:cNvSpPr>
            <a:spLocks/>
          </p:cNvSpPr>
          <p:nvPr/>
        </p:nvSpPr>
        <p:spPr bwMode="auto">
          <a:xfrm>
            <a:off x="2339975" y="270827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9213" name="Freeform 13"/>
          <p:cNvSpPr>
            <a:spLocks/>
          </p:cNvSpPr>
          <p:nvPr/>
        </p:nvSpPr>
        <p:spPr bwMode="auto">
          <a:xfrm>
            <a:off x="2187575" y="3708400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9214" name="Freeform 14"/>
          <p:cNvSpPr>
            <a:spLocks/>
          </p:cNvSpPr>
          <p:nvPr/>
        </p:nvSpPr>
        <p:spPr bwMode="auto">
          <a:xfrm>
            <a:off x="2187575" y="3708400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9215" name="Freeform 15"/>
          <p:cNvSpPr>
            <a:spLocks/>
          </p:cNvSpPr>
          <p:nvPr/>
        </p:nvSpPr>
        <p:spPr bwMode="auto">
          <a:xfrm>
            <a:off x="2339975" y="3860800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9216" name="Freeform 16"/>
          <p:cNvSpPr>
            <a:spLocks/>
          </p:cNvSpPr>
          <p:nvPr/>
        </p:nvSpPr>
        <p:spPr bwMode="auto">
          <a:xfrm>
            <a:off x="2339975" y="3860800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9217" name="Freeform 17"/>
          <p:cNvSpPr>
            <a:spLocks/>
          </p:cNvSpPr>
          <p:nvPr/>
        </p:nvSpPr>
        <p:spPr bwMode="auto">
          <a:xfrm>
            <a:off x="2187575" y="4789488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9218" name="Freeform 18"/>
          <p:cNvSpPr>
            <a:spLocks/>
          </p:cNvSpPr>
          <p:nvPr/>
        </p:nvSpPr>
        <p:spPr bwMode="auto">
          <a:xfrm>
            <a:off x="2187575" y="4789488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9219" name="Freeform 19"/>
          <p:cNvSpPr>
            <a:spLocks/>
          </p:cNvSpPr>
          <p:nvPr/>
        </p:nvSpPr>
        <p:spPr bwMode="auto">
          <a:xfrm>
            <a:off x="2339975" y="4941888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9220" name="Freeform 20"/>
          <p:cNvSpPr>
            <a:spLocks/>
          </p:cNvSpPr>
          <p:nvPr/>
        </p:nvSpPr>
        <p:spPr bwMode="auto">
          <a:xfrm>
            <a:off x="2339975" y="4941888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79221" name="Picture 21" descr="Plan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25" cy="6597650"/>
          </a:xfrm>
          <a:prstGeom prst="rect">
            <a:avLst/>
          </a:prstGeom>
          <a:noFill/>
        </p:spPr>
      </p:pic>
      <p:pic>
        <p:nvPicPr>
          <p:cNvPr id="179222" name="Picture 22" descr="images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1711325" cy="1457325"/>
          </a:xfrm>
          <a:prstGeom prst="rect">
            <a:avLst/>
          </a:prstGeom>
          <a:noFill/>
        </p:spPr>
      </p:pic>
      <p:pic>
        <p:nvPicPr>
          <p:cNvPr id="179223" name="Picture 23" descr="images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49638"/>
            <a:ext cx="1711325" cy="1573212"/>
          </a:xfrm>
          <a:prstGeom prst="rect">
            <a:avLst/>
          </a:prstGeom>
          <a:noFill/>
        </p:spPr>
      </p:pic>
      <p:pic>
        <p:nvPicPr>
          <p:cNvPr id="179224" name="Picture 24" descr="images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99050"/>
            <a:ext cx="1711325" cy="1423988"/>
          </a:xfrm>
          <a:prstGeom prst="rect">
            <a:avLst/>
          </a:prstGeom>
          <a:noFill/>
        </p:spPr>
      </p:pic>
      <p:pic>
        <p:nvPicPr>
          <p:cNvPr id="179225" name="Picture 25" descr="images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711325" cy="1844675"/>
          </a:xfrm>
          <a:prstGeom prst="rect">
            <a:avLst/>
          </a:prstGeom>
          <a:noFill/>
        </p:spPr>
      </p:pic>
      <p:sp>
        <p:nvSpPr>
          <p:cNvPr id="179226" name="Rectangle 26"/>
          <p:cNvSpPr>
            <a:spLocks noChangeArrowheads="1"/>
          </p:cNvSpPr>
          <p:nvPr/>
        </p:nvSpPr>
        <p:spPr bwMode="auto">
          <a:xfrm>
            <a:off x="3367088" y="3644900"/>
            <a:ext cx="4884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3600">
                <a:solidFill>
                  <a:srgbClr val="C0BC00"/>
                </a:solidFill>
                <a:effectLst/>
                <a:latin typeface="Times New Roman" pitchFamily="18" charset="0"/>
              </a:rPr>
              <a:t>La Evidencia Empírica</a:t>
            </a:r>
          </a:p>
        </p:txBody>
      </p:sp>
      <p:sp>
        <p:nvSpPr>
          <p:cNvPr id="179227" name="Rectangle 27"/>
          <p:cNvSpPr>
            <a:spLocks noChangeArrowheads="1"/>
          </p:cNvSpPr>
          <p:nvPr/>
        </p:nvSpPr>
        <p:spPr bwMode="auto">
          <a:xfrm>
            <a:off x="3348038" y="2349500"/>
            <a:ext cx="5491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3600">
                <a:solidFill>
                  <a:srgbClr val="C0BC00"/>
                </a:solidFill>
                <a:effectLst/>
                <a:latin typeface="Times New Roman" pitchFamily="18" charset="0"/>
              </a:rPr>
              <a:t>La Cartera en problemas en el Ecuador</a:t>
            </a:r>
          </a:p>
        </p:txBody>
      </p:sp>
      <p:sp>
        <p:nvSpPr>
          <p:cNvPr id="179228" name="Rectangle 28"/>
          <p:cNvSpPr>
            <a:spLocks noChangeArrowheads="1"/>
          </p:cNvSpPr>
          <p:nvPr/>
        </p:nvSpPr>
        <p:spPr bwMode="auto">
          <a:xfrm>
            <a:off x="3348038" y="4437063"/>
            <a:ext cx="55260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3600">
                <a:solidFill>
                  <a:srgbClr val="FFFF19"/>
                </a:solidFill>
                <a:effectLst/>
                <a:latin typeface="Times New Roman" pitchFamily="18" charset="0"/>
              </a:rPr>
              <a:t>Conclusiones y Recomendaciones de Política.</a:t>
            </a:r>
          </a:p>
        </p:txBody>
      </p:sp>
      <p:sp>
        <p:nvSpPr>
          <p:cNvPr id="179229" name="Rectangle 29"/>
          <p:cNvSpPr>
            <a:spLocks noChangeArrowheads="1"/>
          </p:cNvSpPr>
          <p:nvPr/>
        </p:nvSpPr>
        <p:spPr bwMode="auto">
          <a:xfrm>
            <a:off x="3419475" y="1557338"/>
            <a:ext cx="617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3600">
                <a:solidFill>
                  <a:srgbClr val="C0BC00"/>
                </a:solidFill>
                <a:effectLst/>
                <a:latin typeface="Times New Roman" pitchFamily="18" charset="0"/>
              </a:rPr>
              <a:t>Aspectos Teóricos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7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7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7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7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7" grpId="0" animBg="1"/>
      <p:bldP spid="179218" grpId="0" animBg="1"/>
      <p:bldP spid="179219" grpId="0" animBg="1"/>
      <p:bldP spid="1792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5761037" cy="838200"/>
          </a:xfrm>
          <a:noFill/>
          <a:ln/>
        </p:spPr>
        <p:txBody>
          <a:bodyPr/>
          <a:lstStyle/>
          <a:p>
            <a:r>
              <a:rPr lang="es-ES" sz="4000" b="1"/>
              <a:t>Conclusiones y Recomendaciones</a:t>
            </a:r>
            <a:endParaRPr lang="en-US" sz="4000" b="1"/>
          </a:p>
        </p:txBody>
      </p:sp>
      <p:pic>
        <p:nvPicPr>
          <p:cNvPr id="198663" name="Picture 7" descr="images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260350"/>
            <a:ext cx="1892300" cy="1730375"/>
          </a:xfrm>
          <a:prstGeom prst="rect">
            <a:avLst/>
          </a:prstGeom>
          <a:noFill/>
        </p:spPr>
      </p:pic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2124075" y="2492375"/>
            <a:ext cx="5545138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 sz="4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Calidad Crediticia de los Bancos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1908175" y="4292600"/>
            <a:ext cx="3960813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Sus determinantes</a:t>
            </a:r>
          </a:p>
        </p:txBody>
      </p:sp>
      <p:pic>
        <p:nvPicPr>
          <p:cNvPr id="198666" name="Picture 10" descr="images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076700"/>
            <a:ext cx="1830387" cy="1873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4" grpId="0"/>
      <p:bldP spid="1986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84" name="Group 4"/>
          <p:cNvGrpSpPr>
            <a:grpSpLocks/>
          </p:cNvGrpSpPr>
          <p:nvPr/>
        </p:nvGrpSpPr>
        <p:grpSpPr bwMode="auto">
          <a:xfrm>
            <a:off x="5292725" y="692150"/>
            <a:ext cx="3600450" cy="1800225"/>
            <a:chOff x="1824" y="2976"/>
            <a:chExt cx="1920" cy="912"/>
          </a:xfrm>
        </p:grpSpPr>
        <p:sp>
          <p:nvSpPr>
            <p:cNvPr id="199685" name="Rectangle 5"/>
            <p:cNvSpPr>
              <a:spLocks noChangeArrowheads="1"/>
            </p:cNvSpPr>
            <p:nvPr/>
          </p:nvSpPr>
          <p:spPr bwMode="auto">
            <a:xfrm>
              <a:off x="1824" y="2976"/>
              <a:ext cx="1920" cy="912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0066CC"/>
                </a:gs>
                <a:gs pos="100000">
                  <a:srgbClr val="00006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anchor="ctr"/>
            <a:lstStyle/>
            <a:p>
              <a:pPr marL="1044575" algn="ctr" eaLnBrk="0" hangingPunct="0"/>
              <a:r>
                <a:rPr kumimoji="0" lang="es-ES" sz="2400" i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REGULADOR</a:t>
              </a:r>
              <a:endParaRPr kumimoji="0" lang="es-EC" sz="24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19968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2" y="3024"/>
              <a:ext cx="49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9687" name="Picture 7" descr="CA2P4L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924175"/>
            <a:ext cx="3348037" cy="2714625"/>
          </a:xfrm>
          <a:prstGeom prst="rect">
            <a:avLst/>
          </a:prstGeom>
          <a:noFill/>
        </p:spPr>
      </p:pic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11188" y="2997200"/>
            <a:ext cx="439261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Componente Autorregresivo</a:t>
            </a:r>
          </a:p>
        </p:txBody>
      </p: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1619250" y="4437063"/>
            <a:ext cx="21399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Inercial</a:t>
            </a:r>
          </a:p>
        </p:txBody>
      </p:sp>
      <p:sp>
        <p:nvSpPr>
          <p:cNvPr id="199690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5761037" cy="838200"/>
          </a:xfrm>
          <a:noFill/>
          <a:ln/>
        </p:spPr>
        <p:txBody>
          <a:bodyPr/>
          <a:lstStyle/>
          <a:p>
            <a:r>
              <a:rPr lang="es-ES" sz="4000" b="1"/>
              <a:t>Conclusiones y Recomendaciones</a:t>
            </a:r>
            <a:endParaRPr lang="en-US" sz="4000" b="1"/>
          </a:p>
        </p:txBody>
      </p:sp>
      <p:pic>
        <p:nvPicPr>
          <p:cNvPr id="199691" name="Picture 11" descr="images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708275"/>
            <a:ext cx="3671888" cy="3148013"/>
          </a:xfrm>
          <a:prstGeom prst="rect">
            <a:avLst/>
          </a:prstGeom>
          <a:noFill/>
        </p:spPr>
      </p:pic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250825" y="3243263"/>
            <a:ext cx="471646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Relación Inversa con la Producción</a:t>
            </a:r>
          </a:p>
        </p:txBody>
      </p:sp>
      <p:pic>
        <p:nvPicPr>
          <p:cNvPr id="199693" name="Picture 13" descr="images9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4413" y="2781300"/>
            <a:ext cx="4319587" cy="3132138"/>
          </a:xfrm>
          <a:prstGeom prst="rect">
            <a:avLst/>
          </a:prstGeom>
          <a:noFill/>
        </p:spPr>
      </p:pic>
      <p:sp>
        <p:nvSpPr>
          <p:cNvPr id="199694" name="Text Box 14"/>
          <p:cNvSpPr txBox="1">
            <a:spLocks noChangeArrowheads="1"/>
          </p:cNvSpPr>
          <p:nvPr/>
        </p:nvSpPr>
        <p:spPr bwMode="auto">
          <a:xfrm>
            <a:off x="323850" y="3068638"/>
            <a:ext cx="4752975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Nivel de Endeudamiento</a:t>
            </a:r>
          </a:p>
        </p:txBody>
      </p:sp>
      <p:sp>
        <p:nvSpPr>
          <p:cNvPr id="199695" name="Text Box 15"/>
          <p:cNvSpPr txBox="1">
            <a:spLocks noChangeArrowheads="1"/>
          </p:cNvSpPr>
          <p:nvPr/>
        </p:nvSpPr>
        <p:spPr bwMode="auto">
          <a:xfrm>
            <a:off x="574675" y="4364038"/>
            <a:ext cx="439261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Tipo de Cambio Real</a:t>
            </a:r>
          </a:p>
        </p:txBody>
      </p:sp>
      <p:pic>
        <p:nvPicPr>
          <p:cNvPr id="199696" name="Picture 16" descr="images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2565400"/>
            <a:ext cx="2989263" cy="3960813"/>
          </a:xfrm>
          <a:prstGeom prst="rect">
            <a:avLst/>
          </a:prstGeom>
          <a:noFill/>
        </p:spPr>
      </p:pic>
      <p:sp>
        <p:nvSpPr>
          <p:cNvPr id="199697" name="Text Box 17"/>
          <p:cNvSpPr txBox="1">
            <a:spLocks noChangeArrowheads="1"/>
          </p:cNvSpPr>
          <p:nvPr/>
        </p:nvSpPr>
        <p:spPr bwMode="auto">
          <a:xfrm>
            <a:off x="539750" y="3429000"/>
            <a:ext cx="439261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Spread de los Bancos</a:t>
            </a:r>
          </a:p>
        </p:txBody>
      </p:sp>
      <p:pic>
        <p:nvPicPr>
          <p:cNvPr id="199698" name="Picture 18" descr="images1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2636838"/>
            <a:ext cx="3673475" cy="3168650"/>
          </a:xfrm>
          <a:prstGeom prst="rect">
            <a:avLst/>
          </a:prstGeom>
          <a:noFill/>
        </p:spPr>
      </p:pic>
      <p:sp>
        <p:nvSpPr>
          <p:cNvPr id="199699" name="Text Box 19"/>
          <p:cNvSpPr txBox="1">
            <a:spLocks noChangeArrowheads="1"/>
          </p:cNvSpPr>
          <p:nvPr/>
        </p:nvSpPr>
        <p:spPr bwMode="auto">
          <a:xfrm>
            <a:off x="5416550" y="4537075"/>
            <a:ext cx="1841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es-E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9700" name="Text Box 20"/>
          <p:cNvSpPr txBox="1">
            <a:spLocks noChangeArrowheads="1"/>
          </p:cNvSpPr>
          <p:nvPr/>
        </p:nvSpPr>
        <p:spPr bwMode="auto">
          <a:xfrm>
            <a:off x="250825" y="2420938"/>
            <a:ext cx="48291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Efectos Aprendizaje</a:t>
            </a:r>
          </a:p>
        </p:txBody>
      </p:sp>
      <p:sp>
        <p:nvSpPr>
          <p:cNvPr id="199701" name="Text Box 21"/>
          <p:cNvSpPr txBox="1">
            <a:spLocks noChangeArrowheads="1"/>
          </p:cNvSpPr>
          <p:nvPr/>
        </p:nvSpPr>
        <p:spPr bwMode="auto">
          <a:xfrm>
            <a:off x="395288" y="3284538"/>
            <a:ext cx="40957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Poder de Mercado</a:t>
            </a:r>
          </a:p>
        </p:txBody>
      </p:sp>
      <p:sp>
        <p:nvSpPr>
          <p:cNvPr id="199702" name="Text Box 22"/>
          <p:cNvSpPr txBox="1">
            <a:spLocks noChangeArrowheads="1"/>
          </p:cNvSpPr>
          <p:nvPr/>
        </p:nvSpPr>
        <p:spPr bwMode="auto">
          <a:xfrm>
            <a:off x="0" y="4221163"/>
            <a:ext cx="547211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Diversificación del Negocio</a:t>
            </a:r>
          </a:p>
        </p:txBody>
      </p:sp>
      <p:sp>
        <p:nvSpPr>
          <p:cNvPr id="199703" name="Text Box 23"/>
          <p:cNvSpPr txBox="1">
            <a:spLocks noChangeArrowheads="1"/>
          </p:cNvSpPr>
          <p:nvPr/>
        </p:nvSpPr>
        <p:spPr bwMode="auto">
          <a:xfrm>
            <a:off x="900113" y="5588000"/>
            <a:ext cx="31178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Dolarización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8" grpId="0"/>
      <p:bldP spid="199688" grpId="1"/>
      <p:bldP spid="199689" grpId="0"/>
      <p:bldP spid="199689" grpId="1"/>
      <p:bldP spid="199692" grpId="0"/>
      <p:bldP spid="199692" grpId="1"/>
      <p:bldP spid="199694" grpId="0"/>
      <p:bldP spid="199694" grpId="1"/>
      <p:bldP spid="199695" grpId="0"/>
      <p:bldP spid="199695" grpId="1"/>
      <p:bldP spid="199697" grpId="0"/>
      <p:bldP spid="199697" grpId="1"/>
      <p:bldP spid="199699" grpId="0"/>
      <p:bldP spid="199700" grpId="0"/>
      <p:bldP spid="199701" grpId="0"/>
      <p:bldP spid="199702" grpId="0"/>
      <p:bldP spid="1997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2700338" y="2205038"/>
            <a:ext cx="41052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400">
                <a:effectLst>
                  <a:outerShdw blurRad="38100" dist="38100" dir="2700000" algn="tl">
                    <a:srgbClr val="000000"/>
                  </a:outerShdw>
                </a:effectLst>
              </a:rPr>
              <a:t>La Morosidad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684213" y="4076700"/>
            <a:ext cx="3598862" cy="11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400">
                <a:effectLst>
                  <a:outerShdw blurRad="38100" dist="38100" dir="2700000" algn="tl">
                    <a:srgbClr val="000000"/>
                  </a:outerShdw>
                </a:effectLst>
              </a:rPr>
              <a:t>Modelo Econométrico</a:t>
            </a: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5003800" y="4005263"/>
            <a:ext cx="3598863" cy="11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400">
                <a:effectLst>
                  <a:outerShdw blurRad="38100" dist="38100" dir="2700000" algn="tl">
                    <a:srgbClr val="000000"/>
                  </a:outerShdw>
                </a:effectLst>
              </a:rPr>
              <a:t>Actitud Proactiva</a:t>
            </a:r>
          </a:p>
        </p:txBody>
      </p:sp>
      <p:pic>
        <p:nvPicPr>
          <p:cNvPr id="168971" name="Picture 11" descr="images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60350"/>
            <a:ext cx="2160588" cy="1582738"/>
          </a:xfrm>
          <a:prstGeom prst="rect">
            <a:avLst/>
          </a:prstGeom>
          <a:noFill/>
        </p:spPr>
      </p:pic>
      <p:sp>
        <p:nvSpPr>
          <p:cNvPr id="168972" name="Rectangle 12"/>
          <p:cNvSpPr>
            <a:spLocks noChangeArrowheads="1"/>
          </p:cNvSpPr>
          <p:nvPr>
            <p:ph type="title"/>
          </p:nvPr>
        </p:nvSpPr>
        <p:spPr>
          <a:xfrm>
            <a:off x="539750" y="549275"/>
            <a:ext cx="7772400" cy="1143000"/>
          </a:xfrm>
          <a:noFill/>
          <a:ln/>
        </p:spPr>
        <p:txBody>
          <a:bodyPr/>
          <a:lstStyle/>
          <a:p>
            <a:pPr algn="ctr" eaLnBrk="0" hangingPunct="0"/>
            <a:r>
              <a:rPr kumimoji="0" lang="es-ES_tradnl" b="1"/>
              <a:t>RESUMEN</a:t>
            </a:r>
            <a:endParaRPr kumimoji="0" lang="es-ES" b="1"/>
          </a:p>
        </p:txBody>
      </p:sp>
      <p:grpSp>
        <p:nvGrpSpPr>
          <p:cNvPr id="168976" name="Group 16"/>
          <p:cNvGrpSpPr>
            <a:grpSpLocks/>
          </p:cNvGrpSpPr>
          <p:nvPr/>
        </p:nvGrpSpPr>
        <p:grpSpPr bwMode="auto">
          <a:xfrm>
            <a:off x="1116013" y="1916113"/>
            <a:ext cx="7345362" cy="4530725"/>
            <a:chOff x="884" y="1008"/>
            <a:chExt cx="4627" cy="2854"/>
          </a:xfrm>
        </p:grpSpPr>
        <p:pic>
          <p:nvPicPr>
            <p:cNvPr id="168977" name="Picture 17" descr="3-part-gel-boxes"/>
            <p:cNvPicPr>
              <a:picLocks noChangeAspect="1" noChangeArrowheads="1"/>
            </p:cNvPicPr>
            <p:nvPr/>
          </p:nvPicPr>
          <p:blipFill>
            <a:blip r:embed="rId3"/>
            <a:srcRect l="9279" t="33624" r="4123" b="33643"/>
            <a:stretch>
              <a:fillRect/>
            </a:stretch>
          </p:blipFill>
          <p:spPr bwMode="auto">
            <a:xfrm>
              <a:off x="884" y="1008"/>
              <a:ext cx="4627" cy="2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8978" name="Text Box 18"/>
            <p:cNvSpPr txBox="1">
              <a:spLocks noChangeArrowheads="1"/>
            </p:cNvSpPr>
            <p:nvPr/>
          </p:nvSpPr>
          <p:spPr bwMode="auto">
            <a:xfrm>
              <a:off x="1020" y="1389"/>
              <a:ext cx="4218" cy="23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4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 encuentra que la Morosidad depende tanto de factores macroeconómicos como microeconómicos de los Bancos</a:t>
              </a:r>
            </a:p>
          </p:txBody>
        </p:sp>
      </p:grpSp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900113" y="2924175"/>
            <a:ext cx="7272337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 sz="4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Primer análisis formal de la morosidad de los bancos del Ecuador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1000" fill="hold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1000" fill="hold"/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1000" fill="hold"/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build="allAtOnce"/>
      <p:bldP spid="168965" grpId="1" build="allAtOnce"/>
      <p:bldP spid="168966" grpId="0" build="allAtOnce"/>
      <p:bldP spid="168966" grpId="1" build="allAtOnce"/>
      <p:bldP spid="168967" grpId="0" build="allAtOnce"/>
      <p:bldP spid="168967" grpId="1" build="allAtOnce"/>
      <p:bldP spid="168979" grpId="0"/>
      <p:bldP spid="16897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620713"/>
            <a:ext cx="3887787" cy="1008062"/>
          </a:xfrm>
        </p:spPr>
        <p:txBody>
          <a:bodyPr/>
          <a:lstStyle/>
          <a:p>
            <a:r>
              <a:rPr lang="es-ES_tradnl" sz="4800"/>
              <a:t>CONTENIDO</a:t>
            </a:r>
            <a:endParaRPr lang="en-US" sz="480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419475" y="1557338"/>
            <a:ext cx="617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3600">
                <a:solidFill>
                  <a:srgbClr val="FFFF19"/>
                </a:solidFill>
                <a:effectLst/>
                <a:latin typeface="Times New Roman" pitchFamily="18" charset="0"/>
              </a:rPr>
              <a:t>Aspectos Teóricos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328988" y="2349500"/>
            <a:ext cx="5491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3600">
                <a:solidFill>
                  <a:srgbClr val="B0AC00"/>
                </a:solidFill>
                <a:effectLst/>
                <a:latin typeface="Times New Roman" pitchFamily="18" charset="0"/>
              </a:rPr>
              <a:t>La Cartera en problemas en el Ecuador</a:t>
            </a:r>
          </a:p>
        </p:txBody>
      </p:sp>
      <p:sp>
        <p:nvSpPr>
          <p:cNvPr id="28721" name="Freeform 49"/>
          <p:cNvSpPr>
            <a:spLocks/>
          </p:cNvSpPr>
          <p:nvPr/>
        </p:nvSpPr>
        <p:spPr bwMode="auto">
          <a:xfrm>
            <a:off x="2124075" y="2565400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22" name="Freeform 50"/>
          <p:cNvSpPr>
            <a:spLocks/>
          </p:cNvSpPr>
          <p:nvPr/>
        </p:nvSpPr>
        <p:spPr bwMode="auto">
          <a:xfrm>
            <a:off x="2124075" y="2565400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26" name="Freeform 54"/>
          <p:cNvSpPr>
            <a:spLocks/>
          </p:cNvSpPr>
          <p:nvPr/>
        </p:nvSpPr>
        <p:spPr bwMode="auto">
          <a:xfrm>
            <a:off x="2276475" y="2717800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27" name="Freeform 55"/>
          <p:cNvSpPr>
            <a:spLocks/>
          </p:cNvSpPr>
          <p:nvPr/>
        </p:nvSpPr>
        <p:spPr bwMode="auto">
          <a:xfrm>
            <a:off x="2276475" y="2717800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32" name="Freeform 60"/>
          <p:cNvSpPr>
            <a:spLocks/>
          </p:cNvSpPr>
          <p:nvPr/>
        </p:nvSpPr>
        <p:spPr bwMode="auto">
          <a:xfrm>
            <a:off x="2187575" y="37814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33" name="Freeform 61"/>
          <p:cNvSpPr>
            <a:spLocks/>
          </p:cNvSpPr>
          <p:nvPr/>
        </p:nvSpPr>
        <p:spPr bwMode="auto">
          <a:xfrm>
            <a:off x="2187575" y="37814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34" name="Freeform 62"/>
          <p:cNvSpPr>
            <a:spLocks/>
          </p:cNvSpPr>
          <p:nvPr/>
        </p:nvSpPr>
        <p:spPr bwMode="auto">
          <a:xfrm>
            <a:off x="2339975" y="39338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35" name="Freeform 63"/>
          <p:cNvSpPr>
            <a:spLocks/>
          </p:cNvSpPr>
          <p:nvPr/>
        </p:nvSpPr>
        <p:spPr bwMode="auto">
          <a:xfrm>
            <a:off x="2339975" y="39338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36" name="Freeform 64"/>
          <p:cNvSpPr>
            <a:spLocks/>
          </p:cNvSpPr>
          <p:nvPr/>
        </p:nvSpPr>
        <p:spPr bwMode="auto">
          <a:xfrm>
            <a:off x="2187575" y="48609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37" name="Freeform 65"/>
          <p:cNvSpPr>
            <a:spLocks/>
          </p:cNvSpPr>
          <p:nvPr/>
        </p:nvSpPr>
        <p:spPr bwMode="auto">
          <a:xfrm>
            <a:off x="2187575" y="48609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38" name="Freeform 66"/>
          <p:cNvSpPr>
            <a:spLocks/>
          </p:cNvSpPr>
          <p:nvPr/>
        </p:nvSpPr>
        <p:spPr bwMode="auto">
          <a:xfrm>
            <a:off x="2339975" y="50133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39" name="Freeform 67"/>
          <p:cNvSpPr>
            <a:spLocks/>
          </p:cNvSpPr>
          <p:nvPr/>
        </p:nvSpPr>
        <p:spPr bwMode="auto">
          <a:xfrm>
            <a:off x="2339975" y="5013325"/>
            <a:ext cx="460375" cy="382588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61" name="Freeform 89"/>
          <p:cNvSpPr>
            <a:spLocks/>
          </p:cNvSpPr>
          <p:nvPr/>
        </p:nvSpPr>
        <p:spPr bwMode="auto">
          <a:xfrm>
            <a:off x="2124075" y="1557338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62" name="Freeform 90"/>
          <p:cNvSpPr>
            <a:spLocks/>
          </p:cNvSpPr>
          <p:nvPr/>
        </p:nvSpPr>
        <p:spPr bwMode="auto">
          <a:xfrm>
            <a:off x="2124075" y="1557338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63" name="Freeform 91"/>
          <p:cNvSpPr>
            <a:spLocks/>
          </p:cNvSpPr>
          <p:nvPr/>
        </p:nvSpPr>
        <p:spPr bwMode="auto">
          <a:xfrm>
            <a:off x="2276475" y="1709738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46" y="38"/>
              </a:cxn>
              <a:cxn ang="0">
                <a:pos x="346" y="346"/>
              </a:cxn>
              <a:cxn ang="0">
                <a:pos x="384" y="384"/>
              </a:cxn>
              <a:cxn ang="0">
                <a:pos x="384" y="0"/>
              </a:cxn>
              <a:cxn ang="0">
                <a:pos x="0" y="0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46" y="38"/>
                </a:lnTo>
                <a:lnTo>
                  <a:pt x="346" y="346"/>
                </a:lnTo>
                <a:lnTo>
                  <a:pt x="384" y="384"/>
                </a:lnTo>
                <a:lnTo>
                  <a:pt x="384" y="0"/>
                </a:lnTo>
                <a:lnTo>
                  <a:pt x="0" y="0"/>
                </a:lnTo>
              </a:path>
            </a:pathLst>
          </a:custGeom>
          <a:solidFill>
            <a:srgbClr val="71BB96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64" name="Freeform 92"/>
          <p:cNvSpPr>
            <a:spLocks/>
          </p:cNvSpPr>
          <p:nvPr/>
        </p:nvSpPr>
        <p:spPr bwMode="auto">
          <a:xfrm>
            <a:off x="2276475" y="1709738"/>
            <a:ext cx="460375" cy="382587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38" y="346"/>
              </a:cxn>
              <a:cxn ang="0">
                <a:pos x="346" y="346"/>
              </a:cxn>
              <a:cxn ang="0">
                <a:pos x="384" y="384"/>
              </a:cxn>
              <a:cxn ang="0">
                <a:pos x="0" y="384"/>
              </a:cxn>
              <a:cxn ang="0">
                <a:pos x="0" y="0"/>
              </a:cxn>
              <a:cxn ang="0">
                <a:pos x="38" y="38"/>
              </a:cxn>
            </a:cxnLst>
            <a:rect l="0" t="0" r="r" b="b"/>
            <a:pathLst>
              <a:path w="385" h="385">
                <a:moveTo>
                  <a:pt x="38" y="38"/>
                </a:moveTo>
                <a:lnTo>
                  <a:pt x="38" y="346"/>
                </a:lnTo>
                <a:lnTo>
                  <a:pt x="346" y="346"/>
                </a:lnTo>
                <a:lnTo>
                  <a:pt x="384" y="384"/>
                </a:lnTo>
                <a:lnTo>
                  <a:pt x="0" y="384"/>
                </a:lnTo>
                <a:lnTo>
                  <a:pt x="0" y="0"/>
                </a:lnTo>
                <a:lnTo>
                  <a:pt x="38" y="38"/>
                </a:lnTo>
              </a:path>
            </a:pathLst>
          </a:custGeom>
          <a:solidFill>
            <a:srgbClr val="002010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28769" name="Picture 97" descr="Plana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00225" cy="6597650"/>
          </a:xfrm>
          <a:prstGeom prst="rect">
            <a:avLst/>
          </a:prstGeom>
          <a:noFill/>
        </p:spPr>
      </p:pic>
      <p:pic>
        <p:nvPicPr>
          <p:cNvPr id="28776" name="Picture 104" descr="images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1711325" cy="1457325"/>
          </a:xfrm>
          <a:prstGeom prst="rect">
            <a:avLst/>
          </a:prstGeom>
          <a:noFill/>
        </p:spPr>
      </p:pic>
      <p:pic>
        <p:nvPicPr>
          <p:cNvPr id="28777" name="Picture 105" descr="images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49638"/>
            <a:ext cx="1711325" cy="1573212"/>
          </a:xfrm>
          <a:prstGeom prst="rect">
            <a:avLst/>
          </a:prstGeom>
          <a:noFill/>
        </p:spPr>
      </p:pic>
      <p:pic>
        <p:nvPicPr>
          <p:cNvPr id="28779" name="Picture 107" descr="images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99050"/>
            <a:ext cx="1711325" cy="1423988"/>
          </a:xfrm>
          <a:prstGeom prst="rect">
            <a:avLst/>
          </a:prstGeom>
          <a:noFill/>
        </p:spPr>
      </p:pic>
      <p:pic>
        <p:nvPicPr>
          <p:cNvPr id="28780" name="Picture 108" descr="images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711325" cy="1844675"/>
          </a:xfrm>
          <a:prstGeom prst="rect">
            <a:avLst/>
          </a:prstGeom>
          <a:noFill/>
        </p:spPr>
      </p:pic>
      <p:sp>
        <p:nvSpPr>
          <p:cNvPr id="28781" name="Rectangle 109"/>
          <p:cNvSpPr>
            <a:spLocks noChangeArrowheads="1"/>
          </p:cNvSpPr>
          <p:nvPr/>
        </p:nvSpPr>
        <p:spPr bwMode="auto">
          <a:xfrm>
            <a:off x="3367088" y="3644900"/>
            <a:ext cx="4884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3600">
                <a:solidFill>
                  <a:srgbClr val="B0AC00"/>
                </a:solidFill>
                <a:effectLst/>
                <a:latin typeface="Times New Roman" pitchFamily="18" charset="0"/>
              </a:rPr>
              <a:t>La Evidencia Empírica</a:t>
            </a:r>
          </a:p>
        </p:txBody>
      </p:sp>
      <p:sp>
        <p:nvSpPr>
          <p:cNvPr id="28782" name="Rectangle 110"/>
          <p:cNvSpPr>
            <a:spLocks noChangeArrowheads="1"/>
          </p:cNvSpPr>
          <p:nvPr/>
        </p:nvSpPr>
        <p:spPr bwMode="auto">
          <a:xfrm>
            <a:off x="3367088" y="4508500"/>
            <a:ext cx="55260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3600">
                <a:solidFill>
                  <a:srgbClr val="B0AC00"/>
                </a:solidFill>
                <a:effectLst/>
                <a:latin typeface="Times New Roman" pitchFamily="18" charset="0"/>
              </a:rPr>
              <a:t>Conclusiones y Recomendaciones de Política.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86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8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8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8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8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79" grpId="1"/>
      <p:bldP spid="28761" grpId="0" animBg="1"/>
      <p:bldP spid="28762" grpId="0" animBg="1"/>
      <p:bldP spid="28763" grpId="0" animBg="1"/>
      <p:bldP spid="287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4716462" cy="838200"/>
          </a:xfrm>
          <a:noFill/>
          <a:ln/>
        </p:spPr>
        <p:txBody>
          <a:bodyPr/>
          <a:lstStyle/>
          <a:p>
            <a:r>
              <a:rPr lang="es-ES" b="1"/>
              <a:t>Aspectos Teóricos</a:t>
            </a:r>
            <a:endParaRPr lang="en-US" b="1"/>
          </a:p>
        </p:txBody>
      </p:sp>
      <p:pic>
        <p:nvPicPr>
          <p:cNvPr id="172046" name="Picture 14" descr="images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260350"/>
            <a:ext cx="2016125" cy="1666875"/>
          </a:xfrm>
          <a:prstGeom prst="rect">
            <a:avLst/>
          </a:prstGeom>
          <a:noFill/>
        </p:spPr>
      </p:pic>
      <p:sp>
        <p:nvSpPr>
          <p:cNvPr id="172047" name="Text Box 15"/>
          <p:cNvSpPr txBox="1">
            <a:spLocks noChangeArrowheads="1"/>
          </p:cNvSpPr>
          <p:nvPr/>
        </p:nvSpPr>
        <p:spPr bwMode="auto">
          <a:xfrm>
            <a:off x="3509963" y="2025650"/>
            <a:ext cx="21621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Los Bancos</a:t>
            </a:r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1547813" y="5661025"/>
            <a:ext cx="60515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s-ES" u="sng">
                <a:effectLst>
                  <a:outerShdw blurRad="38100" dist="38100" dir="2700000" algn="tl">
                    <a:srgbClr val="000000"/>
                  </a:outerShdw>
                </a:effectLst>
              </a:rPr>
              <a:t>Intermediación de fondos</a:t>
            </a:r>
          </a:p>
        </p:txBody>
      </p:sp>
      <p:pic>
        <p:nvPicPr>
          <p:cNvPr id="172049" name="Picture 17" descr="images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708275"/>
            <a:ext cx="1938337" cy="2582863"/>
          </a:xfrm>
          <a:prstGeom prst="rect">
            <a:avLst/>
          </a:prstGeom>
          <a:noFill/>
        </p:spPr>
      </p:pic>
      <p:pic>
        <p:nvPicPr>
          <p:cNvPr id="172050" name="Picture 18" descr="images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708275"/>
            <a:ext cx="2087562" cy="2513013"/>
          </a:xfrm>
          <a:prstGeom prst="rect">
            <a:avLst/>
          </a:prstGeom>
          <a:noFill/>
        </p:spPr>
      </p:pic>
      <p:pic>
        <p:nvPicPr>
          <p:cNvPr id="172051" name="Picture 19" descr="images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2781300"/>
            <a:ext cx="2159000" cy="2446338"/>
          </a:xfrm>
          <a:prstGeom prst="rect">
            <a:avLst/>
          </a:prstGeom>
          <a:noFill/>
        </p:spPr>
      </p:pic>
      <p:sp>
        <p:nvSpPr>
          <p:cNvPr id="172052" name="AutoShape 20"/>
          <p:cNvSpPr>
            <a:spLocks noChangeArrowheads="1"/>
          </p:cNvSpPr>
          <p:nvPr/>
        </p:nvSpPr>
        <p:spPr bwMode="auto">
          <a:xfrm rot="10800000">
            <a:off x="2700338" y="3860800"/>
            <a:ext cx="720725" cy="503238"/>
          </a:xfrm>
          <a:prstGeom prst="leftArrow">
            <a:avLst>
              <a:gd name="adj1" fmla="val 50000"/>
              <a:gd name="adj2" fmla="val 3580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2053" name="AutoShape 21"/>
          <p:cNvSpPr>
            <a:spLocks noChangeArrowheads="1"/>
          </p:cNvSpPr>
          <p:nvPr/>
        </p:nvSpPr>
        <p:spPr bwMode="auto">
          <a:xfrm rot="10800000">
            <a:off x="6156325" y="3933825"/>
            <a:ext cx="720725" cy="503238"/>
          </a:xfrm>
          <a:prstGeom prst="leftArrow">
            <a:avLst>
              <a:gd name="adj1" fmla="val 50000"/>
              <a:gd name="adj2" fmla="val 35804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es-ES"/>
          </a:p>
        </p:txBody>
      </p:sp>
      <p:pic>
        <p:nvPicPr>
          <p:cNvPr id="172054" name="Picture 22" descr="images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2205038"/>
            <a:ext cx="4105275" cy="3756025"/>
          </a:xfrm>
          <a:prstGeom prst="rect">
            <a:avLst/>
          </a:prstGeom>
          <a:noFill/>
        </p:spPr>
      </p:pic>
      <p:sp>
        <p:nvSpPr>
          <p:cNvPr id="172055" name="Text Box 23"/>
          <p:cNvSpPr txBox="1">
            <a:spLocks noChangeArrowheads="1"/>
          </p:cNvSpPr>
          <p:nvPr/>
        </p:nvSpPr>
        <p:spPr bwMode="auto">
          <a:xfrm>
            <a:off x="5292725" y="2924175"/>
            <a:ext cx="3240088" cy="173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 sz="5400">
                <a:effectLst>
                  <a:outerShdw blurRad="38100" dist="38100" dir="2700000" algn="tl">
                    <a:srgbClr val="000000"/>
                  </a:outerShdw>
                </a:effectLst>
              </a:rPr>
              <a:t>ASUMIR</a:t>
            </a:r>
          </a:p>
          <a:p>
            <a:pPr algn="ctr"/>
            <a:r>
              <a:rPr lang="es-ES" sz="5400">
                <a:effectLst>
                  <a:outerShdw blurRad="38100" dist="38100" dir="2700000" algn="tl">
                    <a:srgbClr val="000000"/>
                  </a:outerShdw>
                </a:effectLst>
              </a:rPr>
              <a:t>RIESGOS</a:t>
            </a:r>
          </a:p>
        </p:txBody>
      </p:sp>
      <p:sp>
        <p:nvSpPr>
          <p:cNvPr id="172056" name="Oval 24"/>
          <p:cNvSpPr>
            <a:spLocks noChangeArrowheads="1"/>
          </p:cNvSpPr>
          <p:nvPr/>
        </p:nvSpPr>
        <p:spPr bwMode="auto">
          <a:xfrm>
            <a:off x="611188" y="1700213"/>
            <a:ext cx="7924800" cy="472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endParaRPr lang="es-ES"/>
          </a:p>
        </p:txBody>
      </p:sp>
      <p:sp>
        <p:nvSpPr>
          <p:cNvPr id="172057" name="Oval 25"/>
          <p:cNvSpPr>
            <a:spLocks noChangeArrowheads="1"/>
          </p:cNvSpPr>
          <p:nvPr/>
        </p:nvSpPr>
        <p:spPr bwMode="auto">
          <a:xfrm>
            <a:off x="3346450" y="2457450"/>
            <a:ext cx="2449513" cy="13716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kumimoji="0" lang="es-EC" sz="1600">
                <a:solidFill>
                  <a:srgbClr val="000066"/>
                </a:solidFill>
                <a:effectLst/>
                <a:latin typeface="Arial" charset="0"/>
              </a:rPr>
              <a:t>RIESGO DE MERCADO</a:t>
            </a:r>
          </a:p>
        </p:txBody>
      </p:sp>
      <p:sp>
        <p:nvSpPr>
          <p:cNvPr id="172058" name="Oval 26"/>
          <p:cNvSpPr>
            <a:spLocks noChangeArrowheads="1"/>
          </p:cNvSpPr>
          <p:nvPr/>
        </p:nvSpPr>
        <p:spPr bwMode="auto">
          <a:xfrm>
            <a:off x="1617663" y="2962275"/>
            <a:ext cx="2438400" cy="13716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kumimoji="0" lang="es-EC" sz="1600">
                <a:solidFill>
                  <a:srgbClr val="000066"/>
                </a:solidFill>
                <a:effectLst/>
                <a:latin typeface="Arial" charset="0"/>
              </a:rPr>
              <a:t>RIESGO DE TIPO DE CAMBIO</a:t>
            </a:r>
          </a:p>
        </p:txBody>
      </p:sp>
      <p:sp>
        <p:nvSpPr>
          <p:cNvPr id="172059" name="Oval 27"/>
          <p:cNvSpPr>
            <a:spLocks noChangeArrowheads="1"/>
          </p:cNvSpPr>
          <p:nvPr/>
        </p:nvSpPr>
        <p:spPr bwMode="auto">
          <a:xfrm>
            <a:off x="5218113" y="3105150"/>
            <a:ext cx="2438400" cy="13716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kumimoji="0" lang="es-EC" sz="1600">
                <a:solidFill>
                  <a:srgbClr val="000066"/>
                </a:solidFill>
                <a:effectLst/>
                <a:latin typeface="Arial" charset="0"/>
              </a:rPr>
              <a:t>RIESGO DE LIQUIDEZ</a:t>
            </a:r>
          </a:p>
        </p:txBody>
      </p:sp>
      <p:sp>
        <p:nvSpPr>
          <p:cNvPr id="172060" name="Oval 28"/>
          <p:cNvSpPr>
            <a:spLocks noChangeArrowheads="1"/>
          </p:cNvSpPr>
          <p:nvPr/>
        </p:nvSpPr>
        <p:spPr bwMode="auto">
          <a:xfrm>
            <a:off x="1833563" y="4186238"/>
            <a:ext cx="2209800" cy="1371600"/>
          </a:xfrm>
          <a:prstGeom prst="ellipse">
            <a:avLst/>
          </a:prstGeom>
          <a:gradFill rotWithShape="0">
            <a:gsLst>
              <a:gs pos="0">
                <a:srgbClr val="0033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kumimoji="0" lang="es-EC" sz="1600">
                <a:solidFill>
                  <a:srgbClr val="FFFF00"/>
                </a:solidFill>
                <a:effectLst/>
                <a:latin typeface="Arial" charset="0"/>
              </a:rPr>
              <a:t>RIESGO DE OPERATIVA</a:t>
            </a:r>
          </a:p>
        </p:txBody>
      </p:sp>
      <p:sp>
        <p:nvSpPr>
          <p:cNvPr id="172061" name="Oval 29"/>
          <p:cNvSpPr>
            <a:spLocks noChangeArrowheads="1"/>
          </p:cNvSpPr>
          <p:nvPr/>
        </p:nvSpPr>
        <p:spPr bwMode="auto">
          <a:xfrm>
            <a:off x="5434013" y="4186238"/>
            <a:ext cx="2514600" cy="1371600"/>
          </a:xfrm>
          <a:prstGeom prst="ellipse">
            <a:avLst/>
          </a:prstGeom>
          <a:gradFill rotWithShape="0">
            <a:gsLst>
              <a:gs pos="0">
                <a:srgbClr val="0033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kumimoji="0" lang="es-EC" sz="1600">
                <a:solidFill>
                  <a:srgbClr val="FFFF00"/>
                </a:solidFill>
                <a:effectLst/>
                <a:latin typeface="Arial" charset="0"/>
              </a:rPr>
              <a:t>RIESGO DE INSOLVENCIA</a:t>
            </a:r>
          </a:p>
        </p:txBody>
      </p:sp>
      <p:sp>
        <p:nvSpPr>
          <p:cNvPr id="172062" name="Oval 30"/>
          <p:cNvSpPr>
            <a:spLocks noChangeArrowheads="1"/>
          </p:cNvSpPr>
          <p:nvPr/>
        </p:nvSpPr>
        <p:spPr bwMode="auto">
          <a:xfrm>
            <a:off x="3562350" y="4257675"/>
            <a:ext cx="2438400" cy="1371600"/>
          </a:xfrm>
          <a:prstGeom prst="ellipse">
            <a:avLst/>
          </a:prstGeom>
          <a:gradFill rotWithShape="0">
            <a:gsLst>
              <a:gs pos="0">
                <a:srgbClr val="CCE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kumimoji="0" lang="es-EC" sz="1600">
                <a:solidFill>
                  <a:srgbClr val="000066"/>
                </a:solidFill>
                <a:effectLst/>
                <a:latin typeface="Arial" charset="0"/>
              </a:rPr>
              <a:t>RIESGO DE TIPO DE INTERES</a:t>
            </a:r>
          </a:p>
        </p:txBody>
      </p:sp>
      <p:sp>
        <p:nvSpPr>
          <p:cNvPr id="172063" name="Oval 31"/>
          <p:cNvSpPr>
            <a:spLocks noChangeArrowheads="1"/>
          </p:cNvSpPr>
          <p:nvPr/>
        </p:nvSpPr>
        <p:spPr bwMode="auto">
          <a:xfrm>
            <a:off x="3351213" y="3216275"/>
            <a:ext cx="2438400" cy="1371600"/>
          </a:xfrm>
          <a:prstGeom prst="ellipse">
            <a:avLst/>
          </a:prstGeom>
          <a:gradFill rotWithShape="0">
            <a:gsLst>
              <a:gs pos="0">
                <a:srgbClr val="0033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kumimoji="0" lang="es-EC" sz="1600">
                <a:solidFill>
                  <a:srgbClr val="FFFF00"/>
                </a:solidFill>
                <a:effectLst/>
                <a:latin typeface="Arial" charset="0"/>
              </a:rPr>
              <a:t>RIESGO CREDITICIO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7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7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7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7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7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7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17206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1"/>
      <p:bldP spid="172047" grpId="0"/>
      <p:bldP spid="172047" grpId="1"/>
      <p:bldP spid="172048" grpId="0"/>
      <p:bldP spid="172048" grpId="1"/>
      <p:bldP spid="172048" grpId="2"/>
      <p:bldP spid="172052" grpId="0" animBg="1"/>
      <p:bldP spid="172052" grpId="1" animBg="1"/>
      <p:bldP spid="172052" grpId="2" animBg="1"/>
      <p:bldP spid="172053" grpId="0" animBg="1"/>
      <p:bldP spid="172053" grpId="1" animBg="1"/>
      <p:bldP spid="172053" grpId="2" animBg="1"/>
      <p:bldP spid="172055" grpId="0"/>
      <p:bldP spid="172055" grpId="1"/>
      <p:bldP spid="172056" grpId="0" animBg="1"/>
      <p:bldP spid="172057" grpId="0" animBg="1"/>
      <p:bldP spid="172058" grpId="0" animBg="1"/>
      <p:bldP spid="172059" grpId="0" animBg="1"/>
      <p:bldP spid="172060" grpId="0" animBg="1"/>
      <p:bldP spid="172061" grpId="0" animBg="1"/>
      <p:bldP spid="172062" grpId="0" animBg="1"/>
      <p:bldP spid="172063" grpId="0" animBg="1"/>
      <p:bldP spid="17206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73" name="Picture 17" descr="images19"/>
          <p:cNvPicPr>
            <a:picLocks noChangeAspect="1" noChangeArrowheads="1"/>
          </p:cNvPicPr>
          <p:nvPr/>
        </p:nvPicPr>
        <p:blipFill>
          <a:blip r:embed="rId2">
            <a:lum bright="28000" contrast="-70000"/>
          </a:blip>
          <a:srcRect/>
          <a:stretch>
            <a:fillRect/>
          </a:stretch>
        </p:blipFill>
        <p:spPr bwMode="auto">
          <a:xfrm>
            <a:off x="2051050" y="3644900"/>
            <a:ext cx="5329238" cy="2708275"/>
          </a:xfrm>
          <a:prstGeom prst="rect">
            <a:avLst/>
          </a:prstGeom>
          <a:noFill/>
        </p:spPr>
      </p:pic>
      <p:sp>
        <p:nvSpPr>
          <p:cNvPr id="173062" name="Rectangle 6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4716462" cy="838200"/>
          </a:xfrm>
          <a:noFill/>
          <a:ln/>
        </p:spPr>
        <p:txBody>
          <a:bodyPr/>
          <a:lstStyle/>
          <a:p>
            <a:r>
              <a:rPr lang="es-ES" b="1"/>
              <a:t>Aspectos Teóricos</a:t>
            </a:r>
            <a:endParaRPr lang="en-US" b="1"/>
          </a:p>
        </p:txBody>
      </p:sp>
      <p:sp>
        <p:nvSpPr>
          <p:cNvPr id="173067" name="Oval 11"/>
          <p:cNvSpPr>
            <a:spLocks noChangeArrowheads="1"/>
          </p:cNvSpPr>
          <p:nvPr/>
        </p:nvSpPr>
        <p:spPr bwMode="auto">
          <a:xfrm>
            <a:off x="1835150" y="2276475"/>
            <a:ext cx="5688013" cy="3097213"/>
          </a:xfrm>
          <a:prstGeom prst="ellipse">
            <a:avLst/>
          </a:prstGeom>
          <a:gradFill rotWithShape="0">
            <a:gsLst>
              <a:gs pos="0">
                <a:srgbClr val="0033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kumimoji="0" lang="es-EC">
                <a:solidFill>
                  <a:srgbClr val="FFFF00"/>
                </a:solidFill>
                <a:effectLst/>
                <a:latin typeface="Arial" charset="0"/>
              </a:rPr>
              <a:t>RIESGO CREDITICIO</a:t>
            </a:r>
          </a:p>
        </p:txBody>
      </p:sp>
      <p:grpSp>
        <p:nvGrpSpPr>
          <p:cNvPr id="173070" name="Group 14"/>
          <p:cNvGrpSpPr>
            <a:grpSpLocks/>
          </p:cNvGrpSpPr>
          <p:nvPr/>
        </p:nvGrpSpPr>
        <p:grpSpPr bwMode="auto">
          <a:xfrm>
            <a:off x="971550" y="2060575"/>
            <a:ext cx="7848600" cy="2286000"/>
            <a:chOff x="521" y="2115"/>
            <a:chExt cx="4944" cy="1440"/>
          </a:xfrm>
        </p:grpSpPr>
        <p:pic>
          <p:nvPicPr>
            <p:cNvPr id="173069" name="Picture 13" descr="headlin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" y="2115"/>
              <a:ext cx="4944" cy="1440"/>
            </a:xfrm>
            <a:prstGeom prst="rect">
              <a:avLst/>
            </a:prstGeom>
            <a:noFill/>
          </p:spPr>
        </p:pic>
        <p:sp>
          <p:nvSpPr>
            <p:cNvPr id="173068" name="Text Box 12"/>
            <p:cNvSpPr txBox="1">
              <a:spLocks noChangeArrowheads="1"/>
            </p:cNvSpPr>
            <p:nvPr/>
          </p:nvSpPr>
          <p:spPr bwMode="auto">
            <a:xfrm>
              <a:off x="1419" y="2560"/>
              <a:ext cx="3307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s-ES" sz="4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La Cartera de Créditos</a:t>
              </a:r>
            </a:p>
          </p:txBody>
        </p:sp>
      </p:grpSp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1476375" y="4149725"/>
            <a:ext cx="2930525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Cartera </a:t>
            </a:r>
          </a:p>
          <a:p>
            <a:pPr algn="ctr"/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Productiva</a:t>
            </a:r>
          </a:p>
        </p:txBody>
      </p:sp>
      <p:sp>
        <p:nvSpPr>
          <p:cNvPr id="173072" name="Text Box 16"/>
          <p:cNvSpPr txBox="1">
            <a:spLocks noChangeArrowheads="1"/>
          </p:cNvSpPr>
          <p:nvPr/>
        </p:nvSpPr>
        <p:spPr bwMode="auto">
          <a:xfrm>
            <a:off x="4859338" y="4149725"/>
            <a:ext cx="34798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Cartera </a:t>
            </a:r>
          </a:p>
          <a:p>
            <a:pPr algn="ctr"/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Improductiva</a:t>
            </a:r>
          </a:p>
        </p:txBody>
      </p:sp>
      <p:sp>
        <p:nvSpPr>
          <p:cNvPr id="173079" name="Text Box 23"/>
          <p:cNvSpPr txBox="1">
            <a:spLocks noChangeArrowheads="1"/>
          </p:cNvSpPr>
          <p:nvPr/>
        </p:nvSpPr>
        <p:spPr bwMode="auto">
          <a:xfrm>
            <a:off x="900113" y="4221163"/>
            <a:ext cx="801846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= MOROSIDAD DE LA CARTERA DE CRÉDITOS</a:t>
            </a:r>
          </a:p>
        </p:txBody>
      </p:sp>
      <p:sp>
        <p:nvSpPr>
          <p:cNvPr id="173080" name="Oval 24"/>
          <p:cNvSpPr>
            <a:spLocks noChangeArrowheads="1"/>
          </p:cNvSpPr>
          <p:nvPr/>
        </p:nvSpPr>
        <p:spPr bwMode="auto">
          <a:xfrm>
            <a:off x="2124075" y="3716338"/>
            <a:ext cx="5545138" cy="2665412"/>
          </a:xfrm>
          <a:prstGeom prst="ellipse">
            <a:avLst/>
          </a:prstGeom>
          <a:gradFill rotWithShape="0">
            <a:gsLst>
              <a:gs pos="0">
                <a:srgbClr val="0033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kumimoji="0" lang="es-EC" sz="4000">
                <a:solidFill>
                  <a:srgbClr val="FF9900"/>
                </a:solidFill>
                <a:effectLst/>
                <a:latin typeface="Arial" charset="0"/>
              </a:rPr>
              <a:t>RIESGO CREDITICIO</a:t>
            </a:r>
          </a:p>
        </p:txBody>
      </p:sp>
      <p:grpSp>
        <p:nvGrpSpPr>
          <p:cNvPr id="173081" name="Group 25"/>
          <p:cNvGrpSpPr>
            <a:grpSpLocks/>
          </p:cNvGrpSpPr>
          <p:nvPr/>
        </p:nvGrpSpPr>
        <p:grpSpPr bwMode="auto">
          <a:xfrm>
            <a:off x="1763713" y="2781300"/>
            <a:ext cx="6335712" cy="1066800"/>
            <a:chOff x="1066" y="1117"/>
            <a:chExt cx="3991" cy="672"/>
          </a:xfrm>
        </p:grpSpPr>
        <p:sp>
          <p:nvSpPr>
            <p:cNvPr id="173082" name="Text Box 26"/>
            <p:cNvSpPr txBox="1">
              <a:spLocks noChangeArrowheads="1"/>
            </p:cNvSpPr>
            <p:nvPr/>
          </p:nvSpPr>
          <p:spPr bwMode="auto">
            <a:xfrm>
              <a:off x="1066" y="1117"/>
              <a:ext cx="3966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s-E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Cartera Improductiva</a:t>
              </a:r>
            </a:p>
            <a:p>
              <a:pPr algn="ctr"/>
              <a:r>
                <a:rPr lang="es-E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Total Cartera de Créditos</a:t>
              </a:r>
            </a:p>
          </p:txBody>
        </p:sp>
        <p:sp>
          <p:nvSpPr>
            <p:cNvPr id="173083" name="Line 27"/>
            <p:cNvSpPr>
              <a:spLocks noChangeShapeType="1"/>
            </p:cNvSpPr>
            <p:nvPr/>
          </p:nvSpPr>
          <p:spPr bwMode="auto">
            <a:xfrm>
              <a:off x="1111" y="1434"/>
              <a:ext cx="3946" cy="0"/>
            </a:xfrm>
            <a:prstGeom prst="line">
              <a:avLst/>
            </a:prstGeom>
            <a:noFill/>
            <a:ln w="9525">
              <a:solidFill>
                <a:srgbClr val="FFFF19"/>
              </a:solidFill>
              <a:round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endParaRPr lang="es-ES"/>
            </a:p>
          </p:txBody>
        </p:sp>
      </p:grpSp>
      <p:pic>
        <p:nvPicPr>
          <p:cNvPr id="173084" name="Picture 28" descr="images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260350"/>
            <a:ext cx="2016125" cy="1666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26 0.03495 L 0.0026 -0.2983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2000" fill="hold"/>
                                        <p:tgtEl>
                                          <p:spTgt spid="17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7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7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7" grpId="2" animBg="1"/>
      <p:bldP spid="173067" grpId="3" animBg="1"/>
      <p:bldP spid="173071" grpId="0"/>
      <p:bldP spid="173071" grpId="1"/>
      <p:bldP spid="173072" grpId="0"/>
      <p:bldP spid="173072" grpId="1"/>
      <p:bldP spid="173079" grpId="0" build="allAtOnce"/>
      <p:bldP spid="173079" grpId="1" build="allAtOnce"/>
      <p:bldP spid="1730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4716462" cy="838200"/>
          </a:xfrm>
          <a:noFill/>
          <a:ln/>
        </p:spPr>
        <p:txBody>
          <a:bodyPr/>
          <a:lstStyle/>
          <a:p>
            <a:r>
              <a:rPr lang="es-ES" b="1"/>
              <a:t>Aspectos Teóricos</a:t>
            </a:r>
            <a:endParaRPr lang="en-US" b="1"/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611188" y="2060575"/>
            <a:ext cx="5289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Literatura: La Morosidad</a:t>
            </a:r>
          </a:p>
        </p:txBody>
      </p:sp>
      <p:pic>
        <p:nvPicPr>
          <p:cNvPr id="183315" name="Picture 19" descr="open 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2220">
            <a:off x="468313" y="3213100"/>
            <a:ext cx="3222625" cy="1782763"/>
          </a:xfrm>
          <a:prstGeom prst="rect">
            <a:avLst/>
          </a:prstGeom>
          <a:noFill/>
        </p:spPr>
      </p:pic>
      <p:sp>
        <p:nvSpPr>
          <p:cNvPr id="183316" name="Text Box 20"/>
          <p:cNvSpPr txBox="1">
            <a:spLocks noChangeArrowheads="1"/>
          </p:cNvSpPr>
          <p:nvPr/>
        </p:nvSpPr>
        <p:spPr bwMode="auto">
          <a:xfrm>
            <a:off x="4000500" y="3141663"/>
            <a:ext cx="5143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Fragilidad Financiera</a:t>
            </a:r>
          </a:p>
        </p:txBody>
      </p:sp>
      <p:sp>
        <p:nvSpPr>
          <p:cNvPr id="183317" name="Text Box 21"/>
          <p:cNvSpPr txBox="1">
            <a:spLocks noChangeArrowheads="1"/>
          </p:cNvSpPr>
          <p:nvPr/>
        </p:nvSpPr>
        <p:spPr bwMode="auto">
          <a:xfrm>
            <a:off x="4038600" y="3933825"/>
            <a:ext cx="4292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No modelo teórico</a:t>
            </a:r>
          </a:p>
        </p:txBody>
      </p:sp>
      <p:sp>
        <p:nvSpPr>
          <p:cNvPr id="183318" name="Text Box 22"/>
          <p:cNvSpPr txBox="1">
            <a:spLocks noChangeArrowheads="1"/>
          </p:cNvSpPr>
          <p:nvPr/>
        </p:nvSpPr>
        <p:spPr bwMode="auto">
          <a:xfrm>
            <a:off x="3492500" y="4797425"/>
            <a:ext cx="54356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Evidencia de otros trabajos</a:t>
            </a:r>
          </a:p>
        </p:txBody>
      </p:sp>
      <p:sp>
        <p:nvSpPr>
          <p:cNvPr id="183320" name="Text Box 24"/>
          <p:cNvSpPr txBox="1">
            <a:spLocks noChangeArrowheads="1"/>
          </p:cNvSpPr>
          <p:nvPr/>
        </p:nvSpPr>
        <p:spPr bwMode="auto">
          <a:xfrm>
            <a:off x="1403350" y="2852738"/>
            <a:ext cx="7192963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buFont typeface="Times New Roman" pitchFamily="18" charset="0"/>
              <a:buChar char="•"/>
            </a:pPr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FACTORES MACROECONÓMICOS</a:t>
            </a:r>
          </a:p>
        </p:txBody>
      </p:sp>
      <p:sp>
        <p:nvSpPr>
          <p:cNvPr id="183321" name="Text Box 25"/>
          <p:cNvSpPr txBox="1">
            <a:spLocks noChangeArrowheads="1"/>
          </p:cNvSpPr>
          <p:nvPr/>
        </p:nvSpPr>
        <p:spPr bwMode="auto">
          <a:xfrm>
            <a:off x="1470025" y="4148138"/>
            <a:ext cx="70580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buFont typeface="Times New Roman" pitchFamily="18" charset="0"/>
              <a:buChar char="•"/>
            </a:pPr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FACTORES MICROECONÓMICOS</a:t>
            </a:r>
          </a:p>
        </p:txBody>
      </p:sp>
      <p:pic>
        <p:nvPicPr>
          <p:cNvPr id="183322" name="Picture 26" descr="d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04813"/>
            <a:ext cx="2016125" cy="17002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spd="-1000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4" grpId="0"/>
      <p:bldP spid="183316" grpId="0"/>
      <p:bldP spid="183316" grpId="1"/>
      <p:bldP spid="183317" grpId="0"/>
      <p:bldP spid="183317" grpId="1"/>
      <p:bldP spid="183318" grpId="0"/>
      <p:bldP spid="183318" grpId="1"/>
      <p:bldP spid="183320" grpId="0"/>
      <p:bldP spid="1833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Rectangle 10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4716462" cy="838200"/>
          </a:xfrm>
          <a:noFill/>
          <a:ln/>
        </p:spPr>
        <p:txBody>
          <a:bodyPr/>
          <a:lstStyle/>
          <a:p>
            <a:r>
              <a:rPr lang="es-ES" b="1"/>
              <a:t>Aspectos Teóricos</a:t>
            </a:r>
            <a:endParaRPr lang="en-US" b="1"/>
          </a:p>
        </p:txBody>
      </p:sp>
      <p:pic>
        <p:nvPicPr>
          <p:cNvPr id="181259" name="Picture 11" descr="open 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12220">
            <a:off x="6659563" y="476250"/>
            <a:ext cx="2143125" cy="1398588"/>
          </a:xfrm>
          <a:prstGeom prst="rect">
            <a:avLst/>
          </a:prstGeom>
          <a:noFill/>
        </p:spPr>
      </p:pic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5867400" y="5661025"/>
            <a:ext cx="3887788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 sz="2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Factores Macroeconómicos</a:t>
            </a:r>
          </a:p>
        </p:txBody>
      </p:sp>
      <p:pic>
        <p:nvPicPr>
          <p:cNvPr id="181263" name="Picture 15" descr="Blank Headlin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 rot="-295562">
            <a:off x="323850" y="1844675"/>
            <a:ext cx="6480175" cy="4321175"/>
          </a:xfrm>
          <a:prstGeom prst="rect">
            <a:avLst/>
          </a:prstGeom>
          <a:noFill/>
        </p:spPr>
      </p:pic>
      <p:sp>
        <p:nvSpPr>
          <p:cNvPr id="181264" name="Text Box 16"/>
          <p:cNvSpPr txBox="1">
            <a:spLocks noChangeArrowheads="1"/>
          </p:cNvSpPr>
          <p:nvPr/>
        </p:nvSpPr>
        <p:spPr bwMode="auto">
          <a:xfrm rot="-159135">
            <a:off x="484188" y="2582863"/>
            <a:ext cx="52895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s-ES" sz="28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Freixas y Rochet (1994):</a:t>
            </a:r>
          </a:p>
        </p:txBody>
      </p:sp>
      <p:sp>
        <p:nvSpPr>
          <p:cNvPr id="181266" name="Text Box 18"/>
          <p:cNvSpPr txBox="1">
            <a:spLocks noChangeArrowheads="1"/>
          </p:cNvSpPr>
          <p:nvPr/>
        </p:nvSpPr>
        <p:spPr bwMode="auto">
          <a:xfrm rot="-159135">
            <a:off x="685800" y="3586163"/>
            <a:ext cx="5183188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r>
              <a:rPr lang="es-ES" sz="28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Carácter Contracíclico de la Morosidad</a:t>
            </a:r>
          </a:p>
        </p:txBody>
      </p:sp>
      <p:pic>
        <p:nvPicPr>
          <p:cNvPr id="181272" name="Picture 24" descr="Blank Headlin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 rot="-295562">
            <a:off x="541338" y="1989138"/>
            <a:ext cx="6480175" cy="4321175"/>
          </a:xfrm>
          <a:prstGeom prst="rect">
            <a:avLst/>
          </a:prstGeom>
          <a:noFill/>
        </p:spPr>
      </p:pic>
      <p:sp>
        <p:nvSpPr>
          <p:cNvPr id="181273" name="Text Box 25"/>
          <p:cNvSpPr txBox="1">
            <a:spLocks noChangeArrowheads="1"/>
          </p:cNvSpPr>
          <p:nvPr/>
        </p:nvSpPr>
        <p:spPr bwMode="auto">
          <a:xfrm rot="-159135">
            <a:off x="611188" y="2636838"/>
            <a:ext cx="61404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s-ES" sz="28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Davis (1992), Brookes(1994):</a:t>
            </a:r>
          </a:p>
        </p:txBody>
      </p:sp>
      <p:sp>
        <p:nvSpPr>
          <p:cNvPr id="181274" name="Text Box 26"/>
          <p:cNvSpPr txBox="1">
            <a:spLocks noChangeArrowheads="1"/>
          </p:cNvSpPr>
          <p:nvPr/>
        </p:nvSpPr>
        <p:spPr bwMode="auto">
          <a:xfrm rot="-159135">
            <a:off x="971550" y="3500438"/>
            <a:ext cx="56165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r>
              <a:rPr lang="es-ES" sz="28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Restricciones de Liquidez</a:t>
            </a:r>
          </a:p>
        </p:txBody>
      </p:sp>
      <p:pic>
        <p:nvPicPr>
          <p:cNvPr id="181278" name="Picture 30" descr="Blank Headlin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 rot="-295562">
            <a:off x="755650" y="2205038"/>
            <a:ext cx="6480175" cy="4321175"/>
          </a:xfrm>
          <a:prstGeom prst="rect">
            <a:avLst/>
          </a:prstGeom>
          <a:noFill/>
        </p:spPr>
      </p:pic>
      <p:sp>
        <p:nvSpPr>
          <p:cNvPr id="181279" name="Text Box 31"/>
          <p:cNvSpPr txBox="1">
            <a:spLocks noChangeArrowheads="1"/>
          </p:cNvSpPr>
          <p:nvPr/>
        </p:nvSpPr>
        <p:spPr bwMode="auto">
          <a:xfrm rot="-159135">
            <a:off x="1547813" y="2708275"/>
            <a:ext cx="3162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s-ES" sz="28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Saurina(1998):</a:t>
            </a:r>
          </a:p>
        </p:txBody>
      </p:sp>
      <p:sp>
        <p:nvSpPr>
          <p:cNvPr id="181281" name="Text Box 33"/>
          <p:cNvSpPr txBox="1">
            <a:spLocks noChangeArrowheads="1"/>
          </p:cNvSpPr>
          <p:nvPr/>
        </p:nvSpPr>
        <p:spPr bwMode="auto">
          <a:xfrm rot="-159135">
            <a:off x="900113" y="3429000"/>
            <a:ext cx="590391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 sz="28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Nivel de endeudamiento de los agentes</a:t>
            </a:r>
          </a:p>
        </p:txBody>
      </p:sp>
      <p:pic>
        <p:nvPicPr>
          <p:cNvPr id="181283" name="Picture 35" descr="headlin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700213"/>
            <a:ext cx="8748712" cy="2663825"/>
          </a:xfrm>
          <a:prstGeom prst="rect">
            <a:avLst/>
          </a:prstGeom>
          <a:noFill/>
        </p:spPr>
      </p:pic>
      <p:sp>
        <p:nvSpPr>
          <p:cNvPr id="181284" name="Text Box 36"/>
          <p:cNvSpPr txBox="1">
            <a:spLocks noChangeArrowheads="1"/>
          </p:cNvSpPr>
          <p:nvPr/>
        </p:nvSpPr>
        <p:spPr bwMode="auto">
          <a:xfrm>
            <a:off x="755650" y="2420938"/>
            <a:ext cx="7840663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Factores Macroeconómicos de la Morosidad: </a:t>
            </a:r>
          </a:p>
        </p:txBody>
      </p:sp>
      <p:sp>
        <p:nvSpPr>
          <p:cNvPr id="181285" name="Text Box 37"/>
          <p:cNvSpPr txBox="1">
            <a:spLocks noChangeArrowheads="1"/>
          </p:cNvSpPr>
          <p:nvPr/>
        </p:nvSpPr>
        <p:spPr bwMode="auto">
          <a:xfrm>
            <a:off x="993775" y="4292600"/>
            <a:ext cx="50736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Relaciones Inversas:</a:t>
            </a:r>
          </a:p>
        </p:txBody>
      </p:sp>
      <p:sp>
        <p:nvSpPr>
          <p:cNvPr id="181286" name="Text Box 38"/>
          <p:cNvSpPr txBox="1">
            <a:spLocks noChangeArrowheads="1"/>
          </p:cNvSpPr>
          <p:nvPr/>
        </p:nvSpPr>
        <p:spPr bwMode="auto">
          <a:xfrm>
            <a:off x="900113" y="5084763"/>
            <a:ext cx="756126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El ciclo económico, la liquidez y la morosidad</a:t>
            </a:r>
          </a:p>
        </p:txBody>
      </p:sp>
      <p:sp>
        <p:nvSpPr>
          <p:cNvPr id="181287" name="Text Box 39"/>
          <p:cNvSpPr txBox="1">
            <a:spLocks noChangeArrowheads="1"/>
          </p:cNvSpPr>
          <p:nvPr/>
        </p:nvSpPr>
        <p:spPr bwMode="auto">
          <a:xfrm>
            <a:off x="1042988" y="4292600"/>
            <a:ext cx="50736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Relaciones Directas:</a:t>
            </a:r>
          </a:p>
        </p:txBody>
      </p:sp>
      <p:sp>
        <p:nvSpPr>
          <p:cNvPr id="181288" name="Text Box 40"/>
          <p:cNvSpPr txBox="1">
            <a:spLocks noChangeArrowheads="1"/>
          </p:cNvSpPr>
          <p:nvPr/>
        </p:nvSpPr>
        <p:spPr bwMode="auto">
          <a:xfrm>
            <a:off x="971550" y="5084763"/>
            <a:ext cx="7561263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El Nivel de endeudamiento y la morosidad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8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8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0"/>
                                        <p:tgtEl>
                                          <p:spTgt spid="1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1000"/>
                                        <p:tgtEl>
                                          <p:spTgt spid="18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8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8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18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1000"/>
                                        <p:tgtEl>
                                          <p:spTgt spid="18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2" grpId="0"/>
      <p:bldP spid="181264" grpId="0"/>
      <p:bldP spid="181264" grpId="3"/>
      <p:bldP spid="181266" grpId="0"/>
      <p:bldP spid="181266" grpId="3"/>
      <p:bldP spid="181273" grpId="0"/>
      <p:bldP spid="181273" grpId="3"/>
      <p:bldP spid="181274" grpId="0"/>
      <p:bldP spid="181274" grpId="3"/>
      <p:bldP spid="181279" grpId="0"/>
      <p:bldP spid="181279" grpId="3"/>
      <p:bldP spid="181281" grpId="0"/>
      <p:bldP spid="181281" grpId="3"/>
      <p:bldP spid="181284" grpId="0"/>
      <p:bldP spid="181285" grpId="0"/>
      <p:bldP spid="181285" grpId="2"/>
      <p:bldP spid="181286" grpId="0"/>
      <p:bldP spid="181286" grpId="2"/>
      <p:bldP spid="181287" grpId="0"/>
      <p:bldP spid="1812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6" name="Rectangle 14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4716462" cy="838200"/>
          </a:xfrm>
          <a:noFill/>
          <a:ln/>
        </p:spPr>
        <p:txBody>
          <a:bodyPr/>
          <a:lstStyle/>
          <a:p>
            <a:r>
              <a:rPr lang="es-ES" b="1"/>
              <a:t>Aspectos Teóricos</a:t>
            </a:r>
            <a:endParaRPr lang="en-US" b="1"/>
          </a:p>
        </p:txBody>
      </p:sp>
      <p:pic>
        <p:nvPicPr>
          <p:cNvPr id="182287" name="Picture 15" descr="open boo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12220">
            <a:off x="6659563" y="476250"/>
            <a:ext cx="2143125" cy="1398588"/>
          </a:xfrm>
          <a:prstGeom prst="rect">
            <a:avLst/>
          </a:prstGeom>
          <a:noFill/>
        </p:spPr>
      </p:pic>
      <p:sp>
        <p:nvSpPr>
          <p:cNvPr id="182289" name="Text Box 17"/>
          <p:cNvSpPr txBox="1">
            <a:spLocks noChangeArrowheads="1"/>
          </p:cNvSpPr>
          <p:nvPr/>
        </p:nvSpPr>
        <p:spPr bwMode="auto">
          <a:xfrm>
            <a:off x="5795963" y="5300663"/>
            <a:ext cx="3887787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 sz="2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Factores Microeconómicos</a:t>
            </a:r>
          </a:p>
        </p:txBody>
      </p:sp>
      <p:pic>
        <p:nvPicPr>
          <p:cNvPr id="182290" name="Picture 18" descr="Blank Headlin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 rot="-295562">
            <a:off x="250825" y="1844675"/>
            <a:ext cx="6480175" cy="4321175"/>
          </a:xfrm>
          <a:prstGeom prst="rect">
            <a:avLst/>
          </a:prstGeom>
          <a:noFill/>
        </p:spPr>
      </p:pic>
      <p:sp>
        <p:nvSpPr>
          <p:cNvPr id="182291" name="Text Box 19"/>
          <p:cNvSpPr txBox="1">
            <a:spLocks noChangeArrowheads="1"/>
          </p:cNvSpPr>
          <p:nvPr/>
        </p:nvSpPr>
        <p:spPr bwMode="auto">
          <a:xfrm rot="-159135">
            <a:off x="261938" y="2419350"/>
            <a:ext cx="5903912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Clair, 1992; Solttila y Vihriala, 1994; Saurina, 1998</a:t>
            </a:r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 rot="-159135">
            <a:off x="468313" y="4149725"/>
            <a:ext cx="59039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Expansiones crediticias</a:t>
            </a:r>
          </a:p>
        </p:txBody>
      </p:sp>
      <p:pic>
        <p:nvPicPr>
          <p:cNvPr id="182293" name="Picture 21" descr="Blank Headlin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 rot="-295562">
            <a:off x="395288" y="2060575"/>
            <a:ext cx="6480175" cy="4321175"/>
          </a:xfrm>
          <a:prstGeom prst="rect">
            <a:avLst/>
          </a:prstGeom>
          <a:noFill/>
        </p:spPr>
      </p:pic>
      <p:sp>
        <p:nvSpPr>
          <p:cNvPr id="182294" name="Text Box 22"/>
          <p:cNvSpPr txBox="1">
            <a:spLocks noChangeArrowheads="1"/>
          </p:cNvSpPr>
          <p:nvPr/>
        </p:nvSpPr>
        <p:spPr bwMode="auto">
          <a:xfrm rot="-159135">
            <a:off x="468313" y="2636838"/>
            <a:ext cx="619442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Berger y De Young (1997)</a:t>
            </a:r>
          </a:p>
        </p:txBody>
      </p:sp>
      <p:sp>
        <p:nvSpPr>
          <p:cNvPr id="182295" name="Text Box 23"/>
          <p:cNvSpPr txBox="1">
            <a:spLocks noChangeArrowheads="1"/>
          </p:cNvSpPr>
          <p:nvPr/>
        </p:nvSpPr>
        <p:spPr bwMode="auto">
          <a:xfrm rot="-159135">
            <a:off x="684213" y="3860800"/>
            <a:ext cx="59039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Eficiencia Operativa</a:t>
            </a:r>
          </a:p>
        </p:txBody>
      </p:sp>
      <p:pic>
        <p:nvPicPr>
          <p:cNvPr id="182296" name="Picture 24" descr="Blank Headlin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 rot="-295562">
            <a:off x="611188" y="2276475"/>
            <a:ext cx="6480175" cy="4321175"/>
          </a:xfrm>
          <a:prstGeom prst="rect">
            <a:avLst/>
          </a:prstGeom>
          <a:noFill/>
        </p:spPr>
      </p:pic>
      <p:sp>
        <p:nvSpPr>
          <p:cNvPr id="182297" name="Text Box 25"/>
          <p:cNvSpPr txBox="1">
            <a:spLocks noChangeArrowheads="1"/>
          </p:cNvSpPr>
          <p:nvPr/>
        </p:nvSpPr>
        <p:spPr bwMode="auto">
          <a:xfrm rot="-159135">
            <a:off x="684213" y="2636838"/>
            <a:ext cx="59039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Keeton y Morris (1988)</a:t>
            </a:r>
          </a:p>
        </p:txBody>
      </p:sp>
      <p:sp>
        <p:nvSpPr>
          <p:cNvPr id="182298" name="Text Box 26"/>
          <p:cNvSpPr txBox="1">
            <a:spLocks noChangeArrowheads="1"/>
          </p:cNvSpPr>
          <p:nvPr/>
        </p:nvSpPr>
        <p:spPr bwMode="auto">
          <a:xfrm rot="-159135">
            <a:off x="900113" y="3789363"/>
            <a:ext cx="590391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Diversificación de riesgos del negocio</a:t>
            </a:r>
          </a:p>
        </p:txBody>
      </p:sp>
      <p:pic>
        <p:nvPicPr>
          <p:cNvPr id="182299" name="Picture 27" descr="Blank Headlin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 rot="-295562">
            <a:off x="827088" y="2536825"/>
            <a:ext cx="6480175" cy="4321175"/>
          </a:xfrm>
          <a:prstGeom prst="rect">
            <a:avLst/>
          </a:prstGeom>
          <a:noFill/>
        </p:spPr>
      </p:pic>
      <p:sp>
        <p:nvSpPr>
          <p:cNvPr id="182300" name="Text Box 28"/>
          <p:cNvSpPr txBox="1">
            <a:spLocks noChangeArrowheads="1"/>
          </p:cNvSpPr>
          <p:nvPr/>
        </p:nvSpPr>
        <p:spPr bwMode="auto">
          <a:xfrm rot="-159135">
            <a:off x="1042988" y="3068638"/>
            <a:ext cx="59039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Freixas y Rochet (1998)</a:t>
            </a:r>
          </a:p>
        </p:txBody>
      </p:sp>
      <p:sp>
        <p:nvSpPr>
          <p:cNvPr id="182301" name="Text Box 29"/>
          <p:cNvSpPr txBox="1">
            <a:spLocks noChangeArrowheads="1"/>
          </p:cNvSpPr>
          <p:nvPr/>
        </p:nvSpPr>
        <p:spPr bwMode="auto">
          <a:xfrm rot="-159135">
            <a:off x="1103313" y="4005263"/>
            <a:ext cx="590391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Spread</a:t>
            </a:r>
          </a:p>
        </p:txBody>
      </p:sp>
      <p:pic>
        <p:nvPicPr>
          <p:cNvPr id="182302" name="Picture 30" descr="Blank Headlin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 rot="-295562">
            <a:off x="1116013" y="2781300"/>
            <a:ext cx="6480175" cy="4321175"/>
          </a:xfrm>
          <a:prstGeom prst="rect">
            <a:avLst/>
          </a:prstGeom>
          <a:noFill/>
        </p:spPr>
      </p:pic>
      <p:sp>
        <p:nvSpPr>
          <p:cNvPr id="182303" name="Text Box 31"/>
          <p:cNvSpPr txBox="1">
            <a:spLocks noChangeArrowheads="1"/>
          </p:cNvSpPr>
          <p:nvPr/>
        </p:nvSpPr>
        <p:spPr bwMode="auto">
          <a:xfrm rot="-159135">
            <a:off x="1116013" y="3500438"/>
            <a:ext cx="63404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Hauswald y Marquez (2002)</a:t>
            </a:r>
          </a:p>
        </p:txBody>
      </p:sp>
      <p:sp>
        <p:nvSpPr>
          <p:cNvPr id="182304" name="Text Box 32"/>
          <p:cNvSpPr txBox="1">
            <a:spLocks noChangeArrowheads="1"/>
          </p:cNvSpPr>
          <p:nvPr/>
        </p:nvSpPr>
        <p:spPr bwMode="auto">
          <a:xfrm rot="-159135">
            <a:off x="1331913" y="4292600"/>
            <a:ext cx="590391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Competencia y Poder de Mercado</a:t>
            </a:r>
          </a:p>
        </p:txBody>
      </p:sp>
      <p:pic>
        <p:nvPicPr>
          <p:cNvPr id="182305" name="Picture 33" descr="headlin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916113"/>
            <a:ext cx="8748713" cy="2663825"/>
          </a:xfrm>
          <a:prstGeom prst="rect">
            <a:avLst/>
          </a:prstGeom>
          <a:noFill/>
        </p:spPr>
      </p:pic>
      <p:sp>
        <p:nvSpPr>
          <p:cNvPr id="182306" name="Text Box 34"/>
          <p:cNvSpPr txBox="1">
            <a:spLocks noChangeArrowheads="1"/>
          </p:cNvSpPr>
          <p:nvPr/>
        </p:nvSpPr>
        <p:spPr bwMode="auto">
          <a:xfrm>
            <a:off x="360363" y="2493963"/>
            <a:ext cx="7840662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Factores Microeconómicos de la Morosidad: </a:t>
            </a:r>
          </a:p>
        </p:txBody>
      </p:sp>
      <p:sp>
        <p:nvSpPr>
          <p:cNvPr id="182307" name="Text Box 35"/>
          <p:cNvSpPr txBox="1">
            <a:spLocks noChangeArrowheads="1"/>
          </p:cNvSpPr>
          <p:nvPr/>
        </p:nvSpPr>
        <p:spPr bwMode="auto">
          <a:xfrm>
            <a:off x="900113" y="4508500"/>
            <a:ext cx="7904162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Relaciones a evaluar empíricamente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8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8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8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8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82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18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8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8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8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8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9" grpId="0"/>
      <p:bldP spid="182291" grpId="2"/>
      <p:bldP spid="182291" grpId="4"/>
      <p:bldP spid="182292" grpId="0"/>
      <p:bldP spid="182292" grpId="2"/>
      <p:bldP spid="182294" grpId="0"/>
      <p:bldP spid="182294" grpId="2"/>
      <p:bldP spid="182295" grpId="0"/>
      <p:bldP spid="182295" grpId="2"/>
      <p:bldP spid="182297" grpId="0"/>
      <p:bldP spid="182297" grpId="2"/>
      <p:bldP spid="182298" grpId="0"/>
      <p:bldP spid="182298" grpId="2"/>
      <p:bldP spid="182300" grpId="0"/>
      <p:bldP spid="182300" grpId="2"/>
      <p:bldP spid="182301" grpId="0"/>
      <p:bldP spid="182301" grpId="2"/>
      <p:bldP spid="182303" grpId="0"/>
      <p:bldP spid="182303" grpId="2"/>
      <p:bldP spid="182304" grpId="0"/>
      <p:bldP spid="182304" grpId="2"/>
      <p:bldP spid="182306" grpId="0"/>
      <p:bldP spid="18230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AGGERGROUP" val="1"/>
</p:tagLst>
</file>

<file path=ppt/theme/theme1.xml><?xml version="1.0" encoding="utf-8"?>
<a:theme xmlns:a="http://schemas.openxmlformats.org/drawingml/2006/main" name="01045553">
  <a:themeElements>
    <a:clrScheme name="01045553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01045553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CC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CC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01045553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45553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45553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01045553</Template>
  <TotalTime>4492</TotalTime>
  <Words>657</Words>
  <Application>Microsoft PowerPoint</Application>
  <PresentationFormat>Presentación en pantalla (4:3)</PresentationFormat>
  <Paragraphs>175</Paragraphs>
  <Slides>26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Times New Roman</vt:lpstr>
      <vt:lpstr>Wingdings</vt:lpstr>
      <vt:lpstr>Courier New</vt:lpstr>
      <vt:lpstr>01045553</vt:lpstr>
      <vt:lpstr>Fotografía de Microsoft Photo Editor 3.0</vt:lpstr>
      <vt:lpstr>“ANÁLISIS DE LA MOROSIDAD EN EL SISTEMA BANCARIO DEL ECUADOR: ¿CUÁLES SON SUS DETERMINANTES?.  UN ESTUDIO CON DATOS DE PANEL.”</vt:lpstr>
      <vt:lpstr>MOTIVACIÓN</vt:lpstr>
      <vt:lpstr>RESUMEN</vt:lpstr>
      <vt:lpstr>CONTENIDO</vt:lpstr>
      <vt:lpstr>Aspectos Teóricos</vt:lpstr>
      <vt:lpstr>Aspectos Teóricos</vt:lpstr>
      <vt:lpstr>Aspectos Teóricos</vt:lpstr>
      <vt:lpstr>Aspectos Teóricos</vt:lpstr>
      <vt:lpstr>Aspectos Teóricos</vt:lpstr>
      <vt:lpstr>CONTENIDO</vt:lpstr>
      <vt:lpstr>La Cartera en problemas en el Ecuador</vt:lpstr>
      <vt:lpstr>La Cartera en problemas en el Ecuador</vt:lpstr>
      <vt:lpstr>La Cartera en problemas en el Ecuador</vt:lpstr>
      <vt:lpstr>CONTENIDO</vt:lpstr>
      <vt:lpstr>La Evidencia Empírica</vt:lpstr>
      <vt:lpstr>La Evidencia Empírica</vt:lpstr>
      <vt:lpstr>La Evidencia Empírica</vt:lpstr>
      <vt:lpstr>La Evidencia Empírica</vt:lpstr>
      <vt:lpstr>La Evidencia Empírica</vt:lpstr>
      <vt:lpstr>La Evidencia Empírica</vt:lpstr>
      <vt:lpstr>La Evidencia Empírica</vt:lpstr>
      <vt:lpstr>La Evidencia Empírica</vt:lpstr>
      <vt:lpstr>La Evidencia Empírica</vt:lpstr>
      <vt:lpstr>CONTENIDO</vt:lpstr>
      <vt:lpstr>Conclusiones y Recomendaciones</vt:lpstr>
      <vt:lpstr>Conclusiones y Recomendaciones</vt:lpstr>
    </vt:vector>
  </TitlesOfParts>
  <Manager/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de Tesis</dc:title>
  <dc:subject/>
  <dc:creator>Efrain Quiñonez</dc:creator>
  <cp:keywords/>
  <dc:description/>
  <cp:lastModifiedBy>Administrador</cp:lastModifiedBy>
  <cp:revision>102</cp:revision>
  <cp:lastPrinted>1601-01-01T00:00:00Z</cp:lastPrinted>
  <dcterms:created xsi:type="dcterms:W3CDTF">2005-08-28T18:15:00Z</dcterms:created>
  <dcterms:modified xsi:type="dcterms:W3CDTF">2009-12-08T17:28:25Z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TC010721171033</vt:lpwstr>
  </property>
</Properties>
</file>