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2"/>
  </p:notesMasterIdLst>
  <p:sldIdLst>
    <p:sldId id="256" r:id="rId2"/>
    <p:sldId id="257" r:id="rId3"/>
    <p:sldId id="258" r:id="rId4"/>
    <p:sldId id="259" r:id="rId5"/>
    <p:sldId id="265" r:id="rId6"/>
    <p:sldId id="260" r:id="rId7"/>
    <p:sldId id="261" r:id="rId8"/>
    <p:sldId id="262" r:id="rId9"/>
    <p:sldId id="263" r:id="rId10"/>
    <p:sldId id="264" r:id="rId11"/>
    <p:sldId id="266" r:id="rId12"/>
    <p:sldId id="291" r:id="rId13"/>
    <p:sldId id="267" r:id="rId14"/>
    <p:sldId id="292" r:id="rId15"/>
    <p:sldId id="268" r:id="rId16"/>
    <p:sldId id="269" r:id="rId17"/>
    <p:sldId id="270" r:id="rId18"/>
    <p:sldId id="335" r:id="rId19"/>
    <p:sldId id="271" r:id="rId20"/>
    <p:sldId id="272" r:id="rId21"/>
    <p:sldId id="273" r:id="rId22"/>
    <p:sldId id="274" r:id="rId23"/>
    <p:sldId id="275" r:id="rId24"/>
    <p:sldId id="276" r:id="rId25"/>
    <p:sldId id="277" r:id="rId26"/>
    <p:sldId id="278" r:id="rId27"/>
    <p:sldId id="279" r:id="rId28"/>
    <p:sldId id="282" r:id="rId29"/>
    <p:sldId id="280" r:id="rId30"/>
    <p:sldId id="281" r:id="rId31"/>
    <p:sldId id="283" r:id="rId32"/>
    <p:sldId id="284" r:id="rId33"/>
    <p:sldId id="285" r:id="rId34"/>
    <p:sldId id="294" r:id="rId35"/>
    <p:sldId id="295" r:id="rId36"/>
    <p:sldId id="296" r:id="rId37"/>
    <p:sldId id="297" r:id="rId38"/>
    <p:sldId id="298" r:id="rId39"/>
    <p:sldId id="299" r:id="rId40"/>
    <p:sldId id="300" r:id="rId41"/>
    <p:sldId id="290" r:id="rId42"/>
    <p:sldId id="301" r:id="rId43"/>
    <p:sldId id="302" r:id="rId44"/>
    <p:sldId id="303" r:id="rId45"/>
    <p:sldId id="304" r:id="rId46"/>
    <p:sldId id="305" r:id="rId47"/>
    <p:sldId id="306" r:id="rId48"/>
    <p:sldId id="310" r:id="rId49"/>
    <p:sldId id="308" r:id="rId50"/>
    <p:sldId id="318" r:id="rId51"/>
    <p:sldId id="319" r:id="rId52"/>
    <p:sldId id="311" r:id="rId53"/>
    <p:sldId id="315" r:id="rId54"/>
    <p:sldId id="316" r:id="rId55"/>
    <p:sldId id="317" r:id="rId56"/>
    <p:sldId id="321" r:id="rId57"/>
    <p:sldId id="322" r:id="rId58"/>
    <p:sldId id="326" r:id="rId59"/>
    <p:sldId id="327" r:id="rId60"/>
    <p:sldId id="328" r:id="rId61"/>
    <p:sldId id="329" r:id="rId62"/>
    <p:sldId id="330" r:id="rId63"/>
    <p:sldId id="331" r:id="rId64"/>
    <p:sldId id="332" r:id="rId65"/>
    <p:sldId id="333" r:id="rId66"/>
    <p:sldId id="334" r:id="rId67"/>
    <p:sldId id="325" r:id="rId68"/>
    <p:sldId id="323" r:id="rId69"/>
    <p:sldId id="324" r:id="rId70"/>
    <p:sldId id="336" r:id="rId71"/>
  </p:sldIdLst>
  <p:sldSz cx="9144000" cy="6858000" type="screen4x3"/>
  <p:notesSz cx="6858000" cy="9144000"/>
  <p:defaultTextStyle>
    <a:defPPr>
      <a:defRPr lang="es-ES"/>
    </a:defPPr>
    <a:lvl1pPr algn="ctr" rtl="0" fontAlgn="base">
      <a:spcBef>
        <a:spcPct val="0"/>
      </a:spcBef>
      <a:spcAft>
        <a:spcPct val="0"/>
      </a:spcAft>
      <a:defRPr sz="4800" b="1" u="sng" kern="1200">
        <a:solidFill>
          <a:schemeClr val="tx2"/>
        </a:solidFill>
        <a:latin typeface="Arial" charset="0"/>
        <a:ea typeface="+mn-ea"/>
        <a:cs typeface="+mn-cs"/>
      </a:defRPr>
    </a:lvl1pPr>
    <a:lvl2pPr marL="457200" algn="ctr" rtl="0" fontAlgn="base">
      <a:spcBef>
        <a:spcPct val="0"/>
      </a:spcBef>
      <a:spcAft>
        <a:spcPct val="0"/>
      </a:spcAft>
      <a:defRPr sz="4800" b="1" u="sng" kern="1200">
        <a:solidFill>
          <a:schemeClr val="tx2"/>
        </a:solidFill>
        <a:latin typeface="Arial" charset="0"/>
        <a:ea typeface="+mn-ea"/>
        <a:cs typeface="+mn-cs"/>
      </a:defRPr>
    </a:lvl2pPr>
    <a:lvl3pPr marL="914400" algn="ctr" rtl="0" fontAlgn="base">
      <a:spcBef>
        <a:spcPct val="0"/>
      </a:spcBef>
      <a:spcAft>
        <a:spcPct val="0"/>
      </a:spcAft>
      <a:defRPr sz="4800" b="1" u="sng" kern="1200">
        <a:solidFill>
          <a:schemeClr val="tx2"/>
        </a:solidFill>
        <a:latin typeface="Arial" charset="0"/>
        <a:ea typeface="+mn-ea"/>
        <a:cs typeface="+mn-cs"/>
      </a:defRPr>
    </a:lvl3pPr>
    <a:lvl4pPr marL="1371600" algn="ctr" rtl="0" fontAlgn="base">
      <a:spcBef>
        <a:spcPct val="0"/>
      </a:spcBef>
      <a:spcAft>
        <a:spcPct val="0"/>
      </a:spcAft>
      <a:defRPr sz="4800" b="1" u="sng" kern="1200">
        <a:solidFill>
          <a:schemeClr val="tx2"/>
        </a:solidFill>
        <a:latin typeface="Arial" charset="0"/>
        <a:ea typeface="+mn-ea"/>
        <a:cs typeface="+mn-cs"/>
      </a:defRPr>
    </a:lvl4pPr>
    <a:lvl5pPr marL="1828800" algn="ctr" rtl="0" fontAlgn="base">
      <a:spcBef>
        <a:spcPct val="0"/>
      </a:spcBef>
      <a:spcAft>
        <a:spcPct val="0"/>
      </a:spcAft>
      <a:defRPr sz="4800" b="1" u="sng" kern="1200">
        <a:solidFill>
          <a:schemeClr val="tx2"/>
        </a:solidFill>
        <a:latin typeface="Arial" charset="0"/>
        <a:ea typeface="+mn-ea"/>
        <a:cs typeface="+mn-cs"/>
      </a:defRPr>
    </a:lvl5pPr>
    <a:lvl6pPr marL="2286000" algn="l" defTabSz="914400" rtl="0" eaLnBrk="1" latinLnBrk="0" hangingPunct="1">
      <a:defRPr sz="4800" b="1" u="sng" kern="1200">
        <a:solidFill>
          <a:schemeClr val="tx2"/>
        </a:solidFill>
        <a:latin typeface="Arial" charset="0"/>
        <a:ea typeface="+mn-ea"/>
        <a:cs typeface="+mn-cs"/>
      </a:defRPr>
    </a:lvl6pPr>
    <a:lvl7pPr marL="2743200" algn="l" defTabSz="914400" rtl="0" eaLnBrk="1" latinLnBrk="0" hangingPunct="1">
      <a:defRPr sz="4800" b="1" u="sng" kern="1200">
        <a:solidFill>
          <a:schemeClr val="tx2"/>
        </a:solidFill>
        <a:latin typeface="Arial" charset="0"/>
        <a:ea typeface="+mn-ea"/>
        <a:cs typeface="+mn-cs"/>
      </a:defRPr>
    </a:lvl7pPr>
    <a:lvl8pPr marL="3200400" algn="l" defTabSz="914400" rtl="0" eaLnBrk="1" latinLnBrk="0" hangingPunct="1">
      <a:defRPr sz="4800" b="1" u="sng" kern="1200">
        <a:solidFill>
          <a:schemeClr val="tx2"/>
        </a:solidFill>
        <a:latin typeface="Arial" charset="0"/>
        <a:ea typeface="+mn-ea"/>
        <a:cs typeface="+mn-cs"/>
      </a:defRPr>
    </a:lvl8pPr>
    <a:lvl9pPr marL="3657600" algn="l" defTabSz="914400" rtl="0" eaLnBrk="1" latinLnBrk="0" hangingPunct="1">
      <a:defRPr sz="4800" b="1" u="sng"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7" autoAdjust="0"/>
    <p:restoredTop sz="94550" autoAdjust="0"/>
  </p:normalViewPr>
  <p:slideViewPr>
    <p:cSldViewPr>
      <p:cViewPr varScale="1">
        <p:scale>
          <a:sx n="51" d="100"/>
          <a:sy n="51" d="100"/>
        </p:scale>
        <p:origin x="-102"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u="none">
                <a:solidFill>
                  <a:schemeClr val="tx1"/>
                </a:solidFill>
              </a:defRPr>
            </a:lvl1pPr>
          </a:lstStyle>
          <a:p>
            <a:endParaRPr lang="es-ES"/>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u="none">
                <a:solidFill>
                  <a:schemeClr val="tx1"/>
                </a:solidFill>
              </a:defRPr>
            </a:lvl1pPr>
          </a:lstStyle>
          <a:p>
            <a:endParaRPr lang="es-ES"/>
          </a:p>
        </p:txBody>
      </p:sp>
      <p:sp>
        <p:nvSpPr>
          <p:cNvPr id="409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u="none">
                <a:solidFill>
                  <a:schemeClr val="tx1"/>
                </a:solidFill>
              </a:defRPr>
            </a:lvl1pPr>
          </a:lstStyle>
          <a:p>
            <a:endParaRPr lang="es-E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u="none">
                <a:solidFill>
                  <a:schemeClr val="tx1"/>
                </a:solidFill>
              </a:defRPr>
            </a:lvl1pPr>
          </a:lstStyle>
          <a:p>
            <a:fld id="{B4D0EA4E-511D-4AA7-9BC3-01EC2F034818}"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4E87C-0155-4E68-9EFC-BCC8FABED362}" type="slidenum">
              <a:rPr lang="es-ES"/>
              <a:pPr/>
              <a:t>34</a:t>
            </a:fld>
            <a:endParaRPr lang="es-E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3186" name="Freeform 2"/>
          <p:cNvSpPr>
            <a:spLocks/>
          </p:cNvSpPr>
          <p:nvPr/>
        </p:nvSpPr>
        <p:spPr bwMode="hidden">
          <a:xfrm>
            <a:off x="-11113" y="1836738"/>
            <a:ext cx="2268538"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endParaRPr lang="es-ES"/>
          </a:p>
        </p:txBody>
      </p:sp>
      <p:sp>
        <p:nvSpPr>
          <p:cNvPr id="93187" name="Freeform 3"/>
          <p:cNvSpPr>
            <a:spLocks/>
          </p:cNvSpPr>
          <p:nvPr/>
        </p:nvSpPr>
        <p:spPr bwMode="hidden">
          <a:xfrm>
            <a:off x="107950"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endParaRPr lang="es-ES"/>
          </a:p>
        </p:txBody>
      </p:sp>
      <p:sp>
        <p:nvSpPr>
          <p:cNvPr id="93188" name="Freeform 4"/>
          <p:cNvSpPr>
            <a:spLocks/>
          </p:cNvSpPr>
          <p:nvPr/>
        </p:nvSpPr>
        <p:spPr bwMode="hidden">
          <a:xfrm>
            <a:off x="1192213" y="354013"/>
            <a:ext cx="2266950"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endParaRPr lang="es-ES"/>
          </a:p>
        </p:txBody>
      </p:sp>
      <p:sp>
        <p:nvSpPr>
          <p:cNvPr id="93189" name="Freeform 5"/>
          <p:cNvSpPr>
            <a:spLocks/>
          </p:cNvSpPr>
          <p:nvPr/>
        </p:nvSpPr>
        <p:spPr bwMode="hidden">
          <a:xfrm>
            <a:off x="2532063"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s-ES"/>
          </a:p>
        </p:txBody>
      </p:sp>
      <p:sp>
        <p:nvSpPr>
          <p:cNvPr id="93190" name="Freeform 6"/>
          <p:cNvSpPr>
            <a:spLocks/>
          </p:cNvSpPr>
          <p:nvPr/>
        </p:nvSpPr>
        <p:spPr bwMode="hidden">
          <a:xfrm>
            <a:off x="3175" y="4797425"/>
            <a:ext cx="3417888"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endParaRPr lang="es-ES"/>
          </a:p>
        </p:txBody>
      </p:sp>
      <p:sp>
        <p:nvSpPr>
          <p:cNvPr id="93191" name="Freeform 7"/>
          <p:cNvSpPr>
            <a:spLocks/>
          </p:cNvSpPr>
          <p:nvPr/>
        </p:nvSpPr>
        <p:spPr bwMode="hidden">
          <a:xfrm>
            <a:off x="4494213" y="4425950"/>
            <a:ext cx="2263775"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endParaRPr lang="es-ES"/>
          </a:p>
        </p:txBody>
      </p:sp>
      <p:sp>
        <p:nvSpPr>
          <p:cNvPr id="93192" name="Freeform 8"/>
          <p:cNvSpPr>
            <a:spLocks/>
          </p:cNvSpPr>
          <p:nvPr/>
        </p:nvSpPr>
        <p:spPr bwMode="hidden">
          <a:xfrm>
            <a:off x="5646738" y="487363"/>
            <a:ext cx="2928937"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s-ES"/>
          </a:p>
        </p:txBody>
      </p:sp>
      <p:sp>
        <p:nvSpPr>
          <p:cNvPr id="93193" name="Freeform 9"/>
          <p:cNvSpPr>
            <a:spLocks/>
          </p:cNvSpPr>
          <p:nvPr/>
        </p:nvSpPr>
        <p:spPr bwMode="hidden">
          <a:xfrm>
            <a:off x="7146925" y="2555875"/>
            <a:ext cx="2008188"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endParaRPr lang="es-ES"/>
          </a:p>
        </p:txBody>
      </p:sp>
      <p:sp>
        <p:nvSpPr>
          <p:cNvPr id="93194" name="Freeform 10"/>
          <p:cNvSpPr>
            <a:spLocks/>
          </p:cNvSpPr>
          <p:nvPr/>
        </p:nvSpPr>
        <p:spPr bwMode="hidden">
          <a:xfrm rot="-5400000">
            <a:off x="3977481" y="-853281"/>
            <a:ext cx="1722438" cy="3429000"/>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endParaRPr lang="es-ES"/>
          </a:p>
        </p:txBody>
      </p:sp>
      <p:pic>
        <p:nvPicPr>
          <p:cNvPr id="93195" name="Picture 11" descr="Facbanna"/>
          <p:cNvPicPr>
            <a:picLocks noChangeAspect="1" noChangeArrowheads="1"/>
          </p:cNvPicPr>
          <p:nvPr/>
        </p:nvPicPr>
        <p:blipFill>
          <a:blip r:embed="rId2"/>
          <a:srcRect/>
          <a:stretch>
            <a:fillRect/>
          </a:stretch>
        </p:blipFill>
        <p:spPr bwMode="invGray">
          <a:xfrm>
            <a:off x="3175" y="-3175"/>
            <a:ext cx="803275" cy="6858000"/>
          </a:xfrm>
          <a:prstGeom prst="rect">
            <a:avLst/>
          </a:prstGeom>
          <a:noFill/>
        </p:spPr>
      </p:pic>
      <p:sp>
        <p:nvSpPr>
          <p:cNvPr id="93196" name="Rectangle 12"/>
          <p:cNvSpPr>
            <a:spLocks noGrp="1" noChangeArrowheads="1"/>
          </p:cNvSpPr>
          <p:nvPr>
            <p:ph type="ctrTitle"/>
          </p:nvPr>
        </p:nvSpPr>
        <p:spPr>
          <a:xfrm>
            <a:off x="1143000" y="2286000"/>
            <a:ext cx="7772400" cy="1143000"/>
          </a:xfrm>
        </p:spPr>
        <p:txBody>
          <a:bodyPr/>
          <a:lstStyle>
            <a:lvl1pPr>
              <a:defRPr/>
            </a:lvl1pPr>
          </a:lstStyle>
          <a:p>
            <a:r>
              <a:rPr lang="es-ES"/>
              <a:t>Haga clic para cambiar el estilo de título	</a:t>
            </a:r>
          </a:p>
        </p:txBody>
      </p:sp>
      <p:sp>
        <p:nvSpPr>
          <p:cNvPr id="93197" name="Rectangle 13"/>
          <p:cNvSpPr>
            <a:spLocks noGrp="1" noChangeArrowheads="1"/>
          </p:cNvSpPr>
          <p:nvPr>
            <p:ph type="subTitle" idx="1"/>
          </p:nvPr>
        </p:nvSpPr>
        <p:spPr>
          <a:xfrm>
            <a:off x="2133600" y="4114800"/>
            <a:ext cx="6400800" cy="1752600"/>
          </a:xfrm>
        </p:spPr>
        <p:txBody>
          <a:bodyPr/>
          <a:lstStyle>
            <a:lvl1pPr marL="0" indent="0">
              <a:buFont typeface="Wingdings" pitchFamily="2" charset="2"/>
              <a:buNone/>
              <a:defRPr/>
            </a:lvl1pPr>
          </a:lstStyle>
          <a:p>
            <a:r>
              <a:rPr lang="es-ES"/>
              <a:t>Haga clic para modificar el estilo de subtítulo del patrón</a:t>
            </a:r>
          </a:p>
        </p:txBody>
      </p:sp>
      <p:sp>
        <p:nvSpPr>
          <p:cNvPr id="93198" name="Rectangle 14"/>
          <p:cNvSpPr>
            <a:spLocks noGrp="1" noChangeArrowheads="1"/>
          </p:cNvSpPr>
          <p:nvPr>
            <p:ph type="dt" sz="half" idx="2"/>
          </p:nvPr>
        </p:nvSpPr>
        <p:spPr>
          <a:xfrm>
            <a:off x="1143000" y="6248400"/>
            <a:ext cx="1905000" cy="457200"/>
          </a:xfrm>
        </p:spPr>
        <p:txBody>
          <a:bodyPr/>
          <a:lstStyle>
            <a:lvl1pPr>
              <a:defRPr/>
            </a:lvl1pPr>
          </a:lstStyle>
          <a:p>
            <a:endParaRPr lang="es-ES"/>
          </a:p>
        </p:txBody>
      </p:sp>
      <p:sp>
        <p:nvSpPr>
          <p:cNvPr id="93199" name="Rectangle 15"/>
          <p:cNvSpPr>
            <a:spLocks noGrp="1" noChangeArrowheads="1"/>
          </p:cNvSpPr>
          <p:nvPr>
            <p:ph type="ftr" sz="quarter" idx="3"/>
          </p:nvPr>
        </p:nvSpPr>
        <p:spPr>
          <a:xfrm>
            <a:off x="3581400" y="6248400"/>
            <a:ext cx="2895600" cy="457200"/>
          </a:xfrm>
        </p:spPr>
        <p:txBody>
          <a:bodyPr/>
          <a:lstStyle>
            <a:lvl1pPr>
              <a:defRPr/>
            </a:lvl1pPr>
          </a:lstStyle>
          <a:p>
            <a:endParaRPr lang="es-ES"/>
          </a:p>
        </p:txBody>
      </p:sp>
      <p:sp>
        <p:nvSpPr>
          <p:cNvPr id="93200" name="Rectangle 16"/>
          <p:cNvSpPr>
            <a:spLocks noGrp="1" noChangeArrowheads="1"/>
          </p:cNvSpPr>
          <p:nvPr>
            <p:ph type="sldNum" sz="quarter" idx="4"/>
          </p:nvPr>
        </p:nvSpPr>
        <p:spPr>
          <a:xfrm>
            <a:off x="7010400" y="6248400"/>
            <a:ext cx="1905000" cy="457200"/>
          </a:xfrm>
        </p:spPr>
        <p:txBody>
          <a:bodyPr/>
          <a:lstStyle>
            <a:lvl1pPr>
              <a:defRPr/>
            </a:lvl1pPr>
          </a:lstStyle>
          <a:p>
            <a:fld id="{4A91FDB6-23BB-4A5A-9C73-617545D75CAE}"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16CFE14-29B8-4E3B-B564-8C143F4BE7F7}"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96100" y="3048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066800" y="3048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C29A6AF-053B-4D91-9781-07FBC2D64BCA}"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16764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0" y="16764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066800" y="63246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505200" y="63246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934200" y="6324600"/>
            <a:ext cx="1905000" cy="457200"/>
          </a:xfrm>
        </p:spPr>
        <p:txBody>
          <a:bodyPr/>
          <a:lstStyle>
            <a:lvl1pPr>
              <a:defRPr/>
            </a:lvl1pPr>
          </a:lstStyle>
          <a:p>
            <a:fld id="{6071640A-B359-42DB-94E5-875A7AAFBC9A}"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16764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5029200" y="16764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5029200" y="38100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1066800" y="6324600"/>
            <a:ext cx="1905000" cy="457200"/>
          </a:xfrm>
        </p:spPr>
        <p:txBody>
          <a:bodyPr/>
          <a:lstStyle>
            <a:lvl1pPr>
              <a:defRPr/>
            </a:lvl1pPr>
          </a:lstStyle>
          <a:p>
            <a:endParaRPr lang="es-ES"/>
          </a:p>
        </p:txBody>
      </p:sp>
      <p:sp>
        <p:nvSpPr>
          <p:cNvPr id="7" name="6 Marcador de pie de página"/>
          <p:cNvSpPr>
            <a:spLocks noGrp="1"/>
          </p:cNvSpPr>
          <p:nvPr>
            <p:ph type="ftr" sz="quarter" idx="11"/>
          </p:nvPr>
        </p:nvSpPr>
        <p:spPr>
          <a:xfrm>
            <a:off x="3505200" y="6324600"/>
            <a:ext cx="2895600" cy="45720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934200" y="6324600"/>
            <a:ext cx="1905000" cy="457200"/>
          </a:xfrm>
        </p:spPr>
        <p:txBody>
          <a:bodyPr/>
          <a:lstStyle>
            <a:lvl1pPr>
              <a:defRPr/>
            </a:lvl1pPr>
          </a:lstStyle>
          <a:p>
            <a:fld id="{271C2962-A58C-4B0B-84B3-FAE7AF5F4636}" type="slidenum">
              <a:rPr lang="es-ES"/>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00"/>
            <a:ext cx="77724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66800" y="16764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5029200" y="16764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5029200" y="38100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1066800" y="6324600"/>
            <a:ext cx="1905000" cy="457200"/>
          </a:xfrm>
        </p:spPr>
        <p:txBody>
          <a:bodyPr/>
          <a:lstStyle>
            <a:lvl1pPr>
              <a:defRPr/>
            </a:lvl1pPr>
          </a:lstStyle>
          <a:p>
            <a:endParaRPr lang="es-ES"/>
          </a:p>
        </p:txBody>
      </p:sp>
      <p:sp>
        <p:nvSpPr>
          <p:cNvPr id="7" name="6 Marcador de pie de página"/>
          <p:cNvSpPr>
            <a:spLocks noGrp="1"/>
          </p:cNvSpPr>
          <p:nvPr>
            <p:ph type="ftr" sz="quarter" idx="11"/>
          </p:nvPr>
        </p:nvSpPr>
        <p:spPr>
          <a:xfrm>
            <a:off x="3505200" y="6324600"/>
            <a:ext cx="2895600" cy="45720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934200" y="6324600"/>
            <a:ext cx="1905000" cy="457200"/>
          </a:xfrm>
        </p:spPr>
        <p:txBody>
          <a:bodyPr/>
          <a:lstStyle>
            <a:lvl1pPr>
              <a:defRPr/>
            </a:lvl1pPr>
          </a:lstStyle>
          <a:p>
            <a:fld id="{BE653227-4F0D-45C3-AB3A-2E608413EAFA}" type="slidenum">
              <a:rPr lang="es-ES"/>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1066800" y="1676400"/>
            <a:ext cx="7772400" cy="4114800"/>
          </a:xfrm>
        </p:spPr>
        <p:txBody>
          <a:bodyPr/>
          <a:lstStyle/>
          <a:p>
            <a:endParaRPr lang="es-ES"/>
          </a:p>
        </p:txBody>
      </p:sp>
      <p:sp>
        <p:nvSpPr>
          <p:cNvPr id="4" name="3 Marcador de fecha"/>
          <p:cNvSpPr>
            <a:spLocks noGrp="1"/>
          </p:cNvSpPr>
          <p:nvPr>
            <p:ph type="dt" sz="half" idx="10"/>
          </p:nvPr>
        </p:nvSpPr>
        <p:spPr>
          <a:xfrm>
            <a:off x="1066800" y="6324600"/>
            <a:ext cx="1905000" cy="457200"/>
          </a:xfrm>
        </p:spPr>
        <p:txBody>
          <a:bodyPr/>
          <a:lstStyle>
            <a:lvl1pPr>
              <a:defRPr/>
            </a:lvl1pPr>
          </a:lstStyle>
          <a:p>
            <a:endParaRPr lang="es-ES"/>
          </a:p>
        </p:txBody>
      </p:sp>
      <p:sp>
        <p:nvSpPr>
          <p:cNvPr id="5" name="4 Marcador de pie de página"/>
          <p:cNvSpPr>
            <a:spLocks noGrp="1"/>
          </p:cNvSpPr>
          <p:nvPr>
            <p:ph type="ftr" sz="quarter" idx="11"/>
          </p:nvPr>
        </p:nvSpPr>
        <p:spPr>
          <a:xfrm>
            <a:off x="3505200" y="6324600"/>
            <a:ext cx="2895600" cy="45720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934200" y="6324600"/>
            <a:ext cx="1905000" cy="457200"/>
          </a:xfrm>
        </p:spPr>
        <p:txBody>
          <a:bodyPr/>
          <a:lstStyle>
            <a:lvl1pPr>
              <a:defRPr/>
            </a:lvl1pPr>
          </a:lstStyle>
          <a:p>
            <a:fld id="{40C1F2E1-856C-4B31-9443-EE5CA8B01268}"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2480E10-AA99-457C-AE3C-949B92293698}"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F645B0E-0F0F-49D8-94D3-4DEF3245981B}"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66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2F921F9F-2311-453D-AB12-D5108ED817B6}"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766413CE-513B-46DF-B9E3-D3BF05619F9B}"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EA1F48C9-F9EA-4EA2-9A55-36CA20180200}"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FD43A721-7D66-4B0F-A6B2-3158008EBC27}"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E30D0055-2FA3-4829-9970-2DD883055DD7}"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FFBDC221-5B0C-4D35-BF0A-38D297ABEDE5}"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92162" name="Freeform 2"/>
          <p:cNvSpPr>
            <a:spLocks/>
          </p:cNvSpPr>
          <p:nvPr/>
        </p:nvSpPr>
        <p:spPr bwMode="hidden">
          <a:xfrm>
            <a:off x="-11113" y="1836738"/>
            <a:ext cx="2268538"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endParaRPr lang="es-ES"/>
          </a:p>
        </p:txBody>
      </p:sp>
      <p:sp>
        <p:nvSpPr>
          <p:cNvPr id="92163" name="Freeform 3"/>
          <p:cNvSpPr>
            <a:spLocks/>
          </p:cNvSpPr>
          <p:nvPr/>
        </p:nvSpPr>
        <p:spPr bwMode="hidden">
          <a:xfrm>
            <a:off x="107950"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endParaRPr lang="es-ES"/>
          </a:p>
        </p:txBody>
      </p:sp>
      <p:sp>
        <p:nvSpPr>
          <p:cNvPr id="92164" name="Freeform 4"/>
          <p:cNvSpPr>
            <a:spLocks/>
          </p:cNvSpPr>
          <p:nvPr/>
        </p:nvSpPr>
        <p:spPr bwMode="hidden">
          <a:xfrm>
            <a:off x="1192213" y="354013"/>
            <a:ext cx="2266950"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endParaRPr lang="es-ES"/>
          </a:p>
        </p:txBody>
      </p:sp>
      <p:sp>
        <p:nvSpPr>
          <p:cNvPr id="92165" name="Freeform 5"/>
          <p:cNvSpPr>
            <a:spLocks/>
          </p:cNvSpPr>
          <p:nvPr/>
        </p:nvSpPr>
        <p:spPr bwMode="hidden">
          <a:xfrm>
            <a:off x="2532063"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s-ES"/>
          </a:p>
        </p:txBody>
      </p:sp>
      <p:sp>
        <p:nvSpPr>
          <p:cNvPr id="92166" name="Freeform 6"/>
          <p:cNvSpPr>
            <a:spLocks/>
          </p:cNvSpPr>
          <p:nvPr/>
        </p:nvSpPr>
        <p:spPr bwMode="hidden">
          <a:xfrm>
            <a:off x="3175" y="4797425"/>
            <a:ext cx="3417888"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endParaRPr lang="es-ES"/>
          </a:p>
        </p:txBody>
      </p:sp>
      <p:sp>
        <p:nvSpPr>
          <p:cNvPr id="92167" name="Freeform 7"/>
          <p:cNvSpPr>
            <a:spLocks/>
          </p:cNvSpPr>
          <p:nvPr/>
        </p:nvSpPr>
        <p:spPr bwMode="hidden">
          <a:xfrm>
            <a:off x="4494213" y="4425950"/>
            <a:ext cx="2263775"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endParaRPr lang="es-ES"/>
          </a:p>
        </p:txBody>
      </p:sp>
      <p:sp>
        <p:nvSpPr>
          <p:cNvPr id="92168" name="Freeform 8"/>
          <p:cNvSpPr>
            <a:spLocks/>
          </p:cNvSpPr>
          <p:nvPr/>
        </p:nvSpPr>
        <p:spPr bwMode="hidden">
          <a:xfrm>
            <a:off x="5646738" y="487363"/>
            <a:ext cx="2928937"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s-ES"/>
          </a:p>
        </p:txBody>
      </p:sp>
      <p:sp>
        <p:nvSpPr>
          <p:cNvPr id="92169" name="Freeform 9"/>
          <p:cNvSpPr>
            <a:spLocks/>
          </p:cNvSpPr>
          <p:nvPr/>
        </p:nvSpPr>
        <p:spPr bwMode="hidden">
          <a:xfrm>
            <a:off x="7146925" y="2555875"/>
            <a:ext cx="2008188"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endParaRPr lang="es-ES"/>
          </a:p>
        </p:txBody>
      </p:sp>
      <p:pic>
        <p:nvPicPr>
          <p:cNvPr id="92170" name="Picture 10" descr="Facbanna"/>
          <p:cNvPicPr>
            <a:picLocks noChangeAspect="1" noChangeArrowheads="1"/>
          </p:cNvPicPr>
          <p:nvPr/>
        </p:nvPicPr>
        <p:blipFill>
          <a:blip r:embed="rId17"/>
          <a:srcRect/>
          <a:stretch>
            <a:fillRect/>
          </a:stretch>
        </p:blipFill>
        <p:spPr bwMode="invGray">
          <a:xfrm>
            <a:off x="3175" y="-3175"/>
            <a:ext cx="803275" cy="6858000"/>
          </a:xfrm>
          <a:prstGeom prst="rect">
            <a:avLst/>
          </a:prstGeom>
          <a:noFill/>
        </p:spPr>
      </p:pic>
      <p:sp>
        <p:nvSpPr>
          <p:cNvPr id="92171" name="Rectangle 11"/>
          <p:cNvSpPr>
            <a:spLocks noGrp="1" noChangeArrowheads="1"/>
          </p:cNvSpPr>
          <p:nvPr>
            <p:ph type="title"/>
          </p:nvPr>
        </p:nvSpPr>
        <p:spPr bwMode="auto">
          <a:xfrm>
            <a:off x="10668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92172" name="Rectangle 12"/>
          <p:cNvSpPr>
            <a:spLocks noGrp="1" noChangeArrowheads="1"/>
          </p:cNvSpPr>
          <p:nvPr>
            <p:ph type="body" idx="1"/>
          </p:nvPr>
        </p:nvSpPr>
        <p:spPr bwMode="auto">
          <a:xfrm>
            <a:off x="10668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92173" name="Rectangle 13"/>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0" u="none"/>
            </a:lvl1pPr>
          </a:lstStyle>
          <a:p>
            <a:endParaRPr lang="es-ES"/>
          </a:p>
        </p:txBody>
      </p:sp>
      <p:sp>
        <p:nvSpPr>
          <p:cNvPr id="92174" name="Rectangle 14"/>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u="none"/>
            </a:lvl1pPr>
          </a:lstStyle>
          <a:p>
            <a:endParaRPr lang="es-ES"/>
          </a:p>
        </p:txBody>
      </p:sp>
      <p:sp>
        <p:nvSpPr>
          <p:cNvPr id="92175" name="Rectangle 15"/>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u="none"/>
            </a:lvl1pPr>
          </a:lstStyle>
          <a:p>
            <a:fld id="{964DD1E0-ADCE-4FB9-BA6D-89E7E174D055}"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rgbClr val="FFFF00"/>
        </a:buClr>
        <a:buSzPct val="80000"/>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CC0000"/>
        </a:buClr>
        <a:buSzPct val="7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Gr_fico_de_Microsoft_Office_Excel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Gr_fico_de_Microsoft_Office_Excel2.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Gr_fico_de_Microsoft_Office_Excel3.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Gr_fico_de_Microsoft_Office_Excel4.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Gr_fico_de_Microsoft_Office_Excel5.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16013" y="2997200"/>
            <a:ext cx="7596187" cy="1143000"/>
          </a:xfrm>
        </p:spPr>
        <p:txBody>
          <a:bodyPr/>
          <a:lstStyle/>
          <a:p>
            <a:pPr algn="ctr"/>
            <a:r>
              <a:rPr lang="es-ES" sz="4000" b="1"/>
              <a:t>”Reingenieria Administrativa, Financiera, Operativa y Comercial de la Dulcería y Cafetería La Palma”</a:t>
            </a:r>
          </a:p>
        </p:txBody>
      </p:sp>
      <p:sp>
        <p:nvSpPr>
          <p:cNvPr id="2051" name="Rectangle 3"/>
          <p:cNvSpPr>
            <a:spLocks noGrp="1" noChangeArrowheads="1"/>
          </p:cNvSpPr>
          <p:nvPr>
            <p:ph type="subTitle" idx="1"/>
          </p:nvPr>
        </p:nvSpPr>
        <p:spPr>
          <a:xfrm>
            <a:off x="4040188" y="5105400"/>
            <a:ext cx="5103812" cy="1752600"/>
          </a:xfrm>
        </p:spPr>
        <p:txBody>
          <a:bodyPr/>
          <a:lstStyle/>
          <a:p>
            <a:r>
              <a:rPr lang="es-ES" sz="2800" b="1"/>
              <a:t>Por: </a:t>
            </a:r>
          </a:p>
          <a:p>
            <a:pPr algn="r"/>
            <a:r>
              <a:rPr lang="es-ES" sz="2800" b="1"/>
              <a:t>    Andrea Pino Del Campo,</a:t>
            </a:r>
          </a:p>
          <a:p>
            <a:pPr algn="r"/>
            <a:r>
              <a:rPr lang="es-ES" sz="2800" b="1"/>
              <a:t>Daniel Pozo Urquizo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s-MX" b="1"/>
              <a:t>Problemas de mercado</a:t>
            </a:r>
            <a:endParaRPr lang="es-ES" b="1"/>
          </a:p>
        </p:txBody>
      </p:sp>
      <p:sp>
        <p:nvSpPr>
          <p:cNvPr id="10243" name="Rectangle 3"/>
          <p:cNvSpPr>
            <a:spLocks noGrp="1" noChangeArrowheads="1"/>
          </p:cNvSpPr>
          <p:nvPr>
            <p:ph type="body" idx="1"/>
          </p:nvPr>
        </p:nvSpPr>
        <p:spPr/>
        <p:txBody>
          <a:bodyPr/>
          <a:lstStyle/>
          <a:p>
            <a:pPr algn="just">
              <a:lnSpc>
                <a:spcPct val="90000"/>
              </a:lnSpc>
            </a:pPr>
            <a:endParaRPr lang="es-MX" sz="2400"/>
          </a:p>
          <a:p>
            <a:pPr algn="just">
              <a:lnSpc>
                <a:spcPct val="90000"/>
              </a:lnSpc>
            </a:pPr>
            <a:r>
              <a:rPr lang="es-MX" sz="2800"/>
              <a:t>No tienen debidamente identificada y segmentada su clientela ni su competencia, los que no les permite establecer estrategias comerciales efectivas.</a:t>
            </a:r>
          </a:p>
          <a:p>
            <a:pPr algn="just">
              <a:lnSpc>
                <a:spcPct val="90000"/>
              </a:lnSpc>
              <a:buFont typeface="Wingdings" pitchFamily="2" charset="2"/>
              <a:buNone/>
            </a:pPr>
            <a:endParaRPr lang="es-EC" sz="2800"/>
          </a:p>
          <a:p>
            <a:pPr algn="just">
              <a:lnSpc>
                <a:spcPct val="90000"/>
              </a:lnSpc>
            </a:pPr>
            <a:r>
              <a:rPr lang="es-EC" sz="2800"/>
              <a:t>No tienen un proceso definido y eficiente para la calificación y control de los proveedores, lo que los hace vulnerables a problemas o cambios que se puedan tener con estos. </a:t>
            </a:r>
            <a:endParaRPr lang="es-ES"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1066800" y="1676400"/>
            <a:ext cx="7177088" cy="4114800"/>
          </a:xfrm>
        </p:spPr>
        <p:txBody>
          <a:bodyPr/>
          <a:lstStyle/>
          <a:p>
            <a:pPr>
              <a:lnSpc>
                <a:spcPct val="80000"/>
              </a:lnSpc>
              <a:buFont typeface="Wingdings" pitchFamily="2" charset="2"/>
              <a:buNone/>
            </a:pPr>
            <a:r>
              <a:rPr lang="es-MX">
                <a:solidFill>
                  <a:schemeClr val="tx2"/>
                </a:solidFill>
              </a:rPr>
              <a:t>Fortalezas</a:t>
            </a:r>
          </a:p>
          <a:p>
            <a:pPr>
              <a:lnSpc>
                <a:spcPct val="80000"/>
              </a:lnSpc>
              <a:buFont typeface="Wingdings" pitchFamily="2" charset="2"/>
              <a:buNone/>
            </a:pPr>
            <a:endParaRPr lang="es-EC" sz="2800">
              <a:solidFill>
                <a:schemeClr val="tx2"/>
              </a:solidFill>
            </a:endParaRPr>
          </a:p>
          <a:p>
            <a:pPr algn="just">
              <a:lnSpc>
                <a:spcPct val="80000"/>
              </a:lnSpc>
            </a:pPr>
            <a:r>
              <a:rPr lang="es-EC" sz="2400"/>
              <a:t>Estar posicionada como una empresa tradicional en la ciudad.</a:t>
            </a:r>
          </a:p>
          <a:p>
            <a:pPr algn="just">
              <a:lnSpc>
                <a:spcPct val="80000"/>
              </a:lnSpc>
            </a:pPr>
            <a:endParaRPr lang="es-EC" sz="2400"/>
          </a:p>
          <a:p>
            <a:pPr algn="just">
              <a:lnSpc>
                <a:spcPct val="80000"/>
              </a:lnSpc>
            </a:pPr>
            <a:r>
              <a:rPr lang="es-EC" sz="2400"/>
              <a:t>La experiencia que han adquirido a lo largo de estos años.</a:t>
            </a:r>
          </a:p>
          <a:p>
            <a:pPr algn="just">
              <a:lnSpc>
                <a:spcPct val="80000"/>
              </a:lnSpc>
            </a:pPr>
            <a:endParaRPr lang="es-EC" sz="2400"/>
          </a:p>
          <a:p>
            <a:pPr algn="just">
              <a:lnSpc>
                <a:spcPct val="80000"/>
              </a:lnSpc>
            </a:pPr>
            <a:r>
              <a:rPr lang="es-EC" sz="2400"/>
              <a:t>Ubicación apropiada.</a:t>
            </a:r>
          </a:p>
          <a:p>
            <a:pPr algn="just">
              <a:lnSpc>
                <a:spcPct val="80000"/>
              </a:lnSpc>
            </a:pPr>
            <a:endParaRPr lang="es-EC" sz="2400"/>
          </a:p>
          <a:p>
            <a:pPr algn="just">
              <a:lnSpc>
                <a:spcPct val="80000"/>
              </a:lnSpc>
            </a:pPr>
            <a:r>
              <a:rPr lang="es-EC" sz="2400"/>
              <a:t>Bajos precios en sus productos.</a:t>
            </a:r>
          </a:p>
          <a:p>
            <a:pPr algn="just">
              <a:lnSpc>
                <a:spcPct val="80000"/>
              </a:lnSpc>
              <a:buFont typeface="Wingdings" pitchFamily="2" charset="2"/>
              <a:buNone/>
            </a:pPr>
            <a:endParaRPr lang="es-MX" sz="2400" b="1" u="sng"/>
          </a:p>
        </p:txBody>
      </p:sp>
      <p:sp>
        <p:nvSpPr>
          <p:cNvPr id="12292" name="Text Box 4"/>
          <p:cNvSpPr txBox="1">
            <a:spLocks noChangeArrowheads="1"/>
          </p:cNvSpPr>
          <p:nvPr/>
        </p:nvSpPr>
        <p:spPr bwMode="auto">
          <a:xfrm>
            <a:off x="2195513" y="404813"/>
            <a:ext cx="4422775" cy="823912"/>
          </a:xfrm>
          <a:prstGeom prst="rect">
            <a:avLst/>
          </a:prstGeom>
          <a:noFill/>
          <a:ln w="9525">
            <a:noFill/>
            <a:miter lim="800000"/>
            <a:headEnd/>
            <a:tailEnd/>
          </a:ln>
          <a:effectLst/>
        </p:spPr>
        <p:txBody>
          <a:bodyPr wrap="none">
            <a:spAutoFit/>
          </a:bodyPr>
          <a:lstStyle/>
          <a:p>
            <a:pPr algn="l"/>
            <a:r>
              <a:rPr lang="es-ES"/>
              <a:t>Análisis FODA</a:t>
            </a:r>
          </a:p>
        </p:txBody>
      </p:sp>
      <p:pic>
        <p:nvPicPr>
          <p:cNvPr id="12296" name="Picture 8" descr="Fotos La Palma16"/>
          <p:cNvPicPr>
            <a:picLocks noChangeAspect="1" noChangeArrowheads="1"/>
          </p:cNvPicPr>
          <p:nvPr>
            <p:ph sz="half" idx="2"/>
          </p:nvPr>
        </p:nvPicPr>
        <p:blipFill>
          <a:blip r:embed="rId2">
            <a:lum bright="-6000" contrast="18000"/>
          </a:blip>
          <a:srcRect/>
          <a:stretch>
            <a:fillRect/>
          </a:stretch>
        </p:blipFill>
        <p:spPr>
          <a:xfrm>
            <a:off x="5940425" y="4149725"/>
            <a:ext cx="3203575" cy="2708275"/>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sz="half" idx="1"/>
          </p:nvPr>
        </p:nvSpPr>
        <p:spPr>
          <a:xfrm>
            <a:off x="2051050" y="1341438"/>
            <a:ext cx="6842125" cy="4465637"/>
          </a:xfrm>
        </p:spPr>
        <p:txBody>
          <a:bodyPr/>
          <a:lstStyle/>
          <a:p>
            <a:pPr>
              <a:lnSpc>
                <a:spcPct val="80000"/>
              </a:lnSpc>
              <a:buFont typeface="Wingdings" pitchFamily="2" charset="2"/>
              <a:buNone/>
            </a:pPr>
            <a:r>
              <a:rPr lang="es-MX" b="1" u="sng">
                <a:solidFill>
                  <a:schemeClr val="tx2"/>
                </a:solidFill>
              </a:rPr>
              <a:t>Oportunidades</a:t>
            </a:r>
          </a:p>
          <a:p>
            <a:pPr>
              <a:lnSpc>
                <a:spcPct val="80000"/>
              </a:lnSpc>
              <a:buFont typeface="Wingdings" pitchFamily="2" charset="2"/>
              <a:buNone/>
            </a:pPr>
            <a:endParaRPr lang="es-EC"/>
          </a:p>
          <a:p>
            <a:pPr algn="just">
              <a:lnSpc>
                <a:spcPct val="80000"/>
              </a:lnSpc>
            </a:pPr>
            <a:r>
              <a:rPr lang="es-EC" sz="2200"/>
              <a:t>El mercado de  este tipo de establecimientos está en crecimiento, más aún con la regeneración urbana.</a:t>
            </a:r>
          </a:p>
          <a:p>
            <a:pPr algn="just">
              <a:lnSpc>
                <a:spcPct val="80000"/>
              </a:lnSpc>
            </a:pPr>
            <a:endParaRPr lang="es-EC" sz="2200"/>
          </a:p>
          <a:p>
            <a:pPr algn="just">
              <a:lnSpc>
                <a:spcPct val="80000"/>
              </a:lnSpc>
            </a:pPr>
            <a:r>
              <a:rPr lang="es-EC" sz="2200"/>
              <a:t>Poder ampliar la variedad de productos dependiendo de las necesidades del mercado.</a:t>
            </a:r>
          </a:p>
          <a:p>
            <a:pPr algn="just">
              <a:lnSpc>
                <a:spcPct val="80000"/>
              </a:lnSpc>
            </a:pPr>
            <a:endParaRPr lang="es-EC" sz="2200"/>
          </a:p>
          <a:p>
            <a:pPr algn="just">
              <a:lnSpc>
                <a:spcPct val="80000"/>
              </a:lnSpc>
            </a:pPr>
            <a:r>
              <a:rPr lang="es-EC" sz="2200"/>
              <a:t>Venta de franquicias.</a:t>
            </a:r>
          </a:p>
          <a:p>
            <a:pPr algn="just">
              <a:lnSpc>
                <a:spcPct val="80000"/>
              </a:lnSpc>
            </a:pPr>
            <a:endParaRPr lang="es-EC" sz="2200"/>
          </a:p>
          <a:p>
            <a:pPr algn="just">
              <a:lnSpc>
                <a:spcPct val="80000"/>
              </a:lnSpc>
            </a:pPr>
            <a:r>
              <a:rPr lang="es-EC" sz="2200"/>
              <a:t>Incremento de ventas por aumento de turismo en la ciudad.</a:t>
            </a:r>
          </a:p>
          <a:p>
            <a:pPr>
              <a:lnSpc>
                <a:spcPct val="80000"/>
              </a:lnSpc>
            </a:pPr>
            <a:endParaRPr lang="es-MX" sz="2200" b="1" u="sng"/>
          </a:p>
          <a:p>
            <a:pPr>
              <a:lnSpc>
                <a:spcPct val="80000"/>
              </a:lnSpc>
            </a:pPr>
            <a:endParaRPr lang="es-ES" sz="2000"/>
          </a:p>
        </p:txBody>
      </p:sp>
      <p:pic>
        <p:nvPicPr>
          <p:cNvPr id="37893" name="Picture 5" descr="Foto La Palma7"/>
          <p:cNvPicPr>
            <a:picLocks noChangeAspect="1" noChangeArrowheads="1"/>
          </p:cNvPicPr>
          <p:nvPr>
            <p:ph sz="quarter" idx="2"/>
          </p:nvPr>
        </p:nvPicPr>
        <p:blipFill>
          <a:blip r:embed="rId2" cstate="print"/>
          <a:srcRect/>
          <a:stretch>
            <a:fillRect/>
          </a:stretch>
        </p:blipFill>
        <p:spPr>
          <a:xfrm>
            <a:off x="-4763" y="4856163"/>
            <a:ext cx="1435101" cy="1000125"/>
          </a:xfrm>
          <a:noFill/>
          <a:ln/>
        </p:spPr>
      </p:pic>
      <p:sp>
        <p:nvSpPr>
          <p:cNvPr id="37892" name="Text Box 4"/>
          <p:cNvSpPr txBox="1">
            <a:spLocks noChangeArrowheads="1"/>
          </p:cNvSpPr>
          <p:nvPr/>
        </p:nvSpPr>
        <p:spPr bwMode="auto">
          <a:xfrm>
            <a:off x="1835150" y="404813"/>
            <a:ext cx="3011488" cy="519112"/>
          </a:xfrm>
          <a:prstGeom prst="rect">
            <a:avLst/>
          </a:prstGeom>
          <a:noFill/>
          <a:ln w="9525">
            <a:noFill/>
            <a:miter lim="800000"/>
            <a:headEnd/>
            <a:tailEnd/>
          </a:ln>
          <a:effectLst/>
        </p:spPr>
        <p:txBody>
          <a:bodyPr wrap="none">
            <a:spAutoFit/>
          </a:bodyPr>
          <a:lstStyle/>
          <a:p>
            <a:pPr algn="l"/>
            <a:r>
              <a:rPr lang="es-ES" sz="2800" u="none"/>
              <a:t>Análisis FODA…</a:t>
            </a:r>
          </a:p>
        </p:txBody>
      </p:sp>
      <p:pic>
        <p:nvPicPr>
          <p:cNvPr id="37902" name="Picture 14" descr="Foto La Palma7"/>
          <p:cNvPicPr>
            <a:picLocks noChangeAspect="1" noChangeArrowheads="1"/>
          </p:cNvPicPr>
          <p:nvPr>
            <p:ph sz="quarter" idx="3"/>
          </p:nvPr>
        </p:nvPicPr>
        <p:blipFill>
          <a:blip r:embed="rId2" cstate="print"/>
          <a:srcRect/>
          <a:stretch>
            <a:fillRect/>
          </a:stretch>
        </p:blipFill>
        <p:spPr>
          <a:xfrm>
            <a:off x="0" y="5857875"/>
            <a:ext cx="1435100" cy="1000125"/>
          </a:xfrm>
          <a:noFill/>
          <a:ln/>
        </p:spPr>
      </p:pic>
      <p:pic>
        <p:nvPicPr>
          <p:cNvPr id="37905" name="Picture 17" descr="Foto La Palma7"/>
          <p:cNvPicPr>
            <a:picLocks noChangeAspect="1" noChangeArrowheads="1"/>
          </p:cNvPicPr>
          <p:nvPr/>
        </p:nvPicPr>
        <p:blipFill>
          <a:blip r:embed="rId2" cstate="print"/>
          <a:srcRect/>
          <a:stretch>
            <a:fillRect/>
          </a:stretch>
        </p:blipFill>
        <p:spPr bwMode="auto">
          <a:xfrm>
            <a:off x="-9525" y="2846388"/>
            <a:ext cx="1435100" cy="1000125"/>
          </a:xfrm>
          <a:prstGeom prst="rect">
            <a:avLst/>
          </a:prstGeom>
          <a:noFill/>
          <a:ln w="9525">
            <a:noFill/>
            <a:miter lim="800000"/>
            <a:headEnd/>
            <a:tailEnd/>
          </a:ln>
        </p:spPr>
      </p:pic>
      <p:pic>
        <p:nvPicPr>
          <p:cNvPr id="37906" name="Picture 18" descr="Foto La Palma7"/>
          <p:cNvPicPr>
            <a:picLocks noChangeAspect="1" noChangeArrowheads="1"/>
          </p:cNvPicPr>
          <p:nvPr/>
        </p:nvPicPr>
        <p:blipFill>
          <a:blip r:embed="rId2" cstate="print"/>
          <a:srcRect/>
          <a:stretch>
            <a:fillRect/>
          </a:stretch>
        </p:blipFill>
        <p:spPr bwMode="auto">
          <a:xfrm>
            <a:off x="0" y="3789363"/>
            <a:ext cx="1435100" cy="1000125"/>
          </a:xfrm>
          <a:prstGeom prst="rect">
            <a:avLst/>
          </a:prstGeom>
          <a:noFill/>
          <a:ln w="9525">
            <a:noFill/>
            <a:miter lim="800000"/>
            <a:headEnd/>
            <a:tailEnd/>
          </a:ln>
        </p:spPr>
      </p:pic>
      <p:pic>
        <p:nvPicPr>
          <p:cNvPr id="37907" name="Picture 19" descr="Foto La Palma7"/>
          <p:cNvPicPr>
            <a:picLocks noChangeAspect="1" noChangeArrowheads="1"/>
          </p:cNvPicPr>
          <p:nvPr/>
        </p:nvPicPr>
        <p:blipFill>
          <a:blip r:embed="rId2" cstate="print"/>
          <a:srcRect/>
          <a:stretch>
            <a:fillRect/>
          </a:stretch>
        </p:blipFill>
        <p:spPr bwMode="auto">
          <a:xfrm>
            <a:off x="-4763" y="987425"/>
            <a:ext cx="1435101" cy="1000125"/>
          </a:xfrm>
          <a:prstGeom prst="rect">
            <a:avLst/>
          </a:prstGeom>
          <a:noFill/>
          <a:ln w="9525">
            <a:noFill/>
            <a:miter lim="800000"/>
            <a:headEnd/>
            <a:tailEnd/>
          </a:ln>
        </p:spPr>
      </p:pic>
      <p:pic>
        <p:nvPicPr>
          <p:cNvPr id="37908" name="Picture 20" descr="Foto La Palma7"/>
          <p:cNvPicPr>
            <a:picLocks noChangeAspect="1" noChangeArrowheads="1"/>
          </p:cNvPicPr>
          <p:nvPr/>
        </p:nvPicPr>
        <p:blipFill>
          <a:blip r:embed="rId2" cstate="print"/>
          <a:srcRect/>
          <a:stretch>
            <a:fillRect/>
          </a:stretch>
        </p:blipFill>
        <p:spPr bwMode="auto">
          <a:xfrm>
            <a:off x="0" y="1989138"/>
            <a:ext cx="1435100" cy="1000125"/>
          </a:xfrm>
          <a:prstGeom prst="rect">
            <a:avLst/>
          </a:prstGeom>
          <a:noFill/>
          <a:ln w="9525">
            <a:noFill/>
            <a:miter lim="800000"/>
            <a:headEnd/>
            <a:tailEnd/>
          </a:ln>
        </p:spPr>
      </p:pic>
      <p:pic>
        <p:nvPicPr>
          <p:cNvPr id="37909" name="Picture 21" descr="Foto La Palma7"/>
          <p:cNvPicPr>
            <a:picLocks noChangeAspect="1" noChangeArrowheads="1"/>
          </p:cNvPicPr>
          <p:nvPr/>
        </p:nvPicPr>
        <p:blipFill>
          <a:blip r:embed="rId2" cstate="print"/>
          <a:srcRect/>
          <a:stretch>
            <a:fillRect/>
          </a:stretch>
        </p:blipFill>
        <p:spPr bwMode="auto">
          <a:xfrm>
            <a:off x="0" y="0"/>
            <a:ext cx="1435100"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1042988" y="908050"/>
            <a:ext cx="3810000" cy="4114800"/>
          </a:xfrm>
        </p:spPr>
        <p:txBody>
          <a:bodyPr/>
          <a:lstStyle/>
          <a:p>
            <a:pPr>
              <a:lnSpc>
                <a:spcPct val="80000"/>
              </a:lnSpc>
              <a:buFont typeface="Wingdings" pitchFamily="2" charset="2"/>
              <a:buNone/>
            </a:pPr>
            <a:r>
              <a:rPr lang="es-MX" b="1" u="sng">
                <a:solidFill>
                  <a:schemeClr val="tx2"/>
                </a:solidFill>
              </a:rPr>
              <a:t>Debilidades</a:t>
            </a:r>
          </a:p>
          <a:p>
            <a:pPr>
              <a:lnSpc>
                <a:spcPct val="80000"/>
              </a:lnSpc>
              <a:buFont typeface="Wingdings" pitchFamily="2" charset="2"/>
              <a:buNone/>
            </a:pPr>
            <a:endParaRPr lang="es-EC" sz="2000" u="sng">
              <a:solidFill>
                <a:schemeClr val="tx2"/>
              </a:solidFill>
            </a:endParaRPr>
          </a:p>
          <a:p>
            <a:pPr>
              <a:lnSpc>
                <a:spcPct val="80000"/>
              </a:lnSpc>
            </a:pPr>
            <a:r>
              <a:rPr lang="es-EC" sz="2000"/>
              <a:t>Falta de capital de trabajo.</a:t>
            </a:r>
          </a:p>
          <a:p>
            <a:pPr>
              <a:lnSpc>
                <a:spcPct val="80000"/>
              </a:lnSpc>
            </a:pPr>
            <a:endParaRPr lang="es-EC" sz="2000"/>
          </a:p>
          <a:p>
            <a:pPr>
              <a:lnSpc>
                <a:spcPct val="80000"/>
              </a:lnSpc>
            </a:pPr>
            <a:r>
              <a:rPr lang="es-EC" sz="2000"/>
              <a:t>Recursos humanos sin capacitación y totalmente </a:t>
            </a:r>
          </a:p>
          <a:p>
            <a:pPr>
              <a:lnSpc>
                <a:spcPct val="80000"/>
              </a:lnSpc>
              <a:buFont typeface="Wingdings" pitchFamily="2" charset="2"/>
              <a:buNone/>
            </a:pPr>
            <a:r>
              <a:rPr lang="es-EC" sz="2000"/>
              <a:t>     desmotivados.</a:t>
            </a:r>
          </a:p>
          <a:p>
            <a:pPr>
              <a:lnSpc>
                <a:spcPct val="80000"/>
              </a:lnSpc>
              <a:buFont typeface="Wingdings" pitchFamily="2" charset="2"/>
              <a:buNone/>
            </a:pPr>
            <a:endParaRPr lang="es-EC" sz="2000"/>
          </a:p>
          <a:p>
            <a:pPr>
              <a:lnSpc>
                <a:spcPct val="80000"/>
              </a:lnSpc>
            </a:pPr>
            <a:r>
              <a:rPr lang="es-EC" sz="2000"/>
              <a:t>Tiempo de atención al cliente muy largo.</a:t>
            </a:r>
          </a:p>
          <a:p>
            <a:pPr>
              <a:lnSpc>
                <a:spcPct val="80000"/>
              </a:lnSpc>
            </a:pPr>
            <a:endParaRPr lang="es-EC" sz="2000"/>
          </a:p>
          <a:p>
            <a:pPr>
              <a:lnSpc>
                <a:spcPct val="80000"/>
              </a:lnSpc>
            </a:pPr>
            <a:r>
              <a:rPr lang="es-EC" sz="2000"/>
              <a:t>Infraestructura del local antigua.</a:t>
            </a:r>
          </a:p>
          <a:p>
            <a:pPr>
              <a:lnSpc>
                <a:spcPct val="80000"/>
              </a:lnSpc>
            </a:pPr>
            <a:endParaRPr lang="es-EC" sz="2000"/>
          </a:p>
          <a:p>
            <a:pPr>
              <a:lnSpc>
                <a:spcPct val="80000"/>
              </a:lnSpc>
            </a:pPr>
            <a:r>
              <a:rPr lang="es-EC" sz="2000"/>
              <a:t>Mala distribución de las mesas.</a:t>
            </a:r>
          </a:p>
          <a:p>
            <a:pPr>
              <a:lnSpc>
                <a:spcPct val="80000"/>
              </a:lnSpc>
            </a:pPr>
            <a:endParaRPr lang="es-EC" sz="2000"/>
          </a:p>
          <a:p>
            <a:pPr>
              <a:lnSpc>
                <a:spcPct val="80000"/>
              </a:lnSpc>
            </a:pPr>
            <a:r>
              <a:rPr lang="es-EC" sz="2000"/>
              <a:t>Poco control de los proveedores.</a:t>
            </a:r>
          </a:p>
          <a:p>
            <a:pPr>
              <a:lnSpc>
                <a:spcPct val="80000"/>
              </a:lnSpc>
              <a:buFont typeface="Wingdings" pitchFamily="2" charset="2"/>
              <a:buNone/>
            </a:pPr>
            <a:endParaRPr lang="es-EC" sz="2000"/>
          </a:p>
          <a:p>
            <a:pPr>
              <a:lnSpc>
                <a:spcPct val="80000"/>
              </a:lnSpc>
              <a:buFont typeface="Wingdings" pitchFamily="2" charset="2"/>
              <a:buNone/>
            </a:pPr>
            <a:endParaRPr lang="es-MX" sz="2000" b="1" u="sng"/>
          </a:p>
        </p:txBody>
      </p:sp>
      <p:sp>
        <p:nvSpPr>
          <p:cNvPr id="13316" name="Rectangle 4"/>
          <p:cNvSpPr>
            <a:spLocks noChangeArrowheads="1"/>
          </p:cNvSpPr>
          <p:nvPr/>
        </p:nvSpPr>
        <p:spPr bwMode="auto">
          <a:xfrm>
            <a:off x="1116013" y="260350"/>
            <a:ext cx="3109912" cy="519113"/>
          </a:xfrm>
          <a:prstGeom prst="rect">
            <a:avLst/>
          </a:prstGeom>
          <a:noFill/>
          <a:ln w="9525">
            <a:noFill/>
            <a:miter lim="800000"/>
            <a:headEnd/>
            <a:tailEnd/>
          </a:ln>
          <a:effectLst/>
        </p:spPr>
        <p:txBody>
          <a:bodyPr wrap="none">
            <a:spAutoFit/>
          </a:bodyPr>
          <a:lstStyle/>
          <a:p>
            <a:pPr algn="l"/>
            <a:r>
              <a:rPr lang="es-ES" sz="2800" u="none"/>
              <a:t>Análisis FODA….</a:t>
            </a:r>
          </a:p>
        </p:txBody>
      </p:sp>
      <p:pic>
        <p:nvPicPr>
          <p:cNvPr id="13317" name="Picture 5"/>
          <p:cNvPicPr>
            <a:picLocks noChangeAspect="1" noChangeArrowheads="1"/>
          </p:cNvPicPr>
          <p:nvPr>
            <p:ph sz="half" idx="2"/>
          </p:nvPr>
        </p:nvPicPr>
        <p:blipFill>
          <a:blip r:embed="rId2">
            <a:lum bright="6000"/>
          </a:blip>
          <a:srcRect/>
          <a:stretch>
            <a:fillRect/>
          </a:stretch>
        </p:blipFill>
        <p:spPr>
          <a:xfrm>
            <a:off x="5119688" y="1484313"/>
            <a:ext cx="3629025" cy="4897437"/>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914400" y="1412875"/>
            <a:ext cx="8229600" cy="4525963"/>
          </a:xfrm>
        </p:spPr>
        <p:txBody>
          <a:bodyPr/>
          <a:lstStyle/>
          <a:p>
            <a:pPr>
              <a:buFont typeface="Wingdings" pitchFamily="2" charset="2"/>
              <a:buNone/>
            </a:pPr>
            <a:r>
              <a:rPr lang="es-MX" sz="3600" b="1" u="sng">
                <a:solidFill>
                  <a:schemeClr val="tx2"/>
                </a:solidFill>
              </a:rPr>
              <a:t>Amenazas</a:t>
            </a:r>
          </a:p>
          <a:p>
            <a:pPr>
              <a:buFont typeface="Wingdings" pitchFamily="2" charset="2"/>
              <a:buNone/>
            </a:pPr>
            <a:endParaRPr lang="es-EC" sz="3600">
              <a:solidFill>
                <a:schemeClr val="tx2"/>
              </a:solidFill>
            </a:endParaRPr>
          </a:p>
          <a:p>
            <a:r>
              <a:rPr lang="es-EC" sz="2400"/>
              <a:t>Competencia modernizada.</a:t>
            </a:r>
          </a:p>
          <a:p>
            <a:pPr>
              <a:buFont typeface="Wingdings" pitchFamily="2" charset="2"/>
              <a:buNone/>
            </a:pPr>
            <a:endParaRPr lang="es-EC" sz="2400"/>
          </a:p>
          <a:p>
            <a:r>
              <a:rPr lang="es-EC" sz="2400"/>
              <a:t>Aparición de productos sustitutos.</a:t>
            </a:r>
          </a:p>
          <a:p>
            <a:endParaRPr lang="es-EC" sz="2400"/>
          </a:p>
          <a:p>
            <a:r>
              <a:rPr lang="es-EC" sz="2400"/>
              <a:t>Introducción de productos importados.</a:t>
            </a:r>
          </a:p>
          <a:p>
            <a:endParaRPr lang="es-EC" sz="2400"/>
          </a:p>
          <a:p>
            <a:r>
              <a:rPr lang="es-EC" sz="2400"/>
              <a:t>Alza en los precios de materias primas.</a:t>
            </a:r>
            <a:endParaRPr lang="es-ES" sz="2400"/>
          </a:p>
          <a:p>
            <a:endParaRPr lang="es-ES" sz="2400"/>
          </a:p>
          <a:p>
            <a:endParaRPr lang="es-ES"/>
          </a:p>
        </p:txBody>
      </p:sp>
      <p:sp>
        <p:nvSpPr>
          <p:cNvPr id="38916" name="Rectangle 4"/>
          <p:cNvSpPr>
            <a:spLocks noChangeArrowheads="1"/>
          </p:cNvSpPr>
          <p:nvPr/>
        </p:nvSpPr>
        <p:spPr bwMode="auto">
          <a:xfrm>
            <a:off x="971550" y="404813"/>
            <a:ext cx="3109913" cy="519112"/>
          </a:xfrm>
          <a:prstGeom prst="rect">
            <a:avLst/>
          </a:prstGeom>
          <a:noFill/>
          <a:ln w="9525">
            <a:noFill/>
            <a:miter lim="800000"/>
            <a:headEnd/>
            <a:tailEnd/>
          </a:ln>
          <a:effectLst/>
        </p:spPr>
        <p:txBody>
          <a:bodyPr wrap="none">
            <a:spAutoFit/>
          </a:bodyPr>
          <a:lstStyle/>
          <a:p>
            <a:pPr algn="l"/>
            <a:r>
              <a:rPr lang="es-ES" sz="2800" u="none"/>
              <a:t>Análisis FODA….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4213" y="2636838"/>
            <a:ext cx="7772400" cy="1143000"/>
          </a:xfrm>
        </p:spPr>
        <p:txBody>
          <a:bodyPr/>
          <a:lstStyle/>
          <a:p>
            <a:pPr algn="ctr"/>
            <a:r>
              <a:rPr lang="es-MX" sz="5400" b="1" u="sng"/>
              <a:t>PROPUESTA DE REINGENIERÍA</a:t>
            </a:r>
            <a:endParaRPr lang="es-ES" sz="5400" b="1" u="sng"/>
          </a:p>
        </p:txBody>
      </p:sp>
      <p:pic>
        <p:nvPicPr>
          <p:cNvPr id="14340" name="Picture 4"/>
          <p:cNvPicPr>
            <a:picLocks noChangeAspect="1" noChangeArrowheads="1"/>
          </p:cNvPicPr>
          <p:nvPr>
            <p:ph sz="half" idx="1"/>
          </p:nvPr>
        </p:nvPicPr>
        <p:blipFill>
          <a:blip r:embed="rId2">
            <a:lum bright="24000"/>
          </a:blip>
          <a:srcRect/>
          <a:stretch>
            <a:fillRect/>
          </a:stretch>
        </p:blipFill>
        <p:spPr>
          <a:xfrm>
            <a:off x="0" y="5683250"/>
            <a:ext cx="1565275" cy="1174750"/>
          </a:xfrm>
          <a:noFill/>
          <a:ln/>
        </p:spPr>
      </p:pic>
      <p:pic>
        <p:nvPicPr>
          <p:cNvPr id="14342" name="Picture 6"/>
          <p:cNvPicPr>
            <a:picLocks noChangeAspect="1" noChangeArrowheads="1"/>
          </p:cNvPicPr>
          <p:nvPr>
            <p:ph sz="half" idx="2"/>
          </p:nvPr>
        </p:nvPicPr>
        <p:blipFill>
          <a:blip r:embed="rId2">
            <a:lum bright="24000"/>
          </a:blip>
          <a:srcRect/>
          <a:stretch>
            <a:fillRect/>
          </a:stretch>
        </p:blipFill>
        <p:spPr>
          <a:xfrm>
            <a:off x="0" y="3478213"/>
            <a:ext cx="1565275" cy="1174750"/>
          </a:xfrm>
          <a:noFill/>
          <a:ln/>
        </p:spPr>
      </p:pic>
      <p:pic>
        <p:nvPicPr>
          <p:cNvPr id="14344" name="Picture 8"/>
          <p:cNvPicPr>
            <a:picLocks noChangeAspect="1" noChangeArrowheads="1"/>
          </p:cNvPicPr>
          <p:nvPr/>
        </p:nvPicPr>
        <p:blipFill>
          <a:blip r:embed="rId2">
            <a:lum bright="24000"/>
          </a:blip>
          <a:srcRect/>
          <a:stretch>
            <a:fillRect/>
          </a:stretch>
        </p:blipFill>
        <p:spPr bwMode="auto">
          <a:xfrm>
            <a:off x="0" y="4581525"/>
            <a:ext cx="1565275" cy="1174750"/>
          </a:xfrm>
          <a:prstGeom prst="rect">
            <a:avLst/>
          </a:prstGeom>
          <a:noFill/>
          <a:ln w="9525">
            <a:noFill/>
            <a:miter lim="800000"/>
            <a:headEnd/>
            <a:tailEnd/>
          </a:ln>
        </p:spPr>
      </p:pic>
      <p:pic>
        <p:nvPicPr>
          <p:cNvPr id="14345" name="Picture 9"/>
          <p:cNvPicPr>
            <a:picLocks noChangeAspect="1" noChangeArrowheads="1"/>
          </p:cNvPicPr>
          <p:nvPr/>
        </p:nvPicPr>
        <p:blipFill>
          <a:blip r:embed="rId2">
            <a:lum bright="24000"/>
          </a:blip>
          <a:srcRect/>
          <a:stretch>
            <a:fillRect/>
          </a:stretch>
        </p:blipFill>
        <p:spPr bwMode="auto">
          <a:xfrm>
            <a:off x="0" y="2303463"/>
            <a:ext cx="1565275" cy="1174750"/>
          </a:xfrm>
          <a:prstGeom prst="rect">
            <a:avLst/>
          </a:prstGeom>
          <a:noFill/>
          <a:ln w="9525">
            <a:noFill/>
            <a:miter lim="800000"/>
            <a:headEnd/>
            <a:tailEnd/>
          </a:ln>
        </p:spPr>
      </p:pic>
      <p:pic>
        <p:nvPicPr>
          <p:cNvPr id="14346" name="Picture 10"/>
          <p:cNvPicPr>
            <a:picLocks noChangeAspect="1" noChangeArrowheads="1"/>
          </p:cNvPicPr>
          <p:nvPr/>
        </p:nvPicPr>
        <p:blipFill>
          <a:blip r:embed="rId2">
            <a:lum bright="24000"/>
          </a:blip>
          <a:srcRect/>
          <a:stretch>
            <a:fillRect/>
          </a:stretch>
        </p:blipFill>
        <p:spPr bwMode="auto">
          <a:xfrm>
            <a:off x="0" y="1174750"/>
            <a:ext cx="1565275" cy="1174750"/>
          </a:xfrm>
          <a:prstGeom prst="rect">
            <a:avLst/>
          </a:prstGeom>
          <a:noFill/>
          <a:ln w="9525">
            <a:noFill/>
            <a:miter lim="800000"/>
            <a:headEnd/>
            <a:tailEnd/>
          </a:ln>
        </p:spPr>
      </p:pic>
      <p:pic>
        <p:nvPicPr>
          <p:cNvPr id="14347" name="Picture 11"/>
          <p:cNvPicPr>
            <a:picLocks noChangeAspect="1" noChangeArrowheads="1"/>
          </p:cNvPicPr>
          <p:nvPr/>
        </p:nvPicPr>
        <p:blipFill>
          <a:blip r:embed="rId2">
            <a:lum bright="24000"/>
          </a:blip>
          <a:srcRect/>
          <a:stretch>
            <a:fillRect/>
          </a:stretch>
        </p:blipFill>
        <p:spPr bwMode="auto">
          <a:xfrm>
            <a:off x="0" y="-1103313"/>
            <a:ext cx="1565275" cy="1174751"/>
          </a:xfrm>
          <a:prstGeom prst="rect">
            <a:avLst/>
          </a:prstGeom>
          <a:noFill/>
          <a:ln w="9525">
            <a:noFill/>
            <a:miter lim="800000"/>
            <a:headEnd/>
            <a:tailEnd/>
          </a:ln>
        </p:spPr>
      </p:pic>
      <p:pic>
        <p:nvPicPr>
          <p:cNvPr id="14348" name="Picture 12"/>
          <p:cNvPicPr>
            <a:picLocks noChangeAspect="1" noChangeArrowheads="1"/>
          </p:cNvPicPr>
          <p:nvPr/>
        </p:nvPicPr>
        <p:blipFill>
          <a:blip r:embed="rId2">
            <a:lum bright="24000"/>
          </a:blip>
          <a:srcRect/>
          <a:stretch>
            <a:fillRect/>
          </a:stretch>
        </p:blipFill>
        <p:spPr bwMode="auto">
          <a:xfrm>
            <a:off x="0" y="22225"/>
            <a:ext cx="1565275" cy="1174750"/>
          </a:xfrm>
          <a:prstGeom prst="rect">
            <a:avLst/>
          </a:prstGeom>
          <a:noFill/>
          <a:ln w="9525">
            <a:noFill/>
            <a:miter lim="800000"/>
            <a:headEnd/>
            <a:tailEnd/>
          </a:ln>
        </p:spPr>
      </p:pic>
      <p:pic>
        <p:nvPicPr>
          <p:cNvPr id="14349" name="Picture 13"/>
          <p:cNvPicPr>
            <a:picLocks noChangeAspect="1" noChangeArrowheads="1"/>
          </p:cNvPicPr>
          <p:nvPr/>
        </p:nvPicPr>
        <p:blipFill>
          <a:blip r:embed="rId2">
            <a:lum bright="24000"/>
          </a:blip>
          <a:srcRect/>
          <a:stretch>
            <a:fillRect/>
          </a:stretch>
        </p:blipFill>
        <p:spPr bwMode="auto">
          <a:xfrm>
            <a:off x="7578725" y="5661025"/>
            <a:ext cx="1565275" cy="1174750"/>
          </a:xfrm>
          <a:prstGeom prst="rect">
            <a:avLst/>
          </a:prstGeom>
          <a:noFill/>
          <a:ln w="9525">
            <a:noFill/>
            <a:miter lim="800000"/>
            <a:headEnd/>
            <a:tailEnd/>
          </a:ln>
        </p:spPr>
      </p:pic>
      <p:pic>
        <p:nvPicPr>
          <p:cNvPr id="14350" name="Picture 14"/>
          <p:cNvPicPr>
            <a:picLocks noChangeAspect="1" noChangeArrowheads="1"/>
          </p:cNvPicPr>
          <p:nvPr/>
        </p:nvPicPr>
        <p:blipFill>
          <a:blip r:embed="rId2">
            <a:lum bright="24000"/>
          </a:blip>
          <a:srcRect/>
          <a:stretch>
            <a:fillRect/>
          </a:stretch>
        </p:blipFill>
        <p:spPr bwMode="auto">
          <a:xfrm>
            <a:off x="7578725" y="3455988"/>
            <a:ext cx="1565275" cy="1174750"/>
          </a:xfrm>
          <a:prstGeom prst="rect">
            <a:avLst/>
          </a:prstGeom>
          <a:noFill/>
          <a:ln w="9525">
            <a:noFill/>
            <a:miter lim="800000"/>
            <a:headEnd/>
            <a:tailEnd/>
          </a:ln>
        </p:spPr>
      </p:pic>
      <p:pic>
        <p:nvPicPr>
          <p:cNvPr id="14351" name="Picture 15"/>
          <p:cNvPicPr>
            <a:picLocks noChangeAspect="1" noChangeArrowheads="1"/>
          </p:cNvPicPr>
          <p:nvPr/>
        </p:nvPicPr>
        <p:blipFill>
          <a:blip r:embed="rId2">
            <a:lum bright="24000"/>
          </a:blip>
          <a:srcRect/>
          <a:stretch>
            <a:fillRect/>
          </a:stretch>
        </p:blipFill>
        <p:spPr bwMode="auto">
          <a:xfrm>
            <a:off x="7578725" y="4559300"/>
            <a:ext cx="1565275" cy="1174750"/>
          </a:xfrm>
          <a:prstGeom prst="rect">
            <a:avLst/>
          </a:prstGeom>
          <a:noFill/>
          <a:ln w="9525">
            <a:noFill/>
            <a:miter lim="800000"/>
            <a:headEnd/>
            <a:tailEnd/>
          </a:ln>
        </p:spPr>
      </p:pic>
      <p:pic>
        <p:nvPicPr>
          <p:cNvPr id="14352" name="Picture 16"/>
          <p:cNvPicPr>
            <a:picLocks noChangeAspect="1" noChangeArrowheads="1"/>
          </p:cNvPicPr>
          <p:nvPr/>
        </p:nvPicPr>
        <p:blipFill>
          <a:blip r:embed="rId2">
            <a:lum bright="24000"/>
          </a:blip>
          <a:srcRect/>
          <a:stretch>
            <a:fillRect/>
          </a:stretch>
        </p:blipFill>
        <p:spPr bwMode="auto">
          <a:xfrm>
            <a:off x="7578725" y="2281238"/>
            <a:ext cx="1565275" cy="1174750"/>
          </a:xfrm>
          <a:prstGeom prst="rect">
            <a:avLst/>
          </a:prstGeom>
          <a:noFill/>
          <a:ln w="9525">
            <a:noFill/>
            <a:miter lim="800000"/>
            <a:headEnd/>
            <a:tailEnd/>
          </a:ln>
        </p:spPr>
      </p:pic>
      <p:pic>
        <p:nvPicPr>
          <p:cNvPr id="14353" name="Picture 17"/>
          <p:cNvPicPr>
            <a:picLocks noChangeAspect="1" noChangeArrowheads="1"/>
          </p:cNvPicPr>
          <p:nvPr/>
        </p:nvPicPr>
        <p:blipFill>
          <a:blip r:embed="rId2">
            <a:lum bright="24000"/>
          </a:blip>
          <a:srcRect/>
          <a:stretch>
            <a:fillRect/>
          </a:stretch>
        </p:blipFill>
        <p:spPr bwMode="auto">
          <a:xfrm>
            <a:off x="7578725" y="1152525"/>
            <a:ext cx="1565275" cy="1174750"/>
          </a:xfrm>
          <a:prstGeom prst="rect">
            <a:avLst/>
          </a:prstGeom>
          <a:noFill/>
          <a:ln w="9525">
            <a:noFill/>
            <a:miter lim="800000"/>
            <a:headEnd/>
            <a:tailEnd/>
          </a:ln>
        </p:spPr>
      </p:pic>
      <p:pic>
        <p:nvPicPr>
          <p:cNvPr id="14354" name="Picture 18"/>
          <p:cNvPicPr>
            <a:picLocks noChangeAspect="1" noChangeArrowheads="1"/>
          </p:cNvPicPr>
          <p:nvPr/>
        </p:nvPicPr>
        <p:blipFill>
          <a:blip r:embed="rId2">
            <a:lum bright="24000"/>
          </a:blip>
          <a:srcRect/>
          <a:stretch>
            <a:fillRect/>
          </a:stretch>
        </p:blipFill>
        <p:spPr bwMode="auto">
          <a:xfrm>
            <a:off x="7578725" y="0"/>
            <a:ext cx="1565275" cy="117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1196975"/>
            <a:ext cx="8229600" cy="1143000"/>
          </a:xfrm>
        </p:spPr>
        <p:txBody>
          <a:bodyPr/>
          <a:lstStyle/>
          <a:p>
            <a:pPr algn="ctr"/>
            <a:r>
              <a:rPr lang="es-MX" sz="4000" b="1"/>
              <a:t>Definición formal de Reingeniería</a:t>
            </a:r>
            <a:r>
              <a:rPr lang="es-MX" sz="4000" b="1" u="sng"/>
              <a:t> </a:t>
            </a:r>
            <a:r>
              <a:rPr lang="es-ES" sz="4000"/>
              <a:t/>
            </a:r>
            <a:br>
              <a:rPr lang="es-ES" sz="4000"/>
            </a:br>
            <a:endParaRPr lang="es-ES" sz="4000"/>
          </a:p>
        </p:txBody>
      </p:sp>
      <p:sp>
        <p:nvSpPr>
          <p:cNvPr id="15363" name="Rectangle 3"/>
          <p:cNvSpPr>
            <a:spLocks noGrp="1" noChangeArrowheads="1"/>
          </p:cNvSpPr>
          <p:nvPr>
            <p:ph type="body" idx="1"/>
          </p:nvPr>
        </p:nvSpPr>
        <p:spPr>
          <a:xfrm>
            <a:off x="684213" y="2565400"/>
            <a:ext cx="8229600" cy="2752725"/>
          </a:xfrm>
        </p:spPr>
        <p:txBody>
          <a:bodyPr/>
          <a:lstStyle/>
          <a:p>
            <a:pPr algn="just"/>
            <a:r>
              <a:rPr lang="es-ES" sz="2400" b="1"/>
              <a:t>Reingeniería es el replanteamiento fundamental y el rediseño de los procesos en los negocios para lograr mejoras dramáticas en medidas de rendimiento que son críticas y contemporáneas, tales como costos, calidad, servicios y rapidez, optimizar los flujos de los trabajos y la productividad de una organización.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549275"/>
            <a:ext cx="8229600" cy="1143000"/>
          </a:xfrm>
        </p:spPr>
        <p:txBody>
          <a:bodyPr/>
          <a:lstStyle/>
          <a:p>
            <a:r>
              <a:rPr lang="es-ES" sz="4000" b="1"/>
              <a:t>La Reingeniería  se fundamenta en las tres C´s:</a:t>
            </a:r>
          </a:p>
        </p:txBody>
      </p:sp>
      <p:sp>
        <p:nvSpPr>
          <p:cNvPr id="16387" name="Rectangle 3"/>
          <p:cNvSpPr>
            <a:spLocks noGrp="1" noChangeArrowheads="1"/>
          </p:cNvSpPr>
          <p:nvPr>
            <p:ph type="body" idx="1"/>
          </p:nvPr>
        </p:nvSpPr>
        <p:spPr>
          <a:xfrm>
            <a:off x="914400" y="1989138"/>
            <a:ext cx="7834313" cy="4525962"/>
          </a:xfrm>
        </p:spPr>
        <p:txBody>
          <a:bodyPr/>
          <a:lstStyle/>
          <a:p>
            <a:pPr algn="just">
              <a:lnSpc>
                <a:spcPct val="80000"/>
              </a:lnSpc>
            </a:pPr>
            <a:r>
              <a:rPr lang="es-ES" sz="2000" b="1"/>
              <a:t>Cliente:</a:t>
            </a:r>
            <a:r>
              <a:rPr lang="es-ES" sz="2000"/>
              <a:t> es la razón de ser del servicio, es a quien buscamos satisfacer, y por lo tanto hay que pensar como él desea ser atendido.</a:t>
            </a:r>
            <a:br>
              <a:rPr lang="es-ES" sz="2000"/>
            </a:br>
            <a:endParaRPr lang="es-ES" sz="2000"/>
          </a:p>
          <a:p>
            <a:pPr algn="just">
              <a:lnSpc>
                <a:spcPct val="80000"/>
              </a:lnSpc>
            </a:pPr>
            <a:r>
              <a:rPr lang="es-ES" sz="2000" b="1"/>
              <a:t>Competencia:</a:t>
            </a:r>
            <a:r>
              <a:rPr lang="es-ES" sz="2000"/>
              <a:t> las organizaciones deben ser cada vez más competitivas, para así poder sobrevivir en un entorno cambiante y exigente en aras de tener y preservar su segmento de mercado.</a:t>
            </a:r>
            <a:br>
              <a:rPr lang="es-ES" sz="2000"/>
            </a:br>
            <a:endParaRPr lang="es-ES" sz="2000"/>
          </a:p>
          <a:p>
            <a:pPr algn="just">
              <a:lnSpc>
                <a:spcPct val="80000"/>
              </a:lnSpc>
            </a:pPr>
            <a:r>
              <a:rPr lang="es-ES" sz="2000" b="1"/>
              <a:t>Cambio:</a:t>
            </a:r>
            <a:r>
              <a:rPr lang="es-ES" sz="2000"/>
              <a:t> busca que las empresas sean más efectiva.                                         Eficiencia + eficacia = efectividad.</a:t>
            </a:r>
          </a:p>
          <a:p>
            <a:pPr algn="just">
              <a:lnSpc>
                <a:spcPct val="80000"/>
              </a:lnSpc>
              <a:buFont typeface="Wingdings" pitchFamily="2" charset="2"/>
              <a:buNone/>
            </a:pPr>
            <a:endParaRPr lang="es-ES" sz="2000"/>
          </a:p>
          <a:p>
            <a:pPr algn="just">
              <a:lnSpc>
                <a:spcPct val="80000"/>
              </a:lnSpc>
              <a:buFont typeface="Wingdings" pitchFamily="2" charset="2"/>
              <a:buNone/>
            </a:pPr>
            <a:endParaRPr lang="es-ES" sz="2000"/>
          </a:p>
          <a:p>
            <a:pPr algn="just">
              <a:lnSpc>
                <a:spcPct val="80000"/>
              </a:lnSpc>
              <a:buFont typeface="Wingdings" pitchFamily="2" charset="2"/>
              <a:buNone/>
            </a:pPr>
            <a:r>
              <a:rPr lang="es-ES" sz="2000"/>
              <a:t>	</a:t>
            </a:r>
            <a:r>
              <a:rPr lang="es-ES" sz="2000" b="1"/>
              <a:t>Finalmente la Reingeniería responde a la evolución de las tendencias en el ambiente de los negocios donde fallan programas de mejora incremental más tradicionales.</a:t>
            </a:r>
          </a:p>
          <a:p>
            <a:pPr>
              <a:lnSpc>
                <a:spcPct val="80000"/>
              </a:lnSpc>
            </a:pPr>
            <a:endParaRPr lang="es-ES" sz="2000"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Rectangle 5"/>
          <p:cNvSpPr>
            <a:spLocks noChangeArrowheads="1"/>
          </p:cNvSpPr>
          <p:nvPr>
            <p:ph type="title"/>
          </p:nvPr>
        </p:nvSpPr>
        <p:spPr>
          <a:xfrm>
            <a:off x="795338" y="1052513"/>
            <a:ext cx="8348662" cy="1863725"/>
          </a:xfrm>
          <a:noFill/>
          <a:ln/>
        </p:spPr>
        <p:txBody>
          <a:bodyPr/>
          <a:lstStyle/>
          <a:p>
            <a:pPr algn="ctr"/>
            <a:r>
              <a:rPr lang="es-EC" sz="6600" b="1"/>
              <a:t>Reingeniería Administrativa</a:t>
            </a:r>
            <a:endParaRPr lang="es-ES" sz="6600" b="1"/>
          </a:p>
        </p:txBody>
      </p:sp>
      <p:pic>
        <p:nvPicPr>
          <p:cNvPr id="142342" name="Picture 6" descr="BD05299_"/>
          <p:cNvPicPr>
            <a:picLocks noChangeAspect="1" noChangeArrowheads="1"/>
          </p:cNvPicPr>
          <p:nvPr>
            <p:ph idx="1"/>
          </p:nvPr>
        </p:nvPicPr>
        <p:blipFill>
          <a:blip r:embed="rId2"/>
          <a:srcRect/>
          <a:stretch>
            <a:fillRect/>
          </a:stretch>
        </p:blipFill>
        <p:spPr>
          <a:xfrm>
            <a:off x="0" y="3432175"/>
            <a:ext cx="9144000" cy="3425825"/>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66800" y="304800"/>
            <a:ext cx="4657725" cy="1143000"/>
          </a:xfrm>
        </p:spPr>
        <p:txBody>
          <a:bodyPr/>
          <a:lstStyle/>
          <a:p>
            <a:r>
              <a:rPr lang="es-EC" sz="4000" b="1"/>
              <a:t>Reingeniería Administrativa</a:t>
            </a:r>
            <a:r>
              <a:rPr lang="es-ES" sz="4000"/>
              <a:t> …</a:t>
            </a:r>
          </a:p>
        </p:txBody>
      </p:sp>
      <p:sp>
        <p:nvSpPr>
          <p:cNvPr id="17411" name="Rectangle 3"/>
          <p:cNvSpPr>
            <a:spLocks noGrp="1" noChangeArrowheads="1"/>
          </p:cNvSpPr>
          <p:nvPr>
            <p:ph type="body" idx="1"/>
          </p:nvPr>
        </p:nvSpPr>
        <p:spPr/>
        <p:txBody>
          <a:bodyPr/>
          <a:lstStyle/>
          <a:p>
            <a:pPr algn="just"/>
            <a:r>
              <a:rPr lang="es-EC" sz="2400"/>
              <a:t>El análisis institucional debe ser flexible y tiene que desarrollar una misión, una perspectiva amplia de la empresa, a través de la visión y de sus objetivos y que es lo que debe hacerse para alcanzarlos. </a:t>
            </a:r>
          </a:p>
          <a:p>
            <a:pPr algn="just">
              <a:buFont typeface="Wingdings" pitchFamily="2" charset="2"/>
              <a:buNone/>
            </a:pPr>
            <a:endParaRPr lang="es-EC" sz="2400"/>
          </a:p>
          <a:p>
            <a:pPr algn="just"/>
            <a:r>
              <a:rPr lang="es-EC" sz="2400"/>
              <a:t>Además facilita la interpretación de distintas circunstancias donde se van a desarrollar las actividades de la empresa y busca crear un compromiso en el personal para alcanzar de la manera más efectiva los objetivos establecidos por la empresa.</a:t>
            </a:r>
            <a:endParaRPr lang="es-ES"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s-MX" sz="4000" b="1" u="sng"/>
              <a:t/>
            </a:r>
            <a:br>
              <a:rPr lang="es-MX" sz="4000" b="1" u="sng"/>
            </a:br>
            <a:r>
              <a:rPr lang="es-MX" sz="3200" b="1" u="sng"/>
              <a:t>DIAGNOSTICO DE LA SITUACIÓN ACTUAL DE LA EMPRESA</a:t>
            </a:r>
            <a:endParaRPr lang="es-ES" sz="3200" b="1" u="sng"/>
          </a:p>
        </p:txBody>
      </p:sp>
      <p:sp>
        <p:nvSpPr>
          <p:cNvPr id="3075" name="Rectangle 3"/>
          <p:cNvSpPr>
            <a:spLocks noGrp="1" noChangeArrowheads="1"/>
          </p:cNvSpPr>
          <p:nvPr>
            <p:ph type="body" sz="half" idx="1"/>
          </p:nvPr>
        </p:nvSpPr>
        <p:spPr>
          <a:xfrm>
            <a:off x="827088" y="1676400"/>
            <a:ext cx="4049712" cy="4776788"/>
          </a:xfrm>
        </p:spPr>
        <p:txBody>
          <a:bodyPr/>
          <a:lstStyle/>
          <a:p>
            <a:pPr>
              <a:buFont typeface="Wingdings" pitchFamily="2" charset="2"/>
              <a:buNone/>
            </a:pPr>
            <a:r>
              <a:rPr lang="es-ES" sz="2400" b="1">
                <a:solidFill>
                  <a:schemeClr val="tx2"/>
                </a:solidFill>
              </a:rPr>
              <a:t>Antecedentes</a:t>
            </a:r>
            <a:r>
              <a:rPr lang="es-EC" sz="2400" b="1">
                <a:solidFill>
                  <a:schemeClr val="tx2"/>
                </a:solidFill>
              </a:rPr>
              <a:t> </a:t>
            </a:r>
            <a:r>
              <a:rPr lang="es-EC" sz="2800" b="1"/>
              <a:t> </a:t>
            </a:r>
          </a:p>
          <a:p>
            <a:pPr>
              <a:buFont typeface="Wingdings" pitchFamily="2" charset="2"/>
              <a:buNone/>
            </a:pPr>
            <a:endParaRPr lang="es-EC" sz="1800" b="1"/>
          </a:p>
          <a:p>
            <a:pPr algn="just"/>
            <a:r>
              <a:rPr lang="es-EC" sz="2000"/>
              <a:t>La marca La Palma se dedica a la producción y venta de dulces, panadería, pastelería, y servicio de cafetería desde 1898. </a:t>
            </a:r>
          </a:p>
          <a:p>
            <a:pPr algn="just">
              <a:buFont typeface="Wingdings" pitchFamily="2" charset="2"/>
              <a:buNone/>
            </a:pPr>
            <a:endParaRPr lang="es-EC" sz="2000"/>
          </a:p>
          <a:p>
            <a:pPr algn="just"/>
            <a:r>
              <a:rPr lang="es-EC" sz="2000"/>
              <a:t>Es una empresa familiar, la cual se ha convertido en la dulcería y cafetería mas tradicional de Guayaquil. </a:t>
            </a:r>
          </a:p>
        </p:txBody>
      </p:sp>
      <p:pic>
        <p:nvPicPr>
          <p:cNvPr id="3076" name="Picture 4"/>
          <p:cNvPicPr>
            <a:picLocks noChangeAspect="1" noChangeArrowheads="1"/>
          </p:cNvPicPr>
          <p:nvPr>
            <p:ph sz="half" idx="2"/>
          </p:nvPr>
        </p:nvPicPr>
        <p:blipFill>
          <a:blip r:embed="rId2"/>
          <a:srcRect/>
          <a:stretch>
            <a:fillRect/>
          </a:stretch>
        </p:blipFill>
        <p:spPr>
          <a:xfrm>
            <a:off x="5270500" y="1628775"/>
            <a:ext cx="3392488" cy="4824413"/>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55875" y="549275"/>
            <a:ext cx="7772400" cy="1143000"/>
          </a:xfrm>
        </p:spPr>
        <p:txBody>
          <a:bodyPr/>
          <a:lstStyle/>
          <a:p>
            <a:r>
              <a:rPr lang="es-EC" b="1"/>
              <a:t>Misión de la empresa</a:t>
            </a:r>
            <a:endParaRPr lang="es-ES" b="1"/>
          </a:p>
        </p:txBody>
      </p:sp>
      <p:sp>
        <p:nvSpPr>
          <p:cNvPr id="18435" name="Rectangle 3"/>
          <p:cNvSpPr>
            <a:spLocks noGrp="1" noChangeArrowheads="1"/>
          </p:cNvSpPr>
          <p:nvPr>
            <p:ph type="body" sz="half" idx="1"/>
          </p:nvPr>
        </p:nvSpPr>
        <p:spPr>
          <a:xfrm>
            <a:off x="2268538" y="1700213"/>
            <a:ext cx="6192837" cy="4114800"/>
          </a:xfrm>
        </p:spPr>
        <p:txBody>
          <a:bodyPr/>
          <a:lstStyle/>
          <a:p>
            <a:endParaRPr lang="es-MX" sz="2800"/>
          </a:p>
          <a:p>
            <a:pPr algn="just">
              <a:buFont typeface="Wingdings" pitchFamily="2" charset="2"/>
              <a:buNone/>
            </a:pPr>
            <a:r>
              <a:rPr lang="es-MX" sz="2800"/>
              <a:t>	Satisfacer las necesidades y deseos de nuestros clientes con la elaboración de una amplia variedad de productos alimenticios de alta calidad, todo esto brindado en un acogedor y tradicional ambiente, con un excelente servicio y los mejores precios del mercado.</a:t>
            </a:r>
            <a:endParaRPr lang="es-ES" sz="2800"/>
          </a:p>
        </p:txBody>
      </p:sp>
      <p:pic>
        <p:nvPicPr>
          <p:cNvPr id="18436" name="Picture 4"/>
          <p:cNvPicPr>
            <a:picLocks noChangeAspect="1" noChangeArrowheads="1"/>
          </p:cNvPicPr>
          <p:nvPr>
            <p:ph sz="quarter" idx="2"/>
          </p:nvPr>
        </p:nvPicPr>
        <p:blipFill>
          <a:blip r:embed="rId2"/>
          <a:srcRect/>
          <a:stretch>
            <a:fillRect/>
          </a:stretch>
        </p:blipFill>
        <p:spPr>
          <a:xfrm>
            <a:off x="0" y="0"/>
            <a:ext cx="1444625" cy="2054225"/>
          </a:xfrm>
          <a:noFill/>
          <a:ln/>
        </p:spPr>
      </p:pic>
      <p:pic>
        <p:nvPicPr>
          <p:cNvPr id="18438" name="Picture 6"/>
          <p:cNvPicPr>
            <a:picLocks noChangeAspect="1" noChangeArrowheads="1"/>
          </p:cNvPicPr>
          <p:nvPr>
            <p:ph sz="quarter" idx="3"/>
          </p:nvPr>
        </p:nvPicPr>
        <p:blipFill>
          <a:blip r:embed="rId2"/>
          <a:srcRect/>
          <a:stretch>
            <a:fillRect/>
          </a:stretch>
        </p:blipFill>
        <p:spPr>
          <a:xfrm>
            <a:off x="0" y="0"/>
            <a:ext cx="1600200" cy="2276475"/>
          </a:xfrm>
          <a:noFill/>
          <a:ln/>
        </p:spPr>
      </p:pic>
      <p:pic>
        <p:nvPicPr>
          <p:cNvPr id="18440" name="Picture 8"/>
          <p:cNvPicPr>
            <a:picLocks noChangeAspect="1" noChangeArrowheads="1"/>
          </p:cNvPicPr>
          <p:nvPr/>
        </p:nvPicPr>
        <p:blipFill>
          <a:blip r:embed="rId2"/>
          <a:srcRect/>
          <a:stretch>
            <a:fillRect/>
          </a:stretch>
        </p:blipFill>
        <p:spPr bwMode="auto">
          <a:xfrm>
            <a:off x="0" y="2133600"/>
            <a:ext cx="1597025" cy="2270125"/>
          </a:xfrm>
          <a:prstGeom prst="rect">
            <a:avLst/>
          </a:prstGeom>
          <a:noFill/>
          <a:ln w="9525">
            <a:noFill/>
            <a:miter lim="800000"/>
            <a:headEnd/>
            <a:tailEnd/>
          </a:ln>
        </p:spPr>
      </p:pic>
      <p:pic>
        <p:nvPicPr>
          <p:cNvPr id="18441" name="Picture 9"/>
          <p:cNvPicPr>
            <a:picLocks noChangeAspect="1" noChangeArrowheads="1"/>
          </p:cNvPicPr>
          <p:nvPr/>
        </p:nvPicPr>
        <p:blipFill>
          <a:blip r:embed="rId2"/>
          <a:srcRect/>
          <a:stretch>
            <a:fillRect/>
          </a:stretch>
        </p:blipFill>
        <p:spPr bwMode="auto">
          <a:xfrm>
            <a:off x="0" y="4365625"/>
            <a:ext cx="1601788" cy="249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68538" y="765175"/>
            <a:ext cx="6049962" cy="1143000"/>
          </a:xfrm>
        </p:spPr>
        <p:txBody>
          <a:bodyPr/>
          <a:lstStyle/>
          <a:p>
            <a:r>
              <a:rPr lang="es-MX" b="1"/>
              <a:t>Visión de la empresa</a:t>
            </a:r>
            <a:r>
              <a:rPr lang="es-MX" sz="4000"/>
              <a:t/>
            </a:r>
            <a:br>
              <a:rPr lang="es-MX" sz="4000"/>
            </a:br>
            <a:endParaRPr lang="es-ES" sz="4000"/>
          </a:p>
        </p:txBody>
      </p:sp>
      <p:sp>
        <p:nvSpPr>
          <p:cNvPr id="19459" name="Rectangle 3"/>
          <p:cNvSpPr>
            <a:spLocks noGrp="1" noChangeArrowheads="1"/>
          </p:cNvSpPr>
          <p:nvPr>
            <p:ph type="body" sz="half" idx="1"/>
          </p:nvPr>
        </p:nvSpPr>
        <p:spPr>
          <a:xfrm>
            <a:off x="1979613" y="1773238"/>
            <a:ext cx="6192837" cy="4114800"/>
          </a:xfrm>
        </p:spPr>
        <p:txBody>
          <a:bodyPr/>
          <a:lstStyle/>
          <a:p>
            <a:pPr algn="just">
              <a:buFont typeface="Wingdings" pitchFamily="2" charset="2"/>
              <a:buNone/>
            </a:pPr>
            <a:r>
              <a:rPr lang="es-MX" sz="2800"/>
              <a:t>	</a:t>
            </a:r>
            <a:r>
              <a:rPr lang="es-MX" sz="2400" b="1"/>
              <a:t>Llegar hacer la dulcería y cafetería líder en el mercado, posicionándonos firmemente en la mente del consumidor como una empresa tradicional, satisfaciendo continuamente sus gustos y preferencias, basándonos en la innovación continua de nuestros productos, logrando así mejorar la calidad de vida de nuestros empleados y el desarrollo de la sociedad en general.</a:t>
            </a:r>
            <a:r>
              <a:rPr lang="es-MX" sz="2400"/>
              <a:t> </a:t>
            </a:r>
            <a:endParaRPr lang="es-ES" sz="2400"/>
          </a:p>
        </p:txBody>
      </p:sp>
      <p:pic>
        <p:nvPicPr>
          <p:cNvPr id="19460" name="Picture 4" descr="Foto La Palma3"/>
          <p:cNvPicPr>
            <a:picLocks noChangeAspect="1" noChangeArrowheads="1"/>
          </p:cNvPicPr>
          <p:nvPr>
            <p:ph sz="quarter" idx="2"/>
          </p:nvPr>
        </p:nvPicPr>
        <p:blipFill>
          <a:blip r:embed="rId2"/>
          <a:srcRect/>
          <a:stretch>
            <a:fillRect/>
          </a:stretch>
        </p:blipFill>
        <p:spPr>
          <a:xfrm>
            <a:off x="0" y="2408238"/>
            <a:ext cx="1546225" cy="2316162"/>
          </a:xfrm>
          <a:noFill/>
          <a:ln/>
        </p:spPr>
      </p:pic>
      <p:pic>
        <p:nvPicPr>
          <p:cNvPr id="19462" name="Picture 6" descr="Foto La Palma3"/>
          <p:cNvPicPr>
            <a:picLocks noChangeAspect="1" noChangeArrowheads="1"/>
          </p:cNvPicPr>
          <p:nvPr>
            <p:ph sz="quarter" idx="3"/>
          </p:nvPr>
        </p:nvPicPr>
        <p:blipFill>
          <a:blip r:embed="rId2"/>
          <a:srcRect/>
          <a:stretch>
            <a:fillRect/>
          </a:stretch>
        </p:blipFill>
        <p:spPr>
          <a:xfrm>
            <a:off x="0" y="4541838"/>
            <a:ext cx="1546225" cy="2316162"/>
          </a:xfrm>
          <a:noFill/>
          <a:ln/>
        </p:spPr>
      </p:pic>
      <p:pic>
        <p:nvPicPr>
          <p:cNvPr id="19464" name="Picture 8" descr="Foto La Palma3"/>
          <p:cNvPicPr>
            <a:picLocks noChangeAspect="1" noChangeArrowheads="1"/>
          </p:cNvPicPr>
          <p:nvPr/>
        </p:nvPicPr>
        <p:blipFill>
          <a:blip r:embed="rId2"/>
          <a:srcRect/>
          <a:stretch>
            <a:fillRect/>
          </a:stretch>
        </p:blipFill>
        <p:spPr bwMode="auto">
          <a:xfrm>
            <a:off x="0" y="0"/>
            <a:ext cx="1546225" cy="242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79613" y="476250"/>
            <a:ext cx="7772400" cy="1143000"/>
          </a:xfrm>
        </p:spPr>
        <p:txBody>
          <a:bodyPr/>
          <a:lstStyle/>
          <a:p>
            <a:r>
              <a:rPr lang="es-MX" sz="4000" b="1"/>
              <a:t>Objetivos Generales</a:t>
            </a:r>
            <a:r>
              <a:rPr lang="es-EC" sz="4000"/>
              <a:t/>
            </a:r>
            <a:br>
              <a:rPr lang="es-EC" sz="4000"/>
            </a:br>
            <a:endParaRPr lang="es-ES" sz="4000"/>
          </a:p>
        </p:txBody>
      </p:sp>
      <p:sp>
        <p:nvSpPr>
          <p:cNvPr id="20483" name="Rectangle 3"/>
          <p:cNvSpPr>
            <a:spLocks noGrp="1" noChangeArrowheads="1"/>
          </p:cNvSpPr>
          <p:nvPr>
            <p:ph type="body" sz="half" idx="1"/>
          </p:nvPr>
        </p:nvSpPr>
        <p:spPr>
          <a:xfrm>
            <a:off x="1066800" y="1676400"/>
            <a:ext cx="7177088" cy="4114800"/>
          </a:xfrm>
        </p:spPr>
        <p:txBody>
          <a:bodyPr/>
          <a:lstStyle/>
          <a:p>
            <a:pPr algn="just">
              <a:buFont typeface="Wingdings" pitchFamily="2" charset="2"/>
              <a:buNone/>
            </a:pPr>
            <a:r>
              <a:rPr lang="es-EC" sz="2800"/>
              <a:t>	</a:t>
            </a:r>
            <a:r>
              <a:rPr lang="es-EC" sz="2800" b="1"/>
              <a:t>Buscar permanentemente la satisfacción de nuestros clientes, a través de un producto de calidad brindado con el mejor servicio, optimizando además nuestros procesos para así mejorar los resultados en todas las áreas de la compañía.</a:t>
            </a:r>
            <a:endParaRPr lang="es-ES" sz="2800" b="1"/>
          </a:p>
        </p:txBody>
      </p:sp>
      <p:pic>
        <p:nvPicPr>
          <p:cNvPr id="20484" name="Picture 4" descr="TORTA G"/>
          <p:cNvPicPr>
            <a:picLocks noChangeAspect="1" noChangeArrowheads="1"/>
          </p:cNvPicPr>
          <p:nvPr>
            <p:ph sz="quarter" idx="2"/>
          </p:nvPr>
        </p:nvPicPr>
        <p:blipFill>
          <a:blip r:embed="rId2" cstate="print"/>
          <a:srcRect/>
          <a:stretch>
            <a:fillRect/>
          </a:stretch>
        </p:blipFill>
        <p:spPr>
          <a:xfrm>
            <a:off x="2195513" y="5545138"/>
            <a:ext cx="2052637" cy="1312862"/>
          </a:xfrm>
          <a:noFill/>
          <a:ln/>
        </p:spPr>
      </p:pic>
      <p:pic>
        <p:nvPicPr>
          <p:cNvPr id="20487" name="Picture 7" descr="TORTA G"/>
          <p:cNvPicPr>
            <a:picLocks noChangeAspect="1" noChangeArrowheads="1"/>
          </p:cNvPicPr>
          <p:nvPr>
            <p:ph sz="quarter" idx="3"/>
          </p:nvPr>
        </p:nvPicPr>
        <p:blipFill>
          <a:blip r:embed="rId3" cstate="print"/>
          <a:srcRect/>
          <a:stretch>
            <a:fillRect/>
          </a:stretch>
        </p:blipFill>
        <p:spPr>
          <a:xfrm>
            <a:off x="4211638" y="5543550"/>
            <a:ext cx="1885950" cy="1314450"/>
          </a:xfrm>
          <a:noFill/>
          <a:ln/>
        </p:spPr>
      </p:pic>
      <p:pic>
        <p:nvPicPr>
          <p:cNvPr id="20489" name="Picture 9" descr="TORTA G"/>
          <p:cNvPicPr>
            <a:picLocks noChangeAspect="1" noChangeArrowheads="1"/>
          </p:cNvPicPr>
          <p:nvPr/>
        </p:nvPicPr>
        <p:blipFill>
          <a:blip r:embed="rId4" cstate="print"/>
          <a:srcRect/>
          <a:stretch>
            <a:fillRect/>
          </a:stretch>
        </p:blipFill>
        <p:spPr bwMode="auto">
          <a:xfrm>
            <a:off x="0" y="5543550"/>
            <a:ext cx="2173288" cy="1314450"/>
          </a:xfrm>
          <a:prstGeom prst="rect">
            <a:avLst/>
          </a:prstGeom>
          <a:noFill/>
          <a:ln w="9525">
            <a:noFill/>
            <a:miter lim="800000"/>
            <a:headEnd/>
            <a:tailEnd/>
          </a:ln>
        </p:spPr>
      </p:pic>
      <p:pic>
        <p:nvPicPr>
          <p:cNvPr id="20490" name="Picture 10" descr="TORTA G"/>
          <p:cNvPicPr>
            <a:picLocks noChangeAspect="1" noChangeArrowheads="1"/>
          </p:cNvPicPr>
          <p:nvPr/>
        </p:nvPicPr>
        <p:blipFill>
          <a:blip r:embed="rId2" cstate="print"/>
          <a:srcRect/>
          <a:stretch>
            <a:fillRect/>
          </a:stretch>
        </p:blipFill>
        <p:spPr bwMode="auto">
          <a:xfrm>
            <a:off x="8280400" y="5545138"/>
            <a:ext cx="2052638" cy="1312862"/>
          </a:xfrm>
          <a:prstGeom prst="rect">
            <a:avLst/>
          </a:prstGeom>
          <a:noFill/>
          <a:ln w="9525">
            <a:noFill/>
            <a:miter lim="800000"/>
            <a:headEnd/>
            <a:tailEnd/>
          </a:ln>
        </p:spPr>
      </p:pic>
      <p:pic>
        <p:nvPicPr>
          <p:cNvPr id="20492" name="Picture 12" descr="TORTA G"/>
          <p:cNvPicPr>
            <a:picLocks noChangeAspect="1" noChangeArrowheads="1"/>
          </p:cNvPicPr>
          <p:nvPr/>
        </p:nvPicPr>
        <p:blipFill>
          <a:blip r:embed="rId4" cstate="print"/>
          <a:srcRect/>
          <a:stretch>
            <a:fillRect/>
          </a:stretch>
        </p:blipFill>
        <p:spPr bwMode="auto">
          <a:xfrm>
            <a:off x="6084888" y="5543550"/>
            <a:ext cx="2173287" cy="131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35150" y="333375"/>
            <a:ext cx="7772400" cy="1143000"/>
          </a:xfrm>
        </p:spPr>
        <p:txBody>
          <a:bodyPr/>
          <a:lstStyle/>
          <a:p>
            <a:r>
              <a:rPr lang="es-MX" sz="4000" b="1"/>
              <a:t>Objetivos Específicos</a:t>
            </a:r>
            <a:r>
              <a:rPr lang="es-EC" sz="4000"/>
              <a:t/>
            </a:r>
            <a:br>
              <a:rPr lang="es-EC" sz="4000"/>
            </a:br>
            <a:endParaRPr lang="es-ES" sz="4000"/>
          </a:p>
        </p:txBody>
      </p:sp>
      <p:sp>
        <p:nvSpPr>
          <p:cNvPr id="21507" name="Rectangle 3"/>
          <p:cNvSpPr>
            <a:spLocks noGrp="1" noChangeArrowheads="1"/>
          </p:cNvSpPr>
          <p:nvPr>
            <p:ph type="body" sz="half" idx="1"/>
          </p:nvPr>
        </p:nvSpPr>
        <p:spPr>
          <a:xfrm>
            <a:off x="1042988" y="1341438"/>
            <a:ext cx="7466012" cy="4162425"/>
          </a:xfrm>
        </p:spPr>
        <p:txBody>
          <a:bodyPr/>
          <a:lstStyle/>
          <a:p>
            <a:pPr algn="just">
              <a:lnSpc>
                <a:spcPct val="80000"/>
              </a:lnSpc>
            </a:pPr>
            <a:r>
              <a:rPr lang="es-EC" sz="2000" b="1"/>
              <a:t>Introducir productos nuevos al mercado para satisfacer las necesidades cambiantes del consumidor.</a:t>
            </a:r>
          </a:p>
          <a:p>
            <a:pPr algn="just">
              <a:lnSpc>
                <a:spcPct val="80000"/>
              </a:lnSpc>
            </a:pPr>
            <a:endParaRPr lang="es-EC" sz="2000" b="1"/>
          </a:p>
          <a:p>
            <a:pPr algn="just">
              <a:lnSpc>
                <a:spcPct val="80000"/>
              </a:lnSpc>
            </a:pPr>
            <a:r>
              <a:rPr lang="es-EC" sz="2000" b="1"/>
              <a:t>Mejorar el nivel de servicio en general aumentando así los índices de productividad, eficiencia y utilización de nuestros recursos.</a:t>
            </a:r>
          </a:p>
          <a:p>
            <a:pPr algn="just">
              <a:lnSpc>
                <a:spcPct val="80000"/>
              </a:lnSpc>
            </a:pPr>
            <a:endParaRPr lang="es-EC" sz="2000" b="1"/>
          </a:p>
          <a:p>
            <a:pPr algn="just">
              <a:lnSpc>
                <a:spcPct val="80000"/>
              </a:lnSpc>
            </a:pPr>
            <a:r>
              <a:rPr lang="es-EC" sz="2000" b="1"/>
              <a:t>Abrir nuevos puntos de ventas en lugares estratégicos, para ampliar nuestro mercado y zonificarlo eficientemente.</a:t>
            </a:r>
          </a:p>
          <a:p>
            <a:pPr>
              <a:lnSpc>
                <a:spcPct val="80000"/>
              </a:lnSpc>
            </a:pPr>
            <a:endParaRPr lang="es-EC" sz="2000" b="1"/>
          </a:p>
        </p:txBody>
      </p:sp>
      <p:pic>
        <p:nvPicPr>
          <p:cNvPr id="21508" name="Picture 4" descr="TORTA P"/>
          <p:cNvPicPr>
            <a:picLocks noChangeAspect="1" noChangeArrowheads="1"/>
          </p:cNvPicPr>
          <p:nvPr>
            <p:ph sz="quarter" idx="2"/>
          </p:nvPr>
        </p:nvPicPr>
        <p:blipFill>
          <a:blip r:embed="rId2" cstate="print"/>
          <a:srcRect/>
          <a:stretch>
            <a:fillRect/>
          </a:stretch>
        </p:blipFill>
        <p:spPr>
          <a:xfrm>
            <a:off x="2627313" y="4876800"/>
            <a:ext cx="2641600" cy="1981200"/>
          </a:xfrm>
          <a:noFill/>
          <a:ln/>
        </p:spPr>
      </p:pic>
      <p:pic>
        <p:nvPicPr>
          <p:cNvPr id="21510" name="Picture 6" descr="TORTA P"/>
          <p:cNvPicPr>
            <a:picLocks noChangeAspect="1" noChangeArrowheads="1"/>
          </p:cNvPicPr>
          <p:nvPr>
            <p:ph sz="quarter" idx="3"/>
          </p:nvPr>
        </p:nvPicPr>
        <p:blipFill>
          <a:blip r:embed="rId2" cstate="print"/>
          <a:srcRect/>
          <a:stretch>
            <a:fillRect/>
          </a:stretch>
        </p:blipFill>
        <p:spPr>
          <a:xfrm>
            <a:off x="0" y="4876800"/>
            <a:ext cx="2641600" cy="1981200"/>
          </a:xfrm>
          <a:noFill/>
          <a:ln/>
        </p:spPr>
      </p:pic>
      <p:pic>
        <p:nvPicPr>
          <p:cNvPr id="21512" name="Picture 8" descr="TORTA P"/>
          <p:cNvPicPr>
            <a:picLocks noChangeAspect="1" noChangeArrowheads="1"/>
          </p:cNvPicPr>
          <p:nvPr/>
        </p:nvPicPr>
        <p:blipFill>
          <a:blip r:embed="rId2" cstate="print"/>
          <a:srcRect/>
          <a:stretch>
            <a:fillRect/>
          </a:stretch>
        </p:blipFill>
        <p:spPr bwMode="auto">
          <a:xfrm>
            <a:off x="7775575" y="4876800"/>
            <a:ext cx="2641600" cy="1981200"/>
          </a:xfrm>
          <a:prstGeom prst="rect">
            <a:avLst/>
          </a:prstGeom>
          <a:noFill/>
          <a:ln w="9525">
            <a:noFill/>
            <a:miter lim="800000"/>
            <a:headEnd/>
            <a:tailEnd/>
          </a:ln>
        </p:spPr>
      </p:pic>
      <p:pic>
        <p:nvPicPr>
          <p:cNvPr id="21513" name="Picture 9" descr="TORTA P"/>
          <p:cNvPicPr>
            <a:picLocks noChangeAspect="1" noChangeArrowheads="1"/>
          </p:cNvPicPr>
          <p:nvPr/>
        </p:nvPicPr>
        <p:blipFill>
          <a:blip r:embed="rId2" cstate="print"/>
          <a:srcRect/>
          <a:stretch>
            <a:fillRect/>
          </a:stretch>
        </p:blipFill>
        <p:spPr bwMode="auto">
          <a:xfrm>
            <a:off x="5148263" y="4876800"/>
            <a:ext cx="26416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42988" y="-242888"/>
            <a:ext cx="7772400" cy="1143001"/>
          </a:xfrm>
        </p:spPr>
        <p:txBody>
          <a:bodyPr/>
          <a:lstStyle/>
          <a:p>
            <a:r>
              <a:rPr lang="es-MX" sz="2800" b="1"/>
              <a:t>Objetivos Específicos…</a:t>
            </a:r>
            <a:endParaRPr lang="es-ES" sz="2800" b="1"/>
          </a:p>
        </p:txBody>
      </p:sp>
      <p:sp>
        <p:nvSpPr>
          <p:cNvPr id="22531" name="Rectangle 3"/>
          <p:cNvSpPr>
            <a:spLocks noGrp="1" noChangeArrowheads="1"/>
          </p:cNvSpPr>
          <p:nvPr>
            <p:ph type="body" idx="1"/>
          </p:nvPr>
        </p:nvSpPr>
        <p:spPr>
          <a:xfrm>
            <a:off x="1042988" y="908050"/>
            <a:ext cx="7772400" cy="5184775"/>
          </a:xfrm>
        </p:spPr>
        <p:txBody>
          <a:bodyPr/>
          <a:lstStyle/>
          <a:p>
            <a:pPr algn="just">
              <a:lnSpc>
                <a:spcPct val="80000"/>
              </a:lnSpc>
            </a:pPr>
            <a:r>
              <a:rPr lang="es-EC" sz="2400"/>
              <a:t>Lograr un posicionamiento en el mercado que nos ubique como líderes en el servicio de cafetería y dulcería.</a:t>
            </a:r>
          </a:p>
          <a:p>
            <a:pPr algn="just">
              <a:lnSpc>
                <a:spcPct val="80000"/>
              </a:lnSpc>
            </a:pPr>
            <a:endParaRPr lang="es-EC" sz="2400"/>
          </a:p>
          <a:p>
            <a:pPr algn="just">
              <a:lnSpc>
                <a:spcPct val="80000"/>
              </a:lnSpc>
            </a:pPr>
            <a:r>
              <a:rPr lang="es-EC" sz="2400"/>
              <a:t>Implementar un sistema automatizado para los procesos de facturación, inventario y contabilidad que nos lleve a mejorar de manera continua nuestros procesos.</a:t>
            </a:r>
          </a:p>
          <a:p>
            <a:pPr algn="just">
              <a:lnSpc>
                <a:spcPct val="80000"/>
              </a:lnSpc>
            </a:pPr>
            <a:endParaRPr lang="es-EC" sz="2400"/>
          </a:p>
          <a:p>
            <a:pPr algn="just">
              <a:lnSpc>
                <a:spcPct val="80000"/>
              </a:lnSpc>
            </a:pPr>
            <a:r>
              <a:rPr lang="es-EC" sz="2400"/>
              <a:t>Establecer estrategias comerciales innovadoras para lograr un aumento en la demanda de todos nuestros productos.</a:t>
            </a:r>
          </a:p>
          <a:p>
            <a:pPr algn="just">
              <a:lnSpc>
                <a:spcPct val="80000"/>
              </a:lnSpc>
            </a:pPr>
            <a:endParaRPr lang="es-EC" sz="2400"/>
          </a:p>
          <a:p>
            <a:pPr algn="just">
              <a:lnSpc>
                <a:spcPct val="80000"/>
              </a:lnSpc>
            </a:pPr>
            <a:r>
              <a:rPr lang="es-EC" sz="2400"/>
              <a:t>Aumentar las ventas  un 15% el año próximo.</a:t>
            </a:r>
            <a:endParaRPr lang="es-ES" sz="2400"/>
          </a:p>
          <a:p>
            <a:pPr>
              <a:lnSpc>
                <a:spcPct val="80000"/>
              </a:lnSpc>
            </a:pPr>
            <a:endParaRPr lang="es-ES" sz="2400"/>
          </a:p>
        </p:txBody>
      </p:sp>
      <p:pic>
        <p:nvPicPr>
          <p:cNvPr id="22532" name="Picture 4" descr="TORTA P"/>
          <p:cNvPicPr>
            <a:picLocks noChangeAspect="1" noChangeArrowheads="1"/>
          </p:cNvPicPr>
          <p:nvPr/>
        </p:nvPicPr>
        <p:blipFill>
          <a:blip r:embed="rId2" cstate="print"/>
          <a:srcRect/>
          <a:stretch>
            <a:fillRect/>
          </a:stretch>
        </p:blipFill>
        <p:spPr bwMode="auto">
          <a:xfrm>
            <a:off x="2627313" y="4876800"/>
            <a:ext cx="2641600" cy="1981200"/>
          </a:xfrm>
          <a:prstGeom prst="rect">
            <a:avLst/>
          </a:prstGeom>
          <a:noFill/>
          <a:ln w="9525">
            <a:noFill/>
            <a:miter lim="800000"/>
            <a:headEnd/>
            <a:tailEnd/>
          </a:ln>
        </p:spPr>
      </p:pic>
      <p:pic>
        <p:nvPicPr>
          <p:cNvPr id="22533" name="Picture 5" descr="TORTA P"/>
          <p:cNvPicPr>
            <a:picLocks noChangeAspect="1" noChangeArrowheads="1"/>
          </p:cNvPicPr>
          <p:nvPr/>
        </p:nvPicPr>
        <p:blipFill>
          <a:blip r:embed="rId2" cstate="print"/>
          <a:srcRect/>
          <a:stretch>
            <a:fillRect/>
          </a:stretch>
        </p:blipFill>
        <p:spPr bwMode="auto">
          <a:xfrm>
            <a:off x="0" y="4876800"/>
            <a:ext cx="2641600" cy="1981200"/>
          </a:xfrm>
          <a:prstGeom prst="rect">
            <a:avLst/>
          </a:prstGeom>
          <a:noFill/>
          <a:ln w="9525">
            <a:noFill/>
            <a:miter lim="800000"/>
            <a:headEnd/>
            <a:tailEnd/>
          </a:ln>
        </p:spPr>
      </p:pic>
      <p:pic>
        <p:nvPicPr>
          <p:cNvPr id="22534" name="Picture 6" descr="TORTA P"/>
          <p:cNvPicPr>
            <a:picLocks noChangeAspect="1" noChangeArrowheads="1"/>
          </p:cNvPicPr>
          <p:nvPr/>
        </p:nvPicPr>
        <p:blipFill>
          <a:blip r:embed="rId2" cstate="print"/>
          <a:srcRect/>
          <a:stretch>
            <a:fillRect/>
          </a:stretch>
        </p:blipFill>
        <p:spPr bwMode="auto">
          <a:xfrm>
            <a:off x="7775575" y="4876800"/>
            <a:ext cx="2641600" cy="1981200"/>
          </a:xfrm>
          <a:prstGeom prst="rect">
            <a:avLst/>
          </a:prstGeom>
          <a:noFill/>
          <a:ln w="9525">
            <a:noFill/>
            <a:miter lim="800000"/>
            <a:headEnd/>
            <a:tailEnd/>
          </a:ln>
        </p:spPr>
      </p:pic>
      <p:pic>
        <p:nvPicPr>
          <p:cNvPr id="22535" name="Picture 7" descr="TORTA P"/>
          <p:cNvPicPr>
            <a:picLocks noChangeAspect="1" noChangeArrowheads="1"/>
          </p:cNvPicPr>
          <p:nvPr/>
        </p:nvPicPr>
        <p:blipFill>
          <a:blip r:embed="rId2" cstate="print"/>
          <a:srcRect/>
          <a:stretch>
            <a:fillRect/>
          </a:stretch>
        </p:blipFill>
        <p:spPr bwMode="auto">
          <a:xfrm>
            <a:off x="5148263" y="4876800"/>
            <a:ext cx="26416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71600" y="333375"/>
            <a:ext cx="7772400" cy="1143000"/>
          </a:xfrm>
        </p:spPr>
        <p:txBody>
          <a:bodyPr/>
          <a:lstStyle/>
          <a:p>
            <a:pPr algn="ctr"/>
            <a:r>
              <a:rPr lang="es-EC" b="1"/>
              <a:t>Análisis Organizacional</a:t>
            </a:r>
            <a:r>
              <a:rPr lang="es-ES"/>
              <a:t> </a:t>
            </a:r>
          </a:p>
        </p:txBody>
      </p:sp>
      <p:sp>
        <p:nvSpPr>
          <p:cNvPr id="23555" name="Rectangle 3"/>
          <p:cNvSpPr>
            <a:spLocks noGrp="1" noChangeArrowheads="1"/>
          </p:cNvSpPr>
          <p:nvPr>
            <p:ph type="body" sz="half" idx="1"/>
          </p:nvPr>
        </p:nvSpPr>
        <p:spPr>
          <a:xfrm>
            <a:off x="1066800" y="1676400"/>
            <a:ext cx="7177088" cy="4114800"/>
          </a:xfrm>
        </p:spPr>
        <p:txBody>
          <a:bodyPr/>
          <a:lstStyle/>
          <a:p>
            <a:pPr algn="just">
              <a:buFont typeface="Wingdings" pitchFamily="2" charset="2"/>
              <a:buNone/>
            </a:pPr>
            <a:r>
              <a:rPr lang="es-MX" sz="2000"/>
              <a:t>	</a:t>
            </a:r>
            <a:r>
              <a:rPr lang="es-MX" sz="2400" b="1"/>
              <a:t>Para nuestro proyecto de reingeniería a la Dulcería y Cafetería La Palma hemos propuesto una mejora en el desempeño del personal que trabaja en la empresa a través de mediciones de tiempo, reorganización de procesos, etc.,  pero dado que también proponemos la ampliación del local comercial actual definitivamente se necesitará aumentar el personal que actualmente labora en la empresa. </a:t>
            </a:r>
            <a:endParaRPr lang="es-ES" sz="2400" b="1"/>
          </a:p>
        </p:txBody>
      </p:sp>
      <p:pic>
        <p:nvPicPr>
          <p:cNvPr id="23556" name="Picture 4" descr="CHORIZOS"/>
          <p:cNvPicPr>
            <a:picLocks noChangeAspect="1" noChangeArrowheads="1"/>
          </p:cNvPicPr>
          <p:nvPr>
            <p:ph sz="quarter" idx="2"/>
          </p:nvPr>
        </p:nvPicPr>
        <p:blipFill>
          <a:blip r:embed="rId2" cstate="print"/>
          <a:srcRect/>
          <a:stretch>
            <a:fillRect/>
          </a:stretch>
        </p:blipFill>
        <p:spPr>
          <a:xfrm>
            <a:off x="0" y="5734050"/>
            <a:ext cx="4500563" cy="1123950"/>
          </a:xfrm>
          <a:noFill/>
          <a:ln/>
        </p:spPr>
      </p:pic>
      <p:pic>
        <p:nvPicPr>
          <p:cNvPr id="23558" name="Picture 6" descr="CHORIZOS"/>
          <p:cNvPicPr>
            <a:picLocks noChangeAspect="1" noChangeArrowheads="1"/>
          </p:cNvPicPr>
          <p:nvPr>
            <p:ph sz="quarter" idx="3"/>
          </p:nvPr>
        </p:nvPicPr>
        <p:blipFill>
          <a:blip r:embed="rId3" cstate="print"/>
          <a:srcRect/>
          <a:stretch>
            <a:fillRect/>
          </a:stretch>
        </p:blipFill>
        <p:spPr>
          <a:xfrm>
            <a:off x="4500563" y="5734050"/>
            <a:ext cx="4643437" cy="1123950"/>
          </a:xfrm>
          <a:noFill/>
          <a:ln/>
        </p:spPr>
      </p:pic>
      <p:pic>
        <p:nvPicPr>
          <p:cNvPr id="23560" name="Picture 8" descr="CHORIZOS"/>
          <p:cNvPicPr>
            <a:picLocks noChangeAspect="1" noChangeArrowheads="1"/>
          </p:cNvPicPr>
          <p:nvPr/>
        </p:nvPicPr>
        <p:blipFill>
          <a:blip r:embed="rId4" cstate="print"/>
          <a:srcRect/>
          <a:stretch>
            <a:fillRect/>
          </a:stretch>
        </p:blipFill>
        <p:spPr bwMode="auto">
          <a:xfrm>
            <a:off x="0" y="9525"/>
            <a:ext cx="1258888" cy="572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0"/>
            <a:ext cx="8077200" cy="1143000"/>
          </a:xfrm>
        </p:spPr>
        <p:txBody>
          <a:bodyPr/>
          <a:lstStyle/>
          <a:p>
            <a:r>
              <a:rPr lang="es-EC" sz="4000" b="1"/>
              <a:t>Organigrama con la reingeniería</a:t>
            </a:r>
            <a:r>
              <a:rPr lang="es-ES" sz="4000"/>
              <a:t> </a:t>
            </a:r>
          </a:p>
        </p:txBody>
      </p:sp>
      <p:grpSp>
        <p:nvGrpSpPr>
          <p:cNvPr id="24580" name="Group 4"/>
          <p:cNvGrpSpPr>
            <a:grpSpLocks/>
          </p:cNvGrpSpPr>
          <p:nvPr/>
        </p:nvGrpSpPr>
        <p:grpSpPr bwMode="auto">
          <a:xfrm>
            <a:off x="900113" y="1557338"/>
            <a:ext cx="7345362" cy="4914900"/>
            <a:chOff x="1760" y="3680"/>
            <a:chExt cx="9600" cy="6048"/>
          </a:xfrm>
        </p:grpSpPr>
        <p:grpSp>
          <p:nvGrpSpPr>
            <p:cNvPr id="24581" name="Group 5"/>
            <p:cNvGrpSpPr>
              <a:grpSpLocks/>
            </p:cNvGrpSpPr>
            <p:nvPr/>
          </p:nvGrpSpPr>
          <p:grpSpPr bwMode="auto">
            <a:xfrm>
              <a:off x="1760" y="3680"/>
              <a:ext cx="9600" cy="6048"/>
              <a:chOff x="1760" y="3680"/>
              <a:chExt cx="9600" cy="6048"/>
            </a:xfrm>
          </p:grpSpPr>
          <p:cxnSp>
            <p:nvCxnSpPr>
              <p:cNvPr id="24582" name="AutoShape 6"/>
              <p:cNvCxnSpPr>
                <a:cxnSpLocks noChangeShapeType="1"/>
                <a:stCxn id="24586" idx="0"/>
                <a:endCxn id="24592" idx="2"/>
              </p:cNvCxnSpPr>
              <p:nvPr/>
            </p:nvCxnSpPr>
            <p:spPr bwMode="auto">
              <a:xfrm rot="16200000">
                <a:off x="6739" y="4651"/>
                <a:ext cx="242" cy="0"/>
              </a:xfrm>
              <a:prstGeom prst="straightConnector1">
                <a:avLst/>
              </a:prstGeom>
              <a:noFill/>
              <a:ln w="50800">
                <a:solidFill>
                  <a:schemeClr val="tx1"/>
                </a:solidFill>
                <a:round/>
                <a:headEnd/>
                <a:tailEnd/>
              </a:ln>
            </p:spPr>
          </p:cxnSp>
          <p:cxnSp>
            <p:nvCxnSpPr>
              <p:cNvPr id="24583" name="AutoShape 7"/>
              <p:cNvCxnSpPr>
                <a:cxnSpLocks noChangeShapeType="1"/>
                <a:stCxn id="24586" idx="2"/>
                <a:endCxn id="24587" idx="0"/>
              </p:cNvCxnSpPr>
              <p:nvPr/>
            </p:nvCxnSpPr>
            <p:spPr bwMode="auto">
              <a:xfrm rot="5400000">
                <a:off x="6527" y="6059"/>
                <a:ext cx="666" cy="0"/>
              </a:xfrm>
              <a:prstGeom prst="straightConnector1">
                <a:avLst/>
              </a:prstGeom>
              <a:noFill/>
              <a:ln w="50800">
                <a:solidFill>
                  <a:schemeClr val="tx1"/>
                </a:solidFill>
                <a:round/>
                <a:headEnd/>
                <a:tailEnd/>
              </a:ln>
            </p:spPr>
          </p:cxnSp>
          <p:cxnSp>
            <p:nvCxnSpPr>
              <p:cNvPr id="24584" name="AutoShape 8"/>
              <p:cNvCxnSpPr>
                <a:cxnSpLocks noChangeShapeType="1"/>
                <a:stCxn id="24586" idx="3"/>
                <a:endCxn id="24594" idx="1"/>
              </p:cNvCxnSpPr>
              <p:nvPr/>
            </p:nvCxnSpPr>
            <p:spPr bwMode="auto">
              <a:xfrm>
                <a:off x="7880" y="5249"/>
                <a:ext cx="480" cy="170"/>
              </a:xfrm>
              <a:prstGeom prst="bentConnector3">
                <a:avLst>
                  <a:gd name="adj1" fmla="val 50000"/>
                </a:avLst>
              </a:prstGeom>
              <a:noFill/>
              <a:ln w="50800">
                <a:solidFill>
                  <a:schemeClr val="tx1"/>
                </a:solidFill>
                <a:miter lim="800000"/>
                <a:headEnd/>
                <a:tailEnd/>
              </a:ln>
            </p:spPr>
          </p:cxnSp>
          <p:cxnSp>
            <p:nvCxnSpPr>
              <p:cNvPr id="24585" name="AutoShape 9"/>
              <p:cNvCxnSpPr>
                <a:cxnSpLocks noChangeShapeType="1"/>
                <a:stCxn id="24595" idx="2"/>
                <a:endCxn id="24596" idx="0"/>
              </p:cNvCxnSpPr>
              <p:nvPr/>
            </p:nvCxnSpPr>
            <p:spPr bwMode="auto">
              <a:xfrm rot="5400000">
                <a:off x="3232" y="7564"/>
                <a:ext cx="536" cy="0"/>
              </a:xfrm>
              <a:prstGeom prst="straightConnector1">
                <a:avLst/>
              </a:prstGeom>
              <a:noFill/>
              <a:ln w="50800">
                <a:solidFill>
                  <a:schemeClr val="tx1"/>
                </a:solidFill>
                <a:round/>
                <a:headEnd/>
                <a:tailEnd/>
              </a:ln>
            </p:spPr>
          </p:cxnSp>
          <p:sp>
            <p:nvSpPr>
              <p:cNvPr id="24586" name="Text Box 10"/>
              <p:cNvSpPr txBox="1">
                <a:spLocks noChangeAspect="1" noChangeArrowheads="1"/>
              </p:cNvSpPr>
              <p:nvPr/>
            </p:nvSpPr>
            <p:spPr bwMode="auto">
              <a:xfrm>
                <a:off x="5840" y="4772"/>
                <a:ext cx="2040" cy="954"/>
              </a:xfrm>
              <a:prstGeom prst="rect">
                <a:avLst/>
              </a:prstGeom>
              <a:noFill/>
              <a:ln w="50800">
                <a:solidFill>
                  <a:schemeClr val="tx1"/>
                </a:solidFill>
                <a:miter lim="800000"/>
                <a:headEnd/>
                <a:tailEnd/>
              </a:ln>
            </p:spPr>
            <p:txBody>
              <a:bodyPr/>
              <a:lstStyle/>
              <a:p>
                <a:r>
                  <a:rPr lang="es-ES" sz="1200" b="0" u="none">
                    <a:solidFill>
                      <a:schemeClr val="tx1"/>
                    </a:solidFill>
                  </a:rPr>
                  <a:t>GERENTE</a:t>
                </a:r>
              </a:p>
              <a:p>
                <a:r>
                  <a:rPr lang="es-ES" sz="1200" b="0" u="none">
                    <a:solidFill>
                      <a:schemeClr val="tx1"/>
                    </a:solidFill>
                  </a:rPr>
                  <a:t>GENERAL</a:t>
                </a:r>
                <a:endParaRPr lang="es-ES" sz="1800" b="0" u="none">
                  <a:solidFill>
                    <a:schemeClr val="tx1"/>
                  </a:solidFill>
                </a:endParaRPr>
              </a:p>
            </p:txBody>
          </p:sp>
          <p:sp>
            <p:nvSpPr>
              <p:cNvPr id="24587" name="Text Box 11"/>
              <p:cNvSpPr txBox="1">
                <a:spLocks noChangeAspect="1" noChangeArrowheads="1"/>
              </p:cNvSpPr>
              <p:nvPr/>
            </p:nvSpPr>
            <p:spPr bwMode="auto">
              <a:xfrm>
                <a:off x="5360" y="6392"/>
                <a:ext cx="3000" cy="900"/>
              </a:xfrm>
              <a:prstGeom prst="rect">
                <a:avLst/>
              </a:prstGeom>
              <a:noFill/>
              <a:ln w="50800">
                <a:solidFill>
                  <a:schemeClr val="tx1"/>
                </a:solidFill>
                <a:miter lim="800000"/>
                <a:headEnd/>
                <a:tailEnd/>
              </a:ln>
            </p:spPr>
            <p:txBody>
              <a:bodyPr/>
              <a:lstStyle/>
              <a:p>
                <a:r>
                  <a:rPr lang="es-ES" sz="1200" b="0" u="none">
                    <a:solidFill>
                      <a:schemeClr val="tx1"/>
                    </a:solidFill>
                  </a:rPr>
                  <a:t>JEFE ADMINISTRATIVO</a:t>
                </a:r>
              </a:p>
              <a:p>
                <a:r>
                  <a:rPr lang="es-ES" sz="1200" b="0" u="none">
                    <a:solidFill>
                      <a:schemeClr val="tx1"/>
                    </a:solidFill>
                  </a:rPr>
                  <a:t>Y DE PERSONAL</a:t>
                </a:r>
              </a:p>
              <a:p>
                <a:pPr algn="l"/>
                <a:endParaRPr lang="es-ES" sz="1000" b="0" u="none">
                  <a:solidFill>
                    <a:schemeClr val="tx1"/>
                  </a:solidFill>
                </a:endParaRPr>
              </a:p>
              <a:p>
                <a:pPr algn="l"/>
                <a:endParaRPr lang="es-ES" sz="1800" b="0" u="none">
                  <a:solidFill>
                    <a:schemeClr val="tx1"/>
                  </a:solidFill>
                </a:endParaRPr>
              </a:p>
            </p:txBody>
          </p:sp>
          <p:sp>
            <p:nvSpPr>
              <p:cNvPr id="24588" name="Text Box 12"/>
              <p:cNvSpPr txBox="1">
                <a:spLocks noChangeAspect="1" noChangeArrowheads="1"/>
              </p:cNvSpPr>
              <p:nvPr/>
            </p:nvSpPr>
            <p:spPr bwMode="auto">
              <a:xfrm>
                <a:off x="5600" y="7652"/>
                <a:ext cx="2520" cy="590"/>
              </a:xfrm>
              <a:prstGeom prst="rect">
                <a:avLst/>
              </a:prstGeom>
              <a:noFill/>
              <a:ln w="50800">
                <a:solidFill>
                  <a:schemeClr val="tx1"/>
                </a:solidFill>
                <a:miter lim="800000"/>
                <a:headEnd/>
                <a:tailEnd/>
              </a:ln>
            </p:spPr>
            <p:txBody>
              <a:bodyPr/>
              <a:lstStyle/>
              <a:p>
                <a:r>
                  <a:rPr lang="es-ES" sz="1200" b="0" u="none">
                    <a:solidFill>
                      <a:schemeClr val="tx1"/>
                    </a:solidFill>
                  </a:rPr>
                  <a:t>SUPERVISOR </a:t>
                </a:r>
                <a:endParaRPr lang="es-ES" sz="1800" b="0" u="none">
                  <a:solidFill>
                    <a:schemeClr val="tx1"/>
                  </a:solidFill>
                </a:endParaRPr>
              </a:p>
            </p:txBody>
          </p:sp>
          <p:sp>
            <p:nvSpPr>
              <p:cNvPr id="24589" name="Text Box 13"/>
              <p:cNvSpPr txBox="1">
                <a:spLocks noChangeAspect="1" noChangeArrowheads="1"/>
              </p:cNvSpPr>
              <p:nvPr/>
            </p:nvSpPr>
            <p:spPr bwMode="auto">
              <a:xfrm>
                <a:off x="3080" y="9092"/>
                <a:ext cx="2040" cy="636"/>
              </a:xfrm>
              <a:prstGeom prst="rect">
                <a:avLst/>
              </a:prstGeom>
              <a:noFill/>
              <a:ln w="50800">
                <a:solidFill>
                  <a:schemeClr val="tx1"/>
                </a:solidFill>
                <a:miter lim="800000"/>
                <a:headEnd/>
                <a:tailEnd/>
              </a:ln>
            </p:spPr>
            <p:txBody>
              <a:bodyPr/>
              <a:lstStyle/>
              <a:p>
                <a:r>
                  <a:rPr lang="es-ES" sz="1100" b="0" u="none">
                    <a:solidFill>
                      <a:schemeClr val="tx1"/>
                    </a:solidFill>
                  </a:rPr>
                  <a:t>DESPACHADOR</a:t>
                </a:r>
                <a:endParaRPr lang="es-ES" sz="1800" b="0" u="none">
                  <a:solidFill>
                    <a:schemeClr val="tx1"/>
                  </a:solidFill>
                </a:endParaRPr>
              </a:p>
            </p:txBody>
          </p:sp>
          <p:sp>
            <p:nvSpPr>
              <p:cNvPr id="24590" name="Text Box 14"/>
              <p:cNvSpPr txBox="1">
                <a:spLocks noChangeAspect="1" noChangeArrowheads="1"/>
              </p:cNvSpPr>
              <p:nvPr/>
            </p:nvSpPr>
            <p:spPr bwMode="auto">
              <a:xfrm>
                <a:off x="7160" y="9092"/>
                <a:ext cx="1800" cy="636"/>
              </a:xfrm>
              <a:prstGeom prst="rect">
                <a:avLst/>
              </a:prstGeom>
              <a:noFill/>
              <a:ln w="50800">
                <a:solidFill>
                  <a:schemeClr val="tx1"/>
                </a:solidFill>
                <a:miter lim="800000"/>
                <a:headEnd/>
                <a:tailEnd/>
              </a:ln>
            </p:spPr>
            <p:txBody>
              <a:bodyPr/>
              <a:lstStyle/>
              <a:p>
                <a:r>
                  <a:rPr lang="es-ES" sz="1200" b="0" u="none">
                    <a:solidFill>
                      <a:schemeClr val="tx1"/>
                    </a:solidFill>
                  </a:rPr>
                  <a:t>POSILLEROS</a:t>
                </a:r>
                <a:endParaRPr lang="es-ES" sz="1800" b="0" u="none">
                  <a:solidFill>
                    <a:schemeClr val="tx1"/>
                  </a:solidFill>
                </a:endParaRPr>
              </a:p>
            </p:txBody>
          </p:sp>
          <p:sp>
            <p:nvSpPr>
              <p:cNvPr id="24591" name="Text Box 15"/>
              <p:cNvSpPr txBox="1">
                <a:spLocks noChangeAspect="1" noChangeArrowheads="1"/>
              </p:cNvSpPr>
              <p:nvPr/>
            </p:nvSpPr>
            <p:spPr bwMode="auto">
              <a:xfrm>
                <a:off x="5240" y="9092"/>
                <a:ext cx="1800" cy="636"/>
              </a:xfrm>
              <a:prstGeom prst="rect">
                <a:avLst/>
              </a:prstGeom>
              <a:noFill/>
              <a:ln w="50800">
                <a:solidFill>
                  <a:schemeClr val="tx1"/>
                </a:solidFill>
                <a:miter lim="800000"/>
                <a:headEnd/>
                <a:tailEnd/>
              </a:ln>
            </p:spPr>
            <p:txBody>
              <a:bodyPr/>
              <a:lstStyle/>
              <a:p>
                <a:r>
                  <a:rPr lang="es-ES" sz="1200" b="0" u="none">
                    <a:solidFill>
                      <a:schemeClr val="tx1"/>
                    </a:solidFill>
                  </a:rPr>
                  <a:t>SALONEROS</a:t>
                </a:r>
                <a:endParaRPr lang="es-ES" sz="1800" b="0" u="none">
                  <a:solidFill>
                    <a:schemeClr val="tx1"/>
                  </a:solidFill>
                </a:endParaRPr>
              </a:p>
            </p:txBody>
          </p:sp>
          <p:sp>
            <p:nvSpPr>
              <p:cNvPr id="24592" name="Text Box 16"/>
              <p:cNvSpPr txBox="1">
                <a:spLocks noChangeAspect="1" noChangeArrowheads="1"/>
              </p:cNvSpPr>
              <p:nvPr/>
            </p:nvSpPr>
            <p:spPr bwMode="auto">
              <a:xfrm>
                <a:off x="5600" y="3680"/>
                <a:ext cx="2520" cy="900"/>
              </a:xfrm>
              <a:prstGeom prst="rect">
                <a:avLst/>
              </a:prstGeom>
              <a:noFill/>
              <a:ln w="50800">
                <a:solidFill>
                  <a:schemeClr val="tx1"/>
                </a:solidFill>
                <a:miter lim="800000"/>
                <a:headEnd/>
                <a:tailEnd/>
              </a:ln>
            </p:spPr>
            <p:txBody>
              <a:bodyPr/>
              <a:lstStyle/>
              <a:p>
                <a:r>
                  <a:rPr lang="es-ES" sz="1200" u="none">
                    <a:solidFill>
                      <a:schemeClr val="tx1"/>
                    </a:solidFill>
                  </a:rPr>
                  <a:t>JUNTA DIRECTIVA</a:t>
                </a:r>
                <a:endParaRPr lang="es-ES" sz="1800" b="0" u="none">
                  <a:solidFill>
                    <a:schemeClr val="tx1"/>
                  </a:solidFill>
                </a:endParaRPr>
              </a:p>
            </p:txBody>
          </p:sp>
          <p:sp>
            <p:nvSpPr>
              <p:cNvPr id="24593" name="Text Box 17"/>
              <p:cNvSpPr txBox="1">
                <a:spLocks noChangeAspect="1" noChangeArrowheads="1"/>
              </p:cNvSpPr>
              <p:nvPr/>
            </p:nvSpPr>
            <p:spPr bwMode="auto">
              <a:xfrm>
                <a:off x="9080" y="9092"/>
                <a:ext cx="1320" cy="636"/>
              </a:xfrm>
              <a:prstGeom prst="rect">
                <a:avLst/>
              </a:prstGeom>
              <a:noFill/>
              <a:ln w="50800">
                <a:solidFill>
                  <a:schemeClr val="tx1"/>
                </a:solidFill>
                <a:miter lim="800000"/>
                <a:headEnd/>
                <a:tailEnd/>
              </a:ln>
            </p:spPr>
            <p:txBody>
              <a:bodyPr/>
              <a:lstStyle/>
              <a:p>
                <a:r>
                  <a:rPr lang="es-ES" sz="1200" b="0" u="none">
                    <a:solidFill>
                      <a:schemeClr val="tx1"/>
                    </a:solidFill>
                  </a:rPr>
                  <a:t>CAJERA</a:t>
                </a:r>
                <a:endParaRPr lang="es-ES" sz="1800" b="0" u="none">
                  <a:solidFill>
                    <a:schemeClr val="tx1"/>
                  </a:solidFill>
                </a:endParaRPr>
              </a:p>
            </p:txBody>
          </p:sp>
          <p:sp>
            <p:nvSpPr>
              <p:cNvPr id="24594" name="Text Box 18"/>
              <p:cNvSpPr txBox="1">
                <a:spLocks noChangeAspect="1" noChangeArrowheads="1"/>
              </p:cNvSpPr>
              <p:nvPr/>
            </p:nvSpPr>
            <p:spPr bwMode="auto">
              <a:xfrm>
                <a:off x="8360" y="5131"/>
                <a:ext cx="1919" cy="401"/>
              </a:xfrm>
              <a:prstGeom prst="rect">
                <a:avLst/>
              </a:prstGeom>
              <a:noFill/>
              <a:ln w="50800">
                <a:solidFill>
                  <a:schemeClr val="tx1"/>
                </a:solidFill>
                <a:miter lim="800000"/>
                <a:headEnd/>
                <a:tailEnd/>
              </a:ln>
            </p:spPr>
            <p:txBody>
              <a:bodyPr>
                <a:spAutoFit/>
              </a:bodyPr>
              <a:lstStyle/>
              <a:p>
                <a:pPr algn="just"/>
                <a:r>
                  <a:rPr lang="es-ES" sz="1200" b="0" u="none">
                    <a:solidFill>
                      <a:schemeClr val="tx1"/>
                    </a:solidFill>
                  </a:rPr>
                  <a:t>CONTADORA</a:t>
                </a:r>
                <a:endParaRPr lang="es-ES" sz="1800" b="0" u="none">
                  <a:solidFill>
                    <a:schemeClr val="tx1"/>
                  </a:solidFill>
                </a:endParaRPr>
              </a:p>
            </p:txBody>
          </p:sp>
          <p:sp>
            <p:nvSpPr>
              <p:cNvPr id="24595" name="Text Box 19"/>
              <p:cNvSpPr txBox="1">
                <a:spLocks noChangeAspect="1" noChangeArrowheads="1"/>
              </p:cNvSpPr>
              <p:nvPr/>
            </p:nvSpPr>
            <p:spPr bwMode="auto">
              <a:xfrm>
                <a:off x="1760" y="6392"/>
                <a:ext cx="3480" cy="904"/>
              </a:xfrm>
              <a:prstGeom prst="rect">
                <a:avLst/>
              </a:prstGeom>
              <a:noFill/>
              <a:ln w="50800">
                <a:solidFill>
                  <a:schemeClr val="tx1"/>
                </a:solidFill>
                <a:miter lim="800000"/>
                <a:headEnd/>
                <a:tailEnd/>
              </a:ln>
            </p:spPr>
            <p:txBody>
              <a:bodyPr/>
              <a:lstStyle/>
              <a:p>
                <a:r>
                  <a:rPr lang="es-ES" sz="1200" b="0" u="none">
                    <a:solidFill>
                      <a:schemeClr val="tx1"/>
                    </a:solidFill>
                  </a:rPr>
                  <a:t>JEFE DE INVENTARIOS,</a:t>
                </a:r>
              </a:p>
              <a:p>
                <a:r>
                  <a:rPr lang="es-ES" sz="1200" b="0" u="none">
                    <a:solidFill>
                      <a:schemeClr val="tx1"/>
                    </a:solidFill>
                  </a:rPr>
                  <a:t>COMPRAS Y DE BODEGAS</a:t>
                </a:r>
              </a:p>
              <a:p>
                <a:pPr algn="l"/>
                <a:endParaRPr lang="es-ES" sz="1000" b="0" u="none">
                  <a:solidFill>
                    <a:schemeClr val="tx1"/>
                  </a:solidFill>
                </a:endParaRPr>
              </a:p>
              <a:p>
                <a:pPr algn="l"/>
                <a:endParaRPr lang="es-ES" sz="1800" b="0" u="none">
                  <a:solidFill>
                    <a:schemeClr val="tx1"/>
                  </a:solidFill>
                </a:endParaRPr>
              </a:p>
            </p:txBody>
          </p:sp>
          <p:sp>
            <p:nvSpPr>
              <p:cNvPr id="24596" name="Text Box 20"/>
              <p:cNvSpPr txBox="1">
                <a:spLocks noChangeAspect="1" noChangeArrowheads="1"/>
              </p:cNvSpPr>
              <p:nvPr/>
            </p:nvSpPr>
            <p:spPr bwMode="auto">
              <a:xfrm>
                <a:off x="2480" y="7832"/>
                <a:ext cx="2040" cy="636"/>
              </a:xfrm>
              <a:prstGeom prst="rect">
                <a:avLst/>
              </a:prstGeom>
              <a:noFill/>
              <a:ln w="50800">
                <a:solidFill>
                  <a:schemeClr val="tx1"/>
                </a:solidFill>
                <a:miter lim="800000"/>
                <a:headEnd/>
                <a:tailEnd/>
              </a:ln>
            </p:spPr>
            <p:txBody>
              <a:bodyPr/>
              <a:lstStyle/>
              <a:p>
                <a:r>
                  <a:rPr lang="es-ES" sz="1100" b="0" u="none">
                    <a:solidFill>
                      <a:schemeClr val="tx1"/>
                    </a:solidFill>
                  </a:rPr>
                  <a:t>ASISTENTE</a:t>
                </a:r>
                <a:endParaRPr lang="es-ES" sz="1800" b="0" u="none">
                  <a:solidFill>
                    <a:schemeClr val="tx1"/>
                  </a:solidFill>
                </a:endParaRPr>
              </a:p>
            </p:txBody>
          </p:sp>
          <p:sp>
            <p:nvSpPr>
              <p:cNvPr id="24597" name="Text Box 21"/>
              <p:cNvSpPr txBox="1">
                <a:spLocks noChangeAspect="1" noChangeArrowheads="1"/>
              </p:cNvSpPr>
              <p:nvPr/>
            </p:nvSpPr>
            <p:spPr bwMode="auto">
              <a:xfrm>
                <a:off x="8600" y="6392"/>
                <a:ext cx="2760" cy="900"/>
              </a:xfrm>
              <a:prstGeom prst="rect">
                <a:avLst/>
              </a:prstGeom>
              <a:noFill/>
              <a:ln w="50800">
                <a:solidFill>
                  <a:schemeClr val="tx1"/>
                </a:solidFill>
                <a:miter lim="800000"/>
                <a:headEnd/>
                <a:tailEnd/>
              </a:ln>
            </p:spPr>
            <p:txBody>
              <a:bodyPr/>
              <a:lstStyle/>
              <a:p>
                <a:r>
                  <a:rPr lang="es-ES" sz="1200" b="0" u="none">
                    <a:solidFill>
                      <a:schemeClr val="tx1"/>
                    </a:solidFill>
                  </a:rPr>
                  <a:t>JEFE DE </a:t>
                </a:r>
              </a:p>
              <a:p>
                <a:r>
                  <a:rPr lang="es-ES" sz="1200" b="0" u="none">
                    <a:solidFill>
                      <a:schemeClr val="tx1"/>
                    </a:solidFill>
                  </a:rPr>
                  <a:t>MERCADEO</a:t>
                </a:r>
              </a:p>
              <a:p>
                <a:pPr algn="l"/>
                <a:endParaRPr lang="es-ES" sz="1000" b="0" u="none">
                  <a:solidFill>
                    <a:schemeClr val="tx1"/>
                  </a:solidFill>
                </a:endParaRPr>
              </a:p>
              <a:p>
                <a:pPr algn="l"/>
                <a:endParaRPr lang="es-ES" sz="1800" b="0" u="none">
                  <a:solidFill>
                    <a:schemeClr val="tx1"/>
                  </a:solidFill>
                </a:endParaRPr>
              </a:p>
            </p:txBody>
          </p:sp>
          <p:cxnSp>
            <p:nvCxnSpPr>
              <p:cNvPr id="24598" name="AutoShape 22"/>
              <p:cNvCxnSpPr>
                <a:cxnSpLocks noChangeShapeType="1"/>
                <a:stCxn id="24597" idx="0"/>
                <a:endCxn id="24586" idx="2"/>
              </p:cNvCxnSpPr>
              <p:nvPr/>
            </p:nvCxnSpPr>
            <p:spPr bwMode="auto">
              <a:xfrm rot="5400000" flipH="1">
                <a:off x="8087" y="4499"/>
                <a:ext cx="666" cy="3120"/>
              </a:xfrm>
              <a:prstGeom prst="bentConnector3">
                <a:avLst>
                  <a:gd name="adj1" fmla="val 50000"/>
                </a:avLst>
              </a:prstGeom>
              <a:noFill/>
              <a:ln w="50800">
                <a:solidFill>
                  <a:schemeClr val="tx1"/>
                </a:solidFill>
                <a:miter lim="800000"/>
                <a:headEnd/>
                <a:tailEnd/>
              </a:ln>
            </p:spPr>
          </p:cxnSp>
          <p:cxnSp>
            <p:nvCxnSpPr>
              <p:cNvPr id="24599" name="AutoShape 23"/>
              <p:cNvCxnSpPr>
                <a:cxnSpLocks noChangeShapeType="1"/>
                <a:stCxn id="24587" idx="2"/>
                <a:endCxn id="24588" idx="0"/>
              </p:cNvCxnSpPr>
              <p:nvPr/>
            </p:nvCxnSpPr>
            <p:spPr bwMode="auto">
              <a:xfrm rot="5400000">
                <a:off x="6680" y="7472"/>
                <a:ext cx="360" cy="0"/>
              </a:xfrm>
              <a:prstGeom prst="straightConnector1">
                <a:avLst/>
              </a:prstGeom>
              <a:noFill/>
              <a:ln w="50800">
                <a:solidFill>
                  <a:schemeClr val="tx1"/>
                </a:solidFill>
                <a:round/>
                <a:headEnd/>
                <a:tailEnd/>
              </a:ln>
            </p:spPr>
          </p:cxnSp>
          <p:cxnSp>
            <p:nvCxnSpPr>
              <p:cNvPr id="24600" name="AutoShape 24"/>
              <p:cNvCxnSpPr>
                <a:cxnSpLocks noChangeShapeType="1"/>
                <a:stCxn id="24595" idx="0"/>
                <a:endCxn id="24586" idx="2"/>
              </p:cNvCxnSpPr>
              <p:nvPr/>
            </p:nvCxnSpPr>
            <p:spPr bwMode="auto">
              <a:xfrm rot="16200000">
                <a:off x="4847" y="4379"/>
                <a:ext cx="666" cy="3360"/>
              </a:xfrm>
              <a:prstGeom prst="bentConnector3">
                <a:avLst>
                  <a:gd name="adj1" fmla="val 50000"/>
                </a:avLst>
              </a:prstGeom>
              <a:noFill/>
              <a:ln w="50800">
                <a:solidFill>
                  <a:schemeClr val="tx1"/>
                </a:solidFill>
                <a:miter lim="800000"/>
                <a:headEnd/>
                <a:tailEnd/>
              </a:ln>
            </p:spPr>
          </p:cxnSp>
          <p:cxnSp>
            <p:nvCxnSpPr>
              <p:cNvPr id="24601" name="AutoShape 25"/>
              <p:cNvCxnSpPr>
                <a:cxnSpLocks noChangeShapeType="1"/>
                <a:stCxn id="24588" idx="2"/>
                <a:endCxn id="24590" idx="0"/>
              </p:cNvCxnSpPr>
              <p:nvPr/>
            </p:nvCxnSpPr>
            <p:spPr bwMode="auto">
              <a:xfrm rot="16200000" flipH="1">
                <a:off x="7035" y="8067"/>
                <a:ext cx="850" cy="1200"/>
              </a:xfrm>
              <a:prstGeom prst="bentConnector3">
                <a:avLst>
                  <a:gd name="adj1" fmla="val 50000"/>
                </a:avLst>
              </a:prstGeom>
              <a:noFill/>
              <a:ln w="50800">
                <a:solidFill>
                  <a:schemeClr val="tx1"/>
                </a:solidFill>
                <a:miter lim="800000"/>
                <a:headEnd/>
                <a:tailEnd/>
              </a:ln>
            </p:spPr>
          </p:cxnSp>
          <p:cxnSp>
            <p:nvCxnSpPr>
              <p:cNvPr id="24602" name="AutoShape 26"/>
              <p:cNvCxnSpPr>
                <a:cxnSpLocks noChangeShapeType="1"/>
                <a:stCxn id="24588" idx="2"/>
                <a:endCxn id="24593" idx="0"/>
              </p:cNvCxnSpPr>
              <p:nvPr/>
            </p:nvCxnSpPr>
            <p:spPr bwMode="auto">
              <a:xfrm rot="16200000" flipH="1">
                <a:off x="7875" y="7227"/>
                <a:ext cx="850" cy="2880"/>
              </a:xfrm>
              <a:prstGeom prst="bentConnector3">
                <a:avLst>
                  <a:gd name="adj1" fmla="val 50000"/>
                </a:avLst>
              </a:prstGeom>
              <a:noFill/>
              <a:ln w="50800">
                <a:solidFill>
                  <a:schemeClr val="tx1"/>
                </a:solidFill>
                <a:miter lim="800000"/>
                <a:headEnd/>
                <a:tailEnd/>
              </a:ln>
            </p:spPr>
          </p:cxnSp>
          <p:cxnSp>
            <p:nvCxnSpPr>
              <p:cNvPr id="24603" name="AutoShape 27"/>
              <p:cNvCxnSpPr>
                <a:cxnSpLocks noChangeShapeType="1"/>
                <a:stCxn id="24588" idx="2"/>
                <a:endCxn id="24589" idx="0"/>
              </p:cNvCxnSpPr>
              <p:nvPr/>
            </p:nvCxnSpPr>
            <p:spPr bwMode="auto">
              <a:xfrm rot="5400000">
                <a:off x="5055" y="7287"/>
                <a:ext cx="850" cy="2760"/>
              </a:xfrm>
              <a:prstGeom prst="bentConnector3">
                <a:avLst>
                  <a:gd name="adj1" fmla="val 50000"/>
                </a:avLst>
              </a:prstGeom>
              <a:noFill/>
              <a:ln w="50800">
                <a:solidFill>
                  <a:schemeClr val="tx1"/>
                </a:solidFill>
                <a:miter lim="800000"/>
                <a:headEnd/>
                <a:tailEnd/>
              </a:ln>
            </p:spPr>
          </p:cxnSp>
        </p:grpSp>
        <p:cxnSp>
          <p:nvCxnSpPr>
            <p:cNvPr id="24604" name="AutoShape 28"/>
            <p:cNvCxnSpPr>
              <a:cxnSpLocks noChangeShapeType="1"/>
              <a:stCxn id="24591" idx="0"/>
              <a:endCxn id="24588" idx="2"/>
            </p:cNvCxnSpPr>
            <p:nvPr/>
          </p:nvCxnSpPr>
          <p:spPr bwMode="auto">
            <a:xfrm rot="16200000">
              <a:off x="6075" y="8307"/>
              <a:ext cx="850" cy="720"/>
            </a:xfrm>
            <a:prstGeom prst="bentConnector3">
              <a:avLst>
                <a:gd name="adj1" fmla="val 50000"/>
              </a:avLst>
            </a:prstGeom>
            <a:noFill/>
            <a:ln w="50800">
              <a:solidFill>
                <a:schemeClr val="tx1"/>
              </a:solidFill>
              <a:miter lim="800000"/>
              <a:headEnd/>
              <a:tailEnd/>
            </a:ln>
          </p:spPr>
        </p:cxn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s-MX" sz="4000" b="1"/>
              <a:t>Entrenamiento</a:t>
            </a:r>
            <a:r>
              <a:rPr lang="es-MX" sz="4000"/>
              <a:t/>
            </a:r>
            <a:br>
              <a:rPr lang="es-MX" sz="4000"/>
            </a:br>
            <a:endParaRPr lang="es-ES" sz="4000"/>
          </a:p>
        </p:txBody>
      </p:sp>
      <p:sp>
        <p:nvSpPr>
          <p:cNvPr id="25603" name="Rectangle 3"/>
          <p:cNvSpPr>
            <a:spLocks noGrp="1" noChangeArrowheads="1"/>
          </p:cNvSpPr>
          <p:nvPr>
            <p:ph type="body" idx="1"/>
          </p:nvPr>
        </p:nvSpPr>
        <p:spPr>
          <a:xfrm>
            <a:off x="914400" y="1125538"/>
            <a:ext cx="8229600" cy="5257800"/>
          </a:xfrm>
        </p:spPr>
        <p:txBody>
          <a:bodyPr/>
          <a:lstStyle/>
          <a:p>
            <a:pPr algn="just">
              <a:lnSpc>
                <a:spcPct val="90000"/>
              </a:lnSpc>
            </a:pPr>
            <a:r>
              <a:rPr lang="es-MX" sz="2400"/>
              <a:t>Es un proceso educacional a corto plazo aplicado de manera sistemática y organizada, mediante el cual las personas aprenden conocimientos, aptitudes y habilidades en función de objetivos definidos que le ayudarán a acoplarse fácilmente dentro de la organización.</a:t>
            </a:r>
          </a:p>
          <a:p>
            <a:pPr algn="just">
              <a:lnSpc>
                <a:spcPct val="90000"/>
              </a:lnSpc>
            </a:pPr>
            <a:endParaRPr lang="es-MX" sz="2400"/>
          </a:p>
          <a:p>
            <a:pPr algn="just">
              <a:lnSpc>
                <a:spcPct val="90000"/>
              </a:lnSpc>
            </a:pPr>
            <a:r>
              <a:rPr lang="es-MX" sz="2400"/>
              <a:t>Por lo regular, el entrenamiento transmite tres tipos de información:</a:t>
            </a:r>
          </a:p>
          <a:p>
            <a:pPr lvl="1" algn="just">
              <a:lnSpc>
                <a:spcPct val="90000"/>
              </a:lnSpc>
            </a:pPr>
            <a:r>
              <a:rPr lang="es-MX" sz="2000"/>
              <a:t>Información general sobre la rutina diaria de trabajo,</a:t>
            </a:r>
          </a:p>
          <a:p>
            <a:pPr lvl="1" algn="just">
              <a:lnSpc>
                <a:spcPct val="90000"/>
              </a:lnSpc>
            </a:pPr>
            <a:r>
              <a:rPr lang="es-MX" sz="2000"/>
              <a:t>Un repaso de la historia de la organización, su finalidad, operación y servicios y de cómo el trabajo del empleado contribuye a satisfacer las necesidades de ella,</a:t>
            </a:r>
          </a:p>
          <a:p>
            <a:pPr lvl="1" algn="just">
              <a:lnSpc>
                <a:spcPct val="90000"/>
              </a:lnSpc>
            </a:pPr>
            <a:r>
              <a:rPr lang="es-MX" sz="2000"/>
              <a:t>Una presentación detallada, quizás un folleto, de sus políticas, reglas de trabajo y presentaciones del personal.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s-MX" sz="4000" b="1"/>
              <a:t>Evaluación de desempeño</a:t>
            </a:r>
            <a:r>
              <a:rPr lang="es-MX" sz="4000"/>
              <a:t/>
            </a:r>
            <a:br>
              <a:rPr lang="es-MX" sz="4000"/>
            </a:br>
            <a:endParaRPr lang="es-ES" sz="4000"/>
          </a:p>
        </p:txBody>
      </p:sp>
      <p:sp>
        <p:nvSpPr>
          <p:cNvPr id="28675" name="Rectangle 3"/>
          <p:cNvSpPr>
            <a:spLocks noGrp="1" noChangeArrowheads="1"/>
          </p:cNvSpPr>
          <p:nvPr>
            <p:ph type="body" sz="half" idx="1"/>
          </p:nvPr>
        </p:nvSpPr>
        <p:spPr>
          <a:xfrm>
            <a:off x="827088" y="1125538"/>
            <a:ext cx="3810000" cy="1798637"/>
          </a:xfrm>
        </p:spPr>
        <p:txBody>
          <a:bodyPr/>
          <a:lstStyle/>
          <a:p>
            <a:pPr algn="just">
              <a:lnSpc>
                <a:spcPct val="80000"/>
              </a:lnSpc>
            </a:pPr>
            <a:r>
              <a:rPr lang="es-MX" sz="2000"/>
              <a:t>Este proceso es realizado por el Jefe de Administrativo y de Personal, en colaboración directa con los jefes de área y de la persona evaluada.</a:t>
            </a:r>
          </a:p>
          <a:p>
            <a:pPr algn="just">
              <a:lnSpc>
                <a:spcPct val="80000"/>
              </a:lnSpc>
            </a:pPr>
            <a:endParaRPr lang="es-MX" sz="2000"/>
          </a:p>
        </p:txBody>
      </p:sp>
      <p:pic>
        <p:nvPicPr>
          <p:cNvPr id="28676" name="Picture 4" descr="PE01562_"/>
          <p:cNvPicPr>
            <a:picLocks noChangeAspect="1" noChangeArrowheads="1"/>
          </p:cNvPicPr>
          <p:nvPr>
            <p:ph sz="half" idx="2"/>
          </p:nvPr>
        </p:nvPicPr>
        <p:blipFill>
          <a:blip r:embed="rId2"/>
          <a:srcRect/>
          <a:stretch>
            <a:fillRect/>
          </a:stretch>
        </p:blipFill>
        <p:spPr>
          <a:xfrm>
            <a:off x="6707188" y="4292600"/>
            <a:ext cx="2436812" cy="2565400"/>
          </a:xfrm>
          <a:noFill/>
          <a:ln/>
        </p:spPr>
      </p:pic>
      <p:sp>
        <p:nvSpPr>
          <p:cNvPr id="28678" name="Rectangle 6"/>
          <p:cNvSpPr>
            <a:spLocks noChangeArrowheads="1"/>
          </p:cNvSpPr>
          <p:nvPr/>
        </p:nvSpPr>
        <p:spPr bwMode="auto">
          <a:xfrm>
            <a:off x="4140200" y="2492375"/>
            <a:ext cx="4572000" cy="1990725"/>
          </a:xfrm>
          <a:prstGeom prst="rect">
            <a:avLst/>
          </a:prstGeom>
          <a:noFill/>
          <a:ln w="50800" algn="ctr">
            <a:noFill/>
            <a:miter lim="800000"/>
            <a:headEnd/>
            <a:tailEnd/>
          </a:ln>
          <a:effectLst/>
        </p:spPr>
        <p:txBody>
          <a:bodyPr>
            <a:spAutoFit/>
          </a:bodyPr>
          <a:lstStyle/>
          <a:p>
            <a:pPr marL="457200" algn="just">
              <a:lnSpc>
                <a:spcPct val="80000"/>
              </a:lnSpc>
              <a:spcBef>
                <a:spcPct val="20000"/>
              </a:spcBef>
              <a:buClr>
                <a:srgbClr val="FFFF00"/>
              </a:buClr>
              <a:buSzPct val="80000"/>
              <a:buFont typeface="Wingdings" pitchFamily="2" charset="2"/>
              <a:buChar char="®"/>
            </a:pPr>
            <a:r>
              <a:rPr lang="es-MX" sz="2400" b="0" u="none">
                <a:solidFill>
                  <a:schemeClr val="tx1"/>
                </a:solidFill>
                <a:latin typeface="Arial Narrow" pitchFamily="34" charset="0"/>
              </a:rPr>
              <a:t>Esta evaluación se la realizará cada año en el transcurso del mes de Julio, puesto que ya habrá finalizado el primer semestre del año.</a:t>
            </a:r>
          </a:p>
          <a:p>
            <a:pPr marL="457200" algn="just">
              <a:spcBef>
                <a:spcPct val="20000"/>
              </a:spcBef>
              <a:buClr>
                <a:srgbClr val="FFFF00"/>
              </a:buClr>
              <a:buSzPct val="80000"/>
              <a:buFont typeface="Wingdings" pitchFamily="2" charset="2"/>
              <a:buChar char="®"/>
            </a:pPr>
            <a:endParaRPr lang="es-MX" sz="2400" b="0" u="none">
              <a:solidFill>
                <a:schemeClr val="tx1"/>
              </a:solidFill>
              <a:latin typeface="Arial Narrow" pitchFamily="34" charset="0"/>
            </a:endParaRPr>
          </a:p>
        </p:txBody>
      </p:sp>
      <p:sp>
        <p:nvSpPr>
          <p:cNvPr id="28679" name="Rectangle 7"/>
          <p:cNvSpPr>
            <a:spLocks noChangeArrowheads="1"/>
          </p:cNvSpPr>
          <p:nvPr/>
        </p:nvSpPr>
        <p:spPr bwMode="auto">
          <a:xfrm>
            <a:off x="611188" y="4210050"/>
            <a:ext cx="4752975" cy="2136775"/>
          </a:xfrm>
          <a:prstGeom prst="rect">
            <a:avLst/>
          </a:prstGeom>
          <a:noFill/>
          <a:ln w="50800" algn="ctr">
            <a:noFill/>
            <a:miter lim="800000"/>
            <a:headEnd/>
            <a:tailEnd/>
          </a:ln>
          <a:effectLst/>
        </p:spPr>
        <p:txBody>
          <a:bodyPr>
            <a:spAutoFit/>
          </a:bodyPr>
          <a:lstStyle/>
          <a:p>
            <a:pPr marL="457200" algn="just">
              <a:lnSpc>
                <a:spcPct val="80000"/>
              </a:lnSpc>
              <a:spcBef>
                <a:spcPct val="20000"/>
              </a:spcBef>
              <a:buClr>
                <a:srgbClr val="FFFF00"/>
              </a:buClr>
              <a:buSzPct val="80000"/>
              <a:buFont typeface="Wingdings" pitchFamily="2" charset="2"/>
              <a:buChar char="®"/>
            </a:pPr>
            <a:r>
              <a:rPr lang="es-MX" sz="2400" b="0" u="none">
                <a:solidFill>
                  <a:schemeClr val="tx1"/>
                </a:solidFill>
                <a:latin typeface="Arial Narrow" pitchFamily="34" charset="0"/>
              </a:rPr>
              <a:t>Para realizarla se deberá llenar un formulario, posteriormente se realizará una entrevista entre el evaluado y el Jefe de Administrativo y de Personal, para la revisión de los resultados obtenidos y para establecer planes de mejoramiento.</a:t>
            </a:r>
            <a:endParaRPr lang="es-ES" sz="2400" b="0" u="none">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35150" y="1196975"/>
            <a:ext cx="7308850" cy="1143000"/>
          </a:xfrm>
        </p:spPr>
        <p:txBody>
          <a:bodyPr/>
          <a:lstStyle/>
          <a:p>
            <a:pPr algn="ctr"/>
            <a:r>
              <a:rPr lang="es-MX" sz="4000" b="1"/>
              <a:t>Políticas de motivación para el personal</a:t>
            </a:r>
            <a:r>
              <a:rPr lang="es-MX" sz="4000"/>
              <a:t/>
            </a:r>
            <a:br>
              <a:rPr lang="es-MX" sz="4000"/>
            </a:br>
            <a:endParaRPr lang="es-ES" sz="4000"/>
          </a:p>
        </p:txBody>
      </p:sp>
      <p:sp>
        <p:nvSpPr>
          <p:cNvPr id="26627" name="Rectangle 3"/>
          <p:cNvSpPr>
            <a:spLocks noGrp="1" noChangeArrowheads="1"/>
          </p:cNvSpPr>
          <p:nvPr>
            <p:ph type="body" sz="half" idx="1"/>
          </p:nvPr>
        </p:nvSpPr>
        <p:spPr>
          <a:xfrm>
            <a:off x="2411413" y="1916113"/>
            <a:ext cx="6264275" cy="5256212"/>
          </a:xfrm>
        </p:spPr>
        <p:txBody>
          <a:bodyPr/>
          <a:lstStyle/>
          <a:p>
            <a:pPr algn="just">
              <a:lnSpc>
                <a:spcPct val="80000"/>
              </a:lnSpc>
              <a:buFont typeface="Wingdings" pitchFamily="2" charset="2"/>
              <a:buNone/>
            </a:pPr>
            <a:r>
              <a:rPr lang="es-MX" sz="2400"/>
              <a:t>	</a:t>
            </a:r>
            <a:r>
              <a:rPr lang="es-MX" sz="2000"/>
              <a:t>La motivación es quizás uno de los elementos más críticos en una organización. </a:t>
            </a:r>
          </a:p>
          <a:p>
            <a:pPr algn="just">
              <a:lnSpc>
                <a:spcPct val="80000"/>
              </a:lnSpc>
              <a:buFont typeface="Wingdings" pitchFamily="2" charset="2"/>
              <a:buNone/>
            </a:pPr>
            <a:endParaRPr lang="es-MX" sz="2000"/>
          </a:p>
          <a:p>
            <a:pPr algn="just">
              <a:lnSpc>
                <a:spcPct val="80000"/>
              </a:lnSpc>
              <a:buFont typeface="Wingdings" pitchFamily="2" charset="2"/>
              <a:buNone/>
            </a:pPr>
            <a:r>
              <a:rPr lang="es-MX" sz="2000"/>
              <a:t>	Algunas de las principales acciones a tomar en cuanto a las políticas de motivación serán:</a:t>
            </a:r>
          </a:p>
          <a:p>
            <a:pPr algn="just">
              <a:lnSpc>
                <a:spcPct val="80000"/>
              </a:lnSpc>
              <a:buFont typeface="Wingdings" pitchFamily="2" charset="2"/>
              <a:buNone/>
            </a:pPr>
            <a:endParaRPr lang="es-EC" sz="2000"/>
          </a:p>
          <a:p>
            <a:pPr lvl="1" algn="just">
              <a:lnSpc>
                <a:spcPct val="80000"/>
              </a:lnSpc>
            </a:pPr>
            <a:r>
              <a:rPr lang="es-EC" sz="2000" b="1"/>
              <a:t>Capacitación,</a:t>
            </a:r>
          </a:p>
          <a:p>
            <a:pPr lvl="1" algn="just">
              <a:lnSpc>
                <a:spcPct val="80000"/>
              </a:lnSpc>
            </a:pPr>
            <a:r>
              <a:rPr lang="es-EC" sz="2000" b="1"/>
              <a:t>Círculos de Calidad,</a:t>
            </a:r>
          </a:p>
          <a:p>
            <a:pPr lvl="1" algn="just">
              <a:lnSpc>
                <a:spcPct val="80000"/>
              </a:lnSpc>
            </a:pPr>
            <a:r>
              <a:rPr lang="es-EC" sz="2000" b="1"/>
              <a:t>Eventos sociales: Cumpleaños del mes, aniversario de la empresa, fiestas de navidad y fin de año, empleado del mes, etc.</a:t>
            </a:r>
          </a:p>
          <a:p>
            <a:pPr lvl="1" algn="just">
              <a:lnSpc>
                <a:spcPct val="80000"/>
              </a:lnSpc>
            </a:pPr>
            <a:r>
              <a:rPr lang="es-EC" sz="2000" b="1"/>
              <a:t>Bonos, obsequios y premios ( en fechas y ocasiones especiales)</a:t>
            </a:r>
            <a:endParaRPr lang="es-ES" sz="2000" b="1"/>
          </a:p>
        </p:txBody>
      </p:sp>
      <p:pic>
        <p:nvPicPr>
          <p:cNvPr id="26628" name="Picture 4" descr="BD05584_"/>
          <p:cNvPicPr>
            <a:picLocks noChangeAspect="1" noChangeArrowheads="1"/>
          </p:cNvPicPr>
          <p:nvPr>
            <p:ph sz="half" idx="2"/>
          </p:nvPr>
        </p:nvPicPr>
        <p:blipFill>
          <a:blip r:embed="rId2"/>
          <a:srcRect/>
          <a:stretch>
            <a:fillRect/>
          </a:stretch>
        </p:blipFill>
        <p:spPr>
          <a:xfrm>
            <a:off x="-252413" y="-458788"/>
            <a:ext cx="2152651" cy="7559676"/>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2124075" y="1844675"/>
            <a:ext cx="6264275" cy="4114800"/>
          </a:xfrm>
        </p:spPr>
        <p:txBody>
          <a:bodyPr/>
          <a:lstStyle/>
          <a:p>
            <a:pPr>
              <a:lnSpc>
                <a:spcPct val="90000"/>
              </a:lnSpc>
            </a:pPr>
            <a:endParaRPr lang="es-EC" sz="2000"/>
          </a:p>
          <a:p>
            <a:pPr algn="just">
              <a:lnSpc>
                <a:spcPct val="90000"/>
              </a:lnSpc>
            </a:pPr>
            <a:r>
              <a:rPr lang="es-EC" sz="2000"/>
              <a:t>DULCERÍA Y CAFETERÍA LA PALMA, ofrece servicio de cafetería, dulcería, y heladería; en la cual se planteará el proyecto de reingeniería. </a:t>
            </a:r>
          </a:p>
          <a:p>
            <a:pPr algn="just">
              <a:lnSpc>
                <a:spcPct val="90000"/>
              </a:lnSpc>
              <a:buFont typeface="Wingdings" pitchFamily="2" charset="2"/>
              <a:buNone/>
            </a:pPr>
            <a:endParaRPr lang="es-EC" sz="2000"/>
          </a:p>
          <a:p>
            <a:pPr algn="just">
              <a:lnSpc>
                <a:spcPct val="90000"/>
              </a:lnSpc>
            </a:pPr>
            <a:r>
              <a:rPr lang="es-EC" sz="2000"/>
              <a:t>INDUSTRIA DULCAPALMA CÍA. LTDA., dedicada a la actividad comercial de cafetería, y dulcería, teniendo varios puntos de venta instalados en Urdesa, Durán y Portete.</a:t>
            </a:r>
          </a:p>
          <a:p>
            <a:pPr algn="just">
              <a:lnSpc>
                <a:spcPct val="90000"/>
              </a:lnSpc>
            </a:pPr>
            <a:endParaRPr lang="es-ES" sz="2000"/>
          </a:p>
          <a:p>
            <a:pPr algn="just">
              <a:lnSpc>
                <a:spcPct val="90000"/>
              </a:lnSpc>
            </a:pPr>
            <a:r>
              <a:rPr lang="es-EC" sz="2000"/>
              <a:t>INDUSTRIA DULCERA CÍA. LTDA., se dedica  a la producción y elaboración de diferentes productos.</a:t>
            </a:r>
          </a:p>
          <a:p>
            <a:pPr algn="just">
              <a:lnSpc>
                <a:spcPct val="90000"/>
              </a:lnSpc>
              <a:buFont typeface="Wingdings" pitchFamily="2" charset="2"/>
              <a:buNone/>
            </a:pPr>
            <a:endParaRPr lang="es-EC" sz="2000"/>
          </a:p>
        </p:txBody>
      </p:sp>
      <p:pic>
        <p:nvPicPr>
          <p:cNvPr id="4108" name="Picture 12"/>
          <p:cNvPicPr>
            <a:picLocks noChangeAspect="1" noChangeArrowheads="1"/>
          </p:cNvPicPr>
          <p:nvPr/>
        </p:nvPicPr>
        <p:blipFill>
          <a:blip r:embed="rId2"/>
          <a:srcRect/>
          <a:stretch>
            <a:fillRect/>
          </a:stretch>
        </p:blipFill>
        <p:spPr bwMode="auto">
          <a:xfrm>
            <a:off x="0" y="0"/>
            <a:ext cx="2051050" cy="2667000"/>
          </a:xfrm>
          <a:prstGeom prst="rect">
            <a:avLst/>
          </a:prstGeom>
          <a:noFill/>
          <a:ln w="9525">
            <a:noFill/>
            <a:miter lim="800000"/>
            <a:headEnd/>
            <a:tailEnd/>
          </a:ln>
        </p:spPr>
      </p:pic>
      <p:pic>
        <p:nvPicPr>
          <p:cNvPr id="4109" name="Picture 13"/>
          <p:cNvPicPr>
            <a:picLocks noChangeAspect="1" noChangeArrowheads="1"/>
          </p:cNvPicPr>
          <p:nvPr/>
        </p:nvPicPr>
        <p:blipFill>
          <a:blip r:embed="rId3"/>
          <a:srcRect/>
          <a:stretch>
            <a:fillRect/>
          </a:stretch>
        </p:blipFill>
        <p:spPr bwMode="auto">
          <a:xfrm>
            <a:off x="0" y="4714875"/>
            <a:ext cx="2057400" cy="2143125"/>
          </a:xfrm>
          <a:prstGeom prst="rect">
            <a:avLst/>
          </a:prstGeom>
          <a:noFill/>
          <a:ln w="9525">
            <a:noFill/>
            <a:miter lim="800000"/>
            <a:headEnd/>
            <a:tailEnd/>
          </a:ln>
        </p:spPr>
      </p:pic>
      <p:sp>
        <p:nvSpPr>
          <p:cNvPr id="4098" name="Rectangle 2"/>
          <p:cNvSpPr>
            <a:spLocks noGrp="1" noChangeArrowheads="1"/>
          </p:cNvSpPr>
          <p:nvPr>
            <p:ph type="title"/>
          </p:nvPr>
        </p:nvSpPr>
        <p:spPr>
          <a:xfrm>
            <a:off x="2268538" y="620713"/>
            <a:ext cx="6553200" cy="1150937"/>
          </a:xfrm>
        </p:spPr>
        <p:txBody>
          <a:bodyPr/>
          <a:lstStyle/>
          <a:p>
            <a:pPr algn="just"/>
            <a:r>
              <a:rPr lang="es-ES" sz="2400"/>
              <a:t/>
            </a:r>
            <a:br>
              <a:rPr lang="es-ES" sz="2400"/>
            </a:br>
            <a:r>
              <a:rPr lang="es-ES" sz="2800" b="1"/>
              <a:t>Antecedentes…</a:t>
            </a:r>
            <a:r>
              <a:rPr lang="es-EC" sz="2800"/>
              <a:t/>
            </a:r>
            <a:br>
              <a:rPr lang="es-EC" sz="2800"/>
            </a:br>
            <a:r>
              <a:rPr lang="es-EC" sz="2800"/>
              <a:t/>
            </a:r>
            <a:br>
              <a:rPr lang="es-EC" sz="2800"/>
            </a:br>
            <a:r>
              <a:rPr lang="es-ES" sz="2400"/>
              <a:t>La marca La Palma se encuentra representada por :</a:t>
            </a:r>
          </a:p>
        </p:txBody>
      </p:sp>
      <p:pic>
        <p:nvPicPr>
          <p:cNvPr id="4106" name="Picture 10"/>
          <p:cNvPicPr>
            <a:picLocks noChangeAspect="1" noChangeArrowheads="1"/>
          </p:cNvPicPr>
          <p:nvPr>
            <p:ph sz="quarter" idx="2"/>
          </p:nvPr>
        </p:nvPicPr>
        <p:blipFill>
          <a:blip r:embed="rId4"/>
          <a:srcRect/>
          <a:stretch>
            <a:fillRect/>
          </a:stretch>
        </p:blipFill>
        <p:spPr>
          <a:xfrm>
            <a:off x="0" y="2349500"/>
            <a:ext cx="2060575" cy="2447925"/>
          </a:xfrm>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16013" y="765175"/>
            <a:ext cx="3505200" cy="1143000"/>
          </a:xfrm>
        </p:spPr>
        <p:txBody>
          <a:bodyPr/>
          <a:lstStyle/>
          <a:p>
            <a:r>
              <a:rPr lang="es-MX" sz="4000" b="1"/>
              <a:t>Capacitación</a:t>
            </a:r>
            <a:r>
              <a:rPr lang="es-MX" sz="4000"/>
              <a:t/>
            </a:r>
            <a:br>
              <a:rPr lang="es-MX" sz="4000"/>
            </a:br>
            <a:endParaRPr lang="es-ES" sz="4000"/>
          </a:p>
        </p:txBody>
      </p:sp>
      <p:sp>
        <p:nvSpPr>
          <p:cNvPr id="27651" name="Rectangle 3"/>
          <p:cNvSpPr>
            <a:spLocks noGrp="1" noChangeArrowheads="1"/>
          </p:cNvSpPr>
          <p:nvPr>
            <p:ph type="body" sz="half" idx="1"/>
          </p:nvPr>
        </p:nvSpPr>
        <p:spPr>
          <a:xfrm>
            <a:off x="1042988" y="2276475"/>
            <a:ext cx="7561262" cy="4114800"/>
          </a:xfrm>
        </p:spPr>
        <p:txBody>
          <a:bodyPr/>
          <a:lstStyle/>
          <a:p>
            <a:pPr algn="just">
              <a:lnSpc>
                <a:spcPct val="90000"/>
              </a:lnSpc>
            </a:pPr>
            <a:r>
              <a:rPr lang="es-MX" sz="2000"/>
              <a:t>La capacitación es una de nuestras principales preocupaciones, ya que la razón de ser de la Dulcería y Cafetería la Palma es el servicio al cliente.</a:t>
            </a:r>
          </a:p>
          <a:p>
            <a:pPr algn="just">
              <a:lnSpc>
                <a:spcPct val="90000"/>
              </a:lnSpc>
            </a:pPr>
            <a:endParaRPr lang="es-MX" sz="2000"/>
          </a:p>
          <a:p>
            <a:pPr algn="just">
              <a:lnSpc>
                <a:spcPct val="90000"/>
              </a:lnSpc>
            </a:pPr>
            <a:r>
              <a:rPr lang="es-MX" sz="2000"/>
              <a:t>La capacitación constituye además de un beneficio, un requisito indispensable en la evaluación anual que se realiza al personal.</a:t>
            </a:r>
          </a:p>
          <a:p>
            <a:pPr algn="just">
              <a:lnSpc>
                <a:spcPct val="90000"/>
              </a:lnSpc>
            </a:pPr>
            <a:endParaRPr lang="es-MX" sz="2000"/>
          </a:p>
          <a:p>
            <a:pPr algn="just">
              <a:lnSpc>
                <a:spcPct val="90000"/>
              </a:lnSpc>
            </a:pPr>
            <a:r>
              <a:rPr lang="es-MX" sz="2000"/>
              <a:t>Todos los miembros están obligados a cumplir con cierto número de horas, las cuales varían entre cinco y diez, dependiendo del área a la que pertenezcan.</a:t>
            </a:r>
          </a:p>
          <a:p>
            <a:pPr algn="just">
              <a:lnSpc>
                <a:spcPct val="90000"/>
              </a:lnSpc>
            </a:pPr>
            <a:endParaRPr lang="es-MX" sz="2000"/>
          </a:p>
          <a:p>
            <a:pPr algn="just">
              <a:lnSpc>
                <a:spcPct val="90000"/>
              </a:lnSpc>
            </a:pPr>
            <a:r>
              <a:rPr lang="es-MX" sz="2000"/>
              <a:t>La capacitación será dentro o fuera de la empresa.</a:t>
            </a:r>
          </a:p>
        </p:txBody>
      </p:sp>
      <p:pic>
        <p:nvPicPr>
          <p:cNvPr id="27652" name="Picture 4" descr="PE01846_"/>
          <p:cNvPicPr>
            <a:picLocks noChangeAspect="1" noChangeArrowheads="1"/>
          </p:cNvPicPr>
          <p:nvPr>
            <p:ph sz="half" idx="2"/>
          </p:nvPr>
        </p:nvPicPr>
        <p:blipFill>
          <a:blip r:embed="rId2"/>
          <a:srcRect/>
          <a:stretch>
            <a:fillRect/>
          </a:stretch>
        </p:blipFill>
        <p:spPr>
          <a:xfrm>
            <a:off x="4932363" y="84138"/>
            <a:ext cx="4211637" cy="1849437"/>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s-MX" sz="4000" b="1"/>
              <a:t>Círculos de calidad.-</a:t>
            </a:r>
            <a:r>
              <a:rPr lang="es-MX" sz="4000"/>
              <a:t/>
            </a:r>
            <a:br>
              <a:rPr lang="es-MX" sz="4000"/>
            </a:br>
            <a:endParaRPr lang="es-ES" sz="4000"/>
          </a:p>
        </p:txBody>
      </p:sp>
      <p:sp>
        <p:nvSpPr>
          <p:cNvPr id="29699" name="Rectangle 3"/>
          <p:cNvSpPr>
            <a:spLocks noGrp="1" noChangeArrowheads="1"/>
          </p:cNvSpPr>
          <p:nvPr>
            <p:ph type="body" sz="half" idx="1"/>
          </p:nvPr>
        </p:nvSpPr>
        <p:spPr/>
        <p:txBody>
          <a:bodyPr/>
          <a:lstStyle/>
          <a:p>
            <a:pPr algn="just">
              <a:lnSpc>
                <a:spcPct val="80000"/>
              </a:lnSpc>
            </a:pPr>
            <a:r>
              <a:rPr lang="es-MX" sz="2000"/>
              <a:t>Son diseñadas para elevar la motivación de una manera gradual como resultado natural de dichas actividades.</a:t>
            </a:r>
          </a:p>
          <a:p>
            <a:pPr algn="just">
              <a:lnSpc>
                <a:spcPct val="80000"/>
              </a:lnSpc>
              <a:buFont typeface="Wingdings" pitchFamily="2" charset="2"/>
              <a:buNone/>
            </a:pPr>
            <a:r>
              <a:rPr lang="es-MX" sz="2000"/>
              <a:t> </a:t>
            </a:r>
          </a:p>
          <a:p>
            <a:pPr algn="just">
              <a:lnSpc>
                <a:spcPct val="80000"/>
              </a:lnSpc>
            </a:pPr>
            <a:r>
              <a:rPr lang="es-MX" sz="2000"/>
              <a:t>El circulo de control de calidad es una actividad de grupo, por medio de la cual, los miembros tratan sobre los problemas diarios en la empresa. </a:t>
            </a:r>
          </a:p>
          <a:p>
            <a:pPr algn="just">
              <a:lnSpc>
                <a:spcPct val="80000"/>
              </a:lnSpc>
            </a:pPr>
            <a:endParaRPr lang="es-MX" sz="2000"/>
          </a:p>
          <a:p>
            <a:pPr algn="just">
              <a:lnSpc>
                <a:spcPct val="80000"/>
              </a:lnSpc>
            </a:pPr>
            <a:r>
              <a:rPr lang="es-MX" sz="2000"/>
              <a:t>Las reuniones de estos círculos de control se efectúan en un horario posterior al de la jornada de trabajo.</a:t>
            </a:r>
          </a:p>
          <a:p>
            <a:pPr>
              <a:lnSpc>
                <a:spcPct val="80000"/>
              </a:lnSpc>
              <a:buFont typeface="Wingdings" pitchFamily="2" charset="2"/>
              <a:buNone/>
            </a:pPr>
            <a:endParaRPr lang="es-MX" sz="2000"/>
          </a:p>
        </p:txBody>
      </p:sp>
      <p:pic>
        <p:nvPicPr>
          <p:cNvPr id="29700" name="Picture 4" descr="OREJAS"/>
          <p:cNvPicPr>
            <a:picLocks noChangeAspect="1" noChangeArrowheads="1"/>
          </p:cNvPicPr>
          <p:nvPr>
            <p:ph sz="half" idx="2"/>
          </p:nvPr>
        </p:nvPicPr>
        <p:blipFill>
          <a:blip r:embed="rId2" cstate="print"/>
          <a:srcRect/>
          <a:stretch>
            <a:fillRect/>
          </a:stretch>
        </p:blipFill>
        <p:spPr>
          <a:xfrm>
            <a:off x="5148263" y="2420938"/>
            <a:ext cx="3527425" cy="3195637"/>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42988" y="0"/>
            <a:ext cx="7772400" cy="1143000"/>
          </a:xfrm>
        </p:spPr>
        <p:txBody>
          <a:bodyPr/>
          <a:lstStyle/>
          <a:p>
            <a:r>
              <a:rPr lang="es-MX" sz="3600" b="1"/>
              <a:t>Círculos de calidad…</a:t>
            </a:r>
            <a:endParaRPr lang="es-ES" sz="3600"/>
          </a:p>
        </p:txBody>
      </p:sp>
      <p:sp>
        <p:nvSpPr>
          <p:cNvPr id="30723" name="Rectangle 3"/>
          <p:cNvSpPr>
            <a:spLocks noGrp="1" noChangeArrowheads="1"/>
          </p:cNvSpPr>
          <p:nvPr>
            <p:ph type="body" sz="half" idx="1"/>
          </p:nvPr>
        </p:nvSpPr>
        <p:spPr>
          <a:xfrm>
            <a:off x="755650" y="1341438"/>
            <a:ext cx="7466013" cy="6361112"/>
          </a:xfrm>
        </p:spPr>
        <p:txBody>
          <a:bodyPr/>
          <a:lstStyle/>
          <a:p>
            <a:pPr>
              <a:lnSpc>
                <a:spcPct val="80000"/>
              </a:lnSpc>
              <a:buFont typeface="Wingdings" pitchFamily="2" charset="2"/>
              <a:buNone/>
            </a:pPr>
            <a:r>
              <a:rPr lang="es-MX" sz="2000"/>
              <a:t>Los objetivos de estos círculos de control son:</a:t>
            </a:r>
          </a:p>
          <a:p>
            <a:pPr>
              <a:lnSpc>
                <a:spcPct val="80000"/>
              </a:lnSpc>
              <a:buFont typeface="Wingdings" pitchFamily="2" charset="2"/>
              <a:buNone/>
            </a:pPr>
            <a:endParaRPr lang="es-EC" sz="2000"/>
          </a:p>
          <a:p>
            <a:pPr lvl="1">
              <a:lnSpc>
                <a:spcPct val="80000"/>
              </a:lnSpc>
            </a:pPr>
            <a:r>
              <a:rPr lang="es-EC" sz="2000"/>
              <a:t>Mejorar la calidad,</a:t>
            </a:r>
          </a:p>
          <a:p>
            <a:pPr lvl="1">
              <a:lnSpc>
                <a:spcPct val="80000"/>
              </a:lnSpc>
            </a:pPr>
            <a:r>
              <a:rPr lang="es-EC" sz="2000"/>
              <a:t>Reducir los costos,</a:t>
            </a:r>
          </a:p>
          <a:p>
            <a:pPr lvl="1">
              <a:lnSpc>
                <a:spcPct val="80000"/>
              </a:lnSpc>
            </a:pPr>
            <a:r>
              <a:rPr lang="es-EC" sz="2000"/>
              <a:t>Disminuir tiempos,</a:t>
            </a:r>
          </a:p>
          <a:p>
            <a:pPr lvl="1">
              <a:lnSpc>
                <a:spcPct val="80000"/>
              </a:lnSpc>
            </a:pPr>
            <a:r>
              <a:rPr lang="es-EC" sz="2000"/>
              <a:t>Motivar al auto desarrollo del personal,</a:t>
            </a:r>
          </a:p>
          <a:p>
            <a:pPr lvl="1">
              <a:lnSpc>
                <a:spcPct val="80000"/>
              </a:lnSpc>
            </a:pPr>
            <a:r>
              <a:rPr lang="es-EC" sz="2000"/>
              <a:t>Mejorar el liderazgo y las habilidades de los inspectores y supervisores ,</a:t>
            </a:r>
          </a:p>
          <a:p>
            <a:pPr lvl="1">
              <a:lnSpc>
                <a:spcPct val="80000"/>
              </a:lnSpc>
            </a:pPr>
            <a:r>
              <a:rPr lang="es-EC" sz="2000"/>
              <a:t>Conocer las necesidades del personal,</a:t>
            </a:r>
          </a:p>
          <a:p>
            <a:pPr lvl="1">
              <a:lnSpc>
                <a:spcPct val="80000"/>
              </a:lnSpc>
            </a:pPr>
            <a:r>
              <a:rPr lang="es-EC" sz="2000"/>
              <a:t>Controlar la contaminación,</a:t>
            </a:r>
          </a:p>
          <a:p>
            <a:pPr lvl="1">
              <a:lnSpc>
                <a:spcPct val="80000"/>
              </a:lnSpc>
            </a:pPr>
            <a:r>
              <a:rPr lang="es-EC" sz="2000"/>
              <a:t>Ahorrar energía. </a:t>
            </a:r>
            <a:endParaRPr lang="es-ES" sz="2000"/>
          </a:p>
          <a:p>
            <a:pPr>
              <a:lnSpc>
                <a:spcPct val="80000"/>
              </a:lnSpc>
            </a:pPr>
            <a:endParaRPr lang="es-ES" sz="1600"/>
          </a:p>
        </p:txBody>
      </p:sp>
      <p:pic>
        <p:nvPicPr>
          <p:cNvPr id="30724" name="Picture 4" descr="TORTA P"/>
          <p:cNvPicPr>
            <a:picLocks noChangeAspect="1" noChangeArrowheads="1"/>
          </p:cNvPicPr>
          <p:nvPr>
            <p:ph sz="half" idx="2"/>
          </p:nvPr>
        </p:nvPicPr>
        <p:blipFill>
          <a:blip r:embed="rId2" cstate="print"/>
          <a:srcRect/>
          <a:stretch>
            <a:fillRect/>
          </a:stretch>
        </p:blipFill>
        <p:spPr>
          <a:xfrm>
            <a:off x="5884863" y="4000500"/>
            <a:ext cx="3259137" cy="2857500"/>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00563" y="2852738"/>
            <a:ext cx="4643437" cy="1655762"/>
          </a:xfrm>
          <a:noFill/>
        </p:spPr>
        <p:txBody>
          <a:bodyPr/>
          <a:lstStyle/>
          <a:p>
            <a:pPr algn="ctr"/>
            <a:r>
              <a:rPr lang="es-MX" sz="4800" b="1"/>
              <a:t>Reingeniería </a:t>
            </a:r>
            <a:br>
              <a:rPr lang="es-MX" sz="4800" b="1"/>
            </a:br>
            <a:r>
              <a:rPr lang="es-MX" sz="4800" b="1"/>
              <a:t>Operativa</a:t>
            </a:r>
            <a:endParaRPr lang="es-ES" sz="4800" b="1"/>
          </a:p>
        </p:txBody>
      </p:sp>
      <p:pic>
        <p:nvPicPr>
          <p:cNvPr id="31748" name="Picture 4" descr="Foto La Palma10"/>
          <p:cNvPicPr>
            <a:picLocks noChangeAspect="1" noChangeArrowheads="1"/>
          </p:cNvPicPr>
          <p:nvPr>
            <p:ph sz="half" idx="1"/>
          </p:nvPr>
        </p:nvPicPr>
        <p:blipFill>
          <a:blip r:embed="rId2"/>
          <a:srcRect/>
          <a:stretch>
            <a:fillRect/>
          </a:stretch>
        </p:blipFill>
        <p:spPr>
          <a:xfrm>
            <a:off x="0" y="0"/>
            <a:ext cx="4716463" cy="6858000"/>
          </a:xfrm>
          <a:noFill/>
          <a:ln/>
        </p:spPr>
      </p:pic>
      <p:sp>
        <p:nvSpPr>
          <p:cNvPr id="31752" name="Rectangle 8"/>
          <p:cNvSpPr>
            <a:spLocks noChangeArrowheads="1"/>
          </p:cNvSpPr>
          <p:nvPr/>
        </p:nvSpPr>
        <p:spPr bwMode="auto">
          <a:xfrm>
            <a:off x="2700338" y="2349500"/>
            <a:ext cx="3959225" cy="1584325"/>
          </a:xfrm>
          <a:prstGeom prst="rect">
            <a:avLst/>
          </a:prstGeom>
          <a:noFill/>
          <a:ln w="50800" algn="ctr">
            <a:noFill/>
            <a:miter lim="800000"/>
            <a:headEnd/>
            <a:tailEnd/>
          </a:ln>
          <a:effectLst/>
        </p:spPr>
        <p:txBody>
          <a:bodyPr wrap="none" anchor="ctr">
            <a:spAutoFit/>
          </a:bodyPr>
          <a:lstStyle/>
          <a:p>
            <a:endParaRPr lang="es-ES"/>
          </a:p>
        </p:txBody>
      </p:sp>
      <p:sp>
        <p:nvSpPr>
          <p:cNvPr id="31753" name="Rectangle 9"/>
          <p:cNvSpPr>
            <a:spLocks noChangeArrowheads="1"/>
          </p:cNvSpPr>
          <p:nvPr/>
        </p:nvSpPr>
        <p:spPr bwMode="auto">
          <a:xfrm>
            <a:off x="2700338" y="2276475"/>
            <a:ext cx="3743325" cy="1512888"/>
          </a:xfrm>
          <a:prstGeom prst="rect">
            <a:avLst/>
          </a:prstGeom>
          <a:noFill/>
          <a:ln w="50800" algn="ctr">
            <a:noFill/>
            <a:miter lim="800000"/>
            <a:headEnd/>
            <a:tailEnd/>
          </a:ln>
          <a:effectLst/>
        </p:spPr>
        <p:txBody>
          <a:bodyPr wrap="none" anchor="ctr">
            <a:spAutoFit/>
          </a:bodyPr>
          <a:lstStyle/>
          <a:p>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just"/>
            <a:r>
              <a:rPr lang="es-EC" sz="2800"/>
              <a:t>Reingeniería Operativa….</a:t>
            </a:r>
          </a:p>
        </p:txBody>
      </p:sp>
      <p:sp>
        <p:nvSpPr>
          <p:cNvPr id="43011" name="Rectangle 3"/>
          <p:cNvSpPr>
            <a:spLocks noGrp="1" noChangeArrowheads="1"/>
          </p:cNvSpPr>
          <p:nvPr>
            <p:ph type="body" idx="1"/>
          </p:nvPr>
        </p:nvSpPr>
        <p:spPr>
          <a:xfrm>
            <a:off x="1354138" y="1746250"/>
            <a:ext cx="7340600" cy="3740150"/>
          </a:xfrm>
        </p:spPr>
        <p:txBody>
          <a:bodyPr/>
          <a:lstStyle/>
          <a:p>
            <a:pPr algn="just">
              <a:lnSpc>
                <a:spcPct val="80000"/>
              </a:lnSpc>
            </a:pPr>
            <a:r>
              <a:rPr lang="es-EC" sz="2400">
                <a:cs typeface="Arial" charset="0"/>
              </a:rPr>
              <a:t>Plantea la optimización de los flujos de trabajo y la productividad de una organización.</a:t>
            </a:r>
          </a:p>
          <a:p>
            <a:pPr algn="just">
              <a:lnSpc>
                <a:spcPct val="80000"/>
              </a:lnSpc>
            </a:pPr>
            <a:endParaRPr lang="es-EC" sz="2400">
              <a:cs typeface="Arial" charset="0"/>
            </a:endParaRPr>
          </a:p>
          <a:p>
            <a:pPr algn="just">
              <a:lnSpc>
                <a:spcPct val="80000"/>
              </a:lnSpc>
            </a:pPr>
            <a:r>
              <a:rPr lang="es-EC" sz="2400">
                <a:cs typeface="Arial" charset="0"/>
              </a:rPr>
              <a:t>El objetivo de este proceso es satisfacer con éxito a los clientes y sus necesidades.  Para lograrlo, es preciso obtener una retroalimentación constante de los rendimientos, los cuales tienen que ser continuos y mayores que los de la competencia.</a:t>
            </a:r>
          </a:p>
          <a:p>
            <a:pPr algn="just">
              <a:lnSpc>
                <a:spcPct val="80000"/>
              </a:lnSpc>
            </a:pPr>
            <a:endParaRPr lang="es-EC" sz="2400">
              <a:cs typeface="Times New Roman" pitchFamily="18" charset="0"/>
            </a:endParaRPr>
          </a:p>
          <a:p>
            <a:pPr algn="just">
              <a:lnSpc>
                <a:spcPct val="80000"/>
              </a:lnSpc>
            </a:pPr>
            <a:r>
              <a:rPr lang="es-EC" sz="2400">
                <a:cs typeface="Arial" charset="0"/>
              </a:rPr>
              <a:t>La reingeniería de procesos propone formular un plan de acción con el fin de lograr un crecimiento sano y sostenido.</a:t>
            </a:r>
          </a:p>
          <a:p>
            <a:pPr algn="just">
              <a:lnSpc>
                <a:spcPct val="80000"/>
              </a:lnSpc>
              <a:buFont typeface="Wingdings" pitchFamily="2" charset="2"/>
              <a:buNone/>
            </a:pPr>
            <a:endParaRPr lang="es-EC" sz="2400">
              <a:cs typeface="Times New Roman" pitchFamily="18" charset="0"/>
            </a:endParaRPr>
          </a:p>
          <a:p>
            <a:pPr algn="just">
              <a:lnSpc>
                <a:spcPct val="80000"/>
              </a:lnSpc>
            </a:pPr>
            <a:endParaRPr lang="es-EC" sz="28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sz="half" idx="1"/>
          </p:nvPr>
        </p:nvSpPr>
        <p:spPr>
          <a:xfrm>
            <a:off x="1258888" y="620713"/>
            <a:ext cx="6985000" cy="5832475"/>
          </a:xfrm>
        </p:spPr>
        <p:txBody>
          <a:bodyPr/>
          <a:lstStyle/>
          <a:p>
            <a:pPr algn="ctr">
              <a:lnSpc>
                <a:spcPct val="90000"/>
              </a:lnSpc>
              <a:buFont typeface="Wingdings" pitchFamily="2" charset="2"/>
              <a:buNone/>
            </a:pPr>
            <a:r>
              <a:rPr lang="es-EC" sz="2800">
                <a:solidFill>
                  <a:schemeClr val="tx2"/>
                </a:solidFill>
              </a:rPr>
              <a:t>PLAN DE ACCIÓN</a:t>
            </a:r>
          </a:p>
          <a:p>
            <a:pPr algn="ctr">
              <a:lnSpc>
                <a:spcPct val="90000"/>
              </a:lnSpc>
              <a:buFont typeface="Wingdings" pitchFamily="2" charset="2"/>
              <a:buNone/>
            </a:pPr>
            <a:r>
              <a:rPr lang="es-EC" sz="2800">
                <a:solidFill>
                  <a:schemeClr val="tx2"/>
                </a:solidFill>
              </a:rPr>
              <a:t>Estudio de la capacidad</a:t>
            </a:r>
            <a:endParaRPr lang="es-EC" sz="2400">
              <a:solidFill>
                <a:schemeClr val="tx2"/>
              </a:solidFill>
            </a:endParaRPr>
          </a:p>
          <a:p>
            <a:pPr algn="ctr">
              <a:lnSpc>
                <a:spcPct val="90000"/>
              </a:lnSpc>
              <a:buFont typeface="Wingdings" pitchFamily="2" charset="2"/>
              <a:buNone/>
            </a:pPr>
            <a:endParaRPr lang="es-EC" sz="2000">
              <a:cs typeface="Arial" charset="0"/>
            </a:endParaRPr>
          </a:p>
          <a:p>
            <a:pPr algn="just">
              <a:lnSpc>
                <a:spcPct val="90000"/>
              </a:lnSpc>
            </a:pPr>
            <a:r>
              <a:rPr lang="es-EC" sz="2000">
                <a:cs typeface="Arial" charset="0"/>
              </a:rPr>
              <a:t>La capacidad del sistema de producción define los límites competitivos de la empresa, así como establece la tasa de respuesta de la empresa a un mercado, su estructura de costos, la composición de su personal, y la estrategia general de inventarios. </a:t>
            </a:r>
          </a:p>
          <a:p>
            <a:pPr algn="just">
              <a:lnSpc>
                <a:spcPct val="90000"/>
              </a:lnSpc>
              <a:buFont typeface="Wingdings" pitchFamily="2" charset="2"/>
              <a:buNone/>
            </a:pPr>
            <a:endParaRPr lang="es-EC" sz="2000">
              <a:cs typeface="Times New Roman" pitchFamily="18" charset="0"/>
            </a:endParaRPr>
          </a:p>
          <a:p>
            <a:pPr algn="just">
              <a:lnSpc>
                <a:spcPct val="90000"/>
              </a:lnSpc>
            </a:pPr>
            <a:r>
              <a:rPr lang="es-EC" sz="2000">
                <a:cs typeface="Arial" charset="0"/>
              </a:rPr>
              <a:t>Para la Dulcería y Cafetería La Palma esto es:</a:t>
            </a:r>
          </a:p>
          <a:p>
            <a:pPr algn="just">
              <a:lnSpc>
                <a:spcPct val="90000"/>
              </a:lnSpc>
              <a:buFont typeface="Wingdings" pitchFamily="2" charset="2"/>
              <a:buNone/>
            </a:pPr>
            <a:endParaRPr lang="es-EC" sz="2000">
              <a:cs typeface="Arial" charset="0"/>
            </a:endParaRPr>
          </a:p>
          <a:p>
            <a:pPr lvl="1" algn="just">
              <a:lnSpc>
                <a:spcPct val="90000"/>
              </a:lnSpc>
            </a:pPr>
            <a:r>
              <a:rPr lang="es-EC" sz="1800">
                <a:cs typeface="Arial" charset="0"/>
              </a:rPr>
              <a:t>El número de mesas o sillas con que cuenta el local en la actualidad para atender a la clientela.	</a:t>
            </a:r>
          </a:p>
          <a:p>
            <a:pPr lvl="1" algn="just">
              <a:lnSpc>
                <a:spcPct val="90000"/>
              </a:lnSpc>
            </a:pPr>
            <a:r>
              <a:rPr lang="es-EC" sz="1800">
                <a:cs typeface="Arial" charset="0"/>
              </a:rPr>
              <a:t>La cantidad de meseros con que cuenta la empresa para atender a la gente que se encuentra dentro del local</a:t>
            </a:r>
            <a:r>
              <a:rPr lang="es-EC" sz="1800">
                <a:cs typeface="Times New Roman" pitchFamily="18" charset="0"/>
              </a:rPr>
              <a:t>.</a:t>
            </a:r>
          </a:p>
          <a:p>
            <a:pPr lvl="1" algn="just">
              <a:lnSpc>
                <a:spcPct val="90000"/>
              </a:lnSpc>
            </a:pPr>
            <a:r>
              <a:rPr lang="es-EC" sz="1800">
                <a:cs typeface="Times New Roman" pitchFamily="18" charset="0"/>
              </a:rPr>
              <a:t>El volumen de producto que mantiene la Dulcería en un día determinado para atender los pedidos del cliente</a:t>
            </a:r>
            <a:r>
              <a:rPr lang="es-EC" sz="2000">
                <a:cs typeface="Arial" charset="0"/>
              </a:rPr>
              <a:t>   </a:t>
            </a:r>
            <a:endParaRPr lang="es-EC" sz="2000">
              <a:cs typeface="Times New Roman" pitchFamily="18" charset="0"/>
            </a:endParaRPr>
          </a:p>
          <a:p>
            <a:pPr algn="just">
              <a:lnSpc>
                <a:spcPct val="90000"/>
              </a:lnSpc>
              <a:buFont typeface="Wingdings" pitchFamily="2" charset="2"/>
              <a:buNone/>
            </a:pPr>
            <a:endParaRPr lang="es-EC" sz="2400"/>
          </a:p>
        </p:txBody>
      </p:sp>
      <p:pic>
        <p:nvPicPr>
          <p:cNvPr id="45060" name="Picture 4" descr="PE01561_"/>
          <p:cNvPicPr>
            <a:picLocks noChangeAspect="1" noChangeArrowheads="1"/>
          </p:cNvPicPr>
          <p:nvPr>
            <p:ph sz="quarter" idx="2"/>
          </p:nvPr>
        </p:nvPicPr>
        <p:blipFill>
          <a:blip r:embed="rId2"/>
          <a:srcRect/>
          <a:stretch>
            <a:fillRect/>
          </a:stretch>
        </p:blipFill>
        <p:spPr>
          <a:xfrm>
            <a:off x="755650" y="260350"/>
            <a:ext cx="2009775" cy="1333500"/>
          </a:xfrm>
          <a:noFill/>
          <a:ln/>
        </p:spPr>
      </p:pic>
      <p:pic>
        <p:nvPicPr>
          <p:cNvPr id="45066" name="Picture 10" descr="PE01561_"/>
          <p:cNvPicPr>
            <a:picLocks noChangeAspect="1" noChangeArrowheads="1"/>
          </p:cNvPicPr>
          <p:nvPr>
            <p:ph sz="quarter" idx="3"/>
          </p:nvPr>
        </p:nvPicPr>
        <p:blipFill>
          <a:blip r:embed="rId2"/>
          <a:srcRect/>
          <a:stretch>
            <a:fillRect/>
          </a:stretch>
        </p:blipFill>
        <p:spPr>
          <a:xfrm>
            <a:off x="6877050" y="260350"/>
            <a:ext cx="2009775" cy="1333500"/>
          </a:xfrm>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50825" y="0"/>
            <a:ext cx="8229600" cy="1143000"/>
          </a:xfrm>
        </p:spPr>
        <p:txBody>
          <a:bodyPr/>
          <a:lstStyle/>
          <a:p>
            <a:r>
              <a:rPr lang="es-EC" sz="2800"/>
              <a:t>Reingeniería Operativa….</a:t>
            </a:r>
          </a:p>
        </p:txBody>
      </p:sp>
      <p:sp>
        <p:nvSpPr>
          <p:cNvPr id="46083" name="Rectangle 3"/>
          <p:cNvSpPr>
            <a:spLocks noGrp="1" noChangeArrowheads="1"/>
          </p:cNvSpPr>
          <p:nvPr>
            <p:ph type="body" idx="1"/>
          </p:nvPr>
        </p:nvSpPr>
        <p:spPr>
          <a:xfrm>
            <a:off x="468313" y="1268413"/>
            <a:ext cx="8229600" cy="4525962"/>
          </a:xfrm>
        </p:spPr>
        <p:txBody>
          <a:bodyPr/>
          <a:lstStyle/>
          <a:p>
            <a:pPr algn="just">
              <a:lnSpc>
                <a:spcPct val="90000"/>
              </a:lnSpc>
            </a:pPr>
            <a:r>
              <a:rPr lang="es-EC" sz="2400">
                <a:cs typeface="Arial" charset="0"/>
              </a:rPr>
              <a:t>Dentro de la propuesta de reingeniería planteamos aumentar el espacio físico del local, para solucionar el problema de falta de capacidad e incomodidad que actualmente se tiene.</a:t>
            </a:r>
          </a:p>
          <a:p>
            <a:pPr algn="just">
              <a:lnSpc>
                <a:spcPct val="90000"/>
              </a:lnSpc>
            </a:pPr>
            <a:endParaRPr lang="es-EC" sz="2400">
              <a:cs typeface="Arial" charset="0"/>
            </a:endParaRPr>
          </a:p>
          <a:p>
            <a:pPr algn="just">
              <a:lnSpc>
                <a:spcPct val="90000"/>
              </a:lnSpc>
            </a:pPr>
            <a:r>
              <a:rPr lang="es-EC" sz="2400">
                <a:cs typeface="Arial" charset="0"/>
              </a:rPr>
              <a:t>Se remodelará el área actual en la planta baja y se aprovechará el área del primer piso que se encuentra en la actualidad desocupada para ampliar el área de atención al público.</a:t>
            </a:r>
            <a:r>
              <a:rPr lang="es-EC" sz="2400"/>
              <a:t> </a:t>
            </a:r>
          </a:p>
          <a:p>
            <a:pPr algn="just">
              <a:lnSpc>
                <a:spcPct val="90000"/>
              </a:lnSpc>
            </a:pPr>
            <a:endParaRPr lang="es-EC" sz="2400"/>
          </a:p>
          <a:p>
            <a:pPr algn="just">
              <a:lnSpc>
                <a:spcPct val="90000"/>
              </a:lnSpc>
            </a:pPr>
            <a:r>
              <a:rPr lang="es-EC" sz="2400">
                <a:cs typeface="Arial" charset="0"/>
              </a:rPr>
              <a:t>Con la ampliación se relanzará la</a:t>
            </a:r>
            <a:r>
              <a:rPr lang="es-EC" sz="2400" b="1">
                <a:cs typeface="Arial" charset="0"/>
              </a:rPr>
              <a:t> </a:t>
            </a:r>
            <a:r>
              <a:rPr lang="es-EC" sz="2400">
                <a:cs typeface="Arial" charset="0"/>
              </a:rPr>
              <a:t>imagen de La Palma como un sitio amplio, limpio y cómodo que atraiga una mayor clientela.</a:t>
            </a:r>
            <a:r>
              <a:rPr lang="es-EC" sz="280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755650" y="404813"/>
            <a:ext cx="8135938" cy="4114800"/>
          </a:xfrm>
        </p:spPr>
        <p:txBody>
          <a:bodyPr/>
          <a:lstStyle/>
          <a:p>
            <a:pPr algn="ctr">
              <a:lnSpc>
                <a:spcPct val="90000"/>
              </a:lnSpc>
              <a:buFont typeface="Wingdings" pitchFamily="2" charset="2"/>
              <a:buNone/>
            </a:pPr>
            <a:r>
              <a:rPr lang="es-EC"/>
              <a:t>PLAN DE ACCIÓN </a:t>
            </a:r>
          </a:p>
          <a:p>
            <a:pPr algn="ctr">
              <a:lnSpc>
                <a:spcPct val="90000"/>
              </a:lnSpc>
              <a:buFont typeface="Wingdings" pitchFamily="2" charset="2"/>
              <a:buNone/>
            </a:pPr>
            <a:r>
              <a:rPr lang="es-EC"/>
              <a:t>Tiempos Estándares</a:t>
            </a:r>
          </a:p>
          <a:p>
            <a:pPr>
              <a:lnSpc>
                <a:spcPct val="90000"/>
              </a:lnSpc>
              <a:buFont typeface="Wingdings" pitchFamily="2" charset="2"/>
              <a:buNone/>
            </a:pPr>
            <a:endParaRPr lang="es-EC" sz="2000"/>
          </a:p>
          <a:p>
            <a:pPr algn="just">
              <a:lnSpc>
                <a:spcPct val="90000"/>
              </a:lnSpc>
            </a:pPr>
            <a:r>
              <a:rPr lang="es-EC" sz="2400">
                <a:cs typeface="Arial" charset="0"/>
              </a:rPr>
              <a:t>Con los tiempos estándares intentamos determinar un nivel aceptable en el cual se deban realizar los procesos internos de la Dulcería, los cuáles afectan el tiempo de servicio al cliente.</a:t>
            </a:r>
          </a:p>
          <a:p>
            <a:pPr algn="just">
              <a:lnSpc>
                <a:spcPct val="90000"/>
              </a:lnSpc>
            </a:pPr>
            <a:endParaRPr lang="es-EC" sz="2000">
              <a:cs typeface="Arial" charset="0"/>
            </a:endParaRPr>
          </a:p>
          <a:p>
            <a:pPr algn="just">
              <a:lnSpc>
                <a:spcPct val="90000"/>
              </a:lnSpc>
            </a:pPr>
            <a:r>
              <a:rPr lang="es-EC" sz="2400">
                <a:cs typeface="Arial" charset="0"/>
              </a:rPr>
              <a:t>De acuerdo a la investigación del mercado, la demora excesiva en la atención es uno de los puntos que de manera mayoritaria los clientes piden mejorar en la Dulcería y Cafetería La Palma.</a:t>
            </a:r>
          </a:p>
          <a:p>
            <a:pPr algn="just">
              <a:lnSpc>
                <a:spcPct val="90000"/>
              </a:lnSpc>
              <a:buFont typeface="Wingdings" pitchFamily="2" charset="2"/>
              <a:buNone/>
            </a:pPr>
            <a:endParaRPr lang="es-EC" sz="2000">
              <a:cs typeface="Arial" charset="0"/>
            </a:endParaRPr>
          </a:p>
          <a:p>
            <a:pPr algn="just">
              <a:lnSpc>
                <a:spcPct val="90000"/>
              </a:lnSpc>
            </a:pPr>
            <a:r>
              <a:rPr lang="es-EC" sz="2400">
                <a:cs typeface="Times New Roman" pitchFamily="18" charset="0"/>
              </a:rPr>
              <a:t>La medición de tiempos demuestra una mala coordinación en la asignación de mesas entre los meseros que atienden, además de desorganización entre las funciones a realizar por cada empleado.</a:t>
            </a:r>
            <a:r>
              <a:rPr lang="es-EC" sz="2400">
                <a:cs typeface="Arial" charset="0"/>
              </a:rPr>
              <a:t> </a:t>
            </a:r>
            <a:endParaRPr lang="es-EC" sz="2400">
              <a:cs typeface="Times New Roman" pitchFamily="18" charset="0"/>
            </a:endParaRPr>
          </a:p>
          <a:p>
            <a:pPr>
              <a:lnSpc>
                <a:spcPct val="90000"/>
              </a:lnSpc>
              <a:buFont typeface="Wingdings" pitchFamily="2" charset="2"/>
              <a:buNone/>
            </a:pPr>
            <a:endParaRPr lang="es-EC" sz="2800"/>
          </a:p>
          <a:p>
            <a:pPr>
              <a:lnSpc>
                <a:spcPct val="90000"/>
              </a:lnSpc>
            </a:pPr>
            <a:endParaRPr lang="es-EC" sz="2800"/>
          </a:p>
        </p:txBody>
      </p:sp>
      <p:pic>
        <p:nvPicPr>
          <p:cNvPr id="47108" name="Picture 4" descr="PE01561_"/>
          <p:cNvPicPr>
            <a:picLocks noChangeAspect="1" noChangeArrowheads="1"/>
          </p:cNvPicPr>
          <p:nvPr/>
        </p:nvPicPr>
        <p:blipFill>
          <a:blip r:embed="rId2"/>
          <a:srcRect/>
          <a:stretch>
            <a:fillRect/>
          </a:stretch>
        </p:blipFill>
        <p:spPr bwMode="auto">
          <a:xfrm>
            <a:off x="755650" y="260350"/>
            <a:ext cx="2009775" cy="1333500"/>
          </a:xfrm>
          <a:prstGeom prst="rect">
            <a:avLst/>
          </a:prstGeom>
          <a:noFill/>
          <a:ln w="9525">
            <a:noFill/>
            <a:miter lim="800000"/>
            <a:headEnd/>
            <a:tailEnd/>
          </a:ln>
        </p:spPr>
      </p:pic>
      <p:pic>
        <p:nvPicPr>
          <p:cNvPr id="47109" name="Picture 5" descr="PE01561_"/>
          <p:cNvPicPr>
            <a:picLocks noChangeAspect="1" noChangeArrowheads="1"/>
          </p:cNvPicPr>
          <p:nvPr/>
        </p:nvPicPr>
        <p:blipFill>
          <a:blip r:embed="rId2"/>
          <a:srcRect/>
          <a:stretch>
            <a:fillRect/>
          </a:stretch>
        </p:blipFill>
        <p:spPr bwMode="auto">
          <a:xfrm>
            <a:off x="6877050" y="260350"/>
            <a:ext cx="2009775"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71550" y="404813"/>
            <a:ext cx="6286500" cy="762000"/>
          </a:xfrm>
        </p:spPr>
        <p:txBody>
          <a:bodyPr/>
          <a:lstStyle/>
          <a:p>
            <a:r>
              <a:rPr lang="es-EC" sz="2800"/>
              <a:t>Reingeniería Operativa…</a:t>
            </a:r>
          </a:p>
        </p:txBody>
      </p:sp>
      <p:sp>
        <p:nvSpPr>
          <p:cNvPr id="48131" name="Rectangle 3"/>
          <p:cNvSpPr>
            <a:spLocks noGrp="1" noChangeArrowheads="1"/>
          </p:cNvSpPr>
          <p:nvPr>
            <p:ph type="body" idx="1"/>
          </p:nvPr>
        </p:nvSpPr>
        <p:spPr>
          <a:xfrm>
            <a:off x="539750" y="1412875"/>
            <a:ext cx="7772400" cy="4114800"/>
          </a:xfrm>
        </p:spPr>
        <p:txBody>
          <a:bodyPr/>
          <a:lstStyle/>
          <a:p>
            <a:pPr algn="just">
              <a:lnSpc>
                <a:spcPct val="90000"/>
              </a:lnSpc>
            </a:pPr>
            <a:r>
              <a:rPr lang="es-EC" sz="2400">
                <a:cs typeface="Arial" charset="0"/>
              </a:rPr>
              <a:t>Como propuesta de reingeniería planteamos un establecimiento claro de las funciones por puesto, definido ya en la sección anterior.</a:t>
            </a:r>
          </a:p>
          <a:p>
            <a:pPr algn="just">
              <a:lnSpc>
                <a:spcPct val="90000"/>
              </a:lnSpc>
            </a:pPr>
            <a:endParaRPr lang="es-EC" sz="2400">
              <a:cs typeface="Arial" charset="0"/>
            </a:endParaRPr>
          </a:p>
          <a:p>
            <a:pPr algn="just">
              <a:lnSpc>
                <a:spcPct val="90000"/>
              </a:lnSpc>
            </a:pPr>
            <a:r>
              <a:rPr lang="es-EC" sz="2400">
                <a:cs typeface="Arial" charset="0"/>
              </a:rPr>
              <a:t>Adicionalmente reestructuraremos el sistema con que actualmente se reparten la atención de mesas entre meseros con la </a:t>
            </a:r>
            <a:r>
              <a:rPr lang="es-EC" sz="2400">
                <a:cs typeface="Times New Roman" pitchFamily="18" charset="0"/>
              </a:rPr>
              <a:t>utilización de un formato de pedido pre-elaborado y asociado a un programa de incentivos entre los empleados.</a:t>
            </a:r>
          </a:p>
          <a:p>
            <a:pPr algn="just">
              <a:lnSpc>
                <a:spcPct val="90000"/>
              </a:lnSpc>
              <a:buFont typeface="Wingdings" pitchFamily="2" charset="2"/>
              <a:buNone/>
            </a:pPr>
            <a:endParaRPr lang="es-EC" sz="2400">
              <a:cs typeface="Times New Roman" pitchFamily="18" charset="0"/>
            </a:endParaRPr>
          </a:p>
          <a:p>
            <a:pPr algn="just">
              <a:lnSpc>
                <a:spcPct val="90000"/>
              </a:lnSpc>
            </a:pPr>
            <a:r>
              <a:rPr lang="es-EC" sz="2400">
                <a:cs typeface="Times New Roman" pitchFamily="18" charset="0"/>
              </a:rPr>
              <a:t>Esto agilitará la atención,  ya que será claro tanto para el mesero, como para el cocinero y la cajera quien realizará el cobro con el soporte de dicho documento.</a:t>
            </a:r>
            <a:r>
              <a:rPr lang="es-EC" sz="2800">
                <a:cs typeface="Times New Roman" pitchFamily="18" charset="0"/>
              </a:rPr>
              <a:t> </a:t>
            </a:r>
          </a:p>
          <a:p>
            <a:pPr algn="just">
              <a:lnSpc>
                <a:spcPct val="90000"/>
              </a:lnSpc>
              <a:buFont typeface="Wingdings" pitchFamily="2" charset="2"/>
              <a:buNone/>
            </a:pPr>
            <a:endParaRPr lang="es-EC" sz="2800">
              <a:cs typeface="Times New Roman" pitchFamily="18" charset="0"/>
            </a:endParaRPr>
          </a:p>
          <a:p>
            <a:pPr>
              <a:lnSpc>
                <a:spcPct val="90000"/>
              </a:lnSpc>
            </a:pPr>
            <a:endParaRPr lang="es-EC" sz="2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sz="half" idx="1"/>
          </p:nvPr>
        </p:nvSpPr>
        <p:spPr>
          <a:xfrm>
            <a:off x="1066800" y="1676400"/>
            <a:ext cx="7753350" cy="4114800"/>
          </a:xfrm>
        </p:spPr>
        <p:txBody>
          <a:bodyPr/>
          <a:lstStyle/>
          <a:p>
            <a:pPr algn="just">
              <a:lnSpc>
                <a:spcPct val="80000"/>
              </a:lnSpc>
            </a:pPr>
            <a:r>
              <a:rPr lang="es-EC" sz="2400">
                <a:effectLst>
                  <a:outerShdw blurRad="38100" dist="38100" dir="2700000" algn="tl">
                    <a:srgbClr val="000000"/>
                  </a:outerShdw>
                </a:effectLst>
                <a:cs typeface="Arial" charset="0"/>
              </a:rPr>
              <a:t>La meta es garantizar la calidad de todos los productos y / o servicios ofrecidos por la empresa.</a:t>
            </a:r>
          </a:p>
          <a:p>
            <a:pPr algn="just">
              <a:lnSpc>
                <a:spcPct val="80000"/>
              </a:lnSpc>
              <a:buFont typeface="Wingdings" pitchFamily="2" charset="2"/>
              <a:buNone/>
            </a:pPr>
            <a:endParaRPr lang="es-EC" sz="2400">
              <a:effectLst>
                <a:outerShdw blurRad="38100" dist="38100" dir="2700000" algn="tl">
                  <a:srgbClr val="000000"/>
                </a:outerShdw>
              </a:effectLst>
              <a:cs typeface="Arial" charset="0"/>
            </a:endParaRPr>
          </a:p>
          <a:p>
            <a:pPr algn="just">
              <a:lnSpc>
                <a:spcPct val="80000"/>
              </a:lnSpc>
            </a:pPr>
            <a:r>
              <a:rPr lang="es-EC" sz="2400">
                <a:effectLst>
                  <a:outerShdw blurRad="38100" dist="38100" dir="2700000" algn="tl">
                    <a:srgbClr val="000000"/>
                  </a:outerShdw>
                </a:effectLst>
                <a:cs typeface="Times New Roman" pitchFamily="18" charset="0"/>
              </a:rPr>
              <a:t>Se busca garantizar un estricto control de toda la materia prima y producto terminado que sea comprado y elaborado por la empresa basados en parámetros establecidos en un manual de procedimientos.</a:t>
            </a:r>
          </a:p>
          <a:p>
            <a:pPr algn="just">
              <a:lnSpc>
                <a:spcPct val="80000"/>
              </a:lnSpc>
              <a:buFont typeface="Wingdings" pitchFamily="2" charset="2"/>
              <a:buNone/>
            </a:pPr>
            <a:endParaRPr lang="es-EC" sz="2400">
              <a:effectLst>
                <a:outerShdw blurRad="38100" dist="38100" dir="2700000" algn="tl">
                  <a:srgbClr val="000000"/>
                </a:outerShdw>
              </a:effectLst>
              <a:cs typeface="Times New Roman" pitchFamily="18" charset="0"/>
            </a:endParaRPr>
          </a:p>
          <a:p>
            <a:pPr algn="just">
              <a:lnSpc>
                <a:spcPct val="80000"/>
              </a:lnSpc>
            </a:pPr>
            <a:r>
              <a:rPr lang="es-EC" sz="2400">
                <a:effectLst>
                  <a:outerShdw blurRad="38100" dist="38100" dir="2700000" algn="tl">
                    <a:srgbClr val="000000"/>
                  </a:outerShdw>
                </a:effectLst>
                <a:cs typeface="Times New Roman" pitchFamily="18" charset="0"/>
              </a:rPr>
              <a:t>El control de todas las maquinarias, utensilios de cocina y de servicio, que esten en buen estado y dentro del periodo de vida útil de los mismos.</a:t>
            </a:r>
          </a:p>
          <a:p>
            <a:pPr>
              <a:lnSpc>
                <a:spcPct val="80000"/>
              </a:lnSpc>
            </a:pPr>
            <a:endParaRPr lang="es-EC" sz="2400">
              <a:effectLst>
                <a:outerShdw blurRad="38100" dist="38100" dir="2700000" algn="tl">
                  <a:srgbClr val="000000"/>
                </a:outerShdw>
              </a:effectLst>
              <a:cs typeface="Arial" charset="0"/>
            </a:endParaRPr>
          </a:p>
        </p:txBody>
      </p:sp>
      <p:sp>
        <p:nvSpPr>
          <p:cNvPr id="49157" name="Rectangle 5"/>
          <p:cNvSpPr>
            <a:spLocks noChangeArrowheads="1"/>
          </p:cNvSpPr>
          <p:nvPr/>
        </p:nvSpPr>
        <p:spPr bwMode="auto">
          <a:xfrm>
            <a:off x="2411413" y="620713"/>
            <a:ext cx="4679950" cy="585787"/>
          </a:xfrm>
          <a:prstGeom prst="rect">
            <a:avLst/>
          </a:prstGeom>
          <a:noFill/>
          <a:ln w="9525">
            <a:noFill/>
            <a:miter lim="800000"/>
            <a:headEnd/>
            <a:tailEnd/>
          </a:ln>
          <a:effectLst/>
        </p:spPr>
        <p:txBody>
          <a:bodyPr>
            <a:spAutoFit/>
          </a:bodyPr>
          <a:lstStyle/>
          <a:p>
            <a:pPr algn="l">
              <a:lnSpc>
                <a:spcPct val="90000"/>
              </a:lnSpc>
              <a:spcBef>
                <a:spcPct val="20000"/>
              </a:spcBef>
            </a:pPr>
            <a:r>
              <a:rPr lang="es-EC" sz="3600" u="none"/>
              <a:t>Control de Calidad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half" idx="1"/>
          </p:nvPr>
        </p:nvSpPr>
        <p:spPr>
          <a:xfrm>
            <a:off x="971550" y="476250"/>
            <a:ext cx="7848600" cy="5761038"/>
          </a:xfrm>
        </p:spPr>
        <p:txBody>
          <a:bodyPr/>
          <a:lstStyle/>
          <a:p>
            <a:endParaRPr lang="es-MX" sz="2800"/>
          </a:p>
          <a:p>
            <a:pPr>
              <a:buFont typeface="Wingdings" pitchFamily="2" charset="2"/>
              <a:buNone/>
            </a:pPr>
            <a:r>
              <a:rPr lang="es-ES" sz="2400" b="1">
                <a:solidFill>
                  <a:schemeClr val="tx2"/>
                </a:solidFill>
              </a:rPr>
              <a:t>Antecedentes…</a:t>
            </a:r>
            <a:r>
              <a:rPr lang="es-EC" sz="2400">
                <a:solidFill>
                  <a:schemeClr val="tx2"/>
                </a:solidFill>
              </a:rPr>
              <a:t/>
            </a:r>
            <a:br>
              <a:rPr lang="es-EC" sz="2400">
                <a:solidFill>
                  <a:schemeClr val="tx2"/>
                </a:solidFill>
              </a:rPr>
            </a:br>
            <a:endParaRPr lang="es-MX" sz="2400">
              <a:solidFill>
                <a:schemeClr val="tx2"/>
              </a:solidFill>
            </a:endParaRPr>
          </a:p>
          <a:p>
            <a:pPr algn="just"/>
            <a:r>
              <a:rPr lang="es-MX" sz="2000"/>
              <a:t>Las empresas INDUSTRIA DULCERA CÍA. LTDA., e INDUSTRIA DULCAPALMA CÍA. LTDA., tienen como  representante legal al  Señor JOSÉ RAMÓN COSTA COSTA.</a:t>
            </a:r>
          </a:p>
          <a:p>
            <a:pPr algn="just">
              <a:buFont typeface="Wingdings" pitchFamily="2" charset="2"/>
              <a:buNone/>
            </a:pPr>
            <a:endParaRPr lang="es-MX" sz="2000"/>
          </a:p>
          <a:p>
            <a:pPr algn="just"/>
            <a:r>
              <a:rPr lang="es-MX" sz="2000"/>
              <a:t>LA DULCERÍA Y CAFETERÍA LA PALMA tiene como representante legal  a la Señora ANGELINA COSTA FOLGUERA.</a:t>
            </a:r>
          </a:p>
          <a:p>
            <a:pPr>
              <a:buFont typeface="Wingdings" pitchFamily="2" charset="2"/>
              <a:buNone/>
            </a:pPr>
            <a:endParaRPr lang="es-ES" sz="2400"/>
          </a:p>
        </p:txBody>
      </p:sp>
      <p:pic>
        <p:nvPicPr>
          <p:cNvPr id="5134" name="Picture 14"/>
          <p:cNvPicPr>
            <a:picLocks noChangeAspect="1" noChangeArrowheads="1"/>
          </p:cNvPicPr>
          <p:nvPr/>
        </p:nvPicPr>
        <p:blipFill>
          <a:blip r:embed="rId2"/>
          <a:srcRect/>
          <a:stretch>
            <a:fillRect/>
          </a:stretch>
        </p:blipFill>
        <p:spPr bwMode="auto">
          <a:xfrm>
            <a:off x="6156325" y="4292600"/>
            <a:ext cx="2987675" cy="2565400"/>
          </a:xfrm>
          <a:prstGeom prst="rect">
            <a:avLst/>
          </a:prstGeom>
          <a:noFill/>
          <a:ln w="9525">
            <a:noFill/>
            <a:miter lim="800000"/>
            <a:headEnd/>
            <a:tailEnd/>
          </a:ln>
        </p:spPr>
      </p:pic>
      <p:pic>
        <p:nvPicPr>
          <p:cNvPr id="5135" name="Picture 15"/>
          <p:cNvPicPr>
            <a:picLocks noChangeAspect="1" noChangeArrowheads="1"/>
          </p:cNvPicPr>
          <p:nvPr/>
        </p:nvPicPr>
        <p:blipFill>
          <a:blip r:embed="rId3"/>
          <a:srcRect/>
          <a:stretch>
            <a:fillRect/>
          </a:stretch>
        </p:blipFill>
        <p:spPr bwMode="auto">
          <a:xfrm>
            <a:off x="0" y="4365625"/>
            <a:ext cx="2987675" cy="2492375"/>
          </a:xfrm>
          <a:prstGeom prst="rect">
            <a:avLst/>
          </a:prstGeom>
          <a:noFill/>
          <a:ln w="9525">
            <a:noFill/>
            <a:miter lim="800000"/>
            <a:headEnd/>
            <a:tailEnd/>
          </a:ln>
        </p:spPr>
      </p:pic>
      <p:pic>
        <p:nvPicPr>
          <p:cNvPr id="5136" name="Picture 16"/>
          <p:cNvPicPr>
            <a:picLocks noChangeAspect="1" noChangeArrowheads="1"/>
          </p:cNvPicPr>
          <p:nvPr>
            <p:ph sz="quarter" idx="2"/>
          </p:nvPr>
        </p:nvPicPr>
        <p:blipFill>
          <a:blip r:embed="rId4"/>
          <a:srcRect/>
          <a:stretch>
            <a:fillRect/>
          </a:stretch>
        </p:blipFill>
        <p:spPr>
          <a:xfrm>
            <a:off x="2987675" y="4365625"/>
            <a:ext cx="3168650" cy="2492375"/>
          </a:xfr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sz="half" idx="1"/>
          </p:nvPr>
        </p:nvSpPr>
        <p:spPr>
          <a:xfrm>
            <a:off x="1066800" y="476250"/>
            <a:ext cx="7681913" cy="5314950"/>
          </a:xfrm>
        </p:spPr>
        <p:txBody>
          <a:bodyPr/>
          <a:lstStyle/>
          <a:p>
            <a:pPr algn="ctr">
              <a:lnSpc>
                <a:spcPct val="80000"/>
              </a:lnSpc>
              <a:buFont typeface="Wingdings" pitchFamily="2" charset="2"/>
              <a:buNone/>
            </a:pPr>
            <a:r>
              <a:rPr lang="es-EC" b="1">
                <a:solidFill>
                  <a:schemeClr val="tx2"/>
                </a:solidFill>
              </a:rPr>
              <a:t>Políticas de Higiene y Seguridad.</a:t>
            </a:r>
          </a:p>
          <a:p>
            <a:pPr algn="ctr">
              <a:lnSpc>
                <a:spcPct val="80000"/>
              </a:lnSpc>
              <a:buFont typeface="Wingdings" pitchFamily="2" charset="2"/>
              <a:buNone/>
            </a:pPr>
            <a:endParaRPr lang="es-EC">
              <a:solidFill>
                <a:schemeClr val="tx2"/>
              </a:solidFill>
            </a:endParaRPr>
          </a:p>
          <a:p>
            <a:pPr algn="just">
              <a:lnSpc>
                <a:spcPct val="80000"/>
              </a:lnSpc>
            </a:pPr>
            <a:r>
              <a:rPr lang="es-EC" sz="2400">
                <a:cs typeface="Arial" charset="0"/>
              </a:rPr>
              <a:t>Se refiere a un conjunto de normas y procedimientos tendientes a la protección de la integridad física y mental del trabajador, preservándolo de los riesgos de salud inherentes a las tareas del cargo y al ambiente físico donde se ejecutan. </a:t>
            </a:r>
          </a:p>
          <a:p>
            <a:pPr algn="just">
              <a:lnSpc>
                <a:spcPct val="80000"/>
              </a:lnSpc>
              <a:buFont typeface="Wingdings" pitchFamily="2" charset="2"/>
              <a:buNone/>
            </a:pPr>
            <a:endParaRPr lang="es-EC" sz="2400"/>
          </a:p>
          <a:p>
            <a:pPr algn="ctr">
              <a:lnSpc>
                <a:spcPct val="80000"/>
              </a:lnSpc>
              <a:buFont typeface="Wingdings" pitchFamily="2" charset="2"/>
              <a:buNone/>
            </a:pPr>
            <a:r>
              <a:rPr lang="es-EC" b="1">
                <a:solidFill>
                  <a:schemeClr val="tx2"/>
                </a:solidFill>
              </a:rPr>
              <a:t>Control de Impacto Ambiental.</a:t>
            </a:r>
          </a:p>
          <a:p>
            <a:pPr algn="ctr">
              <a:lnSpc>
                <a:spcPct val="80000"/>
              </a:lnSpc>
              <a:buFont typeface="Wingdings" pitchFamily="2" charset="2"/>
              <a:buNone/>
            </a:pPr>
            <a:endParaRPr lang="es-EC" b="1"/>
          </a:p>
          <a:p>
            <a:pPr>
              <a:lnSpc>
                <a:spcPct val="80000"/>
              </a:lnSpc>
            </a:pPr>
            <a:r>
              <a:rPr lang="es-EC" sz="2400"/>
              <a:t>Medidas Preventivas</a:t>
            </a:r>
          </a:p>
          <a:p>
            <a:pPr>
              <a:lnSpc>
                <a:spcPct val="80000"/>
              </a:lnSpc>
            </a:pPr>
            <a:r>
              <a:rPr lang="es-EC" sz="2400"/>
              <a:t>Medidas de Mitigación</a:t>
            </a:r>
          </a:p>
          <a:p>
            <a:pPr>
              <a:lnSpc>
                <a:spcPct val="80000"/>
              </a:lnSpc>
            </a:pPr>
            <a:r>
              <a:rPr lang="es-EC" sz="2400"/>
              <a:t>Medidas de Seguimiento</a:t>
            </a:r>
          </a:p>
          <a:p>
            <a:pPr>
              <a:lnSpc>
                <a:spcPct val="80000"/>
              </a:lnSpc>
            </a:pPr>
            <a:r>
              <a:rPr lang="es-EC" sz="2400"/>
              <a:t>Medidas de Contingencia</a:t>
            </a:r>
          </a:p>
          <a:p>
            <a:pPr>
              <a:lnSpc>
                <a:spcPct val="80000"/>
              </a:lnSpc>
            </a:pPr>
            <a:endParaRPr lang="es-EC" sz="2400"/>
          </a:p>
          <a:p>
            <a:pPr>
              <a:lnSpc>
                <a:spcPct val="80000"/>
              </a:lnSpc>
            </a:pPr>
            <a:endParaRPr lang="es-EC" sz="2800"/>
          </a:p>
        </p:txBody>
      </p:sp>
      <p:pic>
        <p:nvPicPr>
          <p:cNvPr id="50180" name="Picture 4"/>
          <p:cNvPicPr>
            <a:picLocks noChangeAspect="1" noChangeArrowheads="1"/>
          </p:cNvPicPr>
          <p:nvPr>
            <p:ph sz="half" idx="2"/>
          </p:nvPr>
        </p:nvPicPr>
        <p:blipFill>
          <a:blip r:embed="rId2">
            <a:lum bright="6000"/>
          </a:blip>
          <a:srcRect/>
          <a:stretch>
            <a:fillRect/>
          </a:stretch>
        </p:blipFill>
        <p:spPr>
          <a:xfrm>
            <a:off x="5364163" y="4076700"/>
            <a:ext cx="3457575" cy="2268538"/>
          </a:xfrm>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58888" y="4076700"/>
            <a:ext cx="6624637" cy="1143000"/>
          </a:xfrm>
        </p:spPr>
        <p:txBody>
          <a:bodyPr/>
          <a:lstStyle/>
          <a:p>
            <a:r>
              <a:rPr lang="es-MX" b="1"/>
              <a:t>Reingeniería Comercial</a:t>
            </a:r>
            <a:endParaRPr lang="es-ES" b="1"/>
          </a:p>
        </p:txBody>
      </p:sp>
      <p:sp>
        <p:nvSpPr>
          <p:cNvPr id="36869" name="Rectangle 5"/>
          <p:cNvSpPr>
            <a:spLocks noChangeArrowheads="1"/>
          </p:cNvSpPr>
          <p:nvPr/>
        </p:nvSpPr>
        <p:spPr bwMode="auto">
          <a:xfrm>
            <a:off x="0" y="2833688"/>
            <a:ext cx="9144000" cy="0"/>
          </a:xfrm>
          <a:prstGeom prst="rect">
            <a:avLst/>
          </a:prstGeom>
          <a:noFill/>
          <a:ln w="9525" algn="ctr">
            <a:noFill/>
            <a:miter lim="800000"/>
            <a:headEnd/>
            <a:tailEnd/>
          </a:ln>
          <a:effectLst/>
        </p:spPr>
        <p:txBody>
          <a:bodyPr wrap="none" anchor="ctr">
            <a:spAutoFit/>
          </a:bodyPr>
          <a:lstStyle/>
          <a:p>
            <a:endParaRPr lang="es-ES"/>
          </a:p>
        </p:txBody>
      </p:sp>
      <p:graphicFrame>
        <p:nvGraphicFramePr>
          <p:cNvPr id="36868" name="Object 4"/>
          <p:cNvGraphicFramePr>
            <a:graphicFrameLocks noChangeAspect="1"/>
          </p:cNvGraphicFramePr>
          <p:nvPr/>
        </p:nvGraphicFramePr>
        <p:xfrm>
          <a:off x="0" y="0"/>
          <a:ext cx="9144000" cy="3213100"/>
        </p:xfrm>
        <a:graphic>
          <a:graphicData uri="http://schemas.openxmlformats.org/presentationml/2006/ole">
            <p:oleObj spid="_x0000_s36868" r:id="rId3" imgW="2133898" imgH="1190476" progId="Imaging.Document">
              <p:embed/>
            </p:oleObj>
          </a:graphicData>
        </a:graphic>
      </p:graphicFrame>
      <p:sp>
        <p:nvSpPr>
          <p:cNvPr id="36870" name="Rectangle 6"/>
          <p:cNvSpPr>
            <a:spLocks noChangeArrowheads="1"/>
          </p:cNvSpPr>
          <p:nvPr/>
        </p:nvSpPr>
        <p:spPr bwMode="auto">
          <a:xfrm>
            <a:off x="0" y="3213100"/>
            <a:ext cx="827088" cy="3644900"/>
          </a:xfrm>
          <a:prstGeom prst="rect">
            <a:avLst/>
          </a:prstGeom>
          <a:noFill/>
          <a:ln w="9525" algn="ctr">
            <a:noFill/>
            <a:miter lim="800000"/>
            <a:headEnd/>
            <a:tailEnd/>
          </a:ln>
          <a:effectLst/>
        </p:spPr>
        <p:txBody>
          <a:bodyPr wrap="none" anchor="ctr"/>
          <a:lstStyle/>
          <a:p>
            <a:endParaRPr lang="es-ES"/>
          </a:p>
        </p:txBody>
      </p:sp>
      <p:sp>
        <p:nvSpPr>
          <p:cNvPr id="36871" name="Rectangle 7"/>
          <p:cNvSpPr>
            <a:spLocks noChangeArrowheads="1"/>
          </p:cNvSpPr>
          <p:nvPr/>
        </p:nvSpPr>
        <p:spPr bwMode="auto">
          <a:xfrm>
            <a:off x="8316913" y="3213100"/>
            <a:ext cx="827087" cy="3644900"/>
          </a:xfrm>
          <a:prstGeom prst="rect">
            <a:avLst/>
          </a:prstGeom>
          <a:noFill/>
          <a:ln w="9525" algn="ctr">
            <a:noFill/>
            <a:miter lim="800000"/>
            <a:headEnd/>
            <a:tailEnd/>
          </a:ln>
          <a:effectLst/>
        </p:spPr>
        <p:txBody>
          <a:bodyPr wrap="none" anchor="ctr"/>
          <a:lstStyle/>
          <a:p>
            <a:endParaRPr lang="es-ES"/>
          </a:p>
        </p:txBody>
      </p:sp>
      <p:sp>
        <p:nvSpPr>
          <p:cNvPr id="36873" name="Rectangle 9"/>
          <p:cNvSpPr>
            <a:spLocks noChangeArrowheads="1"/>
          </p:cNvSpPr>
          <p:nvPr/>
        </p:nvSpPr>
        <p:spPr bwMode="auto">
          <a:xfrm>
            <a:off x="0" y="2833688"/>
            <a:ext cx="9144000" cy="0"/>
          </a:xfrm>
          <a:prstGeom prst="rect">
            <a:avLst/>
          </a:prstGeom>
          <a:noFill/>
          <a:ln w="9525" algn="ctr">
            <a:noFill/>
            <a:miter lim="800000"/>
            <a:headEnd/>
            <a:tailEnd/>
          </a:ln>
          <a:effectLst/>
        </p:spPr>
        <p:txBody>
          <a:bodyPr wrap="none" anchor="ctr">
            <a:spAutoFit/>
          </a:bodyPr>
          <a:lstStyle/>
          <a:p>
            <a:endParaRPr lang="es-ES"/>
          </a:p>
        </p:txBody>
      </p:sp>
      <p:sp>
        <p:nvSpPr>
          <p:cNvPr id="36874" name="Rectangle 10"/>
          <p:cNvSpPr>
            <a:spLocks noChangeArrowheads="1"/>
          </p:cNvSpPr>
          <p:nvPr/>
        </p:nvSpPr>
        <p:spPr bwMode="auto">
          <a:xfrm>
            <a:off x="8172450" y="3213100"/>
            <a:ext cx="971550" cy="3644900"/>
          </a:xfrm>
          <a:prstGeom prst="rect">
            <a:avLst/>
          </a:prstGeom>
          <a:noFill/>
          <a:ln w="9525" algn="ctr">
            <a:noFill/>
            <a:miter lim="800000"/>
            <a:headEnd/>
            <a:tailEnd/>
          </a:ln>
          <a:effectLst/>
        </p:spPr>
        <p:txBody>
          <a:bodyPr wrap="none" anchor="ctr"/>
          <a:lstStyle/>
          <a:p>
            <a:endParaRPr lang="es-ES"/>
          </a:p>
        </p:txBody>
      </p:sp>
      <p:sp>
        <p:nvSpPr>
          <p:cNvPr id="36875" name="Rectangle 11"/>
          <p:cNvSpPr>
            <a:spLocks noChangeArrowheads="1"/>
          </p:cNvSpPr>
          <p:nvPr/>
        </p:nvSpPr>
        <p:spPr bwMode="auto">
          <a:xfrm>
            <a:off x="-1116013" y="3213100"/>
            <a:ext cx="827088" cy="3644900"/>
          </a:xfrm>
          <a:prstGeom prst="rect">
            <a:avLst/>
          </a:prstGeom>
          <a:noFill/>
          <a:ln w="9525" algn="ctr">
            <a:noFill/>
            <a:miter lim="800000"/>
            <a:headEnd/>
            <a:tailEnd/>
          </a:ln>
          <a:effectLst/>
        </p:spPr>
        <p:txBody>
          <a:bodyPr wrap="none" anchor="ctr"/>
          <a:lstStyle/>
          <a:p>
            <a:endParaRPr lang="es-ES"/>
          </a:p>
        </p:txBody>
      </p:sp>
      <p:sp>
        <p:nvSpPr>
          <p:cNvPr id="36876" name="Rectangle 12"/>
          <p:cNvSpPr>
            <a:spLocks noChangeArrowheads="1"/>
          </p:cNvSpPr>
          <p:nvPr/>
        </p:nvSpPr>
        <p:spPr bwMode="auto">
          <a:xfrm>
            <a:off x="0" y="3213100"/>
            <a:ext cx="827088" cy="3644900"/>
          </a:xfrm>
          <a:prstGeom prst="rect">
            <a:avLst/>
          </a:prstGeom>
          <a:solidFill>
            <a:schemeClr val="tx2"/>
          </a:solidFill>
          <a:ln w="9525" algn="ctr">
            <a:noFill/>
            <a:miter lim="800000"/>
            <a:headEnd/>
            <a:tailEnd/>
          </a:ln>
          <a:effectLst/>
        </p:spPr>
        <p:txBody>
          <a:bodyPr wrap="none" anchor="ctr"/>
          <a:lstStyle/>
          <a:p>
            <a:endParaRPr lang="es-ES"/>
          </a:p>
        </p:txBody>
      </p:sp>
      <p:sp>
        <p:nvSpPr>
          <p:cNvPr id="36877" name="Rectangle 13"/>
          <p:cNvSpPr>
            <a:spLocks noChangeArrowheads="1"/>
          </p:cNvSpPr>
          <p:nvPr/>
        </p:nvSpPr>
        <p:spPr bwMode="auto">
          <a:xfrm>
            <a:off x="8316913" y="3213100"/>
            <a:ext cx="827087" cy="3644900"/>
          </a:xfrm>
          <a:prstGeom prst="rect">
            <a:avLst/>
          </a:prstGeom>
          <a:solidFill>
            <a:schemeClr val="tx2"/>
          </a:solidFill>
          <a:ln w="9525" algn="ctr">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00113" y="0"/>
            <a:ext cx="5689600" cy="1143000"/>
          </a:xfrm>
        </p:spPr>
        <p:txBody>
          <a:bodyPr/>
          <a:lstStyle/>
          <a:p>
            <a:r>
              <a:rPr lang="es-MX" sz="2800" b="1"/>
              <a:t>Reingeniería Comercial….</a:t>
            </a:r>
            <a:endParaRPr lang="es-ES" sz="2800" b="1"/>
          </a:p>
        </p:txBody>
      </p:sp>
      <p:sp>
        <p:nvSpPr>
          <p:cNvPr id="51203" name="Rectangle 3"/>
          <p:cNvSpPr>
            <a:spLocks noGrp="1" noChangeArrowheads="1"/>
          </p:cNvSpPr>
          <p:nvPr>
            <p:ph type="body" idx="1"/>
          </p:nvPr>
        </p:nvSpPr>
        <p:spPr/>
        <p:txBody>
          <a:bodyPr/>
          <a:lstStyle/>
          <a:p>
            <a:pPr algn="just">
              <a:lnSpc>
                <a:spcPct val="125000"/>
              </a:lnSpc>
            </a:pPr>
            <a:r>
              <a:rPr lang="es-MX" sz="2400"/>
              <a:t>Es por esto que es necesario identificar el mercado meta al cual debemos enfocar todos nuestros esfuerzos empresariales.  Para lograrlo, realizaremos una investigación actualizada de mercado, con el apoyo de herramientas como  encuestas y otros datos secundarios como estadísticas, lo que nos dará un enfoque claro de quienes son nuestros segmentos clientes, proveedores, competencia, etc.</a:t>
            </a:r>
            <a:endParaRPr lang="es-ES" sz="24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p:cNvSpPr>
            <a:spLocks noChangeArrowheads="1"/>
          </p:cNvSpPr>
          <p:nvPr/>
        </p:nvSpPr>
        <p:spPr bwMode="auto">
          <a:xfrm>
            <a:off x="5148263" y="1484313"/>
            <a:ext cx="3995737" cy="4681537"/>
          </a:xfrm>
          <a:prstGeom prst="rect">
            <a:avLst/>
          </a:prstGeom>
          <a:solidFill>
            <a:schemeClr val="bg2"/>
          </a:solidFill>
          <a:ln w="9525" algn="ctr">
            <a:noFill/>
            <a:miter lim="800000"/>
            <a:headEnd/>
            <a:tailEnd/>
          </a:ln>
          <a:effectLst/>
        </p:spPr>
        <p:txBody>
          <a:bodyPr wrap="none" anchor="ctr"/>
          <a:lstStyle/>
          <a:p>
            <a:endParaRPr lang="es-ES"/>
          </a:p>
        </p:txBody>
      </p:sp>
      <p:sp>
        <p:nvSpPr>
          <p:cNvPr id="52230" name="Rectangle 6"/>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endParaRPr lang="es-ES"/>
          </a:p>
        </p:txBody>
      </p:sp>
      <p:pic>
        <p:nvPicPr>
          <p:cNvPr id="52228" name="Picture 4" descr="MP00640_"/>
          <p:cNvPicPr>
            <a:picLocks noChangeAspect="1" noChangeArrowheads="1"/>
          </p:cNvPicPr>
          <p:nvPr>
            <p:ph sz="half" idx="2"/>
          </p:nvPr>
        </p:nvPicPr>
        <p:blipFill>
          <a:blip r:embed="rId2"/>
          <a:srcRect/>
          <a:stretch>
            <a:fillRect/>
          </a:stretch>
        </p:blipFill>
        <p:spPr>
          <a:xfrm>
            <a:off x="-1765300" y="2205038"/>
            <a:ext cx="7885113" cy="7853362"/>
          </a:xfrm>
          <a:noFill/>
          <a:ln/>
        </p:spPr>
      </p:pic>
      <p:sp>
        <p:nvSpPr>
          <p:cNvPr id="52226" name="Rectangle 2"/>
          <p:cNvSpPr>
            <a:spLocks noGrp="1" noChangeArrowheads="1"/>
          </p:cNvSpPr>
          <p:nvPr>
            <p:ph type="title"/>
          </p:nvPr>
        </p:nvSpPr>
        <p:spPr>
          <a:xfrm>
            <a:off x="0" y="260350"/>
            <a:ext cx="9144000" cy="1143000"/>
          </a:xfrm>
        </p:spPr>
        <p:txBody>
          <a:bodyPr/>
          <a:lstStyle/>
          <a:p>
            <a:pPr algn="ctr"/>
            <a:r>
              <a:rPr lang="es-MX" sz="4000" b="1"/>
              <a:t> </a:t>
            </a:r>
            <a:r>
              <a:rPr lang="es-MX" sz="4000" b="1">
                <a:solidFill>
                  <a:schemeClr val="accent2"/>
                </a:solidFill>
              </a:rPr>
              <a:t>Investigación Actualizada del mercado</a:t>
            </a:r>
            <a:endParaRPr lang="es-ES" sz="4000" b="1">
              <a:solidFill>
                <a:schemeClr val="accent2"/>
              </a:solidFill>
            </a:endParaRPr>
          </a:p>
        </p:txBody>
      </p:sp>
      <p:sp>
        <p:nvSpPr>
          <p:cNvPr id="52232" name="Rectangle 8"/>
          <p:cNvSpPr>
            <a:spLocks noChangeArrowheads="1"/>
          </p:cNvSpPr>
          <p:nvPr/>
        </p:nvSpPr>
        <p:spPr bwMode="auto">
          <a:xfrm>
            <a:off x="5219700" y="1484313"/>
            <a:ext cx="3924300" cy="4824412"/>
          </a:xfrm>
          <a:prstGeom prst="rect">
            <a:avLst/>
          </a:prstGeom>
          <a:solidFill>
            <a:schemeClr val="bg2"/>
          </a:solidFill>
          <a:ln w="9525" algn="ctr">
            <a:solidFill>
              <a:schemeClr val="tx1"/>
            </a:solidFill>
            <a:miter lim="800000"/>
            <a:headEnd/>
            <a:tailEnd/>
          </a:ln>
          <a:effectLst/>
        </p:spPr>
        <p:txBody>
          <a:bodyPr wrap="none" anchor="ctr"/>
          <a:lstStyle/>
          <a:p>
            <a:endParaRPr lang="es-ES"/>
          </a:p>
        </p:txBody>
      </p:sp>
      <p:sp>
        <p:nvSpPr>
          <p:cNvPr id="52227" name="Rectangle 3"/>
          <p:cNvSpPr>
            <a:spLocks noGrp="1" noChangeArrowheads="1"/>
          </p:cNvSpPr>
          <p:nvPr>
            <p:ph type="body" sz="half" idx="1"/>
          </p:nvPr>
        </p:nvSpPr>
        <p:spPr>
          <a:xfrm>
            <a:off x="5076825" y="1412875"/>
            <a:ext cx="3810000" cy="4752975"/>
          </a:xfrm>
        </p:spPr>
        <p:txBody>
          <a:bodyPr/>
          <a:lstStyle/>
          <a:p>
            <a:pPr>
              <a:lnSpc>
                <a:spcPct val="80000"/>
              </a:lnSpc>
            </a:pPr>
            <a:endParaRPr lang="es-MX" sz="2400"/>
          </a:p>
          <a:p>
            <a:pPr>
              <a:lnSpc>
                <a:spcPct val="80000"/>
              </a:lnSpc>
            </a:pPr>
            <a:r>
              <a:rPr lang="es-MX" sz="2000"/>
              <a:t>La investigación de mercado es el instrumento que posibilita a la empresa a conocer el mercado donde va a ofrecer sus productos y servicios, acercarse al mismo para comprenderlo y luego desarrollar su estrategia para satisfacerlo.</a:t>
            </a:r>
          </a:p>
          <a:p>
            <a:pPr>
              <a:lnSpc>
                <a:spcPct val="80000"/>
              </a:lnSpc>
            </a:pPr>
            <a:endParaRPr lang="es-MX" sz="2000"/>
          </a:p>
          <a:p>
            <a:pPr>
              <a:lnSpc>
                <a:spcPct val="80000"/>
              </a:lnSpc>
            </a:pPr>
            <a:r>
              <a:rPr lang="es-MX" sz="2000"/>
              <a:t>La investigación de mercado permite aproximarnos a la determinación de la demanda esperada y conocer los aspectos cuantitativos y cualitativos de la misma.</a:t>
            </a:r>
            <a:endParaRPr lang="es-ES" sz="20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71600" y="476250"/>
            <a:ext cx="7772400" cy="1143000"/>
          </a:xfrm>
        </p:spPr>
        <p:txBody>
          <a:bodyPr/>
          <a:lstStyle/>
          <a:p>
            <a:r>
              <a:rPr lang="es-MX" sz="4000" b="1"/>
              <a:t>Objetivos de la investigación</a:t>
            </a:r>
            <a:r>
              <a:rPr lang="es-MX" sz="4000"/>
              <a:t/>
            </a:r>
            <a:br>
              <a:rPr lang="es-MX" sz="4000"/>
            </a:br>
            <a:endParaRPr lang="es-ES" sz="4000"/>
          </a:p>
        </p:txBody>
      </p:sp>
      <p:sp>
        <p:nvSpPr>
          <p:cNvPr id="53251" name="Rectangle 3"/>
          <p:cNvSpPr>
            <a:spLocks noGrp="1" noChangeArrowheads="1"/>
          </p:cNvSpPr>
          <p:nvPr>
            <p:ph type="body" sz="half" idx="1"/>
          </p:nvPr>
        </p:nvSpPr>
        <p:spPr/>
        <p:txBody>
          <a:bodyPr/>
          <a:lstStyle/>
          <a:p>
            <a:r>
              <a:rPr lang="es-EC" sz="2000"/>
              <a:t>Determinar de una manera confiable la demanda que pueda tener nuestro producto, así como las ventas del mismo durante los cinco próximos años de producción.</a:t>
            </a:r>
          </a:p>
          <a:p>
            <a:pPr>
              <a:buFont typeface="Wingdings" pitchFamily="2" charset="2"/>
              <a:buNone/>
            </a:pPr>
            <a:endParaRPr lang="es-EC" sz="2000"/>
          </a:p>
          <a:p>
            <a:r>
              <a:rPr lang="es-EC" sz="2000"/>
              <a:t>Mejorar la calidad del producto y del servicio.</a:t>
            </a:r>
          </a:p>
          <a:p>
            <a:endParaRPr lang="es-EC" sz="2000"/>
          </a:p>
          <a:p>
            <a:r>
              <a:rPr lang="es-EC" sz="2000"/>
              <a:t>Establecer estrategias comerciales.</a:t>
            </a:r>
            <a:r>
              <a:rPr lang="es-ES" sz="2000"/>
              <a:t> </a:t>
            </a:r>
          </a:p>
        </p:txBody>
      </p:sp>
      <p:pic>
        <p:nvPicPr>
          <p:cNvPr id="53252" name="Picture 4" descr="BD05545_"/>
          <p:cNvPicPr>
            <a:picLocks noChangeAspect="1" noChangeArrowheads="1"/>
          </p:cNvPicPr>
          <p:nvPr>
            <p:ph sz="half" idx="2"/>
          </p:nvPr>
        </p:nvPicPr>
        <p:blipFill>
          <a:blip r:embed="rId2"/>
          <a:srcRect/>
          <a:stretch>
            <a:fillRect/>
          </a:stretch>
        </p:blipFill>
        <p:spPr>
          <a:xfrm>
            <a:off x="5264150" y="2092325"/>
            <a:ext cx="3338513" cy="3281363"/>
          </a:xfrm>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BS02064_"/>
          <p:cNvPicPr>
            <a:picLocks noChangeAspect="1" noChangeArrowheads="1"/>
          </p:cNvPicPr>
          <p:nvPr>
            <p:ph sz="half" idx="2"/>
          </p:nvPr>
        </p:nvPicPr>
        <p:blipFill>
          <a:blip r:embed="rId2"/>
          <a:srcRect/>
          <a:stretch>
            <a:fillRect/>
          </a:stretch>
        </p:blipFill>
        <p:spPr>
          <a:xfrm>
            <a:off x="5148263" y="1844675"/>
            <a:ext cx="3168650" cy="2432050"/>
          </a:xfrm>
          <a:noFill/>
          <a:ln/>
        </p:spPr>
      </p:pic>
      <p:sp>
        <p:nvSpPr>
          <p:cNvPr id="54274" name="Rectangle 2"/>
          <p:cNvSpPr>
            <a:spLocks noGrp="1" noChangeArrowheads="1"/>
          </p:cNvSpPr>
          <p:nvPr>
            <p:ph type="title"/>
          </p:nvPr>
        </p:nvSpPr>
        <p:spPr/>
        <p:txBody>
          <a:bodyPr/>
          <a:lstStyle/>
          <a:p>
            <a:r>
              <a:rPr lang="es-MX" b="1"/>
              <a:t> Encuestas</a:t>
            </a:r>
            <a:endParaRPr lang="es-ES" b="1"/>
          </a:p>
        </p:txBody>
      </p:sp>
      <p:sp>
        <p:nvSpPr>
          <p:cNvPr id="54275" name="Rectangle 3"/>
          <p:cNvSpPr>
            <a:spLocks noGrp="1" noChangeArrowheads="1"/>
          </p:cNvSpPr>
          <p:nvPr>
            <p:ph type="body" sz="half" idx="1"/>
          </p:nvPr>
        </p:nvSpPr>
        <p:spPr>
          <a:xfrm>
            <a:off x="1066800" y="1676400"/>
            <a:ext cx="3937000" cy="4632325"/>
          </a:xfrm>
        </p:spPr>
        <p:txBody>
          <a:bodyPr/>
          <a:lstStyle/>
          <a:p>
            <a:pPr>
              <a:lnSpc>
                <a:spcPct val="150000"/>
              </a:lnSpc>
            </a:pPr>
            <a:r>
              <a:rPr lang="es-MX" sz="2400"/>
              <a:t>La generación de información primaria requiere de la elaboración de encuestas o formas que faciliten recopilar la información.</a:t>
            </a:r>
          </a:p>
          <a:p>
            <a:pPr>
              <a:lnSpc>
                <a:spcPct val="150000"/>
              </a:lnSpc>
              <a:buFont typeface="Wingdings" pitchFamily="2" charset="2"/>
              <a:buNone/>
            </a:pPr>
            <a:endParaRPr lang="es-MX" sz="2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a:r>
              <a:rPr lang="es-ES" b="1"/>
              <a:t>Calculo de la muestra</a:t>
            </a:r>
          </a:p>
        </p:txBody>
      </p:sp>
      <p:sp>
        <p:nvSpPr>
          <p:cNvPr id="55299" name="Rectangle 3"/>
          <p:cNvSpPr>
            <a:spLocks noGrp="1" noChangeArrowheads="1"/>
          </p:cNvSpPr>
          <p:nvPr>
            <p:ph type="body" idx="1"/>
          </p:nvPr>
        </p:nvSpPr>
        <p:spPr>
          <a:xfrm>
            <a:off x="457200" y="1600200"/>
            <a:ext cx="8229600" cy="4924425"/>
          </a:xfrm>
        </p:spPr>
        <p:txBody>
          <a:bodyPr/>
          <a:lstStyle/>
          <a:p>
            <a:pPr>
              <a:buFont typeface="Wingdings" pitchFamily="2" charset="2"/>
              <a:buNone/>
            </a:pPr>
            <a:r>
              <a:rPr lang="es-MX" b="1"/>
              <a:t>				Zα/2 σθ = B</a:t>
            </a:r>
            <a:endParaRPr lang="es-MX"/>
          </a:p>
          <a:p>
            <a:pPr>
              <a:buFont typeface="Wingdings" pitchFamily="2" charset="2"/>
              <a:buNone/>
            </a:pPr>
            <a:r>
              <a:rPr lang="es-MX"/>
              <a:t>	</a:t>
            </a:r>
            <a:r>
              <a:rPr lang="es-MX" sz="2400"/>
              <a:t>Donde,</a:t>
            </a:r>
            <a:endParaRPr lang="es-MX" sz="2400" b="1"/>
          </a:p>
          <a:p>
            <a:pPr>
              <a:buFont typeface="Wingdings" pitchFamily="2" charset="2"/>
              <a:buNone/>
            </a:pPr>
            <a:r>
              <a:rPr lang="es-MX" sz="2400" b="1"/>
              <a:t>	Zα/2=</a:t>
            </a:r>
            <a:r>
              <a:rPr lang="es-MX" sz="2400"/>
              <a:t> es el valor crítico Z en una distribución normal para un nivel dado de α</a:t>
            </a:r>
            <a:endParaRPr lang="es-MX" sz="2400" b="1"/>
          </a:p>
          <a:p>
            <a:pPr>
              <a:buFont typeface="Wingdings" pitchFamily="2" charset="2"/>
              <a:buNone/>
            </a:pPr>
            <a:r>
              <a:rPr lang="es-MX" sz="2400" b="1"/>
              <a:t>	σθ=</a:t>
            </a:r>
            <a:r>
              <a:rPr lang="es-MX" sz="2400"/>
              <a:t>  desviación estandar </a:t>
            </a:r>
            <a:endParaRPr lang="es-MX" sz="2400" b="1"/>
          </a:p>
          <a:p>
            <a:pPr>
              <a:buFont typeface="Wingdings" pitchFamily="2" charset="2"/>
              <a:buNone/>
            </a:pPr>
            <a:r>
              <a:rPr lang="es-MX" sz="2400" b="1"/>
              <a:t>	B=</a:t>
            </a:r>
            <a:r>
              <a:rPr lang="es-MX" sz="2400"/>
              <a:t>   cota para el error de estimación</a:t>
            </a:r>
          </a:p>
          <a:p>
            <a:pPr>
              <a:buFont typeface="Wingdings" pitchFamily="2" charset="2"/>
              <a:buNone/>
            </a:pPr>
            <a:r>
              <a:rPr lang="es-MX" sz="2400"/>
              <a:t>	Para poder calcular el tamaño de la muestra, reemplazamos en la fórmula detallada arriba la σθ quedando la fórmula de la siguiente forma:</a:t>
            </a:r>
          </a:p>
          <a:p>
            <a:pPr>
              <a:buFont typeface="Wingdings" pitchFamily="2" charset="2"/>
              <a:buNone/>
            </a:pPr>
            <a:r>
              <a:rPr lang="es-MX"/>
              <a:t>			   </a:t>
            </a:r>
            <a:r>
              <a:rPr lang="es-MX" b="1"/>
              <a:t>Zα/2   pq/n  = B</a:t>
            </a:r>
            <a:endParaRPr lang="es-ES" b="1"/>
          </a:p>
        </p:txBody>
      </p:sp>
      <p:grpSp>
        <p:nvGrpSpPr>
          <p:cNvPr id="55300" name="Group 4"/>
          <p:cNvGrpSpPr>
            <a:grpSpLocks/>
          </p:cNvGrpSpPr>
          <p:nvPr/>
        </p:nvGrpSpPr>
        <p:grpSpPr bwMode="auto">
          <a:xfrm>
            <a:off x="3492500" y="5661025"/>
            <a:ext cx="1439863" cy="414338"/>
            <a:chOff x="6080" y="8180"/>
            <a:chExt cx="720" cy="360"/>
          </a:xfrm>
        </p:grpSpPr>
        <p:sp>
          <p:nvSpPr>
            <p:cNvPr id="55301" name="Line 5"/>
            <p:cNvSpPr>
              <a:spLocks noChangeShapeType="1"/>
            </p:cNvSpPr>
            <p:nvPr/>
          </p:nvSpPr>
          <p:spPr bwMode="auto">
            <a:xfrm>
              <a:off x="6080" y="8180"/>
              <a:ext cx="120" cy="360"/>
            </a:xfrm>
            <a:prstGeom prst="line">
              <a:avLst/>
            </a:prstGeom>
            <a:noFill/>
            <a:ln w="50800">
              <a:solidFill>
                <a:srgbClr val="000000"/>
              </a:solidFill>
              <a:round/>
              <a:headEnd/>
              <a:tailEnd/>
            </a:ln>
            <a:effectLst/>
          </p:spPr>
          <p:txBody>
            <a:bodyPr/>
            <a:lstStyle/>
            <a:p>
              <a:endParaRPr lang="es-ES"/>
            </a:p>
          </p:txBody>
        </p:sp>
        <p:sp>
          <p:nvSpPr>
            <p:cNvPr id="55302" name="Line 6"/>
            <p:cNvSpPr>
              <a:spLocks noChangeShapeType="1"/>
            </p:cNvSpPr>
            <p:nvPr/>
          </p:nvSpPr>
          <p:spPr bwMode="auto">
            <a:xfrm flipV="1">
              <a:off x="6200" y="8180"/>
              <a:ext cx="120" cy="360"/>
            </a:xfrm>
            <a:prstGeom prst="line">
              <a:avLst/>
            </a:prstGeom>
            <a:noFill/>
            <a:ln w="50800">
              <a:solidFill>
                <a:srgbClr val="000000"/>
              </a:solidFill>
              <a:round/>
              <a:headEnd/>
              <a:tailEnd/>
            </a:ln>
            <a:effectLst/>
          </p:spPr>
          <p:txBody>
            <a:bodyPr/>
            <a:lstStyle/>
            <a:p>
              <a:endParaRPr lang="es-ES"/>
            </a:p>
          </p:txBody>
        </p:sp>
        <p:sp>
          <p:nvSpPr>
            <p:cNvPr id="55303" name="Line 7"/>
            <p:cNvSpPr>
              <a:spLocks noChangeShapeType="1"/>
            </p:cNvSpPr>
            <p:nvPr/>
          </p:nvSpPr>
          <p:spPr bwMode="auto">
            <a:xfrm>
              <a:off x="6320" y="8180"/>
              <a:ext cx="480" cy="0"/>
            </a:xfrm>
            <a:prstGeom prst="line">
              <a:avLst/>
            </a:prstGeom>
            <a:noFill/>
            <a:ln w="50800">
              <a:solidFill>
                <a:srgbClr val="000000"/>
              </a:solidFill>
              <a:round/>
              <a:headEnd/>
              <a:tailEnd/>
            </a:ln>
            <a:effectLst/>
          </p:spPr>
          <p:txBody>
            <a:bodyPr/>
            <a:lstStyle/>
            <a:p>
              <a:endParaRPr lang="es-ES"/>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323850" y="2636838"/>
            <a:ext cx="8229600" cy="4525962"/>
          </a:xfrm>
        </p:spPr>
        <p:txBody>
          <a:bodyPr/>
          <a:lstStyle/>
          <a:p>
            <a:pPr algn="just">
              <a:lnSpc>
                <a:spcPct val="90000"/>
              </a:lnSpc>
            </a:pPr>
            <a:r>
              <a:rPr lang="es-MX" sz="2400"/>
              <a:t>Cabe indicar que p y q (probabilidades) tomamos que sean 0.5 cada una, con lo que nos da el valor más alto de n posible.</a:t>
            </a:r>
          </a:p>
          <a:p>
            <a:pPr>
              <a:lnSpc>
                <a:spcPct val="90000"/>
              </a:lnSpc>
              <a:buFont typeface="Wingdings" pitchFamily="2" charset="2"/>
              <a:buNone/>
            </a:pPr>
            <a:endParaRPr lang="es-MX" sz="2400"/>
          </a:p>
          <a:p>
            <a:pPr algn="just">
              <a:lnSpc>
                <a:spcPct val="90000"/>
              </a:lnSpc>
            </a:pPr>
            <a:r>
              <a:rPr lang="es-MX" sz="2400"/>
              <a:t>Reemplazando los datos que tenemos</a:t>
            </a:r>
          </a:p>
          <a:p>
            <a:pPr algn="just">
              <a:lnSpc>
                <a:spcPct val="90000"/>
              </a:lnSpc>
              <a:buFont typeface="Wingdings" pitchFamily="2" charset="2"/>
              <a:buNone/>
            </a:pPr>
            <a:r>
              <a:rPr lang="es-MX" sz="2400"/>
              <a:t>	(p y q=0.5; Zα/2 =1.96; B=5%) en la fórmula nos da como resultado que 50 personas sería una muestra representativa del mercado, con lo que realizaremos este número de encuestas de manera aleatoria y en los dos formatos que tenemos (Encuesta a los clientes y Encuesta en la calle). </a:t>
            </a:r>
            <a:endParaRPr lang="es-ES" sz="2400"/>
          </a:p>
        </p:txBody>
      </p:sp>
      <p:sp>
        <p:nvSpPr>
          <p:cNvPr id="56324" name="Text Box 4"/>
          <p:cNvSpPr txBox="1">
            <a:spLocks noChangeArrowheads="1"/>
          </p:cNvSpPr>
          <p:nvPr/>
        </p:nvSpPr>
        <p:spPr bwMode="auto">
          <a:xfrm>
            <a:off x="468313" y="692150"/>
            <a:ext cx="8424862" cy="1674813"/>
          </a:xfrm>
          <a:prstGeom prst="rect">
            <a:avLst/>
          </a:prstGeom>
          <a:noFill/>
          <a:ln w="9525">
            <a:noFill/>
            <a:miter lim="800000"/>
            <a:headEnd/>
            <a:tailEnd/>
          </a:ln>
          <a:effectLst/>
        </p:spPr>
        <p:txBody>
          <a:bodyPr>
            <a:spAutoFit/>
          </a:bodyPr>
          <a:lstStyle/>
          <a:p>
            <a:pPr algn="l"/>
            <a:r>
              <a:rPr lang="es-MX" sz="2400" b="0" u="none">
                <a:solidFill>
                  <a:schemeClr val="tx1"/>
                </a:solidFill>
              </a:rPr>
              <a:t>Como el dato que nos interesa conocer y que no tenemos es n (tamaño de la muestra) despejamos la fórmula quedando,</a:t>
            </a:r>
          </a:p>
          <a:p>
            <a:pPr algn="l"/>
            <a:endParaRPr lang="es-MX" sz="2400" u="none">
              <a:solidFill>
                <a:schemeClr val="tx1"/>
              </a:solidFill>
            </a:endParaRPr>
          </a:p>
          <a:p>
            <a:pPr algn="l"/>
            <a:r>
              <a:rPr lang="es-MX" sz="3200" u="none">
                <a:solidFill>
                  <a:schemeClr val="tx1"/>
                </a:solidFill>
              </a:rPr>
              <a:t>		    n= pq (Zα/2 /B)2</a:t>
            </a:r>
            <a:endParaRPr lang="es-ES" sz="3200" u="none">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s-EC" b="1"/>
              <a:t>Estudio de la competencia</a:t>
            </a:r>
            <a:endParaRPr lang="es-ES" b="1"/>
          </a:p>
        </p:txBody>
      </p:sp>
      <p:sp>
        <p:nvSpPr>
          <p:cNvPr id="60419" name="Rectangle 3"/>
          <p:cNvSpPr>
            <a:spLocks noGrp="1" noChangeArrowheads="1"/>
          </p:cNvSpPr>
          <p:nvPr>
            <p:ph type="body" idx="1"/>
          </p:nvPr>
        </p:nvSpPr>
        <p:spPr>
          <a:xfrm>
            <a:off x="457200" y="1600200"/>
            <a:ext cx="8229600" cy="4781550"/>
          </a:xfrm>
        </p:spPr>
        <p:txBody>
          <a:bodyPr/>
          <a:lstStyle/>
          <a:p>
            <a:pPr>
              <a:lnSpc>
                <a:spcPct val="90000"/>
              </a:lnSpc>
            </a:pPr>
            <a:r>
              <a:rPr lang="es-ES" sz="2800" b="1"/>
              <a:t>Competidores en el mercado de comidas:</a:t>
            </a:r>
          </a:p>
          <a:p>
            <a:pPr>
              <a:lnSpc>
                <a:spcPct val="90000"/>
              </a:lnSpc>
              <a:buFont typeface="Wingdings" pitchFamily="2" charset="2"/>
              <a:buNone/>
            </a:pPr>
            <a:endParaRPr lang="es-MX" sz="2800"/>
          </a:p>
          <a:p>
            <a:pPr>
              <a:lnSpc>
                <a:spcPct val="90000"/>
              </a:lnSpc>
              <a:buFont typeface="Wingdings" pitchFamily="2" charset="2"/>
              <a:buNone/>
            </a:pPr>
            <a:r>
              <a:rPr lang="es-MX" sz="2400"/>
              <a:t>	Son los que venden productos y servicios similares a los de la empresa.</a:t>
            </a:r>
          </a:p>
          <a:p>
            <a:pPr>
              <a:lnSpc>
                <a:spcPct val="90000"/>
              </a:lnSpc>
              <a:buFont typeface="Wingdings" pitchFamily="2" charset="2"/>
              <a:buNone/>
            </a:pPr>
            <a:endParaRPr lang="es-MX" sz="2400"/>
          </a:p>
          <a:p>
            <a:pPr>
              <a:lnSpc>
                <a:spcPct val="90000"/>
              </a:lnSpc>
              <a:buFont typeface="Wingdings" pitchFamily="2" charset="2"/>
              <a:buNone/>
            </a:pPr>
            <a:r>
              <a:rPr lang="es-MX" sz="2400"/>
              <a:t>	Según los resultados de la investigación de mercado para la Dulcería y Cafetería La Palma es</a:t>
            </a:r>
          </a:p>
          <a:p>
            <a:pPr>
              <a:lnSpc>
                <a:spcPct val="90000"/>
              </a:lnSpc>
              <a:buFont typeface="Wingdings" pitchFamily="2" charset="2"/>
              <a:buNone/>
            </a:pPr>
            <a:r>
              <a:rPr lang="es-MX" sz="2400"/>
              <a:t>	Estos serían: </a:t>
            </a:r>
            <a:r>
              <a:rPr lang="es-MX" sz="2400" b="1"/>
              <a:t>California, Saloncito y La Española.</a:t>
            </a:r>
          </a:p>
          <a:p>
            <a:pPr>
              <a:lnSpc>
                <a:spcPct val="90000"/>
              </a:lnSpc>
              <a:buFont typeface="Wingdings" pitchFamily="2" charset="2"/>
              <a:buNone/>
            </a:pPr>
            <a:endParaRPr lang="es-EC" sz="2400"/>
          </a:p>
          <a:p>
            <a:pPr>
              <a:lnSpc>
                <a:spcPct val="90000"/>
              </a:lnSpc>
              <a:buFont typeface="Wingdings" pitchFamily="2" charset="2"/>
              <a:buNone/>
            </a:pPr>
            <a:r>
              <a:rPr lang="es-EC" sz="2400"/>
              <a:t>	Con respecto a nuestro principal competidor California, podemos destacar que este busca reestructurarse, mejorando la calidad del servicio y su ambiente.</a:t>
            </a:r>
            <a:r>
              <a:rPr lang="es-ES" sz="2400"/>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914400" y="0"/>
            <a:ext cx="8229600" cy="1143000"/>
          </a:xfrm>
        </p:spPr>
        <p:txBody>
          <a:bodyPr/>
          <a:lstStyle/>
          <a:p>
            <a:r>
              <a:rPr lang="es-EC" sz="2800" b="1"/>
              <a:t>Competencia…</a:t>
            </a:r>
            <a:endParaRPr lang="es-ES" sz="2800" b="1"/>
          </a:p>
        </p:txBody>
      </p:sp>
      <p:sp>
        <p:nvSpPr>
          <p:cNvPr id="58371" name="Rectangle 3"/>
          <p:cNvSpPr>
            <a:spLocks noGrp="1" noChangeArrowheads="1"/>
          </p:cNvSpPr>
          <p:nvPr>
            <p:ph type="body" idx="1"/>
          </p:nvPr>
        </p:nvSpPr>
        <p:spPr>
          <a:xfrm>
            <a:off x="914400" y="1268413"/>
            <a:ext cx="8229600" cy="4525962"/>
          </a:xfrm>
        </p:spPr>
        <p:txBody>
          <a:bodyPr/>
          <a:lstStyle/>
          <a:p>
            <a:r>
              <a:rPr lang="es-ES" sz="2800" b="1"/>
              <a:t>Sustitutos:</a:t>
            </a:r>
            <a:endParaRPr lang="es-MX" sz="2800"/>
          </a:p>
          <a:p>
            <a:pPr>
              <a:buFont typeface="Wingdings" pitchFamily="2" charset="2"/>
              <a:buNone/>
            </a:pPr>
            <a:r>
              <a:rPr lang="es-MX"/>
              <a:t>	</a:t>
            </a:r>
            <a:r>
              <a:rPr lang="es-MX" sz="2400"/>
              <a:t>Se entiende por productos sustitutos aquellos que cumplen la misma función para el mismo grupo de compradores, aunque se originen en una tecnología diferente. </a:t>
            </a:r>
          </a:p>
          <a:p>
            <a:pPr>
              <a:buFont typeface="Wingdings" pitchFamily="2" charset="2"/>
              <a:buNone/>
            </a:pPr>
            <a:r>
              <a:rPr lang="es-MX" sz="2400"/>
              <a:t>	Para el caso de la Dulcería y Cafetería La Palma podemos considerar como principal competidor en el campo de productos sustitutos a la Dulcería Bombom´s, la cual tiene un diferente tipo de productos así como estilo de dulces y bocaditos a los de la Dulcería y Cafetería La Palma.  </a:t>
            </a:r>
          </a:p>
          <a:p>
            <a:pPr>
              <a:buFont typeface="Wingdings" pitchFamily="2" charset="2"/>
              <a:buNone/>
            </a:pPr>
            <a:r>
              <a:rPr lang="es-MX" sz="2400"/>
              <a:t>	También manejan un diferente nivel de precios y un concepto diferente en cuanto a la atención al cliente.</a:t>
            </a:r>
            <a:endParaRPr lang="es-E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8" name="Group 4"/>
          <p:cNvGrpSpPr>
            <a:grpSpLocks noChangeAspect="1"/>
          </p:cNvGrpSpPr>
          <p:nvPr/>
        </p:nvGrpSpPr>
        <p:grpSpPr bwMode="auto">
          <a:xfrm>
            <a:off x="827088" y="908050"/>
            <a:ext cx="8858250" cy="8339138"/>
            <a:chOff x="-219" y="2521"/>
            <a:chExt cx="11280" cy="10620"/>
          </a:xfrm>
        </p:grpSpPr>
        <p:sp>
          <p:nvSpPr>
            <p:cNvPr id="11269" name="AutoShape 5"/>
            <p:cNvSpPr>
              <a:spLocks noChangeAspect="1" noChangeArrowheads="1"/>
            </p:cNvSpPr>
            <p:nvPr/>
          </p:nvSpPr>
          <p:spPr bwMode="auto">
            <a:xfrm>
              <a:off x="-219" y="2521"/>
              <a:ext cx="11280" cy="10620"/>
            </a:xfrm>
            <a:prstGeom prst="rect">
              <a:avLst/>
            </a:prstGeom>
            <a:noFill/>
            <a:ln w="50800">
              <a:solidFill>
                <a:schemeClr val="tx1"/>
              </a:solidFill>
              <a:miter lim="800000"/>
              <a:headEnd/>
              <a:tailEnd/>
            </a:ln>
          </p:spPr>
          <p:txBody>
            <a:bodyPr/>
            <a:lstStyle/>
            <a:p>
              <a:endParaRPr lang="es-ES"/>
            </a:p>
          </p:txBody>
        </p:sp>
        <p:grpSp>
          <p:nvGrpSpPr>
            <p:cNvPr id="11270" name="Group 6"/>
            <p:cNvGrpSpPr>
              <a:grpSpLocks/>
            </p:cNvGrpSpPr>
            <p:nvPr/>
          </p:nvGrpSpPr>
          <p:grpSpPr bwMode="auto">
            <a:xfrm>
              <a:off x="-99" y="2881"/>
              <a:ext cx="8400" cy="6576"/>
              <a:chOff x="-99" y="2881"/>
              <a:chExt cx="8400" cy="6576"/>
            </a:xfrm>
          </p:grpSpPr>
          <p:sp>
            <p:nvSpPr>
              <p:cNvPr id="11271" name="Text Box 7"/>
              <p:cNvSpPr txBox="1">
                <a:spLocks noChangeAspect="1" noChangeArrowheads="1"/>
              </p:cNvSpPr>
              <p:nvPr/>
            </p:nvSpPr>
            <p:spPr bwMode="auto">
              <a:xfrm>
                <a:off x="3141" y="4501"/>
                <a:ext cx="1911" cy="954"/>
              </a:xfrm>
              <a:prstGeom prst="rect">
                <a:avLst/>
              </a:prstGeom>
              <a:noFill/>
              <a:ln w="50800">
                <a:solidFill>
                  <a:schemeClr val="tx1"/>
                </a:solidFill>
                <a:miter lim="800000"/>
                <a:headEnd/>
                <a:tailEnd/>
              </a:ln>
            </p:spPr>
            <p:txBody>
              <a:bodyPr/>
              <a:lstStyle/>
              <a:p>
                <a:r>
                  <a:rPr lang="es-ES" sz="1200" b="0" u="none">
                    <a:solidFill>
                      <a:schemeClr val="tx1"/>
                    </a:solidFill>
                  </a:rPr>
                  <a:t>GERENTE</a:t>
                </a:r>
              </a:p>
              <a:p>
                <a:r>
                  <a:rPr lang="es-ES" sz="1200" b="0" u="none">
                    <a:solidFill>
                      <a:schemeClr val="tx1"/>
                    </a:solidFill>
                  </a:rPr>
                  <a:t>GENERAL</a:t>
                </a:r>
                <a:endParaRPr lang="es-ES" sz="1800" b="0" u="none">
                  <a:solidFill>
                    <a:schemeClr val="tx1"/>
                  </a:solidFill>
                </a:endParaRPr>
              </a:p>
            </p:txBody>
          </p:sp>
          <p:sp>
            <p:nvSpPr>
              <p:cNvPr id="11272" name="Text Box 8"/>
              <p:cNvSpPr txBox="1">
                <a:spLocks noChangeAspect="1" noChangeArrowheads="1"/>
              </p:cNvSpPr>
              <p:nvPr/>
            </p:nvSpPr>
            <p:spPr bwMode="auto">
              <a:xfrm>
                <a:off x="3021" y="5941"/>
                <a:ext cx="2160" cy="904"/>
              </a:xfrm>
              <a:prstGeom prst="rect">
                <a:avLst/>
              </a:prstGeom>
              <a:noFill/>
              <a:ln w="50800">
                <a:solidFill>
                  <a:schemeClr val="tx1"/>
                </a:solidFill>
                <a:miter lim="800000"/>
                <a:headEnd/>
                <a:tailEnd/>
              </a:ln>
            </p:spPr>
            <p:txBody>
              <a:bodyPr/>
              <a:lstStyle/>
              <a:p>
                <a:r>
                  <a:rPr lang="es-ES" sz="1100" b="0" u="none">
                    <a:solidFill>
                      <a:schemeClr val="tx1"/>
                    </a:solidFill>
                  </a:rPr>
                  <a:t>ADMINISTRADOR</a:t>
                </a:r>
              </a:p>
              <a:p>
                <a:r>
                  <a:rPr lang="es-ES" sz="1100" b="0" u="none">
                    <a:solidFill>
                      <a:schemeClr val="tx1"/>
                    </a:solidFill>
                  </a:rPr>
                  <a:t> </a:t>
                </a:r>
                <a:r>
                  <a:rPr lang="es-ES" sz="1200" b="0" u="none">
                    <a:solidFill>
                      <a:schemeClr val="tx1"/>
                    </a:solidFill>
                  </a:rPr>
                  <a:t>GENERAL</a:t>
                </a:r>
              </a:p>
              <a:p>
                <a:pPr algn="l"/>
                <a:endParaRPr lang="es-ES" sz="1000" b="0" u="none">
                  <a:solidFill>
                    <a:schemeClr val="tx1"/>
                  </a:solidFill>
                </a:endParaRPr>
              </a:p>
              <a:p>
                <a:pPr algn="l"/>
                <a:endParaRPr lang="es-ES" sz="1800" b="0" u="none">
                  <a:solidFill>
                    <a:schemeClr val="tx1"/>
                  </a:solidFill>
                </a:endParaRPr>
              </a:p>
            </p:txBody>
          </p:sp>
          <p:sp>
            <p:nvSpPr>
              <p:cNvPr id="11273" name="Text Box 9"/>
              <p:cNvSpPr txBox="1">
                <a:spLocks noChangeAspect="1" noChangeArrowheads="1"/>
              </p:cNvSpPr>
              <p:nvPr/>
            </p:nvSpPr>
            <p:spPr bwMode="auto">
              <a:xfrm>
                <a:off x="3141" y="7201"/>
                <a:ext cx="1911" cy="954"/>
              </a:xfrm>
              <a:prstGeom prst="rect">
                <a:avLst/>
              </a:prstGeom>
              <a:noFill/>
              <a:ln w="50800">
                <a:solidFill>
                  <a:schemeClr val="tx1"/>
                </a:solidFill>
                <a:miter lim="800000"/>
                <a:headEnd/>
                <a:tailEnd/>
              </a:ln>
            </p:spPr>
            <p:txBody>
              <a:bodyPr/>
              <a:lstStyle/>
              <a:p>
                <a:r>
                  <a:rPr lang="es-ES" sz="1200" b="0" u="none">
                    <a:solidFill>
                      <a:schemeClr val="tx1"/>
                    </a:solidFill>
                  </a:rPr>
                  <a:t>JEFE DE</a:t>
                </a:r>
              </a:p>
              <a:p>
                <a:endParaRPr lang="es-ES" sz="500" b="0" u="none">
                  <a:solidFill>
                    <a:schemeClr val="tx1"/>
                  </a:solidFill>
                </a:endParaRPr>
              </a:p>
              <a:p>
                <a:r>
                  <a:rPr lang="es-ES" sz="1200" b="0" u="none">
                    <a:solidFill>
                      <a:schemeClr val="tx1"/>
                    </a:solidFill>
                  </a:rPr>
                  <a:t>INVENTARIO</a:t>
                </a:r>
                <a:endParaRPr lang="es-ES" sz="1800" b="0" u="none">
                  <a:solidFill>
                    <a:schemeClr val="tx1"/>
                  </a:solidFill>
                </a:endParaRPr>
              </a:p>
            </p:txBody>
          </p:sp>
          <p:sp>
            <p:nvSpPr>
              <p:cNvPr id="11274" name="Text Box 10"/>
              <p:cNvSpPr txBox="1">
                <a:spLocks noChangeAspect="1" noChangeArrowheads="1"/>
              </p:cNvSpPr>
              <p:nvPr/>
            </p:nvSpPr>
            <p:spPr bwMode="auto">
              <a:xfrm>
                <a:off x="2901" y="2881"/>
                <a:ext cx="2400" cy="1198"/>
              </a:xfrm>
              <a:prstGeom prst="rect">
                <a:avLst/>
              </a:prstGeom>
              <a:noFill/>
              <a:ln w="50800">
                <a:solidFill>
                  <a:schemeClr val="tx1"/>
                </a:solidFill>
                <a:miter lim="800000"/>
                <a:headEnd/>
                <a:tailEnd/>
              </a:ln>
            </p:spPr>
            <p:txBody>
              <a:bodyPr/>
              <a:lstStyle/>
              <a:p>
                <a:r>
                  <a:rPr lang="es-ES" sz="1200" u="none">
                    <a:solidFill>
                      <a:schemeClr val="tx1"/>
                    </a:solidFill>
                  </a:rPr>
                  <a:t>JUNTA DIRECTIVA</a:t>
                </a:r>
              </a:p>
              <a:p>
                <a:r>
                  <a:rPr lang="es-ES" sz="1200" b="0" u="none">
                    <a:solidFill>
                      <a:schemeClr val="tx1"/>
                    </a:solidFill>
                  </a:rPr>
                  <a:t>PRESIDENTE</a:t>
                </a:r>
              </a:p>
              <a:p>
                <a:r>
                  <a:rPr lang="es-ES" sz="1200" b="0" u="none">
                    <a:solidFill>
                      <a:schemeClr val="tx1"/>
                    </a:solidFill>
                  </a:rPr>
                  <a:t>JUNTA DIRECTIVA</a:t>
                </a:r>
                <a:endParaRPr lang="es-ES" sz="1800" b="0" u="none">
                  <a:solidFill>
                    <a:schemeClr val="tx1"/>
                  </a:solidFill>
                </a:endParaRPr>
              </a:p>
            </p:txBody>
          </p:sp>
          <p:cxnSp>
            <p:nvCxnSpPr>
              <p:cNvPr id="11275" name="AutoShape 11"/>
              <p:cNvCxnSpPr>
                <a:cxnSpLocks noChangeShapeType="1"/>
                <a:stCxn id="11271" idx="0"/>
                <a:endCxn id="11274" idx="2"/>
              </p:cNvCxnSpPr>
              <p:nvPr/>
            </p:nvCxnSpPr>
            <p:spPr bwMode="auto">
              <a:xfrm rot="16200000">
                <a:off x="3888" y="4288"/>
                <a:ext cx="422" cy="4"/>
              </a:xfrm>
              <a:prstGeom prst="bentConnector3">
                <a:avLst>
                  <a:gd name="adj1" fmla="val 50000"/>
                </a:avLst>
              </a:prstGeom>
              <a:noFill/>
              <a:ln w="50800">
                <a:solidFill>
                  <a:schemeClr val="tx1"/>
                </a:solidFill>
                <a:miter lim="800000"/>
                <a:headEnd/>
                <a:tailEnd/>
              </a:ln>
            </p:spPr>
          </p:cxnSp>
          <p:cxnSp>
            <p:nvCxnSpPr>
              <p:cNvPr id="11276" name="AutoShape 12"/>
              <p:cNvCxnSpPr>
                <a:cxnSpLocks noChangeShapeType="1"/>
                <a:stCxn id="11271" idx="2"/>
                <a:endCxn id="11272" idx="0"/>
              </p:cNvCxnSpPr>
              <p:nvPr/>
            </p:nvCxnSpPr>
            <p:spPr bwMode="auto">
              <a:xfrm rot="16200000" flipH="1">
                <a:off x="3856" y="5696"/>
                <a:ext cx="486" cy="4"/>
              </a:xfrm>
              <a:prstGeom prst="bentConnector3">
                <a:avLst>
                  <a:gd name="adj1" fmla="val 50000"/>
                </a:avLst>
              </a:prstGeom>
              <a:noFill/>
              <a:ln w="9525">
                <a:solidFill>
                  <a:schemeClr val="tx1"/>
                </a:solidFill>
                <a:miter lim="800000"/>
                <a:headEnd/>
                <a:tailEnd/>
              </a:ln>
            </p:spPr>
          </p:cxnSp>
          <p:cxnSp>
            <p:nvCxnSpPr>
              <p:cNvPr id="11277" name="AutoShape 13"/>
              <p:cNvCxnSpPr>
                <a:cxnSpLocks noChangeShapeType="1"/>
                <a:stCxn id="11272" idx="2"/>
                <a:endCxn id="11273" idx="0"/>
              </p:cNvCxnSpPr>
              <p:nvPr/>
            </p:nvCxnSpPr>
            <p:spPr bwMode="auto">
              <a:xfrm rot="5400000">
                <a:off x="3921" y="7021"/>
                <a:ext cx="356" cy="4"/>
              </a:xfrm>
              <a:prstGeom prst="bentConnector3">
                <a:avLst>
                  <a:gd name="adj1" fmla="val 50000"/>
                </a:avLst>
              </a:prstGeom>
              <a:noFill/>
              <a:ln w="50800">
                <a:solidFill>
                  <a:schemeClr val="tx1"/>
                </a:solidFill>
                <a:miter lim="800000"/>
                <a:headEnd/>
                <a:tailEnd/>
              </a:ln>
            </p:spPr>
          </p:cxnSp>
          <p:sp>
            <p:nvSpPr>
              <p:cNvPr id="11278" name="Text Box 14"/>
              <p:cNvSpPr txBox="1">
                <a:spLocks noChangeAspect="1" noChangeArrowheads="1"/>
              </p:cNvSpPr>
              <p:nvPr/>
            </p:nvSpPr>
            <p:spPr bwMode="auto">
              <a:xfrm>
                <a:off x="-99" y="8821"/>
                <a:ext cx="2070" cy="636"/>
              </a:xfrm>
              <a:prstGeom prst="rect">
                <a:avLst/>
              </a:prstGeom>
              <a:noFill/>
              <a:ln w="50800">
                <a:solidFill>
                  <a:schemeClr val="tx1"/>
                </a:solidFill>
                <a:miter lim="800000"/>
                <a:headEnd/>
                <a:tailEnd/>
              </a:ln>
            </p:spPr>
            <p:txBody>
              <a:bodyPr/>
              <a:lstStyle/>
              <a:p>
                <a:r>
                  <a:rPr lang="es-ES" sz="1100" b="0" u="none">
                    <a:solidFill>
                      <a:schemeClr val="tx1"/>
                    </a:solidFill>
                  </a:rPr>
                  <a:t>DESPACHADOR</a:t>
                </a:r>
                <a:endParaRPr lang="es-ES" sz="1800" b="0" u="none">
                  <a:solidFill>
                    <a:schemeClr val="tx1"/>
                  </a:solidFill>
                </a:endParaRPr>
              </a:p>
            </p:txBody>
          </p:sp>
          <p:sp>
            <p:nvSpPr>
              <p:cNvPr id="11279" name="Text Box 15"/>
              <p:cNvSpPr txBox="1">
                <a:spLocks noChangeAspect="1" noChangeArrowheads="1"/>
              </p:cNvSpPr>
              <p:nvPr/>
            </p:nvSpPr>
            <p:spPr bwMode="auto">
              <a:xfrm>
                <a:off x="4461" y="8821"/>
                <a:ext cx="1752" cy="636"/>
              </a:xfrm>
              <a:prstGeom prst="rect">
                <a:avLst/>
              </a:prstGeom>
              <a:noFill/>
              <a:ln w="50800">
                <a:solidFill>
                  <a:schemeClr val="tx1"/>
                </a:solidFill>
                <a:miter lim="800000"/>
                <a:headEnd/>
                <a:tailEnd/>
              </a:ln>
            </p:spPr>
            <p:txBody>
              <a:bodyPr/>
              <a:lstStyle/>
              <a:p>
                <a:r>
                  <a:rPr lang="es-ES" sz="1200" b="0" u="none">
                    <a:solidFill>
                      <a:schemeClr val="tx1"/>
                    </a:solidFill>
                  </a:rPr>
                  <a:t>POSILLEROS</a:t>
                </a:r>
                <a:endParaRPr lang="es-ES" sz="1800" b="0" u="none">
                  <a:solidFill>
                    <a:schemeClr val="tx1"/>
                  </a:solidFill>
                </a:endParaRPr>
              </a:p>
            </p:txBody>
          </p:sp>
          <p:sp>
            <p:nvSpPr>
              <p:cNvPr id="11280" name="Text Box 16"/>
              <p:cNvSpPr txBox="1">
                <a:spLocks noChangeAspect="1" noChangeArrowheads="1"/>
              </p:cNvSpPr>
              <p:nvPr/>
            </p:nvSpPr>
            <p:spPr bwMode="auto">
              <a:xfrm>
                <a:off x="2349" y="8821"/>
                <a:ext cx="1752" cy="636"/>
              </a:xfrm>
              <a:prstGeom prst="rect">
                <a:avLst/>
              </a:prstGeom>
              <a:noFill/>
              <a:ln w="50800">
                <a:solidFill>
                  <a:schemeClr val="tx1"/>
                </a:solidFill>
                <a:miter lim="800000"/>
                <a:headEnd/>
                <a:tailEnd/>
              </a:ln>
            </p:spPr>
            <p:txBody>
              <a:bodyPr/>
              <a:lstStyle/>
              <a:p>
                <a:r>
                  <a:rPr lang="es-ES" sz="1200" b="0" u="none">
                    <a:solidFill>
                      <a:schemeClr val="tx1"/>
                    </a:solidFill>
                  </a:rPr>
                  <a:t>SALONEROS</a:t>
                </a:r>
                <a:endParaRPr lang="es-ES" sz="1800" b="0" u="none">
                  <a:solidFill>
                    <a:schemeClr val="tx1"/>
                  </a:solidFill>
                </a:endParaRPr>
              </a:p>
            </p:txBody>
          </p:sp>
          <p:sp>
            <p:nvSpPr>
              <p:cNvPr id="11281" name="Text Box 17"/>
              <p:cNvSpPr txBox="1">
                <a:spLocks noChangeAspect="1" noChangeArrowheads="1"/>
              </p:cNvSpPr>
              <p:nvPr/>
            </p:nvSpPr>
            <p:spPr bwMode="auto">
              <a:xfrm>
                <a:off x="6549" y="8821"/>
                <a:ext cx="1752" cy="636"/>
              </a:xfrm>
              <a:prstGeom prst="rect">
                <a:avLst/>
              </a:prstGeom>
              <a:noFill/>
              <a:ln w="50800">
                <a:solidFill>
                  <a:schemeClr val="tx1"/>
                </a:solidFill>
                <a:miter lim="800000"/>
                <a:headEnd/>
                <a:tailEnd/>
              </a:ln>
            </p:spPr>
            <p:txBody>
              <a:bodyPr/>
              <a:lstStyle/>
              <a:p>
                <a:r>
                  <a:rPr lang="es-ES" sz="1200" b="0" u="none">
                    <a:solidFill>
                      <a:schemeClr val="tx1"/>
                    </a:solidFill>
                  </a:rPr>
                  <a:t>CAJERA</a:t>
                </a:r>
                <a:endParaRPr lang="es-ES" sz="1800" b="0" u="none">
                  <a:solidFill>
                    <a:schemeClr val="tx1"/>
                  </a:solidFill>
                </a:endParaRPr>
              </a:p>
            </p:txBody>
          </p:sp>
          <p:sp>
            <p:nvSpPr>
              <p:cNvPr id="11282" name="Text Box 18"/>
              <p:cNvSpPr txBox="1">
                <a:spLocks noChangeAspect="1" noChangeArrowheads="1"/>
              </p:cNvSpPr>
              <p:nvPr/>
            </p:nvSpPr>
            <p:spPr bwMode="auto">
              <a:xfrm>
                <a:off x="5661" y="5941"/>
                <a:ext cx="2160" cy="904"/>
              </a:xfrm>
              <a:prstGeom prst="rect">
                <a:avLst/>
              </a:prstGeom>
              <a:noFill/>
              <a:ln w="50800">
                <a:solidFill>
                  <a:schemeClr val="tx1"/>
                </a:solidFill>
                <a:miter lim="800000"/>
                <a:headEnd/>
                <a:tailEnd/>
              </a:ln>
            </p:spPr>
            <p:txBody>
              <a:bodyPr/>
              <a:lstStyle/>
              <a:p>
                <a:endParaRPr lang="es-ES" sz="500" b="0" u="none">
                  <a:solidFill>
                    <a:schemeClr val="tx1"/>
                  </a:solidFill>
                </a:endParaRPr>
              </a:p>
              <a:p>
                <a:r>
                  <a:rPr lang="es-ES" sz="1100" b="0" u="none">
                    <a:solidFill>
                      <a:schemeClr val="tx1"/>
                    </a:solidFill>
                  </a:rPr>
                  <a:t>CONTADORA</a:t>
                </a:r>
                <a:endParaRPr lang="es-ES" sz="1200" b="0" u="none">
                  <a:solidFill>
                    <a:schemeClr val="tx1"/>
                  </a:solidFill>
                </a:endParaRPr>
              </a:p>
              <a:p>
                <a:endParaRPr lang="es-ES" sz="1000" b="0" u="none">
                  <a:solidFill>
                    <a:schemeClr val="tx1"/>
                  </a:solidFill>
                </a:endParaRPr>
              </a:p>
              <a:p>
                <a:pPr algn="l"/>
                <a:endParaRPr lang="es-ES" sz="1800" b="0" u="none">
                  <a:solidFill>
                    <a:schemeClr val="tx1"/>
                  </a:solidFill>
                </a:endParaRPr>
              </a:p>
            </p:txBody>
          </p:sp>
          <p:cxnSp>
            <p:nvCxnSpPr>
              <p:cNvPr id="11283" name="AutoShape 19"/>
              <p:cNvCxnSpPr>
                <a:cxnSpLocks noChangeShapeType="1"/>
                <a:stCxn id="11271" idx="2"/>
                <a:endCxn id="11282" idx="0"/>
              </p:cNvCxnSpPr>
              <p:nvPr/>
            </p:nvCxnSpPr>
            <p:spPr bwMode="auto">
              <a:xfrm rot="16200000" flipH="1">
                <a:off x="5176" y="4376"/>
                <a:ext cx="486" cy="2644"/>
              </a:xfrm>
              <a:prstGeom prst="bentConnector3">
                <a:avLst>
                  <a:gd name="adj1" fmla="val 50000"/>
                </a:avLst>
              </a:prstGeom>
              <a:noFill/>
              <a:ln w="50800">
                <a:solidFill>
                  <a:schemeClr val="tx1"/>
                </a:solidFill>
                <a:miter lim="800000"/>
                <a:headEnd/>
                <a:tailEnd/>
              </a:ln>
            </p:spPr>
          </p:cxnSp>
          <p:cxnSp>
            <p:nvCxnSpPr>
              <p:cNvPr id="11284" name="AutoShape 20"/>
              <p:cNvCxnSpPr>
                <a:cxnSpLocks noChangeShapeType="1"/>
                <a:stCxn id="11278" idx="0"/>
                <a:endCxn id="11273" idx="2"/>
              </p:cNvCxnSpPr>
              <p:nvPr/>
            </p:nvCxnSpPr>
            <p:spPr bwMode="auto">
              <a:xfrm rot="16200000">
                <a:off x="2184" y="6907"/>
                <a:ext cx="666" cy="3161"/>
              </a:xfrm>
              <a:prstGeom prst="bentConnector3">
                <a:avLst>
                  <a:gd name="adj1" fmla="val 50000"/>
                </a:avLst>
              </a:prstGeom>
              <a:noFill/>
              <a:ln w="50800">
                <a:solidFill>
                  <a:schemeClr val="tx1"/>
                </a:solidFill>
                <a:miter lim="800000"/>
                <a:headEnd/>
                <a:tailEnd/>
              </a:ln>
            </p:spPr>
          </p:cxnSp>
          <p:cxnSp>
            <p:nvCxnSpPr>
              <p:cNvPr id="11285" name="AutoShape 21"/>
              <p:cNvCxnSpPr>
                <a:cxnSpLocks noChangeShapeType="1"/>
                <a:stCxn id="11280" idx="0"/>
                <a:endCxn id="11273" idx="2"/>
              </p:cNvCxnSpPr>
              <p:nvPr/>
            </p:nvCxnSpPr>
            <p:spPr bwMode="auto">
              <a:xfrm rot="16200000">
                <a:off x="3328" y="8052"/>
                <a:ext cx="666" cy="872"/>
              </a:xfrm>
              <a:prstGeom prst="bentConnector3">
                <a:avLst>
                  <a:gd name="adj1" fmla="val 50000"/>
                </a:avLst>
              </a:prstGeom>
              <a:noFill/>
              <a:ln w="50800">
                <a:solidFill>
                  <a:schemeClr val="tx1"/>
                </a:solidFill>
                <a:miter lim="800000"/>
                <a:headEnd/>
                <a:tailEnd/>
              </a:ln>
            </p:spPr>
          </p:cxnSp>
          <p:cxnSp>
            <p:nvCxnSpPr>
              <p:cNvPr id="11286" name="AutoShape 22"/>
              <p:cNvCxnSpPr>
                <a:cxnSpLocks noChangeShapeType="1"/>
                <a:stCxn id="11279" idx="0"/>
                <a:endCxn id="11273" idx="2"/>
              </p:cNvCxnSpPr>
              <p:nvPr/>
            </p:nvCxnSpPr>
            <p:spPr bwMode="auto">
              <a:xfrm rot="5400000" flipH="1">
                <a:off x="4384" y="7868"/>
                <a:ext cx="666" cy="1240"/>
              </a:xfrm>
              <a:prstGeom prst="bentConnector3">
                <a:avLst>
                  <a:gd name="adj1" fmla="val 50000"/>
                </a:avLst>
              </a:prstGeom>
              <a:noFill/>
              <a:ln w="50800">
                <a:solidFill>
                  <a:schemeClr val="tx1"/>
                </a:solidFill>
                <a:miter lim="800000"/>
                <a:headEnd/>
                <a:tailEnd/>
              </a:ln>
            </p:spPr>
          </p:cxnSp>
          <p:cxnSp>
            <p:nvCxnSpPr>
              <p:cNvPr id="11287" name="AutoShape 23"/>
              <p:cNvCxnSpPr>
                <a:cxnSpLocks noChangeShapeType="1"/>
                <a:stCxn id="11281" idx="0"/>
                <a:endCxn id="11273" idx="2"/>
              </p:cNvCxnSpPr>
              <p:nvPr/>
            </p:nvCxnSpPr>
            <p:spPr bwMode="auto">
              <a:xfrm rot="5400000" flipH="1">
                <a:off x="5428" y="6824"/>
                <a:ext cx="666" cy="3328"/>
              </a:xfrm>
              <a:prstGeom prst="bentConnector3">
                <a:avLst>
                  <a:gd name="adj1" fmla="val 50000"/>
                </a:avLst>
              </a:prstGeom>
              <a:noFill/>
              <a:ln w="50800">
                <a:solidFill>
                  <a:schemeClr val="tx1"/>
                </a:solidFill>
                <a:miter lim="800000"/>
                <a:headEnd/>
                <a:tailEnd/>
              </a:ln>
            </p:spPr>
          </p:cxnSp>
        </p:grpSp>
      </p:grpSp>
      <p:sp>
        <p:nvSpPr>
          <p:cNvPr id="11288" name="Rectangle 24"/>
          <p:cNvSpPr>
            <a:spLocks noChangeArrowheads="1"/>
          </p:cNvSpPr>
          <p:nvPr/>
        </p:nvSpPr>
        <p:spPr bwMode="auto">
          <a:xfrm>
            <a:off x="611188" y="333375"/>
            <a:ext cx="8820150" cy="579438"/>
          </a:xfrm>
          <a:prstGeom prst="rect">
            <a:avLst/>
          </a:prstGeom>
          <a:noFill/>
          <a:ln w="9525">
            <a:noFill/>
            <a:miter lim="800000"/>
            <a:headEnd/>
            <a:tailEnd/>
          </a:ln>
          <a:effectLst/>
        </p:spPr>
        <p:txBody>
          <a:bodyPr>
            <a:spAutoFit/>
          </a:bodyPr>
          <a:lstStyle/>
          <a:p>
            <a:pPr algn="l"/>
            <a:r>
              <a:rPr lang="es-MX" sz="3200" u="none"/>
              <a:t>ORGANIGRAMA  ACTUAL DE LA EMPRESA</a:t>
            </a:r>
            <a:endParaRPr lang="es-ES" sz="3200" u="none"/>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68612" name="Object 4"/>
          <p:cNvGraphicFramePr>
            <a:graphicFrameLocks noChangeAspect="1"/>
          </p:cNvGraphicFramePr>
          <p:nvPr/>
        </p:nvGraphicFramePr>
        <p:xfrm>
          <a:off x="0" y="31750"/>
          <a:ext cx="9144000" cy="6867525"/>
        </p:xfrm>
        <a:graphic>
          <a:graphicData uri="http://schemas.openxmlformats.org/presentationml/2006/ole">
            <p:oleObj spid="_x0000_s68612" name="Gráfico" r:id="rId3" imgW="5029200" imgH="2314575" progId="Excel.Chart.8">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endParaRPr lang="es-ES"/>
          </a:p>
        </p:txBody>
      </p:sp>
      <p:sp>
        <p:nvSpPr>
          <p:cNvPr id="6963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69636" name="Object 4"/>
          <p:cNvGraphicFramePr>
            <a:graphicFrameLocks noChangeAspect="1"/>
          </p:cNvGraphicFramePr>
          <p:nvPr/>
        </p:nvGraphicFramePr>
        <p:xfrm>
          <a:off x="0" y="0"/>
          <a:ext cx="9144000" cy="6858000"/>
        </p:xfrm>
        <a:graphic>
          <a:graphicData uri="http://schemas.openxmlformats.org/presentationml/2006/ole">
            <p:oleObj spid="_x0000_s69636" name="Gráfico" r:id="rId3" imgW="5029200" imgH="2400300" progId="Excel.Chart.8">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61444" name="Object 4"/>
          <p:cNvGraphicFramePr>
            <a:graphicFrameLocks noChangeAspect="1"/>
          </p:cNvGraphicFramePr>
          <p:nvPr/>
        </p:nvGraphicFramePr>
        <p:xfrm>
          <a:off x="0" y="0"/>
          <a:ext cx="9144000" cy="6858000"/>
        </p:xfrm>
        <a:graphic>
          <a:graphicData uri="http://schemas.openxmlformats.org/presentationml/2006/ole">
            <p:oleObj spid="_x0000_s61444" name="Gráfico" r:id="rId3" imgW="5257800" imgH="2476500" progId="Excel.Chart.8">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620713"/>
            <a:ext cx="9144000" cy="1417637"/>
          </a:xfrm>
        </p:spPr>
        <p:txBody>
          <a:bodyPr/>
          <a:lstStyle/>
          <a:p>
            <a:pPr marL="838200" indent="-838200"/>
            <a:r>
              <a:rPr lang="es-ES" sz="3200" b="1"/>
              <a:t>	¿Qué cambio, considera usted el más importante que debería realizarse en la Dulcería y Cafetería La Palma?</a:t>
            </a:r>
            <a:r>
              <a:rPr lang="es-ES" sz="3200"/>
              <a:t/>
            </a:r>
            <a:br>
              <a:rPr lang="es-ES" sz="3200"/>
            </a:br>
            <a:endParaRPr lang="es-ES" sz="3200"/>
          </a:p>
        </p:txBody>
      </p:sp>
      <p:sp>
        <p:nvSpPr>
          <p:cNvPr id="65541"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65540" name="Object 4"/>
          <p:cNvGraphicFramePr>
            <a:graphicFrameLocks noChangeAspect="1"/>
          </p:cNvGraphicFramePr>
          <p:nvPr/>
        </p:nvGraphicFramePr>
        <p:xfrm>
          <a:off x="0" y="1844675"/>
          <a:ext cx="9144000" cy="5013325"/>
        </p:xfrm>
        <a:graphic>
          <a:graphicData uri="http://schemas.openxmlformats.org/presentationml/2006/ole">
            <p:oleObj spid="_x0000_s65540" name="Gráfico" r:id="rId3" imgW="4953000" imgH="2200275" progId="Excel.Chart.8">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11188" y="1125538"/>
            <a:ext cx="8229600" cy="1143000"/>
          </a:xfrm>
        </p:spPr>
        <p:txBody>
          <a:bodyPr/>
          <a:lstStyle/>
          <a:p>
            <a:pPr marL="838200" indent="-838200" algn="just"/>
            <a:r>
              <a:rPr lang="es-ES" sz="3200" b="1"/>
              <a:t>	Si usted no puede ser atendido en  la 		Dulcería y Cafetería .</a:t>
            </a:r>
            <a:br>
              <a:rPr lang="es-ES" sz="3200" b="1"/>
            </a:br>
            <a:r>
              <a:rPr lang="es-ES" sz="3200" b="1"/>
              <a:t>¿Cuál seria su otra opción?</a:t>
            </a:r>
            <a:r>
              <a:rPr lang="es-ES" sz="4000"/>
              <a:t/>
            </a:r>
            <a:br>
              <a:rPr lang="es-ES" sz="4000"/>
            </a:br>
            <a:endParaRPr lang="es-ES" sz="4000"/>
          </a:p>
        </p:txBody>
      </p:sp>
      <p:graphicFrame>
        <p:nvGraphicFramePr>
          <p:cNvPr id="66564" name="Object 4"/>
          <p:cNvGraphicFramePr>
            <a:graphicFrameLocks noChangeAspect="1"/>
          </p:cNvGraphicFramePr>
          <p:nvPr>
            <p:ph idx="4294967295"/>
          </p:nvPr>
        </p:nvGraphicFramePr>
        <p:xfrm>
          <a:off x="0" y="1773238"/>
          <a:ext cx="9144000" cy="5084762"/>
        </p:xfrm>
        <a:graphic>
          <a:graphicData uri="http://schemas.openxmlformats.org/presentationml/2006/ole">
            <p:oleObj spid="_x0000_s66564" name="Gráfico" r:id="rId3" imgW="5029200" imgH="2314575" progId="Excel.Chart.8">
              <p:embed/>
            </p:oleObj>
          </a:graphicData>
        </a:graphic>
      </p:graphicFrame>
      <p:sp>
        <p:nvSpPr>
          <p:cNvPr id="66565" name="Rectangle 5"/>
          <p:cNvSpPr>
            <a:spLocks noChangeArrowheads="1"/>
          </p:cNvSpPr>
          <p:nvPr/>
        </p:nvSpPr>
        <p:spPr bwMode="auto">
          <a:xfrm>
            <a:off x="1116013" y="260350"/>
            <a:ext cx="9144000" cy="0"/>
          </a:xfrm>
          <a:prstGeom prst="rect">
            <a:avLst/>
          </a:prstGeom>
          <a:noFill/>
          <a:ln w="9525">
            <a:noFill/>
            <a:miter lim="800000"/>
            <a:headEnd/>
            <a:tailEnd/>
          </a:ln>
          <a:effectLst/>
        </p:spPr>
        <p:txBody>
          <a:bodyPr wrap="none" anchor="ctr">
            <a:spAutoFit/>
          </a:bodyPr>
          <a:lstStyle/>
          <a:p>
            <a:endParaRPr lang="es-E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116013" y="0"/>
            <a:ext cx="7772400" cy="1143000"/>
          </a:xfrm>
        </p:spPr>
        <p:txBody>
          <a:bodyPr/>
          <a:lstStyle/>
          <a:p>
            <a:pPr algn="ctr"/>
            <a:r>
              <a:rPr lang="es-MX" b="1"/>
              <a:t>Estrategias comerciales</a:t>
            </a:r>
            <a:endParaRPr lang="es-ES" b="1"/>
          </a:p>
        </p:txBody>
      </p:sp>
      <p:sp>
        <p:nvSpPr>
          <p:cNvPr id="67587" name="Rectangle 3"/>
          <p:cNvSpPr>
            <a:spLocks noGrp="1" noChangeArrowheads="1"/>
          </p:cNvSpPr>
          <p:nvPr>
            <p:ph type="body" idx="1"/>
          </p:nvPr>
        </p:nvSpPr>
        <p:spPr>
          <a:xfrm>
            <a:off x="914400" y="1341438"/>
            <a:ext cx="7978775" cy="4784725"/>
          </a:xfrm>
        </p:spPr>
        <p:txBody>
          <a:bodyPr/>
          <a:lstStyle/>
          <a:p>
            <a:pPr algn="just"/>
            <a:r>
              <a:rPr lang="es-MX"/>
              <a:t>Mejorar el empaque de los productos para llevar para hacerlo más atractivo. </a:t>
            </a:r>
          </a:p>
          <a:p>
            <a:pPr algn="just">
              <a:buFont typeface="Wingdings" pitchFamily="2" charset="2"/>
              <a:buNone/>
            </a:pPr>
            <a:r>
              <a:rPr lang="es-MX"/>
              <a:t> </a:t>
            </a:r>
          </a:p>
          <a:p>
            <a:pPr algn="just"/>
            <a:r>
              <a:rPr lang="es-MX"/>
              <a:t>Además de exhibir mejor el producto.  </a:t>
            </a:r>
          </a:p>
          <a:p>
            <a:pPr algn="just">
              <a:buFont typeface="Wingdings" pitchFamily="2" charset="2"/>
              <a:buNone/>
            </a:pPr>
            <a:endParaRPr lang="es-MX" sz="2000"/>
          </a:p>
          <a:p>
            <a:pPr algn="just"/>
            <a:r>
              <a:rPr lang="es-MX"/>
              <a:t>Realizar combos con precios especiales.</a:t>
            </a:r>
          </a:p>
          <a:p>
            <a:pPr algn="just"/>
            <a:endParaRPr lang="es-MX" sz="2000"/>
          </a:p>
          <a:p>
            <a:pPr algn="just"/>
            <a:r>
              <a:rPr lang="es-MX"/>
              <a:t>Realizar degustaciones de productos nuevos o muestras de los ya existentes.</a:t>
            </a:r>
            <a:endParaRPr lang="es-E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62" name="Picture 10" descr="BD04972_"/>
          <p:cNvPicPr>
            <a:picLocks noChangeAspect="1" noChangeArrowheads="1"/>
          </p:cNvPicPr>
          <p:nvPr>
            <p:ph sz="quarter" idx="3"/>
          </p:nvPr>
        </p:nvPicPr>
        <p:blipFill>
          <a:blip r:embed="rId2"/>
          <a:srcRect/>
          <a:stretch>
            <a:fillRect/>
          </a:stretch>
        </p:blipFill>
        <p:spPr>
          <a:xfrm rot="1726759">
            <a:off x="-1116013" y="-522288"/>
            <a:ext cx="11190288" cy="8382001"/>
          </a:xfrm>
          <a:noFill/>
          <a:ln/>
        </p:spPr>
      </p:pic>
      <p:sp>
        <p:nvSpPr>
          <p:cNvPr id="74754" name="Rectangle 2"/>
          <p:cNvSpPr>
            <a:spLocks noGrp="1" noChangeArrowheads="1"/>
          </p:cNvSpPr>
          <p:nvPr>
            <p:ph type="title"/>
          </p:nvPr>
        </p:nvSpPr>
        <p:spPr>
          <a:xfrm>
            <a:off x="684213" y="3213100"/>
            <a:ext cx="7704137" cy="1863725"/>
          </a:xfrm>
        </p:spPr>
        <p:txBody>
          <a:bodyPr/>
          <a:lstStyle/>
          <a:p>
            <a:pPr algn="ctr"/>
            <a:r>
              <a:rPr lang="es-MX" sz="4800" b="1">
                <a:solidFill>
                  <a:schemeClr val="bg2"/>
                </a:solidFill>
              </a:rPr>
              <a:t>Reingeniería Financiera</a:t>
            </a:r>
            <a:endParaRPr lang="es-ES" sz="4800" b="1">
              <a:solidFill>
                <a:schemeClr val="bg2"/>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914400" y="476250"/>
            <a:ext cx="8229600" cy="6381750"/>
          </a:xfrm>
        </p:spPr>
        <p:txBody>
          <a:bodyPr/>
          <a:lstStyle/>
          <a:p>
            <a:pPr>
              <a:lnSpc>
                <a:spcPct val="90000"/>
              </a:lnSpc>
              <a:buFont typeface="Wingdings" pitchFamily="2" charset="2"/>
              <a:buNone/>
            </a:pPr>
            <a:r>
              <a:rPr lang="es-MX" sz="2800" b="1">
                <a:solidFill>
                  <a:schemeClr val="tx2"/>
                </a:solidFill>
              </a:rPr>
              <a:t>Análisis financiero</a:t>
            </a:r>
            <a:endParaRPr lang="es-MX" sz="2800">
              <a:solidFill>
                <a:schemeClr val="tx2"/>
              </a:solidFill>
            </a:endParaRPr>
          </a:p>
          <a:p>
            <a:pPr>
              <a:lnSpc>
                <a:spcPct val="90000"/>
              </a:lnSpc>
            </a:pPr>
            <a:endParaRPr lang="es-MX" sz="2800">
              <a:solidFill>
                <a:schemeClr val="tx2"/>
              </a:solidFill>
            </a:endParaRPr>
          </a:p>
          <a:p>
            <a:pPr>
              <a:lnSpc>
                <a:spcPct val="90000"/>
              </a:lnSpc>
            </a:pPr>
            <a:r>
              <a:rPr lang="es-MX" sz="2400"/>
              <a:t>Se realizó el estado de  perdidas y ganancias, tablas de amortización y depreciación, flujo de caja para determinar la rentabilidad del negocio mediante el método del VAN y la TIR.</a:t>
            </a:r>
          </a:p>
          <a:p>
            <a:pPr>
              <a:lnSpc>
                <a:spcPct val="90000"/>
              </a:lnSpc>
            </a:pPr>
            <a:endParaRPr lang="es-MX" sz="2400"/>
          </a:p>
          <a:p>
            <a:pPr>
              <a:lnSpc>
                <a:spcPct val="90000"/>
              </a:lnSpc>
            </a:pPr>
            <a:r>
              <a:rPr lang="es-MX" sz="2400"/>
              <a:t>Como herramienta complementaria se estimó el costo del capital del negocio tomando como referencia empresas dedicadas a este servicio o servicios relacionados, además de la estimación de la estructura de capital.</a:t>
            </a:r>
          </a:p>
          <a:p>
            <a:pPr>
              <a:lnSpc>
                <a:spcPct val="90000"/>
              </a:lnSpc>
            </a:pPr>
            <a:endParaRPr lang="es-MX" sz="2400"/>
          </a:p>
          <a:p>
            <a:pPr>
              <a:lnSpc>
                <a:spcPct val="90000"/>
              </a:lnSpc>
            </a:pPr>
            <a:r>
              <a:rPr lang="es-MX" sz="2400"/>
              <a:t>Las proyecciones de flujo de efectivo que se realizaron nos ayudaron a tener una visión mas completa de lo que será la rentabilidad del negocio en 10 años.</a:t>
            </a:r>
            <a:endParaRPr lang="es-ES" sz="24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195513" y="1125538"/>
            <a:ext cx="7772400" cy="1143000"/>
          </a:xfrm>
        </p:spPr>
        <p:txBody>
          <a:bodyPr/>
          <a:lstStyle/>
          <a:p>
            <a:r>
              <a:rPr lang="es-EC" sz="4000" b="1"/>
              <a:t>Análisis de la estructura del costo</a:t>
            </a:r>
            <a:r>
              <a:rPr lang="es-EC" sz="4000"/>
              <a:t/>
            </a:r>
            <a:br>
              <a:rPr lang="es-EC" sz="4000"/>
            </a:br>
            <a:endParaRPr lang="es-ES" sz="4000"/>
          </a:p>
        </p:txBody>
      </p:sp>
      <p:sp>
        <p:nvSpPr>
          <p:cNvPr id="79875" name="Rectangle 3"/>
          <p:cNvSpPr>
            <a:spLocks noGrp="1" noChangeArrowheads="1"/>
          </p:cNvSpPr>
          <p:nvPr>
            <p:ph type="body" sz="half" idx="1"/>
          </p:nvPr>
        </p:nvSpPr>
        <p:spPr>
          <a:xfrm>
            <a:off x="2268538" y="1844675"/>
            <a:ext cx="6264275" cy="5472113"/>
          </a:xfrm>
        </p:spPr>
        <p:txBody>
          <a:bodyPr/>
          <a:lstStyle/>
          <a:p>
            <a:pPr algn="just">
              <a:lnSpc>
                <a:spcPct val="90000"/>
              </a:lnSpc>
            </a:pPr>
            <a:r>
              <a:rPr lang="es-EC" sz="2000"/>
              <a:t>El principal costo en el que incurre la Dulcería y Cafetería La Palma es el costo de venta que casi en su totalidad corresponde al costo del producto terminado vendido, entiéndase dulces, panes, tortas, pasteles, etc., que compra a su proveedor para ponerlos a la venta.</a:t>
            </a:r>
          </a:p>
          <a:p>
            <a:pPr algn="just">
              <a:lnSpc>
                <a:spcPct val="90000"/>
              </a:lnSpc>
            </a:pPr>
            <a:endParaRPr lang="es-EC" sz="2000"/>
          </a:p>
          <a:p>
            <a:pPr algn="just">
              <a:lnSpc>
                <a:spcPct val="90000"/>
              </a:lnSpc>
            </a:pPr>
            <a:r>
              <a:rPr lang="es-EC" sz="2000"/>
              <a:t>El alto nivel de costo y su tendencia a incrementarse año a año es un serio problema al cual se enfrenta actualmente la Dulcería y Cafetería La Palma,</a:t>
            </a:r>
            <a:r>
              <a:rPr lang="es-EC" sz="2000" b="1"/>
              <a:t> </a:t>
            </a:r>
            <a:r>
              <a:rPr lang="es-EC" sz="2000"/>
              <a:t>por lo que en la siguiente sección estudiaremos la alternativa más viable para</a:t>
            </a:r>
            <a:r>
              <a:rPr lang="es-EC" sz="2000" b="1"/>
              <a:t> </a:t>
            </a:r>
            <a:r>
              <a:rPr lang="es-EC" sz="2000"/>
              <a:t>lograr reducirlo a un nivel manejable y poder mantenerlo a lo largo del tiempo.</a:t>
            </a:r>
            <a:endParaRPr lang="es-ES" sz="2000"/>
          </a:p>
        </p:txBody>
      </p:sp>
      <p:pic>
        <p:nvPicPr>
          <p:cNvPr id="79876" name="Picture 4" descr="BS00561_"/>
          <p:cNvPicPr>
            <a:picLocks noChangeAspect="1" noChangeArrowheads="1"/>
          </p:cNvPicPr>
          <p:nvPr>
            <p:ph sz="half" idx="2"/>
          </p:nvPr>
        </p:nvPicPr>
        <p:blipFill>
          <a:blip r:embed="rId2"/>
          <a:srcRect/>
          <a:stretch>
            <a:fillRect/>
          </a:stretch>
        </p:blipFill>
        <p:spPr>
          <a:xfrm>
            <a:off x="-541338" y="-315913"/>
            <a:ext cx="2665413" cy="7704138"/>
          </a:xfrm>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457200" y="476250"/>
            <a:ext cx="8229600" cy="5649913"/>
          </a:xfrm>
        </p:spPr>
        <p:txBody>
          <a:bodyPr/>
          <a:lstStyle/>
          <a:p>
            <a:pPr>
              <a:buFont typeface="Wingdings" pitchFamily="2" charset="2"/>
              <a:buNone/>
            </a:pPr>
            <a:r>
              <a:rPr lang="es-MX"/>
              <a:t>	</a:t>
            </a:r>
            <a:r>
              <a:rPr lang="es-MX" sz="2800">
                <a:solidFill>
                  <a:schemeClr val="tx2"/>
                </a:solidFill>
              </a:rPr>
              <a:t>Evaluamos inicialmente dos opciones básicas para corregir el problema que enfrentan en la actualidad:</a:t>
            </a:r>
          </a:p>
          <a:p>
            <a:pPr>
              <a:buFont typeface="Wingdings" pitchFamily="2" charset="2"/>
              <a:buNone/>
            </a:pPr>
            <a:endParaRPr lang="es-MX" sz="2800">
              <a:solidFill>
                <a:schemeClr val="tx2"/>
              </a:solidFill>
            </a:endParaRPr>
          </a:p>
          <a:p>
            <a:pPr algn="just"/>
            <a:r>
              <a:rPr lang="es-MX" sz="2400"/>
              <a:t>Aumentar el nivel de precios al público que maneja la Dulcería y Cafetería La Palma en un porcentaje que logre aumentar el margen de contribución a niveles entre 50% y 55% o, </a:t>
            </a:r>
          </a:p>
          <a:p>
            <a:pPr algn="just">
              <a:buFont typeface="Wingdings" pitchFamily="2" charset="2"/>
              <a:buNone/>
            </a:pPr>
            <a:endParaRPr lang="es-MX" sz="2400"/>
          </a:p>
          <a:p>
            <a:pPr algn="just"/>
            <a:r>
              <a:rPr lang="es-MX" sz="2400"/>
              <a:t>Buscar llegar a un acuerdo de precios con el proveedor actual del producto terminado que signifique una reducción del costo de venta entre un 15% y 20%. </a:t>
            </a:r>
            <a:endParaRPr lang="es-E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42988" y="1196975"/>
            <a:ext cx="8101012" cy="1143000"/>
          </a:xfrm>
        </p:spPr>
        <p:txBody>
          <a:bodyPr/>
          <a:lstStyle/>
          <a:p>
            <a:pPr algn="ctr"/>
            <a:r>
              <a:rPr lang="es-MX" sz="4000" b="1"/>
              <a:t/>
            </a:r>
            <a:br>
              <a:rPr lang="es-MX" sz="4000" b="1"/>
            </a:br>
            <a:r>
              <a:rPr lang="es-MX" sz="4000" b="1"/>
              <a:t>Problemas en el área  Administrativa y Organizacional</a:t>
            </a:r>
            <a:r>
              <a:rPr lang="es-MX" sz="4000"/>
              <a:t/>
            </a:r>
            <a:br>
              <a:rPr lang="es-MX" sz="4000"/>
            </a:br>
            <a:endParaRPr lang="es-ES" sz="4000"/>
          </a:p>
        </p:txBody>
      </p:sp>
      <p:sp>
        <p:nvSpPr>
          <p:cNvPr id="6147" name="Rectangle 3"/>
          <p:cNvSpPr>
            <a:spLocks noGrp="1" noChangeArrowheads="1"/>
          </p:cNvSpPr>
          <p:nvPr>
            <p:ph type="body" sz="half" idx="1"/>
          </p:nvPr>
        </p:nvSpPr>
        <p:spPr>
          <a:xfrm>
            <a:off x="1042988" y="1700213"/>
            <a:ext cx="3833812" cy="2663825"/>
          </a:xfrm>
        </p:spPr>
        <p:txBody>
          <a:bodyPr/>
          <a:lstStyle/>
          <a:p>
            <a:pPr>
              <a:lnSpc>
                <a:spcPct val="90000"/>
              </a:lnSpc>
              <a:buFont typeface="Wingdings" pitchFamily="2" charset="2"/>
              <a:buNone/>
            </a:pPr>
            <a:r>
              <a:rPr lang="es-MX" sz="2800"/>
              <a:t>   </a:t>
            </a:r>
            <a:endParaRPr lang="es-EC" sz="2800"/>
          </a:p>
          <a:p>
            <a:pPr algn="just">
              <a:lnSpc>
                <a:spcPct val="90000"/>
              </a:lnSpc>
            </a:pPr>
            <a:r>
              <a:rPr lang="es-EC" sz="2400"/>
              <a:t>La empresa no posee una misión, visión, objetivos ni metas claramente establecidas ni a corto ni a largo plazo.</a:t>
            </a:r>
          </a:p>
          <a:p>
            <a:pPr>
              <a:lnSpc>
                <a:spcPct val="90000"/>
              </a:lnSpc>
              <a:buFont typeface="Wingdings" pitchFamily="2" charset="2"/>
              <a:buNone/>
            </a:pPr>
            <a:endParaRPr lang="es-EC" sz="2800"/>
          </a:p>
        </p:txBody>
      </p:sp>
      <p:sp>
        <p:nvSpPr>
          <p:cNvPr id="6151" name="Rectangle 7"/>
          <p:cNvSpPr>
            <a:spLocks noChangeArrowheads="1"/>
          </p:cNvSpPr>
          <p:nvPr/>
        </p:nvSpPr>
        <p:spPr bwMode="auto">
          <a:xfrm>
            <a:off x="4859338" y="4076700"/>
            <a:ext cx="3889375" cy="2592388"/>
          </a:xfrm>
          <a:prstGeom prst="rect">
            <a:avLst/>
          </a:prstGeom>
          <a:noFill/>
          <a:ln w="9525">
            <a:noFill/>
            <a:miter lim="800000"/>
            <a:headEnd/>
            <a:tailEnd/>
          </a:ln>
          <a:effectLst/>
        </p:spPr>
        <p:txBody>
          <a:bodyPr/>
          <a:lstStyle/>
          <a:p>
            <a:pPr marL="342900" indent="-342900" algn="just">
              <a:lnSpc>
                <a:spcPct val="90000"/>
              </a:lnSpc>
              <a:spcBef>
                <a:spcPct val="20000"/>
              </a:spcBef>
              <a:buClr>
                <a:srgbClr val="FFFF00"/>
              </a:buClr>
              <a:buSzPct val="80000"/>
              <a:buFont typeface="Wingdings" pitchFamily="2" charset="2"/>
              <a:buChar char="®"/>
            </a:pPr>
            <a:r>
              <a:rPr lang="es-EC" sz="2400" b="0" u="none">
                <a:solidFill>
                  <a:schemeClr val="tx1"/>
                </a:solidFill>
              </a:rPr>
              <a:t>No se cuenta con formatos predefinidos para los reportes de ventas, inventarios, análisis de precios, costos, gastos, etc. </a:t>
            </a:r>
          </a:p>
          <a:p>
            <a:pPr marL="342900" indent="-342900" algn="l">
              <a:spcBef>
                <a:spcPct val="20000"/>
              </a:spcBef>
              <a:buClr>
                <a:srgbClr val="FFFF00"/>
              </a:buClr>
              <a:buSzPct val="80000"/>
              <a:buFont typeface="Wingdings" pitchFamily="2" charset="2"/>
              <a:buNone/>
            </a:pPr>
            <a:endParaRPr lang="es-EC" sz="2400" b="0" u="none">
              <a:solidFill>
                <a:schemeClr val="tx1"/>
              </a:solidFill>
            </a:endParaRPr>
          </a:p>
          <a:p>
            <a:pPr marL="342900" indent="-342900" algn="just">
              <a:lnSpc>
                <a:spcPct val="80000"/>
              </a:lnSpc>
              <a:spcBef>
                <a:spcPct val="20000"/>
              </a:spcBef>
              <a:buClr>
                <a:srgbClr val="FFFF00"/>
              </a:buClr>
              <a:buSzPct val="80000"/>
              <a:buFont typeface="Wingdings" pitchFamily="2" charset="2"/>
              <a:buNone/>
            </a:pPr>
            <a:endParaRPr lang="es-EC" sz="2000" b="0" u="none">
              <a:solidFill>
                <a:schemeClr val="tx1"/>
              </a:solidFill>
            </a:endParaRPr>
          </a:p>
          <a:p>
            <a:pPr marL="342900" indent="-342900" algn="just">
              <a:lnSpc>
                <a:spcPct val="80000"/>
              </a:lnSpc>
              <a:spcBef>
                <a:spcPct val="20000"/>
              </a:spcBef>
              <a:buClr>
                <a:srgbClr val="FFFF00"/>
              </a:buClr>
              <a:buSzPct val="80000"/>
              <a:buFont typeface="Wingdings" pitchFamily="2" charset="2"/>
              <a:buNone/>
            </a:pPr>
            <a:endParaRPr lang="es-EC" sz="2000" b="0" u="none">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395288" y="476250"/>
            <a:ext cx="8291512" cy="5649913"/>
          </a:xfrm>
        </p:spPr>
        <p:txBody>
          <a:bodyPr/>
          <a:lstStyle/>
          <a:p>
            <a:pPr algn="just">
              <a:lnSpc>
                <a:spcPct val="90000"/>
              </a:lnSpc>
              <a:buFont typeface="Wingdings" pitchFamily="2" charset="2"/>
              <a:buNone/>
            </a:pPr>
            <a:r>
              <a:rPr lang="es-MX" sz="2400"/>
              <a:t>	</a:t>
            </a:r>
            <a:r>
              <a:rPr lang="es-MX" sz="2800">
                <a:solidFill>
                  <a:schemeClr val="tx2"/>
                </a:solidFill>
              </a:rPr>
              <a:t>Podemos decir que básicamente  existen a la fecha 3 grandes proveedores para la Dulcería y Cafetería La Palma:</a:t>
            </a:r>
          </a:p>
          <a:p>
            <a:pPr>
              <a:lnSpc>
                <a:spcPct val="90000"/>
              </a:lnSpc>
              <a:buFont typeface="Wingdings" pitchFamily="2" charset="2"/>
              <a:buNone/>
            </a:pPr>
            <a:endParaRPr lang="es-MX" sz="2800">
              <a:solidFill>
                <a:schemeClr val="tx2"/>
              </a:solidFill>
            </a:endParaRPr>
          </a:p>
          <a:p>
            <a:pPr algn="just">
              <a:lnSpc>
                <a:spcPct val="90000"/>
              </a:lnSpc>
            </a:pPr>
            <a:r>
              <a:rPr lang="es-MX" sz="2400"/>
              <a:t>Industria Dulcera que es la empresa que suministra como producto terminado la gran parte de todo el volumen que comercializa la Dulcería, esto es dulces, panes, pasteles, tortas, y helados.  </a:t>
            </a:r>
            <a:r>
              <a:rPr lang="es-MX" sz="2400" b="1"/>
              <a:t>77.83%</a:t>
            </a:r>
          </a:p>
          <a:p>
            <a:pPr algn="just">
              <a:lnSpc>
                <a:spcPct val="90000"/>
              </a:lnSpc>
            </a:pPr>
            <a:endParaRPr lang="es-MX" sz="2400" b="1"/>
          </a:p>
          <a:p>
            <a:pPr algn="just">
              <a:lnSpc>
                <a:spcPct val="90000"/>
              </a:lnSpc>
            </a:pPr>
            <a:r>
              <a:rPr lang="es-MX" sz="2400"/>
              <a:t>Gladis Cisneros o Luis Bonilla, como personas naturales, se encargan de suministrar leche y queso. </a:t>
            </a:r>
            <a:r>
              <a:rPr lang="es-MX" sz="2400" b="1"/>
              <a:t>10.02%</a:t>
            </a:r>
          </a:p>
          <a:p>
            <a:pPr algn="just">
              <a:lnSpc>
                <a:spcPct val="90000"/>
              </a:lnSpc>
            </a:pPr>
            <a:endParaRPr lang="es-MX" sz="2400"/>
          </a:p>
          <a:p>
            <a:pPr algn="just">
              <a:lnSpc>
                <a:spcPct val="90000"/>
              </a:lnSpc>
            </a:pPr>
            <a:r>
              <a:rPr lang="es-MX" sz="2400"/>
              <a:t>Juan Auquilla o Guillermo Jiménez O. quienes son las personas que suministran frutas. </a:t>
            </a:r>
            <a:r>
              <a:rPr lang="es-MX" sz="2400" b="1"/>
              <a:t>8.94%</a:t>
            </a:r>
            <a:endParaRPr lang="es-ES" sz="2400" b="1"/>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ctr"/>
            <a:r>
              <a:rPr lang="es-EC" b="1"/>
              <a:t>Ventas proyectadas</a:t>
            </a:r>
            <a:r>
              <a:rPr lang="es-ES"/>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ctr"/>
            <a:r>
              <a:rPr lang="es-EC" sz="4000" b="1"/>
              <a:t>Puntos de equilibrio y ventas proyectadas</a:t>
            </a:r>
            <a:r>
              <a:rPr lang="es-ES" sz="4000"/>
              <a:t> </a:t>
            </a:r>
          </a:p>
        </p:txBody>
      </p:sp>
      <p:graphicFrame>
        <p:nvGraphicFramePr>
          <p:cNvPr id="150838" name="Group 1334"/>
          <p:cNvGraphicFramePr>
            <a:graphicFrameLocks noGrp="1"/>
          </p:cNvGraphicFramePr>
          <p:nvPr>
            <p:ph idx="1"/>
          </p:nvPr>
        </p:nvGraphicFramePr>
        <p:xfrm>
          <a:off x="468313" y="1676400"/>
          <a:ext cx="8370887" cy="4516438"/>
        </p:xfrm>
        <a:graphic>
          <a:graphicData uri="http://schemas.openxmlformats.org/drawingml/2006/table">
            <a:tbl>
              <a:tblPr/>
              <a:tblGrid>
                <a:gridCol w="2452687"/>
                <a:gridCol w="609600"/>
                <a:gridCol w="742950"/>
                <a:gridCol w="744538"/>
                <a:gridCol w="742950"/>
                <a:gridCol w="715962"/>
                <a:gridCol w="588963"/>
                <a:gridCol w="592137"/>
                <a:gridCol w="588963"/>
                <a:gridCol w="592137"/>
              </a:tblGrid>
              <a:tr h="457200">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DULCERIA Y CAFETERIA LA PALMA</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04813">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Comparativo Pto de equilibrio proyectado vs. Vtas proyectadas</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06400">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expresado en unidades</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60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PRECIO</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AÑO 2003</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AÑO 2004</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AÑO 2005</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AÑO 2006</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AÑO 2007</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AÑO 2008</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AÑO 2009</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AÑO 2010</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PROMEDIO</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EN UNIDS</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EN UNIDS</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EN UNIDS</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EN UNIDS</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EN UNIDS</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EN UNIDS</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EN UNIDS</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EN UNIDS</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VENTAS PROYECTADAS POR AÑO </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0,34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611.809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795.352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851.027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910.599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1.029.950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1.102.047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1.179.190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1.261.733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PTO DE EQUILIBRIO PROYECTADO POR AÑO</a:t>
                      </a:r>
                      <a:endParaRPr kumimoji="0" lang="es-E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631.258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655.353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680.412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706.474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733.577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735.408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764.723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26%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34%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46%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60%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65%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ctr"/>
            <a:r>
              <a:rPr lang="es-EC" b="1"/>
              <a:t>Costo de capital</a:t>
            </a:r>
            <a:r>
              <a:rPr lang="es-EC"/>
              <a:t> </a:t>
            </a:r>
            <a:endParaRPr lang="es-E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ctr"/>
            <a:r>
              <a:rPr lang="es-EC" sz="4000" b="1"/>
              <a:t>Estados de pérdidas y ganancias proyectados</a:t>
            </a:r>
            <a:r>
              <a:rPr lang="es-ES" sz="400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s-EC" b="1"/>
              <a:t>Flujos de caja proyectado</a:t>
            </a:r>
            <a:r>
              <a:rPr lang="es-ES"/>
              <a:t> </a:t>
            </a:r>
          </a:p>
        </p:txBody>
      </p:sp>
      <p:graphicFrame>
        <p:nvGraphicFramePr>
          <p:cNvPr id="87180" name="Group 140"/>
          <p:cNvGraphicFramePr>
            <a:graphicFrameLocks noGrp="1"/>
          </p:cNvGraphicFramePr>
          <p:nvPr>
            <p:ph idx="1"/>
          </p:nvPr>
        </p:nvGraphicFramePr>
        <p:xfrm>
          <a:off x="457200" y="1600200"/>
          <a:ext cx="8229600" cy="4743450"/>
        </p:xfrm>
        <a:graphic>
          <a:graphicData uri="http://schemas.openxmlformats.org/drawingml/2006/table">
            <a:tbl>
              <a:tblPr/>
              <a:tblGrid>
                <a:gridCol w="4114800"/>
                <a:gridCol w="4114800"/>
              </a:tblGrid>
              <a:tr h="1098550">
                <a:tc gridSpan="2">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tab pos="457200" algn="l"/>
                        </a:tabLst>
                      </a:pPr>
                      <a:r>
                        <a:rPr kumimoji="0" lang="es-EC" sz="1800" b="1" i="0" u="none" strike="noStrike" cap="none" normalizeH="0" baseline="0" smtClean="0">
                          <a:ln>
                            <a:noFill/>
                          </a:ln>
                          <a:solidFill>
                            <a:schemeClr val="tx1"/>
                          </a:solidFill>
                          <a:effectLst/>
                          <a:latin typeface="Arial" charset="0"/>
                          <a:ea typeface="Times New Roman" pitchFamily="18" charset="0"/>
                          <a:cs typeface="Arial" charset="0"/>
                        </a:rPr>
                        <a:t>Flujo de Efectivo Proyectado para los próximos 5 años</a:t>
                      </a:r>
                      <a:endParaRPr kumimoji="0" lang="es-MX"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
                          <a:srgbClr val="FFFF00"/>
                        </a:buClr>
                        <a:buSzPct val="80000"/>
                        <a:buFont typeface="Wingdings" pitchFamily="2" charset="2"/>
                        <a:buNone/>
                        <a:tabLst>
                          <a:tab pos="457200" algn="l"/>
                        </a:tabLst>
                      </a:pPr>
                      <a:r>
                        <a:rPr kumimoji="0" lang="es-MX" sz="1800" b="1" i="0" u="none" strike="noStrike" cap="none" normalizeH="0" baseline="0" smtClean="0">
                          <a:ln>
                            <a:noFill/>
                          </a:ln>
                          <a:solidFill>
                            <a:schemeClr val="tx1"/>
                          </a:solidFill>
                          <a:effectLst/>
                          <a:latin typeface="Arial" charset="0"/>
                          <a:ea typeface="Times New Roman" pitchFamily="18" charset="0"/>
                          <a:cs typeface="Arial" charset="0"/>
                        </a:rPr>
                        <a:t>Expresado en Dólares</a:t>
                      </a:r>
                      <a:endParaRPr kumimoji="0" lang="es-MX"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
                          <a:srgbClr val="FFFF00"/>
                        </a:buClr>
                        <a:buSzPct val="80000"/>
                        <a:buFont typeface="Wingdings" pitchFamily="2" charset="2"/>
                        <a:buNone/>
                        <a:tabLst>
                          <a:tab pos="457200" algn="l"/>
                        </a:tabLst>
                      </a:pPr>
                      <a:r>
                        <a:rPr kumimoji="0" lang="es-EC" sz="1800" b="1" i="0" u="none" strike="noStrike" cap="none" normalizeH="0" baseline="0" smtClean="0">
                          <a:ln>
                            <a:noFill/>
                          </a:ln>
                          <a:solidFill>
                            <a:schemeClr val="tx1"/>
                          </a:solidFill>
                          <a:effectLst/>
                          <a:latin typeface="Arial" charset="0"/>
                          <a:ea typeface="Times New Roman" pitchFamily="18" charset="0"/>
                          <a:cs typeface="Arial" charset="0"/>
                        </a:rPr>
                        <a:t>Dulcería y Cafetería La Palma</a:t>
                      </a:r>
                      <a:endParaRPr kumimoji="0" lang="es-E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hMerge="1">
                  <a:txBody>
                    <a:bodyPr/>
                    <a:lstStyle/>
                    <a:p>
                      <a:endParaRPr lang="es-ES"/>
                    </a:p>
                  </a:txBody>
                  <a:tcPr/>
                </a:tc>
              </a:tr>
              <a:tr h="428625">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tab pos="457200" algn="l"/>
                        </a:tabLst>
                      </a:pPr>
                      <a:r>
                        <a:rPr kumimoji="0" lang="es-EC" sz="2400" b="1" i="0" u="none" strike="noStrike" cap="none" normalizeH="0" baseline="0" smtClean="0">
                          <a:ln>
                            <a:noFill/>
                          </a:ln>
                          <a:solidFill>
                            <a:schemeClr val="tx1"/>
                          </a:solidFill>
                          <a:effectLst/>
                          <a:latin typeface="Arial" charset="0"/>
                          <a:ea typeface="Times New Roman" pitchFamily="18" charset="0"/>
                          <a:cs typeface="Arial" charset="0"/>
                        </a:rPr>
                        <a:t>Período</a:t>
                      </a:r>
                      <a:endParaRPr kumimoji="0" lang="es-EC"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tab pos="457200" algn="l"/>
                        </a:tabLst>
                      </a:pPr>
                      <a:r>
                        <a:rPr kumimoji="0" lang="es-EC" sz="2400" b="1" i="0" u="none" strike="noStrike" cap="none" normalizeH="0" baseline="0" smtClean="0">
                          <a:ln>
                            <a:noFill/>
                          </a:ln>
                          <a:solidFill>
                            <a:schemeClr val="tx1"/>
                          </a:solidFill>
                          <a:effectLst/>
                          <a:latin typeface="Arial" charset="0"/>
                          <a:ea typeface="Times New Roman" pitchFamily="18" charset="0"/>
                          <a:cs typeface="Arial" charset="0"/>
                        </a:rPr>
                        <a:t>Flujo de Efectivo General</a:t>
                      </a:r>
                      <a:endParaRPr kumimoji="0" lang="es-EC"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428625">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MX" sz="2400" b="1" i="0" u="none" strike="noStrike" cap="none" normalizeH="0" baseline="0" smtClean="0">
                          <a:ln>
                            <a:noFill/>
                          </a:ln>
                          <a:solidFill>
                            <a:schemeClr val="tx1"/>
                          </a:solidFill>
                          <a:effectLst/>
                          <a:latin typeface="Arial" charset="0"/>
                          <a:ea typeface="Times New Roman" pitchFamily="18" charset="0"/>
                          <a:cs typeface="Arial" charset="0"/>
                        </a:rPr>
                        <a:t>2004</a:t>
                      </a:r>
                      <a:endParaRPr kumimoji="0" lang="es-MX"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MX" sz="2400" b="1" i="0" u="none" strike="noStrike" cap="none" normalizeH="0" baseline="0" smtClean="0">
                          <a:ln>
                            <a:noFill/>
                          </a:ln>
                          <a:solidFill>
                            <a:schemeClr val="tx1"/>
                          </a:solidFill>
                          <a:effectLst/>
                          <a:latin typeface="Arial" charset="0"/>
                          <a:ea typeface="Times New Roman" pitchFamily="18" charset="0"/>
                          <a:cs typeface="Arial" charset="0"/>
                        </a:rPr>
                        <a:t>143 USD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MX" sz="2400" b="1" i="0" u="none" strike="noStrike" cap="none" normalizeH="0" baseline="0" smtClean="0">
                          <a:ln>
                            <a:noFill/>
                          </a:ln>
                          <a:solidFill>
                            <a:schemeClr val="tx1"/>
                          </a:solidFill>
                          <a:effectLst/>
                          <a:latin typeface="Arial" charset="0"/>
                          <a:ea typeface="Times New Roman" pitchFamily="18" charset="0"/>
                          <a:cs typeface="Arial" charset="0"/>
                        </a:rPr>
                        <a:t>2005</a:t>
                      </a:r>
                      <a:endParaRPr kumimoji="0" lang="es-MX"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MX" sz="2400" b="1" i="0" u="none" strike="noStrike" cap="none" normalizeH="0" baseline="0" smtClean="0">
                          <a:ln>
                            <a:noFill/>
                          </a:ln>
                          <a:solidFill>
                            <a:schemeClr val="tx1"/>
                          </a:solidFill>
                          <a:effectLst/>
                          <a:latin typeface="Arial" charset="0"/>
                          <a:ea typeface="Times New Roman" pitchFamily="18" charset="0"/>
                          <a:cs typeface="Arial" charset="0"/>
                        </a:rPr>
                        <a:t>11,942 USD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MX" sz="2400" b="1" i="0" u="none" strike="noStrike" cap="none" normalizeH="0" baseline="0" smtClean="0">
                          <a:ln>
                            <a:noFill/>
                          </a:ln>
                          <a:solidFill>
                            <a:schemeClr val="tx1"/>
                          </a:solidFill>
                          <a:effectLst/>
                          <a:latin typeface="Arial" charset="0"/>
                          <a:ea typeface="Times New Roman" pitchFamily="18" charset="0"/>
                          <a:cs typeface="Arial" charset="0"/>
                        </a:rPr>
                        <a:t>2006</a:t>
                      </a:r>
                      <a:endParaRPr kumimoji="0" lang="es-MX"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MX" sz="2400" b="1" i="0" u="none" strike="noStrike" cap="none" normalizeH="0" baseline="0" smtClean="0">
                          <a:ln>
                            <a:noFill/>
                          </a:ln>
                          <a:solidFill>
                            <a:schemeClr val="tx1"/>
                          </a:solidFill>
                          <a:effectLst/>
                          <a:latin typeface="Arial" charset="0"/>
                          <a:ea typeface="Times New Roman" pitchFamily="18" charset="0"/>
                          <a:cs typeface="Arial" charset="0"/>
                        </a:rPr>
                        <a:t>15,175 USD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MX" sz="2400" b="1" i="0" u="none" strike="noStrike" cap="none" normalizeH="0" baseline="0" smtClean="0">
                          <a:ln>
                            <a:noFill/>
                          </a:ln>
                          <a:solidFill>
                            <a:schemeClr val="tx1"/>
                          </a:solidFill>
                          <a:effectLst/>
                          <a:latin typeface="Arial" charset="0"/>
                          <a:ea typeface="Times New Roman" pitchFamily="18" charset="0"/>
                          <a:cs typeface="Arial" charset="0"/>
                        </a:rPr>
                        <a:t>2007</a:t>
                      </a:r>
                      <a:endParaRPr kumimoji="0" lang="es-MX"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18,660 USD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2008</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22,410 USD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MX" sz="2400" b="1" i="0" u="none" strike="noStrike" cap="none" normalizeH="0" baseline="0" smtClean="0">
                          <a:ln>
                            <a:noFill/>
                          </a:ln>
                          <a:solidFill>
                            <a:schemeClr val="tx1"/>
                          </a:solidFill>
                          <a:effectLst/>
                          <a:latin typeface="Arial" charset="0"/>
                          <a:ea typeface="Times New Roman" pitchFamily="18" charset="0"/>
                          <a:cs typeface="Arial" charset="0"/>
                        </a:rPr>
                        <a:t>2009</a:t>
                      </a:r>
                      <a:endParaRPr kumimoji="0" lang="es-MX"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MX" sz="2400" b="1" i="0" u="none" strike="noStrike" cap="none" normalizeH="0" baseline="0" smtClean="0">
                          <a:ln>
                            <a:noFill/>
                          </a:ln>
                          <a:solidFill>
                            <a:schemeClr val="tx1"/>
                          </a:solidFill>
                          <a:effectLst/>
                          <a:latin typeface="Arial" charset="0"/>
                          <a:ea typeface="Times New Roman" pitchFamily="18" charset="0"/>
                          <a:cs typeface="Arial" charset="0"/>
                        </a:rPr>
                        <a:t>42,454 USD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MX" sz="2400" b="1" i="0" u="none" strike="noStrike" cap="none" normalizeH="0" baseline="0" smtClean="0">
                          <a:ln>
                            <a:noFill/>
                          </a:ln>
                          <a:solidFill>
                            <a:schemeClr val="tx1"/>
                          </a:solidFill>
                          <a:effectLst/>
                          <a:latin typeface="Arial" charset="0"/>
                          <a:ea typeface="Times New Roman" pitchFamily="18" charset="0"/>
                          <a:cs typeface="Arial" charset="0"/>
                        </a:rPr>
                        <a:t>2010</a:t>
                      </a:r>
                      <a:endParaRPr kumimoji="0" lang="es-MX"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MX" sz="2400" b="1" i="0" u="none" strike="noStrike" cap="none" normalizeH="0" baseline="0" smtClean="0">
                          <a:ln>
                            <a:noFill/>
                          </a:ln>
                          <a:solidFill>
                            <a:schemeClr val="tx1"/>
                          </a:solidFill>
                          <a:effectLst/>
                          <a:latin typeface="Arial" charset="0"/>
                          <a:ea typeface="Times New Roman" pitchFamily="18" charset="0"/>
                          <a:cs typeface="Arial" charset="0"/>
                        </a:rPr>
                        <a:t>47,868 USD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a:r>
              <a:rPr lang="es-MX" b="1"/>
              <a:t>VAN, TIR ESCENARIOS</a:t>
            </a:r>
            <a:endParaRPr lang="es-ES" b="1"/>
          </a:p>
        </p:txBody>
      </p:sp>
      <p:graphicFrame>
        <p:nvGraphicFramePr>
          <p:cNvPr id="88202" name="Group 138"/>
          <p:cNvGraphicFramePr>
            <a:graphicFrameLocks noGrp="1"/>
          </p:cNvGraphicFramePr>
          <p:nvPr>
            <p:ph idx="1"/>
          </p:nvPr>
        </p:nvGraphicFramePr>
        <p:xfrm>
          <a:off x="1066800" y="1676400"/>
          <a:ext cx="7772400" cy="3605213"/>
        </p:xfrm>
        <a:graphic>
          <a:graphicData uri="http://schemas.openxmlformats.org/drawingml/2006/table">
            <a:tbl>
              <a:tblPr/>
              <a:tblGrid>
                <a:gridCol w="2551113"/>
                <a:gridCol w="1816100"/>
                <a:gridCol w="1571625"/>
                <a:gridCol w="1833562"/>
              </a:tblGrid>
              <a:tr h="419100">
                <a:tc gridSpan="4">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MX" sz="2400" b="1" i="0" u="none" strike="noStrike" cap="none" normalizeH="0" baseline="0" smtClean="0">
                          <a:ln>
                            <a:noFill/>
                          </a:ln>
                          <a:solidFill>
                            <a:schemeClr val="tx1"/>
                          </a:solidFill>
                          <a:effectLst/>
                          <a:latin typeface="Arial" charset="0"/>
                          <a:ea typeface="Times New Roman" pitchFamily="18" charset="0"/>
                          <a:cs typeface="Arial" charset="0"/>
                        </a:rPr>
                        <a:t>Dulcería y Cafetería La Palma</a:t>
                      </a:r>
                      <a:endParaRPr kumimoji="0" lang="es-MX"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547688">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EC" sz="24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EC" sz="2400" b="1" i="0" u="none" strike="noStrike" cap="none" normalizeH="0" baseline="0" smtClean="0">
                          <a:ln>
                            <a:noFill/>
                          </a:ln>
                          <a:solidFill>
                            <a:schemeClr val="tx1"/>
                          </a:solidFill>
                          <a:effectLst/>
                          <a:latin typeface="Arial" charset="0"/>
                          <a:ea typeface="Times New Roman" pitchFamily="18" charset="0"/>
                          <a:cs typeface="Arial" charset="0"/>
                        </a:rPr>
                        <a:t>ESCENARIOS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549275">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EC" sz="24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EC" sz="2400" b="1" i="0" u="none" strike="noStrike" cap="none" normalizeH="0" baseline="0" smtClean="0">
                          <a:ln>
                            <a:noFill/>
                          </a:ln>
                          <a:solidFill>
                            <a:schemeClr val="tx1"/>
                          </a:solidFill>
                          <a:effectLst/>
                          <a:latin typeface="Arial" charset="0"/>
                          <a:ea typeface="Times New Roman" pitchFamily="18" charset="0"/>
                          <a:cs typeface="Arial" charset="0"/>
                        </a:rPr>
                        <a:t>PESIMISTA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EC" sz="2400" b="1" i="0" u="none" strike="noStrike" cap="none" normalizeH="0" baseline="0" smtClean="0">
                          <a:ln>
                            <a:noFill/>
                          </a:ln>
                          <a:solidFill>
                            <a:schemeClr val="tx1"/>
                          </a:solidFill>
                          <a:effectLst/>
                          <a:latin typeface="Arial" charset="0"/>
                          <a:ea typeface="Times New Roman" pitchFamily="18" charset="0"/>
                          <a:cs typeface="Arial" charset="0"/>
                        </a:rPr>
                        <a:t>NORMAL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EC" sz="2400" b="1" i="0" u="none" strike="noStrike" cap="none" normalizeH="0" baseline="0" smtClean="0">
                          <a:ln>
                            <a:noFill/>
                          </a:ln>
                          <a:solidFill>
                            <a:schemeClr val="tx1"/>
                          </a:solidFill>
                          <a:effectLst/>
                          <a:latin typeface="Arial" charset="0"/>
                          <a:ea typeface="Times New Roman" pitchFamily="18" charset="0"/>
                          <a:cs typeface="Arial" charset="0"/>
                        </a:rPr>
                        <a:t>OPTIMISTA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EC" sz="2400" b="0" i="0" u="none" strike="noStrike" cap="none" normalizeH="0" baseline="0" smtClean="0">
                          <a:ln>
                            <a:noFill/>
                          </a:ln>
                          <a:solidFill>
                            <a:schemeClr val="tx1"/>
                          </a:solidFill>
                          <a:effectLst/>
                          <a:latin typeface="Arial" charset="0"/>
                          <a:ea typeface="Times New Roman" pitchFamily="18" charset="0"/>
                          <a:cs typeface="Arial" charset="0"/>
                        </a:rPr>
                        <a:t>Cr. En ventas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EC" sz="2400" b="0" i="0" u="none" strike="noStrike" cap="none" normalizeH="0" baseline="0" smtClean="0">
                          <a:ln>
                            <a:noFill/>
                          </a:ln>
                          <a:solidFill>
                            <a:schemeClr val="tx1"/>
                          </a:solidFill>
                          <a:effectLst/>
                          <a:latin typeface="Arial" charset="0"/>
                          <a:ea typeface="Times New Roman" pitchFamily="18" charset="0"/>
                          <a:cs typeface="Arial" charset="0"/>
                        </a:rPr>
                        <a:t>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EC" sz="2400" b="0" i="0" u="none" strike="noStrike" cap="none" normalizeH="0" baseline="0" smtClean="0">
                          <a:ln>
                            <a:noFill/>
                          </a:ln>
                          <a:solidFill>
                            <a:schemeClr val="tx1"/>
                          </a:solidFill>
                          <a:effectLst/>
                          <a:latin typeface="Arial" charset="0"/>
                          <a:ea typeface="Times New Roman" pitchFamily="18" charset="0"/>
                          <a:cs typeface="Arial" charset="0"/>
                        </a:rPr>
                        <a:t>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EC" sz="2400" b="0" i="0" u="none" strike="noStrike" cap="none" normalizeH="0" baseline="0" smtClean="0">
                          <a:ln>
                            <a:noFill/>
                          </a:ln>
                          <a:solidFill>
                            <a:schemeClr val="tx1"/>
                          </a:solidFill>
                          <a:effectLst/>
                          <a:latin typeface="Arial" charset="0"/>
                          <a:ea typeface="Times New Roman" pitchFamily="18" charset="0"/>
                          <a:cs typeface="Arial" charset="0"/>
                        </a:rPr>
                        <a:t>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7538">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EC" sz="2400" b="1" i="0" u="none" strike="noStrike" cap="none" normalizeH="0" baseline="0" smtClean="0">
                          <a:ln>
                            <a:noFill/>
                          </a:ln>
                          <a:solidFill>
                            <a:schemeClr val="tx1"/>
                          </a:solidFill>
                          <a:effectLst/>
                          <a:latin typeface="Arial" charset="0"/>
                          <a:ea typeface="Times New Roman" pitchFamily="18" charset="0"/>
                          <a:cs typeface="Arial" charset="0"/>
                        </a:rPr>
                        <a:t>VAN</a:t>
                      </a:r>
                      <a:endParaRPr kumimoji="0" lang="es-EC"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EC" sz="2400" b="0" i="0" u="none" strike="noStrike" cap="none" normalizeH="0" baseline="0" smtClean="0">
                          <a:ln>
                            <a:noFill/>
                          </a:ln>
                          <a:solidFill>
                            <a:schemeClr val="tx1"/>
                          </a:solidFill>
                          <a:effectLst/>
                          <a:latin typeface="Arial" charset="0"/>
                          <a:ea typeface="Times New Roman" pitchFamily="18" charset="0"/>
                          <a:cs typeface="Arial" charset="0"/>
                        </a:rPr>
                        <a:t>4,587.00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EC" sz="2400" b="0" i="0" u="none" strike="noStrike" cap="none" normalizeH="0" baseline="0" smtClean="0">
                          <a:ln>
                            <a:noFill/>
                          </a:ln>
                          <a:solidFill>
                            <a:schemeClr val="tx1"/>
                          </a:solidFill>
                          <a:effectLst/>
                          <a:latin typeface="Arial" charset="0"/>
                          <a:ea typeface="Times New Roman" pitchFamily="18" charset="0"/>
                          <a:cs typeface="Arial" charset="0"/>
                        </a:rPr>
                        <a:t>27,082.00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EC" sz="2400" b="0" i="0" u="none" strike="noStrike" cap="none" normalizeH="0" baseline="0" smtClean="0">
                          <a:ln>
                            <a:noFill/>
                          </a:ln>
                          <a:solidFill>
                            <a:schemeClr val="tx1"/>
                          </a:solidFill>
                          <a:effectLst/>
                          <a:latin typeface="Arial" charset="0"/>
                          <a:ea typeface="Times New Roman" pitchFamily="18" charset="0"/>
                          <a:cs typeface="Arial" charset="0"/>
                        </a:rPr>
                        <a:t>53,327.00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5950">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EC" sz="2400" b="1" i="0" u="none" strike="noStrike" cap="none" normalizeH="0" baseline="0" smtClean="0">
                          <a:ln>
                            <a:noFill/>
                          </a:ln>
                          <a:solidFill>
                            <a:schemeClr val="tx1"/>
                          </a:solidFill>
                          <a:effectLst/>
                          <a:latin typeface="Arial" charset="0"/>
                          <a:ea typeface="Times New Roman" pitchFamily="18" charset="0"/>
                          <a:cs typeface="Arial" charset="0"/>
                        </a:rPr>
                        <a:t>TIR</a:t>
                      </a:r>
                      <a:endParaRPr kumimoji="0" lang="es-EC"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EC" sz="2400" b="0" i="0" u="none" strike="noStrike" cap="none" normalizeH="0" baseline="0" smtClean="0">
                          <a:ln>
                            <a:noFill/>
                          </a:ln>
                          <a:solidFill>
                            <a:schemeClr val="tx1"/>
                          </a:solidFill>
                          <a:effectLst/>
                          <a:latin typeface="Arial" charset="0"/>
                          <a:ea typeface="Times New Roman" pitchFamily="18" charset="0"/>
                          <a:cs typeface="Arial" charset="0"/>
                        </a:rPr>
                        <a:t>13.82%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EC" sz="2400" b="0" i="0" u="none" strike="noStrike" cap="none" normalizeH="0" baseline="0" smtClean="0">
                          <a:ln>
                            <a:noFill/>
                          </a:ln>
                          <a:solidFill>
                            <a:schemeClr val="tx1"/>
                          </a:solidFill>
                          <a:effectLst/>
                          <a:latin typeface="Arial" charset="0"/>
                          <a:ea typeface="Times New Roman" pitchFamily="18" charset="0"/>
                          <a:cs typeface="Arial" charset="0"/>
                        </a:rPr>
                        <a:t>21.13%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FF00"/>
                        </a:buClr>
                        <a:buSzPct val="80000"/>
                        <a:buFont typeface="Wingdings" pitchFamily="2" charset="2"/>
                        <a:buNone/>
                        <a:tabLst/>
                      </a:pPr>
                      <a:r>
                        <a:rPr kumimoji="0" lang="es-EC" sz="2400" b="0" i="0" u="none" strike="noStrike" cap="none" normalizeH="0" baseline="0" smtClean="0">
                          <a:ln>
                            <a:noFill/>
                          </a:ln>
                          <a:solidFill>
                            <a:schemeClr val="tx1"/>
                          </a:solidFill>
                          <a:effectLst/>
                          <a:latin typeface="Arial" charset="0"/>
                          <a:ea typeface="Times New Roman" pitchFamily="18" charset="0"/>
                          <a:cs typeface="Arial" charset="0"/>
                        </a:rPr>
                        <a:t>29.35%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s-MX" sz="4000" b="1"/>
              <a:t>Financiamiento de la Reingeniería</a:t>
            </a:r>
            <a:endParaRPr lang="es-ES" sz="4000" b="1"/>
          </a:p>
        </p:txBody>
      </p:sp>
      <p:sp>
        <p:nvSpPr>
          <p:cNvPr id="78851" name="Rectangle 3"/>
          <p:cNvSpPr>
            <a:spLocks noGrp="1" noChangeArrowheads="1"/>
          </p:cNvSpPr>
          <p:nvPr>
            <p:ph type="body" idx="1"/>
          </p:nvPr>
        </p:nvSpPr>
        <p:spPr/>
        <p:txBody>
          <a:bodyPr/>
          <a:lstStyle/>
          <a:p>
            <a:pPr>
              <a:lnSpc>
                <a:spcPct val="80000"/>
              </a:lnSpc>
            </a:pPr>
            <a:endParaRPr lang="es-MX" sz="2400"/>
          </a:p>
          <a:p>
            <a:pPr algn="just">
              <a:lnSpc>
                <a:spcPct val="80000"/>
              </a:lnSpc>
              <a:buFont typeface="Wingdings" pitchFamily="2" charset="2"/>
              <a:buNone/>
            </a:pPr>
            <a:r>
              <a:rPr lang="es-MX" sz="2400"/>
              <a:t>	A continuación detallamos cuales serían las condiciones que se pactarían y la forma de pago:</a:t>
            </a:r>
          </a:p>
          <a:p>
            <a:pPr algn="just">
              <a:lnSpc>
                <a:spcPct val="80000"/>
              </a:lnSpc>
              <a:buFont typeface="Wingdings" pitchFamily="2" charset="2"/>
              <a:buNone/>
            </a:pPr>
            <a:endParaRPr lang="es-MX" sz="2400"/>
          </a:p>
          <a:p>
            <a:pPr algn="just">
              <a:lnSpc>
                <a:spcPct val="80000"/>
              </a:lnSpc>
            </a:pPr>
            <a:r>
              <a:rPr lang="es-MX" sz="2400"/>
              <a:t>Monto del préstamo 	$60,000.00</a:t>
            </a:r>
          </a:p>
          <a:p>
            <a:pPr algn="just">
              <a:lnSpc>
                <a:spcPct val="80000"/>
              </a:lnSpc>
            </a:pPr>
            <a:r>
              <a:rPr lang="es-MX" sz="2400"/>
              <a:t>Tiempo de pago		60 meses</a:t>
            </a:r>
          </a:p>
          <a:p>
            <a:pPr algn="just">
              <a:lnSpc>
                <a:spcPct val="80000"/>
              </a:lnSpc>
            </a:pPr>
            <a:r>
              <a:rPr lang="es-MX" sz="2400"/>
              <a:t>Tasa de interés		15.32%</a:t>
            </a:r>
          </a:p>
          <a:p>
            <a:pPr algn="just">
              <a:lnSpc>
                <a:spcPct val="80000"/>
              </a:lnSpc>
            </a:pPr>
            <a:r>
              <a:rPr lang="es-MX" sz="2400"/>
              <a:t>Pagos mensuales		1,437.51</a:t>
            </a:r>
          </a:p>
          <a:p>
            <a:pPr algn="just">
              <a:lnSpc>
                <a:spcPct val="80000"/>
              </a:lnSpc>
            </a:pPr>
            <a:endParaRPr lang="es-EC" sz="2400"/>
          </a:p>
          <a:p>
            <a:pPr algn="just">
              <a:lnSpc>
                <a:spcPct val="80000"/>
              </a:lnSpc>
              <a:buFont typeface="Wingdings" pitchFamily="2" charset="2"/>
              <a:buNone/>
            </a:pPr>
            <a:r>
              <a:rPr lang="es-EC" sz="2400"/>
              <a:t>	Bajo estas condiciones nos garantizamos cubrir la deuda con normalidad durante los siguientes 5 años no afectando dichos pagos los flujos de caja futuros y por ende el VAN y la TIR.</a:t>
            </a:r>
            <a:r>
              <a:rPr lang="es-EC" sz="2400" b="1"/>
              <a:t> </a:t>
            </a:r>
            <a:endParaRPr lang="es-EC" sz="24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a:r>
              <a:rPr lang="es-EC" sz="4000" b="1" u="sng"/>
              <a:t>CONCLUSIONES:</a:t>
            </a:r>
            <a:r>
              <a:rPr lang="es-EC" sz="4000"/>
              <a:t/>
            </a:r>
            <a:br>
              <a:rPr lang="es-EC" sz="4000"/>
            </a:br>
            <a:endParaRPr lang="es-ES" sz="4000"/>
          </a:p>
        </p:txBody>
      </p:sp>
      <p:sp>
        <p:nvSpPr>
          <p:cNvPr id="76803" name="Rectangle 3"/>
          <p:cNvSpPr>
            <a:spLocks noGrp="1" noChangeArrowheads="1"/>
          </p:cNvSpPr>
          <p:nvPr>
            <p:ph type="body" idx="1"/>
          </p:nvPr>
        </p:nvSpPr>
        <p:spPr>
          <a:xfrm>
            <a:off x="395288" y="1196975"/>
            <a:ext cx="8229600" cy="5661025"/>
          </a:xfrm>
        </p:spPr>
        <p:txBody>
          <a:bodyPr/>
          <a:lstStyle/>
          <a:p>
            <a:pPr algn="just">
              <a:lnSpc>
                <a:spcPct val="80000"/>
              </a:lnSpc>
            </a:pPr>
            <a:r>
              <a:rPr lang="es-EC" sz="2000"/>
              <a:t>Si bien es cierto que la aplicación de la reingeniería aumenta algunos costos, obtendremos un aumento mayor y significativo en los beneficios con su aplicación, ya que al ser desarrollada bajo diferentes escenarios, se logra tener resultados positivos en variables financieras de decisión como el TIR o VAN.</a:t>
            </a:r>
          </a:p>
          <a:p>
            <a:pPr algn="just">
              <a:lnSpc>
                <a:spcPct val="80000"/>
              </a:lnSpc>
            </a:pPr>
            <a:endParaRPr lang="es-EC" sz="2000"/>
          </a:p>
          <a:p>
            <a:pPr algn="just">
              <a:lnSpc>
                <a:spcPct val="80000"/>
              </a:lnSpc>
            </a:pPr>
            <a:r>
              <a:rPr lang="es-EC" sz="2000"/>
              <a:t>Gracias al trabajo de reingeniería se logró identificar y clasificar mejor la competencia actual que tiene la Dulcería y Cafetería La Palma, así como estimar de mejor forma el mercado potencial de la empresa.  Se pudo establecer que la Dulcería y Cafetería La Palma actualmente esta en desventaja vs. la competencia en aspectos tecnológicos, imagen, publicidad y atención al cliente, a pesar que tiene mejores precios y mayor variedad de productos. </a:t>
            </a:r>
          </a:p>
          <a:p>
            <a:pPr algn="just">
              <a:lnSpc>
                <a:spcPct val="80000"/>
              </a:lnSpc>
            </a:pPr>
            <a:endParaRPr lang="es-EC" sz="2000"/>
          </a:p>
          <a:p>
            <a:pPr algn="just">
              <a:lnSpc>
                <a:spcPct val="80000"/>
              </a:lnSpc>
            </a:pPr>
            <a:r>
              <a:rPr lang="es-EC" sz="2000"/>
              <a:t>Se pudo observar que no existe la debida valoración del personal que labora en la Dulcería y Cafetería La Palma en cuanto a sus opiniones y / o sugerencias, siendo así este uno de los mayores puntos que desmotivan al mismo y causan la falta de compromiso del personal con su trabajo.</a:t>
            </a:r>
            <a:endParaRPr lang="es-EC" sz="2000" b="1" u="sng"/>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a:r>
              <a:rPr lang="es-EC" sz="4000" b="1" u="sng"/>
              <a:t>RECOMENDACIONES:</a:t>
            </a:r>
            <a:r>
              <a:rPr lang="es-EC" sz="4000"/>
              <a:t/>
            </a:r>
            <a:br>
              <a:rPr lang="es-EC" sz="4000"/>
            </a:br>
            <a:endParaRPr lang="es-ES" sz="4000"/>
          </a:p>
        </p:txBody>
      </p:sp>
      <p:sp>
        <p:nvSpPr>
          <p:cNvPr id="77827" name="Rectangle 3"/>
          <p:cNvSpPr>
            <a:spLocks noGrp="1" noChangeArrowheads="1"/>
          </p:cNvSpPr>
          <p:nvPr>
            <p:ph type="body" idx="1"/>
          </p:nvPr>
        </p:nvSpPr>
        <p:spPr>
          <a:xfrm>
            <a:off x="395288" y="1412875"/>
            <a:ext cx="8353425" cy="5805488"/>
          </a:xfrm>
        </p:spPr>
        <p:txBody>
          <a:bodyPr/>
          <a:lstStyle/>
          <a:p>
            <a:pPr algn="just">
              <a:lnSpc>
                <a:spcPct val="80000"/>
              </a:lnSpc>
            </a:pPr>
            <a:r>
              <a:rPr lang="es-EC" sz="2000"/>
              <a:t>La Dulcería y Cafetería La Palma deberá aprovechar el análisis intenso que se ha realizado en cada área de su empresa, con el fin de mejorar los procesos operativos, la calidad, reducir costos que permitan obtener mayores ingresos por la eficiencia, excelencia y rapidez de sus servicios.</a:t>
            </a:r>
          </a:p>
          <a:p>
            <a:pPr algn="just">
              <a:lnSpc>
                <a:spcPct val="80000"/>
              </a:lnSpc>
            </a:pPr>
            <a:endParaRPr lang="es-EC" sz="2000"/>
          </a:p>
          <a:p>
            <a:pPr algn="just">
              <a:lnSpc>
                <a:spcPct val="80000"/>
              </a:lnSpc>
            </a:pPr>
            <a:r>
              <a:rPr lang="es-EC" sz="2000"/>
              <a:t>Es importante que la empresa promueva su imagen para ser fácilmente reconocidos en el mercado de venta de alimentos y bebidas. El primer paso a seguir dentro de esta reingeniería debe ser el Posicionamiento de la empresa, basado en una diferenciación pronunciada como la cafetería más tradicional en Guayaquil así como en términos de atención al cliente, calidad de servicio y precio que genere un valor agregado al consumidor.  </a:t>
            </a:r>
          </a:p>
          <a:p>
            <a:pPr algn="just">
              <a:lnSpc>
                <a:spcPct val="80000"/>
              </a:lnSpc>
            </a:pPr>
            <a:endParaRPr lang="es-EC" sz="2000"/>
          </a:p>
          <a:p>
            <a:pPr algn="just">
              <a:lnSpc>
                <a:spcPct val="80000"/>
              </a:lnSpc>
            </a:pPr>
            <a:r>
              <a:rPr lang="es-EC" sz="2000"/>
              <a:t>Es necesario establecer, como en toda reingeniería, controles continuos que aseguren la consecución de los objetivos planteados, y a su vez tener la retroalimentación necesaria para poder tomar medidas correctivas oportunas si es que los resultados esperados no se cumplen. </a:t>
            </a:r>
            <a:endParaRPr lang="es-ES" sz="2000"/>
          </a:p>
          <a:p>
            <a:pPr>
              <a:lnSpc>
                <a:spcPct val="80000"/>
              </a:lnSpc>
            </a:pPr>
            <a:endParaRPr lang="es-ES"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8"/>
          <p:cNvSpPr>
            <a:spLocks noGrp="1" noChangeArrowheads="1"/>
          </p:cNvSpPr>
          <p:nvPr>
            <p:ph type="title"/>
          </p:nvPr>
        </p:nvSpPr>
        <p:spPr>
          <a:xfrm>
            <a:off x="755650" y="404813"/>
            <a:ext cx="5449888" cy="827087"/>
          </a:xfrm>
        </p:spPr>
        <p:txBody>
          <a:bodyPr/>
          <a:lstStyle/>
          <a:p>
            <a:r>
              <a:rPr lang="es-MX" sz="2400" b="1"/>
              <a:t>Problemas en el área  Administrativa y Organizacional…</a:t>
            </a:r>
            <a:endParaRPr lang="es-ES" sz="2400" b="1"/>
          </a:p>
        </p:txBody>
      </p:sp>
      <p:sp>
        <p:nvSpPr>
          <p:cNvPr id="7171" name="Rectangle 3"/>
          <p:cNvSpPr>
            <a:spLocks noGrp="1" noChangeArrowheads="1"/>
          </p:cNvSpPr>
          <p:nvPr>
            <p:ph type="body" sz="half" idx="1"/>
          </p:nvPr>
        </p:nvSpPr>
        <p:spPr>
          <a:xfrm>
            <a:off x="1066800" y="1676400"/>
            <a:ext cx="7321550" cy="4114800"/>
          </a:xfrm>
        </p:spPr>
        <p:txBody>
          <a:bodyPr/>
          <a:lstStyle/>
          <a:p>
            <a:pPr>
              <a:lnSpc>
                <a:spcPct val="80000"/>
              </a:lnSpc>
              <a:buFont typeface="Wingdings" pitchFamily="2" charset="2"/>
              <a:buNone/>
            </a:pPr>
            <a:endParaRPr lang="es-MX" sz="1800"/>
          </a:p>
          <a:p>
            <a:pPr>
              <a:lnSpc>
                <a:spcPct val="80000"/>
              </a:lnSpc>
            </a:pPr>
            <a:r>
              <a:rPr lang="es-EC" sz="2400"/>
              <a:t>No se cuenta con formatos predefinidos para los reportes de ventas, inventarios, análisis de precios, costos, gastos, etc. </a:t>
            </a:r>
          </a:p>
          <a:p>
            <a:pPr algn="just">
              <a:lnSpc>
                <a:spcPct val="80000"/>
              </a:lnSpc>
              <a:buFont typeface="Wingdings" pitchFamily="2" charset="2"/>
              <a:buNone/>
            </a:pPr>
            <a:endParaRPr lang="es-EC" sz="2400"/>
          </a:p>
          <a:p>
            <a:pPr algn="just">
              <a:lnSpc>
                <a:spcPct val="80000"/>
              </a:lnSpc>
            </a:pPr>
            <a:r>
              <a:rPr lang="es-EC" sz="2400"/>
              <a:t>No existe ningún tipo de motivación ni planificación de entrenamiento y capacitación, ya sea del personal operativo o administrativo.</a:t>
            </a:r>
          </a:p>
          <a:p>
            <a:pPr algn="just">
              <a:lnSpc>
                <a:spcPct val="80000"/>
              </a:lnSpc>
              <a:buFont typeface="Wingdings" pitchFamily="2" charset="2"/>
              <a:buNone/>
            </a:pPr>
            <a:endParaRPr lang="es-EC" sz="2400"/>
          </a:p>
          <a:p>
            <a:pPr algn="just">
              <a:lnSpc>
                <a:spcPct val="80000"/>
              </a:lnSpc>
            </a:pPr>
            <a:r>
              <a:rPr lang="es-EC" sz="2400"/>
              <a:t>Los sistemas informáticos con que cuenta la empresa no son los adecuados ni se adaptan a las necesidades de la empresa. </a:t>
            </a:r>
            <a:endParaRPr lang="es-ES" sz="24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endParaRPr lang="es-ES"/>
          </a:p>
        </p:txBody>
      </p:sp>
      <p:sp>
        <p:nvSpPr>
          <p:cNvPr id="148485" name="Rectangle 5"/>
          <p:cNvSpPr>
            <a:spLocks noChangeArrowheads="1"/>
          </p:cNvSpPr>
          <p:nvPr/>
        </p:nvSpPr>
        <p:spPr bwMode="auto">
          <a:xfrm>
            <a:off x="0" y="2366963"/>
            <a:ext cx="9144000" cy="0"/>
          </a:xfrm>
          <a:prstGeom prst="rect">
            <a:avLst/>
          </a:prstGeom>
          <a:noFill/>
          <a:ln w="9525" algn="ctr">
            <a:noFill/>
            <a:miter lim="800000"/>
            <a:headEnd/>
            <a:tailEnd/>
          </a:ln>
          <a:effectLst/>
        </p:spPr>
        <p:txBody>
          <a:bodyPr wrap="none" anchor="ctr">
            <a:spAutoFit/>
          </a:bodyPr>
          <a:lstStyle/>
          <a:p>
            <a:endParaRPr lang="es-ES"/>
          </a:p>
        </p:txBody>
      </p:sp>
      <p:graphicFrame>
        <p:nvGraphicFramePr>
          <p:cNvPr id="148484" name="Object 4"/>
          <p:cNvGraphicFramePr>
            <a:graphicFrameLocks noChangeAspect="1"/>
          </p:cNvGraphicFramePr>
          <p:nvPr/>
        </p:nvGraphicFramePr>
        <p:xfrm>
          <a:off x="0" y="30163"/>
          <a:ext cx="9144000" cy="6827837"/>
        </p:xfrm>
        <a:graphic>
          <a:graphicData uri="http://schemas.openxmlformats.org/presentationml/2006/ole">
            <p:oleObj spid="_x0000_s148484" r:id="rId3" imgW="3675743" imgH="2140857" progId="Imaging.Document">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16013" y="1052513"/>
            <a:ext cx="7772400" cy="1143000"/>
          </a:xfrm>
        </p:spPr>
        <p:txBody>
          <a:bodyPr/>
          <a:lstStyle/>
          <a:p>
            <a:pPr algn="ctr"/>
            <a:r>
              <a:rPr lang="es-EC" sz="4000" b="1"/>
              <a:t>Problemas operacionales de la empresa</a:t>
            </a:r>
            <a:r>
              <a:rPr lang="es-EC" sz="4000"/>
              <a:t/>
            </a:r>
            <a:br>
              <a:rPr lang="es-EC" sz="4000"/>
            </a:br>
            <a:endParaRPr lang="es-ES" sz="4000"/>
          </a:p>
        </p:txBody>
      </p:sp>
      <p:sp>
        <p:nvSpPr>
          <p:cNvPr id="8195" name="Rectangle 3"/>
          <p:cNvSpPr>
            <a:spLocks noGrp="1" noChangeArrowheads="1"/>
          </p:cNvSpPr>
          <p:nvPr>
            <p:ph type="body" sz="half" idx="1"/>
          </p:nvPr>
        </p:nvSpPr>
        <p:spPr>
          <a:xfrm>
            <a:off x="1258888" y="2492375"/>
            <a:ext cx="7105650" cy="3600450"/>
          </a:xfrm>
        </p:spPr>
        <p:txBody>
          <a:bodyPr/>
          <a:lstStyle/>
          <a:p>
            <a:pPr algn="just"/>
            <a:r>
              <a:rPr lang="es-EC"/>
              <a:t>No tener claramente organizadas las funciones y responsabilidades de todo el personal de la empresa, tanto del personal administrativo como del personal operativo.</a:t>
            </a:r>
            <a:r>
              <a:rPr lang="es-EC" sz="2800"/>
              <a:t>  </a:t>
            </a:r>
          </a:p>
          <a:p>
            <a:pPr algn="just"/>
            <a:endParaRPr lang="es-ES"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917575"/>
            <a:ext cx="8229600" cy="1143000"/>
          </a:xfrm>
        </p:spPr>
        <p:txBody>
          <a:bodyPr/>
          <a:lstStyle/>
          <a:p>
            <a:pPr algn="ctr"/>
            <a:r>
              <a:rPr lang="es-EC" sz="4000" b="1"/>
              <a:t>Problemas financieros de la empresa</a:t>
            </a:r>
            <a:r>
              <a:rPr lang="es-EC" sz="4000"/>
              <a:t/>
            </a:r>
            <a:br>
              <a:rPr lang="es-EC" sz="4000"/>
            </a:br>
            <a:endParaRPr lang="es-ES" sz="4000"/>
          </a:p>
        </p:txBody>
      </p:sp>
      <p:sp>
        <p:nvSpPr>
          <p:cNvPr id="9219" name="Rectangle 3"/>
          <p:cNvSpPr>
            <a:spLocks noGrp="1" noChangeArrowheads="1"/>
          </p:cNvSpPr>
          <p:nvPr>
            <p:ph type="body" idx="1"/>
          </p:nvPr>
        </p:nvSpPr>
        <p:spPr>
          <a:xfrm>
            <a:off x="539750" y="1484313"/>
            <a:ext cx="8229600" cy="5040312"/>
          </a:xfrm>
        </p:spPr>
        <p:txBody>
          <a:bodyPr/>
          <a:lstStyle/>
          <a:p>
            <a:pPr>
              <a:lnSpc>
                <a:spcPct val="80000"/>
              </a:lnSpc>
            </a:pPr>
            <a:endParaRPr lang="es-EC" sz="2000"/>
          </a:p>
          <a:p>
            <a:pPr algn="just">
              <a:lnSpc>
                <a:spcPct val="80000"/>
              </a:lnSpc>
            </a:pPr>
            <a:r>
              <a:rPr lang="es-EC" sz="2400"/>
              <a:t>Falta  de un control correcto, constante y exacto en el área financiera.  </a:t>
            </a:r>
          </a:p>
          <a:p>
            <a:pPr algn="just">
              <a:lnSpc>
                <a:spcPct val="80000"/>
              </a:lnSpc>
            </a:pPr>
            <a:endParaRPr lang="es-EC" sz="2400"/>
          </a:p>
          <a:p>
            <a:pPr algn="just">
              <a:lnSpc>
                <a:spcPct val="80000"/>
              </a:lnSpc>
            </a:pPr>
            <a:r>
              <a:rPr lang="es-EC" sz="2400"/>
              <a:t>Manejan  reportes elaborados manualmente, que no son archivados de manera organizada y en los cuales no manejaban un formato estándar.</a:t>
            </a:r>
            <a:br>
              <a:rPr lang="es-EC" sz="2400"/>
            </a:br>
            <a:endParaRPr lang="es-EC" sz="2400"/>
          </a:p>
          <a:p>
            <a:pPr algn="just">
              <a:lnSpc>
                <a:spcPct val="80000"/>
              </a:lnSpc>
            </a:pPr>
            <a:r>
              <a:rPr lang="es-EC" sz="2400"/>
              <a:t>No elaboran flujos de caja, ni puntos de equilibrio. </a:t>
            </a:r>
          </a:p>
          <a:p>
            <a:pPr algn="just">
              <a:lnSpc>
                <a:spcPct val="80000"/>
              </a:lnSpc>
              <a:buFont typeface="Wingdings" pitchFamily="2" charset="2"/>
              <a:buNone/>
            </a:pPr>
            <a:endParaRPr lang="es-EC" sz="2400"/>
          </a:p>
          <a:p>
            <a:pPr algn="just">
              <a:lnSpc>
                <a:spcPct val="80000"/>
              </a:lnSpc>
            </a:pPr>
            <a:r>
              <a:rPr lang="es-EC" sz="2400"/>
              <a:t>No pueden establecer la verdadera necesidad de dinero. </a:t>
            </a:r>
            <a:endParaRPr lang="es-ES"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4800" b="1" i="0" u="sng"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4800" b="1" i="0" u="sng"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Default Design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Default Design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Default Design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Fábrica</Template>
  <TotalTime>721</TotalTime>
  <Words>3042</Words>
  <Application>Microsoft PowerPoint</Application>
  <PresentationFormat>Presentación en pantalla (4:3)</PresentationFormat>
  <Paragraphs>473</Paragraphs>
  <Slides>70</Slides>
  <Notes>1</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2</vt:i4>
      </vt:variant>
      <vt:variant>
        <vt:lpstr>Títulos de diapositiva</vt:lpstr>
      </vt:variant>
      <vt:variant>
        <vt:i4>70</vt:i4>
      </vt:variant>
    </vt:vector>
  </HeadingPairs>
  <TitlesOfParts>
    <vt:vector size="77" baseType="lpstr">
      <vt:lpstr>Arial</vt:lpstr>
      <vt:lpstr>Arial Narrow</vt:lpstr>
      <vt:lpstr>Wingdings</vt:lpstr>
      <vt:lpstr>Times New Roman</vt:lpstr>
      <vt:lpstr>Default Design</vt:lpstr>
      <vt:lpstr>Gráfico de Microsoft Excel</vt:lpstr>
      <vt:lpstr>Imaging.Document</vt:lpstr>
      <vt:lpstr>”Reingenieria Administrativa, Financiera, Operativa y Comercial de la Dulcería y Cafetería La Palma”</vt:lpstr>
      <vt:lpstr> DIAGNOSTICO DE LA SITUACIÓN ACTUAL DE LA EMPRESA</vt:lpstr>
      <vt:lpstr> Antecedentes…  La marca La Palma se encuentra representada por :</vt:lpstr>
      <vt:lpstr>Diapositiva 4</vt:lpstr>
      <vt:lpstr>Diapositiva 5</vt:lpstr>
      <vt:lpstr> Problemas en el área  Administrativa y Organizacional </vt:lpstr>
      <vt:lpstr>Problemas en el área  Administrativa y Organizacional…</vt:lpstr>
      <vt:lpstr>Problemas operacionales de la empresa </vt:lpstr>
      <vt:lpstr>Problemas financieros de la empresa </vt:lpstr>
      <vt:lpstr>Problemas de mercado</vt:lpstr>
      <vt:lpstr>Diapositiva 11</vt:lpstr>
      <vt:lpstr>Diapositiva 12</vt:lpstr>
      <vt:lpstr>Diapositiva 13</vt:lpstr>
      <vt:lpstr>Diapositiva 14</vt:lpstr>
      <vt:lpstr>PROPUESTA DE REINGENIERÍA</vt:lpstr>
      <vt:lpstr>Definición formal de Reingeniería  </vt:lpstr>
      <vt:lpstr>La Reingeniería  se fundamenta en las tres C´s:</vt:lpstr>
      <vt:lpstr>Reingeniería Administrativa</vt:lpstr>
      <vt:lpstr>Reingeniería Administrativa …</vt:lpstr>
      <vt:lpstr>Misión de la empresa</vt:lpstr>
      <vt:lpstr>Visión de la empresa </vt:lpstr>
      <vt:lpstr>Objetivos Generales </vt:lpstr>
      <vt:lpstr>Objetivos Específicos </vt:lpstr>
      <vt:lpstr>Objetivos Específicos…</vt:lpstr>
      <vt:lpstr>Análisis Organizacional </vt:lpstr>
      <vt:lpstr>Organigrama con la reingeniería </vt:lpstr>
      <vt:lpstr>Entrenamiento </vt:lpstr>
      <vt:lpstr>Evaluación de desempeño </vt:lpstr>
      <vt:lpstr>Políticas de motivación para el personal </vt:lpstr>
      <vt:lpstr>Capacitación </vt:lpstr>
      <vt:lpstr>Círculos de calidad.- </vt:lpstr>
      <vt:lpstr>Círculos de calidad…</vt:lpstr>
      <vt:lpstr>Reingeniería  Operativa</vt:lpstr>
      <vt:lpstr>Reingeniería Operativa….</vt:lpstr>
      <vt:lpstr>Diapositiva 35</vt:lpstr>
      <vt:lpstr>Reingeniería Operativa….</vt:lpstr>
      <vt:lpstr>Diapositiva 37</vt:lpstr>
      <vt:lpstr>Reingeniería Operativa…</vt:lpstr>
      <vt:lpstr>Diapositiva 39</vt:lpstr>
      <vt:lpstr>Diapositiva 40</vt:lpstr>
      <vt:lpstr>Reingeniería Comercial</vt:lpstr>
      <vt:lpstr>Reingeniería Comercial….</vt:lpstr>
      <vt:lpstr> Investigación Actualizada del mercado</vt:lpstr>
      <vt:lpstr>Objetivos de la investigación </vt:lpstr>
      <vt:lpstr> Encuestas</vt:lpstr>
      <vt:lpstr>Calculo de la muestra</vt:lpstr>
      <vt:lpstr>Diapositiva 47</vt:lpstr>
      <vt:lpstr>Estudio de la competencia</vt:lpstr>
      <vt:lpstr>Competencia…</vt:lpstr>
      <vt:lpstr>Diapositiva 50</vt:lpstr>
      <vt:lpstr>Diapositiva 51</vt:lpstr>
      <vt:lpstr>Diapositiva 52</vt:lpstr>
      <vt:lpstr> ¿Qué cambio, considera usted el más importante que debería realizarse en la Dulcería y Cafetería La Palma? </vt:lpstr>
      <vt:lpstr> Si usted no puede ser atendido en  la   Dulcería y Cafetería . ¿Cuál seria su otra opción? </vt:lpstr>
      <vt:lpstr>Estrategias comerciales</vt:lpstr>
      <vt:lpstr>Reingeniería Financiera</vt:lpstr>
      <vt:lpstr>Diapositiva 57</vt:lpstr>
      <vt:lpstr>Análisis de la estructura del costo </vt:lpstr>
      <vt:lpstr>Diapositiva 59</vt:lpstr>
      <vt:lpstr>Diapositiva 60</vt:lpstr>
      <vt:lpstr>Ventas proyectadas </vt:lpstr>
      <vt:lpstr>Puntos de equilibrio y ventas proyectadas </vt:lpstr>
      <vt:lpstr>Costo de capital </vt:lpstr>
      <vt:lpstr>Estados de pérdidas y ganancias proyectados </vt:lpstr>
      <vt:lpstr>Flujos de caja proyectado </vt:lpstr>
      <vt:lpstr>VAN, TIR ESCENARIOS</vt:lpstr>
      <vt:lpstr>Financiamiento de la Reingeniería</vt:lpstr>
      <vt:lpstr>CONCLUSIONES: </vt:lpstr>
      <vt:lpstr>RECOMENDACIONES: </vt:lpstr>
      <vt:lpstr>Diapositiva 70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”Reingenieria Administrativa, Financiera, Operativa y Comercial de la Dulcería y Cafetería La Palma”</dc:title>
  <dc:creator>.</dc:creator>
  <cp:lastModifiedBy>Administrador</cp:lastModifiedBy>
  <cp:revision>72</cp:revision>
  <dcterms:created xsi:type="dcterms:W3CDTF">2004-12-29T19:06:19Z</dcterms:created>
  <dcterms:modified xsi:type="dcterms:W3CDTF">2009-12-17T14:45:47Z</dcterms:modified>
</cp:coreProperties>
</file>