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65" r:id="rId2"/>
    <p:sldId id="258" r:id="rId3"/>
    <p:sldId id="259" r:id="rId4"/>
    <p:sldId id="257" r:id="rId5"/>
    <p:sldId id="260" r:id="rId6"/>
    <p:sldId id="261" r:id="rId7"/>
    <p:sldId id="264" r:id="rId8"/>
    <p:sldId id="262" r:id="rId9"/>
    <p:sldId id="263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648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648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48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48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48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48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648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648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48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648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648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648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648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4F9520-35EA-454F-9149-2CD905DA82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F317E9-0300-4898-9F5D-B55DA35FA91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D8EBF-D736-4810-A3FC-57730E87A90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9652F0-8B64-46F9-A13E-007783C8822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5DCB10-29F4-4E86-8286-4ED2F11A396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8A8F4E2-F7F3-47AF-BB7E-96511CDBCF49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D29BE7-EB31-47DE-A27A-9F15EDFFE92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A19478-9135-4091-8B72-B6BB67258C6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5E25E-A099-4CB2-8724-8A567B1C54E0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850113-7112-4487-9DE0-218767302CC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D6DF02-7F53-4B88-A7E0-26B3C872F1D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1621A7-7B26-449A-8DFD-184DAFBDA94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9FEB0E-8CF3-4D94-8C58-7E122262405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40FA44-171E-4C88-A201-88F77D6C0BA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8EC5DC-5AFE-470F-A2F4-D5EBCAF9FB2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8141506-7100-4969-B197-EA0FF5A77BCB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1638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638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638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38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38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38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638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638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638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38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638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63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iche.espol.edu.ec/images/logo_iche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http://www.academico.espol.edu.ec/Academico/images/p_logo.gif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549275"/>
            <a:ext cx="7772400" cy="1295400"/>
          </a:xfrm>
        </p:spPr>
        <p:txBody>
          <a:bodyPr/>
          <a:lstStyle/>
          <a:p>
            <a:r>
              <a:rPr lang="es-ES_tradnl" sz="2700">
                <a:solidFill>
                  <a:schemeClr val="tx1"/>
                </a:solidFill>
                <a:latin typeface="Verdana" pitchFamily="34" charset="0"/>
              </a:rPr>
              <a:t>Escuela Superior Politécnica del Litoral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773238"/>
            <a:ext cx="7999413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>
                <a:latin typeface="Book Antiqua" pitchFamily="18" charset="0"/>
              </a:rPr>
              <a:t>Instituto de Ciencias Humanísticas y Económicas</a:t>
            </a:r>
            <a:r>
              <a:rPr lang="es-ES_tradnl" sz="2400">
                <a:latin typeface="Book Antiqua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s-ES_tradnl" sz="2000" b="1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s-ES_tradnl" sz="2000" b="1">
                <a:latin typeface="Book Antiqua" pitchFamily="18" charset="0"/>
              </a:rPr>
              <a:t>Tema:</a:t>
            </a:r>
            <a:r>
              <a:rPr lang="es-ES_tradnl" sz="2400">
                <a:latin typeface="Book Antiqua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s-ES_tradnl" sz="2400"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s-ES" b="1"/>
              <a:t>“Análisis Comparativo de la Discriminación Salarial por Género entre el sector formal e informal del Ecuador 1995-2004”</a:t>
            </a:r>
            <a:r>
              <a:rPr lang="es-ES"/>
              <a:t> </a:t>
            </a:r>
          </a:p>
          <a:p>
            <a:pPr>
              <a:lnSpc>
                <a:spcPct val="90000"/>
              </a:lnSpc>
            </a:pPr>
            <a:endParaRPr lang="es-ES_tradnl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  <a:p>
            <a:pPr>
              <a:lnSpc>
                <a:spcPct val="90000"/>
              </a:lnSpc>
            </a:pPr>
            <a:r>
              <a:rPr lang="es-ES_tradnl" sz="2400">
                <a:latin typeface="Book Antiqua" pitchFamily="18" charset="0"/>
              </a:rPr>
              <a:t>Presentada por:  Karina Chilán Serrano</a:t>
            </a:r>
          </a:p>
          <a:p>
            <a:pPr>
              <a:lnSpc>
                <a:spcPct val="90000"/>
              </a:lnSpc>
            </a:pPr>
            <a:r>
              <a:rPr lang="es-ES_tradnl" sz="2400">
                <a:latin typeface="Book Antiqua" pitchFamily="18" charset="0"/>
              </a:rPr>
              <a:t>                            Sofía Viscarra Bazán</a:t>
            </a:r>
            <a:endParaRPr lang="es-ES_tradnl" sz="2400" b="1">
              <a:latin typeface="Book Antiqua" pitchFamily="18" charset="0"/>
            </a:endParaRPr>
          </a:p>
        </p:txBody>
      </p:sp>
      <p:pic>
        <p:nvPicPr>
          <p:cNvPr id="168964" name="Picture 4" descr="http://www.iche.espol.edu.ec/images/logo_iche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101013" y="188913"/>
            <a:ext cx="7032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965" name="Picture 5" descr="ESPOL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395288" y="260350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RESULTADOS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C" b="1"/>
              <a:t>ÍNDICE DE DUNCAN</a:t>
            </a:r>
            <a:endParaRPr lang="es-ES" b="1"/>
          </a:p>
        </p:txBody>
      </p:sp>
      <p:pic>
        <p:nvPicPr>
          <p:cNvPr id="169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952750"/>
            <a:ext cx="3887787" cy="19161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RESULTADOS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979613" y="1557338"/>
            <a:ext cx="4968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ÍNDICE DE DUNCAN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20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852738"/>
            <a:ext cx="3889375" cy="19446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720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3789363"/>
            <a:ext cx="3848100" cy="20161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RESULTADOS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971550" y="2527300"/>
            <a:ext cx="73453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1430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Las variables utilizadas son las siguientes:</a:t>
            </a:r>
          </a:p>
          <a:p>
            <a:pPr indent="114300">
              <a:tabLst>
                <a:tab pos="342900" algn="l"/>
              </a:tabLst>
            </a:pPr>
            <a:endParaRPr lang="es-ES" sz="240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S: Años de instrucción.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edu_p: Educación de los padres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exp: Años de experiencia.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exp2: Años de experiencia al cuadrado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Sindicat: sindicato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Public: sector público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_cons: término residual.</a:t>
            </a:r>
          </a:p>
          <a:p>
            <a:pPr indent="114300" eaLnBrk="0" hangingPunct="0">
              <a:tabLst>
                <a:tab pos="342900" algn="l"/>
              </a:tabLst>
            </a:pPr>
            <a:r>
              <a:rPr lang="es-ES" sz="2400">
                <a:latin typeface="Verdana" pitchFamily="34" charset="0"/>
                <a:ea typeface="Times New Roman" pitchFamily="18" charset="0"/>
                <a:cs typeface="Arial" charset="0"/>
              </a:rPr>
              <a:t>Otro_idioma: otro idioma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RESULTADOS</a:t>
            </a:r>
            <a:endParaRPr lang="es-ES">
              <a:solidFill>
                <a:schemeClr val="hlink"/>
              </a:solidFill>
            </a:endParaRPr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565400"/>
            <a:ext cx="7920037" cy="33115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3062" name="Picture 6" descr="j0223738"/>
          <p:cNvPicPr>
            <a:picLocks noChangeAspect="1" noChangeArrowheads="1" noCrop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333375"/>
            <a:ext cx="1428750" cy="11906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RESULTADOS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0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781300"/>
            <a:ext cx="8280400" cy="2952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086" name="Picture 6" descr="j0223738"/>
          <p:cNvPicPr>
            <a:picLocks noChangeAspect="1" noChangeArrowheads="1" noCrop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333375"/>
            <a:ext cx="1428750" cy="11906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C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RESULTADOS</a:t>
            </a:r>
            <a:endParaRPr lang="es-E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51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141663"/>
            <a:ext cx="6264275" cy="2879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175111" name="Picture 7" descr="j02544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33375"/>
            <a:ext cx="135255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2" name="Rectangle 4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C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RESULTADOS</a:t>
            </a:r>
            <a:endParaRPr lang="es-E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613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068638"/>
            <a:ext cx="7129463" cy="3024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C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RESULTADOS</a:t>
            </a:r>
            <a:endParaRPr lang="es-E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71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924175"/>
            <a:ext cx="6265863" cy="27924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7159" name="Picture 7" descr="j025442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135255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C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RESULTADOS</a:t>
            </a:r>
            <a:endParaRPr lang="es-ES" sz="44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1042988" y="1628775"/>
            <a:ext cx="7129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MÉTODO DE BLINDER Y OAXACA</a:t>
            </a:r>
            <a:endParaRPr lang="es-E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81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781300"/>
            <a:ext cx="7416800" cy="2879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492375"/>
            <a:ext cx="8229600" cy="1512888"/>
          </a:xfrm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CONCLUSIONES E IMPLICACIONES ECÓNOMICAS</a:t>
            </a:r>
            <a:endParaRPr lang="es-ES" sz="4000">
              <a:solidFill>
                <a:schemeClr val="hlink"/>
              </a:solidFill>
            </a:endParaRPr>
          </a:p>
        </p:txBody>
      </p:sp>
      <p:pic>
        <p:nvPicPr>
          <p:cNvPr id="179204" name="Picture 4" descr="j025448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196975"/>
            <a:ext cx="1511300" cy="122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6994525" cy="1143000"/>
          </a:xfrm>
        </p:spPr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MARCO TEÓRICO 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C"/>
              <a:t>El Modelo de la Concentración: La segregación Ocupacional. (indice de segregación)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C"/>
          </a:p>
          <a:p>
            <a:pPr algn="just">
              <a:lnSpc>
                <a:spcPct val="90000"/>
              </a:lnSpc>
            </a:pPr>
            <a:r>
              <a:rPr lang="es-EC"/>
              <a:t>Salarios y Discriminación. (brecha salarial componente explicado y no explicado)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C"/>
          </a:p>
          <a:p>
            <a:pPr algn="just">
              <a:lnSpc>
                <a:spcPct val="90000"/>
              </a:lnSpc>
            </a:pPr>
            <a:r>
              <a:rPr lang="es-EC"/>
              <a:t>Hipótesis del Capital Humano y de segregación.(Becker define discriminación; segregación horizontal y vertical)</a:t>
            </a:r>
            <a:endParaRPr lang="es-ES"/>
          </a:p>
        </p:txBody>
      </p:sp>
      <p:pic>
        <p:nvPicPr>
          <p:cNvPr id="136203" name="Picture 11" descr="j02237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04813"/>
            <a:ext cx="169227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36838"/>
            <a:ext cx="8229600" cy="1143000"/>
          </a:xfrm>
        </p:spPr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GRACIAS !!!</a:t>
            </a:r>
            <a:endParaRPr lang="es-E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75" name="Rectangle 327"/>
          <p:cNvSpPr>
            <a:spLocks noGrp="1" noRot="1" noChangeArrowheads="1"/>
          </p:cNvSpPr>
          <p:nvPr>
            <p:ph type="title"/>
          </p:nvPr>
        </p:nvSpPr>
        <p:spPr>
          <a:xfrm>
            <a:off x="446088" y="404813"/>
            <a:ext cx="8697912" cy="1719262"/>
          </a:xfrm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MÉTODO DE BLINDER Y OAXACA</a:t>
            </a:r>
            <a:br>
              <a:rPr lang="es-EC" sz="4000">
                <a:solidFill>
                  <a:schemeClr val="hlink"/>
                </a:solidFill>
              </a:rPr>
            </a:br>
            <a:r>
              <a:rPr lang="es-EC" sz="4000">
                <a:solidFill>
                  <a:schemeClr val="hlink"/>
                </a:solidFill>
              </a:rPr>
              <a:t>INCLUYENDO EMPLEADAS DOMÉSTICAS Y JORNALEROS</a:t>
            </a:r>
            <a:endParaRPr lang="es-ES" sz="4000">
              <a:solidFill>
                <a:schemeClr val="hlink"/>
              </a:solidFill>
            </a:endParaRPr>
          </a:p>
        </p:txBody>
      </p:sp>
      <p:pic>
        <p:nvPicPr>
          <p:cNvPr id="181902" name="Picture 6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454275"/>
            <a:ext cx="7488237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46088" y="404813"/>
            <a:ext cx="8697912" cy="1719262"/>
          </a:xfrm>
          <a:noFill/>
          <a:ln/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MÉTODO DE BLINDER Y OAXACA</a:t>
            </a:r>
            <a:br>
              <a:rPr lang="es-EC" sz="4000">
                <a:solidFill>
                  <a:schemeClr val="hlink"/>
                </a:solidFill>
              </a:rPr>
            </a:br>
            <a:r>
              <a:rPr lang="es-EC" sz="4000">
                <a:solidFill>
                  <a:schemeClr val="hlink"/>
                </a:solidFill>
              </a:rPr>
              <a:t>INCLUYENDO EMPLEADAS DOMÉSTICAS Y JORNALEROS</a:t>
            </a:r>
            <a:endParaRPr lang="es-ES" sz="4000">
              <a:solidFill>
                <a:schemeClr val="hlink"/>
              </a:solidFill>
            </a:endParaRPr>
          </a:p>
        </p:txBody>
      </p:sp>
      <p:pic>
        <p:nvPicPr>
          <p:cNvPr id="182491" name="Picture 2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3068638"/>
            <a:ext cx="7416800" cy="260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46088" y="404813"/>
            <a:ext cx="8697912" cy="1719262"/>
          </a:xfrm>
          <a:noFill/>
          <a:ln/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MÉTODO DE BLINDER Y OAXACA</a:t>
            </a:r>
            <a:br>
              <a:rPr lang="es-EC" sz="4000">
                <a:solidFill>
                  <a:schemeClr val="hlink"/>
                </a:solidFill>
              </a:rPr>
            </a:br>
            <a:r>
              <a:rPr lang="es-EC" sz="4000">
                <a:solidFill>
                  <a:schemeClr val="hlink"/>
                </a:solidFill>
              </a:rPr>
              <a:t>INCLUYENDO EMPLEADAS DOMÉSTICAS Y JORNALEROS</a:t>
            </a:r>
            <a:endParaRPr lang="es-ES" sz="4000">
              <a:solidFill>
                <a:schemeClr val="hlink"/>
              </a:solidFill>
            </a:endParaRPr>
          </a:p>
        </p:txBody>
      </p:sp>
      <p:pic>
        <p:nvPicPr>
          <p:cNvPr id="1853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630488"/>
            <a:ext cx="6481763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900113" y="274638"/>
            <a:ext cx="7127875" cy="1641475"/>
          </a:xfrm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SITUACIÓN DEL MERCADO LABORAL EN AMÉRICA LATINA</a:t>
            </a:r>
            <a:endParaRPr lang="es-ES" sz="4000">
              <a:solidFill>
                <a:schemeClr val="hlink"/>
              </a:solidFill>
            </a:endParaRP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276475"/>
            <a:ext cx="2890837" cy="3600450"/>
          </a:xfrm>
        </p:spPr>
        <p:txBody>
          <a:bodyPr/>
          <a:lstStyle/>
          <a:p>
            <a:pPr algn="just"/>
            <a:r>
              <a:rPr lang="es-EC" sz="2800"/>
              <a:t>Protección social </a:t>
            </a:r>
          </a:p>
          <a:p>
            <a:pPr algn="just"/>
            <a:r>
              <a:rPr lang="es-EC" sz="2800"/>
              <a:t>Informalización del empleo</a:t>
            </a:r>
          </a:p>
          <a:p>
            <a:pPr algn="just"/>
            <a:r>
              <a:rPr lang="es-EC" sz="2800"/>
              <a:t>Formas precarias de trabajo</a:t>
            </a:r>
          </a:p>
          <a:p>
            <a:pPr algn="just"/>
            <a:r>
              <a:rPr lang="es-EC" sz="2800"/>
              <a:t>Estancada productividad  </a:t>
            </a:r>
            <a:endParaRPr lang="es-ES" sz="2800"/>
          </a:p>
        </p:txBody>
      </p:sp>
      <p:pic>
        <p:nvPicPr>
          <p:cNvPr id="141319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63938" y="2420938"/>
            <a:ext cx="5329237" cy="3313112"/>
          </a:xfrm>
          <a:noFill/>
          <a:ln/>
        </p:spPr>
      </p:pic>
      <p:pic>
        <p:nvPicPr>
          <p:cNvPr id="141323" name="Picture 11" descr="j02841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765175"/>
            <a:ext cx="1152525" cy="792163"/>
          </a:xfrm>
          <a:prstGeom prst="rect">
            <a:avLst/>
          </a:prstGeom>
          <a:noFill/>
        </p:spPr>
      </p:pic>
      <p:pic>
        <p:nvPicPr>
          <p:cNvPr id="141324" name="Picture 12" descr="j028413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692150"/>
            <a:ext cx="935038" cy="93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051050" y="274638"/>
            <a:ext cx="6635750" cy="1143000"/>
          </a:xfrm>
        </p:spPr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TASA DE DESEMPLEO</a:t>
            </a:r>
            <a:endParaRPr lang="es-ES">
              <a:solidFill>
                <a:schemeClr val="hlink"/>
              </a:solidFill>
            </a:endParaRPr>
          </a:p>
        </p:txBody>
      </p:sp>
      <p:pic>
        <p:nvPicPr>
          <p:cNvPr id="133131" name="Picture 11" descr="j028320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1403350" cy="1076325"/>
          </a:xfrm>
          <a:prstGeom prst="rect">
            <a:avLst/>
          </a:prstGeom>
          <a:noFill/>
        </p:spPr>
      </p:pic>
      <p:pic>
        <p:nvPicPr>
          <p:cNvPr id="133133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700213"/>
            <a:ext cx="8424862" cy="475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1187450" y="274638"/>
            <a:ext cx="7956550" cy="1143000"/>
          </a:xfrm>
        </p:spPr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  TASA DE PARTICIPACIÓN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14563"/>
            <a:ext cx="2916238" cy="3590925"/>
          </a:xfrm>
        </p:spPr>
        <p:txBody>
          <a:bodyPr/>
          <a:lstStyle/>
          <a:p>
            <a:pPr algn="just"/>
            <a:r>
              <a:rPr lang="es-EC" sz="2800"/>
              <a:t>Mujeres representan el 40% de la PEA urbana</a:t>
            </a:r>
          </a:p>
          <a:p>
            <a:pPr algn="just"/>
            <a:r>
              <a:rPr lang="es-EC" sz="2800"/>
              <a:t>Mujeres ganan 64% de lo que ganan los hombres</a:t>
            </a:r>
          </a:p>
          <a:p>
            <a:pPr algn="just">
              <a:buFont typeface="Wingdings" pitchFamily="2" charset="2"/>
              <a:buNone/>
            </a:pPr>
            <a:endParaRPr lang="es-ES" sz="2800"/>
          </a:p>
        </p:txBody>
      </p:sp>
      <p:pic>
        <p:nvPicPr>
          <p:cNvPr id="143369" name="Picture 9" descr="j02972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1225550" cy="1196975"/>
          </a:xfrm>
          <a:prstGeom prst="rect">
            <a:avLst/>
          </a:prstGeom>
          <a:noFill/>
        </p:spPr>
      </p:pic>
      <p:pic>
        <p:nvPicPr>
          <p:cNvPr id="143376" name="Picture 1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203575" y="1844675"/>
            <a:ext cx="5616575" cy="3816350"/>
          </a:xfrm>
          <a:solidFill>
            <a:schemeClr val="tx1"/>
          </a:solidFill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051050" y="274638"/>
            <a:ext cx="6635750" cy="1143000"/>
          </a:xfrm>
        </p:spPr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Mujeres y su </a:t>
            </a:r>
            <a:r>
              <a:rPr lang="es-EC">
                <a:solidFill>
                  <a:schemeClr val="hlink"/>
                </a:solidFill>
              </a:rPr>
              <a:t>Presencia</a:t>
            </a:r>
            <a:r>
              <a:rPr lang="es-EC" sz="4000">
                <a:solidFill>
                  <a:schemeClr val="hlink"/>
                </a:solidFill>
              </a:rPr>
              <a:t> en el Sector Informal</a:t>
            </a:r>
            <a:endParaRPr lang="es-ES" sz="4000">
              <a:solidFill>
                <a:schemeClr val="hlink"/>
              </a:solidFill>
            </a:endParaRPr>
          </a:p>
        </p:txBody>
      </p:sp>
      <p:graphicFrame>
        <p:nvGraphicFramePr>
          <p:cNvPr id="145417" name="Object 9"/>
          <p:cNvGraphicFramePr>
            <a:graphicFrameLocks noChangeAspect="1"/>
          </p:cNvGraphicFramePr>
          <p:nvPr>
            <p:ph idx="1"/>
          </p:nvPr>
        </p:nvGraphicFramePr>
        <p:xfrm>
          <a:off x="684213" y="1700213"/>
          <a:ext cx="7704137" cy="4494212"/>
        </p:xfrm>
        <a:graphic>
          <a:graphicData uri="http://schemas.openxmlformats.org/presentationml/2006/ole">
            <p:oleObj spid="_x0000_s145417" name="Hoja de cálculo" r:id="rId3" imgW="6010275" imgH="3571875" progId="Excel.Sheet.8">
              <p:embed/>
            </p:oleObj>
          </a:graphicData>
        </a:graphic>
      </p:graphicFrame>
      <p:pic>
        <p:nvPicPr>
          <p:cNvPr id="145418" name="Picture 10" descr="j022374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60350"/>
            <a:ext cx="1368425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>
                <a:solidFill>
                  <a:schemeClr val="hlink"/>
                </a:solidFill>
              </a:rPr>
              <a:t>DESCRIPCIÓN DE LOS DATOS</a:t>
            </a:r>
            <a:endParaRPr lang="es-ES" sz="4000">
              <a:solidFill>
                <a:schemeClr val="hlink"/>
              </a:solidFill>
            </a:endParaRPr>
          </a:p>
        </p:txBody>
      </p:sp>
      <p:pic>
        <p:nvPicPr>
          <p:cNvPr id="16794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565400"/>
            <a:ext cx="3028950" cy="2160588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6794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2565400"/>
            <a:ext cx="3028950" cy="2160588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METODOLOGÍA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00200"/>
            <a:ext cx="6264275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C" b="1"/>
              <a:t>ÍNDICE DE DUNCAN</a:t>
            </a:r>
            <a:r>
              <a:rPr lang="es-EC"/>
              <a:t> </a:t>
            </a:r>
          </a:p>
          <a:p>
            <a:endParaRPr lang="es-EC"/>
          </a:p>
          <a:p>
            <a:endParaRPr lang="es-EC"/>
          </a:p>
          <a:p>
            <a:endParaRPr lang="es-EC"/>
          </a:p>
          <a:p>
            <a:r>
              <a:rPr lang="es-EC"/>
              <a:t>El modelo </a:t>
            </a:r>
          </a:p>
          <a:p>
            <a:r>
              <a:rPr lang="es-EC"/>
              <a:t>Ventajas y desventajas</a:t>
            </a:r>
          </a:p>
          <a:p>
            <a:pPr>
              <a:buFont typeface="Wingdings" pitchFamily="2" charset="2"/>
              <a:buNone/>
            </a:pPr>
            <a:endParaRPr lang="es-EC"/>
          </a:p>
          <a:p>
            <a:endParaRPr lang="es-EC"/>
          </a:p>
          <a:p>
            <a:pPr>
              <a:buFont typeface="Wingdings" pitchFamily="2" charset="2"/>
              <a:buNone/>
            </a:pPr>
            <a:endParaRPr lang="es-ES"/>
          </a:p>
        </p:txBody>
      </p:sp>
      <p:pic>
        <p:nvPicPr>
          <p:cNvPr id="14848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2565400"/>
            <a:ext cx="26638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>
                <a:solidFill>
                  <a:schemeClr val="hlink"/>
                </a:solidFill>
              </a:rPr>
              <a:t>METODOLOGÍA</a:t>
            </a:r>
            <a:endParaRPr lang="es-ES">
              <a:solidFill>
                <a:schemeClr val="hlink"/>
              </a:solidFill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484313"/>
            <a:ext cx="7488238" cy="60483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EC" b="1"/>
              <a:t>MÉTODO DE BLINDER Y OAXACA  </a:t>
            </a:r>
            <a:endParaRPr lang="es-ES" b="1"/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0" y="0"/>
          <a:ext cx="1990725" cy="257175"/>
        </p:xfrm>
        <a:graphic>
          <a:graphicData uri="http://schemas.openxmlformats.org/presentationml/2006/ole">
            <p:oleObj spid="_x0000_s150532" name="Ecuación" r:id="rId3" imgW="1993900" imgH="254000" progId="Equation.3">
              <p:embed/>
            </p:oleObj>
          </a:graphicData>
        </a:graphic>
      </p:graphicFrame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0534" name="Object 6"/>
          <p:cNvGraphicFramePr>
            <a:graphicFrameLocks noChangeAspect="1"/>
          </p:cNvGraphicFramePr>
          <p:nvPr/>
        </p:nvGraphicFramePr>
        <p:xfrm>
          <a:off x="2124075" y="3933825"/>
          <a:ext cx="5748338" cy="576263"/>
        </p:xfrm>
        <a:graphic>
          <a:graphicData uri="http://schemas.openxmlformats.org/presentationml/2006/ole">
            <p:oleObj spid="_x0000_s150534" name="Ecuación" r:id="rId4" imgW="1917360" imgH="253800" progId="Equation.3">
              <p:embed/>
            </p:oleObj>
          </a:graphicData>
        </a:graphic>
      </p:graphicFrame>
      <p:graphicFrame>
        <p:nvGraphicFramePr>
          <p:cNvPr id="150539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2916238" y="2205038"/>
          <a:ext cx="3816350" cy="1223962"/>
        </p:xfrm>
        <a:graphic>
          <a:graphicData uri="http://schemas.openxmlformats.org/presentationml/2006/ole">
            <p:oleObj spid="_x0000_s150539" name="Ecuación" r:id="rId5" imgW="1320480" imgH="507960" progId="Equation.3">
              <p:embed/>
            </p:oleObj>
          </a:graphicData>
        </a:graphic>
      </p:graphicFrame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0540" name="Object 12"/>
          <p:cNvGraphicFramePr>
            <a:graphicFrameLocks noChangeAspect="1"/>
          </p:cNvGraphicFramePr>
          <p:nvPr/>
        </p:nvGraphicFramePr>
        <p:xfrm>
          <a:off x="2124075" y="5734050"/>
          <a:ext cx="5689600" cy="584200"/>
        </p:xfrm>
        <a:graphic>
          <a:graphicData uri="http://schemas.openxmlformats.org/presentationml/2006/ole">
            <p:oleObj spid="_x0000_s150540" name="Ecuación" r:id="rId6" imgW="2501900" imgH="254000" progId="Equation.3">
              <p:embed/>
            </p:oleObj>
          </a:graphicData>
        </a:graphic>
      </p:graphicFrame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50542" name="Object 14"/>
          <p:cNvGraphicFramePr>
            <a:graphicFrameLocks noChangeAspect="1"/>
          </p:cNvGraphicFramePr>
          <p:nvPr/>
        </p:nvGraphicFramePr>
        <p:xfrm>
          <a:off x="2195513" y="4724400"/>
          <a:ext cx="5616575" cy="649288"/>
        </p:xfrm>
        <a:graphic>
          <a:graphicData uri="http://schemas.openxmlformats.org/presentationml/2006/ole">
            <p:oleObj spid="_x0000_s150542" name="Ecuación" r:id="rId7" imgW="1981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548</TotalTime>
  <Words>280</Words>
  <Application>Microsoft Office PowerPoint</Application>
  <PresentationFormat>Presentación en pantalla (4:3)</PresentationFormat>
  <Paragraphs>69</Paragraphs>
  <Slides>23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32" baseType="lpstr">
      <vt:lpstr>Arial</vt:lpstr>
      <vt:lpstr>Garamond</vt:lpstr>
      <vt:lpstr>Times New Roman</vt:lpstr>
      <vt:lpstr>Wingdings</vt:lpstr>
      <vt:lpstr>Verdana</vt:lpstr>
      <vt:lpstr>Book Antiqua</vt:lpstr>
      <vt:lpstr>Secuencia</vt:lpstr>
      <vt:lpstr>Hoja de cálculo de Microsoft Office Excel</vt:lpstr>
      <vt:lpstr>Microsoft Editor de ecuaciones 3.0</vt:lpstr>
      <vt:lpstr>Escuela Superior Politécnica del Litoral</vt:lpstr>
      <vt:lpstr>MARCO TEÓRICO </vt:lpstr>
      <vt:lpstr>SITUACIÓN DEL MERCADO LABORAL EN AMÉRICA LATINA</vt:lpstr>
      <vt:lpstr>TASA DE DESEMPLEO</vt:lpstr>
      <vt:lpstr>  TASA DE PARTICIPACIÓN</vt:lpstr>
      <vt:lpstr>Mujeres y su Presencia en el Sector Informal</vt:lpstr>
      <vt:lpstr>DESCRIPCIÓN DE LOS DATOS</vt:lpstr>
      <vt:lpstr>METODOLOGÍA</vt:lpstr>
      <vt:lpstr>METODOLOGÍA</vt:lpstr>
      <vt:lpstr>RESULTADOS</vt:lpstr>
      <vt:lpstr>RESULTADOS</vt:lpstr>
      <vt:lpstr>RESULTADOS</vt:lpstr>
      <vt:lpstr>RESULTADOS</vt:lpstr>
      <vt:lpstr>RESULTADOS</vt:lpstr>
      <vt:lpstr>Diapositiva 15</vt:lpstr>
      <vt:lpstr>Diapositiva 16</vt:lpstr>
      <vt:lpstr>Diapositiva 17</vt:lpstr>
      <vt:lpstr>Diapositiva 18</vt:lpstr>
      <vt:lpstr>CONCLUSIONES E IMPLICACIONES ECÓNOMICAS</vt:lpstr>
      <vt:lpstr>GRACIAS !!!</vt:lpstr>
      <vt:lpstr>MÉTODO DE BLINDER Y OAXACA INCLUYENDO EMPLEADAS DOMÉSTICAS Y JORNALEROS</vt:lpstr>
      <vt:lpstr>MÉTODO DE BLINDER Y OAXACA INCLUYENDO EMPLEADAS DOMÉSTICAS Y JORNALEROS</vt:lpstr>
      <vt:lpstr>MÉTODO DE BLINDER Y OAXACA INCLUYENDO EMPLEADAS DOMÉSTICAS Y JORNALEROS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karinita</dc:creator>
  <cp:lastModifiedBy>Administrador</cp:lastModifiedBy>
  <cp:revision>34</cp:revision>
  <dcterms:created xsi:type="dcterms:W3CDTF">2005-08-09T01:13:02Z</dcterms:created>
  <dcterms:modified xsi:type="dcterms:W3CDTF">2009-12-08T17:00:18Z</dcterms:modified>
</cp:coreProperties>
</file>