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9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Layouts/slideLayout15.xml" ContentType="application/vnd.openxmlformats-officedocument.presentationml.slideLayout+xml"/>
  <Default Extension="wmf" ContentType="image/x-wmf"/>
  <Default Extension="xls" ContentType="application/vnd.ms-exce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7" r:id="rId1"/>
  </p:sldMasterIdLst>
  <p:sldIdLst>
    <p:sldId id="256" r:id="rId2"/>
    <p:sldId id="257" r:id="rId3"/>
    <p:sldId id="258" r:id="rId4"/>
    <p:sldId id="260" r:id="rId5"/>
    <p:sldId id="259" r:id="rId6"/>
    <p:sldId id="264" r:id="rId7"/>
    <p:sldId id="261" r:id="rId8"/>
    <p:sldId id="262" r:id="rId9"/>
    <p:sldId id="263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4" r:id="rId19"/>
    <p:sldId id="273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  <p:sldId id="309" r:id="rId54"/>
    <p:sldId id="310" r:id="rId55"/>
    <p:sldId id="311" r:id="rId56"/>
    <p:sldId id="312" r:id="rId57"/>
    <p:sldId id="313" r:id="rId58"/>
    <p:sldId id="314" r:id="rId59"/>
    <p:sldId id="315" r:id="rId60"/>
    <p:sldId id="316" r:id="rId61"/>
    <p:sldId id="317" r:id="rId62"/>
    <p:sldId id="318" r:id="rId63"/>
    <p:sldId id="319" r:id="rId64"/>
    <p:sldId id="320" r:id="rId65"/>
    <p:sldId id="321" r:id="rId66"/>
    <p:sldId id="322" r:id="rId67"/>
    <p:sldId id="323" r:id="rId68"/>
    <p:sldId id="324" r:id="rId69"/>
    <p:sldId id="325" r:id="rId70"/>
    <p:sldId id="326" r:id="rId71"/>
    <p:sldId id="327" r:id="rId72"/>
    <p:sldId id="328" r:id="rId73"/>
    <p:sldId id="329" r:id="rId74"/>
    <p:sldId id="330" r:id="rId75"/>
    <p:sldId id="331" r:id="rId76"/>
    <p:sldId id="333" r:id="rId77"/>
    <p:sldId id="332" r:id="rId78"/>
    <p:sldId id="334" r:id="rId79"/>
    <p:sldId id="335" r:id="rId80"/>
    <p:sldId id="336" r:id="rId81"/>
    <p:sldId id="337" r:id="rId82"/>
    <p:sldId id="338" r:id="rId83"/>
    <p:sldId id="339" r:id="rId84"/>
    <p:sldId id="340" r:id="rId85"/>
  </p:sldIdLst>
  <p:sldSz cx="9144000" cy="6858000" type="screen4x3"/>
  <p:notesSz cx="6858000" cy="9144000"/>
  <p:defaultTextStyle>
    <a:defPPr>
      <a:defRPr lang="es-ES"/>
    </a:defPPr>
    <a:lvl1pPr algn="l" rtl="0" eaLnBrk="0" fontAlgn="base" hangingPunct="0">
      <a:spcBef>
        <a:spcPct val="0"/>
      </a:spcBef>
      <a:spcAft>
        <a:spcPct val="0"/>
      </a:spcAft>
      <a:defRPr sz="3000" kern="1200">
        <a:solidFill>
          <a:schemeClr val="bg1"/>
        </a:solidFill>
        <a:latin typeface="Stone Sans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3000" kern="1200">
        <a:solidFill>
          <a:schemeClr val="bg1"/>
        </a:solidFill>
        <a:latin typeface="Stone Sans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3000" kern="1200">
        <a:solidFill>
          <a:schemeClr val="bg1"/>
        </a:solidFill>
        <a:latin typeface="Stone Sans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3000" kern="1200">
        <a:solidFill>
          <a:schemeClr val="bg1"/>
        </a:solidFill>
        <a:latin typeface="Stone Sans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3000" kern="1200">
        <a:solidFill>
          <a:schemeClr val="bg1"/>
        </a:solidFill>
        <a:latin typeface="Stone Sans" pitchFamily="34" charset="0"/>
        <a:ea typeface="+mn-ea"/>
        <a:cs typeface="+mn-cs"/>
      </a:defRPr>
    </a:lvl5pPr>
    <a:lvl6pPr marL="2286000" algn="l" defTabSz="914400" rtl="0" eaLnBrk="1" latinLnBrk="0" hangingPunct="1">
      <a:defRPr sz="3000" kern="1200">
        <a:solidFill>
          <a:schemeClr val="bg1"/>
        </a:solidFill>
        <a:latin typeface="Stone Sans" pitchFamily="34" charset="0"/>
        <a:ea typeface="+mn-ea"/>
        <a:cs typeface="+mn-cs"/>
      </a:defRPr>
    </a:lvl6pPr>
    <a:lvl7pPr marL="2743200" algn="l" defTabSz="914400" rtl="0" eaLnBrk="1" latinLnBrk="0" hangingPunct="1">
      <a:defRPr sz="3000" kern="1200">
        <a:solidFill>
          <a:schemeClr val="bg1"/>
        </a:solidFill>
        <a:latin typeface="Stone Sans" pitchFamily="34" charset="0"/>
        <a:ea typeface="+mn-ea"/>
        <a:cs typeface="+mn-cs"/>
      </a:defRPr>
    </a:lvl7pPr>
    <a:lvl8pPr marL="3200400" algn="l" defTabSz="914400" rtl="0" eaLnBrk="1" latinLnBrk="0" hangingPunct="1">
      <a:defRPr sz="3000" kern="1200">
        <a:solidFill>
          <a:schemeClr val="bg1"/>
        </a:solidFill>
        <a:latin typeface="Stone Sans" pitchFamily="34" charset="0"/>
        <a:ea typeface="+mn-ea"/>
        <a:cs typeface="+mn-cs"/>
      </a:defRPr>
    </a:lvl8pPr>
    <a:lvl9pPr marL="3657600" algn="l" defTabSz="914400" rtl="0" eaLnBrk="1" latinLnBrk="0" hangingPunct="1">
      <a:defRPr sz="3000" kern="1200">
        <a:solidFill>
          <a:schemeClr val="bg1"/>
        </a:solidFill>
        <a:latin typeface="Stone Sans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2" d="100"/>
          <a:sy n="52" d="100"/>
        </p:scale>
        <p:origin x="-90" y="-2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2"/>
          <p:cNvSpPr>
            <a:spLocks noChangeArrowheads="1"/>
          </p:cNvSpPr>
          <p:nvPr/>
        </p:nvSpPr>
        <p:spPr bwMode="auto">
          <a:xfrm>
            <a:off x="5334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1" hangingPunct="1"/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84323" name="Rectangle 3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184324" name="Rectangle 4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184325" name="Rectangle 5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862B8732-03B1-4B28-BE8B-364F56EC4EB2}" type="slidenum">
              <a:rPr lang="en-US" altLang="en-US"/>
              <a:pPr/>
              <a:t>‹Nº›</a:t>
            </a:fld>
            <a:endParaRPr lang="en-US" altLang="en-US"/>
          </a:p>
        </p:txBody>
      </p:sp>
      <p:pic>
        <p:nvPicPr>
          <p:cNvPr id="184326" name="Picture 6" descr="Pantalla"/>
          <p:cNvPicPr>
            <a:picLocks noChangeAspect="1" noChangeArrowheads="1"/>
          </p:cNvPicPr>
          <p:nvPr/>
        </p:nvPicPr>
        <p:blipFill>
          <a:blip r:embed="rId2"/>
          <a:srcRect l="1941" b="81586"/>
          <a:stretch>
            <a:fillRect/>
          </a:stretch>
        </p:blipFill>
        <p:spPr bwMode="auto">
          <a:xfrm>
            <a:off x="0" y="0"/>
            <a:ext cx="9144000" cy="1268413"/>
          </a:xfrm>
          <a:prstGeom prst="rect">
            <a:avLst/>
          </a:prstGeom>
          <a:noFill/>
        </p:spPr>
      </p:pic>
      <p:pic>
        <p:nvPicPr>
          <p:cNvPr id="184327" name="Picture 7" descr="punt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96013" y="3644900"/>
            <a:ext cx="2947987" cy="3213100"/>
          </a:xfrm>
          <a:prstGeom prst="rect">
            <a:avLst/>
          </a:prstGeom>
          <a:noFill/>
        </p:spPr>
      </p:pic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9B8EB3-5C48-44DB-AAB2-82AE09D69D4F}" type="slidenum">
              <a:rPr lang="en-US" altLang="en-US"/>
              <a:pPr/>
              <a:t>‹Nº›</a:t>
            </a:fld>
            <a:endParaRPr lang="en-US" alt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21362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21362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6FB9E5-E946-4013-8CF7-34495CCA5EB2}" type="slidenum">
              <a:rPr lang="en-US" altLang="en-US"/>
              <a:pPr/>
              <a:t>‹Nº›</a:t>
            </a:fld>
            <a:endParaRPr lang="en-US" alt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ítulo, 1 objeto y 2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3400" y="1981200"/>
            <a:ext cx="3810000" cy="41148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4495800" y="1981200"/>
            <a:ext cx="3810000" cy="1981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contenido"/>
          <p:cNvSpPr>
            <a:spLocks noGrp="1"/>
          </p:cNvSpPr>
          <p:nvPr>
            <p:ph sz="quarter" idx="3"/>
          </p:nvPr>
        </p:nvSpPr>
        <p:spPr>
          <a:xfrm>
            <a:off x="4495800" y="4114800"/>
            <a:ext cx="3810000" cy="1981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fecha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6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7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19AFE4DE-7218-4916-BDDA-8934470E5CED}" type="slidenum">
              <a:rPr lang="en-US" altLang="en-US"/>
              <a:pPr/>
              <a:t>‹Nº›</a:t>
            </a:fld>
            <a:endParaRPr lang="en-US" altLang="en-US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ítulo, text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533400" y="1981200"/>
            <a:ext cx="3810000" cy="41148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495800" y="1981200"/>
            <a:ext cx="3810000" cy="41148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AE0B3F54-54A3-42E4-B4EE-694CB69559F5}" type="slidenum">
              <a:rPr lang="en-US" altLang="en-US"/>
              <a:pPr/>
              <a:t>‹Nº›</a:t>
            </a:fld>
            <a:endParaRPr lang="en-US" altLang="en-US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ítulo y 4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533400" y="1981200"/>
            <a:ext cx="3810000" cy="1981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4495800" y="1981200"/>
            <a:ext cx="3810000" cy="1981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contenido"/>
          <p:cNvSpPr>
            <a:spLocks noGrp="1"/>
          </p:cNvSpPr>
          <p:nvPr>
            <p:ph sz="quarter" idx="3"/>
          </p:nvPr>
        </p:nvSpPr>
        <p:spPr>
          <a:xfrm>
            <a:off x="533400" y="4114800"/>
            <a:ext cx="3810000" cy="1981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495800" y="4114800"/>
            <a:ext cx="3810000" cy="1981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82910BEC-0CB3-45C6-BCDA-6CD5DD19B3CF}" type="slidenum">
              <a:rPr lang="en-US" altLang="en-US"/>
              <a:pPr/>
              <a:t>‹Nº›</a:t>
            </a:fld>
            <a:endParaRPr lang="en-US" altLang="en-US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2136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DB12E43F-98DA-4B23-8044-934019EAFE29}" type="slidenum">
              <a:rPr lang="en-US" altLang="en-US"/>
              <a:pPr/>
              <a:t>‹Nº›</a:t>
            </a:fld>
            <a:endParaRPr lang="en-US" altLang="en-US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ítulo y tab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abla"/>
          <p:cNvSpPr>
            <a:spLocks noGrp="1"/>
          </p:cNvSpPr>
          <p:nvPr>
            <p:ph type="tbl" idx="1"/>
          </p:nvPr>
        </p:nvSpPr>
        <p:spPr>
          <a:xfrm>
            <a:off x="533400" y="1981200"/>
            <a:ext cx="7772400" cy="4114800"/>
          </a:xfrm>
        </p:spPr>
        <p:txBody>
          <a:bodyPr/>
          <a:lstStyle/>
          <a:p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35AE5E75-E8E3-4168-AA28-BAAD3B303B04}" type="slidenum">
              <a:rPr lang="en-US" altLang="en-US"/>
              <a:pPr/>
              <a:t>‹Nº›</a:t>
            </a:fld>
            <a:endParaRPr lang="en-US" alt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B18069-A2D5-4BE0-8C6D-244F388125D2}" type="slidenum">
              <a:rPr lang="en-US" altLang="en-US"/>
              <a:pPr/>
              <a:t>‹Nº›</a:t>
            </a:fld>
            <a:endParaRPr lang="en-US" alt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1D4D22-D480-478D-BC96-F14E51811D2C}" type="slidenum">
              <a:rPr lang="en-US" altLang="en-US"/>
              <a:pPr/>
              <a:t>‹Nº›</a:t>
            </a:fld>
            <a:endParaRPr lang="en-US" alt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34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49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F090EE-7603-487A-8559-9C64AF5722D2}" type="slidenum">
              <a:rPr lang="en-US" altLang="en-US"/>
              <a:pPr/>
              <a:t>‹Nº›</a:t>
            </a:fld>
            <a:endParaRPr lang="en-US" alt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E59383-75E2-43C0-AC96-AF1A898FB931}" type="slidenum">
              <a:rPr lang="en-US" altLang="en-US"/>
              <a:pPr/>
              <a:t>‹Nº›</a:t>
            </a:fld>
            <a:endParaRPr lang="en-US" alt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4DE774-9407-4C07-B983-1D33AB48124A}" type="slidenum">
              <a:rPr lang="en-US" altLang="en-US"/>
              <a:pPr/>
              <a:t>‹Nº›</a:t>
            </a:fld>
            <a:endParaRPr lang="en-US" alt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D9EABC-3718-4C64-94C7-E73397ACE180}" type="slidenum">
              <a:rPr lang="en-US" altLang="en-US"/>
              <a:pPr/>
              <a:t>‹Nº›</a:t>
            </a:fld>
            <a:endParaRPr lang="en-US" alt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39AE25-3DC5-4CE5-B077-0A615E7A1F8E}" type="slidenum">
              <a:rPr lang="en-US" altLang="en-US"/>
              <a:pPr/>
              <a:t>‹Nº›</a:t>
            </a:fld>
            <a:endParaRPr lang="en-US" alt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0AF452-B450-4314-9EFF-5CE5C781ADBA}" type="slidenum">
              <a:rPr lang="en-US" altLang="en-US"/>
              <a:pPr/>
              <a:t>‹Nº›</a:t>
            </a:fld>
            <a:endParaRPr lang="en-US" alt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83299" name="Rectangl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183300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600">
                <a:solidFill>
                  <a:srgbClr val="000000"/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183301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</a:defRPr>
            </a:lvl1pPr>
          </a:lstStyle>
          <a:p>
            <a:fld id="{CDA30711-CDB2-4A87-8B6A-16C95B516FD3}" type="slidenum">
              <a:rPr lang="en-US" altLang="en-US"/>
              <a:pPr/>
              <a:t>‹Nº›</a:t>
            </a:fld>
            <a:endParaRPr lang="en-US" altLang="en-US"/>
          </a:p>
        </p:txBody>
      </p:sp>
      <p:pic>
        <p:nvPicPr>
          <p:cNvPr id="183302" name="Picture 6" descr="Pantalla"/>
          <p:cNvPicPr>
            <a:picLocks noChangeAspect="1" noChangeArrowheads="1"/>
          </p:cNvPicPr>
          <p:nvPr/>
        </p:nvPicPr>
        <p:blipFill>
          <a:blip r:embed="rId18"/>
          <a:srcRect l="1941"/>
          <a:stretch>
            <a:fillRect/>
          </a:stretch>
        </p:blipFill>
        <p:spPr bwMode="auto">
          <a:xfrm>
            <a:off x="0" y="-3175"/>
            <a:ext cx="9144000" cy="6888163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  <p:sldLayoutId id="2147483701" r:id="rId14"/>
    <p:sldLayoutId id="2147483702" r:id="rId15"/>
    <p:sldLayoutId id="2147483703" r:id="rId16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Stone San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Stone San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Stone San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Stone Sans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Stone Sans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Stone Sans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Stone Sans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Stone Sans" pitchFamily="34" charset="0"/>
        </a:defRPr>
      </a:lvl9pPr>
    </p:titleStyle>
    <p:bodyStyle>
      <a:lvl1pPr marL="342900" indent="-342900" algn="l" rtl="0" eaLnBrk="0" fontAlgn="base" hangingPunct="0">
        <a:spcBef>
          <a:spcPct val="35000"/>
        </a:spcBef>
        <a:spcAft>
          <a:spcPct val="0"/>
        </a:spcAft>
        <a:buClr>
          <a:srgbClr val="FF6600"/>
        </a:buClr>
        <a:buChar char="•"/>
        <a:defRPr sz="28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35000"/>
        </a:spcBef>
        <a:spcAft>
          <a:spcPct val="0"/>
        </a:spcAft>
        <a:buClr>
          <a:srgbClr val="3399FF"/>
        </a:buClr>
        <a:buChar char="–"/>
        <a:defRPr sz="2400">
          <a:solidFill>
            <a:srgbClr val="000000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FF00"/>
        </a:buClr>
        <a:buChar char="•"/>
        <a:defRPr sz="2000">
          <a:solidFill>
            <a:srgbClr val="0000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0000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Gr_fico_de_Microsoft_Office_Excel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Gr_fico_de_Microsoft_Office_Excel2.xls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Gr_fico_de_Microsoft_Office_Excel3.xls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Gr_fico_de_Microsoft_Office_Excel4.xls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Gr_fico_de_Microsoft_Office_Excel5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Gr_fico_de_Microsoft_Office_Excel6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Gr_fico_de_Microsoft_Office_Excel7.xls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8.v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Gr_fico_de_Microsoft_Office_Excel8.xls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9.v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Gr_fico_de_Microsoft_Office_Excel9.xls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0.v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refiero.com.ec/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3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4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4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>
            <p:ph type="ctrTitle"/>
          </p:nvPr>
        </p:nvSpPr>
        <p:spPr bwMode="auto">
          <a:xfrm>
            <a:off x="179388" y="1557338"/>
            <a:ext cx="8497887" cy="12319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es-ES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oster Bodoni" pitchFamily="18" charset="0"/>
              </a:rPr>
              <a:t>Proyecto de lanzamiento y posicionamiento de la Tarjeta de Fidelidad PREFIERO en el </a:t>
            </a:r>
            <a:br>
              <a:rPr lang="es-ES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oster Bodoni" pitchFamily="18" charset="0"/>
              </a:rPr>
            </a:br>
            <a:r>
              <a:rPr lang="es-ES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oster Bodoni" pitchFamily="18" charset="0"/>
              </a:rPr>
              <a:t>mercado interno ecuatoriano</a:t>
            </a:r>
          </a:p>
        </p:txBody>
      </p:sp>
      <p:sp>
        <p:nvSpPr>
          <p:cNvPr id="2051" name="Rectangle 3"/>
          <p:cNvSpPr>
            <a:spLocks noChangeArrowheads="1"/>
          </p:cNvSpPr>
          <p:nvPr>
            <p:ph type="subTitle" idx="1"/>
          </p:nvPr>
        </p:nvSpPr>
        <p:spPr bwMode="auto">
          <a:xfrm>
            <a:off x="323850" y="4221163"/>
            <a:ext cx="4176713" cy="1752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0" indent="0">
              <a:buFontTx/>
              <a:buNone/>
            </a:pPr>
            <a:r>
              <a:rPr lang="es-ES" b="1">
                <a:latin typeface="Arial Narrow" pitchFamily="34" charset="0"/>
              </a:rPr>
              <a:t>Presentado por:</a:t>
            </a:r>
          </a:p>
          <a:p>
            <a:pPr marL="0" indent="0">
              <a:buFontTx/>
              <a:buBlip>
                <a:blip r:embed="rId2"/>
              </a:buBlip>
            </a:pPr>
            <a:r>
              <a:rPr lang="es-ES">
                <a:latin typeface="Arial Narrow" pitchFamily="34" charset="0"/>
              </a:rPr>
              <a:t>Eduardo Decker Del Pino</a:t>
            </a:r>
          </a:p>
          <a:p>
            <a:pPr marL="0" indent="0">
              <a:buFontTx/>
              <a:buBlip>
                <a:blip r:embed="rId2"/>
              </a:buBlip>
            </a:pPr>
            <a:r>
              <a:rPr lang="es-ES">
                <a:latin typeface="Arial Narrow" pitchFamily="34" charset="0"/>
              </a:rPr>
              <a:t>Iván Ramos Campos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1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4" name="Rectangle 4"/>
          <p:cNvSpPr>
            <a:spLocks noChangeArrowheads="1"/>
          </p:cNvSpPr>
          <p:nvPr>
            <p:ph type="title"/>
          </p:nvPr>
        </p:nvSpPr>
        <p:spPr bwMode="auto">
          <a:xfrm>
            <a:off x="827088" y="2565400"/>
            <a:ext cx="7272337" cy="2147888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s-ES" sz="720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oster Bodoni" pitchFamily="18" charset="0"/>
              </a:rPr>
              <a:t>Investigación </a:t>
            </a:r>
            <a:br>
              <a:rPr lang="es-ES" sz="720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oster Bodoni" pitchFamily="18" charset="0"/>
              </a:rPr>
            </a:br>
            <a:r>
              <a:rPr lang="es-ES" sz="720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oster Bodoni" pitchFamily="18" charset="0"/>
              </a:rPr>
              <a:t>de mercado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ChangeArrowheads="1"/>
          </p:cNvSpPr>
          <p:nvPr>
            <p:ph type="title"/>
          </p:nvPr>
        </p:nvSpPr>
        <p:spPr bwMode="auto">
          <a:xfrm>
            <a:off x="3095625" y="260350"/>
            <a:ext cx="6048375" cy="69691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s-ES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oster Bodoni" pitchFamily="18" charset="0"/>
              </a:rPr>
              <a:t>Objetivos específicos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700213"/>
            <a:ext cx="8229600" cy="3989387"/>
          </a:xfrm>
          <a:noFill/>
          <a:ln/>
        </p:spPr>
        <p:txBody>
          <a:bodyPr/>
          <a:lstStyle/>
          <a:p>
            <a:pPr>
              <a:buFontTx/>
              <a:buBlip>
                <a:blip r:embed="rId2"/>
              </a:buBlip>
            </a:pPr>
            <a:r>
              <a:rPr lang="es-ES">
                <a:latin typeface="Arial Narrow" pitchFamily="34" charset="0"/>
              </a:rPr>
              <a:t>Establecer el porcentaje de personas que conocen lo que es un sistema de fidelidad.</a:t>
            </a:r>
          </a:p>
          <a:p>
            <a:pPr>
              <a:buFontTx/>
              <a:buBlip>
                <a:blip r:embed="rId2"/>
              </a:buBlip>
            </a:pPr>
            <a:r>
              <a:rPr lang="es-ES">
                <a:latin typeface="Arial Narrow" pitchFamily="34" charset="0"/>
              </a:rPr>
              <a:t>Dar a conocer la principal utilización de las tarjetas de fidelidad.</a:t>
            </a:r>
          </a:p>
          <a:p>
            <a:pPr>
              <a:buFontTx/>
              <a:buBlip>
                <a:blip r:embed="rId2"/>
              </a:buBlip>
            </a:pPr>
            <a:r>
              <a:rPr lang="es-ES">
                <a:latin typeface="Arial Narrow" pitchFamily="34" charset="0"/>
              </a:rPr>
              <a:t>Determinar qué es lo que esperan los usuarios y público en general, acerca de un sistema de fidelidad.</a:t>
            </a:r>
          </a:p>
          <a:p>
            <a:pPr>
              <a:buFontTx/>
              <a:buBlip>
                <a:blip r:embed="rId2"/>
              </a:buBlip>
            </a:pPr>
            <a:r>
              <a:rPr lang="es-ES">
                <a:latin typeface="Arial Narrow" pitchFamily="34" charset="0"/>
              </a:rPr>
              <a:t>Explicar de que manera nuestro producto cumple con las expectativas y la satisfacción de nuestros clientes.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6" name="Rectangle 4"/>
          <p:cNvSpPr>
            <a:spLocks noChangeArrowheads="1"/>
          </p:cNvSpPr>
          <p:nvPr>
            <p:ph type="title"/>
          </p:nvPr>
        </p:nvSpPr>
        <p:spPr bwMode="auto">
          <a:xfrm>
            <a:off x="3276600" y="0"/>
            <a:ext cx="5699125" cy="11398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/>
            <a:r>
              <a:rPr lang="es-ES" sz="320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oster Bodoni" pitchFamily="18" charset="0"/>
              </a:rPr>
              <a:t>Determinación </a:t>
            </a:r>
            <a:br>
              <a:rPr lang="es-ES" sz="320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oster Bodoni" pitchFamily="18" charset="0"/>
              </a:rPr>
            </a:br>
            <a:r>
              <a:rPr lang="es-ES" sz="320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oster Bodoni" pitchFamily="18" charset="0"/>
              </a:rPr>
              <a:t>de la fuente de datos</a:t>
            </a:r>
          </a:p>
        </p:txBody>
      </p:sp>
      <p:pic>
        <p:nvPicPr>
          <p:cNvPr id="59398" name="Picture 6" descr="Seis W's"/>
          <p:cNvPicPr>
            <a:picLocks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042988" y="1341438"/>
            <a:ext cx="6265862" cy="53340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ChangeArrowheads="1"/>
          </p:cNvSpPr>
          <p:nvPr>
            <p:ph type="title"/>
          </p:nvPr>
        </p:nvSpPr>
        <p:spPr bwMode="auto">
          <a:xfrm>
            <a:off x="2808288" y="0"/>
            <a:ext cx="6335712" cy="11398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/>
            <a:r>
              <a:rPr lang="es-ES" sz="280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oster Bodoni" pitchFamily="18" charset="0"/>
              </a:rPr>
              <a:t>Desarrollo del procedimiento </a:t>
            </a:r>
            <a:br>
              <a:rPr lang="es-ES" sz="280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oster Bodoni" pitchFamily="18" charset="0"/>
              </a:rPr>
            </a:br>
            <a:r>
              <a:rPr lang="es-ES" sz="280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oster Bodoni" pitchFamily="18" charset="0"/>
              </a:rPr>
              <a:t>de recolección de datos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2636838"/>
            <a:ext cx="4608512" cy="2189162"/>
          </a:xfrm>
        </p:spPr>
        <p:txBody>
          <a:bodyPr/>
          <a:lstStyle/>
          <a:p>
            <a:pPr>
              <a:buFontTx/>
              <a:buBlip>
                <a:blip r:embed="rId2"/>
              </a:buBlip>
            </a:pPr>
            <a:r>
              <a:rPr lang="es-ES" sz="3200">
                <a:latin typeface="Arial Narrow" pitchFamily="34" charset="0"/>
              </a:rPr>
              <a:t>Variables geográficas</a:t>
            </a:r>
          </a:p>
          <a:p>
            <a:pPr>
              <a:buFontTx/>
              <a:buBlip>
                <a:blip r:embed="rId2"/>
              </a:buBlip>
            </a:pPr>
            <a:r>
              <a:rPr lang="es-ES" sz="3200">
                <a:latin typeface="Arial Narrow" pitchFamily="34" charset="0"/>
              </a:rPr>
              <a:t>Variables demográficas</a:t>
            </a:r>
          </a:p>
          <a:p>
            <a:pPr>
              <a:buFontTx/>
              <a:buBlip>
                <a:blip r:embed="rId2"/>
              </a:buBlip>
            </a:pPr>
            <a:r>
              <a:rPr lang="es-ES" sz="3200">
                <a:latin typeface="Arial Narrow" pitchFamily="34" charset="0"/>
              </a:rPr>
              <a:t>Variables psicográficas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ChangeArrowheads="1"/>
          </p:cNvSpPr>
          <p:nvPr>
            <p:ph type="title"/>
          </p:nvPr>
        </p:nvSpPr>
        <p:spPr bwMode="auto">
          <a:xfrm>
            <a:off x="4932363" y="260350"/>
            <a:ext cx="3743325" cy="11398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/>
            <a:r>
              <a:rPr lang="es-ES" sz="480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oster Bodoni" pitchFamily="18" charset="0"/>
              </a:rPr>
              <a:t>Muestreo</a:t>
            </a:r>
          </a:p>
        </p:txBody>
      </p:sp>
      <p:graphicFrame>
        <p:nvGraphicFramePr>
          <p:cNvPr id="62468" name="Object 4"/>
          <p:cNvGraphicFramePr>
            <a:graphicFrameLocks noChangeAspect="1"/>
          </p:cNvGraphicFramePr>
          <p:nvPr>
            <p:ph sz="half" idx="1"/>
          </p:nvPr>
        </p:nvGraphicFramePr>
        <p:xfrm>
          <a:off x="1835150" y="2268538"/>
          <a:ext cx="2517775" cy="976312"/>
        </p:xfrm>
        <a:graphic>
          <a:graphicData uri="http://schemas.openxmlformats.org/presentationml/2006/ole">
            <p:oleObj spid="_x0000_s62468" name="Ecuación" r:id="rId3" imgW="850680" imgH="393480" progId="Equation.3">
              <p:embed/>
            </p:oleObj>
          </a:graphicData>
        </a:graphic>
      </p:graphicFrame>
      <p:graphicFrame>
        <p:nvGraphicFramePr>
          <p:cNvPr id="62470" name="Object 6"/>
          <p:cNvGraphicFramePr>
            <a:graphicFrameLocks noChangeAspect="1"/>
          </p:cNvGraphicFramePr>
          <p:nvPr>
            <p:ph sz="quarter" idx="2"/>
          </p:nvPr>
        </p:nvGraphicFramePr>
        <p:xfrm>
          <a:off x="1835150" y="3513138"/>
          <a:ext cx="3740150" cy="1047750"/>
        </p:xfrm>
        <a:graphic>
          <a:graphicData uri="http://schemas.openxmlformats.org/presentationml/2006/ole">
            <p:oleObj spid="_x0000_s62470" name="Ecuación" r:id="rId4" imgW="1257120" imgH="419040" progId="Equation.3">
              <p:embed/>
            </p:oleObj>
          </a:graphicData>
        </a:graphic>
      </p:graphicFrame>
      <p:graphicFrame>
        <p:nvGraphicFramePr>
          <p:cNvPr id="62472" name="Object 8"/>
          <p:cNvGraphicFramePr>
            <a:graphicFrameLocks noChangeAspect="1"/>
          </p:cNvGraphicFramePr>
          <p:nvPr>
            <p:ph sz="quarter" idx="3"/>
          </p:nvPr>
        </p:nvGraphicFramePr>
        <p:xfrm>
          <a:off x="1835150" y="5019675"/>
          <a:ext cx="2992438" cy="504825"/>
        </p:xfrm>
        <a:graphic>
          <a:graphicData uri="http://schemas.openxmlformats.org/presentationml/2006/ole">
            <p:oleObj spid="_x0000_s62472" name="Ecuación" r:id="rId5" imgW="1079280" imgH="2030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ChangeArrowheads="1"/>
          </p:cNvSpPr>
          <p:nvPr>
            <p:ph type="title"/>
          </p:nvPr>
        </p:nvSpPr>
        <p:spPr bwMode="auto">
          <a:xfrm>
            <a:off x="2124075" y="0"/>
            <a:ext cx="6851650" cy="1366838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/>
            <a:r>
              <a:rPr lang="es-ES" sz="340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oster Bodoni" pitchFamily="18" charset="0"/>
              </a:rPr>
              <a:t>Resultados cuantitativos </a:t>
            </a:r>
            <a:br>
              <a:rPr lang="es-ES" sz="340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oster Bodoni" pitchFamily="18" charset="0"/>
              </a:rPr>
            </a:br>
            <a:r>
              <a:rPr lang="es-ES" sz="340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oster Bodoni" pitchFamily="18" charset="0"/>
              </a:rPr>
              <a:t>de la encuesta</a:t>
            </a:r>
          </a:p>
        </p:txBody>
      </p:sp>
      <p:sp>
        <p:nvSpPr>
          <p:cNvPr id="6656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s-ES"/>
          </a:p>
        </p:txBody>
      </p:sp>
      <p:graphicFrame>
        <p:nvGraphicFramePr>
          <p:cNvPr id="66564" name="Object 4"/>
          <p:cNvGraphicFramePr>
            <a:graphicFrameLocks noChangeAspect="1"/>
          </p:cNvGraphicFramePr>
          <p:nvPr/>
        </p:nvGraphicFramePr>
        <p:xfrm>
          <a:off x="250825" y="1412875"/>
          <a:ext cx="7775575" cy="4494213"/>
        </p:xfrm>
        <a:graphic>
          <a:graphicData uri="http://schemas.openxmlformats.org/presentationml/2006/ole">
            <p:oleObj spid="_x0000_s66564" name="Gráfico" r:id="rId3" imgW="4572000" imgH="2257349" progId="Excel.Char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2627313" y="0"/>
            <a:ext cx="6516687" cy="10795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algn="r"/>
            <a:r>
              <a:rPr lang="es-ES" sz="340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oster Bodoni" pitchFamily="18" charset="0"/>
              </a:rPr>
              <a:t>Resultados cuantitativos </a:t>
            </a:r>
            <a:br>
              <a:rPr lang="es-ES" sz="340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oster Bodoni" pitchFamily="18" charset="0"/>
              </a:rPr>
            </a:br>
            <a:r>
              <a:rPr lang="es-ES" sz="340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oster Bodoni" pitchFamily="18" charset="0"/>
              </a:rPr>
              <a:t>de la encuesta</a:t>
            </a:r>
          </a:p>
        </p:txBody>
      </p:sp>
      <p:sp>
        <p:nvSpPr>
          <p:cNvPr id="67591" name="Rectangle 7"/>
          <p:cNvSpPr>
            <a:spLocks noChangeArrowheads="1"/>
          </p:cNvSpPr>
          <p:nvPr/>
        </p:nvSpPr>
        <p:spPr bwMode="auto">
          <a:xfrm>
            <a:off x="0" y="23669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s-ES"/>
          </a:p>
        </p:txBody>
      </p:sp>
      <p:graphicFrame>
        <p:nvGraphicFramePr>
          <p:cNvPr id="67590" name="Object 6"/>
          <p:cNvGraphicFramePr>
            <a:graphicFrameLocks noChangeAspect="1"/>
          </p:cNvGraphicFramePr>
          <p:nvPr/>
        </p:nvGraphicFramePr>
        <p:xfrm>
          <a:off x="250825" y="1484313"/>
          <a:ext cx="7848600" cy="4392612"/>
        </p:xfrm>
        <a:graphic>
          <a:graphicData uri="http://schemas.openxmlformats.org/presentationml/2006/ole">
            <p:oleObj spid="_x0000_s67590" name="Gráfico" r:id="rId3" imgW="4343400" imgH="2124151" progId="Excel.Char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9" name="Rectangle 7"/>
          <p:cNvSpPr>
            <a:spLocks noChangeArrowheads="1"/>
          </p:cNvSpPr>
          <p:nvPr/>
        </p:nvSpPr>
        <p:spPr bwMode="auto">
          <a:xfrm>
            <a:off x="0" y="21812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s-ES"/>
          </a:p>
        </p:txBody>
      </p:sp>
      <p:graphicFrame>
        <p:nvGraphicFramePr>
          <p:cNvPr id="69638" name="Object 6"/>
          <p:cNvGraphicFramePr>
            <a:graphicFrameLocks noChangeAspect="1"/>
          </p:cNvGraphicFramePr>
          <p:nvPr/>
        </p:nvGraphicFramePr>
        <p:xfrm>
          <a:off x="179388" y="1484313"/>
          <a:ext cx="8208962" cy="4481512"/>
        </p:xfrm>
        <a:graphic>
          <a:graphicData uri="http://schemas.openxmlformats.org/presentationml/2006/ole">
            <p:oleObj spid="_x0000_s69638" name="Gráfico" r:id="rId3" imgW="4572000" imgH="2495702" progId="Excel.Chart.8">
              <p:embed/>
            </p:oleObj>
          </a:graphicData>
        </a:graphic>
      </p:graphicFrame>
      <p:sp>
        <p:nvSpPr>
          <p:cNvPr id="69641" name="Rectangle 9"/>
          <p:cNvSpPr>
            <a:spLocks noChangeArrowheads="1"/>
          </p:cNvSpPr>
          <p:nvPr/>
        </p:nvSpPr>
        <p:spPr bwMode="auto">
          <a:xfrm>
            <a:off x="2627313" y="0"/>
            <a:ext cx="6516687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r"/>
            <a:r>
              <a:rPr lang="es-ES" sz="3400" b="1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oster Bodoni" pitchFamily="18" charset="0"/>
              </a:rPr>
              <a:t>Resultados cuantitativos </a:t>
            </a:r>
            <a:br>
              <a:rPr lang="es-ES" sz="3400" b="1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oster Bodoni" pitchFamily="18" charset="0"/>
              </a:rPr>
            </a:br>
            <a:r>
              <a:rPr lang="es-ES" sz="3400" b="1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oster Bodoni" pitchFamily="18" charset="0"/>
              </a:rPr>
              <a:t>de la encuesta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12" name="Rectangle 8"/>
          <p:cNvSpPr>
            <a:spLocks noChangeArrowheads="1"/>
          </p:cNvSpPr>
          <p:nvPr/>
        </p:nvSpPr>
        <p:spPr bwMode="auto">
          <a:xfrm>
            <a:off x="0" y="22669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s-ES"/>
          </a:p>
        </p:txBody>
      </p:sp>
      <p:graphicFrame>
        <p:nvGraphicFramePr>
          <p:cNvPr id="72711" name="Object 7"/>
          <p:cNvGraphicFramePr>
            <a:graphicFrameLocks noChangeAspect="1"/>
          </p:cNvGraphicFramePr>
          <p:nvPr/>
        </p:nvGraphicFramePr>
        <p:xfrm>
          <a:off x="179388" y="1484313"/>
          <a:ext cx="8280400" cy="4106862"/>
        </p:xfrm>
        <a:graphic>
          <a:graphicData uri="http://schemas.openxmlformats.org/presentationml/2006/ole">
            <p:oleObj spid="_x0000_s72711" name="Gráfico" r:id="rId3" imgW="4686300" imgH="2324100" progId="Excel.Chart.8">
              <p:embed/>
            </p:oleObj>
          </a:graphicData>
        </a:graphic>
      </p:graphicFrame>
      <p:sp>
        <p:nvSpPr>
          <p:cNvPr id="72713" name="Rectangle 9"/>
          <p:cNvSpPr>
            <a:spLocks noChangeArrowheads="1"/>
          </p:cNvSpPr>
          <p:nvPr/>
        </p:nvSpPr>
        <p:spPr bwMode="auto">
          <a:xfrm>
            <a:off x="2627313" y="0"/>
            <a:ext cx="6516687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r"/>
            <a:r>
              <a:rPr lang="es-ES" sz="3400" b="1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oster Bodoni" pitchFamily="18" charset="0"/>
              </a:rPr>
              <a:t>Resultados cuantitativos </a:t>
            </a:r>
            <a:br>
              <a:rPr lang="es-ES" sz="3400" b="1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oster Bodoni" pitchFamily="18" charset="0"/>
              </a:rPr>
            </a:br>
            <a:r>
              <a:rPr lang="es-ES" sz="3400" b="1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oster Bodoni" pitchFamily="18" charset="0"/>
              </a:rPr>
              <a:t>de la encuesta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5" name="Rectangle 5"/>
          <p:cNvSpPr>
            <a:spLocks noChangeArrowheads="1"/>
          </p:cNvSpPr>
          <p:nvPr/>
        </p:nvSpPr>
        <p:spPr bwMode="auto">
          <a:xfrm>
            <a:off x="0" y="2466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s-ES"/>
          </a:p>
        </p:txBody>
      </p:sp>
      <p:graphicFrame>
        <p:nvGraphicFramePr>
          <p:cNvPr id="71684" name="Object 4"/>
          <p:cNvGraphicFramePr>
            <a:graphicFrameLocks noChangeAspect="1"/>
          </p:cNvGraphicFramePr>
          <p:nvPr/>
        </p:nvGraphicFramePr>
        <p:xfrm>
          <a:off x="250825" y="1484313"/>
          <a:ext cx="8424863" cy="4176712"/>
        </p:xfrm>
        <a:graphic>
          <a:graphicData uri="http://schemas.openxmlformats.org/presentationml/2006/ole">
            <p:oleObj spid="_x0000_s71684" name="Gráfico" r:id="rId3" imgW="4572000" imgH="1924202" progId="Excel.Chart.8">
              <p:embed/>
            </p:oleObj>
          </a:graphicData>
        </a:graphic>
      </p:graphicFrame>
      <p:sp>
        <p:nvSpPr>
          <p:cNvPr id="71689" name="Rectangle 9"/>
          <p:cNvSpPr>
            <a:spLocks noChangeArrowheads="1"/>
          </p:cNvSpPr>
          <p:nvPr/>
        </p:nvSpPr>
        <p:spPr bwMode="auto">
          <a:xfrm>
            <a:off x="2627313" y="0"/>
            <a:ext cx="6516687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r"/>
            <a:r>
              <a:rPr lang="es-ES" sz="3400" b="1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oster Bodoni" pitchFamily="18" charset="0"/>
              </a:rPr>
              <a:t>Resultados cuantitativos </a:t>
            </a:r>
            <a:br>
              <a:rPr lang="es-ES" sz="3400" b="1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oster Bodoni" pitchFamily="18" charset="0"/>
              </a:rPr>
            </a:br>
            <a:r>
              <a:rPr lang="es-ES" sz="3400" b="1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oster Bodoni" pitchFamily="18" charset="0"/>
              </a:rPr>
              <a:t>de la encuesta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ChangeArrowheads="1"/>
          </p:cNvSpPr>
          <p:nvPr>
            <p:ph type="title"/>
          </p:nvPr>
        </p:nvSpPr>
        <p:spPr bwMode="auto">
          <a:xfrm>
            <a:off x="3995738" y="0"/>
            <a:ext cx="4895850" cy="10842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s-ES" sz="600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oster Bodoni" pitchFamily="18" charset="0"/>
              </a:rPr>
              <a:t>Contenido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989138"/>
            <a:ext cx="7199312" cy="4132262"/>
          </a:xfrm>
          <a:noFill/>
          <a:ln/>
        </p:spPr>
        <p:txBody>
          <a:bodyPr/>
          <a:lstStyle/>
          <a:p>
            <a:pPr>
              <a:buFontTx/>
              <a:buBlip>
                <a:blip r:embed="rId2"/>
              </a:buBlip>
            </a:pPr>
            <a:r>
              <a:rPr lang="es-ES" sz="3200">
                <a:latin typeface="Arial Narrow" pitchFamily="34" charset="0"/>
              </a:rPr>
              <a:t>Introducción y antecedentes</a:t>
            </a:r>
          </a:p>
          <a:p>
            <a:pPr>
              <a:buFontTx/>
              <a:buBlip>
                <a:blip r:embed="rId2"/>
              </a:buBlip>
            </a:pPr>
            <a:r>
              <a:rPr lang="es-ES" sz="3200">
                <a:latin typeface="Arial Narrow" pitchFamily="34" charset="0"/>
              </a:rPr>
              <a:t>Investigación de mercado</a:t>
            </a:r>
          </a:p>
          <a:p>
            <a:pPr>
              <a:buFontTx/>
              <a:buBlip>
                <a:blip r:embed="rId2"/>
              </a:buBlip>
            </a:pPr>
            <a:r>
              <a:rPr lang="es-ES" sz="3200">
                <a:latin typeface="Arial Narrow" pitchFamily="34" charset="0"/>
              </a:rPr>
              <a:t>Infraestructura tecnológica</a:t>
            </a:r>
          </a:p>
          <a:p>
            <a:pPr>
              <a:buFontTx/>
              <a:buBlip>
                <a:blip r:embed="rId2"/>
              </a:buBlip>
            </a:pPr>
            <a:r>
              <a:rPr lang="es-ES" sz="3200">
                <a:latin typeface="Arial Narrow" pitchFamily="34" charset="0"/>
              </a:rPr>
              <a:t>Diseño del plan estratégico</a:t>
            </a:r>
          </a:p>
          <a:p>
            <a:pPr>
              <a:buFontTx/>
              <a:buBlip>
                <a:blip r:embed="rId2"/>
              </a:buBlip>
            </a:pPr>
            <a:r>
              <a:rPr lang="es-ES" sz="3200">
                <a:latin typeface="Arial Narrow" pitchFamily="34" charset="0"/>
              </a:rPr>
              <a:t>Plan operativo de mercadeo</a:t>
            </a:r>
          </a:p>
          <a:p>
            <a:pPr>
              <a:buFontTx/>
              <a:buBlip>
                <a:blip r:embed="rId2"/>
              </a:buBlip>
            </a:pPr>
            <a:r>
              <a:rPr lang="es-ES" sz="3200">
                <a:latin typeface="Arial Narrow" pitchFamily="34" charset="0"/>
              </a:rPr>
              <a:t>Análisis económico y financiero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60" name="Rectangle 8"/>
          <p:cNvSpPr>
            <a:spLocks noChangeArrowheads="1"/>
          </p:cNvSpPr>
          <p:nvPr/>
        </p:nvSpPr>
        <p:spPr bwMode="auto">
          <a:xfrm>
            <a:off x="0" y="22621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s-ES"/>
          </a:p>
        </p:txBody>
      </p:sp>
      <p:graphicFrame>
        <p:nvGraphicFramePr>
          <p:cNvPr id="74759" name="Object 7"/>
          <p:cNvGraphicFramePr>
            <a:graphicFrameLocks noChangeAspect="1"/>
          </p:cNvGraphicFramePr>
          <p:nvPr/>
        </p:nvGraphicFramePr>
        <p:xfrm>
          <a:off x="179388" y="1484313"/>
          <a:ext cx="8351837" cy="4159250"/>
        </p:xfrm>
        <a:graphic>
          <a:graphicData uri="http://schemas.openxmlformats.org/presentationml/2006/ole">
            <p:oleObj spid="_x0000_s74759" name="Gráfico" r:id="rId3" imgW="4686300" imgH="2333549" progId="Excel.Chart.8">
              <p:embed/>
            </p:oleObj>
          </a:graphicData>
        </a:graphic>
      </p:graphicFrame>
      <p:sp>
        <p:nvSpPr>
          <p:cNvPr id="74761" name="Rectangle 9"/>
          <p:cNvSpPr>
            <a:spLocks noChangeArrowheads="1"/>
          </p:cNvSpPr>
          <p:nvPr/>
        </p:nvSpPr>
        <p:spPr bwMode="auto">
          <a:xfrm>
            <a:off x="2627313" y="0"/>
            <a:ext cx="6516687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r"/>
            <a:r>
              <a:rPr lang="es-ES" sz="3400" b="1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oster Bodoni" pitchFamily="18" charset="0"/>
              </a:rPr>
              <a:t>Resultados cuantitativos </a:t>
            </a:r>
            <a:br>
              <a:rPr lang="es-ES" sz="3400" b="1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oster Bodoni" pitchFamily="18" charset="0"/>
              </a:rPr>
            </a:br>
            <a:r>
              <a:rPr lang="es-ES" sz="3400" b="1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oster Bodoni" pitchFamily="18" charset="0"/>
              </a:rPr>
              <a:t>de la encuesta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84" name="Rectangle 8"/>
          <p:cNvSpPr>
            <a:spLocks noChangeArrowheads="1"/>
          </p:cNvSpPr>
          <p:nvPr/>
        </p:nvSpPr>
        <p:spPr bwMode="auto">
          <a:xfrm>
            <a:off x="0" y="23431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s-ES"/>
          </a:p>
        </p:txBody>
      </p:sp>
      <p:graphicFrame>
        <p:nvGraphicFramePr>
          <p:cNvPr id="75783" name="Object 7"/>
          <p:cNvGraphicFramePr>
            <a:graphicFrameLocks noChangeAspect="1"/>
          </p:cNvGraphicFramePr>
          <p:nvPr/>
        </p:nvGraphicFramePr>
        <p:xfrm>
          <a:off x="179388" y="1484313"/>
          <a:ext cx="8424862" cy="4392612"/>
        </p:xfrm>
        <a:graphic>
          <a:graphicData uri="http://schemas.openxmlformats.org/presentationml/2006/ole">
            <p:oleObj spid="_x0000_s75783" name="Gráfico" r:id="rId3" imgW="4572000" imgH="2171700" progId="Excel.Chart.8">
              <p:embed/>
            </p:oleObj>
          </a:graphicData>
        </a:graphic>
      </p:graphicFrame>
      <p:sp>
        <p:nvSpPr>
          <p:cNvPr id="75785" name="Rectangle 9"/>
          <p:cNvSpPr>
            <a:spLocks noChangeArrowheads="1"/>
          </p:cNvSpPr>
          <p:nvPr/>
        </p:nvSpPr>
        <p:spPr bwMode="auto">
          <a:xfrm>
            <a:off x="2627313" y="0"/>
            <a:ext cx="6516687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r"/>
            <a:r>
              <a:rPr lang="es-ES" sz="3400" b="1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oster Bodoni" pitchFamily="18" charset="0"/>
              </a:rPr>
              <a:t>Resultados cuantitativos </a:t>
            </a:r>
            <a:br>
              <a:rPr lang="es-ES" sz="3400" b="1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oster Bodoni" pitchFamily="18" charset="0"/>
              </a:rPr>
            </a:br>
            <a:r>
              <a:rPr lang="es-ES" sz="3400" b="1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oster Bodoni" pitchFamily="18" charset="0"/>
              </a:rPr>
              <a:t>de la encuesta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32" name="Rectangle 8"/>
          <p:cNvSpPr>
            <a:spLocks noChangeArrowheads="1"/>
          </p:cNvSpPr>
          <p:nvPr/>
        </p:nvSpPr>
        <p:spPr bwMode="auto">
          <a:xfrm>
            <a:off x="0" y="24431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s-ES"/>
          </a:p>
        </p:txBody>
      </p:sp>
      <p:graphicFrame>
        <p:nvGraphicFramePr>
          <p:cNvPr id="77831" name="Object 7"/>
          <p:cNvGraphicFramePr>
            <a:graphicFrameLocks noChangeAspect="1"/>
          </p:cNvGraphicFramePr>
          <p:nvPr/>
        </p:nvGraphicFramePr>
        <p:xfrm>
          <a:off x="250825" y="1484313"/>
          <a:ext cx="8202613" cy="4319587"/>
        </p:xfrm>
        <a:graphic>
          <a:graphicData uri="http://schemas.openxmlformats.org/presentationml/2006/ole">
            <p:oleObj spid="_x0000_s77831" name="Gráfico" r:id="rId3" imgW="7096049" imgH="2866949" progId="Excel.Chart.8">
              <p:embed/>
            </p:oleObj>
          </a:graphicData>
        </a:graphic>
      </p:graphicFrame>
      <p:sp>
        <p:nvSpPr>
          <p:cNvPr id="77833" name="Rectangle 9"/>
          <p:cNvSpPr>
            <a:spLocks noChangeArrowheads="1"/>
          </p:cNvSpPr>
          <p:nvPr/>
        </p:nvSpPr>
        <p:spPr bwMode="auto">
          <a:xfrm>
            <a:off x="2627313" y="0"/>
            <a:ext cx="6516687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r"/>
            <a:r>
              <a:rPr lang="es-ES" sz="3400" b="1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oster Bodoni" pitchFamily="18" charset="0"/>
              </a:rPr>
              <a:t>Resultados cuantitativos </a:t>
            </a:r>
            <a:br>
              <a:rPr lang="es-ES" sz="3400" b="1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oster Bodoni" pitchFamily="18" charset="0"/>
              </a:rPr>
            </a:br>
            <a:r>
              <a:rPr lang="es-ES" sz="3400" b="1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oster Bodoni" pitchFamily="18" charset="0"/>
              </a:rPr>
              <a:t>de la encuesta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80" name="Rectangle 8"/>
          <p:cNvSpPr>
            <a:spLocks noChangeArrowheads="1"/>
          </p:cNvSpPr>
          <p:nvPr/>
        </p:nvSpPr>
        <p:spPr bwMode="auto">
          <a:xfrm>
            <a:off x="0" y="22240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s-ES"/>
          </a:p>
        </p:txBody>
      </p:sp>
      <p:graphicFrame>
        <p:nvGraphicFramePr>
          <p:cNvPr id="79879" name="Object 7"/>
          <p:cNvGraphicFramePr>
            <a:graphicFrameLocks noChangeAspect="1"/>
          </p:cNvGraphicFramePr>
          <p:nvPr/>
        </p:nvGraphicFramePr>
        <p:xfrm>
          <a:off x="179388" y="1412875"/>
          <a:ext cx="8135937" cy="4183063"/>
        </p:xfrm>
        <a:graphic>
          <a:graphicData uri="http://schemas.openxmlformats.org/presentationml/2006/ole">
            <p:oleObj spid="_x0000_s79879" name="Gráfico" r:id="rId3" imgW="4686300" imgH="2409749" progId="Excel.Chart.8">
              <p:embed/>
            </p:oleObj>
          </a:graphicData>
        </a:graphic>
      </p:graphicFrame>
      <p:sp>
        <p:nvSpPr>
          <p:cNvPr id="79881" name="Rectangle 9"/>
          <p:cNvSpPr>
            <a:spLocks noChangeArrowheads="1"/>
          </p:cNvSpPr>
          <p:nvPr/>
        </p:nvSpPr>
        <p:spPr bwMode="auto">
          <a:xfrm>
            <a:off x="2627313" y="0"/>
            <a:ext cx="6516687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r"/>
            <a:r>
              <a:rPr lang="es-ES" sz="3400" b="1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oster Bodoni" pitchFamily="18" charset="0"/>
              </a:rPr>
              <a:t>Resultados cuantitativos </a:t>
            </a:r>
            <a:br>
              <a:rPr lang="es-ES" sz="3400" b="1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oster Bodoni" pitchFamily="18" charset="0"/>
              </a:rPr>
            </a:br>
            <a:r>
              <a:rPr lang="es-ES" sz="3400" b="1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oster Bodoni" pitchFamily="18" charset="0"/>
              </a:rPr>
              <a:t>de la encuesta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4" name="Rectangle 4"/>
          <p:cNvSpPr>
            <a:spLocks noChangeArrowheads="1"/>
          </p:cNvSpPr>
          <p:nvPr>
            <p:ph type="title"/>
          </p:nvPr>
        </p:nvSpPr>
        <p:spPr bwMode="auto">
          <a:xfrm>
            <a:off x="323850" y="2205038"/>
            <a:ext cx="8496300" cy="243046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s-ES" sz="720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oster Bodoni" pitchFamily="18" charset="0"/>
              </a:rPr>
              <a:t>Infraestructura tecnológica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ChangeArrowheads="1"/>
          </p:cNvSpPr>
          <p:nvPr>
            <p:ph type="title"/>
          </p:nvPr>
        </p:nvSpPr>
        <p:spPr bwMode="auto">
          <a:xfrm>
            <a:off x="3924300" y="0"/>
            <a:ext cx="5013325" cy="11398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/>
            <a:r>
              <a:rPr lang="es-ES" sz="320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oster Bodoni" pitchFamily="18" charset="0"/>
              </a:rPr>
              <a:t>Aplicación de </a:t>
            </a:r>
            <a:br>
              <a:rPr lang="es-ES" sz="320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oster Bodoni" pitchFamily="18" charset="0"/>
              </a:rPr>
            </a:br>
            <a:r>
              <a:rPr lang="es-ES" sz="320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oster Bodoni" pitchFamily="18" charset="0"/>
              </a:rPr>
              <a:t>lealtad - PREFIERO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700213"/>
            <a:ext cx="7772400" cy="41148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Blip>
                <a:blip r:embed="rId2"/>
              </a:buBlip>
            </a:pPr>
            <a:r>
              <a:rPr lang="es-ES">
                <a:latin typeface="Arial Narrow" pitchFamily="34" charset="0"/>
              </a:rPr>
              <a:t>En forma general permite el manejo de tarjetas de fidelidad y el control de saldos de los puntos acumulados en cada una de ellas así como el control de los puntos emitidos, redimidos y cancelados en los establecimientos de las marcas que participan en el programa de fidelidad PREFIERO.</a:t>
            </a:r>
          </a:p>
          <a:p>
            <a:pPr>
              <a:lnSpc>
                <a:spcPct val="90000"/>
              </a:lnSpc>
              <a:buFontTx/>
              <a:buBlip>
                <a:blip r:embed="rId2"/>
              </a:buBlip>
            </a:pPr>
            <a:r>
              <a:rPr lang="es-ES">
                <a:latin typeface="Arial Narrow" pitchFamily="34" charset="0"/>
              </a:rPr>
              <a:t>Permite también a los usuarios de las marcas afiliadas el acceso a todas las transacciones realizadas en sus establecimientos así como por los clientes afiliados por dicha marca.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ChangeArrowheads="1"/>
          </p:cNvSpPr>
          <p:nvPr>
            <p:ph type="title"/>
          </p:nvPr>
        </p:nvSpPr>
        <p:spPr bwMode="auto">
          <a:xfrm>
            <a:off x="3563938" y="260350"/>
            <a:ext cx="5327650" cy="83661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s-ES" sz="400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oster Bodoni" pitchFamily="18" charset="0"/>
              </a:rPr>
              <a:t>Tarjeta habientes</a:t>
            </a:r>
          </a:p>
        </p:txBody>
      </p:sp>
      <p:pic>
        <p:nvPicPr>
          <p:cNvPr id="84997" name="Picture 5"/>
          <p:cNvPicPr>
            <a:picLocks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50825" y="1412875"/>
            <a:ext cx="7489825" cy="489585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4" name="Rectangle 4"/>
          <p:cNvSpPr>
            <a:spLocks noChangeArrowheads="1"/>
          </p:cNvSpPr>
          <p:nvPr>
            <p:ph type="title"/>
          </p:nvPr>
        </p:nvSpPr>
        <p:spPr bwMode="auto">
          <a:xfrm>
            <a:off x="5076825" y="0"/>
            <a:ext cx="3706813" cy="10842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/>
            <a:r>
              <a:rPr lang="es-ES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oster Bodoni" pitchFamily="18" charset="0"/>
              </a:rPr>
              <a:t>Asignación </a:t>
            </a:r>
            <a:br>
              <a:rPr lang="es-ES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oster Bodoni" pitchFamily="18" charset="0"/>
              </a:rPr>
            </a:br>
            <a:r>
              <a:rPr lang="es-ES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oster Bodoni" pitchFamily="18" charset="0"/>
              </a:rPr>
              <a:t>de tarjetas</a:t>
            </a:r>
          </a:p>
        </p:txBody>
      </p:sp>
      <p:pic>
        <p:nvPicPr>
          <p:cNvPr id="87046" name="Picture 6"/>
          <p:cNvPicPr>
            <a:picLocks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79388" y="1412875"/>
            <a:ext cx="7561262" cy="4849813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ChangeArrowheads="1"/>
          </p:cNvSpPr>
          <p:nvPr>
            <p:ph type="title"/>
          </p:nvPr>
        </p:nvSpPr>
        <p:spPr bwMode="auto">
          <a:xfrm>
            <a:off x="4284663" y="260350"/>
            <a:ext cx="4619625" cy="8636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/>
            <a:r>
              <a:rPr lang="es-ES" sz="400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oster Bodoni" pitchFamily="18" charset="0"/>
              </a:rPr>
              <a:t>Transacciones</a:t>
            </a:r>
          </a:p>
        </p:txBody>
      </p:sp>
      <p:sp>
        <p:nvSpPr>
          <p:cNvPr id="90117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Tx/>
              <a:buBlip>
                <a:blip r:embed="rId2"/>
              </a:buBlip>
            </a:pPr>
            <a:r>
              <a:rPr lang="es-ES" b="1" u="sng">
                <a:latin typeface="Arial Narrow" pitchFamily="34" charset="0"/>
              </a:rPr>
              <a:t>Acumulación de puntos</a:t>
            </a:r>
            <a:r>
              <a:rPr lang="es-ES">
                <a:latin typeface="Arial Narrow" pitchFamily="34" charset="0"/>
              </a:rPr>
              <a:t>: Incrementa el saldo de los puntos de una tarjeta.</a:t>
            </a:r>
          </a:p>
          <a:p>
            <a:pPr>
              <a:lnSpc>
                <a:spcPct val="90000"/>
              </a:lnSpc>
              <a:buFontTx/>
              <a:buBlip>
                <a:blip r:embed="rId2"/>
              </a:buBlip>
            </a:pPr>
            <a:r>
              <a:rPr lang="es-ES" b="1" u="sng">
                <a:latin typeface="Arial Narrow" pitchFamily="34" charset="0"/>
              </a:rPr>
              <a:t>Cancelación de puntos</a:t>
            </a:r>
            <a:r>
              <a:rPr lang="es-ES">
                <a:latin typeface="Arial Narrow" pitchFamily="34" charset="0"/>
              </a:rPr>
              <a:t>: Anula una transacción de acumulación.</a:t>
            </a:r>
          </a:p>
          <a:p>
            <a:pPr>
              <a:lnSpc>
                <a:spcPct val="90000"/>
              </a:lnSpc>
              <a:buFontTx/>
              <a:buBlip>
                <a:blip r:embed="rId2"/>
              </a:buBlip>
            </a:pPr>
            <a:r>
              <a:rPr lang="es-ES" b="1" u="sng">
                <a:latin typeface="Arial Narrow" pitchFamily="34" charset="0"/>
              </a:rPr>
              <a:t>Transferencia de puntos</a:t>
            </a:r>
            <a:r>
              <a:rPr lang="es-ES">
                <a:latin typeface="Arial Narrow" pitchFamily="34" charset="0"/>
              </a:rPr>
              <a:t>: Permite el traspaso de los puntos de una tarjeta a otra.</a:t>
            </a:r>
          </a:p>
          <a:p>
            <a:pPr>
              <a:lnSpc>
                <a:spcPct val="90000"/>
              </a:lnSpc>
              <a:buFontTx/>
              <a:buBlip>
                <a:blip r:embed="rId2"/>
              </a:buBlip>
            </a:pPr>
            <a:r>
              <a:rPr lang="es-ES" b="1" u="sng">
                <a:latin typeface="Arial Narrow" pitchFamily="34" charset="0"/>
              </a:rPr>
              <a:t>Redención de puntos</a:t>
            </a:r>
            <a:r>
              <a:rPr lang="es-ES">
                <a:latin typeface="Arial Narrow" pitchFamily="34" charset="0"/>
              </a:rPr>
              <a:t>: Rebaja el saldo de los puntos acumulados en una tarjeta al ser canjeados o redimidos por un premio.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ChangeArrowheads="1"/>
          </p:cNvSpPr>
          <p:nvPr>
            <p:ph type="title"/>
          </p:nvPr>
        </p:nvSpPr>
        <p:spPr bwMode="auto">
          <a:xfrm>
            <a:off x="5003800" y="260350"/>
            <a:ext cx="3671888" cy="8636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/>
            <a:r>
              <a:rPr lang="es-ES" sz="440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oster Bodoni" pitchFamily="18" charset="0"/>
              </a:rPr>
              <a:t>Reportes</a:t>
            </a:r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628775"/>
            <a:ext cx="7772400" cy="4608513"/>
          </a:xfrm>
        </p:spPr>
        <p:txBody>
          <a:bodyPr/>
          <a:lstStyle/>
          <a:p>
            <a:pPr>
              <a:lnSpc>
                <a:spcPct val="90000"/>
              </a:lnSpc>
              <a:buFontTx/>
              <a:buBlip>
                <a:blip r:embed="rId2"/>
              </a:buBlip>
            </a:pPr>
            <a:r>
              <a:rPr lang="es-ES" sz="2400">
                <a:latin typeface="Arial Narrow" pitchFamily="34" charset="0"/>
              </a:rPr>
              <a:t>Tarjetas: Estado de activación de tarjetas y estados de cuenta de tarjetas activas por periodos determinados. </a:t>
            </a:r>
          </a:p>
          <a:p>
            <a:pPr>
              <a:lnSpc>
                <a:spcPct val="90000"/>
              </a:lnSpc>
              <a:buFontTx/>
              <a:buBlip>
                <a:blip r:embed="rId2"/>
              </a:buBlip>
            </a:pPr>
            <a:r>
              <a:rPr lang="es-ES" sz="2400">
                <a:latin typeface="Arial Narrow" pitchFamily="34" charset="0"/>
              </a:rPr>
              <a:t>Tarjetahabientes: Información básica, información adicional y tarjetas asociadas a un tarjetahabiente</a:t>
            </a:r>
          </a:p>
          <a:p>
            <a:pPr>
              <a:lnSpc>
                <a:spcPct val="90000"/>
              </a:lnSpc>
              <a:buFontTx/>
              <a:buBlip>
                <a:blip r:embed="rId2"/>
              </a:buBlip>
            </a:pPr>
            <a:r>
              <a:rPr lang="es-ES" sz="2400">
                <a:latin typeface="Arial Narrow" pitchFamily="34" charset="0"/>
              </a:rPr>
              <a:t>Puntos emitidos, cancelados y redimidos por Marcas, Establecimientos y Cajeros por periodos de fecha determinados.</a:t>
            </a:r>
          </a:p>
          <a:p>
            <a:pPr>
              <a:lnSpc>
                <a:spcPct val="90000"/>
              </a:lnSpc>
              <a:buFontTx/>
              <a:buBlip>
                <a:blip r:embed="rId2"/>
              </a:buBlip>
            </a:pPr>
            <a:r>
              <a:rPr lang="es-ES" sz="2400">
                <a:latin typeface="Arial Narrow" pitchFamily="34" charset="0"/>
              </a:rPr>
              <a:t>Detalle de transacción por marca y establecimiento por periodo de tiempo.</a:t>
            </a:r>
          </a:p>
          <a:p>
            <a:pPr>
              <a:lnSpc>
                <a:spcPct val="90000"/>
              </a:lnSpc>
              <a:buFontTx/>
              <a:buBlip>
                <a:blip r:embed="rId2"/>
              </a:buBlip>
            </a:pPr>
            <a:r>
              <a:rPr lang="es-ES" sz="2400">
                <a:latin typeface="Arial Narrow" pitchFamily="34" charset="0"/>
              </a:rPr>
              <a:t>Auditoría de transacciones diarias</a:t>
            </a:r>
          </a:p>
          <a:p>
            <a:pPr>
              <a:lnSpc>
                <a:spcPct val="90000"/>
              </a:lnSpc>
              <a:buFontTx/>
              <a:buBlip>
                <a:blip r:embed="rId2"/>
              </a:buBlip>
            </a:pPr>
            <a:r>
              <a:rPr lang="es-ES" sz="2400">
                <a:latin typeface="Arial Narrow" pitchFamily="34" charset="0"/>
              </a:rPr>
              <a:t>Auditoría de clientes </a:t>
            </a:r>
          </a:p>
          <a:p>
            <a:pPr>
              <a:lnSpc>
                <a:spcPct val="90000"/>
              </a:lnSpc>
              <a:buFontTx/>
              <a:buBlip>
                <a:blip r:embed="rId2"/>
              </a:buBlip>
            </a:pPr>
            <a:r>
              <a:rPr lang="es-ES" sz="2400">
                <a:latin typeface="Arial Narrow" pitchFamily="34" charset="0"/>
              </a:rPr>
              <a:t>Auditoría de parámetros generales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0" name="Rectangle 4"/>
          <p:cNvSpPr>
            <a:spLocks noChangeArrowheads="1"/>
          </p:cNvSpPr>
          <p:nvPr>
            <p:ph type="title"/>
          </p:nvPr>
        </p:nvSpPr>
        <p:spPr bwMode="auto">
          <a:xfrm>
            <a:off x="971550" y="3141663"/>
            <a:ext cx="7129463" cy="11398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s-ES" sz="720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oster Bodoni" pitchFamily="18" charset="0"/>
              </a:rPr>
              <a:t>Introducción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0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ChangeArrowheads="1"/>
          </p:cNvSpPr>
          <p:nvPr>
            <p:ph type="title"/>
          </p:nvPr>
        </p:nvSpPr>
        <p:spPr bwMode="auto">
          <a:xfrm>
            <a:off x="3132138" y="333375"/>
            <a:ext cx="5832475" cy="76517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/>
            <a:r>
              <a:rPr lang="es-ES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oster Bodoni" pitchFamily="18" charset="0"/>
              </a:rPr>
              <a:t>Perfiles de usuarios</a:t>
            </a:r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Tx/>
              <a:buBlip>
                <a:blip r:embed="rId2"/>
              </a:buBlip>
            </a:pPr>
            <a:r>
              <a:rPr lang="es-ES" sz="2600" b="1" u="sng">
                <a:latin typeface="Arial Narrow" pitchFamily="34" charset="0"/>
              </a:rPr>
              <a:t>Nivel maestro</a:t>
            </a:r>
            <a:r>
              <a:rPr lang="es-ES" sz="2600">
                <a:latin typeface="Arial Narrow" pitchFamily="34" charset="0"/>
              </a:rPr>
              <a:t> que permite la creación, modificación y eliminación  de parámetros generales, el registro de transacciones y el acceso sin restricciones a todas las consultas.</a:t>
            </a:r>
          </a:p>
          <a:p>
            <a:pPr>
              <a:lnSpc>
                <a:spcPct val="90000"/>
              </a:lnSpc>
              <a:buFontTx/>
              <a:buBlip>
                <a:blip r:embed="rId2"/>
              </a:buBlip>
            </a:pPr>
            <a:r>
              <a:rPr lang="es-ES" sz="2600" b="1" u="sng">
                <a:latin typeface="Arial Narrow" pitchFamily="34" charset="0"/>
              </a:rPr>
              <a:t>Nivel supervisor</a:t>
            </a:r>
            <a:r>
              <a:rPr lang="es-ES" sz="2600">
                <a:latin typeface="Arial Narrow" pitchFamily="34" charset="0"/>
              </a:rPr>
              <a:t> que permite el registro de todas las transacciones y el acceso sin restricciones a todas las consultas.</a:t>
            </a:r>
          </a:p>
          <a:p>
            <a:pPr>
              <a:lnSpc>
                <a:spcPct val="90000"/>
              </a:lnSpc>
              <a:buFontTx/>
              <a:buBlip>
                <a:blip r:embed="rId2"/>
              </a:buBlip>
            </a:pPr>
            <a:r>
              <a:rPr lang="es-ES" sz="2600" b="1" u="sng">
                <a:latin typeface="Arial Narrow" pitchFamily="34" charset="0"/>
              </a:rPr>
              <a:t>Nivel supervisor de marca</a:t>
            </a:r>
            <a:r>
              <a:rPr lang="es-ES" sz="2600">
                <a:latin typeface="Arial Narrow" pitchFamily="34" charset="0"/>
              </a:rPr>
              <a:t> que permite el acceso a todas las consultas del sistema pero restringidas a la información de la marca respectiva.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ChangeArrowheads="1"/>
          </p:cNvSpPr>
          <p:nvPr>
            <p:ph type="title"/>
          </p:nvPr>
        </p:nvSpPr>
        <p:spPr bwMode="auto">
          <a:xfrm>
            <a:off x="2987675" y="260350"/>
            <a:ext cx="5976938" cy="7921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/>
            <a:r>
              <a:rPr lang="es-ES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oster Bodoni" pitchFamily="18" charset="0"/>
              </a:rPr>
              <a:t>Sitio Web de Prefiero</a:t>
            </a:r>
          </a:p>
        </p:txBody>
      </p:sp>
      <p:sp>
        <p:nvSpPr>
          <p:cNvPr id="93188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179388" y="1628775"/>
            <a:ext cx="4038600" cy="4525963"/>
          </a:xfrm>
        </p:spPr>
        <p:txBody>
          <a:bodyPr/>
          <a:lstStyle/>
          <a:p>
            <a:pPr>
              <a:buFontTx/>
              <a:buBlip>
                <a:blip r:embed="rId2"/>
              </a:buBlip>
            </a:pPr>
            <a:r>
              <a:rPr lang="es-ES">
                <a:latin typeface="Arial Narrow" pitchFamily="34" charset="0"/>
              </a:rPr>
              <a:t>La aplicación PREFIERO-WEB permite el ingreso sin restricciones a la información básica del programa, vínculos a las páginas de las marcas afiliadas al programa, información sobre promociones y novedades del programa.</a:t>
            </a:r>
          </a:p>
        </p:txBody>
      </p:sp>
      <p:pic>
        <p:nvPicPr>
          <p:cNvPr id="93190" name="Picture 6" descr="Dibujo3"/>
          <p:cNvPicPr>
            <a:picLocks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211638" y="1709738"/>
            <a:ext cx="4752975" cy="3686175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ChangeArrowheads="1"/>
          </p:cNvSpPr>
          <p:nvPr>
            <p:ph type="title"/>
          </p:nvPr>
        </p:nvSpPr>
        <p:spPr bwMode="auto">
          <a:xfrm>
            <a:off x="4140200" y="260350"/>
            <a:ext cx="4725988" cy="865188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/>
            <a:r>
              <a:rPr lang="es-ES" sz="4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oster Bodoni" pitchFamily="18" charset="0"/>
              </a:rPr>
              <a:t>Prefiero – IVR </a:t>
            </a:r>
            <a:br>
              <a:rPr lang="es-ES" sz="4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oster Bodoni" pitchFamily="18" charset="0"/>
              </a:rPr>
            </a:br>
            <a:endParaRPr lang="es-ES" sz="400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Poster Bodoni" pitchFamily="18" charset="0"/>
            </a:endParaRPr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2420938"/>
            <a:ext cx="8229600" cy="3052762"/>
          </a:xfrm>
        </p:spPr>
        <p:txBody>
          <a:bodyPr/>
          <a:lstStyle/>
          <a:p>
            <a:pPr>
              <a:buFontTx/>
              <a:buBlip>
                <a:blip r:embed="rId2"/>
              </a:buBlip>
            </a:pPr>
            <a:r>
              <a:rPr lang="es-ES" sz="3200">
                <a:latin typeface="Arial Narrow" pitchFamily="34" charset="0"/>
              </a:rPr>
              <a:t>La aplicación PREFIERO-IVR ( Interactive Voice Recognition) permite a los tarjeta habientes de PREFIERO acceder por vía telefónica desde las regiones telefónicas atendidas por ANDINATEL y PACIFICTEL al número telefónico 1-700-PUNTOS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4" name="Rectangle 4"/>
          <p:cNvSpPr>
            <a:spLocks noChangeArrowheads="1"/>
          </p:cNvSpPr>
          <p:nvPr>
            <p:ph type="title"/>
          </p:nvPr>
        </p:nvSpPr>
        <p:spPr bwMode="auto">
          <a:xfrm>
            <a:off x="6011863" y="188913"/>
            <a:ext cx="2663825" cy="11398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/>
            <a:r>
              <a:rPr lang="es-ES" sz="43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oster Bodoni" pitchFamily="18" charset="0"/>
              </a:rPr>
              <a:t>Cubo</a:t>
            </a:r>
          </a:p>
        </p:txBody>
      </p:sp>
      <p:sp>
        <p:nvSpPr>
          <p:cNvPr id="97285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179388" y="1628775"/>
            <a:ext cx="4038600" cy="4525963"/>
          </a:xfrm>
        </p:spPr>
        <p:txBody>
          <a:bodyPr/>
          <a:lstStyle/>
          <a:p>
            <a:pPr>
              <a:buFontTx/>
              <a:buBlip>
                <a:blip r:embed="rId2"/>
              </a:buBlip>
            </a:pPr>
            <a:r>
              <a:rPr lang="es-ES">
                <a:latin typeface="Arial Narrow" pitchFamily="34" charset="0"/>
              </a:rPr>
              <a:t>PREFIERO contrató con una empresa local el diseño y la implementación de un cubo de información que permite explorar la base de datos de la aplicación de lealtad utilizando una serie de dimensiones creadas para este efecto.</a:t>
            </a:r>
          </a:p>
        </p:txBody>
      </p:sp>
      <p:pic>
        <p:nvPicPr>
          <p:cNvPr id="97287" name="Picture 7" descr="pantalla%20datware"/>
          <p:cNvPicPr>
            <a:picLocks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3995738" y="1557338"/>
            <a:ext cx="4968875" cy="384175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ChangeArrowheads="1"/>
          </p:cNvSpPr>
          <p:nvPr>
            <p:ph type="title"/>
          </p:nvPr>
        </p:nvSpPr>
        <p:spPr bwMode="auto">
          <a:xfrm>
            <a:off x="3708400" y="0"/>
            <a:ext cx="5122863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/>
            <a:r>
              <a:rPr lang="es-ES" sz="32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oster Bodoni" pitchFamily="18" charset="0"/>
              </a:rPr>
              <a:t>Sistema de </a:t>
            </a:r>
            <a:br>
              <a:rPr lang="es-ES" sz="32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oster Bodoni" pitchFamily="18" charset="0"/>
              </a:rPr>
            </a:br>
            <a:r>
              <a:rPr lang="es-ES" sz="32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oster Bodoni" pitchFamily="18" charset="0"/>
              </a:rPr>
              <a:t>transmisión de datos</a:t>
            </a:r>
          </a:p>
        </p:txBody>
      </p:sp>
      <p:pic>
        <p:nvPicPr>
          <p:cNvPr id="99333" name="Picture 5"/>
          <p:cNvPicPr>
            <a:picLocks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23850" y="1412875"/>
            <a:ext cx="7416800" cy="4854575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ChangeArrowheads="1"/>
          </p:cNvSpPr>
          <p:nvPr>
            <p:ph type="title" sz="quarter"/>
          </p:nvPr>
        </p:nvSpPr>
        <p:spPr bwMode="auto">
          <a:xfrm>
            <a:off x="3851275" y="0"/>
            <a:ext cx="5062538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/>
            <a:r>
              <a:rPr lang="es-ES" sz="320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oster Bodoni" pitchFamily="18" charset="0"/>
              </a:rPr>
              <a:t>Servidores de </a:t>
            </a:r>
            <a:br>
              <a:rPr lang="es-ES" sz="320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oster Bodoni" pitchFamily="18" charset="0"/>
              </a:rPr>
            </a:br>
            <a:r>
              <a:rPr lang="es-ES" sz="320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oster Bodoni" pitchFamily="18" charset="0"/>
              </a:rPr>
              <a:t>aplicación de lealtad</a:t>
            </a:r>
          </a:p>
        </p:txBody>
      </p:sp>
      <p:pic>
        <p:nvPicPr>
          <p:cNvPr id="101381" name="Picture 5" descr="TECOTA"/>
          <p:cNvPicPr>
            <a:picLocks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50825" y="1484313"/>
            <a:ext cx="2592388" cy="1606550"/>
          </a:xfrm>
          <a:noFill/>
          <a:ln/>
        </p:spPr>
      </p:pic>
      <p:pic>
        <p:nvPicPr>
          <p:cNvPr id="101383" name="Picture 7" descr="nap"/>
          <p:cNvPicPr>
            <a:picLocks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3059113" y="1557338"/>
            <a:ext cx="2520950" cy="1539875"/>
          </a:xfrm>
          <a:noFill/>
          <a:ln/>
        </p:spPr>
      </p:pic>
      <p:pic>
        <p:nvPicPr>
          <p:cNvPr id="101385" name="Picture 9" descr="nap%20gabinetes"/>
          <p:cNvPicPr>
            <a:picLocks noChangeAspect="1" noChangeArrowheads="1"/>
          </p:cNvPicPr>
          <p:nvPr>
            <p:ph sz="quarter" idx="3"/>
          </p:nvPr>
        </p:nvPicPr>
        <p:blipFill>
          <a:blip r:embed="rId4"/>
          <a:srcRect/>
          <a:stretch>
            <a:fillRect/>
          </a:stretch>
        </p:blipFill>
        <p:spPr>
          <a:xfrm>
            <a:off x="3059113" y="3500438"/>
            <a:ext cx="2520950" cy="1944687"/>
          </a:xfrm>
          <a:noFill/>
          <a:ln/>
        </p:spPr>
      </p:pic>
      <p:pic>
        <p:nvPicPr>
          <p:cNvPr id="101387" name="Picture 11" descr="comunicaciones%20de%20fibra"/>
          <p:cNvPicPr>
            <a:picLocks noChangeAspect="1" noChangeArrowheads="1"/>
          </p:cNvPicPr>
          <p:nvPr>
            <p:ph sz="quarter" idx="4"/>
          </p:nvPr>
        </p:nvPicPr>
        <p:blipFill>
          <a:blip r:embed="rId5"/>
          <a:srcRect/>
          <a:stretch>
            <a:fillRect/>
          </a:stretch>
        </p:blipFill>
        <p:spPr>
          <a:xfrm>
            <a:off x="5795963" y="1557338"/>
            <a:ext cx="2160587" cy="1558925"/>
          </a:xfrm>
          <a:noFill/>
          <a:ln/>
        </p:spPr>
      </p:pic>
      <p:pic>
        <p:nvPicPr>
          <p:cNvPr id="101389" name="Picture 13" descr="servidores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50825" y="3500438"/>
            <a:ext cx="2592388" cy="194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1390" name="Picture 14" descr="controles%20de%20corriente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795963" y="3500438"/>
            <a:ext cx="2160587" cy="193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ChangeArrowheads="1"/>
          </p:cNvSpPr>
          <p:nvPr>
            <p:ph type="title"/>
          </p:nvPr>
        </p:nvSpPr>
        <p:spPr bwMode="auto">
          <a:xfrm>
            <a:off x="3203575" y="260350"/>
            <a:ext cx="5726113" cy="83661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/>
            <a:r>
              <a:rPr lang="es-ES" sz="400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oster Bodoni" pitchFamily="18" charset="0"/>
              </a:rPr>
              <a:t>Servidores locales</a:t>
            </a:r>
          </a:p>
        </p:txBody>
      </p:sp>
      <p:graphicFrame>
        <p:nvGraphicFramePr>
          <p:cNvPr id="106501" name="Object 5"/>
          <p:cNvGraphicFramePr>
            <a:graphicFrameLocks noChangeAspect="1"/>
          </p:cNvGraphicFramePr>
          <p:nvPr>
            <p:ph idx="1"/>
          </p:nvPr>
        </p:nvGraphicFramePr>
        <p:xfrm>
          <a:off x="539750" y="1341438"/>
          <a:ext cx="6840538" cy="5081587"/>
        </p:xfrm>
        <a:graphic>
          <a:graphicData uri="http://schemas.openxmlformats.org/presentationml/2006/ole">
            <p:oleObj spid="_x0000_s106501" name="Fotografía de Photo Editor" r:id="rId3" imgW="5276190" imgH="4715533" progId="MSPhotoEd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ChangeArrowheads="1"/>
          </p:cNvSpPr>
          <p:nvPr>
            <p:ph type="title"/>
          </p:nvPr>
        </p:nvSpPr>
        <p:spPr bwMode="auto">
          <a:xfrm>
            <a:off x="3995738" y="0"/>
            <a:ext cx="5148262" cy="105251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/>
            <a:r>
              <a:rPr lang="es-ES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oster Bodoni" pitchFamily="18" charset="0"/>
              </a:rPr>
              <a:t>Sistema telefónico</a:t>
            </a:r>
            <a:br>
              <a:rPr lang="es-ES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oster Bodoni" pitchFamily="18" charset="0"/>
              </a:rPr>
            </a:br>
            <a:r>
              <a:rPr lang="es-ES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oster Bodoni" pitchFamily="18" charset="0"/>
              </a:rPr>
              <a:t> e IVR</a:t>
            </a:r>
          </a:p>
        </p:txBody>
      </p:sp>
      <p:pic>
        <p:nvPicPr>
          <p:cNvPr id="108548" name="Picture 4" descr="diagrama_telefonia_prefiero"/>
          <p:cNvPicPr>
            <a:picLocks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" y="1628775"/>
            <a:ext cx="8229600" cy="467995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ChangeArrowheads="1"/>
          </p:cNvSpPr>
          <p:nvPr>
            <p:ph type="title"/>
          </p:nvPr>
        </p:nvSpPr>
        <p:spPr bwMode="auto">
          <a:xfrm>
            <a:off x="3059113" y="260350"/>
            <a:ext cx="5915025" cy="11398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/>
            <a:r>
              <a:rPr lang="es-ES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oster Bodoni" pitchFamily="18" charset="0"/>
              </a:rPr>
              <a:t>Red de transacciones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3850" y="2708275"/>
            <a:ext cx="3813175" cy="1727200"/>
          </a:xfrm>
        </p:spPr>
        <p:txBody>
          <a:bodyPr/>
          <a:lstStyle/>
          <a:p>
            <a:pPr>
              <a:buFontTx/>
              <a:buBlip>
                <a:blip r:embed="rId2"/>
              </a:buBlip>
            </a:pPr>
            <a:r>
              <a:rPr lang="es-ES" sz="3200">
                <a:latin typeface="Arial Narrow" pitchFamily="34" charset="0"/>
              </a:rPr>
              <a:t>Transmisión en Batch</a:t>
            </a:r>
          </a:p>
          <a:p>
            <a:pPr>
              <a:buFontTx/>
              <a:buBlip>
                <a:blip r:embed="rId2"/>
              </a:buBlip>
            </a:pPr>
            <a:r>
              <a:rPr lang="es-ES" sz="3200">
                <a:latin typeface="Arial Narrow" pitchFamily="34" charset="0"/>
              </a:rPr>
              <a:t>Utilización de POS (Post On Site)</a:t>
            </a:r>
          </a:p>
        </p:txBody>
      </p:sp>
      <p:pic>
        <p:nvPicPr>
          <p:cNvPr id="111625" name="Picture 9"/>
          <p:cNvPicPr>
            <a:picLocks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356100" y="1412875"/>
            <a:ext cx="4327525" cy="4460875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4" name="Rectangle 4"/>
          <p:cNvSpPr>
            <a:spLocks noChangeArrowheads="1"/>
          </p:cNvSpPr>
          <p:nvPr>
            <p:ph type="title"/>
          </p:nvPr>
        </p:nvSpPr>
        <p:spPr bwMode="auto">
          <a:xfrm>
            <a:off x="323850" y="2133600"/>
            <a:ext cx="8447088" cy="252095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s-ES" sz="72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oster Bodoni" pitchFamily="18" charset="0"/>
              </a:rPr>
              <a:t>Diseño del plan estratégico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4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ChangeArrowheads="1"/>
          </p:cNvSpPr>
          <p:nvPr>
            <p:ph type="title"/>
          </p:nvPr>
        </p:nvSpPr>
        <p:spPr bwMode="auto">
          <a:xfrm>
            <a:off x="2700338" y="0"/>
            <a:ext cx="6192837" cy="10080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/>
            <a:r>
              <a:rPr lang="es-ES" sz="320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oster Bodoni" pitchFamily="18" charset="0"/>
              </a:rPr>
              <a:t>Qué es un </a:t>
            </a:r>
            <a:br>
              <a:rPr lang="es-ES" sz="320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oster Bodoni" pitchFamily="18" charset="0"/>
              </a:rPr>
            </a:br>
            <a:r>
              <a:rPr lang="es-ES" sz="320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oster Bodoni" pitchFamily="18" charset="0"/>
              </a:rPr>
              <a:t>programa de fidelidad?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2133600"/>
            <a:ext cx="8229600" cy="3024188"/>
          </a:xfrm>
        </p:spPr>
        <p:txBody>
          <a:bodyPr/>
          <a:lstStyle/>
          <a:p>
            <a:pPr>
              <a:buFontTx/>
              <a:buBlip>
                <a:blip r:embed="rId2"/>
              </a:buBlip>
            </a:pPr>
            <a:r>
              <a:rPr lang="es-ES" sz="3200">
                <a:latin typeface="Arial Narrow" pitchFamily="34" charset="0"/>
              </a:rPr>
              <a:t>Concepto</a:t>
            </a:r>
          </a:p>
          <a:p>
            <a:pPr>
              <a:buFontTx/>
              <a:buBlip>
                <a:blip r:embed="rId2"/>
              </a:buBlip>
            </a:pPr>
            <a:r>
              <a:rPr lang="es-ES" sz="3200">
                <a:latin typeface="Arial Narrow" pitchFamily="34" charset="0"/>
              </a:rPr>
              <a:t>Atractivo comercial</a:t>
            </a:r>
          </a:p>
          <a:p>
            <a:pPr>
              <a:buFontTx/>
              <a:buBlip>
                <a:blip r:embed="rId2"/>
              </a:buBlip>
            </a:pPr>
            <a:r>
              <a:rPr lang="es-ES" sz="3200">
                <a:latin typeface="Arial Narrow" pitchFamily="34" charset="0"/>
              </a:rPr>
              <a:t>Marcas patrocinadoras</a:t>
            </a:r>
          </a:p>
          <a:p>
            <a:pPr>
              <a:buFontTx/>
              <a:buBlip>
                <a:blip r:embed="rId2"/>
              </a:buBlip>
            </a:pPr>
            <a:r>
              <a:rPr lang="es-ES" sz="3200">
                <a:latin typeface="Arial Narrow" pitchFamily="34" charset="0"/>
              </a:rPr>
              <a:t>Tarjetas de fidelidad en Latinoamérica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ChangeArrowheads="1"/>
          </p:cNvSpPr>
          <p:nvPr>
            <p:ph type="title"/>
          </p:nvPr>
        </p:nvSpPr>
        <p:spPr bwMode="auto">
          <a:xfrm>
            <a:off x="4067175" y="0"/>
            <a:ext cx="4835525" cy="11398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/>
            <a:r>
              <a:rPr lang="es-ES" sz="320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oster Bodoni" pitchFamily="18" charset="0"/>
              </a:rPr>
              <a:t>Análisis situacional </a:t>
            </a:r>
            <a:br>
              <a:rPr lang="es-ES" sz="320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oster Bodoni" pitchFamily="18" charset="0"/>
              </a:rPr>
            </a:br>
            <a:r>
              <a:rPr lang="es-ES" sz="320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oster Bodoni" pitchFamily="18" charset="0"/>
              </a:rPr>
              <a:t>del producto</a:t>
            </a:r>
          </a:p>
        </p:txBody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916113"/>
            <a:ext cx="8229600" cy="3413125"/>
          </a:xfrm>
        </p:spPr>
        <p:txBody>
          <a:bodyPr/>
          <a:lstStyle/>
          <a:p>
            <a:pPr>
              <a:buFontTx/>
              <a:buNone/>
            </a:pPr>
            <a:r>
              <a:rPr lang="es-MX" sz="3200">
                <a:latin typeface="Arial Narrow" pitchFamily="34" charset="0"/>
              </a:rPr>
              <a:t>    Cuando una marca decide asociarse y participar del programa, se le garantiza:</a:t>
            </a:r>
          </a:p>
          <a:p>
            <a:pPr>
              <a:buFontTx/>
              <a:buNone/>
            </a:pPr>
            <a:endParaRPr lang="es-MX" sz="3200">
              <a:latin typeface="Arial Narrow" pitchFamily="34" charset="0"/>
            </a:endParaRPr>
          </a:p>
          <a:p>
            <a:pPr lvl="2">
              <a:buClr>
                <a:srgbClr val="FF9900"/>
              </a:buClr>
              <a:buFontTx/>
              <a:buBlip>
                <a:blip r:embed="rId2"/>
              </a:buBlip>
            </a:pPr>
            <a:r>
              <a:rPr lang="es-MX" sz="3200">
                <a:latin typeface="Arial Narrow" pitchFamily="34" charset="0"/>
              </a:rPr>
              <a:t>Exclusividad de categorías</a:t>
            </a:r>
          </a:p>
          <a:p>
            <a:pPr lvl="2">
              <a:buClr>
                <a:srgbClr val="FF9900"/>
              </a:buClr>
              <a:buFontTx/>
              <a:buBlip>
                <a:blip r:embed="rId2"/>
              </a:buBlip>
            </a:pPr>
            <a:r>
              <a:rPr lang="es-MX" sz="3200">
                <a:latin typeface="Arial Narrow" pitchFamily="34" charset="0"/>
              </a:rPr>
              <a:t>Gestión compartida</a:t>
            </a:r>
          </a:p>
          <a:p>
            <a:pPr lvl="2">
              <a:buClr>
                <a:srgbClr val="FF9900"/>
              </a:buClr>
              <a:buFontTx/>
              <a:buBlip>
                <a:blip r:embed="rId2"/>
              </a:buBlip>
            </a:pPr>
            <a:r>
              <a:rPr lang="es-MX" sz="3200">
                <a:latin typeface="Arial Narrow" pitchFamily="34" charset="0"/>
              </a:rPr>
              <a:t>Base de datos</a:t>
            </a:r>
            <a:endParaRPr lang="es-ES" sz="320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90000"/>
              </a:lnSpc>
              <a:buFontTx/>
              <a:buNone/>
            </a:pPr>
            <a:r>
              <a:rPr lang="es-MX" sz="2400">
                <a:latin typeface="Arial Narrow" pitchFamily="34" charset="0"/>
              </a:rPr>
              <a:t>La tarjeta de fidelidad PREFIERO está respaldada por los siguientes socios estratégicos:</a:t>
            </a:r>
          </a:p>
          <a:p>
            <a:pPr marL="0" indent="0">
              <a:lnSpc>
                <a:spcPct val="90000"/>
              </a:lnSpc>
              <a:buFontTx/>
              <a:buNone/>
            </a:pPr>
            <a:endParaRPr lang="es-MX" sz="2400" u="sng">
              <a:latin typeface="Arial Narrow" pitchFamily="34" charset="0"/>
            </a:endParaRPr>
          </a:p>
          <a:p>
            <a:pPr marL="1147763" lvl="2">
              <a:lnSpc>
                <a:spcPct val="90000"/>
              </a:lnSpc>
              <a:buFontTx/>
              <a:buBlip>
                <a:blip r:embed="rId2"/>
              </a:buBlip>
            </a:pPr>
            <a:r>
              <a:rPr lang="es-MX" sz="1800" u="sng">
                <a:latin typeface="Arial Narrow" pitchFamily="34" charset="0"/>
              </a:rPr>
              <a:t>VERIFONE</a:t>
            </a:r>
            <a:r>
              <a:rPr lang="es-MX" sz="1800">
                <a:latin typeface="Arial Narrow" pitchFamily="34" charset="0"/>
              </a:rPr>
              <a:t>: La empresa más grande de EEUU en puntos de venta Retail, respalda la operación del software Host y POS, para el Sistema de Lealtad Prefiero S.A. PREFESA.</a:t>
            </a:r>
          </a:p>
          <a:p>
            <a:pPr marL="1147763" lvl="2">
              <a:lnSpc>
                <a:spcPct val="90000"/>
              </a:lnSpc>
              <a:buFontTx/>
              <a:buBlip>
                <a:blip r:embed="rId2"/>
              </a:buBlip>
            </a:pPr>
            <a:endParaRPr lang="es-MX" sz="1800" u="sng">
              <a:latin typeface="Arial Narrow" pitchFamily="34" charset="0"/>
            </a:endParaRPr>
          </a:p>
          <a:p>
            <a:pPr marL="1147763" lvl="2">
              <a:lnSpc>
                <a:spcPct val="90000"/>
              </a:lnSpc>
              <a:buFontTx/>
              <a:buBlip>
                <a:blip r:embed="rId2"/>
              </a:buBlip>
            </a:pPr>
            <a:r>
              <a:rPr lang="es-MX" sz="1800" u="sng">
                <a:latin typeface="Arial Narrow" pitchFamily="34" charset="0"/>
              </a:rPr>
              <a:t>BISMARK</a:t>
            </a:r>
            <a:r>
              <a:rPr lang="es-MX" sz="1800">
                <a:latin typeface="Arial Narrow" pitchFamily="34" charset="0"/>
              </a:rPr>
              <a:t>: Empresa líder en datos inalámbricos con presencia en Ecuador, Colombia y México. Posee el 80% del mercado Ecuatoriano. Tiene experiencia en CDPD (Celular Digital Packet Data), GRPS (General Radio Packet Services) y 1xRTT. Provee servicios de conectividad para aplicaciones financieras, de distribución, de telemetría y de seguridad. Cuenta con un equipo de 20 profesionales entre Guayaquil y Quito.</a:t>
            </a:r>
            <a:endParaRPr lang="es-ES" sz="1800">
              <a:latin typeface="Arial Narrow" pitchFamily="34" charset="0"/>
            </a:endParaRPr>
          </a:p>
        </p:txBody>
      </p:sp>
      <p:sp>
        <p:nvSpPr>
          <p:cNvPr id="116742" name="Rectangle 6"/>
          <p:cNvSpPr>
            <a:spLocks noChangeArrowheads="1"/>
          </p:cNvSpPr>
          <p:nvPr/>
        </p:nvSpPr>
        <p:spPr bwMode="auto">
          <a:xfrm>
            <a:off x="4067175" y="0"/>
            <a:ext cx="4835525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es-ES" sz="3200" b="1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oster Bodoni" pitchFamily="18" charset="0"/>
              </a:rPr>
              <a:t>Análisis situacional </a:t>
            </a:r>
            <a:br>
              <a:rPr lang="es-ES" sz="3200" b="1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oster Bodoni" pitchFamily="18" charset="0"/>
              </a:rPr>
            </a:br>
            <a:r>
              <a:rPr lang="es-ES" sz="3200" b="1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oster Bodoni" pitchFamily="18" charset="0"/>
              </a:rPr>
              <a:t>del producto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ChangeArrowheads="1"/>
          </p:cNvSpPr>
          <p:nvPr>
            <p:ph type="title"/>
          </p:nvPr>
        </p:nvSpPr>
        <p:spPr bwMode="auto">
          <a:xfrm>
            <a:off x="5724525" y="0"/>
            <a:ext cx="3249613" cy="11398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/>
            <a:r>
              <a:rPr lang="es-ES" sz="320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oster Bodoni" pitchFamily="18" charset="0"/>
              </a:rPr>
              <a:t>Distribución </a:t>
            </a:r>
            <a:br>
              <a:rPr lang="es-ES" sz="320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oster Bodoni" pitchFamily="18" charset="0"/>
              </a:rPr>
            </a:br>
            <a:r>
              <a:rPr lang="es-ES" sz="320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oster Bodoni" pitchFamily="18" charset="0"/>
              </a:rPr>
              <a:t>de tarjetas</a:t>
            </a:r>
          </a:p>
        </p:txBody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2205038"/>
            <a:ext cx="8229600" cy="2333625"/>
          </a:xfrm>
        </p:spPr>
        <p:txBody>
          <a:bodyPr/>
          <a:lstStyle/>
          <a:p>
            <a:pPr>
              <a:buFontTx/>
              <a:buBlip>
                <a:blip r:embed="rId2"/>
              </a:buBlip>
            </a:pPr>
            <a:r>
              <a:rPr lang="es-ES" sz="3200">
                <a:latin typeface="Arial Narrow" pitchFamily="34" charset="0"/>
              </a:rPr>
              <a:t>Correo directo</a:t>
            </a:r>
          </a:p>
          <a:p>
            <a:pPr>
              <a:buFontTx/>
              <a:buBlip>
                <a:blip r:embed="rId2"/>
              </a:buBlip>
            </a:pPr>
            <a:r>
              <a:rPr lang="es-ES" sz="3200">
                <a:latin typeface="Arial Narrow" pitchFamily="34" charset="0"/>
              </a:rPr>
              <a:t>Establecimientos de las marcas afiliadas</a:t>
            </a:r>
          </a:p>
          <a:p>
            <a:pPr>
              <a:buFontTx/>
              <a:buBlip>
                <a:blip r:embed="rId2"/>
              </a:buBlip>
            </a:pPr>
            <a:r>
              <a:rPr lang="es-ES" sz="3200">
                <a:latin typeface="Arial Narrow" pitchFamily="34" charset="0"/>
              </a:rPr>
              <a:t>Eventos especiales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ChangeArrowheads="1"/>
          </p:cNvSpPr>
          <p:nvPr>
            <p:ph type="title"/>
          </p:nvPr>
        </p:nvSpPr>
        <p:spPr bwMode="auto">
          <a:xfrm>
            <a:off x="4500563" y="333375"/>
            <a:ext cx="4475162" cy="8636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/>
            <a:r>
              <a:rPr lang="es-ES" sz="4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oster Bodoni" pitchFamily="18" charset="0"/>
              </a:rPr>
              <a:t>Análisis FODA</a:t>
            </a:r>
          </a:p>
        </p:txBody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2276475"/>
            <a:ext cx="3816350" cy="2836863"/>
          </a:xfrm>
        </p:spPr>
        <p:txBody>
          <a:bodyPr/>
          <a:lstStyle/>
          <a:p>
            <a:pPr>
              <a:buFontTx/>
              <a:buBlip>
                <a:blip r:embed="rId2"/>
              </a:buBlip>
            </a:pPr>
            <a:r>
              <a:rPr lang="es-ES" sz="3600">
                <a:latin typeface="Arial Narrow" pitchFamily="34" charset="0"/>
              </a:rPr>
              <a:t>Fortalezas</a:t>
            </a:r>
          </a:p>
          <a:p>
            <a:pPr>
              <a:buFontTx/>
              <a:buBlip>
                <a:blip r:embed="rId2"/>
              </a:buBlip>
            </a:pPr>
            <a:r>
              <a:rPr lang="es-ES" sz="3600">
                <a:latin typeface="Arial Narrow" pitchFamily="34" charset="0"/>
              </a:rPr>
              <a:t>Oportunidades</a:t>
            </a:r>
          </a:p>
          <a:p>
            <a:pPr>
              <a:buFontTx/>
              <a:buBlip>
                <a:blip r:embed="rId2"/>
              </a:buBlip>
            </a:pPr>
            <a:r>
              <a:rPr lang="es-ES" sz="3600">
                <a:latin typeface="Arial Narrow" pitchFamily="34" charset="0"/>
              </a:rPr>
              <a:t>Debilidades</a:t>
            </a:r>
          </a:p>
          <a:p>
            <a:pPr>
              <a:buFontTx/>
              <a:buBlip>
                <a:blip r:embed="rId2"/>
              </a:buBlip>
            </a:pPr>
            <a:r>
              <a:rPr lang="es-ES" sz="3600">
                <a:latin typeface="Arial Narrow" pitchFamily="34" charset="0"/>
              </a:rPr>
              <a:t>Amenazas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ChangeArrowheads="1"/>
          </p:cNvSpPr>
          <p:nvPr>
            <p:ph type="title"/>
          </p:nvPr>
        </p:nvSpPr>
        <p:spPr bwMode="auto">
          <a:xfrm>
            <a:off x="5580063" y="0"/>
            <a:ext cx="3395662" cy="7921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/>
            <a:r>
              <a:rPr lang="es-ES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oster Bodoni" pitchFamily="18" charset="0"/>
              </a:rPr>
              <a:t>Fortalezas </a:t>
            </a:r>
            <a:br>
              <a:rPr lang="es-ES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oster Bodoni" pitchFamily="18" charset="0"/>
              </a:rPr>
            </a:br>
            <a:r>
              <a:rPr lang="es-ES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oster Bodoni" pitchFamily="18" charset="0"/>
              </a:rPr>
              <a:t>(Producto)</a:t>
            </a:r>
          </a:p>
        </p:txBody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2276475"/>
            <a:ext cx="8229600" cy="2549525"/>
          </a:xfrm>
        </p:spPr>
        <p:txBody>
          <a:bodyPr/>
          <a:lstStyle/>
          <a:p>
            <a:pPr>
              <a:buFontTx/>
              <a:buBlip>
                <a:blip r:embed="rId2"/>
              </a:buBlip>
            </a:pPr>
            <a:r>
              <a:rPr lang="es-ES" sz="3200">
                <a:latin typeface="Arial Narrow" pitchFamily="34" charset="0"/>
              </a:rPr>
              <a:t>Producto nuevo y de última tecnología</a:t>
            </a:r>
          </a:p>
          <a:p>
            <a:pPr>
              <a:buFontTx/>
              <a:buBlip>
                <a:blip r:embed="rId2"/>
              </a:buBlip>
            </a:pPr>
            <a:r>
              <a:rPr lang="es-ES" sz="3200">
                <a:latin typeface="Arial Narrow" pitchFamily="34" charset="0"/>
              </a:rPr>
              <a:t>Multimarcas</a:t>
            </a:r>
          </a:p>
          <a:p>
            <a:pPr>
              <a:buFontTx/>
              <a:buBlip>
                <a:blip r:embed="rId2"/>
              </a:buBlip>
            </a:pPr>
            <a:r>
              <a:rPr lang="es-ES" sz="3200">
                <a:latin typeface="Arial Narrow" pitchFamily="34" charset="0"/>
              </a:rPr>
              <a:t>Proceso sencillo de acumulación de puntos y canje de premios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ChangeArrowheads="1"/>
          </p:cNvSpPr>
          <p:nvPr>
            <p:ph type="title"/>
          </p:nvPr>
        </p:nvSpPr>
        <p:spPr bwMode="auto">
          <a:xfrm>
            <a:off x="4787900" y="0"/>
            <a:ext cx="4140200" cy="10842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/>
            <a:r>
              <a:rPr lang="es-ES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oster Bodoni" pitchFamily="18" charset="0"/>
              </a:rPr>
              <a:t>Oportunidades (Mercado)</a:t>
            </a:r>
          </a:p>
        </p:txBody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2565400"/>
            <a:ext cx="8229600" cy="2405063"/>
          </a:xfrm>
        </p:spPr>
        <p:txBody>
          <a:bodyPr/>
          <a:lstStyle/>
          <a:p>
            <a:pPr>
              <a:buFontTx/>
              <a:buBlip>
                <a:blip r:embed="rId2"/>
              </a:buBlip>
            </a:pPr>
            <a:r>
              <a:rPr lang="es-ES" sz="3200">
                <a:latin typeface="Arial Narrow" pitchFamily="34" charset="0"/>
              </a:rPr>
              <a:t>Beneficios únicos</a:t>
            </a:r>
          </a:p>
          <a:p>
            <a:pPr>
              <a:buFontTx/>
              <a:buBlip>
                <a:blip r:embed="rId2"/>
              </a:buBlip>
            </a:pPr>
            <a:r>
              <a:rPr lang="es-ES" sz="3200">
                <a:latin typeface="Arial Narrow" pitchFamily="34" charset="0"/>
              </a:rPr>
              <a:t>Posible expansión a otras ciudades del país</a:t>
            </a:r>
          </a:p>
          <a:p>
            <a:pPr>
              <a:buFontTx/>
              <a:buBlip>
                <a:blip r:embed="rId2"/>
              </a:buBlip>
            </a:pPr>
            <a:r>
              <a:rPr lang="es-ES" sz="3200">
                <a:latin typeface="Arial Narrow" pitchFamily="34" charset="0"/>
              </a:rPr>
              <a:t>Poca existencia de competidores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ChangeArrowheads="1"/>
          </p:cNvSpPr>
          <p:nvPr>
            <p:ph type="title"/>
          </p:nvPr>
        </p:nvSpPr>
        <p:spPr bwMode="auto">
          <a:xfrm>
            <a:off x="5651500" y="0"/>
            <a:ext cx="3251200" cy="11398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/>
            <a:r>
              <a:rPr lang="es-ES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oster Bodoni" pitchFamily="18" charset="0"/>
              </a:rPr>
              <a:t>Debilidades </a:t>
            </a:r>
            <a:br>
              <a:rPr lang="es-ES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oster Bodoni" pitchFamily="18" charset="0"/>
              </a:rPr>
            </a:br>
            <a:r>
              <a:rPr lang="es-ES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oster Bodoni" pitchFamily="18" charset="0"/>
              </a:rPr>
              <a:t>(Producto)</a:t>
            </a:r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2636838"/>
            <a:ext cx="8229600" cy="2333625"/>
          </a:xfrm>
        </p:spPr>
        <p:txBody>
          <a:bodyPr/>
          <a:lstStyle/>
          <a:p>
            <a:pPr>
              <a:buFontTx/>
              <a:buBlip>
                <a:blip r:embed="rId2"/>
              </a:buBlip>
            </a:pPr>
            <a:r>
              <a:rPr lang="es-ES" sz="3200">
                <a:latin typeface="Arial Narrow" pitchFamily="34" charset="0"/>
              </a:rPr>
              <a:t>Bajo hábito de utilización de la tarjeta</a:t>
            </a:r>
          </a:p>
          <a:p>
            <a:pPr>
              <a:buFontTx/>
              <a:buBlip>
                <a:blip r:embed="rId2"/>
              </a:buBlip>
            </a:pPr>
            <a:r>
              <a:rPr lang="es-ES" sz="3200">
                <a:latin typeface="Arial Narrow" pitchFamily="34" charset="0"/>
              </a:rPr>
              <a:t>Premios percibidos como inalcanzables</a:t>
            </a:r>
          </a:p>
          <a:p>
            <a:pPr>
              <a:buFontTx/>
              <a:buBlip>
                <a:blip r:embed="rId2"/>
              </a:buBlip>
            </a:pPr>
            <a:r>
              <a:rPr lang="es-ES" sz="3200">
                <a:latin typeface="Arial Narrow" pitchFamily="34" charset="0"/>
              </a:rPr>
              <a:t>Poca publicidad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ChangeArrowheads="1"/>
          </p:cNvSpPr>
          <p:nvPr>
            <p:ph type="title"/>
          </p:nvPr>
        </p:nvSpPr>
        <p:spPr bwMode="auto">
          <a:xfrm>
            <a:off x="6011863" y="0"/>
            <a:ext cx="2890837" cy="11398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/>
            <a:r>
              <a:rPr lang="es-ES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oster Bodoni" pitchFamily="18" charset="0"/>
              </a:rPr>
              <a:t>Amenazas </a:t>
            </a:r>
            <a:br>
              <a:rPr lang="es-ES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oster Bodoni" pitchFamily="18" charset="0"/>
              </a:rPr>
            </a:br>
            <a:r>
              <a:rPr lang="es-ES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oster Bodoni" pitchFamily="18" charset="0"/>
              </a:rPr>
              <a:t>(Mercado)</a:t>
            </a:r>
          </a:p>
        </p:txBody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2565400"/>
            <a:ext cx="8229600" cy="2765425"/>
          </a:xfrm>
        </p:spPr>
        <p:txBody>
          <a:bodyPr/>
          <a:lstStyle/>
          <a:p>
            <a:pPr>
              <a:buFontTx/>
              <a:buBlip>
                <a:blip r:embed="rId2"/>
              </a:buBlip>
            </a:pPr>
            <a:r>
              <a:rPr lang="es-ES" sz="3200">
                <a:latin typeface="Arial Narrow" pitchFamily="34" charset="0"/>
              </a:rPr>
              <a:t>Aparición de nuevos competidores</a:t>
            </a:r>
          </a:p>
          <a:p>
            <a:pPr>
              <a:buFontTx/>
              <a:buBlip>
                <a:blip r:embed="rId2"/>
              </a:buBlip>
            </a:pPr>
            <a:r>
              <a:rPr lang="es-ES" sz="3200">
                <a:latin typeface="Arial Narrow" pitchFamily="34" charset="0"/>
              </a:rPr>
              <a:t>Posibilidad de plagio de estrategias de mercadeo</a:t>
            </a:r>
          </a:p>
          <a:p>
            <a:pPr>
              <a:buFontTx/>
              <a:buBlip>
                <a:blip r:embed="rId2"/>
              </a:buBlip>
            </a:pPr>
            <a:r>
              <a:rPr lang="es-ES" sz="3200">
                <a:latin typeface="Arial Narrow" pitchFamily="34" charset="0"/>
              </a:rPr>
              <a:t>Desafiliación de marcas patrocinadoras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ChangeArrowheads="1"/>
          </p:cNvSpPr>
          <p:nvPr>
            <p:ph type="title" idx="4294967295"/>
          </p:nvPr>
        </p:nvSpPr>
        <p:spPr bwMode="auto">
          <a:xfrm>
            <a:off x="1835150" y="0"/>
            <a:ext cx="7140575" cy="11398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es-ES" sz="32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oster Bodoni" pitchFamily="18" charset="0"/>
              </a:rPr>
              <a:t>Matriz BCG </a:t>
            </a:r>
            <a:br>
              <a:rPr lang="es-ES" sz="32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oster Bodoni" pitchFamily="18" charset="0"/>
              </a:rPr>
            </a:br>
            <a:r>
              <a:rPr lang="es-ES" sz="32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oster Bodoni" pitchFamily="18" charset="0"/>
              </a:rPr>
              <a:t>(Boston Consulting Group)</a:t>
            </a:r>
          </a:p>
        </p:txBody>
      </p:sp>
      <p:graphicFrame>
        <p:nvGraphicFramePr>
          <p:cNvPr id="125350" name="Group 422"/>
          <p:cNvGraphicFramePr>
            <a:graphicFrameLocks noGrp="1"/>
          </p:cNvGraphicFramePr>
          <p:nvPr>
            <p:ph/>
          </p:nvPr>
        </p:nvGraphicFramePr>
        <p:xfrm>
          <a:off x="611188" y="1700213"/>
          <a:ext cx="7058025" cy="4562475"/>
        </p:xfrm>
        <a:graphic>
          <a:graphicData uri="http://schemas.openxmlformats.org/drawingml/2006/table">
            <a:tbl>
              <a:tblPr/>
              <a:tblGrid>
                <a:gridCol w="1878012"/>
                <a:gridCol w="825500"/>
                <a:gridCol w="338138"/>
                <a:gridCol w="1185862"/>
                <a:gridCol w="655638"/>
                <a:gridCol w="706437"/>
                <a:gridCol w="1184275"/>
                <a:gridCol w="284163"/>
              </a:tblGrid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Tx/>
                        <a:buFontTx/>
                        <a:buNone/>
                        <a:tabLst/>
                      </a:pP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Stone Sans" pitchFamily="34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Tx/>
                        <a:buFontTx/>
                        <a:buNone/>
                        <a:tabLst/>
                      </a:pP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Stone Sans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Tx/>
                        <a:buFontTx/>
                        <a:buNone/>
                        <a:tabLst/>
                      </a:pP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Stone Sans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tone Sans" pitchFamily="34" charset="0"/>
                          <a:ea typeface="Times New Roman" pitchFamily="18" charset="0"/>
                          <a:cs typeface="Arial" charset="0"/>
                        </a:rPr>
                        <a:t>ALTA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Tx/>
                        <a:buFontTx/>
                        <a:buNone/>
                        <a:tabLst/>
                      </a:pPr>
                      <a:endParaRPr kumimoji="0" lang="es-E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Stone Sans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Tx/>
                        <a:buFontTx/>
                        <a:buNone/>
                        <a:tabLst/>
                      </a:pPr>
                      <a:endParaRPr kumimoji="0" lang="es-E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Stone Sans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tone Sans" pitchFamily="34" charset="0"/>
                          <a:ea typeface="Times New Roman" pitchFamily="18" charset="0"/>
                          <a:cs typeface="Arial" charset="0"/>
                        </a:rPr>
                        <a:t>BAJA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Tx/>
                        <a:buFontTx/>
                        <a:buNone/>
                        <a:tabLst/>
                      </a:pP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Stone Sans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Tx/>
                        <a:buFontTx/>
                        <a:buNone/>
                        <a:tabLst/>
                      </a:pP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Stone Sans" pitchFamily="34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Tx/>
                        <a:buFontTx/>
                        <a:buNone/>
                        <a:tabLst/>
                      </a:pP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Stone Sans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tone Sans" pitchFamily="34" charset="0"/>
                          <a:ea typeface="Times New Roman" pitchFamily="18" charset="0"/>
                          <a:cs typeface="Arial" charset="0"/>
                        </a:rPr>
                        <a:t>ESTRELLAS</a:t>
                      </a:r>
                      <a:endParaRPr kumimoji="0" lang="es-E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Stone Sans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tone Sans" pitchFamily="34" charset="0"/>
                          <a:ea typeface="Times New Roman" pitchFamily="18" charset="0"/>
                          <a:cs typeface="Arial" charset="0"/>
                        </a:rPr>
                        <a:t>DILEMAS</a:t>
                      </a:r>
                      <a:endParaRPr kumimoji="0" lang="es-E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Stone Sans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619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Tx/>
                        <a:buFontTx/>
                        <a:buNone/>
                        <a:tabLst/>
                      </a:pPr>
                      <a:endParaRPr kumimoji="0" lang="es-ES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Stone Sans" pitchFamily="34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tone Sans" pitchFamily="34" charset="0"/>
                        </a:rPr>
                        <a:t>ALTA</a:t>
                      </a: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tone Sans" pitchFamily="34" charset="0"/>
                          <a:ea typeface="Times New Roman" pitchFamily="18" charset="0"/>
                          <a:cs typeface="Arial" charset="0"/>
                        </a:rPr>
                        <a:t> </a:t>
                      </a:r>
                      <a:endParaRPr kumimoji="0" lang="es-E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Stone Sans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Tx/>
                        <a:buFontTx/>
                        <a:buNone/>
                        <a:tabLst/>
                      </a:pP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Stone Sans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Tx/>
                        <a:buFontTx/>
                        <a:buNone/>
                        <a:tabLst/>
                      </a:pP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Stone Sans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tone Sans" pitchFamily="34" charset="0"/>
                          <a:ea typeface="Times New Roman" pitchFamily="18" charset="0"/>
                          <a:cs typeface="Arial" charset="0"/>
                        </a:rPr>
                        <a:t>Tarjeta de Fidelidad Prefiero</a:t>
                      </a:r>
                      <a:endParaRPr kumimoji="0" lang="es-E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Stone Sans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3143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tone Sans" pitchFamily="34" charset="0"/>
                          <a:ea typeface="Times New Roman" pitchFamily="18" charset="0"/>
                          <a:cs typeface="Arial" charset="0"/>
                        </a:rPr>
                        <a:t>CRECIMIENTO DE MERCADO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Stone Sans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Tx/>
                        <a:buFontTx/>
                        <a:buNone/>
                        <a:tabLst/>
                      </a:pPr>
                      <a:endParaRPr kumimoji="0" lang="es-E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Stone Sans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tone Sans" pitchFamily="34" charset="0"/>
                          <a:ea typeface="Times New Roman" pitchFamily="18" charset="0"/>
                          <a:cs typeface="Arial" charset="0"/>
                        </a:rPr>
                        <a:t> </a:t>
                      </a:r>
                      <a:endParaRPr kumimoji="0" lang="es-E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Stone Sans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tone Sans" pitchFamily="34" charset="0"/>
                          <a:ea typeface="Times New Roman" pitchFamily="18" charset="0"/>
                          <a:cs typeface="Arial" charset="0"/>
                        </a:rPr>
                        <a:t> </a:t>
                      </a:r>
                      <a:endParaRPr kumimoji="0" lang="es-E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Stone Sans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tone Sans" pitchFamily="34" charset="0"/>
                          <a:ea typeface="Times New Roman" pitchFamily="18" charset="0"/>
                          <a:cs typeface="Arial" charset="0"/>
                        </a:rPr>
                        <a:t> </a:t>
                      </a:r>
                      <a:endParaRPr kumimoji="0" lang="es-E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Stone Sans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tone Sans" pitchFamily="34" charset="0"/>
                          <a:ea typeface="Times New Roman" pitchFamily="18" charset="0"/>
                          <a:cs typeface="Arial" charset="0"/>
                        </a:rPr>
                        <a:t> </a:t>
                      </a:r>
                      <a:endParaRPr kumimoji="0" lang="es-E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Stone Sans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tone Sans" pitchFamily="34" charset="0"/>
                          <a:ea typeface="Times New Roman" pitchFamily="18" charset="0"/>
                          <a:cs typeface="Arial" charset="0"/>
                        </a:rPr>
                        <a:t> </a:t>
                      </a:r>
                      <a:endParaRPr kumimoji="0" lang="es-E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Stone Sans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tone Sans" pitchFamily="34" charset="0"/>
                          <a:ea typeface="Times New Roman" pitchFamily="18" charset="0"/>
                          <a:cs typeface="Arial" charset="0"/>
                        </a:rPr>
                        <a:t> </a:t>
                      </a:r>
                      <a:endParaRPr kumimoji="0" lang="es-E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Stone Sans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Tx/>
                        <a:buFontTx/>
                        <a:buNone/>
                        <a:tabLst/>
                      </a:pP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Stone Sans" pitchFamily="34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Tx/>
                        <a:buFontTx/>
                        <a:buNone/>
                        <a:tabLst/>
                      </a:pPr>
                      <a:endParaRPr kumimoji="0" lang="es-E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Stone Sans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tone Sans" pitchFamily="34" charset="0"/>
                          <a:ea typeface="Times New Roman" pitchFamily="18" charset="0"/>
                          <a:cs typeface="Arial" charset="0"/>
                        </a:rPr>
                        <a:t>VACAS LECHERAS</a:t>
                      </a:r>
                      <a:endParaRPr kumimoji="0" lang="es-E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Stone Sans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tone Sans" pitchFamily="34" charset="0"/>
                          <a:ea typeface="Times New Roman" pitchFamily="18" charset="0"/>
                          <a:cs typeface="Arial" charset="0"/>
                        </a:rPr>
                        <a:t>PERROS</a:t>
                      </a:r>
                      <a:endParaRPr kumimoji="0" lang="es-E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Stone Sans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619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Tx/>
                        <a:buFontTx/>
                        <a:buNone/>
                        <a:tabLst/>
                      </a:pP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Stone Sans" pitchFamily="34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tone Sans" pitchFamily="34" charset="0"/>
                          <a:ea typeface="Times New Roman" pitchFamily="18" charset="0"/>
                          <a:cs typeface="Arial" charset="0"/>
                        </a:rPr>
                        <a:t>BAJA</a:t>
                      </a: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tone Sans" pitchFamily="34" charset="0"/>
                          <a:ea typeface="Times New Roman" pitchFamily="18" charset="0"/>
                          <a:cs typeface="Arial" charset="0"/>
                        </a:rPr>
                        <a:t> </a:t>
                      </a:r>
                      <a:endParaRPr kumimoji="0" lang="es-E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Stone Sans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Tx/>
                        <a:buFontTx/>
                        <a:buNone/>
                        <a:tabLst/>
                      </a:pP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Stone Sans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Tx/>
                        <a:buFontTx/>
                        <a:buNone/>
                        <a:tabLst/>
                      </a:pP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Stone Sans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tone Sans" pitchFamily="34" charset="0"/>
                          <a:ea typeface="Times New Roman" pitchFamily="18" charset="0"/>
                          <a:cs typeface="Arial" charset="0"/>
                        </a:rPr>
                        <a:t> </a:t>
                      </a:r>
                      <a:endParaRPr kumimoji="0" lang="es-E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Stone Sans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Tx/>
                        <a:buFontTx/>
                        <a:buNone/>
                        <a:tabLst/>
                      </a:pP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Stone Sans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tone Sans" pitchFamily="34" charset="0"/>
                          <a:ea typeface="Times New Roman" pitchFamily="18" charset="0"/>
                          <a:cs typeface="Arial" charset="0"/>
                        </a:rPr>
                        <a:t> </a:t>
                      </a:r>
                      <a:endParaRPr kumimoji="0" lang="es-E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Stone Sans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Tx/>
                        <a:buFontTx/>
                        <a:buNone/>
                        <a:tabLst/>
                      </a:pP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Stone Sans" pitchFamily="34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Tx/>
                        <a:buFontTx/>
                        <a:buNone/>
                        <a:tabLst/>
                      </a:pP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Stone Sans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tone Sans" pitchFamily="34" charset="0"/>
                          <a:ea typeface="Times New Roman" pitchFamily="18" charset="0"/>
                          <a:cs typeface="Arial" charset="0"/>
                        </a:rPr>
                        <a:t> </a:t>
                      </a:r>
                      <a:endParaRPr kumimoji="0" lang="es-E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Stone Sans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tone Sans" pitchFamily="34" charset="0"/>
                          <a:ea typeface="Times New Roman" pitchFamily="18" charset="0"/>
                          <a:cs typeface="Arial" charset="0"/>
                        </a:rPr>
                        <a:t> </a:t>
                      </a:r>
                      <a:endParaRPr kumimoji="0" lang="es-E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Stone Sans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tone Sans" pitchFamily="34" charset="0"/>
                          <a:ea typeface="Times New Roman" pitchFamily="18" charset="0"/>
                          <a:cs typeface="Arial" charset="0"/>
                        </a:rPr>
                        <a:t> </a:t>
                      </a:r>
                      <a:endParaRPr kumimoji="0" lang="es-E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Stone Sans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tone Sans" pitchFamily="34" charset="0"/>
                          <a:ea typeface="Times New Roman" pitchFamily="18" charset="0"/>
                          <a:cs typeface="Arial" charset="0"/>
                        </a:rPr>
                        <a:t> </a:t>
                      </a:r>
                      <a:endParaRPr kumimoji="0" lang="es-E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Stone Sans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tone Sans" pitchFamily="34" charset="0"/>
                          <a:ea typeface="Times New Roman" pitchFamily="18" charset="0"/>
                          <a:cs typeface="Arial" charset="0"/>
                        </a:rPr>
                        <a:t> </a:t>
                      </a:r>
                      <a:endParaRPr kumimoji="0" lang="es-E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Stone Sans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tone Sans" pitchFamily="34" charset="0"/>
                          <a:ea typeface="Times New Roman" pitchFamily="18" charset="0"/>
                          <a:cs typeface="Arial" charset="0"/>
                        </a:rPr>
                        <a:t> </a:t>
                      </a:r>
                      <a:endParaRPr kumimoji="0" lang="es-E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Stone Sans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40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Tx/>
                        <a:buFontTx/>
                        <a:buNone/>
                        <a:tabLst/>
                      </a:pP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Stone Sans" pitchFamily="34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Tx/>
                        <a:buFontTx/>
                        <a:buNone/>
                        <a:tabLst/>
                      </a:pP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Stone Sans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6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tone Sans" pitchFamily="34" charset="0"/>
                          <a:ea typeface="Times New Roman" pitchFamily="18" charset="0"/>
                          <a:cs typeface="Arial" charset="0"/>
                        </a:rPr>
                        <a:t>PARTICIPACIÓN RELATIVA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tone Sans" pitchFamily="34" charset="0"/>
                          <a:ea typeface="Times New Roman" pitchFamily="18" charset="0"/>
                          <a:cs typeface="Arial" charset="0"/>
                        </a:rPr>
                        <a:t>EN EL MERCADO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Stone Sans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ChangeArrowheads="1"/>
          </p:cNvSpPr>
          <p:nvPr>
            <p:ph type="title"/>
          </p:nvPr>
        </p:nvSpPr>
        <p:spPr bwMode="auto">
          <a:xfrm>
            <a:off x="1908175" y="188913"/>
            <a:ext cx="706755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/>
            <a:r>
              <a:rPr lang="es-ES" sz="26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oster Bodoni" pitchFamily="18" charset="0"/>
              </a:rPr>
              <a:t>Matriz Crecimiento – Participación </a:t>
            </a:r>
            <a:br>
              <a:rPr lang="es-ES" sz="26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oster Bodoni" pitchFamily="18" charset="0"/>
              </a:rPr>
            </a:br>
            <a:r>
              <a:rPr lang="es-ES" sz="26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oster Bodoni" pitchFamily="18" charset="0"/>
              </a:rPr>
              <a:t>(Matriz de Ansoff)</a:t>
            </a:r>
          </a:p>
        </p:txBody>
      </p:sp>
      <p:pic>
        <p:nvPicPr>
          <p:cNvPr id="126981" name="Picture 5" descr="Ansoff"/>
          <p:cNvPicPr>
            <a:picLocks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39750" y="1844675"/>
            <a:ext cx="7412038" cy="351155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ChangeArrowheads="1"/>
          </p:cNvSpPr>
          <p:nvPr>
            <p:ph type="title"/>
          </p:nvPr>
        </p:nvSpPr>
        <p:spPr bwMode="auto">
          <a:xfrm>
            <a:off x="3132138" y="0"/>
            <a:ext cx="5580062" cy="11398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/>
            <a:r>
              <a:rPr lang="es-ES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oster Bodoni" pitchFamily="18" charset="0"/>
              </a:rPr>
              <a:t>Antecedentes </a:t>
            </a:r>
            <a:br>
              <a:rPr lang="es-ES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oster Bodoni" pitchFamily="18" charset="0"/>
              </a:rPr>
            </a:br>
            <a:r>
              <a:rPr lang="es-ES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oster Bodoni" pitchFamily="18" charset="0"/>
              </a:rPr>
              <a:t>de la compañía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2636838"/>
            <a:ext cx="7559675" cy="2232025"/>
          </a:xfrm>
        </p:spPr>
        <p:txBody>
          <a:bodyPr/>
          <a:lstStyle/>
          <a:p>
            <a:pPr>
              <a:buFontTx/>
              <a:buBlip>
                <a:blip r:embed="rId2"/>
              </a:buBlip>
            </a:pPr>
            <a:r>
              <a:rPr lang="es-ES" sz="3600">
                <a:latin typeface="Arial Narrow" pitchFamily="34" charset="0"/>
              </a:rPr>
              <a:t>Nombre de la compañía</a:t>
            </a:r>
          </a:p>
          <a:p>
            <a:pPr>
              <a:buFontTx/>
              <a:buBlip>
                <a:blip r:embed="rId2"/>
              </a:buBlip>
            </a:pPr>
            <a:r>
              <a:rPr lang="es-ES" sz="3600">
                <a:latin typeface="Arial Narrow" pitchFamily="34" charset="0"/>
              </a:rPr>
              <a:t>Fecha de constitución</a:t>
            </a:r>
          </a:p>
          <a:p>
            <a:pPr>
              <a:buFontTx/>
              <a:buBlip>
                <a:blip r:embed="rId2"/>
              </a:buBlip>
            </a:pPr>
            <a:r>
              <a:rPr lang="es-ES" sz="3600">
                <a:latin typeface="Arial Narrow" pitchFamily="34" charset="0"/>
              </a:rPr>
              <a:t>Colaboradores en Quito y Guayaquil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ChangeArrowheads="1"/>
          </p:cNvSpPr>
          <p:nvPr>
            <p:ph type="title"/>
          </p:nvPr>
        </p:nvSpPr>
        <p:spPr bwMode="auto">
          <a:xfrm>
            <a:off x="3276600" y="0"/>
            <a:ext cx="5614988" cy="11398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/>
            <a:r>
              <a:rPr lang="es-ES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oster Bodoni" pitchFamily="18" charset="0"/>
              </a:rPr>
              <a:t>Modelo de las </a:t>
            </a:r>
            <a:br>
              <a:rPr lang="es-ES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oster Bodoni" pitchFamily="18" charset="0"/>
              </a:rPr>
            </a:br>
            <a:r>
              <a:rPr lang="es-ES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oster Bodoni" pitchFamily="18" charset="0"/>
              </a:rPr>
              <a:t>5 fuerzas de Porter</a:t>
            </a:r>
          </a:p>
        </p:txBody>
      </p:sp>
      <p:pic>
        <p:nvPicPr>
          <p:cNvPr id="129029" name="Picture 5" descr="PORTER"/>
          <p:cNvPicPr>
            <a:picLocks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971550" y="1341438"/>
            <a:ext cx="6769100" cy="5121275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ChangeArrowheads="1"/>
          </p:cNvSpPr>
          <p:nvPr>
            <p:ph type="title"/>
          </p:nvPr>
        </p:nvSpPr>
        <p:spPr bwMode="auto">
          <a:xfrm>
            <a:off x="4427538" y="0"/>
            <a:ext cx="4545012" cy="11398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/>
            <a:r>
              <a:rPr lang="es-ES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oster Bodoni" pitchFamily="18" charset="0"/>
              </a:rPr>
              <a:t>Limitaciones de competidores</a:t>
            </a:r>
          </a:p>
        </p:txBody>
      </p:sp>
      <p:graphicFrame>
        <p:nvGraphicFramePr>
          <p:cNvPr id="131426" name="Group 354"/>
          <p:cNvGraphicFramePr>
            <a:graphicFrameLocks noGrp="1"/>
          </p:cNvGraphicFramePr>
          <p:nvPr>
            <p:ph idx="1"/>
          </p:nvPr>
        </p:nvGraphicFramePr>
        <p:xfrm>
          <a:off x="395288" y="1700213"/>
          <a:ext cx="8229600" cy="3435350"/>
        </p:xfrm>
        <a:graphic>
          <a:graphicData uri="http://schemas.openxmlformats.org/drawingml/2006/table">
            <a:tbl>
              <a:tblPr/>
              <a:tblGrid>
                <a:gridCol w="1593850"/>
                <a:gridCol w="1814512"/>
                <a:gridCol w="2143125"/>
                <a:gridCol w="2678113"/>
              </a:tblGrid>
              <a:tr h="273050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 Antiqua" pitchFamily="18" charset="0"/>
                          <a:ea typeface="Times New Roman" pitchFamily="18" charset="0"/>
                          <a:cs typeface="Arial" charset="0"/>
                        </a:rPr>
                        <a:t>PROGRAMA</a:t>
                      </a:r>
                      <a:endParaRPr kumimoji="0" lang="es-ES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Stone Sans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 Antiqua" pitchFamily="18" charset="0"/>
                          <a:ea typeface="Times New Roman" pitchFamily="18" charset="0"/>
                          <a:cs typeface="Arial" charset="0"/>
                        </a:rPr>
                        <a:t>AUSPICIADOR</a:t>
                      </a:r>
                      <a:endParaRPr kumimoji="0" lang="es-ES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Stone Sans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 Antiqua" pitchFamily="18" charset="0"/>
                          <a:ea typeface="Times New Roman" pitchFamily="18" charset="0"/>
                          <a:cs typeface="Arial" charset="0"/>
                        </a:rPr>
                        <a:t>CARACTERISTICA</a:t>
                      </a:r>
                      <a:endParaRPr kumimoji="0" lang="es-ES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Stone Sans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 Antiqua" pitchFamily="18" charset="0"/>
                          <a:ea typeface="Times New Roman" pitchFamily="18" charset="0"/>
                          <a:cs typeface="Arial" charset="0"/>
                        </a:rPr>
                        <a:t>RESTRICCIONES</a:t>
                      </a:r>
                      <a:endParaRPr kumimoji="0" lang="es-ES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Stone Sans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2888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 Antiqua" pitchFamily="18" charset="0"/>
                          <a:ea typeface="Times New Roman" pitchFamily="18" charset="0"/>
                          <a:cs typeface="Arial" charset="0"/>
                        </a:rPr>
                        <a:t>CLUB BELLSOUTH</a:t>
                      </a:r>
                      <a:endParaRPr kumimoji="0" lang="es-E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Stone Sans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 Antiqua" pitchFamily="18" charset="0"/>
                          <a:ea typeface="Times New Roman" pitchFamily="18" charset="0"/>
                          <a:cs typeface="Arial" charset="0"/>
                        </a:rPr>
                        <a:t>BELLSOUTH</a:t>
                      </a:r>
                      <a:endParaRPr kumimoji="0" lang="es-E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Stone Sans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 Antiqua" pitchFamily="18" charset="0"/>
                          <a:ea typeface="Times New Roman" pitchFamily="18" charset="0"/>
                          <a:cs typeface="Arial" charset="0"/>
                        </a:rPr>
                        <a:t>ABIERTA A ALGUNAS MARCAS</a:t>
                      </a:r>
                      <a:endParaRPr kumimoji="0" lang="es-E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Stone Sans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 Antiqua" pitchFamily="18" charset="0"/>
                          <a:ea typeface="Times New Roman" pitchFamily="18" charset="0"/>
                          <a:cs typeface="Arial" charset="0"/>
                        </a:rPr>
                        <a:t>SOLO CONSUMOS BELLSOUTH</a:t>
                      </a:r>
                      <a:endParaRPr kumimoji="0" lang="es-E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Stone Sans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7688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 Antiqua" pitchFamily="18" charset="0"/>
                          <a:ea typeface="Times New Roman" pitchFamily="18" charset="0"/>
                          <a:cs typeface="Arial" charset="0"/>
                        </a:rPr>
                        <a:t>MILLAS ADVANTAGE</a:t>
                      </a:r>
                      <a:endParaRPr kumimoji="0" lang="es-E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Stone Sans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 Antiqua" pitchFamily="18" charset="0"/>
                          <a:ea typeface="Times New Roman" pitchFamily="18" charset="0"/>
                          <a:cs typeface="Arial" charset="0"/>
                        </a:rPr>
                        <a:t>DINERS</a:t>
                      </a:r>
                      <a:endParaRPr kumimoji="0" lang="es-E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Stone Sans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 Antiqua" pitchFamily="18" charset="0"/>
                          <a:ea typeface="Times New Roman" pitchFamily="18" charset="0"/>
                          <a:cs typeface="Arial" charset="0"/>
                        </a:rPr>
                        <a:t>LIMITADA A PASAJES</a:t>
                      </a:r>
                      <a:endParaRPr kumimoji="0" lang="es-E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Stone Sans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 Antiqua" pitchFamily="18" charset="0"/>
                          <a:ea typeface="Times New Roman" pitchFamily="18" charset="0"/>
                          <a:cs typeface="Arial" charset="0"/>
                        </a:rPr>
                        <a:t>SOLO CONSUMOS CON DINERS Y SOLO QUIENES PAGUEN $80 POR AFILIACION</a:t>
                      </a:r>
                      <a:endParaRPr kumimoji="0" lang="es-E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Stone Sans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2888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 Antiqua" pitchFamily="18" charset="0"/>
                          <a:ea typeface="Times New Roman" pitchFamily="18" charset="0"/>
                          <a:cs typeface="Arial" charset="0"/>
                        </a:rPr>
                        <a:t>DISTANCIA TACA</a:t>
                      </a:r>
                      <a:endParaRPr kumimoji="0" lang="es-E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Stone Sans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 Antiqua" pitchFamily="18" charset="0"/>
                          <a:ea typeface="Times New Roman" pitchFamily="18" charset="0"/>
                          <a:cs typeface="Arial" charset="0"/>
                        </a:rPr>
                        <a:t>PACIFICARD - PLATINUM</a:t>
                      </a:r>
                      <a:endParaRPr kumimoji="0" lang="es-E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Stone Sans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 Antiqua" pitchFamily="18" charset="0"/>
                          <a:ea typeface="Times New Roman" pitchFamily="18" charset="0"/>
                          <a:cs typeface="Arial" charset="0"/>
                        </a:rPr>
                        <a:t>LIMITADA A PASAJES</a:t>
                      </a:r>
                      <a:endParaRPr kumimoji="0" lang="es-E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Stone Sans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 Antiqua" pitchFamily="18" charset="0"/>
                          <a:ea typeface="Times New Roman" pitchFamily="18" charset="0"/>
                          <a:cs typeface="Arial" charset="0"/>
                        </a:rPr>
                        <a:t>SOLO CONSUMOS CON PACIFICARD</a:t>
                      </a:r>
                      <a:endParaRPr kumimoji="0" lang="es-E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Stone Sans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2888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 Antiqua" pitchFamily="18" charset="0"/>
                          <a:ea typeface="Times New Roman" pitchFamily="18" charset="0"/>
                          <a:cs typeface="Arial" charset="0"/>
                        </a:rPr>
                        <a:t>DISTANCIA TACA</a:t>
                      </a:r>
                      <a:endParaRPr kumimoji="0" lang="es-E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Stone Sans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 Antiqua" pitchFamily="18" charset="0"/>
                          <a:ea typeface="Times New Roman" pitchFamily="18" charset="0"/>
                          <a:cs typeface="Arial" charset="0"/>
                        </a:rPr>
                        <a:t>BANKARD</a:t>
                      </a:r>
                      <a:endParaRPr kumimoji="0" lang="es-E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Stone Sans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 Antiqua" pitchFamily="18" charset="0"/>
                          <a:ea typeface="Times New Roman" pitchFamily="18" charset="0"/>
                          <a:cs typeface="Arial" charset="0"/>
                        </a:rPr>
                        <a:t>LIMITADA A PASAJES</a:t>
                      </a:r>
                      <a:endParaRPr kumimoji="0" lang="es-E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Stone Sans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 Antiqua" pitchFamily="18" charset="0"/>
                          <a:ea typeface="Times New Roman" pitchFamily="18" charset="0"/>
                          <a:cs typeface="Arial" charset="0"/>
                        </a:rPr>
                        <a:t>SOLO CONSUMOS CON BANKARD</a:t>
                      </a:r>
                      <a:endParaRPr kumimoji="0" lang="es-E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Stone Sans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5288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 Antiqua" pitchFamily="18" charset="0"/>
                          <a:ea typeface="Times New Roman" pitchFamily="18" charset="0"/>
                          <a:cs typeface="Arial" charset="0"/>
                        </a:rPr>
                        <a:t>MAXIDOLAR</a:t>
                      </a:r>
                      <a:endParaRPr kumimoji="0" lang="es-E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Stone Sans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 Antiqua" pitchFamily="18" charset="0"/>
                          <a:ea typeface="Times New Roman" pitchFamily="18" charset="0"/>
                          <a:cs typeface="Arial" charset="0"/>
                        </a:rPr>
                        <a:t>SUPERMAXI-PRODUBANCO</a:t>
                      </a:r>
                      <a:endParaRPr kumimoji="0" lang="es-E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Stone Sans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 Antiqua" pitchFamily="18" charset="0"/>
                          <a:ea typeface="Times New Roman" pitchFamily="18" charset="0"/>
                          <a:cs typeface="Arial" charset="0"/>
                        </a:rPr>
                        <a:t>LIMITADA A SUPERMAXI</a:t>
                      </a:r>
                      <a:endParaRPr kumimoji="0" lang="es-E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Stone Sans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 Antiqua" pitchFamily="18" charset="0"/>
                          <a:ea typeface="Times New Roman" pitchFamily="18" charset="0"/>
                          <a:cs typeface="Arial" charset="0"/>
                        </a:rPr>
                        <a:t>SOLO CONSUMOS MASTERCARD-PRODUBANCO</a:t>
                      </a:r>
                      <a:endParaRPr kumimoji="0" lang="es-E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Stone Sans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0088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 Antiqua" pitchFamily="18" charset="0"/>
                          <a:ea typeface="Times New Roman" pitchFamily="18" charset="0"/>
                          <a:cs typeface="Arial" charset="0"/>
                        </a:rPr>
                        <a:t>PREFIERO</a:t>
                      </a:r>
                      <a:endParaRPr kumimoji="0" lang="es-E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Stone Sans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 Antiqua" pitchFamily="18" charset="0"/>
                          <a:ea typeface="Times New Roman" pitchFamily="18" charset="0"/>
                          <a:cs typeface="Arial" charset="0"/>
                        </a:rPr>
                        <a:t>PREFIERO - PACIFICARD EN MARCAS AFILIADAS</a:t>
                      </a:r>
                      <a:endParaRPr kumimoji="0" lang="es-E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Stone Sans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 Antiqua" pitchFamily="18" charset="0"/>
                          <a:ea typeface="Times New Roman" pitchFamily="18" charset="0"/>
                          <a:cs typeface="Arial" charset="0"/>
                        </a:rPr>
                        <a:t>ABIERTA A MUCHAS MARCAS</a:t>
                      </a:r>
                      <a:endParaRPr kumimoji="0" lang="es-E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Stone Sans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 Antiqua" pitchFamily="18" charset="0"/>
                          <a:ea typeface="Times New Roman" pitchFamily="18" charset="0"/>
                          <a:cs typeface="Arial" charset="0"/>
                        </a:rPr>
                        <a:t>CONSUMOS EN EFECTIVO Y CON PACIFICARD EN ESTABLECIMIENTOS AFILIADOS A PREFIERO</a:t>
                      </a:r>
                      <a:endParaRPr kumimoji="0" lang="es-E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Stone Sans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5288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 Antiqua" pitchFamily="18" charset="0"/>
                          <a:ea typeface="Times New Roman" pitchFamily="18" charset="0"/>
                          <a:cs typeface="Arial" charset="0"/>
                        </a:rPr>
                        <a:t>BONOS</a:t>
                      </a:r>
                      <a:endParaRPr kumimoji="0" lang="es-E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Stone Sans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 Antiqua" pitchFamily="18" charset="0"/>
                          <a:ea typeface="Times New Roman" pitchFamily="18" charset="0"/>
                          <a:cs typeface="Arial" charset="0"/>
                        </a:rPr>
                        <a:t>VISA BG</a:t>
                      </a:r>
                      <a:endParaRPr kumimoji="0" lang="es-E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Stone Sans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 Antiqua" pitchFamily="18" charset="0"/>
                          <a:ea typeface="Times New Roman" pitchFamily="18" charset="0"/>
                          <a:cs typeface="Arial" charset="0"/>
                        </a:rPr>
                        <a:t>PREMIOS EN CATÁLOGO BASE $ 8000</a:t>
                      </a:r>
                      <a:endParaRPr kumimoji="0" lang="es-E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Stone Sans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 Antiqua" pitchFamily="18" charset="0"/>
                          <a:ea typeface="Times New Roman" pitchFamily="18" charset="0"/>
                          <a:cs typeface="Arial" charset="0"/>
                        </a:rPr>
                        <a:t>SOLO CONSUMOS VISA PRIVILEGIOS</a:t>
                      </a:r>
                      <a:endParaRPr kumimoji="0" lang="es-E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Stone Sans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5288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 Antiqua" pitchFamily="18" charset="0"/>
                          <a:ea typeface="Times New Roman" pitchFamily="18" charset="0"/>
                          <a:cs typeface="Arial" charset="0"/>
                        </a:rPr>
                        <a:t>REWARDS PROGRAM</a:t>
                      </a:r>
                      <a:endParaRPr kumimoji="0" lang="es-E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Stone Sans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 Antiqua" pitchFamily="18" charset="0"/>
                          <a:ea typeface="Times New Roman" pitchFamily="18" charset="0"/>
                          <a:cs typeface="Arial" charset="0"/>
                        </a:rPr>
                        <a:t>AMERICAN EXPRESS</a:t>
                      </a:r>
                      <a:endParaRPr kumimoji="0" lang="es-E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Stone Sans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 Antiqua" pitchFamily="18" charset="0"/>
                          <a:ea typeface="Times New Roman" pitchFamily="18" charset="0"/>
                          <a:cs typeface="Arial" charset="0"/>
                        </a:rPr>
                        <a:t>PREMIOS EN CATÁLOGO BASE $ 8000</a:t>
                      </a:r>
                      <a:endParaRPr kumimoji="0" lang="es-E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Stone Sans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 Antiqua" pitchFamily="18" charset="0"/>
                          <a:ea typeface="Times New Roman" pitchFamily="18" charset="0"/>
                          <a:cs typeface="Arial" charset="0"/>
                        </a:rPr>
                        <a:t>SOLO CONSUMOS AMERICAN EXPRESS</a:t>
                      </a:r>
                      <a:endParaRPr kumimoji="0" lang="es-E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Stone Sans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ChangeArrowheads="1"/>
          </p:cNvSpPr>
          <p:nvPr>
            <p:ph type="title"/>
          </p:nvPr>
        </p:nvSpPr>
        <p:spPr bwMode="auto">
          <a:xfrm>
            <a:off x="3492500" y="0"/>
            <a:ext cx="5481638" cy="11398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/>
            <a:r>
              <a:rPr lang="es-ES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oster Bodoni" pitchFamily="18" charset="0"/>
              </a:rPr>
              <a:t>Macrosegmentación </a:t>
            </a:r>
            <a:br>
              <a:rPr lang="es-ES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oster Bodoni" pitchFamily="18" charset="0"/>
              </a:rPr>
            </a:br>
            <a:r>
              <a:rPr lang="es-ES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oster Bodoni" pitchFamily="18" charset="0"/>
              </a:rPr>
              <a:t>del mercado meta</a:t>
            </a:r>
          </a:p>
        </p:txBody>
      </p:sp>
      <p:pic>
        <p:nvPicPr>
          <p:cNvPr id="133125" name="Picture 5" descr="Macrosegmentacion del mercado meta"/>
          <p:cNvPicPr>
            <a:picLocks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50825" y="1484313"/>
            <a:ext cx="8135938" cy="4364037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ChangeArrowheads="1"/>
          </p:cNvSpPr>
          <p:nvPr>
            <p:ph type="title"/>
          </p:nvPr>
        </p:nvSpPr>
        <p:spPr bwMode="auto">
          <a:xfrm>
            <a:off x="3779838" y="0"/>
            <a:ext cx="5195887" cy="11398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/>
            <a:r>
              <a:rPr lang="es-ES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oster Bodoni" pitchFamily="18" charset="0"/>
              </a:rPr>
              <a:t>Microsegmentación </a:t>
            </a:r>
            <a:br>
              <a:rPr lang="es-ES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oster Bodoni" pitchFamily="18" charset="0"/>
              </a:rPr>
            </a:br>
            <a:r>
              <a:rPr lang="es-ES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oster Bodoni" pitchFamily="18" charset="0"/>
              </a:rPr>
              <a:t>del mercado meta</a:t>
            </a:r>
          </a:p>
        </p:txBody>
      </p:sp>
      <p:sp>
        <p:nvSpPr>
          <p:cNvPr id="135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628775"/>
            <a:ext cx="7772400" cy="1335088"/>
          </a:xfrm>
        </p:spPr>
        <p:txBody>
          <a:bodyPr/>
          <a:lstStyle/>
          <a:p>
            <a:pPr>
              <a:buFontTx/>
              <a:buBlip>
                <a:blip r:embed="rId2"/>
              </a:buBlip>
            </a:pPr>
            <a:r>
              <a:rPr lang="es-ES" sz="2400">
                <a:latin typeface="Arial Narrow" pitchFamily="34" charset="0"/>
              </a:rPr>
              <a:t>El tipo de micro segmentación a utilizar será segmentación sociodemográfica. Las variables más utilizadas son la localización, sexo, edad, renta y clases profesionales.</a:t>
            </a:r>
          </a:p>
        </p:txBody>
      </p:sp>
      <p:sp>
        <p:nvSpPr>
          <p:cNvPr id="135172" name="Text Box 4"/>
          <p:cNvSpPr txBox="1">
            <a:spLocks noChangeArrowheads="1"/>
          </p:cNvSpPr>
          <p:nvPr/>
        </p:nvSpPr>
        <p:spPr bwMode="auto">
          <a:xfrm>
            <a:off x="6604000" y="2646363"/>
            <a:ext cx="80010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s-ES" sz="1800">
              <a:solidFill>
                <a:schemeClr val="tx1"/>
              </a:solidFill>
              <a:latin typeface="Arial" charset="0"/>
            </a:endParaRPr>
          </a:p>
        </p:txBody>
      </p:sp>
      <p:graphicFrame>
        <p:nvGraphicFramePr>
          <p:cNvPr id="135243" name="Group 75"/>
          <p:cNvGraphicFramePr>
            <a:graphicFrameLocks noGrp="1"/>
          </p:cNvGraphicFramePr>
          <p:nvPr/>
        </p:nvGraphicFramePr>
        <p:xfrm>
          <a:off x="827088" y="3068638"/>
          <a:ext cx="7632700" cy="2593975"/>
        </p:xfrm>
        <a:graphic>
          <a:graphicData uri="http://schemas.openxmlformats.org/drawingml/2006/table">
            <a:tbl>
              <a:tblPr/>
              <a:tblGrid>
                <a:gridCol w="2897187"/>
                <a:gridCol w="4735513"/>
              </a:tblGrid>
              <a:tr h="5175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Tx/>
                        <a:buFontTx/>
                        <a:buNone/>
                        <a:tabLst/>
                      </a:pP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Stone Sans" pitchFamily="34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CARACTERÍSTICAS</a:t>
                      </a:r>
                      <a:endParaRPr kumimoji="0" lang="es-E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Stone Sans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79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  <a:ea typeface="Times New Roman" pitchFamily="18" charset="0"/>
                          <a:cs typeface="Arial" charset="0"/>
                        </a:rPr>
                        <a:t>Edad promedio</a:t>
                      </a:r>
                      <a:endParaRPr kumimoji="0" lang="es-E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Stone Sans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  <a:ea typeface="Times New Roman" pitchFamily="18" charset="0"/>
                          <a:cs typeface="Arial" charset="0"/>
                        </a:rPr>
                        <a:t>18 años en adelante</a:t>
                      </a:r>
                      <a:endParaRPr kumimoji="0" lang="es-E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Stone Sans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29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  <a:ea typeface="Times New Roman" pitchFamily="18" charset="0"/>
                          <a:cs typeface="Arial" charset="0"/>
                        </a:rPr>
                        <a:t>Ciclo de vida familiar</a:t>
                      </a:r>
                      <a:endParaRPr kumimoji="0" lang="es-E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Stone Sans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  <a:ea typeface="Times New Roman" pitchFamily="18" charset="0"/>
                          <a:cs typeface="Arial" charset="0"/>
                        </a:rPr>
                        <a:t>Hombres / mujeres, solteros o casados</a:t>
                      </a:r>
                      <a:endParaRPr kumimoji="0" lang="es-E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Stone Sans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79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  <a:ea typeface="Times New Roman" pitchFamily="18" charset="0"/>
                          <a:cs typeface="Arial" charset="0"/>
                        </a:rPr>
                        <a:t>Clase social</a:t>
                      </a:r>
                      <a:endParaRPr kumimoji="0" lang="es-E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Stone Sans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  <a:ea typeface="Times New Roman" pitchFamily="18" charset="0"/>
                          <a:cs typeface="Arial" charset="0"/>
                        </a:rPr>
                        <a:t>Media, media – alta y alta</a:t>
                      </a:r>
                      <a:endParaRPr kumimoji="0" lang="es-E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Stone Sans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95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  <a:ea typeface="Times New Roman" pitchFamily="18" charset="0"/>
                          <a:cs typeface="Arial" charset="0"/>
                        </a:rPr>
                        <a:t>Ubicación geográfica</a:t>
                      </a:r>
                      <a:endParaRPr kumimoji="0" lang="es-E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Stone Sans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  <a:ea typeface="Times New Roman" pitchFamily="18" charset="0"/>
                          <a:cs typeface="Arial" charset="0"/>
                        </a:rPr>
                        <a:t>Territorio ecuatoriano</a:t>
                      </a:r>
                      <a:endParaRPr kumimoji="0" lang="es-E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Stone Sans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79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  <a:ea typeface="Times New Roman" pitchFamily="18" charset="0"/>
                          <a:cs typeface="Arial" charset="0"/>
                        </a:rPr>
                        <a:t>Nivel de estudios</a:t>
                      </a:r>
                      <a:endParaRPr kumimoji="0" lang="es-E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Stone Sans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  <a:ea typeface="Times New Roman" pitchFamily="18" charset="0"/>
                          <a:cs typeface="Arial" charset="0"/>
                        </a:rPr>
                        <a:t>Superior</a:t>
                      </a:r>
                      <a:endParaRPr kumimoji="0" lang="es-E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Stone Sans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ChangeArrowheads="1"/>
          </p:cNvSpPr>
          <p:nvPr>
            <p:ph type="title"/>
          </p:nvPr>
        </p:nvSpPr>
        <p:spPr bwMode="auto">
          <a:xfrm>
            <a:off x="2508250" y="0"/>
            <a:ext cx="6635750" cy="105251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/>
            <a:r>
              <a:rPr lang="es-ES" sz="320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oster Bodoni" pitchFamily="18" charset="0"/>
              </a:rPr>
              <a:t>Matriz </a:t>
            </a:r>
            <a:br>
              <a:rPr lang="es-ES" sz="320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oster Bodoni" pitchFamily="18" charset="0"/>
              </a:rPr>
            </a:br>
            <a:r>
              <a:rPr lang="es-ES" sz="320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oster Bodoni" pitchFamily="18" charset="0"/>
              </a:rPr>
              <a:t>Producto - Mercado</a:t>
            </a:r>
          </a:p>
        </p:txBody>
      </p:sp>
      <p:graphicFrame>
        <p:nvGraphicFramePr>
          <p:cNvPr id="136470" name="Group 278"/>
          <p:cNvGraphicFramePr>
            <a:graphicFrameLocks noGrp="1"/>
          </p:cNvGraphicFramePr>
          <p:nvPr>
            <p:ph idx="1"/>
          </p:nvPr>
        </p:nvGraphicFramePr>
        <p:xfrm>
          <a:off x="250825" y="1484313"/>
          <a:ext cx="8229600" cy="5160962"/>
        </p:xfrm>
        <a:graphic>
          <a:graphicData uri="http://schemas.openxmlformats.org/drawingml/2006/table">
            <a:tbl>
              <a:tblPr/>
              <a:tblGrid>
                <a:gridCol w="2535238"/>
                <a:gridCol w="1166812"/>
                <a:gridCol w="1277938"/>
                <a:gridCol w="1355725"/>
                <a:gridCol w="1893887"/>
              </a:tblGrid>
              <a:tr h="6477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Tx/>
                        <a:buFontTx/>
                        <a:buNone/>
                        <a:tabLst/>
                      </a:pP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Stone Sans" pitchFamily="34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tone Sans" pitchFamily="34" charset="0"/>
                          <a:ea typeface="Times New Roman" pitchFamily="18" charset="0"/>
                          <a:cs typeface="Arial" charset="0"/>
                        </a:rPr>
                        <a:t>Matriz Producto - Mercado</a:t>
                      </a:r>
                      <a:endParaRPr kumimoji="0" lang="es-ES" sz="2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Stone Sans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6477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Tx/>
                        <a:buFontTx/>
                        <a:buNone/>
                        <a:tabLst/>
                      </a:pP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Stone Sans" pitchFamily="34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tone Sans" pitchFamily="34" charset="0"/>
                          <a:ea typeface="Times New Roman" pitchFamily="18" charset="0"/>
                          <a:cs typeface="Arial" charset="0"/>
                        </a:rPr>
                        <a:t>RETAIL</a:t>
                      </a:r>
                      <a:endParaRPr kumimoji="0" lang="es-E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Stone Sans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tone Sans" pitchFamily="34" charset="0"/>
                          <a:ea typeface="Times New Roman" pitchFamily="18" charset="0"/>
                          <a:cs typeface="Arial" charset="0"/>
                        </a:rPr>
                        <a:t>BATCH</a:t>
                      </a:r>
                      <a:endParaRPr kumimoji="0" lang="es-E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Stone Sans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tone Sans" pitchFamily="34" charset="0"/>
                          <a:ea typeface="Times New Roman" pitchFamily="18" charset="0"/>
                          <a:cs typeface="Arial" charset="0"/>
                        </a:rPr>
                        <a:t>MARCAS A</a:t>
                      </a:r>
                      <a:endParaRPr kumimoji="0" lang="es-E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Stone Sans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tone Sans" pitchFamily="34" charset="0"/>
                          <a:ea typeface="Times New Roman" pitchFamily="18" charset="0"/>
                          <a:cs typeface="Arial" charset="0"/>
                        </a:rPr>
                        <a:t>ESPECIALIZADAS</a:t>
                      </a:r>
                      <a:endParaRPr kumimoji="0" lang="es-E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Stone Sans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</a:tr>
              <a:tr h="388938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tone Sans" pitchFamily="34" charset="0"/>
                          <a:ea typeface="Times New Roman" pitchFamily="18" charset="0"/>
                          <a:cs typeface="Arial" charset="0"/>
                        </a:rPr>
                        <a:t>Señoras Acomodadas</a:t>
                      </a:r>
                      <a:endParaRPr kumimoji="0" lang="es-E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Stone Sans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tone Sans" pitchFamily="34" charset="0"/>
                          <a:ea typeface="Times New Roman" pitchFamily="18" charset="0"/>
                          <a:cs typeface="Arial" charset="0"/>
                        </a:rPr>
                        <a:t>X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tone Sans" pitchFamily="34" charset="0"/>
                          <a:ea typeface="Times New Roman" pitchFamily="18" charset="0"/>
                          <a:cs typeface="Arial" charset="0"/>
                        </a:rPr>
                        <a:t>X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tone Sans" pitchFamily="34" charset="0"/>
                          <a:ea typeface="Times New Roman" pitchFamily="18" charset="0"/>
                          <a:cs typeface="Arial" charset="0"/>
                        </a:rPr>
                        <a:t>X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tone Sans" pitchFamily="34" charset="0"/>
                          <a:ea typeface="Times New Roman" pitchFamily="18" charset="0"/>
                          <a:cs typeface="Arial" charset="0"/>
                        </a:rPr>
                        <a:t>X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4650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tone Sans" pitchFamily="34" charset="0"/>
                          <a:ea typeface="Times New Roman" pitchFamily="18" charset="0"/>
                          <a:cs typeface="Arial" charset="0"/>
                        </a:rPr>
                        <a:t>Burguesas</a:t>
                      </a:r>
                      <a:endParaRPr kumimoji="0" lang="es-E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Stone Sans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tone Sans" pitchFamily="34" charset="0"/>
                          <a:ea typeface="Times New Roman" pitchFamily="18" charset="0"/>
                          <a:cs typeface="Arial" charset="0"/>
                        </a:rPr>
                        <a:t>X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tone Sans" pitchFamily="34" charset="0"/>
                          <a:ea typeface="Times New Roman" pitchFamily="18" charset="0"/>
                          <a:cs typeface="Arial" charset="0"/>
                        </a:rPr>
                        <a:t>X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tone Sans" pitchFamily="34" charset="0"/>
                          <a:ea typeface="Times New Roman" pitchFamily="18" charset="0"/>
                          <a:cs typeface="Arial" charset="0"/>
                        </a:rPr>
                        <a:t>X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tone Sans" pitchFamily="34" charset="0"/>
                          <a:ea typeface="Times New Roman" pitchFamily="18" charset="0"/>
                          <a:cs typeface="Arial" charset="0"/>
                        </a:rPr>
                        <a:t>X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7188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tone Sans" pitchFamily="34" charset="0"/>
                          <a:ea typeface="Times New Roman" pitchFamily="18" charset="0"/>
                          <a:cs typeface="Arial" charset="0"/>
                        </a:rPr>
                        <a:t>Señores pudientes</a:t>
                      </a:r>
                      <a:endParaRPr kumimoji="0" lang="es-E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Stone Sans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tone Sans" pitchFamily="34" charset="0"/>
                          <a:ea typeface="Times New Roman" pitchFamily="18" charset="0"/>
                          <a:cs typeface="Arial" charset="0"/>
                        </a:rPr>
                        <a:t>X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tone Sans" pitchFamily="34" charset="0"/>
                          <a:ea typeface="Times New Roman" pitchFamily="18" charset="0"/>
                          <a:cs typeface="Arial" charset="0"/>
                        </a:rPr>
                        <a:t>X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tone Sans" pitchFamily="34" charset="0"/>
                          <a:ea typeface="Times New Roman" pitchFamily="18" charset="0"/>
                          <a:cs typeface="Arial" charset="0"/>
                        </a:rPr>
                        <a:t>X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tone Sans" pitchFamily="34" charset="0"/>
                          <a:ea typeface="Times New Roman" pitchFamily="18" charset="0"/>
                          <a:cs typeface="Arial" charset="0"/>
                        </a:rPr>
                        <a:t>X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tone Sans" pitchFamily="34" charset="0"/>
                          <a:ea typeface="Times New Roman" pitchFamily="18" charset="0"/>
                          <a:cs typeface="Arial" charset="0"/>
                        </a:rPr>
                        <a:t>Jóvenes emprendedores</a:t>
                      </a:r>
                      <a:endParaRPr kumimoji="0" lang="es-E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Stone Sans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tone Sans" pitchFamily="34" charset="0"/>
                          <a:ea typeface="Times New Roman" pitchFamily="18" charset="0"/>
                          <a:cs typeface="Arial" charset="0"/>
                        </a:rPr>
                        <a:t>X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tone Sans" pitchFamily="34" charset="0"/>
                          <a:ea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tone Sans" pitchFamily="34" charset="0"/>
                          <a:ea typeface="Times New Roman" pitchFamily="18" charset="0"/>
                          <a:cs typeface="Arial" charset="0"/>
                        </a:rPr>
                        <a:t>X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tone Sans" pitchFamily="34" charset="0"/>
                          <a:ea typeface="Times New Roman" pitchFamily="18" charset="0"/>
                          <a:cs typeface="Arial" charset="0"/>
                        </a:rPr>
                        <a:t>X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125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tone Sans" pitchFamily="34" charset="0"/>
                          <a:ea typeface="Times New Roman" pitchFamily="18" charset="0"/>
                          <a:cs typeface="Arial" charset="0"/>
                        </a:rPr>
                        <a:t>Cachorros</a:t>
                      </a:r>
                      <a:endParaRPr kumimoji="0" lang="es-E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Stone Sans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tone Sans" pitchFamily="34" charset="0"/>
                          <a:ea typeface="Times New Roman" pitchFamily="18" charset="0"/>
                          <a:cs typeface="Arial" charset="0"/>
                        </a:rPr>
                        <a:t>X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tone Sans" pitchFamily="34" charset="0"/>
                          <a:ea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tone Sans" pitchFamily="34" charset="0"/>
                          <a:ea typeface="Times New Roman" pitchFamily="18" charset="0"/>
                          <a:cs typeface="Arial" charset="0"/>
                        </a:rPr>
                        <a:t>X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tone Sans" pitchFamily="34" charset="0"/>
                          <a:ea typeface="Times New Roman" pitchFamily="18" charset="0"/>
                          <a:cs typeface="Arial" charset="0"/>
                        </a:rPr>
                        <a:t>X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363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tone Sans" pitchFamily="34" charset="0"/>
                          <a:ea typeface="Times New Roman" pitchFamily="18" charset="0"/>
                          <a:cs typeface="Arial" charset="0"/>
                        </a:rPr>
                        <a:t>Liberadas</a:t>
                      </a:r>
                      <a:endParaRPr kumimoji="0" lang="es-E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Stone Sans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tone Sans" pitchFamily="34" charset="0"/>
                          <a:ea typeface="Times New Roman" pitchFamily="18" charset="0"/>
                          <a:cs typeface="Arial" charset="0"/>
                        </a:rPr>
                        <a:t>X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tone Sans" pitchFamily="34" charset="0"/>
                          <a:ea typeface="Times New Roman" pitchFamily="18" charset="0"/>
                          <a:cs typeface="Arial" charset="0"/>
                        </a:rPr>
                        <a:t>X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tone Sans" pitchFamily="34" charset="0"/>
                          <a:ea typeface="Times New Roman" pitchFamily="18" charset="0"/>
                          <a:cs typeface="Arial" charset="0"/>
                        </a:rPr>
                        <a:t>X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tone Sans" pitchFamily="34" charset="0"/>
                          <a:ea typeface="Times New Roman" pitchFamily="18" charset="0"/>
                          <a:cs typeface="Arial" charset="0"/>
                        </a:rPr>
                        <a:t>X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363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tone Sans" pitchFamily="34" charset="0"/>
                          <a:ea typeface="Times New Roman" pitchFamily="18" charset="0"/>
                          <a:cs typeface="Arial" charset="0"/>
                        </a:rPr>
                        <a:t>Luchadoras</a:t>
                      </a:r>
                      <a:endParaRPr kumimoji="0" lang="es-E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Stone Sans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tone Sans" pitchFamily="34" charset="0"/>
                          <a:ea typeface="Times New Roman" pitchFamily="18" charset="0"/>
                          <a:cs typeface="Arial" charset="0"/>
                        </a:rPr>
                        <a:t>X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tone Sans" pitchFamily="34" charset="0"/>
                          <a:ea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tone Sans" pitchFamily="34" charset="0"/>
                          <a:ea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tone Sans" pitchFamily="34" charset="0"/>
                          <a:ea typeface="Times New Roman" pitchFamily="18" charset="0"/>
                          <a:cs typeface="Arial" charset="0"/>
                        </a:rPr>
                        <a:t>X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363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tone Sans" pitchFamily="34" charset="0"/>
                          <a:ea typeface="Times New Roman" pitchFamily="18" charset="0"/>
                          <a:cs typeface="Arial" charset="0"/>
                        </a:rPr>
                        <a:t>Nuevos padres</a:t>
                      </a:r>
                      <a:endParaRPr kumimoji="0" lang="es-E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Stone Sans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tone Sans" pitchFamily="34" charset="0"/>
                          <a:ea typeface="Times New Roman" pitchFamily="18" charset="0"/>
                          <a:cs typeface="Arial" charset="0"/>
                        </a:rPr>
                        <a:t>X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tone Sans" pitchFamily="34" charset="0"/>
                          <a:ea typeface="Times New Roman" pitchFamily="18" charset="0"/>
                          <a:cs typeface="Arial" charset="0"/>
                        </a:rPr>
                        <a:t>X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tone Sans" pitchFamily="34" charset="0"/>
                          <a:ea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tone Sans" pitchFamily="34" charset="0"/>
                          <a:ea typeface="Times New Roman" pitchFamily="18" charset="0"/>
                          <a:cs typeface="Arial" charset="0"/>
                        </a:rPr>
                        <a:t>X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363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tone Sans" pitchFamily="34" charset="0"/>
                          <a:ea typeface="Times New Roman" pitchFamily="18" charset="0"/>
                          <a:cs typeface="Arial" charset="0"/>
                        </a:rPr>
                        <a:t>Popular</a:t>
                      </a:r>
                      <a:endParaRPr kumimoji="0" lang="es-E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Stone Sans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tone Sans" pitchFamily="34" charset="0"/>
                          <a:ea typeface="Times New Roman" pitchFamily="18" charset="0"/>
                          <a:cs typeface="Arial" charset="0"/>
                        </a:rPr>
                        <a:t>X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tone Sans" pitchFamily="34" charset="0"/>
                          <a:ea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tone Sans" pitchFamily="34" charset="0"/>
                          <a:ea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tone Sans" pitchFamily="34" charset="0"/>
                          <a:ea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8775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tone Sans" pitchFamily="34" charset="0"/>
                          <a:ea typeface="Times New Roman" pitchFamily="18" charset="0"/>
                          <a:cs typeface="Arial" charset="0"/>
                        </a:rPr>
                        <a:t>Especializado</a:t>
                      </a:r>
                      <a:endParaRPr kumimoji="0" lang="es-E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Stone Sans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tone Sans" pitchFamily="34" charset="0"/>
                          <a:ea typeface="Times New Roman" pitchFamily="18" charset="0"/>
                          <a:cs typeface="Arial" charset="0"/>
                        </a:rPr>
                        <a:t>X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tone Sans" pitchFamily="34" charset="0"/>
                          <a:ea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tone Sans" pitchFamily="34" charset="0"/>
                          <a:ea typeface="Times New Roman" pitchFamily="18" charset="0"/>
                          <a:cs typeface="Arial" charset="0"/>
                        </a:rPr>
                        <a:t>X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tone Sans" pitchFamily="34" charset="0"/>
                          <a:ea typeface="Times New Roman" pitchFamily="18" charset="0"/>
                          <a:cs typeface="Arial" charset="0"/>
                        </a:rPr>
                        <a:t>X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8" name="Rectangle 4"/>
          <p:cNvSpPr>
            <a:spLocks noChangeArrowheads="1"/>
          </p:cNvSpPr>
          <p:nvPr>
            <p:ph type="title"/>
          </p:nvPr>
        </p:nvSpPr>
        <p:spPr bwMode="auto">
          <a:xfrm>
            <a:off x="1619250" y="0"/>
            <a:ext cx="7354888" cy="11398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/>
            <a:r>
              <a:rPr lang="es-ES" sz="3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oster Bodoni" pitchFamily="18" charset="0"/>
              </a:rPr>
              <a:t>Modelo de Implicación F.C.B.</a:t>
            </a:r>
            <a:br>
              <a:rPr lang="es-ES" sz="3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oster Bodoni" pitchFamily="18" charset="0"/>
              </a:rPr>
            </a:br>
            <a:r>
              <a:rPr lang="es-ES" sz="3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oster Bodoni" pitchFamily="18" charset="0"/>
              </a:rPr>
              <a:t>(Food, Cone &amp; Belding)</a:t>
            </a:r>
          </a:p>
        </p:txBody>
      </p:sp>
      <p:graphicFrame>
        <p:nvGraphicFramePr>
          <p:cNvPr id="139482" name="Group 218"/>
          <p:cNvGraphicFramePr>
            <a:graphicFrameLocks noGrp="1"/>
          </p:cNvGraphicFramePr>
          <p:nvPr/>
        </p:nvGraphicFramePr>
        <p:xfrm>
          <a:off x="611188" y="1628775"/>
          <a:ext cx="7154862" cy="4627563"/>
        </p:xfrm>
        <a:graphic>
          <a:graphicData uri="http://schemas.openxmlformats.org/drawingml/2006/table">
            <a:tbl>
              <a:tblPr/>
              <a:tblGrid>
                <a:gridCol w="1298575"/>
                <a:gridCol w="208280"/>
                <a:gridCol w="2444750"/>
                <a:gridCol w="271463"/>
                <a:gridCol w="271462"/>
                <a:gridCol w="2686050"/>
              </a:tblGrid>
              <a:tr h="5175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Tx/>
                        <a:buFontTx/>
                        <a:buNone/>
                        <a:tabLst/>
                      </a:pP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Stone Sans" pitchFamily="34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  <a:ea typeface="Times New Roman" pitchFamily="18" charset="0"/>
                          <a:cs typeface="Arial" charset="0"/>
                        </a:rPr>
                        <a:t>MODO INTELECTUAL</a:t>
                      </a:r>
                      <a:endParaRPr kumimoji="0" lang="es-E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Stone Sans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  <a:ea typeface="Times New Roman" pitchFamily="18" charset="0"/>
                          <a:cs typeface="Arial" charset="0"/>
                        </a:rPr>
                        <a:t>MODO EMOCIONAL</a:t>
                      </a:r>
                      <a:endParaRPr kumimoji="0" lang="es-E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Stone Sans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5175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Tx/>
                        <a:buFontTx/>
                        <a:buNone/>
                        <a:tabLst/>
                      </a:pP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Stone Sans" pitchFamily="34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  <a:ea typeface="Times New Roman" pitchFamily="18" charset="0"/>
                          <a:cs typeface="Arial" charset="0"/>
                        </a:rPr>
                        <a:t> </a:t>
                      </a:r>
                      <a:endParaRPr kumimoji="0" lang="es-E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Stone Sans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  <a:ea typeface="Times New Roman" pitchFamily="18" charset="0"/>
                          <a:cs typeface="Arial" charset="0"/>
                        </a:rPr>
                        <a:t>Aprendizaje</a:t>
                      </a:r>
                      <a:endParaRPr kumimoji="0" lang="es-E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Stone Sans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Tx/>
                        <a:buFontTx/>
                        <a:buNone/>
                        <a:tabLst/>
                      </a:pP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Stone Sans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  <a:ea typeface="Times New Roman" pitchFamily="18" charset="0"/>
                          <a:cs typeface="Arial" charset="0"/>
                        </a:rPr>
                        <a:t> </a:t>
                      </a:r>
                      <a:endParaRPr kumimoji="0" lang="es-E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Stone Sans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  <a:ea typeface="Times New Roman" pitchFamily="18" charset="0"/>
                          <a:cs typeface="Arial" charset="0"/>
                        </a:rPr>
                        <a:t>Afectividad</a:t>
                      </a:r>
                      <a:endParaRPr kumimoji="0" lang="es-E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Stone Sans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75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Tx/>
                        <a:buFontTx/>
                        <a:buNone/>
                        <a:tabLst/>
                      </a:pP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Stone Sans" pitchFamily="34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Tx/>
                        <a:buFontTx/>
                        <a:buNone/>
                        <a:tabLst/>
                      </a:pP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Stone Sans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  <a:ea typeface="Times New Roman" pitchFamily="18" charset="0"/>
                          <a:cs typeface="Arial" charset="0"/>
                        </a:rPr>
                        <a:t>(i, e, a)</a:t>
                      </a:r>
                      <a:endParaRPr kumimoji="0" lang="es-E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Stone Sans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Tx/>
                        <a:buFontTx/>
                        <a:buNone/>
                        <a:tabLst/>
                      </a:pP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Stone Sans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  <a:ea typeface="Times New Roman" pitchFamily="18" charset="0"/>
                          <a:cs typeface="Arial" charset="0"/>
                        </a:rPr>
                        <a:t> </a:t>
                      </a:r>
                      <a:endParaRPr kumimoji="0" lang="es-E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Stone Sans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  <a:ea typeface="Times New Roman" pitchFamily="18" charset="0"/>
                          <a:cs typeface="Arial" charset="0"/>
                        </a:rPr>
                        <a:t>(e, i, a)</a:t>
                      </a:r>
                      <a:endParaRPr kumimoji="0" lang="es-E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Stone Sans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75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  <a:ea typeface="Times New Roman" pitchFamily="18" charset="0"/>
                          <a:cs typeface="Arial" charset="0"/>
                        </a:rPr>
                        <a:t>Implicación Fuerte</a:t>
                      </a:r>
                      <a:endParaRPr kumimoji="0" lang="es-E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Stone Sans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  <a:ea typeface="Times New Roman" pitchFamily="18" charset="0"/>
                          <a:cs typeface="Arial" charset="0"/>
                        </a:rPr>
                        <a:t> </a:t>
                      </a:r>
                      <a:endParaRPr kumimoji="0" lang="es-E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Stone Sans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Tx/>
                        <a:buFontTx/>
                        <a:buNone/>
                        <a:tabLst/>
                      </a:pP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Stone Sans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Tx/>
                        <a:buFontTx/>
                        <a:buNone/>
                        <a:tabLst/>
                      </a:pP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Stone Sans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  <a:ea typeface="Times New Roman" pitchFamily="18" charset="0"/>
                          <a:cs typeface="Arial" charset="0"/>
                        </a:rPr>
                        <a:t> </a:t>
                      </a:r>
                      <a:endParaRPr kumimoji="0" lang="es-E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Stone Sans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Tx/>
                        <a:buFontTx/>
                        <a:buNone/>
                        <a:tabLst/>
                      </a:pP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Stone Sans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75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Tx/>
                        <a:buFontTx/>
                        <a:buNone/>
                        <a:tabLst/>
                      </a:pP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Stone Sans" pitchFamily="34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Tx/>
                        <a:buFontTx/>
                        <a:buNone/>
                        <a:tabLst/>
                      </a:pP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Stone Sans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  <a:ea typeface="Times New Roman" pitchFamily="18" charset="0"/>
                          <a:cs typeface="Arial" charset="0"/>
                        </a:rPr>
                        <a:t>Tarjeta de Fidelidad PREFIERO</a:t>
                      </a:r>
                      <a:endParaRPr kumimoji="0" lang="es-E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Stone Sans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  <a:ea typeface="Times New Roman" pitchFamily="18" charset="0"/>
                          <a:cs typeface="Arial" charset="0"/>
                        </a:rPr>
                        <a:t> </a:t>
                      </a:r>
                      <a:endParaRPr kumimoji="0" lang="es-E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Stone Sans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  <a:ea typeface="Times New Roman" pitchFamily="18" charset="0"/>
                          <a:cs typeface="Arial" charset="0"/>
                        </a:rPr>
                        <a:t> </a:t>
                      </a:r>
                      <a:endParaRPr kumimoji="0" lang="es-E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Stone Sans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  <a:ea typeface="Times New Roman" pitchFamily="18" charset="0"/>
                          <a:cs typeface="Arial" charset="0"/>
                        </a:rPr>
                        <a:t> </a:t>
                      </a:r>
                      <a:endParaRPr kumimoji="0" lang="es-E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Stone Sans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75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  <a:ea typeface="Times New Roman" pitchFamily="18" charset="0"/>
                          <a:cs typeface="Arial" charset="0"/>
                        </a:rPr>
                        <a:t>Implicación Débil</a:t>
                      </a:r>
                      <a:endParaRPr kumimoji="0" lang="es-E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Stone Sans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  <a:ea typeface="Times New Roman" pitchFamily="18" charset="0"/>
                          <a:cs typeface="Arial" charset="0"/>
                        </a:rPr>
                        <a:t> </a:t>
                      </a:r>
                      <a:endParaRPr kumimoji="0" lang="es-E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Stone Sans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  <a:ea typeface="Times New Roman" pitchFamily="18" charset="0"/>
                          <a:cs typeface="Arial" charset="0"/>
                        </a:rPr>
                        <a:t>Rutina</a:t>
                      </a:r>
                      <a:endParaRPr kumimoji="0" lang="es-E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Stone Sans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Tx/>
                        <a:buFontTx/>
                        <a:buNone/>
                        <a:tabLst/>
                      </a:pP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Stone Sans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  <a:ea typeface="Times New Roman" pitchFamily="18" charset="0"/>
                          <a:cs typeface="Arial" charset="0"/>
                        </a:rPr>
                        <a:t> </a:t>
                      </a:r>
                      <a:endParaRPr kumimoji="0" lang="es-E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Stone Sans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  <a:ea typeface="Times New Roman" pitchFamily="18" charset="0"/>
                          <a:cs typeface="Arial" charset="0"/>
                        </a:rPr>
                        <a:t>Hedonismo</a:t>
                      </a:r>
                      <a:endParaRPr kumimoji="0" lang="es-E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Stone Sans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75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Tx/>
                        <a:buFontTx/>
                        <a:buNone/>
                        <a:tabLst/>
                      </a:pP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Stone Sans" pitchFamily="34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  <a:ea typeface="Times New Roman" pitchFamily="18" charset="0"/>
                          <a:cs typeface="Arial" charset="0"/>
                        </a:rPr>
                        <a:t> </a:t>
                      </a:r>
                      <a:endParaRPr kumimoji="0" lang="es-E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Stone Sans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  <a:ea typeface="Times New Roman" pitchFamily="18" charset="0"/>
                          <a:cs typeface="Arial" charset="0"/>
                        </a:rPr>
                        <a:t>(a, i, e)</a:t>
                      </a:r>
                      <a:endParaRPr kumimoji="0" lang="es-E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Stone Sans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Tx/>
                        <a:buFontTx/>
                        <a:buNone/>
                        <a:tabLst/>
                      </a:pP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Stone Sans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  <a:ea typeface="Times New Roman" pitchFamily="18" charset="0"/>
                          <a:cs typeface="Arial" charset="0"/>
                        </a:rPr>
                        <a:t> </a:t>
                      </a:r>
                      <a:endParaRPr kumimoji="0" lang="es-E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Stone Sans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  <a:ea typeface="Times New Roman" pitchFamily="18" charset="0"/>
                          <a:cs typeface="Arial" charset="0"/>
                        </a:rPr>
                        <a:t>(a, e, i)</a:t>
                      </a:r>
                      <a:endParaRPr kumimoji="0" lang="es-E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Stone Sans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75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Tx/>
                        <a:buFontTx/>
                        <a:buNone/>
                        <a:tabLst/>
                      </a:pP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Stone Sans" pitchFamily="34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  <a:ea typeface="Times New Roman" pitchFamily="18" charset="0"/>
                          <a:cs typeface="Arial" charset="0"/>
                        </a:rPr>
                        <a:t> </a:t>
                      </a:r>
                      <a:endParaRPr kumimoji="0" lang="es-E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Stone Sans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  <a:ea typeface="Times New Roman" pitchFamily="18" charset="0"/>
                          <a:cs typeface="Arial" charset="0"/>
                        </a:rPr>
                        <a:t> </a:t>
                      </a:r>
                      <a:endParaRPr kumimoji="0" lang="es-E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Stone Sans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  <a:ea typeface="Times New Roman" pitchFamily="18" charset="0"/>
                          <a:cs typeface="Arial" charset="0"/>
                        </a:rPr>
                        <a:t> </a:t>
                      </a:r>
                      <a:endParaRPr kumimoji="0" lang="es-E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Stone Sans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  <a:ea typeface="Times New Roman" pitchFamily="18" charset="0"/>
                          <a:cs typeface="Arial" charset="0"/>
                        </a:rPr>
                        <a:t> </a:t>
                      </a:r>
                      <a:endParaRPr kumimoji="0" lang="es-E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Stone Sans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  <a:ea typeface="Times New Roman" pitchFamily="18" charset="0"/>
                          <a:cs typeface="Arial" charset="0"/>
                        </a:rPr>
                        <a:t> </a:t>
                      </a:r>
                      <a:endParaRPr kumimoji="0" lang="es-E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Stone Sans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39452" name="Rectangle 188"/>
          <p:cNvSpPr>
            <a:spLocks noChangeArrowheads="1"/>
          </p:cNvSpPr>
          <p:nvPr/>
        </p:nvSpPr>
        <p:spPr bwMode="auto">
          <a:xfrm>
            <a:off x="1377950" y="5864225"/>
            <a:ext cx="184150" cy="53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eaLnBrk="1" hangingPunct="1"/>
            <a:r>
              <a:rPr lang="es-ES" sz="1100">
                <a:solidFill>
                  <a:schemeClr val="tx1"/>
                </a:solidFill>
                <a:latin typeface="Arial" charset="0"/>
              </a:rPr>
              <a:t/>
            </a:r>
            <a:br>
              <a:rPr lang="es-ES" sz="1100">
                <a:solidFill>
                  <a:schemeClr val="tx1"/>
                </a:solidFill>
                <a:latin typeface="Arial" charset="0"/>
              </a:rPr>
            </a:br>
            <a:endParaRPr lang="es-ES" sz="1800">
              <a:solidFill>
                <a:schemeClr val="tx1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6" name="Rectangle 4"/>
          <p:cNvSpPr>
            <a:spLocks noChangeArrowheads="1"/>
          </p:cNvSpPr>
          <p:nvPr>
            <p:ph type="title"/>
          </p:nvPr>
        </p:nvSpPr>
        <p:spPr bwMode="auto">
          <a:xfrm>
            <a:off x="1331913" y="0"/>
            <a:ext cx="7643812" cy="11398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/>
            <a:r>
              <a:rPr lang="es-ES" sz="34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oster Bodoni" pitchFamily="18" charset="0"/>
              </a:rPr>
              <a:t>Matriz </a:t>
            </a:r>
            <a:br>
              <a:rPr lang="es-ES" sz="34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oster Bodoni" pitchFamily="18" charset="0"/>
              </a:rPr>
            </a:br>
            <a:r>
              <a:rPr lang="es-ES" sz="34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oster Bodoni" pitchFamily="18" charset="0"/>
              </a:rPr>
              <a:t>Importancia - Resultado</a:t>
            </a:r>
          </a:p>
        </p:txBody>
      </p:sp>
      <p:pic>
        <p:nvPicPr>
          <p:cNvPr id="141318" name="Picture 6" descr="Matriz Importancia Resultado - Prefiero"/>
          <p:cNvPicPr>
            <a:picLocks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827088" y="1700213"/>
            <a:ext cx="6769100" cy="4649787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ChangeArrowheads="1"/>
          </p:cNvSpPr>
          <p:nvPr>
            <p:ph type="title"/>
          </p:nvPr>
        </p:nvSpPr>
        <p:spPr bwMode="auto">
          <a:xfrm>
            <a:off x="3563938" y="0"/>
            <a:ext cx="5292725" cy="10842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/>
            <a:r>
              <a:rPr lang="es-ES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oster Bodoni" pitchFamily="18" charset="0"/>
              </a:rPr>
              <a:t>Análisis de los </a:t>
            </a:r>
            <a:br>
              <a:rPr lang="es-ES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oster Bodoni" pitchFamily="18" charset="0"/>
              </a:rPr>
            </a:br>
            <a:r>
              <a:rPr lang="es-ES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oster Bodoni" pitchFamily="18" charset="0"/>
              </a:rPr>
              <a:t>hábitos de compra</a:t>
            </a:r>
          </a:p>
        </p:txBody>
      </p:sp>
      <p:sp>
        <p:nvSpPr>
          <p:cNvPr id="143378" name="Rectangle 18"/>
          <p:cNvSpPr>
            <a:spLocks noChangeArrowheads="1"/>
          </p:cNvSpPr>
          <p:nvPr/>
        </p:nvSpPr>
        <p:spPr bwMode="auto">
          <a:xfrm>
            <a:off x="2165350" y="1268413"/>
            <a:ext cx="1317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s-ES"/>
          </a:p>
        </p:txBody>
      </p:sp>
      <p:sp>
        <p:nvSpPr>
          <p:cNvPr id="143384" name="Rectangle 24"/>
          <p:cNvSpPr>
            <a:spLocks noChangeArrowheads="1"/>
          </p:cNvSpPr>
          <p:nvPr/>
        </p:nvSpPr>
        <p:spPr bwMode="auto">
          <a:xfrm>
            <a:off x="2165350" y="1268413"/>
            <a:ext cx="1317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s-ES"/>
          </a:p>
        </p:txBody>
      </p:sp>
      <p:sp>
        <p:nvSpPr>
          <p:cNvPr id="143389" name="Rectangle 29"/>
          <p:cNvSpPr>
            <a:spLocks noChangeArrowheads="1"/>
          </p:cNvSpPr>
          <p:nvPr/>
        </p:nvSpPr>
        <p:spPr bwMode="auto">
          <a:xfrm>
            <a:off x="2165350" y="1268413"/>
            <a:ext cx="1317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s-ES"/>
          </a:p>
        </p:txBody>
      </p:sp>
      <p:graphicFrame>
        <p:nvGraphicFramePr>
          <p:cNvPr id="143737" name="Group 377"/>
          <p:cNvGraphicFramePr>
            <a:graphicFrameLocks noGrp="1"/>
          </p:cNvGraphicFramePr>
          <p:nvPr>
            <p:ph idx="1"/>
          </p:nvPr>
        </p:nvGraphicFramePr>
        <p:xfrm>
          <a:off x="468313" y="1916113"/>
          <a:ext cx="8229600" cy="4071937"/>
        </p:xfrm>
        <a:graphic>
          <a:graphicData uri="http://schemas.openxmlformats.org/drawingml/2006/table">
            <a:tbl>
              <a:tblPr/>
              <a:tblGrid>
                <a:gridCol w="1473200"/>
                <a:gridCol w="2252662"/>
                <a:gridCol w="2251075"/>
                <a:gridCol w="2252663"/>
              </a:tblGrid>
              <a:tr h="573088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 Antiqua" pitchFamily="18" charset="0"/>
                          <a:ea typeface="Times New Roman" pitchFamily="18" charset="0"/>
                          <a:cs typeface="Tahoma" pitchFamily="34" charset="0"/>
                        </a:rPr>
                        <a:t>PREGUNTAS</a:t>
                      </a:r>
                      <a:endParaRPr kumimoji="0" lang="es-MX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Stone Sans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 Antiqua" pitchFamily="18" charset="0"/>
                          <a:ea typeface="Times New Roman" pitchFamily="18" charset="0"/>
                          <a:cs typeface="Tahoma" pitchFamily="34" charset="0"/>
                        </a:rPr>
                        <a:t>COMPORTAMIENTO DE ADQUISICION</a:t>
                      </a:r>
                      <a:endParaRPr kumimoji="0" lang="es-MX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Stone Sans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 Antiqua" pitchFamily="18" charset="0"/>
                          <a:ea typeface="Times New Roman" pitchFamily="18" charset="0"/>
                          <a:cs typeface="Tahoma" pitchFamily="34" charset="0"/>
                        </a:rPr>
                        <a:t>COMPORTAMIENTO DE UTILIZACION</a:t>
                      </a:r>
                      <a:endParaRPr kumimoji="0" lang="es-MX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Stone Sans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 Antiqua" pitchFamily="18" charset="0"/>
                          <a:ea typeface="Times New Roman" pitchFamily="18" charset="0"/>
                          <a:cs typeface="Tahoma" pitchFamily="34" charset="0"/>
                        </a:rPr>
                        <a:t>COMPORTAMIENTO DE POSESION</a:t>
                      </a:r>
                      <a:endParaRPr kumimoji="0" lang="es-MX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Stone Sans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</a:tr>
              <a:tr h="823913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 Antiqua" pitchFamily="18" charset="0"/>
                          <a:ea typeface="Times New Roman" pitchFamily="18" charset="0"/>
                          <a:cs typeface="Tahoma" pitchFamily="34" charset="0"/>
                        </a:rPr>
                        <a:t>¿Qué?</a:t>
                      </a:r>
                      <a:endParaRPr kumimoji="0" lang="es-MX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Stone Sans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 Antiqua" pitchFamily="18" charset="0"/>
                          <a:ea typeface="Times New Roman" pitchFamily="18" charset="0"/>
                          <a:cs typeface="Tahoma" pitchFamily="34" charset="0"/>
                        </a:rPr>
                        <a:t>Bienes y servicios</a:t>
                      </a:r>
                      <a:endParaRPr kumimoji="0" lang="es-MX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Stone Sans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 Antiqua" pitchFamily="18" charset="0"/>
                          <a:ea typeface="Times New Roman" pitchFamily="18" charset="0"/>
                          <a:cs typeface="Tahoma" pitchFamily="34" charset="0"/>
                        </a:rPr>
                        <a:t>Ropa, calzado, electrodomésticos, llantas,  viajes, comida, libros, seguros, internet, artículos de ferretería, entre otros</a:t>
                      </a:r>
                      <a:endParaRPr kumimoji="0" lang="es-MX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Stone Sans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 Antiqua" pitchFamily="18" charset="0"/>
                          <a:ea typeface="Times New Roman" pitchFamily="18" charset="0"/>
                          <a:cs typeface="Tahoma" pitchFamily="34" charset="0"/>
                        </a:rPr>
                        <a:t>Bienes y servicios que llenan sus necesidades</a:t>
                      </a:r>
                      <a:endParaRPr kumimoji="0" lang="es-MX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Stone Sans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 Antiqua" pitchFamily="18" charset="0"/>
                          <a:ea typeface="Times New Roman" pitchFamily="18" charset="0"/>
                          <a:cs typeface="Tahoma" pitchFamily="34" charset="0"/>
                        </a:rPr>
                        <a:t>¿Cuánto?</a:t>
                      </a:r>
                      <a:endParaRPr kumimoji="0" lang="es-MX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Stone Sans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 Antiqua" pitchFamily="18" charset="0"/>
                          <a:ea typeface="Times New Roman" pitchFamily="18" charset="0"/>
                          <a:cs typeface="Tahoma" pitchFamily="34" charset="0"/>
                        </a:rPr>
                        <a:t>Pocas unidades o al por mayor</a:t>
                      </a:r>
                      <a:endParaRPr kumimoji="0" lang="es-MX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Stone Sans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tone Sans" pitchFamily="34" charset="0"/>
                        </a:rPr>
                        <a:t>N/A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 Antiqua" pitchFamily="18" charset="0"/>
                          <a:ea typeface="Times New Roman" pitchFamily="18" charset="0"/>
                          <a:cs typeface="Tahoma" pitchFamily="34" charset="0"/>
                        </a:rPr>
                        <a:t>Unidades</a:t>
                      </a:r>
                      <a:endParaRPr kumimoji="0" lang="es-MX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Stone Sans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4675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 Antiqua" pitchFamily="18" charset="0"/>
                          <a:ea typeface="Times New Roman" pitchFamily="18" charset="0"/>
                          <a:cs typeface="Tahoma" pitchFamily="34" charset="0"/>
                        </a:rPr>
                        <a:t>¿Cómo?</a:t>
                      </a:r>
                      <a:endParaRPr kumimoji="0" lang="es-MX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Stone Sans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 Antiqua" pitchFamily="18" charset="0"/>
                          <a:ea typeface="Times New Roman" pitchFamily="18" charset="0"/>
                          <a:cs typeface="Tahoma" pitchFamily="34" charset="0"/>
                        </a:rPr>
                        <a:t>Efectivo y/o tarjetas de crédito</a:t>
                      </a:r>
                      <a:endParaRPr kumimoji="0" lang="es-MX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Stone Sans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 Antiqua" pitchFamily="18" charset="0"/>
                          <a:ea typeface="Times New Roman" pitchFamily="18" charset="0"/>
                          <a:cs typeface="Tahoma" pitchFamily="34" charset="0"/>
                        </a:rPr>
                        <a:t>Artículos de uso personal y profesional</a:t>
                      </a:r>
                      <a:endParaRPr kumimoji="0" lang="es-MX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Stone Sans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tone Sans" pitchFamily="34" charset="0"/>
                        </a:rPr>
                        <a:t>N/A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3088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 Antiqua" pitchFamily="18" charset="0"/>
                          <a:ea typeface="Times New Roman" pitchFamily="18" charset="0"/>
                          <a:cs typeface="Tahoma" pitchFamily="34" charset="0"/>
                        </a:rPr>
                        <a:t>¿Dónde?</a:t>
                      </a:r>
                      <a:endParaRPr kumimoji="0" lang="es-MX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Stone Sans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 Antiqua" pitchFamily="18" charset="0"/>
                          <a:ea typeface="Times New Roman" pitchFamily="18" charset="0"/>
                          <a:cs typeface="Tahoma" pitchFamily="34" charset="0"/>
                        </a:rPr>
                        <a:t>Establecimientos de las marcas afiliadas</a:t>
                      </a:r>
                      <a:endParaRPr kumimoji="0" lang="es-MX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Stone Sans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 Antiqua" pitchFamily="18" charset="0"/>
                          <a:ea typeface="Times New Roman" pitchFamily="18" charset="0"/>
                          <a:cs typeface="Tahoma" pitchFamily="34" charset="0"/>
                        </a:rPr>
                        <a:t>Dentro o fuera de casa, oficinas, y empresas</a:t>
                      </a:r>
                      <a:endParaRPr kumimoji="0" lang="es-MX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Stone Sans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tone Sans" pitchFamily="34" charset="0"/>
                        </a:rPr>
                        <a:t>N/A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3088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 Antiqua" pitchFamily="18" charset="0"/>
                          <a:ea typeface="Times New Roman" pitchFamily="18" charset="0"/>
                          <a:cs typeface="Tahoma" pitchFamily="34" charset="0"/>
                        </a:rPr>
                        <a:t>¿Cuándo?</a:t>
                      </a:r>
                      <a:endParaRPr kumimoji="0" lang="es-MX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Stone Sans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 Antiqua" pitchFamily="18" charset="0"/>
                          <a:ea typeface="Times New Roman" pitchFamily="18" charset="0"/>
                          <a:cs typeface="Tahoma" pitchFamily="34" charset="0"/>
                        </a:rPr>
                        <a:t>Cada vez que necesite llenar una necesidad</a:t>
                      </a:r>
                      <a:endParaRPr kumimoji="0" lang="es-MX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Stone Sans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 Antiqua" pitchFamily="18" charset="0"/>
                          <a:ea typeface="Times New Roman" pitchFamily="18" charset="0"/>
                          <a:cs typeface="Tahoma" pitchFamily="34" charset="0"/>
                        </a:rPr>
                        <a:t>Todos los días</a:t>
                      </a:r>
                      <a:endParaRPr kumimoji="0" lang="es-MX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Stone Sans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 Antiqua" pitchFamily="18" charset="0"/>
                          <a:ea typeface="Times New Roman" pitchFamily="18" charset="0"/>
                          <a:cs typeface="Tahoma" pitchFamily="34" charset="0"/>
                        </a:rPr>
                        <a:t>Todos los días</a:t>
                      </a:r>
                      <a:endParaRPr kumimoji="0" lang="es-MX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Stone Sans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9088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 Antiqua" pitchFamily="18" charset="0"/>
                          <a:ea typeface="Times New Roman" pitchFamily="18" charset="0"/>
                          <a:cs typeface="Tahoma" pitchFamily="34" charset="0"/>
                        </a:rPr>
                        <a:t>¿Quién?</a:t>
                      </a:r>
                      <a:endParaRPr kumimoji="0" lang="es-MX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Stone Sans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 Antiqua" pitchFamily="18" charset="0"/>
                          <a:ea typeface="Times New Roman" pitchFamily="18" charset="0"/>
                          <a:cs typeface="Tahoma" pitchFamily="34" charset="0"/>
                        </a:rPr>
                        <a:t>Tarjeta habiente</a:t>
                      </a:r>
                      <a:endParaRPr kumimoji="0" lang="es-MX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Stone Sans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 Antiqua" pitchFamily="18" charset="0"/>
                          <a:ea typeface="Times New Roman" pitchFamily="18" charset="0"/>
                          <a:cs typeface="Tahoma" pitchFamily="34" charset="0"/>
                        </a:rPr>
                        <a:t>Es personal</a:t>
                      </a:r>
                      <a:endParaRPr kumimoji="0" lang="es-MX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Stone Sans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 Antiqua" pitchFamily="18" charset="0"/>
                          <a:ea typeface="Times New Roman" pitchFamily="18" charset="0"/>
                          <a:cs typeface="Tahoma" pitchFamily="34" charset="0"/>
                        </a:rPr>
                        <a:t>Tarjeta habiente</a:t>
                      </a:r>
                      <a:endParaRPr kumimoji="0" lang="es-MX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Stone Sans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ChangeArrowheads="1"/>
          </p:cNvSpPr>
          <p:nvPr>
            <p:ph type="title"/>
          </p:nvPr>
        </p:nvSpPr>
        <p:spPr bwMode="auto">
          <a:xfrm>
            <a:off x="4356100" y="0"/>
            <a:ext cx="4546600" cy="11398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/>
            <a:r>
              <a:rPr lang="es-ES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oster Bodoni" pitchFamily="18" charset="0"/>
              </a:rPr>
              <a:t>Estrategias de posicionamiento</a:t>
            </a:r>
          </a:p>
        </p:txBody>
      </p:sp>
      <p:sp>
        <p:nvSpPr>
          <p:cNvPr id="145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773238"/>
            <a:ext cx="8229600" cy="4525962"/>
          </a:xfrm>
        </p:spPr>
        <p:txBody>
          <a:bodyPr/>
          <a:lstStyle/>
          <a:p>
            <a:pPr>
              <a:lnSpc>
                <a:spcPct val="80000"/>
              </a:lnSpc>
              <a:buFontTx/>
              <a:buBlip>
                <a:blip r:embed="rId2"/>
              </a:buBlip>
            </a:pPr>
            <a:r>
              <a:rPr lang="es-ES" sz="2600">
                <a:latin typeface="Arial Narrow" pitchFamily="34" charset="0"/>
              </a:rPr>
              <a:t>Disminuir el total de puntos a acumular para la obtención de un premio.</a:t>
            </a:r>
          </a:p>
          <a:p>
            <a:pPr>
              <a:lnSpc>
                <a:spcPct val="80000"/>
              </a:lnSpc>
              <a:buFontTx/>
              <a:buBlip>
                <a:blip r:embed="rId2"/>
              </a:buBlip>
            </a:pPr>
            <a:r>
              <a:rPr lang="es-ES" sz="2600">
                <a:latin typeface="Arial Narrow" pitchFamily="34" charset="0"/>
              </a:rPr>
              <a:t>Crear un sistema de acumulación de puntos por marcas.</a:t>
            </a:r>
          </a:p>
          <a:p>
            <a:pPr>
              <a:lnSpc>
                <a:spcPct val="80000"/>
              </a:lnSpc>
              <a:buFontTx/>
              <a:buBlip>
                <a:blip r:embed="rId2"/>
              </a:buBlip>
            </a:pPr>
            <a:r>
              <a:rPr lang="es-ES" sz="2600">
                <a:latin typeface="Arial Narrow" pitchFamily="34" charset="0"/>
              </a:rPr>
              <a:t>Libertad para que los tarjeta habientes puedan escoger como premio cualquier artículo de un establecimiento de cualquier marca afiliada.</a:t>
            </a:r>
          </a:p>
          <a:p>
            <a:pPr>
              <a:lnSpc>
                <a:spcPct val="80000"/>
              </a:lnSpc>
              <a:buFontTx/>
              <a:buBlip>
                <a:blip r:embed="rId2"/>
              </a:buBlip>
            </a:pPr>
            <a:r>
              <a:rPr lang="es-ES" sz="2600">
                <a:latin typeface="Arial Narrow" pitchFamily="34" charset="0"/>
              </a:rPr>
              <a:t>Aumentar el número de empresas afiliadas a PREFIERO.</a:t>
            </a:r>
          </a:p>
          <a:p>
            <a:pPr>
              <a:lnSpc>
                <a:spcPct val="80000"/>
              </a:lnSpc>
              <a:buFontTx/>
              <a:buBlip>
                <a:blip r:embed="rId2"/>
              </a:buBlip>
            </a:pPr>
            <a:r>
              <a:rPr lang="es-ES" sz="2600">
                <a:latin typeface="Arial Narrow" pitchFamily="34" charset="0"/>
              </a:rPr>
              <a:t>Libertad a los clientes para que puedan cancelar sus compras con Puntos PREFIERO.</a:t>
            </a:r>
          </a:p>
          <a:p>
            <a:pPr>
              <a:lnSpc>
                <a:spcPct val="80000"/>
              </a:lnSpc>
              <a:buFontTx/>
              <a:buBlip>
                <a:blip r:embed="rId2"/>
              </a:buBlip>
            </a:pPr>
            <a:r>
              <a:rPr lang="es-ES" sz="2600">
                <a:latin typeface="Arial Narrow" pitchFamily="34" charset="0"/>
              </a:rPr>
              <a:t>Regalar 100 Puntos PREFIERO a quienes se registren en su página Web: </a:t>
            </a:r>
            <a:r>
              <a:rPr lang="es-ES" sz="2600">
                <a:latin typeface="Arial Narrow" pitchFamily="34" charset="0"/>
                <a:hlinkClick r:id="rId3"/>
              </a:rPr>
              <a:t>www.prefiero.com.ec</a:t>
            </a:r>
            <a:endParaRPr lang="es-ES" sz="260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ChangeArrowheads="1"/>
          </p:cNvSpPr>
          <p:nvPr>
            <p:ph type="title"/>
          </p:nvPr>
        </p:nvSpPr>
        <p:spPr bwMode="auto">
          <a:xfrm>
            <a:off x="3419475" y="0"/>
            <a:ext cx="5494338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/>
            <a:r>
              <a:rPr lang="es-ES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oster Bodoni" pitchFamily="18" charset="0"/>
              </a:rPr>
              <a:t>Matriz </a:t>
            </a:r>
            <a:br>
              <a:rPr lang="es-ES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oster Bodoni" pitchFamily="18" charset="0"/>
              </a:rPr>
            </a:br>
            <a:r>
              <a:rPr lang="es-ES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oster Bodoni" pitchFamily="18" charset="0"/>
              </a:rPr>
              <a:t>Propuesta de Valor</a:t>
            </a:r>
          </a:p>
        </p:txBody>
      </p:sp>
      <p:graphicFrame>
        <p:nvGraphicFramePr>
          <p:cNvPr id="146545" name="Group 113"/>
          <p:cNvGraphicFramePr>
            <a:graphicFrameLocks noGrp="1"/>
          </p:cNvGraphicFramePr>
          <p:nvPr>
            <p:ph idx="1"/>
          </p:nvPr>
        </p:nvGraphicFramePr>
        <p:xfrm>
          <a:off x="468313" y="1484313"/>
          <a:ext cx="8229600" cy="4884737"/>
        </p:xfrm>
        <a:graphic>
          <a:graphicData uri="http://schemas.openxmlformats.org/drawingml/2006/table">
            <a:tbl>
              <a:tblPr/>
              <a:tblGrid>
                <a:gridCol w="565150"/>
                <a:gridCol w="1568450"/>
                <a:gridCol w="1914525"/>
                <a:gridCol w="1981200"/>
                <a:gridCol w="2200275"/>
              </a:tblGrid>
              <a:tr h="5651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Tx/>
                        <a:buFontTx/>
                        <a:buNone/>
                        <a:tabLst/>
                      </a:pP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Stone Sans" pitchFamily="34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Tx/>
                        <a:buFontTx/>
                        <a:buNone/>
                        <a:tabLst/>
                      </a:pP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Stone Sans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tone Sans" pitchFamily="34" charset="0"/>
                          <a:ea typeface="Times New Roman" pitchFamily="18" charset="0"/>
                          <a:cs typeface="Arial" charset="0"/>
                        </a:rPr>
                        <a:t>PRECIOS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0A0A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5651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Tx/>
                        <a:buFontTx/>
                        <a:buNone/>
                        <a:tabLst/>
                      </a:pP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Stone Sans" pitchFamily="34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Tx/>
                        <a:buFontTx/>
                        <a:buNone/>
                        <a:tabLst/>
                      </a:pP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Stone Sans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tone Sans" pitchFamily="34" charset="0"/>
                          <a:ea typeface="Times New Roman" pitchFamily="18" charset="0"/>
                          <a:cs typeface="Arial" charset="0"/>
                        </a:rPr>
                        <a:t>Más</a:t>
                      </a: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Stone Sans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tone Sans" pitchFamily="34" charset="0"/>
                          <a:ea typeface="Times New Roman" pitchFamily="18" charset="0"/>
                          <a:cs typeface="Arial" charset="0"/>
                        </a:rPr>
                        <a:t>El mismo</a:t>
                      </a: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Stone Sans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tone Sans" pitchFamily="34" charset="0"/>
                          <a:ea typeface="Times New Roman" pitchFamily="18" charset="0"/>
                          <a:cs typeface="Arial" charset="0"/>
                        </a:rPr>
                        <a:t>Menos</a:t>
                      </a: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Stone Sans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09663">
                <a:tc rowSpan="3"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tone Sans" pitchFamily="34" charset="0"/>
                          <a:ea typeface="Times New Roman" pitchFamily="18" charset="0"/>
                          <a:cs typeface="Arial" charset="0"/>
                        </a:rPr>
                        <a:t> </a:t>
                      </a:r>
                      <a:r>
                        <a:rPr kumimoji="0" lang="pt-B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tone Sans" pitchFamily="34" charset="0"/>
                          <a:ea typeface="Times New Roman" pitchFamily="18" charset="0"/>
                          <a:cs typeface="Arial" charset="0"/>
                        </a:rPr>
                        <a:t>B</a:t>
                      </a: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tone Sans" pitchFamily="34" charset="0"/>
                          <a:ea typeface="Times New Roman" pitchFamily="18" charset="0"/>
                          <a:cs typeface="Arial" charset="0"/>
                        </a:rPr>
                        <a:t> E</a:t>
                      </a: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tone Sans" pitchFamily="34" charset="0"/>
                          <a:ea typeface="Times New Roman" pitchFamily="18" charset="0"/>
                          <a:cs typeface="Arial" charset="0"/>
                        </a:rPr>
                        <a:t> N</a:t>
                      </a: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tone Sans" pitchFamily="34" charset="0"/>
                          <a:ea typeface="Times New Roman" pitchFamily="18" charset="0"/>
                          <a:cs typeface="Arial" charset="0"/>
                        </a:rPr>
                        <a:t> E</a:t>
                      </a: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tone Sans" pitchFamily="34" charset="0"/>
                          <a:ea typeface="Times New Roman" pitchFamily="18" charset="0"/>
                          <a:cs typeface="Arial" charset="0"/>
                        </a:rPr>
                        <a:t> F</a:t>
                      </a: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tone Sans" pitchFamily="34" charset="0"/>
                          <a:ea typeface="Times New Roman" pitchFamily="18" charset="0"/>
                          <a:cs typeface="Arial" charset="0"/>
                        </a:rPr>
                        <a:t> I</a:t>
                      </a: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tone Sans" pitchFamily="34" charset="0"/>
                          <a:ea typeface="Times New Roman" pitchFamily="18" charset="0"/>
                          <a:cs typeface="Arial" charset="0"/>
                        </a:rPr>
                        <a:t>C</a:t>
                      </a: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tone Sans" pitchFamily="34" charset="0"/>
                          <a:ea typeface="Times New Roman" pitchFamily="18" charset="0"/>
                          <a:cs typeface="Arial" charset="0"/>
                        </a:rPr>
                        <a:t> I</a:t>
                      </a: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tone Sans" pitchFamily="34" charset="0"/>
                          <a:ea typeface="Times New Roman" pitchFamily="18" charset="0"/>
                          <a:cs typeface="Arial" charset="0"/>
                        </a:rPr>
                        <a:t>O</a:t>
                      </a: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tone Sans" pitchFamily="34" charset="0"/>
                          <a:ea typeface="Times New Roman" pitchFamily="18" charset="0"/>
                          <a:cs typeface="Arial" charset="0"/>
                        </a:rPr>
                        <a:t>S</a:t>
                      </a: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0A0A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tone Sans" pitchFamily="34" charset="0"/>
                          <a:ea typeface="Times New Roman" pitchFamily="18" charset="0"/>
                          <a:cs typeface="Arial" charset="0"/>
                        </a:rPr>
                        <a:t>Más</a:t>
                      </a:r>
                      <a:endParaRPr kumimoji="0" lang="es-E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Stone Sans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tone Sans" pitchFamily="34" charset="0"/>
                          <a:ea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tone Sans" pitchFamily="34" charset="0"/>
                          <a:ea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tone Sans" pitchFamily="34" charset="0"/>
                          <a:ea typeface="Times New Roman" pitchFamily="18" charset="0"/>
                          <a:cs typeface="Arial" charset="0"/>
                        </a:rPr>
                        <a:t>PREFIERO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tone Sans" pitchFamily="34" charset="0"/>
                          <a:ea typeface="Times New Roman" pitchFamily="18" charset="0"/>
                          <a:cs typeface="Arial" charset="0"/>
                        </a:rPr>
                        <a:t>ECUADOR S.A.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0E0"/>
                    </a:solidFill>
                  </a:tcPr>
                </a:tc>
              </a:tr>
              <a:tr h="1111250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tone Sans" pitchFamily="34" charset="0"/>
                          <a:ea typeface="Times New Roman" pitchFamily="18" charset="0"/>
                          <a:cs typeface="Arial" charset="0"/>
                        </a:rPr>
                        <a:t>Los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tone Sans" pitchFamily="34" charset="0"/>
                          <a:ea typeface="Times New Roman" pitchFamily="18" charset="0"/>
                          <a:cs typeface="Arial" charset="0"/>
                        </a:rPr>
                        <a:t>mismos</a:t>
                      </a:r>
                      <a:endParaRPr kumimoji="0" lang="es-E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Stone Sans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tone Sans" pitchFamily="34" charset="0"/>
                          <a:ea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tone Sans" pitchFamily="34" charset="0"/>
                          <a:ea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tone Sans" pitchFamily="34" charset="0"/>
                          <a:ea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74750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tone Sans" pitchFamily="34" charset="0"/>
                          <a:ea typeface="Times New Roman" pitchFamily="18" charset="0"/>
                          <a:cs typeface="Arial" charset="0"/>
                        </a:rPr>
                        <a:t>Menos</a:t>
                      </a:r>
                      <a:endParaRPr kumimoji="0" lang="es-E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Stone Sans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tone Sans" pitchFamily="34" charset="0"/>
                          <a:ea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tone Sans" pitchFamily="34" charset="0"/>
                          <a:ea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tone Sans" pitchFamily="34" charset="0"/>
                          <a:ea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ChangeArrowheads="1"/>
          </p:cNvSpPr>
          <p:nvPr>
            <p:ph type="title"/>
          </p:nvPr>
        </p:nvSpPr>
        <p:spPr bwMode="auto">
          <a:xfrm>
            <a:off x="4140200" y="0"/>
            <a:ext cx="4714875" cy="12239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/>
            <a:r>
              <a:rPr lang="es-ES" sz="400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oster Bodoni" pitchFamily="18" charset="0"/>
              </a:rPr>
              <a:t>Antecedentes </a:t>
            </a:r>
            <a:br>
              <a:rPr lang="es-ES" sz="400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oster Bodoni" pitchFamily="18" charset="0"/>
              </a:rPr>
            </a:br>
            <a:r>
              <a:rPr lang="es-ES" sz="400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oster Bodoni" pitchFamily="18" charset="0"/>
              </a:rPr>
              <a:t>de la tarjeta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2708275"/>
            <a:ext cx="4175125" cy="1973263"/>
          </a:xfrm>
        </p:spPr>
        <p:txBody>
          <a:bodyPr/>
          <a:lstStyle/>
          <a:p>
            <a:pPr>
              <a:buFontTx/>
              <a:buBlip>
                <a:blip r:embed="rId2"/>
              </a:buBlip>
            </a:pPr>
            <a:r>
              <a:rPr lang="es-ES" sz="3200">
                <a:latin typeface="Arial Narrow" pitchFamily="34" charset="0"/>
              </a:rPr>
              <a:t>Acumulación de puntos</a:t>
            </a:r>
          </a:p>
          <a:p>
            <a:pPr>
              <a:buFontTx/>
              <a:buBlip>
                <a:blip r:embed="rId2"/>
              </a:buBlip>
            </a:pPr>
            <a:r>
              <a:rPr lang="es-ES" sz="3200">
                <a:latin typeface="Arial Narrow" pitchFamily="34" charset="0"/>
              </a:rPr>
              <a:t>Canje de premios</a:t>
            </a:r>
          </a:p>
          <a:p>
            <a:pPr>
              <a:buFontTx/>
              <a:buBlip>
                <a:blip r:embed="rId2"/>
              </a:buBlip>
            </a:pPr>
            <a:r>
              <a:rPr lang="es-ES" sz="3200">
                <a:latin typeface="Arial Narrow" pitchFamily="34" charset="0"/>
              </a:rPr>
              <a:t>Catálogo</a:t>
            </a:r>
            <a:endParaRPr lang="es-ES" sz="360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ChangeArrowheads="1"/>
          </p:cNvSpPr>
          <p:nvPr>
            <p:ph type="title"/>
          </p:nvPr>
        </p:nvSpPr>
        <p:spPr bwMode="auto">
          <a:xfrm>
            <a:off x="3132138" y="333375"/>
            <a:ext cx="5843587" cy="11398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/>
            <a:r>
              <a:rPr lang="es-ES" sz="44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oster Bodoni" pitchFamily="18" charset="0"/>
              </a:rPr>
              <a:t>Mapa Perceptual</a:t>
            </a:r>
          </a:p>
        </p:txBody>
      </p:sp>
      <p:pic>
        <p:nvPicPr>
          <p:cNvPr id="148485" name="Picture 5" descr="mapa perceptual"/>
          <p:cNvPicPr>
            <a:picLocks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11188" y="1484313"/>
            <a:ext cx="7127875" cy="4956175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ChangeArrowheads="1"/>
          </p:cNvSpPr>
          <p:nvPr>
            <p:ph type="title"/>
          </p:nvPr>
        </p:nvSpPr>
        <p:spPr bwMode="auto">
          <a:xfrm>
            <a:off x="2411413" y="0"/>
            <a:ext cx="6491287" cy="11398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/>
            <a:r>
              <a:rPr lang="es-ES" sz="32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oster Bodoni" pitchFamily="18" charset="0"/>
              </a:rPr>
              <a:t>Análisis del Ciclo de </a:t>
            </a:r>
            <a:br>
              <a:rPr lang="es-ES" sz="32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oster Bodoni" pitchFamily="18" charset="0"/>
              </a:rPr>
            </a:br>
            <a:r>
              <a:rPr lang="es-ES" sz="32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oster Bodoni" pitchFamily="18" charset="0"/>
              </a:rPr>
              <a:t>vida del producto</a:t>
            </a:r>
          </a:p>
        </p:txBody>
      </p:sp>
      <p:pic>
        <p:nvPicPr>
          <p:cNvPr id="150533" name="Picture 5" descr="Ciclo de Vida de Prefiero"/>
          <p:cNvPicPr>
            <a:picLocks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39750" y="1628775"/>
            <a:ext cx="7272338" cy="4605338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ChangeArrowheads="1"/>
          </p:cNvSpPr>
          <p:nvPr>
            <p:ph type="title"/>
          </p:nvPr>
        </p:nvSpPr>
        <p:spPr bwMode="auto">
          <a:xfrm>
            <a:off x="611188" y="2349500"/>
            <a:ext cx="8229600" cy="24479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s-ES" sz="72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oster Bodoni" pitchFamily="18" charset="0"/>
              </a:rPr>
              <a:t>Plan Operativo </a:t>
            </a:r>
            <a:br>
              <a:rPr lang="es-ES" sz="72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oster Bodoni" pitchFamily="18" charset="0"/>
              </a:rPr>
            </a:br>
            <a:r>
              <a:rPr lang="es-ES" sz="72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oster Bodoni" pitchFamily="18" charset="0"/>
              </a:rPr>
              <a:t>de Mercadeo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2578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ChangeArrowheads="1"/>
          </p:cNvSpPr>
          <p:nvPr>
            <p:ph type="title"/>
          </p:nvPr>
        </p:nvSpPr>
        <p:spPr bwMode="auto">
          <a:xfrm>
            <a:off x="2339975" y="0"/>
            <a:ext cx="6635750" cy="1125538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/>
            <a:r>
              <a:rPr lang="es-ES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oster Bodoni" pitchFamily="18" charset="0"/>
              </a:rPr>
              <a:t>Objetivos </a:t>
            </a:r>
            <a:br>
              <a:rPr lang="es-ES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oster Bodoni" pitchFamily="18" charset="0"/>
              </a:rPr>
            </a:br>
            <a:r>
              <a:rPr lang="es-ES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oster Bodoni" pitchFamily="18" charset="0"/>
              </a:rPr>
              <a:t>de Marketing</a:t>
            </a:r>
          </a:p>
        </p:txBody>
      </p:sp>
      <p:sp>
        <p:nvSpPr>
          <p:cNvPr id="153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628775"/>
            <a:ext cx="7772400" cy="4114800"/>
          </a:xfrm>
        </p:spPr>
        <p:txBody>
          <a:bodyPr/>
          <a:lstStyle/>
          <a:p>
            <a:pPr marL="609600" indent="-609600">
              <a:lnSpc>
                <a:spcPct val="80000"/>
              </a:lnSpc>
              <a:buClr>
                <a:schemeClr val="tx1"/>
              </a:buClr>
              <a:buFont typeface="Wingdings" pitchFamily="2" charset="2"/>
              <a:buAutoNum type="arabicPeriod"/>
            </a:pPr>
            <a:r>
              <a:rPr lang="es-MX" sz="2600">
                <a:latin typeface="Arial Narrow" pitchFamily="34" charset="0"/>
              </a:rPr>
              <a:t>200.000 tarjetas colocadas en las ciudades de Guayaquil, Quito, Cuenca y Salinas.</a:t>
            </a:r>
            <a:endParaRPr lang="es-ES" sz="2600">
              <a:latin typeface="Arial Narrow" pitchFamily="34" charset="0"/>
            </a:endParaRPr>
          </a:p>
          <a:p>
            <a:pPr marL="609600" indent="-609600">
              <a:lnSpc>
                <a:spcPct val="80000"/>
              </a:lnSpc>
              <a:buClr>
                <a:schemeClr val="tx1"/>
              </a:buClr>
              <a:buFont typeface="Wingdings" pitchFamily="2" charset="2"/>
              <a:buAutoNum type="arabicPeriod"/>
            </a:pPr>
            <a:r>
              <a:rPr lang="es-MX" sz="2600">
                <a:latin typeface="Arial Narrow" pitchFamily="34" charset="0"/>
              </a:rPr>
              <a:t>Posicionar al programa PREFIERO como el más exitoso del mercado con una participación activa del 25% de los tarjetahabientes.</a:t>
            </a:r>
          </a:p>
          <a:p>
            <a:pPr marL="609600" indent="-609600">
              <a:lnSpc>
                <a:spcPct val="80000"/>
              </a:lnSpc>
              <a:buClr>
                <a:schemeClr val="tx1"/>
              </a:buClr>
              <a:buFont typeface="Wingdings" pitchFamily="2" charset="2"/>
              <a:buAutoNum type="arabicPeriod"/>
            </a:pPr>
            <a:r>
              <a:rPr lang="es-MX" sz="2600">
                <a:latin typeface="Arial Narrow" pitchFamily="34" charset="0"/>
              </a:rPr>
              <a:t>Facturación no menor a 4 millones de puntos mensuales.</a:t>
            </a:r>
            <a:endParaRPr lang="es-ES" sz="2600">
              <a:latin typeface="Arial Narrow" pitchFamily="34" charset="0"/>
            </a:endParaRPr>
          </a:p>
          <a:p>
            <a:pPr marL="609600" indent="-609600">
              <a:lnSpc>
                <a:spcPct val="80000"/>
              </a:lnSpc>
              <a:buClr>
                <a:schemeClr val="tx1"/>
              </a:buClr>
              <a:buFont typeface="Wingdings" pitchFamily="2" charset="2"/>
              <a:buAutoNum type="arabicPeriod"/>
            </a:pPr>
            <a:r>
              <a:rPr lang="es-MX" sz="2600">
                <a:latin typeface="Arial Narrow" pitchFamily="34" charset="0"/>
              </a:rPr>
              <a:t>Cumplir con un calendario de promociones llevando la redención al 5% de los puntos emitidos.</a:t>
            </a:r>
            <a:endParaRPr lang="es-ES" sz="2600">
              <a:latin typeface="Arial Narrow" pitchFamily="34" charset="0"/>
            </a:endParaRPr>
          </a:p>
          <a:p>
            <a:pPr marL="609600" indent="-609600">
              <a:lnSpc>
                <a:spcPct val="80000"/>
              </a:lnSpc>
              <a:buClr>
                <a:schemeClr val="tx1"/>
              </a:buClr>
              <a:buFont typeface="Wingdings" pitchFamily="2" charset="2"/>
              <a:buAutoNum type="arabicPeriod"/>
            </a:pPr>
            <a:r>
              <a:rPr lang="es-MX" sz="2600">
                <a:latin typeface="Arial Narrow" pitchFamily="34" charset="0"/>
              </a:rPr>
              <a:t>Llevar a marcas Retail, canjes del 20% de los puntos emitidos por dichas marcas. </a:t>
            </a:r>
            <a:endParaRPr lang="es-ES" sz="2600">
              <a:latin typeface="Arial Narrow" pitchFamily="34" charset="0"/>
            </a:endParaRPr>
          </a:p>
          <a:p>
            <a:pPr marL="609600" indent="-609600">
              <a:lnSpc>
                <a:spcPct val="80000"/>
              </a:lnSpc>
              <a:buClr>
                <a:schemeClr val="tx1"/>
              </a:buClr>
              <a:buFont typeface="Wingdings" pitchFamily="2" charset="2"/>
              <a:buAutoNum type="arabicPeriod"/>
            </a:pPr>
            <a:r>
              <a:rPr lang="es-MX" sz="2600">
                <a:latin typeface="Arial Narrow" pitchFamily="34" charset="0"/>
              </a:rPr>
              <a:t>Llevar a marcas Especializadas ventas incrementales.</a:t>
            </a:r>
            <a:endParaRPr lang="es-ES" sz="2600">
              <a:latin typeface="Arial Narrow" pitchFamily="34" charset="0"/>
            </a:endParaRPr>
          </a:p>
          <a:p>
            <a:pPr marL="609600" indent="-609600">
              <a:lnSpc>
                <a:spcPct val="80000"/>
              </a:lnSpc>
            </a:pPr>
            <a:endParaRPr lang="es-ES" sz="260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ChangeArrowheads="1"/>
          </p:cNvSpPr>
          <p:nvPr>
            <p:ph type="title"/>
          </p:nvPr>
        </p:nvSpPr>
        <p:spPr bwMode="auto">
          <a:xfrm>
            <a:off x="3708400" y="188913"/>
            <a:ext cx="5256213" cy="11398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/>
            <a:r>
              <a:rPr lang="es-ES" sz="4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oster Bodoni" pitchFamily="18" charset="0"/>
              </a:rPr>
              <a:t>Imagen de marca</a:t>
            </a:r>
          </a:p>
        </p:txBody>
      </p:sp>
      <p:sp>
        <p:nvSpPr>
          <p:cNvPr id="154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844675"/>
            <a:ext cx="8229600" cy="3629025"/>
          </a:xfrm>
        </p:spPr>
        <p:txBody>
          <a:bodyPr/>
          <a:lstStyle/>
          <a:p>
            <a:pPr>
              <a:buFontTx/>
              <a:buBlip>
                <a:blip r:embed="rId2"/>
              </a:buBlip>
            </a:pPr>
            <a:r>
              <a:rPr lang="es-MX" sz="3200">
                <a:latin typeface="Arial Narrow" pitchFamily="34" charset="0"/>
              </a:rPr>
              <a:t>La imagen de la marca ‘Prefiero’ propone una imagen atractiva, fresca, divertida, responsable y seria, valores todos estos que van de acuerdo con la imagen que el producto representa: un programa de fidelidad atractivo, divertido, novedoso, que cumple con la entrega de premios, en forma responsable y seria.</a:t>
            </a:r>
            <a:endParaRPr lang="es-ES" sz="3200">
              <a:latin typeface="Arial Narrow" pitchFamily="34" charset="0"/>
            </a:endParaRP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ChangeArrowheads="1"/>
          </p:cNvSpPr>
          <p:nvPr>
            <p:ph type="title"/>
          </p:nvPr>
        </p:nvSpPr>
        <p:spPr bwMode="auto">
          <a:xfrm>
            <a:off x="5508625" y="333375"/>
            <a:ext cx="3178175" cy="11398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/>
            <a:r>
              <a:rPr lang="es-ES" sz="44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oster Bodoni" pitchFamily="18" charset="0"/>
              </a:rPr>
              <a:t>Nombre</a:t>
            </a:r>
          </a:p>
        </p:txBody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2276475"/>
            <a:ext cx="8229600" cy="2836863"/>
          </a:xfrm>
        </p:spPr>
        <p:txBody>
          <a:bodyPr/>
          <a:lstStyle/>
          <a:p>
            <a:pPr>
              <a:buFontTx/>
              <a:buBlip>
                <a:blip r:embed="rId2"/>
              </a:buBlip>
            </a:pPr>
            <a:r>
              <a:rPr lang="es-MX"/>
              <a:t>El nombre PREFIERO fue escogido con la idea de que el programa de fidelidad determine una </a:t>
            </a:r>
            <a:r>
              <a:rPr lang="es-MX" u="sng"/>
              <a:t>preferencia</a:t>
            </a:r>
            <a:r>
              <a:rPr lang="es-MX"/>
              <a:t> de los consumidores finales hacia cada una de las marcas patrocinadoras del programa.</a:t>
            </a:r>
            <a:endParaRPr lang="es-ES"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ChangeArrowheads="1"/>
          </p:cNvSpPr>
          <p:nvPr>
            <p:ph type="title"/>
          </p:nvPr>
        </p:nvSpPr>
        <p:spPr bwMode="auto">
          <a:xfrm>
            <a:off x="6227763" y="260350"/>
            <a:ext cx="2530475" cy="11398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/>
            <a:r>
              <a:rPr lang="es-ES" sz="43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oster Bodoni" pitchFamily="18" charset="0"/>
              </a:rPr>
              <a:t>Logo</a:t>
            </a:r>
          </a:p>
        </p:txBody>
      </p:sp>
      <p:sp>
        <p:nvSpPr>
          <p:cNvPr id="156679" name="Rectangle 7"/>
          <p:cNvSpPr>
            <a:spLocks noGrp="1" noChangeArrowheads="1"/>
          </p:cNvSpPr>
          <p:nvPr>
            <p:ph type="body" sz="half" idx="1"/>
          </p:nvPr>
        </p:nvSpPr>
        <p:spPr>
          <a:xfrm>
            <a:off x="539750" y="4365625"/>
            <a:ext cx="8207375" cy="129540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s-MX" sz="2400"/>
              <a:t>La combinación de dos colores que aportan atributos diferentes se debe a la característica del producto de estar enfocado a un mercado multisegmento.</a:t>
            </a:r>
            <a:endParaRPr lang="es-ES" sz="2400"/>
          </a:p>
        </p:txBody>
      </p:sp>
      <p:pic>
        <p:nvPicPr>
          <p:cNvPr id="156676" name="Picture 4" descr="pref-logo"/>
          <p:cNvPicPr>
            <a:picLocks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684213" y="1628775"/>
            <a:ext cx="7277100" cy="2193925"/>
          </a:xfrm>
          <a:noFill/>
          <a:ln/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ChangeArrowheads="1"/>
          </p:cNvSpPr>
          <p:nvPr>
            <p:ph type="title"/>
          </p:nvPr>
        </p:nvSpPr>
        <p:spPr bwMode="auto">
          <a:xfrm>
            <a:off x="5292725" y="333375"/>
            <a:ext cx="3538538" cy="11398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/>
            <a:r>
              <a:rPr lang="es-ES" sz="44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oster Bodoni" pitchFamily="18" charset="0"/>
              </a:rPr>
              <a:t>Personaje</a:t>
            </a:r>
          </a:p>
        </p:txBody>
      </p:sp>
      <p:pic>
        <p:nvPicPr>
          <p:cNvPr id="159748" name="Picture 4" descr="punto-silbador"/>
          <p:cNvPicPr>
            <a:picLocks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50825" y="1773238"/>
            <a:ext cx="3538538" cy="3538537"/>
          </a:xfrm>
          <a:noFill/>
          <a:ln/>
        </p:spPr>
      </p:pic>
      <p:pic>
        <p:nvPicPr>
          <p:cNvPr id="159750" name="Picture 6" descr="Personajes%20PUNTOS"/>
          <p:cNvPicPr>
            <a:picLocks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3851275" y="1844675"/>
            <a:ext cx="4824413" cy="3540125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ChangeArrowheads="1"/>
          </p:cNvSpPr>
          <p:nvPr>
            <p:ph type="title"/>
          </p:nvPr>
        </p:nvSpPr>
        <p:spPr bwMode="auto">
          <a:xfrm>
            <a:off x="6443663" y="260350"/>
            <a:ext cx="2459037" cy="11398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/>
            <a:r>
              <a:rPr lang="es-ES" sz="44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oster Bodoni" pitchFamily="18" charset="0"/>
              </a:rPr>
              <a:t>Slogan</a:t>
            </a:r>
          </a:p>
        </p:txBody>
      </p:sp>
      <p:sp>
        <p:nvSpPr>
          <p:cNvPr id="162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16013" y="2852738"/>
            <a:ext cx="6838950" cy="1335087"/>
          </a:xfrm>
        </p:spPr>
        <p:txBody>
          <a:bodyPr/>
          <a:lstStyle/>
          <a:p>
            <a:pPr>
              <a:buFontTx/>
              <a:buNone/>
            </a:pPr>
            <a:r>
              <a:rPr lang="es-ES" sz="6600" b="1" i="1">
                <a:solidFill>
                  <a:srgbClr val="FF9900"/>
                </a:solidFill>
                <a:latin typeface="Book Antiqua" pitchFamily="18" charset="0"/>
              </a:rPr>
              <a:t>Ganar es el punto</a:t>
            </a: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2"/>
          <p:cNvSpPr>
            <a:spLocks noChangeArrowheads="1"/>
          </p:cNvSpPr>
          <p:nvPr>
            <p:ph type="title"/>
          </p:nvPr>
        </p:nvSpPr>
        <p:spPr bwMode="auto">
          <a:xfrm>
            <a:off x="3492500" y="0"/>
            <a:ext cx="5410200" cy="11398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/>
            <a:r>
              <a:rPr lang="es-ES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oster Bodoni" pitchFamily="18" charset="0"/>
              </a:rPr>
              <a:t>Nuevas afiliaciones </a:t>
            </a:r>
            <a:br>
              <a:rPr lang="es-ES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oster Bodoni" pitchFamily="18" charset="0"/>
              </a:rPr>
            </a:br>
            <a:r>
              <a:rPr lang="es-ES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oster Bodoni" pitchFamily="18" charset="0"/>
              </a:rPr>
              <a:t>de marcas</a:t>
            </a:r>
          </a:p>
        </p:txBody>
      </p:sp>
      <p:sp>
        <p:nvSpPr>
          <p:cNvPr id="163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981200"/>
            <a:ext cx="7772400" cy="3233738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s-MX"/>
              <a:t>Las nuevas afiliaciones están concentradas en las siguientes categorías faltantes: </a:t>
            </a:r>
          </a:p>
          <a:p>
            <a:pPr>
              <a:lnSpc>
                <a:spcPct val="90000"/>
              </a:lnSpc>
              <a:buFontTx/>
              <a:buNone/>
            </a:pPr>
            <a:endParaRPr lang="es-MX"/>
          </a:p>
          <a:p>
            <a:pPr lvl="1">
              <a:lnSpc>
                <a:spcPct val="90000"/>
              </a:lnSpc>
              <a:buClr>
                <a:srgbClr val="FF6600"/>
              </a:buClr>
              <a:buFontTx/>
              <a:buBlip>
                <a:blip r:embed="rId2"/>
              </a:buBlip>
            </a:pPr>
            <a:r>
              <a:rPr lang="es-MX"/>
              <a:t>Telefonía celular; </a:t>
            </a:r>
          </a:p>
          <a:p>
            <a:pPr lvl="1">
              <a:lnSpc>
                <a:spcPct val="90000"/>
              </a:lnSpc>
              <a:buClr>
                <a:srgbClr val="FF6600"/>
              </a:buClr>
              <a:buFontTx/>
              <a:buBlip>
                <a:blip r:embed="rId2"/>
              </a:buBlip>
            </a:pPr>
            <a:r>
              <a:rPr lang="es-MX"/>
              <a:t>banco; </a:t>
            </a:r>
          </a:p>
          <a:p>
            <a:pPr lvl="1">
              <a:lnSpc>
                <a:spcPct val="90000"/>
              </a:lnSpc>
              <a:buClr>
                <a:srgbClr val="FF6600"/>
              </a:buClr>
              <a:buFontTx/>
              <a:buBlip>
                <a:blip r:embed="rId2"/>
              </a:buBlip>
            </a:pPr>
            <a:r>
              <a:rPr lang="es-MX"/>
              <a:t>aerolínea nacional; y,</a:t>
            </a:r>
          </a:p>
          <a:p>
            <a:pPr lvl="1">
              <a:lnSpc>
                <a:spcPct val="90000"/>
              </a:lnSpc>
              <a:buClr>
                <a:srgbClr val="FF6600"/>
              </a:buClr>
              <a:buFontTx/>
              <a:buBlip>
                <a:blip r:embed="rId2"/>
              </a:buBlip>
            </a:pPr>
            <a:r>
              <a:rPr lang="es-MX"/>
              <a:t>gasolinera. </a:t>
            </a:r>
          </a:p>
          <a:p>
            <a:pPr lvl="1">
              <a:lnSpc>
                <a:spcPct val="90000"/>
              </a:lnSpc>
              <a:buFontTx/>
              <a:buNone/>
            </a:pPr>
            <a:endParaRPr lang="es-E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ChangeArrowheads="1"/>
          </p:cNvSpPr>
          <p:nvPr>
            <p:ph type="title"/>
          </p:nvPr>
        </p:nvSpPr>
        <p:spPr bwMode="auto">
          <a:xfrm>
            <a:off x="4211638" y="0"/>
            <a:ext cx="4679950" cy="10842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/>
            <a:r>
              <a:rPr lang="es-ES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oster Bodoni" pitchFamily="18" charset="0"/>
              </a:rPr>
              <a:t>Datos numéricos </a:t>
            </a:r>
            <a:br>
              <a:rPr lang="es-ES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oster Bodoni" pitchFamily="18" charset="0"/>
              </a:rPr>
            </a:br>
            <a:r>
              <a:rPr lang="es-ES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oster Bodoni" pitchFamily="18" charset="0"/>
              </a:rPr>
              <a:t>de la tarjeta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700213"/>
            <a:ext cx="7704137" cy="3889375"/>
          </a:xfrm>
        </p:spPr>
        <p:txBody>
          <a:bodyPr/>
          <a:lstStyle/>
          <a:p>
            <a:pPr>
              <a:buFontTx/>
              <a:buBlip>
                <a:blip r:embed="rId2"/>
              </a:buBlip>
            </a:pPr>
            <a:r>
              <a:rPr lang="es-ES" sz="3200">
                <a:latin typeface="Arial Narrow" pitchFamily="34" charset="0"/>
              </a:rPr>
              <a:t>45 marcas patrocinadoras</a:t>
            </a:r>
          </a:p>
          <a:p>
            <a:pPr>
              <a:buFontTx/>
              <a:buBlip>
                <a:blip r:embed="rId2"/>
              </a:buBlip>
            </a:pPr>
            <a:r>
              <a:rPr lang="es-ES" sz="3200">
                <a:latin typeface="Arial Narrow" pitchFamily="34" charset="0"/>
              </a:rPr>
              <a:t>179.935 tarjetas distribuidas (12.000 mensuales aproximadamente)</a:t>
            </a:r>
          </a:p>
          <a:p>
            <a:pPr>
              <a:buFontTx/>
              <a:buBlip>
                <a:blip r:embed="rId2"/>
              </a:buBlip>
            </a:pPr>
            <a:r>
              <a:rPr lang="es-ES" sz="3200">
                <a:latin typeface="Arial Narrow" pitchFamily="34" charset="0"/>
              </a:rPr>
              <a:t>120.057 han acumulado puntos</a:t>
            </a:r>
          </a:p>
          <a:p>
            <a:pPr>
              <a:buFontTx/>
              <a:buBlip>
                <a:blip r:embed="rId2"/>
              </a:buBlip>
            </a:pPr>
            <a:r>
              <a:rPr lang="es-ES" sz="3200">
                <a:latin typeface="Arial Narrow" pitchFamily="34" charset="0"/>
              </a:rPr>
              <a:t>41.153 participantes activos</a:t>
            </a:r>
          </a:p>
          <a:p>
            <a:pPr>
              <a:buFontTx/>
              <a:buBlip>
                <a:blip r:embed="rId2"/>
              </a:buBlip>
            </a:pPr>
            <a:r>
              <a:rPr lang="es-ES" sz="3200">
                <a:latin typeface="Arial Narrow" pitchFamily="34" charset="0"/>
              </a:rPr>
              <a:t>3.191 canjes (213 mensuales)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ChangeArrowheads="1"/>
          </p:cNvSpPr>
          <p:nvPr>
            <p:ph type="title"/>
          </p:nvPr>
        </p:nvSpPr>
        <p:spPr bwMode="auto">
          <a:xfrm>
            <a:off x="1835150" y="188913"/>
            <a:ext cx="7138988" cy="11398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/>
            <a:r>
              <a:rPr lang="es-MX" sz="28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oster Bodoni" pitchFamily="18" charset="0"/>
              </a:rPr>
              <a:t>Programa de fidelidad de las marcas Especializadas</a:t>
            </a:r>
            <a:r>
              <a:rPr lang="es-ES" sz="28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oster Bodoni" pitchFamily="18" charset="0"/>
              </a:rPr>
              <a:t> </a:t>
            </a:r>
          </a:p>
        </p:txBody>
      </p:sp>
      <p:sp>
        <p:nvSpPr>
          <p:cNvPr id="164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s-MX" b="1" i="1">
              <a:latin typeface="Book Antiqua" pitchFamily="18" charset="0"/>
            </a:endParaRPr>
          </a:p>
          <a:p>
            <a:pPr marL="0" indent="0">
              <a:buFontTx/>
              <a:buNone/>
            </a:pPr>
            <a:endParaRPr lang="es-MX" b="1" i="1">
              <a:latin typeface="Book Antiqua" pitchFamily="18" charset="0"/>
            </a:endParaRPr>
          </a:p>
          <a:p>
            <a:pPr marL="0" indent="0" algn="ctr">
              <a:buFontTx/>
              <a:buNone/>
            </a:pPr>
            <a:r>
              <a:rPr lang="es-MX" b="1" i="1">
                <a:latin typeface="Book Antiqua" pitchFamily="18" charset="0"/>
              </a:rPr>
              <a:t>Un Plan de Incentivos para  </a:t>
            </a:r>
          </a:p>
          <a:p>
            <a:pPr marL="0" indent="0" algn="ctr">
              <a:buFontTx/>
              <a:buNone/>
            </a:pPr>
            <a:r>
              <a:rPr lang="es-MX" b="1" i="1">
                <a:latin typeface="Book Antiqua" pitchFamily="18" charset="0"/>
              </a:rPr>
              <a:t>motivar a los dependientes </a:t>
            </a:r>
          </a:p>
          <a:p>
            <a:pPr marL="0" indent="0" algn="ctr">
              <a:buFontTx/>
              <a:buNone/>
            </a:pPr>
            <a:r>
              <a:rPr lang="es-MX" b="1" i="1">
                <a:latin typeface="Book Antiqua" pitchFamily="18" charset="0"/>
              </a:rPr>
              <a:t>y fidelizar a sus clientes frecuentes</a:t>
            </a:r>
            <a:r>
              <a:rPr lang="es-ES"/>
              <a:t> </a:t>
            </a: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ChangeArrowheads="1"/>
          </p:cNvSpPr>
          <p:nvPr>
            <p:ph type="title"/>
          </p:nvPr>
        </p:nvSpPr>
        <p:spPr bwMode="auto">
          <a:xfrm>
            <a:off x="3419475" y="188913"/>
            <a:ext cx="5554663" cy="11398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/>
            <a:r>
              <a:rPr lang="es-MX" sz="32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oster Bodoni" pitchFamily="18" charset="0"/>
              </a:rPr>
              <a:t>Programa de fidelidad </a:t>
            </a:r>
            <a:br>
              <a:rPr lang="es-MX" sz="32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oster Bodoni" pitchFamily="18" charset="0"/>
              </a:rPr>
            </a:br>
            <a:r>
              <a:rPr lang="es-MX" sz="32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oster Bodoni" pitchFamily="18" charset="0"/>
              </a:rPr>
              <a:t>de las marcas Retail</a:t>
            </a:r>
            <a:r>
              <a:rPr lang="es-ES" sz="32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oster Bodoni" pitchFamily="18" charset="0"/>
              </a:rPr>
              <a:t> </a:t>
            </a:r>
          </a:p>
        </p:txBody>
      </p:sp>
      <p:sp>
        <p:nvSpPr>
          <p:cNvPr id="165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s-ES"/>
          </a:p>
          <a:p>
            <a:pPr marL="0" indent="0">
              <a:buFontTx/>
              <a:buNone/>
            </a:pPr>
            <a:endParaRPr lang="es-ES"/>
          </a:p>
          <a:p>
            <a:pPr marL="0" indent="0" algn="ctr">
              <a:buFontTx/>
              <a:buNone/>
            </a:pPr>
            <a:r>
              <a:rPr lang="es-MX" b="1" i="1">
                <a:latin typeface="Book Antiqua" pitchFamily="18" charset="0"/>
              </a:rPr>
              <a:t>Un programa</a:t>
            </a:r>
            <a:r>
              <a:rPr lang="es-MX" i="1">
                <a:latin typeface="Book Antiqua" pitchFamily="18" charset="0"/>
              </a:rPr>
              <a:t> </a:t>
            </a:r>
            <a:r>
              <a:rPr lang="es-MX" b="1" i="1">
                <a:latin typeface="Book Antiqua" pitchFamily="18" charset="0"/>
              </a:rPr>
              <a:t>que lleve canjes </a:t>
            </a:r>
          </a:p>
          <a:p>
            <a:pPr marL="0" indent="0" algn="ctr">
              <a:buFontTx/>
              <a:buNone/>
            </a:pPr>
            <a:r>
              <a:rPr lang="es-MX" b="1" i="1">
                <a:latin typeface="Book Antiqua" pitchFamily="18" charset="0"/>
              </a:rPr>
              <a:t>a sus locales a cambio </a:t>
            </a:r>
          </a:p>
          <a:p>
            <a:pPr marL="0" indent="0" algn="ctr">
              <a:buFontTx/>
              <a:buNone/>
            </a:pPr>
            <a:r>
              <a:rPr lang="es-MX" b="1" i="1">
                <a:latin typeface="Book Antiqua" pitchFamily="18" charset="0"/>
              </a:rPr>
              <a:t>de publicidad compartida</a:t>
            </a:r>
            <a:r>
              <a:rPr lang="es-ES" i="1">
                <a:latin typeface="Book Antiqua" pitchFamily="18" charset="0"/>
              </a:rPr>
              <a:t> </a:t>
            </a: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2"/>
          <p:cNvSpPr>
            <a:spLocks noChangeArrowheads="1"/>
          </p:cNvSpPr>
          <p:nvPr>
            <p:ph type="title"/>
          </p:nvPr>
        </p:nvSpPr>
        <p:spPr bwMode="auto">
          <a:xfrm>
            <a:off x="4140200" y="260350"/>
            <a:ext cx="4762500" cy="11398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/>
            <a:r>
              <a:rPr lang="es-ES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oster Bodoni" pitchFamily="18" charset="0"/>
              </a:rPr>
              <a:t>Puntos de Canje</a:t>
            </a:r>
          </a:p>
        </p:txBody>
      </p:sp>
      <p:sp>
        <p:nvSpPr>
          <p:cNvPr id="166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4513" y="2859088"/>
            <a:ext cx="4565650" cy="1989137"/>
          </a:xfrm>
        </p:spPr>
        <p:txBody>
          <a:bodyPr/>
          <a:lstStyle/>
          <a:p>
            <a:pPr>
              <a:buFontTx/>
              <a:buBlip>
                <a:blip r:embed="rId2"/>
              </a:buBlip>
            </a:pPr>
            <a:r>
              <a:rPr lang="es-ES">
                <a:latin typeface="Arial Narrow" pitchFamily="34" charset="0"/>
              </a:rPr>
              <a:t>Etapa de introducción</a:t>
            </a:r>
          </a:p>
          <a:p>
            <a:pPr>
              <a:buFontTx/>
              <a:buBlip>
                <a:blip r:embed="rId2"/>
              </a:buBlip>
            </a:pPr>
            <a:r>
              <a:rPr lang="es-ES">
                <a:latin typeface="Arial Narrow" pitchFamily="34" charset="0"/>
              </a:rPr>
              <a:t>Estrategia de cobertura</a:t>
            </a:r>
          </a:p>
          <a:p>
            <a:pPr>
              <a:buFontTx/>
              <a:buBlip>
                <a:blip r:embed="rId2"/>
              </a:buBlip>
            </a:pPr>
            <a:r>
              <a:rPr lang="es-ES">
                <a:latin typeface="Arial Narrow" pitchFamily="34" charset="0"/>
              </a:rPr>
              <a:t>Etapa de consolidación</a:t>
            </a: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2"/>
          <p:cNvSpPr>
            <a:spLocks noChangeArrowheads="1"/>
          </p:cNvSpPr>
          <p:nvPr>
            <p:ph type="title"/>
          </p:nvPr>
        </p:nvSpPr>
        <p:spPr bwMode="auto">
          <a:xfrm>
            <a:off x="2843213" y="333375"/>
            <a:ext cx="6130925" cy="11398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/>
            <a:r>
              <a:rPr lang="es-ES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oster Bodoni" pitchFamily="18" charset="0"/>
              </a:rPr>
              <a:t>Estrategia de precios</a:t>
            </a:r>
          </a:p>
        </p:txBody>
      </p:sp>
      <p:sp>
        <p:nvSpPr>
          <p:cNvPr id="167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2997200"/>
            <a:ext cx="8229600" cy="1541463"/>
          </a:xfrm>
        </p:spPr>
        <p:txBody>
          <a:bodyPr/>
          <a:lstStyle/>
          <a:p>
            <a:pPr>
              <a:buFontTx/>
              <a:buBlip>
                <a:blip r:embed="rId2"/>
              </a:buBlip>
            </a:pPr>
            <a:r>
              <a:rPr lang="es-ES"/>
              <a:t>Cuota de inscripción</a:t>
            </a:r>
          </a:p>
          <a:p>
            <a:pPr>
              <a:buFontTx/>
              <a:buBlip>
                <a:blip r:embed="rId2"/>
              </a:buBlip>
            </a:pPr>
            <a:r>
              <a:rPr lang="es-ES"/>
              <a:t>Acumulación de puntos</a:t>
            </a:r>
          </a:p>
          <a:p>
            <a:pPr>
              <a:buFontTx/>
              <a:buBlip>
                <a:blip r:embed="rId2"/>
              </a:buBlip>
            </a:pPr>
            <a:endParaRPr lang="es-ES"/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/>
          <p:cNvSpPr>
            <a:spLocks noChangeArrowheads="1"/>
          </p:cNvSpPr>
          <p:nvPr>
            <p:ph type="title"/>
          </p:nvPr>
        </p:nvSpPr>
        <p:spPr bwMode="auto">
          <a:xfrm>
            <a:off x="4140200" y="0"/>
            <a:ext cx="4762500" cy="11398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/>
            <a:r>
              <a:rPr lang="es-ES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oster Bodoni" pitchFamily="18" charset="0"/>
              </a:rPr>
              <a:t>Estrategia de </a:t>
            </a:r>
            <a:br>
              <a:rPr lang="es-ES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oster Bodoni" pitchFamily="18" charset="0"/>
              </a:rPr>
            </a:br>
            <a:r>
              <a:rPr lang="es-ES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oster Bodoni" pitchFamily="18" charset="0"/>
              </a:rPr>
              <a:t>comunicación</a:t>
            </a:r>
          </a:p>
        </p:txBody>
      </p:sp>
      <p:sp>
        <p:nvSpPr>
          <p:cNvPr id="168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2420938"/>
            <a:ext cx="8229600" cy="3197225"/>
          </a:xfrm>
        </p:spPr>
        <p:txBody>
          <a:bodyPr/>
          <a:lstStyle/>
          <a:p>
            <a:pPr>
              <a:buFontTx/>
              <a:buBlip>
                <a:blip r:embed="rId2"/>
              </a:buBlip>
            </a:pPr>
            <a:r>
              <a:rPr lang="es-ES">
                <a:latin typeface="Arial Narrow" pitchFamily="34" charset="0"/>
              </a:rPr>
              <a:t>Etapa de introducción: “Pida sus puntos”</a:t>
            </a:r>
          </a:p>
          <a:p>
            <a:pPr>
              <a:buFontTx/>
              <a:buBlip>
                <a:blip r:embed="rId2"/>
              </a:buBlip>
            </a:pPr>
            <a:r>
              <a:rPr lang="es-ES">
                <a:latin typeface="Arial Narrow" pitchFamily="34" charset="0"/>
              </a:rPr>
              <a:t>Etapa de consolidación: “Exija sus puntos”</a:t>
            </a:r>
          </a:p>
          <a:p>
            <a:pPr>
              <a:buFontTx/>
              <a:buBlip>
                <a:blip r:embed="rId2"/>
              </a:buBlip>
            </a:pPr>
            <a:r>
              <a:rPr lang="es-ES">
                <a:latin typeface="Arial Narrow" pitchFamily="34" charset="0"/>
              </a:rPr>
              <a:t>BTL (Bellow The Line) en eventos o para la bienvenida de nuevas marcas al programa</a:t>
            </a:r>
          </a:p>
          <a:p>
            <a:pPr>
              <a:buFontTx/>
              <a:buBlip>
                <a:blip r:embed="rId2"/>
              </a:buBlip>
            </a:pPr>
            <a:r>
              <a:rPr lang="es-ES">
                <a:latin typeface="Arial Narrow" pitchFamily="34" charset="0"/>
              </a:rPr>
              <a:t>Catálogo trimestral</a:t>
            </a:r>
            <a:r>
              <a:rPr lang="es-ES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/>
          <p:cNvSpPr>
            <a:spLocks noChangeArrowheads="1"/>
          </p:cNvSpPr>
          <p:nvPr>
            <p:ph type="title"/>
          </p:nvPr>
        </p:nvSpPr>
        <p:spPr bwMode="auto">
          <a:xfrm>
            <a:off x="4067175" y="0"/>
            <a:ext cx="4835525" cy="11398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/>
            <a:r>
              <a:rPr lang="es-ES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oster Bodoni" pitchFamily="18" charset="0"/>
              </a:rPr>
              <a:t>Segmentación </a:t>
            </a:r>
            <a:br>
              <a:rPr lang="es-ES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oster Bodoni" pitchFamily="18" charset="0"/>
              </a:rPr>
            </a:br>
            <a:r>
              <a:rPr lang="es-ES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oster Bodoni" pitchFamily="18" charset="0"/>
              </a:rPr>
              <a:t>del catálogo</a:t>
            </a:r>
          </a:p>
        </p:txBody>
      </p:sp>
      <p:sp>
        <p:nvSpPr>
          <p:cNvPr id="169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916113"/>
            <a:ext cx="8229600" cy="4205287"/>
          </a:xfrm>
        </p:spPr>
        <p:txBody>
          <a:bodyPr/>
          <a:lstStyle/>
          <a:p>
            <a:pPr>
              <a:buFontTx/>
              <a:buBlip>
                <a:blip r:embed="rId2"/>
              </a:buBlip>
            </a:pPr>
            <a:r>
              <a:rPr lang="es-ES">
                <a:latin typeface="Arial Narrow" pitchFamily="34" charset="0"/>
              </a:rPr>
              <a:t>Zona Platinum</a:t>
            </a:r>
          </a:p>
          <a:p>
            <a:pPr>
              <a:buFontTx/>
              <a:buBlip>
                <a:blip r:embed="rId2"/>
              </a:buBlip>
            </a:pPr>
            <a:r>
              <a:rPr lang="es-ES">
                <a:latin typeface="Arial Narrow" pitchFamily="34" charset="0"/>
              </a:rPr>
              <a:t>Zona de diversión</a:t>
            </a:r>
          </a:p>
          <a:p>
            <a:pPr>
              <a:buFontTx/>
              <a:buBlip>
                <a:blip r:embed="rId2"/>
              </a:buBlip>
            </a:pPr>
            <a:r>
              <a:rPr lang="es-ES">
                <a:latin typeface="Arial Narrow" pitchFamily="34" charset="0"/>
              </a:rPr>
              <a:t>Zona para viajeros</a:t>
            </a:r>
          </a:p>
          <a:p>
            <a:pPr>
              <a:buFontTx/>
              <a:buBlip>
                <a:blip r:embed="rId2"/>
              </a:buBlip>
            </a:pPr>
            <a:r>
              <a:rPr lang="es-ES">
                <a:latin typeface="Arial Narrow" pitchFamily="34" charset="0"/>
              </a:rPr>
              <a:t>Zona de tecnología</a:t>
            </a:r>
          </a:p>
          <a:p>
            <a:pPr>
              <a:buFontTx/>
              <a:buBlip>
                <a:blip r:embed="rId2"/>
              </a:buBlip>
            </a:pPr>
            <a:r>
              <a:rPr lang="es-ES">
                <a:latin typeface="Arial Narrow" pitchFamily="34" charset="0"/>
              </a:rPr>
              <a:t>Zona Aventura</a:t>
            </a:r>
          </a:p>
          <a:p>
            <a:pPr>
              <a:buFontTx/>
              <a:buBlip>
                <a:blip r:embed="rId2"/>
              </a:buBlip>
            </a:pPr>
            <a:r>
              <a:rPr lang="es-ES">
                <a:latin typeface="Arial Narrow" pitchFamily="34" charset="0"/>
              </a:rPr>
              <a:t>Zona del hogar</a:t>
            </a:r>
          </a:p>
          <a:p>
            <a:pPr>
              <a:buFontTx/>
              <a:buBlip>
                <a:blip r:embed="rId2"/>
              </a:buBlip>
            </a:pPr>
            <a:r>
              <a:rPr lang="es-ES">
                <a:latin typeface="Arial Narrow" pitchFamily="34" charset="0"/>
              </a:rPr>
              <a:t>Zona para él y ella</a:t>
            </a: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/>
          <p:cNvSpPr>
            <a:spLocks noChangeArrowheads="1"/>
          </p:cNvSpPr>
          <p:nvPr>
            <p:ph type="title"/>
          </p:nvPr>
        </p:nvSpPr>
        <p:spPr bwMode="auto">
          <a:xfrm>
            <a:off x="5580063" y="333375"/>
            <a:ext cx="3251200" cy="11398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/>
            <a:r>
              <a:rPr lang="es-ES" sz="44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oster Bodoni" pitchFamily="18" charset="0"/>
              </a:rPr>
              <a:t>Catálogo</a:t>
            </a:r>
          </a:p>
        </p:txBody>
      </p:sp>
      <p:pic>
        <p:nvPicPr>
          <p:cNvPr id="172036" name="Picture 4" descr="7"/>
          <p:cNvPicPr>
            <a:picLocks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23850" y="3371850"/>
            <a:ext cx="4248150" cy="2609850"/>
          </a:xfrm>
          <a:noFill/>
          <a:ln/>
        </p:spPr>
      </p:pic>
      <p:pic>
        <p:nvPicPr>
          <p:cNvPr id="172038" name="Picture 6" descr="8"/>
          <p:cNvPicPr>
            <a:picLocks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787900" y="1412875"/>
            <a:ext cx="4183063" cy="2570163"/>
          </a:xfrm>
          <a:noFill/>
          <a:ln/>
        </p:spPr>
      </p:pic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2"/>
          <p:cNvSpPr>
            <a:spLocks noChangeArrowheads="1"/>
          </p:cNvSpPr>
          <p:nvPr>
            <p:ph type="title"/>
          </p:nvPr>
        </p:nvSpPr>
        <p:spPr bwMode="auto">
          <a:xfrm>
            <a:off x="3708400" y="260350"/>
            <a:ext cx="5257800" cy="11398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/>
            <a:r>
              <a:rPr lang="es-ES" sz="44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oster Bodoni" pitchFamily="18" charset="0"/>
              </a:rPr>
              <a:t>Plan de medios</a:t>
            </a:r>
          </a:p>
        </p:txBody>
      </p:sp>
      <p:sp>
        <p:nvSpPr>
          <p:cNvPr id="171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2349500"/>
            <a:ext cx="8229600" cy="3268663"/>
          </a:xfrm>
        </p:spPr>
        <p:txBody>
          <a:bodyPr/>
          <a:lstStyle/>
          <a:p>
            <a:pPr>
              <a:buFontTx/>
              <a:buBlip>
                <a:blip r:embed="rId2"/>
              </a:buBlip>
            </a:pPr>
            <a:r>
              <a:rPr lang="es-ES">
                <a:latin typeface="Arial Narrow" pitchFamily="34" charset="0"/>
              </a:rPr>
              <a:t>Publicidad compartida</a:t>
            </a:r>
          </a:p>
          <a:p>
            <a:pPr>
              <a:buFontTx/>
              <a:buBlip>
                <a:blip r:embed="rId2"/>
              </a:buBlip>
            </a:pPr>
            <a:r>
              <a:rPr lang="es-ES">
                <a:latin typeface="Arial Narrow" pitchFamily="34" charset="0"/>
              </a:rPr>
              <a:t>Radio</a:t>
            </a:r>
          </a:p>
          <a:p>
            <a:pPr>
              <a:buFontTx/>
              <a:buBlip>
                <a:blip r:embed="rId2"/>
              </a:buBlip>
            </a:pPr>
            <a:r>
              <a:rPr lang="es-ES">
                <a:latin typeface="Arial Narrow" pitchFamily="34" charset="0"/>
              </a:rPr>
              <a:t>Material POP en almacenes alusivo al mensaje “</a:t>
            </a:r>
            <a:r>
              <a:rPr lang="es-ES" i="1">
                <a:latin typeface="Arial Narrow" pitchFamily="34" charset="0"/>
              </a:rPr>
              <a:t>Pida sus puntos</a:t>
            </a:r>
            <a:r>
              <a:rPr lang="es-ES">
                <a:latin typeface="Arial Narrow" pitchFamily="34" charset="0"/>
              </a:rPr>
              <a:t>”</a:t>
            </a:r>
          </a:p>
          <a:p>
            <a:pPr>
              <a:buFontTx/>
              <a:buBlip>
                <a:blip r:embed="rId2"/>
              </a:buBlip>
            </a:pPr>
            <a:r>
              <a:rPr lang="es-ES">
                <a:latin typeface="Arial Narrow" pitchFamily="34" charset="0"/>
              </a:rPr>
              <a:t>Insertos y trípticos</a:t>
            </a:r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2"/>
          <p:cNvSpPr>
            <a:spLocks noChangeArrowheads="1"/>
          </p:cNvSpPr>
          <p:nvPr>
            <p:ph type="title"/>
          </p:nvPr>
        </p:nvSpPr>
        <p:spPr bwMode="auto">
          <a:xfrm>
            <a:off x="5219700" y="0"/>
            <a:ext cx="3683000" cy="11398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/>
            <a:r>
              <a:rPr lang="es-ES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oster Bodoni" pitchFamily="18" charset="0"/>
              </a:rPr>
              <a:t>Publicidad </a:t>
            </a:r>
            <a:br>
              <a:rPr lang="es-ES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oster Bodoni" pitchFamily="18" charset="0"/>
              </a:rPr>
            </a:br>
            <a:r>
              <a:rPr lang="es-ES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oster Bodoni" pitchFamily="18" charset="0"/>
              </a:rPr>
              <a:t>compartida</a:t>
            </a:r>
          </a:p>
        </p:txBody>
      </p:sp>
      <p:pic>
        <p:nvPicPr>
          <p:cNvPr id="175108" name="Picture 4" descr="onnet"/>
          <p:cNvPicPr>
            <a:picLocks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50825" y="1341438"/>
            <a:ext cx="7559675" cy="4960937"/>
          </a:xfrm>
          <a:noFill/>
          <a:ln/>
        </p:spPr>
      </p:pic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"/>
          <p:cNvSpPr>
            <a:spLocks noChangeArrowheads="1"/>
          </p:cNvSpPr>
          <p:nvPr>
            <p:ph type="title"/>
          </p:nvPr>
        </p:nvSpPr>
        <p:spPr bwMode="auto">
          <a:xfrm>
            <a:off x="4356100" y="0"/>
            <a:ext cx="4546600" cy="11398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/>
            <a:r>
              <a:rPr lang="es-ES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oster Bodoni" pitchFamily="18" charset="0"/>
              </a:rPr>
              <a:t>Estrategia </a:t>
            </a:r>
            <a:br>
              <a:rPr lang="es-ES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oster Bodoni" pitchFamily="18" charset="0"/>
              </a:rPr>
            </a:br>
            <a:r>
              <a:rPr lang="es-ES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oster Bodoni" pitchFamily="18" charset="0"/>
              </a:rPr>
              <a:t>de promociones</a:t>
            </a:r>
          </a:p>
        </p:txBody>
      </p:sp>
      <p:sp>
        <p:nvSpPr>
          <p:cNvPr id="177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algn="just">
              <a:lnSpc>
                <a:spcPct val="80000"/>
              </a:lnSpc>
              <a:buClr>
                <a:schemeClr val="tx1"/>
              </a:buClr>
              <a:buFont typeface="Wingdings" pitchFamily="2" charset="2"/>
              <a:buAutoNum type="arabicPeriod"/>
            </a:pPr>
            <a:r>
              <a:rPr lang="es-MX" sz="2000">
                <a:latin typeface="Arial Narrow" pitchFamily="34" charset="0"/>
              </a:rPr>
              <a:t>Promoción “Doble Puntaje”</a:t>
            </a:r>
            <a:endParaRPr lang="es-ES" sz="2000">
              <a:latin typeface="Arial Narrow" pitchFamily="34" charset="0"/>
            </a:endParaRPr>
          </a:p>
          <a:p>
            <a:pPr marL="609600" indent="-609600" algn="just">
              <a:lnSpc>
                <a:spcPct val="80000"/>
              </a:lnSpc>
              <a:buClr>
                <a:schemeClr val="tx1"/>
              </a:buClr>
              <a:buFont typeface="Wingdings" pitchFamily="2" charset="2"/>
              <a:buAutoNum type="arabicPeriod"/>
            </a:pPr>
            <a:r>
              <a:rPr lang="es-MX" sz="2000">
                <a:latin typeface="Arial Narrow" pitchFamily="34" charset="0"/>
              </a:rPr>
              <a:t>Promoción “Tanto por tan poco”</a:t>
            </a:r>
            <a:endParaRPr lang="es-ES" sz="2000">
              <a:latin typeface="Arial Narrow" pitchFamily="34" charset="0"/>
            </a:endParaRPr>
          </a:p>
          <a:p>
            <a:pPr marL="609600" indent="-609600" algn="just">
              <a:lnSpc>
                <a:spcPct val="80000"/>
              </a:lnSpc>
              <a:buClr>
                <a:schemeClr val="tx1"/>
              </a:buClr>
              <a:buFont typeface="Wingdings" pitchFamily="2" charset="2"/>
              <a:buAutoNum type="arabicPeriod"/>
            </a:pPr>
            <a:r>
              <a:rPr lang="es-MX" sz="2000">
                <a:latin typeface="Arial Narrow" pitchFamily="34" charset="0"/>
              </a:rPr>
              <a:t>Promoción “Vamos a la playa”</a:t>
            </a:r>
            <a:endParaRPr lang="es-ES" sz="2000">
              <a:latin typeface="Arial Narrow" pitchFamily="34" charset="0"/>
            </a:endParaRPr>
          </a:p>
          <a:p>
            <a:pPr marL="609600" indent="-609600" algn="just">
              <a:lnSpc>
                <a:spcPct val="80000"/>
              </a:lnSpc>
              <a:buClr>
                <a:schemeClr val="tx1"/>
              </a:buClr>
              <a:buFont typeface="Wingdings" pitchFamily="2" charset="2"/>
              <a:buAutoNum type="arabicPeriod"/>
            </a:pPr>
            <a:r>
              <a:rPr lang="es-MX" sz="2000">
                <a:latin typeface="Arial Narrow" pitchFamily="34" charset="0"/>
              </a:rPr>
              <a:t>Promoción “San Valentín”</a:t>
            </a:r>
            <a:endParaRPr lang="es-ES" sz="2000">
              <a:latin typeface="Arial Narrow" pitchFamily="34" charset="0"/>
            </a:endParaRPr>
          </a:p>
          <a:p>
            <a:pPr marL="609600" indent="-609600" algn="just">
              <a:lnSpc>
                <a:spcPct val="80000"/>
              </a:lnSpc>
              <a:buClr>
                <a:schemeClr val="tx1"/>
              </a:buClr>
              <a:buFont typeface="Wingdings" pitchFamily="2" charset="2"/>
              <a:buAutoNum type="arabicPeriod"/>
            </a:pPr>
            <a:r>
              <a:rPr lang="es-MX" sz="2000">
                <a:latin typeface="Arial Narrow" pitchFamily="34" charset="0"/>
              </a:rPr>
              <a:t>Promoción “Regreso a clases en la costa”</a:t>
            </a:r>
            <a:endParaRPr lang="es-ES" sz="2000">
              <a:latin typeface="Arial Narrow" pitchFamily="34" charset="0"/>
            </a:endParaRPr>
          </a:p>
          <a:p>
            <a:pPr marL="609600" indent="-609600" algn="just">
              <a:lnSpc>
                <a:spcPct val="80000"/>
              </a:lnSpc>
              <a:buClr>
                <a:schemeClr val="tx1"/>
              </a:buClr>
              <a:buFont typeface="Wingdings" pitchFamily="2" charset="2"/>
              <a:buAutoNum type="arabicPeriod"/>
            </a:pPr>
            <a:r>
              <a:rPr lang="es-MX" sz="2000">
                <a:latin typeface="Arial Narrow" pitchFamily="34" charset="0"/>
              </a:rPr>
              <a:t>Promoción “Día de la madre”</a:t>
            </a:r>
            <a:endParaRPr lang="es-ES" sz="2000">
              <a:latin typeface="Arial Narrow" pitchFamily="34" charset="0"/>
            </a:endParaRPr>
          </a:p>
          <a:p>
            <a:pPr marL="609600" indent="-609600" algn="just">
              <a:lnSpc>
                <a:spcPct val="80000"/>
              </a:lnSpc>
              <a:buClr>
                <a:schemeClr val="tx1"/>
              </a:buClr>
              <a:buFont typeface="Wingdings" pitchFamily="2" charset="2"/>
              <a:buAutoNum type="arabicPeriod"/>
            </a:pPr>
            <a:r>
              <a:rPr lang="es-MX" sz="2000">
                <a:latin typeface="Arial Narrow" pitchFamily="34" charset="0"/>
              </a:rPr>
              <a:t>Promoción “Día del padre”</a:t>
            </a:r>
            <a:endParaRPr lang="es-ES" sz="2000">
              <a:latin typeface="Arial Narrow" pitchFamily="34" charset="0"/>
            </a:endParaRPr>
          </a:p>
          <a:p>
            <a:pPr marL="609600" indent="-609600" algn="just">
              <a:lnSpc>
                <a:spcPct val="80000"/>
              </a:lnSpc>
              <a:buClr>
                <a:schemeClr val="tx1"/>
              </a:buClr>
              <a:buFont typeface="Wingdings" pitchFamily="2" charset="2"/>
              <a:buAutoNum type="arabicPeriod"/>
            </a:pPr>
            <a:r>
              <a:rPr lang="es-MX" sz="2000">
                <a:latin typeface="Arial Narrow" pitchFamily="34" charset="0"/>
              </a:rPr>
              <a:t>Promoción “Vacaciones en la sierra”</a:t>
            </a:r>
            <a:endParaRPr lang="es-ES" sz="2000">
              <a:latin typeface="Arial Narrow" pitchFamily="34" charset="0"/>
            </a:endParaRPr>
          </a:p>
          <a:p>
            <a:pPr marL="609600" indent="-609600" algn="just">
              <a:lnSpc>
                <a:spcPct val="80000"/>
              </a:lnSpc>
              <a:buClr>
                <a:schemeClr val="tx1"/>
              </a:buClr>
              <a:buFont typeface="Wingdings" pitchFamily="2" charset="2"/>
              <a:buAutoNum type="arabicPeriod"/>
            </a:pPr>
            <a:r>
              <a:rPr lang="es-MX" sz="2000">
                <a:latin typeface="Arial Narrow" pitchFamily="34" charset="0"/>
              </a:rPr>
              <a:t>Promoción “Regreso a clases en la sierra”</a:t>
            </a:r>
            <a:endParaRPr lang="es-ES" sz="2000">
              <a:latin typeface="Arial Narrow" pitchFamily="34" charset="0"/>
            </a:endParaRPr>
          </a:p>
          <a:p>
            <a:pPr marL="609600" indent="-609600" algn="just">
              <a:lnSpc>
                <a:spcPct val="80000"/>
              </a:lnSpc>
              <a:buClr>
                <a:schemeClr val="tx1"/>
              </a:buClr>
              <a:buFont typeface="Wingdings" pitchFamily="2" charset="2"/>
              <a:buAutoNum type="arabicPeriod"/>
            </a:pPr>
            <a:r>
              <a:rPr lang="es-MX" sz="2000">
                <a:latin typeface="Arial Narrow" pitchFamily="34" charset="0"/>
              </a:rPr>
              <a:t>Promoción “Fiestas de Guayaquil”</a:t>
            </a:r>
            <a:endParaRPr lang="es-ES" sz="2000">
              <a:latin typeface="Arial Narrow" pitchFamily="34" charset="0"/>
            </a:endParaRPr>
          </a:p>
          <a:p>
            <a:pPr marL="609600" indent="-609600" algn="just">
              <a:lnSpc>
                <a:spcPct val="80000"/>
              </a:lnSpc>
              <a:buClr>
                <a:schemeClr val="tx1"/>
              </a:buClr>
              <a:buFont typeface="Wingdings" pitchFamily="2" charset="2"/>
              <a:buAutoNum type="arabicPeriod"/>
            </a:pPr>
            <a:r>
              <a:rPr lang="es-MX" sz="2000">
                <a:latin typeface="Arial Narrow" pitchFamily="34" charset="0"/>
              </a:rPr>
              <a:t>Promoción “Fiestas de Cuenca”</a:t>
            </a:r>
            <a:endParaRPr lang="es-ES" sz="2000">
              <a:latin typeface="Arial Narrow" pitchFamily="34" charset="0"/>
            </a:endParaRPr>
          </a:p>
          <a:p>
            <a:pPr marL="609600" indent="-609600" algn="just">
              <a:lnSpc>
                <a:spcPct val="80000"/>
              </a:lnSpc>
              <a:buClr>
                <a:schemeClr val="tx1"/>
              </a:buClr>
              <a:buFont typeface="Wingdings" pitchFamily="2" charset="2"/>
              <a:buAutoNum type="arabicPeriod"/>
            </a:pPr>
            <a:r>
              <a:rPr lang="es-MX" sz="2000">
                <a:latin typeface="Arial Narrow" pitchFamily="34" charset="0"/>
              </a:rPr>
              <a:t>Promoción “Fiestas de Quito”</a:t>
            </a:r>
            <a:endParaRPr lang="es-ES" sz="2000">
              <a:latin typeface="Arial Narrow" pitchFamily="34" charset="0"/>
            </a:endParaRPr>
          </a:p>
          <a:p>
            <a:pPr marL="609600" indent="-609600">
              <a:lnSpc>
                <a:spcPct val="80000"/>
              </a:lnSpc>
            </a:pPr>
            <a:endParaRPr lang="es-ES" sz="2000">
              <a:latin typeface="Arial Narrow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3" name="Rectangle 7"/>
          <p:cNvSpPr>
            <a:spLocks noChangeArrowheads="1"/>
          </p:cNvSpPr>
          <p:nvPr>
            <p:ph type="title"/>
          </p:nvPr>
        </p:nvSpPr>
        <p:spPr bwMode="auto">
          <a:xfrm>
            <a:off x="1547813" y="0"/>
            <a:ext cx="7200900" cy="11398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/>
            <a:r>
              <a:rPr lang="es-ES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oster Bodoni" pitchFamily="18" charset="0"/>
              </a:rPr>
              <a:t>Marcas afiliadas </a:t>
            </a:r>
            <a:br>
              <a:rPr lang="es-ES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oster Bodoni" pitchFamily="18" charset="0"/>
              </a:rPr>
            </a:br>
            <a:r>
              <a:rPr lang="es-ES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oster Bodoni" pitchFamily="18" charset="0"/>
              </a:rPr>
              <a:t>a la tarjeta</a:t>
            </a:r>
          </a:p>
        </p:txBody>
      </p:sp>
      <p:pic>
        <p:nvPicPr>
          <p:cNvPr id="50185" name="Picture 9" descr="empresas afiliadas a prefiero"/>
          <p:cNvPicPr>
            <a:picLocks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827088" y="1412875"/>
            <a:ext cx="6696075" cy="4941888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/>
          <p:cNvSpPr>
            <a:spLocks noChangeArrowheads="1"/>
          </p:cNvSpPr>
          <p:nvPr>
            <p:ph type="title"/>
          </p:nvPr>
        </p:nvSpPr>
        <p:spPr bwMode="auto">
          <a:xfrm>
            <a:off x="5435600" y="0"/>
            <a:ext cx="3540125" cy="11398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/>
            <a:r>
              <a:rPr lang="es-ES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oster Bodoni" pitchFamily="18" charset="0"/>
              </a:rPr>
              <a:t>Estrategia </a:t>
            </a:r>
            <a:br>
              <a:rPr lang="es-ES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oster Bodoni" pitchFamily="18" charset="0"/>
              </a:rPr>
            </a:br>
            <a:r>
              <a:rPr lang="es-ES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oster Bodoni" pitchFamily="18" charset="0"/>
              </a:rPr>
              <a:t>de servicios</a:t>
            </a:r>
          </a:p>
        </p:txBody>
      </p:sp>
      <p:sp>
        <p:nvSpPr>
          <p:cNvPr id="178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2565400"/>
            <a:ext cx="8229600" cy="2549525"/>
          </a:xfrm>
        </p:spPr>
        <p:txBody>
          <a:bodyPr/>
          <a:lstStyle/>
          <a:p>
            <a:pPr>
              <a:buFontTx/>
              <a:buBlip>
                <a:blip r:embed="rId2"/>
              </a:buBlip>
            </a:pPr>
            <a:r>
              <a:rPr lang="es-MX">
                <a:latin typeface="Arial Narrow" pitchFamily="34" charset="0"/>
              </a:rPr>
              <a:t>Afiliación y activación de la tarjeta</a:t>
            </a:r>
          </a:p>
          <a:p>
            <a:pPr>
              <a:buFontTx/>
              <a:buBlip>
                <a:blip r:embed="rId2"/>
              </a:buBlip>
            </a:pPr>
            <a:r>
              <a:rPr lang="es-MX">
                <a:latin typeface="Arial Narrow" pitchFamily="34" charset="0"/>
              </a:rPr>
              <a:t>Acumulación de puntos</a:t>
            </a:r>
          </a:p>
          <a:p>
            <a:pPr>
              <a:buFontTx/>
              <a:buBlip>
                <a:blip r:embed="rId2"/>
              </a:buBlip>
            </a:pPr>
            <a:r>
              <a:rPr lang="es-MX">
                <a:latin typeface="Arial Narrow" pitchFamily="34" charset="0"/>
              </a:rPr>
              <a:t>Consulta de saldos</a:t>
            </a:r>
          </a:p>
          <a:p>
            <a:pPr>
              <a:buFontTx/>
              <a:buBlip>
                <a:blip r:embed="rId2"/>
              </a:buBlip>
            </a:pPr>
            <a:r>
              <a:rPr lang="es-MX">
                <a:latin typeface="Arial Narrow" pitchFamily="34" charset="0"/>
              </a:rPr>
              <a:t>Canje o redención de premios</a:t>
            </a:r>
            <a:endParaRPr lang="es-ES">
              <a:latin typeface="Arial Narrow" pitchFamily="34" charset="0"/>
            </a:endParaRPr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2"/>
          <p:cNvSpPr>
            <a:spLocks noChangeArrowheads="1"/>
          </p:cNvSpPr>
          <p:nvPr>
            <p:ph type="title"/>
          </p:nvPr>
        </p:nvSpPr>
        <p:spPr bwMode="auto">
          <a:xfrm>
            <a:off x="1476375" y="0"/>
            <a:ext cx="7427913" cy="11398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/>
            <a:r>
              <a:rPr lang="es-ES" sz="32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oster Bodoni" pitchFamily="18" charset="0"/>
              </a:rPr>
              <a:t>Procedimiento de utilización </a:t>
            </a:r>
            <a:br>
              <a:rPr lang="es-ES" sz="32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oster Bodoni" pitchFamily="18" charset="0"/>
              </a:rPr>
            </a:br>
            <a:r>
              <a:rPr lang="es-ES" sz="32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oster Bodoni" pitchFamily="18" charset="0"/>
              </a:rPr>
              <a:t>de la tarjeta Prefiero</a:t>
            </a:r>
          </a:p>
        </p:txBody>
      </p:sp>
      <p:pic>
        <p:nvPicPr>
          <p:cNvPr id="179204" name="Picture 4" descr="comousar-tarjeta1"/>
          <p:cNvPicPr>
            <a:picLocks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55650" y="1484313"/>
            <a:ext cx="6697663" cy="5005387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1700213"/>
            <a:ext cx="8229600" cy="352901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s-ES" sz="72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oster Bodoni" pitchFamily="18" charset="0"/>
              </a:rPr>
              <a:t>Análisis Económico y Financiero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00563" y="260350"/>
            <a:ext cx="4475162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/>
            <a:r>
              <a:rPr lang="es-ES" sz="44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oster Bodoni" pitchFamily="18" charset="0"/>
              </a:rPr>
              <a:t>Conclusiones</a:t>
            </a:r>
          </a:p>
        </p:txBody>
      </p:sp>
      <p:sp>
        <p:nvSpPr>
          <p:cNvPr id="187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700213"/>
            <a:ext cx="7772400" cy="3535362"/>
          </a:xfrm>
        </p:spPr>
        <p:txBody>
          <a:bodyPr/>
          <a:lstStyle/>
          <a:p>
            <a:pPr>
              <a:buFontTx/>
              <a:buBlip>
                <a:blip r:embed="rId2"/>
              </a:buBlip>
            </a:pPr>
            <a:r>
              <a:rPr lang="es-ES">
                <a:latin typeface="Arial Narrow" pitchFamily="34" charset="0"/>
              </a:rPr>
              <a:t>Brindar fidelidad a las marcas</a:t>
            </a:r>
          </a:p>
          <a:p>
            <a:pPr>
              <a:buFontTx/>
              <a:buBlip>
                <a:blip r:embed="rId2"/>
              </a:buBlip>
            </a:pPr>
            <a:r>
              <a:rPr lang="es-ES">
                <a:latin typeface="Arial Narrow" pitchFamily="34" charset="0"/>
              </a:rPr>
              <a:t>Multimarca </a:t>
            </a:r>
          </a:p>
          <a:p>
            <a:pPr>
              <a:buFontTx/>
              <a:buBlip>
                <a:blip r:embed="rId2"/>
              </a:buBlip>
            </a:pPr>
            <a:r>
              <a:rPr lang="es-ES">
                <a:latin typeface="Arial Narrow" pitchFamily="34" charset="0"/>
              </a:rPr>
              <a:t>El programa prácticamente cubre cada necesidad del consumidor</a:t>
            </a:r>
          </a:p>
          <a:p>
            <a:pPr>
              <a:buFontTx/>
              <a:buBlip>
                <a:blip r:embed="rId2"/>
              </a:buBlip>
            </a:pPr>
            <a:r>
              <a:rPr lang="es-ES">
                <a:latin typeface="Arial Narrow" pitchFamily="34" charset="0"/>
              </a:rPr>
              <a:t>Poca comunicación </a:t>
            </a:r>
          </a:p>
          <a:p>
            <a:pPr>
              <a:buFontTx/>
              <a:buBlip>
                <a:blip r:embed="rId2"/>
              </a:buBlip>
            </a:pPr>
            <a:r>
              <a:rPr lang="es-ES">
                <a:latin typeface="Arial Narrow" pitchFamily="34" charset="0"/>
              </a:rPr>
              <a:t>Nuevas estrategias de comunicación</a:t>
            </a:r>
          </a:p>
          <a:p>
            <a:pPr>
              <a:buFontTx/>
              <a:buBlip>
                <a:blip r:embed="rId2"/>
              </a:buBlip>
            </a:pPr>
            <a:endParaRPr lang="es-ES">
              <a:latin typeface="Arial Narrow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132138" y="260350"/>
            <a:ext cx="5843587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/>
            <a:r>
              <a:rPr lang="es-ES" sz="44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oster Bodoni" pitchFamily="18" charset="0"/>
              </a:rPr>
              <a:t>Recomendaciones</a:t>
            </a:r>
          </a:p>
        </p:txBody>
      </p:sp>
      <p:sp>
        <p:nvSpPr>
          <p:cNvPr id="188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628775"/>
            <a:ext cx="7772400" cy="4114800"/>
          </a:xfrm>
        </p:spPr>
        <p:txBody>
          <a:bodyPr/>
          <a:lstStyle/>
          <a:p>
            <a:pPr>
              <a:buFontTx/>
              <a:buBlip>
                <a:blip r:embed="rId2"/>
              </a:buBlip>
            </a:pPr>
            <a:r>
              <a:rPr lang="es-ES">
                <a:latin typeface="Arial Narrow" pitchFamily="34" charset="0"/>
              </a:rPr>
              <a:t>Disminuir la cantidad de puntos que se deben acumular para canjear un premio </a:t>
            </a:r>
          </a:p>
          <a:p>
            <a:pPr>
              <a:buFontTx/>
              <a:buBlip>
                <a:blip r:embed="rId2"/>
              </a:buBlip>
            </a:pPr>
            <a:r>
              <a:rPr lang="es-ES">
                <a:latin typeface="Arial Narrow" pitchFamily="34" charset="0"/>
              </a:rPr>
              <a:t>Cubrir la gran mayoría de mercados</a:t>
            </a:r>
          </a:p>
          <a:p>
            <a:pPr>
              <a:buFontTx/>
              <a:buBlip>
                <a:blip r:embed="rId2"/>
              </a:buBlip>
            </a:pPr>
            <a:r>
              <a:rPr lang="es-ES">
                <a:latin typeface="Arial Narrow" pitchFamily="34" charset="0"/>
              </a:rPr>
              <a:t>Aumentar el número existente de puntos de canje </a:t>
            </a:r>
          </a:p>
          <a:p>
            <a:pPr>
              <a:buFontTx/>
              <a:buBlip>
                <a:blip r:embed="rId2"/>
              </a:buBlip>
            </a:pPr>
            <a:r>
              <a:rPr lang="es-ES">
                <a:latin typeface="Arial Narrow" pitchFamily="34" charset="0"/>
              </a:rPr>
              <a:t>Capacitación</a:t>
            </a:r>
          </a:p>
          <a:p>
            <a:pPr>
              <a:buFontTx/>
              <a:buBlip>
                <a:blip r:embed="rId2"/>
              </a:buBlip>
            </a:pPr>
            <a:r>
              <a:rPr lang="es-MX">
                <a:latin typeface="Arial Narrow" pitchFamily="34" charset="0"/>
              </a:rPr>
              <a:t>El proyecto resulta factible al tener una TIR de 86%, un VAN de $ 730.136, una utilidad acumulada actual de $259.232 y proyectada para el 2005 de $495.071</a:t>
            </a:r>
            <a:r>
              <a:rPr lang="es-ES"/>
              <a:t> </a:t>
            </a:r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ChangeArrowheads="1"/>
          </p:cNvSpPr>
          <p:nvPr>
            <p:ph type="title"/>
          </p:nvPr>
        </p:nvSpPr>
        <p:spPr bwMode="auto">
          <a:xfrm>
            <a:off x="2771775" y="0"/>
            <a:ext cx="6202363" cy="11398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/>
            <a:r>
              <a:rPr lang="es-ES" sz="320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oster Bodoni" pitchFamily="18" charset="0"/>
              </a:rPr>
              <a:t>Modos de afiliación para consumidores finales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2565400"/>
            <a:ext cx="3382963" cy="2044700"/>
          </a:xfrm>
        </p:spPr>
        <p:txBody>
          <a:bodyPr/>
          <a:lstStyle/>
          <a:p>
            <a:pPr>
              <a:buFontTx/>
              <a:buBlip>
                <a:blip r:embed="rId2"/>
              </a:buBlip>
            </a:pPr>
            <a:r>
              <a:rPr lang="es-ES" sz="3200">
                <a:latin typeface="Arial Narrow" pitchFamily="34" charset="0"/>
              </a:rPr>
              <a:t>Automático</a:t>
            </a:r>
          </a:p>
          <a:p>
            <a:pPr>
              <a:buFontTx/>
              <a:buBlip>
                <a:blip r:embed="rId2"/>
              </a:buBlip>
            </a:pPr>
            <a:r>
              <a:rPr lang="es-ES" sz="3200">
                <a:latin typeface="Arial Narrow" pitchFamily="34" charset="0"/>
              </a:rPr>
              <a:t>Retail</a:t>
            </a:r>
          </a:p>
          <a:p>
            <a:pPr>
              <a:buFontTx/>
              <a:buBlip>
                <a:blip r:embed="rId2"/>
              </a:buBlip>
            </a:pPr>
            <a:r>
              <a:rPr lang="es-ES" sz="3200">
                <a:latin typeface="Arial Narrow" pitchFamily="34" charset="0"/>
              </a:rPr>
              <a:t>Puerta a puerta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ew_OBR">
  <a:themeElements>
    <a:clrScheme name="">
      <a:dk1>
        <a:srgbClr val="FF0000"/>
      </a:dk1>
      <a:lt1>
        <a:srgbClr val="FFFFFF"/>
      </a:lt1>
      <a:dk2>
        <a:srgbClr val="FF0000"/>
      </a:dk2>
      <a:lt2>
        <a:srgbClr val="808080"/>
      </a:lt2>
      <a:accent1>
        <a:srgbClr val="FFFFFF"/>
      </a:accent1>
      <a:accent2>
        <a:srgbClr val="FF0000"/>
      </a:accent2>
      <a:accent3>
        <a:srgbClr val="FFFFFF"/>
      </a:accent3>
      <a:accent4>
        <a:srgbClr val="DA0000"/>
      </a:accent4>
      <a:accent5>
        <a:srgbClr val="FFFFFF"/>
      </a:accent5>
      <a:accent6>
        <a:srgbClr val="E70000"/>
      </a:accent6>
      <a:hlink>
        <a:srgbClr val="FF0000"/>
      </a:hlink>
      <a:folHlink>
        <a:srgbClr val="FF0000"/>
      </a:folHlink>
    </a:clrScheme>
    <a:fontScheme name="new_OBR">
      <a:majorFont>
        <a:latin typeface="Stone Sans"/>
        <a:ea typeface=""/>
        <a:cs typeface=""/>
      </a:majorFont>
      <a:minorFont>
        <a:latin typeface="Stone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30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Stone Sans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30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Stone Sans" pitchFamily="34" charset="0"/>
          </a:defRPr>
        </a:defPPr>
      </a:lstStyle>
    </a:lnDef>
  </a:objectDefaults>
  <a:extraClrSchemeLst>
    <a:extraClrScheme>
      <a:clrScheme name="new_OB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_OBR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_OBR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_OBR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_OBR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_OBR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_OBR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PRESENTACION GENERAL PREFIERO</Template>
  <TotalTime>547</TotalTime>
  <Words>2005</Words>
  <Application>Microsoft PowerPoint</Application>
  <PresentationFormat>Presentación en pantalla (4:3)</PresentationFormat>
  <Paragraphs>464</Paragraphs>
  <Slides>84</Slides>
  <Notes>0</Notes>
  <HiddenSlides>0</HiddenSlides>
  <MMClips>0</MMClips>
  <ScaleCrop>false</ScaleCrop>
  <HeadingPairs>
    <vt:vector size="8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3</vt:i4>
      </vt:variant>
      <vt:variant>
        <vt:lpstr>Títulos de diapositiva</vt:lpstr>
      </vt:variant>
      <vt:variant>
        <vt:i4>84</vt:i4>
      </vt:variant>
    </vt:vector>
  </HeadingPairs>
  <TitlesOfParts>
    <vt:vector size="97" baseType="lpstr">
      <vt:lpstr>Arial</vt:lpstr>
      <vt:lpstr>Wingdings</vt:lpstr>
      <vt:lpstr>Arial Narrow</vt:lpstr>
      <vt:lpstr>Times New Roman</vt:lpstr>
      <vt:lpstr>Book Antiqua</vt:lpstr>
      <vt:lpstr>Bookman Old Style</vt:lpstr>
      <vt:lpstr>Tahoma</vt:lpstr>
      <vt:lpstr>Stone Sans</vt:lpstr>
      <vt:lpstr>Poster Bodoni</vt:lpstr>
      <vt:lpstr>new_OBR</vt:lpstr>
      <vt:lpstr>Microsoft Editor de ecuaciones 3.0</vt:lpstr>
      <vt:lpstr>Gráfico de Microsoft Excel</vt:lpstr>
      <vt:lpstr>Fotografía de Microsoft Photo Editor 3.0</vt:lpstr>
      <vt:lpstr>Proyecto de lanzamiento y posicionamiento de la Tarjeta de Fidelidad PREFIERO en el  mercado interno ecuatoriano</vt:lpstr>
      <vt:lpstr>Contenido</vt:lpstr>
      <vt:lpstr>Introducción</vt:lpstr>
      <vt:lpstr>Qué es un  programa de fidelidad?</vt:lpstr>
      <vt:lpstr>Antecedentes  de la compañía</vt:lpstr>
      <vt:lpstr>Antecedentes  de la tarjeta</vt:lpstr>
      <vt:lpstr>Datos numéricos  de la tarjeta</vt:lpstr>
      <vt:lpstr>Marcas afiliadas  a la tarjeta</vt:lpstr>
      <vt:lpstr>Modos de afiliación para consumidores finales</vt:lpstr>
      <vt:lpstr>Investigación  de mercado</vt:lpstr>
      <vt:lpstr>Objetivos específicos</vt:lpstr>
      <vt:lpstr>Determinación  de la fuente de datos</vt:lpstr>
      <vt:lpstr>Desarrollo del procedimiento  de recolección de datos</vt:lpstr>
      <vt:lpstr>Muestreo</vt:lpstr>
      <vt:lpstr>Resultados cuantitativos  de la encuesta</vt:lpstr>
      <vt:lpstr>Resultados cuantitativos  de la encuesta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Infraestructura tecnológica</vt:lpstr>
      <vt:lpstr>Aplicación de  lealtad - PREFIERO</vt:lpstr>
      <vt:lpstr>Tarjeta habientes</vt:lpstr>
      <vt:lpstr>Asignación  de tarjetas</vt:lpstr>
      <vt:lpstr>Transacciones</vt:lpstr>
      <vt:lpstr>Reportes</vt:lpstr>
      <vt:lpstr>Perfiles de usuarios</vt:lpstr>
      <vt:lpstr>Sitio Web de Prefiero</vt:lpstr>
      <vt:lpstr>Prefiero – IVR  </vt:lpstr>
      <vt:lpstr>Cubo</vt:lpstr>
      <vt:lpstr>Sistema de  transmisión de datos</vt:lpstr>
      <vt:lpstr>Servidores de  aplicación de lealtad</vt:lpstr>
      <vt:lpstr>Servidores locales</vt:lpstr>
      <vt:lpstr>Sistema telefónico  e IVR</vt:lpstr>
      <vt:lpstr>Red de transacciones</vt:lpstr>
      <vt:lpstr>Diseño del plan estratégico</vt:lpstr>
      <vt:lpstr>Análisis situacional  del producto</vt:lpstr>
      <vt:lpstr>Diapositiva 41</vt:lpstr>
      <vt:lpstr>Distribución  de tarjetas</vt:lpstr>
      <vt:lpstr>Análisis FODA</vt:lpstr>
      <vt:lpstr>Fortalezas  (Producto)</vt:lpstr>
      <vt:lpstr>Oportunidades (Mercado)</vt:lpstr>
      <vt:lpstr>Debilidades  (Producto)</vt:lpstr>
      <vt:lpstr>Amenazas  (Mercado)</vt:lpstr>
      <vt:lpstr>Matriz BCG  (Boston Consulting Group)</vt:lpstr>
      <vt:lpstr>Matriz Crecimiento – Participación  (Matriz de Ansoff)</vt:lpstr>
      <vt:lpstr>Modelo de las  5 fuerzas de Porter</vt:lpstr>
      <vt:lpstr>Limitaciones de competidores</vt:lpstr>
      <vt:lpstr>Macrosegmentación  del mercado meta</vt:lpstr>
      <vt:lpstr>Microsegmentación  del mercado meta</vt:lpstr>
      <vt:lpstr>Matriz  Producto - Mercado</vt:lpstr>
      <vt:lpstr>Modelo de Implicación F.C.B. (Food, Cone &amp; Belding)</vt:lpstr>
      <vt:lpstr>Matriz  Importancia - Resultado</vt:lpstr>
      <vt:lpstr>Análisis de los  hábitos de compra</vt:lpstr>
      <vt:lpstr>Estrategias de posicionamiento</vt:lpstr>
      <vt:lpstr>Matriz  Propuesta de Valor</vt:lpstr>
      <vt:lpstr>Mapa Perceptual</vt:lpstr>
      <vt:lpstr>Análisis del Ciclo de  vida del producto</vt:lpstr>
      <vt:lpstr>Plan Operativo  de Mercadeo</vt:lpstr>
      <vt:lpstr>Objetivos  de Marketing</vt:lpstr>
      <vt:lpstr>Imagen de marca</vt:lpstr>
      <vt:lpstr>Nombre</vt:lpstr>
      <vt:lpstr>Logo</vt:lpstr>
      <vt:lpstr>Personaje</vt:lpstr>
      <vt:lpstr>Slogan</vt:lpstr>
      <vt:lpstr>Nuevas afiliaciones  de marcas</vt:lpstr>
      <vt:lpstr>Programa de fidelidad de las marcas Especializadas </vt:lpstr>
      <vt:lpstr>Programa de fidelidad  de las marcas Retail </vt:lpstr>
      <vt:lpstr>Puntos de Canje</vt:lpstr>
      <vt:lpstr>Estrategia de precios</vt:lpstr>
      <vt:lpstr>Estrategia de  comunicación</vt:lpstr>
      <vt:lpstr>Segmentación  del catálogo</vt:lpstr>
      <vt:lpstr>Catálogo</vt:lpstr>
      <vt:lpstr>Plan de medios</vt:lpstr>
      <vt:lpstr>Publicidad  compartida</vt:lpstr>
      <vt:lpstr>Estrategia  de promociones</vt:lpstr>
      <vt:lpstr>Estrategia  de servicios</vt:lpstr>
      <vt:lpstr>Procedimiento de utilización  de la tarjeta Prefiero</vt:lpstr>
      <vt:lpstr>Análisis Económico y Financiero</vt:lpstr>
      <vt:lpstr>Conclusiones</vt:lpstr>
      <vt:lpstr>Recomendaciones</vt:lpstr>
    </vt:vector>
  </TitlesOfParts>
  <Company>PRODID CIA. LTDA.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Proyecto de lanzamiento y posicionamiento de la Tarjeta de Fidelidad PREFIERO en el  mercado interno ecuatoriano</dc:title>
  <dc:creator>Eduardo Decker</dc:creator>
  <cp:lastModifiedBy>Administrador</cp:lastModifiedBy>
  <cp:revision>22</cp:revision>
  <dcterms:created xsi:type="dcterms:W3CDTF">2005-01-26T16:36:33Z</dcterms:created>
  <dcterms:modified xsi:type="dcterms:W3CDTF">2009-12-16T16:48:21Z</dcterms:modified>
</cp:coreProperties>
</file>