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4"/>
  </p:handoutMasterIdLst>
  <p:sldIdLst>
    <p:sldId id="256" r:id="rId2"/>
    <p:sldId id="258" r:id="rId3"/>
    <p:sldId id="259" r:id="rId4"/>
    <p:sldId id="262" r:id="rId5"/>
    <p:sldId id="260" r:id="rId6"/>
    <p:sldId id="263" r:id="rId7"/>
    <p:sldId id="264" r:id="rId8"/>
    <p:sldId id="265" r:id="rId9"/>
    <p:sldId id="266" r:id="rId10"/>
    <p:sldId id="267" r:id="rId11"/>
    <p:sldId id="268" r:id="rId12"/>
    <p:sldId id="269" r:id="rId13"/>
    <p:sldId id="271" r:id="rId14"/>
    <p:sldId id="272" r:id="rId15"/>
    <p:sldId id="273" r:id="rId16"/>
    <p:sldId id="274" r:id="rId17"/>
    <p:sldId id="275" r:id="rId18"/>
    <p:sldId id="276" r:id="rId19"/>
    <p:sldId id="277" r:id="rId20"/>
    <p:sldId id="279" r:id="rId21"/>
    <p:sldId id="280" r:id="rId22"/>
    <p:sldId id="281" r:id="rId23"/>
    <p:sldId id="282" r:id="rId24"/>
    <p:sldId id="283" r:id="rId25"/>
    <p:sldId id="284" r:id="rId26"/>
    <p:sldId id="315"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309" r:id="rId41"/>
    <p:sldId id="310" r:id="rId42"/>
    <p:sldId id="311" r:id="rId43"/>
    <p:sldId id="312" r:id="rId44"/>
    <p:sldId id="313" r:id="rId45"/>
    <p:sldId id="314" r:id="rId46"/>
    <p:sldId id="298" r:id="rId47"/>
    <p:sldId id="299" r:id="rId48"/>
    <p:sldId id="316" r:id="rId49"/>
    <p:sldId id="317" r:id="rId50"/>
    <p:sldId id="318" r:id="rId51"/>
    <p:sldId id="300" r:id="rId52"/>
    <p:sldId id="301" r:id="rId53"/>
    <p:sldId id="302" r:id="rId54"/>
    <p:sldId id="303"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04" r:id="rId69"/>
    <p:sldId id="332" r:id="rId70"/>
    <p:sldId id="333" r:id="rId71"/>
    <p:sldId id="334" r:id="rId72"/>
    <p:sldId id="305" r:id="rId73"/>
    <p:sldId id="335" r:id="rId74"/>
    <p:sldId id="336" r:id="rId75"/>
    <p:sldId id="337" r:id="rId76"/>
    <p:sldId id="338" r:id="rId77"/>
    <p:sldId id="339" r:id="rId78"/>
    <p:sldId id="306" r:id="rId79"/>
    <p:sldId id="340" r:id="rId80"/>
    <p:sldId id="307" r:id="rId81"/>
    <p:sldId id="308" r:id="rId82"/>
    <p:sldId id="341" r:id="rId83"/>
  </p:sldIdLst>
  <p:sldSz cx="9144000" cy="6858000" type="screen4x3"/>
  <p:notesSz cx="6858000" cy="9144000"/>
  <p:defaultTextStyle>
    <a:defPPr>
      <a:defRPr lang="es-ES"/>
    </a:defPPr>
    <a:lvl1pPr algn="l" rtl="0" fontAlgn="base">
      <a:spcBef>
        <a:spcPct val="20000"/>
      </a:spcBef>
      <a:spcAft>
        <a:spcPct val="0"/>
      </a:spcAft>
      <a:buChar char="•"/>
      <a:defRPr sz="2000" b="1" kern="1200">
        <a:solidFill>
          <a:schemeClr val="tx1"/>
        </a:solidFill>
        <a:latin typeface="Courier New" pitchFamily="49" charset="0"/>
        <a:ea typeface="+mn-ea"/>
        <a:cs typeface="Courier New" pitchFamily="49" charset="0"/>
      </a:defRPr>
    </a:lvl1pPr>
    <a:lvl2pPr marL="457200" algn="l" rtl="0" fontAlgn="base">
      <a:spcBef>
        <a:spcPct val="20000"/>
      </a:spcBef>
      <a:spcAft>
        <a:spcPct val="0"/>
      </a:spcAft>
      <a:buChar char="•"/>
      <a:defRPr sz="2000" b="1" kern="1200">
        <a:solidFill>
          <a:schemeClr val="tx1"/>
        </a:solidFill>
        <a:latin typeface="Courier New" pitchFamily="49" charset="0"/>
        <a:ea typeface="+mn-ea"/>
        <a:cs typeface="Courier New" pitchFamily="49" charset="0"/>
      </a:defRPr>
    </a:lvl2pPr>
    <a:lvl3pPr marL="914400" algn="l" rtl="0" fontAlgn="base">
      <a:spcBef>
        <a:spcPct val="20000"/>
      </a:spcBef>
      <a:spcAft>
        <a:spcPct val="0"/>
      </a:spcAft>
      <a:buChar char="•"/>
      <a:defRPr sz="2000" b="1" kern="1200">
        <a:solidFill>
          <a:schemeClr val="tx1"/>
        </a:solidFill>
        <a:latin typeface="Courier New" pitchFamily="49" charset="0"/>
        <a:ea typeface="+mn-ea"/>
        <a:cs typeface="Courier New" pitchFamily="49" charset="0"/>
      </a:defRPr>
    </a:lvl3pPr>
    <a:lvl4pPr marL="1371600" algn="l" rtl="0" fontAlgn="base">
      <a:spcBef>
        <a:spcPct val="20000"/>
      </a:spcBef>
      <a:spcAft>
        <a:spcPct val="0"/>
      </a:spcAft>
      <a:buChar char="•"/>
      <a:defRPr sz="2000" b="1" kern="1200">
        <a:solidFill>
          <a:schemeClr val="tx1"/>
        </a:solidFill>
        <a:latin typeface="Courier New" pitchFamily="49" charset="0"/>
        <a:ea typeface="+mn-ea"/>
        <a:cs typeface="Courier New" pitchFamily="49" charset="0"/>
      </a:defRPr>
    </a:lvl4pPr>
    <a:lvl5pPr marL="1828800" algn="l" rtl="0" fontAlgn="base">
      <a:spcBef>
        <a:spcPct val="20000"/>
      </a:spcBef>
      <a:spcAft>
        <a:spcPct val="0"/>
      </a:spcAft>
      <a:buChar char="•"/>
      <a:defRPr sz="2000" b="1" kern="1200">
        <a:solidFill>
          <a:schemeClr val="tx1"/>
        </a:solidFill>
        <a:latin typeface="Courier New" pitchFamily="49" charset="0"/>
        <a:ea typeface="+mn-ea"/>
        <a:cs typeface="Courier New" pitchFamily="49" charset="0"/>
      </a:defRPr>
    </a:lvl5pPr>
    <a:lvl6pPr marL="2286000" algn="l" defTabSz="914400" rtl="0" eaLnBrk="1" latinLnBrk="0" hangingPunct="1">
      <a:defRPr sz="2000" b="1" kern="1200">
        <a:solidFill>
          <a:schemeClr val="tx1"/>
        </a:solidFill>
        <a:latin typeface="Courier New" pitchFamily="49" charset="0"/>
        <a:ea typeface="+mn-ea"/>
        <a:cs typeface="Courier New" pitchFamily="49" charset="0"/>
      </a:defRPr>
    </a:lvl6pPr>
    <a:lvl7pPr marL="2743200" algn="l" defTabSz="914400" rtl="0" eaLnBrk="1" latinLnBrk="0" hangingPunct="1">
      <a:defRPr sz="2000" b="1" kern="1200">
        <a:solidFill>
          <a:schemeClr val="tx1"/>
        </a:solidFill>
        <a:latin typeface="Courier New" pitchFamily="49" charset="0"/>
        <a:ea typeface="+mn-ea"/>
        <a:cs typeface="Courier New" pitchFamily="49" charset="0"/>
      </a:defRPr>
    </a:lvl7pPr>
    <a:lvl8pPr marL="3200400" algn="l" defTabSz="914400" rtl="0" eaLnBrk="1" latinLnBrk="0" hangingPunct="1">
      <a:defRPr sz="2000" b="1" kern="1200">
        <a:solidFill>
          <a:schemeClr val="tx1"/>
        </a:solidFill>
        <a:latin typeface="Courier New" pitchFamily="49" charset="0"/>
        <a:ea typeface="+mn-ea"/>
        <a:cs typeface="Courier New" pitchFamily="49" charset="0"/>
      </a:defRPr>
    </a:lvl8pPr>
    <a:lvl9pPr marL="3657600" algn="l" defTabSz="914400" rtl="0" eaLnBrk="1" latinLnBrk="0" hangingPunct="1">
      <a:defRPr sz="2000" b="1" kern="1200">
        <a:solidFill>
          <a:schemeClr val="tx1"/>
        </a:solidFill>
        <a:latin typeface="Courier New" pitchFamily="49" charset="0"/>
        <a:ea typeface="+mn-ea"/>
        <a:cs typeface="Courier New" pitchFamily="49"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00FF00"/>
    <a:srgbClr val="00CC99"/>
    <a:srgbClr val="FFFFFF"/>
    <a:srgbClr val="FFFF99"/>
    <a:srgbClr val="CCCCFF"/>
    <a:srgbClr val="FDD631"/>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40" autoAdjust="0"/>
    <p:restoredTop sz="99828" autoAdjust="0"/>
  </p:normalViewPr>
  <p:slideViewPr>
    <p:cSldViewPr>
      <p:cViewPr>
        <p:scale>
          <a:sx n="50" d="100"/>
          <a:sy n="50" d="100"/>
        </p:scale>
        <p:origin x="-450" y="-41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9.xml"/><Relationship Id="rId13" Type="http://schemas.openxmlformats.org/officeDocument/2006/relationships/slide" Target="slides/slide38.xml"/><Relationship Id="rId18" Type="http://schemas.openxmlformats.org/officeDocument/2006/relationships/slide" Target="slides/slide50.xml"/><Relationship Id="rId26" Type="http://schemas.openxmlformats.org/officeDocument/2006/relationships/slide" Target="slides/slide76.xml"/><Relationship Id="rId3" Type="http://schemas.openxmlformats.org/officeDocument/2006/relationships/slide" Target="slides/slide22.xml"/><Relationship Id="rId21" Type="http://schemas.openxmlformats.org/officeDocument/2006/relationships/slide" Target="slides/slide68.xml"/><Relationship Id="rId7" Type="http://schemas.openxmlformats.org/officeDocument/2006/relationships/slide" Target="slides/slide28.xml"/><Relationship Id="rId12" Type="http://schemas.openxmlformats.org/officeDocument/2006/relationships/slide" Target="slides/slide37.xml"/><Relationship Id="rId17" Type="http://schemas.openxmlformats.org/officeDocument/2006/relationships/slide" Target="slides/slide49.xml"/><Relationship Id="rId25" Type="http://schemas.openxmlformats.org/officeDocument/2006/relationships/slide" Target="slides/slide75.xml"/><Relationship Id="rId2" Type="http://schemas.openxmlformats.org/officeDocument/2006/relationships/slide" Target="slides/slide20.xml"/><Relationship Id="rId16" Type="http://schemas.openxmlformats.org/officeDocument/2006/relationships/slide" Target="slides/slide48.xml"/><Relationship Id="rId20" Type="http://schemas.openxmlformats.org/officeDocument/2006/relationships/slide" Target="slides/slide56.xml"/><Relationship Id="rId29" Type="http://schemas.openxmlformats.org/officeDocument/2006/relationships/slide" Target="slides/slide79.xml"/><Relationship Id="rId1" Type="http://schemas.openxmlformats.org/officeDocument/2006/relationships/slide" Target="slides/slide12.xml"/><Relationship Id="rId6" Type="http://schemas.openxmlformats.org/officeDocument/2006/relationships/slide" Target="slides/slide27.xml"/><Relationship Id="rId11" Type="http://schemas.openxmlformats.org/officeDocument/2006/relationships/slide" Target="slides/slide36.xml"/><Relationship Id="rId24" Type="http://schemas.openxmlformats.org/officeDocument/2006/relationships/slide" Target="slides/slide74.xml"/><Relationship Id="rId5" Type="http://schemas.openxmlformats.org/officeDocument/2006/relationships/slide" Target="slides/slide26.xml"/><Relationship Id="rId15" Type="http://schemas.openxmlformats.org/officeDocument/2006/relationships/slide" Target="slides/slide47.xml"/><Relationship Id="rId23" Type="http://schemas.openxmlformats.org/officeDocument/2006/relationships/slide" Target="slides/slide73.xml"/><Relationship Id="rId28" Type="http://schemas.openxmlformats.org/officeDocument/2006/relationships/slide" Target="slides/slide78.xml"/><Relationship Id="rId10" Type="http://schemas.openxmlformats.org/officeDocument/2006/relationships/slide" Target="slides/slide34.xml"/><Relationship Id="rId19" Type="http://schemas.openxmlformats.org/officeDocument/2006/relationships/slide" Target="slides/slide51.xml"/><Relationship Id="rId31" Type="http://schemas.openxmlformats.org/officeDocument/2006/relationships/slide" Target="slides/slide81.xml"/><Relationship Id="rId4" Type="http://schemas.openxmlformats.org/officeDocument/2006/relationships/slide" Target="slides/slide25.xml"/><Relationship Id="rId9" Type="http://schemas.openxmlformats.org/officeDocument/2006/relationships/slide" Target="slides/slide31.xml"/><Relationship Id="rId14" Type="http://schemas.openxmlformats.org/officeDocument/2006/relationships/slide" Target="slides/slide39.xml"/><Relationship Id="rId22" Type="http://schemas.openxmlformats.org/officeDocument/2006/relationships/slide" Target="slides/slide71.xml"/><Relationship Id="rId27" Type="http://schemas.openxmlformats.org/officeDocument/2006/relationships/slide" Target="slides/slide77.xml"/><Relationship Id="rId30" Type="http://schemas.openxmlformats.org/officeDocument/2006/relationships/slide" Target="slides/slide8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b="0">
                <a:latin typeface="Arial" charset="0"/>
              </a:defRPr>
            </a:lvl1pPr>
          </a:lstStyle>
          <a:p>
            <a:endParaRPr lang="es-ES"/>
          </a:p>
        </p:txBody>
      </p:sp>
      <p:sp>
        <p:nvSpPr>
          <p:cNvPr id="153603"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b="0">
                <a:latin typeface="Arial" charset="0"/>
              </a:defRPr>
            </a:lvl1pPr>
          </a:lstStyle>
          <a:p>
            <a:endParaRPr lang="es-ES"/>
          </a:p>
        </p:txBody>
      </p:sp>
      <p:sp>
        <p:nvSpPr>
          <p:cNvPr id="153604"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b="0">
                <a:latin typeface="Arial" charset="0"/>
              </a:defRPr>
            </a:lvl1pPr>
          </a:lstStyle>
          <a:p>
            <a:endParaRPr lang="es-ES"/>
          </a:p>
        </p:txBody>
      </p:sp>
      <p:sp>
        <p:nvSpPr>
          <p:cNvPr id="153605"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b="0">
                <a:latin typeface="Arial" charset="0"/>
              </a:defRPr>
            </a:lvl1pPr>
          </a:lstStyle>
          <a:p>
            <a:fld id="{1B933872-E490-4EAB-B470-39B57823AC61}"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C9379AF-DD7A-466B-A548-26BEC87C45C7}"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60879B1-3488-4A13-BFD3-004BD85E7029}"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391B6A3-94E1-477C-B7A2-0A92D45328B9}"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C0DC9EE0-DB6B-4DA5-85DB-1CF47C20C52E}"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ítulo y texto encima de l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8229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57200" y="3938588"/>
            <a:ext cx="8229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38EEBB7B-9D1B-4767-A1AB-7E08B174CD75}"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D1C2ED2-0857-4040-A3C1-77C2D1F5896E}"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21581A7-1732-4ACD-AB15-75A37B3C6208}"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7AB6C85-0A59-489F-97E8-DD5E76000E76}"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0EBDF235-42E1-4841-AC82-9BB0F97B8258}"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30B7964F-C8E8-4FDE-8A37-F32091D8988F}"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46A9BB31-FBEE-4B0F-9AF4-372D605ABA24}"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4187DDBA-2171-469F-B4AE-2CB2E0231E1E}"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A4D2073-66FF-4CAC-BB1A-5189CF8856D8}"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CC00"/>
            </a:gs>
            <a:gs pos="100000">
              <a:schemeClr val="bg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b="0">
                <a:latin typeface="+mn-lt"/>
              </a:defRPr>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b="0">
                <a:latin typeface="+mn-lt"/>
              </a:defRPr>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b="0">
                <a:latin typeface="+mn-lt"/>
              </a:defRPr>
            </a:lvl1pPr>
          </a:lstStyle>
          <a:p>
            <a:fld id="{1FC6BF22-CB1C-4B28-A0DF-A8EEE230D823}"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Documento_de_Microsoft_Office_Word_97-20031.doc"/></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Documento_de_Microsoft_Office_Word_97-20032.doc"/></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oleObject" Target="../embeddings/Documento_de_Microsoft_Office_Word_97-20033.doc"/></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Documento_de_Microsoft_Office_Word_97-20034.doc"/></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Documento_de_Microsoft_Office_Word_97-20035.doc"/></Relationships>
</file>

<file path=ppt/slides/_rels/slide26.xml.rels><?xml version="1.0" encoding="UTF-8" standalone="yes"?>
<Relationships xmlns="http://schemas.openxmlformats.org/package/2006/relationships"><Relationship Id="rId3" Type="http://schemas.openxmlformats.org/officeDocument/2006/relationships/oleObject" Target="../embeddings/Documento_de_Microsoft_Office_Word_97-20036.doc"/><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9.vml"/><Relationship Id="rId4" Type="http://schemas.openxmlformats.org/officeDocument/2006/relationships/oleObject" Target="../embeddings/Documento_de_Microsoft_Office_Word_97-20037.doc"/></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10.vml"/><Relationship Id="rId4" Type="http://schemas.openxmlformats.org/officeDocument/2006/relationships/oleObject" Target="../embeddings/Documento_de_Microsoft_Office_Word_97-20038.doc"/></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11.vml"/><Relationship Id="rId4" Type="http://schemas.openxmlformats.org/officeDocument/2006/relationships/oleObject" Target="../embeddings/Documento_de_Microsoft_Office_Word_97-20039.doc"/></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12.vml"/><Relationship Id="rId4" Type="http://schemas.openxmlformats.org/officeDocument/2006/relationships/oleObject" Target="../embeddings/Documento_de_Microsoft_Office_Word_97-200310.doc"/></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13.vml"/><Relationship Id="rId4" Type="http://schemas.openxmlformats.org/officeDocument/2006/relationships/oleObject" Target="../embeddings/Documento_de_Microsoft_Office_Word_97-200311.doc"/></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vmlDrawing" Target="../drawings/vmlDrawing14.vml"/><Relationship Id="rId4" Type="http://schemas.openxmlformats.org/officeDocument/2006/relationships/oleObject" Target="../embeddings/Documento_de_Microsoft_Office_Word_97-200312.doc"/></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mlDrawing" Target="../drawings/vmlDrawing15.vml"/><Relationship Id="rId4" Type="http://schemas.openxmlformats.org/officeDocument/2006/relationships/oleObject" Target="../embeddings/Documento_de_Microsoft_Office_Word_97-200313.doc"/></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6.vml"/><Relationship Id="rId4" Type="http://schemas.openxmlformats.org/officeDocument/2006/relationships/oleObject" Target="../embeddings/Documento_de_Microsoft_Office_Word_97-200314.doc"/></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mlDrawing" Target="../drawings/vmlDrawing17.vml"/><Relationship Id="rId4" Type="http://schemas.openxmlformats.org/officeDocument/2006/relationships/oleObject" Target="../embeddings/Documento_de_Microsoft_Office_Word_97-200315.doc"/></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mlDrawing" Target="../drawings/vmlDrawing18.vml"/><Relationship Id="rId4" Type="http://schemas.openxmlformats.org/officeDocument/2006/relationships/oleObject" Target="../embeddings/Documento_de_Microsoft_Office_Word_97-200316.doc"/></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Documento_de_Microsoft_Office_Word_97-200317.doc"/><Relationship Id="rId2" Type="http://schemas.openxmlformats.org/officeDocument/2006/relationships/slideLayout" Target="../slideLayouts/slideLayout13.xml"/><Relationship Id="rId1" Type="http://schemas.openxmlformats.org/officeDocument/2006/relationships/vmlDrawing" Target="../drawings/vmlDrawing19.vml"/><Relationship Id="rId4" Type="http://schemas.openxmlformats.org/officeDocument/2006/relationships/oleObject" Target="../embeddings/Documento_de_Microsoft_Office_Word_97-200318.doc"/></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0.vml"/><Relationship Id="rId5" Type="http://schemas.openxmlformats.org/officeDocument/2006/relationships/oleObject" Target="../embeddings/Documento_de_Microsoft_Office_Word_97-200320.doc"/><Relationship Id="rId4" Type="http://schemas.openxmlformats.org/officeDocument/2006/relationships/oleObject" Target="../embeddings/Documento_de_Microsoft_Office_Word_97-200319.doc"/></Relationships>
</file>

<file path=ppt/slides/_rels/slide43.xml.rels><?xml version="1.0" encoding="UTF-8" standalone="yes"?>
<Relationships xmlns="http://schemas.openxmlformats.org/package/2006/relationships"><Relationship Id="rId3" Type="http://schemas.openxmlformats.org/officeDocument/2006/relationships/oleObject" Target="../embeddings/Documento_de_Microsoft_Office_Word_97-200321.doc"/><Relationship Id="rId2" Type="http://schemas.openxmlformats.org/officeDocument/2006/relationships/slideLayout" Target="../slideLayouts/slideLayout13.xml"/><Relationship Id="rId1" Type="http://schemas.openxmlformats.org/officeDocument/2006/relationships/vmlDrawing" Target="../drawings/vmlDrawing21.vml"/><Relationship Id="rId4" Type="http://schemas.openxmlformats.org/officeDocument/2006/relationships/oleObject" Target="../embeddings/Documento_de_Microsoft_Office_Word_97-200322.doc"/></Relationships>
</file>

<file path=ppt/slides/_rels/slide44.xml.rels><?xml version="1.0" encoding="UTF-8" standalone="yes"?>
<Relationships xmlns="http://schemas.openxmlformats.org/package/2006/relationships"><Relationship Id="rId3" Type="http://schemas.openxmlformats.org/officeDocument/2006/relationships/oleObject" Target="../embeddings/Documento_de_Microsoft_Office_Word_97-200323.doc"/><Relationship Id="rId2" Type="http://schemas.openxmlformats.org/officeDocument/2006/relationships/slideLayout" Target="../slideLayouts/slideLayout13.xml"/><Relationship Id="rId1" Type="http://schemas.openxmlformats.org/officeDocument/2006/relationships/vmlDrawing" Target="../drawings/vmlDrawing22.vml"/><Relationship Id="rId4" Type="http://schemas.openxmlformats.org/officeDocument/2006/relationships/oleObject" Target="../embeddings/Documento_de_Microsoft_Office_Word_97-200324.doc"/></Relationships>
</file>

<file path=ppt/slides/_rels/slide45.xml.rels><?xml version="1.0" encoding="UTF-8" standalone="yes"?>
<Relationships xmlns="http://schemas.openxmlformats.org/package/2006/relationships"><Relationship Id="rId3" Type="http://schemas.openxmlformats.org/officeDocument/2006/relationships/oleObject" Target="../embeddings/Documento_de_Microsoft_Office_Word_97-200325.doc"/><Relationship Id="rId2" Type="http://schemas.openxmlformats.org/officeDocument/2006/relationships/slideLayout" Target="../slideLayouts/slideLayout13.xml"/><Relationship Id="rId1" Type="http://schemas.openxmlformats.org/officeDocument/2006/relationships/vmlDrawing" Target="../drawings/vmlDrawing23.vml"/><Relationship Id="rId4" Type="http://schemas.openxmlformats.org/officeDocument/2006/relationships/oleObject" Target="../embeddings/Documento_de_Microsoft_Office_Word_97-200326.doc"/></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Documento_de_Microsoft_Office_Word_97-200327.doc"/><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52.xml.rels><?xml version="1.0" encoding="UTF-8" standalone="yes"?>
<Relationships xmlns="http://schemas.openxmlformats.org/package/2006/relationships"><Relationship Id="rId3" Type="http://schemas.openxmlformats.org/officeDocument/2006/relationships/oleObject" Target="../embeddings/Documento_de_Microsoft_Office_Word_97-200328.doc"/><Relationship Id="rId2" Type="http://schemas.openxmlformats.org/officeDocument/2006/relationships/slideLayout" Target="../slideLayouts/slideLayout6.xml"/><Relationship Id="rId1" Type="http://schemas.openxmlformats.org/officeDocument/2006/relationships/vmlDrawing" Target="../drawings/vmlDrawing25.v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Documento_de_Microsoft_Office_Word_97-200329.doc"/><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Documento_de_Microsoft_Office_Word_97-200330.doc"/><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75.xml.rels><?xml version="1.0" encoding="UTF-8" standalone="yes"?>
<Relationships xmlns="http://schemas.openxmlformats.org/package/2006/relationships"><Relationship Id="rId3" Type="http://schemas.openxmlformats.org/officeDocument/2006/relationships/oleObject" Target="../embeddings/Documento_de_Microsoft_Office_Word_97-200331.doc"/><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76.xml.rels><?xml version="1.0" encoding="UTF-8" standalone="yes"?>
<Relationships xmlns="http://schemas.openxmlformats.org/package/2006/relationships"><Relationship Id="rId3" Type="http://schemas.openxmlformats.org/officeDocument/2006/relationships/oleObject" Target="../embeddings/Documento_de_Microsoft_Office_Word_97-200332.doc"/><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77.xml.rels><?xml version="1.0" encoding="UTF-8" standalone="yes"?>
<Relationships xmlns="http://schemas.openxmlformats.org/package/2006/relationships"><Relationship Id="rId3" Type="http://schemas.openxmlformats.org/officeDocument/2006/relationships/oleObject" Target="../embeddings/Documento_de_Microsoft_Office_Word_97-200333.doc"/><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3" Type="http://schemas.openxmlformats.org/officeDocument/2006/relationships/oleObject" Target="../embeddings/Documento_de_Microsoft_Office_Word_97-200334.doc"/><Relationship Id="rId2" Type="http://schemas.openxmlformats.org/officeDocument/2006/relationships/slideLayout" Target="../slideLayouts/slideLayout2.xml"/><Relationship Id="rId1" Type="http://schemas.openxmlformats.org/officeDocument/2006/relationships/vmlDrawing" Target="../drawings/vmlDrawing31.v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DD631"/>
            </a:gs>
            <a:gs pos="100000">
              <a:srgbClr val="00CC99"/>
            </a:gs>
          </a:gsLst>
          <a:lin ang="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33400" y="1295400"/>
            <a:ext cx="8229600" cy="1143000"/>
          </a:xfrm>
        </p:spPr>
        <p:txBody>
          <a:bodyPr/>
          <a:lstStyle/>
          <a:p>
            <a:r>
              <a:rPr lang="es-ES" sz="2400" b="1">
                <a:latin typeface="BankGothic Md BT" pitchFamily="34" charset="0"/>
              </a:rPr>
              <a:t>PROYECTO DE DESARROLLO PARA EVALUAR LA PERSPECTIVA DEL CLIENTE DEL BANCO DE MACHALA Y DESARROLLAR UN PLAN DE MARKETING PARA SU POSICIONAMIENTO Y PROMOCION A NIVEL NACIONAL</a:t>
            </a:r>
          </a:p>
        </p:txBody>
      </p:sp>
      <p:pic>
        <p:nvPicPr>
          <p:cNvPr id="2054" name="Picture 6" descr="Banco"/>
          <p:cNvPicPr>
            <a:picLocks noChangeAspect="1" noChangeArrowheads="1"/>
          </p:cNvPicPr>
          <p:nvPr>
            <p:ph idx="1"/>
          </p:nvPr>
        </p:nvPicPr>
        <p:blipFill>
          <a:blip r:embed="rId2"/>
          <a:srcRect/>
          <a:stretch>
            <a:fillRect/>
          </a:stretch>
        </p:blipFill>
        <p:spPr>
          <a:xfrm>
            <a:off x="1143000" y="3200400"/>
            <a:ext cx="6781800" cy="2438400"/>
          </a:xfrm>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s-ES" sz="5400" b="1" u="sng">
                <a:latin typeface="BankGothic Md BT" pitchFamily="34" charset="0"/>
              </a:rPr>
              <a:t>PERSPECTIVA</a:t>
            </a:r>
            <a:r>
              <a:rPr lang="es-ES"/>
              <a:t> </a:t>
            </a:r>
          </a:p>
        </p:txBody>
      </p:sp>
      <p:sp>
        <p:nvSpPr>
          <p:cNvPr id="21507" name="Rectangle 3"/>
          <p:cNvSpPr>
            <a:spLocks noGrp="1" noChangeArrowheads="1"/>
          </p:cNvSpPr>
          <p:nvPr>
            <p:ph type="body" sz="half" idx="1"/>
          </p:nvPr>
        </p:nvSpPr>
        <p:spPr/>
        <p:txBody>
          <a:bodyPr/>
          <a:lstStyle/>
          <a:p>
            <a:endParaRPr lang="en-US" sz="2800"/>
          </a:p>
          <a:p>
            <a:endParaRPr lang="en-US" sz="2800"/>
          </a:p>
          <a:p>
            <a:endParaRPr lang="en-US" sz="2800"/>
          </a:p>
          <a:p>
            <a:endParaRPr lang="es-ES" sz="2800"/>
          </a:p>
        </p:txBody>
      </p:sp>
      <p:graphicFrame>
        <p:nvGraphicFramePr>
          <p:cNvPr id="21508" name="Object 4"/>
          <p:cNvGraphicFramePr>
            <a:graphicFrameLocks noChangeAspect="1"/>
          </p:cNvGraphicFramePr>
          <p:nvPr>
            <p:ph sz="half" idx="2"/>
          </p:nvPr>
        </p:nvGraphicFramePr>
        <p:xfrm>
          <a:off x="933450" y="3276600"/>
          <a:ext cx="2114550" cy="962025"/>
        </p:xfrm>
        <a:graphic>
          <a:graphicData uri="http://schemas.openxmlformats.org/presentationml/2006/ole">
            <p:oleObj spid="_x0000_s21508" name="Fotografía de Photo Editor" r:id="rId3" imgW="2114845" imgH="961905" progId="MSPhotoEd.3">
              <p:embed/>
            </p:oleObj>
          </a:graphicData>
        </a:graphic>
      </p:graphicFrame>
      <p:sp>
        <p:nvSpPr>
          <p:cNvPr id="21510" name="Line 6"/>
          <p:cNvSpPr>
            <a:spLocks noChangeShapeType="1"/>
          </p:cNvSpPr>
          <p:nvPr/>
        </p:nvSpPr>
        <p:spPr bwMode="auto">
          <a:xfrm flipV="1">
            <a:off x="3048000" y="2590800"/>
            <a:ext cx="1600200" cy="1219200"/>
          </a:xfrm>
          <a:prstGeom prst="line">
            <a:avLst/>
          </a:prstGeom>
          <a:noFill/>
          <a:ln w="12700">
            <a:solidFill>
              <a:schemeClr val="tx1"/>
            </a:solidFill>
            <a:round/>
            <a:headEnd type="oval" w="med" len="med"/>
            <a:tailEnd type="triangle" w="med" len="med"/>
          </a:ln>
          <a:effectLst>
            <a:outerShdw dist="107763" dir="13500000" algn="ctr" rotWithShape="0">
              <a:schemeClr val="bg2">
                <a:alpha val="50000"/>
              </a:schemeClr>
            </a:outerShdw>
          </a:effectLst>
        </p:spPr>
        <p:txBody>
          <a:bodyPr/>
          <a:lstStyle/>
          <a:p>
            <a:endParaRPr lang="es-ES"/>
          </a:p>
        </p:txBody>
      </p:sp>
      <p:sp>
        <p:nvSpPr>
          <p:cNvPr id="21512" name="Line 8"/>
          <p:cNvSpPr>
            <a:spLocks noChangeShapeType="1"/>
          </p:cNvSpPr>
          <p:nvPr/>
        </p:nvSpPr>
        <p:spPr bwMode="auto">
          <a:xfrm>
            <a:off x="3048000" y="3886200"/>
            <a:ext cx="1676400" cy="990600"/>
          </a:xfrm>
          <a:prstGeom prst="line">
            <a:avLst/>
          </a:prstGeom>
          <a:noFill/>
          <a:ln w="12700">
            <a:solidFill>
              <a:schemeClr val="tx1"/>
            </a:solidFill>
            <a:round/>
            <a:headEnd type="oval" w="med" len="med"/>
            <a:tailEnd type="triangle" w="med" len="med"/>
          </a:ln>
          <a:effectLst>
            <a:outerShdw dist="107763" dir="13500000" algn="ctr" rotWithShape="0">
              <a:schemeClr val="bg2">
                <a:alpha val="50000"/>
              </a:schemeClr>
            </a:outerShdw>
          </a:effectLst>
        </p:spPr>
        <p:txBody>
          <a:bodyPr/>
          <a:lstStyle/>
          <a:p>
            <a:endParaRPr lang="es-ES"/>
          </a:p>
        </p:txBody>
      </p:sp>
      <p:sp>
        <p:nvSpPr>
          <p:cNvPr id="21513" name="Text Box 9"/>
          <p:cNvSpPr txBox="1">
            <a:spLocks noChangeArrowheads="1"/>
          </p:cNvSpPr>
          <p:nvPr/>
        </p:nvSpPr>
        <p:spPr bwMode="auto">
          <a:xfrm>
            <a:off x="4876800" y="2286000"/>
            <a:ext cx="1981200" cy="457200"/>
          </a:xfrm>
          <a:prstGeom prst="rect">
            <a:avLst/>
          </a:prstGeom>
          <a:solidFill>
            <a:srgbClr val="FFFF99"/>
          </a:solidFill>
          <a:ln w="9525">
            <a:noFill/>
            <a:miter lim="800000"/>
            <a:headEnd/>
            <a:tailEnd/>
          </a:ln>
          <a:effectLst>
            <a:outerShdw dist="107763" dir="13500000" algn="ctr" rotWithShape="0">
              <a:schemeClr val="bg2">
                <a:alpha val="50000"/>
              </a:schemeClr>
            </a:outerShdw>
          </a:effectLst>
        </p:spPr>
        <p:txBody>
          <a:bodyPr>
            <a:spAutoFit/>
          </a:bodyPr>
          <a:lstStyle/>
          <a:p>
            <a:pPr>
              <a:spcBef>
                <a:spcPct val="50000"/>
              </a:spcBef>
              <a:buFontTx/>
              <a:buNone/>
            </a:pPr>
            <a:r>
              <a:rPr lang="en-US" sz="2400">
                <a:latin typeface="BankGothic Md BT" pitchFamily="34" charset="0"/>
              </a:rPr>
              <a:t>MACHALA</a:t>
            </a:r>
            <a:endParaRPr lang="es-ES" sz="2400">
              <a:latin typeface="BankGothic Md BT" pitchFamily="34" charset="0"/>
            </a:endParaRPr>
          </a:p>
        </p:txBody>
      </p:sp>
      <p:sp>
        <p:nvSpPr>
          <p:cNvPr id="21514" name="Text Box 10"/>
          <p:cNvSpPr txBox="1">
            <a:spLocks noChangeArrowheads="1"/>
          </p:cNvSpPr>
          <p:nvPr/>
        </p:nvSpPr>
        <p:spPr bwMode="auto">
          <a:xfrm>
            <a:off x="4953000" y="4648200"/>
            <a:ext cx="2286000" cy="457200"/>
          </a:xfrm>
          <a:prstGeom prst="rect">
            <a:avLst/>
          </a:prstGeom>
          <a:solidFill>
            <a:srgbClr val="FFFF99"/>
          </a:solidFill>
          <a:ln w="9525">
            <a:noFill/>
            <a:miter lim="800000"/>
            <a:headEnd/>
            <a:tailEnd/>
          </a:ln>
          <a:effectLst>
            <a:outerShdw dist="107763" dir="13500000" algn="ctr" rotWithShape="0">
              <a:schemeClr val="bg2">
                <a:alpha val="50000"/>
              </a:schemeClr>
            </a:outerShdw>
          </a:effectLst>
        </p:spPr>
        <p:txBody>
          <a:bodyPr>
            <a:spAutoFit/>
          </a:bodyPr>
          <a:lstStyle/>
          <a:p>
            <a:pPr>
              <a:spcBef>
                <a:spcPct val="50000"/>
              </a:spcBef>
              <a:buFontTx/>
              <a:buNone/>
            </a:pPr>
            <a:r>
              <a:rPr lang="en-US" sz="2400">
                <a:latin typeface="BankGothic Md BT" pitchFamily="34" charset="0"/>
              </a:rPr>
              <a:t>GUAYAQUIL</a:t>
            </a:r>
            <a:endParaRPr lang="es-ES" sz="2400">
              <a:latin typeface="BankGothic Md B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s-ES" sz="5400" b="1" u="sng">
                <a:latin typeface="BankGothic Md BT" pitchFamily="34" charset="0"/>
              </a:rPr>
              <a:t>PROCEDIMIENTO</a:t>
            </a:r>
            <a:r>
              <a:rPr lang="es-ES"/>
              <a:t> </a:t>
            </a:r>
          </a:p>
        </p:txBody>
      </p:sp>
      <p:sp>
        <p:nvSpPr>
          <p:cNvPr id="23555" name="Rectangle 3"/>
          <p:cNvSpPr>
            <a:spLocks noGrp="1" noChangeArrowheads="1"/>
          </p:cNvSpPr>
          <p:nvPr>
            <p:ph type="body" idx="1"/>
          </p:nvPr>
        </p:nvSpPr>
        <p:spPr/>
        <p:txBody>
          <a:bodyPr/>
          <a:lstStyle/>
          <a:p>
            <a:pPr>
              <a:buFontTx/>
              <a:buBlip>
                <a:blip r:embed="rId3"/>
              </a:buBlip>
            </a:pPr>
            <a:endParaRPr lang="es-ES">
              <a:latin typeface="BankGothic Md BT" pitchFamily="34" charset="0"/>
            </a:endParaRPr>
          </a:p>
          <a:p>
            <a:pPr>
              <a:buFontTx/>
              <a:buBlip>
                <a:blip r:embed="rId3"/>
              </a:buBlip>
            </a:pPr>
            <a:r>
              <a:rPr lang="es-ES">
                <a:latin typeface="BankGothic Md BT" pitchFamily="34" charset="0"/>
              </a:rPr>
              <a:t>DEFINIR EL TAMAÑO DE LA MUESTRA</a:t>
            </a:r>
            <a:r>
              <a:rPr lang="es-ES"/>
              <a:t> </a:t>
            </a:r>
          </a:p>
          <a:p>
            <a:pPr lvl="4">
              <a:buFontTx/>
              <a:buBlip>
                <a:blip r:embed="rId3"/>
              </a:buBlip>
            </a:pPr>
            <a:endParaRPr lang="en-US"/>
          </a:p>
          <a:p>
            <a:pPr lvl="4">
              <a:buFontTx/>
              <a:buBlip>
                <a:blip r:embed="rId3"/>
              </a:buBlip>
            </a:pPr>
            <a:endParaRPr lang="es-ES"/>
          </a:p>
        </p:txBody>
      </p:sp>
      <p:sp>
        <p:nvSpPr>
          <p:cNvPr id="2355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83296" name="Object 1024"/>
          <p:cNvGraphicFramePr>
            <a:graphicFrameLocks noChangeAspect="1"/>
          </p:cNvGraphicFramePr>
          <p:nvPr/>
        </p:nvGraphicFramePr>
        <p:xfrm>
          <a:off x="3048000" y="3505200"/>
          <a:ext cx="1676400" cy="762000"/>
        </p:xfrm>
        <a:graphic>
          <a:graphicData uri="http://schemas.openxmlformats.org/presentationml/2006/ole">
            <p:oleObj spid="_x0000_s183296" name="Ecuación" r:id="rId4" imgW="736280" imgH="393529" progId="Equation.3">
              <p:embed/>
            </p:oleObj>
          </a:graphicData>
        </a:graphic>
      </p:graphicFrame>
      <p:sp>
        <p:nvSpPr>
          <p:cNvPr id="23559" name="Rectangle 7"/>
          <p:cNvSpPr>
            <a:spLocks noChangeArrowheads="1"/>
          </p:cNvSpPr>
          <p:nvPr/>
        </p:nvSpPr>
        <p:spPr bwMode="auto">
          <a:xfrm>
            <a:off x="0" y="3233738"/>
            <a:ext cx="9144000" cy="0"/>
          </a:xfrm>
          <a:prstGeom prst="rect">
            <a:avLst/>
          </a:prstGeom>
          <a:noFill/>
          <a:ln w="9525">
            <a:noFill/>
            <a:miter lim="800000"/>
            <a:headEnd/>
            <a:tailEnd/>
          </a:ln>
          <a:effectLst/>
        </p:spPr>
        <p:txBody>
          <a:bodyPr wrap="none" anchor="ctr">
            <a:spAutoFit/>
          </a:bodyPr>
          <a:lstStyle/>
          <a:p>
            <a:endParaRPr lang="es-ES"/>
          </a:p>
        </p:txBody>
      </p:sp>
      <p:graphicFrame>
        <p:nvGraphicFramePr>
          <p:cNvPr id="183297" name="Object 1025"/>
          <p:cNvGraphicFramePr>
            <a:graphicFrameLocks noChangeAspect="1"/>
          </p:cNvGraphicFramePr>
          <p:nvPr/>
        </p:nvGraphicFramePr>
        <p:xfrm>
          <a:off x="3048000" y="4572000"/>
          <a:ext cx="2349500" cy="762000"/>
        </p:xfrm>
        <a:graphic>
          <a:graphicData uri="http://schemas.openxmlformats.org/presentationml/2006/ole">
            <p:oleObj spid="_x0000_s183297" name="Ecuación" r:id="rId5" imgW="1473120" imgH="39348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a:buFontTx/>
              <a:buBlip>
                <a:blip r:embed="rId2"/>
              </a:buBlip>
            </a:pPr>
            <a:r>
              <a:rPr lang="es-ES" sz="3600" u="sng">
                <a:latin typeface="BankGothic Md BT" pitchFamily="34" charset="0"/>
              </a:rPr>
              <a:t>FORMULACI</a:t>
            </a:r>
            <a:r>
              <a:rPr lang="es-EC" sz="3600" u="sng">
                <a:latin typeface="BankGothic Md BT" pitchFamily="34" charset="0"/>
              </a:rPr>
              <a:t>Ó</a:t>
            </a:r>
            <a:r>
              <a:rPr lang="es-ES" sz="3600" u="sng">
                <a:latin typeface="BankGothic Md BT" pitchFamily="34" charset="0"/>
              </a:rPr>
              <a:t>N DE LA ENCUESTA </a:t>
            </a:r>
          </a:p>
          <a:p>
            <a:pPr>
              <a:buFontTx/>
              <a:buBlip>
                <a:blip r:embed="rId2"/>
              </a:buBlip>
            </a:pPr>
            <a:endParaRPr lang="en-US" sz="3600" u="sng">
              <a:latin typeface="BankGothic Md BT" pitchFamily="34" charset="0"/>
            </a:endParaRPr>
          </a:p>
          <a:p>
            <a:pPr>
              <a:buFontTx/>
              <a:buBlip>
                <a:blip r:embed="rId2"/>
              </a:buBlip>
            </a:pPr>
            <a:endParaRPr lang="en-US" sz="3600" u="sng">
              <a:latin typeface="BankGothic Md BT" pitchFamily="34" charset="0"/>
            </a:endParaRPr>
          </a:p>
          <a:p>
            <a:pPr>
              <a:buFontTx/>
              <a:buBlip>
                <a:blip r:embed="rId2"/>
              </a:buBlip>
            </a:pPr>
            <a:r>
              <a:rPr lang="es-ES" sz="3600" u="sng">
                <a:latin typeface="BankGothic Md BT" pitchFamily="34" charset="0"/>
              </a:rPr>
              <a:t>REALIZACI</a:t>
            </a:r>
            <a:r>
              <a:rPr lang="es-EC" sz="3600" u="sng">
                <a:latin typeface="BankGothic Md BT" pitchFamily="34" charset="0"/>
              </a:rPr>
              <a:t>Ó</a:t>
            </a:r>
            <a:r>
              <a:rPr lang="es-ES" sz="3600" u="sng">
                <a:latin typeface="BankGothic Md BT" pitchFamily="34" charset="0"/>
              </a:rPr>
              <a:t>N DE LA ENCUESTA</a:t>
            </a:r>
            <a:r>
              <a:rPr lang="es-ES" u="sng">
                <a:latin typeface="BankGothic Md BT"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1905000"/>
            <a:ext cx="7772400" cy="1470025"/>
          </a:xfrm>
        </p:spPr>
        <p:txBody>
          <a:bodyPr/>
          <a:lstStyle/>
          <a:p>
            <a:r>
              <a:rPr lang="es-ES" sz="4000" b="1">
                <a:latin typeface="BankGothic Md BT" pitchFamily="34" charset="0"/>
              </a:rPr>
              <a:t>AN</a:t>
            </a:r>
            <a:r>
              <a:rPr lang="es-EC" sz="4000" b="1">
                <a:latin typeface="BankGothic Md BT" pitchFamily="34" charset="0"/>
              </a:rPr>
              <a:t>Á</a:t>
            </a:r>
            <a:r>
              <a:rPr lang="es-ES" sz="4000" b="1">
                <a:latin typeface="BankGothic Md BT" pitchFamily="34" charset="0"/>
              </a:rPr>
              <a:t>LISIS DE LAS ENCUESTAS</a:t>
            </a:r>
            <a:r>
              <a:rPr lang="es-ES" sz="4000" u="sng">
                <a:latin typeface="BankGothic Md BT" pitchFamily="34" charset="0"/>
              </a:rPr>
              <a:t> </a:t>
            </a:r>
          </a:p>
        </p:txBody>
      </p:sp>
      <p:sp>
        <p:nvSpPr>
          <p:cNvPr id="26627" name="Rectangle 3"/>
          <p:cNvSpPr>
            <a:spLocks noGrp="1" noChangeArrowheads="1"/>
          </p:cNvSpPr>
          <p:nvPr>
            <p:ph type="subTitle" idx="1"/>
          </p:nvPr>
        </p:nvSpPr>
        <p:spPr>
          <a:xfrm>
            <a:off x="1371600" y="3657600"/>
            <a:ext cx="6400800" cy="1752600"/>
          </a:xfrm>
        </p:spPr>
        <p:txBody>
          <a:bodyPr/>
          <a:lstStyle/>
          <a:p>
            <a:pPr>
              <a:buFontTx/>
              <a:buChar char="•"/>
            </a:pPr>
            <a:endParaRPr lang="es-ES" b="1">
              <a:latin typeface="BankGothic Md BT" pitchFamily="34" charset="0"/>
            </a:endParaRPr>
          </a:p>
          <a:p>
            <a:r>
              <a:rPr lang="es-ES" sz="3600" b="1">
                <a:latin typeface="BankGothic Md BT" pitchFamily="34" charset="0"/>
              </a:rPr>
              <a:t>Ciudad de Machala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s-ES" b="1" u="sng">
                <a:latin typeface="BankGothic Md BT" pitchFamily="34" charset="0"/>
              </a:rPr>
              <a:t>PREGUNTA 1</a:t>
            </a:r>
          </a:p>
        </p:txBody>
      </p:sp>
      <p:sp>
        <p:nvSpPr>
          <p:cNvPr id="27651" name="Rectangle 3"/>
          <p:cNvSpPr>
            <a:spLocks noGrp="1" noChangeArrowheads="1"/>
          </p:cNvSpPr>
          <p:nvPr>
            <p:ph type="body" sz="half" idx="1"/>
          </p:nvPr>
        </p:nvSpPr>
        <p:spPr>
          <a:xfrm>
            <a:off x="457200" y="1371600"/>
            <a:ext cx="8229600" cy="4754563"/>
          </a:xfrm>
        </p:spPr>
        <p:txBody>
          <a:bodyPr/>
          <a:lstStyle/>
          <a:p>
            <a:pPr algn="just">
              <a:buFontTx/>
              <a:buBlip>
                <a:blip r:embed="rId3"/>
              </a:buBlip>
            </a:pPr>
            <a:r>
              <a:rPr lang="es-ES" sz="2800" b="1">
                <a:latin typeface="BankGothic Md BT" pitchFamily="34" charset="0"/>
              </a:rPr>
              <a:t>G</a:t>
            </a:r>
            <a:r>
              <a:rPr lang="es-EC" sz="2800" b="1">
                <a:latin typeface="BankGothic Md BT" pitchFamily="34" charset="0"/>
              </a:rPr>
              <a:t>é</a:t>
            </a:r>
            <a:r>
              <a:rPr lang="es-ES" sz="2800" b="1">
                <a:latin typeface="BankGothic Md BT" pitchFamily="34" charset="0"/>
              </a:rPr>
              <a:t>nero del Encuestado</a:t>
            </a:r>
          </a:p>
          <a:p>
            <a:pPr>
              <a:buFontTx/>
              <a:buNone/>
            </a:pPr>
            <a:endParaRPr lang="es-ES" sz="2800">
              <a:latin typeface="BankGothic Md BT" pitchFamily="34" charset="0"/>
            </a:endParaRPr>
          </a:p>
        </p:txBody>
      </p:sp>
      <p:graphicFrame>
        <p:nvGraphicFramePr>
          <p:cNvPr id="27972" name="Object 324"/>
          <p:cNvGraphicFramePr>
            <a:graphicFrameLocks noChangeAspect="1"/>
          </p:cNvGraphicFramePr>
          <p:nvPr>
            <p:ph sz="half" idx="2"/>
          </p:nvPr>
        </p:nvGraphicFramePr>
        <p:xfrm>
          <a:off x="533400" y="3200400"/>
          <a:ext cx="8001000" cy="2268538"/>
        </p:xfrm>
        <a:graphic>
          <a:graphicData uri="http://schemas.openxmlformats.org/presentationml/2006/ole">
            <p:oleObj spid="_x0000_s27972" name="Documento" r:id="rId4" imgW="4681800" imgH="1327320" progId="Word.Documen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s-ES" b="1" u="sng">
                <a:latin typeface="BankGothic Md BT" pitchFamily="34" charset="0"/>
              </a:rPr>
              <a:t>PREGUNTA 2</a:t>
            </a:r>
          </a:p>
        </p:txBody>
      </p:sp>
      <p:sp>
        <p:nvSpPr>
          <p:cNvPr id="30723" name="Rectangle 3"/>
          <p:cNvSpPr>
            <a:spLocks noGrp="1" noChangeArrowheads="1"/>
          </p:cNvSpPr>
          <p:nvPr>
            <p:ph type="body" sz="half" idx="1"/>
          </p:nvPr>
        </p:nvSpPr>
        <p:spPr>
          <a:xfrm>
            <a:off x="457200" y="1371600"/>
            <a:ext cx="8382000" cy="4754563"/>
          </a:xfrm>
        </p:spPr>
        <p:txBody>
          <a:bodyPr/>
          <a:lstStyle/>
          <a:p>
            <a:pPr algn="just">
              <a:buFontTx/>
              <a:buBlip>
                <a:blip r:embed="rId2"/>
              </a:buBlip>
            </a:pPr>
            <a:r>
              <a:rPr lang="es-ES" sz="2800" b="1">
                <a:latin typeface="BankGothic Md BT" pitchFamily="34" charset="0"/>
              </a:rPr>
              <a:t>Edad del Encuestado</a:t>
            </a:r>
            <a:endParaRPr lang="es-ES" sz="2800">
              <a:latin typeface="BankGothic Md BT" pitchFamily="34" charset="0"/>
            </a:endParaRPr>
          </a:p>
        </p:txBody>
      </p:sp>
      <p:graphicFrame>
        <p:nvGraphicFramePr>
          <p:cNvPr id="30810" name="Group 90"/>
          <p:cNvGraphicFramePr>
            <a:graphicFrameLocks noGrp="1"/>
          </p:cNvGraphicFramePr>
          <p:nvPr>
            <p:ph sz="half" idx="2"/>
          </p:nvPr>
        </p:nvGraphicFramePr>
        <p:xfrm>
          <a:off x="2590800" y="2286000"/>
          <a:ext cx="4038600" cy="2697165"/>
        </p:xfrm>
        <a:graphic>
          <a:graphicData uri="http://schemas.openxmlformats.org/drawingml/2006/table">
            <a:tbl>
              <a:tblPr/>
              <a:tblGrid>
                <a:gridCol w="2505075"/>
                <a:gridCol w="1533525"/>
              </a:tblGrid>
              <a:tr h="385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N</a:t>
                      </a:r>
                      <a:endPar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rPr>
                        <a:t>400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Mean</a:t>
                      </a:r>
                      <a:endPar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rPr>
                        <a:t>33,82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Median</a:t>
                      </a:r>
                      <a:endPar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BankGothic Md BT" pitchFamily="34" charset="0"/>
                          <a:ea typeface="Times New Roman" pitchFamily="18" charset="0"/>
                          <a:cs typeface="Arial" charset="0"/>
                        </a:rPr>
                        <a:t>30,00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Std. Deviation</a:t>
                      </a:r>
                      <a:endParaRPr kumimoji="0" lang="fr-FR" sz="1400" b="0"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smtClean="0">
                          <a:ln>
                            <a:noFill/>
                          </a:ln>
                          <a:solidFill>
                            <a:schemeClr val="tx1"/>
                          </a:solidFill>
                          <a:effectLst/>
                          <a:latin typeface="BankGothic Md BT" pitchFamily="34" charset="0"/>
                          <a:ea typeface="Times New Roman" pitchFamily="18" charset="0"/>
                          <a:cs typeface="Arial" charset="0"/>
                        </a:rPr>
                        <a:t>12,45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Variance</a:t>
                      </a:r>
                      <a:endParaRPr kumimoji="0" lang="fr-FR" sz="1400" b="0"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rPr>
                        <a:t>155,09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Minimum</a:t>
                      </a:r>
                      <a:endPar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rPr>
                        <a:t>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57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Maximum</a:t>
                      </a:r>
                      <a:endPar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BankGothic Md BT" pitchFamily="34" charset="0"/>
                          <a:ea typeface="Times New Roman" pitchFamily="18" charset="0"/>
                          <a:cs typeface="Arial" charset="0"/>
                        </a:rPr>
                        <a:t>70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s-ES" b="1" u="sng">
                <a:latin typeface="BankGothic Md BT" pitchFamily="34" charset="0"/>
              </a:rPr>
              <a:t>PREGUNTA 3</a:t>
            </a:r>
          </a:p>
        </p:txBody>
      </p:sp>
      <p:sp>
        <p:nvSpPr>
          <p:cNvPr id="32771" name="Rectangle 3"/>
          <p:cNvSpPr>
            <a:spLocks noGrp="1" noChangeArrowheads="1"/>
          </p:cNvSpPr>
          <p:nvPr>
            <p:ph type="body" sz="half" idx="1"/>
          </p:nvPr>
        </p:nvSpPr>
        <p:spPr>
          <a:xfrm>
            <a:off x="457200" y="1371600"/>
            <a:ext cx="8305800" cy="4754563"/>
          </a:xfrm>
        </p:spPr>
        <p:txBody>
          <a:bodyPr/>
          <a:lstStyle/>
          <a:p>
            <a:pPr algn="just">
              <a:buFontTx/>
              <a:buBlip>
                <a:blip r:embed="rId3"/>
              </a:buBlip>
            </a:pPr>
            <a:r>
              <a:rPr lang="es-ES" sz="2800" b="1">
                <a:latin typeface="BankGothic Md BT" pitchFamily="34" charset="0"/>
              </a:rPr>
              <a:t>LABOR DEL ENCUESTADO</a:t>
            </a:r>
            <a:endParaRPr lang="es-ES" sz="2800">
              <a:latin typeface="BankGothic Md BT" pitchFamily="34" charset="0"/>
            </a:endParaRPr>
          </a:p>
        </p:txBody>
      </p:sp>
      <p:graphicFrame>
        <p:nvGraphicFramePr>
          <p:cNvPr id="33443" name="Object 675"/>
          <p:cNvGraphicFramePr>
            <a:graphicFrameLocks noChangeAspect="1"/>
          </p:cNvGraphicFramePr>
          <p:nvPr>
            <p:ph sz="half" idx="2"/>
          </p:nvPr>
        </p:nvGraphicFramePr>
        <p:xfrm>
          <a:off x="-228600" y="2514600"/>
          <a:ext cx="9858375" cy="2425700"/>
        </p:xfrm>
        <a:graphic>
          <a:graphicData uri="http://schemas.openxmlformats.org/presentationml/2006/ole">
            <p:oleObj spid="_x0000_s33443" name="Documento" r:id="rId4" imgW="5261040" imgH="1226880" progId="Word.Documen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S" sz="4000" b="1" u="sng">
                <a:latin typeface="BankGothic Md BT" pitchFamily="34" charset="0"/>
              </a:rPr>
              <a:t>PREGUNTA 4</a:t>
            </a:r>
            <a:br>
              <a:rPr lang="es-ES" sz="4000" b="1" u="sng">
                <a:latin typeface="BankGothic Md BT" pitchFamily="34" charset="0"/>
              </a:rPr>
            </a:br>
            <a:endParaRPr lang="es-ES" sz="4000" b="1" u="sng">
              <a:latin typeface="BankGothic Md BT" pitchFamily="34" charset="0"/>
            </a:endParaRPr>
          </a:p>
        </p:txBody>
      </p:sp>
      <p:sp>
        <p:nvSpPr>
          <p:cNvPr id="35843" name="Rectangle 3"/>
          <p:cNvSpPr>
            <a:spLocks noGrp="1" noChangeArrowheads="1"/>
          </p:cNvSpPr>
          <p:nvPr>
            <p:ph type="body" sz="half" idx="1"/>
          </p:nvPr>
        </p:nvSpPr>
        <p:spPr>
          <a:xfrm>
            <a:off x="457200" y="1219200"/>
            <a:ext cx="8229600" cy="2262188"/>
          </a:xfrm>
        </p:spPr>
        <p:txBody>
          <a:bodyPr/>
          <a:lstStyle/>
          <a:p>
            <a:pPr>
              <a:buFontTx/>
              <a:buBlip>
                <a:blip r:embed="rId2"/>
              </a:buBlip>
            </a:pPr>
            <a:r>
              <a:rPr lang="es-ES" sz="2800" b="1">
                <a:latin typeface="BankGothic Md BT" pitchFamily="34" charset="0"/>
              </a:rPr>
              <a:t>Qu</a:t>
            </a:r>
            <a:r>
              <a:rPr lang="es-EC" sz="2800" b="1">
                <a:latin typeface="BankGothic Md BT" pitchFamily="34" charset="0"/>
              </a:rPr>
              <a:t>é</a:t>
            </a:r>
            <a:r>
              <a:rPr lang="es-ES" sz="2800" b="1">
                <a:latin typeface="BankGothic Md BT" pitchFamily="34" charset="0"/>
              </a:rPr>
              <a:t> banco es el primero que se le viene a la mente?</a:t>
            </a:r>
          </a:p>
        </p:txBody>
      </p:sp>
      <p:graphicFrame>
        <p:nvGraphicFramePr>
          <p:cNvPr id="36283" name="Group 443"/>
          <p:cNvGraphicFramePr>
            <a:graphicFrameLocks noGrp="1"/>
          </p:cNvGraphicFramePr>
          <p:nvPr>
            <p:ph sz="half" idx="2"/>
          </p:nvPr>
        </p:nvGraphicFramePr>
        <p:xfrm>
          <a:off x="533400" y="2667000"/>
          <a:ext cx="8229600" cy="3573463"/>
        </p:xfrm>
        <a:graphic>
          <a:graphicData uri="http://schemas.openxmlformats.org/drawingml/2006/table">
            <a:tbl>
              <a:tblPr/>
              <a:tblGrid>
                <a:gridCol w="1238250"/>
                <a:gridCol w="2090738"/>
                <a:gridCol w="1281112"/>
                <a:gridCol w="1016000"/>
                <a:gridCol w="1231900"/>
                <a:gridCol w="1371600"/>
              </a:tblGrid>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1" i="0" u="none" strike="noStrike" cap="none" normalizeH="0" baseline="0" smtClean="0">
                        <a:ln>
                          <a:noFill/>
                        </a:ln>
                        <a:solidFill>
                          <a:schemeClr val="tx1"/>
                        </a:solidFill>
                        <a:effectLst/>
                        <a:latin typeface="BankGothic Md BT"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Frequency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Percent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 Percent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Cumulative Percent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06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Machala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123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30.8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Pichincha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117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29.3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29,6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60,8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Guayaquil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73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18,3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18,5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79,2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Pacifico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65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16,3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16,5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95,7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Bolivariano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2,5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98,2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Austro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99,2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Centro Mundo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Total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395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98,8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5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Missing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Ninguno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Total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400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s-ES" b="1" u="sng">
                <a:latin typeface="BankGothic Md BT" pitchFamily="34" charset="0"/>
              </a:rPr>
              <a:t>PREGUNTA 5</a:t>
            </a:r>
          </a:p>
        </p:txBody>
      </p:sp>
      <p:sp>
        <p:nvSpPr>
          <p:cNvPr id="39939" name="Rectangle 3"/>
          <p:cNvSpPr>
            <a:spLocks noGrp="1" noChangeArrowheads="1"/>
          </p:cNvSpPr>
          <p:nvPr>
            <p:ph type="body" sz="half" idx="1"/>
          </p:nvPr>
        </p:nvSpPr>
        <p:spPr/>
        <p:txBody>
          <a:bodyPr/>
          <a:lstStyle/>
          <a:p>
            <a:pPr algn="just">
              <a:buFontTx/>
              <a:buBlip>
                <a:blip r:embed="rId2"/>
              </a:buBlip>
            </a:pPr>
            <a:r>
              <a:rPr lang="es-EC" sz="2800" b="1">
                <a:latin typeface="BankGothic Md BT" pitchFamily="34" charset="0"/>
              </a:rPr>
              <a:t>Usted conoce el Banco de Machala?</a:t>
            </a:r>
            <a:endParaRPr lang="es-ES" sz="2800">
              <a:latin typeface="BankGothic Md BT" pitchFamily="34" charset="0"/>
            </a:endParaRPr>
          </a:p>
        </p:txBody>
      </p:sp>
      <p:graphicFrame>
        <p:nvGraphicFramePr>
          <p:cNvPr id="40017" name="Group 81"/>
          <p:cNvGraphicFramePr>
            <a:graphicFrameLocks noGrp="1"/>
          </p:cNvGraphicFramePr>
          <p:nvPr>
            <p:ph sz="half" idx="2"/>
          </p:nvPr>
        </p:nvGraphicFramePr>
        <p:xfrm>
          <a:off x="1066800" y="2667000"/>
          <a:ext cx="7543800" cy="1882776"/>
        </p:xfrm>
        <a:graphic>
          <a:graphicData uri="http://schemas.openxmlformats.org/drawingml/2006/table">
            <a:tbl>
              <a:tblPr/>
              <a:tblGrid>
                <a:gridCol w="1295400"/>
                <a:gridCol w="1071563"/>
                <a:gridCol w="1292225"/>
                <a:gridCol w="1295400"/>
                <a:gridCol w="1293812"/>
                <a:gridCol w="1295400"/>
              </a:tblGrid>
              <a:tr h="1093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1" i="0" u="none" strike="noStrike" cap="none" normalizeH="0" baseline="0" smtClean="0">
                        <a:ln>
                          <a:noFill/>
                        </a:ln>
                        <a:solidFill>
                          <a:schemeClr val="tx1"/>
                        </a:solidFill>
                        <a:effectLst/>
                        <a:latin typeface="BankGothic Md BT"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1" i="0" u="none" strike="noStrike" cap="none" normalizeH="0" baseline="0" smtClean="0">
                        <a:ln>
                          <a:noFill/>
                        </a:ln>
                        <a:solidFill>
                          <a:schemeClr val="tx1"/>
                        </a:solidFill>
                        <a:effectLst/>
                        <a:latin typeface="BankGothic Md BT"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Frequency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Percent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 Percent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Cumulative Percent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8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SI</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400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s-ES" b="1" u="sng">
                <a:latin typeface="BankGothic Md BT" pitchFamily="34" charset="0"/>
              </a:rPr>
              <a:t>PREGUNTA 6</a:t>
            </a:r>
          </a:p>
        </p:txBody>
      </p:sp>
      <p:sp>
        <p:nvSpPr>
          <p:cNvPr id="44035" name="Rectangle 3"/>
          <p:cNvSpPr>
            <a:spLocks noGrp="1" noChangeArrowheads="1"/>
          </p:cNvSpPr>
          <p:nvPr>
            <p:ph type="body" sz="half" idx="1"/>
          </p:nvPr>
        </p:nvSpPr>
        <p:spPr/>
        <p:txBody>
          <a:bodyPr/>
          <a:lstStyle/>
          <a:p>
            <a:pPr algn="just">
              <a:buFontTx/>
              <a:buBlip>
                <a:blip r:embed="rId2"/>
              </a:buBlip>
            </a:pPr>
            <a:r>
              <a:rPr lang="es-ES" sz="2800" b="1">
                <a:latin typeface="BankGothic Md BT" pitchFamily="34" charset="0"/>
              </a:rPr>
              <a:t>En qu</a:t>
            </a:r>
            <a:r>
              <a:rPr lang="es-EC" sz="2800" b="1">
                <a:latin typeface="BankGothic Md BT" pitchFamily="34" charset="0"/>
              </a:rPr>
              <a:t>é</a:t>
            </a:r>
            <a:r>
              <a:rPr lang="es-ES" sz="2800" b="1">
                <a:latin typeface="BankGothic Md BT" pitchFamily="34" charset="0"/>
              </a:rPr>
              <a:t> Banco posee cuenta?</a:t>
            </a:r>
            <a:endParaRPr lang="es-ES" sz="2800">
              <a:latin typeface="BankGothic Md BT" pitchFamily="34" charset="0"/>
            </a:endParaRPr>
          </a:p>
        </p:txBody>
      </p:sp>
      <p:graphicFrame>
        <p:nvGraphicFramePr>
          <p:cNvPr id="44475" name="Group 443"/>
          <p:cNvGraphicFramePr>
            <a:graphicFrameLocks noGrp="1"/>
          </p:cNvGraphicFramePr>
          <p:nvPr>
            <p:ph sz="half" idx="2"/>
          </p:nvPr>
        </p:nvGraphicFramePr>
        <p:xfrm>
          <a:off x="457200" y="2514600"/>
          <a:ext cx="8229600" cy="3779520"/>
        </p:xfrm>
        <a:graphic>
          <a:graphicData uri="http://schemas.openxmlformats.org/drawingml/2006/table">
            <a:tbl>
              <a:tblPr/>
              <a:tblGrid>
                <a:gridCol w="1066800"/>
                <a:gridCol w="1931988"/>
                <a:gridCol w="1352550"/>
                <a:gridCol w="1160462"/>
                <a:gridCol w="1158875"/>
                <a:gridCol w="1558925"/>
              </a:tblGrid>
              <a:tr h="579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Frequency</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Percent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 Percent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Cumulative Percent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Machala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162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40,6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Pichincha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12,3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68,6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06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Guayaquil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12,3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84,6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1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Pacifico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7,6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94,4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Bolivariano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97,7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01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Centro Mundo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99,3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1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B. Austro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1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Total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309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77,1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01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Missing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No tiene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22,9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12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Total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400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buFontTx/>
              <a:buBlip>
                <a:blip r:embed="rId2"/>
              </a:buBlip>
            </a:pPr>
            <a:r>
              <a:rPr lang="en-US" sz="5400">
                <a:latin typeface="BankGothic Md BT" pitchFamily="34" charset="0"/>
              </a:rPr>
              <a:t>CAPITULO 1</a:t>
            </a:r>
            <a:endParaRPr lang="es-ES" sz="5400">
              <a:latin typeface="BankGothic Md BT" pitchFamily="34" charset="0"/>
            </a:endParaRPr>
          </a:p>
        </p:txBody>
      </p:sp>
      <p:sp>
        <p:nvSpPr>
          <p:cNvPr id="5123" name="Rectangle 3"/>
          <p:cNvSpPr>
            <a:spLocks noGrp="1" noChangeArrowheads="1"/>
          </p:cNvSpPr>
          <p:nvPr>
            <p:ph type="subTitle" idx="1"/>
          </p:nvPr>
        </p:nvSpPr>
        <p:spPr/>
        <p:txBody>
          <a:bodyPr/>
          <a:lstStyle/>
          <a:p>
            <a:r>
              <a:rPr lang="en-US" sz="3600">
                <a:latin typeface="BankGothic Md BT" pitchFamily="34" charset="0"/>
              </a:rPr>
              <a:t>El Banco de Machala como Entidad Financiera</a:t>
            </a:r>
            <a:endParaRPr lang="es-ES" sz="3600">
              <a:latin typeface="BankGothic Md BT"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s-ES" b="1" u="sng">
                <a:latin typeface="BankGothic Md BT" pitchFamily="34" charset="0"/>
              </a:rPr>
              <a:t>PREGUNTA 7</a:t>
            </a:r>
          </a:p>
        </p:txBody>
      </p:sp>
      <p:sp>
        <p:nvSpPr>
          <p:cNvPr id="62467" name="Rectangle 3"/>
          <p:cNvSpPr>
            <a:spLocks noGrp="1" noChangeArrowheads="1"/>
          </p:cNvSpPr>
          <p:nvPr>
            <p:ph type="body" sz="half" idx="1"/>
          </p:nvPr>
        </p:nvSpPr>
        <p:spPr>
          <a:xfrm>
            <a:off x="457200" y="1600200"/>
            <a:ext cx="8229600" cy="1066800"/>
          </a:xfrm>
        </p:spPr>
        <p:txBody>
          <a:bodyPr/>
          <a:lstStyle/>
          <a:p>
            <a:pPr>
              <a:lnSpc>
                <a:spcPct val="90000"/>
              </a:lnSpc>
              <a:buFontTx/>
              <a:buBlip>
                <a:blip r:embed="rId3"/>
              </a:buBlip>
            </a:pPr>
            <a:r>
              <a:rPr lang="es-ES" sz="2000" b="1">
                <a:latin typeface="BankGothic Md BT" pitchFamily="34" charset="0"/>
              </a:rPr>
              <a:t>C</a:t>
            </a:r>
            <a:r>
              <a:rPr lang="es-EC" sz="2000" b="1">
                <a:latin typeface="BankGothic Md BT" pitchFamily="34" charset="0"/>
              </a:rPr>
              <a:t>ó</a:t>
            </a:r>
            <a:r>
              <a:rPr lang="es-ES" sz="2000" b="1">
                <a:latin typeface="BankGothic Md BT" pitchFamily="34" charset="0"/>
              </a:rPr>
              <a:t>mo califica los medios de </a:t>
            </a:r>
            <a:r>
              <a:rPr lang="es-EC" sz="2000" b="1">
                <a:latin typeface="BankGothic Md BT" pitchFamily="34" charset="0"/>
              </a:rPr>
              <a:t> </a:t>
            </a:r>
            <a:r>
              <a:rPr lang="es-ES" sz="2000" b="1">
                <a:latin typeface="BankGothic Md BT" pitchFamily="34" charset="0"/>
              </a:rPr>
              <a:t>comunicación </a:t>
            </a:r>
            <a:r>
              <a:rPr lang="es-EC" sz="2000" b="1">
                <a:latin typeface="BankGothic Md BT" pitchFamily="34" charset="0"/>
              </a:rPr>
              <a:t> </a:t>
            </a:r>
            <a:r>
              <a:rPr lang="es-ES" sz="2000" b="1">
                <a:latin typeface="BankGothic Md BT" pitchFamily="34" charset="0"/>
              </a:rPr>
              <a:t>por</a:t>
            </a:r>
            <a:r>
              <a:rPr lang="es-EC" sz="2000" b="1">
                <a:latin typeface="BankGothic Md BT" pitchFamily="34" charset="0"/>
              </a:rPr>
              <a:t> </a:t>
            </a:r>
            <a:r>
              <a:rPr lang="es-ES" sz="2000" b="1">
                <a:latin typeface="BankGothic Md BT" pitchFamily="34" charset="0"/>
              </a:rPr>
              <a:t> los cuales siempre este informándose acerca del primer banco que nombr</a:t>
            </a:r>
            <a:r>
              <a:rPr lang="es-EC" sz="2000" b="1">
                <a:latin typeface="BankGothic Md BT" pitchFamily="34" charset="0"/>
              </a:rPr>
              <a:t>ó</a:t>
            </a:r>
            <a:r>
              <a:rPr lang="es-ES" sz="2000" b="1">
                <a:latin typeface="BankGothic Md BT" pitchFamily="34" charset="0"/>
              </a:rPr>
              <a:t>?</a:t>
            </a:r>
            <a:endParaRPr lang="en-US" b="1">
              <a:latin typeface="BankGothic Md BT" pitchFamily="34" charset="0"/>
            </a:endParaRPr>
          </a:p>
        </p:txBody>
      </p:sp>
      <p:graphicFrame>
        <p:nvGraphicFramePr>
          <p:cNvPr id="62471" name="Object 7"/>
          <p:cNvGraphicFramePr>
            <a:graphicFrameLocks noChangeAspect="1"/>
          </p:cNvGraphicFramePr>
          <p:nvPr/>
        </p:nvGraphicFramePr>
        <p:xfrm>
          <a:off x="2362200" y="2724150"/>
          <a:ext cx="4030663" cy="4133850"/>
        </p:xfrm>
        <a:graphic>
          <a:graphicData uri="http://schemas.openxmlformats.org/presentationml/2006/ole">
            <p:oleObj spid="_x0000_s62471" name="Documento" r:id="rId4" imgW="2249640" imgH="2505960" progId="Word.Document.8">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s-ES" b="1" u="sng">
                <a:latin typeface="BankGothic Md BT" pitchFamily="34" charset="0"/>
              </a:rPr>
              <a:t>PREGUNTA 8</a:t>
            </a:r>
          </a:p>
        </p:txBody>
      </p:sp>
      <p:sp>
        <p:nvSpPr>
          <p:cNvPr id="63491" name="Rectangle 3"/>
          <p:cNvSpPr>
            <a:spLocks noGrp="1" noChangeArrowheads="1"/>
          </p:cNvSpPr>
          <p:nvPr>
            <p:ph type="body" sz="half" idx="1"/>
          </p:nvPr>
        </p:nvSpPr>
        <p:spPr/>
        <p:txBody>
          <a:bodyPr/>
          <a:lstStyle/>
          <a:p>
            <a:pPr>
              <a:buFontTx/>
              <a:buBlip>
                <a:blip r:embed="rId2"/>
              </a:buBlip>
            </a:pPr>
            <a:r>
              <a:rPr lang="es-ES" sz="2400" b="1">
                <a:latin typeface="BankGothic Md BT" pitchFamily="34" charset="0"/>
              </a:rPr>
              <a:t>Por qué motivo posee una cuenta en el Banco mencionado?</a:t>
            </a:r>
          </a:p>
        </p:txBody>
      </p:sp>
      <p:graphicFrame>
        <p:nvGraphicFramePr>
          <p:cNvPr id="63810" name="Group 322"/>
          <p:cNvGraphicFramePr>
            <a:graphicFrameLocks noGrp="1"/>
          </p:cNvGraphicFramePr>
          <p:nvPr>
            <p:ph sz="half" idx="2"/>
          </p:nvPr>
        </p:nvGraphicFramePr>
        <p:xfrm>
          <a:off x="381000" y="2819400"/>
          <a:ext cx="8229600" cy="2803526"/>
        </p:xfrm>
        <a:graphic>
          <a:graphicData uri="http://schemas.openxmlformats.org/drawingml/2006/table">
            <a:tbl>
              <a:tblPr/>
              <a:tblGrid>
                <a:gridCol w="1235075"/>
                <a:gridCol w="1673225"/>
                <a:gridCol w="1255713"/>
                <a:gridCol w="1250950"/>
                <a:gridCol w="1465262"/>
                <a:gridCol w="1349375"/>
              </a:tblGrid>
              <a:tr h="646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1" i="0" u="none" strike="noStrike" cap="none" normalizeH="0" baseline="0" smtClean="0">
                        <a:ln>
                          <a:noFill/>
                        </a:ln>
                        <a:solidFill>
                          <a:schemeClr val="tx1"/>
                        </a:solidFill>
                        <a:effectLst/>
                        <a:latin typeface="BankGothic Md BT"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1" i="0" u="none" strike="noStrike" cap="none" normalizeH="0" baseline="0" smtClean="0">
                        <a:ln>
                          <a:noFill/>
                        </a:ln>
                        <a:solidFill>
                          <a:schemeClr val="tx1"/>
                        </a:solidFill>
                        <a:effectLst/>
                        <a:latin typeface="BankGothic Md BT"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Frequency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Percent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 Percent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Cumulative Percent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Confianza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Trabajo</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26,2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64,2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Solvencia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63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15,9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19,4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83,6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Cobertura</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36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94,4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8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Tasas Interés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4,5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2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Total</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326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81,5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6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Missing</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System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74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18,5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s-ES" b="1" u="sng">
                <a:latin typeface="BankGothic Md BT" pitchFamily="34" charset="0"/>
              </a:rPr>
              <a:t>PREGUNTA 9</a:t>
            </a:r>
          </a:p>
        </p:txBody>
      </p:sp>
      <p:sp>
        <p:nvSpPr>
          <p:cNvPr id="66563" name="Rectangle 3"/>
          <p:cNvSpPr>
            <a:spLocks noGrp="1" noChangeArrowheads="1"/>
          </p:cNvSpPr>
          <p:nvPr>
            <p:ph type="body" sz="half" idx="1"/>
          </p:nvPr>
        </p:nvSpPr>
        <p:spPr>
          <a:xfrm>
            <a:off x="457200" y="1219200"/>
            <a:ext cx="8229600" cy="2185988"/>
          </a:xfrm>
        </p:spPr>
        <p:txBody>
          <a:bodyPr/>
          <a:lstStyle/>
          <a:p>
            <a:pPr>
              <a:buFontTx/>
              <a:buBlip>
                <a:blip r:embed="rId3"/>
              </a:buBlip>
            </a:pPr>
            <a:r>
              <a:rPr lang="es-ES" sz="2400" b="1">
                <a:latin typeface="BankGothic Md BT" pitchFamily="34" charset="0"/>
              </a:rPr>
              <a:t>Por qu</a:t>
            </a:r>
            <a:r>
              <a:rPr lang="es-EC" sz="2400" b="1">
                <a:latin typeface="BankGothic Md BT" pitchFamily="34" charset="0"/>
              </a:rPr>
              <a:t>é</a:t>
            </a:r>
            <a:r>
              <a:rPr lang="es-ES" sz="2400" b="1">
                <a:latin typeface="BankGothic Md BT" pitchFamily="34" charset="0"/>
              </a:rPr>
              <a:t> medio conoció al Banco de Machala?</a:t>
            </a:r>
          </a:p>
        </p:txBody>
      </p:sp>
      <p:graphicFrame>
        <p:nvGraphicFramePr>
          <p:cNvPr id="184320" name="Object 1024"/>
          <p:cNvGraphicFramePr>
            <a:graphicFrameLocks noChangeAspect="1"/>
          </p:cNvGraphicFramePr>
          <p:nvPr/>
        </p:nvGraphicFramePr>
        <p:xfrm>
          <a:off x="762000" y="2079625"/>
          <a:ext cx="8382000" cy="3448050"/>
        </p:xfrm>
        <a:graphic>
          <a:graphicData uri="http://schemas.openxmlformats.org/presentationml/2006/ole">
            <p:oleObj spid="_x0000_s184320" name="Documento" r:id="rId4" imgW="4843800" imgH="1992600" progId="Word.Document.8">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s-ES" b="1" u="sng">
                <a:latin typeface="BankGothic Md BT" pitchFamily="34" charset="0"/>
              </a:rPr>
              <a:t>PREGUNTA 10</a:t>
            </a:r>
          </a:p>
        </p:txBody>
      </p:sp>
      <p:sp>
        <p:nvSpPr>
          <p:cNvPr id="69635" name="Rectangle 3"/>
          <p:cNvSpPr>
            <a:spLocks noGrp="1" noChangeArrowheads="1"/>
          </p:cNvSpPr>
          <p:nvPr>
            <p:ph type="body" sz="half" idx="1"/>
          </p:nvPr>
        </p:nvSpPr>
        <p:spPr>
          <a:xfrm>
            <a:off x="457200" y="1600200"/>
            <a:ext cx="8153400" cy="4525963"/>
          </a:xfrm>
        </p:spPr>
        <p:txBody>
          <a:bodyPr/>
          <a:lstStyle/>
          <a:p>
            <a:pPr>
              <a:buFontTx/>
              <a:buBlip>
                <a:blip r:embed="rId2"/>
              </a:buBlip>
            </a:pPr>
            <a:r>
              <a:rPr lang="es-ES" sz="2400" b="1">
                <a:latin typeface="BankGothic Md BT" pitchFamily="34" charset="0"/>
              </a:rPr>
              <a:t>Qu</a:t>
            </a:r>
            <a:r>
              <a:rPr lang="es-EC" sz="2400" b="1">
                <a:latin typeface="BankGothic Md BT" pitchFamily="34" charset="0"/>
              </a:rPr>
              <a:t>é</a:t>
            </a:r>
            <a:r>
              <a:rPr lang="es-ES" sz="2400" b="1">
                <a:latin typeface="BankGothic Md BT" pitchFamily="34" charset="0"/>
              </a:rPr>
              <a:t> clase de cuenta usted posee en el Banco de Machala?</a:t>
            </a:r>
          </a:p>
          <a:p>
            <a:pPr lvl="2">
              <a:buFontTx/>
              <a:buBlip>
                <a:blip r:embed="rId2"/>
              </a:buBlip>
            </a:pPr>
            <a:endParaRPr lang="es-ES" sz="1800" b="1">
              <a:latin typeface="BankGothic Md BT" pitchFamily="34" charset="0"/>
            </a:endParaRPr>
          </a:p>
          <a:p>
            <a:pPr lvl="1">
              <a:buFontTx/>
              <a:buBlip>
                <a:blip r:embed="rId2"/>
              </a:buBlip>
            </a:pPr>
            <a:r>
              <a:rPr lang="es-ES" b="1">
                <a:latin typeface="BankGothic Md BT" pitchFamily="34" charset="0"/>
              </a:rPr>
              <a:t>Cuenta de Ahorro</a:t>
            </a:r>
          </a:p>
          <a:p>
            <a:pPr lvl="1">
              <a:buFontTx/>
              <a:buBlip>
                <a:blip r:embed="rId2"/>
              </a:buBlip>
            </a:pPr>
            <a:r>
              <a:rPr lang="es-ES" b="1">
                <a:latin typeface="BankGothic Md BT" pitchFamily="34" charset="0"/>
              </a:rPr>
              <a:t>Cuenta Corriente</a:t>
            </a:r>
          </a:p>
          <a:p>
            <a:pPr lvl="1">
              <a:buFontTx/>
              <a:buBlip>
                <a:blip r:embed="rId2"/>
              </a:buBlip>
            </a:pPr>
            <a:r>
              <a:rPr lang="en-US" b="1">
                <a:latin typeface="BankGothic Md BT" pitchFamily="34" charset="0"/>
              </a:rPr>
              <a:t>Tarjeta Visa</a:t>
            </a:r>
          </a:p>
          <a:p>
            <a:pPr lvl="2">
              <a:buFontTx/>
              <a:buBlip>
                <a:blip r:embed="rId2"/>
              </a:buBlip>
            </a:pPr>
            <a:endParaRPr lang="es-ES" sz="2400" b="1">
              <a:latin typeface="BankGothic Md BT" pitchFamily="34" charset="0"/>
            </a:endParaRPr>
          </a:p>
        </p:txBody>
      </p:sp>
      <p:sp>
        <p:nvSpPr>
          <p:cNvPr id="69877" name="Rectangle 245"/>
          <p:cNvSpPr>
            <a:spLocks noGrp="1" noChangeArrowheads="1"/>
          </p:cNvSpPr>
          <p:nvPr>
            <p:ph type="body" sz="half" idx="2"/>
          </p:nvPr>
        </p:nvSpPr>
        <p:spPr>
          <a:xfrm>
            <a:off x="4114800" y="2743200"/>
            <a:ext cx="4038600" cy="2697163"/>
          </a:xfrm>
        </p:spPr>
        <p:txBody>
          <a:bodyPr/>
          <a:lstStyle/>
          <a:p>
            <a:pPr lvl="2">
              <a:buFontTx/>
              <a:buBlip>
                <a:blip r:embed="rId2"/>
              </a:buBlip>
            </a:pPr>
            <a:r>
              <a:rPr lang="en-US" sz="2400" b="1">
                <a:latin typeface="BankGothic Md BT" pitchFamily="34" charset="0"/>
              </a:rPr>
              <a:t>Póliza</a:t>
            </a:r>
          </a:p>
          <a:p>
            <a:pPr lvl="2">
              <a:buFontTx/>
              <a:buBlip>
                <a:blip r:embed="rId2"/>
              </a:buBlip>
            </a:pPr>
            <a:r>
              <a:rPr lang="en-US" sz="2400" b="1">
                <a:latin typeface="BankGothic Md BT" pitchFamily="34" charset="0"/>
              </a:rPr>
              <a:t>Prestamos</a:t>
            </a:r>
          </a:p>
          <a:p>
            <a:pPr lvl="2">
              <a:buFontTx/>
              <a:buBlip>
                <a:blip r:embed="rId2"/>
              </a:buBlip>
            </a:pPr>
            <a:r>
              <a:rPr lang="en-US" sz="2400" b="1">
                <a:latin typeface="BankGothic Md BT" pitchFamily="34" charset="0"/>
              </a:rPr>
              <a:t>Inversiones</a:t>
            </a:r>
            <a:endParaRPr lang="es-ES" sz="2400" b="1">
              <a:latin typeface="BankGothic Md BT"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s-ES" b="1" u="sng">
                <a:latin typeface="BankGothic Md BT" pitchFamily="34" charset="0"/>
              </a:rPr>
              <a:t>PREGUNTA 11</a:t>
            </a:r>
          </a:p>
        </p:txBody>
      </p:sp>
      <p:sp>
        <p:nvSpPr>
          <p:cNvPr id="71683" name="Rectangle 3"/>
          <p:cNvSpPr>
            <a:spLocks noGrp="1" noChangeArrowheads="1"/>
          </p:cNvSpPr>
          <p:nvPr>
            <p:ph type="body" sz="half" idx="1"/>
          </p:nvPr>
        </p:nvSpPr>
        <p:spPr>
          <a:xfrm>
            <a:off x="457200" y="1600200"/>
            <a:ext cx="8305800" cy="4525963"/>
          </a:xfrm>
        </p:spPr>
        <p:txBody>
          <a:bodyPr/>
          <a:lstStyle/>
          <a:p>
            <a:pPr>
              <a:buFontTx/>
              <a:buBlip>
                <a:blip r:embed="rId2"/>
              </a:buBlip>
            </a:pPr>
            <a:r>
              <a:rPr lang="es-ES" sz="2400" b="1">
                <a:latin typeface="BankGothic Md BT" pitchFamily="34" charset="0"/>
              </a:rPr>
              <a:t>Qu</a:t>
            </a:r>
            <a:r>
              <a:rPr lang="es-EC" sz="2400" b="1">
                <a:latin typeface="BankGothic Md BT" pitchFamily="34" charset="0"/>
              </a:rPr>
              <a:t>é</a:t>
            </a:r>
            <a:r>
              <a:rPr lang="es-ES" sz="2400" b="1">
                <a:latin typeface="BankGothic Md BT" pitchFamily="34" charset="0"/>
              </a:rPr>
              <a:t> servicios ha utilizado usted de los que ofrece el Banco de Machala?</a:t>
            </a:r>
          </a:p>
          <a:p>
            <a:pPr lvl="2">
              <a:buFontTx/>
              <a:buBlip>
                <a:blip r:embed="rId2"/>
              </a:buBlip>
            </a:pPr>
            <a:endParaRPr lang="en-US" sz="1800" b="1">
              <a:latin typeface="BankGothic Md BT" pitchFamily="34" charset="0"/>
            </a:endParaRPr>
          </a:p>
          <a:p>
            <a:pPr lvl="1">
              <a:buFontTx/>
              <a:buBlip>
                <a:blip r:embed="rId2"/>
              </a:buBlip>
            </a:pPr>
            <a:r>
              <a:rPr lang="en-US" b="1">
                <a:latin typeface="BankGothic Md BT" pitchFamily="34" charset="0"/>
              </a:rPr>
              <a:t>Cobro de Lotería</a:t>
            </a:r>
          </a:p>
          <a:p>
            <a:pPr lvl="1">
              <a:buFontTx/>
              <a:buBlip>
                <a:blip r:embed="rId2"/>
              </a:buBlip>
            </a:pPr>
            <a:r>
              <a:rPr lang="en-US" b="1">
                <a:latin typeface="BankGothic Md BT" pitchFamily="34" charset="0"/>
              </a:rPr>
              <a:t>Cobro de Matrículas</a:t>
            </a:r>
          </a:p>
          <a:p>
            <a:pPr lvl="1">
              <a:buFontTx/>
              <a:buBlip>
                <a:blip r:embed="rId2"/>
              </a:buBlip>
            </a:pPr>
            <a:r>
              <a:rPr lang="en-US" b="1">
                <a:latin typeface="BankGothic Md BT" pitchFamily="34" charset="0"/>
              </a:rPr>
              <a:t>Cobro de Servicios</a:t>
            </a:r>
          </a:p>
          <a:p>
            <a:pPr lvl="1">
              <a:buFontTx/>
              <a:buBlip>
                <a:blip r:embed="rId2"/>
              </a:buBlip>
            </a:pPr>
            <a:r>
              <a:rPr lang="en-US" b="1">
                <a:latin typeface="BankGothic Md BT" pitchFamily="34" charset="0"/>
              </a:rPr>
              <a:t>Pago del Bono</a:t>
            </a:r>
          </a:p>
          <a:p>
            <a:pPr lvl="1">
              <a:buFontTx/>
              <a:buBlip>
                <a:blip r:embed="rId2"/>
              </a:buBlip>
            </a:pPr>
            <a:r>
              <a:rPr lang="en-US" b="1">
                <a:latin typeface="BankGothic Md BT" pitchFamily="34" charset="0"/>
              </a:rPr>
              <a:t>Pago de Servicios</a:t>
            </a:r>
          </a:p>
        </p:txBody>
      </p:sp>
      <p:sp>
        <p:nvSpPr>
          <p:cNvPr id="71684" name="Rectangle 4"/>
          <p:cNvSpPr>
            <a:spLocks noGrp="1" noChangeArrowheads="1"/>
          </p:cNvSpPr>
          <p:nvPr>
            <p:ph type="body" sz="half" idx="2"/>
          </p:nvPr>
        </p:nvSpPr>
        <p:spPr>
          <a:xfrm>
            <a:off x="4343400" y="2286000"/>
            <a:ext cx="4343400" cy="2620963"/>
          </a:xfrm>
        </p:spPr>
        <p:txBody>
          <a:bodyPr/>
          <a:lstStyle/>
          <a:p>
            <a:pPr lvl="2">
              <a:buFontTx/>
              <a:buNone/>
            </a:pPr>
            <a:endParaRPr lang="en-US" sz="2400" b="1">
              <a:latin typeface="BankGothic Md BT" pitchFamily="34" charset="0"/>
            </a:endParaRPr>
          </a:p>
          <a:p>
            <a:pPr lvl="2"/>
            <a:r>
              <a:rPr lang="en-US" sz="2400" b="1">
                <a:latin typeface="BankGothic Md BT" pitchFamily="34" charset="0"/>
              </a:rPr>
              <a:t>Pago de Tarjeta</a:t>
            </a:r>
          </a:p>
          <a:p>
            <a:pPr lvl="2"/>
            <a:r>
              <a:rPr lang="en-US" sz="2400" b="1">
                <a:latin typeface="BankGothic Md BT" pitchFamily="34" charset="0"/>
              </a:rPr>
              <a:t>Wester Union</a:t>
            </a:r>
          </a:p>
          <a:p>
            <a:pPr lvl="2"/>
            <a:r>
              <a:rPr lang="en-US" sz="2400" b="1">
                <a:latin typeface="BankGothic Md BT" pitchFamily="34" charset="0"/>
              </a:rPr>
              <a:t>Transferencias</a:t>
            </a:r>
          </a:p>
          <a:p>
            <a:pPr lvl="2"/>
            <a:r>
              <a:rPr lang="en-US" sz="2400" b="1">
                <a:latin typeface="BankGothic Md BT" pitchFamily="34" charset="0"/>
              </a:rPr>
              <a:t>Recaudaciones</a:t>
            </a:r>
            <a:endParaRPr lang="es-E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s-ES" b="1" u="sng">
                <a:latin typeface="BankGothic Md BT" pitchFamily="34" charset="0"/>
              </a:rPr>
              <a:t>PREGUNTA 12</a:t>
            </a:r>
          </a:p>
        </p:txBody>
      </p:sp>
      <p:sp>
        <p:nvSpPr>
          <p:cNvPr id="77827" name="Rectangle 3"/>
          <p:cNvSpPr>
            <a:spLocks noGrp="1" noChangeArrowheads="1"/>
          </p:cNvSpPr>
          <p:nvPr>
            <p:ph type="body" sz="half" idx="1"/>
          </p:nvPr>
        </p:nvSpPr>
        <p:spPr>
          <a:xfrm>
            <a:off x="457200" y="1600200"/>
            <a:ext cx="8305800" cy="4525963"/>
          </a:xfrm>
        </p:spPr>
        <p:txBody>
          <a:bodyPr/>
          <a:lstStyle/>
          <a:p>
            <a:pPr>
              <a:buFontTx/>
              <a:buBlip>
                <a:blip r:embed="rId3"/>
              </a:buBlip>
            </a:pPr>
            <a:r>
              <a:rPr lang="es-ES" sz="2000" b="1">
                <a:latin typeface="BankGothic Md BT" pitchFamily="34" charset="0"/>
              </a:rPr>
              <a:t>Considera usted que el Banco de Machala debería de tener mas sucursales a Nivel Nacional?</a:t>
            </a:r>
          </a:p>
        </p:txBody>
      </p:sp>
      <p:graphicFrame>
        <p:nvGraphicFramePr>
          <p:cNvPr id="185344" name="Object 1024"/>
          <p:cNvGraphicFramePr>
            <a:graphicFrameLocks noChangeAspect="1"/>
          </p:cNvGraphicFramePr>
          <p:nvPr/>
        </p:nvGraphicFramePr>
        <p:xfrm>
          <a:off x="533400" y="2895600"/>
          <a:ext cx="8382000" cy="2500313"/>
        </p:xfrm>
        <a:graphic>
          <a:graphicData uri="http://schemas.openxmlformats.org/presentationml/2006/ole">
            <p:oleObj spid="_x0000_s185344" name="Documento" r:id="rId4" imgW="4843800" imgH="1445400" progId="Word.Document.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1027"/>
          <p:cNvSpPr>
            <a:spLocks noGrp="1" noChangeArrowheads="1"/>
          </p:cNvSpPr>
          <p:nvPr>
            <p:ph type="body" sz="half" idx="1"/>
          </p:nvPr>
        </p:nvSpPr>
        <p:spPr>
          <a:xfrm>
            <a:off x="685800" y="1600200"/>
            <a:ext cx="8077200" cy="1295400"/>
          </a:xfrm>
        </p:spPr>
        <p:txBody>
          <a:bodyPr/>
          <a:lstStyle/>
          <a:p>
            <a:r>
              <a:rPr lang="es-EC" sz="2800"/>
              <a:t>Ciudades donde se deberia de tener una agencia del Banco de Machala.</a:t>
            </a:r>
            <a:endParaRPr lang="es-ES" sz="2800"/>
          </a:p>
        </p:txBody>
      </p:sp>
      <p:sp>
        <p:nvSpPr>
          <p:cNvPr id="154629" name="Rectangle 1029"/>
          <p:cNvSpPr>
            <a:spLocks noGrp="1" noChangeArrowheads="1"/>
          </p:cNvSpPr>
          <p:nvPr>
            <p:ph type="title"/>
          </p:nvPr>
        </p:nvSpPr>
        <p:spPr>
          <a:noFill/>
          <a:ln/>
        </p:spPr>
        <p:txBody>
          <a:bodyPr/>
          <a:lstStyle/>
          <a:p>
            <a:r>
              <a:rPr lang="es-ES" b="1" u="sng">
                <a:latin typeface="BankGothic Md BT" pitchFamily="34" charset="0"/>
              </a:rPr>
              <a:t>PREGUNTA 12</a:t>
            </a:r>
          </a:p>
        </p:txBody>
      </p:sp>
      <p:graphicFrame>
        <p:nvGraphicFramePr>
          <p:cNvPr id="186368" name="Object 1024"/>
          <p:cNvGraphicFramePr>
            <a:graphicFrameLocks noChangeAspect="1"/>
          </p:cNvGraphicFramePr>
          <p:nvPr/>
        </p:nvGraphicFramePr>
        <p:xfrm>
          <a:off x="457200" y="2667000"/>
          <a:ext cx="8229600" cy="3932238"/>
        </p:xfrm>
        <a:graphic>
          <a:graphicData uri="http://schemas.openxmlformats.org/presentationml/2006/ole">
            <p:oleObj spid="_x0000_s186368" name="Documento" r:id="rId3" imgW="5148720" imgH="2460960" progId="Word.Document.8">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s-ES" b="1" u="sng">
                <a:latin typeface="BankGothic Md BT" pitchFamily="34" charset="0"/>
              </a:rPr>
              <a:t>PREGUNTA 13</a:t>
            </a:r>
          </a:p>
        </p:txBody>
      </p:sp>
      <p:sp>
        <p:nvSpPr>
          <p:cNvPr id="79875" name="Rectangle 3"/>
          <p:cNvSpPr>
            <a:spLocks noGrp="1" noChangeArrowheads="1"/>
          </p:cNvSpPr>
          <p:nvPr>
            <p:ph type="body" sz="half" idx="1"/>
          </p:nvPr>
        </p:nvSpPr>
        <p:spPr>
          <a:xfrm>
            <a:off x="457200" y="1600200"/>
            <a:ext cx="8153400" cy="4525963"/>
          </a:xfrm>
        </p:spPr>
        <p:txBody>
          <a:bodyPr/>
          <a:lstStyle/>
          <a:p>
            <a:pPr>
              <a:buFontTx/>
              <a:buBlip>
                <a:blip r:embed="rId3"/>
              </a:buBlip>
            </a:pPr>
            <a:r>
              <a:rPr lang="es-ES" sz="2000" b="1">
                <a:latin typeface="BankGothic Md BT" pitchFamily="34" charset="0"/>
              </a:rPr>
              <a:t>C</a:t>
            </a:r>
            <a:r>
              <a:rPr lang="es-EC" sz="2000" b="1">
                <a:latin typeface="BankGothic Md BT" pitchFamily="34" charset="0"/>
              </a:rPr>
              <a:t>ó</a:t>
            </a:r>
            <a:r>
              <a:rPr lang="es-ES" sz="2000" b="1">
                <a:latin typeface="BankGothic Md BT" pitchFamily="34" charset="0"/>
              </a:rPr>
              <a:t>mo califica la forma de promocionarse del Banco de Machala?</a:t>
            </a:r>
          </a:p>
        </p:txBody>
      </p:sp>
      <p:graphicFrame>
        <p:nvGraphicFramePr>
          <p:cNvPr id="187392" name="Object 0"/>
          <p:cNvGraphicFramePr>
            <a:graphicFrameLocks noChangeAspect="1"/>
          </p:cNvGraphicFramePr>
          <p:nvPr/>
        </p:nvGraphicFramePr>
        <p:xfrm>
          <a:off x="228600" y="2743200"/>
          <a:ext cx="8458200" cy="3114675"/>
        </p:xfrm>
        <a:graphic>
          <a:graphicData uri="http://schemas.openxmlformats.org/presentationml/2006/ole">
            <p:oleObj spid="_x0000_s187392" name="Documento" r:id="rId4" imgW="5358240" imgH="1973520" progId="Word.Document.8">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s-ES" b="1" u="sng">
                <a:latin typeface="BankGothic Md BT" pitchFamily="34" charset="0"/>
              </a:rPr>
              <a:t>PREGUNTA 14</a:t>
            </a:r>
          </a:p>
        </p:txBody>
      </p:sp>
      <p:sp>
        <p:nvSpPr>
          <p:cNvPr id="80899" name="Rectangle 3"/>
          <p:cNvSpPr>
            <a:spLocks noGrp="1" noChangeArrowheads="1"/>
          </p:cNvSpPr>
          <p:nvPr>
            <p:ph type="body" sz="half" idx="1"/>
          </p:nvPr>
        </p:nvSpPr>
        <p:spPr>
          <a:xfrm>
            <a:off x="457200" y="1600200"/>
            <a:ext cx="8229600" cy="4525963"/>
          </a:xfrm>
        </p:spPr>
        <p:txBody>
          <a:bodyPr/>
          <a:lstStyle/>
          <a:p>
            <a:pPr>
              <a:buFontTx/>
              <a:buBlip>
                <a:blip r:embed="rId3"/>
              </a:buBlip>
            </a:pPr>
            <a:r>
              <a:rPr lang="es-ES" sz="2400" b="1">
                <a:latin typeface="BankGothic Md BT" pitchFamily="34" charset="0"/>
              </a:rPr>
              <a:t>C</a:t>
            </a:r>
            <a:r>
              <a:rPr lang="es-EC" sz="2400" b="1">
                <a:latin typeface="BankGothic Md BT" pitchFamily="34" charset="0"/>
              </a:rPr>
              <a:t>ó</a:t>
            </a:r>
            <a:r>
              <a:rPr lang="es-ES" sz="2400" b="1">
                <a:latin typeface="BankGothic Md BT" pitchFamily="34" charset="0"/>
              </a:rPr>
              <a:t>mo califica el servicio del Cajero Automático del Banco de Machala?</a:t>
            </a:r>
          </a:p>
        </p:txBody>
      </p:sp>
      <p:graphicFrame>
        <p:nvGraphicFramePr>
          <p:cNvPr id="188416" name="Object 0"/>
          <p:cNvGraphicFramePr>
            <a:graphicFrameLocks noChangeAspect="1"/>
          </p:cNvGraphicFramePr>
          <p:nvPr/>
        </p:nvGraphicFramePr>
        <p:xfrm>
          <a:off x="304800" y="3008313"/>
          <a:ext cx="8534400" cy="2936875"/>
        </p:xfrm>
        <a:graphic>
          <a:graphicData uri="http://schemas.openxmlformats.org/presentationml/2006/ole">
            <p:oleObj spid="_x0000_s188416" name="Documento" r:id="rId4" imgW="4710600" imgH="1620360" progId="Word.Document.8">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s-ES" b="1" u="sng">
                <a:latin typeface="BankGothic Md BT" pitchFamily="34" charset="0"/>
              </a:rPr>
              <a:t>PREGUNTA 15</a:t>
            </a:r>
          </a:p>
        </p:txBody>
      </p:sp>
      <p:sp>
        <p:nvSpPr>
          <p:cNvPr id="83971" name="Rectangle 3"/>
          <p:cNvSpPr>
            <a:spLocks noGrp="1" noChangeArrowheads="1"/>
          </p:cNvSpPr>
          <p:nvPr>
            <p:ph type="body" sz="half" idx="1"/>
          </p:nvPr>
        </p:nvSpPr>
        <p:spPr>
          <a:xfrm>
            <a:off x="457200" y="1600200"/>
            <a:ext cx="8305800" cy="4525963"/>
          </a:xfrm>
        </p:spPr>
        <p:txBody>
          <a:bodyPr/>
          <a:lstStyle/>
          <a:p>
            <a:pPr>
              <a:buFontTx/>
              <a:buBlip>
                <a:blip r:embed="rId3"/>
              </a:buBlip>
            </a:pPr>
            <a:r>
              <a:rPr lang="es-ES" sz="2400" b="1">
                <a:latin typeface="BankGothic Md BT" pitchFamily="34" charset="0"/>
              </a:rPr>
              <a:t>Considera que el Banco de Machala deber</a:t>
            </a:r>
            <a:r>
              <a:rPr lang="es-EC" sz="2400" b="1">
                <a:latin typeface="BankGothic Md BT" pitchFamily="34" charset="0"/>
              </a:rPr>
              <a:t>í</a:t>
            </a:r>
            <a:r>
              <a:rPr lang="es-ES" sz="2400" b="1">
                <a:latin typeface="BankGothic Md BT" pitchFamily="34" charset="0"/>
              </a:rPr>
              <a:t>a de promocionarse mas a Nivel Nacional?</a:t>
            </a:r>
          </a:p>
        </p:txBody>
      </p:sp>
      <p:graphicFrame>
        <p:nvGraphicFramePr>
          <p:cNvPr id="189440" name="Object 1024"/>
          <p:cNvGraphicFramePr>
            <a:graphicFrameLocks noChangeAspect="1"/>
          </p:cNvGraphicFramePr>
          <p:nvPr/>
        </p:nvGraphicFramePr>
        <p:xfrm>
          <a:off x="457200" y="3048000"/>
          <a:ext cx="8458200" cy="2679700"/>
        </p:xfrm>
        <a:graphic>
          <a:graphicData uri="http://schemas.openxmlformats.org/presentationml/2006/ole">
            <p:oleObj spid="_x0000_s189440" name="Documento" r:id="rId4" imgW="4538880" imgH="1438920"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a:buFontTx/>
              <a:buBlip>
                <a:blip r:embed="rId2"/>
              </a:buBlip>
            </a:pPr>
            <a:r>
              <a:rPr lang="es-ES" sz="2800">
                <a:latin typeface="BankGothic Md BT" pitchFamily="34" charset="0"/>
              </a:rPr>
              <a:t>El 16 de julio de 1962 Banco de Machala abría sus puertas al público dando inicio a una era de completa dedicación a la provincia del El Oro. </a:t>
            </a:r>
          </a:p>
          <a:p>
            <a:pPr>
              <a:buFontTx/>
              <a:buBlip>
                <a:blip r:embed="rId2"/>
              </a:buBlip>
            </a:pPr>
            <a:r>
              <a:rPr lang="es-ES" sz="2800">
                <a:latin typeface="BankGothic Md BT" pitchFamily="34" charset="0"/>
              </a:rPr>
              <a:t>Cinco años después, creación de la primera sucursal en la ciudad de Pasaje el 23 de Mayo de 1967. </a:t>
            </a:r>
          </a:p>
          <a:p>
            <a:pPr>
              <a:buFontTx/>
              <a:buBlip>
                <a:blip r:embed="rId2"/>
              </a:buBlip>
            </a:pPr>
            <a:r>
              <a:rPr lang="es-ES" sz="2800">
                <a:latin typeface="BankGothic Md BT" pitchFamily="34" charset="0"/>
              </a:rPr>
              <a:t>27 de septiembre de 1982 se crea la Sucursal Mayor Guayaquil. </a:t>
            </a:r>
          </a:p>
          <a:p>
            <a:pPr>
              <a:buFontTx/>
              <a:buBlip>
                <a:blip r:embed="rId2"/>
              </a:buBlip>
            </a:pPr>
            <a:endParaRPr lang="es-ES" sz="2800">
              <a:latin typeface="BankGothic Md BT"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Grp="1" noChangeArrowheads="1"/>
          </p:cNvSpPr>
          <p:nvPr>
            <p:ph type="ctrTitle"/>
          </p:nvPr>
        </p:nvSpPr>
        <p:spPr/>
        <p:txBody>
          <a:bodyPr/>
          <a:lstStyle/>
          <a:p>
            <a:r>
              <a:rPr lang="es-ES" b="1">
                <a:latin typeface="BankGothic Md BT" pitchFamily="34" charset="0"/>
              </a:rPr>
              <a:t>ANALISIS DE LAS ENCUESTAS</a:t>
            </a:r>
          </a:p>
        </p:txBody>
      </p:sp>
      <p:sp>
        <p:nvSpPr>
          <p:cNvPr id="86021" name="Rectangle 5"/>
          <p:cNvSpPr>
            <a:spLocks noGrp="1" noChangeArrowheads="1"/>
          </p:cNvSpPr>
          <p:nvPr>
            <p:ph type="subTitle" idx="1"/>
          </p:nvPr>
        </p:nvSpPr>
        <p:spPr/>
        <p:txBody>
          <a:bodyPr/>
          <a:lstStyle/>
          <a:p>
            <a:pPr>
              <a:buFontTx/>
              <a:buChar char="•"/>
            </a:pPr>
            <a:endParaRPr lang="es-ES">
              <a:latin typeface="BankGothic Md BT" pitchFamily="34" charset="0"/>
            </a:endParaRPr>
          </a:p>
          <a:p>
            <a:pPr>
              <a:buFontTx/>
              <a:buBlip>
                <a:blip r:embed="rId2"/>
              </a:buBlip>
            </a:pPr>
            <a:r>
              <a:rPr lang="es-ES">
                <a:latin typeface="BankGothic Md BT" pitchFamily="34" charset="0"/>
              </a:rPr>
              <a:t>Ciudad de Guayaquil</a:t>
            </a:r>
            <a:r>
              <a:rPr lang="es-ES"/>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s-ES" b="1" u="sng">
                <a:latin typeface="BankGothic Md BT" pitchFamily="34" charset="0"/>
              </a:rPr>
              <a:t>PREGUNTA 1</a:t>
            </a:r>
          </a:p>
        </p:txBody>
      </p:sp>
      <p:sp>
        <p:nvSpPr>
          <p:cNvPr id="89091" name="Rectangle 3"/>
          <p:cNvSpPr>
            <a:spLocks noGrp="1" noChangeArrowheads="1"/>
          </p:cNvSpPr>
          <p:nvPr>
            <p:ph type="body" sz="half" idx="1"/>
          </p:nvPr>
        </p:nvSpPr>
        <p:spPr>
          <a:xfrm>
            <a:off x="457200" y="1600200"/>
            <a:ext cx="8229600" cy="533400"/>
          </a:xfrm>
        </p:spPr>
        <p:txBody>
          <a:bodyPr/>
          <a:lstStyle/>
          <a:p>
            <a:pPr>
              <a:buFontTx/>
              <a:buBlip>
                <a:blip r:embed="rId3"/>
              </a:buBlip>
            </a:pPr>
            <a:r>
              <a:rPr lang="es-ES" sz="2400" b="1">
                <a:latin typeface="BankGothic Md BT" pitchFamily="34" charset="0"/>
              </a:rPr>
              <a:t>G</a:t>
            </a:r>
            <a:r>
              <a:rPr lang="es-EC" sz="2400" b="1">
                <a:latin typeface="BankGothic Md BT" pitchFamily="34" charset="0"/>
              </a:rPr>
              <a:t>é</a:t>
            </a:r>
            <a:r>
              <a:rPr lang="es-ES" sz="2400" b="1">
                <a:latin typeface="BankGothic Md BT" pitchFamily="34" charset="0"/>
              </a:rPr>
              <a:t>nero del Encuestado</a:t>
            </a:r>
          </a:p>
        </p:txBody>
      </p:sp>
      <p:graphicFrame>
        <p:nvGraphicFramePr>
          <p:cNvPr id="190464" name="Object 0"/>
          <p:cNvGraphicFramePr>
            <a:graphicFrameLocks noChangeAspect="1"/>
          </p:cNvGraphicFramePr>
          <p:nvPr/>
        </p:nvGraphicFramePr>
        <p:xfrm>
          <a:off x="0" y="2895600"/>
          <a:ext cx="9448800" cy="2057400"/>
        </p:xfrm>
        <a:graphic>
          <a:graphicData uri="http://schemas.openxmlformats.org/presentationml/2006/ole">
            <p:oleObj spid="_x0000_s190464" name="Documento" r:id="rId4" imgW="5015160" imgH="1040040" progId="Word.Document.8">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0"/>
            <a:ext cx="8229600" cy="1143000"/>
          </a:xfrm>
        </p:spPr>
        <p:txBody>
          <a:bodyPr/>
          <a:lstStyle/>
          <a:p>
            <a:r>
              <a:rPr lang="es-ES" b="1" u="sng">
                <a:latin typeface="BankGothic Md BT" pitchFamily="34" charset="0"/>
              </a:rPr>
              <a:t>PREGUNTA 2</a:t>
            </a:r>
          </a:p>
        </p:txBody>
      </p:sp>
      <p:sp>
        <p:nvSpPr>
          <p:cNvPr id="91139" name="Rectangle 3"/>
          <p:cNvSpPr>
            <a:spLocks noGrp="1" noChangeArrowheads="1"/>
          </p:cNvSpPr>
          <p:nvPr>
            <p:ph type="body" sz="half" idx="1"/>
          </p:nvPr>
        </p:nvSpPr>
        <p:spPr>
          <a:xfrm>
            <a:off x="457200" y="990600"/>
            <a:ext cx="8229600" cy="457200"/>
          </a:xfrm>
        </p:spPr>
        <p:txBody>
          <a:bodyPr/>
          <a:lstStyle/>
          <a:p>
            <a:pPr>
              <a:buFontTx/>
              <a:buBlip>
                <a:blip r:embed="rId3"/>
              </a:buBlip>
            </a:pPr>
            <a:r>
              <a:rPr lang="es-ES" sz="2400" b="1">
                <a:latin typeface="BankGothic Md BT" pitchFamily="34" charset="0"/>
              </a:rPr>
              <a:t>Edad del Encuestado</a:t>
            </a:r>
          </a:p>
        </p:txBody>
      </p:sp>
      <p:graphicFrame>
        <p:nvGraphicFramePr>
          <p:cNvPr id="191488" name="Object 0"/>
          <p:cNvGraphicFramePr>
            <a:graphicFrameLocks noChangeAspect="1"/>
          </p:cNvGraphicFramePr>
          <p:nvPr>
            <p:ph sz="half" idx="2"/>
          </p:nvPr>
        </p:nvGraphicFramePr>
        <p:xfrm>
          <a:off x="1295400" y="1828800"/>
          <a:ext cx="5675313" cy="7467600"/>
        </p:xfrm>
        <a:graphic>
          <a:graphicData uri="http://schemas.openxmlformats.org/presentationml/2006/ole">
            <p:oleObj spid="_x0000_s191488" name="Documento" r:id="rId4" imgW="4043520" imgH="4525920" progId="Word.Document.8">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s-ES" b="1" u="sng">
                <a:latin typeface="BankGothic Md BT" pitchFamily="34" charset="0"/>
              </a:rPr>
              <a:t>PREGUNTA 3</a:t>
            </a:r>
          </a:p>
        </p:txBody>
      </p:sp>
      <p:sp>
        <p:nvSpPr>
          <p:cNvPr id="93187" name="Rectangle 3"/>
          <p:cNvSpPr>
            <a:spLocks noGrp="1" noChangeArrowheads="1"/>
          </p:cNvSpPr>
          <p:nvPr>
            <p:ph type="body" sz="half" idx="1"/>
          </p:nvPr>
        </p:nvSpPr>
        <p:spPr>
          <a:xfrm>
            <a:off x="457200" y="1600200"/>
            <a:ext cx="8229600" cy="4525963"/>
          </a:xfrm>
        </p:spPr>
        <p:txBody>
          <a:bodyPr/>
          <a:lstStyle/>
          <a:p>
            <a:pPr>
              <a:buFontTx/>
              <a:buBlip>
                <a:blip r:embed="rId2"/>
              </a:buBlip>
            </a:pPr>
            <a:r>
              <a:rPr lang="es-ES" sz="2400" b="1">
                <a:latin typeface="BankGothic Md BT" pitchFamily="34" charset="0"/>
              </a:rPr>
              <a:t>Labor del Encuestado</a:t>
            </a:r>
          </a:p>
        </p:txBody>
      </p:sp>
      <p:graphicFrame>
        <p:nvGraphicFramePr>
          <p:cNvPr id="93453" name="Group 269"/>
          <p:cNvGraphicFramePr>
            <a:graphicFrameLocks noGrp="1"/>
          </p:cNvGraphicFramePr>
          <p:nvPr>
            <p:ph sz="half" idx="2"/>
          </p:nvPr>
        </p:nvGraphicFramePr>
        <p:xfrm>
          <a:off x="1143000" y="2438400"/>
          <a:ext cx="7467600" cy="3081338"/>
        </p:xfrm>
        <a:graphic>
          <a:graphicData uri="http://schemas.openxmlformats.org/drawingml/2006/table">
            <a:tbl>
              <a:tblPr/>
              <a:tblGrid>
                <a:gridCol w="1244600"/>
                <a:gridCol w="1244600"/>
                <a:gridCol w="1244600"/>
                <a:gridCol w="1244600"/>
                <a:gridCol w="1244600"/>
                <a:gridCol w="1244600"/>
              </a:tblGrid>
              <a:tr h="96520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1" i="0" u="none" strike="noStrike" cap="none" normalizeH="0" baseline="0" smtClean="0">
                        <a:ln>
                          <a:noFill/>
                        </a:ln>
                        <a:solidFill>
                          <a:schemeClr val="tx1"/>
                        </a:solidFill>
                        <a:effectLst/>
                        <a:latin typeface="BankGothic Md BT"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Frequency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Percent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 Percent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Cumulative Percent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Trabaja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62,8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62,8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62,8</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Estudia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87,6</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Los dos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s-ES" b="1" u="sng">
                <a:latin typeface="BankGothic Md BT" pitchFamily="34" charset="0"/>
              </a:rPr>
              <a:t>PREGUNTA 4</a:t>
            </a:r>
          </a:p>
        </p:txBody>
      </p:sp>
      <p:sp>
        <p:nvSpPr>
          <p:cNvPr id="95235" name="Rectangle 3"/>
          <p:cNvSpPr>
            <a:spLocks noGrp="1" noChangeArrowheads="1"/>
          </p:cNvSpPr>
          <p:nvPr>
            <p:ph type="body" sz="half" idx="1"/>
          </p:nvPr>
        </p:nvSpPr>
        <p:spPr>
          <a:xfrm>
            <a:off x="457200" y="1600200"/>
            <a:ext cx="8229600" cy="1295400"/>
          </a:xfrm>
        </p:spPr>
        <p:txBody>
          <a:bodyPr/>
          <a:lstStyle/>
          <a:p>
            <a:pPr>
              <a:buFontTx/>
              <a:buBlip>
                <a:blip r:embed="rId3"/>
              </a:buBlip>
            </a:pPr>
            <a:r>
              <a:rPr lang="es-ES" sz="2400" b="1">
                <a:latin typeface="BankGothic Md BT" pitchFamily="34" charset="0"/>
              </a:rPr>
              <a:t>Qu</a:t>
            </a:r>
            <a:r>
              <a:rPr lang="es-EC" sz="2400" b="1">
                <a:latin typeface="BankGothic Md BT" pitchFamily="34" charset="0"/>
              </a:rPr>
              <a:t>é</a:t>
            </a:r>
            <a:r>
              <a:rPr lang="es-ES" sz="2400" b="1">
                <a:latin typeface="BankGothic Md BT" pitchFamily="34" charset="0"/>
              </a:rPr>
              <a:t> banco es el primero que se le viene a la mente?</a:t>
            </a:r>
          </a:p>
        </p:txBody>
      </p:sp>
      <p:graphicFrame>
        <p:nvGraphicFramePr>
          <p:cNvPr id="192512" name="Object 1024"/>
          <p:cNvGraphicFramePr>
            <a:graphicFrameLocks noChangeAspect="1"/>
          </p:cNvGraphicFramePr>
          <p:nvPr/>
        </p:nvGraphicFramePr>
        <p:xfrm>
          <a:off x="685800" y="2286000"/>
          <a:ext cx="8458200" cy="3362325"/>
        </p:xfrm>
        <a:graphic>
          <a:graphicData uri="http://schemas.openxmlformats.org/presentationml/2006/ole">
            <p:oleObj spid="_x0000_s192512" name="Documento" r:id="rId4" imgW="4901040" imgH="1947960" progId="Word.Document.8">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s-ES" b="1" u="sng">
                <a:latin typeface="BankGothic Md BT" pitchFamily="34" charset="0"/>
              </a:rPr>
              <a:t>PREGUNTA 5</a:t>
            </a:r>
          </a:p>
        </p:txBody>
      </p:sp>
      <p:sp>
        <p:nvSpPr>
          <p:cNvPr id="97283" name="Rectangle 3"/>
          <p:cNvSpPr>
            <a:spLocks noGrp="1" noChangeArrowheads="1"/>
          </p:cNvSpPr>
          <p:nvPr>
            <p:ph type="body" sz="half" idx="1"/>
          </p:nvPr>
        </p:nvSpPr>
        <p:spPr/>
        <p:txBody>
          <a:bodyPr/>
          <a:lstStyle/>
          <a:p>
            <a:pPr>
              <a:buFontTx/>
              <a:buBlip>
                <a:blip r:embed="rId2"/>
              </a:buBlip>
            </a:pPr>
            <a:r>
              <a:rPr lang="es-ES" sz="2400" b="1">
                <a:latin typeface="BankGothic Md BT" pitchFamily="34" charset="0"/>
              </a:rPr>
              <a:t>Conoce usted al Banco de Machala?</a:t>
            </a:r>
          </a:p>
        </p:txBody>
      </p:sp>
      <p:graphicFrame>
        <p:nvGraphicFramePr>
          <p:cNvPr id="97489" name="Group 209"/>
          <p:cNvGraphicFramePr>
            <a:graphicFrameLocks noGrp="1"/>
          </p:cNvGraphicFramePr>
          <p:nvPr>
            <p:ph sz="half" idx="2"/>
          </p:nvPr>
        </p:nvGraphicFramePr>
        <p:xfrm>
          <a:off x="533400" y="2362200"/>
          <a:ext cx="8229600" cy="2366963"/>
        </p:xfrm>
        <a:graphic>
          <a:graphicData uri="http://schemas.openxmlformats.org/drawingml/2006/table">
            <a:tbl>
              <a:tblPr/>
              <a:tblGrid>
                <a:gridCol w="1371600"/>
                <a:gridCol w="1371600"/>
                <a:gridCol w="1371600"/>
                <a:gridCol w="1371600"/>
                <a:gridCol w="1371600"/>
                <a:gridCol w="1371600"/>
              </a:tblGrid>
              <a:tr h="612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1" i="0" u="none" strike="noStrike" cap="none" normalizeH="0" baseline="0" smtClean="0">
                        <a:ln>
                          <a:noFill/>
                        </a:ln>
                        <a:solidFill>
                          <a:schemeClr val="tx1"/>
                        </a:solidFill>
                        <a:effectLst/>
                        <a:latin typeface="BankGothic Md BT"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1" i="0" u="none" strike="noStrike" cap="none" normalizeH="0" baseline="0" smtClean="0">
                        <a:ln>
                          <a:noFill/>
                        </a:ln>
                        <a:solidFill>
                          <a:schemeClr val="tx1"/>
                        </a:solidFill>
                        <a:effectLst/>
                        <a:latin typeface="BankGothic Md BT"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Frequency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Percent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 Percent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Cumulative Percent</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6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Valid</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380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94,9</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0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s-ES" b="1" u="sng">
                <a:latin typeface="BankGothic Md BT" pitchFamily="34" charset="0"/>
              </a:rPr>
              <a:t>PREGUNTA 6</a:t>
            </a:r>
          </a:p>
        </p:txBody>
      </p:sp>
      <p:sp>
        <p:nvSpPr>
          <p:cNvPr id="100355" name="Rectangle 3"/>
          <p:cNvSpPr>
            <a:spLocks noGrp="1" noChangeArrowheads="1"/>
          </p:cNvSpPr>
          <p:nvPr>
            <p:ph type="body" sz="half" idx="1"/>
          </p:nvPr>
        </p:nvSpPr>
        <p:spPr/>
        <p:txBody>
          <a:bodyPr/>
          <a:lstStyle/>
          <a:p>
            <a:pPr>
              <a:buFontTx/>
              <a:buBlip>
                <a:blip r:embed="rId3"/>
              </a:buBlip>
            </a:pPr>
            <a:r>
              <a:rPr lang="es-ES" sz="2400" b="1">
                <a:latin typeface="BankGothic Md BT" pitchFamily="34" charset="0"/>
              </a:rPr>
              <a:t>En que Banco usted posee una cuenta?</a:t>
            </a:r>
          </a:p>
        </p:txBody>
      </p:sp>
      <p:graphicFrame>
        <p:nvGraphicFramePr>
          <p:cNvPr id="193536" name="Object 2048"/>
          <p:cNvGraphicFramePr>
            <a:graphicFrameLocks noChangeAspect="1"/>
          </p:cNvGraphicFramePr>
          <p:nvPr/>
        </p:nvGraphicFramePr>
        <p:xfrm>
          <a:off x="304800" y="2743200"/>
          <a:ext cx="8839200" cy="3233738"/>
        </p:xfrm>
        <a:graphic>
          <a:graphicData uri="http://schemas.openxmlformats.org/presentationml/2006/ole">
            <p:oleObj spid="_x0000_s193536" name="Documento" r:id="rId4" imgW="4881960" imgH="1786680" progId="Word.Document.8">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s-ES" b="1" u="sng">
                <a:latin typeface="BankGothic Md BT" pitchFamily="34" charset="0"/>
              </a:rPr>
              <a:t>PREGUNTA 7</a:t>
            </a:r>
          </a:p>
        </p:txBody>
      </p:sp>
      <p:sp>
        <p:nvSpPr>
          <p:cNvPr id="103427" name="Rectangle 3"/>
          <p:cNvSpPr>
            <a:spLocks noGrp="1" noChangeArrowheads="1"/>
          </p:cNvSpPr>
          <p:nvPr>
            <p:ph type="body" sz="half" idx="1"/>
          </p:nvPr>
        </p:nvSpPr>
        <p:spPr>
          <a:xfrm>
            <a:off x="457200" y="1600200"/>
            <a:ext cx="8305800" cy="1295400"/>
          </a:xfrm>
        </p:spPr>
        <p:txBody>
          <a:bodyPr/>
          <a:lstStyle/>
          <a:p>
            <a:pPr>
              <a:buFontTx/>
              <a:buBlip>
                <a:blip r:embed="rId3"/>
              </a:buBlip>
            </a:pPr>
            <a:r>
              <a:rPr lang="es-ES" sz="2400" b="1">
                <a:latin typeface="BankGothic Md BT" pitchFamily="34" charset="0"/>
              </a:rPr>
              <a:t>C</a:t>
            </a:r>
            <a:r>
              <a:rPr lang="es-EC" sz="2400" b="1">
                <a:latin typeface="BankGothic Md BT" pitchFamily="34" charset="0"/>
              </a:rPr>
              <a:t>ó</a:t>
            </a:r>
            <a:r>
              <a:rPr lang="es-ES" sz="2400" b="1">
                <a:latin typeface="BankGothic Md BT" pitchFamily="34" charset="0"/>
              </a:rPr>
              <a:t>mo califica los medios de comunicación por los cuales siempre este informándose acerca del primer banco que nombr</a:t>
            </a:r>
            <a:r>
              <a:rPr lang="es-EC" sz="2400" b="1">
                <a:latin typeface="BankGothic Md BT" pitchFamily="34" charset="0"/>
              </a:rPr>
              <a:t>ó</a:t>
            </a:r>
            <a:r>
              <a:rPr lang="es-ES" sz="2400" b="1">
                <a:latin typeface="BankGothic Md BT" pitchFamily="34" charset="0"/>
              </a:rPr>
              <a:t>?</a:t>
            </a:r>
            <a:endParaRPr lang="es-ES" sz="3200" b="1">
              <a:latin typeface="BankGothic Md BT" pitchFamily="34" charset="0"/>
            </a:endParaRPr>
          </a:p>
        </p:txBody>
      </p:sp>
      <p:graphicFrame>
        <p:nvGraphicFramePr>
          <p:cNvPr id="194560" name="Object 0"/>
          <p:cNvGraphicFramePr>
            <a:graphicFrameLocks noChangeAspect="1"/>
          </p:cNvGraphicFramePr>
          <p:nvPr/>
        </p:nvGraphicFramePr>
        <p:xfrm>
          <a:off x="-228600" y="3048000"/>
          <a:ext cx="9144000" cy="2713038"/>
        </p:xfrm>
        <a:graphic>
          <a:graphicData uri="http://schemas.openxmlformats.org/presentationml/2006/ole">
            <p:oleObj spid="_x0000_s194560" name="Documento" r:id="rId4" imgW="4955040" imgH="1469880" progId="Word.Document.8">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s-ES" b="1" u="sng">
                <a:latin typeface="BankGothic Md BT" pitchFamily="34" charset="0"/>
              </a:rPr>
              <a:t>PREGUNTA 8</a:t>
            </a:r>
          </a:p>
        </p:txBody>
      </p:sp>
      <p:sp>
        <p:nvSpPr>
          <p:cNvPr id="104451" name="Rectangle 3"/>
          <p:cNvSpPr>
            <a:spLocks noGrp="1" noChangeArrowheads="1"/>
          </p:cNvSpPr>
          <p:nvPr>
            <p:ph type="body" sz="half" idx="1"/>
          </p:nvPr>
        </p:nvSpPr>
        <p:spPr>
          <a:xfrm>
            <a:off x="457200" y="1371600"/>
            <a:ext cx="8229600" cy="2185988"/>
          </a:xfrm>
        </p:spPr>
        <p:txBody>
          <a:bodyPr/>
          <a:lstStyle/>
          <a:p>
            <a:pPr>
              <a:buFontTx/>
              <a:buBlip>
                <a:blip r:embed="rId3"/>
              </a:buBlip>
            </a:pPr>
            <a:r>
              <a:rPr lang="es-ES" sz="2400" b="1">
                <a:latin typeface="BankGothic Md BT" pitchFamily="34" charset="0"/>
              </a:rPr>
              <a:t>Por qué motivo posee una cuenta en el Banco mencionado?</a:t>
            </a:r>
          </a:p>
        </p:txBody>
      </p:sp>
      <p:graphicFrame>
        <p:nvGraphicFramePr>
          <p:cNvPr id="195584" name="Object 1024"/>
          <p:cNvGraphicFramePr>
            <a:graphicFrameLocks noChangeAspect="1"/>
          </p:cNvGraphicFramePr>
          <p:nvPr/>
        </p:nvGraphicFramePr>
        <p:xfrm>
          <a:off x="609600" y="2667000"/>
          <a:ext cx="8534400" cy="3171825"/>
        </p:xfrm>
        <a:graphic>
          <a:graphicData uri="http://schemas.openxmlformats.org/presentationml/2006/ole">
            <p:oleObj spid="_x0000_s195584" name="Documento" r:id="rId4" imgW="4805640" imgH="1786680" progId="Word.Document.8">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s-ES" b="1" u="sng">
                <a:latin typeface="BankGothic Md BT" pitchFamily="34" charset="0"/>
              </a:rPr>
              <a:t>PREGUNTA 9</a:t>
            </a:r>
          </a:p>
        </p:txBody>
      </p:sp>
      <p:sp>
        <p:nvSpPr>
          <p:cNvPr id="107523" name="Rectangle 3"/>
          <p:cNvSpPr>
            <a:spLocks noGrp="1" noChangeArrowheads="1"/>
          </p:cNvSpPr>
          <p:nvPr>
            <p:ph type="body" sz="half" idx="1"/>
          </p:nvPr>
        </p:nvSpPr>
        <p:spPr/>
        <p:txBody>
          <a:bodyPr/>
          <a:lstStyle/>
          <a:p>
            <a:pPr>
              <a:buFontTx/>
              <a:buBlip>
                <a:blip r:embed="rId3"/>
              </a:buBlip>
            </a:pPr>
            <a:r>
              <a:rPr lang="es-ES" sz="2400" b="1">
                <a:latin typeface="BankGothic Md BT" pitchFamily="34" charset="0"/>
              </a:rPr>
              <a:t>Por qu</a:t>
            </a:r>
            <a:r>
              <a:rPr lang="es-EC" sz="2400" b="1">
                <a:latin typeface="BankGothic Md BT" pitchFamily="34" charset="0"/>
              </a:rPr>
              <a:t>é</a:t>
            </a:r>
            <a:r>
              <a:rPr lang="es-ES" sz="2400" b="1">
                <a:latin typeface="BankGothic Md BT" pitchFamily="34" charset="0"/>
              </a:rPr>
              <a:t> medio conoció al Banco de Machala?</a:t>
            </a:r>
          </a:p>
        </p:txBody>
      </p:sp>
      <p:graphicFrame>
        <p:nvGraphicFramePr>
          <p:cNvPr id="196608" name="Object 1024"/>
          <p:cNvGraphicFramePr>
            <a:graphicFrameLocks noChangeAspect="1"/>
          </p:cNvGraphicFramePr>
          <p:nvPr/>
        </p:nvGraphicFramePr>
        <p:xfrm>
          <a:off x="-762000" y="2667000"/>
          <a:ext cx="11125200" cy="2868613"/>
        </p:xfrm>
        <a:graphic>
          <a:graphicData uri="http://schemas.openxmlformats.org/presentationml/2006/ole">
            <p:oleObj spid="_x0000_s196608" name="Documento" r:id="rId4" imgW="6100920" imgH="1573560"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5400" b="1" u="sng">
                <a:latin typeface="BankGothic Md BT" pitchFamily="34" charset="0"/>
              </a:rPr>
              <a:t>MISIÓN</a:t>
            </a:r>
            <a:endParaRPr lang="es-ES" sz="5400" b="1" u="sng">
              <a:latin typeface="BankGothic Md BT" pitchFamily="34" charset="0"/>
            </a:endParaRPr>
          </a:p>
        </p:txBody>
      </p:sp>
      <p:sp>
        <p:nvSpPr>
          <p:cNvPr id="13315" name="Rectangle 3"/>
          <p:cNvSpPr>
            <a:spLocks noGrp="1" noChangeArrowheads="1"/>
          </p:cNvSpPr>
          <p:nvPr>
            <p:ph type="body" idx="1"/>
          </p:nvPr>
        </p:nvSpPr>
        <p:spPr>
          <a:xfrm>
            <a:off x="457200" y="1600200"/>
            <a:ext cx="8229600" cy="1066800"/>
          </a:xfrm>
        </p:spPr>
        <p:txBody>
          <a:bodyPr/>
          <a:lstStyle/>
          <a:p>
            <a:pPr>
              <a:buFontTx/>
              <a:buBlip>
                <a:blip r:embed="rId2"/>
              </a:buBlip>
            </a:pPr>
            <a:r>
              <a:rPr lang="es-ES" sz="2800">
                <a:latin typeface="BankGothic Md BT" pitchFamily="34" charset="0"/>
              </a:rPr>
              <a:t>Impulsar el progreso económico del país, de sus clientes y colaboradores</a:t>
            </a:r>
            <a:r>
              <a:rPr lang="es-EC" sz="2800">
                <a:latin typeface="BankGothic Md BT" pitchFamily="34" charset="0"/>
              </a:rPr>
              <a:t>.</a:t>
            </a:r>
            <a:endParaRPr lang="es-ES" sz="2800">
              <a:latin typeface="BankGothic Md BT" pitchFamily="34" charset="0"/>
            </a:endParaRPr>
          </a:p>
        </p:txBody>
      </p:sp>
      <p:sp>
        <p:nvSpPr>
          <p:cNvPr id="13316" name="Rectangle 4"/>
          <p:cNvSpPr>
            <a:spLocks noChangeArrowheads="1"/>
          </p:cNvSpPr>
          <p:nvPr/>
        </p:nvSpPr>
        <p:spPr bwMode="auto">
          <a:xfrm>
            <a:off x="533400" y="2438400"/>
            <a:ext cx="8229600" cy="1143000"/>
          </a:xfrm>
          <a:prstGeom prst="rect">
            <a:avLst/>
          </a:prstGeom>
          <a:noFill/>
          <a:ln w="9525">
            <a:noFill/>
            <a:miter lim="800000"/>
            <a:headEnd/>
            <a:tailEnd/>
          </a:ln>
          <a:effectLst/>
        </p:spPr>
        <p:txBody>
          <a:bodyPr anchor="ctr"/>
          <a:lstStyle/>
          <a:p>
            <a:pPr algn="ctr">
              <a:spcBef>
                <a:spcPct val="0"/>
              </a:spcBef>
              <a:buFontTx/>
              <a:buNone/>
            </a:pPr>
            <a:r>
              <a:rPr lang="en-US" sz="5400" u="sng">
                <a:solidFill>
                  <a:schemeClr val="tx2"/>
                </a:solidFill>
                <a:latin typeface="BankGothic Md BT" pitchFamily="34" charset="0"/>
              </a:rPr>
              <a:t>VISIÓN</a:t>
            </a:r>
            <a:endParaRPr lang="es-ES" sz="5400" u="sng">
              <a:solidFill>
                <a:schemeClr val="tx2"/>
              </a:solidFill>
              <a:latin typeface="BankGothic Md BT" pitchFamily="34" charset="0"/>
            </a:endParaRPr>
          </a:p>
        </p:txBody>
      </p:sp>
      <p:sp>
        <p:nvSpPr>
          <p:cNvPr id="13317" name="Rectangle 5"/>
          <p:cNvSpPr>
            <a:spLocks noChangeArrowheads="1"/>
          </p:cNvSpPr>
          <p:nvPr/>
        </p:nvSpPr>
        <p:spPr bwMode="auto">
          <a:xfrm>
            <a:off x="457200" y="3810000"/>
            <a:ext cx="8229600" cy="1066800"/>
          </a:xfrm>
          <a:prstGeom prst="rect">
            <a:avLst/>
          </a:prstGeom>
          <a:noFill/>
          <a:ln w="9525">
            <a:noFill/>
            <a:miter lim="800000"/>
            <a:headEnd/>
            <a:tailEnd/>
          </a:ln>
          <a:effectLst/>
        </p:spPr>
        <p:txBody>
          <a:bodyPr/>
          <a:lstStyle/>
          <a:p>
            <a:pPr marL="342900" indent="-342900">
              <a:buFontTx/>
              <a:buBlip>
                <a:blip r:embed="rId2"/>
              </a:buBlip>
            </a:pPr>
            <a:r>
              <a:rPr lang="es-ES" sz="2800" b="0">
                <a:latin typeface="BankGothic Md BT" pitchFamily="34" charset="0"/>
              </a:rPr>
              <a:t>A inicios del año 2007 nos vemos </a:t>
            </a:r>
            <a:r>
              <a:rPr lang="es-EC" sz="2800" b="0">
                <a:latin typeface="BankGothic Md BT" pitchFamily="34" charset="0"/>
              </a:rPr>
              <a:t> </a:t>
            </a:r>
            <a:r>
              <a:rPr lang="es-ES" sz="2800" b="0">
                <a:latin typeface="BankGothic Md BT" pitchFamily="34" charset="0"/>
              </a:rPr>
              <a:t>como </a:t>
            </a:r>
            <a:r>
              <a:rPr lang="es-EC" sz="2800" b="0">
                <a:latin typeface="BankGothic Md BT" pitchFamily="34" charset="0"/>
              </a:rPr>
              <a:t>  </a:t>
            </a:r>
            <a:r>
              <a:rPr lang="es-ES" sz="2800" b="0">
                <a:latin typeface="BankGothic Md BT" pitchFamily="34" charset="0"/>
              </a:rPr>
              <a:t>una institución líder entre los bancos medianos del país</a:t>
            </a:r>
            <a:r>
              <a:rPr lang="es-EC" sz="2800" b="0">
                <a:latin typeface="BankGothic Md BT" pitchFamily="34" charset="0"/>
              </a:rPr>
              <a:t>.</a:t>
            </a:r>
            <a:endParaRPr lang="es-ES" sz="2800" b="0">
              <a:latin typeface="BankGothic Md BT"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143000" y="1981200"/>
            <a:ext cx="7467600" cy="1371600"/>
          </a:xfrm>
        </p:spPr>
        <p:txBody>
          <a:bodyPr/>
          <a:lstStyle/>
          <a:p>
            <a:r>
              <a:rPr lang="es-ES" b="1">
                <a:latin typeface="Courier New" pitchFamily="49" charset="0"/>
                <a:cs typeface="Courier New" pitchFamily="49" charset="0"/>
              </a:rPr>
              <a:t>Comparación de los resultados obtenidos en Machala y Guayaquil</a:t>
            </a:r>
            <a:r>
              <a:rPr lang="es-ES" sz="3600" b="1">
                <a:latin typeface="Courier New" pitchFamily="49" charset="0"/>
                <a:cs typeface="Courier New" pitchFamily="49" charset="0"/>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s-ES" b="1">
                <a:latin typeface="Courier New" pitchFamily="49" charset="0"/>
                <a:cs typeface="Courier New" pitchFamily="49" charset="0"/>
              </a:rPr>
              <a:t>PREGUNTA 4</a:t>
            </a:r>
          </a:p>
        </p:txBody>
      </p:sp>
      <p:sp>
        <p:nvSpPr>
          <p:cNvPr id="146435" name="Rectangle 3"/>
          <p:cNvSpPr>
            <a:spLocks noGrp="1" noChangeArrowheads="1"/>
          </p:cNvSpPr>
          <p:nvPr>
            <p:ph type="body" sz="half" idx="1"/>
          </p:nvPr>
        </p:nvSpPr>
        <p:spPr/>
        <p:txBody>
          <a:bodyPr/>
          <a:lstStyle/>
          <a:p>
            <a:pPr algn="just"/>
            <a:r>
              <a:rPr lang="es-ES" sz="2800" b="1">
                <a:latin typeface="Courier New" pitchFamily="49" charset="0"/>
                <a:cs typeface="Courier New" pitchFamily="49" charset="0"/>
              </a:rPr>
              <a:t>Qué banco es el primero que se le viene a la mente?</a:t>
            </a:r>
          </a:p>
        </p:txBody>
      </p:sp>
      <p:graphicFrame>
        <p:nvGraphicFramePr>
          <p:cNvPr id="197632" name="Object 1024"/>
          <p:cNvGraphicFramePr>
            <a:graphicFrameLocks noChangeAspect="1"/>
          </p:cNvGraphicFramePr>
          <p:nvPr>
            <p:ph sz="half" idx="2"/>
          </p:nvPr>
        </p:nvGraphicFramePr>
        <p:xfrm>
          <a:off x="685800" y="2895600"/>
          <a:ext cx="4225925" cy="2678113"/>
        </p:xfrm>
        <a:graphic>
          <a:graphicData uri="http://schemas.openxmlformats.org/presentationml/2006/ole">
            <p:oleObj spid="_x0000_s197632" name="Documento" r:id="rId3" imgW="2777400" imgH="1760040" progId="Word.Document.8">
              <p:embed/>
            </p:oleObj>
          </a:graphicData>
        </a:graphic>
      </p:graphicFrame>
      <p:graphicFrame>
        <p:nvGraphicFramePr>
          <p:cNvPr id="197633" name="Object 1025"/>
          <p:cNvGraphicFramePr>
            <a:graphicFrameLocks noChangeAspect="1"/>
          </p:cNvGraphicFramePr>
          <p:nvPr/>
        </p:nvGraphicFramePr>
        <p:xfrm>
          <a:off x="4800600" y="2895600"/>
          <a:ext cx="4343400" cy="2692400"/>
        </p:xfrm>
        <a:graphic>
          <a:graphicData uri="http://schemas.openxmlformats.org/presentationml/2006/ole">
            <p:oleObj spid="_x0000_s197633" name="Documento" r:id="rId4" imgW="3085560" imgH="1912320" progId="Word.Document.8">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s-ES" b="1">
                <a:latin typeface="Courier New" pitchFamily="49" charset="0"/>
                <a:cs typeface="Courier New" pitchFamily="49" charset="0"/>
              </a:rPr>
              <a:t>PREGUNTA 5</a:t>
            </a:r>
            <a:endParaRPr lang="es-ES">
              <a:cs typeface="Times New Roman" pitchFamily="18" charset="0"/>
            </a:endParaRPr>
          </a:p>
        </p:txBody>
      </p:sp>
      <p:sp>
        <p:nvSpPr>
          <p:cNvPr id="147459" name="Rectangle 3"/>
          <p:cNvSpPr>
            <a:spLocks noGrp="1" noChangeArrowheads="1"/>
          </p:cNvSpPr>
          <p:nvPr>
            <p:ph type="body" sz="half" idx="1"/>
          </p:nvPr>
        </p:nvSpPr>
        <p:spPr>
          <a:xfrm>
            <a:off x="609600" y="1905000"/>
            <a:ext cx="8077200" cy="1881188"/>
          </a:xfrm>
        </p:spPr>
        <p:txBody>
          <a:bodyPr/>
          <a:lstStyle/>
          <a:p>
            <a:pPr algn="just"/>
            <a:r>
              <a:rPr lang="es-ES" sz="2800" b="1">
                <a:latin typeface="Courier New" pitchFamily="49" charset="0"/>
                <a:cs typeface="Courier New" pitchFamily="49" charset="0"/>
              </a:rPr>
              <a:t>Usted conoce el Banco de Machala?</a:t>
            </a:r>
            <a:endParaRPr lang="es-EC" sz="2800" b="1">
              <a:latin typeface="Courier New" pitchFamily="49" charset="0"/>
              <a:cs typeface="Courier New" pitchFamily="49" charset="0"/>
            </a:endParaRPr>
          </a:p>
          <a:p>
            <a:pPr algn="just"/>
            <a:endParaRPr lang="es-ES" sz="2800" b="1">
              <a:latin typeface="Courier New" pitchFamily="49" charset="0"/>
              <a:cs typeface="Courier New" pitchFamily="49" charset="0"/>
            </a:endParaRPr>
          </a:p>
        </p:txBody>
      </p:sp>
      <p:graphicFrame>
        <p:nvGraphicFramePr>
          <p:cNvPr id="198656" name="Object 1024"/>
          <p:cNvGraphicFramePr>
            <a:graphicFrameLocks noChangeAspect="1"/>
          </p:cNvGraphicFramePr>
          <p:nvPr/>
        </p:nvGraphicFramePr>
        <p:xfrm>
          <a:off x="4953000" y="2514600"/>
          <a:ext cx="2743200" cy="1828800"/>
        </p:xfrm>
        <a:graphic>
          <a:graphicData uri="http://schemas.openxmlformats.org/presentationml/2006/ole">
            <p:oleObj spid="_x0000_s198656" name="Imagen" r:id="rId3" imgW="2743200" imgH="1828800" progId="Word.Picture.8">
              <p:embed/>
            </p:oleObj>
          </a:graphicData>
        </a:graphic>
      </p:graphicFrame>
      <p:graphicFrame>
        <p:nvGraphicFramePr>
          <p:cNvPr id="198657" name="Object 1025"/>
          <p:cNvGraphicFramePr>
            <a:graphicFrameLocks noChangeAspect="1"/>
          </p:cNvGraphicFramePr>
          <p:nvPr/>
        </p:nvGraphicFramePr>
        <p:xfrm>
          <a:off x="-838200" y="3352800"/>
          <a:ext cx="6094413" cy="1916113"/>
        </p:xfrm>
        <a:graphic>
          <a:graphicData uri="http://schemas.openxmlformats.org/presentationml/2006/ole">
            <p:oleObj spid="_x0000_s198657" name="Documento" r:id="rId4" imgW="3579480" imgH="1125000" progId="Word.Document.8">
              <p:embed/>
            </p:oleObj>
          </a:graphicData>
        </a:graphic>
      </p:graphicFrame>
      <p:graphicFrame>
        <p:nvGraphicFramePr>
          <p:cNvPr id="198658" name="Object 1026"/>
          <p:cNvGraphicFramePr>
            <a:graphicFrameLocks noChangeAspect="1"/>
          </p:cNvGraphicFramePr>
          <p:nvPr/>
        </p:nvGraphicFramePr>
        <p:xfrm>
          <a:off x="3276600" y="3124200"/>
          <a:ext cx="6324600" cy="1687513"/>
        </p:xfrm>
        <a:graphic>
          <a:graphicData uri="http://schemas.openxmlformats.org/presentationml/2006/ole">
            <p:oleObj spid="_x0000_s198658" name="Documento" r:id="rId5" imgW="3515400" imgH="1139760" progId="Word.Document.8">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026"/>
          <p:cNvSpPr>
            <a:spLocks noGrp="1" noChangeArrowheads="1"/>
          </p:cNvSpPr>
          <p:nvPr>
            <p:ph type="title"/>
          </p:nvPr>
        </p:nvSpPr>
        <p:spPr/>
        <p:txBody>
          <a:bodyPr/>
          <a:lstStyle/>
          <a:p>
            <a:r>
              <a:rPr lang="es-ES" b="1">
                <a:latin typeface="Courier New" pitchFamily="49" charset="0"/>
                <a:cs typeface="Courier New" pitchFamily="49" charset="0"/>
              </a:rPr>
              <a:t>PREGUNTA 6</a:t>
            </a:r>
            <a:endParaRPr lang="es-ES">
              <a:cs typeface="Times New Roman" pitchFamily="18" charset="0"/>
            </a:endParaRPr>
          </a:p>
        </p:txBody>
      </p:sp>
      <p:sp>
        <p:nvSpPr>
          <p:cNvPr id="148483" name="Rectangle 1027"/>
          <p:cNvSpPr>
            <a:spLocks noGrp="1" noChangeArrowheads="1"/>
          </p:cNvSpPr>
          <p:nvPr>
            <p:ph type="body" sz="half" idx="1"/>
          </p:nvPr>
        </p:nvSpPr>
        <p:spPr>
          <a:xfrm>
            <a:off x="533400" y="1524000"/>
            <a:ext cx="8305800" cy="1652588"/>
          </a:xfrm>
        </p:spPr>
        <p:txBody>
          <a:bodyPr/>
          <a:lstStyle/>
          <a:p>
            <a:pPr algn="just"/>
            <a:r>
              <a:rPr lang="es-ES" sz="2800" b="1">
                <a:latin typeface="Courier New" pitchFamily="49" charset="0"/>
                <a:cs typeface="Courier New" pitchFamily="49" charset="0"/>
              </a:rPr>
              <a:t>En qué Banco posee cuenta?</a:t>
            </a:r>
          </a:p>
        </p:txBody>
      </p:sp>
      <p:graphicFrame>
        <p:nvGraphicFramePr>
          <p:cNvPr id="199680" name="Object 1024"/>
          <p:cNvGraphicFramePr>
            <a:graphicFrameLocks noChangeAspect="1"/>
          </p:cNvGraphicFramePr>
          <p:nvPr/>
        </p:nvGraphicFramePr>
        <p:xfrm>
          <a:off x="-1295400" y="2286000"/>
          <a:ext cx="8305800" cy="4881563"/>
        </p:xfrm>
        <a:graphic>
          <a:graphicData uri="http://schemas.openxmlformats.org/presentationml/2006/ole">
            <p:oleObj spid="_x0000_s199680" name="Documento" r:id="rId3" imgW="5110560" imgH="2813760" progId="Word.Document.8">
              <p:embed/>
            </p:oleObj>
          </a:graphicData>
        </a:graphic>
      </p:graphicFrame>
      <p:graphicFrame>
        <p:nvGraphicFramePr>
          <p:cNvPr id="199681" name="Object 1025"/>
          <p:cNvGraphicFramePr>
            <a:graphicFrameLocks noChangeAspect="1"/>
          </p:cNvGraphicFramePr>
          <p:nvPr/>
        </p:nvGraphicFramePr>
        <p:xfrm>
          <a:off x="3429000" y="2971800"/>
          <a:ext cx="6913563" cy="3657600"/>
        </p:xfrm>
        <a:graphic>
          <a:graphicData uri="http://schemas.openxmlformats.org/presentationml/2006/ole">
            <p:oleObj spid="_x0000_s199681" name="Documento" r:id="rId4" imgW="4430520" imgH="2106720" progId="Word.Document.8">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p:txBody>
          <a:bodyPr/>
          <a:lstStyle/>
          <a:p>
            <a:r>
              <a:rPr lang="es-ES" b="1">
                <a:latin typeface="Courier New" pitchFamily="49" charset="0"/>
                <a:cs typeface="Courier New" pitchFamily="49" charset="0"/>
              </a:rPr>
              <a:t>PREGUNTA 8</a:t>
            </a:r>
            <a:endParaRPr lang="es-ES">
              <a:cs typeface="Times New Roman" pitchFamily="18" charset="0"/>
            </a:endParaRPr>
          </a:p>
        </p:txBody>
      </p:sp>
      <p:sp>
        <p:nvSpPr>
          <p:cNvPr id="149507" name="Rectangle 1027"/>
          <p:cNvSpPr>
            <a:spLocks noGrp="1" noChangeArrowheads="1"/>
          </p:cNvSpPr>
          <p:nvPr>
            <p:ph type="body" sz="half" idx="1"/>
          </p:nvPr>
        </p:nvSpPr>
        <p:spPr/>
        <p:txBody>
          <a:bodyPr/>
          <a:lstStyle/>
          <a:p>
            <a:pPr algn="just"/>
            <a:r>
              <a:rPr lang="es-ES" sz="2800" b="1">
                <a:latin typeface="Courier New" pitchFamily="49" charset="0"/>
                <a:cs typeface="Times New Roman" pitchFamily="18" charset="0"/>
              </a:rPr>
              <a:t>Por qué motivo posee una cuenta en el Banco mencionado?</a:t>
            </a:r>
          </a:p>
        </p:txBody>
      </p:sp>
      <p:graphicFrame>
        <p:nvGraphicFramePr>
          <p:cNvPr id="200704" name="Object 1024"/>
          <p:cNvGraphicFramePr>
            <a:graphicFrameLocks noChangeAspect="1"/>
          </p:cNvGraphicFramePr>
          <p:nvPr/>
        </p:nvGraphicFramePr>
        <p:xfrm>
          <a:off x="-304800" y="2667000"/>
          <a:ext cx="6096000" cy="3952875"/>
        </p:xfrm>
        <a:graphic>
          <a:graphicData uri="http://schemas.openxmlformats.org/presentationml/2006/ole">
            <p:oleObj spid="_x0000_s200704" name="Documento" r:id="rId3" imgW="4101480" imgH="2366640" progId="Word.Document.8">
              <p:embed/>
            </p:oleObj>
          </a:graphicData>
        </a:graphic>
      </p:graphicFrame>
      <p:graphicFrame>
        <p:nvGraphicFramePr>
          <p:cNvPr id="200705" name="Object 1025"/>
          <p:cNvGraphicFramePr>
            <a:graphicFrameLocks noChangeAspect="1"/>
          </p:cNvGraphicFramePr>
          <p:nvPr/>
        </p:nvGraphicFramePr>
        <p:xfrm>
          <a:off x="3124200" y="2590800"/>
          <a:ext cx="6808788" cy="3990975"/>
        </p:xfrm>
        <a:graphic>
          <a:graphicData uri="http://schemas.openxmlformats.org/presentationml/2006/ole">
            <p:oleObj spid="_x0000_s200705" name="Documento" r:id="rId4" imgW="4885560" imgH="2063160" progId="Word.Document.8">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026"/>
          <p:cNvSpPr>
            <a:spLocks noGrp="1" noChangeArrowheads="1"/>
          </p:cNvSpPr>
          <p:nvPr>
            <p:ph type="title"/>
          </p:nvPr>
        </p:nvSpPr>
        <p:spPr/>
        <p:txBody>
          <a:bodyPr/>
          <a:lstStyle/>
          <a:p>
            <a:r>
              <a:rPr lang="es-ES" b="1">
                <a:latin typeface="Courier New" pitchFamily="49" charset="0"/>
                <a:cs typeface="Courier New" pitchFamily="49" charset="0"/>
              </a:rPr>
              <a:t>PREGUNTA 9</a:t>
            </a:r>
          </a:p>
        </p:txBody>
      </p:sp>
      <p:sp>
        <p:nvSpPr>
          <p:cNvPr id="150531" name="Rectangle 1027"/>
          <p:cNvSpPr>
            <a:spLocks noGrp="1" noChangeArrowheads="1"/>
          </p:cNvSpPr>
          <p:nvPr>
            <p:ph type="body" sz="half" idx="1"/>
          </p:nvPr>
        </p:nvSpPr>
        <p:spPr/>
        <p:txBody>
          <a:bodyPr/>
          <a:lstStyle/>
          <a:p>
            <a:pPr algn="just"/>
            <a:r>
              <a:rPr lang="es-ES" sz="2800" b="1">
                <a:latin typeface="Courier New" pitchFamily="49" charset="0"/>
                <a:cs typeface="Courier New" pitchFamily="49" charset="0"/>
              </a:rPr>
              <a:t>Por qué medio conoció al Banco de Machala?</a:t>
            </a:r>
            <a:r>
              <a:rPr lang="es-ES" sz="2800">
                <a:latin typeface="Courier New" pitchFamily="49" charset="0"/>
                <a:cs typeface="Times New Roman" pitchFamily="18" charset="0"/>
              </a:rPr>
              <a:t> </a:t>
            </a:r>
          </a:p>
        </p:txBody>
      </p:sp>
      <p:graphicFrame>
        <p:nvGraphicFramePr>
          <p:cNvPr id="201728" name="Object 2048"/>
          <p:cNvGraphicFramePr>
            <a:graphicFrameLocks noChangeAspect="1"/>
          </p:cNvGraphicFramePr>
          <p:nvPr/>
        </p:nvGraphicFramePr>
        <p:xfrm>
          <a:off x="-457200" y="2667000"/>
          <a:ext cx="6400800" cy="3429000"/>
        </p:xfrm>
        <a:graphic>
          <a:graphicData uri="http://schemas.openxmlformats.org/presentationml/2006/ole">
            <p:oleObj spid="_x0000_s201728" name="Documento" r:id="rId3" imgW="4417560" imgH="2597400" progId="Word.Document.8">
              <p:embed/>
            </p:oleObj>
          </a:graphicData>
        </a:graphic>
      </p:graphicFrame>
      <p:graphicFrame>
        <p:nvGraphicFramePr>
          <p:cNvPr id="201729" name="Object 2049"/>
          <p:cNvGraphicFramePr>
            <a:graphicFrameLocks noChangeAspect="1"/>
          </p:cNvGraphicFramePr>
          <p:nvPr/>
        </p:nvGraphicFramePr>
        <p:xfrm>
          <a:off x="3124200" y="2590800"/>
          <a:ext cx="6858000" cy="3060700"/>
        </p:xfrm>
        <a:graphic>
          <a:graphicData uri="http://schemas.openxmlformats.org/presentationml/2006/ole">
            <p:oleObj spid="_x0000_s201729" name="Documento" r:id="rId4" imgW="4096440" imgH="2640240" progId="Word.Document.8">
              <p:embed/>
            </p:oleObj>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ctrTitle"/>
          </p:nvPr>
        </p:nvSpPr>
        <p:spPr/>
        <p:txBody>
          <a:bodyPr/>
          <a:lstStyle/>
          <a:p>
            <a:pPr>
              <a:buFontTx/>
              <a:buBlip>
                <a:blip r:embed="rId2"/>
              </a:buBlip>
            </a:pPr>
            <a:r>
              <a:rPr lang="es-ES" sz="5400" b="1">
                <a:latin typeface="BankGothic Md BT" pitchFamily="34" charset="0"/>
              </a:rPr>
              <a:t>CAPITULO 3</a:t>
            </a:r>
          </a:p>
        </p:txBody>
      </p:sp>
      <p:sp>
        <p:nvSpPr>
          <p:cNvPr id="110597" name="Rectangle 5"/>
          <p:cNvSpPr>
            <a:spLocks noGrp="1" noChangeArrowheads="1"/>
          </p:cNvSpPr>
          <p:nvPr>
            <p:ph type="subTitle" idx="1"/>
          </p:nvPr>
        </p:nvSpPr>
        <p:spPr/>
        <p:txBody>
          <a:bodyPr/>
          <a:lstStyle/>
          <a:p>
            <a:r>
              <a:rPr lang="es-ES" sz="3600">
                <a:latin typeface="BankGothic Md BT" pitchFamily="34" charset="0"/>
              </a:rPr>
              <a:t>PLAN DE MARKETING</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marL="838200" indent="-838200"/>
            <a:r>
              <a:rPr lang="es-ES" b="1" u="sng">
                <a:latin typeface="BankGothic Md BT" pitchFamily="34" charset="0"/>
              </a:rPr>
              <a:t>ANALISIS FODA</a:t>
            </a:r>
          </a:p>
        </p:txBody>
      </p:sp>
      <p:sp>
        <p:nvSpPr>
          <p:cNvPr id="112644" name="Rectangle 4"/>
          <p:cNvSpPr>
            <a:spLocks noGrp="1" noChangeArrowheads="1"/>
          </p:cNvSpPr>
          <p:nvPr>
            <p:ph type="body" idx="1"/>
          </p:nvPr>
        </p:nvSpPr>
        <p:spPr>
          <a:xfrm>
            <a:off x="533400" y="1905000"/>
            <a:ext cx="8229600" cy="3429000"/>
          </a:xfrm>
        </p:spPr>
        <p:txBody>
          <a:bodyPr/>
          <a:lstStyle/>
          <a:p>
            <a:pPr algn="just"/>
            <a:r>
              <a:rPr lang="es-EC" b="1">
                <a:latin typeface="BankGothic Md BT" pitchFamily="34" charset="0"/>
                <a:cs typeface="Times New Roman" pitchFamily="18" charset="0"/>
              </a:rPr>
              <a:t>FORTALEZAS</a:t>
            </a:r>
          </a:p>
          <a:p>
            <a:pPr algn="just"/>
            <a:r>
              <a:rPr lang="es-ES" sz="2800">
                <a:latin typeface="BankGothic Md BT" pitchFamily="34" charset="0"/>
                <a:cs typeface="Times New Roman" pitchFamily="18" charset="0"/>
              </a:rPr>
              <a:t>- </a:t>
            </a:r>
            <a:r>
              <a:rPr lang="es-EC" sz="2800">
                <a:latin typeface="BankGothic Md BT" pitchFamily="34" charset="0"/>
                <a:cs typeface="Times New Roman" pitchFamily="18" charset="0"/>
              </a:rPr>
              <a:t>	</a:t>
            </a:r>
            <a:r>
              <a:rPr lang="es-ES" sz="2800">
                <a:latin typeface="BankGothic Md BT" pitchFamily="34" charset="0"/>
                <a:cs typeface="Courier New" pitchFamily="49" charset="0"/>
              </a:rPr>
              <a:t>Dentro de la provincia del Oro el Banco de Machala es líder en el Mercado bancario.</a:t>
            </a:r>
            <a:endParaRPr lang="es-ES" sz="2800">
              <a:latin typeface="BankGothic Md BT" pitchFamily="34" charset="0"/>
              <a:cs typeface="Times New Roman" pitchFamily="18" charset="0"/>
            </a:endParaRPr>
          </a:p>
          <a:p>
            <a:pPr algn="just"/>
            <a:r>
              <a:rPr lang="es-ES" sz="2800">
                <a:latin typeface="BankGothic Md BT" pitchFamily="34" charset="0"/>
                <a:cs typeface="Times New Roman" pitchFamily="18" charset="0"/>
              </a:rPr>
              <a:t>-   </a:t>
            </a:r>
            <a:r>
              <a:rPr lang="es-EC" sz="2800">
                <a:latin typeface="BankGothic Md BT" pitchFamily="34" charset="0"/>
                <a:cs typeface="Times New Roman" pitchFamily="18" charset="0"/>
              </a:rPr>
              <a:t>	</a:t>
            </a:r>
            <a:r>
              <a:rPr lang="es-ES" sz="2800">
                <a:latin typeface="BankGothic Md BT" pitchFamily="34" charset="0"/>
                <a:cs typeface="Courier New" pitchFamily="49" charset="0"/>
              </a:rPr>
              <a:t>En banco de Machala es solvente y confiable.</a:t>
            </a:r>
            <a:endParaRPr lang="es-ES" sz="2800">
              <a:latin typeface="BankGothic Md BT" pitchFamily="34" charset="0"/>
              <a:cs typeface="Times New Roman" pitchFamily="18" charset="0"/>
            </a:endParaRPr>
          </a:p>
          <a:p>
            <a:pPr algn="just"/>
            <a:r>
              <a:rPr lang="es-ES" sz="2800">
                <a:latin typeface="BankGothic Md BT" pitchFamily="34" charset="0"/>
                <a:cs typeface="Times New Roman" pitchFamily="18" charset="0"/>
              </a:rPr>
              <a:t>-   </a:t>
            </a:r>
            <a:r>
              <a:rPr lang="es-EC" sz="2800">
                <a:latin typeface="BankGothic Md BT" pitchFamily="34" charset="0"/>
                <a:cs typeface="Times New Roman" pitchFamily="18" charset="0"/>
              </a:rPr>
              <a:t>	</a:t>
            </a:r>
            <a:r>
              <a:rPr lang="es-ES" sz="2800">
                <a:latin typeface="BankGothic Md BT" pitchFamily="34" charset="0"/>
                <a:cs typeface="Courier New" pitchFamily="49" charset="0"/>
              </a:rPr>
              <a:t>Tiene la experiencia de mas de 40 años de trabajo.</a:t>
            </a:r>
            <a:endParaRPr lang="es-ES" sz="2800">
              <a:latin typeface="BankGothic Md BT" pitchFamily="34" charset="0"/>
              <a:cs typeface="Times New Roman" pitchFamily="18" charset="0"/>
            </a:endParaRPr>
          </a:p>
          <a:p>
            <a:endParaRPr lang="es-ES" sz="2800">
              <a:latin typeface="BankGothic Md BT"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2" name="Rectangle 4"/>
          <p:cNvSpPr>
            <a:spLocks noGrp="1" noChangeArrowheads="1"/>
          </p:cNvSpPr>
          <p:nvPr>
            <p:ph type="body" idx="1"/>
          </p:nvPr>
        </p:nvSpPr>
        <p:spPr>
          <a:xfrm>
            <a:off x="228600" y="914400"/>
            <a:ext cx="8610600" cy="5105400"/>
          </a:xfrm>
          <a:noFill/>
          <a:ln/>
        </p:spPr>
        <p:txBody>
          <a:bodyPr/>
          <a:lstStyle/>
          <a:p>
            <a:pPr algn="just"/>
            <a:r>
              <a:rPr lang="es-EC" b="1">
                <a:latin typeface="BankGothic Md BT" pitchFamily="34" charset="0"/>
                <a:cs typeface="Times New Roman" pitchFamily="18" charset="0"/>
              </a:rPr>
              <a:t>OPORTUNIDAD</a:t>
            </a:r>
          </a:p>
          <a:p>
            <a:pPr algn="just"/>
            <a:r>
              <a:rPr lang="es-ES" sz="2800">
                <a:latin typeface="BankGothic Md BT" pitchFamily="34" charset="0"/>
                <a:cs typeface="Times New Roman" pitchFamily="18" charset="0"/>
              </a:rPr>
              <a:t>- </a:t>
            </a:r>
            <a:r>
              <a:rPr lang="es-EC" sz="2800">
                <a:latin typeface="BankGothic Md BT" pitchFamily="34" charset="0"/>
                <a:cs typeface="Times New Roman" pitchFamily="18" charset="0"/>
              </a:rPr>
              <a:t>	</a:t>
            </a:r>
            <a:r>
              <a:rPr lang="es-ES" sz="2800">
                <a:latin typeface="BankGothic Md BT" pitchFamily="34" charset="0"/>
                <a:cs typeface="Courier New" pitchFamily="49" charset="0"/>
              </a:rPr>
              <a:t>Experimentar un crecimiento institucional como entidad financiera a Nivel Nacional.</a:t>
            </a:r>
            <a:endParaRPr lang="es-ES" sz="2800">
              <a:latin typeface="BankGothic Md BT" pitchFamily="34" charset="0"/>
              <a:cs typeface="Times New Roman" pitchFamily="18" charset="0"/>
            </a:endParaRPr>
          </a:p>
          <a:p>
            <a:pPr algn="just"/>
            <a:r>
              <a:rPr lang="es-ES" sz="2800">
                <a:latin typeface="BankGothic Md BT" pitchFamily="34" charset="0"/>
                <a:cs typeface="Times New Roman" pitchFamily="18" charset="0"/>
              </a:rPr>
              <a:t>- </a:t>
            </a:r>
            <a:r>
              <a:rPr lang="es-EC" sz="2800">
                <a:latin typeface="BankGothic Md BT" pitchFamily="34" charset="0"/>
                <a:cs typeface="Times New Roman" pitchFamily="18" charset="0"/>
              </a:rPr>
              <a:t>	</a:t>
            </a:r>
            <a:r>
              <a:rPr lang="es-ES" sz="2800">
                <a:latin typeface="BankGothic Md BT" pitchFamily="34" charset="0"/>
                <a:cs typeface="Courier New" pitchFamily="49" charset="0"/>
              </a:rPr>
              <a:t>Ser reconocido a Nivel Nacional. </a:t>
            </a:r>
            <a:endParaRPr lang="es-ES" sz="2800">
              <a:latin typeface="BankGothic Md BT" pitchFamily="34" charset="0"/>
              <a:cs typeface="Times New Roman" pitchFamily="18" charset="0"/>
            </a:endParaRPr>
          </a:p>
          <a:p>
            <a:pPr algn="just"/>
            <a:r>
              <a:rPr lang="es-ES" sz="2800">
                <a:latin typeface="BankGothic Md BT" pitchFamily="34" charset="0"/>
                <a:cs typeface="Times New Roman" pitchFamily="18" charset="0"/>
              </a:rPr>
              <a:t>- </a:t>
            </a:r>
            <a:r>
              <a:rPr lang="es-EC" sz="2800">
                <a:latin typeface="BankGothic Md BT" pitchFamily="34" charset="0"/>
                <a:cs typeface="Times New Roman" pitchFamily="18" charset="0"/>
              </a:rPr>
              <a:t>	</a:t>
            </a:r>
            <a:r>
              <a:rPr lang="es-ES" sz="2800">
                <a:latin typeface="BankGothic Md BT" pitchFamily="34" charset="0"/>
                <a:cs typeface="Courier New" pitchFamily="49" charset="0"/>
              </a:rPr>
              <a:t>Promover a Nivel Nacional los servicios que ofrece el banco en los actuales momentos.</a:t>
            </a:r>
            <a:endParaRPr lang="es-ES" sz="2800">
              <a:latin typeface="BankGothic Md BT" pitchFamily="34" charset="0"/>
              <a:cs typeface="Times New Roman" pitchFamily="18" charset="0"/>
            </a:endParaRPr>
          </a:p>
          <a:p>
            <a:pPr algn="just"/>
            <a:r>
              <a:rPr lang="es-ES" sz="2800">
                <a:latin typeface="BankGothic Md BT" pitchFamily="34" charset="0"/>
                <a:cs typeface="Times New Roman" pitchFamily="18" charset="0"/>
              </a:rPr>
              <a:t>- </a:t>
            </a:r>
            <a:r>
              <a:rPr lang="es-EC" sz="2800">
                <a:latin typeface="BankGothic Md BT" pitchFamily="34" charset="0"/>
                <a:cs typeface="Times New Roman" pitchFamily="18" charset="0"/>
              </a:rPr>
              <a:t>	</a:t>
            </a:r>
            <a:r>
              <a:rPr lang="es-ES" sz="2800">
                <a:latin typeface="BankGothic Md BT" pitchFamily="34" charset="0"/>
                <a:cs typeface="Courier New" pitchFamily="49" charset="0"/>
              </a:rPr>
              <a:t>Incrementar los beneficios del Banco de Machala.</a:t>
            </a:r>
            <a:endParaRPr lang="es-EC" sz="2800">
              <a:latin typeface="BankGothic Md BT" pitchFamily="34" charset="0"/>
              <a:cs typeface="Courier New" pitchFamily="49" charset="0"/>
            </a:endParaRPr>
          </a:p>
          <a:p>
            <a:pPr algn="just"/>
            <a:r>
              <a:rPr lang="es-ES" sz="2800">
                <a:latin typeface="BankGothic Md BT" pitchFamily="34" charset="0"/>
                <a:cs typeface="Times New Roman" pitchFamily="18" charset="0"/>
              </a:rPr>
              <a:t>- </a:t>
            </a:r>
            <a:r>
              <a:rPr lang="es-EC" sz="2800">
                <a:latin typeface="BankGothic Md BT" pitchFamily="34" charset="0"/>
                <a:cs typeface="Times New Roman" pitchFamily="18" charset="0"/>
              </a:rPr>
              <a:t>	</a:t>
            </a:r>
            <a:r>
              <a:rPr lang="es-ES" sz="2800">
                <a:latin typeface="BankGothic Md BT" pitchFamily="34" charset="0"/>
                <a:cs typeface="Courier New" pitchFamily="49" charset="0"/>
              </a:rPr>
              <a:t>Creaci</a:t>
            </a:r>
            <a:r>
              <a:rPr lang="es-EC" sz="2800">
                <a:latin typeface="BankGothic Md BT" pitchFamily="34" charset="0"/>
                <a:cs typeface="Courier New" pitchFamily="49" charset="0"/>
              </a:rPr>
              <a:t>ó</a:t>
            </a:r>
            <a:r>
              <a:rPr lang="es-ES" sz="2800">
                <a:latin typeface="BankGothic Md BT" pitchFamily="34" charset="0"/>
                <a:cs typeface="Courier New" pitchFamily="49" charset="0"/>
              </a:rPr>
              <a:t>n de nuevas ideas para romper los parad</a:t>
            </a:r>
            <a:r>
              <a:rPr lang="es-EC" sz="2800">
                <a:latin typeface="BankGothic Md BT" pitchFamily="34" charset="0"/>
                <a:cs typeface="Courier New" pitchFamily="49" charset="0"/>
              </a:rPr>
              <a:t>i</a:t>
            </a:r>
            <a:r>
              <a:rPr lang="es-ES" sz="2800">
                <a:latin typeface="BankGothic Md BT" pitchFamily="34" charset="0"/>
                <a:cs typeface="Courier New" pitchFamily="49" charset="0"/>
              </a:rPr>
              <a:t>gmas antigu</a:t>
            </a:r>
            <a:r>
              <a:rPr lang="es-EC" sz="2800">
                <a:latin typeface="BankGothic Md BT" pitchFamily="34" charset="0"/>
                <a:cs typeface="Courier New" pitchFamily="49" charset="0"/>
              </a:rPr>
              <a:t>o</a:t>
            </a:r>
            <a:r>
              <a:rPr lang="es-ES" sz="2800">
                <a:latin typeface="BankGothic Md BT" pitchFamily="34" charset="0"/>
                <a:cs typeface="Courier New" pitchFamily="49" charset="0"/>
              </a:rPr>
              <a:t>s del Banco sobre marketing.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6" name="Rectangle 4"/>
          <p:cNvSpPr>
            <a:spLocks noGrp="1" noChangeArrowheads="1"/>
          </p:cNvSpPr>
          <p:nvPr>
            <p:ph type="body" idx="1"/>
          </p:nvPr>
        </p:nvSpPr>
        <p:spPr>
          <a:xfrm>
            <a:off x="228600" y="914400"/>
            <a:ext cx="8610600" cy="5105400"/>
          </a:xfrm>
          <a:noFill/>
          <a:ln/>
        </p:spPr>
        <p:txBody>
          <a:bodyPr/>
          <a:lstStyle/>
          <a:p>
            <a:pPr algn="just"/>
            <a:r>
              <a:rPr lang="es-EC" sz="3600" b="1">
                <a:latin typeface="BankGothic Md BT" pitchFamily="34" charset="0"/>
                <a:cs typeface="Times New Roman" pitchFamily="18" charset="0"/>
              </a:rPr>
              <a:t>DEBILIDADES</a:t>
            </a:r>
          </a:p>
          <a:p>
            <a:pPr algn="just"/>
            <a:r>
              <a:rPr lang="es-ES">
                <a:latin typeface="BankGothic Md BT" pitchFamily="34" charset="0"/>
                <a:cs typeface="Times New Roman" pitchFamily="18" charset="0"/>
              </a:rPr>
              <a:t>-</a:t>
            </a:r>
            <a:r>
              <a:rPr lang="es-EC">
                <a:latin typeface="BankGothic Md BT" pitchFamily="34" charset="0"/>
                <a:cs typeface="Times New Roman" pitchFamily="18" charset="0"/>
              </a:rPr>
              <a:t>	</a:t>
            </a:r>
            <a:r>
              <a:rPr lang="es-ES">
                <a:latin typeface="BankGothic Md BT" pitchFamily="34" charset="0"/>
                <a:cs typeface="Courier New" pitchFamily="49" charset="0"/>
              </a:rPr>
              <a:t>No es muy conocido a nivel nacional.</a:t>
            </a:r>
            <a:endParaRPr lang="es-ES">
              <a:latin typeface="BankGothic Md BT" pitchFamily="34" charset="0"/>
              <a:cs typeface="Times New Roman" pitchFamily="18" charset="0"/>
            </a:endParaRPr>
          </a:p>
          <a:p>
            <a:pPr algn="just"/>
            <a:r>
              <a:rPr lang="es-ES">
                <a:latin typeface="BankGothic Md BT" pitchFamily="34" charset="0"/>
                <a:cs typeface="Times New Roman" pitchFamily="18" charset="0"/>
              </a:rPr>
              <a:t>- </a:t>
            </a:r>
            <a:r>
              <a:rPr lang="es-EC">
                <a:latin typeface="BankGothic Md BT" pitchFamily="34" charset="0"/>
                <a:cs typeface="Times New Roman" pitchFamily="18" charset="0"/>
              </a:rPr>
              <a:t>	</a:t>
            </a:r>
            <a:r>
              <a:rPr lang="es-ES">
                <a:latin typeface="BankGothic Md BT" pitchFamily="34" charset="0"/>
                <a:cs typeface="Courier New" pitchFamily="49" charset="0"/>
              </a:rPr>
              <a:t>Tiene pocos clientes fuera de la Provincia del Oro.</a:t>
            </a:r>
            <a:endParaRPr lang="es-ES">
              <a:latin typeface="BankGothic Md BT" pitchFamily="34" charset="0"/>
              <a:cs typeface="Times New Roman" pitchFamily="18" charset="0"/>
            </a:endParaRPr>
          </a:p>
          <a:p>
            <a:pPr algn="just"/>
            <a:r>
              <a:rPr lang="es-ES">
                <a:latin typeface="BankGothic Md BT" pitchFamily="34" charset="0"/>
                <a:cs typeface="Times New Roman" pitchFamily="18" charset="0"/>
              </a:rPr>
              <a:t>-</a:t>
            </a:r>
            <a:r>
              <a:rPr lang="es-EC">
                <a:latin typeface="BankGothic Md BT" pitchFamily="34" charset="0"/>
                <a:cs typeface="Times New Roman" pitchFamily="18" charset="0"/>
              </a:rPr>
              <a:t>	</a:t>
            </a:r>
            <a:r>
              <a:rPr lang="es-ES">
                <a:latin typeface="BankGothic Md BT" pitchFamily="34" charset="0"/>
                <a:cs typeface="Courier New" pitchFamily="49" charset="0"/>
              </a:rPr>
              <a:t>Posee una pobre campaña publicitaria a Nivel Nacional.</a:t>
            </a:r>
            <a:endParaRPr lang="es-ES">
              <a:latin typeface="BankGothic Md BT" pitchFamily="34" charset="0"/>
              <a:cs typeface="Times New Roman" pitchFamily="18" charset="0"/>
            </a:endParaRPr>
          </a:p>
          <a:p>
            <a:pPr algn="just"/>
            <a:r>
              <a:rPr lang="es-ES">
                <a:latin typeface="BankGothic Md BT" pitchFamily="34" charset="0"/>
                <a:cs typeface="Times New Roman" pitchFamily="18" charset="0"/>
              </a:rPr>
              <a:t>-</a:t>
            </a:r>
            <a:r>
              <a:rPr lang="es-EC">
                <a:latin typeface="BankGothic Md BT" pitchFamily="34" charset="0"/>
                <a:cs typeface="Times New Roman" pitchFamily="18" charset="0"/>
              </a:rPr>
              <a:t>	</a:t>
            </a:r>
            <a:r>
              <a:rPr lang="es-ES">
                <a:latin typeface="BankGothic Md BT" pitchFamily="34" charset="0"/>
                <a:cs typeface="Courier New" pitchFamily="49" charset="0"/>
              </a:rPr>
              <a:t>El servicio del Banco de Machala al cliente tiene fuertes críticas en contra. </a:t>
            </a:r>
            <a:endParaRPr lang="es-ES">
              <a:latin typeface="BankGothic Md BT" pitchFamily="34" charset="0"/>
              <a:cs typeface="Times New Roman" pitchFamily="18" charset="0"/>
            </a:endParaRPr>
          </a:p>
          <a:p>
            <a:pPr algn="just"/>
            <a:endParaRPr lang="es-ES">
              <a:latin typeface="BankGothic Md BT" pitchFamily="34" charset="0"/>
              <a:cs typeface="Courier New" pitchFamily="49"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endParaRPr lang="es-ES"/>
          </a:p>
        </p:txBody>
      </p:sp>
      <p:sp>
        <p:nvSpPr>
          <p:cNvPr id="10243" name="Rectangle 3"/>
          <p:cNvSpPr>
            <a:spLocks noGrp="1" noChangeArrowheads="1"/>
          </p:cNvSpPr>
          <p:nvPr>
            <p:ph type="body" idx="4294967295"/>
          </p:nvPr>
        </p:nvSpPr>
        <p:spPr>
          <a:xfrm>
            <a:off x="457200" y="1828800"/>
            <a:ext cx="8229600" cy="4525963"/>
          </a:xfrm>
        </p:spPr>
        <p:txBody>
          <a:bodyPr/>
          <a:lstStyle/>
          <a:p>
            <a:pPr>
              <a:buFontTx/>
              <a:buBlip>
                <a:blip r:embed="rId2"/>
              </a:buBlip>
            </a:pPr>
            <a:r>
              <a:rPr lang="es-ES" sz="2800" b="1" i="1" u="sng">
                <a:latin typeface="BankGothic Md BT" pitchFamily="34" charset="0"/>
              </a:rPr>
              <a:t>" El Oro es nuestro Respaldo ".</a:t>
            </a:r>
          </a:p>
          <a:p>
            <a:pPr>
              <a:buFontTx/>
              <a:buBlip>
                <a:blip r:embed="rId2"/>
              </a:buBlip>
            </a:pPr>
            <a:endParaRPr lang="es-ES" sz="2800" b="1" i="1" u="sng">
              <a:latin typeface="BankGothic Md BT" pitchFamily="34" charset="0"/>
            </a:endParaRPr>
          </a:p>
          <a:p>
            <a:pPr>
              <a:buFontTx/>
              <a:buBlip>
                <a:blip r:embed="rId2"/>
              </a:buBlip>
            </a:pPr>
            <a:r>
              <a:rPr lang="es-ES" sz="2800">
                <a:latin typeface="BankGothic Md BT" pitchFamily="34" charset="0"/>
              </a:rPr>
              <a:t>Al momento el Banco de Machala S.A., tiene 38 oficinas en 6 provincias del país, atendiendo a 257.000 cliente.</a:t>
            </a:r>
          </a:p>
          <a:p>
            <a:pPr>
              <a:buFontTx/>
              <a:buBlip>
                <a:blip r:embed="rId2"/>
              </a:buBlip>
            </a:pPr>
            <a:endParaRPr lang="es-ES" sz="2800">
              <a:latin typeface="BankGothic Md BT" pitchFamily="34" charset="0"/>
            </a:endParaRPr>
          </a:p>
          <a:p>
            <a:endParaRPr lang="es-ES">
              <a:latin typeface="BankGothic Md BT"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228600" y="1219200"/>
            <a:ext cx="8610600" cy="4114800"/>
          </a:xfrm>
          <a:prstGeom prst="rect">
            <a:avLst/>
          </a:prstGeom>
          <a:noFill/>
          <a:ln w="9525">
            <a:noFill/>
            <a:miter lim="800000"/>
            <a:headEnd/>
            <a:tailEnd/>
          </a:ln>
          <a:effectLst/>
        </p:spPr>
        <p:txBody>
          <a:bodyPr/>
          <a:lstStyle/>
          <a:p>
            <a:pPr marL="342900" indent="-342900" algn="just"/>
            <a:r>
              <a:rPr lang="es-EC" sz="3600">
                <a:latin typeface="BankGothic Md BT" pitchFamily="34" charset="0"/>
                <a:cs typeface="Times New Roman" pitchFamily="18" charset="0"/>
              </a:rPr>
              <a:t>AMENAZAS</a:t>
            </a:r>
          </a:p>
          <a:p>
            <a:pPr marL="342900" indent="-342900" algn="just"/>
            <a:r>
              <a:rPr lang="es-ES" sz="3200" b="0">
                <a:latin typeface="BankGothic Md BT" pitchFamily="34" charset="0"/>
                <a:cs typeface="Times New Roman" pitchFamily="18" charset="0"/>
              </a:rPr>
              <a:t>-</a:t>
            </a:r>
            <a:r>
              <a:rPr lang="es-EC" sz="3200" b="0">
                <a:latin typeface="BankGothic Md BT" pitchFamily="34" charset="0"/>
                <a:cs typeface="Times New Roman" pitchFamily="18" charset="0"/>
              </a:rPr>
              <a:t>	</a:t>
            </a:r>
            <a:r>
              <a:rPr lang="es-ES" sz="3200" b="0">
                <a:latin typeface="BankGothic Md BT" pitchFamily="34" charset="0"/>
              </a:rPr>
              <a:t>En el mercado bancario el Banco de Machala tiene una gran competencia en relación con los principales Bancos del país</a:t>
            </a:r>
            <a:endParaRPr lang="es-ES" sz="3200" b="0">
              <a:latin typeface="BankGothic Md BT" pitchFamily="34" charset="0"/>
              <a:cs typeface="Times New Roman" pitchFamily="18" charset="0"/>
            </a:endParaRPr>
          </a:p>
          <a:p>
            <a:pPr marL="342900" indent="-342900" algn="just"/>
            <a:r>
              <a:rPr lang="es-ES" sz="3200" b="0">
                <a:latin typeface="BankGothic Md BT" pitchFamily="34" charset="0"/>
                <a:cs typeface="Times New Roman" pitchFamily="18" charset="0"/>
              </a:rPr>
              <a:t>-</a:t>
            </a:r>
            <a:r>
              <a:rPr lang="es-EC" sz="3200" b="0">
                <a:latin typeface="BankGothic Md BT" pitchFamily="34" charset="0"/>
                <a:cs typeface="Times New Roman" pitchFamily="18" charset="0"/>
              </a:rPr>
              <a:t>	</a:t>
            </a:r>
            <a:r>
              <a:rPr lang="es-ES" sz="3200" b="0">
                <a:latin typeface="BankGothic Md BT" pitchFamily="34" charset="0"/>
              </a:rPr>
              <a:t>Existe un porcentaje de personas que debido a la falta de confianza en los bancos no poseen cuentas.</a:t>
            </a:r>
            <a:endParaRPr lang="es-ES" sz="3200" b="0">
              <a:latin typeface="BankGothic Md BT" pitchFamily="34" charset="0"/>
              <a:cs typeface="Times New Roman" pitchFamily="18" charset="0"/>
            </a:endParaRPr>
          </a:p>
          <a:p>
            <a:pPr marL="342900" indent="-342900" algn="just"/>
            <a:endParaRPr lang="es-ES" sz="3200" b="0">
              <a:latin typeface="BankGothic Md BT"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381000"/>
            <a:ext cx="8229600" cy="1143000"/>
          </a:xfrm>
        </p:spPr>
        <p:txBody>
          <a:bodyPr/>
          <a:lstStyle/>
          <a:p>
            <a:r>
              <a:rPr lang="es-ES" sz="3600" b="1" u="sng">
                <a:latin typeface="BankGothic Md BT" pitchFamily="34" charset="0"/>
              </a:rPr>
              <a:t>Matriz Importancia Resultado EN EL ORO</a:t>
            </a:r>
            <a:r>
              <a:rPr lang="es-ES" sz="4000"/>
              <a:t> </a:t>
            </a:r>
          </a:p>
        </p:txBody>
      </p:sp>
      <p:sp>
        <p:nvSpPr>
          <p:cNvPr id="113680" name="Rectangle 16"/>
          <p:cNvSpPr>
            <a:spLocks noChangeArrowheads="1"/>
          </p:cNvSpPr>
          <p:nvPr/>
        </p:nvSpPr>
        <p:spPr bwMode="auto">
          <a:xfrm>
            <a:off x="914400" y="1219200"/>
            <a:ext cx="7391400" cy="304800"/>
          </a:xfrm>
          <a:prstGeom prst="rect">
            <a:avLst/>
          </a:prstGeom>
          <a:noFill/>
          <a:ln w="9525">
            <a:noFill/>
            <a:miter lim="800000"/>
            <a:headEnd/>
            <a:tailEnd/>
          </a:ln>
          <a:effectLst/>
        </p:spPr>
        <p:txBody>
          <a:bodyPr lIns="0" tIns="0" rIns="0" bIns="0" anchor="ctr">
            <a:spAutoFit/>
          </a:bodyPr>
          <a:lstStyle/>
          <a:p>
            <a:pPr algn="ctr">
              <a:spcBef>
                <a:spcPct val="0"/>
              </a:spcBef>
              <a:buFontTx/>
              <a:buNone/>
            </a:pPr>
            <a:endParaRPr lang="es-ES" b="0">
              <a:latin typeface="BankGothic Md BT" pitchFamily="34" charset="0"/>
            </a:endParaRPr>
          </a:p>
        </p:txBody>
      </p:sp>
      <p:sp>
        <p:nvSpPr>
          <p:cNvPr id="113691" name="Rectangle 27"/>
          <p:cNvSpPr>
            <a:spLocks noChangeArrowheads="1"/>
          </p:cNvSpPr>
          <p:nvPr/>
        </p:nvSpPr>
        <p:spPr bwMode="auto">
          <a:xfrm>
            <a:off x="457200" y="1768475"/>
            <a:ext cx="0" cy="274638"/>
          </a:xfrm>
          <a:prstGeom prst="rect">
            <a:avLst/>
          </a:prstGeom>
          <a:noFill/>
          <a:ln w="9525">
            <a:noFill/>
            <a:miter lim="800000"/>
            <a:headEnd/>
            <a:tailEnd/>
          </a:ln>
          <a:effectLst/>
        </p:spPr>
        <p:txBody>
          <a:bodyPr wrap="none" lIns="0" tIns="0" rIns="0" bIns="0" anchor="ctr">
            <a:spAutoFit/>
          </a:bodyPr>
          <a:lstStyle/>
          <a:p>
            <a:pPr>
              <a:spcBef>
                <a:spcPct val="0"/>
              </a:spcBef>
              <a:buFontTx/>
              <a:buNone/>
            </a:pPr>
            <a:endParaRPr lang="es-ES" sz="1800" b="0">
              <a:latin typeface="Arial" charset="0"/>
            </a:endParaRPr>
          </a:p>
        </p:txBody>
      </p:sp>
      <p:graphicFrame>
        <p:nvGraphicFramePr>
          <p:cNvPr id="202752" name="Object 0"/>
          <p:cNvGraphicFramePr>
            <a:graphicFrameLocks noChangeAspect="1"/>
          </p:cNvGraphicFramePr>
          <p:nvPr/>
        </p:nvGraphicFramePr>
        <p:xfrm>
          <a:off x="1371600" y="1524000"/>
          <a:ext cx="6553200" cy="5592763"/>
        </p:xfrm>
        <a:graphic>
          <a:graphicData uri="http://schemas.openxmlformats.org/presentationml/2006/ole">
            <p:oleObj spid="_x0000_s202752" name="Documento" r:id="rId3" imgW="4805640" imgH="4103640" progId="Word.Document.8">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15" name="Rectangle 27"/>
          <p:cNvSpPr>
            <a:spLocks noChangeArrowheads="1"/>
          </p:cNvSpPr>
          <p:nvPr/>
        </p:nvSpPr>
        <p:spPr bwMode="auto">
          <a:xfrm>
            <a:off x="1219200" y="5608638"/>
            <a:ext cx="184150" cy="366712"/>
          </a:xfrm>
          <a:prstGeom prst="rect">
            <a:avLst/>
          </a:prstGeom>
          <a:noFill/>
          <a:ln w="9525">
            <a:noFill/>
            <a:miter lim="800000"/>
            <a:headEnd/>
            <a:tailEnd/>
          </a:ln>
          <a:effectLst/>
        </p:spPr>
        <p:txBody>
          <a:bodyPr wrap="none" anchor="ctr">
            <a:spAutoFit/>
          </a:bodyPr>
          <a:lstStyle/>
          <a:p>
            <a:pPr>
              <a:spcBef>
                <a:spcPct val="0"/>
              </a:spcBef>
              <a:buFontTx/>
              <a:buNone/>
            </a:pPr>
            <a:endParaRPr lang="es-ES" sz="1800" b="0">
              <a:latin typeface="Arial" charset="0"/>
            </a:endParaRPr>
          </a:p>
        </p:txBody>
      </p:sp>
      <p:sp>
        <p:nvSpPr>
          <p:cNvPr id="114716" name="Rectangle 28"/>
          <p:cNvSpPr>
            <a:spLocks noGrp="1" noChangeArrowheads="1"/>
          </p:cNvSpPr>
          <p:nvPr>
            <p:ph type="title"/>
          </p:nvPr>
        </p:nvSpPr>
        <p:spPr/>
        <p:txBody>
          <a:bodyPr/>
          <a:lstStyle/>
          <a:p>
            <a:r>
              <a:rPr lang="es-ES" sz="3600" b="1" u="sng">
                <a:solidFill>
                  <a:schemeClr val="tx1"/>
                </a:solidFill>
                <a:latin typeface="BankGothic Md BT" pitchFamily="34" charset="0"/>
              </a:rPr>
              <a:t>MATRIZ IMPORTANCIA RESULTADO A NIVEL NACIONAL</a:t>
            </a:r>
          </a:p>
        </p:txBody>
      </p:sp>
      <p:graphicFrame>
        <p:nvGraphicFramePr>
          <p:cNvPr id="203776" name="Object 1024"/>
          <p:cNvGraphicFramePr>
            <a:graphicFrameLocks noChangeAspect="1"/>
          </p:cNvGraphicFramePr>
          <p:nvPr/>
        </p:nvGraphicFramePr>
        <p:xfrm>
          <a:off x="1524000" y="1249363"/>
          <a:ext cx="6248400" cy="5127625"/>
        </p:xfrm>
        <a:graphic>
          <a:graphicData uri="http://schemas.openxmlformats.org/presentationml/2006/ole">
            <p:oleObj spid="_x0000_s203776" name="Documento" r:id="rId3" imgW="4921200" imgH="4038480" progId="Word.Document.8">
              <p:embed/>
            </p:oleObj>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0"/>
            <a:ext cx="8229600" cy="1143000"/>
          </a:xfrm>
        </p:spPr>
        <p:txBody>
          <a:bodyPr/>
          <a:lstStyle/>
          <a:p>
            <a:pPr marL="838200" indent="-838200"/>
            <a:r>
              <a:rPr lang="es-ES" sz="4000"/>
              <a:t> </a:t>
            </a:r>
            <a:r>
              <a:rPr lang="es-ES" sz="4000" b="1" u="sng">
                <a:latin typeface="BankGothic Md BT" pitchFamily="34" charset="0"/>
              </a:rPr>
              <a:t>Modelo de Implicación FCB</a:t>
            </a:r>
          </a:p>
        </p:txBody>
      </p:sp>
      <p:graphicFrame>
        <p:nvGraphicFramePr>
          <p:cNvPr id="118244" name="Group 484"/>
          <p:cNvGraphicFramePr>
            <a:graphicFrameLocks noGrp="1"/>
          </p:cNvGraphicFramePr>
          <p:nvPr>
            <p:ph sz="half" idx="4294967295"/>
          </p:nvPr>
        </p:nvGraphicFramePr>
        <p:xfrm>
          <a:off x="762000" y="1447800"/>
          <a:ext cx="7391400" cy="3822700"/>
        </p:xfrm>
        <a:graphic>
          <a:graphicData uri="http://schemas.openxmlformats.org/drawingml/2006/table">
            <a:tbl>
              <a:tblPr/>
              <a:tblGrid>
                <a:gridCol w="1295400"/>
                <a:gridCol w="1295400"/>
                <a:gridCol w="457200"/>
                <a:gridCol w="1981200"/>
                <a:gridCol w="457200"/>
                <a:gridCol w="457200"/>
                <a:gridCol w="1066800"/>
                <a:gridCol w="381000"/>
              </a:tblGrid>
              <a:tr h="182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1" u="none" strike="noStrike" cap="none" normalizeH="0" baseline="0" smtClean="0">
                          <a:ln>
                            <a:noFill/>
                          </a:ln>
                          <a:solidFill>
                            <a:schemeClr val="tx1"/>
                          </a:solidFill>
                          <a:effectLst/>
                          <a:latin typeface="BankGothic Md BT" pitchFamily="34" charset="0"/>
                          <a:ea typeface="Times New Roman" pitchFamily="18" charset="0"/>
                          <a:cs typeface="Arial" charset="0"/>
                        </a:rPr>
                        <a:t>MODO INTELECTUAL</a:t>
                      </a:r>
                      <a:endPar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1" u="none" strike="noStrike" cap="none" normalizeH="0" baseline="0" smtClean="0">
                          <a:ln>
                            <a:noFill/>
                          </a:ln>
                          <a:solidFill>
                            <a:schemeClr val="tx1"/>
                          </a:solidFill>
                          <a:effectLst/>
                          <a:latin typeface="BankGothic Md BT" pitchFamily="34" charset="0"/>
                          <a:ea typeface="Times New Roman" pitchFamily="18" charset="0"/>
                          <a:cs typeface="Arial" charset="0"/>
                        </a:rPr>
                        <a:t>MODO EMOCIONAL</a:t>
                      </a:r>
                      <a:endPar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119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row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lang="es-ES"/>
                    </a:p>
                  </a:txBody>
                  <a:tcPr/>
                </a:tc>
                <a:tc vMerge="1">
                  <a:txBody>
                    <a:bodyPr/>
                    <a:lstStyle/>
                    <a:p>
                      <a:endParaRPr lang="es-ES"/>
                    </a:p>
                  </a:txBody>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FF"/>
                          </a:solidFill>
                          <a:effectLst/>
                          <a:latin typeface="BankGothic Md BT" pitchFamily="34" charset="0"/>
                          <a:ea typeface="Times New Roman" pitchFamily="18" charset="0"/>
                          <a:cs typeface="Arial" charset="0"/>
                        </a:rPr>
                        <a:t>APRENDIZAJE</a:t>
                      </a:r>
                      <a:endPar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8000"/>
                          </a:solidFill>
                          <a:effectLst/>
                          <a:latin typeface="BankGothic Md BT" pitchFamily="34" charset="0"/>
                          <a:ea typeface="Times New Roman" pitchFamily="18" charset="0"/>
                          <a:cs typeface="Arial" charset="0"/>
                        </a:rPr>
                        <a:t>AFECTIVIDAD</a:t>
                      </a:r>
                      <a:endPar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0">
                <a:tc vMerge="1">
                  <a:txBody>
                    <a:bodyPr/>
                    <a:lstStyle/>
                    <a:p>
                      <a:endParaRPr lang="es-ES"/>
                    </a:p>
                  </a:txBody>
                  <a:tcPr/>
                </a:tc>
                <a:tc vMerge="1">
                  <a:txBody>
                    <a:bodyPr/>
                    <a:lstStyle/>
                    <a:p>
                      <a:endParaRPr lang="es-E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1</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475">
                <a:tc vMerge="1">
                  <a:txBody>
                    <a:bodyPr/>
                    <a:lstStyle/>
                    <a:p>
                      <a:endParaRPr lang="es-ES"/>
                    </a:p>
                  </a:txBody>
                  <a:tcPr/>
                </a:tc>
                <a:tc vMerge="1">
                  <a:txBody>
                    <a:bodyPr/>
                    <a:lstStyle/>
                    <a:p>
                      <a:endParaRPr lang="es-E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vMerge="1">
                  <a:txBody>
                    <a:bodyPr/>
                    <a:lstStyle/>
                    <a:p>
                      <a:endParaRPr lang="es-ES"/>
                    </a:p>
                  </a:txBody>
                  <a:tcPr/>
                </a:tc>
                <a:tc vMerge="1">
                  <a:txBody>
                    <a:bodyPr/>
                    <a:lstStyle/>
                    <a:p>
                      <a:endParaRPr lang="es-E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i, e, a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e, i, a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lang="es-ES"/>
                    </a:p>
                  </a:txBody>
                  <a:tcPr/>
                </a:tc>
                <a:tc vMerge="1">
                  <a:txBody>
                    <a:bodyPr/>
                    <a:lstStyle/>
                    <a:p>
                      <a:endParaRPr lang="es-E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063">
                <a:tc row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lang="es-ES"/>
                    </a:p>
                  </a:txBody>
                  <a:tcPr/>
                </a:tc>
                <a:tc vMerge="1">
                  <a:txBody>
                    <a:bodyPr/>
                    <a:lstStyle/>
                    <a:p>
                      <a:endParaRPr lang="es-ES"/>
                    </a:p>
                  </a:txBody>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RUTINA</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es-ES"/>
                    </a:p>
                  </a:txBody>
                  <a:tcPr/>
                </a:tc>
                <a:tc hMerge="1">
                  <a:txBody>
                    <a:bodyPr/>
                    <a:lstStyle/>
                    <a:p>
                      <a:endParaRPr lang="es-ES"/>
                    </a:p>
                  </a:txBody>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993366"/>
                          </a:solidFill>
                          <a:effectLst/>
                          <a:latin typeface="BankGothic Md BT" pitchFamily="34" charset="0"/>
                          <a:ea typeface="Times New Roman" pitchFamily="18" charset="0"/>
                          <a:cs typeface="Arial" charset="0"/>
                        </a:rPr>
                        <a:t>MEDONISMO</a:t>
                      </a:r>
                      <a:endPar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r>
              <a:tr h="119063">
                <a:tc vMerge="1">
                  <a:txBody>
                    <a:bodyPr/>
                    <a:lstStyle/>
                    <a:p>
                      <a:endParaRPr lang="es-ES"/>
                    </a:p>
                  </a:txBody>
                  <a:tcPr/>
                </a:tc>
                <a:tc vMerge="1">
                  <a:txBody>
                    <a:bodyPr/>
                    <a:lstStyle/>
                    <a:p>
                      <a:endParaRPr lang="es-E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3</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4</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vMerge="1">
                  <a:txBody>
                    <a:bodyPr/>
                    <a:lstStyle/>
                    <a:p>
                      <a:endParaRPr lang="es-ES"/>
                    </a:p>
                  </a:txBody>
                  <a:tcPr/>
                </a:tc>
                <a:tc vMerge="1">
                  <a:txBody>
                    <a:bodyPr/>
                    <a:lstStyle/>
                    <a:p>
                      <a:endParaRPr lang="es-ES"/>
                    </a:p>
                  </a:txBody>
                  <a:tcPr/>
                </a:tc>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FF0000"/>
                          </a:solidFill>
                          <a:effectLst/>
                          <a:latin typeface="BankGothic Md BT" pitchFamily="34" charset="0"/>
                          <a:ea typeface="Times New Roman" pitchFamily="18" charset="0"/>
                          <a:cs typeface="Arial" charset="0"/>
                        </a:rPr>
                        <a:t>BANCO DE MACHALA</a:t>
                      </a:r>
                      <a:endPar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2563">
                <a:tc vMerge="1">
                  <a:txBody>
                    <a:bodyPr/>
                    <a:lstStyle/>
                    <a:p>
                      <a:endParaRPr lang="es-ES"/>
                    </a:p>
                  </a:txBody>
                  <a:tcPr/>
                </a:tc>
                <a:tc vMerge="1">
                  <a:txBody>
                    <a:bodyPr/>
                    <a:lstStyle/>
                    <a:p>
                      <a:endParaRPr lang="es-E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 i, e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smtClean="0">
                        <a:ln>
                          <a:noFill/>
                        </a:ln>
                        <a:solidFill>
                          <a:schemeClr val="tx1"/>
                        </a:solidFill>
                        <a:effectLst/>
                        <a:latin typeface="BankGothic Md BT"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 e, i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vMerge="1">
                  <a:txBody>
                    <a:bodyPr/>
                    <a:lstStyle/>
                    <a:p>
                      <a:endParaRPr lang="es-ES"/>
                    </a:p>
                  </a:txBody>
                  <a:tcPr/>
                </a:tc>
                <a:tc vMerge="1">
                  <a:txBody>
                    <a:bodyPr/>
                    <a:lstStyle/>
                    <a:p>
                      <a:endParaRPr lang="es-E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chemeClr val="tx1"/>
                          </a:solidFill>
                          <a:effectLst/>
                          <a:latin typeface="BankGothic Md BT" pitchFamily="34" charset="0"/>
                          <a:ea typeface="Times New Roman" pitchFamily="18" charset="0"/>
                          <a:cs typeface="Arial" charset="0"/>
                        </a:rPr>
                        <a:t>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7961" name="Line 201"/>
          <p:cNvSpPr>
            <a:spLocks noChangeShapeType="1"/>
          </p:cNvSpPr>
          <p:nvPr/>
        </p:nvSpPr>
        <p:spPr bwMode="auto">
          <a:xfrm>
            <a:off x="2332038" y="-787400"/>
            <a:ext cx="0" cy="0"/>
          </a:xfrm>
          <a:prstGeom prst="line">
            <a:avLst/>
          </a:prstGeom>
          <a:noFill/>
          <a:ln w="12700" cap="rnd">
            <a:solidFill>
              <a:srgbClr val="000000"/>
            </a:solidFill>
            <a:round/>
            <a:headEnd/>
            <a:tailEnd/>
          </a:ln>
          <a:effectLst/>
        </p:spPr>
        <p:txBody>
          <a:bodyPr/>
          <a:lstStyle/>
          <a:p>
            <a:endParaRPr lang="es-ES"/>
          </a:p>
        </p:txBody>
      </p:sp>
      <p:sp>
        <p:nvSpPr>
          <p:cNvPr id="117992" name="Line 232"/>
          <p:cNvSpPr>
            <a:spLocks noChangeShapeType="1"/>
          </p:cNvSpPr>
          <p:nvPr/>
        </p:nvSpPr>
        <p:spPr bwMode="auto">
          <a:xfrm>
            <a:off x="2332038" y="307975"/>
            <a:ext cx="0" cy="0"/>
          </a:xfrm>
          <a:prstGeom prst="line">
            <a:avLst/>
          </a:prstGeom>
          <a:noFill/>
          <a:ln w="12700" cap="rnd">
            <a:solidFill>
              <a:srgbClr val="000000"/>
            </a:solidFill>
            <a:round/>
            <a:headEnd/>
            <a:tailEnd/>
          </a:ln>
          <a:effectLst/>
        </p:spPr>
        <p:txBody>
          <a:bodyPr/>
          <a:lstStyle/>
          <a:p>
            <a:endParaRPr lang="es-ES"/>
          </a:p>
        </p:txBody>
      </p:sp>
      <p:sp>
        <p:nvSpPr>
          <p:cNvPr id="118206" name="Text Box 446"/>
          <p:cNvSpPr txBox="1">
            <a:spLocks noChangeArrowheads="1"/>
          </p:cNvSpPr>
          <p:nvPr/>
        </p:nvSpPr>
        <p:spPr bwMode="auto">
          <a:xfrm>
            <a:off x="1143000" y="1905000"/>
            <a:ext cx="1447800" cy="336550"/>
          </a:xfrm>
          <a:prstGeom prst="rect">
            <a:avLst/>
          </a:prstGeom>
          <a:noFill/>
          <a:ln w="9525">
            <a:noFill/>
            <a:miter lim="800000"/>
            <a:headEnd/>
            <a:tailEnd/>
          </a:ln>
          <a:effectLst/>
        </p:spPr>
        <p:txBody>
          <a:bodyPr>
            <a:spAutoFit/>
          </a:bodyPr>
          <a:lstStyle/>
          <a:p>
            <a:pPr>
              <a:spcBef>
                <a:spcPct val="50000"/>
              </a:spcBef>
              <a:buFontTx/>
              <a:buNone/>
            </a:pPr>
            <a:endParaRPr lang="es-ES" sz="1600" b="0">
              <a:latin typeface="Arial" charset="0"/>
            </a:endParaRPr>
          </a:p>
        </p:txBody>
      </p:sp>
      <p:sp>
        <p:nvSpPr>
          <p:cNvPr id="118207" name="Text Box 447"/>
          <p:cNvSpPr txBox="1">
            <a:spLocks noChangeArrowheads="1"/>
          </p:cNvSpPr>
          <p:nvPr/>
        </p:nvSpPr>
        <p:spPr bwMode="auto">
          <a:xfrm>
            <a:off x="1889125" y="6613525"/>
            <a:ext cx="184150" cy="336550"/>
          </a:xfrm>
          <a:prstGeom prst="rect">
            <a:avLst/>
          </a:prstGeom>
          <a:noFill/>
          <a:ln w="9525">
            <a:noFill/>
            <a:miter lim="800000"/>
            <a:headEnd/>
            <a:tailEnd/>
          </a:ln>
          <a:effectLst/>
        </p:spPr>
        <p:txBody>
          <a:bodyPr wrap="none">
            <a:spAutoFit/>
          </a:bodyPr>
          <a:lstStyle/>
          <a:p>
            <a:pPr>
              <a:spcBef>
                <a:spcPct val="0"/>
              </a:spcBef>
              <a:buFontTx/>
              <a:buNone/>
            </a:pPr>
            <a:endParaRPr lang="es-ES" sz="1600" b="0">
              <a:latin typeface="Arial" charset="0"/>
            </a:endParaRPr>
          </a:p>
        </p:txBody>
      </p:sp>
      <p:sp>
        <p:nvSpPr>
          <p:cNvPr id="118208" name="Text Box 448"/>
          <p:cNvSpPr txBox="1">
            <a:spLocks noChangeArrowheads="1"/>
          </p:cNvSpPr>
          <p:nvPr/>
        </p:nvSpPr>
        <p:spPr bwMode="auto">
          <a:xfrm>
            <a:off x="762000" y="2209800"/>
            <a:ext cx="1600200" cy="336550"/>
          </a:xfrm>
          <a:prstGeom prst="rect">
            <a:avLst/>
          </a:prstGeom>
          <a:noFill/>
          <a:ln w="9525">
            <a:noFill/>
            <a:miter lim="800000"/>
            <a:headEnd/>
            <a:tailEnd/>
          </a:ln>
          <a:effectLst/>
        </p:spPr>
        <p:txBody>
          <a:bodyPr>
            <a:spAutoFit/>
          </a:bodyPr>
          <a:lstStyle/>
          <a:p>
            <a:pPr>
              <a:spcBef>
                <a:spcPct val="50000"/>
              </a:spcBef>
              <a:buFontTx/>
              <a:buNone/>
            </a:pPr>
            <a:endParaRPr lang="es-ES" sz="1600" b="0">
              <a:latin typeface="Arial" charset="0"/>
            </a:endParaRPr>
          </a:p>
        </p:txBody>
      </p:sp>
      <p:sp>
        <p:nvSpPr>
          <p:cNvPr id="118210" name="Text Box 450"/>
          <p:cNvSpPr txBox="1">
            <a:spLocks noChangeArrowheads="1"/>
          </p:cNvSpPr>
          <p:nvPr/>
        </p:nvSpPr>
        <p:spPr bwMode="auto">
          <a:xfrm rot="16200000">
            <a:off x="403225" y="4289425"/>
            <a:ext cx="1752600" cy="336550"/>
          </a:xfrm>
          <a:prstGeom prst="rect">
            <a:avLst/>
          </a:prstGeom>
          <a:noFill/>
          <a:ln w="9525">
            <a:noFill/>
            <a:miter lim="800000"/>
            <a:headEnd/>
            <a:tailEnd/>
          </a:ln>
          <a:effectLst/>
        </p:spPr>
        <p:txBody>
          <a:bodyPr>
            <a:spAutoFit/>
          </a:bodyPr>
          <a:lstStyle/>
          <a:p>
            <a:pPr>
              <a:spcBef>
                <a:spcPct val="0"/>
              </a:spcBef>
              <a:buFontTx/>
              <a:buNone/>
            </a:pPr>
            <a:r>
              <a:rPr lang="en-US" sz="1600">
                <a:latin typeface="BankGothic Md BT" pitchFamily="34" charset="0"/>
              </a:rPr>
              <a:t>IMPLICACION</a:t>
            </a:r>
            <a:endParaRPr lang="es-ES" sz="1600">
              <a:latin typeface="BankGothic Md BT" pitchFamily="34" charset="0"/>
            </a:endParaRPr>
          </a:p>
        </p:txBody>
      </p:sp>
      <p:sp>
        <p:nvSpPr>
          <p:cNvPr id="118211" name="Text Box 451"/>
          <p:cNvSpPr txBox="1">
            <a:spLocks noChangeArrowheads="1"/>
          </p:cNvSpPr>
          <p:nvPr/>
        </p:nvSpPr>
        <p:spPr bwMode="auto">
          <a:xfrm rot="16200000">
            <a:off x="403225" y="2613025"/>
            <a:ext cx="1752600" cy="336550"/>
          </a:xfrm>
          <a:prstGeom prst="rect">
            <a:avLst/>
          </a:prstGeom>
          <a:noFill/>
          <a:ln w="9525">
            <a:noFill/>
            <a:miter lim="800000"/>
            <a:headEnd/>
            <a:tailEnd/>
          </a:ln>
          <a:effectLst/>
        </p:spPr>
        <p:txBody>
          <a:bodyPr>
            <a:spAutoFit/>
          </a:bodyPr>
          <a:lstStyle/>
          <a:p>
            <a:pPr>
              <a:spcBef>
                <a:spcPct val="0"/>
              </a:spcBef>
              <a:buFontTx/>
              <a:buNone/>
            </a:pPr>
            <a:r>
              <a:rPr lang="en-US" sz="1600">
                <a:latin typeface="BankGothic Md BT" pitchFamily="34" charset="0"/>
              </a:rPr>
              <a:t>IMPLICACION</a:t>
            </a:r>
            <a:endParaRPr lang="es-ES" sz="1600">
              <a:latin typeface="BankGothic Md BT" pitchFamily="34" charset="0"/>
            </a:endParaRPr>
          </a:p>
        </p:txBody>
      </p:sp>
      <p:sp>
        <p:nvSpPr>
          <p:cNvPr id="118215" name="Text Box 455"/>
          <p:cNvSpPr txBox="1">
            <a:spLocks noChangeArrowheads="1"/>
          </p:cNvSpPr>
          <p:nvPr/>
        </p:nvSpPr>
        <p:spPr bwMode="auto">
          <a:xfrm rot="16200000">
            <a:off x="1806575" y="2232025"/>
            <a:ext cx="1752600" cy="336550"/>
          </a:xfrm>
          <a:prstGeom prst="rect">
            <a:avLst/>
          </a:prstGeom>
          <a:noFill/>
          <a:ln w="9525">
            <a:noFill/>
            <a:miter lim="800000"/>
            <a:headEnd/>
            <a:tailEnd/>
          </a:ln>
          <a:effectLst/>
        </p:spPr>
        <p:txBody>
          <a:bodyPr>
            <a:spAutoFit/>
          </a:bodyPr>
          <a:lstStyle/>
          <a:p>
            <a:pPr>
              <a:spcBef>
                <a:spcPct val="0"/>
              </a:spcBef>
              <a:buFontTx/>
              <a:buNone/>
            </a:pPr>
            <a:r>
              <a:rPr lang="en-US" sz="1600">
                <a:latin typeface="BankGothic Md BT" pitchFamily="34" charset="0"/>
              </a:rPr>
              <a:t>FUERTE</a:t>
            </a:r>
            <a:endParaRPr lang="es-ES" sz="1600">
              <a:latin typeface="BankGothic Md BT" pitchFamily="34" charset="0"/>
            </a:endParaRPr>
          </a:p>
        </p:txBody>
      </p:sp>
      <p:sp>
        <p:nvSpPr>
          <p:cNvPr id="118216" name="Text Box 456"/>
          <p:cNvSpPr txBox="1">
            <a:spLocks noChangeArrowheads="1"/>
          </p:cNvSpPr>
          <p:nvPr/>
        </p:nvSpPr>
        <p:spPr bwMode="auto">
          <a:xfrm rot="16200000">
            <a:off x="1806575" y="3832225"/>
            <a:ext cx="1752600" cy="336550"/>
          </a:xfrm>
          <a:prstGeom prst="rect">
            <a:avLst/>
          </a:prstGeom>
          <a:noFill/>
          <a:ln w="9525">
            <a:noFill/>
            <a:miter lim="800000"/>
            <a:headEnd/>
            <a:tailEnd/>
          </a:ln>
          <a:effectLst/>
        </p:spPr>
        <p:txBody>
          <a:bodyPr>
            <a:spAutoFit/>
          </a:bodyPr>
          <a:lstStyle/>
          <a:p>
            <a:pPr>
              <a:spcBef>
                <a:spcPct val="0"/>
              </a:spcBef>
              <a:buFontTx/>
              <a:buNone/>
            </a:pPr>
            <a:r>
              <a:rPr lang="en-US" sz="1600">
                <a:latin typeface="BankGothic Md BT" pitchFamily="34" charset="0"/>
              </a:rPr>
              <a:t>DEBIL</a:t>
            </a:r>
            <a:endParaRPr lang="es-ES" sz="1600">
              <a:latin typeface="BankGothic Md BT"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s-ES" sz="3600" b="1" u="sng">
                <a:latin typeface="BankGothic Md BT" pitchFamily="34" charset="0"/>
              </a:rPr>
              <a:t/>
            </a:r>
            <a:br>
              <a:rPr lang="es-ES" sz="3600" b="1" u="sng">
                <a:latin typeface="BankGothic Md BT" pitchFamily="34" charset="0"/>
              </a:rPr>
            </a:br>
            <a:r>
              <a:rPr lang="es-ES" sz="3600" b="1" u="sng">
                <a:latin typeface="BankGothic Md BT" pitchFamily="34" charset="0"/>
              </a:rPr>
              <a:t>OBJETIIVOS ESTRATEGICOS</a:t>
            </a:r>
            <a:r>
              <a:rPr lang="es-ES" sz="4000"/>
              <a:t> </a:t>
            </a:r>
          </a:p>
        </p:txBody>
      </p:sp>
      <p:sp>
        <p:nvSpPr>
          <p:cNvPr id="120835" name="Rectangle 3"/>
          <p:cNvSpPr>
            <a:spLocks noGrp="1" noChangeArrowheads="1"/>
          </p:cNvSpPr>
          <p:nvPr>
            <p:ph type="body" idx="1"/>
          </p:nvPr>
        </p:nvSpPr>
        <p:spPr/>
        <p:txBody>
          <a:bodyPr/>
          <a:lstStyle/>
          <a:p>
            <a:pPr>
              <a:buFontTx/>
              <a:buBlip>
                <a:blip r:embed="rId2"/>
              </a:buBlip>
            </a:pPr>
            <a:endParaRPr lang="es-ES" sz="2800" b="1">
              <a:latin typeface="BankGothic Md BT" pitchFamily="34" charset="0"/>
            </a:endParaRPr>
          </a:p>
          <a:p>
            <a:pPr>
              <a:buFontTx/>
              <a:buBlip>
                <a:blip r:embed="rId2"/>
              </a:buBlip>
            </a:pPr>
            <a:endParaRPr lang="es-ES" sz="2800" b="1">
              <a:latin typeface="BankGothic Md BT" pitchFamily="34" charset="0"/>
            </a:endParaRPr>
          </a:p>
          <a:p>
            <a:pPr>
              <a:buFontTx/>
              <a:buBlip>
                <a:blip r:embed="rId2"/>
              </a:buBlip>
            </a:pPr>
            <a:r>
              <a:rPr lang="es-ES" sz="2800" b="1">
                <a:latin typeface="BankGothic Md BT" pitchFamily="34" charset="0"/>
              </a:rPr>
              <a:t>A CORTO PLAZO</a:t>
            </a:r>
            <a:r>
              <a:rPr lang="es-ES" sz="2800">
                <a:latin typeface="BankGothic Md BT" pitchFamily="34" charset="0"/>
              </a:rPr>
              <a:t> </a:t>
            </a:r>
          </a:p>
          <a:p>
            <a:pPr>
              <a:buFontTx/>
              <a:buBlip>
                <a:blip r:embed="rId2"/>
              </a:buBlip>
            </a:pPr>
            <a:endParaRPr lang="en-US" sz="2800">
              <a:latin typeface="BankGothic Md BT" pitchFamily="34" charset="0"/>
            </a:endParaRPr>
          </a:p>
          <a:p>
            <a:pPr>
              <a:buFontTx/>
              <a:buBlip>
                <a:blip r:embed="rId2"/>
              </a:buBlip>
            </a:pPr>
            <a:r>
              <a:rPr lang="es-ES" sz="2800" b="1">
                <a:latin typeface="BankGothic Md BT" pitchFamily="34" charset="0"/>
              </a:rPr>
              <a:t>A LARGO PLAZO</a:t>
            </a:r>
            <a:r>
              <a:rPr lang="es-ES" sz="2800">
                <a:latin typeface="BankGothic Md BT" pitchFamily="34" charset="0"/>
              </a:rPr>
              <a:t> </a:t>
            </a:r>
            <a:endParaRPr lang="en-US" sz="2800">
              <a:latin typeface="BankGothic Md BT" pitchFamily="34" charset="0"/>
            </a:endParaRPr>
          </a:p>
          <a:p>
            <a:pPr>
              <a:buFontTx/>
              <a:buBlip>
                <a:blip r:embed="rId2"/>
              </a:buBlip>
            </a:pPr>
            <a:endParaRPr lang="es-ES" sz="2800">
              <a:latin typeface="BankGothic Md BT"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s-EC" sz="3600" b="1" u="sng">
                <a:latin typeface="BankGothic Md BT" pitchFamily="34" charset="0"/>
                <a:cs typeface="Courier New" pitchFamily="49" charset="0"/>
              </a:rPr>
              <a:t>PLANEACIÓN DE LA PUBLICIDAD</a:t>
            </a:r>
            <a:endParaRPr lang="es-ES" sz="3600" b="1" u="sng">
              <a:latin typeface="BankGothic Md BT" pitchFamily="34" charset="0"/>
              <a:cs typeface="Times New Roman" pitchFamily="18" charset="0"/>
            </a:endParaRPr>
          </a:p>
        </p:txBody>
      </p:sp>
      <p:sp>
        <p:nvSpPr>
          <p:cNvPr id="158723" name="Rectangle 3"/>
          <p:cNvSpPr>
            <a:spLocks noGrp="1" noChangeArrowheads="1"/>
          </p:cNvSpPr>
          <p:nvPr>
            <p:ph type="body" idx="1"/>
          </p:nvPr>
        </p:nvSpPr>
        <p:spPr>
          <a:xfrm>
            <a:off x="914400" y="2362200"/>
            <a:ext cx="8229600" cy="1752600"/>
          </a:xfrm>
        </p:spPr>
        <p:txBody>
          <a:bodyPr/>
          <a:lstStyle/>
          <a:p>
            <a:pPr>
              <a:lnSpc>
                <a:spcPct val="90000"/>
              </a:lnSpc>
            </a:pPr>
            <a:r>
              <a:rPr lang="es-ES" sz="3600" b="1">
                <a:latin typeface="BankGothic Md BT" pitchFamily="34" charset="0"/>
                <a:cs typeface="Courier New" pitchFamily="49" charset="0"/>
              </a:rPr>
              <a:t>ETAPA PIONERA</a:t>
            </a:r>
            <a:endParaRPr lang="es-EC" sz="3600" b="1">
              <a:latin typeface="BankGothic Md BT" pitchFamily="34" charset="0"/>
              <a:cs typeface="Courier New" pitchFamily="49" charset="0"/>
            </a:endParaRPr>
          </a:p>
          <a:p>
            <a:pPr>
              <a:lnSpc>
                <a:spcPct val="90000"/>
              </a:lnSpc>
              <a:buFontTx/>
              <a:buNone/>
            </a:pPr>
            <a:endParaRPr lang="es-ES" sz="3600">
              <a:latin typeface="BankGothic Md BT" pitchFamily="34" charset="0"/>
              <a:cs typeface="Times New Roman" pitchFamily="18" charset="0"/>
            </a:endParaRPr>
          </a:p>
          <a:p>
            <a:pPr>
              <a:lnSpc>
                <a:spcPct val="90000"/>
              </a:lnSpc>
            </a:pPr>
            <a:r>
              <a:rPr lang="es-ES" sz="3600" b="1">
                <a:latin typeface="BankGothic Md BT" pitchFamily="34" charset="0"/>
                <a:cs typeface="Courier New" pitchFamily="49" charset="0"/>
              </a:rPr>
              <a:t>MARKETING META</a:t>
            </a:r>
            <a:endParaRPr lang="es-EC" sz="3600" b="1">
              <a:latin typeface="BankGothic Md BT" pitchFamily="34" charset="0"/>
              <a:cs typeface="Courier New" pitchFamily="49" charset="0"/>
            </a:endParaRPr>
          </a:p>
          <a:p>
            <a:pPr>
              <a:lnSpc>
                <a:spcPct val="90000"/>
              </a:lnSpc>
              <a:buFontTx/>
              <a:buNone/>
            </a:pPr>
            <a:endParaRPr lang="es-EC" sz="3600" b="1">
              <a:latin typeface="BankGothic Md BT" pitchFamily="34" charset="0"/>
              <a:cs typeface="Courier New" pitchFamily="49" charset="0"/>
            </a:endParaRPr>
          </a:p>
          <a:p>
            <a:pPr>
              <a:lnSpc>
                <a:spcPct val="90000"/>
              </a:lnSpc>
            </a:pPr>
            <a:r>
              <a:rPr lang="es-EC" sz="3600" b="1">
                <a:latin typeface="BankGothic Md BT" pitchFamily="34" charset="0"/>
                <a:cs typeface="Courier New" pitchFamily="49" charset="0"/>
              </a:rPr>
              <a:t>SEGMENTO DE MERCADO</a:t>
            </a:r>
            <a:endParaRPr lang="es-ES" sz="3600">
              <a:latin typeface="BankGothic Md BT"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8" name="Rectangle 4"/>
          <p:cNvSpPr>
            <a:spLocks noGrp="1" noChangeArrowheads="1"/>
          </p:cNvSpPr>
          <p:nvPr>
            <p:ph type="title"/>
          </p:nvPr>
        </p:nvSpPr>
        <p:spPr>
          <a:noFill/>
          <a:ln/>
        </p:spPr>
        <p:txBody>
          <a:bodyPr/>
          <a:lstStyle/>
          <a:p>
            <a:r>
              <a:rPr lang="es-EC" sz="3600" b="1" u="sng">
                <a:latin typeface="BankGothic Md BT" pitchFamily="34" charset="0"/>
                <a:cs typeface="Courier New" pitchFamily="49" charset="0"/>
              </a:rPr>
              <a:t>PLANEACIÓN DE LA PUBLICIDAD</a:t>
            </a:r>
            <a:endParaRPr lang="es-ES" sz="3600" b="1" u="sng">
              <a:latin typeface="BankGothic Md BT" pitchFamily="34" charset="0"/>
              <a:cs typeface="Times New Roman" pitchFamily="18" charset="0"/>
            </a:endParaRPr>
          </a:p>
        </p:txBody>
      </p:sp>
      <p:sp>
        <p:nvSpPr>
          <p:cNvPr id="159749" name="Text Box 5"/>
          <p:cNvSpPr txBox="1">
            <a:spLocks noChangeArrowheads="1"/>
          </p:cNvSpPr>
          <p:nvPr/>
        </p:nvSpPr>
        <p:spPr bwMode="auto">
          <a:xfrm>
            <a:off x="762000" y="3352800"/>
            <a:ext cx="2286000" cy="854075"/>
          </a:xfrm>
          <a:prstGeom prst="rect">
            <a:avLst/>
          </a:prstGeom>
          <a:noFill/>
          <a:ln w="9525">
            <a:noFill/>
            <a:miter lim="800000"/>
            <a:headEnd/>
            <a:tailEnd/>
          </a:ln>
          <a:effectLst/>
        </p:spPr>
        <p:txBody>
          <a:bodyPr>
            <a:spAutoFit/>
          </a:bodyPr>
          <a:lstStyle/>
          <a:p>
            <a:pPr algn="ctr">
              <a:spcBef>
                <a:spcPct val="50000"/>
              </a:spcBef>
              <a:buFontTx/>
              <a:buNone/>
            </a:pPr>
            <a:r>
              <a:rPr lang="es-EC">
                <a:latin typeface="BankGothic Md BT" pitchFamily="34" charset="0"/>
              </a:rPr>
              <a:t>SEGMENTO</a:t>
            </a:r>
          </a:p>
          <a:p>
            <a:pPr algn="ctr">
              <a:spcBef>
                <a:spcPct val="50000"/>
              </a:spcBef>
              <a:buFontTx/>
              <a:buNone/>
            </a:pPr>
            <a:r>
              <a:rPr lang="es-EC">
                <a:latin typeface="BankGothic Md BT" pitchFamily="34" charset="0"/>
              </a:rPr>
              <a:t> DE MERCADO</a:t>
            </a:r>
            <a:endParaRPr lang="es-ES">
              <a:latin typeface="BankGothic Md BT" pitchFamily="34" charset="0"/>
            </a:endParaRPr>
          </a:p>
        </p:txBody>
      </p:sp>
      <p:sp>
        <p:nvSpPr>
          <p:cNvPr id="159750" name="Text Box 6"/>
          <p:cNvSpPr txBox="1">
            <a:spLocks noChangeArrowheads="1"/>
          </p:cNvSpPr>
          <p:nvPr/>
        </p:nvSpPr>
        <p:spPr bwMode="auto">
          <a:xfrm>
            <a:off x="5257800" y="4495800"/>
            <a:ext cx="2286000" cy="701675"/>
          </a:xfrm>
          <a:prstGeom prst="rect">
            <a:avLst/>
          </a:prstGeom>
          <a:noFill/>
          <a:ln w="9525">
            <a:noFill/>
            <a:miter lim="800000"/>
            <a:headEnd/>
            <a:tailEnd/>
          </a:ln>
          <a:effectLst/>
        </p:spPr>
        <p:txBody>
          <a:bodyPr>
            <a:spAutoFit/>
          </a:bodyPr>
          <a:lstStyle/>
          <a:p>
            <a:pPr algn="ctr">
              <a:spcBef>
                <a:spcPct val="50000"/>
              </a:spcBef>
              <a:buFontTx/>
              <a:buNone/>
            </a:pPr>
            <a:r>
              <a:rPr lang="es-EC">
                <a:latin typeface="BankGothic Md BT" pitchFamily="34" charset="0"/>
              </a:rPr>
              <a:t>ANÁLISIS MACRO</a:t>
            </a:r>
            <a:endParaRPr lang="es-ES">
              <a:latin typeface="BankGothic Md BT" pitchFamily="34" charset="0"/>
            </a:endParaRPr>
          </a:p>
        </p:txBody>
      </p:sp>
      <p:sp>
        <p:nvSpPr>
          <p:cNvPr id="159751" name="Text Box 7"/>
          <p:cNvSpPr txBox="1">
            <a:spLocks noChangeArrowheads="1"/>
          </p:cNvSpPr>
          <p:nvPr/>
        </p:nvSpPr>
        <p:spPr bwMode="auto">
          <a:xfrm>
            <a:off x="5181600" y="2133600"/>
            <a:ext cx="2286000" cy="701675"/>
          </a:xfrm>
          <a:prstGeom prst="rect">
            <a:avLst/>
          </a:prstGeom>
          <a:noFill/>
          <a:ln w="9525">
            <a:noFill/>
            <a:miter lim="800000"/>
            <a:headEnd/>
            <a:tailEnd/>
          </a:ln>
          <a:effectLst/>
        </p:spPr>
        <p:txBody>
          <a:bodyPr>
            <a:spAutoFit/>
          </a:bodyPr>
          <a:lstStyle/>
          <a:p>
            <a:pPr algn="ctr">
              <a:spcBef>
                <a:spcPct val="50000"/>
              </a:spcBef>
              <a:buFontTx/>
              <a:buNone/>
            </a:pPr>
            <a:r>
              <a:rPr lang="es-EC">
                <a:latin typeface="BankGothic Md BT" pitchFamily="34" charset="0"/>
              </a:rPr>
              <a:t>ANÁLISIS MICRO</a:t>
            </a:r>
            <a:endParaRPr lang="es-ES">
              <a:latin typeface="BankGothic Md BT" pitchFamily="34" charset="0"/>
            </a:endParaRPr>
          </a:p>
        </p:txBody>
      </p:sp>
      <p:sp>
        <p:nvSpPr>
          <p:cNvPr id="159752" name="Line 8"/>
          <p:cNvSpPr>
            <a:spLocks noChangeShapeType="1"/>
          </p:cNvSpPr>
          <p:nvPr/>
        </p:nvSpPr>
        <p:spPr bwMode="auto">
          <a:xfrm flipV="1">
            <a:off x="3200400" y="2590800"/>
            <a:ext cx="2133600" cy="1066800"/>
          </a:xfrm>
          <a:prstGeom prst="line">
            <a:avLst/>
          </a:prstGeom>
          <a:noFill/>
          <a:ln w="9525">
            <a:solidFill>
              <a:schemeClr val="tx1"/>
            </a:solidFill>
            <a:round/>
            <a:headEnd/>
            <a:tailEnd type="triangle" w="med" len="med"/>
          </a:ln>
          <a:effectLst/>
        </p:spPr>
        <p:txBody>
          <a:bodyPr/>
          <a:lstStyle/>
          <a:p>
            <a:endParaRPr lang="es-ES"/>
          </a:p>
        </p:txBody>
      </p:sp>
      <p:sp>
        <p:nvSpPr>
          <p:cNvPr id="159753" name="Line 9"/>
          <p:cNvSpPr>
            <a:spLocks noChangeShapeType="1"/>
          </p:cNvSpPr>
          <p:nvPr/>
        </p:nvSpPr>
        <p:spPr bwMode="auto">
          <a:xfrm>
            <a:off x="3200400" y="3657600"/>
            <a:ext cx="2057400" cy="990600"/>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a:xfrm>
            <a:off x="533400" y="1524000"/>
            <a:ext cx="8153400" cy="3048000"/>
          </a:xfrm>
        </p:spPr>
        <p:txBody>
          <a:bodyPr/>
          <a:lstStyle/>
          <a:p>
            <a:pPr>
              <a:lnSpc>
                <a:spcPct val="90000"/>
              </a:lnSpc>
            </a:pPr>
            <a:r>
              <a:rPr lang="es-EC" sz="2800" b="1"/>
              <a:t>POSICIONAMIENTO</a:t>
            </a:r>
          </a:p>
          <a:p>
            <a:pPr>
              <a:lnSpc>
                <a:spcPct val="90000"/>
              </a:lnSpc>
              <a:buFontTx/>
              <a:buNone/>
            </a:pPr>
            <a:r>
              <a:rPr lang="es-ES" sz="2800">
                <a:latin typeface="BankGothic Md BT" pitchFamily="34" charset="0"/>
                <a:cs typeface="Courier New" pitchFamily="49" charset="0"/>
              </a:rPr>
              <a:t>Es difícil para una institución</a:t>
            </a:r>
            <a:r>
              <a:rPr lang="es-EC" sz="2800">
                <a:latin typeface="BankGothic Md BT" pitchFamily="34" charset="0"/>
                <a:cs typeface="Courier New" pitchFamily="49" charset="0"/>
              </a:rPr>
              <a:t> </a:t>
            </a:r>
            <a:r>
              <a:rPr lang="es-ES" sz="2800">
                <a:latin typeface="BankGothic Md BT" pitchFamily="34" charset="0"/>
                <a:cs typeface="Courier New" pitchFamily="49" charset="0"/>
              </a:rPr>
              <a:t>bancaria posicionarse en el mercado debido a la competencia la cual ofrece los mismos productos y servicios</a:t>
            </a:r>
            <a:r>
              <a:rPr lang="es-EC" sz="2800">
                <a:latin typeface="BankGothic Md BT" pitchFamily="34" charset="0"/>
                <a:cs typeface="Courier New" pitchFamily="49" charset="0"/>
              </a:rPr>
              <a:t>.</a:t>
            </a:r>
          </a:p>
          <a:p>
            <a:pPr>
              <a:lnSpc>
                <a:spcPct val="90000"/>
              </a:lnSpc>
              <a:buFontTx/>
              <a:buNone/>
            </a:pPr>
            <a:endParaRPr lang="es-EC" sz="2800">
              <a:latin typeface="BankGothic Md BT" pitchFamily="34" charset="0"/>
              <a:cs typeface="Courier New" pitchFamily="49" charset="0"/>
            </a:endParaRPr>
          </a:p>
          <a:p>
            <a:pPr>
              <a:lnSpc>
                <a:spcPct val="90000"/>
              </a:lnSpc>
              <a:buFontTx/>
              <a:buNone/>
            </a:pPr>
            <a:r>
              <a:rPr lang="es-ES" sz="2800">
                <a:latin typeface="BankGothic Md BT" pitchFamily="34" charset="0"/>
                <a:cs typeface="Courier New" pitchFamily="49" charset="0"/>
              </a:rPr>
              <a:t>El posicionamiento que nosotros usaremos para expandir la marca será con una publicidad agresiva en la que vamos a abarcar todos los medios de comunicación</a:t>
            </a:r>
            <a:r>
              <a:rPr lang="es-EC" sz="2800">
                <a:latin typeface="Courier New" pitchFamily="49" charset="0"/>
                <a:cs typeface="Courier New" pitchFamily="49" charset="0"/>
              </a:rPr>
              <a:t>.</a:t>
            </a:r>
            <a:endParaRPr lang="es-ES" sz="2800">
              <a:latin typeface="Courier New" pitchFamily="49" charset="0"/>
              <a:cs typeface="Courier New" pitchFamily="49" charset="0"/>
            </a:endParaRPr>
          </a:p>
        </p:txBody>
      </p:sp>
      <p:sp>
        <p:nvSpPr>
          <p:cNvPr id="160772" name="Rectangle 4"/>
          <p:cNvSpPr>
            <a:spLocks noGrp="1" noChangeArrowheads="1"/>
          </p:cNvSpPr>
          <p:nvPr>
            <p:ph type="title"/>
          </p:nvPr>
        </p:nvSpPr>
        <p:spPr>
          <a:noFill/>
          <a:ln/>
        </p:spPr>
        <p:txBody>
          <a:bodyPr/>
          <a:lstStyle/>
          <a:p>
            <a:r>
              <a:rPr lang="es-EC" sz="3600" b="1" u="sng">
                <a:latin typeface="BankGothic Md BT" pitchFamily="34" charset="0"/>
                <a:cs typeface="Courier New" pitchFamily="49" charset="0"/>
              </a:rPr>
              <a:t>PLANEACIÓN DE LA PUBLICIDAD</a:t>
            </a:r>
            <a:endParaRPr lang="es-ES" sz="3600" b="1" u="sng">
              <a:latin typeface="BankGothic Md BT" pitchFamily="34"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type="body" idx="1"/>
          </p:nvPr>
        </p:nvSpPr>
        <p:spPr>
          <a:xfrm>
            <a:off x="457200" y="2332038"/>
            <a:ext cx="8229600" cy="4525962"/>
          </a:xfrm>
        </p:spPr>
        <p:txBody>
          <a:bodyPr/>
          <a:lstStyle/>
          <a:p>
            <a:pPr algn="just"/>
            <a:r>
              <a:rPr lang="es-ES" b="1">
                <a:latin typeface="Courier New" pitchFamily="49" charset="0"/>
                <a:cs typeface="Courier New" pitchFamily="49" charset="0"/>
              </a:rPr>
              <a:t>ANÁLISIS DE LA COMPETENCIA</a:t>
            </a:r>
            <a:endParaRPr lang="es-EC" b="1">
              <a:latin typeface="Courier New" pitchFamily="49" charset="0"/>
              <a:cs typeface="Courier New" pitchFamily="49" charset="0"/>
            </a:endParaRPr>
          </a:p>
          <a:p>
            <a:pPr algn="just">
              <a:buFontTx/>
              <a:buNone/>
            </a:pPr>
            <a:r>
              <a:rPr lang="es-EC" b="1">
                <a:latin typeface="Courier New" pitchFamily="49" charset="0"/>
                <a:cs typeface="Courier New" pitchFamily="49" charset="0"/>
              </a:rPr>
              <a:t>		- Activos</a:t>
            </a:r>
          </a:p>
          <a:p>
            <a:pPr algn="just">
              <a:buFontTx/>
              <a:buNone/>
            </a:pPr>
            <a:r>
              <a:rPr lang="es-EC" b="1">
                <a:latin typeface="Courier New" pitchFamily="49" charset="0"/>
                <a:cs typeface="Courier New" pitchFamily="49" charset="0"/>
              </a:rPr>
              <a:t>		- Depósitos a la vista</a:t>
            </a:r>
          </a:p>
          <a:p>
            <a:pPr algn="just">
              <a:buFontTx/>
              <a:buNone/>
            </a:pPr>
            <a:r>
              <a:rPr lang="es-EC" b="1">
                <a:latin typeface="Courier New" pitchFamily="49" charset="0"/>
                <a:cs typeface="Courier New" pitchFamily="49" charset="0"/>
              </a:rPr>
              <a:t>		- Participacíon de Mercado</a:t>
            </a:r>
          </a:p>
          <a:p>
            <a:pPr algn="just">
              <a:buFontTx/>
              <a:buNone/>
            </a:pPr>
            <a:r>
              <a:rPr lang="es-EC"/>
              <a:t>		</a:t>
            </a:r>
            <a:endParaRPr lang="es-ES"/>
          </a:p>
        </p:txBody>
      </p:sp>
      <p:sp>
        <p:nvSpPr>
          <p:cNvPr id="161796" name="Rectangle 4"/>
          <p:cNvSpPr>
            <a:spLocks noGrp="1" noChangeArrowheads="1"/>
          </p:cNvSpPr>
          <p:nvPr>
            <p:ph type="title"/>
          </p:nvPr>
        </p:nvSpPr>
        <p:spPr>
          <a:noFill/>
          <a:ln/>
        </p:spPr>
        <p:txBody>
          <a:bodyPr/>
          <a:lstStyle/>
          <a:p>
            <a:r>
              <a:rPr lang="es-EC" sz="3600" b="1" u="sng">
                <a:latin typeface="BankGothic Md BT" pitchFamily="34" charset="0"/>
                <a:cs typeface="Courier New" pitchFamily="49" charset="0"/>
              </a:rPr>
              <a:t>PLANEACIÓN DE LA PUBLICIDAD</a:t>
            </a:r>
            <a:endParaRPr lang="es-ES" sz="3600" b="1" u="sng">
              <a:latin typeface="BankGothic Md BT" pitchFamily="34"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1026"/>
          <p:cNvSpPr>
            <a:spLocks noGrp="1" noChangeArrowheads="1"/>
          </p:cNvSpPr>
          <p:nvPr>
            <p:ph type="title"/>
          </p:nvPr>
        </p:nvSpPr>
        <p:spPr>
          <a:xfrm>
            <a:off x="0" y="381000"/>
            <a:ext cx="9144000" cy="1143000"/>
          </a:xfrm>
        </p:spPr>
        <p:txBody>
          <a:bodyPr/>
          <a:lstStyle/>
          <a:p>
            <a:r>
              <a:rPr lang="es-ES" sz="3600" b="1" u="sng">
                <a:latin typeface="BankGothic Md BT" pitchFamily="34" charset="0"/>
                <a:cs typeface="Courier New" pitchFamily="49" charset="0"/>
              </a:rPr>
              <a:t>ANÁLISIS DEL SISTEMA DE SERVICIOS DEL BANCO DE MACHALA</a:t>
            </a:r>
            <a:r>
              <a:rPr lang="es-ES" sz="3600" u="sng"/>
              <a:t> </a:t>
            </a:r>
          </a:p>
        </p:txBody>
      </p:sp>
      <p:sp>
        <p:nvSpPr>
          <p:cNvPr id="162819" name="Rectangle 1027"/>
          <p:cNvSpPr>
            <a:spLocks noGrp="1" noChangeArrowheads="1"/>
          </p:cNvSpPr>
          <p:nvPr>
            <p:ph type="body" idx="1"/>
          </p:nvPr>
        </p:nvSpPr>
        <p:spPr>
          <a:xfrm>
            <a:off x="457200" y="2514600"/>
            <a:ext cx="8382000" cy="2209800"/>
          </a:xfrm>
        </p:spPr>
        <p:txBody>
          <a:bodyPr/>
          <a:lstStyle/>
          <a:p>
            <a:pPr algn="ctr"/>
            <a:r>
              <a:rPr lang="es-ES" b="1">
                <a:latin typeface="BankGothic Md BT" pitchFamily="34" charset="0"/>
                <a:cs typeface="Courier New" pitchFamily="49" charset="0"/>
              </a:rPr>
              <a:t>EL SISTEMA DE SERVUCCIÓN</a:t>
            </a:r>
            <a:endParaRPr lang="es-EC" b="1">
              <a:latin typeface="BankGothic Md BT" pitchFamily="34" charset="0"/>
              <a:cs typeface="Courier New" pitchFamily="49" charset="0"/>
            </a:endParaRPr>
          </a:p>
          <a:p>
            <a:pPr>
              <a:buFontTx/>
              <a:buNone/>
            </a:pPr>
            <a:r>
              <a:rPr lang="es-EC">
                <a:latin typeface="BankGothic Md BT" pitchFamily="34" charset="0"/>
                <a:cs typeface="Courier New" pitchFamily="49" charset="0"/>
              </a:rPr>
              <a:t>	</a:t>
            </a:r>
            <a:r>
              <a:rPr lang="es-ES" sz="2800">
                <a:latin typeface="BankGothic Md BT" pitchFamily="34" charset="0"/>
                <a:cs typeface="Courier New" pitchFamily="49" charset="0"/>
              </a:rPr>
              <a:t>Esta claro que un Servicio posee un valor a los ojos del que lo ofrece como a los del consumidor, su cliente</a:t>
            </a:r>
            <a:r>
              <a:rPr lang="es-ES">
                <a:latin typeface="BankGothic Md BT"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u="sng">
                <a:latin typeface="BankGothic Md BT" pitchFamily="34" charset="0"/>
              </a:rPr>
              <a:t>PRODUCTOS Y SERVICIOS</a:t>
            </a:r>
            <a:endParaRPr lang="es-ES" sz="4000" u="sng">
              <a:latin typeface="BankGothic Md BT" pitchFamily="34" charset="0"/>
            </a:endParaRPr>
          </a:p>
        </p:txBody>
      </p:sp>
      <p:sp>
        <p:nvSpPr>
          <p:cNvPr id="14339" name="Rectangle 3"/>
          <p:cNvSpPr>
            <a:spLocks noGrp="1" noChangeArrowheads="1"/>
          </p:cNvSpPr>
          <p:nvPr>
            <p:ph type="body" idx="1"/>
          </p:nvPr>
        </p:nvSpPr>
        <p:spPr/>
        <p:txBody>
          <a:bodyPr/>
          <a:lstStyle/>
          <a:p>
            <a:pPr>
              <a:lnSpc>
                <a:spcPct val="80000"/>
              </a:lnSpc>
              <a:buFontTx/>
              <a:buBlip>
                <a:blip r:embed="rId2"/>
              </a:buBlip>
            </a:pPr>
            <a:r>
              <a:rPr lang="en-US" sz="2800" u="sng">
                <a:latin typeface="BankGothic Md BT" pitchFamily="34" charset="0"/>
              </a:rPr>
              <a:t>Productos Financieros</a:t>
            </a:r>
          </a:p>
          <a:p>
            <a:pPr lvl="2">
              <a:lnSpc>
                <a:spcPct val="80000"/>
              </a:lnSpc>
              <a:buFontTx/>
              <a:buBlip>
                <a:blip r:embed="rId2"/>
              </a:buBlip>
            </a:pPr>
            <a:r>
              <a:rPr lang="en-US" sz="2800">
                <a:latin typeface="BankGothic Md BT" pitchFamily="34" charset="0"/>
              </a:rPr>
              <a:t>Banca de Inversiones</a:t>
            </a:r>
          </a:p>
          <a:p>
            <a:pPr lvl="2">
              <a:lnSpc>
                <a:spcPct val="80000"/>
              </a:lnSpc>
              <a:buFontTx/>
              <a:buBlip>
                <a:blip r:embed="rId2"/>
              </a:buBlip>
            </a:pPr>
            <a:r>
              <a:rPr lang="en-US" sz="2800">
                <a:latin typeface="BankGothic Md BT" pitchFamily="34" charset="0"/>
              </a:rPr>
              <a:t>Banca Corporativa</a:t>
            </a:r>
          </a:p>
          <a:p>
            <a:pPr lvl="2">
              <a:lnSpc>
                <a:spcPct val="80000"/>
              </a:lnSpc>
              <a:buFontTx/>
              <a:buBlip>
                <a:blip r:embed="rId2"/>
              </a:buBlip>
            </a:pPr>
            <a:r>
              <a:rPr lang="en-US" sz="2800">
                <a:latin typeface="BankGothic Md BT" pitchFamily="34" charset="0"/>
              </a:rPr>
              <a:t>Banca Personal</a:t>
            </a:r>
          </a:p>
          <a:p>
            <a:pPr lvl="2">
              <a:lnSpc>
                <a:spcPct val="80000"/>
              </a:lnSpc>
              <a:buFontTx/>
              <a:buBlip>
                <a:blip r:embed="rId2"/>
              </a:buBlip>
            </a:pPr>
            <a:r>
              <a:rPr lang="en-US" sz="2800">
                <a:latin typeface="BankGothic Md BT" pitchFamily="34" charset="0"/>
              </a:rPr>
              <a:t>Comercio Exterior</a:t>
            </a:r>
          </a:p>
          <a:p>
            <a:pPr>
              <a:lnSpc>
                <a:spcPct val="80000"/>
              </a:lnSpc>
              <a:buFontTx/>
              <a:buBlip>
                <a:blip r:embed="rId2"/>
              </a:buBlip>
            </a:pPr>
            <a:r>
              <a:rPr lang="en-US" sz="2800" u="sng">
                <a:latin typeface="BankGothic Md BT" pitchFamily="34" charset="0"/>
              </a:rPr>
              <a:t>Servicios Financiarios</a:t>
            </a:r>
          </a:p>
          <a:p>
            <a:pPr>
              <a:lnSpc>
                <a:spcPct val="80000"/>
              </a:lnSpc>
              <a:buFontTx/>
              <a:buBlip>
                <a:blip r:embed="rId2"/>
              </a:buBlip>
            </a:pPr>
            <a:r>
              <a:rPr lang="en-US" sz="2800" u="sng">
                <a:latin typeface="BankGothic Md BT" pitchFamily="34" charset="0"/>
              </a:rPr>
              <a:t>Tasas</a:t>
            </a:r>
          </a:p>
          <a:p>
            <a:pPr>
              <a:lnSpc>
                <a:spcPct val="80000"/>
              </a:lnSpc>
              <a:buFontTx/>
              <a:buBlip>
                <a:blip r:embed="rId2"/>
              </a:buBlip>
            </a:pPr>
            <a:r>
              <a:rPr lang="en-US" sz="2800" u="sng">
                <a:latin typeface="BankGothic Md BT" pitchFamily="34" charset="0"/>
              </a:rPr>
              <a:t>Cuentas</a:t>
            </a:r>
          </a:p>
          <a:p>
            <a:pPr>
              <a:lnSpc>
                <a:spcPct val="80000"/>
              </a:lnSpc>
              <a:buFontTx/>
              <a:buBlip>
                <a:blip r:embed="rId2"/>
              </a:buBlip>
            </a:pPr>
            <a:r>
              <a:rPr lang="en-US" sz="2800" u="sng">
                <a:latin typeface="BankGothic Md BT" pitchFamily="34" charset="0"/>
              </a:rPr>
              <a:t>Servicios Bancarios</a:t>
            </a:r>
          </a:p>
          <a:p>
            <a:pPr>
              <a:lnSpc>
                <a:spcPct val="80000"/>
              </a:lnSpc>
              <a:buFontTx/>
              <a:buBlip>
                <a:blip r:embed="rId2"/>
              </a:buBlip>
            </a:pPr>
            <a:r>
              <a:rPr lang="en-US" sz="2800" u="sng">
                <a:latin typeface="BankGothic Md BT" pitchFamily="34" charset="0"/>
              </a:rPr>
              <a:t>Tarifas</a:t>
            </a:r>
          </a:p>
          <a:p>
            <a:pPr>
              <a:lnSpc>
                <a:spcPct val="80000"/>
              </a:lnSpc>
              <a:buFontTx/>
              <a:buBlip>
                <a:blip r:embed="rId2"/>
              </a:buBlip>
            </a:pPr>
            <a:r>
              <a:rPr lang="en-US" sz="2800" u="sng">
                <a:latin typeface="BankGothic Md BT" pitchFamily="34" charset="0"/>
              </a:rPr>
              <a:t>Tarjetas Visa</a:t>
            </a:r>
          </a:p>
          <a:p>
            <a:pPr>
              <a:lnSpc>
                <a:spcPct val="80000"/>
              </a:lnSpc>
              <a:buFontTx/>
              <a:buBlip>
                <a:blip r:embed="rId2"/>
              </a:buBlip>
            </a:pPr>
            <a:endParaRPr lang="es-ES" sz="2800" u="sng">
              <a:latin typeface="BankGothic Md BT"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1027"/>
          <p:cNvSpPr>
            <a:spLocks noGrp="1" noChangeArrowheads="1"/>
          </p:cNvSpPr>
          <p:nvPr>
            <p:ph type="body" idx="1"/>
          </p:nvPr>
        </p:nvSpPr>
        <p:spPr>
          <a:xfrm>
            <a:off x="381000" y="2819400"/>
            <a:ext cx="8458200" cy="1143000"/>
          </a:xfrm>
        </p:spPr>
        <p:txBody>
          <a:bodyPr/>
          <a:lstStyle/>
          <a:p>
            <a:pPr algn="just"/>
            <a:r>
              <a:rPr lang="es-ES" sz="3000" b="1">
                <a:latin typeface="BankGothic Md BT" pitchFamily="34" charset="0"/>
                <a:cs typeface="Courier New" pitchFamily="49" charset="0"/>
              </a:rPr>
              <a:t>ELEMENTOS DEL SISTEMA DE SERVUCCIÓN DEL BANCO DE MACHALA</a:t>
            </a:r>
            <a:endParaRPr lang="es-ES" sz="3000">
              <a:latin typeface="BankGothic Md BT" pitchFamily="34" charset="0"/>
              <a:cs typeface="Times New Roman" pitchFamily="18" charset="0"/>
            </a:endParaRPr>
          </a:p>
          <a:p>
            <a:pPr>
              <a:buFontTx/>
              <a:buNone/>
            </a:pPr>
            <a:endParaRPr lang="es-ES" sz="2400">
              <a:latin typeface="BankGothic Md BT" pitchFamily="34" charset="0"/>
            </a:endParaRPr>
          </a:p>
        </p:txBody>
      </p:sp>
      <p:sp>
        <p:nvSpPr>
          <p:cNvPr id="163844" name="Rectangle 1028"/>
          <p:cNvSpPr>
            <a:spLocks noGrp="1" noChangeArrowheads="1"/>
          </p:cNvSpPr>
          <p:nvPr>
            <p:ph type="title"/>
          </p:nvPr>
        </p:nvSpPr>
        <p:spPr>
          <a:xfrm>
            <a:off x="0" y="304800"/>
            <a:ext cx="9144000" cy="1143000"/>
          </a:xfrm>
          <a:noFill/>
          <a:ln/>
        </p:spPr>
        <p:txBody>
          <a:bodyPr/>
          <a:lstStyle/>
          <a:p>
            <a:r>
              <a:rPr lang="es-ES" sz="3600" b="1" u="sng">
                <a:latin typeface="BankGothic Md BT" pitchFamily="34" charset="0"/>
                <a:cs typeface="Courier New" pitchFamily="49" charset="0"/>
              </a:rPr>
              <a:t>ANÁLISIS DEL SISTEMA DE SERVICIOS DEL BANCO DE MACHALA</a:t>
            </a:r>
            <a:r>
              <a:rPr lang="es-ES" sz="3600" u="sng"/>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7" name="Rectangle 3"/>
          <p:cNvSpPr>
            <a:spLocks noGrp="1" noChangeArrowheads="1"/>
          </p:cNvSpPr>
          <p:nvPr>
            <p:ph type="body" idx="1"/>
          </p:nvPr>
        </p:nvSpPr>
        <p:spPr>
          <a:xfrm>
            <a:off x="457200" y="2057400"/>
            <a:ext cx="8229600" cy="4525963"/>
          </a:xfrm>
        </p:spPr>
        <p:txBody>
          <a:bodyPr/>
          <a:lstStyle/>
          <a:p>
            <a:pPr algn="just"/>
            <a:r>
              <a:rPr lang="es-ES" b="1">
                <a:latin typeface="BankGothic Md BT" pitchFamily="34" charset="0"/>
                <a:cs typeface="Courier New" pitchFamily="49" charset="0"/>
              </a:rPr>
              <a:t>EL CLIENTE</a:t>
            </a:r>
            <a:endParaRPr lang="es-ES">
              <a:latin typeface="BankGothic Md BT" pitchFamily="34" charset="0"/>
              <a:cs typeface="Times New Roman" pitchFamily="18" charset="0"/>
            </a:endParaRPr>
          </a:p>
          <a:p>
            <a:pPr algn="just">
              <a:buFontTx/>
              <a:buNone/>
            </a:pPr>
            <a:r>
              <a:rPr lang="es-EC">
                <a:latin typeface="BankGothic Md BT" pitchFamily="34" charset="0"/>
                <a:cs typeface="Courier New" pitchFamily="49" charset="0"/>
              </a:rPr>
              <a:t>	</a:t>
            </a:r>
            <a:r>
              <a:rPr lang="es-ES" sz="2800">
                <a:latin typeface="BankGothic Md BT" pitchFamily="34" charset="0"/>
                <a:cs typeface="Courier New" pitchFamily="49" charset="0"/>
              </a:rPr>
              <a:t>El consumidor del banco de Machala es el elemento primordial ya que sin su presencia, el servicio que brinda el Banco dejaría de existir. El cliente del Banco de Machala es el cuenta ahorrista que siente la necesidad de un servicio de ahorro por el cual acude al Banco.</a:t>
            </a:r>
            <a:endParaRPr lang="es-ES" sz="2800">
              <a:latin typeface="BankGothic Md BT" pitchFamily="34" charset="0"/>
              <a:cs typeface="Times New Roman" pitchFamily="18" charset="0"/>
            </a:endParaRPr>
          </a:p>
          <a:p>
            <a:endParaRPr lang="es-ES">
              <a:latin typeface="BankGothic Md BT" pitchFamily="34" charset="0"/>
            </a:endParaRPr>
          </a:p>
        </p:txBody>
      </p:sp>
      <p:sp>
        <p:nvSpPr>
          <p:cNvPr id="164868" name="Rectangle 4"/>
          <p:cNvSpPr>
            <a:spLocks noGrp="1" noChangeArrowheads="1"/>
          </p:cNvSpPr>
          <p:nvPr>
            <p:ph type="title"/>
          </p:nvPr>
        </p:nvSpPr>
        <p:spPr>
          <a:xfrm>
            <a:off x="0" y="274638"/>
            <a:ext cx="9144000" cy="1143000"/>
          </a:xfrm>
          <a:noFill/>
          <a:ln/>
        </p:spPr>
        <p:txBody>
          <a:bodyPr/>
          <a:lstStyle/>
          <a:p>
            <a:r>
              <a:rPr lang="es-ES" sz="3600" b="1" u="sng">
                <a:latin typeface="BankGothic Md BT" pitchFamily="34" charset="0"/>
                <a:cs typeface="Courier New" pitchFamily="49" charset="0"/>
              </a:rPr>
              <a:t>ANÁLISIS DEL SISTEMA DE SERVICIOS DEL BANCO DE MACHALA</a:t>
            </a:r>
            <a:r>
              <a:rPr lang="es-ES" sz="3600" u="sng"/>
              <a:t>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Rectangle 3"/>
          <p:cNvSpPr>
            <a:spLocks noGrp="1" noChangeArrowheads="1"/>
          </p:cNvSpPr>
          <p:nvPr>
            <p:ph type="body" idx="1"/>
          </p:nvPr>
        </p:nvSpPr>
        <p:spPr>
          <a:xfrm>
            <a:off x="381000" y="1752600"/>
            <a:ext cx="8458200" cy="4525963"/>
          </a:xfrm>
        </p:spPr>
        <p:txBody>
          <a:bodyPr/>
          <a:lstStyle/>
          <a:p>
            <a:pPr algn="just"/>
            <a:r>
              <a:rPr lang="es-ES" sz="2800" b="1">
                <a:latin typeface="BankGothic Md BT" pitchFamily="34" charset="0"/>
                <a:cs typeface="Courier New" pitchFamily="49" charset="0"/>
              </a:rPr>
              <a:t>EL SOPORTE FÍSICO</a:t>
            </a:r>
            <a:endParaRPr lang="es-ES" sz="2800">
              <a:latin typeface="BankGothic Md BT" pitchFamily="34" charset="0"/>
              <a:cs typeface="Times New Roman" pitchFamily="18" charset="0"/>
            </a:endParaRPr>
          </a:p>
          <a:p>
            <a:pPr algn="just">
              <a:buFontTx/>
              <a:buNone/>
            </a:pPr>
            <a:r>
              <a:rPr lang="es-EC" sz="2800">
                <a:latin typeface="BankGothic Md BT" pitchFamily="34" charset="0"/>
                <a:cs typeface="Courier New" pitchFamily="49" charset="0"/>
              </a:rPr>
              <a:t>	</a:t>
            </a:r>
            <a:r>
              <a:rPr lang="es-ES" sz="2400">
                <a:latin typeface="BankGothic Md BT" pitchFamily="34" charset="0"/>
                <a:cs typeface="Courier New" pitchFamily="49" charset="0"/>
              </a:rPr>
              <a:t>Se trata del soporte material necesario para la producción del servicio, y del que servirán, el personal en contacto o ambos, estos se componen en:</a:t>
            </a:r>
            <a:endParaRPr lang="es-ES" sz="2400">
              <a:latin typeface="BankGothic Md BT" pitchFamily="34" charset="0"/>
              <a:cs typeface="Times New Roman" pitchFamily="18" charset="0"/>
            </a:endParaRPr>
          </a:p>
          <a:p>
            <a:pPr algn="just"/>
            <a:r>
              <a:rPr lang="es-ES" sz="2400">
                <a:latin typeface="BankGothic Md BT" pitchFamily="34" charset="0"/>
                <a:cs typeface="Courier New" pitchFamily="49" charset="0"/>
              </a:rPr>
              <a:t>a)</a:t>
            </a:r>
            <a:r>
              <a:rPr lang="es-ES" sz="2400">
                <a:latin typeface="BankGothic Md BT" pitchFamily="34" charset="0"/>
                <a:cs typeface="Times New Roman" pitchFamily="18" charset="0"/>
              </a:rPr>
              <a:t> </a:t>
            </a:r>
            <a:r>
              <a:rPr lang="es-EC" sz="2400">
                <a:latin typeface="BankGothic Md BT" pitchFamily="34" charset="0"/>
                <a:cs typeface="Courier New" pitchFamily="49" charset="0"/>
              </a:rPr>
              <a:t>L</a:t>
            </a:r>
            <a:r>
              <a:rPr lang="es-ES" sz="2400">
                <a:latin typeface="BankGothic Md BT" pitchFamily="34" charset="0"/>
                <a:cs typeface="Courier New" pitchFamily="49" charset="0"/>
              </a:rPr>
              <a:t>os instrumentos necesarios para el servicio: las cabinas de atención a los clientes, mesas de cabinas, las computadoras e impresoras, los muebles, escritorios de atención al cliente</a:t>
            </a:r>
            <a:r>
              <a:rPr lang="es-EC" sz="2400">
                <a:latin typeface="BankGothic Md BT" pitchFamily="34" charset="0"/>
                <a:cs typeface="Courier New" pitchFamily="49" charset="0"/>
              </a:rPr>
              <a:t>,</a:t>
            </a:r>
            <a:r>
              <a:rPr lang="es-ES" sz="2400">
                <a:latin typeface="BankGothic Md BT" pitchFamily="34" charset="0"/>
                <a:cs typeface="Courier New" pitchFamily="49" charset="0"/>
              </a:rPr>
              <a:t>etc.</a:t>
            </a:r>
            <a:endParaRPr lang="es-ES" sz="2400">
              <a:latin typeface="BankGothic Md BT" pitchFamily="34" charset="0"/>
              <a:cs typeface="Times New Roman" pitchFamily="18" charset="0"/>
            </a:endParaRPr>
          </a:p>
          <a:p>
            <a:pPr algn="just"/>
            <a:r>
              <a:rPr lang="es-ES" sz="2400">
                <a:latin typeface="BankGothic Md BT" pitchFamily="34" charset="0"/>
                <a:cs typeface="Courier New" pitchFamily="49" charset="0"/>
              </a:rPr>
              <a:t>b)</a:t>
            </a:r>
            <a:r>
              <a:rPr lang="es-EC" sz="2400">
                <a:latin typeface="BankGothic Md BT" pitchFamily="34" charset="0"/>
                <a:cs typeface="Courier New" pitchFamily="49" charset="0"/>
              </a:rPr>
              <a:t> </a:t>
            </a:r>
            <a:r>
              <a:rPr lang="es-ES" sz="2400">
                <a:latin typeface="BankGothic Md BT" pitchFamily="34" charset="0"/>
                <a:cs typeface="Courier New" pitchFamily="49" charset="0"/>
              </a:rPr>
              <a:t>Por otra parte el decorado de las agencias del banco llevan consigo los colores del Banco.</a:t>
            </a:r>
            <a:endParaRPr lang="es-ES" sz="2400">
              <a:latin typeface="BankGothic Md BT" pitchFamily="34" charset="0"/>
            </a:endParaRPr>
          </a:p>
        </p:txBody>
      </p:sp>
      <p:sp>
        <p:nvSpPr>
          <p:cNvPr id="165892" name="Rectangle 4"/>
          <p:cNvSpPr>
            <a:spLocks noGrp="1" noChangeArrowheads="1"/>
          </p:cNvSpPr>
          <p:nvPr>
            <p:ph type="title"/>
          </p:nvPr>
        </p:nvSpPr>
        <p:spPr>
          <a:xfrm>
            <a:off x="0" y="274638"/>
            <a:ext cx="9144000" cy="1143000"/>
          </a:xfrm>
          <a:noFill/>
          <a:ln/>
        </p:spPr>
        <p:txBody>
          <a:bodyPr/>
          <a:lstStyle/>
          <a:p>
            <a:r>
              <a:rPr lang="es-ES" sz="3600" b="1" u="sng">
                <a:latin typeface="BankGothic Md BT" pitchFamily="34" charset="0"/>
                <a:cs typeface="Courier New" pitchFamily="49" charset="0"/>
              </a:rPr>
              <a:t>ANÁLISIS DEL SISTEMA DE SERVICIOS DEL BANCO DE MACHALA</a:t>
            </a:r>
            <a:r>
              <a:rPr lang="es-ES" sz="3600" u="sng"/>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p:txBody>
          <a:bodyPr/>
          <a:lstStyle/>
          <a:p>
            <a:pPr algn="just"/>
            <a:r>
              <a:rPr lang="es-ES" sz="2800" b="1">
                <a:latin typeface="BankGothic Md BT" pitchFamily="34" charset="0"/>
                <a:cs typeface="Courier New" pitchFamily="49" charset="0"/>
              </a:rPr>
              <a:t>EL PERSONAL EN CONTACTO</a:t>
            </a:r>
          </a:p>
          <a:p>
            <a:pPr algn="just">
              <a:buFontTx/>
              <a:buNone/>
            </a:pPr>
            <a:r>
              <a:rPr lang="es-EC" sz="2800">
                <a:latin typeface="BankGothic Md BT" pitchFamily="34" charset="0"/>
                <a:cs typeface="Courier New" pitchFamily="49" charset="0"/>
              </a:rPr>
              <a:t>	</a:t>
            </a:r>
            <a:r>
              <a:rPr lang="es-ES" sz="2400">
                <a:latin typeface="BankGothic Md BT" pitchFamily="34" charset="0"/>
                <a:cs typeface="Courier New" pitchFamily="49" charset="0"/>
              </a:rPr>
              <a:t>El personal de la empresa cuyo trabajo es estar en contacto directo con el cliente. nuestro personal en contacto son nuestros cajeros los cuales diariamente se encuentran en contacto con el cliente, también esta le recepción, información, el agente de apertura de cuenta, los autobancos, etc.</a:t>
            </a:r>
            <a:endParaRPr lang="es-ES" sz="2400">
              <a:latin typeface="BankGothic Md BT" pitchFamily="34" charset="0"/>
              <a:cs typeface="Times New Roman" pitchFamily="18" charset="0"/>
            </a:endParaRPr>
          </a:p>
          <a:p>
            <a:pPr algn="just">
              <a:buFontTx/>
              <a:buNone/>
            </a:pPr>
            <a:r>
              <a:rPr lang="es-EC" sz="2400">
                <a:latin typeface="BankGothic Md BT" pitchFamily="34" charset="0"/>
                <a:cs typeface="Courier New" pitchFamily="49" charset="0"/>
              </a:rPr>
              <a:t>	</a:t>
            </a:r>
            <a:r>
              <a:rPr lang="es-ES" sz="2400">
                <a:latin typeface="BankGothic Md BT" pitchFamily="34" charset="0"/>
                <a:cs typeface="Courier New" pitchFamily="49" charset="0"/>
              </a:rPr>
              <a:t>Dentro de este elemento también se encuentra el cajero automático que en este caso es un personal pero no de contacto.</a:t>
            </a:r>
            <a:endParaRPr lang="es-ES" sz="2400">
              <a:latin typeface="BankGothic Md BT" pitchFamily="34" charset="0"/>
              <a:cs typeface="Times New Roman" pitchFamily="18" charset="0"/>
            </a:endParaRPr>
          </a:p>
          <a:p>
            <a:endParaRPr lang="es-ES" sz="2400">
              <a:latin typeface="BankGothic Md BT" pitchFamily="34" charset="0"/>
            </a:endParaRPr>
          </a:p>
        </p:txBody>
      </p:sp>
      <p:sp>
        <p:nvSpPr>
          <p:cNvPr id="166916" name="Rectangle 4"/>
          <p:cNvSpPr>
            <a:spLocks noGrp="1" noChangeArrowheads="1"/>
          </p:cNvSpPr>
          <p:nvPr>
            <p:ph type="title"/>
          </p:nvPr>
        </p:nvSpPr>
        <p:spPr>
          <a:xfrm>
            <a:off x="0" y="274638"/>
            <a:ext cx="9144000" cy="1143000"/>
          </a:xfrm>
          <a:noFill/>
          <a:ln/>
        </p:spPr>
        <p:txBody>
          <a:bodyPr/>
          <a:lstStyle/>
          <a:p>
            <a:r>
              <a:rPr lang="es-ES" sz="3600" b="1" u="sng">
                <a:latin typeface="BankGothic Md BT" pitchFamily="34" charset="0"/>
                <a:cs typeface="Courier New" pitchFamily="49" charset="0"/>
              </a:rPr>
              <a:t>ANÁLISIS DEL SISTEMA DE SERVICIOS DEL BANCO DE MACHALA</a:t>
            </a:r>
            <a:r>
              <a:rPr lang="es-ES" sz="3600" u="sng"/>
              <a:t>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type="body" idx="1"/>
          </p:nvPr>
        </p:nvSpPr>
        <p:spPr>
          <a:xfrm>
            <a:off x="457200" y="2133600"/>
            <a:ext cx="8229600" cy="2849563"/>
          </a:xfrm>
        </p:spPr>
        <p:txBody>
          <a:bodyPr/>
          <a:lstStyle/>
          <a:p>
            <a:pPr algn="just"/>
            <a:r>
              <a:rPr lang="es-ES" b="1">
                <a:latin typeface="BankGothic Md BT" pitchFamily="34" charset="0"/>
                <a:cs typeface="Courier New" pitchFamily="49" charset="0"/>
              </a:rPr>
              <a:t>EL SERVICIO</a:t>
            </a:r>
          </a:p>
          <a:p>
            <a:pPr algn="just">
              <a:buFontTx/>
              <a:buNone/>
            </a:pPr>
            <a:r>
              <a:rPr lang="es-EC">
                <a:latin typeface="BankGothic Md BT" pitchFamily="34" charset="0"/>
                <a:cs typeface="Courier New" pitchFamily="49" charset="0"/>
              </a:rPr>
              <a:t>	</a:t>
            </a:r>
            <a:r>
              <a:rPr lang="es-ES" sz="2400">
                <a:latin typeface="BankGothic Md BT" pitchFamily="34" charset="0"/>
                <a:cs typeface="Courier New" pitchFamily="49" charset="0"/>
              </a:rPr>
              <a:t>El Objetivo principal del Banco de Machala es impulsar el progreso económico del país, de sus clientes y colaboradores, y servicios financieros de calidad, con recursos humanos capacitados para poder realizar cualquier operación Bancaria.</a:t>
            </a:r>
            <a:endParaRPr lang="es-ES" sz="2400">
              <a:latin typeface="BankGothic Md BT" pitchFamily="34" charset="0"/>
              <a:cs typeface="Times New Roman" pitchFamily="18" charset="0"/>
            </a:endParaRPr>
          </a:p>
          <a:p>
            <a:pPr>
              <a:buFontTx/>
              <a:buNone/>
            </a:pPr>
            <a:endParaRPr lang="es-ES" sz="2400">
              <a:latin typeface="BankGothic Md BT" pitchFamily="34" charset="0"/>
            </a:endParaRPr>
          </a:p>
        </p:txBody>
      </p:sp>
      <p:sp>
        <p:nvSpPr>
          <p:cNvPr id="167940" name="Rectangle 4"/>
          <p:cNvSpPr>
            <a:spLocks noGrp="1" noChangeArrowheads="1"/>
          </p:cNvSpPr>
          <p:nvPr>
            <p:ph type="title"/>
          </p:nvPr>
        </p:nvSpPr>
        <p:spPr>
          <a:xfrm>
            <a:off x="0" y="274638"/>
            <a:ext cx="9144000" cy="1143000"/>
          </a:xfrm>
          <a:noFill/>
          <a:ln/>
        </p:spPr>
        <p:txBody>
          <a:bodyPr/>
          <a:lstStyle/>
          <a:p>
            <a:r>
              <a:rPr lang="es-ES" sz="3600" b="1" u="sng">
                <a:latin typeface="BankGothic Md BT" pitchFamily="34" charset="0"/>
                <a:cs typeface="Courier New" pitchFamily="49" charset="0"/>
              </a:rPr>
              <a:t>ANÁLISIS DEL SISTEMA DE SERVICIOS DEL BANCO DE MACHALA</a:t>
            </a:r>
            <a:r>
              <a:rPr lang="es-ES" sz="3600" u="sng"/>
              <a: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Grp="1" noChangeArrowheads="1"/>
          </p:cNvSpPr>
          <p:nvPr>
            <p:ph type="body" idx="1"/>
          </p:nvPr>
        </p:nvSpPr>
        <p:spPr>
          <a:xfrm>
            <a:off x="457200" y="2286000"/>
            <a:ext cx="8229600" cy="3429000"/>
          </a:xfrm>
        </p:spPr>
        <p:txBody>
          <a:bodyPr/>
          <a:lstStyle/>
          <a:p>
            <a:pPr algn="just"/>
            <a:r>
              <a:rPr lang="es-ES" sz="2800" b="1">
                <a:latin typeface="BankGothic Md BT" pitchFamily="34" charset="0"/>
                <a:cs typeface="Courier New" pitchFamily="49" charset="0"/>
              </a:rPr>
              <a:t>EL SISTEMA DE ORGANIZACIÓN INTERNA</a:t>
            </a:r>
          </a:p>
          <a:p>
            <a:pPr algn="just">
              <a:buFontTx/>
              <a:buNone/>
            </a:pPr>
            <a:r>
              <a:rPr lang="es-EC" sz="2400">
                <a:latin typeface="BankGothic Md BT" pitchFamily="34" charset="0"/>
                <a:cs typeface="Courier New" pitchFamily="49" charset="0"/>
              </a:rPr>
              <a:t>	</a:t>
            </a:r>
            <a:r>
              <a:rPr lang="es-ES" sz="2400">
                <a:latin typeface="BankGothic Md BT" pitchFamily="34" charset="0"/>
                <a:cs typeface="Courier New" pitchFamily="49" charset="0"/>
              </a:rPr>
              <a:t>Es la parte no visible de la empresa de servicio, dentro de los principales tenemos, el Directorio, Gerente General, Departamento Legal, Finanzas, Dep. de Marketing, Recursos Humanos, etc.</a:t>
            </a:r>
            <a:endParaRPr lang="es-ES" sz="2400">
              <a:latin typeface="BankGothic Md BT" pitchFamily="34" charset="0"/>
              <a:cs typeface="Times New Roman" pitchFamily="18" charset="0"/>
            </a:endParaRPr>
          </a:p>
          <a:p>
            <a:pPr algn="just">
              <a:buFontTx/>
              <a:buNone/>
            </a:pPr>
            <a:r>
              <a:rPr lang="es-EC" sz="2400">
                <a:latin typeface="BankGothic Md BT" pitchFamily="34" charset="0"/>
                <a:cs typeface="Courier New" pitchFamily="49" charset="0"/>
              </a:rPr>
              <a:t>	</a:t>
            </a:r>
            <a:r>
              <a:rPr lang="es-ES" sz="2400">
                <a:latin typeface="BankGothic Md BT" pitchFamily="34" charset="0"/>
                <a:cs typeface="Courier New" pitchFamily="49" charset="0"/>
              </a:rPr>
              <a:t>El segundo Grupo de organización es: el Supervisor, Cajeros, Bóveda, Limpieza de Pisos, Mantenimiento de Maquinas, etc.</a:t>
            </a:r>
            <a:endParaRPr lang="es-ES" sz="2400">
              <a:latin typeface="BankGothic Md BT" pitchFamily="34" charset="0"/>
            </a:endParaRPr>
          </a:p>
        </p:txBody>
      </p:sp>
      <p:sp>
        <p:nvSpPr>
          <p:cNvPr id="168964" name="Rectangle 4"/>
          <p:cNvSpPr>
            <a:spLocks noGrp="1" noChangeArrowheads="1"/>
          </p:cNvSpPr>
          <p:nvPr>
            <p:ph type="title"/>
          </p:nvPr>
        </p:nvSpPr>
        <p:spPr>
          <a:xfrm>
            <a:off x="0" y="274638"/>
            <a:ext cx="9144000" cy="1143000"/>
          </a:xfrm>
          <a:noFill/>
          <a:ln/>
        </p:spPr>
        <p:txBody>
          <a:bodyPr/>
          <a:lstStyle/>
          <a:p>
            <a:r>
              <a:rPr lang="es-ES" sz="3600" b="1" u="sng">
                <a:latin typeface="BankGothic Md BT" pitchFamily="34" charset="0"/>
                <a:cs typeface="Courier New" pitchFamily="49" charset="0"/>
              </a:rPr>
              <a:t>ANÁLISIS DEL SISTEMA DE SERVICIOS DEL BANCO DE MACHALA</a:t>
            </a:r>
            <a:r>
              <a:rPr lang="es-ES" sz="3600" u="sng"/>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a:xfrm>
            <a:off x="533400" y="2133600"/>
            <a:ext cx="8229600" cy="3200400"/>
          </a:xfrm>
        </p:spPr>
        <p:txBody>
          <a:bodyPr/>
          <a:lstStyle/>
          <a:p>
            <a:pPr algn="just"/>
            <a:r>
              <a:rPr lang="es-ES" sz="2800" b="1">
                <a:latin typeface="BankGothic Md BT" pitchFamily="34" charset="0"/>
                <a:cs typeface="Courier New" pitchFamily="49" charset="0"/>
              </a:rPr>
              <a:t>LOS DEMAS CLIENTES</a:t>
            </a:r>
          </a:p>
          <a:p>
            <a:pPr algn="just">
              <a:buFontTx/>
              <a:buNone/>
            </a:pPr>
            <a:r>
              <a:rPr lang="es-EC">
                <a:latin typeface="BankGothic Md BT" pitchFamily="34" charset="0"/>
                <a:cs typeface="Courier New" pitchFamily="49" charset="0"/>
              </a:rPr>
              <a:t>	</a:t>
            </a:r>
            <a:r>
              <a:rPr lang="es-ES" sz="2400">
                <a:latin typeface="BankGothic Md BT" pitchFamily="34" charset="0"/>
                <a:cs typeface="Courier New" pitchFamily="49" charset="0"/>
              </a:rPr>
              <a:t>El Banco de Machala ve dirigido para publico en general, esto provoca que sus clientes se interactúen con otros clientes que se encuentren en un mismo sitio esto repercute de manera positiva ya que entre clientes puede darse un servicio satisfactorio por el que uno de ellos ya haya recibido.</a:t>
            </a:r>
            <a:endParaRPr lang="es-ES" sz="2400">
              <a:latin typeface="BankGothic Md BT" pitchFamily="34" charset="0"/>
              <a:cs typeface="Times New Roman" pitchFamily="18" charset="0"/>
            </a:endParaRPr>
          </a:p>
          <a:p>
            <a:pPr>
              <a:buFontTx/>
              <a:buNone/>
            </a:pPr>
            <a:endParaRPr lang="es-ES" sz="2400">
              <a:latin typeface="BankGothic Md BT" pitchFamily="34" charset="0"/>
            </a:endParaRPr>
          </a:p>
        </p:txBody>
      </p:sp>
      <p:sp>
        <p:nvSpPr>
          <p:cNvPr id="169988" name="Rectangle 4"/>
          <p:cNvSpPr>
            <a:spLocks noGrp="1" noChangeArrowheads="1"/>
          </p:cNvSpPr>
          <p:nvPr>
            <p:ph type="title"/>
          </p:nvPr>
        </p:nvSpPr>
        <p:spPr>
          <a:xfrm>
            <a:off x="0" y="274638"/>
            <a:ext cx="9144000" cy="1143000"/>
          </a:xfrm>
          <a:noFill/>
          <a:ln/>
        </p:spPr>
        <p:txBody>
          <a:bodyPr/>
          <a:lstStyle/>
          <a:p>
            <a:r>
              <a:rPr lang="es-ES" sz="3600" b="1" u="sng">
                <a:latin typeface="BankGothic Md BT" pitchFamily="34" charset="0"/>
                <a:cs typeface="Courier New" pitchFamily="49" charset="0"/>
              </a:rPr>
              <a:t>ANÁLISIS DEL SISTEMA DE SERVICIOS DEL BANCO DE MACHALA</a:t>
            </a:r>
            <a:r>
              <a:rPr lang="es-ES" sz="3600" u="sng"/>
              <a: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a:xfrm>
            <a:off x="457200" y="2209800"/>
            <a:ext cx="8229600" cy="3048000"/>
          </a:xfrm>
        </p:spPr>
        <p:txBody>
          <a:bodyPr/>
          <a:lstStyle/>
          <a:p>
            <a:pPr algn="just">
              <a:lnSpc>
                <a:spcPct val="90000"/>
              </a:lnSpc>
            </a:pPr>
            <a:r>
              <a:rPr lang="es-ES" sz="2800" b="1">
                <a:latin typeface="BankGothic Md BT" pitchFamily="34" charset="0"/>
                <a:cs typeface="Times New Roman" pitchFamily="18" charset="0"/>
              </a:rPr>
              <a:t>PROBLEMÁTICA DE LA CALIDAD EL SERVICO DEL BANCO DE MACHALA</a:t>
            </a:r>
          </a:p>
          <a:p>
            <a:pPr algn="just">
              <a:lnSpc>
                <a:spcPct val="90000"/>
              </a:lnSpc>
              <a:buFontTx/>
              <a:buNone/>
            </a:pPr>
            <a:r>
              <a:rPr lang="es-EC" sz="2400">
                <a:latin typeface="Courier New" pitchFamily="49" charset="0"/>
                <a:cs typeface="Courier New" pitchFamily="49" charset="0"/>
              </a:rPr>
              <a:t>	</a:t>
            </a:r>
            <a:r>
              <a:rPr lang="es-EC" sz="2400">
                <a:latin typeface="BankGothic Md BT" pitchFamily="34" charset="0"/>
                <a:cs typeface="Courier New" pitchFamily="49" charset="0"/>
              </a:rPr>
              <a:t>Se evalua en tres dimensiones: output, elementos de servucción y el proceso</a:t>
            </a:r>
            <a:r>
              <a:rPr lang="es-EC" sz="2400">
                <a:latin typeface="Courier New" pitchFamily="49" charset="0"/>
                <a:cs typeface="Courier New" pitchFamily="49" charset="0"/>
              </a:rPr>
              <a:t>.</a:t>
            </a:r>
          </a:p>
          <a:p>
            <a:pPr algn="just">
              <a:lnSpc>
                <a:spcPct val="90000"/>
              </a:lnSpc>
              <a:buFontTx/>
              <a:buNone/>
            </a:pPr>
            <a:r>
              <a:rPr lang="es-EC" sz="2400">
                <a:latin typeface="Courier New" pitchFamily="49" charset="0"/>
                <a:cs typeface="Courier New" pitchFamily="49" charset="0"/>
              </a:rPr>
              <a:t>	</a:t>
            </a:r>
            <a:r>
              <a:rPr lang="es-EC" sz="2400">
                <a:latin typeface="BankGothic Md BT" pitchFamily="34" charset="0"/>
                <a:cs typeface="Courier New" pitchFamily="49" charset="0"/>
              </a:rPr>
              <a:t>E</a:t>
            </a:r>
            <a:r>
              <a:rPr lang="es-ES" sz="2400">
                <a:latin typeface="BankGothic Md BT" pitchFamily="34" charset="0"/>
                <a:cs typeface="Courier New" pitchFamily="49" charset="0"/>
              </a:rPr>
              <a:t>l </a:t>
            </a:r>
            <a:r>
              <a:rPr lang="es-ES" sz="2400" b="1">
                <a:latin typeface="BankGothic Md BT" pitchFamily="34" charset="0"/>
                <a:cs typeface="Courier New" pitchFamily="49" charset="0"/>
              </a:rPr>
              <a:t>proceso</a:t>
            </a:r>
            <a:r>
              <a:rPr lang="es-ES" sz="2400">
                <a:latin typeface="BankGothic Md BT" pitchFamily="34" charset="0"/>
                <a:cs typeface="Courier New" pitchFamily="49" charset="0"/>
              </a:rPr>
              <a:t> es el elemento a cambiar, ya que las interacciones que hay el la fabricación del servicio no es </a:t>
            </a:r>
            <a:r>
              <a:rPr lang="es-EC" sz="2400">
                <a:latin typeface="BankGothic Md BT" pitchFamily="34" charset="0"/>
                <a:cs typeface="Courier New" pitchFamily="49" charset="0"/>
              </a:rPr>
              <a:t>setisfactorio</a:t>
            </a:r>
            <a:r>
              <a:rPr lang="es-ES" sz="2400">
                <a:latin typeface="BankGothic Md BT" pitchFamily="34" charset="0"/>
                <a:cs typeface="Courier New" pitchFamily="49" charset="0"/>
              </a:rPr>
              <a:t> para los clientes del Banco, ya que se quejan de</a:t>
            </a:r>
            <a:r>
              <a:rPr lang="es-EC" sz="2400">
                <a:latin typeface="BankGothic Md BT" pitchFamily="34" charset="0"/>
                <a:cs typeface="Courier New" pitchFamily="49" charset="0"/>
              </a:rPr>
              <a:t>l mal servicio que brindan.</a:t>
            </a:r>
            <a:endParaRPr lang="es-ES" sz="2400">
              <a:latin typeface="BankGothic Md BT" pitchFamily="34" charset="0"/>
              <a:cs typeface="Times New Roman" pitchFamily="18" charset="0"/>
            </a:endParaRPr>
          </a:p>
          <a:p>
            <a:pPr>
              <a:lnSpc>
                <a:spcPct val="90000"/>
              </a:lnSpc>
              <a:buFontTx/>
              <a:buNone/>
            </a:pPr>
            <a:endParaRPr lang="es-ES" sz="2400"/>
          </a:p>
        </p:txBody>
      </p:sp>
      <p:sp>
        <p:nvSpPr>
          <p:cNvPr id="171012" name="Rectangle 4"/>
          <p:cNvSpPr>
            <a:spLocks noGrp="1" noChangeArrowheads="1"/>
          </p:cNvSpPr>
          <p:nvPr>
            <p:ph type="title"/>
          </p:nvPr>
        </p:nvSpPr>
        <p:spPr>
          <a:xfrm>
            <a:off x="0" y="274638"/>
            <a:ext cx="9144000" cy="1143000"/>
          </a:xfrm>
          <a:noFill/>
          <a:ln/>
        </p:spPr>
        <p:txBody>
          <a:bodyPr/>
          <a:lstStyle/>
          <a:p>
            <a:r>
              <a:rPr lang="es-ES" sz="3600" b="1" u="sng">
                <a:latin typeface="BankGothic Md BT" pitchFamily="34" charset="0"/>
                <a:cs typeface="Courier New" pitchFamily="49" charset="0"/>
              </a:rPr>
              <a:t>ANÁLISIS DEL SISTEMA DE SERVICIOS DEL BANCO DE MACHALA</a:t>
            </a:r>
            <a:r>
              <a:rPr lang="es-ES" sz="3600" u="sng"/>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marL="838200" indent="-838200"/>
            <a:r>
              <a:rPr lang="es-ES" b="1" u="sng">
                <a:latin typeface="BankGothic Md BT" pitchFamily="34" charset="0"/>
              </a:rPr>
              <a:t>MARKETING MIX</a:t>
            </a:r>
          </a:p>
        </p:txBody>
      </p:sp>
      <p:sp>
        <p:nvSpPr>
          <p:cNvPr id="121860" name="Rectangle 4"/>
          <p:cNvSpPr>
            <a:spLocks noGrp="1" noChangeArrowheads="1"/>
          </p:cNvSpPr>
          <p:nvPr>
            <p:ph type="body" idx="1"/>
          </p:nvPr>
        </p:nvSpPr>
        <p:spPr>
          <a:xfrm>
            <a:off x="381000" y="2057400"/>
            <a:ext cx="8229600" cy="685800"/>
          </a:xfrm>
        </p:spPr>
        <p:txBody>
          <a:bodyPr/>
          <a:lstStyle/>
          <a:p>
            <a:r>
              <a:rPr lang="es-EC">
                <a:latin typeface="BankGothic Md BT" pitchFamily="34" charset="0"/>
                <a:cs typeface="Courier New" pitchFamily="49" charset="0"/>
              </a:rPr>
              <a:t>Charles Loviton</a:t>
            </a:r>
            <a:r>
              <a:rPr lang="es-EC">
                <a:latin typeface="Courier New" pitchFamily="49" charset="0"/>
                <a:cs typeface="Courier New" pitchFamily="49" charset="0"/>
              </a:rPr>
              <a:t> </a:t>
            </a:r>
          </a:p>
          <a:p>
            <a:pPr>
              <a:buFontTx/>
              <a:buNone/>
            </a:pPr>
            <a:endParaRPr lang="es-ES">
              <a:latin typeface="Courier New" pitchFamily="49" charset="0"/>
              <a:cs typeface="Courier New" pitchFamily="49" charset="0"/>
            </a:endParaRPr>
          </a:p>
        </p:txBody>
      </p:sp>
      <p:graphicFrame>
        <p:nvGraphicFramePr>
          <p:cNvPr id="204800" name="Object 1024"/>
          <p:cNvGraphicFramePr>
            <a:graphicFrameLocks noChangeAspect="1"/>
          </p:cNvGraphicFramePr>
          <p:nvPr/>
        </p:nvGraphicFramePr>
        <p:xfrm>
          <a:off x="304800" y="3124200"/>
          <a:ext cx="8839200" cy="1871663"/>
        </p:xfrm>
        <a:graphic>
          <a:graphicData uri="http://schemas.openxmlformats.org/presentationml/2006/ole">
            <p:oleObj spid="_x0000_s204800" name="Documento" r:id="rId3" imgW="5011920" imgH="990000" progId="Word.Document.8">
              <p:embed/>
            </p:oleObj>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457200" y="1905000"/>
            <a:ext cx="8229600" cy="4525963"/>
          </a:xfrm>
        </p:spPr>
        <p:txBody>
          <a:bodyPr/>
          <a:lstStyle/>
          <a:p>
            <a:pPr algn="just"/>
            <a:r>
              <a:rPr lang="es-ES" b="1">
                <a:latin typeface="BankGothic Md BT" pitchFamily="34" charset="0"/>
                <a:cs typeface="Courier New" pitchFamily="49" charset="0"/>
              </a:rPr>
              <a:t>CONSUMIDOR SATISFECHO</a:t>
            </a:r>
            <a:endParaRPr lang="es-EC" b="1">
              <a:latin typeface="BankGothic Md BT" pitchFamily="34" charset="0"/>
              <a:cs typeface="Courier New" pitchFamily="49" charset="0"/>
            </a:endParaRPr>
          </a:p>
          <a:p>
            <a:pPr algn="just">
              <a:buFontTx/>
              <a:buNone/>
            </a:pPr>
            <a:endParaRPr lang="es-ES">
              <a:cs typeface="Times New Roman" pitchFamily="18" charset="0"/>
            </a:endParaRPr>
          </a:p>
          <a:p>
            <a:pPr>
              <a:buFontTx/>
              <a:buNone/>
            </a:pPr>
            <a:r>
              <a:rPr lang="es-EC" sz="2400">
                <a:latin typeface="BankGothic Md BT" pitchFamily="34" charset="0"/>
              </a:rPr>
              <a:t>	</a:t>
            </a:r>
            <a:r>
              <a:rPr lang="es-ES" sz="2400">
                <a:latin typeface="BankGothic Md BT" pitchFamily="34" charset="0"/>
                <a:cs typeface="Times New Roman" pitchFamily="18" charset="0"/>
              </a:rPr>
              <a:t>- </a:t>
            </a:r>
            <a:r>
              <a:rPr lang="es-EC" sz="2800">
                <a:latin typeface="BankGothic Md BT" pitchFamily="34" charset="0"/>
                <a:cs typeface="Times New Roman" pitchFamily="18" charset="0"/>
              </a:rPr>
              <a:t>	</a:t>
            </a:r>
            <a:r>
              <a:rPr lang="es-ES" sz="2800">
                <a:latin typeface="BankGothic Md BT" pitchFamily="34" charset="0"/>
                <a:cs typeface="Courier New" pitchFamily="49" charset="0"/>
              </a:rPr>
              <a:t>Una mejor capacitación en la atención en el </a:t>
            </a:r>
            <a:r>
              <a:rPr lang="es-EC" sz="2800">
                <a:latin typeface="BankGothic Md BT" pitchFamily="34" charset="0"/>
                <a:cs typeface="Courier New" pitchFamily="49" charset="0"/>
              </a:rPr>
              <a:t>	</a:t>
            </a:r>
            <a:r>
              <a:rPr lang="es-ES" sz="2800">
                <a:latin typeface="BankGothic Md BT" pitchFamily="34" charset="0"/>
                <a:cs typeface="Courier New" pitchFamily="49" charset="0"/>
              </a:rPr>
              <a:t>proceso de servicio al Cliente.</a:t>
            </a:r>
            <a:endParaRPr lang="es-ES" sz="2800">
              <a:latin typeface="BankGothic Md BT" pitchFamily="34" charset="0"/>
              <a:cs typeface="Times New Roman" pitchFamily="18" charset="0"/>
            </a:endParaRPr>
          </a:p>
          <a:p>
            <a:pPr algn="just">
              <a:buFontTx/>
              <a:buNone/>
            </a:pPr>
            <a:r>
              <a:rPr lang="es-ES" sz="2800">
                <a:latin typeface="BankGothic Md BT" pitchFamily="34" charset="0"/>
                <a:cs typeface="Times New Roman" pitchFamily="18" charset="0"/>
              </a:rPr>
              <a:t>- </a:t>
            </a:r>
            <a:r>
              <a:rPr lang="es-EC" sz="2800">
                <a:latin typeface="BankGothic Md BT" pitchFamily="34" charset="0"/>
                <a:cs typeface="Times New Roman" pitchFamily="18" charset="0"/>
              </a:rPr>
              <a:t>	-	</a:t>
            </a:r>
            <a:r>
              <a:rPr lang="es-ES" sz="2800">
                <a:latin typeface="BankGothic Md BT" pitchFamily="34" charset="0"/>
                <a:cs typeface="Courier New" pitchFamily="49" charset="0"/>
              </a:rPr>
              <a:t>Una mejora tecnológica que permita </a:t>
            </a:r>
            <a:r>
              <a:rPr lang="es-EC" sz="2800">
                <a:latin typeface="BankGothic Md BT" pitchFamily="34" charset="0"/>
                <a:cs typeface="Courier New" pitchFamily="49" charset="0"/>
              </a:rPr>
              <a:t>	</a:t>
            </a:r>
            <a:r>
              <a:rPr lang="es-ES" sz="2800">
                <a:latin typeface="BankGothic Md BT" pitchFamily="34" charset="0"/>
                <a:cs typeface="Courier New" pitchFamily="49" charset="0"/>
              </a:rPr>
              <a:t>incrementar las funciones del cajero </a:t>
            </a:r>
            <a:r>
              <a:rPr lang="es-EC" sz="2800">
                <a:latin typeface="BankGothic Md BT" pitchFamily="34" charset="0"/>
                <a:cs typeface="Courier New" pitchFamily="49" charset="0"/>
              </a:rPr>
              <a:t>	</a:t>
            </a:r>
            <a:r>
              <a:rPr lang="es-ES" sz="2800">
                <a:latin typeface="BankGothic Md BT" pitchFamily="34" charset="0"/>
                <a:cs typeface="Courier New" pitchFamily="49" charset="0"/>
              </a:rPr>
              <a:t>automático.</a:t>
            </a:r>
            <a:endParaRPr lang="es-ES" sz="2800">
              <a:latin typeface="BankGothic Md BT" pitchFamily="34" charset="0"/>
              <a:cs typeface="Times New Roman" pitchFamily="18" charset="0"/>
            </a:endParaRPr>
          </a:p>
          <a:p>
            <a:pPr algn="just">
              <a:buFontTx/>
              <a:buNone/>
            </a:pPr>
            <a:endParaRPr lang="es-ES" sz="2800"/>
          </a:p>
        </p:txBody>
      </p:sp>
      <p:sp>
        <p:nvSpPr>
          <p:cNvPr id="172036" name="Rectangle 4"/>
          <p:cNvSpPr>
            <a:spLocks noGrp="1" noChangeArrowheads="1"/>
          </p:cNvSpPr>
          <p:nvPr>
            <p:ph type="title"/>
          </p:nvPr>
        </p:nvSpPr>
        <p:spPr>
          <a:noFill/>
          <a:ln/>
        </p:spPr>
        <p:txBody>
          <a:bodyPr/>
          <a:lstStyle/>
          <a:p>
            <a:pPr marL="838200" indent="-838200"/>
            <a:r>
              <a:rPr lang="es-ES" b="1" u="sng">
                <a:latin typeface="BankGothic Md BT" pitchFamily="34" charset="0"/>
              </a:rPr>
              <a:t>MARKETING MIX</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5400" b="1" u="sng">
                <a:latin typeface="BankGothic Md BT" pitchFamily="34" charset="0"/>
              </a:rPr>
              <a:t>COBERTURAS</a:t>
            </a:r>
            <a:endParaRPr lang="es-ES" sz="5400" b="1" u="sng">
              <a:latin typeface="BankGothic Md BT" pitchFamily="34" charset="0"/>
            </a:endParaRPr>
          </a:p>
        </p:txBody>
      </p:sp>
      <p:sp>
        <p:nvSpPr>
          <p:cNvPr id="15363" name="Rectangle 3"/>
          <p:cNvSpPr>
            <a:spLocks noGrp="1" noChangeArrowheads="1"/>
          </p:cNvSpPr>
          <p:nvPr>
            <p:ph type="body" sz="half" idx="1"/>
          </p:nvPr>
        </p:nvSpPr>
        <p:spPr>
          <a:xfrm>
            <a:off x="457200" y="2362200"/>
            <a:ext cx="4038600" cy="3763963"/>
          </a:xfrm>
        </p:spPr>
        <p:txBody>
          <a:bodyPr/>
          <a:lstStyle/>
          <a:p>
            <a:pPr lvl="2">
              <a:buFontTx/>
              <a:buBlip>
                <a:blip r:embed="rId2"/>
              </a:buBlip>
            </a:pPr>
            <a:r>
              <a:rPr lang="en-US" sz="2800">
                <a:latin typeface="BankGothic Md BT" pitchFamily="34" charset="0"/>
              </a:rPr>
              <a:t>EL ORO</a:t>
            </a:r>
          </a:p>
          <a:p>
            <a:pPr lvl="2">
              <a:buFontTx/>
              <a:buBlip>
                <a:blip r:embed="rId2"/>
              </a:buBlip>
            </a:pPr>
            <a:r>
              <a:rPr lang="en-US" sz="2800">
                <a:latin typeface="BankGothic Md BT" pitchFamily="34" charset="0"/>
              </a:rPr>
              <a:t>AZUAY</a:t>
            </a:r>
          </a:p>
          <a:p>
            <a:pPr lvl="2">
              <a:buFontTx/>
              <a:buBlip>
                <a:blip r:embed="rId2"/>
              </a:buBlip>
            </a:pPr>
            <a:r>
              <a:rPr lang="en-US" sz="2800">
                <a:latin typeface="BankGothic Md BT" pitchFamily="34" charset="0"/>
              </a:rPr>
              <a:t>GUAYAS</a:t>
            </a:r>
          </a:p>
          <a:p>
            <a:pPr lvl="2">
              <a:buFontTx/>
              <a:buBlip>
                <a:blip r:embed="rId2"/>
              </a:buBlip>
            </a:pPr>
            <a:r>
              <a:rPr lang="en-US" sz="2800">
                <a:latin typeface="BankGothic Md BT" pitchFamily="34" charset="0"/>
              </a:rPr>
              <a:t>LOJA</a:t>
            </a:r>
          </a:p>
        </p:txBody>
      </p:sp>
      <p:sp>
        <p:nvSpPr>
          <p:cNvPr id="15364" name="Rectangle 4"/>
          <p:cNvSpPr>
            <a:spLocks noGrp="1" noChangeArrowheads="1"/>
          </p:cNvSpPr>
          <p:nvPr>
            <p:ph type="body" sz="half" idx="2"/>
          </p:nvPr>
        </p:nvSpPr>
        <p:spPr>
          <a:xfrm>
            <a:off x="4648200" y="2362200"/>
            <a:ext cx="4038600" cy="3763963"/>
          </a:xfrm>
        </p:spPr>
        <p:txBody>
          <a:bodyPr/>
          <a:lstStyle/>
          <a:p>
            <a:pPr>
              <a:buFontTx/>
              <a:buBlip>
                <a:blip r:embed="rId2"/>
              </a:buBlip>
            </a:pPr>
            <a:r>
              <a:rPr lang="en-US">
                <a:latin typeface="BankGothic Md BT" pitchFamily="34" charset="0"/>
              </a:rPr>
              <a:t>LOS RIOS</a:t>
            </a:r>
          </a:p>
          <a:p>
            <a:pPr>
              <a:buFontTx/>
              <a:buBlip>
                <a:blip r:embed="rId2"/>
              </a:buBlip>
            </a:pPr>
            <a:r>
              <a:rPr lang="en-US">
                <a:latin typeface="BankGothic Md BT" pitchFamily="34" charset="0"/>
              </a:rPr>
              <a:t>PICHINCHA</a:t>
            </a:r>
          </a:p>
          <a:p>
            <a:pPr>
              <a:buFontTx/>
              <a:buBlip>
                <a:blip r:embed="rId2"/>
              </a:buBlip>
            </a:pPr>
            <a:r>
              <a:rPr lang="en-US">
                <a:latin typeface="BankGothic Md BT" pitchFamily="34" charset="0"/>
              </a:rPr>
              <a:t>TUNGURAHUA</a:t>
            </a:r>
          </a:p>
          <a:p>
            <a:pPr>
              <a:buFontTx/>
              <a:buBlip>
                <a:blip r:embed="rId2"/>
              </a:buBlip>
            </a:pPr>
            <a:endParaRPr lang="es-ES" sz="3600">
              <a:latin typeface="BankGothic Md BT" pitchFamily="34" charset="0"/>
            </a:endParaRPr>
          </a:p>
          <a:p>
            <a:endParaRPr lang="es-E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457200" y="1828800"/>
            <a:ext cx="8229600" cy="4525963"/>
          </a:xfrm>
        </p:spPr>
        <p:txBody>
          <a:bodyPr/>
          <a:lstStyle/>
          <a:p>
            <a:pPr algn="just"/>
            <a:r>
              <a:rPr lang="es-ES" b="1">
                <a:latin typeface="BankGothic Md BT" pitchFamily="34" charset="0"/>
                <a:cs typeface="Courier New" pitchFamily="49" charset="0"/>
              </a:rPr>
              <a:t>COSTO A SATISFACER</a:t>
            </a:r>
            <a:endParaRPr lang="es-EC" b="1">
              <a:latin typeface="BankGothic Md BT" pitchFamily="34" charset="0"/>
              <a:cs typeface="Courier New" pitchFamily="49" charset="0"/>
            </a:endParaRPr>
          </a:p>
          <a:p>
            <a:pPr algn="just">
              <a:buFontTx/>
              <a:buNone/>
            </a:pPr>
            <a:endParaRPr lang="es-ES">
              <a:latin typeface="BankGothic Md BT" pitchFamily="34" charset="0"/>
              <a:cs typeface="Times New Roman" pitchFamily="18" charset="0"/>
            </a:endParaRPr>
          </a:p>
          <a:p>
            <a:pPr algn="just"/>
            <a:r>
              <a:rPr lang="es-ES" b="1">
                <a:latin typeface="BankGothic Md BT" pitchFamily="34" charset="0"/>
                <a:cs typeface="Courier New" pitchFamily="49" charset="0"/>
              </a:rPr>
              <a:t>COMODIDAD DEL CLIENTE</a:t>
            </a:r>
            <a:endParaRPr lang="es-ES">
              <a:latin typeface="BankGothic Md BT" pitchFamily="34" charset="0"/>
              <a:cs typeface="Times New Roman" pitchFamily="18" charset="0"/>
            </a:endParaRPr>
          </a:p>
          <a:p>
            <a:pPr>
              <a:buFontTx/>
              <a:buNone/>
            </a:pPr>
            <a:r>
              <a:rPr lang="es-EC">
                <a:latin typeface="BankGothic Md BT" pitchFamily="34" charset="0"/>
              </a:rPr>
              <a:t>	</a:t>
            </a:r>
            <a:r>
              <a:rPr lang="es-ES">
                <a:latin typeface="BankGothic Md BT" pitchFamily="34" charset="0"/>
                <a:cs typeface="Times New Roman" pitchFamily="18" charset="0"/>
              </a:rPr>
              <a:t>-</a:t>
            </a:r>
            <a:r>
              <a:rPr lang="es-EC">
                <a:latin typeface="BankGothic Md BT" pitchFamily="34" charset="0"/>
                <a:cs typeface="Times New Roman" pitchFamily="18" charset="0"/>
              </a:rPr>
              <a:t>	</a:t>
            </a:r>
            <a:r>
              <a:rPr lang="es-ES">
                <a:latin typeface="BankGothic Md BT" pitchFamily="34" charset="0"/>
                <a:cs typeface="Courier New" pitchFamily="49" charset="0"/>
              </a:rPr>
              <a:t>Una agencia en la ciudad de Cuenca</a:t>
            </a:r>
            <a:endParaRPr lang="es-ES">
              <a:latin typeface="BankGothic Md BT" pitchFamily="34" charset="0"/>
              <a:cs typeface="Times New Roman" pitchFamily="18" charset="0"/>
            </a:endParaRPr>
          </a:p>
          <a:p>
            <a:pPr algn="just">
              <a:buFontTx/>
              <a:buNone/>
            </a:pPr>
            <a:r>
              <a:rPr lang="es-EC">
                <a:latin typeface="BankGothic Md BT" pitchFamily="34" charset="0"/>
                <a:cs typeface="Times New Roman" pitchFamily="18" charset="0"/>
              </a:rPr>
              <a:t>	- 	</a:t>
            </a:r>
            <a:r>
              <a:rPr lang="es-ES">
                <a:latin typeface="BankGothic Md BT" pitchFamily="34" charset="0"/>
                <a:cs typeface="Courier New" pitchFamily="49" charset="0"/>
              </a:rPr>
              <a:t>Una sucursal en la ciudad de Manta</a:t>
            </a:r>
            <a:endParaRPr lang="es-EC">
              <a:latin typeface="BankGothic Md BT" pitchFamily="34" charset="0"/>
              <a:cs typeface="Times New Roman" pitchFamily="18" charset="0"/>
            </a:endParaRPr>
          </a:p>
          <a:p>
            <a:pPr algn="just">
              <a:buFontTx/>
              <a:buNone/>
            </a:pPr>
            <a:r>
              <a:rPr lang="es-EC">
                <a:latin typeface="BankGothic Md BT" pitchFamily="34" charset="0"/>
                <a:cs typeface="Times New Roman" pitchFamily="18" charset="0"/>
              </a:rPr>
              <a:t>	-	</a:t>
            </a:r>
            <a:r>
              <a:rPr lang="es-ES">
                <a:latin typeface="BankGothic Md BT" pitchFamily="34" charset="0"/>
                <a:cs typeface="Courier New" pitchFamily="49" charset="0"/>
              </a:rPr>
              <a:t>Una agencia en la ciudad de Quito</a:t>
            </a:r>
            <a:endParaRPr lang="es-ES">
              <a:latin typeface="BankGothic Md BT" pitchFamily="34" charset="0"/>
              <a:cs typeface="Times New Roman" pitchFamily="18" charset="0"/>
            </a:endParaRPr>
          </a:p>
          <a:p>
            <a:pPr algn="just">
              <a:buFontTx/>
              <a:buNone/>
            </a:pPr>
            <a:endParaRPr lang="es-ES">
              <a:latin typeface="BankGothic Md BT" pitchFamily="34" charset="0"/>
            </a:endParaRPr>
          </a:p>
        </p:txBody>
      </p:sp>
      <p:sp>
        <p:nvSpPr>
          <p:cNvPr id="173060" name="Rectangle 4"/>
          <p:cNvSpPr>
            <a:spLocks noGrp="1" noChangeArrowheads="1"/>
          </p:cNvSpPr>
          <p:nvPr>
            <p:ph type="title"/>
          </p:nvPr>
        </p:nvSpPr>
        <p:spPr>
          <a:noFill/>
          <a:ln/>
        </p:spPr>
        <p:txBody>
          <a:bodyPr/>
          <a:lstStyle/>
          <a:p>
            <a:pPr marL="838200" indent="-838200"/>
            <a:r>
              <a:rPr lang="es-ES" b="1" u="sng">
                <a:latin typeface="BankGothic Md BT" pitchFamily="34" charset="0"/>
              </a:rPr>
              <a:t>MARKETING MIX</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457200" y="2133600"/>
            <a:ext cx="8229600" cy="2057400"/>
          </a:xfrm>
        </p:spPr>
        <p:txBody>
          <a:bodyPr/>
          <a:lstStyle/>
          <a:p>
            <a:pPr algn="just">
              <a:lnSpc>
                <a:spcPct val="90000"/>
              </a:lnSpc>
            </a:pPr>
            <a:r>
              <a:rPr lang="es-ES" b="1">
                <a:latin typeface="BankGothic Md BT" pitchFamily="34" charset="0"/>
                <a:cs typeface="Courier New" pitchFamily="49" charset="0"/>
              </a:rPr>
              <a:t>COMUNICACIÓN</a:t>
            </a:r>
            <a:endParaRPr lang="es-EC">
              <a:latin typeface="BankGothic Md BT" pitchFamily="34" charset="0"/>
              <a:cs typeface="Times New Roman" pitchFamily="18" charset="0"/>
            </a:endParaRPr>
          </a:p>
          <a:p>
            <a:pPr algn="just">
              <a:lnSpc>
                <a:spcPct val="90000"/>
              </a:lnSpc>
              <a:buFontTx/>
              <a:buNone/>
            </a:pPr>
            <a:r>
              <a:rPr lang="es-EC" sz="2800">
                <a:latin typeface="BankGothic Md BT" pitchFamily="34" charset="0"/>
              </a:rPr>
              <a:t>	-	P</a:t>
            </a:r>
            <a:r>
              <a:rPr lang="es-ES" sz="2800">
                <a:latin typeface="BankGothic Md BT" pitchFamily="34" charset="0"/>
                <a:cs typeface="Courier New" pitchFamily="49" charset="0"/>
              </a:rPr>
              <a:t>ublicidad de mercadeo indirecto a </a:t>
            </a:r>
            <a:r>
              <a:rPr lang="es-EC" sz="2800">
                <a:latin typeface="BankGothic Md BT" pitchFamily="34" charset="0"/>
                <a:cs typeface="Courier New" pitchFamily="49" charset="0"/>
              </a:rPr>
              <a:t>N</a:t>
            </a:r>
            <a:r>
              <a:rPr lang="es-ES" sz="2800">
                <a:latin typeface="BankGothic Md BT" pitchFamily="34" charset="0"/>
                <a:cs typeface="Courier New" pitchFamily="49" charset="0"/>
              </a:rPr>
              <a:t>ivel </a:t>
            </a:r>
            <a:r>
              <a:rPr lang="es-EC" sz="2800">
                <a:latin typeface="BankGothic Md BT" pitchFamily="34" charset="0"/>
                <a:cs typeface="Courier New" pitchFamily="49" charset="0"/>
              </a:rPr>
              <a:t>	N</a:t>
            </a:r>
            <a:r>
              <a:rPr lang="es-ES" sz="2800">
                <a:latin typeface="BankGothic Md BT" pitchFamily="34" charset="0"/>
                <a:cs typeface="Courier New" pitchFamily="49" charset="0"/>
              </a:rPr>
              <a:t>acional.</a:t>
            </a:r>
            <a:endParaRPr lang="es-EC" sz="2800">
              <a:latin typeface="BankGothic Md BT" pitchFamily="34" charset="0"/>
              <a:cs typeface="Courier New" pitchFamily="49" charset="0"/>
            </a:endParaRPr>
          </a:p>
          <a:p>
            <a:pPr algn="just">
              <a:lnSpc>
                <a:spcPct val="90000"/>
              </a:lnSpc>
              <a:buFontTx/>
              <a:buNone/>
            </a:pPr>
            <a:r>
              <a:rPr lang="es-EC" sz="2800">
                <a:latin typeface="BankGothic Md BT" pitchFamily="34" charset="0"/>
                <a:cs typeface="Courier New" pitchFamily="49" charset="0"/>
              </a:rPr>
              <a:t>	-	Se utilizaran los 3 medios principales de 	comunicación, Televisión, Radio, Prensa.</a:t>
            </a:r>
          </a:p>
          <a:p>
            <a:pPr algn="just">
              <a:lnSpc>
                <a:spcPct val="90000"/>
              </a:lnSpc>
              <a:buFontTx/>
              <a:buNone/>
            </a:pPr>
            <a:r>
              <a:rPr lang="es-EC" sz="2800">
                <a:latin typeface="BankGothic Md BT" pitchFamily="34" charset="0"/>
                <a:cs typeface="Times New Roman" pitchFamily="18" charset="0"/>
              </a:rPr>
              <a:t>	-	También se pacto con Revista.</a:t>
            </a:r>
            <a:endParaRPr lang="es-ES" sz="2800">
              <a:latin typeface="BankGothic Md BT" pitchFamily="34" charset="0"/>
              <a:cs typeface="Times New Roman" pitchFamily="18" charset="0"/>
            </a:endParaRPr>
          </a:p>
          <a:p>
            <a:pPr algn="just">
              <a:lnSpc>
                <a:spcPct val="90000"/>
              </a:lnSpc>
              <a:buFontTx/>
              <a:buNone/>
            </a:pPr>
            <a:endParaRPr lang="es-ES" sz="2800">
              <a:latin typeface="BankGothic Md BT" pitchFamily="34" charset="0"/>
            </a:endParaRPr>
          </a:p>
        </p:txBody>
      </p:sp>
      <p:sp>
        <p:nvSpPr>
          <p:cNvPr id="174084" name="Rectangle 4"/>
          <p:cNvSpPr>
            <a:spLocks noGrp="1" noChangeArrowheads="1"/>
          </p:cNvSpPr>
          <p:nvPr>
            <p:ph type="title"/>
          </p:nvPr>
        </p:nvSpPr>
        <p:spPr>
          <a:noFill/>
          <a:ln/>
        </p:spPr>
        <p:txBody>
          <a:bodyPr/>
          <a:lstStyle/>
          <a:p>
            <a:pPr marL="838200" indent="-838200"/>
            <a:r>
              <a:rPr lang="es-ES" b="1" u="sng">
                <a:latin typeface="BankGothic Md BT" pitchFamily="34" charset="0"/>
              </a:rPr>
              <a:t>MARKETING MIX</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Grp="1" noChangeArrowheads="1"/>
          </p:cNvSpPr>
          <p:nvPr>
            <p:ph type="ctrTitle"/>
          </p:nvPr>
        </p:nvSpPr>
        <p:spPr/>
        <p:txBody>
          <a:bodyPr/>
          <a:lstStyle/>
          <a:p>
            <a:pPr>
              <a:buFontTx/>
              <a:buBlip>
                <a:blip r:embed="rId2"/>
              </a:buBlip>
            </a:pPr>
            <a:r>
              <a:rPr lang="es-ES" sz="5400" b="1">
                <a:latin typeface="BankGothic Md BT" pitchFamily="34" charset="0"/>
              </a:rPr>
              <a:t>CAPITULO 4</a:t>
            </a:r>
          </a:p>
        </p:txBody>
      </p:sp>
      <p:sp>
        <p:nvSpPr>
          <p:cNvPr id="122885" name="Rectangle 5"/>
          <p:cNvSpPr>
            <a:spLocks noGrp="1" noChangeArrowheads="1"/>
          </p:cNvSpPr>
          <p:nvPr>
            <p:ph type="subTitle" idx="1"/>
          </p:nvPr>
        </p:nvSpPr>
        <p:spPr/>
        <p:txBody>
          <a:bodyPr/>
          <a:lstStyle/>
          <a:p>
            <a:r>
              <a:rPr lang="es-ES" sz="3600" b="1">
                <a:latin typeface="BankGothic Md BT" pitchFamily="34" charset="0"/>
              </a:rPr>
              <a:t>Estados Financieros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533400" y="2590800"/>
            <a:ext cx="8229600" cy="1143000"/>
          </a:xfrm>
        </p:spPr>
        <p:txBody>
          <a:bodyPr/>
          <a:lstStyle/>
          <a:p>
            <a:r>
              <a:rPr lang="es-ES" sz="4000" b="1" u="sng">
                <a:latin typeface="BankGothic Md BT" pitchFamily="34" charset="0"/>
                <a:cs typeface="Times New Roman" pitchFamily="18" charset="0"/>
              </a:rPr>
              <a:t>PRESUPUESTO DEL PLAN DE MARKETING</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s-EC" sz="4000" b="1">
                <a:latin typeface="BankGothic Md BT" pitchFamily="34" charset="0"/>
              </a:rPr>
              <a:t>Gasto de Televisión</a:t>
            </a:r>
            <a:endParaRPr lang="es-ES" sz="4000" b="1">
              <a:latin typeface="BankGothic Md BT" pitchFamily="34" charset="0"/>
            </a:endParaRPr>
          </a:p>
        </p:txBody>
      </p:sp>
      <p:graphicFrame>
        <p:nvGraphicFramePr>
          <p:cNvPr id="205824" name="Object 1024"/>
          <p:cNvGraphicFramePr>
            <a:graphicFrameLocks noChangeAspect="1"/>
          </p:cNvGraphicFramePr>
          <p:nvPr/>
        </p:nvGraphicFramePr>
        <p:xfrm>
          <a:off x="533400" y="1398588"/>
          <a:ext cx="8610600" cy="5722937"/>
        </p:xfrm>
        <a:graphic>
          <a:graphicData uri="http://schemas.openxmlformats.org/presentationml/2006/ole">
            <p:oleObj spid="_x0000_s205824" name="Documento" r:id="rId3" imgW="6113880" imgH="4064040" progId="Word.Document.8">
              <p:embed/>
            </p:oleObj>
          </a:graphicData>
        </a:graphic>
      </p:graphicFrame>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6" name="Rectangle 4"/>
          <p:cNvSpPr>
            <a:spLocks noGrp="1" noChangeArrowheads="1"/>
          </p:cNvSpPr>
          <p:nvPr>
            <p:ph type="title"/>
          </p:nvPr>
        </p:nvSpPr>
        <p:spPr>
          <a:noFill/>
          <a:ln/>
        </p:spPr>
        <p:txBody>
          <a:bodyPr/>
          <a:lstStyle/>
          <a:p>
            <a:r>
              <a:rPr lang="es-EC" sz="4000" b="1">
                <a:latin typeface="BankGothic Md BT" pitchFamily="34" charset="0"/>
              </a:rPr>
              <a:t>Gasto de Prensa</a:t>
            </a:r>
            <a:endParaRPr lang="es-ES" sz="4000" b="1">
              <a:latin typeface="BankGothic Md BT" pitchFamily="34" charset="0"/>
            </a:endParaRPr>
          </a:p>
        </p:txBody>
      </p:sp>
      <p:graphicFrame>
        <p:nvGraphicFramePr>
          <p:cNvPr id="206848" name="Object 1024"/>
          <p:cNvGraphicFramePr>
            <a:graphicFrameLocks noChangeAspect="1"/>
          </p:cNvGraphicFramePr>
          <p:nvPr/>
        </p:nvGraphicFramePr>
        <p:xfrm>
          <a:off x="0" y="1752600"/>
          <a:ext cx="8915400" cy="4343400"/>
        </p:xfrm>
        <a:graphic>
          <a:graphicData uri="http://schemas.openxmlformats.org/presentationml/2006/ole">
            <p:oleObj spid="_x0000_s206848" name="Documento" r:id="rId3" imgW="6104160" imgH="2867760" progId="Word.Document.8">
              <p:embed/>
            </p:oleObj>
          </a:graphicData>
        </a:graphic>
      </p:graphicFrame>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Grp="1" noChangeArrowheads="1"/>
          </p:cNvSpPr>
          <p:nvPr>
            <p:ph type="title"/>
          </p:nvPr>
        </p:nvSpPr>
        <p:spPr>
          <a:noFill/>
          <a:ln/>
        </p:spPr>
        <p:txBody>
          <a:bodyPr/>
          <a:lstStyle/>
          <a:p>
            <a:r>
              <a:rPr lang="es-EC" sz="4000" b="1">
                <a:latin typeface="BankGothic Md BT" pitchFamily="34" charset="0"/>
              </a:rPr>
              <a:t>Gasto de Radio</a:t>
            </a:r>
            <a:endParaRPr lang="es-ES" sz="4000" b="1">
              <a:latin typeface="BankGothic Md BT" pitchFamily="34" charset="0"/>
            </a:endParaRPr>
          </a:p>
        </p:txBody>
      </p:sp>
      <p:graphicFrame>
        <p:nvGraphicFramePr>
          <p:cNvPr id="207872" name="Object 0"/>
          <p:cNvGraphicFramePr>
            <a:graphicFrameLocks noChangeAspect="1"/>
          </p:cNvGraphicFramePr>
          <p:nvPr/>
        </p:nvGraphicFramePr>
        <p:xfrm>
          <a:off x="-228600" y="1981200"/>
          <a:ext cx="9372600" cy="3429000"/>
        </p:xfrm>
        <a:graphic>
          <a:graphicData uri="http://schemas.openxmlformats.org/presentationml/2006/ole">
            <p:oleObj spid="_x0000_s207872" name="Documento" r:id="rId3" imgW="8872920" imgH="2841480" progId="Word.Document.8">
              <p:embed/>
            </p:oleObj>
          </a:graphicData>
        </a:graphic>
      </p:graphicFrame>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4" name="Rectangle 4"/>
          <p:cNvSpPr>
            <a:spLocks noGrp="1" noChangeArrowheads="1"/>
          </p:cNvSpPr>
          <p:nvPr>
            <p:ph type="title"/>
          </p:nvPr>
        </p:nvSpPr>
        <p:spPr>
          <a:noFill/>
          <a:ln/>
        </p:spPr>
        <p:txBody>
          <a:bodyPr/>
          <a:lstStyle/>
          <a:p>
            <a:r>
              <a:rPr lang="es-EC" sz="4000" b="1">
                <a:latin typeface="BankGothic Md BT" pitchFamily="34" charset="0"/>
              </a:rPr>
              <a:t>Matríz de Medios</a:t>
            </a:r>
            <a:endParaRPr lang="es-ES" sz="4000" b="1">
              <a:latin typeface="BankGothic Md BT" pitchFamily="34" charset="0"/>
            </a:endParaRPr>
          </a:p>
        </p:txBody>
      </p:sp>
      <p:graphicFrame>
        <p:nvGraphicFramePr>
          <p:cNvPr id="208896" name="Object 0"/>
          <p:cNvGraphicFramePr>
            <a:graphicFrameLocks noChangeAspect="1"/>
          </p:cNvGraphicFramePr>
          <p:nvPr/>
        </p:nvGraphicFramePr>
        <p:xfrm>
          <a:off x="0" y="1295400"/>
          <a:ext cx="9144000" cy="4953000"/>
        </p:xfrm>
        <a:graphic>
          <a:graphicData uri="http://schemas.openxmlformats.org/presentationml/2006/ole">
            <p:oleObj spid="_x0000_s208896" name="Documento" r:id="rId3" imgW="8161560" imgH="4299480" progId="Word.Document.8">
              <p:embed/>
            </p:oleObj>
          </a:graphicData>
        </a:graphic>
      </p:graphicFrame>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228600"/>
            <a:ext cx="8229600" cy="533400"/>
          </a:xfrm>
        </p:spPr>
        <p:txBody>
          <a:bodyPr/>
          <a:lstStyle/>
          <a:p>
            <a:r>
              <a:rPr lang="es-ES" sz="3600" b="1" u="sng">
                <a:latin typeface="BankGothic Md BT" pitchFamily="34" charset="0"/>
              </a:rPr>
              <a:t>EVALUACION FINANCIERA</a:t>
            </a:r>
            <a:r>
              <a:rPr lang="es-ES"/>
              <a:t> </a:t>
            </a:r>
          </a:p>
        </p:txBody>
      </p:sp>
      <p:sp>
        <p:nvSpPr>
          <p:cNvPr id="124931" name="Rectangle 3"/>
          <p:cNvSpPr>
            <a:spLocks noGrp="1" noChangeArrowheads="1"/>
          </p:cNvSpPr>
          <p:nvPr>
            <p:ph type="body" sz="half" idx="1"/>
          </p:nvPr>
        </p:nvSpPr>
        <p:spPr>
          <a:xfrm>
            <a:off x="533400" y="990600"/>
            <a:ext cx="8229600" cy="457200"/>
          </a:xfrm>
        </p:spPr>
        <p:txBody>
          <a:bodyPr/>
          <a:lstStyle/>
          <a:p>
            <a:pPr algn="ctr">
              <a:buFontTx/>
              <a:buNone/>
            </a:pPr>
            <a:r>
              <a:rPr lang="es-EC" sz="2000" b="1">
                <a:latin typeface="BankGothic Md BT" pitchFamily="34" charset="0"/>
              </a:rPr>
              <a:t>CONSTRUCCION DEL FLUJO DE CAJA</a:t>
            </a:r>
            <a:endParaRPr lang="es-ES" sz="2000" b="1">
              <a:latin typeface="BankGothic Md BT" pitchFamily="34" charset="0"/>
            </a:endParaRPr>
          </a:p>
        </p:txBody>
      </p:sp>
      <p:sp>
        <p:nvSpPr>
          <p:cNvPr id="131326" name="Text Box 254"/>
          <p:cNvSpPr txBox="1">
            <a:spLocks noChangeArrowheads="1"/>
          </p:cNvSpPr>
          <p:nvPr/>
        </p:nvSpPr>
        <p:spPr bwMode="auto">
          <a:xfrm>
            <a:off x="990600" y="1524000"/>
            <a:ext cx="7848600" cy="4630738"/>
          </a:xfrm>
          <a:prstGeom prst="rect">
            <a:avLst/>
          </a:prstGeom>
          <a:noFill/>
          <a:ln w="9525">
            <a:noFill/>
            <a:miter lim="800000"/>
            <a:headEnd/>
            <a:tailEnd/>
          </a:ln>
          <a:effectLst/>
        </p:spPr>
        <p:txBody>
          <a:bodyPr>
            <a:spAutoFit/>
          </a:bodyPr>
          <a:lstStyle/>
          <a:p>
            <a:pPr>
              <a:spcBef>
                <a:spcPct val="50000"/>
              </a:spcBef>
              <a:buFontTx/>
              <a:buChar char="-"/>
            </a:pPr>
            <a:r>
              <a:rPr lang="es-EC" sz="1800" b="0">
                <a:latin typeface="BankGothic Md BT" pitchFamily="34" charset="0"/>
              </a:rPr>
              <a:t> Inversión Inicial = $ 50945.48</a:t>
            </a:r>
          </a:p>
          <a:p>
            <a:pPr>
              <a:spcBef>
                <a:spcPct val="50000"/>
              </a:spcBef>
              <a:buFontTx/>
              <a:buChar char="-"/>
            </a:pPr>
            <a:r>
              <a:rPr lang="es-EC" sz="1800" b="0">
                <a:latin typeface="BankGothic Md BT" pitchFamily="34" charset="0"/>
              </a:rPr>
              <a:t> No hay depresiación por lo que es un servicio.</a:t>
            </a:r>
          </a:p>
          <a:p>
            <a:pPr>
              <a:spcBef>
                <a:spcPct val="50000"/>
              </a:spcBef>
              <a:buFontTx/>
              <a:buChar char="-"/>
            </a:pPr>
            <a:r>
              <a:rPr lang="es-EC" sz="1800" b="0">
                <a:latin typeface="BankGothic Md BT" pitchFamily="34" charset="0"/>
              </a:rPr>
              <a:t> Se estima un incremento del 10% = </a:t>
            </a:r>
            <a:r>
              <a:rPr lang="es-EC" sz="1800" b="0">
                <a:latin typeface="BankGothic Md BT" pitchFamily="34" charset="0"/>
                <a:cs typeface="Times New Roman" pitchFamily="18" charset="0"/>
              </a:rPr>
              <a:t>22331.</a:t>
            </a:r>
            <a:r>
              <a:rPr lang="es-ES" sz="1800">
                <a:latin typeface="BankGothic Md BT" pitchFamily="34" charset="0"/>
              </a:rPr>
              <a:t> </a:t>
            </a:r>
            <a:endParaRPr lang="es-EC" sz="1800">
              <a:latin typeface="BankGothic Md BT" pitchFamily="34" charset="0"/>
            </a:endParaRPr>
          </a:p>
          <a:p>
            <a:pPr>
              <a:spcBef>
                <a:spcPct val="50000"/>
              </a:spcBef>
              <a:buFontTx/>
              <a:buChar char="-"/>
            </a:pPr>
            <a:r>
              <a:rPr lang="es-EC" sz="1800" b="0">
                <a:latin typeface="BankGothic Md BT" pitchFamily="34" charset="0"/>
              </a:rPr>
              <a:t>Tasa de Descuento del 10% anual</a:t>
            </a:r>
          </a:p>
          <a:p>
            <a:pPr>
              <a:spcBef>
                <a:spcPct val="50000"/>
              </a:spcBef>
              <a:buFontTx/>
              <a:buChar char="-"/>
            </a:pPr>
            <a:r>
              <a:rPr lang="es-EC" sz="1800" b="0">
                <a:latin typeface="BankGothic Md BT" pitchFamily="34" charset="0"/>
                <a:cs typeface="Times New Roman" pitchFamily="18" charset="0"/>
              </a:rPr>
              <a:t> Δ clientes = 200*#de nuevos clientes*(tasa activa – tasa pasiva 				– tasa operacional)</a:t>
            </a:r>
            <a:r>
              <a:rPr lang="es-ES" sz="1800" b="0">
                <a:latin typeface="BankGothic Md BT" pitchFamily="34" charset="0"/>
              </a:rPr>
              <a:t> </a:t>
            </a:r>
            <a:endParaRPr lang="es-EC" sz="1800" b="0">
              <a:latin typeface="BankGothic Md BT" pitchFamily="34" charset="0"/>
            </a:endParaRPr>
          </a:p>
          <a:p>
            <a:pPr algn="just">
              <a:spcBef>
                <a:spcPct val="50000"/>
              </a:spcBef>
              <a:buFontTx/>
              <a:buNone/>
            </a:pPr>
            <a:r>
              <a:rPr lang="es-EC" sz="1800" b="0">
                <a:latin typeface="BankGothic Md BT" pitchFamily="34" charset="0"/>
              </a:rPr>
              <a:t>   Tasa activa = 8.21%</a:t>
            </a:r>
            <a:r>
              <a:rPr lang="en-US" sz="1800">
                <a:latin typeface="BankGothic Md BT" pitchFamily="34" charset="0"/>
                <a:cs typeface="Times New Roman" pitchFamily="18" charset="0"/>
              </a:rPr>
              <a:t>, </a:t>
            </a:r>
            <a:r>
              <a:rPr lang="es-EC" sz="1800" b="0">
                <a:latin typeface="BankGothic Md BT" pitchFamily="34" charset="0"/>
              </a:rPr>
              <a:t>Tasa Pasiva = 4.07%</a:t>
            </a:r>
            <a:r>
              <a:rPr lang="en-US" sz="1800">
                <a:latin typeface="BankGothic Md BT" pitchFamily="34" charset="0"/>
                <a:cs typeface="Times New Roman" pitchFamily="18" charset="0"/>
              </a:rPr>
              <a:t>, </a:t>
            </a:r>
            <a:r>
              <a:rPr lang="es-EC" sz="1800" b="0">
                <a:latin typeface="BankGothic Md BT" pitchFamily="34" charset="0"/>
              </a:rPr>
              <a:t>Tasa , Operacional = 2.59%</a:t>
            </a:r>
          </a:p>
          <a:p>
            <a:pPr algn="just">
              <a:spcBef>
                <a:spcPct val="50000"/>
              </a:spcBef>
              <a:buFontTx/>
              <a:buNone/>
            </a:pPr>
            <a:endParaRPr lang="es-EC" sz="1800" b="0">
              <a:latin typeface="BankGothic Md BT" pitchFamily="34" charset="0"/>
            </a:endParaRPr>
          </a:p>
          <a:p>
            <a:pPr algn="just">
              <a:spcBef>
                <a:spcPct val="50000"/>
              </a:spcBef>
              <a:buFontTx/>
              <a:buChar char="-"/>
            </a:pPr>
            <a:r>
              <a:rPr lang="es-EC" sz="1800" b="0">
                <a:latin typeface="BankGothic Md BT" pitchFamily="34" charset="0"/>
              </a:rPr>
              <a:t> Valor Residual = 		</a:t>
            </a:r>
            <a:r>
              <a:rPr lang="es-EC" sz="1800" b="0" u="sng">
                <a:latin typeface="BankGothic Md BT" pitchFamily="34" charset="0"/>
              </a:rPr>
              <a:t>∆ ingresos clientes</a:t>
            </a:r>
            <a:r>
              <a:rPr lang="es-EC" sz="1800" b="0">
                <a:latin typeface="BankGothic Md BT" pitchFamily="34" charset="0"/>
              </a:rPr>
              <a:t> </a:t>
            </a:r>
            <a:r>
              <a:rPr lang="en-US" sz="1800">
                <a:latin typeface="BankGothic Md BT" pitchFamily="34" charset="0"/>
                <a:cs typeface="Times New Roman" pitchFamily="18" charset="0"/>
              </a:rPr>
              <a:t>	</a:t>
            </a:r>
            <a:r>
              <a:rPr lang="es-EC" sz="1800">
                <a:latin typeface="BankGothic Md BT" pitchFamily="34" charset="0"/>
              </a:rPr>
              <a:t>			   	(</a:t>
            </a:r>
            <a:r>
              <a:rPr lang="es-EC" sz="1800" b="0">
                <a:latin typeface="BankGothic Md BT" pitchFamily="34" charset="0"/>
              </a:rPr>
              <a:t>Tasa de Descuento – Tasa decreciente)</a:t>
            </a:r>
            <a:endParaRPr lang="en-US" sz="1800">
              <a:latin typeface="BankGothic Md BT" pitchFamily="34" charset="0"/>
              <a:cs typeface="Times New Roman" pitchFamily="18" charset="0"/>
            </a:endParaRPr>
          </a:p>
          <a:p>
            <a:pPr algn="just">
              <a:spcBef>
                <a:spcPct val="50000"/>
              </a:spcBef>
              <a:buFontTx/>
              <a:buChar char="-"/>
            </a:pPr>
            <a:endParaRPr lang="en-US" sz="1800">
              <a:latin typeface="BankGothic Md BT" pitchFamily="34" charset="0"/>
              <a:cs typeface="Times New Roman" pitchFamily="18" charset="0"/>
            </a:endParaRPr>
          </a:p>
          <a:p>
            <a:pPr>
              <a:spcBef>
                <a:spcPct val="50000"/>
              </a:spcBef>
              <a:buFontTx/>
              <a:buChar char="-"/>
            </a:pPr>
            <a:endParaRPr lang="es-ES" sz="1800" b="0">
              <a:latin typeface="BankGothic Md BT"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4"/>
          <p:cNvSpPr>
            <a:spLocks noGrp="1" noChangeArrowheads="1"/>
          </p:cNvSpPr>
          <p:nvPr>
            <p:ph type="title"/>
          </p:nvPr>
        </p:nvSpPr>
        <p:spPr>
          <a:noFill/>
          <a:ln/>
        </p:spPr>
        <p:txBody>
          <a:bodyPr/>
          <a:lstStyle/>
          <a:p>
            <a:r>
              <a:rPr lang="es-EC" sz="3600" b="1" u="sng">
                <a:latin typeface="BankGothic Md BT" pitchFamily="34" charset="0"/>
              </a:rPr>
              <a:t>FLUJO DE CAJA</a:t>
            </a:r>
            <a:endParaRPr lang="es-ES"/>
          </a:p>
        </p:txBody>
      </p:sp>
      <p:graphicFrame>
        <p:nvGraphicFramePr>
          <p:cNvPr id="209920" name="Object 0"/>
          <p:cNvGraphicFramePr>
            <a:graphicFrameLocks noChangeAspect="1"/>
          </p:cNvGraphicFramePr>
          <p:nvPr/>
        </p:nvGraphicFramePr>
        <p:xfrm>
          <a:off x="228600" y="1600200"/>
          <a:ext cx="8534400" cy="3981450"/>
        </p:xfrm>
        <a:graphic>
          <a:graphicData uri="http://schemas.openxmlformats.org/presentationml/2006/ole">
            <p:oleObj spid="_x0000_s209920" name="Documento" r:id="rId3" imgW="5167800" imgH="2369160" progId="Word.Document.8">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ctrTitle"/>
          </p:nvPr>
        </p:nvSpPr>
        <p:spPr/>
        <p:txBody>
          <a:bodyPr/>
          <a:lstStyle/>
          <a:p>
            <a:pPr>
              <a:buFontTx/>
              <a:buBlip>
                <a:blip r:embed="rId2"/>
              </a:buBlip>
            </a:pPr>
            <a:r>
              <a:rPr lang="en-US" sz="5400">
                <a:latin typeface="BankGothic Md BT" pitchFamily="34" charset="0"/>
              </a:rPr>
              <a:t>CAPITULO 2</a:t>
            </a:r>
            <a:endParaRPr lang="es-ES" sz="5400">
              <a:latin typeface="BankGothic Md BT" pitchFamily="34" charset="0"/>
            </a:endParaRPr>
          </a:p>
        </p:txBody>
      </p:sp>
      <p:sp>
        <p:nvSpPr>
          <p:cNvPr id="18437" name="Rectangle 5"/>
          <p:cNvSpPr>
            <a:spLocks noGrp="1" noChangeArrowheads="1"/>
          </p:cNvSpPr>
          <p:nvPr>
            <p:ph type="subTitle" idx="1"/>
          </p:nvPr>
        </p:nvSpPr>
        <p:spPr/>
        <p:txBody>
          <a:bodyPr/>
          <a:lstStyle/>
          <a:p>
            <a:r>
              <a:rPr lang="en-US" sz="3600">
                <a:latin typeface="BankGothic Md BT" pitchFamily="34" charset="0"/>
              </a:rPr>
              <a:t>Investigación de Mercado</a:t>
            </a:r>
            <a:endParaRPr lang="es-ES" sz="3600">
              <a:latin typeface="BankGothic Md BT" pitchFamily="34"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51" name="Rectangle 7"/>
          <p:cNvSpPr>
            <a:spLocks noGrp="1" noChangeArrowheads="1"/>
          </p:cNvSpPr>
          <p:nvPr>
            <p:ph type="body" idx="1"/>
          </p:nvPr>
        </p:nvSpPr>
        <p:spPr>
          <a:xfrm>
            <a:off x="1524000" y="1905000"/>
            <a:ext cx="5943600" cy="3048000"/>
          </a:xfrm>
        </p:spPr>
        <p:txBody>
          <a:bodyPr/>
          <a:lstStyle/>
          <a:p>
            <a:pPr>
              <a:buFontTx/>
              <a:buBlip>
                <a:blip r:embed="rId2"/>
              </a:buBlip>
            </a:pPr>
            <a:r>
              <a:rPr lang="es-EC" sz="2800" b="1" u="sng">
                <a:latin typeface="BankGothic Md BT" pitchFamily="34" charset="0"/>
              </a:rPr>
              <a:t>VALOR ACTUAL NETO</a:t>
            </a:r>
          </a:p>
          <a:p>
            <a:pPr>
              <a:buFontTx/>
              <a:buNone/>
            </a:pPr>
            <a:r>
              <a:rPr lang="es-EC" sz="3600">
                <a:latin typeface="BankGothic Md BT" pitchFamily="34" charset="0"/>
                <a:cs typeface="Courier New" pitchFamily="49" charset="0"/>
              </a:rPr>
              <a:t>	</a:t>
            </a:r>
            <a:r>
              <a:rPr lang="es-EC" sz="2400">
                <a:latin typeface="BankGothic Md BT" pitchFamily="34" charset="0"/>
                <a:cs typeface="Courier New" pitchFamily="49" charset="0"/>
              </a:rPr>
              <a:t>VAN  =  $ 123.194,36</a:t>
            </a:r>
            <a:endParaRPr lang="en-US" sz="2400">
              <a:latin typeface="BankGothic Md BT" pitchFamily="34" charset="0"/>
              <a:cs typeface="Times New Roman" pitchFamily="18" charset="0"/>
            </a:endParaRPr>
          </a:p>
          <a:p>
            <a:pPr>
              <a:buFontTx/>
              <a:buNone/>
            </a:pPr>
            <a:endParaRPr lang="es-EC" sz="2400" u="sng">
              <a:latin typeface="BankGothic Md BT" pitchFamily="34" charset="0"/>
            </a:endParaRPr>
          </a:p>
          <a:p>
            <a:pPr>
              <a:buFontTx/>
              <a:buBlip>
                <a:blip r:embed="rId2"/>
              </a:buBlip>
            </a:pPr>
            <a:r>
              <a:rPr lang="es-EC" sz="2800" b="1" u="sng">
                <a:latin typeface="BankGothic Md BT" pitchFamily="34" charset="0"/>
              </a:rPr>
              <a:t>TASA INTERNA DE RETORNO</a:t>
            </a:r>
            <a:r>
              <a:rPr lang="es-ES" sz="2800" b="1" u="sng">
                <a:latin typeface="BankGothic Md BT" pitchFamily="34" charset="0"/>
              </a:rPr>
              <a:t> </a:t>
            </a:r>
            <a:endParaRPr lang="es-EC" sz="2800" b="1" u="sng">
              <a:latin typeface="BankGothic Md BT" pitchFamily="34" charset="0"/>
            </a:endParaRPr>
          </a:p>
          <a:p>
            <a:pPr>
              <a:buFontTx/>
              <a:buNone/>
            </a:pPr>
            <a:r>
              <a:rPr lang="es-EC" sz="3600">
                <a:latin typeface="BankGothic Md BT" pitchFamily="34" charset="0"/>
                <a:cs typeface="Courier New" pitchFamily="49" charset="0"/>
              </a:rPr>
              <a:t>	</a:t>
            </a:r>
            <a:r>
              <a:rPr lang="es-ES" sz="2400">
                <a:latin typeface="BankGothic Md BT" pitchFamily="34" charset="0"/>
                <a:cs typeface="Courier New" pitchFamily="49" charset="0"/>
              </a:rPr>
              <a:t>La TIR obtenida fue del 56%</a:t>
            </a:r>
            <a:r>
              <a:rPr lang="es-ES" sz="2400">
                <a:latin typeface="Courier New" pitchFamily="49" charset="0"/>
                <a:cs typeface="Courier New" pitchFamily="49" charset="0"/>
              </a:rPr>
              <a:t> </a:t>
            </a:r>
            <a:r>
              <a:rPr lang="es-ES" sz="2400" u="sng">
                <a:latin typeface="BankGothic Md BT" pitchFamily="34" charset="0"/>
              </a:rPr>
              <a:t> </a:t>
            </a:r>
          </a:p>
        </p:txBody>
      </p:sp>
      <p:sp>
        <p:nvSpPr>
          <p:cNvPr id="134154" name="Rectangle 10"/>
          <p:cNvSpPr>
            <a:spLocks noGrp="1" noChangeArrowheads="1"/>
          </p:cNvSpPr>
          <p:nvPr>
            <p:ph type="title"/>
          </p:nvPr>
        </p:nvSpPr>
        <p:spPr>
          <a:xfrm>
            <a:off x="457200" y="381000"/>
            <a:ext cx="8229600" cy="533400"/>
          </a:xfrm>
          <a:noFill/>
          <a:ln/>
        </p:spPr>
        <p:txBody>
          <a:bodyPr/>
          <a:lstStyle/>
          <a:p>
            <a:r>
              <a:rPr lang="es-ES" sz="3600" b="1" u="sng">
                <a:latin typeface="BankGothic Md BT" pitchFamily="34" charset="0"/>
              </a:rPr>
              <a:t>EVALUACION FINANCIERA</a:t>
            </a:r>
            <a:r>
              <a:rPr lang="es-ES"/>
              <a:t>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7" name="Rectangle 7"/>
          <p:cNvSpPr>
            <a:spLocks noGrp="1" noChangeArrowheads="1"/>
          </p:cNvSpPr>
          <p:nvPr>
            <p:ph type="title"/>
          </p:nvPr>
        </p:nvSpPr>
        <p:spPr/>
        <p:txBody>
          <a:bodyPr/>
          <a:lstStyle/>
          <a:p>
            <a:r>
              <a:rPr lang="es-EC" sz="4000" b="1" u="sng">
                <a:latin typeface="BankGothic Md BT" pitchFamily="34" charset="0"/>
              </a:rPr>
              <a:t>CONCLUSIONES</a:t>
            </a:r>
            <a:endParaRPr lang="es-ES" sz="4000" b="1" u="sng">
              <a:latin typeface="BankGothic Md BT" pitchFamily="34" charset="0"/>
            </a:endParaRPr>
          </a:p>
        </p:txBody>
      </p:sp>
      <p:sp>
        <p:nvSpPr>
          <p:cNvPr id="138248" name="Rectangle 8"/>
          <p:cNvSpPr>
            <a:spLocks noGrp="1" noChangeArrowheads="1"/>
          </p:cNvSpPr>
          <p:nvPr>
            <p:ph type="body" idx="1"/>
          </p:nvPr>
        </p:nvSpPr>
        <p:spPr>
          <a:xfrm>
            <a:off x="457200" y="1600200"/>
            <a:ext cx="8229600" cy="4845050"/>
          </a:xfrm>
        </p:spPr>
        <p:txBody>
          <a:bodyPr>
            <a:spAutoFit/>
          </a:bodyPr>
          <a:lstStyle/>
          <a:p>
            <a:r>
              <a:rPr lang="es-EC" sz="2000" b="1">
                <a:latin typeface="BankGothic Md BT" pitchFamily="34" charset="0"/>
                <a:cs typeface="Courier New" pitchFamily="49" charset="0"/>
              </a:rPr>
              <a:t>Como conclusión tenemos que el proyecto es rentable, puede realizarse, tiene la ventaja de que solo se estimo el ingreso de los cuenta  ahorristas, cabe  destacar  que  no solo  esa es  la única  fuente de  ingreso  del  Banco, ya  que esta  las  demás cuentas.</a:t>
            </a:r>
          </a:p>
          <a:p>
            <a:r>
              <a:rPr lang="es-EC" sz="2000" b="1">
                <a:latin typeface="BankGothic Md BT" pitchFamily="34" charset="0"/>
                <a:cs typeface="Courier New" pitchFamily="49" charset="0"/>
              </a:rPr>
              <a:t>Con el Plan de marketing Mix a  aplicarse se  va a obtener  un posicionamiento del Banco a Nivel Nacional mucho mayor al que  poseía,  con    lo   cual   incrementara   en   un   50%   su costo/oportunidad  frente  a otros Bancos  lo  cual también le generará beneficios.</a:t>
            </a:r>
          </a:p>
          <a:p>
            <a:r>
              <a:rPr lang="es-EC" sz="2000" b="1">
                <a:latin typeface="BankGothic Md BT" pitchFamily="34" charset="0"/>
                <a:cs typeface="Courier New" pitchFamily="49" charset="0"/>
              </a:rPr>
              <a:t>Como conclusión tenemos que el Banco posee un mal sistema de servuccion, y para lograr una mejora diferencial en relación con los otros Bancos, tendría que mejorar, para fin que podría utilizar este atributo para diferenciarse.</a:t>
            </a:r>
            <a:endParaRPr lang="es-ES" sz="2000" b="1">
              <a:latin typeface="BankGothic Md BT" pitchFamily="34" charset="0"/>
              <a:cs typeface="Times New Roman" pitchFamily="18" charset="0"/>
            </a:endParaRPr>
          </a:p>
          <a:p>
            <a:endParaRPr lang="es-ES" sz="2000" b="1">
              <a:latin typeface="BankGothic Md BT"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1"/>
          </p:nvPr>
        </p:nvSpPr>
        <p:spPr/>
        <p:txBody>
          <a:bodyPr/>
          <a:lstStyle/>
          <a:p>
            <a:pPr algn="just">
              <a:buFontTx/>
              <a:buChar char="-"/>
            </a:pPr>
            <a:r>
              <a:rPr lang="es-ES" sz="2000" b="1">
                <a:latin typeface="BankGothic Md BT" pitchFamily="34" charset="0"/>
                <a:cs typeface="Courier New" pitchFamily="49" charset="0"/>
              </a:rPr>
              <a:t>Como recomendación tenemos que el Banco de Machala debe de mejorar su Servicio al Cliente ya que es uno de los puntos mas débiles que posee, y esto representa un perjuicio para los clientes del Banco y puede influir de manera negativa en su crecimiento como institución.</a:t>
            </a:r>
            <a:endParaRPr lang="es-EC" sz="2000" b="1">
              <a:latin typeface="BankGothic Md BT" pitchFamily="34" charset="0"/>
              <a:cs typeface="Courier New" pitchFamily="49" charset="0"/>
            </a:endParaRPr>
          </a:p>
          <a:p>
            <a:pPr algn="just">
              <a:buFontTx/>
              <a:buChar char="-"/>
            </a:pPr>
            <a:r>
              <a:rPr lang="es-ES" sz="2000" b="1">
                <a:latin typeface="BankGothic Md BT" pitchFamily="34" charset="0"/>
                <a:cs typeface="Courier New" pitchFamily="49" charset="0"/>
              </a:rPr>
              <a:t>Se recomienda realizar una investigación de mercado al final de los dos años de haber concluido nuestro proyecto, ya que así se podrá conocer los resultados de nuestro plan de Marketing</a:t>
            </a:r>
            <a:r>
              <a:rPr lang="es-EC" sz="2000" b="1">
                <a:latin typeface="BankGothic Md BT" pitchFamily="34" charset="0"/>
                <a:cs typeface="Times New Roman" pitchFamily="18" charset="0"/>
              </a:rPr>
              <a:t>.</a:t>
            </a:r>
            <a:endParaRPr lang="es-ES" sz="2000" b="1">
              <a:latin typeface="BankGothic Md BT" pitchFamily="34" charset="0"/>
              <a:cs typeface="Times New Roman" pitchFamily="18" charset="0"/>
            </a:endParaRPr>
          </a:p>
          <a:p>
            <a:r>
              <a:rPr lang="es-ES" sz="2000" b="1">
                <a:latin typeface="BankGothic Md BT" pitchFamily="34" charset="0"/>
                <a:cs typeface="Courier New" pitchFamily="49" charset="0"/>
              </a:rPr>
              <a:t>Como</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 recomendación </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no</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 dejar </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de </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realizar </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las </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campañas publicitarias a Nivel Nacional ya que ello representaría una baja muy </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grande de</a:t>
            </a:r>
            <a:r>
              <a:rPr lang="es-EC" sz="2000" b="1">
                <a:latin typeface="BankGothic Md BT" pitchFamily="34" charset="0"/>
                <a:cs typeface="Courier New" pitchFamily="49" charset="0"/>
              </a:rPr>
              <a:t>l </a:t>
            </a:r>
            <a:r>
              <a:rPr lang="es-ES" sz="2000" b="1">
                <a:latin typeface="BankGothic Md BT" pitchFamily="34" charset="0"/>
                <a:cs typeface="Courier New" pitchFamily="49" charset="0"/>
              </a:rPr>
              <a:t> proyecto,</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y</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esto</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provocaría que</a:t>
            </a:r>
            <a:r>
              <a:rPr lang="es-EC" sz="2000" b="1">
                <a:latin typeface="BankGothic Md BT" pitchFamily="34" charset="0"/>
                <a:cs typeface="Courier New" pitchFamily="49" charset="0"/>
              </a:rPr>
              <a:t> el </a:t>
            </a:r>
            <a:r>
              <a:rPr lang="es-ES" sz="2000" b="1">
                <a:latin typeface="BankGothic Md BT" pitchFamily="34" charset="0"/>
                <a:cs typeface="Courier New" pitchFamily="49" charset="0"/>
              </a:rPr>
              <a:t>Marketing </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Mix</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realizado</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no</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tenga</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mayor </a:t>
            </a:r>
            <a:r>
              <a:rPr lang="es-EC" sz="2000" b="1">
                <a:latin typeface="BankGothic Md BT" pitchFamily="34" charset="0"/>
                <a:cs typeface="Courier New" pitchFamily="49" charset="0"/>
              </a:rPr>
              <a:t> </a:t>
            </a:r>
            <a:r>
              <a:rPr lang="es-ES" sz="2000" b="1">
                <a:latin typeface="BankGothic Md BT" pitchFamily="34" charset="0"/>
                <a:cs typeface="Courier New" pitchFamily="49" charset="0"/>
              </a:rPr>
              <a:t>efecto después de cumplirse el periodo estimado</a:t>
            </a:r>
            <a:r>
              <a:rPr lang="es-EC" sz="2000" b="1">
                <a:latin typeface="BankGothic Md BT" pitchFamily="34" charset="0"/>
              </a:rPr>
              <a:t>.</a:t>
            </a:r>
            <a:endParaRPr lang="es-ES" sz="2000" b="1">
              <a:latin typeface="BankGothic Md BT" pitchFamily="34" charset="0"/>
            </a:endParaRPr>
          </a:p>
        </p:txBody>
      </p:sp>
      <p:sp>
        <p:nvSpPr>
          <p:cNvPr id="182276" name="Rectangle 4"/>
          <p:cNvSpPr>
            <a:spLocks noGrp="1" noChangeArrowheads="1"/>
          </p:cNvSpPr>
          <p:nvPr>
            <p:ph type="title"/>
          </p:nvPr>
        </p:nvSpPr>
        <p:spPr>
          <a:noFill/>
          <a:ln/>
        </p:spPr>
        <p:txBody>
          <a:bodyPr/>
          <a:lstStyle/>
          <a:p>
            <a:r>
              <a:rPr lang="es-EC" sz="4000" b="1" u="sng">
                <a:latin typeface="BankGothic Md BT" pitchFamily="34" charset="0"/>
              </a:rPr>
              <a:t>RECOMENDACIONES</a:t>
            </a:r>
            <a:endParaRPr lang="es-ES" sz="4000" b="1" u="sng">
              <a:latin typeface="BankGothic Md B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5400" b="1" u="sng">
                <a:latin typeface="BankGothic Md BT" pitchFamily="34" charset="0"/>
              </a:rPr>
              <a:t>OBJETIVOS</a:t>
            </a:r>
            <a:endParaRPr lang="es-ES" sz="5400" b="1" u="sng">
              <a:latin typeface="BankGothic Md BT" pitchFamily="34" charset="0"/>
            </a:endParaRPr>
          </a:p>
        </p:txBody>
      </p:sp>
      <p:sp>
        <p:nvSpPr>
          <p:cNvPr id="20483" name="Rectangle 3"/>
          <p:cNvSpPr>
            <a:spLocks noGrp="1" noChangeArrowheads="1"/>
          </p:cNvSpPr>
          <p:nvPr>
            <p:ph type="body" idx="1"/>
          </p:nvPr>
        </p:nvSpPr>
        <p:spPr/>
        <p:txBody>
          <a:bodyPr/>
          <a:lstStyle/>
          <a:p>
            <a:pPr>
              <a:buFontTx/>
              <a:buBlip>
                <a:blip r:embed="rId2"/>
              </a:buBlip>
            </a:pPr>
            <a:endParaRPr lang="es-ES" b="1">
              <a:latin typeface="BankGothic Md BT" pitchFamily="34" charset="0"/>
            </a:endParaRPr>
          </a:p>
          <a:p>
            <a:pPr>
              <a:buFontTx/>
              <a:buBlip>
                <a:blip r:embed="rId2"/>
              </a:buBlip>
            </a:pPr>
            <a:r>
              <a:rPr lang="es-ES" b="1">
                <a:latin typeface="BankGothic Md BT" pitchFamily="34" charset="0"/>
              </a:rPr>
              <a:t>Objetivo General</a:t>
            </a:r>
            <a:r>
              <a:rPr lang="es-ES">
                <a:latin typeface="BankGothic Md BT" pitchFamily="34" charset="0"/>
              </a:rPr>
              <a:t> </a:t>
            </a:r>
          </a:p>
          <a:p>
            <a:pPr>
              <a:buFontTx/>
              <a:buBlip>
                <a:blip r:embed="rId2"/>
              </a:buBlip>
            </a:pPr>
            <a:endParaRPr lang="en-US">
              <a:latin typeface="BankGothic Md BT" pitchFamily="34" charset="0"/>
            </a:endParaRPr>
          </a:p>
          <a:p>
            <a:pPr>
              <a:buFontTx/>
              <a:buBlip>
                <a:blip r:embed="rId2"/>
              </a:buBlip>
            </a:pPr>
            <a:r>
              <a:rPr lang="es-ES" b="1">
                <a:latin typeface="BankGothic Md BT" pitchFamily="34" charset="0"/>
              </a:rPr>
              <a:t>Objetivos Específicos</a:t>
            </a:r>
            <a:r>
              <a:rPr lang="es-ES"/>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s-ES" sz="2000" b="1" i="0" u="none" strike="noStrike" cap="none" normalizeH="0" baseline="0" smtClean="0">
            <a:ln>
              <a:noFill/>
            </a:ln>
            <a:solidFill>
              <a:schemeClr val="tx1"/>
            </a:solidFill>
            <a:effectLst/>
            <a:latin typeface="Courier New" pitchFamily="49" charset="0"/>
            <a:cs typeface="Courier New" pitchFamily="49"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es-ES" sz="2000" b="1" i="0" u="none" strike="noStrike" cap="none" normalizeH="0" baseline="0" smtClean="0">
            <a:ln>
              <a:noFill/>
            </a:ln>
            <a:solidFill>
              <a:schemeClr val="tx1"/>
            </a:solidFill>
            <a:effectLst/>
            <a:latin typeface="Courier New" pitchFamily="49" charset="0"/>
            <a:cs typeface="Courier New" pitchFamily="49"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TotalTime>
  <Words>1627</Words>
  <Application>Microsoft PowerPoint</Application>
  <PresentationFormat>Presentación en pantalla (4:3)</PresentationFormat>
  <Paragraphs>593</Paragraphs>
  <Slides>82</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4</vt:i4>
      </vt:variant>
      <vt:variant>
        <vt:lpstr>Títulos de diapositiva</vt:lpstr>
      </vt:variant>
      <vt:variant>
        <vt:i4>82</vt:i4>
      </vt:variant>
    </vt:vector>
  </HeadingPairs>
  <TitlesOfParts>
    <vt:vector size="92" baseType="lpstr">
      <vt:lpstr>Arial</vt:lpstr>
      <vt:lpstr>BankGothic Md BT</vt:lpstr>
      <vt:lpstr>Courier New</vt:lpstr>
      <vt:lpstr>Times New Roman</vt:lpstr>
      <vt:lpstr>Symbol</vt:lpstr>
      <vt:lpstr>Diseño predeterminado</vt:lpstr>
      <vt:lpstr>Fotografía de Microsoft Photo Editor 3.0</vt:lpstr>
      <vt:lpstr>Microsoft Editor de ecuaciones 3.0</vt:lpstr>
      <vt:lpstr>Documento de Microsoft Word</vt:lpstr>
      <vt:lpstr>Microsoft Picture</vt:lpstr>
      <vt:lpstr>PROYECTO DE DESARROLLO PARA EVALUAR LA PERSPECTIVA DEL CLIENTE DEL BANCO DE MACHALA Y DESARROLLAR UN PLAN DE MARKETING PARA SU POSICIONAMIENTO Y PROMOCION A NIVEL NACIONAL</vt:lpstr>
      <vt:lpstr>CAPITULO 1</vt:lpstr>
      <vt:lpstr>Diapositiva 3</vt:lpstr>
      <vt:lpstr>MISIÓN</vt:lpstr>
      <vt:lpstr>Diapositiva 5</vt:lpstr>
      <vt:lpstr>PRODUCTOS Y SERVICIOS</vt:lpstr>
      <vt:lpstr>COBERTURAS</vt:lpstr>
      <vt:lpstr>CAPITULO 2</vt:lpstr>
      <vt:lpstr>OBJETIVOS</vt:lpstr>
      <vt:lpstr>PERSPECTIVA </vt:lpstr>
      <vt:lpstr>PROCEDIMIENTO </vt:lpstr>
      <vt:lpstr>Diapositiva 12</vt:lpstr>
      <vt:lpstr>ANÁLISIS DE LAS ENCUESTAS </vt:lpstr>
      <vt:lpstr>PREGUNTA 1</vt:lpstr>
      <vt:lpstr>PREGUNTA 2</vt:lpstr>
      <vt:lpstr>PREGUNTA 3</vt:lpstr>
      <vt:lpstr>PREGUNTA 4 </vt:lpstr>
      <vt:lpstr>PREGUNTA 5</vt:lpstr>
      <vt:lpstr>PREGUNTA 6</vt:lpstr>
      <vt:lpstr>PREGUNTA 7</vt:lpstr>
      <vt:lpstr>PREGUNTA 8</vt:lpstr>
      <vt:lpstr>PREGUNTA 9</vt:lpstr>
      <vt:lpstr>PREGUNTA 10</vt:lpstr>
      <vt:lpstr>PREGUNTA 11</vt:lpstr>
      <vt:lpstr>PREGUNTA 12</vt:lpstr>
      <vt:lpstr>PREGUNTA 12</vt:lpstr>
      <vt:lpstr>PREGUNTA 13</vt:lpstr>
      <vt:lpstr>PREGUNTA 14</vt:lpstr>
      <vt:lpstr>PREGUNTA 15</vt:lpstr>
      <vt:lpstr>ANALISIS DE LAS ENCUESTAS</vt:lpstr>
      <vt:lpstr>PREGUNTA 1</vt:lpstr>
      <vt:lpstr>PREGUNTA 2</vt:lpstr>
      <vt:lpstr>PREGUNTA 3</vt:lpstr>
      <vt:lpstr>PREGUNTA 4</vt:lpstr>
      <vt:lpstr>PREGUNTA 5</vt:lpstr>
      <vt:lpstr>PREGUNTA 6</vt:lpstr>
      <vt:lpstr>PREGUNTA 7</vt:lpstr>
      <vt:lpstr>PREGUNTA 8</vt:lpstr>
      <vt:lpstr>PREGUNTA 9</vt:lpstr>
      <vt:lpstr>Comparación de los resultados obtenidos en Machala y Guayaquil.</vt:lpstr>
      <vt:lpstr>PREGUNTA 4</vt:lpstr>
      <vt:lpstr>PREGUNTA 5</vt:lpstr>
      <vt:lpstr>PREGUNTA 6</vt:lpstr>
      <vt:lpstr>PREGUNTA 8</vt:lpstr>
      <vt:lpstr>PREGUNTA 9</vt:lpstr>
      <vt:lpstr>CAPITULO 3</vt:lpstr>
      <vt:lpstr>ANALISIS FODA</vt:lpstr>
      <vt:lpstr>Diapositiva 48</vt:lpstr>
      <vt:lpstr>Diapositiva 49</vt:lpstr>
      <vt:lpstr>Diapositiva 50</vt:lpstr>
      <vt:lpstr>Matriz Importancia Resultado EN EL ORO </vt:lpstr>
      <vt:lpstr>MATRIZ IMPORTANCIA RESULTADO A NIVEL NACIONAL</vt:lpstr>
      <vt:lpstr> Modelo de Implicación FCB</vt:lpstr>
      <vt:lpstr> OBJETIIVOS ESTRATEGICOS </vt:lpstr>
      <vt:lpstr>PLANEACIÓN DE LA PUBLICIDAD</vt:lpstr>
      <vt:lpstr>PLANEACIÓN DE LA PUBLICIDAD</vt:lpstr>
      <vt:lpstr>PLANEACIÓN DE LA PUBLICIDAD</vt:lpstr>
      <vt:lpstr>PLANEACIÓN DE LA PUBLICIDAD</vt:lpstr>
      <vt:lpstr>ANÁLISIS DEL SISTEMA DE SERVICIOS DEL BANCO DE MACHALA </vt:lpstr>
      <vt:lpstr>ANÁLISIS DEL SISTEMA DE SERVICIOS DEL BANCO DE MACHALA </vt:lpstr>
      <vt:lpstr>ANÁLISIS DEL SISTEMA DE SERVICIOS DEL BANCO DE MACHALA </vt:lpstr>
      <vt:lpstr>ANÁLISIS DEL SISTEMA DE SERVICIOS DEL BANCO DE MACHALA </vt:lpstr>
      <vt:lpstr>ANÁLISIS DEL SISTEMA DE SERVICIOS DEL BANCO DE MACHALA </vt:lpstr>
      <vt:lpstr>ANÁLISIS DEL SISTEMA DE SERVICIOS DEL BANCO DE MACHALA </vt:lpstr>
      <vt:lpstr>ANÁLISIS DEL SISTEMA DE SERVICIOS DEL BANCO DE MACHALA </vt:lpstr>
      <vt:lpstr>ANÁLISIS DEL SISTEMA DE SERVICIOS DEL BANCO DE MACHALA </vt:lpstr>
      <vt:lpstr>ANÁLISIS DEL SISTEMA DE SERVICIOS DEL BANCO DE MACHALA </vt:lpstr>
      <vt:lpstr>MARKETING MIX</vt:lpstr>
      <vt:lpstr>MARKETING MIX</vt:lpstr>
      <vt:lpstr>MARKETING MIX</vt:lpstr>
      <vt:lpstr>MARKETING MIX</vt:lpstr>
      <vt:lpstr>CAPITULO 4</vt:lpstr>
      <vt:lpstr>PRESUPUESTO DEL PLAN DE MARKETING</vt:lpstr>
      <vt:lpstr>Gasto de Televisión</vt:lpstr>
      <vt:lpstr>Gasto de Prensa</vt:lpstr>
      <vt:lpstr>Gasto de Radio</vt:lpstr>
      <vt:lpstr>Matríz de Medios</vt:lpstr>
      <vt:lpstr>EVALUACION FINANCIERA </vt:lpstr>
      <vt:lpstr>FLUJO DE CAJA</vt:lpstr>
      <vt:lpstr>EVALUACION FINANCIERA </vt:lpstr>
      <vt:lpstr>CONCLUSIONES</vt:lpstr>
      <vt:lpstr>RECOMENDACIONES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CAPITULO 1</dc:title>
  <dc:creator>User</dc:creator>
  <cp:lastModifiedBy>Administrador</cp:lastModifiedBy>
  <cp:revision>26</cp:revision>
  <dcterms:created xsi:type="dcterms:W3CDTF">2005-08-04T22:43:08Z</dcterms:created>
  <dcterms:modified xsi:type="dcterms:W3CDTF">2009-12-14T18:55:53Z</dcterms:modified>
</cp:coreProperties>
</file>