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85" r:id="rId3"/>
    <p:sldId id="302" r:id="rId4"/>
    <p:sldId id="282" r:id="rId5"/>
    <p:sldId id="316" r:id="rId6"/>
    <p:sldId id="280" r:id="rId7"/>
    <p:sldId id="281" r:id="rId8"/>
    <p:sldId id="312" r:id="rId9"/>
    <p:sldId id="313" r:id="rId10"/>
    <p:sldId id="283" r:id="rId11"/>
    <p:sldId id="284" r:id="rId12"/>
    <p:sldId id="321" r:id="rId13"/>
    <p:sldId id="323" r:id="rId14"/>
    <p:sldId id="295" r:id="rId15"/>
    <p:sldId id="296" r:id="rId16"/>
    <p:sldId id="294" r:id="rId17"/>
    <p:sldId id="297" r:id="rId18"/>
    <p:sldId id="298" r:id="rId19"/>
    <p:sldId id="299" r:id="rId20"/>
    <p:sldId id="300" r:id="rId21"/>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2" r:id="rId36"/>
    <p:sldId id="273" r:id="rId37"/>
    <p:sldId id="274" r:id="rId38"/>
    <p:sldId id="275" r:id="rId39"/>
    <p:sldId id="276" r:id="rId40"/>
    <p:sldId id="277" r:id="rId41"/>
    <p:sldId id="278" r:id="rId42"/>
    <p:sldId id="279" r:id="rId43"/>
    <p:sldId id="337" r:id="rId44"/>
    <p:sldId id="338" r:id="rId45"/>
    <p:sldId id="339" r:id="rId46"/>
    <p:sldId id="340" r:id="rId47"/>
    <p:sldId id="341" r:id="rId48"/>
    <p:sldId id="322"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5" autoAdjust="0"/>
    <p:restoredTop sz="92751" autoAdjust="0"/>
  </p:normalViewPr>
  <p:slideViewPr>
    <p:cSldViewPr>
      <p:cViewPr varScale="1">
        <p:scale>
          <a:sx n="52" d="100"/>
          <a:sy n="52" d="100"/>
        </p:scale>
        <p:origin x="-10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FF14C02-CC79-41BE-952E-EFE930E1A554}"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7868DD5-7818-41D4-8D42-96472AC4873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A6B92FB-C6A1-4C9A-90C3-732F0F9868EA}"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B0A5C800-5757-4DE1-8225-4EC9475AE11F}"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A9279F56-E575-477E-B886-4111A7DA1080}"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74EC975-BC57-487E-8CB2-A9206C3A3F3F}"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FE547FC-6C95-423A-896A-29CD9A8FFB7A}"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CE46D3F-21D1-4A21-92F7-0F0C948B3E41}"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1A5B04A8-FE10-432D-A7F5-35F4077FBC47}"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C58F49CB-AE74-4201-AB9D-50DE66A68DBF}"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54C3D135-DFC9-4CFA-BEB3-CEA30D58B90B}"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E349FF3-9438-481B-9E4F-081EB16B5FDD}"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B009D3B-F498-42EF-9AC8-1AB5C90E60A1}"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520C58-1AFE-4346-8D5F-DFD307F9071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5.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Gr_fico_de_Microsoft_Office_Excel3.xls"/><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Gr_fico_de_Microsoft_Office_Excel4.xls"/><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Gr_fico_de_Microsoft_Office_Excel5.xls"/><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Gr_fico_de_Microsoft_Office_Excel6.xls"/><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Gr_fico_de_Microsoft_Office_Excel7.xls"/><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Gr_fico_de_Microsoft_Office_Excel8.xls"/><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Gr_fico_de_Microsoft_Office_Excel9.xls"/><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Gr_fico_de_Microsoft_Office_Excel10.xls"/><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Gr_fico_de_Microsoft_Office_Excel11.xls"/><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Gr_fico_de_Microsoft_Office_Excel12.xls"/><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Gr_fico_de_Microsoft_Office_Excel13.xls"/><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Gr_fico_de_Microsoft_Office_Excel14.xls"/><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Gr_fico_de_Microsoft_Office_Excel15.xls"/><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Gr_fico_de_Microsoft_Office_Excel16.xls"/><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Gr_fico_de_Microsoft_Office_Excel17.xls"/><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Gr_fico_de_Microsoft_Office_Excel18.xls"/><Relationship Id="rId2" Type="http://schemas.openxmlformats.org/officeDocument/2006/relationships/slideLayout" Target="../slideLayouts/slideLayout12.xml"/><Relationship Id="rId1" Type="http://schemas.openxmlformats.org/officeDocument/2006/relationships/vmlDrawing" Target="../drawings/vmlDrawing19.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Gr_fico_de_Microsoft_Office_Excel19.xls"/><Relationship Id="rId2" Type="http://schemas.openxmlformats.org/officeDocument/2006/relationships/slideLayout" Target="../slideLayouts/slideLayout12.xml"/><Relationship Id="rId1" Type="http://schemas.openxmlformats.org/officeDocument/2006/relationships/vmlDrawing" Target="../drawings/vmlDrawing20.v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Gr_fico_de_Microsoft_Office_Excel20.xls"/><Relationship Id="rId2" Type="http://schemas.openxmlformats.org/officeDocument/2006/relationships/slideLayout" Target="../slideLayouts/slideLayout12.xml"/><Relationship Id="rId1" Type="http://schemas.openxmlformats.org/officeDocument/2006/relationships/vmlDrawing" Target="../drawings/vmlDrawing21.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Gr_fico_de_Microsoft_Office_Excel21.xl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4" name="Picture 6"/>
          <p:cNvPicPr>
            <a:picLocks noChangeAspect="1" noChangeArrowheads="1"/>
          </p:cNvPicPr>
          <p:nvPr/>
        </p:nvPicPr>
        <p:blipFill>
          <a:blip r:embed="rId2"/>
          <a:srcRect/>
          <a:stretch>
            <a:fillRect/>
          </a:stretch>
        </p:blipFill>
        <p:spPr bwMode="auto">
          <a:xfrm>
            <a:off x="3851275" y="765175"/>
            <a:ext cx="1209675" cy="1143000"/>
          </a:xfrm>
          <a:prstGeom prst="rect">
            <a:avLst/>
          </a:prstGeom>
          <a:noFill/>
        </p:spPr>
      </p:pic>
      <p:pic>
        <p:nvPicPr>
          <p:cNvPr id="109573" name="Picture 5" descr="ICHE LOGO"/>
          <p:cNvPicPr>
            <a:picLocks noChangeAspect="1" noChangeArrowheads="1"/>
          </p:cNvPicPr>
          <p:nvPr/>
        </p:nvPicPr>
        <p:blipFill>
          <a:blip r:embed="rId3"/>
          <a:srcRect/>
          <a:stretch>
            <a:fillRect/>
          </a:stretch>
        </p:blipFill>
        <p:spPr bwMode="auto">
          <a:xfrm>
            <a:off x="3563938" y="2781300"/>
            <a:ext cx="1571625" cy="1028700"/>
          </a:xfrm>
          <a:prstGeom prst="rect">
            <a:avLst/>
          </a:prstGeom>
          <a:noFill/>
        </p:spPr>
      </p:pic>
      <p:sp>
        <p:nvSpPr>
          <p:cNvPr id="109575" name="Rectangle 7"/>
          <p:cNvSpPr>
            <a:spLocks noChangeArrowheads="1"/>
          </p:cNvSpPr>
          <p:nvPr/>
        </p:nvSpPr>
        <p:spPr bwMode="auto">
          <a:xfrm>
            <a:off x="0" y="1625600"/>
            <a:ext cx="9144000" cy="0"/>
          </a:xfrm>
          <a:prstGeom prst="rect">
            <a:avLst/>
          </a:prstGeom>
          <a:noFill/>
          <a:ln w="9525">
            <a:noFill/>
            <a:miter lim="800000"/>
            <a:headEnd/>
            <a:tailEnd/>
          </a:ln>
          <a:effectLst/>
        </p:spPr>
        <p:txBody>
          <a:bodyPr wrap="none" anchor="ctr">
            <a:spAutoFit/>
          </a:bodyPr>
          <a:lstStyle/>
          <a:p>
            <a:endParaRPr lang="es-ES"/>
          </a:p>
        </p:txBody>
      </p:sp>
      <p:sp>
        <p:nvSpPr>
          <p:cNvPr id="109576" name="Rectangle 8"/>
          <p:cNvSpPr>
            <a:spLocks noChangeArrowheads="1"/>
          </p:cNvSpPr>
          <p:nvPr/>
        </p:nvSpPr>
        <p:spPr bwMode="auto">
          <a:xfrm>
            <a:off x="1187450" y="2276475"/>
            <a:ext cx="6415088" cy="671513"/>
          </a:xfrm>
          <a:prstGeom prst="rect">
            <a:avLst/>
          </a:prstGeom>
          <a:noFill/>
          <a:ln w="9525">
            <a:noFill/>
            <a:miter lim="800000"/>
            <a:headEnd/>
            <a:tailEnd/>
          </a:ln>
          <a:effectLst/>
        </p:spPr>
        <p:txBody>
          <a:bodyPr wrap="none" anchor="ctr">
            <a:spAutoFit/>
          </a:bodyPr>
          <a:lstStyle/>
          <a:p>
            <a:r>
              <a:rPr lang="es-EC" sz="2000" b="1">
                <a:cs typeface="Times New Roman" pitchFamily="18" charset="0"/>
              </a:rPr>
              <a:t>ESCUELA SUPERIOR POLITÉCNICA DEL LITORAL.</a:t>
            </a:r>
            <a:endParaRPr lang="es-ES" sz="1100"/>
          </a:p>
          <a:p>
            <a:pPr eaLnBrk="0" hangingPunct="0"/>
            <a:endParaRPr lang="es-ES"/>
          </a:p>
        </p:txBody>
      </p:sp>
      <p:sp>
        <p:nvSpPr>
          <p:cNvPr id="109577" name="Rectangle 9"/>
          <p:cNvSpPr>
            <a:spLocks noChangeArrowheads="1"/>
          </p:cNvSpPr>
          <p:nvPr/>
        </p:nvSpPr>
        <p:spPr bwMode="auto">
          <a:xfrm>
            <a:off x="-2844800" y="4965700"/>
            <a:ext cx="14789150" cy="427038"/>
          </a:xfrm>
          <a:prstGeom prst="rect">
            <a:avLst/>
          </a:prstGeom>
          <a:noFill/>
          <a:ln w="9525">
            <a:noFill/>
            <a:miter lim="800000"/>
            <a:headEnd/>
            <a:tailEnd/>
          </a:ln>
          <a:effectLst/>
        </p:spPr>
        <p:txBody>
          <a:bodyPr anchor="ctr">
            <a:spAutoFit/>
          </a:bodyPr>
          <a:lstStyle/>
          <a:p>
            <a:pPr algn="ctr"/>
            <a:r>
              <a:rPr lang="es-EC" sz="2200" b="1">
                <a:cs typeface="Times New Roman" pitchFamily="18" charset="0"/>
              </a:rPr>
              <a:t>Facultad de Ciencias Humanísticas y Económicas</a:t>
            </a:r>
            <a:endParaRPr lang="es-ES" sz="1100"/>
          </a:p>
        </p:txBody>
      </p:sp>
      <p:sp>
        <p:nvSpPr>
          <p:cNvPr id="109578" name="Text Box 10"/>
          <p:cNvSpPr txBox="1">
            <a:spLocks noChangeArrowheads="1"/>
          </p:cNvSpPr>
          <p:nvPr/>
        </p:nvSpPr>
        <p:spPr bwMode="auto">
          <a:xfrm>
            <a:off x="0" y="5516563"/>
            <a:ext cx="8964613" cy="1603375"/>
          </a:xfrm>
          <a:prstGeom prst="rect">
            <a:avLst/>
          </a:prstGeom>
          <a:noFill/>
          <a:ln w="9525">
            <a:noFill/>
            <a:miter lim="800000"/>
            <a:headEnd/>
            <a:tailEnd/>
          </a:ln>
          <a:effectLst/>
        </p:spPr>
        <p:txBody>
          <a:bodyPr>
            <a:spAutoFit/>
          </a:bodyPr>
          <a:lstStyle/>
          <a:p>
            <a:r>
              <a:rPr lang="es-ES" b="1">
                <a:solidFill>
                  <a:srgbClr val="000000"/>
                </a:solidFill>
              </a:rPr>
              <a:t>PROYECTO:</a:t>
            </a:r>
            <a:endParaRPr lang="es-ES"/>
          </a:p>
          <a:p>
            <a:r>
              <a:rPr lang="es-ES" b="1">
                <a:solidFill>
                  <a:srgbClr val="000000"/>
                </a:solidFill>
              </a:rPr>
              <a:t>“PROYECTO DE DESARROLLO DE UN PLAN DE MARKETING PARA EL LANZAMIENTO DE UN NUEVO ENVASE DE 3 LITROS DEL AGUA MINERAL FONTANA PARA LA COMPAÑÍA ECUADOR BOTTLING COMPANY”</a:t>
            </a:r>
            <a:endParaRPr lang="es-ES"/>
          </a:p>
          <a:p>
            <a:pPr>
              <a:spcBef>
                <a:spcPct val="50000"/>
              </a:spcBef>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684213" y="836613"/>
            <a:ext cx="2819400" cy="457200"/>
          </a:xfrm>
          <a:prstGeom prst="rect">
            <a:avLst/>
          </a:prstGeom>
          <a:noFill/>
          <a:ln w="9525">
            <a:noFill/>
            <a:miter lim="800000"/>
            <a:headEnd/>
            <a:tailEnd/>
          </a:ln>
          <a:effectLst/>
        </p:spPr>
        <p:txBody>
          <a:bodyPr>
            <a:spAutoFit/>
          </a:bodyPr>
          <a:lstStyle/>
          <a:p>
            <a:pPr eaLnBrk="0" hangingPunct="0">
              <a:spcBef>
                <a:spcPct val="20000"/>
              </a:spcBef>
            </a:pPr>
            <a:r>
              <a:rPr lang="es-ES_tradnl" sz="2400" b="1" i="1">
                <a:solidFill>
                  <a:srgbClr val="008000"/>
                </a:solidFill>
                <a:effectLst>
                  <a:outerShdw blurRad="38100" dist="38100" dir="2700000" algn="tl">
                    <a:srgbClr val="000000"/>
                  </a:outerShdw>
                </a:effectLst>
                <a:latin typeface="Tahoma" pitchFamily="34" charset="0"/>
              </a:rPr>
              <a:t>FORTALEZAS</a:t>
            </a:r>
            <a:endParaRPr lang="es-ES_tradnl" sz="2400" b="1">
              <a:solidFill>
                <a:srgbClr val="008000"/>
              </a:solidFill>
              <a:effectLst>
                <a:outerShdw blurRad="38100" dist="38100" dir="2700000" algn="tl">
                  <a:srgbClr val="000000"/>
                </a:outerShdw>
              </a:effectLst>
              <a:latin typeface="Tahoma" pitchFamily="34" charset="0"/>
            </a:endParaRPr>
          </a:p>
        </p:txBody>
      </p:sp>
      <p:sp>
        <p:nvSpPr>
          <p:cNvPr id="49158" name="Text Box 6"/>
          <p:cNvSpPr txBox="1">
            <a:spLocks noChangeArrowheads="1"/>
          </p:cNvSpPr>
          <p:nvPr/>
        </p:nvSpPr>
        <p:spPr bwMode="auto">
          <a:xfrm>
            <a:off x="250825" y="1341438"/>
            <a:ext cx="4038600" cy="4843462"/>
          </a:xfrm>
          <a:prstGeom prst="rect">
            <a:avLst/>
          </a:prstGeom>
          <a:noFill/>
          <a:ln w="9525">
            <a:solidFill>
              <a:srgbClr val="003300"/>
            </a:solidFill>
            <a:miter lim="800000"/>
            <a:headEnd/>
            <a:tailEnd/>
          </a:ln>
          <a:effectLst/>
        </p:spPr>
        <p:txBody>
          <a:bodyPr>
            <a:spAutoFit/>
          </a:bodyPr>
          <a:lstStyle/>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Amplio Portafolio de productos.</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Marcas líderes a nivel internacional y</a:t>
            </a:r>
          </a:p>
          <a:p>
            <a:pPr eaLnBrk="0" hangingPunct="0">
              <a:lnSpc>
                <a:spcPct val="70000"/>
              </a:lnSpc>
              <a:spcBef>
                <a:spcPct val="20000"/>
              </a:spcBef>
              <a:buClr>
                <a:srgbClr val="FF0000"/>
              </a:buClr>
              <a:buFont typeface="Wingdings" pitchFamily="2" charset="2"/>
              <a:buNone/>
            </a:pPr>
            <a:r>
              <a:rPr lang="es-ES_tradnl" sz="1600">
                <a:solidFill>
                  <a:srgbClr val="008000"/>
                </a:solidFill>
                <a:latin typeface="Tahoma" pitchFamily="34" charset="0"/>
              </a:rPr>
              <a:t>    nacional.</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Respaldo publicitario y promociones</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permanentes.</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Imagen corporativa de marca.</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Flota de distribución (camiones)</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Recurso Humano (cantidad)</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Activos Mercado ( Fríos – Servicio</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Técnico)</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Capital para negociación con clientes: </a:t>
            </a:r>
          </a:p>
          <a:p>
            <a:pPr eaLnBrk="0" hangingPunct="0">
              <a:lnSpc>
                <a:spcPct val="90000"/>
              </a:lnSpc>
              <a:spcBef>
                <a:spcPct val="20000"/>
              </a:spcBef>
              <a:buClr>
                <a:srgbClr val="FF0000"/>
              </a:buClr>
              <a:buFont typeface="Wingdings" pitchFamily="2" charset="2"/>
              <a:buNone/>
            </a:pPr>
            <a:r>
              <a:rPr lang="es-ES_tradnl" sz="1600">
                <a:solidFill>
                  <a:srgbClr val="008000"/>
                </a:solidFill>
                <a:latin typeface="Tahoma" pitchFamily="34" charset="0"/>
              </a:rPr>
              <a:t>    (letreros, menúboards, uniformes, etc.)</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Master de envase</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Share de Mercado.</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Tecnología moderna</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Sistemas de información</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Capacidad de abastecimiento</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Tiempo de respuesta.</a:t>
            </a:r>
            <a:r>
              <a:rPr lang="es-ES_tradnl">
                <a:solidFill>
                  <a:srgbClr val="008000"/>
                </a:solidFill>
                <a:latin typeface="Tahoma" pitchFamily="34" charset="0"/>
              </a:rPr>
              <a:t> </a:t>
            </a:r>
          </a:p>
        </p:txBody>
      </p:sp>
      <p:sp>
        <p:nvSpPr>
          <p:cNvPr id="49159" name="Text Box 7"/>
          <p:cNvSpPr txBox="1">
            <a:spLocks noChangeArrowheads="1"/>
          </p:cNvSpPr>
          <p:nvPr/>
        </p:nvSpPr>
        <p:spPr bwMode="auto">
          <a:xfrm>
            <a:off x="4859338" y="817563"/>
            <a:ext cx="2919412" cy="457200"/>
          </a:xfrm>
          <a:prstGeom prst="rect">
            <a:avLst/>
          </a:prstGeom>
          <a:noFill/>
          <a:ln w="9525">
            <a:noFill/>
            <a:miter lim="800000"/>
            <a:headEnd/>
            <a:tailEnd/>
          </a:ln>
          <a:effectLst/>
        </p:spPr>
        <p:txBody>
          <a:bodyPr wrap="none">
            <a:spAutoFit/>
          </a:bodyPr>
          <a:lstStyle/>
          <a:p>
            <a:pPr eaLnBrk="0" hangingPunct="0">
              <a:spcBef>
                <a:spcPct val="20000"/>
              </a:spcBef>
            </a:pPr>
            <a:r>
              <a:rPr lang="es-ES_tradnl" sz="2400" b="1" i="1">
                <a:solidFill>
                  <a:srgbClr val="008000"/>
                </a:solidFill>
                <a:effectLst>
                  <a:outerShdw blurRad="38100" dist="38100" dir="2700000" algn="tl">
                    <a:srgbClr val="000000"/>
                  </a:outerShdw>
                </a:effectLst>
                <a:latin typeface="Tahoma" pitchFamily="34" charset="0"/>
              </a:rPr>
              <a:t>OPORTUNIDADES</a:t>
            </a:r>
            <a:endParaRPr lang="es-ES_tradnl" sz="2400" b="1">
              <a:solidFill>
                <a:srgbClr val="008000"/>
              </a:solidFill>
              <a:effectLst>
                <a:outerShdw blurRad="38100" dist="38100" dir="2700000" algn="tl">
                  <a:srgbClr val="000000"/>
                </a:outerShdw>
              </a:effectLst>
              <a:latin typeface="Tahoma" pitchFamily="34" charset="0"/>
            </a:endParaRPr>
          </a:p>
        </p:txBody>
      </p:sp>
      <p:sp>
        <p:nvSpPr>
          <p:cNvPr id="49160" name="Text Box 8"/>
          <p:cNvSpPr txBox="1">
            <a:spLocks noChangeArrowheads="1"/>
          </p:cNvSpPr>
          <p:nvPr/>
        </p:nvSpPr>
        <p:spPr bwMode="auto">
          <a:xfrm>
            <a:off x="4500563" y="1341438"/>
            <a:ext cx="4343400" cy="5343525"/>
          </a:xfrm>
          <a:prstGeom prst="rect">
            <a:avLst/>
          </a:prstGeom>
          <a:noFill/>
          <a:ln w="9525">
            <a:solidFill>
              <a:srgbClr val="003300"/>
            </a:solidFill>
            <a:miter lim="800000"/>
            <a:headEnd/>
            <a:tailEnd/>
          </a:ln>
          <a:effectLst/>
        </p:spPr>
        <p:txBody>
          <a:bodyPr>
            <a:spAutoFit/>
          </a:bodyPr>
          <a:lstStyle/>
          <a:p>
            <a:pPr eaLnBrk="0" hangingPunct="0">
              <a:spcBef>
                <a:spcPct val="20000"/>
              </a:spcBef>
              <a:buClr>
                <a:srgbClr val="FF0000"/>
              </a:buClr>
              <a:buFont typeface="Wingdings" pitchFamily="2" charset="2"/>
              <a:buChar char="ü"/>
            </a:pPr>
            <a:r>
              <a:rPr lang="es-ES_tradnl">
                <a:solidFill>
                  <a:srgbClr val="008000"/>
                </a:solidFill>
                <a:latin typeface="Tahoma" pitchFamily="34" charset="0"/>
              </a:rPr>
              <a:t> </a:t>
            </a:r>
            <a:r>
              <a:rPr lang="es-ES_tradnl" sz="1600">
                <a:solidFill>
                  <a:srgbClr val="008000"/>
                </a:solidFill>
                <a:latin typeface="Tahoma" pitchFamily="34" charset="0"/>
              </a:rPr>
              <a:t>Replantear estrategia de marketing y </a:t>
            </a:r>
          </a:p>
          <a:p>
            <a:pPr eaLnBrk="0" hangingPunct="0">
              <a:lnSpc>
                <a:spcPct val="60000"/>
              </a:lnSpc>
              <a:spcBef>
                <a:spcPct val="20000"/>
              </a:spcBef>
              <a:buClr>
                <a:srgbClr val="FF0000"/>
              </a:buClr>
              <a:buFont typeface="Wingdings" pitchFamily="2" charset="2"/>
              <a:buNone/>
            </a:pPr>
            <a:r>
              <a:rPr lang="es-ES_tradnl" sz="1600">
                <a:solidFill>
                  <a:srgbClr val="008000"/>
                </a:solidFill>
                <a:latin typeface="Tahoma" pitchFamily="34" charset="0"/>
              </a:rPr>
              <a:t>    paquetes por canal y NSE.</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Captar clientes de volumen medio-</a:t>
            </a:r>
          </a:p>
          <a:p>
            <a:pPr eaLnBrk="0" hangingPunct="0">
              <a:lnSpc>
                <a:spcPct val="70000"/>
              </a:lnSpc>
              <a:spcBef>
                <a:spcPct val="20000"/>
              </a:spcBef>
              <a:buClr>
                <a:srgbClr val="FF0000"/>
              </a:buClr>
              <a:buFont typeface="Wingdings" pitchFamily="2" charset="2"/>
              <a:buNone/>
            </a:pPr>
            <a:r>
              <a:rPr lang="es-ES_tradnl" sz="1600">
                <a:solidFill>
                  <a:srgbClr val="008000"/>
                </a:solidFill>
                <a:latin typeface="Tahoma" pitchFamily="34" charset="0"/>
              </a:rPr>
              <a:t>    bajo y bajo, con implementaciones </a:t>
            </a:r>
          </a:p>
          <a:p>
            <a:pPr eaLnBrk="0" hangingPunct="0">
              <a:lnSpc>
                <a:spcPct val="70000"/>
              </a:lnSpc>
              <a:spcBef>
                <a:spcPct val="20000"/>
              </a:spcBef>
              <a:buClr>
                <a:srgbClr val="FF0000"/>
              </a:buClr>
              <a:buFont typeface="Wingdings" pitchFamily="2" charset="2"/>
              <a:buNone/>
            </a:pPr>
            <a:r>
              <a:rPr lang="es-ES_tradnl" sz="1600">
                <a:solidFill>
                  <a:srgbClr val="008000"/>
                </a:solidFill>
                <a:latin typeface="Tahoma" pitchFamily="34" charset="0"/>
              </a:rPr>
              <a:t>    básicas y rentables.</a:t>
            </a:r>
          </a:p>
          <a:p>
            <a:pPr eaLnBrk="0" hangingPunct="0">
              <a:spcBef>
                <a:spcPct val="20000"/>
              </a:spcBef>
              <a:buClr>
                <a:srgbClr val="FF0000"/>
              </a:buClr>
              <a:buFont typeface="Wingdings" pitchFamily="2" charset="2"/>
              <a:buChar char="ü"/>
            </a:pPr>
            <a:r>
              <a:rPr lang="es-ES_tradnl" sz="1600">
                <a:solidFill>
                  <a:srgbClr val="008000"/>
                </a:solidFill>
                <a:latin typeface="Tahoma" pitchFamily="34" charset="0"/>
              </a:rPr>
              <a:t> Desarrollo de paquetes competitivos.</a:t>
            </a:r>
          </a:p>
          <a:p>
            <a:pPr eaLnBrk="0" hangingPunct="0">
              <a:lnSpc>
                <a:spcPct val="90000"/>
              </a:lnSpc>
              <a:spcBef>
                <a:spcPct val="20000"/>
              </a:spcBef>
              <a:buClr>
                <a:srgbClr val="FF0000"/>
              </a:buClr>
              <a:buFont typeface="Wingdings" pitchFamily="2" charset="2"/>
              <a:buChar char="ü"/>
            </a:pPr>
            <a:r>
              <a:rPr lang="es-ES_tradnl" sz="1600">
                <a:solidFill>
                  <a:srgbClr val="008000"/>
                </a:solidFill>
                <a:latin typeface="Tahoma" pitchFamily="34" charset="0"/>
              </a:rPr>
              <a:t> Implementación de programas o</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concursos que nos permitan contrarrestar </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a la competencia, generando volumen   </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rentable e incremental.</a:t>
            </a:r>
          </a:p>
          <a:p>
            <a:pPr eaLnBrk="0" hangingPunct="0">
              <a:lnSpc>
                <a:spcPct val="110000"/>
              </a:lnSpc>
              <a:spcBef>
                <a:spcPct val="20000"/>
              </a:spcBef>
              <a:buClr>
                <a:srgbClr val="FF0000"/>
              </a:buClr>
              <a:buFont typeface="Wingdings" pitchFamily="2" charset="2"/>
              <a:buChar char="ü"/>
            </a:pPr>
            <a:r>
              <a:rPr lang="es-ES_tradnl" sz="1600">
                <a:solidFill>
                  <a:srgbClr val="008000"/>
                </a:solidFill>
                <a:latin typeface="Tahoma" pitchFamily="34" charset="0"/>
              </a:rPr>
              <a:t> Reactivar CDC - Juntas a Detallistas -lealtad</a:t>
            </a:r>
          </a:p>
          <a:p>
            <a:pPr eaLnBrk="0" hangingPunct="0">
              <a:spcBef>
                <a:spcPct val="20000"/>
              </a:spcBef>
              <a:buClr>
                <a:srgbClr val="FF0000"/>
              </a:buClr>
              <a:buFont typeface="Wingdings" pitchFamily="2" charset="2"/>
              <a:buChar char="ü"/>
            </a:pPr>
            <a:r>
              <a:rPr lang="es-ES_tradnl" sz="1600">
                <a:solidFill>
                  <a:srgbClr val="008000"/>
                </a:solidFill>
                <a:latin typeface="Tahoma" pitchFamily="34" charset="0"/>
              </a:rPr>
              <a:t> Desarrollar habilidades competencias de los</a:t>
            </a:r>
          </a:p>
          <a:p>
            <a:pPr eaLnBrk="0" hangingPunct="0">
              <a:lnSpc>
                <a:spcPct val="70000"/>
              </a:lnSpc>
              <a:spcBef>
                <a:spcPct val="20000"/>
              </a:spcBef>
              <a:buClr>
                <a:srgbClr val="FF0000"/>
              </a:buClr>
              <a:buFont typeface="Wingdings" pitchFamily="2" charset="2"/>
              <a:buNone/>
            </a:pPr>
            <a:r>
              <a:rPr lang="es-ES_tradnl" sz="1600">
                <a:solidFill>
                  <a:srgbClr val="008000"/>
                </a:solidFill>
                <a:latin typeface="Tahoma" pitchFamily="34" charset="0"/>
              </a:rPr>
              <a:t>    vendedores, mediante Capacitación</a:t>
            </a:r>
          </a:p>
          <a:p>
            <a:pPr eaLnBrk="0" hangingPunct="0">
              <a:lnSpc>
                <a:spcPct val="60000"/>
              </a:lnSpc>
              <a:spcBef>
                <a:spcPct val="20000"/>
              </a:spcBef>
              <a:buClr>
                <a:srgbClr val="FF0000"/>
              </a:buClr>
              <a:buFont typeface="Wingdings" pitchFamily="2" charset="2"/>
              <a:buNone/>
            </a:pPr>
            <a:r>
              <a:rPr lang="es-ES_tradnl" sz="1600">
                <a:solidFill>
                  <a:srgbClr val="008000"/>
                </a:solidFill>
                <a:latin typeface="Tahoma" pitchFamily="34" charset="0"/>
              </a:rPr>
              <a:t>    permanente.</a:t>
            </a:r>
          </a:p>
          <a:p>
            <a:pPr eaLnBrk="0" hangingPunct="0">
              <a:spcBef>
                <a:spcPct val="20000"/>
              </a:spcBef>
              <a:buClr>
                <a:srgbClr val="FF0000"/>
              </a:buClr>
              <a:buFont typeface="Wingdings" pitchFamily="2" charset="2"/>
              <a:buChar char="ü"/>
            </a:pPr>
            <a:r>
              <a:rPr lang="es-ES_tradnl" sz="1600">
                <a:solidFill>
                  <a:srgbClr val="008000"/>
                </a:solidFill>
                <a:latin typeface="Tahoma" pitchFamily="34" charset="0"/>
              </a:rPr>
              <a:t> Modelos de Distribución (Tercerización –</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micro distribuidores.</a:t>
            </a:r>
          </a:p>
          <a:p>
            <a:pPr eaLnBrk="0" hangingPunct="0">
              <a:lnSpc>
                <a:spcPct val="110000"/>
              </a:lnSpc>
              <a:spcBef>
                <a:spcPct val="20000"/>
              </a:spcBef>
              <a:buClr>
                <a:srgbClr val="FF0000"/>
              </a:buClr>
              <a:buFont typeface="Wingdings" pitchFamily="2" charset="2"/>
              <a:buChar char="ü"/>
            </a:pPr>
            <a:r>
              <a:rPr lang="es-ES_tradnl" sz="1600">
                <a:solidFill>
                  <a:srgbClr val="008000"/>
                </a:solidFill>
                <a:latin typeface="Tahoma" pitchFamily="34" charset="0"/>
              </a:rPr>
              <a:t> Optimización de la flota.</a:t>
            </a:r>
          </a:p>
          <a:p>
            <a:pPr eaLnBrk="0" hangingPunct="0">
              <a:spcBef>
                <a:spcPct val="20000"/>
              </a:spcBef>
              <a:buClr>
                <a:srgbClr val="FF0000"/>
              </a:buClr>
              <a:buFont typeface="Wingdings" pitchFamily="2" charset="2"/>
              <a:buChar char="ü"/>
            </a:pPr>
            <a:r>
              <a:rPr lang="es-ES_tradnl" sz="1600">
                <a:solidFill>
                  <a:srgbClr val="008000"/>
                </a:solidFill>
                <a:latin typeface="Tahoma" pitchFamily="34" charset="0"/>
              </a:rPr>
              <a:t> Mejoras en Servicio / Ejecución.</a:t>
            </a:r>
          </a:p>
          <a:p>
            <a:pPr eaLnBrk="0" hangingPunct="0">
              <a:spcBef>
                <a:spcPct val="20000"/>
              </a:spcBef>
              <a:buClr>
                <a:srgbClr val="FF0000"/>
              </a:buClr>
              <a:buFont typeface="Wingdings" pitchFamily="2" charset="2"/>
              <a:buChar char="ü"/>
            </a:pPr>
            <a:r>
              <a:rPr lang="es-ES_tradnl" sz="1600">
                <a:solidFill>
                  <a:srgbClr val="008000"/>
                </a:solidFill>
                <a:latin typeface="Tahoma" pitchFamily="34" charset="0"/>
              </a:rPr>
              <a:t> Mejoras en Coberturas / Secos / Share . </a:t>
            </a:r>
          </a:p>
          <a:p>
            <a:pPr eaLnBrk="0" hangingPunct="0">
              <a:spcBef>
                <a:spcPct val="20000"/>
              </a:spcBef>
              <a:buClr>
                <a:srgbClr val="FF0000"/>
              </a:buClr>
              <a:buFont typeface="Wingdings" pitchFamily="2" charset="2"/>
              <a:buChar char="ü"/>
            </a:pPr>
            <a:r>
              <a:rPr lang="es-ES_tradnl" sz="1600">
                <a:solidFill>
                  <a:srgbClr val="008000"/>
                </a:solidFill>
                <a:latin typeface="Tahoma" pitchFamily="34" charset="0"/>
              </a:rPr>
              <a:t> Maestría (enseñanza dando ejemplo).</a:t>
            </a:r>
          </a:p>
        </p:txBody>
      </p:sp>
      <p:sp>
        <p:nvSpPr>
          <p:cNvPr id="49161" name="Text Box 9"/>
          <p:cNvSpPr txBox="1">
            <a:spLocks noChangeArrowheads="1"/>
          </p:cNvSpPr>
          <p:nvPr/>
        </p:nvSpPr>
        <p:spPr bwMode="auto">
          <a:xfrm>
            <a:off x="974725" y="1709738"/>
            <a:ext cx="184150" cy="823912"/>
          </a:xfrm>
          <a:prstGeom prst="rect">
            <a:avLst/>
          </a:prstGeom>
          <a:noFill/>
          <a:ln w="19050">
            <a:noFill/>
            <a:miter lim="800000"/>
            <a:headEnd/>
            <a:tailEnd/>
          </a:ln>
          <a:effectLst/>
        </p:spPr>
        <p:txBody>
          <a:bodyPr wrap="none">
            <a:spAutoFit/>
          </a:bodyPr>
          <a:lstStyle/>
          <a:p>
            <a:pPr algn="ctr" eaLnBrk="0" hangingPunct="0">
              <a:spcBef>
                <a:spcPct val="50000"/>
              </a:spcBef>
            </a:pPr>
            <a:endParaRPr lang="es-ES" sz="4800" b="1" i="1">
              <a:latin typeface="Tahoma" pitchFamily="34" charset="0"/>
            </a:endParaRPr>
          </a:p>
        </p:txBody>
      </p:sp>
      <p:sp>
        <p:nvSpPr>
          <p:cNvPr id="49164" name="Text Box 12"/>
          <p:cNvSpPr txBox="1">
            <a:spLocks noChangeArrowheads="1"/>
          </p:cNvSpPr>
          <p:nvPr/>
        </p:nvSpPr>
        <p:spPr bwMode="auto">
          <a:xfrm>
            <a:off x="2843213" y="188913"/>
            <a:ext cx="3457575" cy="519112"/>
          </a:xfrm>
          <a:prstGeom prst="rect">
            <a:avLst/>
          </a:prstGeom>
          <a:noFill/>
          <a:ln w="9525">
            <a:noFill/>
            <a:miter lim="800000"/>
            <a:headEnd/>
            <a:tailEnd/>
          </a:ln>
          <a:effectLst/>
        </p:spPr>
        <p:txBody>
          <a:bodyPr>
            <a:spAutoFit/>
          </a:bodyPr>
          <a:lstStyle/>
          <a:p>
            <a:pPr eaLnBrk="0" hangingPunct="0">
              <a:spcBef>
                <a:spcPct val="20000"/>
              </a:spcBef>
            </a:pPr>
            <a:r>
              <a:rPr lang="es-ES_tradnl" sz="2800" b="1" i="1">
                <a:solidFill>
                  <a:srgbClr val="008000"/>
                </a:solidFill>
                <a:effectLst>
                  <a:outerShdw blurRad="38100" dist="38100" dir="2700000" algn="tl">
                    <a:srgbClr val="000000"/>
                  </a:outerShdw>
                </a:effectLst>
                <a:latin typeface="Tahoma" pitchFamily="34" charset="0"/>
              </a:rPr>
              <a:t>ANALISIS FODA</a:t>
            </a:r>
            <a:endParaRPr lang="es-ES_tradnl" sz="3200" b="1">
              <a:solidFill>
                <a:srgbClr val="008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1119188" y="600075"/>
            <a:ext cx="2330450" cy="457200"/>
          </a:xfrm>
          <a:prstGeom prst="rect">
            <a:avLst/>
          </a:prstGeom>
          <a:noFill/>
          <a:ln w="9525">
            <a:noFill/>
            <a:miter lim="800000"/>
            <a:headEnd/>
            <a:tailEnd/>
          </a:ln>
          <a:effectLst/>
        </p:spPr>
        <p:txBody>
          <a:bodyPr wrap="none">
            <a:spAutoFit/>
          </a:bodyPr>
          <a:lstStyle/>
          <a:p>
            <a:pPr eaLnBrk="0" hangingPunct="0">
              <a:spcBef>
                <a:spcPct val="20000"/>
              </a:spcBef>
            </a:pPr>
            <a:r>
              <a:rPr lang="es-ES_tradnl" sz="2400" b="1" i="1">
                <a:solidFill>
                  <a:srgbClr val="008000"/>
                </a:solidFill>
                <a:effectLst>
                  <a:outerShdw blurRad="38100" dist="38100" dir="2700000" algn="tl">
                    <a:srgbClr val="000000"/>
                  </a:outerShdw>
                </a:effectLst>
                <a:latin typeface="Tahoma" pitchFamily="34" charset="0"/>
              </a:rPr>
              <a:t>DEBILIDADES</a:t>
            </a:r>
            <a:endParaRPr lang="es-ES_tradnl" sz="2400" b="1">
              <a:solidFill>
                <a:srgbClr val="008000"/>
              </a:solidFill>
              <a:effectLst>
                <a:outerShdw blurRad="38100" dist="38100" dir="2700000" algn="tl">
                  <a:srgbClr val="000000"/>
                </a:outerShdw>
              </a:effectLst>
              <a:latin typeface="Tahoma" pitchFamily="34" charset="0"/>
            </a:endParaRPr>
          </a:p>
        </p:txBody>
      </p:sp>
      <p:sp>
        <p:nvSpPr>
          <p:cNvPr id="50181" name="Text Box 5"/>
          <p:cNvSpPr txBox="1">
            <a:spLocks noChangeArrowheads="1"/>
          </p:cNvSpPr>
          <p:nvPr/>
        </p:nvSpPr>
        <p:spPr bwMode="auto">
          <a:xfrm>
            <a:off x="5526088" y="585788"/>
            <a:ext cx="1885950" cy="457200"/>
          </a:xfrm>
          <a:prstGeom prst="rect">
            <a:avLst/>
          </a:prstGeom>
          <a:noFill/>
          <a:ln w="9525">
            <a:noFill/>
            <a:miter lim="800000"/>
            <a:headEnd/>
            <a:tailEnd/>
          </a:ln>
          <a:effectLst/>
        </p:spPr>
        <p:txBody>
          <a:bodyPr wrap="none">
            <a:spAutoFit/>
          </a:bodyPr>
          <a:lstStyle/>
          <a:p>
            <a:pPr eaLnBrk="0" hangingPunct="0">
              <a:spcBef>
                <a:spcPct val="20000"/>
              </a:spcBef>
            </a:pPr>
            <a:r>
              <a:rPr lang="es-ES_tradnl" sz="2400" b="1" i="1">
                <a:solidFill>
                  <a:srgbClr val="008000"/>
                </a:solidFill>
                <a:effectLst>
                  <a:outerShdw blurRad="38100" dist="38100" dir="2700000" algn="tl">
                    <a:srgbClr val="000000"/>
                  </a:outerShdw>
                </a:effectLst>
                <a:latin typeface="Tahoma" pitchFamily="34" charset="0"/>
              </a:rPr>
              <a:t>AMENAZAS</a:t>
            </a:r>
            <a:endParaRPr lang="es-ES_tradnl" sz="2400" b="1">
              <a:solidFill>
                <a:srgbClr val="008000"/>
              </a:solidFill>
              <a:effectLst>
                <a:outerShdw blurRad="38100" dist="38100" dir="2700000" algn="tl">
                  <a:srgbClr val="000000"/>
                </a:outerShdw>
              </a:effectLst>
              <a:latin typeface="Tahoma" pitchFamily="34" charset="0"/>
            </a:endParaRPr>
          </a:p>
        </p:txBody>
      </p:sp>
      <p:sp>
        <p:nvSpPr>
          <p:cNvPr id="50182" name="Text Box 6"/>
          <p:cNvSpPr txBox="1">
            <a:spLocks noChangeArrowheads="1"/>
          </p:cNvSpPr>
          <p:nvPr/>
        </p:nvSpPr>
        <p:spPr bwMode="auto">
          <a:xfrm>
            <a:off x="381000" y="1476375"/>
            <a:ext cx="4114800" cy="4826000"/>
          </a:xfrm>
          <a:prstGeom prst="rect">
            <a:avLst/>
          </a:prstGeom>
          <a:noFill/>
          <a:ln w="9525">
            <a:noFill/>
            <a:miter lim="800000"/>
            <a:headEnd/>
            <a:tailEnd/>
          </a:ln>
          <a:effectLst/>
        </p:spPr>
        <p:txBody>
          <a:bodyPr>
            <a:spAutoFit/>
          </a:bodyPr>
          <a:lstStyle/>
          <a:p>
            <a:pPr eaLnBrk="0" hangingPunct="0">
              <a:spcBef>
                <a:spcPct val="20000"/>
              </a:spcBef>
              <a:buClr>
                <a:srgbClr val="FF0000"/>
              </a:buClr>
              <a:buFont typeface="Wingdings" pitchFamily="2" charset="2"/>
              <a:buChar char="ü"/>
            </a:pPr>
            <a:r>
              <a:rPr lang="es-ES_tradnl">
                <a:solidFill>
                  <a:srgbClr val="008000"/>
                </a:solidFill>
                <a:latin typeface="Tahoma" pitchFamily="34" charset="0"/>
              </a:rPr>
              <a:t> </a:t>
            </a:r>
            <a:r>
              <a:rPr lang="es-ES_tradnl" sz="1600">
                <a:solidFill>
                  <a:srgbClr val="008000"/>
                </a:solidFill>
                <a:latin typeface="Tahoma" pitchFamily="34" charset="0"/>
              </a:rPr>
              <a:t>Selección de personal / Perfil </a:t>
            </a:r>
          </a:p>
          <a:p>
            <a:pPr eaLnBrk="0" hangingPunct="0">
              <a:spcBef>
                <a:spcPct val="20000"/>
              </a:spcBef>
              <a:buClr>
                <a:srgbClr val="FF0000"/>
              </a:buClr>
              <a:buFont typeface="Wingdings" pitchFamily="2" charset="2"/>
              <a:buNone/>
            </a:pPr>
            <a:r>
              <a:rPr lang="es-ES_tradnl" sz="1600">
                <a:solidFill>
                  <a:srgbClr val="008000"/>
                </a:solidFill>
                <a:latin typeface="Tahoma" pitchFamily="34" charset="0"/>
              </a:rPr>
              <a:t>    Contratación.</a:t>
            </a:r>
          </a:p>
          <a:p>
            <a:pPr eaLnBrk="0" hangingPunct="0">
              <a:lnSpc>
                <a:spcPct val="110000"/>
              </a:lnSpc>
              <a:spcBef>
                <a:spcPct val="20000"/>
              </a:spcBef>
              <a:buClr>
                <a:srgbClr val="FF0000"/>
              </a:buClr>
              <a:buFont typeface="Wingdings" pitchFamily="2" charset="2"/>
              <a:buChar char="ü"/>
            </a:pPr>
            <a:r>
              <a:rPr lang="es-ES_tradnl">
                <a:solidFill>
                  <a:srgbClr val="008000"/>
                </a:solidFill>
                <a:latin typeface="Tahoma" pitchFamily="34" charset="0"/>
              </a:rPr>
              <a:t> </a:t>
            </a:r>
            <a:r>
              <a:rPr lang="es-ES_tradnl" sz="1600">
                <a:solidFill>
                  <a:srgbClr val="008000"/>
                </a:solidFill>
                <a:latin typeface="Tahoma" pitchFamily="34" charset="0"/>
              </a:rPr>
              <a:t>Burocracia y lentitud en toma de</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decisiones.</a:t>
            </a:r>
          </a:p>
          <a:p>
            <a:pPr eaLnBrk="0" hangingPunct="0">
              <a:lnSpc>
                <a:spcPct val="110000"/>
              </a:lnSpc>
              <a:spcBef>
                <a:spcPct val="20000"/>
              </a:spcBef>
              <a:buClr>
                <a:srgbClr val="FF0000"/>
              </a:buClr>
              <a:buFont typeface="Wingdings" pitchFamily="2" charset="2"/>
              <a:buChar char="ü"/>
            </a:pPr>
            <a:r>
              <a:rPr lang="es-ES_tradnl">
                <a:solidFill>
                  <a:srgbClr val="008000"/>
                </a:solidFill>
                <a:latin typeface="Tahoma" pitchFamily="34" charset="0"/>
              </a:rPr>
              <a:t> </a:t>
            </a:r>
            <a:r>
              <a:rPr lang="es-ES_tradnl" sz="1600">
                <a:solidFill>
                  <a:srgbClr val="008000"/>
                </a:solidFill>
                <a:latin typeface="Tahoma" pitchFamily="34" charset="0"/>
              </a:rPr>
              <a:t>% alto de ventas a través de depósitos</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y mayoristas.</a:t>
            </a:r>
          </a:p>
          <a:p>
            <a:pPr eaLnBrk="0" hangingPunct="0">
              <a:lnSpc>
                <a:spcPct val="110000"/>
              </a:lnSpc>
              <a:spcBef>
                <a:spcPct val="20000"/>
              </a:spcBef>
              <a:buClr>
                <a:srgbClr val="FF0000"/>
              </a:buClr>
              <a:buFont typeface="Wingdings" pitchFamily="2" charset="2"/>
              <a:buChar char="ü"/>
            </a:pPr>
            <a:r>
              <a:rPr lang="es-ES_tradnl">
                <a:solidFill>
                  <a:srgbClr val="008000"/>
                </a:solidFill>
                <a:latin typeface="Tahoma" pitchFamily="34" charset="0"/>
              </a:rPr>
              <a:t> </a:t>
            </a:r>
            <a:r>
              <a:rPr lang="es-ES_tradnl" sz="1600">
                <a:solidFill>
                  <a:srgbClr val="008000"/>
                </a:solidFill>
                <a:latin typeface="Tahoma" pitchFamily="34" charset="0"/>
              </a:rPr>
              <a:t>Tabla de compensación salarial </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(parámetros).</a:t>
            </a:r>
          </a:p>
          <a:p>
            <a:pPr eaLnBrk="0" hangingPunct="0">
              <a:lnSpc>
                <a:spcPct val="110000"/>
              </a:lnSpc>
              <a:spcBef>
                <a:spcPct val="20000"/>
              </a:spcBef>
              <a:buClr>
                <a:srgbClr val="FF0000"/>
              </a:buClr>
              <a:buFont typeface="Wingdings" pitchFamily="2" charset="2"/>
              <a:buChar char="ü"/>
            </a:pPr>
            <a:r>
              <a:rPr lang="es-ES_tradnl">
                <a:solidFill>
                  <a:srgbClr val="008000"/>
                </a:solidFill>
                <a:latin typeface="Tahoma" pitchFamily="34" charset="0"/>
              </a:rPr>
              <a:t> </a:t>
            </a:r>
            <a:r>
              <a:rPr lang="es-ES_tradnl" sz="1600">
                <a:solidFill>
                  <a:srgbClr val="008000"/>
                </a:solidFill>
                <a:latin typeface="Tahoma" pitchFamily="34" charset="0"/>
              </a:rPr>
              <a:t>Maestro de clientes.</a:t>
            </a:r>
          </a:p>
          <a:p>
            <a:pPr eaLnBrk="0" hangingPunct="0">
              <a:lnSpc>
                <a:spcPct val="110000"/>
              </a:lnSpc>
              <a:spcBef>
                <a:spcPct val="20000"/>
              </a:spcBef>
              <a:buClr>
                <a:srgbClr val="FF0000"/>
              </a:buClr>
              <a:buFont typeface="Wingdings" pitchFamily="2" charset="2"/>
              <a:buChar char="ü"/>
            </a:pPr>
            <a:r>
              <a:rPr lang="es-ES_tradnl" sz="1600">
                <a:solidFill>
                  <a:srgbClr val="008000"/>
                </a:solidFill>
                <a:latin typeface="Tahoma" pitchFamily="34" charset="0"/>
              </a:rPr>
              <a:t> Políticas de crédito rígidas.</a:t>
            </a:r>
          </a:p>
          <a:p>
            <a:pPr eaLnBrk="0" hangingPunct="0">
              <a:lnSpc>
                <a:spcPct val="110000"/>
              </a:lnSpc>
              <a:spcBef>
                <a:spcPct val="20000"/>
              </a:spcBef>
              <a:buClr>
                <a:srgbClr val="FF0000"/>
              </a:buClr>
              <a:buFont typeface="Wingdings" pitchFamily="2" charset="2"/>
              <a:buChar char="ü"/>
            </a:pPr>
            <a:r>
              <a:rPr lang="es-ES_tradnl" sz="1600">
                <a:solidFill>
                  <a:srgbClr val="008000"/>
                </a:solidFill>
                <a:latin typeface="Tahoma" pitchFamily="34" charset="0"/>
              </a:rPr>
              <a:t> Problemas de calidad / demora en</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canjes.</a:t>
            </a:r>
          </a:p>
          <a:p>
            <a:pPr eaLnBrk="0" hangingPunct="0">
              <a:lnSpc>
                <a:spcPct val="110000"/>
              </a:lnSpc>
              <a:spcBef>
                <a:spcPct val="20000"/>
              </a:spcBef>
              <a:buClr>
                <a:srgbClr val="FF0000"/>
              </a:buClr>
              <a:buFont typeface="Wingdings" pitchFamily="2" charset="2"/>
              <a:buChar char="ü"/>
            </a:pPr>
            <a:r>
              <a:rPr lang="es-ES_tradnl" sz="1600">
                <a:solidFill>
                  <a:srgbClr val="008000"/>
                </a:solidFill>
                <a:latin typeface="Tahoma" pitchFamily="34" charset="0"/>
              </a:rPr>
              <a:t> Estructura de precios (Economía del</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País).</a:t>
            </a:r>
          </a:p>
          <a:p>
            <a:pPr eaLnBrk="0" hangingPunct="0">
              <a:lnSpc>
                <a:spcPct val="110000"/>
              </a:lnSpc>
              <a:spcBef>
                <a:spcPct val="20000"/>
              </a:spcBef>
              <a:buClr>
                <a:srgbClr val="FF0000"/>
              </a:buClr>
              <a:buFont typeface="Wingdings" pitchFamily="2" charset="2"/>
              <a:buChar char="ü"/>
            </a:pPr>
            <a:r>
              <a:rPr lang="es-ES_tradnl" sz="1600">
                <a:solidFill>
                  <a:srgbClr val="008000"/>
                </a:solidFill>
                <a:latin typeface="Tahoma" pitchFamily="34" charset="0"/>
              </a:rPr>
              <a:t> Pérdida de reconocimiento como </a:t>
            </a:r>
          </a:p>
          <a:p>
            <a:pPr eaLnBrk="0" hangingPunct="0">
              <a:lnSpc>
                <a:spcPct val="80000"/>
              </a:lnSpc>
              <a:spcBef>
                <a:spcPct val="20000"/>
              </a:spcBef>
              <a:buClr>
                <a:srgbClr val="FF0000"/>
              </a:buClr>
              <a:buFont typeface="Wingdings" pitchFamily="2" charset="2"/>
              <a:buNone/>
            </a:pPr>
            <a:r>
              <a:rPr lang="es-ES_tradnl" sz="1600">
                <a:solidFill>
                  <a:srgbClr val="008000"/>
                </a:solidFill>
                <a:latin typeface="Tahoma" pitchFamily="34" charset="0"/>
              </a:rPr>
              <a:t>   “mejores proveedores”  arrogancia.</a:t>
            </a:r>
            <a:endParaRPr lang="es-ES_tradnl" sz="1400">
              <a:solidFill>
                <a:srgbClr val="008000"/>
              </a:solidFill>
              <a:latin typeface="Tahoma" pitchFamily="34" charset="0"/>
            </a:endParaRPr>
          </a:p>
        </p:txBody>
      </p:sp>
      <p:sp>
        <p:nvSpPr>
          <p:cNvPr id="50183" name="Text Box 7"/>
          <p:cNvSpPr txBox="1">
            <a:spLocks noChangeArrowheads="1"/>
          </p:cNvSpPr>
          <p:nvPr/>
        </p:nvSpPr>
        <p:spPr bwMode="auto">
          <a:xfrm>
            <a:off x="4724400" y="1371600"/>
            <a:ext cx="4191000" cy="4819650"/>
          </a:xfrm>
          <a:prstGeom prst="rect">
            <a:avLst/>
          </a:prstGeom>
          <a:noFill/>
          <a:ln w="9525">
            <a:noFill/>
            <a:miter lim="800000"/>
            <a:headEnd/>
            <a:tailEnd/>
          </a:ln>
          <a:effectLst/>
        </p:spPr>
        <p:txBody>
          <a:bodyPr>
            <a:spAutoFit/>
          </a:bodyPr>
          <a:lstStyle/>
          <a:p>
            <a:pPr eaLnBrk="0" hangingPunct="0">
              <a:lnSpc>
                <a:spcPct val="120000"/>
              </a:lnSpc>
              <a:spcBef>
                <a:spcPct val="20000"/>
              </a:spcBef>
              <a:buClr>
                <a:srgbClr val="FF0000"/>
              </a:buClr>
              <a:buFont typeface="Wingdings" pitchFamily="2" charset="2"/>
              <a:buChar char="ü"/>
            </a:pPr>
            <a:r>
              <a:rPr lang="es-ES_tradnl" sz="1400">
                <a:solidFill>
                  <a:srgbClr val="008000"/>
                </a:solidFill>
                <a:latin typeface="Tahoma" pitchFamily="34" charset="0"/>
              </a:rPr>
              <a:t> </a:t>
            </a:r>
            <a:r>
              <a:rPr lang="es-ES_tradnl" sz="1600">
                <a:solidFill>
                  <a:srgbClr val="008000"/>
                </a:solidFill>
                <a:latin typeface="Tahoma" pitchFamily="34" charset="0"/>
              </a:rPr>
              <a:t>Multilitros de la competencia; cantidad vs.</a:t>
            </a:r>
          </a:p>
          <a:p>
            <a:pPr eaLnBrk="0" hangingPunct="0">
              <a:spcBef>
                <a:spcPct val="20000"/>
              </a:spcBef>
              <a:buClr>
                <a:srgbClr val="FF0000"/>
              </a:buClr>
              <a:buFont typeface="Wingdings" pitchFamily="2" charset="2"/>
              <a:buNone/>
            </a:pPr>
            <a:r>
              <a:rPr lang="es-ES_tradnl" sz="1600">
                <a:solidFill>
                  <a:srgbClr val="008000"/>
                </a:solidFill>
                <a:latin typeface="Tahoma" pitchFamily="34" charset="0"/>
              </a:rPr>
              <a:t>   precio, descuentos, se incentiva el</a:t>
            </a:r>
          </a:p>
          <a:p>
            <a:pPr eaLnBrk="0" hangingPunct="0">
              <a:spcBef>
                <a:spcPct val="20000"/>
              </a:spcBef>
              <a:buClr>
                <a:srgbClr val="FF0000"/>
              </a:buClr>
              <a:buFont typeface="Wingdings" pitchFamily="2" charset="2"/>
              <a:buNone/>
            </a:pPr>
            <a:r>
              <a:rPr lang="es-ES_tradnl" sz="1600">
                <a:solidFill>
                  <a:srgbClr val="008000"/>
                </a:solidFill>
                <a:latin typeface="Tahoma" pitchFamily="34" charset="0"/>
              </a:rPr>
              <a:t>   Fraccionamiento.</a:t>
            </a:r>
          </a:p>
          <a:p>
            <a:pPr eaLnBrk="0" hangingPunct="0">
              <a:lnSpc>
                <a:spcPct val="120000"/>
              </a:lnSpc>
              <a:spcBef>
                <a:spcPct val="20000"/>
              </a:spcBef>
              <a:buClr>
                <a:srgbClr val="FF0000"/>
              </a:buClr>
              <a:buFont typeface="Wingdings" pitchFamily="2" charset="2"/>
              <a:buChar char="ü"/>
            </a:pPr>
            <a:r>
              <a:rPr lang="es-ES_tradnl" sz="1600">
                <a:solidFill>
                  <a:srgbClr val="008000"/>
                </a:solidFill>
                <a:latin typeface="Tahoma" pitchFamily="34" charset="0"/>
              </a:rPr>
              <a:t> Proliferación de depósitos – EBC </a:t>
            </a:r>
          </a:p>
          <a:p>
            <a:pPr eaLnBrk="0" hangingPunct="0">
              <a:lnSpc>
                <a:spcPct val="90000"/>
              </a:lnSpc>
              <a:spcBef>
                <a:spcPct val="20000"/>
              </a:spcBef>
              <a:buClr>
                <a:srgbClr val="FF0000"/>
              </a:buClr>
              <a:buFont typeface="Wingdings" pitchFamily="2" charset="2"/>
              <a:buNone/>
            </a:pPr>
            <a:r>
              <a:rPr lang="es-ES_tradnl" sz="1600">
                <a:solidFill>
                  <a:srgbClr val="008000"/>
                </a:solidFill>
                <a:latin typeface="Tahoma" pitchFamily="34" charset="0"/>
              </a:rPr>
              <a:t>   /Competencia</a:t>
            </a:r>
          </a:p>
          <a:p>
            <a:pPr eaLnBrk="0" hangingPunct="0">
              <a:lnSpc>
                <a:spcPct val="120000"/>
              </a:lnSpc>
              <a:spcBef>
                <a:spcPct val="20000"/>
              </a:spcBef>
              <a:buClr>
                <a:srgbClr val="FF0000"/>
              </a:buClr>
              <a:buFont typeface="Wingdings" pitchFamily="2" charset="2"/>
              <a:buChar char="ü"/>
            </a:pPr>
            <a:r>
              <a:rPr lang="es-ES_tradnl" sz="1600">
                <a:solidFill>
                  <a:srgbClr val="008000"/>
                </a:solidFill>
                <a:latin typeface="Tahoma" pitchFamily="34" charset="0"/>
              </a:rPr>
              <a:t> Flexibilidad de crédito de la competencia.</a:t>
            </a:r>
          </a:p>
          <a:p>
            <a:pPr eaLnBrk="0" hangingPunct="0">
              <a:lnSpc>
                <a:spcPct val="120000"/>
              </a:lnSpc>
              <a:spcBef>
                <a:spcPct val="20000"/>
              </a:spcBef>
              <a:buClr>
                <a:srgbClr val="FF0000"/>
              </a:buClr>
              <a:buFont typeface="Wingdings" pitchFamily="2" charset="2"/>
              <a:buChar char="ü"/>
            </a:pPr>
            <a:r>
              <a:rPr lang="es-ES_tradnl" sz="1600">
                <a:solidFill>
                  <a:srgbClr val="008000"/>
                </a:solidFill>
                <a:latin typeface="Tahoma" pitchFamily="34" charset="0"/>
              </a:rPr>
              <a:t> Flexibilidad en el uso de los equipos de</a:t>
            </a:r>
          </a:p>
          <a:p>
            <a:pPr eaLnBrk="0" hangingPunct="0">
              <a:spcBef>
                <a:spcPct val="20000"/>
              </a:spcBef>
              <a:buClr>
                <a:srgbClr val="FF0000"/>
              </a:buClr>
              <a:buFont typeface="Wingdings" pitchFamily="2" charset="2"/>
              <a:buNone/>
            </a:pPr>
            <a:r>
              <a:rPr lang="es-ES_tradnl" sz="1600">
                <a:solidFill>
                  <a:srgbClr val="008000"/>
                </a:solidFill>
                <a:latin typeface="Tahoma" pitchFamily="34" charset="0"/>
              </a:rPr>
              <a:t>   frío por parte de la competencia.</a:t>
            </a:r>
          </a:p>
          <a:p>
            <a:pPr eaLnBrk="0" hangingPunct="0">
              <a:lnSpc>
                <a:spcPct val="120000"/>
              </a:lnSpc>
              <a:spcBef>
                <a:spcPct val="20000"/>
              </a:spcBef>
              <a:buClr>
                <a:srgbClr val="FF0000"/>
              </a:buClr>
              <a:buFont typeface="Wingdings" pitchFamily="2" charset="2"/>
              <a:buChar char="ü"/>
            </a:pPr>
            <a:r>
              <a:rPr lang="es-ES_tradnl" sz="1600">
                <a:solidFill>
                  <a:srgbClr val="008000"/>
                </a:solidFill>
                <a:latin typeface="Tahoma" pitchFamily="34" charset="0"/>
              </a:rPr>
              <a:t> Venta de marcas de agua de bajo precio.</a:t>
            </a:r>
          </a:p>
          <a:p>
            <a:pPr eaLnBrk="0" hangingPunct="0">
              <a:lnSpc>
                <a:spcPct val="120000"/>
              </a:lnSpc>
              <a:spcBef>
                <a:spcPct val="20000"/>
              </a:spcBef>
              <a:buClr>
                <a:srgbClr val="FF0000"/>
              </a:buClr>
              <a:buFont typeface="Wingdings" pitchFamily="2" charset="2"/>
              <a:buChar char="ü"/>
            </a:pPr>
            <a:r>
              <a:rPr lang="es-ES_tradnl" sz="1600">
                <a:solidFill>
                  <a:srgbClr val="008000"/>
                </a:solidFill>
                <a:latin typeface="Tahoma" pitchFamily="34" charset="0"/>
              </a:rPr>
              <a:t> Implementaciones importantes (no </a:t>
            </a:r>
          </a:p>
          <a:p>
            <a:pPr eaLnBrk="0" hangingPunct="0">
              <a:lnSpc>
                <a:spcPct val="90000"/>
              </a:lnSpc>
              <a:spcBef>
                <a:spcPct val="20000"/>
              </a:spcBef>
              <a:buClr>
                <a:srgbClr val="FF0000"/>
              </a:buClr>
              <a:buFont typeface="Wingdings" pitchFamily="2" charset="2"/>
              <a:buNone/>
            </a:pPr>
            <a:r>
              <a:rPr lang="es-ES_tradnl" sz="1600">
                <a:solidFill>
                  <a:srgbClr val="008000"/>
                </a:solidFill>
                <a:latin typeface="Tahoma" pitchFamily="34" charset="0"/>
              </a:rPr>
              <a:t>   rentables) por parte de la competencia.</a:t>
            </a:r>
          </a:p>
          <a:p>
            <a:pPr eaLnBrk="0" hangingPunct="0">
              <a:lnSpc>
                <a:spcPct val="120000"/>
              </a:lnSpc>
              <a:spcBef>
                <a:spcPct val="20000"/>
              </a:spcBef>
              <a:buClr>
                <a:srgbClr val="FF0000"/>
              </a:buClr>
              <a:buFont typeface="Wingdings" pitchFamily="2" charset="2"/>
              <a:buChar char="ü"/>
            </a:pPr>
            <a:r>
              <a:rPr lang="es-ES_tradnl" sz="1600">
                <a:solidFill>
                  <a:srgbClr val="008000"/>
                </a:solidFill>
                <a:latin typeface="Tahoma" pitchFamily="34" charset="0"/>
              </a:rPr>
              <a:t> Mal hábito del consumidor no cuida el</a:t>
            </a:r>
          </a:p>
          <a:p>
            <a:pPr eaLnBrk="0" hangingPunct="0">
              <a:lnSpc>
                <a:spcPct val="90000"/>
              </a:lnSpc>
              <a:spcBef>
                <a:spcPct val="20000"/>
              </a:spcBef>
              <a:buClr>
                <a:srgbClr val="FF0000"/>
              </a:buClr>
              <a:buFont typeface="Wingdings" pitchFamily="2" charset="2"/>
              <a:buNone/>
            </a:pPr>
            <a:r>
              <a:rPr lang="es-ES_tradnl" sz="1600">
                <a:solidFill>
                  <a:srgbClr val="008000"/>
                </a:solidFill>
                <a:latin typeface="Tahoma" pitchFamily="34" charset="0"/>
              </a:rPr>
              <a:t>  envase.</a:t>
            </a:r>
          </a:p>
          <a:p>
            <a:pPr eaLnBrk="0" hangingPunct="0">
              <a:lnSpc>
                <a:spcPct val="120000"/>
              </a:lnSpc>
              <a:spcBef>
                <a:spcPct val="20000"/>
              </a:spcBef>
            </a:pPr>
            <a:r>
              <a:rPr lang="es-ES_tradnl" sz="1600">
                <a:solidFill>
                  <a:srgbClr val="008000"/>
                </a:solidFill>
                <a:latin typeface="Tahoma" pitchFamily="34" charset="0"/>
              </a:rPr>
              <a:t> </a:t>
            </a:r>
          </a:p>
          <a:p>
            <a:pPr eaLnBrk="0" hangingPunct="0">
              <a:lnSpc>
                <a:spcPct val="120000"/>
              </a:lnSpc>
              <a:spcBef>
                <a:spcPct val="20000"/>
              </a:spcBef>
            </a:pPr>
            <a:endParaRPr lang="es-ES_tradnl" sz="1600">
              <a:solidFill>
                <a:srgbClr val="008000"/>
              </a:solidFill>
              <a:latin typeface="Tahoma" pitchFamily="34" charset="0"/>
            </a:endParaRPr>
          </a:p>
        </p:txBody>
      </p:sp>
      <p:sp>
        <p:nvSpPr>
          <p:cNvPr id="50184" name="Text Box 8"/>
          <p:cNvSpPr txBox="1">
            <a:spLocks noChangeArrowheads="1"/>
          </p:cNvSpPr>
          <p:nvPr/>
        </p:nvSpPr>
        <p:spPr bwMode="auto">
          <a:xfrm>
            <a:off x="974725" y="1709738"/>
            <a:ext cx="184150" cy="823912"/>
          </a:xfrm>
          <a:prstGeom prst="rect">
            <a:avLst/>
          </a:prstGeom>
          <a:noFill/>
          <a:ln w="19050">
            <a:noFill/>
            <a:miter lim="800000"/>
            <a:headEnd/>
            <a:tailEnd/>
          </a:ln>
          <a:effectLst/>
        </p:spPr>
        <p:txBody>
          <a:bodyPr wrap="none">
            <a:spAutoFit/>
          </a:bodyPr>
          <a:lstStyle/>
          <a:p>
            <a:pPr algn="ctr" eaLnBrk="0" hangingPunct="0">
              <a:spcBef>
                <a:spcPct val="50000"/>
              </a:spcBef>
            </a:pPr>
            <a:endParaRPr lang="es-ES" sz="4800" b="1" i="1">
              <a:latin typeface="Tahoma" pitchFamily="34" charset="0"/>
            </a:endParaRPr>
          </a:p>
        </p:txBody>
      </p:sp>
      <p:sp>
        <p:nvSpPr>
          <p:cNvPr id="50186" name="Rectangle 10"/>
          <p:cNvSpPr>
            <a:spLocks noChangeArrowheads="1"/>
          </p:cNvSpPr>
          <p:nvPr/>
        </p:nvSpPr>
        <p:spPr bwMode="auto">
          <a:xfrm>
            <a:off x="381000" y="1295400"/>
            <a:ext cx="4191000" cy="5029200"/>
          </a:xfrm>
          <a:prstGeom prst="rect">
            <a:avLst/>
          </a:prstGeom>
          <a:noFill/>
          <a:ln w="19050">
            <a:solidFill>
              <a:srgbClr val="003300"/>
            </a:solidFill>
            <a:miter lim="800000"/>
            <a:headEnd/>
            <a:tailEnd/>
          </a:ln>
          <a:effectLst/>
        </p:spPr>
        <p:txBody>
          <a:bodyPr anchor="ctr">
            <a:spAutoFit/>
          </a:bodyPr>
          <a:lstStyle/>
          <a:p>
            <a:endParaRPr lang="es-ES"/>
          </a:p>
        </p:txBody>
      </p:sp>
      <p:sp>
        <p:nvSpPr>
          <p:cNvPr id="50187" name="Rectangle 11"/>
          <p:cNvSpPr>
            <a:spLocks noChangeArrowheads="1"/>
          </p:cNvSpPr>
          <p:nvPr/>
        </p:nvSpPr>
        <p:spPr bwMode="auto">
          <a:xfrm>
            <a:off x="4724400" y="1295400"/>
            <a:ext cx="4038600" cy="4953000"/>
          </a:xfrm>
          <a:prstGeom prst="rect">
            <a:avLst/>
          </a:prstGeom>
          <a:noFill/>
          <a:ln w="19050">
            <a:solidFill>
              <a:srgbClr val="003300"/>
            </a:solidFill>
            <a:miter lim="800000"/>
            <a:headEnd/>
            <a:tailEnd/>
          </a:ln>
          <a:effectLst/>
        </p:spPr>
        <p:txBody>
          <a:bodyPr anchor="ctr">
            <a:spAutoFit/>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s-EC" b="1">
                <a:solidFill>
                  <a:srgbClr val="008000"/>
                </a:solidFill>
              </a:rPr>
              <a:t>Plan de Negocios</a:t>
            </a:r>
            <a:endParaRPr lang="es-ES" b="1">
              <a:solidFill>
                <a:srgbClr val="008000"/>
              </a:solidFill>
            </a:endParaRPr>
          </a:p>
        </p:txBody>
      </p:sp>
      <p:sp>
        <p:nvSpPr>
          <p:cNvPr id="88067" name="Rectangle 3"/>
          <p:cNvSpPr>
            <a:spLocks noGrp="1" noChangeArrowheads="1"/>
          </p:cNvSpPr>
          <p:nvPr>
            <p:ph type="body" idx="1"/>
          </p:nvPr>
        </p:nvSpPr>
        <p:spPr/>
        <p:txBody>
          <a:bodyPr/>
          <a:lstStyle/>
          <a:p>
            <a:pPr>
              <a:lnSpc>
                <a:spcPct val="90000"/>
              </a:lnSpc>
            </a:pPr>
            <a:r>
              <a:rPr lang="es-EC" sz="2400">
                <a:solidFill>
                  <a:srgbClr val="003300"/>
                </a:solidFill>
              </a:rPr>
              <a:t>Los objetivos de la empresa para el lanzamiento de este nuevo envase son los siguientes:</a:t>
            </a:r>
          </a:p>
          <a:p>
            <a:pPr>
              <a:lnSpc>
                <a:spcPct val="90000"/>
              </a:lnSpc>
            </a:pPr>
            <a:r>
              <a:rPr lang="es-EC" sz="2400">
                <a:solidFill>
                  <a:srgbClr val="003300"/>
                </a:solidFill>
              </a:rPr>
              <a:t>Bloquear el ingreso de nuevas marcas de bebidas gaseosas de la competencia</a:t>
            </a:r>
          </a:p>
          <a:p>
            <a:pPr>
              <a:lnSpc>
                <a:spcPct val="90000"/>
              </a:lnSpc>
            </a:pPr>
            <a:r>
              <a:rPr lang="es-EC" sz="2400">
                <a:solidFill>
                  <a:srgbClr val="003300"/>
                </a:solidFill>
              </a:rPr>
              <a:t>Incrementar el consumo de agua mineral en los consumidores</a:t>
            </a:r>
          </a:p>
          <a:p>
            <a:pPr>
              <a:lnSpc>
                <a:spcPct val="90000"/>
              </a:lnSpc>
            </a:pPr>
            <a:r>
              <a:rPr lang="es-EC" sz="2400">
                <a:solidFill>
                  <a:srgbClr val="003300"/>
                </a:solidFill>
              </a:rPr>
              <a:t>Posicionar la marca FONTANA</a:t>
            </a:r>
          </a:p>
          <a:p>
            <a:pPr>
              <a:lnSpc>
                <a:spcPct val="90000"/>
              </a:lnSpc>
            </a:pPr>
            <a:r>
              <a:rPr lang="es-EC" sz="2400">
                <a:solidFill>
                  <a:srgbClr val="003300"/>
                </a:solidFill>
              </a:rPr>
              <a:t>Incrementar la participación de mercado al 45%, en el mercado de aguas minerales de tamaño familiar en los canales de distribución y en los consumidores</a:t>
            </a:r>
          </a:p>
          <a:p>
            <a:pPr>
              <a:lnSpc>
                <a:spcPct val="90000"/>
              </a:lnSpc>
            </a:pPr>
            <a:r>
              <a:rPr lang="es-EC" sz="2400">
                <a:solidFill>
                  <a:srgbClr val="003300"/>
                </a:solidFill>
              </a:rPr>
              <a:t>Crear una nueva categoría, para ser líder </a:t>
            </a:r>
            <a:endParaRPr lang="es-ES" sz="2400">
              <a:solidFill>
                <a:srgbClr val="00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s-EC" b="1">
                <a:solidFill>
                  <a:srgbClr val="008000"/>
                </a:solidFill>
              </a:rPr>
              <a:t>Niveles De Producto</a:t>
            </a:r>
            <a:endParaRPr lang="es-ES">
              <a:solidFill>
                <a:srgbClr val="008000"/>
              </a:solidFill>
            </a:endParaRPr>
          </a:p>
        </p:txBody>
      </p:sp>
      <p:sp>
        <p:nvSpPr>
          <p:cNvPr id="90115" name="Rectangle 3"/>
          <p:cNvSpPr>
            <a:spLocks noGrp="1" noChangeArrowheads="1"/>
          </p:cNvSpPr>
          <p:nvPr>
            <p:ph type="body" idx="1"/>
          </p:nvPr>
        </p:nvSpPr>
        <p:spPr>
          <a:xfrm>
            <a:off x="457200" y="1600200"/>
            <a:ext cx="8229600" cy="4924425"/>
          </a:xfrm>
        </p:spPr>
        <p:txBody>
          <a:bodyPr/>
          <a:lstStyle/>
          <a:p>
            <a:pPr>
              <a:lnSpc>
                <a:spcPct val="90000"/>
              </a:lnSpc>
            </a:pPr>
            <a:r>
              <a:rPr lang="es-EC" sz="2400" b="1">
                <a:solidFill>
                  <a:srgbClr val="003300"/>
                </a:solidFill>
              </a:rPr>
              <a:t>BENEFICIO CENTRAL: quita la sed y devuelve minerales perdidos del cuerpo</a:t>
            </a:r>
          </a:p>
          <a:p>
            <a:pPr>
              <a:lnSpc>
                <a:spcPct val="90000"/>
              </a:lnSpc>
            </a:pPr>
            <a:r>
              <a:rPr lang="es-EC" sz="2400" b="1">
                <a:solidFill>
                  <a:srgbClr val="003300"/>
                </a:solidFill>
              </a:rPr>
              <a:t>PRODUCTO GENÉRICO: agua mineral FONTANA 3 LITROS en envase plástico PET no retornable.</a:t>
            </a:r>
          </a:p>
          <a:p>
            <a:pPr>
              <a:lnSpc>
                <a:spcPct val="90000"/>
              </a:lnSpc>
            </a:pPr>
            <a:r>
              <a:rPr lang="es-EC" sz="2400" b="1">
                <a:solidFill>
                  <a:srgbClr val="003300"/>
                </a:solidFill>
              </a:rPr>
              <a:t>PRODUCTO ESPERADO: todo lo anterior, además de que sea refrescante</a:t>
            </a:r>
          </a:p>
          <a:p>
            <a:pPr>
              <a:lnSpc>
                <a:spcPct val="90000"/>
              </a:lnSpc>
            </a:pPr>
            <a:r>
              <a:rPr lang="es-EC" sz="2400" b="1">
                <a:solidFill>
                  <a:srgbClr val="003300"/>
                </a:solidFill>
              </a:rPr>
              <a:t>PRODUCTO AUMENTADO: todo lo anterior, además de que cumple con las normas internacionales de The Coca Cola Company</a:t>
            </a:r>
          </a:p>
          <a:p>
            <a:pPr>
              <a:lnSpc>
                <a:spcPct val="90000"/>
              </a:lnSpc>
            </a:pPr>
            <a:r>
              <a:rPr lang="es-EC" sz="2400" b="1">
                <a:solidFill>
                  <a:srgbClr val="003300"/>
                </a:solidFill>
              </a:rPr>
              <a:t>PRODUCTO POTENCIAL: que sea un producto que bien pueda ser un acompañante para bebidas alcohólicas y además una bebida de consumo frecuente en reuniones familiares y entre amigos.</a:t>
            </a:r>
            <a:endParaRPr lang="es-ES" sz="2400" b="1">
              <a:solidFill>
                <a:srgbClr val="0033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C" sz="3200" b="1">
                <a:solidFill>
                  <a:srgbClr val="008000"/>
                </a:solidFill>
              </a:rPr>
              <a:t>OBJETIVOS DE LA INVESTIGACION DE MERCADOS</a:t>
            </a:r>
            <a:endParaRPr lang="es-ES" sz="3200" b="1">
              <a:solidFill>
                <a:srgbClr val="008000"/>
              </a:solidFill>
            </a:endParaRPr>
          </a:p>
        </p:txBody>
      </p:sp>
      <p:sp>
        <p:nvSpPr>
          <p:cNvPr id="61443" name="Rectangle 3"/>
          <p:cNvSpPr>
            <a:spLocks noGrp="1" noChangeArrowheads="1"/>
          </p:cNvSpPr>
          <p:nvPr>
            <p:ph type="body" idx="1"/>
          </p:nvPr>
        </p:nvSpPr>
        <p:spPr/>
        <p:txBody>
          <a:bodyPr/>
          <a:lstStyle/>
          <a:p>
            <a:pPr marL="609600" indent="-609600">
              <a:lnSpc>
                <a:spcPct val="80000"/>
              </a:lnSpc>
            </a:pPr>
            <a:r>
              <a:rPr lang="es-EC" sz="2000">
                <a:solidFill>
                  <a:srgbClr val="003300"/>
                </a:solidFill>
              </a:rPr>
              <a:t>Identificar la situación actual del sector de aguas minerales así como sus fortalezas, debilidades, oportunidades y amenazas, para orientar los planes de mercadeo.</a:t>
            </a:r>
          </a:p>
          <a:p>
            <a:pPr marL="609600" indent="-609600">
              <a:lnSpc>
                <a:spcPct val="80000"/>
              </a:lnSpc>
            </a:pPr>
            <a:r>
              <a:rPr lang="es-EC" sz="2000">
                <a:solidFill>
                  <a:srgbClr val="003300"/>
                </a:solidFill>
              </a:rPr>
              <a:t>Identificar diversos aspectos sobre la competencia como participación de mercado, posicionamiento, estrategias y capacidad comercial</a:t>
            </a:r>
          </a:p>
          <a:p>
            <a:pPr marL="609600" indent="-609600">
              <a:lnSpc>
                <a:spcPct val="80000"/>
              </a:lnSpc>
            </a:pPr>
            <a:r>
              <a:rPr lang="es-EC" sz="2000">
                <a:solidFill>
                  <a:srgbClr val="003300"/>
                </a:solidFill>
              </a:rPr>
              <a:t>Definir en base a las investigaciones las expectativas de los consumidores sobre la marca FONTANA, el volumen de venta, frecuencia, rango de precios y propensión de compra del agua mineral, así como aspectos relevantes sobre este nuevo tipo de agua mineral</a:t>
            </a:r>
          </a:p>
          <a:p>
            <a:pPr marL="609600" indent="-609600">
              <a:lnSpc>
                <a:spcPct val="80000"/>
              </a:lnSpc>
            </a:pPr>
            <a:r>
              <a:rPr lang="es-EC" sz="2000">
                <a:solidFill>
                  <a:srgbClr val="003300"/>
                </a:solidFill>
              </a:rPr>
              <a:t>Identificar aspectos relevantes sobre el consumidor, determinar el potencial de cada segmento dentro del mercado, así como el perfil del consumidor potencial y su conducta de compra, sus requerimientos, exigencias y necesidades con respecto a este tipo de productos. </a:t>
            </a:r>
          </a:p>
          <a:p>
            <a:pPr marL="609600" indent="-609600">
              <a:lnSpc>
                <a:spcPct val="80000"/>
              </a:lnSpc>
            </a:pPr>
            <a:r>
              <a:rPr lang="es-EC" sz="2000">
                <a:solidFill>
                  <a:srgbClr val="003300"/>
                </a:solidFill>
              </a:rPr>
              <a:t>Identificar a los diferentes medios publicitarios, que según los compradores seria factible promocionar este nuevo envase de 3 litros. </a:t>
            </a:r>
            <a:endParaRPr lang="es-ES" sz="2000">
              <a:solidFill>
                <a:srgbClr val="0033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313" y="0"/>
            <a:ext cx="8229600" cy="1143000"/>
          </a:xfrm>
        </p:spPr>
        <p:txBody>
          <a:bodyPr/>
          <a:lstStyle/>
          <a:p>
            <a:r>
              <a:rPr lang="es-EC" sz="3200" b="1">
                <a:solidFill>
                  <a:srgbClr val="008000"/>
                </a:solidFill>
              </a:rPr>
              <a:t>METODOLOGIA</a:t>
            </a:r>
            <a:endParaRPr lang="es-ES" sz="3200" b="1">
              <a:solidFill>
                <a:srgbClr val="008000"/>
              </a:solidFill>
            </a:endParaRPr>
          </a:p>
        </p:txBody>
      </p:sp>
      <p:sp>
        <p:nvSpPr>
          <p:cNvPr id="62467" name="Rectangle 3"/>
          <p:cNvSpPr>
            <a:spLocks noGrp="1" noChangeArrowheads="1"/>
          </p:cNvSpPr>
          <p:nvPr>
            <p:ph type="body" idx="1"/>
          </p:nvPr>
        </p:nvSpPr>
        <p:spPr>
          <a:xfrm>
            <a:off x="457200" y="1268413"/>
            <a:ext cx="8229600" cy="4857750"/>
          </a:xfrm>
        </p:spPr>
        <p:txBody>
          <a:bodyPr/>
          <a:lstStyle/>
          <a:p>
            <a:pPr>
              <a:lnSpc>
                <a:spcPct val="80000"/>
              </a:lnSpc>
              <a:buFontTx/>
              <a:buNone/>
            </a:pPr>
            <a:r>
              <a:rPr lang="es-EC" sz="2000">
                <a:solidFill>
                  <a:srgbClr val="003300"/>
                </a:solidFill>
              </a:rPr>
              <a:t>Las variables que se analizaran son: </a:t>
            </a:r>
          </a:p>
          <a:p>
            <a:pPr>
              <a:lnSpc>
                <a:spcPct val="80000"/>
              </a:lnSpc>
              <a:buFontTx/>
              <a:buNone/>
            </a:pPr>
            <a:endParaRPr lang="es-EC" sz="2000">
              <a:solidFill>
                <a:srgbClr val="003300"/>
              </a:solidFill>
            </a:endParaRPr>
          </a:p>
          <a:p>
            <a:pPr>
              <a:lnSpc>
                <a:spcPct val="80000"/>
              </a:lnSpc>
            </a:pPr>
            <a:r>
              <a:rPr lang="es-EC" sz="2000">
                <a:solidFill>
                  <a:srgbClr val="003300"/>
                </a:solidFill>
              </a:rPr>
              <a:t>Aspectos fundamentales y comportamiento del sector.</a:t>
            </a:r>
          </a:p>
          <a:p>
            <a:pPr>
              <a:lnSpc>
                <a:spcPct val="80000"/>
              </a:lnSpc>
            </a:pPr>
            <a:r>
              <a:rPr lang="es-EC" sz="2000">
                <a:solidFill>
                  <a:srgbClr val="003300"/>
                </a:solidFill>
              </a:rPr>
              <a:t>Perfil del consumidor: edad, sexo, Ingresos, beneficio que busca de producto.</a:t>
            </a:r>
          </a:p>
          <a:p>
            <a:pPr>
              <a:lnSpc>
                <a:spcPct val="80000"/>
              </a:lnSpc>
            </a:pPr>
            <a:r>
              <a:rPr lang="es-EC" sz="2000">
                <a:solidFill>
                  <a:srgbClr val="003300"/>
                </a:solidFill>
              </a:rPr>
              <a:t>Volumen de compra y que envase compra (proporciones)</a:t>
            </a:r>
          </a:p>
          <a:p>
            <a:pPr>
              <a:lnSpc>
                <a:spcPct val="80000"/>
              </a:lnSpc>
            </a:pPr>
            <a:r>
              <a:rPr lang="es-EC" sz="2000">
                <a:solidFill>
                  <a:srgbClr val="003300"/>
                </a:solidFill>
              </a:rPr>
              <a:t>Lugar de compra</a:t>
            </a:r>
          </a:p>
          <a:p>
            <a:pPr>
              <a:lnSpc>
                <a:spcPct val="80000"/>
              </a:lnSpc>
            </a:pPr>
            <a:r>
              <a:rPr lang="es-EC" sz="2000">
                <a:solidFill>
                  <a:srgbClr val="003300"/>
                </a:solidFill>
              </a:rPr>
              <a:t>Lugar de consumo</a:t>
            </a:r>
          </a:p>
          <a:p>
            <a:pPr>
              <a:lnSpc>
                <a:spcPct val="80000"/>
              </a:lnSpc>
            </a:pPr>
            <a:r>
              <a:rPr lang="es-EC" sz="2000">
                <a:solidFill>
                  <a:srgbClr val="003300"/>
                </a:solidFill>
              </a:rPr>
              <a:t>Personas con quien consume</a:t>
            </a:r>
          </a:p>
          <a:p>
            <a:pPr>
              <a:lnSpc>
                <a:spcPct val="80000"/>
              </a:lnSpc>
            </a:pPr>
            <a:r>
              <a:rPr lang="es-EC" sz="2000">
                <a:solidFill>
                  <a:srgbClr val="003300"/>
                </a:solidFill>
              </a:rPr>
              <a:t>Frecuencia de compra</a:t>
            </a:r>
          </a:p>
          <a:p>
            <a:pPr>
              <a:lnSpc>
                <a:spcPct val="80000"/>
              </a:lnSpc>
            </a:pPr>
            <a:r>
              <a:rPr lang="es-EC" sz="2000">
                <a:solidFill>
                  <a:srgbClr val="003300"/>
                </a:solidFill>
              </a:rPr>
              <a:t>Propensión a la compra de la nueva variedad</a:t>
            </a:r>
          </a:p>
          <a:p>
            <a:pPr>
              <a:lnSpc>
                <a:spcPct val="80000"/>
              </a:lnSpc>
            </a:pPr>
            <a:r>
              <a:rPr lang="es-EC" sz="2000">
                <a:solidFill>
                  <a:srgbClr val="003300"/>
                </a:solidFill>
              </a:rPr>
              <a:t>Rangos de precios</a:t>
            </a:r>
          </a:p>
          <a:p>
            <a:pPr>
              <a:lnSpc>
                <a:spcPct val="80000"/>
              </a:lnSpc>
            </a:pPr>
            <a:r>
              <a:rPr lang="es-EC" sz="2000">
                <a:solidFill>
                  <a:srgbClr val="003300"/>
                </a:solidFill>
              </a:rPr>
              <a:t>Aspectos sobre el consumo de la marca: expectativa, consumo, satisfacción, otras variables</a:t>
            </a:r>
          </a:p>
          <a:p>
            <a:pPr>
              <a:lnSpc>
                <a:spcPct val="80000"/>
              </a:lnSpc>
            </a:pPr>
            <a:r>
              <a:rPr lang="es-EC" sz="2000">
                <a:solidFill>
                  <a:srgbClr val="003300"/>
                </a:solidFill>
              </a:rPr>
              <a:t>Medios de promoción</a:t>
            </a:r>
          </a:p>
          <a:p>
            <a:pPr>
              <a:lnSpc>
                <a:spcPct val="80000"/>
              </a:lnSpc>
            </a:pPr>
            <a:r>
              <a:rPr lang="es-EC" sz="2000">
                <a:solidFill>
                  <a:srgbClr val="003300"/>
                </a:solidFill>
              </a:rPr>
              <a:t>Variables sobre la competencia: posicionamiento, participación y productos</a:t>
            </a:r>
            <a:endParaRPr lang="es-ES" sz="2000">
              <a:solidFill>
                <a:srgbClr val="0033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s-EC" sz="3200" b="1">
                <a:solidFill>
                  <a:srgbClr val="008000"/>
                </a:solidFill>
              </a:rPr>
              <a:t>METODOLOGIA EXPLORATORIA</a:t>
            </a:r>
            <a:endParaRPr lang="es-ES" sz="3200" b="1">
              <a:solidFill>
                <a:srgbClr val="008000"/>
              </a:solidFill>
            </a:endParaRPr>
          </a:p>
        </p:txBody>
      </p:sp>
      <p:sp>
        <p:nvSpPr>
          <p:cNvPr id="60419" name="Rectangle 3"/>
          <p:cNvSpPr>
            <a:spLocks noGrp="1" noChangeArrowheads="1"/>
          </p:cNvSpPr>
          <p:nvPr>
            <p:ph type="body" idx="1"/>
          </p:nvPr>
        </p:nvSpPr>
        <p:spPr>
          <a:xfrm>
            <a:off x="395288" y="2332038"/>
            <a:ext cx="8229600" cy="4525962"/>
          </a:xfrm>
        </p:spPr>
        <p:txBody>
          <a:bodyPr/>
          <a:lstStyle/>
          <a:p>
            <a:pPr>
              <a:lnSpc>
                <a:spcPct val="80000"/>
              </a:lnSpc>
            </a:pPr>
            <a:r>
              <a:rPr lang="es-EC" sz="2000">
                <a:solidFill>
                  <a:srgbClr val="003300"/>
                </a:solidFill>
              </a:rPr>
              <a:t>Para cumplir el primer objetivo se recopilará, tabulará, analizará y evaluará los datos enfocados en las diferentes variables de mercado (distribuidores, clientes, competencia, productos, tendencias de mercado, entre otros factores) que permitan la planificación de estrategias y mostrar la viabilidad del proyecto.</a:t>
            </a:r>
          </a:p>
          <a:p>
            <a:pPr>
              <a:lnSpc>
                <a:spcPct val="80000"/>
              </a:lnSpc>
              <a:buFontTx/>
              <a:buNone/>
            </a:pPr>
            <a:endParaRPr lang="es-EC" sz="2000">
              <a:solidFill>
                <a:srgbClr val="003300"/>
              </a:solidFill>
            </a:endParaRPr>
          </a:p>
          <a:p>
            <a:pPr>
              <a:lnSpc>
                <a:spcPct val="80000"/>
              </a:lnSpc>
            </a:pPr>
            <a:r>
              <a:rPr lang="es-EC" sz="2000">
                <a:solidFill>
                  <a:srgbClr val="003300"/>
                </a:solidFill>
              </a:rPr>
              <a:t>Las fuentes secundarias que presentara este proyecto serán informaciones provenientes de: la base de datos de la empresa EBC, textos, revistas, Internet, proyectos anteriores, Cámaras de la producción y Comercio y otros.</a:t>
            </a:r>
            <a:endParaRPr lang="es-ES" sz="2000">
              <a:solidFill>
                <a:srgbClr val="0033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s-EC" sz="3200" b="1">
                <a:solidFill>
                  <a:srgbClr val="008000"/>
                </a:solidFill>
              </a:rPr>
              <a:t>METODOLOGIA DESCRIPTIVA</a:t>
            </a:r>
            <a:endParaRPr lang="es-ES" sz="3200" b="1">
              <a:solidFill>
                <a:srgbClr val="008000"/>
              </a:solidFill>
            </a:endParaRPr>
          </a:p>
        </p:txBody>
      </p:sp>
      <p:sp>
        <p:nvSpPr>
          <p:cNvPr id="63491" name="Rectangle 3"/>
          <p:cNvSpPr>
            <a:spLocks noGrp="1" noChangeArrowheads="1"/>
          </p:cNvSpPr>
          <p:nvPr>
            <p:ph type="body" idx="1"/>
          </p:nvPr>
        </p:nvSpPr>
        <p:spPr/>
        <p:txBody>
          <a:bodyPr/>
          <a:lstStyle/>
          <a:p>
            <a:pPr>
              <a:lnSpc>
                <a:spcPct val="90000"/>
              </a:lnSpc>
              <a:buFontTx/>
              <a:buNone/>
            </a:pPr>
            <a:r>
              <a:rPr lang="es-EC" sz="2000">
                <a:solidFill>
                  <a:srgbClr val="003300"/>
                </a:solidFill>
              </a:rPr>
              <a:t>	Para poder cumplir los objetivos 2, 3, 4 y 5 se buscarán recopilar información a través de fuentes primarias como las encuestas y la observación en puntos de ventas con el fin de establecer y determinar primordialmente las tendencias de los clientes potenciales del mercado</a:t>
            </a:r>
            <a:r>
              <a:rPr lang="es-ES" sz="2000">
                <a:solidFill>
                  <a:srgbClr val="003300"/>
                </a:solidFill>
              </a:rPr>
              <a:t> </a:t>
            </a:r>
          </a:p>
          <a:p>
            <a:pPr>
              <a:lnSpc>
                <a:spcPct val="90000"/>
              </a:lnSpc>
              <a:buFontTx/>
              <a:buNone/>
            </a:pPr>
            <a:endParaRPr lang="es-EC" sz="2000">
              <a:solidFill>
                <a:srgbClr val="003300"/>
              </a:solidFill>
            </a:endParaRPr>
          </a:p>
          <a:p>
            <a:pPr>
              <a:lnSpc>
                <a:spcPct val="90000"/>
              </a:lnSpc>
            </a:pPr>
            <a:r>
              <a:rPr lang="es-EC" sz="2000">
                <a:solidFill>
                  <a:srgbClr val="003300"/>
                </a:solidFill>
              </a:rPr>
              <a:t>Encuestas al mercado objetivo y potenciales compradores. Esta será de selección aleatoria y realizada en puntos de consumo como locales de barrio, comisariatos, licoreras, autoservicios, etc. (ver anexo 1 para tener detalles del cuestionario utilizado en la encuesta)</a:t>
            </a:r>
          </a:p>
          <a:p>
            <a:pPr>
              <a:lnSpc>
                <a:spcPct val="90000"/>
              </a:lnSpc>
              <a:buFontTx/>
              <a:buNone/>
            </a:pPr>
            <a:endParaRPr lang="es-EC" sz="2000">
              <a:solidFill>
                <a:srgbClr val="003300"/>
              </a:solidFill>
            </a:endParaRPr>
          </a:p>
          <a:p>
            <a:pPr>
              <a:lnSpc>
                <a:spcPct val="90000"/>
              </a:lnSpc>
            </a:pPr>
            <a:r>
              <a:rPr lang="es-EC" sz="2000">
                <a:solidFill>
                  <a:srgbClr val="003300"/>
                </a:solidFill>
              </a:rPr>
              <a:t>Observación en el punto de venta, para poder recabar información sobre precios, merchandising, promociones de la competencia, entre otras variables.</a:t>
            </a:r>
            <a:endParaRPr lang="es-ES" sz="2000">
              <a:solidFill>
                <a:srgbClr val="00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s-EC" sz="3200" b="1">
                <a:solidFill>
                  <a:srgbClr val="008000"/>
                </a:solidFill>
              </a:rPr>
              <a:t>CALCULO DE LA MUESTRA</a:t>
            </a:r>
            <a:endParaRPr lang="es-ES" sz="3200" b="1">
              <a:solidFill>
                <a:srgbClr val="008000"/>
              </a:solidFill>
            </a:endParaRPr>
          </a:p>
        </p:txBody>
      </p:sp>
      <p:sp>
        <p:nvSpPr>
          <p:cNvPr id="64515" name="Rectangle 3"/>
          <p:cNvSpPr>
            <a:spLocks noGrp="1" noChangeArrowheads="1"/>
          </p:cNvSpPr>
          <p:nvPr>
            <p:ph type="body" idx="1"/>
          </p:nvPr>
        </p:nvSpPr>
        <p:spPr>
          <a:xfrm>
            <a:off x="539750" y="2332038"/>
            <a:ext cx="8229600" cy="4525962"/>
          </a:xfrm>
        </p:spPr>
        <p:txBody>
          <a:bodyPr/>
          <a:lstStyle/>
          <a:p>
            <a:r>
              <a:rPr lang="es-EC" sz="2000"/>
              <a:t>p = Factor de ocurrencia es decir las personas que compren la nueva botella de agua mineral.</a:t>
            </a:r>
          </a:p>
          <a:p>
            <a:r>
              <a:rPr lang="es-EC" sz="2000"/>
              <a:t>q = Factor de no ocurrencia es decir las personas que no compren la nueva botella de agua mineral.</a:t>
            </a:r>
          </a:p>
          <a:p>
            <a:r>
              <a:rPr lang="es-EC" sz="2000"/>
              <a:t>z = nivel de confianza al 95.5%, lo cual es equivalente en la función de distribución para poblaciones normales al valor de 2 </a:t>
            </a:r>
          </a:p>
          <a:p>
            <a:r>
              <a:rPr lang="es-EC" sz="2000"/>
              <a:t>e = el margen de error igual 5%.</a:t>
            </a:r>
            <a:endParaRPr lang="es-ES" sz="2000"/>
          </a:p>
        </p:txBody>
      </p:sp>
      <p:sp useBgFill="1">
        <p:nvSpPr>
          <p:cNvPr id="64516" name="Text Box 4"/>
          <p:cNvSpPr txBox="1">
            <a:spLocks noChangeArrowheads="1"/>
          </p:cNvSpPr>
          <p:nvPr/>
        </p:nvSpPr>
        <p:spPr bwMode="auto">
          <a:xfrm>
            <a:off x="3635375" y="1484313"/>
            <a:ext cx="1944688" cy="792162"/>
          </a:xfrm>
          <a:prstGeom prst="rect">
            <a:avLst/>
          </a:prstGeom>
          <a:ln w="9525">
            <a:noFill/>
            <a:miter lim="800000"/>
            <a:headEnd/>
            <a:tailEnd/>
          </a:ln>
        </p:spPr>
        <p:txBody>
          <a:bodyPr/>
          <a:lstStyle/>
          <a:p>
            <a:pPr algn="ctr"/>
            <a:r>
              <a:rPr lang="en-US" sz="2000" b="1">
                <a:solidFill>
                  <a:srgbClr val="003300"/>
                </a:solidFill>
              </a:rPr>
              <a:t>n = </a:t>
            </a:r>
            <a:r>
              <a:rPr lang="en-US" sz="2000" b="1" u="sng">
                <a:solidFill>
                  <a:srgbClr val="003300"/>
                </a:solidFill>
              </a:rPr>
              <a:t>z^2* p* q</a:t>
            </a:r>
          </a:p>
          <a:p>
            <a:pPr algn="ctr"/>
            <a:r>
              <a:rPr lang="en-US" sz="2000" b="1">
                <a:solidFill>
                  <a:srgbClr val="003300"/>
                </a:solidFill>
              </a:rPr>
              <a:t>e</a:t>
            </a:r>
            <a:r>
              <a:rPr lang="en-US" sz="2000" b="1" baseline="30000">
                <a:solidFill>
                  <a:srgbClr val="003300"/>
                </a:solidFill>
              </a:rPr>
              <a:t>2</a:t>
            </a:r>
            <a:endParaRPr lang="es-ES" sz="2000" b="1">
              <a:solidFill>
                <a:srgbClr val="003300"/>
              </a:solidFill>
            </a:endParaRPr>
          </a:p>
        </p:txBody>
      </p:sp>
      <p:sp>
        <p:nvSpPr>
          <p:cNvPr id="64517" name="Text Box 5"/>
          <p:cNvSpPr txBox="1">
            <a:spLocks noChangeArrowheads="1"/>
          </p:cNvSpPr>
          <p:nvPr/>
        </p:nvSpPr>
        <p:spPr bwMode="auto">
          <a:xfrm>
            <a:off x="3779838" y="5300663"/>
            <a:ext cx="2736850" cy="1557337"/>
          </a:xfrm>
          <a:prstGeom prst="rect">
            <a:avLst/>
          </a:prstGeom>
          <a:noFill/>
          <a:ln w="9525">
            <a:noFill/>
            <a:miter lim="800000"/>
            <a:headEnd/>
            <a:tailEnd/>
          </a:ln>
        </p:spPr>
        <p:txBody>
          <a:bodyPr/>
          <a:lstStyle/>
          <a:p>
            <a:pPr algn="ctr"/>
            <a:r>
              <a:rPr lang="en-US" sz="2000" b="1">
                <a:solidFill>
                  <a:srgbClr val="003300"/>
                </a:solidFill>
              </a:rPr>
              <a:t>n = 2</a:t>
            </a:r>
            <a:r>
              <a:rPr lang="en-US" sz="2000" b="1" u="sng">
                <a:solidFill>
                  <a:srgbClr val="003300"/>
                </a:solidFill>
              </a:rPr>
              <a:t>^2 * 0.5 *0.5</a:t>
            </a:r>
          </a:p>
          <a:p>
            <a:pPr algn="ctr"/>
            <a:r>
              <a:rPr lang="en-US" sz="2000" b="1">
                <a:solidFill>
                  <a:srgbClr val="003300"/>
                </a:solidFill>
              </a:rPr>
              <a:t>0.05</a:t>
            </a:r>
            <a:r>
              <a:rPr lang="en-US" sz="2000" b="1" baseline="30000">
                <a:solidFill>
                  <a:srgbClr val="003300"/>
                </a:solidFill>
              </a:rPr>
              <a:t>2</a:t>
            </a:r>
          </a:p>
          <a:p>
            <a:pPr algn="ctr"/>
            <a:endParaRPr lang="en-US" sz="2000" b="1" baseline="30000">
              <a:solidFill>
                <a:srgbClr val="003300"/>
              </a:solidFill>
            </a:endParaRPr>
          </a:p>
          <a:p>
            <a:pPr algn="ctr"/>
            <a:r>
              <a:rPr lang="en-US" sz="2000" b="1">
                <a:solidFill>
                  <a:srgbClr val="003300"/>
                </a:solidFill>
              </a:rPr>
              <a:t>n = 400 INDIVIDUOS</a:t>
            </a:r>
            <a:endParaRPr lang="es-ES" sz="2000" b="1">
              <a:solidFill>
                <a:srgbClr val="00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539750" y="1268413"/>
            <a:ext cx="8229600" cy="4525962"/>
          </a:xfrm>
        </p:spPr>
        <p:txBody>
          <a:bodyPr/>
          <a:lstStyle/>
          <a:p>
            <a:r>
              <a:rPr lang="es-EC" sz="2000">
                <a:solidFill>
                  <a:srgbClr val="003300"/>
                </a:solidFill>
              </a:rPr>
              <a:t>En base a esto se tiene que esta muestra será dividida, entre las ciudades donde se tomara la muestra, utilizando el muestreo por proporciones, así tenemos que dado esto la muestra para cada una de las ciudades a encuestar seria la siguiente:</a:t>
            </a:r>
          </a:p>
        </p:txBody>
      </p:sp>
      <p:graphicFrame>
        <p:nvGraphicFramePr>
          <p:cNvPr id="65640" name="Group 104"/>
          <p:cNvGraphicFramePr>
            <a:graphicFrameLocks noGrp="1"/>
          </p:cNvGraphicFramePr>
          <p:nvPr/>
        </p:nvGraphicFramePr>
        <p:xfrm>
          <a:off x="1619250" y="3141663"/>
          <a:ext cx="5616575" cy="1976437"/>
        </p:xfrm>
        <a:graphic>
          <a:graphicData uri="http://schemas.openxmlformats.org/drawingml/2006/table">
            <a:tbl>
              <a:tblPr/>
              <a:tblGrid>
                <a:gridCol w="1776413"/>
                <a:gridCol w="2066925"/>
                <a:gridCol w="1773237"/>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CIUDAD</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PORCENTAJE</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MUESTRA</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GUAYAQUIL</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34%</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136</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QUITO</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33%</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132</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CUENCA</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33%</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132</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TOTAL</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100%</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rgbClr val="003300"/>
                          </a:solidFill>
                          <a:effectLst/>
                          <a:latin typeface="Times New Roman" pitchFamily="18" charset="0"/>
                          <a:cs typeface="Times New Roman" pitchFamily="18" charset="0"/>
                        </a:rPr>
                        <a:t>400</a:t>
                      </a:r>
                      <a:endParaRPr kumimoji="0" lang="es-EC" sz="20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4"/>
          <p:cNvGrpSpPr>
            <a:grpSpLocks/>
          </p:cNvGrpSpPr>
          <p:nvPr/>
        </p:nvGrpSpPr>
        <p:grpSpPr bwMode="auto">
          <a:xfrm>
            <a:off x="1284288" y="1557338"/>
            <a:ext cx="7859712" cy="4411662"/>
            <a:chOff x="409" y="991"/>
            <a:chExt cx="4951" cy="2779"/>
          </a:xfrm>
        </p:grpSpPr>
        <p:sp>
          <p:nvSpPr>
            <p:cNvPr id="51205" name="Freeform 5"/>
            <p:cNvSpPr>
              <a:spLocks/>
            </p:cNvSpPr>
            <p:nvPr/>
          </p:nvSpPr>
          <p:spPr bwMode="auto">
            <a:xfrm>
              <a:off x="1806" y="991"/>
              <a:ext cx="845" cy="1185"/>
            </a:xfrm>
            <a:custGeom>
              <a:avLst/>
              <a:gdLst/>
              <a:ahLst/>
              <a:cxnLst>
                <a:cxn ang="0">
                  <a:pos x="801" y="42"/>
                </a:cxn>
                <a:cxn ang="0">
                  <a:pos x="786" y="27"/>
                </a:cxn>
                <a:cxn ang="0">
                  <a:pos x="732" y="12"/>
                </a:cxn>
                <a:cxn ang="0">
                  <a:pos x="705" y="0"/>
                </a:cxn>
                <a:cxn ang="0">
                  <a:pos x="645" y="15"/>
                </a:cxn>
                <a:cxn ang="0">
                  <a:pos x="459" y="72"/>
                </a:cxn>
                <a:cxn ang="0">
                  <a:pos x="345" y="75"/>
                </a:cxn>
                <a:cxn ang="0">
                  <a:pos x="327" y="93"/>
                </a:cxn>
                <a:cxn ang="0">
                  <a:pos x="330" y="102"/>
                </a:cxn>
                <a:cxn ang="0">
                  <a:pos x="339" y="108"/>
                </a:cxn>
                <a:cxn ang="0">
                  <a:pos x="324" y="105"/>
                </a:cxn>
                <a:cxn ang="0">
                  <a:pos x="333" y="102"/>
                </a:cxn>
                <a:cxn ang="0">
                  <a:pos x="288" y="108"/>
                </a:cxn>
                <a:cxn ang="0">
                  <a:pos x="222" y="132"/>
                </a:cxn>
                <a:cxn ang="0">
                  <a:pos x="180" y="153"/>
                </a:cxn>
                <a:cxn ang="0">
                  <a:pos x="141" y="204"/>
                </a:cxn>
                <a:cxn ang="0">
                  <a:pos x="105" y="210"/>
                </a:cxn>
                <a:cxn ang="0">
                  <a:pos x="6" y="213"/>
                </a:cxn>
                <a:cxn ang="0">
                  <a:pos x="33" y="279"/>
                </a:cxn>
                <a:cxn ang="0">
                  <a:pos x="36" y="360"/>
                </a:cxn>
                <a:cxn ang="0">
                  <a:pos x="54" y="435"/>
                </a:cxn>
                <a:cxn ang="0">
                  <a:pos x="102" y="489"/>
                </a:cxn>
                <a:cxn ang="0">
                  <a:pos x="174" y="510"/>
                </a:cxn>
                <a:cxn ang="0">
                  <a:pos x="240" y="621"/>
                </a:cxn>
                <a:cxn ang="0">
                  <a:pos x="243" y="639"/>
                </a:cxn>
                <a:cxn ang="0">
                  <a:pos x="261" y="645"/>
                </a:cxn>
                <a:cxn ang="0">
                  <a:pos x="282" y="711"/>
                </a:cxn>
                <a:cxn ang="0">
                  <a:pos x="249" y="783"/>
                </a:cxn>
                <a:cxn ang="0">
                  <a:pos x="249" y="813"/>
                </a:cxn>
                <a:cxn ang="0">
                  <a:pos x="267" y="867"/>
                </a:cxn>
                <a:cxn ang="0">
                  <a:pos x="309" y="879"/>
                </a:cxn>
                <a:cxn ang="0">
                  <a:pos x="327" y="885"/>
                </a:cxn>
                <a:cxn ang="0">
                  <a:pos x="324" y="969"/>
                </a:cxn>
                <a:cxn ang="0">
                  <a:pos x="312" y="996"/>
                </a:cxn>
                <a:cxn ang="0">
                  <a:pos x="387" y="1155"/>
                </a:cxn>
                <a:cxn ang="0">
                  <a:pos x="513" y="1179"/>
                </a:cxn>
                <a:cxn ang="0">
                  <a:pos x="528" y="1131"/>
                </a:cxn>
                <a:cxn ang="0">
                  <a:pos x="573" y="1119"/>
                </a:cxn>
                <a:cxn ang="0">
                  <a:pos x="573" y="1065"/>
                </a:cxn>
                <a:cxn ang="0">
                  <a:pos x="612" y="1050"/>
                </a:cxn>
                <a:cxn ang="0">
                  <a:pos x="612" y="960"/>
                </a:cxn>
                <a:cxn ang="0">
                  <a:pos x="600" y="942"/>
                </a:cxn>
                <a:cxn ang="0">
                  <a:pos x="570" y="936"/>
                </a:cxn>
                <a:cxn ang="0">
                  <a:pos x="540" y="918"/>
                </a:cxn>
                <a:cxn ang="0">
                  <a:pos x="504" y="879"/>
                </a:cxn>
                <a:cxn ang="0">
                  <a:pos x="492" y="825"/>
                </a:cxn>
                <a:cxn ang="0">
                  <a:pos x="504" y="762"/>
                </a:cxn>
                <a:cxn ang="0">
                  <a:pos x="510" y="735"/>
                </a:cxn>
                <a:cxn ang="0">
                  <a:pos x="534" y="729"/>
                </a:cxn>
                <a:cxn ang="0">
                  <a:pos x="603" y="708"/>
                </a:cxn>
                <a:cxn ang="0">
                  <a:pos x="717" y="702"/>
                </a:cxn>
                <a:cxn ang="0">
                  <a:pos x="765" y="666"/>
                </a:cxn>
                <a:cxn ang="0">
                  <a:pos x="786" y="612"/>
                </a:cxn>
                <a:cxn ang="0">
                  <a:pos x="762" y="525"/>
                </a:cxn>
                <a:cxn ang="0">
                  <a:pos x="750" y="465"/>
                </a:cxn>
                <a:cxn ang="0">
                  <a:pos x="756" y="399"/>
                </a:cxn>
                <a:cxn ang="0">
                  <a:pos x="762" y="381"/>
                </a:cxn>
                <a:cxn ang="0">
                  <a:pos x="789" y="369"/>
                </a:cxn>
                <a:cxn ang="0">
                  <a:pos x="792" y="333"/>
                </a:cxn>
                <a:cxn ang="0">
                  <a:pos x="801" y="327"/>
                </a:cxn>
                <a:cxn ang="0">
                  <a:pos x="837" y="243"/>
                </a:cxn>
                <a:cxn ang="0">
                  <a:pos x="801" y="141"/>
                </a:cxn>
                <a:cxn ang="0">
                  <a:pos x="801" y="42"/>
                </a:cxn>
              </a:cxnLst>
              <a:rect l="0" t="0" r="r" b="b"/>
              <a:pathLst>
                <a:path w="845" h="1185">
                  <a:moveTo>
                    <a:pt x="801" y="42"/>
                  </a:moveTo>
                  <a:cubicBezTo>
                    <a:pt x="774" y="35"/>
                    <a:pt x="801" y="46"/>
                    <a:pt x="786" y="27"/>
                  </a:cubicBezTo>
                  <a:cubicBezTo>
                    <a:pt x="782" y="22"/>
                    <a:pt x="742" y="14"/>
                    <a:pt x="732" y="12"/>
                  </a:cubicBezTo>
                  <a:cubicBezTo>
                    <a:pt x="724" y="7"/>
                    <a:pt x="705" y="0"/>
                    <a:pt x="705" y="0"/>
                  </a:cubicBezTo>
                  <a:cubicBezTo>
                    <a:pt x="684" y="5"/>
                    <a:pt x="665" y="8"/>
                    <a:pt x="645" y="15"/>
                  </a:cubicBezTo>
                  <a:cubicBezTo>
                    <a:pt x="575" y="85"/>
                    <a:pt x="590" y="68"/>
                    <a:pt x="459" y="72"/>
                  </a:cubicBezTo>
                  <a:cubicBezTo>
                    <a:pt x="420" y="75"/>
                    <a:pt x="384" y="72"/>
                    <a:pt x="345" y="75"/>
                  </a:cubicBezTo>
                  <a:cubicBezTo>
                    <a:pt x="339" y="81"/>
                    <a:pt x="324" y="85"/>
                    <a:pt x="327" y="93"/>
                  </a:cubicBezTo>
                  <a:cubicBezTo>
                    <a:pt x="328" y="96"/>
                    <a:pt x="328" y="100"/>
                    <a:pt x="330" y="102"/>
                  </a:cubicBezTo>
                  <a:cubicBezTo>
                    <a:pt x="332" y="105"/>
                    <a:pt x="342" y="106"/>
                    <a:pt x="339" y="108"/>
                  </a:cubicBezTo>
                  <a:cubicBezTo>
                    <a:pt x="334" y="110"/>
                    <a:pt x="329" y="106"/>
                    <a:pt x="324" y="105"/>
                  </a:cubicBezTo>
                  <a:cubicBezTo>
                    <a:pt x="327" y="104"/>
                    <a:pt x="336" y="102"/>
                    <a:pt x="333" y="102"/>
                  </a:cubicBezTo>
                  <a:cubicBezTo>
                    <a:pt x="318" y="102"/>
                    <a:pt x="303" y="107"/>
                    <a:pt x="288" y="108"/>
                  </a:cubicBezTo>
                  <a:cubicBezTo>
                    <a:pt x="266" y="123"/>
                    <a:pt x="247" y="124"/>
                    <a:pt x="222" y="132"/>
                  </a:cubicBezTo>
                  <a:cubicBezTo>
                    <a:pt x="208" y="146"/>
                    <a:pt x="196" y="142"/>
                    <a:pt x="180" y="153"/>
                  </a:cubicBezTo>
                  <a:cubicBezTo>
                    <a:pt x="175" y="160"/>
                    <a:pt x="148" y="199"/>
                    <a:pt x="141" y="204"/>
                  </a:cubicBezTo>
                  <a:cubicBezTo>
                    <a:pt x="131" y="211"/>
                    <a:pt x="117" y="209"/>
                    <a:pt x="105" y="210"/>
                  </a:cubicBezTo>
                  <a:cubicBezTo>
                    <a:pt x="72" y="212"/>
                    <a:pt x="39" y="212"/>
                    <a:pt x="6" y="213"/>
                  </a:cubicBezTo>
                  <a:cubicBezTo>
                    <a:pt x="2" y="242"/>
                    <a:pt x="0" y="271"/>
                    <a:pt x="33" y="279"/>
                  </a:cubicBezTo>
                  <a:cubicBezTo>
                    <a:pt x="36" y="306"/>
                    <a:pt x="31" y="333"/>
                    <a:pt x="36" y="360"/>
                  </a:cubicBezTo>
                  <a:cubicBezTo>
                    <a:pt x="38" y="390"/>
                    <a:pt x="38" y="411"/>
                    <a:pt x="54" y="435"/>
                  </a:cubicBezTo>
                  <a:cubicBezTo>
                    <a:pt x="61" y="468"/>
                    <a:pt x="69" y="482"/>
                    <a:pt x="102" y="489"/>
                  </a:cubicBezTo>
                  <a:cubicBezTo>
                    <a:pt x="124" y="505"/>
                    <a:pt x="148" y="505"/>
                    <a:pt x="174" y="510"/>
                  </a:cubicBezTo>
                  <a:cubicBezTo>
                    <a:pt x="201" y="546"/>
                    <a:pt x="208" y="589"/>
                    <a:pt x="240" y="621"/>
                  </a:cubicBezTo>
                  <a:cubicBezTo>
                    <a:pt x="241" y="627"/>
                    <a:pt x="239" y="634"/>
                    <a:pt x="243" y="639"/>
                  </a:cubicBezTo>
                  <a:cubicBezTo>
                    <a:pt x="247" y="644"/>
                    <a:pt x="261" y="645"/>
                    <a:pt x="261" y="645"/>
                  </a:cubicBezTo>
                  <a:cubicBezTo>
                    <a:pt x="267" y="668"/>
                    <a:pt x="275" y="689"/>
                    <a:pt x="282" y="711"/>
                  </a:cubicBezTo>
                  <a:cubicBezTo>
                    <a:pt x="279" y="781"/>
                    <a:pt x="297" y="776"/>
                    <a:pt x="249" y="783"/>
                  </a:cubicBezTo>
                  <a:cubicBezTo>
                    <a:pt x="241" y="795"/>
                    <a:pt x="245" y="800"/>
                    <a:pt x="249" y="813"/>
                  </a:cubicBezTo>
                  <a:cubicBezTo>
                    <a:pt x="251" y="836"/>
                    <a:pt x="245" y="856"/>
                    <a:pt x="267" y="867"/>
                  </a:cubicBezTo>
                  <a:cubicBezTo>
                    <a:pt x="280" y="873"/>
                    <a:pt x="296" y="875"/>
                    <a:pt x="309" y="879"/>
                  </a:cubicBezTo>
                  <a:cubicBezTo>
                    <a:pt x="315" y="881"/>
                    <a:pt x="327" y="885"/>
                    <a:pt x="327" y="885"/>
                  </a:cubicBezTo>
                  <a:cubicBezTo>
                    <a:pt x="339" y="910"/>
                    <a:pt x="349" y="952"/>
                    <a:pt x="324" y="969"/>
                  </a:cubicBezTo>
                  <a:cubicBezTo>
                    <a:pt x="319" y="977"/>
                    <a:pt x="312" y="996"/>
                    <a:pt x="312" y="996"/>
                  </a:cubicBezTo>
                  <a:cubicBezTo>
                    <a:pt x="315" y="1092"/>
                    <a:pt x="294" y="1139"/>
                    <a:pt x="387" y="1155"/>
                  </a:cubicBezTo>
                  <a:cubicBezTo>
                    <a:pt x="427" y="1185"/>
                    <a:pt x="466" y="1170"/>
                    <a:pt x="513" y="1179"/>
                  </a:cubicBezTo>
                  <a:cubicBezTo>
                    <a:pt x="515" y="1173"/>
                    <a:pt x="527" y="1132"/>
                    <a:pt x="528" y="1131"/>
                  </a:cubicBezTo>
                  <a:cubicBezTo>
                    <a:pt x="535" y="1124"/>
                    <a:pt x="562" y="1121"/>
                    <a:pt x="573" y="1119"/>
                  </a:cubicBezTo>
                  <a:cubicBezTo>
                    <a:pt x="571" y="1104"/>
                    <a:pt x="561" y="1079"/>
                    <a:pt x="573" y="1065"/>
                  </a:cubicBezTo>
                  <a:cubicBezTo>
                    <a:pt x="576" y="1061"/>
                    <a:pt x="607" y="1052"/>
                    <a:pt x="612" y="1050"/>
                  </a:cubicBezTo>
                  <a:cubicBezTo>
                    <a:pt x="621" y="1022"/>
                    <a:pt x="626" y="987"/>
                    <a:pt x="612" y="960"/>
                  </a:cubicBezTo>
                  <a:cubicBezTo>
                    <a:pt x="609" y="954"/>
                    <a:pt x="604" y="948"/>
                    <a:pt x="600" y="942"/>
                  </a:cubicBezTo>
                  <a:cubicBezTo>
                    <a:pt x="594" y="934"/>
                    <a:pt x="570" y="936"/>
                    <a:pt x="570" y="936"/>
                  </a:cubicBezTo>
                  <a:cubicBezTo>
                    <a:pt x="560" y="930"/>
                    <a:pt x="549" y="925"/>
                    <a:pt x="540" y="918"/>
                  </a:cubicBezTo>
                  <a:cubicBezTo>
                    <a:pt x="526" y="907"/>
                    <a:pt x="517" y="892"/>
                    <a:pt x="504" y="879"/>
                  </a:cubicBezTo>
                  <a:cubicBezTo>
                    <a:pt x="500" y="861"/>
                    <a:pt x="496" y="843"/>
                    <a:pt x="492" y="825"/>
                  </a:cubicBezTo>
                  <a:cubicBezTo>
                    <a:pt x="501" y="786"/>
                    <a:pt x="496" y="807"/>
                    <a:pt x="504" y="762"/>
                  </a:cubicBezTo>
                  <a:cubicBezTo>
                    <a:pt x="506" y="753"/>
                    <a:pt x="502" y="739"/>
                    <a:pt x="510" y="735"/>
                  </a:cubicBezTo>
                  <a:cubicBezTo>
                    <a:pt x="517" y="731"/>
                    <a:pt x="526" y="731"/>
                    <a:pt x="534" y="729"/>
                  </a:cubicBezTo>
                  <a:cubicBezTo>
                    <a:pt x="569" y="706"/>
                    <a:pt x="550" y="704"/>
                    <a:pt x="603" y="708"/>
                  </a:cubicBezTo>
                  <a:cubicBezTo>
                    <a:pt x="642" y="718"/>
                    <a:pt x="678" y="712"/>
                    <a:pt x="717" y="702"/>
                  </a:cubicBezTo>
                  <a:cubicBezTo>
                    <a:pt x="728" y="670"/>
                    <a:pt x="726" y="676"/>
                    <a:pt x="765" y="666"/>
                  </a:cubicBezTo>
                  <a:cubicBezTo>
                    <a:pt x="768" y="645"/>
                    <a:pt x="774" y="630"/>
                    <a:pt x="786" y="612"/>
                  </a:cubicBezTo>
                  <a:cubicBezTo>
                    <a:pt x="783" y="547"/>
                    <a:pt x="797" y="551"/>
                    <a:pt x="762" y="525"/>
                  </a:cubicBezTo>
                  <a:cubicBezTo>
                    <a:pt x="757" y="505"/>
                    <a:pt x="753" y="485"/>
                    <a:pt x="750" y="465"/>
                  </a:cubicBezTo>
                  <a:cubicBezTo>
                    <a:pt x="751" y="456"/>
                    <a:pt x="753" y="413"/>
                    <a:pt x="756" y="399"/>
                  </a:cubicBezTo>
                  <a:cubicBezTo>
                    <a:pt x="757" y="393"/>
                    <a:pt x="756" y="383"/>
                    <a:pt x="762" y="381"/>
                  </a:cubicBezTo>
                  <a:cubicBezTo>
                    <a:pt x="783" y="374"/>
                    <a:pt x="775" y="379"/>
                    <a:pt x="789" y="369"/>
                  </a:cubicBezTo>
                  <a:cubicBezTo>
                    <a:pt x="790" y="357"/>
                    <a:pt x="789" y="345"/>
                    <a:pt x="792" y="333"/>
                  </a:cubicBezTo>
                  <a:cubicBezTo>
                    <a:pt x="793" y="330"/>
                    <a:pt x="800" y="330"/>
                    <a:pt x="801" y="327"/>
                  </a:cubicBezTo>
                  <a:cubicBezTo>
                    <a:pt x="820" y="260"/>
                    <a:pt x="788" y="292"/>
                    <a:pt x="837" y="243"/>
                  </a:cubicBezTo>
                  <a:cubicBezTo>
                    <a:pt x="845" y="212"/>
                    <a:pt x="828" y="159"/>
                    <a:pt x="801" y="141"/>
                  </a:cubicBezTo>
                  <a:cubicBezTo>
                    <a:pt x="790" y="109"/>
                    <a:pt x="793" y="75"/>
                    <a:pt x="801" y="42"/>
                  </a:cubicBezTo>
                  <a:close/>
                </a:path>
              </a:pathLst>
            </a:custGeom>
            <a:gradFill rotWithShape="0">
              <a:gsLst>
                <a:gs pos="0">
                  <a:srgbClr val="FF9900">
                    <a:gamma/>
                    <a:shade val="30196"/>
                    <a:invGamma/>
                  </a:srgbClr>
                </a:gs>
                <a:gs pos="100000">
                  <a:srgbClr val="FF9900"/>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06" name="Freeform 6"/>
            <p:cNvSpPr>
              <a:spLocks/>
            </p:cNvSpPr>
            <p:nvPr/>
          </p:nvSpPr>
          <p:spPr bwMode="auto">
            <a:xfrm>
              <a:off x="1595" y="3096"/>
              <a:ext cx="1052" cy="674"/>
            </a:xfrm>
            <a:custGeom>
              <a:avLst/>
              <a:gdLst/>
              <a:ahLst/>
              <a:cxnLst>
                <a:cxn ang="0">
                  <a:pos x="752" y="72"/>
                </a:cxn>
                <a:cxn ang="0">
                  <a:pos x="800" y="103"/>
                </a:cxn>
                <a:cxn ang="0">
                  <a:pos x="843" y="62"/>
                </a:cxn>
                <a:cxn ang="0">
                  <a:pos x="891" y="4"/>
                </a:cxn>
                <a:cxn ang="0">
                  <a:pos x="941" y="16"/>
                </a:cxn>
                <a:cxn ang="0">
                  <a:pos x="999" y="79"/>
                </a:cxn>
                <a:cxn ang="0">
                  <a:pos x="1045" y="165"/>
                </a:cxn>
                <a:cxn ang="0">
                  <a:pos x="1001" y="261"/>
                </a:cxn>
                <a:cxn ang="0">
                  <a:pos x="905" y="415"/>
                </a:cxn>
                <a:cxn ang="0">
                  <a:pos x="872" y="456"/>
                </a:cxn>
                <a:cxn ang="0">
                  <a:pos x="850" y="472"/>
                </a:cxn>
                <a:cxn ang="0">
                  <a:pos x="783" y="532"/>
                </a:cxn>
                <a:cxn ang="0">
                  <a:pos x="718" y="609"/>
                </a:cxn>
                <a:cxn ang="0">
                  <a:pos x="699" y="643"/>
                </a:cxn>
                <a:cxn ang="0">
                  <a:pos x="670" y="657"/>
                </a:cxn>
                <a:cxn ang="0">
                  <a:pos x="562" y="667"/>
                </a:cxn>
                <a:cxn ang="0">
                  <a:pos x="502" y="645"/>
                </a:cxn>
                <a:cxn ang="0">
                  <a:pos x="373" y="578"/>
                </a:cxn>
                <a:cxn ang="0">
                  <a:pos x="265" y="547"/>
                </a:cxn>
                <a:cxn ang="0">
                  <a:pos x="193" y="508"/>
                </a:cxn>
                <a:cxn ang="0">
                  <a:pos x="113" y="564"/>
                </a:cxn>
                <a:cxn ang="0">
                  <a:pos x="75" y="472"/>
                </a:cxn>
                <a:cxn ang="0">
                  <a:pos x="5" y="422"/>
                </a:cxn>
                <a:cxn ang="0">
                  <a:pos x="56" y="384"/>
                </a:cxn>
                <a:cxn ang="0">
                  <a:pos x="123" y="381"/>
                </a:cxn>
                <a:cxn ang="0">
                  <a:pos x="181" y="412"/>
                </a:cxn>
                <a:cxn ang="0">
                  <a:pos x="257" y="388"/>
                </a:cxn>
                <a:cxn ang="0">
                  <a:pos x="394" y="338"/>
                </a:cxn>
                <a:cxn ang="0">
                  <a:pos x="493" y="300"/>
                </a:cxn>
                <a:cxn ang="0">
                  <a:pos x="569" y="297"/>
                </a:cxn>
                <a:cxn ang="0">
                  <a:pos x="685" y="314"/>
                </a:cxn>
                <a:cxn ang="0">
                  <a:pos x="728" y="206"/>
                </a:cxn>
                <a:cxn ang="0">
                  <a:pos x="728" y="69"/>
                </a:cxn>
              </a:cxnLst>
              <a:rect l="0" t="0" r="r" b="b"/>
              <a:pathLst>
                <a:path w="1052" h="674">
                  <a:moveTo>
                    <a:pt x="728" y="69"/>
                  </a:moveTo>
                  <a:cubicBezTo>
                    <a:pt x="736" y="70"/>
                    <a:pt x="744" y="70"/>
                    <a:pt x="752" y="72"/>
                  </a:cubicBezTo>
                  <a:cubicBezTo>
                    <a:pt x="762" y="74"/>
                    <a:pt x="758" y="78"/>
                    <a:pt x="764" y="84"/>
                  </a:cubicBezTo>
                  <a:cubicBezTo>
                    <a:pt x="774" y="94"/>
                    <a:pt x="787" y="98"/>
                    <a:pt x="800" y="103"/>
                  </a:cubicBezTo>
                  <a:cubicBezTo>
                    <a:pt x="807" y="113"/>
                    <a:pt x="809" y="113"/>
                    <a:pt x="821" y="110"/>
                  </a:cubicBezTo>
                  <a:cubicBezTo>
                    <a:pt x="832" y="94"/>
                    <a:pt x="829" y="76"/>
                    <a:pt x="843" y="62"/>
                  </a:cubicBezTo>
                  <a:cubicBezTo>
                    <a:pt x="845" y="30"/>
                    <a:pt x="847" y="19"/>
                    <a:pt x="877" y="12"/>
                  </a:cubicBezTo>
                  <a:cubicBezTo>
                    <a:pt x="883" y="7"/>
                    <a:pt x="884" y="6"/>
                    <a:pt x="891" y="4"/>
                  </a:cubicBezTo>
                  <a:cubicBezTo>
                    <a:pt x="896" y="2"/>
                    <a:pt x="905" y="0"/>
                    <a:pt x="905" y="0"/>
                  </a:cubicBezTo>
                  <a:cubicBezTo>
                    <a:pt x="919" y="4"/>
                    <a:pt x="929" y="9"/>
                    <a:pt x="941" y="16"/>
                  </a:cubicBezTo>
                  <a:cubicBezTo>
                    <a:pt x="948" y="28"/>
                    <a:pt x="962" y="48"/>
                    <a:pt x="975" y="52"/>
                  </a:cubicBezTo>
                  <a:cubicBezTo>
                    <a:pt x="986" y="60"/>
                    <a:pt x="991" y="68"/>
                    <a:pt x="999" y="79"/>
                  </a:cubicBezTo>
                  <a:cubicBezTo>
                    <a:pt x="1001" y="87"/>
                    <a:pt x="1011" y="100"/>
                    <a:pt x="1011" y="100"/>
                  </a:cubicBezTo>
                  <a:cubicBezTo>
                    <a:pt x="1018" y="126"/>
                    <a:pt x="1035" y="142"/>
                    <a:pt x="1045" y="165"/>
                  </a:cubicBezTo>
                  <a:cubicBezTo>
                    <a:pt x="1041" y="188"/>
                    <a:pt x="1044" y="207"/>
                    <a:pt x="1052" y="228"/>
                  </a:cubicBezTo>
                  <a:cubicBezTo>
                    <a:pt x="1043" y="249"/>
                    <a:pt x="1022" y="257"/>
                    <a:pt x="1001" y="261"/>
                  </a:cubicBezTo>
                  <a:cubicBezTo>
                    <a:pt x="969" y="284"/>
                    <a:pt x="947" y="307"/>
                    <a:pt x="929" y="343"/>
                  </a:cubicBezTo>
                  <a:cubicBezTo>
                    <a:pt x="924" y="364"/>
                    <a:pt x="919" y="397"/>
                    <a:pt x="905" y="415"/>
                  </a:cubicBezTo>
                  <a:cubicBezTo>
                    <a:pt x="900" y="421"/>
                    <a:pt x="892" y="426"/>
                    <a:pt x="886" y="432"/>
                  </a:cubicBezTo>
                  <a:cubicBezTo>
                    <a:pt x="879" y="439"/>
                    <a:pt x="878" y="449"/>
                    <a:pt x="872" y="456"/>
                  </a:cubicBezTo>
                  <a:cubicBezTo>
                    <a:pt x="870" y="459"/>
                    <a:pt x="868" y="461"/>
                    <a:pt x="865" y="463"/>
                  </a:cubicBezTo>
                  <a:cubicBezTo>
                    <a:pt x="860" y="466"/>
                    <a:pt x="854" y="468"/>
                    <a:pt x="850" y="472"/>
                  </a:cubicBezTo>
                  <a:cubicBezTo>
                    <a:pt x="840" y="483"/>
                    <a:pt x="827" y="497"/>
                    <a:pt x="814" y="504"/>
                  </a:cubicBezTo>
                  <a:cubicBezTo>
                    <a:pt x="806" y="515"/>
                    <a:pt x="793" y="521"/>
                    <a:pt x="783" y="532"/>
                  </a:cubicBezTo>
                  <a:cubicBezTo>
                    <a:pt x="762" y="555"/>
                    <a:pt x="743" y="580"/>
                    <a:pt x="721" y="602"/>
                  </a:cubicBezTo>
                  <a:cubicBezTo>
                    <a:pt x="720" y="604"/>
                    <a:pt x="719" y="607"/>
                    <a:pt x="718" y="609"/>
                  </a:cubicBezTo>
                  <a:cubicBezTo>
                    <a:pt x="717" y="614"/>
                    <a:pt x="718" y="619"/>
                    <a:pt x="716" y="624"/>
                  </a:cubicBezTo>
                  <a:cubicBezTo>
                    <a:pt x="714" y="632"/>
                    <a:pt x="704" y="637"/>
                    <a:pt x="699" y="643"/>
                  </a:cubicBezTo>
                  <a:cubicBezTo>
                    <a:pt x="698" y="647"/>
                    <a:pt x="701" y="653"/>
                    <a:pt x="697" y="655"/>
                  </a:cubicBezTo>
                  <a:cubicBezTo>
                    <a:pt x="689" y="659"/>
                    <a:pt x="679" y="655"/>
                    <a:pt x="670" y="657"/>
                  </a:cubicBezTo>
                  <a:cubicBezTo>
                    <a:pt x="663" y="659"/>
                    <a:pt x="656" y="671"/>
                    <a:pt x="644" y="674"/>
                  </a:cubicBezTo>
                  <a:cubicBezTo>
                    <a:pt x="584" y="672"/>
                    <a:pt x="596" y="674"/>
                    <a:pt x="562" y="667"/>
                  </a:cubicBezTo>
                  <a:cubicBezTo>
                    <a:pt x="550" y="662"/>
                    <a:pt x="539" y="661"/>
                    <a:pt x="526" y="660"/>
                  </a:cubicBezTo>
                  <a:cubicBezTo>
                    <a:pt x="517" y="654"/>
                    <a:pt x="509" y="653"/>
                    <a:pt x="502" y="645"/>
                  </a:cubicBezTo>
                  <a:cubicBezTo>
                    <a:pt x="486" y="626"/>
                    <a:pt x="478" y="603"/>
                    <a:pt x="452" y="595"/>
                  </a:cubicBezTo>
                  <a:cubicBezTo>
                    <a:pt x="428" y="578"/>
                    <a:pt x="404" y="579"/>
                    <a:pt x="373" y="578"/>
                  </a:cubicBezTo>
                  <a:cubicBezTo>
                    <a:pt x="352" y="575"/>
                    <a:pt x="341" y="563"/>
                    <a:pt x="322" y="556"/>
                  </a:cubicBezTo>
                  <a:cubicBezTo>
                    <a:pt x="304" y="550"/>
                    <a:pt x="284" y="550"/>
                    <a:pt x="265" y="547"/>
                  </a:cubicBezTo>
                  <a:cubicBezTo>
                    <a:pt x="255" y="541"/>
                    <a:pt x="249" y="531"/>
                    <a:pt x="238" y="525"/>
                  </a:cubicBezTo>
                  <a:cubicBezTo>
                    <a:pt x="224" y="518"/>
                    <a:pt x="208" y="513"/>
                    <a:pt x="193" y="508"/>
                  </a:cubicBezTo>
                  <a:cubicBezTo>
                    <a:pt x="171" y="512"/>
                    <a:pt x="160" y="527"/>
                    <a:pt x="142" y="540"/>
                  </a:cubicBezTo>
                  <a:cubicBezTo>
                    <a:pt x="138" y="560"/>
                    <a:pt x="130" y="558"/>
                    <a:pt x="113" y="564"/>
                  </a:cubicBezTo>
                  <a:cubicBezTo>
                    <a:pt x="100" y="561"/>
                    <a:pt x="94" y="561"/>
                    <a:pt x="89" y="549"/>
                  </a:cubicBezTo>
                  <a:cubicBezTo>
                    <a:pt x="88" y="521"/>
                    <a:pt x="90" y="496"/>
                    <a:pt x="75" y="472"/>
                  </a:cubicBezTo>
                  <a:cubicBezTo>
                    <a:pt x="70" y="455"/>
                    <a:pt x="52" y="454"/>
                    <a:pt x="37" y="451"/>
                  </a:cubicBezTo>
                  <a:cubicBezTo>
                    <a:pt x="22" y="445"/>
                    <a:pt x="14" y="435"/>
                    <a:pt x="5" y="422"/>
                  </a:cubicBezTo>
                  <a:cubicBezTo>
                    <a:pt x="0" y="405"/>
                    <a:pt x="16" y="392"/>
                    <a:pt x="32" y="388"/>
                  </a:cubicBezTo>
                  <a:cubicBezTo>
                    <a:pt x="40" y="386"/>
                    <a:pt x="56" y="384"/>
                    <a:pt x="56" y="384"/>
                  </a:cubicBezTo>
                  <a:cubicBezTo>
                    <a:pt x="65" y="380"/>
                    <a:pt x="75" y="376"/>
                    <a:pt x="85" y="374"/>
                  </a:cubicBezTo>
                  <a:cubicBezTo>
                    <a:pt x="103" y="376"/>
                    <a:pt x="108" y="377"/>
                    <a:pt x="123" y="381"/>
                  </a:cubicBezTo>
                  <a:cubicBezTo>
                    <a:pt x="130" y="386"/>
                    <a:pt x="142" y="400"/>
                    <a:pt x="149" y="403"/>
                  </a:cubicBezTo>
                  <a:cubicBezTo>
                    <a:pt x="158" y="407"/>
                    <a:pt x="171" y="409"/>
                    <a:pt x="181" y="412"/>
                  </a:cubicBezTo>
                  <a:cubicBezTo>
                    <a:pt x="198" y="424"/>
                    <a:pt x="199" y="420"/>
                    <a:pt x="224" y="417"/>
                  </a:cubicBezTo>
                  <a:cubicBezTo>
                    <a:pt x="237" y="408"/>
                    <a:pt x="242" y="393"/>
                    <a:pt x="257" y="388"/>
                  </a:cubicBezTo>
                  <a:cubicBezTo>
                    <a:pt x="268" y="372"/>
                    <a:pt x="284" y="352"/>
                    <a:pt x="303" y="348"/>
                  </a:cubicBezTo>
                  <a:cubicBezTo>
                    <a:pt x="336" y="354"/>
                    <a:pt x="364" y="347"/>
                    <a:pt x="394" y="338"/>
                  </a:cubicBezTo>
                  <a:cubicBezTo>
                    <a:pt x="407" y="328"/>
                    <a:pt x="424" y="326"/>
                    <a:pt x="440" y="324"/>
                  </a:cubicBezTo>
                  <a:cubicBezTo>
                    <a:pt x="458" y="316"/>
                    <a:pt x="474" y="305"/>
                    <a:pt x="493" y="300"/>
                  </a:cubicBezTo>
                  <a:cubicBezTo>
                    <a:pt x="506" y="291"/>
                    <a:pt x="515" y="290"/>
                    <a:pt x="531" y="288"/>
                  </a:cubicBezTo>
                  <a:cubicBezTo>
                    <a:pt x="545" y="290"/>
                    <a:pt x="556" y="294"/>
                    <a:pt x="569" y="297"/>
                  </a:cubicBezTo>
                  <a:cubicBezTo>
                    <a:pt x="594" y="313"/>
                    <a:pt x="612" y="324"/>
                    <a:pt x="639" y="336"/>
                  </a:cubicBezTo>
                  <a:cubicBezTo>
                    <a:pt x="657" y="331"/>
                    <a:pt x="669" y="324"/>
                    <a:pt x="685" y="314"/>
                  </a:cubicBezTo>
                  <a:cubicBezTo>
                    <a:pt x="689" y="293"/>
                    <a:pt x="699" y="283"/>
                    <a:pt x="711" y="266"/>
                  </a:cubicBezTo>
                  <a:cubicBezTo>
                    <a:pt x="715" y="247"/>
                    <a:pt x="720" y="224"/>
                    <a:pt x="728" y="206"/>
                  </a:cubicBezTo>
                  <a:cubicBezTo>
                    <a:pt x="732" y="180"/>
                    <a:pt x="739" y="154"/>
                    <a:pt x="742" y="127"/>
                  </a:cubicBezTo>
                  <a:cubicBezTo>
                    <a:pt x="741" y="108"/>
                    <a:pt x="740" y="86"/>
                    <a:pt x="728" y="69"/>
                  </a:cubicBezTo>
                  <a:close/>
                </a:path>
              </a:pathLst>
            </a:custGeom>
            <a:gradFill rotWithShape="0">
              <a:gsLst>
                <a:gs pos="0">
                  <a:srgbClr val="99CCFF"/>
                </a:gs>
                <a:gs pos="100000">
                  <a:srgbClr val="99CCFF">
                    <a:gamma/>
                    <a:shade val="49804"/>
                    <a:invGamma/>
                  </a:srgbClr>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07" name="Freeform 7"/>
            <p:cNvSpPr>
              <a:spLocks/>
            </p:cNvSpPr>
            <p:nvPr/>
          </p:nvSpPr>
          <p:spPr bwMode="auto">
            <a:xfrm>
              <a:off x="1703" y="2969"/>
              <a:ext cx="650" cy="570"/>
            </a:xfrm>
            <a:custGeom>
              <a:avLst/>
              <a:gdLst/>
              <a:ahLst/>
              <a:cxnLst>
                <a:cxn ang="0">
                  <a:pos x="381" y="3"/>
                </a:cxn>
                <a:cxn ang="0">
                  <a:pos x="422" y="63"/>
                </a:cxn>
                <a:cxn ang="0">
                  <a:pos x="455" y="150"/>
                </a:cxn>
                <a:cxn ang="0">
                  <a:pos x="467" y="224"/>
                </a:cxn>
                <a:cxn ang="0">
                  <a:pos x="487" y="253"/>
                </a:cxn>
                <a:cxn ang="0">
                  <a:pos x="513" y="222"/>
                </a:cxn>
                <a:cxn ang="0">
                  <a:pos x="542" y="198"/>
                </a:cxn>
                <a:cxn ang="0">
                  <a:pos x="585" y="193"/>
                </a:cxn>
                <a:cxn ang="0">
                  <a:pos x="611" y="212"/>
                </a:cxn>
                <a:cxn ang="0">
                  <a:pos x="633" y="227"/>
                </a:cxn>
                <a:cxn ang="0">
                  <a:pos x="643" y="239"/>
                </a:cxn>
                <a:cxn ang="0">
                  <a:pos x="647" y="253"/>
                </a:cxn>
                <a:cxn ang="0">
                  <a:pos x="650" y="315"/>
                </a:cxn>
                <a:cxn ang="0">
                  <a:pos x="635" y="371"/>
                </a:cxn>
                <a:cxn ang="0">
                  <a:pos x="628" y="392"/>
                </a:cxn>
                <a:cxn ang="0">
                  <a:pos x="607" y="431"/>
                </a:cxn>
                <a:cxn ang="0">
                  <a:pos x="583" y="469"/>
                </a:cxn>
                <a:cxn ang="0">
                  <a:pos x="561" y="476"/>
                </a:cxn>
                <a:cxn ang="0">
                  <a:pos x="539" y="483"/>
                </a:cxn>
                <a:cxn ang="0">
                  <a:pos x="511" y="474"/>
                </a:cxn>
                <a:cxn ang="0">
                  <a:pos x="479" y="443"/>
                </a:cxn>
                <a:cxn ang="0">
                  <a:pos x="443" y="445"/>
                </a:cxn>
                <a:cxn ang="0">
                  <a:pos x="395" y="452"/>
                </a:cxn>
                <a:cxn ang="0">
                  <a:pos x="367" y="459"/>
                </a:cxn>
                <a:cxn ang="0">
                  <a:pos x="352" y="467"/>
                </a:cxn>
                <a:cxn ang="0">
                  <a:pos x="338" y="471"/>
                </a:cxn>
                <a:cxn ang="0">
                  <a:pos x="203" y="503"/>
                </a:cxn>
                <a:cxn ang="0">
                  <a:pos x="191" y="519"/>
                </a:cxn>
                <a:cxn ang="0">
                  <a:pos x="177" y="524"/>
                </a:cxn>
                <a:cxn ang="0">
                  <a:pos x="127" y="553"/>
                </a:cxn>
                <a:cxn ang="0">
                  <a:pos x="100" y="570"/>
                </a:cxn>
                <a:cxn ang="0">
                  <a:pos x="74" y="560"/>
                </a:cxn>
                <a:cxn ang="0">
                  <a:pos x="55" y="548"/>
                </a:cxn>
                <a:cxn ang="0">
                  <a:pos x="11" y="522"/>
                </a:cxn>
                <a:cxn ang="0">
                  <a:pos x="7" y="510"/>
                </a:cxn>
                <a:cxn ang="0">
                  <a:pos x="50" y="486"/>
                </a:cxn>
                <a:cxn ang="0">
                  <a:pos x="79" y="443"/>
                </a:cxn>
                <a:cxn ang="0">
                  <a:pos x="88" y="411"/>
                </a:cxn>
                <a:cxn ang="0">
                  <a:pos x="86" y="327"/>
                </a:cxn>
                <a:cxn ang="0">
                  <a:pos x="79" y="323"/>
                </a:cxn>
                <a:cxn ang="0">
                  <a:pos x="62" y="306"/>
                </a:cxn>
                <a:cxn ang="0">
                  <a:pos x="50" y="277"/>
                </a:cxn>
                <a:cxn ang="0">
                  <a:pos x="93" y="255"/>
                </a:cxn>
                <a:cxn ang="0">
                  <a:pos x="115" y="236"/>
                </a:cxn>
                <a:cxn ang="0">
                  <a:pos x="117" y="229"/>
                </a:cxn>
                <a:cxn ang="0">
                  <a:pos x="131" y="224"/>
                </a:cxn>
                <a:cxn ang="0">
                  <a:pos x="146" y="195"/>
                </a:cxn>
                <a:cxn ang="0">
                  <a:pos x="155" y="181"/>
                </a:cxn>
                <a:cxn ang="0">
                  <a:pos x="163" y="159"/>
                </a:cxn>
                <a:cxn ang="0">
                  <a:pos x="196" y="121"/>
                </a:cxn>
                <a:cxn ang="0">
                  <a:pos x="230" y="75"/>
                </a:cxn>
                <a:cxn ang="0">
                  <a:pos x="275" y="63"/>
                </a:cxn>
                <a:cxn ang="0">
                  <a:pos x="290" y="44"/>
                </a:cxn>
                <a:cxn ang="0">
                  <a:pos x="343" y="18"/>
                </a:cxn>
                <a:cxn ang="0">
                  <a:pos x="381" y="3"/>
                </a:cxn>
              </a:cxnLst>
              <a:rect l="0" t="0" r="r" b="b"/>
              <a:pathLst>
                <a:path w="650" h="570">
                  <a:moveTo>
                    <a:pt x="381" y="3"/>
                  </a:moveTo>
                  <a:cubicBezTo>
                    <a:pt x="375" y="26"/>
                    <a:pt x="400" y="57"/>
                    <a:pt x="422" y="63"/>
                  </a:cubicBezTo>
                  <a:cubicBezTo>
                    <a:pt x="438" y="89"/>
                    <a:pt x="449" y="120"/>
                    <a:pt x="455" y="150"/>
                  </a:cubicBezTo>
                  <a:cubicBezTo>
                    <a:pt x="457" y="176"/>
                    <a:pt x="460" y="199"/>
                    <a:pt x="467" y="224"/>
                  </a:cubicBezTo>
                  <a:cubicBezTo>
                    <a:pt x="470" y="246"/>
                    <a:pt x="467" y="249"/>
                    <a:pt x="487" y="253"/>
                  </a:cubicBezTo>
                  <a:cubicBezTo>
                    <a:pt x="490" y="241"/>
                    <a:pt x="501" y="225"/>
                    <a:pt x="513" y="222"/>
                  </a:cubicBezTo>
                  <a:cubicBezTo>
                    <a:pt x="528" y="212"/>
                    <a:pt x="521" y="204"/>
                    <a:pt x="542" y="198"/>
                  </a:cubicBezTo>
                  <a:cubicBezTo>
                    <a:pt x="560" y="185"/>
                    <a:pt x="563" y="189"/>
                    <a:pt x="585" y="193"/>
                  </a:cubicBezTo>
                  <a:cubicBezTo>
                    <a:pt x="595" y="200"/>
                    <a:pt x="599" y="209"/>
                    <a:pt x="611" y="212"/>
                  </a:cubicBezTo>
                  <a:cubicBezTo>
                    <a:pt x="621" y="218"/>
                    <a:pt x="625" y="218"/>
                    <a:pt x="633" y="227"/>
                  </a:cubicBezTo>
                  <a:cubicBezTo>
                    <a:pt x="640" y="251"/>
                    <a:pt x="628" y="215"/>
                    <a:pt x="643" y="239"/>
                  </a:cubicBezTo>
                  <a:cubicBezTo>
                    <a:pt x="646" y="243"/>
                    <a:pt x="647" y="253"/>
                    <a:pt x="647" y="253"/>
                  </a:cubicBezTo>
                  <a:cubicBezTo>
                    <a:pt x="646" y="276"/>
                    <a:pt x="643" y="294"/>
                    <a:pt x="650" y="315"/>
                  </a:cubicBezTo>
                  <a:cubicBezTo>
                    <a:pt x="643" y="334"/>
                    <a:pt x="646" y="353"/>
                    <a:pt x="635" y="371"/>
                  </a:cubicBezTo>
                  <a:cubicBezTo>
                    <a:pt x="630" y="387"/>
                    <a:pt x="633" y="381"/>
                    <a:pt x="628" y="392"/>
                  </a:cubicBezTo>
                  <a:cubicBezTo>
                    <a:pt x="623" y="421"/>
                    <a:pt x="630" y="423"/>
                    <a:pt x="607" y="431"/>
                  </a:cubicBezTo>
                  <a:cubicBezTo>
                    <a:pt x="598" y="444"/>
                    <a:pt x="599" y="464"/>
                    <a:pt x="583" y="469"/>
                  </a:cubicBezTo>
                  <a:cubicBezTo>
                    <a:pt x="576" y="478"/>
                    <a:pt x="572" y="481"/>
                    <a:pt x="561" y="476"/>
                  </a:cubicBezTo>
                  <a:cubicBezTo>
                    <a:pt x="554" y="479"/>
                    <a:pt x="547" y="481"/>
                    <a:pt x="539" y="483"/>
                  </a:cubicBezTo>
                  <a:cubicBezTo>
                    <a:pt x="529" y="480"/>
                    <a:pt x="521" y="477"/>
                    <a:pt x="511" y="474"/>
                  </a:cubicBezTo>
                  <a:cubicBezTo>
                    <a:pt x="499" y="467"/>
                    <a:pt x="490" y="453"/>
                    <a:pt x="479" y="443"/>
                  </a:cubicBezTo>
                  <a:cubicBezTo>
                    <a:pt x="451" y="448"/>
                    <a:pt x="463" y="448"/>
                    <a:pt x="443" y="445"/>
                  </a:cubicBezTo>
                  <a:cubicBezTo>
                    <a:pt x="426" y="446"/>
                    <a:pt x="412" y="449"/>
                    <a:pt x="395" y="452"/>
                  </a:cubicBezTo>
                  <a:cubicBezTo>
                    <a:pt x="386" y="454"/>
                    <a:pt x="367" y="459"/>
                    <a:pt x="367" y="459"/>
                  </a:cubicBezTo>
                  <a:cubicBezTo>
                    <a:pt x="361" y="463"/>
                    <a:pt x="359" y="465"/>
                    <a:pt x="352" y="467"/>
                  </a:cubicBezTo>
                  <a:cubicBezTo>
                    <a:pt x="347" y="469"/>
                    <a:pt x="338" y="471"/>
                    <a:pt x="338" y="471"/>
                  </a:cubicBezTo>
                  <a:cubicBezTo>
                    <a:pt x="299" y="499"/>
                    <a:pt x="248" y="501"/>
                    <a:pt x="203" y="503"/>
                  </a:cubicBezTo>
                  <a:cubicBezTo>
                    <a:pt x="190" y="507"/>
                    <a:pt x="199" y="511"/>
                    <a:pt x="191" y="519"/>
                  </a:cubicBezTo>
                  <a:cubicBezTo>
                    <a:pt x="189" y="521"/>
                    <a:pt x="179" y="523"/>
                    <a:pt x="177" y="524"/>
                  </a:cubicBezTo>
                  <a:cubicBezTo>
                    <a:pt x="162" y="535"/>
                    <a:pt x="145" y="548"/>
                    <a:pt x="127" y="553"/>
                  </a:cubicBezTo>
                  <a:cubicBezTo>
                    <a:pt x="119" y="564"/>
                    <a:pt x="112" y="565"/>
                    <a:pt x="100" y="570"/>
                  </a:cubicBezTo>
                  <a:cubicBezTo>
                    <a:pt x="90" y="567"/>
                    <a:pt x="83" y="564"/>
                    <a:pt x="74" y="560"/>
                  </a:cubicBezTo>
                  <a:cubicBezTo>
                    <a:pt x="68" y="551"/>
                    <a:pt x="64" y="553"/>
                    <a:pt x="55" y="548"/>
                  </a:cubicBezTo>
                  <a:cubicBezTo>
                    <a:pt x="40" y="540"/>
                    <a:pt x="28" y="526"/>
                    <a:pt x="11" y="522"/>
                  </a:cubicBezTo>
                  <a:cubicBezTo>
                    <a:pt x="5" y="517"/>
                    <a:pt x="0" y="518"/>
                    <a:pt x="7" y="510"/>
                  </a:cubicBezTo>
                  <a:cubicBezTo>
                    <a:pt x="17" y="498"/>
                    <a:pt x="39" y="497"/>
                    <a:pt x="50" y="486"/>
                  </a:cubicBezTo>
                  <a:cubicBezTo>
                    <a:pt x="62" y="474"/>
                    <a:pt x="69" y="457"/>
                    <a:pt x="79" y="443"/>
                  </a:cubicBezTo>
                  <a:cubicBezTo>
                    <a:pt x="82" y="432"/>
                    <a:pt x="85" y="422"/>
                    <a:pt x="88" y="411"/>
                  </a:cubicBezTo>
                  <a:cubicBezTo>
                    <a:pt x="91" y="386"/>
                    <a:pt x="91" y="352"/>
                    <a:pt x="86" y="327"/>
                  </a:cubicBezTo>
                  <a:cubicBezTo>
                    <a:pt x="85" y="324"/>
                    <a:pt x="81" y="325"/>
                    <a:pt x="79" y="323"/>
                  </a:cubicBezTo>
                  <a:cubicBezTo>
                    <a:pt x="73" y="318"/>
                    <a:pt x="62" y="306"/>
                    <a:pt x="62" y="306"/>
                  </a:cubicBezTo>
                  <a:cubicBezTo>
                    <a:pt x="58" y="296"/>
                    <a:pt x="53" y="287"/>
                    <a:pt x="50" y="277"/>
                  </a:cubicBezTo>
                  <a:cubicBezTo>
                    <a:pt x="55" y="249"/>
                    <a:pt x="54" y="258"/>
                    <a:pt x="93" y="255"/>
                  </a:cubicBezTo>
                  <a:cubicBezTo>
                    <a:pt x="108" y="251"/>
                    <a:pt x="110" y="251"/>
                    <a:pt x="115" y="236"/>
                  </a:cubicBezTo>
                  <a:cubicBezTo>
                    <a:pt x="116" y="234"/>
                    <a:pt x="115" y="231"/>
                    <a:pt x="117" y="229"/>
                  </a:cubicBezTo>
                  <a:cubicBezTo>
                    <a:pt x="121" y="225"/>
                    <a:pt x="126" y="226"/>
                    <a:pt x="131" y="224"/>
                  </a:cubicBezTo>
                  <a:cubicBezTo>
                    <a:pt x="135" y="214"/>
                    <a:pt x="140" y="204"/>
                    <a:pt x="146" y="195"/>
                  </a:cubicBezTo>
                  <a:cubicBezTo>
                    <a:pt x="150" y="181"/>
                    <a:pt x="145" y="196"/>
                    <a:pt x="155" y="181"/>
                  </a:cubicBezTo>
                  <a:cubicBezTo>
                    <a:pt x="159" y="175"/>
                    <a:pt x="160" y="166"/>
                    <a:pt x="163" y="159"/>
                  </a:cubicBezTo>
                  <a:cubicBezTo>
                    <a:pt x="170" y="145"/>
                    <a:pt x="184" y="130"/>
                    <a:pt x="196" y="121"/>
                  </a:cubicBezTo>
                  <a:cubicBezTo>
                    <a:pt x="203" y="105"/>
                    <a:pt x="214" y="82"/>
                    <a:pt x="230" y="75"/>
                  </a:cubicBezTo>
                  <a:cubicBezTo>
                    <a:pt x="250" y="84"/>
                    <a:pt x="260" y="73"/>
                    <a:pt x="275" y="63"/>
                  </a:cubicBezTo>
                  <a:cubicBezTo>
                    <a:pt x="279" y="54"/>
                    <a:pt x="282" y="50"/>
                    <a:pt x="290" y="44"/>
                  </a:cubicBezTo>
                  <a:cubicBezTo>
                    <a:pt x="295" y="25"/>
                    <a:pt x="326" y="20"/>
                    <a:pt x="343" y="18"/>
                  </a:cubicBezTo>
                  <a:cubicBezTo>
                    <a:pt x="358" y="12"/>
                    <a:pt x="365" y="0"/>
                    <a:pt x="381" y="3"/>
                  </a:cubicBezTo>
                  <a:close/>
                </a:path>
              </a:pathLst>
            </a:custGeom>
            <a:gradFill rotWithShape="0">
              <a:gsLst>
                <a:gs pos="0">
                  <a:srgbClr val="99CCFF"/>
                </a:gs>
                <a:gs pos="100000">
                  <a:srgbClr val="99CCFF">
                    <a:gamma/>
                    <a:shade val="49804"/>
                    <a:invGamma/>
                  </a:srgbClr>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08" name="Oval 8" descr="Logomarca Coca-Cola (nueva versión)">
              <a:hlinkClick r:id="rId2" action="ppaction://hlinksldjump" highlightClick="1"/>
            </p:cNvPr>
            <p:cNvSpPr>
              <a:spLocks noChangeArrowheads="1"/>
            </p:cNvSpPr>
            <p:nvPr/>
          </p:nvSpPr>
          <p:spPr bwMode="auto">
            <a:xfrm>
              <a:off x="2162" y="1600"/>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09" name="Freeform 9"/>
            <p:cNvSpPr>
              <a:spLocks/>
            </p:cNvSpPr>
            <p:nvPr/>
          </p:nvSpPr>
          <p:spPr bwMode="auto">
            <a:xfrm>
              <a:off x="2294" y="1032"/>
              <a:ext cx="2037" cy="984"/>
            </a:xfrm>
            <a:custGeom>
              <a:avLst/>
              <a:gdLst/>
              <a:ahLst/>
              <a:cxnLst>
                <a:cxn ang="0">
                  <a:pos x="321" y="3"/>
                </a:cxn>
                <a:cxn ang="0">
                  <a:pos x="438" y="27"/>
                </a:cxn>
                <a:cxn ang="0">
                  <a:pos x="648" y="165"/>
                </a:cxn>
                <a:cxn ang="0">
                  <a:pos x="795" y="171"/>
                </a:cxn>
                <a:cxn ang="0">
                  <a:pos x="870" y="231"/>
                </a:cxn>
                <a:cxn ang="0">
                  <a:pos x="912" y="279"/>
                </a:cxn>
                <a:cxn ang="0">
                  <a:pos x="1074" y="369"/>
                </a:cxn>
                <a:cxn ang="0">
                  <a:pos x="1230" y="405"/>
                </a:cxn>
                <a:cxn ang="0">
                  <a:pos x="1314" y="405"/>
                </a:cxn>
                <a:cxn ang="0">
                  <a:pos x="1494" y="414"/>
                </a:cxn>
                <a:cxn ang="0">
                  <a:pos x="1623" y="390"/>
                </a:cxn>
                <a:cxn ang="0">
                  <a:pos x="1695" y="399"/>
                </a:cxn>
                <a:cxn ang="0">
                  <a:pos x="1752" y="444"/>
                </a:cxn>
                <a:cxn ang="0">
                  <a:pos x="1791" y="477"/>
                </a:cxn>
                <a:cxn ang="0">
                  <a:pos x="1890" y="543"/>
                </a:cxn>
                <a:cxn ang="0">
                  <a:pos x="1950" y="588"/>
                </a:cxn>
                <a:cxn ang="0">
                  <a:pos x="2016" y="657"/>
                </a:cxn>
                <a:cxn ang="0">
                  <a:pos x="2037" y="711"/>
                </a:cxn>
                <a:cxn ang="0">
                  <a:pos x="1944" y="705"/>
                </a:cxn>
                <a:cxn ang="0">
                  <a:pos x="1869" y="669"/>
                </a:cxn>
                <a:cxn ang="0">
                  <a:pos x="1272" y="648"/>
                </a:cxn>
                <a:cxn ang="0">
                  <a:pos x="810" y="651"/>
                </a:cxn>
                <a:cxn ang="0">
                  <a:pos x="699" y="690"/>
                </a:cxn>
                <a:cxn ang="0">
                  <a:pos x="642" y="741"/>
                </a:cxn>
                <a:cxn ang="0">
                  <a:pos x="594" y="822"/>
                </a:cxn>
                <a:cxn ang="0">
                  <a:pos x="561" y="885"/>
                </a:cxn>
                <a:cxn ang="0">
                  <a:pos x="405" y="975"/>
                </a:cxn>
                <a:cxn ang="0">
                  <a:pos x="186" y="960"/>
                </a:cxn>
                <a:cxn ang="0">
                  <a:pos x="123" y="915"/>
                </a:cxn>
                <a:cxn ang="0">
                  <a:pos x="75" y="885"/>
                </a:cxn>
                <a:cxn ang="0">
                  <a:pos x="42" y="861"/>
                </a:cxn>
                <a:cxn ang="0">
                  <a:pos x="12" y="819"/>
                </a:cxn>
                <a:cxn ang="0">
                  <a:pos x="3" y="753"/>
                </a:cxn>
                <a:cxn ang="0">
                  <a:pos x="75" y="672"/>
                </a:cxn>
                <a:cxn ang="0">
                  <a:pos x="231" y="654"/>
                </a:cxn>
                <a:cxn ang="0">
                  <a:pos x="297" y="552"/>
                </a:cxn>
                <a:cxn ang="0">
                  <a:pos x="258" y="438"/>
                </a:cxn>
                <a:cxn ang="0">
                  <a:pos x="297" y="306"/>
                </a:cxn>
                <a:cxn ang="0">
                  <a:pos x="336" y="192"/>
                </a:cxn>
                <a:cxn ang="0">
                  <a:pos x="336" y="117"/>
                </a:cxn>
                <a:cxn ang="0">
                  <a:pos x="300" y="60"/>
                </a:cxn>
                <a:cxn ang="0">
                  <a:pos x="312" y="3"/>
                </a:cxn>
              </a:cxnLst>
              <a:rect l="0" t="0" r="r" b="b"/>
              <a:pathLst>
                <a:path w="2037" h="984">
                  <a:moveTo>
                    <a:pt x="306" y="0"/>
                  </a:moveTo>
                  <a:cubicBezTo>
                    <a:pt x="311" y="1"/>
                    <a:pt x="316" y="3"/>
                    <a:pt x="321" y="3"/>
                  </a:cubicBezTo>
                  <a:cubicBezTo>
                    <a:pt x="343" y="5"/>
                    <a:pt x="365" y="4"/>
                    <a:pt x="387" y="6"/>
                  </a:cubicBezTo>
                  <a:cubicBezTo>
                    <a:pt x="406" y="8"/>
                    <a:pt x="420" y="23"/>
                    <a:pt x="438" y="27"/>
                  </a:cubicBezTo>
                  <a:cubicBezTo>
                    <a:pt x="462" y="43"/>
                    <a:pt x="490" y="47"/>
                    <a:pt x="516" y="60"/>
                  </a:cubicBezTo>
                  <a:cubicBezTo>
                    <a:pt x="545" y="104"/>
                    <a:pt x="604" y="136"/>
                    <a:pt x="648" y="165"/>
                  </a:cubicBezTo>
                  <a:cubicBezTo>
                    <a:pt x="672" y="181"/>
                    <a:pt x="706" y="167"/>
                    <a:pt x="735" y="168"/>
                  </a:cubicBezTo>
                  <a:cubicBezTo>
                    <a:pt x="755" y="169"/>
                    <a:pt x="775" y="170"/>
                    <a:pt x="795" y="171"/>
                  </a:cubicBezTo>
                  <a:cubicBezTo>
                    <a:pt x="803" y="176"/>
                    <a:pt x="822" y="183"/>
                    <a:pt x="822" y="183"/>
                  </a:cubicBezTo>
                  <a:cubicBezTo>
                    <a:pt x="836" y="203"/>
                    <a:pt x="853" y="214"/>
                    <a:pt x="870" y="231"/>
                  </a:cubicBezTo>
                  <a:cubicBezTo>
                    <a:pt x="879" y="240"/>
                    <a:pt x="876" y="247"/>
                    <a:pt x="888" y="255"/>
                  </a:cubicBezTo>
                  <a:cubicBezTo>
                    <a:pt x="895" y="265"/>
                    <a:pt x="902" y="272"/>
                    <a:pt x="912" y="279"/>
                  </a:cubicBezTo>
                  <a:cubicBezTo>
                    <a:pt x="931" y="307"/>
                    <a:pt x="934" y="363"/>
                    <a:pt x="981" y="366"/>
                  </a:cubicBezTo>
                  <a:cubicBezTo>
                    <a:pt x="1012" y="368"/>
                    <a:pt x="1043" y="368"/>
                    <a:pt x="1074" y="369"/>
                  </a:cubicBezTo>
                  <a:cubicBezTo>
                    <a:pt x="1121" y="385"/>
                    <a:pt x="1151" y="390"/>
                    <a:pt x="1203" y="393"/>
                  </a:cubicBezTo>
                  <a:cubicBezTo>
                    <a:pt x="1224" y="400"/>
                    <a:pt x="1216" y="395"/>
                    <a:pt x="1230" y="405"/>
                  </a:cubicBezTo>
                  <a:cubicBezTo>
                    <a:pt x="1237" y="415"/>
                    <a:pt x="1242" y="419"/>
                    <a:pt x="1254" y="423"/>
                  </a:cubicBezTo>
                  <a:cubicBezTo>
                    <a:pt x="1276" y="420"/>
                    <a:pt x="1296" y="417"/>
                    <a:pt x="1314" y="405"/>
                  </a:cubicBezTo>
                  <a:cubicBezTo>
                    <a:pt x="1343" y="407"/>
                    <a:pt x="1360" y="410"/>
                    <a:pt x="1386" y="414"/>
                  </a:cubicBezTo>
                  <a:cubicBezTo>
                    <a:pt x="1421" y="426"/>
                    <a:pt x="1458" y="416"/>
                    <a:pt x="1494" y="414"/>
                  </a:cubicBezTo>
                  <a:cubicBezTo>
                    <a:pt x="1515" y="400"/>
                    <a:pt x="1536" y="381"/>
                    <a:pt x="1560" y="375"/>
                  </a:cubicBezTo>
                  <a:cubicBezTo>
                    <a:pt x="1586" y="357"/>
                    <a:pt x="1599" y="387"/>
                    <a:pt x="1623" y="390"/>
                  </a:cubicBezTo>
                  <a:cubicBezTo>
                    <a:pt x="1638" y="392"/>
                    <a:pt x="1653" y="392"/>
                    <a:pt x="1668" y="393"/>
                  </a:cubicBezTo>
                  <a:cubicBezTo>
                    <a:pt x="1677" y="395"/>
                    <a:pt x="1688" y="392"/>
                    <a:pt x="1695" y="399"/>
                  </a:cubicBezTo>
                  <a:cubicBezTo>
                    <a:pt x="1700" y="404"/>
                    <a:pt x="1701" y="413"/>
                    <a:pt x="1707" y="417"/>
                  </a:cubicBezTo>
                  <a:cubicBezTo>
                    <a:pt x="1722" y="427"/>
                    <a:pt x="1735" y="438"/>
                    <a:pt x="1752" y="444"/>
                  </a:cubicBezTo>
                  <a:cubicBezTo>
                    <a:pt x="1757" y="460"/>
                    <a:pt x="1752" y="451"/>
                    <a:pt x="1773" y="465"/>
                  </a:cubicBezTo>
                  <a:cubicBezTo>
                    <a:pt x="1779" y="469"/>
                    <a:pt x="1791" y="477"/>
                    <a:pt x="1791" y="477"/>
                  </a:cubicBezTo>
                  <a:cubicBezTo>
                    <a:pt x="1801" y="508"/>
                    <a:pt x="1845" y="516"/>
                    <a:pt x="1872" y="531"/>
                  </a:cubicBezTo>
                  <a:cubicBezTo>
                    <a:pt x="1878" y="535"/>
                    <a:pt x="1883" y="541"/>
                    <a:pt x="1890" y="543"/>
                  </a:cubicBezTo>
                  <a:cubicBezTo>
                    <a:pt x="1896" y="545"/>
                    <a:pt x="1908" y="549"/>
                    <a:pt x="1908" y="549"/>
                  </a:cubicBezTo>
                  <a:cubicBezTo>
                    <a:pt x="1918" y="565"/>
                    <a:pt x="1934" y="578"/>
                    <a:pt x="1950" y="588"/>
                  </a:cubicBezTo>
                  <a:cubicBezTo>
                    <a:pt x="1956" y="597"/>
                    <a:pt x="1974" y="609"/>
                    <a:pt x="1974" y="609"/>
                  </a:cubicBezTo>
                  <a:cubicBezTo>
                    <a:pt x="1985" y="625"/>
                    <a:pt x="2009" y="641"/>
                    <a:pt x="2016" y="657"/>
                  </a:cubicBezTo>
                  <a:cubicBezTo>
                    <a:pt x="2020" y="666"/>
                    <a:pt x="2024" y="675"/>
                    <a:pt x="2028" y="684"/>
                  </a:cubicBezTo>
                  <a:cubicBezTo>
                    <a:pt x="2032" y="693"/>
                    <a:pt x="2037" y="711"/>
                    <a:pt x="2037" y="711"/>
                  </a:cubicBezTo>
                  <a:cubicBezTo>
                    <a:pt x="2031" y="730"/>
                    <a:pt x="2017" y="722"/>
                    <a:pt x="1998" y="720"/>
                  </a:cubicBezTo>
                  <a:cubicBezTo>
                    <a:pt x="1977" y="713"/>
                    <a:pt x="1969" y="708"/>
                    <a:pt x="1944" y="705"/>
                  </a:cubicBezTo>
                  <a:cubicBezTo>
                    <a:pt x="1935" y="679"/>
                    <a:pt x="1911" y="680"/>
                    <a:pt x="1887" y="675"/>
                  </a:cubicBezTo>
                  <a:cubicBezTo>
                    <a:pt x="1881" y="674"/>
                    <a:pt x="1869" y="669"/>
                    <a:pt x="1869" y="669"/>
                  </a:cubicBezTo>
                  <a:cubicBezTo>
                    <a:pt x="1769" y="672"/>
                    <a:pt x="1675" y="672"/>
                    <a:pt x="1575" y="669"/>
                  </a:cubicBezTo>
                  <a:cubicBezTo>
                    <a:pt x="1476" y="644"/>
                    <a:pt x="1375" y="651"/>
                    <a:pt x="1272" y="648"/>
                  </a:cubicBezTo>
                  <a:cubicBezTo>
                    <a:pt x="1139" y="651"/>
                    <a:pt x="1021" y="647"/>
                    <a:pt x="885" y="645"/>
                  </a:cubicBezTo>
                  <a:cubicBezTo>
                    <a:pt x="860" y="648"/>
                    <a:pt x="835" y="648"/>
                    <a:pt x="810" y="651"/>
                  </a:cubicBezTo>
                  <a:cubicBezTo>
                    <a:pt x="794" y="653"/>
                    <a:pt x="787" y="661"/>
                    <a:pt x="774" y="669"/>
                  </a:cubicBezTo>
                  <a:cubicBezTo>
                    <a:pt x="753" y="683"/>
                    <a:pt x="723" y="688"/>
                    <a:pt x="699" y="690"/>
                  </a:cubicBezTo>
                  <a:cubicBezTo>
                    <a:pt x="685" y="695"/>
                    <a:pt x="678" y="709"/>
                    <a:pt x="666" y="717"/>
                  </a:cubicBezTo>
                  <a:cubicBezTo>
                    <a:pt x="659" y="727"/>
                    <a:pt x="650" y="731"/>
                    <a:pt x="642" y="741"/>
                  </a:cubicBezTo>
                  <a:cubicBezTo>
                    <a:pt x="627" y="761"/>
                    <a:pt x="614" y="783"/>
                    <a:pt x="600" y="804"/>
                  </a:cubicBezTo>
                  <a:cubicBezTo>
                    <a:pt x="596" y="809"/>
                    <a:pt x="598" y="817"/>
                    <a:pt x="594" y="822"/>
                  </a:cubicBezTo>
                  <a:cubicBezTo>
                    <a:pt x="585" y="836"/>
                    <a:pt x="581" y="853"/>
                    <a:pt x="573" y="867"/>
                  </a:cubicBezTo>
                  <a:cubicBezTo>
                    <a:pt x="569" y="873"/>
                    <a:pt x="561" y="885"/>
                    <a:pt x="561" y="885"/>
                  </a:cubicBezTo>
                  <a:cubicBezTo>
                    <a:pt x="551" y="924"/>
                    <a:pt x="527" y="970"/>
                    <a:pt x="486" y="984"/>
                  </a:cubicBezTo>
                  <a:cubicBezTo>
                    <a:pt x="459" y="982"/>
                    <a:pt x="432" y="980"/>
                    <a:pt x="405" y="975"/>
                  </a:cubicBezTo>
                  <a:cubicBezTo>
                    <a:pt x="340" y="978"/>
                    <a:pt x="280" y="972"/>
                    <a:pt x="216" y="966"/>
                  </a:cubicBezTo>
                  <a:cubicBezTo>
                    <a:pt x="206" y="964"/>
                    <a:pt x="196" y="962"/>
                    <a:pt x="186" y="960"/>
                  </a:cubicBezTo>
                  <a:cubicBezTo>
                    <a:pt x="180" y="958"/>
                    <a:pt x="168" y="954"/>
                    <a:pt x="168" y="954"/>
                  </a:cubicBezTo>
                  <a:cubicBezTo>
                    <a:pt x="149" y="926"/>
                    <a:pt x="151" y="929"/>
                    <a:pt x="123" y="915"/>
                  </a:cubicBezTo>
                  <a:cubicBezTo>
                    <a:pt x="114" y="910"/>
                    <a:pt x="96" y="900"/>
                    <a:pt x="96" y="900"/>
                  </a:cubicBezTo>
                  <a:cubicBezTo>
                    <a:pt x="91" y="885"/>
                    <a:pt x="96" y="892"/>
                    <a:pt x="75" y="885"/>
                  </a:cubicBezTo>
                  <a:cubicBezTo>
                    <a:pt x="72" y="884"/>
                    <a:pt x="66" y="882"/>
                    <a:pt x="66" y="882"/>
                  </a:cubicBezTo>
                  <a:cubicBezTo>
                    <a:pt x="56" y="867"/>
                    <a:pt x="63" y="875"/>
                    <a:pt x="42" y="861"/>
                  </a:cubicBezTo>
                  <a:cubicBezTo>
                    <a:pt x="36" y="857"/>
                    <a:pt x="24" y="849"/>
                    <a:pt x="24" y="849"/>
                  </a:cubicBezTo>
                  <a:cubicBezTo>
                    <a:pt x="17" y="839"/>
                    <a:pt x="18" y="829"/>
                    <a:pt x="12" y="819"/>
                  </a:cubicBezTo>
                  <a:cubicBezTo>
                    <a:pt x="8" y="813"/>
                    <a:pt x="0" y="801"/>
                    <a:pt x="0" y="801"/>
                  </a:cubicBezTo>
                  <a:cubicBezTo>
                    <a:pt x="1" y="785"/>
                    <a:pt x="3" y="769"/>
                    <a:pt x="3" y="753"/>
                  </a:cubicBezTo>
                  <a:cubicBezTo>
                    <a:pt x="3" y="747"/>
                    <a:pt x="0" y="741"/>
                    <a:pt x="0" y="735"/>
                  </a:cubicBezTo>
                  <a:cubicBezTo>
                    <a:pt x="0" y="705"/>
                    <a:pt x="50" y="680"/>
                    <a:pt x="75" y="672"/>
                  </a:cubicBezTo>
                  <a:cubicBezTo>
                    <a:pt x="111" y="684"/>
                    <a:pt x="87" y="678"/>
                    <a:pt x="150" y="675"/>
                  </a:cubicBezTo>
                  <a:cubicBezTo>
                    <a:pt x="177" y="671"/>
                    <a:pt x="208" y="670"/>
                    <a:pt x="231" y="654"/>
                  </a:cubicBezTo>
                  <a:cubicBezTo>
                    <a:pt x="235" y="642"/>
                    <a:pt x="240" y="640"/>
                    <a:pt x="252" y="636"/>
                  </a:cubicBezTo>
                  <a:cubicBezTo>
                    <a:pt x="271" y="607"/>
                    <a:pt x="288" y="587"/>
                    <a:pt x="297" y="552"/>
                  </a:cubicBezTo>
                  <a:cubicBezTo>
                    <a:pt x="295" y="527"/>
                    <a:pt x="294" y="481"/>
                    <a:pt x="270" y="465"/>
                  </a:cubicBezTo>
                  <a:cubicBezTo>
                    <a:pt x="265" y="457"/>
                    <a:pt x="258" y="438"/>
                    <a:pt x="258" y="438"/>
                  </a:cubicBezTo>
                  <a:cubicBezTo>
                    <a:pt x="254" y="407"/>
                    <a:pt x="254" y="369"/>
                    <a:pt x="267" y="339"/>
                  </a:cubicBezTo>
                  <a:cubicBezTo>
                    <a:pt x="273" y="326"/>
                    <a:pt x="289" y="318"/>
                    <a:pt x="297" y="306"/>
                  </a:cubicBezTo>
                  <a:cubicBezTo>
                    <a:pt x="305" y="272"/>
                    <a:pt x="316" y="242"/>
                    <a:pt x="327" y="210"/>
                  </a:cubicBezTo>
                  <a:cubicBezTo>
                    <a:pt x="338" y="177"/>
                    <a:pt x="320" y="227"/>
                    <a:pt x="336" y="192"/>
                  </a:cubicBezTo>
                  <a:cubicBezTo>
                    <a:pt x="339" y="186"/>
                    <a:pt x="342" y="174"/>
                    <a:pt x="342" y="174"/>
                  </a:cubicBezTo>
                  <a:cubicBezTo>
                    <a:pt x="341" y="155"/>
                    <a:pt x="345" y="134"/>
                    <a:pt x="336" y="117"/>
                  </a:cubicBezTo>
                  <a:cubicBezTo>
                    <a:pt x="331" y="108"/>
                    <a:pt x="318" y="90"/>
                    <a:pt x="318" y="90"/>
                  </a:cubicBezTo>
                  <a:cubicBezTo>
                    <a:pt x="314" y="72"/>
                    <a:pt x="309" y="74"/>
                    <a:pt x="300" y="60"/>
                  </a:cubicBezTo>
                  <a:cubicBezTo>
                    <a:pt x="301" y="42"/>
                    <a:pt x="299" y="24"/>
                    <a:pt x="303" y="6"/>
                  </a:cubicBezTo>
                  <a:cubicBezTo>
                    <a:pt x="304" y="3"/>
                    <a:pt x="311" y="6"/>
                    <a:pt x="312" y="3"/>
                  </a:cubicBezTo>
                  <a:cubicBezTo>
                    <a:pt x="313" y="1"/>
                    <a:pt x="308" y="1"/>
                    <a:pt x="306" y="0"/>
                  </a:cubicBezTo>
                  <a:close/>
                </a:path>
              </a:pathLst>
            </a:custGeom>
            <a:gradFill rotWithShape="0">
              <a:gsLst>
                <a:gs pos="0">
                  <a:srgbClr val="FF9900">
                    <a:gamma/>
                    <a:shade val="30196"/>
                    <a:invGamma/>
                  </a:srgbClr>
                </a:gs>
                <a:gs pos="100000">
                  <a:srgbClr val="FF9900"/>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10" name="Freeform 10"/>
            <p:cNvSpPr>
              <a:spLocks/>
            </p:cNvSpPr>
            <p:nvPr/>
          </p:nvSpPr>
          <p:spPr bwMode="auto">
            <a:xfrm>
              <a:off x="2256" y="1674"/>
              <a:ext cx="2065" cy="1142"/>
            </a:xfrm>
            <a:custGeom>
              <a:avLst/>
              <a:gdLst/>
              <a:ahLst/>
              <a:cxnLst>
                <a:cxn ang="0">
                  <a:pos x="193" y="312"/>
                </a:cxn>
                <a:cxn ang="0">
                  <a:pos x="358" y="330"/>
                </a:cxn>
                <a:cxn ang="0">
                  <a:pos x="538" y="324"/>
                </a:cxn>
                <a:cxn ang="0">
                  <a:pos x="598" y="219"/>
                </a:cxn>
                <a:cxn ang="0">
                  <a:pos x="649" y="129"/>
                </a:cxn>
                <a:cxn ang="0">
                  <a:pos x="715" y="69"/>
                </a:cxn>
                <a:cxn ang="0">
                  <a:pos x="850" y="18"/>
                </a:cxn>
                <a:cxn ang="0">
                  <a:pos x="1378" y="0"/>
                </a:cxn>
                <a:cxn ang="0">
                  <a:pos x="1591" y="24"/>
                </a:cxn>
                <a:cxn ang="0">
                  <a:pos x="1912" y="27"/>
                </a:cxn>
                <a:cxn ang="0">
                  <a:pos x="2050" y="78"/>
                </a:cxn>
                <a:cxn ang="0">
                  <a:pos x="2032" y="264"/>
                </a:cxn>
                <a:cxn ang="0">
                  <a:pos x="1978" y="405"/>
                </a:cxn>
                <a:cxn ang="0">
                  <a:pos x="1903" y="555"/>
                </a:cxn>
                <a:cxn ang="0">
                  <a:pos x="1858" y="621"/>
                </a:cxn>
                <a:cxn ang="0">
                  <a:pos x="1747" y="774"/>
                </a:cxn>
                <a:cxn ang="0">
                  <a:pos x="1648" y="891"/>
                </a:cxn>
                <a:cxn ang="0">
                  <a:pos x="1546" y="972"/>
                </a:cxn>
                <a:cxn ang="0">
                  <a:pos x="1507" y="1005"/>
                </a:cxn>
                <a:cxn ang="0">
                  <a:pos x="1432" y="1041"/>
                </a:cxn>
                <a:cxn ang="0">
                  <a:pos x="1396" y="1068"/>
                </a:cxn>
                <a:cxn ang="0">
                  <a:pos x="1330" y="1101"/>
                </a:cxn>
                <a:cxn ang="0">
                  <a:pos x="1282" y="1125"/>
                </a:cxn>
                <a:cxn ang="0">
                  <a:pos x="1204" y="1083"/>
                </a:cxn>
                <a:cxn ang="0">
                  <a:pos x="1126" y="1005"/>
                </a:cxn>
                <a:cxn ang="0">
                  <a:pos x="961" y="906"/>
                </a:cxn>
                <a:cxn ang="0">
                  <a:pos x="850" y="837"/>
                </a:cxn>
                <a:cxn ang="0">
                  <a:pos x="838" y="822"/>
                </a:cxn>
                <a:cxn ang="0">
                  <a:pos x="715" y="741"/>
                </a:cxn>
                <a:cxn ang="0">
                  <a:pos x="679" y="717"/>
                </a:cxn>
                <a:cxn ang="0">
                  <a:pos x="601" y="636"/>
                </a:cxn>
                <a:cxn ang="0">
                  <a:pos x="529" y="657"/>
                </a:cxn>
                <a:cxn ang="0">
                  <a:pos x="484" y="702"/>
                </a:cxn>
                <a:cxn ang="0">
                  <a:pos x="454" y="756"/>
                </a:cxn>
                <a:cxn ang="0">
                  <a:pos x="424" y="852"/>
                </a:cxn>
                <a:cxn ang="0">
                  <a:pos x="403" y="990"/>
                </a:cxn>
                <a:cxn ang="0">
                  <a:pos x="370" y="1131"/>
                </a:cxn>
                <a:cxn ang="0">
                  <a:pos x="253" y="1080"/>
                </a:cxn>
                <a:cxn ang="0">
                  <a:pos x="220" y="1053"/>
                </a:cxn>
                <a:cxn ang="0">
                  <a:pos x="172" y="1011"/>
                </a:cxn>
                <a:cxn ang="0">
                  <a:pos x="106" y="936"/>
                </a:cxn>
                <a:cxn ang="0">
                  <a:pos x="73" y="867"/>
                </a:cxn>
                <a:cxn ang="0">
                  <a:pos x="40" y="795"/>
                </a:cxn>
                <a:cxn ang="0">
                  <a:pos x="19" y="711"/>
                </a:cxn>
                <a:cxn ang="0">
                  <a:pos x="16" y="573"/>
                </a:cxn>
                <a:cxn ang="0">
                  <a:pos x="52" y="495"/>
                </a:cxn>
                <a:cxn ang="0">
                  <a:pos x="67" y="435"/>
                </a:cxn>
                <a:cxn ang="0">
                  <a:pos x="94" y="390"/>
                </a:cxn>
                <a:cxn ang="0">
                  <a:pos x="136" y="360"/>
                </a:cxn>
                <a:cxn ang="0">
                  <a:pos x="148" y="324"/>
                </a:cxn>
              </a:cxnLst>
              <a:rect l="0" t="0" r="r" b="b"/>
              <a:pathLst>
                <a:path w="2065" h="1142">
                  <a:moveTo>
                    <a:pt x="154" y="276"/>
                  </a:moveTo>
                  <a:cubicBezTo>
                    <a:pt x="176" y="281"/>
                    <a:pt x="174" y="304"/>
                    <a:pt x="193" y="312"/>
                  </a:cubicBezTo>
                  <a:cubicBezTo>
                    <a:pt x="216" y="322"/>
                    <a:pt x="227" y="319"/>
                    <a:pt x="256" y="321"/>
                  </a:cubicBezTo>
                  <a:cubicBezTo>
                    <a:pt x="289" y="332"/>
                    <a:pt x="325" y="329"/>
                    <a:pt x="358" y="330"/>
                  </a:cubicBezTo>
                  <a:cubicBezTo>
                    <a:pt x="411" y="338"/>
                    <a:pt x="386" y="335"/>
                    <a:pt x="433" y="339"/>
                  </a:cubicBezTo>
                  <a:cubicBezTo>
                    <a:pt x="466" y="346"/>
                    <a:pt x="509" y="344"/>
                    <a:pt x="538" y="324"/>
                  </a:cubicBezTo>
                  <a:cubicBezTo>
                    <a:pt x="552" y="303"/>
                    <a:pt x="544" y="310"/>
                    <a:pt x="559" y="300"/>
                  </a:cubicBezTo>
                  <a:cubicBezTo>
                    <a:pt x="568" y="272"/>
                    <a:pt x="588" y="248"/>
                    <a:pt x="598" y="219"/>
                  </a:cubicBezTo>
                  <a:cubicBezTo>
                    <a:pt x="600" y="212"/>
                    <a:pt x="608" y="208"/>
                    <a:pt x="610" y="201"/>
                  </a:cubicBezTo>
                  <a:cubicBezTo>
                    <a:pt x="616" y="184"/>
                    <a:pt x="636" y="142"/>
                    <a:pt x="649" y="129"/>
                  </a:cubicBezTo>
                  <a:cubicBezTo>
                    <a:pt x="659" y="119"/>
                    <a:pt x="673" y="89"/>
                    <a:pt x="688" y="84"/>
                  </a:cubicBezTo>
                  <a:cubicBezTo>
                    <a:pt x="698" y="81"/>
                    <a:pt x="715" y="69"/>
                    <a:pt x="715" y="69"/>
                  </a:cubicBezTo>
                  <a:cubicBezTo>
                    <a:pt x="729" y="47"/>
                    <a:pt x="745" y="53"/>
                    <a:pt x="769" y="45"/>
                  </a:cubicBezTo>
                  <a:cubicBezTo>
                    <a:pt x="799" y="35"/>
                    <a:pt x="818" y="22"/>
                    <a:pt x="850" y="18"/>
                  </a:cubicBezTo>
                  <a:cubicBezTo>
                    <a:pt x="909" y="3"/>
                    <a:pt x="887" y="12"/>
                    <a:pt x="1003" y="9"/>
                  </a:cubicBezTo>
                  <a:cubicBezTo>
                    <a:pt x="1125" y="21"/>
                    <a:pt x="1256" y="4"/>
                    <a:pt x="1378" y="0"/>
                  </a:cubicBezTo>
                  <a:cubicBezTo>
                    <a:pt x="1417" y="2"/>
                    <a:pt x="1456" y="3"/>
                    <a:pt x="1495" y="6"/>
                  </a:cubicBezTo>
                  <a:cubicBezTo>
                    <a:pt x="1527" y="8"/>
                    <a:pt x="1559" y="23"/>
                    <a:pt x="1591" y="24"/>
                  </a:cubicBezTo>
                  <a:cubicBezTo>
                    <a:pt x="1647" y="26"/>
                    <a:pt x="1703" y="26"/>
                    <a:pt x="1759" y="27"/>
                  </a:cubicBezTo>
                  <a:cubicBezTo>
                    <a:pt x="1832" y="24"/>
                    <a:pt x="1842" y="22"/>
                    <a:pt x="1912" y="27"/>
                  </a:cubicBezTo>
                  <a:cubicBezTo>
                    <a:pt x="1928" y="28"/>
                    <a:pt x="1955" y="42"/>
                    <a:pt x="1972" y="48"/>
                  </a:cubicBezTo>
                  <a:cubicBezTo>
                    <a:pt x="1986" y="70"/>
                    <a:pt x="2026" y="70"/>
                    <a:pt x="2050" y="78"/>
                  </a:cubicBezTo>
                  <a:cubicBezTo>
                    <a:pt x="2057" y="85"/>
                    <a:pt x="2065" y="105"/>
                    <a:pt x="2065" y="105"/>
                  </a:cubicBezTo>
                  <a:cubicBezTo>
                    <a:pt x="2062" y="161"/>
                    <a:pt x="2052" y="212"/>
                    <a:pt x="2032" y="264"/>
                  </a:cubicBezTo>
                  <a:cubicBezTo>
                    <a:pt x="2023" y="287"/>
                    <a:pt x="2013" y="305"/>
                    <a:pt x="2008" y="330"/>
                  </a:cubicBezTo>
                  <a:cubicBezTo>
                    <a:pt x="2003" y="358"/>
                    <a:pt x="1994" y="381"/>
                    <a:pt x="1978" y="405"/>
                  </a:cubicBezTo>
                  <a:cubicBezTo>
                    <a:pt x="1972" y="414"/>
                    <a:pt x="1960" y="432"/>
                    <a:pt x="1960" y="432"/>
                  </a:cubicBezTo>
                  <a:cubicBezTo>
                    <a:pt x="1948" y="474"/>
                    <a:pt x="1927" y="519"/>
                    <a:pt x="1903" y="555"/>
                  </a:cubicBezTo>
                  <a:cubicBezTo>
                    <a:pt x="1899" y="561"/>
                    <a:pt x="1891" y="564"/>
                    <a:pt x="1885" y="570"/>
                  </a:cubicBezTo>
                  <a:cubicBezTo>
                    <a:pt x="1879" y="589"/>
                    <a:pt x="1865" y="603"/>
                    <a:pt x="1858" y="621"/>
                  </a:cubicBezTo>
                  <a:cubicBezTo>
                    <a:pt x="1844" y="655"/>
                    <a:pt x="1820" y="702"/>
                    <a:pt x="1789" y="723"/>
                  </a:cubicBezTo>
                  <a:cubicBezTo>
                    <a:pt x="1777" y="741"/>
                    <a:pt x="1765" y="762"/>
                    <a:pt x="1747" y="774"/>
                  </a:cubicBezTo>
                  <a:cubicBezTo>
                    <a:pt x="1741" y="792"/>
                    <a:pt x="1719" y="803"/>
                    <a:pt x="1708" y="819"/>
                  </a:cubicBezTo>
                  <a:cubicBezTo>
                    <a:pt x="1690" y="846"/>
                    <a:pt x="1676" y="873"/>
                    <a:pt x="1648" y="891"/>
                  </a:cubicBezTo>
                  <a:cubicBezTo>
                    <a:pt x="1635" y="911"/>
                    <a:pt x="1617" y="916"/>
                    <a:pt x="1600" y="930"/>
                  </a:cubicBezTo>
                  <a:cubicBezTo>
                    <a:pt x="1584" y="944"/>
                    <a:pt x="1566" y="965"/>
                    <a:pt x="1546" y="972"/>
                  </a:cubicBezTo>
                  <a:cubicBezTo>
                    <a:pt x="1529" y="998"/>
                    <a:pt x="1552" y="967"/>
                    <a:pt x="1531" y="984"/>
                  </a:cubicBezTo>
                  <a:cubicBezTo>
                    <a:pt x="1514" y="998"/>
                    <a:pt x="1543" y="993"/>
                    <a:pt x="1507" y="1005"/>
                  </a:cubicBezTo>
                  <a:cubicBezTo>
                    <a:pt x="1492" y="1010"/>
                    <a:pt x="1473" y="1018"/>
                    <a:pt x="1459" y="1026"/>
                  </a:cubicBezTo>
                  <a:cubicBezTo>
                    <a:pt x="1428" y="1043"/>
                    <a:pt x="1452" y="1034"/>
                    <a:pt x="1432" y="1041"/>
                  </a:cubicBezTo>
                  <a:cubicBezTo>
                    <a:pt x="1418" y="1055"/>
                    <a:pt x="1427" y="1048"/>
                    <a:pt x="1405" y="1062"/>
                  </a:cubicBezTo>
                  <a:cubicBezTo>
                    <a:pt x="1402" y="1064"/>
                    <a:pt x="1396" y="1068"/>
                    <a:pt x="1396" y="1068"/>
                  </a:cubicBezTo>
                  <a:cubicBezTo>
                    <a:pt x="1388" y="1080"/>
                    <a:pt x="1368" y="1090"/>
                    <a:pt x="1354" y="1095"/>
                  </a:cubicBezTo>
                  <a:cubicBezTo>
                    <a:pt x="1346" y="1098"/>
                    <a:pt x="1338" y="1099"/>
                    <a:pt x="1330" y="1101"/>
                  </a:cubicBezTo>
                  <a:cubicBezTo>
                    <a:pt x="1326" y="1102"/>
                    <a:pt x="1318" y="1104"/>
                    <a:pt x="1318" y="1104"/>
                  </a:cubicBezTo>
                  <a:cubicBezTo>
                    <a:pt x="1307" y="1111"/>
                    <a:pt x="1294" y="1121"/>
                    <a:pt x="1282" y="1125"/>
                  </a:cubicBezTo>
                  <a:cubicBezTo>
                    <a:pt x="1271" y="1142"/>
                    <a:pt x="1264" y="1137"/>
                    <a:pt x="1243" y="1134"/>
                  </a:cubicBezTo>
                  <a:cubicBezTo>
                    <a:pt x="1237" y="1115"/>
                    <a:pt x="1221" y="1094"/>
                    <a:pt x="1204" y="1083"/>
                  </a:cubicBezTo>
                  <a:cubicBezTo>
                    <a:pt x="1192" y="1065"/>
                    <a:pt x="1184" y="1059"/>
                    <a:pt x="1165" y="1047"/>
                  </a:cubicBezTo>
                  <a:cubicBezTo>
                    <a:pt x="1149" y="1036"/>
                    <a:pt x="1142" y="1016"/>
                    <a:pt x="1126" y="1005"/>
                  </a:cubicBezTo>
                  <a:cubicBezTo>
                    <a:pt x="1110" y="981"/>
                    <a:pt x="1049" y="960"/>
                    <a:pt x="1021" y="954"/>
                  </a:cubicBezTo>
                  <a:cubicBezTo>
                    <a:pt x="1005" y="930"/>
                    <a:pt x="989" y="913"/>
                    <a:pt x="961" y="906"/>
                  </a:cubicBezTo>
                  <a:cubicBezTo>
                    <a:pt x="931" y="886"/>
                    <a:pt x="888" y="858"/>
                    <a:pt x="853" y="846"/>
                  </a:cubicBezTo>
                  <a:cubicBezTo>
                    <a:pt x="852" y="843"/>
                    <a:pt x="852" y="839"/>
                    <a:pt x="850" y="837"/>
                  </a:cubicBezTo>
                  <a:cubicBezTo>
                    <a:pt x="848" y="835"/>
                    <a:pt x="843" y="836"/>
                    <a:pt x="841" y="834"/>
                  </a:cubicBezTo>
                  <a:cubicBezTo>
                    <a:pt x="838" y="831"/>
                    <a:pt x="840" y="825"/>
                    <a:pt x="838" y="822"/>
                  </a:cubicBezTo>
                  <a:cubicBezTo>
                    <a:pt x="834" y="816"/>
                    <a:pt x="793" y="798"/>
                    <a:pt x="784" y="795"/>
                  </a:cubicBezTo>
                  <a:cubicBezTo>
                    <a:pt x="770" y="774"/>
                    <a:pt x="739" y="749"/>
                    <a:pt x="715" y="741"/>
                  </a:cubicBezTo>
                  <a:cubicBezTo>
                    <a:pt x="695" y="721"/>
                    <a:pt x="717" y="740"/>
                    <a:pt x="697" y="729"/>
                  </a:cubicBezTo>
                  <a:cubicBezTo>
                    <a:pt x="691" y="725"/>
                    <a:pt x="679" y="717"/>
                    <a:pt x="679" y="717"/>
                  </a:cubicBezTo>
                  <a:cubicBezTo>
                    <a:pt x="665" y="696"/>
                    <a:pt x="647" y="671"/>
                    <a:pt x="628" y="654"/>
                  </a:cubicBezTo>
                  <a:cubicBezTo>
                    <a:pt x="620" y="647"/>
                    <a:pt x="611" y="639"/>
                    <a:pt x="601" y="636"/>
                  </a:cubicBezTo>
                  <a:cubicBezTo>
                    <a:pt x="595" y="634"/>
                    <a:pt x="583" y="630"/>
                    <a:pt x="583" y="630"/>
                  </a:cubicBezTo>
                  <a:cubicBezTo>
                    <a:pt x="569" y="635"/>
                    <a:pt x="542" y="648"/>
                    <a:pt x="529" y="657"/>
                  </a:cubicBezTo>
                  <a:cubicBezTo>
                    <a:pt x="521" y="670"/>
                    <a:pt x="511" y="680"/>
                    <a:pt x="502" y="693"/>
                  </a:cubicBezTo>
                  <a:cubicBezTo>
                    <a:pt x="498" y="699"/>
                    <a:pt x="490" y="698"/>
                    <a:pt x="484" y="702"/>
                  </a:cubicBezTo>
                  <a:cubicBezTo>
                    <a:pt x="476" y="714"/>
                    <a:pt x="468" y="726"/>
                    <a:pt x="460" y="738"/>
                  </a:cubicBezTo>
                  <a:cubicBezTo>
                    <a:pt x="456" y="743"/>
                    <a:pt x="454" y="756"/>
                    <a:pt x="454" y="756"/>
                  </a:cubicBezTo>
                  <a:cubicBezTo>
                    <a:pt x="451" y="790"/>
                    <a:pt x="451" y="782"/>
                    <a:pt x="436" y="804"/>
                  </a:cubicBezTo>
                  <a:cubicBezTo>
                    <a:pt x="434" y="827"/>
                    <a:pt x="435" y="835"/>
                    <a:pt x="424" y="852"/>
                  </a:cubicBezTo>
                  <a:cubicBezTo>
                    <a:pt x="422" y="877"/>
                    <a:pt x="424" y="885"/>
                    <a:pt x="412" y="903"/>
                  </a:cubicBezTo>
                  <a:cubicBezTo>
                    <a:pt x="406" y="933"/>
                    <a:pt x="406" y="958"/>
                    <a:pt x="403" y="990"/>
                  </a:cubicBezTo>
                  <a:cubicBezTo>
                    <a:pt x="402" y="1004"/>
                    <a:pt x="394" y="1032"/>
                    <a:pt x="394" y="1032"/>
                  </a:cubicBezTo>
                  <a:cubicBezTo>
                    <a:pt x="392" y="1053"/>
                    <a:pt x="387" y="1125"/>
                    <a:pt x="370" y="1131"/>
                  </a:cubicBezTo>
                  <a:cubicBezTo>
                    <a:pt x="340" y="1127"/>
                    <a:pt x="317" y="1119"/>
                    <a:pt x="289" y="1110"/>
                  </a:cubicBezTo>
                  <a:cubicBezTo>
                    <a:pt x="278" y="1099"/>
                    <a:pt x="265" y="1089"/>
                    <a:pt x="253" y="1080"/>
                  </a:cubicBezTo>
                  <a:cubicBezTo>
                    <a:pt x="247" y="1076"/>
                    <a:pt x="235" y="1068"/>
                    <a:pt x="235" y="1068"/>
                  </a:cubicBezTo>
                  <a:cubicBezTo>
                    <a:pt x="219" y="1044"/>
                    <a:pt x="240" y="1073"/>
                    <a:pt x="220" y="1053"/>
                  </a:cubicBezTo>
                  <a:cubicBezTo>
                    <a:pt x="211" y="1044"/>
                    <a:pt x="209" y="1032"/>
                    <a:pt x="199" y="1023"/>
                  </a:cubicBezTo>
                  <a:cubicBezTo>
                    <a:pt x="191" y="1017"/>
                    <a:pt x="172" y="1011"/>
                    <a:pt x="172" y="1011"/>
                  </a:cubicBezTo>
                  <a:cubicBezTo>
                    <a:pt x="159" y="998"/>
                    <a:pt x="149" y="979"/>
                    <a:pt x="133" y="969"/>
                  </a:cubicBezTo>
                  <a:cubicBezTo>
                    <a:pt x="127" y="959"/>
                    <a:pt x="114" y="944"/>
                    <a:pt x="106" y="936"/>
                  </a:cubicBezTo>
                  <a:cubicBezTo>
                    <a:pt x="102" y="923"/>
                    <a:pt x="91" y="916"/>
                    <a:pt x="85" y="903"/>
                  </a:cubicBezTo>
                  <a:cubicBezTo>
                    <a:pt x="80" y="892"/>
                    <a:pt x="77" y="879"/>
                    <a:pt x="73" y="867"/>
                  </a:cubicBezTo>
                  <a:cubicBezTo>
                    <a:pt x="70" y="858"/>
                    <a:pt x="62" y="849"/>
                    <a:pt x="58" y="840"/>
                  </a:cubicBezTo>
                  <a:cubicBezTo>
                    <a:pt x="51" y="825"/>
                    <a:pt x="48" y="810"/>
                    <a:pt x="40" y="795"/>
                  </a:cubicBezTo>
                  <a:cubicBezTo>
                    <a:pt x="36" y="789"/>
                    <a:pt x="28" y="777"/>
                    <a:pt x="28" y="777"/>
                  </a:cubicBezTo>
                  <a:cubicBezTo>
                    <a:pt x="22" y="754"/>
                    <a:pt x="23" y="735"/>
                    <a:pt x="19" y="711"/>
                  </a:cubicBezTo>
                  <a:cubicBezTo>
                    <a:pt x="18" y="705"/>
                    <a:pt x="13" y="693"/>
                    <a:pt x="13" y="693"/>
                  </a:cubicBezTo>
                  <a:cubicBezTo>
                    <a:pt x="12" y="681"/>
                    <a:pt x="0" y="589"/>
                    <a:pt x="16" y="573"/>
                  </a:cubicBezTo>
                  <a:cubicBezTo>
                    <a:pt x="27" y="562"/>
                    <a:pt x="41" y="554"/>
                    <a:pt x="52" y="543"/>
                  </a:cubicBezTo>
                  <a:cubicBezTo>
                    <a:pt x="59" y="523"/>
                    <a:pt x="58" y="530"/>
                    <a:pt x="52" y="495"/>
                  </a:cubicBezTo>
                  <a:cubicBezTo>
                    <a:pt x="51" y="489"/>
                    <a:pt x="46" y="477"/>
                    <a:pt x="46" y="477"/>
                  </a:cubicBezTo>
                  <a:cubicBezTo>
                    <a:pt x="49" y="462"/>
                    <a:pt x="52" y="443"/>
                    <a:pt x="67" y="435"/>
                  </a:cubicBezTo>
                  <a:cubicBezTo>
                    <a:pt x="75" y="430"/>
                    <a:pt x="94" y="426"/>
                    <a:pt x="94" y="426"/>
                  </a:cubicBezTo>
                  <a:cubicBezTo>
                    <a:pt x="103" y="413"/>
                    <a:pt x="99" y="404"/>
                    <a:pt x="94" y="390"/>
                  </a:cubicBezTo>
                  <a:cubicBezTo>
                    <a:pt x="102" y="378"/>
                    <a:pt x="107" y="378"/>
                    <a:pt x="118" y="372"/>
                  </a:cubicBezTo>
                  <a:lnTo>
                    <a:pt x="136" y="360"/>
                  </a:lnTo>
                  <a:cubicBezTo>
                    <a:pt x="136" y="360"/>
                    <a:pt x="145" y="333"/>
                    <a:pt x="145" y="333"/>
                  </a:cubicBezTo>
                  <a:cubicBezTo>
                    <a:pt x="146" y="330"/>
                    <a:pt x="148" y="324"/>
                    <a:pt x="148" y="324"/>
                  </a:cubicBezTo>
                  <a:cubicBezTo>
                    <a:pt x="145" y="276"/>
                    <a:pt x="131" y="284"/>
                    <a:pt x="154" y="276"/>
                  </a:cubicBezTo>
                  <a:close/>
                </a:path>
              </a:pathLst>
            </a:custGeom>
            <a:gradFill rotWithShape="0">
              <a:gsLst>
                <a:gs pos="0">
                  <a:srgbClr val="FF9900">
                    <a:gamma/>
                    <a:shade val="30196"/>
                    <a:invGamma/>
                  </a:srgbClr>
                </a:gs>
                <a:gs pos="100000">
                  <a:srgbClr val="FF9900"/>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11" name="Freeform 11"/>
            <p:cNvSpPr>
              <a:spLocks/>
            </p:cNvSpPr>
            <p:nvPr/>
          </p:nvSpPr>
          <p:spPr bwMode="auto">
            <a:xfrm>
              <a:off x="2077" y="2310"/>
              <a:ext cx="1449" cy="1027"/>
            </a:xfrm>
            <a:custGeom>
              <a:avLst/>
              <a:gdLst/>
              <a:ahLst/>
              <a:cxnLst>
                <a:cxn ang="0">
                  <a:pos x="331" y="336"/>
                </a:cxn>
                <a:cxn ang="0">
                  <a:pos x="397" y="390"/>
                </a:cxn>
                <a:cxn ang="0">
                  <a:pos x="415" y="417"/>
                </a:cxn>
                <a:cxn ang="0">
                  <a:pos x="472" y="459"/>
                </a:cxn>
                <a:cxn ang="0">
                  <a:pos x="574" y="471"/>
                </a:cxn>
                <a:cxn ang="0">
                  <a:pos x="601" y="336"/>
                </a:cxn>
                <a:cxn ang="0">
                  <a:pos x="637" y="162"/>
                </a:cxn>
                <a:cxn ang="0">
                  <a:pos x="709" y="42"/>
                </a:cxn>
                <a:cxn ang="0">
                  <a:pos x="811" y="12"/>
                </a:cxn>
                <a:cxn ang="0">
                  <a:pos x="877" y="84"/>
                </a:cxn>
                <a:cxn ang="0">
                  <a:pos x="964" y="150"/>
                </a:cxn>
                <a:cxn ang="0">
                  <a:pos x="1024" y="189"/>
                </a:cxn>
                <a:cxn ang="0">
                  <a:pos x="1132" y="267"/>
                </a:cxn>
                <a:cxn ang="0">
                  <a:pos x="1186" y="300"/>
                </a:cxn>
                <a:cxn ang="0">
                  <a:pos x="1213" y="312"/>
                </a:cxn>
                <a:cxn ang="0">
                  <a:pos x="1291" y="351"/>
                </a:cxn>
                <a:cxn ang="0">
                  <a:pos x="1363" y="414"/>
                </a:cxn>
                <a:cxn ang="0">
                  <a:pos x="1408" y="462"/>
                </a:cxn>
                <a:cxn ang="0">
                  <a:pos x="1342" y="555"/>
                </a:cxn>
                <a:cxn ang="0">
                  <a:pos x="1258" y="600"/>
                </a:cxn>
                <a:cxn ang="0">
                  <a:pos x="1192" y="639"/>
                </a:cxn>
                <a:cxn ang="0">
                  <a:pos x="1030" y="654"/>
                </a:cxn>
                <a:cxn ang="0">
                  <a:pos x="865" y="687"/>
                </a:cxn>
                <a:cxn ang="0">
                  <a:pos x="820" y="726"/>
                </a:cxn>
                <a:cxn ang="0">
                  <a:pos x="733" y="936"/>
                </a:cxn>
                <a:cxn ang="0">
                  <a:pos x="604" y="1023"/>
                </a:cxn>
                <a:cxn ang="0">
                  <a:pos x="574" y="996"/>
                </a:cxn>
                <a:cxn ang="0">
                  <a:pos x="520" y="891"/>
                </a:cxn>
                <a:cxn ang="0">
                  <a:pos x="448" y="822"/>
                </a:cxn>
                <a:cxn ang="0">
                  <a:pos x="385" y="837"/>
                </a:cxn>
                <a:cxn ang="0">
                  <a:pos x="310" y="903"/>
                </a:cxn>
                <a:cxn ang="0">
                  <a:pos x="220" y="858"/>
                </a:cxn>
                <a:cxn ang="0">
                  <a:pos x="169" y="849"/>
                </a:cxn>
                <a:cxn ang="0">
                  <a:pos x="124" y="894"/>
                </a:cxn>
                <a:cxn ang="0">
                  <a:pos x="88" y="903"/>
                </a:cxn>
                <a:cxn ang="0">
                  <a:pos x="61" y="750"/>
                </a:cxn>
                <a:cxn ang="0">
                  <a:pos x="10" y="702"/>
                </a:cxn>
                <a:cxn ang="0">
                  <a:pos x="64" y="606"/>
                </a:cxn>
                <a:cxn ang="0">
                  <a:pos x="130" y="510"/>
                </a:cxn>
                <a:cxn ang="0">
                  <a:pos x="133" y="420"/>
                </a:cxn>
                <a:cxn ang="0">
                  <a:pos x="169" y="405"/>
                </a:cxn>
                <a:cxn ang="0">
                  <a:pos x="256" y="372"/>
                </a:cxn>
                <a:cxn ang="0">
                  <a:pos x="298" y="306"/>
                </a:cxn>
              </a:cxnLst>
              <a:rect l="0" t="0" r="r" b="b"/>
              <a:pathLst>
                <a:path w="1449" h="1027">
                  <a:moveTo>
                    <a:pt x="298" y="306"/>
                  </a:moveTo>
                  <a:cubicBezTo>
                    <a:pt x="314" y="317"/>
                    <a:pt x="317" y="325"/>
                    <a:pt x="331" y="336"/>
                  </a:cubicBezTo>
                  <a:cubicBezTo>
                    <a:pt x="337" y="340"/>
                    <a:pt x="349" y="348"/>
                    <a:pt x="349" y="348"/>
                  </a:cubicBezTo>
                  <a:cubicBezTo>
                    <a:pt x="362" y="367"/>
                    <a:pt x="374" y="382"/>
                    <a:pt x="397" y="390"/>
                  </a:cubicBezTo>
                  <a:cubicBezTo>
                    <a:pt x="402" y="406"/>
                    <a:pt x="397" y="393"/>
                    <a:pt x="409" y="408"/>
                  </a:cubicBezTo>
                  <a:cubicBezTo>
                    <a:pt x="411" y="411"/>
                    <a:pt x="413" y="414"/>
                    <a:pt x="415" y="417"/>
                  </a:cubicBezTo>
                  <a:cubicBezTo>
                    <a:pt x="416" y="420"/>
                    <a:pt x="416" y="424"/>
                    <a:pt x="418" y="426"/>
                  </a:cubicBezTo>
                  <a:cubicBezTo>
                    <a:pt x="431" y="443"/>
                    <a:pt x="455" y="448"/>
                    <a:pt x="472" y="459"/>
                  </a:cubicBezTo>
                  <a:cubicBezTo>
                    <a:pt x="488" y="483"/>
                    <a:pt x="532" y="489"/>
                    <a:pt x="559" y="492"/>
                  </a:cubicBezTo>
                  <a:cubicBezTo>
                    <a:pt x="573" y="488"/>
                    <a:pt x="579" y="486"/>
                    <a:pt x="574" y="471"/>
                  </a:cubicBezTo>
                  <a:cubicBezTo>
                    <a:pt x="579" y="455"/>
                    <a:pt x="584" y="439"/>
                    <a:pt x="589" y="423"/>
                  </a:cubicBezTo>
                  <a:cubicBezTo>
                    <a:pt x="592" y="394"/>
                    <a:pt x="594" y="364"/>
                    <a:pt x="601" y="336"/>
                  </a:cubicBezTo>
                  <a:cubicBezTo>
                    <a:pt x="605" y="290"/>
                    <a:pt x="614" y="244"/>
                    <a:pt x="622" y="198"/>
                  </a:cubicBezTo>
                  <a:cubicBezTo>
                    <a:pt x="624" y="186"/>
                    <a:pt x="633" y="174"/>
                    <a:pt x="637" y="162"/>
                  </a:cubicBezTo>
                  <a:cubicBezTo>
                    <a:pt x="647" y="131"/>
                    <a:pt x="659" y="85"/>
                    <a:pt x="688" y="66"/>
                  </a:cubicBezTo>
                  <a:cubicBezTo>
                    <a:pt x="702" y="45"/>
                    <a:pt x="694" y="52"/>
                    <a:pt x="709" y="42"/>
                  </a:cubicBezTo>
                  <a:cubicBezTo>
                    <a:pt x="727" y="14"/>
                    <a:pt x="743" y="10"/>
                    <a:pt x="772" y="0"/>
                  </a:cubicBezTo>
                  <a:cubicBezTo>
                    <a:pt x="789" y="2"/>
                    <a:pt x="797" y="3"/>
                    <a:pt x="811" y="12"/>
                  </a:cubicBezTo>
                  <a:cubicBezTo>
                    <a:pt x="821" y="27"/>
                    <a:pt x="835" y="38"/>
                    <a:pt x="850" y="48"/>
                  </a:cubicBezTo>
                  <a:cubicBezTo>
                    <a:pt x="863" y="57"/>
                    <a:pt x="865" y="76"/>
                    <a:pt x="877" y="84"/>
                  </a:cubicBezTo>
                  <a:cubicBezTo>
                    <a:pt x="896" y="97"/>
                    <a:pt x="915" y="108"/>
                    <a:pt x="934" y="120"/>
                  </a:cubicBezTo>
                  <a:cubicBezTo>
                    <a:pt x="941" y="131"/>
                    <a:pt x="953" y="143"/>
                    <a:pt x="964" y="150"/>
                  </a:cubicBezTo>
                  <a:cubicBezTo>
                    <a:pt x="975" y="167"/>
                    <a:pt x="988" y="171"/>
                    <a:pt x="1006" y="177"/>
                  </a:cubicBezTo>
                  <a:cubicBezTo>
                    <a:pt x="1013" y="179"/>
                    <a:pt x="1024" y="189"/>
                    <a:pt x="1024" y="189"/>
                  </a:cubicBezTo>
                  <a:cubicBezTo>
                    <a:pt x="1036" y="208"/>
                    <a:pt x="1047" y="221"/>
                    <a:pt x="1069" y="225"/>
                  </a:cubicBezTo>
                  <a:cubicBezTo>
                    <a:pt x="1089" y="238"/>
                    <a:pt x="1109" y="259"/>
                    <a:pt x="1132" y="267"/>
                  </a:cubicBezTo>
                  <a:cubicBezTo>
                    <a:pt x="1138" y="269"/>
                    <a:pt x="1145" y="269"/>
                    <a:pt x="1150" y="273"/>
                  </a:cubicBezTo>
                  <a:cubicBezTo>
                    <a:pt x="1160" y="280"/>
                    <a:pt x="1175" y="294"/>
                    <a:pt x="1186" y="300"/>
                  </a:cubicBezTo>
                  <a:cubicBezTo>
                    <a:pt x="1192" y="303"/>
                    <a:pt x="1199" y="302"/>
                    <a:pt x="1204" y="306"/>
                  </a:cubicBezTo>
                  <a:cubicBezTo>
                    <a:pt x="1207" y="308"/>
                    <a:pt x="1210" y="310"/>
                    <a:pt x="1213" y="312"/>
                  </a:cubicBezTo>
                  <a:cubicBezTo>
                    <a:pt x="1224" y="328"/>
                    <a:pt x="1246" y="333"/>
                    <a:pt x="1264" y="339"/>
                  </a:cubicBezTo>
                  <a:cubicBezTo>
                    <a:pt x="1273" y="342"/>
                    <a:pt x="1291" y="351"/>
                    <a:pt x="1291" y="351"/>
                  </a:cubicBezTo>
                  <a:cubicBezTo>
                    <a:pt x="1297" y="370"/>
                    <a:pt x="1289" y="352"/>
                    <a:pt x="1303" y="363"/>
                  </a:cubicBezTo>
                  <a:cubicBezTo>
                    <a:pt x="1325" y="380"/>
                    <a:pt x="1336" y="405"/>
                    <a:pt x="1363" y="414"/>
                  </a:cubicBezTo>
                  <a:cubicBezTo>
                    <a:pt x="1371" y="426"/>
                    <a:pt x="1378" y="441"/>
                    <a:pt x="1390" y="450"/>
                  </a:cubicBezTo>
                  <a:cubicBezTo>
                    <a:pt x="1396" y="454"/>
                    <a:pt x="1408" y="462"/>
                    <a:pt x="1408" y="462"/>
                  </a:cubicBezTo>
                  <a:cubicBezTo>
                    <a:pt x="1417" y="476"/>
                    <a:pt x="1424" y="487"/>
                    <a:pt x="1435" y="498"/>
                  </a:cubicBezTo>
                  <a:cubicBezTo>
                    <a:pt x="1449" y="539"/>
                    <a:pt x="1370" y="552"/>
                    <a:pt x="1342" y="555"/>
                  </a:cubicBezTo>
                  <a:cubicBezTo>
                    <a:pt x="1316" y="561"/>
                    <a:pt x="1289" y="571"/>
                    <a:pt x="1264" y="579"/>
                  </a:cubicBezTo>
                  <a:cubicBezTo>
                    <a:pt x="1264" y="579"/>
                    <a:pt x="1259" y="599"/>
                    <a:pt x="1258" y="600"/>
                  </a:cubicBezTo>
                  <a:cubicBezTo>
                    <a:pt x="1253" y="605"/>
                    <a:pt x="1240" y="612"/>
                    <a:pt x="1240" y="612"/>
                  </a:cubicBezTo>
                  <a:cubicBezTo>
                    <a:pt x="1227" y="631"/>
                    <a:pt x="1213" y="634"/>
                    <a:pt x="1192" y="639"/>
                  </a:cubicBezTo>
                  <a:cubicBezTo>
                    <a:pt x="1145" y="630"/>
                    <a:pt x="1113" y="637"/>
                    <a:pt x="1057" y="639"/>
                  </a:cubicBezTo>
                  <a:cubicBezTo>
                    <a:pt x="1036" y="653"/>
                    <a:pt x="1046" y="649"/>
                    <a:pt x="1030" y="654"/>
                  </a:cubicBezTo>
                  <a:cubicBezTo>
                    <a:pt x="986" y="652"/>
                    <a:pt x="943" y="646"/>
                    <a:pt x="901" y="660"/>
                  </a:cubicBezTo>
                  <a:cubicBezTo>
                    <a:pt x="886" y="665"/>
                    <a:pt x="880" y="682"/>
                    <a:pt x="865" y="687"/>
                  </a:cubicBezTo>
                  <a:cubicBezTo>
                    <a:pt x="854" y="695"/>
                    <a:pt x="848" y="706"/>
                    <a:pt x="838" y="714"/>
                  </a:cubicBezTo>
                  <a:cubicBezTo>
                    <a:pt x="833" y="719"/>
                    <a:pt x="820" y="726"/>
                    <a:pt x="820" y="726"/>
                  </a:cubicBezTo>
                  <a:cubicBezTo>
                    <a:pt x="806" y="747"/>
                    <a:pt x="793" y="771"/>
                    <a:pt x="775" y="789"/>
                  </a:cubicBezTo>
                  <a:cubicBezTo>
                    <a:pt x="759" y="837"/>
                    <a:pt x="749" y="888"/>
                    <a:pt x="733" y="936"/>
                  </a:cubicBezTo>
                  <a:cubicBezTo>
                    <a:pt x="726" y="958"/>
                    <a:pt x="718" y="976"/>
                    <a:pt x="694" y="984"/>
                  </a:cubicBezTo>
                  <a:cubicBezTo>
                    <a:pt x="665" y="1013"/>
                    <a:pt x="645" y="1020"/>
                    <a:pt x="604" y="1023"/>
                  </a:cubicBezTo>
                  <a:cubicBezTo>
                    <a:pt x="593" y="1027"/>
                    <a:pt x="586" y="1027"/>
                    <a:pt x="580" y="1014"/>
                  </a:cubicBezTo>
                  <a:cubicBezTo>
                    <a:pt x="577" y="1008"/>
                    <a:pt x="574" y="996"/>
                    <a:pt x="574" y="996"/>
                  </a:cubicBezTo>
                  <a:cubicBezTo>
                    <a:pt x="572" y="975"/>
                    <a:pt x="559" y="920"/>
                    <a:pt x="538" y="906"/>
                  </a:cubicBezTo>
                  <a:cubicBezTo>
                    <a:pt x="530" y="901"/>
                    <a:pt x="526" y="899"/>
                    <a:pt x="520" y="891"/>
                  </a:cubicBezTo>
                  <a:cubicBezTo>
                    <a:pt x="507" y="874"/>
                    <a:pt x="497" y="852"/>
                    <a:pt x="478" y="840"/>
                  </a:cubicBezTo>
                  <a:cubicBezTo>
                    <a:pt x="473" y="826"/>
                    <a:pt x="461" y="825"/>
                    <a:pt x="448" y="822"/>
                  </a:cubicBezTo>
                  <a:cubicBezTo>
                    <a:pt x="440" y="820"/>
                    <a:pt x="424" y="816"/>
                    <a:pt x="424" y="816"/>
                  </a:cubicBezTo>
                  <a:cubicBezTo>
                    <a:pt x="409" y="819"/>
                    <a:pt x="398" y="828"/>
                    <a:pt x="385" y="837"/>
                  </a:cubicBezTo>
                  <a:cubicBezTo>
                    <a:pt x="370" y="860"/>
                    <a:pt x="374" y="923"/>
                    <a:pt x="343" y="933"/>
                  </a:cubicBezTo>
                  <a:cubicBezTo>
                    <a:pt x="329" y="928"/>
                    <a:pt x="320" y="913"/>
                    <a:pt x="310" y="903"/>
                  </a:cubicBezTo>
                  <a:cubicBezTo>
                    <a:pt x="294" y="887"/>
                    <a:pt x="268" y="883"/>
                    <a:pt x="247" y="876"/>
                  </a:cubicBezTo>
                  <a:cubicBezTo>
                    <a:pt x="238" y="873"/>
                    <a:pt x="229" y="862"/>
                    <a:pt x="220" y="858"/>
                  </a:cubicBezTo>
                  <a:cubicBezTo>
                    <a:pt x="212" y="854"/>
                    <a:pt x="196" y="846"/>
                    <a:pt x="196" y="846"/>
                  </a:cubicBezTo>
                  <a:cubicBezTo>
                    <a:pt x="187" y="847"/>
                    <a:pt x="178" y="846"/>
                    <a:pt x="169" y="849"/>
                  </a:cubicBezTo>
                  <a:cubicBezTo>
                    <a:pt x="159" y="852"/>
                    <a:pt x="142" y="867"/>
                    <a:pt x="142" y="867"/>
                  </a:cubicBezTo>
                  <a:cubicBezTo>
                    <a:pt x="136" y="877"/>
                    <a:pt x="129" y="884"/>
                    <a:pt x="124" y="894"/>
                  </a:cubicBezTo>
                  <a:cubicBezTo>
                    <a:pt x="120" y="900"/>
                    <a:pt x="112" y="912"/>
                    <a:pt x="112" y="912"/>
                  </a:cubicBezTo>
                  <a:cubicBezTo>
                    <a:pt x="105" y="907"/>
                    <a:pt x="92" y="910"/>
                    <a:pt x="88" y="903"/>
                  </a:cubicBezTo>
                  <a:cubicBezTo>
                    <a:pt x="80" y="889"/>
                    <a:pt x="85" y="871"/>
                    <a:pt x="82" y="855"/>
                  </a:cubicBezTo>
                  <a:cubicBezTo>
                    <a:pt x="76" y="821"/>
                    <a:pt x="69" y="784"/>
                    <a:pt x="61" y="750"/>
                  </a:cubicBezTo>
                  <a:cubicBezTo>
                    <a:pt x="58" y="738"/>
                    <a:pt x="37" y="728"/>
                    <a:pt x="28" y="720"/>
                  </a:cubicBezTo>
                  <a:cubicBezTo>
                    <a:pt x="22" y="714"/>
                    <a:pt x="10" y="702"/>
                    <a:pt x="10" y="702"/>
                  </a:cubicBezTo>
                  <a:cubicBezTo>
                    <a:pt x="0" y="654"/>
                    <a:pt x="3" y="633"/>
                    <a:pt x="49" y="627"/>
                  </a:cubicBezTo>
                  <a:cubicBezTo>
                    <a:pt x="64" y="622"/>
                    <a:pt x="57" y="627"/>
                    <a:pt x="64" y="606"/>
                  </a:cubicBezTo>
                  <a:cubicBezTo>
                    <a:pt x="65" y="604"/>
                    <a:pt x="82" y="593"/>
                    <a:pt x="85" y="591"/>
                  </a:cubicBezTo>
                  <a:cubicBezTo>
                    <a:pt x="102" y="566"/>
                    <a:pt x="120" y="539"/>
                    <a:pt x="130" y="510"/>
                  </a:cubicBezTo>
                  <a:cubicBezTo>
                    <a:pt x="126" y="456"/>
                    <a:pt x="128" y="453"/>
                    <a:pt x="76" y="447"/>
                  </a:cubicBezTo>
                  <a:cubicBezTo>
                    <a:pt x="82" y="430"/>
                    <a:pt x="116" y="426"/>
                    <a:pt x="133" y="420"/>
                  </a:cubicBezTo>
                  <a:cubicBezTo>
                    <a:pt x="142" y="417"/>
                    <a:pt x="151" y="411"/>
                    <a:pt x="160" y="408"/>
                  </a:cubicBezTo>
                  <a:cubicBezTo>
                    <a:pt x="163" y="407"/>
                    <a:pt x="169" y="405"/>
                    <a:pt x="169" y="405"/>
                  </a:cubicBezTo>
                  <a:cubicBezTo>
                    <a:pt x="176" y="394"/>
                    <a:pt x="181" y="388"/>
                    <a:pt x="193" y="384"/>
                  </a:cubicBezTo>
                  <a:cubicBezTo>
                    <a:pt x="216" y="389"/>
                    <a:pt x="237" y="385"/>
                    <a:pt x="256" y="372"/>
                  </a:cubicBezTo>
                  <a:cubicBezTo>
                    <a:pt x="258" y="365"/>
                    <a:pt x="276" y="320"/>
                    <a:pt x="283" y="318"/>
                  </a:cubicBezTo>
                  <a:cubicBezTo>
                    <a:pt x="303" y="311"/>
                    <a:pt x="304" y="318"/>
                    <a:pt x="298" y="306"/>
                  </a:cubicBezTo>
                  <a:close/>
                </a:path>
              </a:pathLst>
            </a:custGeom>
            <a:gradFill rotWithShape="0">
              <a:gsLst>
                <a:gs pos="0">
                  <a:srgbClr val="99CCFF"/>
                </a:gs>
                <a:gs pos="100000">
                  <a:srgbClr val="99CCFF">
                    <a:gamma/>
                    <a:shade val="49804"/>
                    <a:invGamma/>
                  </a:srgbClr>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12" name="Freeform 12"/>
            <p:cNvSpPr>
              <a:spLocks/>
            </p:cNvSpPr>
            <p:nvPr/>
          </p:nvSpPr>
          <p:spPr bwMode="auto">
            <a:xfrm>
              <a:off x="1307" y="1950"/>
              <a:ext cx="1072" cy="1101"/>
            </a:xfrm>
            <a:custGeom>
              <a:avLst/>
              <a:gdLst/>
              <a:ahLst/>
              <a:cxnLst>
                <a:cxn ang="0">
                  <a:pos x="746" y="3"/>
                </a:cxn>
                <a:cxn ang="0">
                  <a:pos x="683" y="42"/>
                </a:cxn>
                <a:cxn ang="0">
                  <a:pos x="660" y="89"/>
                </a:cxn>
                <a:cxn ang="0">
                  <a:pos x="568" y="188"/>
                </a:cxn>
                <a:cxn ang="0">
                  <a:pos x="490" y="250"/>
                </a:cxn>
                <a:cxn ang="0">
                  <a:pos x="417" y="352"/>
                </a:cxn>
                <a:cxn ang="0">
                  <a:pos x="375" y="462"/>
                </a:cxn>
                <a:cxn ang="0">
                  <a:pos x="310" y="488"/>
                </a:cxn>
                <a:cxn ang="0">
                  <a:pos x="274" y="477"/>
                </a:cxn>
                <a:cxn ang="0">
                  <a:pos x="250" y="449"/>
                </a:cxn>
                <a:cxn ang="0">
                  <a:pos x="114" y="464"/>
                </a:cxn>
                <a:cxn ang="0">
                  <a:pos x="125" y="590"/>
                </a:cxn>
                <a:cxn ang="0">
                  <a:pos x="18" y="621"/>
                </a:cxn>
                <a:cxn ang="0">
                  <a:pos x="26" y="715"/>
                </a:cxn>
                <a:cxn ang="0">
                  <a:pos x="120" y="764"/>
                </a:cxn>
                <a:cxn ang="0">
                  <a:pos x="224" y="835"/>
                </a:cxn>
                <a:cxn ang="0">
                  <a:pos x="339" y="910"/>
                </a:cxn>
                <a:cxn ang="0">
                  <a:pos x="464" y="848"/>
                </a:cxn>
                <a:cxn ang="0">
                  <a:pos x="532" y="801"/>
                </a:cxn>
                <a:cxn ang="0">
                  <a:pos x="563" y="759"/>
                </a:cxn>
                <a:cxn ang="0">
                  <a:pos x="579" y="717"/>
                </a:cxn>
                <a:cxn ang="0">
                  <a:pos x="641" y="712"/>
                </a:cxn>
                <a:cxn ang="0">
                  <a:pos x="631" y="798"/>
                </a:cxn>
                <a:cxn ang="0">
                  <a:pos x="657" y="861"/>
                </a:cxn>
                <a:cxn ang="0">
                  <a:pos x="636" y="926"/>
                </a:cxn>
                <a:cxn ang="0">
                  <a:pos x="615" y="1015"/>
                </a:cxn>
                <a:cxn ang="0">
                  <a:pos x="618" y="1098"/>
                </a:cxn>
                <a:cxn ang="0">
                  <a:pos x="665" y="1090"/>
                </a:cxn>
                <a:cxn ang="0">
                  <a:pos x="748" y="1036"/>
                </a:cxn>
                <a:cxn ang="0">
                  <a:pos x="829" y="981"/>
                </a:cxn>
                <a:cxn ang="0">
                  <a:pos x="889" y="890"/>
                </a:cxn>
                <a:cxn ang="0">
                  <a:pos x="850" y="806"/>
                </a:cxn>
                <a:cxn ang="0">
                  <a:pos x="973" y="738"/>
                </a:cxn>
                <a:cxn ang="0">
                  <a:pos x="1072" y="670"/>
                </a:cxn>
                <a:cxn ang="0">
                  <a:pos x="1040" y="621"/>
                </a:cxn>
                <a:cxn ang="0">
                  <a:pos x="1007" y="537"/>
                </a:cxn>
                <a:cxn ang="0">
                  <a:pos x="988" y="517"/>
                </a:cxn>
                <a:cxn ang="0">
                  <a:pos x="978" y="305"/>
                </a:cxn>
                <a:cxn ang="0">
                  <a:pos x="1014" y="253"/>
                </a:cxn>
                <a:cxn ang="0">
                  <a:pos x="947" y="196"/>
                </a:cxn>
                <a:cxn ang="0">
                  <a:pos x="837" y="177"/>
                </a:cxn>
                <a:cxn ang="0">
                  <a:pos x="800" y="128"/>
                </a:cxn>
                <a:cxn ang="0">
                  <a:pos x="808" y="3"/>
                </a:cxn>
              </a:cxnLst>
              <a:rect l="0" t="0" r="r" b="b"/>
              <a:pathLst>
                <a:path w="1072" h="1101">
                  <a:moveTo>
                    <a:pt x="798" y="5"/>
                  </a:moveTo>
                  <a:cubicBezTo>
                    <a:pt x="774" y="3"/>
                    <a:pt x="769" y="0"/>
                    <a:pt x="746" y="3"/>
                  </a:cubicBezTo>
                  <a:cubicBezTo>
                    <a:pt x="731" y="15"/>
                    <a:pt x="724" y="26"/>
                    <a:pt x="704" y="31"/>
                  </a:cubicBezTo>
                  <a:cubicBezTo>
                    <a:pt x="698" y="39"/>
                    <a:pt x="692" y="39"/>
                    <a:pt x="683" y="42"/>
                  </a:cubicBezTo>
                  <a:cubicBezTo>
                    <a:pt x="679" y="54"/>
                    <a:pt x="679" y="62"/>
                    <a:pt x="665" y="65"/>
                  </a:cubicBezTo>
                  <a:cubicBezTo>
                    <a:pt x="662" y="73"/>
                    <a:pt x="663" y="81"/>
                    <a:pt x="660" y="89"/>
                  </a:cubicBezTo>
                  <a:cubicBezTo>
                    <a:pt x="654" y="104"/>
                    <a:pt x="619" y="129"/>
                    <a:pt x="607" y="143"/>
                  </a:cubicBezTo>
                  <a:cubicBezTo>
                    <a:pt x="594" y="157"/>
                    <a:pt x="587" y="180"/>
                    <a:pt x="568" y="188"/>
                  </a:cubicBezTo>
                  <a:cubicBezTo>
                    <a:pt x="554" y="194"/>
                    <a:pt x="538" y="196"/>
                    <a:pt x="524" y="201"/>
                  </a:cubicBezTo>
                  <a:cubicBezTo>
                    <a:pt x="510" y="215"/>
                    <a:pt x="501" y="233"/>
                    <a:pt x="490" y="250"/>
                  </a:cubicBezTo>
                  <a:cubicBezTo>
                    <a:pt x="481" y="265"/>
                    <a:pt x="465" y="273"/>
                    <a:pt x="456" y="287"/>
                  </a:cubicBezTo>
                  <a:cubicBezTo>
                    <a:pt x="450" y="311"/>
                    <a:pt x="430" y="331"/>
                    <a:pt x="417" y="352"/>
                  </a:cubicBezTo>
                  <a:cubicBezTo>
                    <a:pt x="413" y="374"/>
                    <a:pt x="407" y="421"/>
                    <a:pt x="394" y="441"/>
                  </a:cubicBezTo>
                  <a:cubicBezTo>
                    <a:pt x="389" y="449"/>
                    <a:pt x="380" y="454"/>
                    <a:pt x="375" y="462"/>
                  </a:cubicBezTo>
                  <a:cubicBezTo>
                    <a:pt x="369" y="486"/>
                    <a:pt x="357" y="481"/>
                    <a:pt x="331" y="485"/>
                  </a:cubicBezTo>
                  <a:cubicBezTo>
                    <a:pt x="324" y="486"/>
                    <a:pt x="310" y="488"/>
                    <a:pt x="310" y="488"/>
                  </a:cubicBezTo>
                  <a:cubicBezTo>
                    <a:pt x="300" y="486"/>
                    <a:pt x="290" y="486"/>
                    <a:pt x="281" y="483"/>
                  </a:cubicBezTo>
                  <a:cubicBezTo>
                    <a:pt x="278" y="482"/>
                    <a:pt x="277" y="478"/>
                    <a:pt x="274" y="477"/>
                  </a:cubicBezTo>
                  <a:cubicBezTo>
                    <a:pt x="272" y="476"/>
                    <a:pt x="269" y="476"/>
                    <a:pt x="266" y="475"/>
                  </a:cubicBezTo>
                  <a:cubicBezTo>
                    <a:pt x="263" y="461"/>
                    <a:pt x="264" y="453"/>
                    <a:pt x="250" y="449"/>
                  </a:cubicBezTo>
                  <a:cubicBezTo>
                    <a:pt x="226" y="455"/>
                    <a:pt x="204" y="452"/>
                    <a:pt x="180" y="449"/>
                  </a:cubicBezTo>
                  <a:cubicBezTo>
                    <a:pt x="145" y="451"/>
                    <a:pt x="136" y="445"/>
                    <a:pt x="114" y="464"/>
                  </a:cubicBezTo>
                  <a:cubicBezTo>
                    <a:pt x="110" y="486"/>
                    <a:pt x="112" y="511"/>
                    <a:pt x="104" y="532"/>
                  </a:cubicBezTo>
                  <a:cubicBezTo>
                    <a:pt x="110" y="552"/>
                    <a:pt x="118" y="571"/>
                    <a:pt x="125" y="590"/>
                  </a:cubicBezTo>
                  <a:cubicBezTo>
                    <a:pt x="121" y="616"/>
                    <a:pt x="117" y="616"/>
                    <a:pt x="94" y="623"/>
                  </a:cubicBezTo>
                  <a:cubicBezTo>
                    <a:pt x="51" y="615"/>
                    <a:pt x="76" y="617"/>
                    <a:pt x="18" y="621"/>
                  </a:cubicBezTo>
                  <a:cubicBezTo>
                    <a:pt x="0" y="626"/>
                    <a:pt x="6" y="646"/>
                    <a:pt x="5" y="663"/>
                  </a:cubicBezTo>
                  <a:cubicBezTo>
                    <a:pt x="8" y="682"/>
                    <a:pt x="11" y="702"/>
                    <a:pt x="26" y="715"/>
                  </a:cubicBezTo>
                  <a:cubicBezTo>
                    <a:pt x="30" y="738"/>
                    <a:pt x="37" y="754"/>
                    <a:pt x="62" y="759"/>
                  </a:cubicBezTo>
                  <a:cubicBezTo>
                    <a:pt x="87" y="757"/>
                    <a:pt x="98" y="759"/>
                    <a:pt x="120" y="764"/>
                  </a:cubicBezTo>
                  <a:cubicBezTo>
                    <a:pt x="134" y="780"/>
                    <a:pt x="147" y="793"/>
                    <a:pt x="167" y="801"/>
                  </a:cubicBezTo>
                  <a:cubicBezTo>
                    <a:pt x="181" y="823"/>
                    <a:pt x="204" y="823"/>
                    <a:pt x="224" y="835"/>
                  </a:cubicBezTo>
                  <a:cubicBezTo>
                    <a:pt x="237" y="855"/>
                    <a:pt x="247" y="859"/>
                    <a:pt x="271" y="863"/>
                  </a:cubicBezTo>
                  <a:cubicBezTo>
                    <a:pt x="283" y="908"/>
                    <a:pt x="294" y="902"/>
                    <a:pt x="339" y="910"/>
                  </a:cubicBezTo>
                  <a:cubicBezTo>
                    <a:pt x="358" y="910"/>
                    <a:pt x="437" y="932"/>
                    <a:pt x="422" y="892"/>
                  </a:cubicBezTo>
                  <a:cubicBezTo>
                    <a:pt x="426" y="852"/>
                    <a:pt x="428" y="854"/>
                    <a:pt x="464" y="848"/>
                  </a:cubicBezTo>
                  <a:cubicBezTo>
                    <a:pt x="472" y="843"/>
                    <a:pt x="478" y="838"/>
                    <a:pt x="487" y="835"/>
                  </a:cubicBezTo>
                  <a:cubicBezTo>
                    <a:pt x="501" y="823"/>
                    <a:pt x="521" y="816"/>
                    <a:pt x="532" y="801"/>
                  </a:cubicBezTo>
                  <a:cubicBezTo>
                    <a:pt x="541" y="788"/>
                    <a:pt x="541" y="779"/>
                    <a:pt x="555" y="775"/>
                  </a:cubicBezTo>
                  <a:cubicBezTo>
                    <a:pt x="559" y="769"/>
                    <a:pt x="562" y="766"/>
                    <a:pt x="563" y="759"/>
                  </a:cubicBezTo>
                  <a:cubicBezTo>
                    <a:pt x="565" y="749"/>
                    <a:pt x="560" y="736"/>
                    <a:pt x="568" y="730"/>
                  </a:cubicBezTo>
                  <a:cubicBezTo>
                    <a:pt x="576" y="723"/>
                    <a:pt x="573" y="727"/>
                    <a:pt x="579" y="717"/>
                  </a:cubicBezTo>
                  <a:cubicBezTo>
                    <a:pt x="582" y="704"/>
                    <a:pt x="583" y="692"/>
                    <a:pt x="597" y="689"/>
                  </a:cubicBezTo>
                  <a:cubicBezTo>
                    <a:pt x="620" y="672"/>
                    <a:pt x="636" y="691"/>
                    <a:pt x="641" y="712"/>
                  </a:cubicBezTo>
                  <a:cubicBezTo>
                    <a:pt x="638" y="729"/>
                    <a:pt x="636" y="736"/>
                    <a:pt x="639" y="754"/>
                  </a:cubicBezTo>
                  <a:cubicBezTo>
                    <a:pt x="633" y="769"/>
                    <a:pt x="633" y="780"/>
                    <a:pt x="631" y="798"/>
                  </a:cubicBezTo>
                  <a:cubicBezTo>
                    <a:pt x="635" y="812"/>
                    <a:pt x="631" y="828"/>
                    <a:pt x="641" y="840"/>
                  </a:cubicBezTo>
                  <a:cubicBezTo>
                    <a:pt x="647" y="847"/>
                    <a:pt x="657" y="861"/>
                    <a:pt x="657" y="861"/>
                  </a:cubicBezTo>
                  <a:cubicBezTo>
                    <a:pt x="652" y="875"/>
                    <a:pt x="644" y="890"/>
                    <a:pt x="636" y="903"/>
                  </a:cubicBezTo>
                  <a:cubicBezTo>
                    <a:pt x="641" y="914"/>
                    <a:pt x="642" y="916"/>
                    <a:pt x="636" y="926"/>
                  </a:cubicBezTo>
                  <a:cubicBezTo>
                    <a:pt x="633" y="938"/>
                    <a:pt x="628" y="946"/>
                    <a:pt x="623" y="957"/>
                  </a:cubicBezTo>
                  <a:cubicBezTo>
                    <a:pt x="632" y="982"/>
                    <a:pt x="628" y="994"/>
                    <a:pt x="615" y="1015"/>
                  </a:cubicBezTo>
                  <a:cubicBezTo>
                    <a:pt x="608" y="1043"/>
                    <a:pt x="609" y="1029"/>
                    <a:pt x="613" y="1080"/>
                  </a:cubicBezTo>
                  <a:cubicBezTo>
                    <a:pt x="613" y="1081"/>
                    <a:pt x="616" y="1097"/>
                    <a:pt x="618" y="1098"/>
                  </a:cubicBezTo>
                  <a:cubicBezTo>
                    <a:pt x="623" y="1101"/>
                    <a:pt x="630" y="1100"/>
                    <a:pt x="636" y="1101"/>
                  </a:cubicBezTo>
                  <a:cubicBezTo>
                    <a:pt x="649" y="1099"/>
                    <a:pt x="657" y="1100"/>
                    <a:pt x="665" y="1090"/>
                  </a:cubicBezTo>
                  <a:cubicBezTo>
                    <a:pt x="668" y="1081"/>
                    <a:pt x="672" y="1078"/>
                    <a:pt x="680" y="1072"/>
                  </a:cubicBezTo>
                  <a:cubicBezTo>
                    <a:pt x="692" y="1039"/>
                    <a:pt x="715" y="1038"/>
                    <a:pt x="748" y="1036"/>
                  </a:cubicBezTo>
                  <a:cubicBezTo>
                    <a:pt x="776" y="1026"/>
                    <a:pt x="778" y="1003"/>
                    <a:pt x="800" y="997"/>
                  </a:cubicBezTo>
                  <a:cubicBezTo>
                    <a:pt x="809" y="988"/>
                    <a:pt x="817" y="984"/>
                    <a:pt x="829" y="981"/>
                  </a:cubicBezTo>
                  <a:cubicBezTo>
                    <a:pt x="843" y="967"/>
                    <a:pt x="859" y="955"/>
                    <a:pt x="868" y="937"/>
                  </a:cubicBezTo>
                  <a:cubicBezTo>
                    <a:pt x="876" y="921"/>
                    <a:pt x="878" y="905"/>
                    <a:pt x="889" y="890"/>
                  </a:cubicBezTo>
                  <a:cubicBezTo>
                    <a:pt x="892" y="873"/>
                    <a:pt x="899" y="830"/>
                    <a:pt x="884" y="817"/>
                  </a:cubicBezTo>
                  <a:cubicBezTo>
                    <a:pt x="877" y="810"/>
                    <a:pt x="859" y="809"/>
                    <a:pt x="850" y="806"/>
                  </a:cubicBezTo>
                  <a:cubicBezTo>
                    <a:pt x="855" y="788"/>
                    <a:pt x="876" y="788"/>
                    <a:pt x="892" y="780"/>
                  </a:cubicBezTo>
                  <a:cubicBezTo>
                    <a:pt x="918" y="767"/>
                    <a:pt x="943" y="741"/>
                    <a:pt x="973" y="738"/>
                  </a:cubicBezTo>
                  <a:cubicBezTo>
                    <a:pt x="988" y="737"/>
                    <a:pt x="1002" y="737"/>
                    <a:pt x="1017" y="736"/>
                  </a:cubicBezTo>
                  <a:cubicBezTo>
                    <a:pt x="1046" y="725"/>
                    <a:pt x="1040" y="682"/>
                    <a:pt x="1072" y="670"/>
                  </a:cubicBezTo>
                  <a:cubicBezTo>
                    <a:pt x="1070" y="665"/>
                    <a:pt x="1058" y="633"/>
                    <a:pt x="1056" y="631"/>
                  </a:cubicBezTo>
                  <a:cubicBezTo>
                    <a:pt x="1051" y="627"/>
                    <a:pt x="1040" y="621"/>
                    <a:pt x="1040" y="621"/>
                  </a:cubicBezTo>
                  <a:cubicBezTo>
                    <a:pt x="1028" y="601"/>
                    <a:pt x="1025" y="566"/>
                    <a:pt x="1009" y="556"/>
                  </a:cubicBezTo>
                  <a:cubicBezTo>
                    <a:pt x="1008" y="550"/>
                    <a:pt x="1010" y="543"/>
                    <a:pt x="1007" y="537"/>
                  </a:cubicBezTo>
                  <a:cubicBezTo>
                    <a:pt x="1006" y="535"/>
                    <a:pt x="1000" y="537"/>
                    <a:pt x="999" y="535"/>
                  </a:cubicBezTo>
                  <a:cubicBezTo>
                    <a:pt x="986" y="514"/>
                    <a:pt x="1006" y="522"/>
                    <a:pt x="988" y="517"/>
                  </a:cubicBezTo>
                  <a:cubicBezTo>
                    <a:pt x="984" y="462"/>
                    <a:pt x="973" y="409"/>
                    <a:pt x="965" y="355"/>
                  </a:cubicBezTo>
                  <a:cubicBezTo>
                    <a:pt x="968" y="307"/>
                    <a:pt x="963" y="329"/>
                    <a:pt x="978" y="305"/>
                  </a:cubicBezTo>
                  <a:cubicBezTo>
                    <a:pt x="984" y="281"/>
                    <a:pt x="990" y="283"/>
                    <a:pt x="1007" y="269"/>
                  </a:cubicBezTo>
                  <a:cubicBezTo>
                    <a:pt x="1012" y="251"/>
                    <a:pt x="1005" y="272"/>
                    <a:pt x="1014" y="253"/>
                  </a:cubicBezTo>
                  <a:cubicBezTo>
                    <a:pt x="1016" y="248"/>
                    <a:pt x="1020" y="237"/>
                    <a:pt x="1020" y="237"/>
                  </a:cubicBezTo>
                  <a:cubicBezTo>
                    <a:pt x="1012" y="188"/>
                    <a:pt x="1006" y="198"/>
                    <a:pt x="947" y="196"/>
                  </a:cubicBezTo>
                  <a:cubicBezTo>
                    <a:pt x="916" y="188"/>
                    <a:pt x="894" y="187"/>
                    <a:pt x="860" y="185"/>
                  </a:cubicBezTo>
                  <a:cubicBezTo>
                    <a:pt x="853" y="183"/>
                    <a:pt x="842" y="180"/>
                    <a:pt x="837" y="177"/>
                  </a:cubicBezTo>
                  <a:cubicBezTo>
                    <a:pt x="832" y="174"/>
                    <a:pt x="821" y="167"/>
                    <a:pt x="821" y="167"/>
                  </a:cubicBezTo>
                  <a:cubicBezTo>
                    <a:pt x="813" y="153"/>
                    <a:pt x="805" y="143"/>
                    <a:pt x="800" y="128"/>
                  </a:cubicBezTo>
                  <a:cubicBezTo>
                    <a:pt x="792" y="83"/>
                    <a:pt x="794" y="105"/>
                    <a:pt x="798" y="44"/>
                  </a:cubicBezTo>
                  <a:cubicBezTo>
                    <a:pt x="799" y="32"/>
                    <a:pt x="809" y="4"/>
                    <a:pt x="808" y="3"/>
                  </a:cubicBezTo>
                  <a:cubicBezTo>
                    <a:pt x="805" y="1"/>
                    <a:pt x="801" y="5"/>
                    <a:pt x="798" y="5"/>
                  </a:cubicBezTo>
                  <a:close/>
                </a:path>
              </a:pathLst>
            </a:custGeom>
            <a:gradFill rotWithShape="0">
              <a:gsLst>
                <a:gs pos="0">
                  <a:srgbClr val="99CCFF"/>
                </a:gs>
                <a:gs pos="100000">
                  <a:srgbClr val="99CCFF">
                    <a:gamma/>
                    <a:shade val="49804"/>
                    <a:invGamma/>
                  </a:srgbClr>
                </a:gs>
              </a:gsLst>
              <a:path path="rect">
                <a:fillToRect l="50000" t="50000" r="50000" b="50000"/>
              </a:path>
            </a:gradFill>
            <a:ln w="38100" cap="flat" cmpd="sng">
              <a:solidFill>
                <a:srgbClr val="3366FF"/>
              </a:solidFill>
              <a:prstDash val="solid"/>
              <a:round/>
              <a:headEnd/>
              <a:tailEnd/>
            </a:ln>
            <a:effectLst/>
          </p:spPr>
          <p:txBody>
            <a:bodyPr wrap="none" anchor="ctr"/>
            <a:lstStyle/>
            <a:p>
              <a:endParaRPr lang="es-ES"/>
            </a:p>
          </p:txBody>
        </p:sp>
        <p:sp>
          <p:nvSpPr>
            <p:cNvPr id="51213" name="Freeform 13"/>
            <p:cNvSpPr>
              <a:spLocks/>
            </p:cNvSpPr>
            <p:nvPr/>
          </p:nvSpPr>
          <p:spPr bwMode="auto">
            <a:xfrm>
              <a:off x="1375" y="1413"/>
              <a:ext cx="763" cy="1022"/>
            </a:xfrm>
            <a:custGeom>
              <a:avLst/>
              <a:gdLst/>
              <a:ahLst/>
              <a:cxnLst>
                <a:cxn ang="0">
                  <a:pos x="75" y="978"/>
                </a:cxn>
                <a:cxn ang="0">
                  <a:pos x="70" y="834"/>
                </a:cxn>
                <a:cxn ang="0">
                  <a:pos x="46" y="808"/>
                </a:cxn>
                <a:cxn ang="0">
                  <a:pos x="33" y="782"/>
                </a:cxn>
                <a:cxn ang="0">
                  <a:pos x="5" y="709"/>
                </a:cxn>
                <a:cxn ang="0">
                  <a:pos x="10" y="660"/>
                </a:cxn>
                <a:cxn ang="0">
                  <a:pos x="26" y="639"/>
                </a:cxn>
                <a:cxn ang="0">
                  <a:pos x="122" y="605"/>
                </a:cxn>
                <a:cxn ang="0">
                  <a:pos x="166" y="600"/>
                </a:cxn>
                <a:cxn ang="0">
                  <a:pos x="203" y="587"/>
                </a:cxn>
                <a:cxn ang="0">
                  <a:pos x="229" y="571"/>
                </a:cxn>
                <a:cxn ang="0">
                  <a:pos x="237" y="566"/>
                </a:cxn>
                <a:cxn ang="0">
                  <a:pos x="255" y="516"/>
                </a:cxn>
                <a:cxn ang="0">
                  <a:pos x="260" y="383"/>
                </a:cxn>
                <a:cxn ang="0">
                  <a:pos x="281" y="292"/>
                </a:cxn>
                <a:cxn ang="0">
                  <a:pos x="302" y="276"/>
                </a:cxn>
                <a:cxn ang="0">
                  <a:pos x="352" y="224"/>
                </a:cxn>
                <a:cxn ang="0">
                  <a:pos x="409" y="146"/>
                </a:cxn>
                <a:cxn ang="0">
                  <a:pos x="438" y="88"/>
                </a:cxn>
                <a:cxn ang="0">
                  <a:pos x="451" y="60"/>
                </a:cxn>
                <a:cxn ang="0">
                  <a:pos x="461" y="0"/>
                </a:cxn>
                <a:cxn ang="0">
                  <a:pos x="482" y="18"/>
                </a:cxn>
                <a:cxn ang="0">
                  <a:pos x="503" y="47"/>
                </a:cxn>
                <a:cxn ang="0">
                  <a:pos x="526" y="54"/>
                </a:cxn>
                <a:cxn ang="0">
                  <a:pos x="584" y="75"/>
                </a:cxn>
                <a:cxn ang="0">
                  <a:pos x="605" y="88"/>
                </a:cxn>
                <a:cxn ang="0">
                  <a:pos x="626" y="117"/>
                </a:cxn>
                <a:cxn ang="0">
                  <a:pos x="675" y="200"/>
                </a:cxn>
                <a:cxn ang="0">
                  <a:pos x="699" y="240"/>
                </a:cxn>
                <a:cxn ang="0">
                  <a:pos x="701" y="347"/>
                </a:cxn>
                <a:cxn ang="0">
                  <a:pos x="686" y="352"/>
                </a:cxn>
                <a:cxn ang="0">
                  <a:pos x="667" y="373"/>
                </a:cxn>
                <a:cxn ang="0">
                  <a:pos x="680" y="430"/>
                </a:cxn>
                <a:cxn ang="0">
                  <a:pos x="732" y="448"/>
                </a:cxn>
                <a:cxn ang="0">
                  <a:pos x="753" y="467"/>
                </a:cxn>
                <a:cxn ang="0">
                  <a:pos x="746" y="524"/>
                </a:cxn>
                <a:cxn ang="0">
                  <a:pos x="732" y="545"/>
                </a:cxn>
                <a:cxn ang="0">
                  <a:pos x="699" y="542"/>
                </a:cxn>
                <a:cxn ang="0">
                  <a:pos x="605" y="584"/>
                </a:cxn>
                <a:cxn ang="0">
                  <a:pos x="592" y="605"/>
                </a:cxn>
                <a:cxn ang="0">
                  <a:pos x="558" y="654"/>
                </a:cxn>
                <a:cxn ang="0">
                  <a:pos x="521" y="691"/>
                </a:cxn>
                <a:cxn ang="0">
                  <a:pos x="516" y="707"/>
                </a:cxn>
                <a:cxn ang="0">
                  <a:pos x="500" y="717"/>
                </a:cxn>
                <a:cxn ang="0">
                  <a:pos x="461" y="735"/>
                </a:cxn>
                <a:cxn ang="0">
                  <a:pos x="435" y="751"/>
                </a:cxn>
                <a:cxn ang="0">
                  <a:pos x="419" y="772"/>
                </a:cxn>
                <a:cxn ang="0">
                  <a:pos x="375" y="834"/>
                </a:cxn>
                <a:cxn ang="0">
                  <a:pos x="359" y="855"/>
                </a:cxn>
                <a:cxn ang="0">
                  <a:pos x="339" y="894"/>
                </a:cxn>
                <a:cxn ang="0">
                  <a:pos x="323" y="944"/>
                </a:cxn>
                <a:cxn ang="0">
                  <a:pos x="245" y="1022"/>
                </a:cxn>
                <a:cxn ang="0">
                  <a:pos x="208" y="1014"/>
                </a:cxn>
                <a:cxn ang="0">
                  <a:pos x="109" y="983"/>
                </a:cxn>
                <a:cxn ang="0">
                  <a:pos x="75" y="978"/>
                </a:cxn>
              </a:cxnLst>
              <a:rect l="0" t="0" r="r" b="b"/>
              <a:pathLst>
                <a:path w="763" h="1022">
                  <a:moveTo>
                    <a:pt x="75" y="978"/>
                  </a:moveTo>
                  <a:cubicBezTo>
                    <a:pt x="71" y="932"/>
                    <a:pt x="87" y="878"/>
                    <a:pt x="70" y="834"/>
                  </a:cubicBezTo>
                  <a:cubicBezTo>
                    <a:pt x="66" y="823"/>
                    <a:pt x="53" y="817"/>
                    <a:pt x="46" y="808"/>
                  </a:cubicBezTo>
                  <a:cubicBezTo>
                    <a:pt x="43" y="798"/>
                    <a:pt x="39" y="790"/>
                    <a:pt x="33" y="782"/>
                  </a:cubicBezTo>
                  <a:cubicBezTo>
                    <a:pt x="30" y="768"/>
                    <a:pt x="12" y="721"/>
                    <a:pt x="5" y="709"/>
                  </a:cubicBezTo>
                  <a:cubicBezTo>
                    <a:pt x="2" y="692"/>
                    <a:pt x="0" y="676"/>
                    <a:pt x="10" y="660"/>
                  </a:cubicBezTo>
                  <a:cubicBezTo>
                    <a:pt x="15" y="653"/>
                    <a:pt x="26" y="639"/>
                    <a:pt x="26" y="639"/>
                  </a:cubicBezTo>
                  <a:cubicBezTo>
                    <a:pt x="32" y="607"/>
                    <a:pt x="96" y="607"/>
                    <a:pt x="122" y="605"/>
                  </a:cubicBezTo>
                  <a:cubicBezTo>
                    <a:pt x="149" y="602"/>
                    <a:pt x="145" y="603"/>
                    <a:pt x="166" y="600"/>
                  </a:cubicBezTo>
                  <a:cubicBezTo>
                    <a:pt x="179" y="596"/>
                    <a:pt x="190" y="590"/>
                    <a:pt x="203" y="587"/>
                  </a:cubicBezTo>
                  <a:cubicBezTo>
                    <a:pt x="224" y="574"/>
                    <a:pt x="215" y="580"/>
                    <a:pt x="229" y="571"/>
                  </a:cubicBezTo>
                  <a:cubicBezTo>
                    <a:pt x="232" y="569"/>
                    <a:pt x="237" y="566"/>
                    <a:pt x="237" y="566"/>
                  </a:cubicBezTo>
                  <a:cubicBezTo>
                    <a:pt x="244" y="550"/>
                    <a:pt x="249" y="533"/>
                    <a:pt x="255" y="516"/>
                  </a:cubicBezTo>
                  <a:cubicBezTo>
                    <a:pt x="253" y="468"/>
                    <a:pt x="256" y="430"/>
                    <a:pt x="260" y="383"/>
                  </a:cubicBezTo>
                  <a:cubicBezTo>
                    <a:pt x="266" y="311"/>
                    <a:pt x="240" y="302"/>
                    <a:pt x="281" y="292"/>
                  </a:cubicBezTo>
                  <a:cubicBezTo>
                    <a:pt x="289" y="287"/>
                    <a:pt x="294" y="281"/>
                    <a:pt x="302" y="276"/>
                  </a:cubicBezTo>
                  <a:cubicBezTo>
                    <a:pt x="317" y="252"/>
                    <a:pt x="325" y="234"/>
                    <a:pt x="352" y="224"/>
                  </a:cubicBezTo>
                  <a:cubicBezTo>
                    <a:pt x="372" y="201"/>
                    <a:pt x="395" y="174"/>
                    <a:pt x="409" y="146"/>
                  </a:cubicBezTo>
                  <a:cubicBezTo>
                    <a:pt x="417" y="129"/>
                    <a:pt x="425" y="101"/>
                    <a:pt x="438" y="88"/>
                  </a:cubicBezTo>
                  <a:cubicBezTo>
                    <a:pt x="441" y="77"/>
                    <a:pt x="448" y="70"/>
                    <a:pt x="451" y="60"/>
                  </a:cubicBezTo>
                  <a:cubicBezTo>
                    <a:pt x="457" y="41"/>
                    <a:pt x="455" y="20"/>
                    <a:pt x="461" y="0"/>
                  </a:cubicBezTo>
                  <a:cubicBezTo>
                    <a:pt x="468" y="6"/>
                    <a:pt x="474" y="13"/>
                    <a:pt x="482" y="18"/>
                  </a:cubicBezTo>
                  <a:cubicBezTo>
                    <a:pt x="486" y="29"/>
                    <a:pt x="493" y="41"/>
                    <a:pt x="503" y="47"/>
                  </a:cubicBezTo>
                  <a:cubicBezTo>
                    <a:pt x="509" y="51"/>
                    <a:pt x="519" y="52"/>
                    <a:pt x="526" y="54"/>
                  </a:cubicBezTo>
                  <a:cubicBezTo>
                    <a:pt x="546" y="61"/>
                    <a:pt x="563" y="71"/>
                    <a:pt x="584" y="75"/>
                  </a:cubicBezTo>
                  <a:cubicBezTo>
                    <a:pt x="593" y="78"/>
                    <a:pt x="598" y="82"/>
                    <a:pt x="605" y="88"/>
                  </a:cubicBezTo>
                  <a:cubicBezTo>
                    <a:pt x="608" y="101"/>
                    <a:pt x="618" y="107"/>
                    <a:pt x="626" y="117"/>
                  </a:cubicBezTo>
                  <a:cubicBezTo>
                    <a:pt x="645" y="142"/>
                    <a:pt x="647" y="183"/>
                    <a:pt x="675" y="200"/>
                  </a:cubicBezTo>
                  <a:cubicBezTo>
                    <a:pt x="680" y="214"/>
                    <a:pt x="688" y="229"/>
                    <a:pt x="699" y="240"/>
                  </a:cubicBezTo>
                  <a:cubicBezTo>
                    <a:pt x="711" y="281"/>
                    <a:pt x="711" y="263"/>
                    <a:pt x="701" y="347"/>
                  </a:cubicBezTo>
                  <a:cubicBezTo>
                    <a:pt x="700" y="352"/>
                    <a:pt x="690" y="349"/>
                    <a:pt x="686" y="352"/>
                  </a:cubicBezTo>
                  <a:cubicBezTo>
                    <a:pt x="678" y="357"/>
                    <a:pt x="673" y="367"/>
                    <a:pt x="667" y="373"/>
                  </a:cubicBezTo>
                  <a:cubicBezTo>
                    <a:pt x="665" y="381"/>
                    <a:pt x="675" y="424"/>
                    <a:pt x="680" y="430"/>
                  </a:cubicBezTo>
                  <a:cubicBezTo>
                    <a:pt x="690" y="441"/>
                    <a:pt x="718" y="444"/>
                    <a:pt x="732" y="448"/>
                  </a:cubicBezTo>
                  <a:cubicBezTo>
                    <a:pt x="739" y="455"/>
                    <a:pt x="746" y="459"/>
                    <a:pt x="753" y="467"/>
                  </a:cubicBezTo>
                  <a:cubicBezTo>
                    <a:pt x="761" y="485"/>
                    <a:pt x="763" y="512"/>
                    <a:pt x="746" y="524"/>
                  </a:cubicBezTo>
                  <a:cubicBezTo>
                    <a:pt x="743" y="533"/>
                    <a:pt x="739" y="539"/>
                    <a:pt x="732" y="545"/>
                  </a:cubicBezTo>
                  <a:cubicBezTo>
                    <a:pt x="721" y="544"/>
                    <a:pt x="710" y="542"/>
                    <a:pt x="699" y="542"/>
                  </a:cubicBezTo>
                  <a:cubicBezTo>
                    <a:pt x="657" y="542"/>
                    <a:pt x="640" y="569"/>
                    <a:pt x="605" y="584"/>
                  </a:cubicBezTo>
                  <a:cubicBezTo>
                    <a:pt x="598" y="603"/>
                    <a:pt x="604" y="597"/>
                    <a:pt x="592" y="605"/>
                  </a:cubicBezTo>
                  <a:cubicBezTo>
                    <a:pt x="582" y="631"/>
                    <a:pt x="588" y="646"/>
                    <a:pt x="558" y="654"/>
                  </a:cubicBezTo>
                  <a:cubicBezTo>
                    <a:pt x="545" y="667"/>
                    <a:pt x="536" y="681"/>
                    <a:pt x="521" y="691"/>
                  </a:cubicBezTo>
                  <a:cubicBezTo>
                    <a:pt x="520" y="693"/>
                    <a:pt x="518" y="705"/>
                    <a:pt x="516" y="707"/>
                  </a:cubicBezTo>
                  <a:cubicBezTo>
                    <a:pt x="511" y="711"/>
                    <a:pt x="500" y="717"/>
                    <a:pt x="500" y="717"/>
                  </a:cubicBezTo>
                  <a:cubicBezTo>
                    <a:pt x="490" y="733"/>
                    <a:pt x="479" y="733"/>
                    <a:pt x="461" y="735"/>
                  </a:cubicBezTo>
                  <a:cubicBezTo>
                    <a:pt x="451" y="739"/>
                    <a:pt x="444" y="745"/>
                    <a:pt x="435" y="751"/>
                  </a:cubicBezTo>
                  <a:cubicBezTo>
                    <a:pt x="429" y="760"/>
                    <a:pt x="429" y="766"/>
                    <a:pt x="419" y="772"/>
                  </a:cubicBezTo>
                  <a:cubicBezTo>
                    <a:pt x="416" y="784"/>
                    <a:pt x="385" y="828"/>
                    <a:pt x="375" y="834"/>
                  </a:cubicBezTo>
                  <a:cubicBezTo>
                    <a:pt x="369" y="843"/>
                    <a:pt x="369" y="849"/>
                    <a:pt x="359" y="855"/>
                  </a:cubicBezTo>
                  <a:cubicBezTo>
                    <a:pt x="351" y="868"/>
                    <a:pt x="347" y="882"/>
                    <a:pt x="339" y="894"/>
                  </a:cubicBezTo>
                  <a:cubicBezTo>
                    <a:pt x="336" y="912"/>
                    <a:pt x="333" y="929"/>
                    <a:pt x="323" y="944"/>
                  </a:cubicBezTo>
                  <a:cubicBezTo>
                    <a:pt x="313" y="997"/>
                    <a:pt x="302" y="1017"/>
                    <a:pt x="245" y="1022"/>
                  </a:cubicBezTo>
                  <a:cubicBezTo>
                    <a:pt x="232" y="1020"/>
                    <a:pt x="220" y="1019"/>
                    <a:pt x="208" y="1014"/>
                  </a:cubicBezTo>
                  <a:cubicBezTo>
                    <a:pt x="183" y="980"/>
                    <a:pt x="155" y="985"/>
                    <a:pt x="109" y="983"/>
                  </a:cubicBezTo>
                  <a:cubicBezTo>
                    <a:pt x="93" y="977"/>
                    <a:pt x="104" y="980"/>
                    <a:pt x="75" y="978"/>
                  </a:cubicBezTo>
                  <a:close/>
                </a:path>
              </a:pathLst>
            </a:custGeom>
            <a:gradFill rotWithShape="0">
              <a:gsLst>
                <a:gs pos="0">
                  <a:srgbClr val="99CCFF"/>
                </a:gs>
                <a:gs pos="100000">
                  <a:srgbClr val="99CCFF">
                    <a:gamma/>
                    <a:shade val="49804"/>
                    <a:invGamma/>
                  </a:srgbClr>
                </a:gs>
              </a:gsLst>
              <a:path path="rect">
                <a:fillToRect l="50000" t="50000" r="50000" b="50000"/>
              </a:path>
            </a:gradFill>
            <a:ln w="38100" cap="flat" cmpd="sng">
              <a:solidFill>
                <a:srgbClr val="0000FF"/>
              </a:solidFill>
              <a:prstDash val="solid"/>
              <a:round/>
              <a:headEnd/>
              <a:tailEnd/>
            </a:ln>
            <a:effectLst/>
          </p:spPr>
          <p:txBody>
            <a:bodyPr wrap="none" anchor="ctr"/>
            <a:lstStyle/>
            <a:p>
              <a:endParaRPr lang="es-ES"/>
            </a:p>
          </p:txBody>
        </p:sp>
        <p:sp>
          <p:nvSpPr>
            <p:cNvPr id="51214" name="Rectangle 14"/>
            <p:cNvSpPr>
              <a:spLocks noChangeArrowheads="1"/>
            </p:cNvSpPr>
            <p:nvPr/>
          </p:nvSpPr>
          <p:spPr bwMode="auto">
            <a:xfrm>
              <a:off x="1451" y="1848"/>
              <a:ext cx="1102" cy="152"/>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000" b="1">
                  <a:solidFill>
                    <a:schemeClr val="tx2"/>
                  </a:solidFill>
                  <a:latin typeface="Times New Roman" pitchFamily="18" charset="0"/>
                </a:rPr>
                <a:t>PORTOVIEJO</a:t>
              </a:r>
              <a:endParaRPr lang="en-US" sz="1200" b="1">
                <a:solidFill>
                  <a:schemeClr val="tx2"/>
                </a:solidFill>
                <a:latin typeface="Times New Roman" pitchFamily="18" charset="0"/>
              </a:endParaRPr>
            </a:p>
          </p:txBody>
        </p:sp>
        <p:sp>
          <p:nvSpPr>
            <p:cNvPr id="51215" name="Rectangle 15"/>
            <p:cNvSpPr>
              <a:spLocks noChangeArrowheads="1"/>
            </p:cNvSpPr>
            <p:nvPr/>
          </p:nvSpPr>
          <p:spPr bwMode="auto">
            <a:xfrm>
              <a:off x="1787" y="3199"/>
              <a:ext cx="565" cy="151"/>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000" b="1">
                  <a:solidFill>
                    <a:schemeClr val="tx2"/>
                  </a:solidFill>
                  <a:latin typeface="Times New Roman" pitchFamily="18" charset="0"/>
                </a:rPr>
                <a:t>MACHALA</a:t>
              </a:r>
              <a:endParaRPr lang="en-US" sz="1200" b="1">
                <a:solidFill>
                  <a:schemeClr val="tx2"/>
                </a:solidFill>
                <a:latin typeface="Times New Roman" pitchFamily="18" charset="0"/>
              </a:endParaRPr>
            </a:p>
          </p:txBody>
        </p:sp>
        <p:sp>
          <p:nvSpPr>
            <p:cNvPr id="51216" name="Rectangle 16"/>
            <p:cNvSpPr>
              <a:spLocks noChangeArrowheads="1"/>
            </p:cNvSpPr>
            <p:nvPr/>
          </p:nvSpPr>
          <p:spPr bwMode="auto">
            <a:xfrm>
              <a:off x="2275" y="2990"/>
              <a:ext cx="576" cy="152"/>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000" b="1">
                  <a:solidFill>
                    <a:schemeClr val="tx2"/>
                  </a:solidFill>
                  <a:latin typeface="Times New Roman" pitchFamily="18" charset="0"/>
                </a:rPr>
                <a:t>CUENCA</a:t>
              </a:r>
              <a:endParaRPr lang="en-US" sz="1200" b="1">
                <a:solidFill>
                  <a:schemeClr val="tx2"/>
                </a:solidFill>
                <a:latin typeface="Times New Roman" pitchFamily="18" charset="0"/>
              </a:endParaRPr>
            </a:p>
          </p:txBody>
        </p:sp>
        <p:sp>
          <p:nvSpPr>
            <p:cNvPr id="51217" name="Rectangle 17"/>
            <p:cNvSpPr>
              <a:spLocks noChangeArrowheads="1"/>
            </p:cNvSpPr>
            <p:nvPr/>
          </p:nvSpPr>
          <p:spPr bwMode="auto">
            <a:xfrm>
              <a:off x="1875" y="1446"/>
              <a:ext cx="722" cy="152"/>
            </a:xfrm>
            <a:prstGeom prst="rect">
              <a:avLst/>
            </a:prstGeom>
            <a:solidFill>
              <a:srgbClr val="FFFF00"/>
            </a:solidFill>
            <a:ln w="12700">
              <a:noFill/>
              <a:miter lim="800000"/>
              <a:headEnd/>
              <a:tailEnd/>
            </a:ln>
            <a:effectLst/>
          </p:spPr>
          <p:txBody>
            <a:bodyPr wrap="none" lIns="90488" tIns="44450" rIns="90488" bIns="44450">
              <a:spAutoFit/>
            </a:bodyPr>
            <a:lstStyle/>
            <a:p>
              <a:pPr eaLnBrk="0" hangingPunct="0">
                <a:spcBef>
                  <a:spcPct val="50000"/>
                </a:spcBef>
              </a:pPr>
              <a:r>
                <a:rPr lang="en-US" sz="1000" b="1">
                  <a:latin typeface="Times New Roman" pitchFamily="18" charset="0"/>
                </a:rPr>
                <a:t>STO. DOMINGO</a:t>
              </a:r>
              <a:endParaRPr lang="en-US" sz="1200" b="1">
                <a:latin typeface="Times New Roman" pitchFamily="18" charset="0"/>
              </a:endParaRPr>
            </a:p>
          </p:txBody>
        </p:sp>
        <p:sp>
          <p:nvSpPr>
            <p:cNvPr id="51218" name="Text Box 18"/>
            <p:cNvSpPr txBox="1">
              <a:spLocks noChangeArrowheads="1"/>
            </p:cNvSpPr>
            <p:nvPr/>
          </p:nvSpPr>
          <p:spPr bwMode="auto">
            <a:xfrm>
              <a:off x="3887" y="1015"/>
              <a:ext cx="1473" cy="250"/>
            </a:xfrm>
            <a:prstGeom prst="rect">
              <a:avLst/>
            </a:prstGeom>
            <a:noFill/>
            <a:ln w="12700" cap="sq">
              <a:noFill/>
              <a:miter lim="800000"/>
              <a:headEnd type="none" w="sm" len="sm"/>
              <a:tailEnd type="none" w="sm" len="sm"/>
            </a:ln>
            <a:effectLst/>
          </p:spPr>
          <p:txBody>
            <a:bodyPr wrap="none">
              <a:spAutoFit/>
            </a:bodyPr>
            <a:lstStyle/>
            <a:p>
              <a:pPr algn="ctr" eaLnBrk="0" hangingPunct="0"/>
              <a:r>
                <a:rPr lang="es-EC" sz="2000" b="1">
                  <a:solidFill>
                    <a:srgbClr val="FF0000"/>
                  </a:solidFill>
                  <a:effectLst>
                    <a:outerShdw blurRad="38100" dist="38100" dir="2700000" algn="tl">
                      <a:srgbClr val="000000"/>
                    </a:outerShdw>
                  </a:effectLst>
                  <a:latin typeface="Times New Roman" pitchFamily="18" charset="0"/>
                </a:rPr>
                <a:t>DIVISIÓN NORTE</a:t>
              </a:r>
              <a:endParaRPr lang="es-ES_tradnl" sz="2000" b="1">
                <a:solidFill>
                  <a:srgbClr val="FF0000"/>
                </a:solidFill>
                <a:effectLst>
                  <a:outerShdw blurRad="38100" dist="38100" dir="2700000" algn="tl">
                    <a:srgbClr val="000000"/>
                  </a:outerShdw>
                </a:effectLst>
                <a:latin typeface="Times New Roman" pitchFamily="18" charset="0"/>
              </a:endParaRPr>
            </a:p>
          </p:txBody>
        </p:sp>
        <p:sp>
          <p:nvSpPr>
            <p:cNvPr id="51219" name="Oval 19" descr="Logomarca Coca-Cola (nueva versión)">
              <a:hlinkClick r:id="rId4" action="ppaction://hlinksldjump" highlightClick="1"/>
            </p:cNvPr>
            <p:cNvSpPr>
              <a:spLocks noChangeArrowheads="1"/>
            </p:cNvSpPr>
            <p:nvPr/>
          </p:nvSpPr>
          <p:spPr bwMode="auto">
            <a:xfrm>
              <a:off x="2606" y="2200"/>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20" name="Oval 20" descr="Logomarca Coca-Cola (nueva versión)">
              <a:hlinkClick r:id="rId5" action="ppaction://hlinksldjump" highlightClick="1"/>
            </p:cNvPr>
            <p:cNvSpPr>
              <a:spLocks noChangeArrowheads="1"/>
            </p:cNvSpPr>
            <p:nvPr/>
          </p:nvSpPr>
          <p:spPr bwMode="auto">
            <a:xfrm>
              <a:off x="2630" y="1612"/>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21" name="Oval 21" descr="Logomarca Coca-Cola (nueva versión)">
              <a:hlinkClick r:id="rId2" action="ppaction://hlinksldjump" highlightClick="1"/>
            </p:cNvPr>
            <p:cNvSpPr>
              <a:spLocks noChangeArrowheads="1"/>
            </p:cNvSpPr>
            <p:nvPr/>
          </p:nvSpPr>
          <p:spPr bwMode="auto">
            <a:xfrm>
              <a:off x="1816" y="2502"/>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22" name="Oval 22" descr="Logomarca Coca-Cola (nueva versión)">
              <a:hlinkClick r:id="rId2" action="ppaction://hlinksldjump" highlightClick="1"/>
            </p:cNvPr>
            <p:cNvSpPr>
              <a:spLocks noChangeArrowheads="1"/>
            </p:cNvSpPr>
            <p:nvPr/>
          </p:nvSpPr>
          <p:spPr bwMode="auto">
            <a:xfrm>
              <a:off x="2459" y="2867"/>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23" name="Rectangle 23"/>
            <p:cNvSpPr>
              <a:spLocks noChangeArrowheads="1"/>
            </p:cNvSpPr>
            <p:nvPr/>
          </p:nvSpPr>
          <p:spPr bwMode="auto">
            <a:xfrm>
              <a:off x="2690" y="1471"/>
              <a:ext cx="380" cy="152"/>
            </a:xfrm>
            <a:prstGeom prst="rect">
              <a:avLst/>
            </a:prstGeom>
            <a:solidFill>
              <a:srgbClr val="FFFF00"/>
            </a:solidFill>
            <a:ln w="12700">
              <a:noFill/>
              <a:miter lim="800000"/>
              <a:headEnd/>
              <a:tailEnd/>
            </a:ln>
            <a:effectLst/>
          </p:spPr>
          <p:txBody>
            <a:bodyPr wrap="none" lIns="90488" tIns="44450" rIns="90488" bIns="44450">
              <a:spAutoFit/>
            </a:bodyPr>
            <a:lstStyle/>
            <a:p>
              <a:pPr eaLnBrk="0" hangingPunct="0">
                <a:spcBef>
                  <a:spcPct val="50000"/>
                </a:spcBef>
              </a:pPr>
              <a:r>
                <a:rPr lang="en-US" sz="1000" b="1">
                  <a:latin typeface="Times New Roman" pitchFamily="18" charset="0"/>
                </a:rPr>
                <a:t>QUITO</a:t>
              </a:r>
              <a:endParaRPr lang="en-US" sz="1200" b="1">
                <a:latin typeface="Times New Roman" pitchFamily="18" charset="0"/>
              </a:endParaRPr>
            </a:p>
          </p:txBody>
        </p:sp>
        <p:sp>
          <p:nvSpPr>
            <p:cNvPr id="51224" name="Rectangle 24"/>
            <p:cNvSpPr>
              <a:spLocks noChangeArrowheads="1"/>
            </p:cNvSpPr>
            <p:nvPr/>
          </p:nvSpPr>
          <p:spPr bwMode="auto">
            <a:xfrm>
              <a:off x="2427" y="2024"/>
              <a:ext cx="474" cy="152"/>
            </a:xfrm>
            <a:prstGeom prst="rect">
              <a:avLst/>
            </a:prstGeom>
            <a:noFill/>
            <a:ln w="12700">
              <a:noFill/>
              <a:miter lim="800000"/>
              <a:headEnd/>
              <a:tailEnd/>
            </a:ln>
            <a:effectLst/>
          </p:spPr>
          <p:txBody>
            <a:bodyPr wrap="none" lIns="90488" tIns="44450" rIns="90488" bIns="44450">
              <a:spAutoFit/>
            </a:bodyPr>
            <a:lstStyle/>
            <a:p>
              <a:pPr eaLnBrk="0" hangingPunct="0">
                <a:spcBef>
                  <a:spcPct val="50000"/>
                </a:spcBef>
              </a:pPr>
              <a:r>
                <a:rPr lang="en-US" sz="1000" b="1">
                  <a:latin typeface="Times New Roman" pitchFamily="18" charset="0"/>
                </a:rPr>
                <a:t>AMBATO</a:t>
              </a:r>
              <a:endParaRPr lang="en-US" sz="1200" b="1">
                <a:latin typeface="Times New Roman" pitchFamily="18" charset="0"/>
              </a:endParaRPr>
            </a:p>
          </p:txBody>
        </p:sp>
        <p:sp>
          <p:nvSpPr>
            <p:cNvPr id="51225" name="Text Box 25"/>
            <p:cNvSpPr txBox="1">
              <a:spLocks noChangeArrowheads="1"/>
            </p:cNvSpPr>
            <p:nvPr/>
          </p:nvSpPr>
          <p:spPr bwMode="auto">
            <a:xfrm>
              <a:off x="409" y="3391"/>
              <a:ext cx="1224" cy="250"/>
            </a:xfrm>
            <a:prstGeom prst="rect">
              <a:avLst/>
            </a:prstGeom>
            <a:noFill/>
            <a:ln w="12700" cap="sq">
              <a:noFill/>
              <a:miter lim="800000"/>
              <a:headEnd type="none" w="sm" len="sm"/>
              <a:tailEnd type="none" w="sm" len="sm"/>
            </a:ln>
            <a:effectLst/>
          </p:spPr>
          <p:txBody>
            <a:bodyPr wrap="none">
              <a:spAutoFit/>
            </a:bodyPr>
            <a:lstStyle/>
            <a:p>
              <a:pPr algn="ctr" eaLnBrk="0" hangingPunct="0"/>
              <a:r>
                <a:rPr lang="es-EC" sz="2000" b="1">
                  <a:solidFill>
                    <a:srgbClr val="FF0000"/>
                  </a:solidFill>
                  <a:effectLst>
                    <a:outerShdw blurRad="38100" dist="38100" dir="2700000" algn="tl">
                      <a:srgbClr val="000000"/>
                    </a:outerShdw>
                  </a:effectLst>
                  <a:latin typeface="Times New Roman" pitchFamily="18" charset="0"/>
                </a:rPr>
                <a:t>DIVISIÓN SUR</a:t>
              </a:r>
              <a:endParaRPr lang="es-ES_tradnl" sz="2000" b="1">
                <a:solidFill>
                  <a:srgbClr val="FF0000"/>
                </a:solidFill>
                <a:effectLst>
                  <a:outerShdw blurRad="38100" dist="38100" dir="2700000" algn="tl">
                    <a:srgbClr val="000000"/>
                  </a:outerShdw>
                </a:effectLst>
                <a:latin typeface="Times New Roman" pitchFamily="18" charset="0"/>
              </a:endParaRPr>
            </a:p>
          </p:txBody>
        </p:sp>
        <p:sp>
          <p:nvSpPr>
            <p:cNvPr id="51226" name="Rectangle 26"/>
            <p:cNvSpPr>
              <a:spLocks noChangeArrowheads="1"/>
            </p:cNvSpPr>
            <p:nvPr/>
          </p:nvSpPr>
          <p:spPr bwMode="auto">
            <a:xfrm>
              <a:off x="2064" y="3479"/>
              <a:ext cx="373" cy="152"/>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000" b="1">
                  <a:solidFill>
                    <a:schemeClr val="tx2"/>
                  </a:solidFill>
                  <a:latin typeface="Times New Roman" pitchFamily="18" charset="0"/>
                </a:rPr>
                <a:t>LOJA</a:t>
              </a:r>
            </a:p>
          </p:txBody>
        </p:sp>
        <p:sp>
          <p:nvSpPr>
            <p:cNvPr id="51227" name="Oval 27" descr="Logomarca Coca-Cola (nueva versión)">
              <a:hlinkClick r:id="rId4" action="ppaction://hlinksldjump" highlightClick="1"/>
            </p:cNvPr>
            <p:cNvSpPr>
              <a:spLocks noChangeArrowheads="1"/>
            </p:cNvSpPr>
            <p:nvPr/>
          </p:nvSpPr>
          <p:spPr bwMode="auto">
            <a:xfrm>
              <a:off x="1776" y="1951"/>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28" name="Oval 28" descr="Logomarca Coca-Cola (nueva versión)">
              <a:hlinkClick r:id="rId2" action="ppaction://hlinksldjump" highlightClick="1"/>
            </p:cNvPr>
            <p:cNvSpPr>
              <a:spLocks noChangeArrowheads="1"/>
            </p:cNvSpPr>
            <p:nvPr/>
          </p:nvSpPr>
          <p:spPr bwMode="auto">
            <a:xfrm>
              <a:off x="2160" y="3583"/>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29" name="Oval 29" descr="Logomarca Coca-Cola (nueva versión)">
              <a:hlinkClick r:id="rId2" action="ppaction://hlinksldjump" highlightClick="1"/>
            </p:cNvPr>
            <p:cNvSpPr>
              <a:spLocks noChangeArrowheads="1"/>
            </p:cNvSpPr>
            <p:nvPr/>
          </p:nvSpPr>
          <p:spPr bwMode="auto">
            <a:xfrm>
              <a:off x="1843" y="3326"/>
              <a:ext cx="125" cy="161"/>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s-ES"/>
            </a:p>
          </p:txBody>
        </p:sp>
        <p:sp>
          <p:nvSpPr>
            <p:cNvPr id="51230" name="Rectangle 30"/>
            <p:cNvSpPr>
              <a:spLocks noChangeArrowheads="1"/>
            </p:cNvSpPr>
            <p:nvPr/>
          </p:nvSpPr>
          <p:spPr bwMode="auto">
            <a:xfrm>
              <a:off x="1680" y="2330"/>
              <a:ext cx="576" cy="142"/>
            </a:xfrm>
            <a:prstGeom prst="rect">
              <a:avLst/>
            </a:prstGeom>
            <a:solidFill>
              <a:srgbClr val="FFFF00"/>
            </a:solidFill>
            <a:ln w="12700">
              <a:noFill/>
              <a:miter lim="800000"/>
              <a:headEnd/>
              <a:tailEnd/>
            </a:ln>
            <a:effectLst/>
          </p:spPr>
          <p:txBody>
            <a:bodyPr lIns="90488" tIns="44450" rIns="90488" bIns="44450">
              <a:spAutoFit/>
            </a:bodyPr>
            <a:lstStyle/>
            <a:p>
              <a:pPr eaLnBrk="0" hangingPunct="0">
                <a:spcBef>
                  <a:spcPct val="50000"/>
                </a:spcBef>
              </a:pPr>
              <a:r>
                <a:rPr lang="en-US" sz="900" b="1">
                  <a:solidFill>
                    <a:schemeClr val="tx2"/>
                  </a:solidFill>
                  <a:latin typeface="Times New Roman" pitchFamily="18" charset="0"/>
                </a:rPr>
                <a:t>GUAYAQUIL</a:t>
              </a:r>
            </a:p>
          </p:txBody>
        </p:sp>
      </p:grpSp>
      <p:pic>
        <p:nvPicPr>
          <p:cNvPr id="51231" name="Picture 31"/>
          <p:cNvPicPr>
            <a:picLocks noChangeAspect="1" noChangeArrowheads="1"/>
          </p:cNvPicPr>
          <p:nvPr/>
        </p:nvPicPr>
        <p:blipFill>
          <a:blip r:embed="rId6"/>
          <a:srcRect/>
          <a:stretch>
            <a:fillRect/>
          </a:stretch>
        </p:blipFill>
        <p:spPr bwMode="auto">
          <a:xfrm>
            <a:off x="2209800" y="76200"/>
            <a:ext cx="4594225" cy="1260475"/>
          </a:xfrm>
          <a:prstGeom prst="rect">
            <a:avLst/>
          </a:prstGeom>
          <a:noFill/>
          <a:ln w="38100">
            <a:solidFill>
              <a:srgbClr val="FF0000"/>
            </a:solidFill>
            <a:miter lim="800000"/>
            <a:headEnd/>
            <a:tailEnd/>
          </a:ln>
        </p:spPr>
      </p:pic>
      <p:sp>
        <p:nvSpPr>
          <p:cNvPr id="51235" name="Rectangle 35"/>
          <p:cNvSpPr>
            <a:spLocks noChangeArrowheads="1"/>
          </p:cNvSpPr>
          <p:nvPr/>
        </p:nvSpPr>
        <p:spPr bwMode="auto">
          <a:xfrm>
            <a:off x="419100" y="1571625"/>
            <a:ext cx="4030663" cy="2039938"/>
          </a:xfrm>
          <a:prstGeom prst="rect">
            <a:avLst/>
          </a:prstGeom>
          <a:noFill/>
          <a:ln w="9525">
            <a:noFill/>
            <a:miter lim="800000"/>
            <a:headEnd/>
            <a:tailEnd/>
          </a:ln>
          <a:effectLst>
            <a:prstShdw prst="shdw18" dist="17961" dir="13500000">
              <a:srgbClr val="FFFFFF">
                <a:gamma/>
                <a:shade val="60000"/>
                <a:invGamma/>
              </a:srgbClr>
            </a:prstShdw>
          </a:effectLst>
        </p:spPr>
        <p:txBody>
          <a:bodyPr wrap="none" anchor="ctr"/>
          <a:lstStyle/>
          <a:p>
            <a:endParaRPr lang="es-ES"/>
          </a:p>
        </p:txBody>
      </p:sp>
      <p:sp>
        <p:nvSpPr>
          <p:cNvPr id="51237" name="Rectangle 37"/>
          <p:cNvSpPr>
            <a:spLocks noChangeArrowheads="1"/>
          </p:cNvSpPr>
          <p:nvPr/>
        </p:nvSpPr>
        <p:spPr bwMode="auto">
          <a:xfrm>
            <a:off x="84138" y="1471613"/>
            <a:ext cx="3638550" cy="366712"/>
          </a:xfrm>
          <a:prstGeom prst="rect">
            <a:avLst/>
          </a:prstGeom>
          <a:noFill/>
          <a:ln w="9525">
            <a:noFill/>
            <a:miter lim="800000"/>
            <a:headEnd/>
            <a:tailEnd/>
          </a:ln>
          <a:effectLst/>
        </p:spPr>
        <p:txBody>
          <a:bodyPr>
            <a:spAutoFit/>
          </a:bodyPr>
          <a:lstStyle/>
          <a:p>
            <a:pPr algn="ctr" eaLnBrk="0" hangingPunct="0">
              <a:spcBef>
                <a:spcPct val="60000"/>
              </a:spcBef>
            </a:pPr>
            <a:r>
              <a:rPr lang="es-ES_tradnl" b="1">
                <a:solidFill>
                  <a:srgbClr val="FF0000"/>
                </a:solidFill>
                <a:effectLst>
                  <a:outerShdw blurRad="38100" dist="38100" dir="2700000" algn="tl">
                    <a:srgbClr val="000000"/>
                  </a:outerShdw>
                </a:effectLst>
                <a:latin typeface="Bookman Old Style" pitchFamily="18" charset="0"/>
              </a:rPr>
              <a:t>ESTRUCTURA INTERNA</a:t>
            </a:r>
          </a:p>
        </p:txBody>
      </p:sp>
      <p:sp>
        <p:nvSpPr>
          <p:cNvPr id="51238" name="Rectangle 38"/>
          <p:cNvSpPr>
            <a:spLocks noChangeArrowheads="1"/>
          </p:cNvSpPr>
          <p:nvPr/>
        </p:nvSpPr>
        <p:spPr bwMode="auto">
          <a:xfrm>
            <a:off x="0" y="1916113"/>
            <a:ext cx="3694113" cy="2066925"/>
          </a:xfrm>
          <a:prstGeom prst="rect">
            <a:avLst/>
          </a:prstGeom>
          <a:noFill/>
          <a:ln w="9525">
            <a:noFill/>
            <a:miter lim="800000"/>
            <a:headEnd/>
            <a:tailEnd/>
          </a:ln>
          <a:effectLst/>
        </p:spPr>
        <p:txBody>
          <a:bodyPr>
            <a:spAutoFit/>
          </a:bodyPr>
          <a:lstStyle/>
          <a:p>
            <a:pPr marL="228600" indent="-228600" algn="just" eaLnBrk="0" hangingPunct="0">
              <a:spcBef>
                <a:spcPct val="40000"/>
              </a:spcBef>
            </a:pPr>
            <a:endParaRPr lang="es-ES_tradnl" sz="100">
              <a:latin typeface="Bookman Old Style" pitchFamily="18" charset="0"/>
            </a:endParaRPr>
          </a:p>
          <a:p>
            <a:pPr marL="228600" indent="-228600" algn="just" eaLnBrk="0" hangingPunct="0">
              <a:spcBef>
                <a:spcPct val="40000"/>
              </a:spcBef>
            </a:pPr>
            <a:r>
              <a:rPr lang="es-ES_tradnl" sz="1600" b="1">
                <a:latin typeface="Bookman Old Style" pitchFamily="18" charset="0"/>
              </a:rPr>
              <a:t>5.100 Empleados Directos e Indirectos </a:t>
            </a:r>
          </a:p>
          <a:p>
            <a:pPr marL="228600" indent="-228600" algn="just" eaLnBrk="0" hangingPunct="0">
              <a:spcBef>
                <a:spcPct val="40000"/>
              </a:spcBef>
            </a:pPr>
            <a:r>
              <a:rPr lang="es-ES_tradnl" sz="1600" b="1">
                <a:latin typeface="Bookman Old Style" pitchFamily="18" charset="0"/>
              </a:rPr>
              <a:t>650 Camiones Repartidores</a:t>
            </a:r>
          </a:p>
          <a:p>
            <a:pPr marL="228600" indent="-228600" algn="just" eaLnBrk="0" hangingPunct="0">
              <a:spcBef>
                <a:spcPct val="40000"/>
              </a:spcBef>
            </a:pPr>
            <a:r>
              <a:rPr lang="es-ES_tradnl" sz="1600" b="1">
                <a:latin typeface="Bookman Old Style" pitchFamily="18" charset="0"/>
              </a:rPr>
              <a:t>2 Divisiones</a:t>
            </a:r>
          </a:p>
          <a:p>
            <a:pPr marL="228600" indent="-228600" algn="just" eaLnBrk="0" hangingPunct="0">
              <a:spcBef>
                <a:spcPct val="40000"/>
              </a:spcBef>
            </a:pPr>
            <a:r>
              <a:rPr lang="es-ES_tradnl" sz="1600" b="1">
                <a:latin typeface="Bookman Old Style" pitchFamily="18" charset="0"/>
              </a:rPr>
              <a:t>10 Líneas de Embotellado</a:t>
            </a:r>
          </a:p>
          <a:p>
            <a:pPr marL="228600" indent="-228600" algn="just" eaLnBrk="0" hangingPunct="0">
              <a:spcBef>
                <a:spcPct val="40000"/>
              </a:spcBef>
            </a:pPr>
            <a:r>
              <a:rPr lang="es-EC" sz="1600" b="1">
                <a:latin typeface="Bookman Old Style" pitchFamily="18" charset="0"/>
              </a:rPr>
              <a:t>3</a:t>
            </a:r>
            <a:r>
              <a:rPr lang="es-ES_tradnl" sz="1600" b="1">
                <a:latin typeface="Bookman Old Style" pitchFamily="18" charset="0"/>
              </a:rPr>
              <a:t> Plantas Embotelladoras</a:t>
            </a:r>
          </a:p>
        </p:txBody>
      </p:sp>
      <p:sp>
        <p:nvSpPr>
          <p:cNvPr id="51244" name="Rectangle 44"/>
          <p:cNvSpPr>
            <a:spLocks noChangeArrowheads="1"/>
          </p:cNvSpPr>
          <p:nvPr/>
        </p:nvSpPr>
        <p:spPr bwMode="auto">
          <a:xfrm>
            <a:off x="4716463" y="5430838"/>
            <a:ext cx="4427537" cy="1427162"/>
          </a:xfrm>
          <a:prstGeom prst="rect">
            <a:avLst/>
          </a:prstGeom>
          <a:noFill/>
          <a:ln w="9525">
            <a:noFill/>
            <a:miter lim="800000"/>
            <a:headEnd/>
            <a:tailEnd/>
          </a:ln>
          <a:effectLst/>
        </p:spPr>
        <p:txBody>
          <a:bodyPr>
            <a:spAutoFit/>
          </a:bodyPr>
          <a:lstStyle/>
          <a:p>
            <a:pPr marL="228600" indent="-228600" algn="just" eaLnBrk="0" hangingPunct="0">
              <a:spcBef>
                <a:spcPct val="80000"/>
              </a:spcBef>
            </a:pPr>
            <a:endParaRPr lang="es-ES_tradnl" sz="100">
              <a:latin typeface="Bookman Old Style" pitchFamily="18" charset="0"/>
            </a:endParaRPr>
          </a:p>
          <a:p>
            <a:pPr marL="228600" indent="-228600" algn="just" eaLnBrk="0" hangingPunct="0">
              <a:spcBef>
                <a:spcPct val="80000"/>
              </a:spcBef>
            </a:pPr>
            <a:r>
              <a:rPr lang="es-ES_tradnl" sz="1600" b="1">
                <a:latin typeface="Bookman Old Style" pitchFamily="18" charset="0"/>
              </a:rPr>
              <a:t>162.000 Clientes Directos</a:t>
            </a:r>
          </a:p>
          <a:p>
            <a:pPr marL="228600" indent="-228600" algn="just" eaLnBrk="0" hangingPunct="0">
              <a:spcBef>
                <a:spcPct val="80000"/>
              </a:spcBef>
            </a:pPr>
            <a:r>
              <a:rPr lang="es-ES_tradnl" sz="1600" b="1">
                <a:latin typeface="Bookman Old Style" pitchFamily="18" charset="0"/>
              </a:rPr>
              <a:t>35 Centros de Distribución a nivel país</a:t>
            </a:r>
          </a:p>
          <a:p>
            <a:pPr marL="228600" indent="-228600" algn="just" eaLnBrk="0" hangingPunct="0">
              <a:spcBef>
                <a:spcPct val="80000"/>
              </a:spcBef>
            </a:pPr>
            <a:r>
              <a:rPr lang="es-EC" sz="1600" b="1">
                <a:latin typeface="Bookman Old Style" pitchFamily="18" charset="0"/>
              </a:rPr>
              <a:t>60 </a:t>
            </a:r>
            <a:r>
              <a:rPr lang="es-ES_tradnl" sz="1600" b="1">
                <a:latin typeface="Bookman Old Style" pitchFamily="18" charset="0"/>
              </a:rPr>
              <a:t>% de Participación de Mercado </a:t>
            </a:r>
          </a:p>
        </p:txBody>
      </p:sp>
      <p:sp>
        <p:nvSpPr>
          <p:cNvPr id="51245" name="Rectangle 45"/>
          <p:cNvSpPr>
            <a:spLocks noChangeArrowheads="1"/>
          </p:cNvSpPr>
          <p:nvPr/>
        </p:nvSpPr>
        <p:spPr bwMode="auto">
          <a:xfrm>
            <a:off x="6084888" y="5229225"/>
            <a:ext cx="2027237" cy="366713"/>
          </a:xfrm>
          <a:prstGeom prst="rect">
            <a:avLst/>
          </a:prstGeom>
          <a:noFill/>
          <a:ln w="9525">
            <a:noFill/>
            <a:miter lim="800000"/>
            <a:headEnd/>
            <a:tailEnd/>
          </a:ln>
          <a:effectLst/>
        </p:spPr>
        <p:txBody>
          <a:bodyPr>
            <a:spAutoFit/>
          </a:bodyPr>
          <a:lstStyle/>
          <a:p>
            <a:pPr algn="ctr" eaLnBrk="0" hangingPunct="0">
              <a:spcBef>
                <a:spcPct val="60000"/>
              </a:spcBef>
            </a:pPr>
            <a:r>
              <a:rPr lang="es-ES_tradnl" b="1">
                <a:solidFill>
                  <a:srgbClr val="FF0000"/>
                </a:solidFill>
                <a:effectLst>
                  <a:outerShdw blurRad="38100" dist="38100" dir="2700000" algn="tl">
                    <a:srgbClr val="000000"/>
                  </a:outerShdw>
                </a:effectLst>
                <a:latin typeface="Bookman Old Style" pitchFamily="18" charset="0"/>
              </a:rPr>
              <a:t>MERCADO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1258888" y="1557338"/>
            <a:ext cx="6923087" cy="4525962"/>
          </a:xfrm>
        </p:spPr>
        <p:txBody>
          <a:bodyPr/>
          <a:lstStyle/>
          <a:p>
            <a:pPr algn="ctr">
              <a:buFontTx/>
              <a:buNone/>
            </a:pPr>
            <a:r>
              <a:rPr lang="es-EC" b="1">
                <a:solidFill>
                  <a:srgbClr val="008000"/>
                </a:solidFill>
              </a:rPr>
              <a:t>ANALISIS DE LA ENCUESTA</a:t>
            </a:r>
            <a:endParaRPr lang="es-ES" b="1">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9144000" cy="6769100"/>
        </p:xfrm>
        <a:graphic>
          <a:graphicData uri="http://schemas.openxmlformats.org/presentationml/2006/ole">
            <p:oleObj spid="_x0000_s2052"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ph/>
          </p:nvPr>
        </p:nvGraphicFramePr>
        <p:xfrm>
          <a:off x="-323850" y="0"/>
          <a:ext cx="9828213" cy="6838950"/>
        </p:xfrm>
        <a:graphic>
          <a:graphicData uri="http://schemas.openxmlformats.org/presentationml/2006/ole">
            <p:oleObj spid="_x0000_s3076"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2" name="Object 6"/>
          <p:cNvGraphicFramePr>
            <a:graphicFrameLocks noChangeAspect="1"/>
          </p:cNvGraphicFramePr>
          <p:nvPr>
            <p:ph/>
          </p:nvPr>
        </p:nvGraphicFramePr>
        <p:xfrm>
          <a:off x="-323850" y="19050"/>
          <a:ext cx="9828213" cy="6838950"/>
        </p:xfrm>
        <a:graphic>
          <a:graphicData uri="http://schemas.openxmlformats.org/presentationml/2006/ole">
            <p:oleObj spid="_x0000_s4102"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ph/>
          </p:nvPr>
        </p:nvGraphicFramePr>
        <p:xfrm>
          <a:off x="-252413" y="19050"/>
          <a:ext cx="9828213" cy="6838950"/>
        </p:xfrm>
        <a:graphic>
          <a:graphicData uri="http://schemas.openxmlformats.org/presentationml/2006/ole">
            <p:oleObj spid="_x0000_s5124"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ChangeAspect="1"/>
          </p:cNvGraphicFramePr>
          <p:nvPr>
            <p:ph/>
          </p:nvPr>
        </p:nvGraphicFramePr>
        <p:xfrm>
          <a:off x="-396875" y="238125"/>
          <a:ext cx="9901238" cy="6411913"/>
        </p:xfrm>
        <a:graphic>
          <a:graphicData uri="http://schemas.openxmlformats.org/presentationml/2006/ole">
            <p:oleObj spid="_x0000_s6148" name="Gráfico" r:id="rId3" imgW="7486802" imgH="484814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4"/>
          <p:cNvGraphicFramePr>
            <a:graphicFrameLocks noChangeAspect="1"/>
          </p:cNvGraphicFramePr>
          <p:nvPr>
            <p:ph/>
          </p:nvPr>
        </p:nvGraphicFramePr>
        <p:xfrm>
          <a:off x="-396875" y="19050"/>
          <a:ext cx="9828213" cy="6838950"/>
        </p:xfrm>
        <a:graphic>
          <a:graphicData uri="http://schemas.openxmlformats.org/presentationml/2006/ole">
            <p:oleObj spid="_x0000_s7172"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ph/>
          </p:nvPr>
        </p:nvGraphicFramePr>
        <p:xfrm>
          <a:off x="-396875" y="19050"/>
          <a:ext cx="9828213" cy="6838950"/>
        </p:xfrm>
        <a:graphic>
          <a:graphicData uri="http://schemas.openxmlformats.org/presentationml/2006/ole">
            <p:oleObj spid="_x0000_s8196"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4"/>
          <p:cNvGraphicFramePr>
            <a:graphicFrameLocks noChangeAspect="1"/>
          </p:cNvGraphicFramePr>
          <p:nvPr>
            <p:ph/>
          </p:nvPr>
        </p:nvGraphicFramePr>
        <p:xfrm>
          <a:off x="-180975" y="0"/>
          <a:ext cx="9828213" cy="6838950"/>
        </p:xfrm>
        <a:graphic>
          <a:graphicData uri="http://schemas.openxmlformats.org/presentationml/2006/ole">
            <p:oleObj spid="_x0000_s9220"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4"/>
          <p:cNvGraphicFramePr>
            <a:graphicFrameLocks noChangeAspect="1"/>
          </p:cNvGraphicFramePr>
          <p:nvPr>
            <p:ph/>
          </p:nvPr>
        </p:nvGraphicFramePr>
        <p:xfrm>
          <a:off x="0" y="0"/>
          <a:ext cx="8820150" cy="6858000"/>
        </p:xfrm>
        <a:graphic>
          <a:graphicData uri="http://schemas.openxmlformats.org/presentationml/2006/ole">
            <p:oleObj spid="_x0000_s10244"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200400" y="1828800"/>
            <a:ext cx="5562600" cy="3681413"/>
          </a:xfrm>
          <a:prstGeom prst="rect">
            <a:avLst/>
          </a:prstGeom>
          <a:noFill/>
          <a:ln w="9525">
            <a:noFill/>
            <a:miter lim="800000"/>
            <a:headEnd/>
            <a:tailEnd/>
          </a:ln>
          <a:effectLst/>
        </p:spPr>
        <p:txBody>
          <a:bodyPr>
            <a:spAutoFit/>
          </a:bodyPr>
          <a:lstStyle/>
          <a:p>
            <a:pPr algn="ctr">
              <a:lnSpc>
                <a:spcPct val="120000"/>
              </a:lnSpc>
            </a:pPr>
            <a:r>
              <a:rPr lang="es-EC" sz="2800" b="1">
                <a:solidFill>
                  <a:srgbClr val="008000"/>
                </a:solidFill>
                <a:effectLst>
                  <a:outerShdw blurRad="38100" dist="38100" dir="2700000" algn="tl">
                    <a:srgbClr val="000000"/>
                  </a:outerShdw>
                </a:effectLst>
                <a:latin typeface="Times New Roman" pitchFamily="18" charset="0"/>
              </a:rPr>
              <a:t>“Liderar con excelencia la producción y comercialización de bebidas de calidad  para satisfacer a nuestros consumidores, comprometidos con el bienestar de clientes, colaboradores, socios y la comunidad.”</a:t>
            </a:r>
            <a:endParaRPr lang="es-ES" sz="2800" b="1">
              <a:solidFill>
                <a:srgbClr val="008000"/>
              </a:solidFill>
              <a:effectLst>
                <a:outerShdw blurRad="38100" dist="38100" dir="2700000" algn="tl">
                  <a:srgbClr val="000000"/>
                </a:outerShdw>
              </a:effectLst>
              <a:latin typeface="Times New Roman" pitchFamily="18" charset="0"/>
            </a:endParaRPr>
          </a:p>
        </p:txBody>
      </p:sp>
      <p:sp>
        <p:nvSpPr>
          <p:cNvPr id="68611" name="Rectangle 3"/>
          <p:cNvSpPr>
            <a:spLocks noChangeArrowheads="1"/>
          </p:cNvSpPr>
          <p:nvPr/>
        </p:nvSpPr>
        <p:spPr bwMode="auto">
          <a:xfrm>
            <a:off x="2286000" y="228600"/>
            <a:ext cx="4572000" cy="823913"/>
          </a:xfrm>
          <a:prstGeom prst="rect">
            <a:avLst/>
          </a:prstGeom>
          <a:noFill/>
          <a:ln w="9525">
            <a:noFill/>
            <a:miter lim="800000"/>
            <a:headEnd/>
            <a:tailEnd/>
          </a:ln>
          <a:effectLst/>
        </p:spPr>
        <p:txBody>
          <a:bodyPr>
            <a:spAutoFit/>
          </a:bodyPr>
          <a:lstStyle/>
          <a:p>
            <a:pPr algn="ctr">
              <a:spcBef>
                <a:spcPct val="50000"/>
              </a:spcBef>
            </a:pPr>
            <a:r>
              <a:rPr lang="es-EC" sz="4800" b="1">
                <a:solidFill>
                  <a:srgbClr val="008000"/>
                </a:solidFill>
                <a:effectLst>
                  <a:outerShdw blurRad="38100" dist="38100" dir="2700000" algn="tl">
                    <a:srgbClr val="000000"/>
                  </a:outerShdw>
                </a:effectLst>
                <a:latin typeface="Times New Roman" pitchFamily="18" charset="0"/>
              </a:rPr>
              <a:t>Nuestra Misión</a:t>
            </a:r>
          </a:p>
        </p:txBody>
      </p:sp>
      <p:graphicFrame>
        <p:nvGraphicFramePr>
          <p:cNvPr id="68612" name="Object 4"/>
          <p:cNvGraphicFramePr>
            <a:graphicFrameLocks noChangeAspect="1"/>
          </p:cNvGraphicFramePr>
          <p:nvPr/>
        </p:nvGraphicFramePr>
        <p:xfrm>
          <a:off x="304800" y="1600200"/>
          <a:ext cx="2819400" cy="4191000"/>
        </p:xfrm>
        <a:graphic>
          <a:graphicData uri="http://schemas.openxmlformats.org/presentationml/2006/ole">
            <p:oleObj spid="_x0000_s68612" name="Imagen de mapa de bits" r:id="rId3" imgW="4095750" imgH="5410126" progId="Paint.Picture">
              <p:embed/>
            </p:oleObj>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68612"/>
                                        </p:tgtEl>
                                        <p:attrNameLst>
                                          <p:attrName>style.visibility</p:attrName>
                                        </p:attrNameLst>
                                      </p:cBhvr>
                                      <p:to>
                                        <p:strVal val="visible"/>
                                      </p:to>
                                    </p:set>
                                    <p:animEffect transition="in" filter="blinds(horizontal)">
                                      <p:cBhvr>
                                        <p:cTn id="7" dur="500"/>
                                        <p:tgtEl>
                                          <p:spTgt spid="68612"/>
                                        </p:tgtEl>
                                      </p:cBhvr>
                                    </p:animEffect>
                                  </p:childTnLst>
                                </p:cTn>
                              </p:par>
                            </p:childTnLst>
                          </p:cTn>
                        </p:par>
                        <p:par>
                          <p:cTn id="8" fill="hold">
                            <p:stCondLst>
                              <p:cond delay="1500"/>
                            </p:stCondLst>
                            <p:childTnLst>
                              <p:par>
                                <p:cTn id="9" presetID="15" presetClass="entr" presetSubtype="0" fill="hold" grpId="0" nodeType="afterEffect">
                                  <p:stCondLst>
                                    <p:cond delay="0"/>
                                  </p:stCondLst>
                                  <p:childTnLst>
                                    <p:set>
                                      <p:cBhvr>
                                        <p:cTn id="10" dur="1" fill="hold">
                                          <p:stCondLst>
                                            <p:cond delay="0"/>
                                          </p:stCondLst>
                                        </p:cTn>
                                        <p:tgtEl>
                                          <p:spTgt spid="68610"/>
                                        </p:tgtEl>
                                        <p:attrNameLst>
                                          <p:attrName>style.visibility</p:attrName>
                                        </p:attrNameLst>
                                      </p:cBhvr>
                                      <p:to>
                                        <p:strVal val="visible"/>
                                      </p:to>
                                    </p:set>
                                    <p:anim calcmode="lin" valueType="num">
                                      <p:cBhvr>
                                        <p:cTn id="11" dur="1000" fill="hold"/>
                                        <p:tgtEl>
                                          <p:spTgt spid="68610"/>
                                        </p:tgtEl>
                                        <p:attrNameLst>
                                          <p:attrName>ppt_w</p:attrName>
                                        </p:attrNameLst>
                                      </p:cBhvr>
                                      <p:tavLst>
                                        <p:tav tm="0">
                                          <p:val>
                                            <p:fltVal val="0"/>
                                          </p:val>
                                        </p:tav>
                                        <p:tav tm="100000">
                                          <p:val>
                                            <p:strVal val="#ppt_w"/>
                                          </p:val>
                                        </p:tav>
                                      </p:tavLst>
                                    </p:anim>
                                    <p:anim calcmode="lin" valueType="num">
                                      <p:cBhvr>
                                        <p:cTn id="12" dur="1000" fill="hold"/>
                                        <p:tgtEl>
                                          <p:spTgt spid="68610"/>
                                        </p:tgtEl>
                                        <p:attrNameLst>
                                          <p:attrName>ppt_h</p:attrName>
                                        </p:attrNameLst>
                                      </p:cBhvr>
                                      <p:tavLst>
                                        <p:tav tm="0">
                                          <p:val>
                                            <p:fltVal val="0"/>
                                          </p:val>
                                        </p:tav>
                                        <p:tav tm="100000">
                                          <p:val>
                                            <p:strVal val="#ppt_h"/>
                                          </p:val>
                                        </p:tav>
                                      </p:tavLst>
                                    </p:anim>
                                    <p:anim calcmode="lin" valueType="num">
                                      <p:cBhvr>
                                        <p:cTn id="13" dur="1000" fill="hold"/>
                                        <p:tgtEl>
                                          <p:spTgt spid="6861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86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Object 4"/>
          <p:cNvGraphicFramePr>
            <a:graphicFrameLocks noChangeAspect="1"/>
          </p:cNvGraphicFramePr>
          <p:nvPr>
            <p:ph/>
          </p:nvPr>
        </p:nvGraphicFramePr>
        <p:xfrm>
          <a:off x="0" y="0"/>
          <a:ext cx="9871075" cy="6864350"/>
        </p:xfrm>
        <a:graphic>
          <a:graphicData uri="http://schemas.openxmlformats.org/presentationml/2006/ole">
            <p:oleObj spid="_x0000_s11268"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4"/>
          <p:cNvGraphicFramePr>
            <a:graphicFrameLocks noChangeAspect="1"/>
          </p:cNvGraphicFramePr>
          <p:nvPr>
            <p:ph/>
          </p:nvPr>
        </p:nvGraphicFramePr>
        <p:xfrm>
          <a:off x="-684213" y="19050"/>
          <a:ext cx="9828213" cy="6838950"/>
        </p:xfrm>
        <a:graphic>
          <a:graphicData uri="http://schemas.openxmlformats.org/presentationml/2006/ole">
            <p:oleObj spid="_x0000_s12292"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ph/>
          </p:nvPr>
        </p:nvGraphicFramePr>
        <p:xfrm>
          <a:off x="0" y="19050"/>
          <a:ext cx="9901238" cy="6889750"/>
        </p:xfrm>
        <a:graphic>
          <a:graphicData uri="http://schemas.openxmlformats.org/presentationml/2006/ole">
            <p:oleObj spid="_x0000_s13316"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0" name="Object 4"/>
          <p:cNvGraphicFramePr>
            <a:graphicFrameLocks noChangeAspect="1"/>
          </p:cNvGraphicFramePr>
          <p:nvPr>
            <p:ph/>
          </p:nvPr>
        </p:nvGraphicFramePr>
        <p:xfrm>
          <a:off x="-468313" y="19050"/>
          <a:ext cx="9828213" cy="6838950"/>
        </p:xfrm>
        <a:graphic>
          <a:graphicData uri="http://schemas.openxmlformats.org/presentationml/2006/ole">
            <p:oleObj spid="_x0000_s14340"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Object 4"/>
          <p:cNvGraphicFramePr>
            <a:graphicFrameLocks noChangeAspect="1"/>
          </p:cNvGraphicFramePr>
          <p:nvPr>
            <p:ph/>
          </p:nvPr>
        </p:nvGraphicFramePr>
        <p:xfrm>
          <a:off x="0" y="25400"/>
          <a:ext cx="9871075" cy="6864350"/>
        </p:xfrm>
        <a:graphic>
          <a:graphicData uri="http://schemas.openxmlformats.org/presentationml/2006/ole">
            <p:oleObj spid="_x0000_s15364"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 name="Object 4"/>
          <p:cNvGraphicFramePr>
            <a:graphicFrameLocks noChangeAspect="1"/>
          </p:cNvGraphicFramePr>
          <p:nvPr>
            <p:ph/>
          </p:nvPr>
        </p:nvGraphicFramePr>
        <p:xfrm>
          <a:off x="0" y="19050"/>
          <a:ext cx="9828213" cy="6838950"/>
        </p:xfrm>
        <a:graphic>
          <a:graphicData uri="http://schemas.openxmlformats.org/presentationml/2006/ole">
            <p:oleObj spid="_x0000_s18436"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0" name="Object 4"/>
          <p:cNvGraphicFramePr>
            <a:graphicFrameLocks noChangeAspect="1"/>
          </p:cNvGraphicFramePr>
          <p:nvPr>
            <p:ph/>
          </p:nvPr>
        </p:nvGraphicFramePr>
        <p:xfrm>
          <a:off x="0" y="23813"/>
          <a:ext cx="9756775" cy="6788150"/>
        </p:xfrm>
        <a:graphic>
          <a:graphicData uri="http://schemas.openxmlformats.org/presentationml/2006/ole">
            <p:oleObj spid="_x0000_s19460"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4"/>
          <p:cNvGraphicFramePr>
            <a:graphicFrameLocks noChangeAspect="1"/>
          </p:cNvGraphicFramePr>
          <p:nvPr>
            <p:ph/>
          </p:nvPr>
        </p:nvGraphicFramePr>
        <p:xfrm>
          <a:off x="0" y="19050"/>
          <a:ext cx="9756775" cy="6789738"/>
        </p:xfrm>
        <a:graphic>
          <a:graphicData uri="http://schemas.openxmlformats.org/presentationml/2006/ole">
            <p:oleObj spid="_x0000_s20484"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Object 4"/>
          <p:cNvGraphicFramePr>
            <a:graphicFrameLocks noChangeAspect="1"/>
          </p:cNvGraphicFramePr>
          <p:nvPr>
            <p:ph/>
          </p:nvPr>
        </p:nvGraphicFramePr>
        <p:xfrm>
          <a:off x="0" y="19050"/>
          <a:ext cx="9828213" cy="6838950"/>
        </p:xfrm>
        <a:graphic>
          <a:graphicData uri="http://schemas.openxmlformats.org/presentationml/2006/ole">
            <p:oleObj spid="_x0000_s21508"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ph/>
          </p:nvPr>
        </p:nvGraphicFramePr>
        <p:xfrm>
          <a:off x="0" y="19050"/>
          <a:ext cx="9828213" cy="6838950"/>
        </p:xfrm>
        <a:graphic>
          <a:graphicData uri="http://schemas.openxmlformats.org/presentationml/2006/ole">
            <p:oleObj spid="_x0000_s22532"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838200" y="1527175"/>
            <a:ext cx="7086600" cy="530225"/>
          </a:xfrm>
          <a:prstGeom prst="rect">
            <a:avLst/>
          </a:prstGeom>
          <a:noFill/>
          <a:ln w="9525">
            <a:noFill/>
            <a:miter lim="800000"/>
            <a:headEnd/>
            <a:tailEnd/>
          </a:ln>
          <a:effectLst/>
        </p:spPr>
        <p:txBody>
          <a:bodyPr>
            <a:spAutoFit/>
          </a:bodyPr>
          <a:lstStyle/>
          <a:p>
            <a:pPr>
              <a:lnSpc>
                <a:spcPct val="120000"/>
              </a:lnSpc>
            </a:pPr>
            <a:r>
              <a:rPr lang="es-EC" sz="2400" b="1">
                <a:solidFill>
                  <a:srgbClr val="008000"/>
                </a:solidFill>
                <a:effectLst>
                  <a:outerShdw blurRad="38100" dist="38100" dir="2700000" algn="tl">
                    <a:srgbClr val="000000"/>
                  </a:outerShdw>
                </a:effectLst>
                <a:latin typeface="Times New Roman" pitchFamily="18" charset="0"/>
              </a:rPr>
              <a:t>EBC será reconocida por ser la organización:</a:t>
            </a:r>
          </a:p>
        </p:txBody>
      </p:sp>
      <p:sp>
        <p:nvSpPr>
          <p:cNvPr id="48133" name="Rectangle 5"/>
          <p:cNvSpPr>
            <a:spLocks noChangeArrowheads="1"/>
          </p:cNvSpPr>
          <p:nvPr/>
        </p:nvSpPr>
        <p:spPr bwMode="auto">
          <a:xfrm>
            <a:off x="2362200" y="242888"/>
            <a:ext cx="4419600" cy="823912"/>
          </a:xfrm>
          <a:prstGeom prst="rect">
            <a:avLst/>
          </a:prstGeom>
          <a:noFill/>
          <a:ln w="9525">
            <a:noFill/>
            <a:miter lim="800000"/>
            <a:headEnd/>
            <a:tailEnd/>
          </a:ln>
          <a:effectLst/>
        </p:spPr>
        <p:txBody>
          <a:bodyPr>
            <a:spAutoFit/>
          </a:bodyPr>
          <a:lstStyle/>
          <a:p>
            <a:pPr algn="ctr">
              <a:spcBef>
                <a:spcPct val="50000"/>
              </a:spcBef>
            </a:pPr>
            <a:r>
              <a:rPr lang="es-EC" sz="4800" b="1">
                <a:solidFill>
                  <a:srgbClr val="008000"/>
                </a:solidFill>
                <a:effectLst>
                  <a:outerShdw blurRad="38100" dist="38100" dir="2700000" algn="tl">
                    <a:srgbClr val="000000"/>
                  </a:outerShdw>
                </a:effectLst>
                <a:latin typeface="Times New Roman" pitchFamily="18" charset="0"/>
              </a:rPr>
              <a:t>Nuestra Visión</a:t>
            </a:r>
          </a:p>
        </p:txBody>
      </p:sp>
      <p:sp>
        <p:nvSpPr>
          <p:cNvPr id="48134" name="Text Box 6"/>
          <p:cNvSpPr txBox="1">
            <a:spLocks noChangeArrowheads="1"/>
          </p:cNvSpPr>
          <p:nvPr/>
        </p:nvSpPr>
        <p:spPr bwMode="auto">
          <a:xfrm>
            <a:off x="457200" y="2217738"/>
            <a:ext cx="8458200" cy="968375"/>
          </a:xfrm>
          <a:prstGeom prst="rect">
            <a:avLst/>
          </a:prstGeom>
          <a:noFill/>
          <a:ln w="9525">
            <a:noFill/>
            <a:miter lim="800000"/>
            <a:headEnd/>
            <a:tailEnd/>
          </a:ln>
          <a:effectLst/>
        </p:spPr>
        <p:txBody>
          <a:bodyPr>
            <a:spAutoFit/>
          </a:bodyPr>
          <a:lstStyle/>
          <a:p>
            <a:pPr marL="381000" indent="-381000">
              <a:lnSpc>
                <a:spcPct val="120000"/>
              </a:lnSpc>
              <a:buFontTx/>
              <a:buChar char="•"/>
            </a:pPr>
            <a:r>
              <a:rPr lang="es-EC" sz="2400" b="1">
                <a:solidFill>
                  <a:srgbClr val="008000"/>
                </a:solidFill>
                <a:effectLst>
                  <a:outerShdw blurRad="38100" dist="38100" dir="2700000" algn="tl">
                    <a:srgbClr val="000000"/>
                  </a:outerShdw>
                </a:effectLst>
                <a:latin typeface="Times New Roman" pitchFamily="18" charset="0"/>
              </a:rPr>
              <a:t>Rentable, modelo de liderazgo, que actúa con éxito en mercados competitivos.</a:t>
            </a:r>
            <a:endParaRPr lang="es-ES" sz="2400" b="1">
              <a:solidFill>
                <a:srgbClr val="008000"/>
              </a:solidFill>
              <a:effectLst>
                <a:outerShdw blurRad="38100" dist="38100" dir="2700000" algn="tl">
                  <a:srgbClr val="000000"/>
                </a:outerShdw>
              </a:effectLst>
              <a:latin typeface="Times New Roman" pitchFamily="18" charset="0"/>
            </a:endParaRPr>
          </a:p>
        </p:txBody>
      </p:sp>
      <p:sp>
        <p:nvSpPr>
          <p:cNvPr id="48135" name="Text Box 7"/>
          <p:cNvSpPr txBox="1">
            <a:spLocks noChangeArrowheads="1"/>
          </p:cNvSpPr>
          <p:nvPr/>
        </p:nvSpPr>
        <p:spPr bwMode="auto">
          <a:xfrm>
            <a:off x="457200" y="3181350"/>
            <a:ext cx="8458200" cy="968375"/>
          </a:xfrm>
          <a:prstGeom prst="rect">
            <a:avLst/>
          </a:prstGeom>
          <a:noFill/>
          <a:ln w="9525">
            <a:noFill/>
            <a:miter lim="800000"/>
            <a:headEnd/>
            <a:tailEnd/>
          </a:ln>
          <a:effectLst/>
        </p:spPr>
        <p:txBody>
          <a:bodyPr>
            <a:spAutoFit/>
          </a:bodyPr>
          <a:lstStyle/>
          <a:p>
            <a:pPr marL="381000" indent="-381000">
              <a:lnSpc>
                <a:spcPct val="120000"/>
              </a:lnSpc>
              <a:buFontTx/>
              <a:buChar char="•"/>
            </a:pPr>
            <a:r>
              <a:rPr lang="es-EC" sz="2400" b="1">
                <a:solidFill>
                  <a:srgbClr val="008000"/>
                </a:solidFill>
                <a:effectLst>
                  <a:outerShdw blurRad="38100" dist="38100" dir="2700000" algn="tl">
                    <a:srgbClr val="000000"/>
                  </a:outerShdw>
                </a:effectLst>
                <a:latin typeface="Times New Roman" pitchFamily="18" charset="0"/>
              </a:rPr>
              <a:t>Con colaboradores integrados en un solo equipo motivado, comprometido y reconocido en la sociedad.</a:t>
            </a:r>
          </a:p>
        </p:txBody>
      </p:sp>
      <p:sp>
        <p:nvSpPr>
          <p:cNvPr id="48136" name="Text Box 8"/>
          <p:cNvSpPr txBox="1">
            <a:spLocks noChangeArrowheads="1"/>
          </p:cNvSpPr>
          <p:nvPr/>
        </p:nvSpPr>
        <p:spPr bwMode="auto">
          <a:xfrm>
            <a:off x="457200" y="4117975"/>
            <a:ext cx="8458200" cy="530225"/>
          </a:xfrm>
          <a:prstGeom prst="rect">
            <a:avLst/>
          </a:prstGeom>
          <a:noFill/>
          <a:ln w="9525">
            <a:noFill/>
            <a:miter lim="800000"/>
            <a:headEnd/>
            <a:tailEnd/>
          </a:ln>
          <a:effectLst/>
        </p:spPr>
        <p:txBody>
          <a:bodyPr>
            <a:spAutoFit/>
          </a:bodyPr>
          <a:lstStyle/>
          <a:p>
            <a:pPr marL="381000" indent="-381000">
              <a:lnSpc>
                <a:spcPct val="120000"/>
              </a:lnSpc>
              <a:buFontTx/>
              <a:buChar char="•"/>
            </a:pPr>
            <a:r>
              <a:rPr lang="es-EC" sz="2400" b="1">
                <a:solidFill>
                  <a:srgbClr val="008000"/>
                </a:solidFill>
                <a:effectLst>
                  <a:outerShdw blurRad="38100" dist="38100" dir="2700000" algn="tl">
                    <a:srgbClr val="000000"/>
                  </a:outerShdw>
                </a:effectLst>
                <a:latin typeface="Times New Roman" pitchFamily="18" charset="0"/>
              </a:rPr>
              <a:t>Con inversión y tecnología óptimas.</a:t>
            </a:r>
          </a:p>
        </p:txBody>
      </p:sp>
      <p:sp>
        <p:nvSpPr>
          <p:cNvPr id="48137" name="Text Box 9"/>
          <p:cNvSpPr txBox="1">
            <a:spLocks noChangeArrowheads="1"/>
          </p:cNvSpPr>
          <p:nvPr/>
        </p:nvSpPr>
        <p:spPr bwMode="auto">
          <a:xfrm>
            <a:off x="457200" y="4668838"/>
            <a:ext cx="8458200" cy="530225"/>
          </a:xfrm>
          <a:prstGeom prst="rect">
            <a:avLst/>
          </a:prstGeom>
          <a:noFill/>
          <a:ln w="9525">
            <a:noFill/>
            <a:miter lim="800000"/>
            <a:headEnd/>
            <a:tailEnd/>
          </a:ln>
          <a:effectLst/>
        </p:spPr>
        <p:txBody>
          <a:bodyPr>
            <a:spAutoFit/>
          </a:bodyPr>
          <a:lstStyle/>
          <a:p>
            <a:pPr marL="381000" indent="-381000">
              <a:lnSpc>
                <a:spcPct val="120000"/>
              </a:lnSpc>
              <a:buFontTx/>
              <a:buChar char="•"/>
            </a:pPr>
            <a:r>
              <a:rPr lang="es-EC" sz="2400" b="1">
                <a:solidFill>
                  <a:srgbClr val="008000"/>
                </a:solidFill>
                <a:effectLst>
                  <a:outerShdw blurRad="38100" dist="38100" dir="2700000" algn="tl">
                    <a:srgbClr val="000000"/>
                  </a:outerShdw>
                </a:effectLst>
                <a:latin typeface="Times New Roman" pitchFamily="18" charset="0"/>
              </a:rPr>
              <a:t>Con procesos sustentados en un sistema de calidad integral.</a:t>
            </a:r>
          </a:p>
        </p:txBody>
      </p:sp>
      <p:sp>
        <p:nvSpPr>
          <p:cNvPr id="48138" name="Text Box 10"/>
          <p:cNvSpPr txBox="1">
            <a:spLocks noChangeArrowheads="1"/>
          </p:cNvSpPr>
          <p:nvPr/>
        </p:nvSpPr>
        <p:spPr bwMode="auto">
          <a:xfrm>
            <a:off x="457200" y="5354638"/>
            <a:ext cx="8458200" cy="530225"/>
          </a:xfrm>
          <a:prstGeom prst="rect">
            <a:avLst/>
          </a:prstGeom>
          <a:noFill/>
          <a:ln w="9525">
            <a:noFill/>
            <a:miter lim="800000"/>
            <a:headEnd/>
            <a:tailEnd/>
          </a:ln>
          <a:effectLst/>
        </p:spPr>
        <p:txBody>
          <a:bodyPr>
            <a:spAutoFit/>
          </a:bodyPr>
          <a:lstStyle/>
          <a:p>
            <a:pPr marL="381000" indent="-381000">
              <a:lnSpc>
                <a:spcPct val="120000"/>
              </a:lnSpc>
              <a:buFontTx/>
              <a:buChar char="•"/>
            </a:pPr>
            <a:r>
              <a:rPr lang="es-EC" sz="2400" b="1">
                <a:solidFill>
                  <a:srgbClr val="008000"/>
                </a:solidFill>
                <a:effectLst>
                  <a:outerShdw blurRad="38100" dist="38100" dir="2700000" algn="tl">
                    <a:srgbClr val="000000"/>
                  </a:outerShdw>
                </a:effectLst>
                <a:latin typeface="Times New Roman" pitchFamily="18" charset="0"/>
              </a:rPr>
              <a:t>Responsable con la comunidad y el medio ambiente.</a:t>
            </a:r>
            <a:endParaRPr lang="es-ES" sz="2400" b="1">
              <a:solidFill>
                <a:srgbClr val="008000"/>
              </a:solidFill>
              <a:effectLst>
                <a:outerShdw blurRad="38100" dist="38100" dir="2700000" algn="tl">
                  <a:srgbClr val="000000"/>
                </a:outerShdw>
              </a:effectLst>
              <a:latin typeface="Times New Roman" pitchFamily="18" charset="0"/>
            </a:endParaRPr>
          </a:p>
        </p:txBody>
      </p:sp>
      <p:pic>
        <p:nvPicPr>
          <p:cNvPr id="48139" name="Picture 11" descr="HILITRED"/>
          <p:cNvPicPr>
            <a:picLocks noChangeAspect="1" noChangeArrowheads="1" noCrop="1"/>
          </p:cNvPicPr>
          <p:nvPr/>
        </p:nvPicPr>
        <p:blipFill>
          <a:blip r:embed="rId2"/>
          <a:srcRect/>
          <a:stretch>
            <a:fillRect/>
          </a:stretch>
        </p:blipFill>
        <p:spPr bwMode="auto">
          <a:xfrm>
            <a:off x="381000" y="2362200"/>
            <a:ext cx="381000" cy="381000"/>
          </a:xfrm>
          <a:prstGeom prst="rect">
            <a:avLst/>
          </a:prstGeom>
          <a:noFill/>
        </p:spPr>
      </p:pic>
      <p:pic>
        <p:nvPicPr>
          <p:cNvPr id="48140" name="Picture 12" descr="HILITRED"/>
          <p:cNvPicPr>
            <a:picLocks noChangeAspect="1" noChangeArrowheads="1" noCrop="1"/>
          </p:cNvPicPr>
          <p:nvPr/>
        </p:nvPicPr>
        <p:blipFill>
          <a:blip r:embed="rId2"/>
          <a:srcRect/>
          <a:stretch>
            <a:fillRect/>
          </a:stretch>
        </p:blipFill>
        <p:spPr bwMode="auto">
          <a:xfrm>
            <a:off x="381000" y="3276600"/>
            <a:ext cx="381000" cy="381000"/>
          </a:xfrm>
          <a:prstGeom prst="rect">
            <a:avLst/>
          </a:prstGeom>
          <a:noFill/>
        </p:spPr>
      </p:pic>
      <p:pic>
        <p:nvPicPr>
          <p:cNvPr id="48141" name="Picture 13" descr="HILITRED"/>
          <p:cNvPicPr>
            <a:picLocks noChangeAspect="1" noChangeArrowheads="1" noCrop="1"/>
          </p:cNvPicPr>
          <p:nvPr/>
        </p:nvPicPr>
        <p:blipFill>
          <a:blip r:embed="rId2"/>
          <a:srcRect/>
          <a:stretch>
            <a:fillRect/>
          </a:stretch>
        </p:blipFill>
        <p:spPr bwMode="auto">
          <a:xfrm>
            <a:off x="381000" y="4191000"/>
            <a:ext cx="381000" cy="381000"/>
          </a:xfrm>
          <a:prstGeom prst="rect">
            <a:avLst/>
          </a:prstGeom>
          <a:noFill/>
        </p:spPr>
      </p:pic>
      <p:pic>
        <p:nvPicPr>
          <p:cNvPr id="48142" name="Picture 14" descr="HILITRED"/>
          <p:cNvPicPr>
            <a:picLocks noChangeAspect="1" noChangeArrowheads="1" noCrop="1"/>
          </p:cNvPicPr>
          <p:nvPr/>
        </p:nvPicPr>
        <p:blipFill>
          <a:blip r:embed="rId2"/>
          <a:srcRect/>
          <a:stretch>
            <a:fillRect/>
          </a:stretch>
        </p:blipFill>
        <p:spPr bwMode="auto">
          <a:xfrm>
            <a:off x="381000" y="4800600"/>
            <a:ext cx="381000" cy="381000"/>
          </a:xfrm>
          <a:prstGeom prst="rect">
            <a:avLst/>
          </a:prstGeom>
          <a:noFill/>
        </p:spPr>
      </p:pic>
      <p:pic>
        <p:nvPicPr>
          <p:cNvPr id="48143" name="Picture 15" descr="HILITRED"/>
          <p:cNvPicPr>
            <a:picLocks noChangeAspect="1" noChangeArrowheads="1" noCrop="1"/>
          </p:cNvPicPr>
          <p:nvPr/>
        </p:nvPicPr>
        <p:blipFill>
          <a:blip r:embed="rId2"/>
          <a:srcRect/>
          <a:stretch>
            <a:fillRect/>
          </a:stretch>
        </p:blipFill>
        <p:spPr bwMode="auto">
          <a:xfrm>
            <a:off x="381000" y="5486400"/>
            <a:ext cx="381000"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wipe(left)">
                                      <p:cBhvr>
                                        <p:cTn id="7" dur="500"/>
                                        <p:tgtEl>
                                          <p:spTgt spid="481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139"/>
                                        </p:tgtEl>
                                        <p:attrNameLst>
                                          <p:attrName>style.visibility</p:attrName>
                                        </p:attrNameLst>
                                      </p:cBhvr>
                                      <p:to>
                                        <p:strVal val="visible"/>
                                      </p:to>
                                    </p:set>
                                    <p:anim calcmode="lin" valueType="num">
                                      <p:cBhvr additive="base">
                                        <p:cTn id="11" dur="500" fill="hold"/>
                                        <p:tgtEl>
                                          <p:spTgt spid="48139"/>
                                        </p:tgtEl>
                                        <p:attrNameLst>
                                          <p:attrName>ppt_x</p:attrName>
                                        </p:attrNameLst>
                                      </p:cBhvr>
                                      <p:tavLst>
                                        <p:tav tm="0">
                                          <p:val>
                                            <p:strVal val="0-#ppt_w/2"/>
                                          </p:val>
                                        </p:tav>
                                        <p:tav tm="100000">
                                          <p:val>
                                            <p:strVal val="#ppt_x"/>
                                          </p:val>
                                        </p:tav>
                                      </p:tavLst>
                                    </p:anim>
                                    <p:anim calcmode="lin" valueType="num">
                                      <p:cBhvr additive="base">
                                        <p:cTn id="12" dur="500" fill="hold"/>
                                        <p:tgtEl>
                                          <p:spTgt spid="481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8134"/>
                                        </p:tgtEl>
                                        <p:attrNameLst>
                                          <p:attrName>style.visibility</p:attrName>
                                        </p:attrNameLst>
                                      </p:cBhvr>
                                      <p:to>
                                        <p:strVal val="visible"/>
                                      </p:to>
                                    </p:set>
                                    <p:animEffect transition="in" filter="wipe(left)">
                                      <p:cBhvr>
                                        <p:cTn id="16" dur="500"/>
                                        <p:tgtEl>
                                          <p:spTgt spid="4813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8140"/>
                                        </p:tgtEl>
                                        <p:attrNameLst>
                                          <p:attrName>style.visibility</p:attrName>
                                        </p:attrNameLst>
                                      </p:cBhvr>
                                      <p:to>
                                        <p:strVal val="visible"/>
                                      </p:to>
                                    </p:set>
                                    <p:anim calcmode="lin" valueType="num">
                                      <p:cBhvr additive="base">
                                        <p:cTn id="21" dur="500" fill="hold"/>
                                        <p:tgtEl>
                                          <p:spTgt spid="48140"/>
                                        </p:tgtEl>
                                        <p:attrNameLst>
                                          <p:attrName>ppt_x</p:attrName>
                                        </p:attrNameLst>
                                      </p:cBhvr>
                                      <p:tavLst>
                                        <p:tav tm="0">
                                          <p:val>
                                            <p:strVal val="0-#ppt_w/2"/>
                                          </p:val>
                                        </p:tav>
                                        <p:tav tm="100000">
                                          <p:val>
                                            <p:strVal val="#ppt_x"/>
                                          </p:val>
                                        </p:tav>
                                      </p:tavLst>
                                    </p:anim>
                                    <p:anim calcmode="lin" valueType="num">
                                      <p:cBhvr additive="base">
                                        <p:cTn id="22" dur="500" fill="hold"/>
                                        <p:tgtEl>
                                          <p:spTgt spid="48140"/>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8135"/>
                                        </p:tgtEl>
                                        <p:attrNameLst>
                                          <p:attrName>style.visibility</p:attrName>
                                        </p:attrNameLst>
                                      </p:cBhvr>
                                      <p:to>
                                        <p:strVal val="visible"/>
                                      </p:to>
                                    </p:set>
                                    <p:animEffect transition="in" filter="wipe(left)">
                                      <p:cBhvr>
                                        <p:cTn id="26" dur="500"/>
                                        <p:tgtEl>
                                          <p:spTgt spid="4813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8141"/>
                                        </p:tgtEl>
                                        <p:attrNameLst>
                                          <p:attrName>style.visibility</p:attrName>
                                        </p:attrNameLst>
                                      </p:cBhvr>
                                      <p:to>
                                        <p:strVal val="visible"/>
                                      </p:to>
                                    </p:set>
                                    <p:anim calcmode="lin" valueType="num">
                                      <p:cBhvr additive="base">
                                        <p:cTn id="31" dur="500" fill="hold"/>
                                        <p:tgtEl>
                                          <p:spTgt spid="48141"/>
                                        </p:tgtEl>
                                        <p:attrNameLst>
                                          <p:attrName>ppt_x</p:attrName>
                                        </p:attrNameLst>
                                      </p:cBhvr>
                                      <p:tavLst>
                                        <p:tav tm="0">
                                          <p:val>
                                            <p:strVal val="0-#ppt_w/2"/>
                                          </p:val>
                                        </p:tav>
                                        <p:tav tm="100000">
                                          <p:val>
                                            <p:strVal val="#ppt_x"/>
                                          </p:val>
                                        </p:tav>
                                      </p:tavLst>
                                    </p:anim>
                                    <p:anim calcmode="lin" valueType="num">
                                      <p:cBhvr additive="base">
                                        <p:cTn id="32" dur="500" fill="hold"/>
                                        <p:tgtEl>
                                          <p:spTgt spid="48141"/>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8136"/>
                                        </p:tgtEl>
                                        <p:attrNameLst>
                                          <p:attrName>style.visibility</p:attrName>
                                        </p:attrNameLst>
                                      </p:cBhvr>
                                      <p:to>
                                        <p:strVal val="visible"/>
                                      </p:to>
                                    </p:set>
                                    <p:animEffect transition="in" filter="wipe(left)">
                                      <p:cBhvr>
                                        <p:cTn id="36" dur="500"/>
                                        <p:tgtEl>
                                          <p:spTgt spid="4813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8142"/>
                                        </p:tgtEl>
                                        <p:attrNameLst>
                                          <p:attrName>style.visibility</p:attrName>
                                        </p:attrNameLst>
                                      </p:cBhvr>
                                      <p:to>
                                        <p:strVal val="visible"/>
                                      </p:to>
                                    </p:set>
                                    <p:anim calcmode="lin" valueType="num">
                                      <p:cBhvr additive="base">
                                        <p:cTn id="41" dur="500" fill="hold"/>
                                        <p:tgtEl>
                                          <p:spTgt spid="48142"/>
                                        </p:tgtEl>
                                        <p:attrNameLst>
                                          <p:attrName>ppt_x</p:attrName>
                                        </p:attrNameLst>
                                      </p:cBhvr>
                                      <p:tavLst>
                                        <p:tav tm="0">
                                          <p:val>
                                            <p:strVal val="0-#ppt_w/2"/>
                                          </p:val>
                                        </p:tav>
                                        <p:tav tm="100000">
                                          <p:val>
                                            <p:strVal val="#ppt_x"/>
                                          </p:val>
                                        </p:tav>
                                      </p:tavLst>
                                    </p:anim>
                                    <p:anim calcmode="lin" valueType="num">
                                      <p:cBhvr additive="base">
                                        <p:cTn id="42" dur="500" fill="hold"/>
                                        <p:tgtEl>
                                          <p:spTgt spid="48142"/>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8137"/>
                                        </p:tgtEl>
                                        <p:attrNameLst>
                                          <p:attrName>style.visibility</p:attrName>
                                        </p:attrNameLst>
                                      </p:cBhvr>
                                      <p:to>
                                        <p:strVal val="visible"/>
                                      </p:to>
                                    </p:set>
                                    <p:animEffect transition="in" filter="wipe(left)">
                                      <p:cBhvr>
                                        <p:cTn id="46" dur="500"/>
                                        <p:tgtEl>
                                          <p:spTgt spid="481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8143"/>
                                        </p:tgtEl>
                                        <p:attrNameLst>
                                          <p:attrName>style.visibility</p:attrName>
                                        </p:attrNameLst>
                                      </p:cBhvr>
                                      <p:to>
                                        <p:strVal val="visible"/>
                                      </p:to>
                                    </p:set>
                                    <p:anim calcmode="lin" valueType="num">
                                      <p:cBhvr additive="base">
                                        <p:cTn id="51" dur="500" fill="hold"/>
                                        <p:tgtEl>
                                          <p:spTgt spid="48143"/>
                                        </p:tgtEl>
                                        <p:attrNameLst>
                                          <p:attrName>ppt_x</p:attrName>
                                        </p:attrNameLst>
                                      </p:cBhvr>
                                      <p:tavLst>
                                        <p:tav tm="0">
                                          <p:val>
                                            <p:strVal val="0-#ppt_w/2"/>
                                          </p:val>
                                        </p:tav>
                                        <p:tav tm="100000">
                                          <p:val>
                                            <p:strVal val="#ppt_x"/>
                                          </p:val>
                                        </p:tav>
                                      </p:tavLst>
                                    </p:anim>
                                    <p:anim calcmode="lin" valueType="num">
                                      <p:cBhvr additive="base">
                                        <p:cTn id="52" dur="500" fill="hold"/>
                                        <p:tgtEl>
                                          <p:spTgt spid="48143"/>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8138"/>
                                        </p:tgtEl>
                                        <p:attrNameLst>
                                          <p:attrName>style.visibility</p:attrName>
                                        </p:attrNameLst>
                                      </p:cBhvr>
                                      <p:to>
                                        <p:strVal val="visible"/>
                                      </p:to>
                                    </p:set>
                                    <p:animEffect transition="in" filter="wipe(left)">
                                      <p:cBhvr>
                                        <p:cTn id="56"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utoUpdateAnimBg="0"/>
      <p:bldP spid="48134" grpId="0" autoUpdateAnimBg="0"/>
      <p:bldP spid="48135" grpId="0" autoUpdateAnimBg="0"/>
      <p:bldP spid="48136" grpId="0" autoUpdateAnimBg="0"/>
      <p:bldP spid="48137" grpId="0" autoUpdateAnimBg="0"/>
      <p:bldP spid="4813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6" name="Object 4"/>
          <p:cNvGraphicFramePr>
            <a:graphicFrameLocks noChangeAspect="1"/>
          </p:cNvGraphicFramePr>
          <p:nvPr>
            <p:ph/>
          </p:nvPr>
        </p:nvGraphicFramePr>
        <p:xfrm>
          <a:off x="0" y="0"/>
          <a:ext cx="9771063" cy="6800850"/>
        </p:xfrm>
        <a:graphic>
          <a:graphicData uri="http://schemas.openxmlformats.org/presentationml/2006/ole">
            <p:oleObj spid="_x0000_s23556" name="Gráfico" r:id="rId3" imgW="7581900" imgH="5277002" progId="Excel.Char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95288" y="333375"/>
            <a:ext cx="8137525" cy="5759450"/>
          </a:xfrm>
          <a:prstGeom prst="rect">
            <a:avLst/>
          </a:prstGeom>
          <a:noFill/>
          <a:ln w="9525">
            <a:noFill/>
            <a:miter lim="800000"/>
            <a:headEnd/>
            <a:tailEnd/>
          </a:ln>
          <a:effectLst/>
        </p:spPr>
        <p:txBody>
          <a:bodyPr anchor="ctr">
            <a:spAutoFit/>
          </a:bodyPr>
          <a:lstStyle/>
          <a:p>
            <a:pPr algn="ctr">
              <a:tabLst>
                <a:tab pos="457200" algn="l"/>
              </a:tabLst>
            </a:pPr>
            <a:r>
              <a:rPr lang="es-EC" sz="2400">
                <a:solidFill>
                  <a:srgbClr val="008000"/>
                </a:solidFill>
              </a:rPr>
              <a:t>Conclusiones acerca del estudio de mercado</a:t>
            </a:r>
            <a:endParaRPr lang="es-ES" sz="2400">
              <a:solidFill>
                <a:srgbClr val="008000"/>
              </a:solidFill>
            </a:endParaRPr>
          </a:p>
          <a:p>
            <a:pPr algn="ctr">
              <a:tabLst>
                <a:tab pos="457200" algn="l"/>
              </a:tabLst>
            </a:pPr>
            <a:endParaRPr lang="es-EC" sz="2400"/>
          </a:p>
          <a:p>
            <a:pPr algn="ctr">
              <a:tabLst>
                <a:tab pos="457200" algn="l"/>
              </a:tabLst>
            </a:pPr>
            <a:endParaRPr lang="es-ES" sz="2400"/>
          </a:p>
          <a:p>
            <a:pPr>
              <a:tabLst>
                <a:tab pos="457200" algn="l"/>
              </a:tabLst>
            </a:pPr>
            <a:r>
              <a:rPr lang="es-EC" sz="2000">
                <a:solidFill>
                  <a:srgbClr val="003300"/>
                </a:solidFill>
              </a:rPr>
              <a:t>La marca líder del mercado es Güitig</a:t>
            </a:r>
            <a:endParaRPr lang="es-ES" sz="2000">
              <a:solidFill>
                <a:srgbClr val="003300"/>
              </a:solidFill>
            </a:endParaRPr>
          </a:p>
          <a:p>
            <a:pPr>
              <a:tabLst>
                <a:tab pos="457200" algn="l"/>
              </a:tabLst>
            </a:pPr>
            <a:r>
              <a:rPr lang="es-EC" sz="2000">
                <a:solidFill>
                  <a:srgbClr val="003300"/>
                </a:solidFill>
              </a:rPr>
              <a:t>La marca FONTANA tiene un importante potencial de crecimiento en el mercado nacional</a:t>
            </a:r>
            <a:endParaRPr lang="es-ES" sz="2000">
              <a:solidFill>
                <a:srgbClr val="003300"/>
              </a:solidFill>
            </a:endParaRPr>
          </a:p>
          <a:p>
            <a:pPr>
              <a:tabLst>
                <a:tab pos="457200" algn="l"/>
              </a:tabLst>
            </a:pPr>
            <a:r>
              <a:rPr lang="es-EC" sz="2000">
                <a:solidFill>
                  <a:srgbClr val="003300"/>
                </a:solidFill>
              </a:rPr>
              <a:t>Los principales competidores de la botella de 3 litros de FONTANA CON GAS, son Güitig, All Mineral y Agua Linda</a:t>
            </a:r>
            <a:endParaRPr lang="es-ES" sz="2000">
              <a:solidFill>
                <a:srgbClr val="003300"/>
              </a:solidFill>
            </a:endParaRPr>
          </a:p>
          <a:p>
            <a:pPr>
              <a:tabLst>
                <a:tab pos="457200" algn="l"/>
              </a:tabLst>
            </a:pPr>
            <a:r>
              <a:rPr lang="es-EC" sz="2000">
                <a:solidFill>
                  <a:srgbClr val="003300"/>
                </a:solidFill>
              </a:rPr>
              <a:t>La relación con los distribuidores y minoristas es muy buena</a:t>
            </a:r>
            <a:endParaRPr lang="es-ES" sz="2000">
              <a:solidFill>
                <a:srgbClr val="003300"/>
              </a:solidFill>
            </a:endParaRPr>
          </a:p>
          <a:p>
            <a:pPr>
              <a:tabLst>
                <a:tab pos="457200" algn="l"/>
              </a:tabLst>
            </a:pPr>
            <a:r>
              <a:rPr lang="es-EC" sz="2000">
                <a:solidFill>
                  <a:srgbClr val="003300"/>
                </a:solidFill>
              </a:rPr>
              <a:t>Existe un amplio potencial de propensión a la compra de esta nueva botella de FONTANA CON GAS</a:t>
            </a:r>
            <a:endParaRPr lang="es-ES" sz="2000">
              <a:solidFill>
                <a:srgbClr val="003300"/>
              </a:solidFill>
            </a:endParaRPr>
          </a:p>
          <a:p>
            <a:pPr>
              <a:tabLst>
                <a:tab pos="457200" algn="l"/>
              </a:tabLst>
            </a:pPr>
            <a:r>
              <a:rPr lang="es-EC" sz="2000">
                <a:solidFill>
                  <a:srgbClr val="003300"/>
                </a:solidFill>
              </a:rPr>
              <a:t>La presentación de agua mineral que mas se vende es la de la botella familiar con un 58% de preferencia en los distribuidores y el 57% en los consumidores</a:t>
            </a:r>
            <a:endParaRPr lang="es-ES" sz="2000">
              <a:solidFill>
                <a:srgbClr val="003300"/>
              </a:solidFill>
            </a:endParaRPr>
          </a:p>
          <a:p>
            <a:pPr>
              <a:tabLst>
                <a:tab pos="457200" algn="l"/>
              </a:tabLst>
            </a:pPr>
            <a:r>
              <a:rPr lang="es-EC" sz="2000">
                <a:solidFill>
                  <a:srgbClr val="003300"/>
                </a:solidFill>
              </a:rPr>
              <a:t>El consumo de agua mineral en el país se ha popularizado, ya que un 74% de la población lo consume</a:t>
            </a:r>
            <a:endParaRPr lang="es-ES" sz="2000">
              <a:solidFill>
                <a:srgbClr val="003300"/>
              </a:solidFill>
            </a:endParaRPr>
          </a:p>
          <a:p>
            <a:pPr>
              <a:tabLst>
                <a:tab pos="457200" algn="l"/>
              </a:tabLst>
            </a:pPr>
            <a:r>
              <a:rPr lang="es-EC" sz="2000">
                <a:solidFill>
                  <a:srgbClr val="003300"/>
                </a:solidFill>
              </a:rPr>
              <a:t>El 76% de la población indica que consume agua mineral porque combina bien con otras bebidas</a:t>
            </a:r>
            <a:endParaRPr lang="es-ES" sz="2000">
              <a:solidFill>
                <a:srgbClr val="0033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333375"/>
            <a:ext cx="8893175" cy="4968875"/>
          </a:xfrm>
          <a:prstGeom prst="rect">
            <a:avLst/>
          </a:prstGeom>
          <a:noFill/>
          <a:ln w="9525">
            <a:noFill/>
            <a:miter lim="800000"/>
            <a:headEnd/>
            <a:tailEnd/>
          </a:ln>
          <a:effectLst/>
        </p:spPr>
        <p:txBody>
          <a:bodyPr>
            <a:spAutoFit/>
          </a:bodyPr>
          <a:lstStyle/>
          <a:p>
            <a:r>
              <a:rPr lang="es-EC" sz="2000" b="1">
                <a:solidFill>
                  <a:srgbClr val="008000"/>
                </a:solidFill>
              </a:rPr>
              <a:t>Conclusiones acerca del estudio de mercado</a:t>
            </a:r>
          </a:p>
          <a:p>
            <a:endParaRPr lang="es-EC" sz="2000" b="1">
              <a:solidFill>
                <a:srgbClr val="003300"/>
              </a:solidFill>
            </a:endParaRPr>
          </a:p>
          <a:p>
            <a:pPr>
              <a:buFontTx/>
              <a:buChar char="•"/>
            </a:pPr>
            <a:r>
              <a:rPr lang="es-EC" sz="2000">
                <a:solidFill>
                  <a:srgbClr val="003300"/>
                </a:solidFill>
              </a:rPr>
              <a:t>El 68% de los consumidores consumen de 1 a 2 veces por semana agua mineral y el 79% indica que compra de 1 a 2 botellas por compra</a:t>
            </a:r>
            <a:endParaRPr lang="es-ES" sz="2000">
              <a:solidFill>
                <a:srgbClr val="003300"/>
              </a:solidFill>
            </a:endParaRPr>
          </a:p>
          <a:p>
            <a:pPr>
              <a:buFontTx/>
              <a:buChar char="•"/>
            </a:pPr>
            <a:r>
              <a:rPr lang="es-EC" sz="2000">
                <a:solidFill>
                  <a:srgbClr val="003300"/>
                </a:solidFill>
              </a:rPr>
              <a:t>Se destaca que los lugares donde los consumidores que mas compran es en los auto-servicios, se generan mas ventas en un 22%, ya en las tiendas de barrio hay un 20% de ventas, seguido de otro 20% en los supermercados, en licoreras el porcentaje de compra es de un 18%, el 16% lo adquiere en bares o discotecas y en diversos sitios solo lo realizan un 4%.</a:t>
            </a:r>
            <a:endParaRPr lang="es-ES" sz="2000">
              <a:solidFill>
                <a:srgbClr val="003300"/>
              </a:solidFill>
            </a:endParaRPr>
          </a:p>
          <a:p>
            <a:pPr>
              <a:buFontTx/>
              <a:buChar char="•"/>
            </a:pPr>
            <a:r>
              <a:rPr lang="es-EC" sz="2000">
                <a:solidFill>
                  <a:srgbClr val="003300"/>
                </a:solidFill>
              </a:rPr>
              <a:t>La mayoría de los consumidores consumen este producto los siguientes lugares: reuniones de amigos con un 48%, de ahí el 18% en reuniones familiares, luego nos encontramos que el 17% lo realiza en reuniones de trabajo y un 14% en sus hogares y un 3% en diversos lugares. Así mismo los consumidores consumen este producto en compañía de amigos un 59%, luego sigue un 20% que lo consumen con los compañeros de trabajo, un 15% con sus familiares, el 5% lo realiza solo y un 1% son otros</a:t>
            </a:r>
            <a:endParaRPr lang="es-ES" sz="2000">
              <a:solidFill>
                <a:srgbClr val="0033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68313" y="1412875"/>
            <a:ext cx="7848600" cy="3565525"/>
          </a:xfrm>
          <a:prstGeom prst="rect">
            <a:avLst/>
          </a:prstGeom>
          <a:noFill/>
          <a:ln w="9525">
            <a:noFill/>
            <a:miter lim="800000"/>
            <a:headEnd/>
            <a:tailEnd/>
          </a:ln>
          <a:effectLst/>
        </p:spPr>
        <p:txBody>
          <a:bodyPr>
            <a:spAutoFit/>
          </a:bodyPr>
          <a:lstStyle/>
          <a:p>
            <a:r>
              <a:rPr lang="es-EC" sz="2400" b="1">
                <a:solidFill>
                  <a:srgbClr val="008000"/>
                </a:solidFill>
              </a:rPr>
              <a:t>Conclusiones acerca del estudio de mercado</a:t>
            </a:r>
          </a:p>
          <a:p>
            <a:endParaRPr lang="es-EC" sz="2400">
              <a:solidFill>
                <a:srgbClr val="003300"/>
              </a:solidFill>
            </a:endParaRPr>
          </a:p>
          <a:p>
            <a:pPr>
              <a:buFontTx/>
              <a:buChar char="•"/>
            </a:pPr>
            <a:r>
              <a:rPr lang="es-EC" sz="2000">
                <a:solidFill>
                  <a:srgbClr val="003300"/>
                </a:solidFill>
              </a:rPr>
              <a:t>El precio que fue mas sugerido para este tipo de producto es de 0.8-0.85 dólares</a:t>
            </a:r>
            <a:endParaRPr lang="es-ES" sz="2000">
              <a:solidFill>
                <a:srgbClr val="003300"/>
              </a:solidFill>
            </a:endParaRPr>
          </a:p>
          <a:p>
            <a:pPr>
              <a:buFontTx/>
              <a:buChar char="•"/>
            </a:pPr>
            <a:r>
              <a:rPr lang="es-EC" sz="2000">
                <a:solidFill>
                  <a:srgbClr val="003300"/>
                </a:solidFill>
              </a:rPr>
              <a:t>Con respecto a la publicidad los consumidores indican que la televisión mantiene una preferencia con un 71%, los diarios y los periódicos mantienen una preferencia del 11%, así mismo se ha podido analizar que un 4% opta por decir que en afiches, además otro 4% dicen también en pbpdv (publicidad en puntos de ventas) y en radio un 4% también. El 3% indica que seria conveniente en vallas publicitarias y otro 3% en diversas revistas.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p:txBody>
          <a:bodyPr/>
          <a:lstStyle/>
          <a:p>
            <a:r>
              <a:rPr lang="es-EC" b="1">
                <a:solidFill>
                  <a:srgbClr val="008000"/>
                </a:solidFill>
              </a:rPr>
              <a:t>El Producto</a:t>
            </a:r>
            <a:endParaRPr lang="es-ES" b="1">
              <a:solidFill>
                <a:srgbClr val="008000"/>
              </a:solidFill>
            </a:endParaRPr>
          </a:p>
        </p:txBody>
      </p:sp>
      <p:sp>
        <p:nvSpPr>
          <p:cNvPr id="105475" name="Rectangle 3"/>
          <p:cNvSpPr>
            <a:spLocks noGrp="1" noChangeArrowheads="1"/>
          </p:cNvSpPr>
          <p:nvPr>
            <p:ph type="subTitle" idx="1"/>
          </p:nvPr>
        </p:nvSpPr>
        <p:spPr/>
        <p:txBody>
          <a:bodyPr/>
          <a:lstStyle/>
          <a:p>
            <a:r>
              <a:rPr lang="es-EC" b="1">
                <a:solidFill>
                  <a:srgbClr val="008000"/>
                </a:solidFill>
              </a:rPr>
              <a:t>Agua Fontana Mineralizada</a:t>
            </a:r>
            <a:endParaRPr lang="es-ES" b="1">
              <a:solidFill>
                <a:srgbClr val="008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ChangeAspect="1"/>
          </p:cNvGraphicFramePr>
          <p:nvPr>
            <p:ph idx="1"/>
          </p:nvPr>
        </p:nvGraphicFramePr>
        <p:xfrm>
          <a:off x="468313" y="87313"/>
          <a:ext cx="8496300" cy="6837362"/>
        </p:xfrm>
        <a:graphic>
          <a:graphicData uri="http://schemas.openxmlformats.org/presentationml/2006/ole">
            <p:oleObj spid="_x0000_s106498" name="Gráfico" r:id="rId3" imgW="7248449" imgH="5010302" progId="Excel.Char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Group 2"/>
          <p:cNvGraphicFramePr>
            <a:graphicFrameLocks noGrp="1"/>
          </p:cNvGraphicFramePr>
          <p:nvPr>
            <p:ph sz="half" idx="2"/>
          </p:nvPr>
        </p:nvGraphicFramePr>
        <p:xfrm>
          <a:off x="755650" y="476250"/>
          <a:ext cx="7931150" cy="5888038"/>
        </p:xfrm>
        <a:graphic>
          <a:graphicData uri="http://schemas.openxmlformats.org/drawingml/2006/table">
            <a:tbl>
              <a:tblPr/>
              <a:tblGrid>
                <a:gridCol w="3240088"/>
                <a:gridCol w="1295400"/>
                <a:gridCol w="849312"/>
                <a:gridCol w="847725"/>
                <a:gridCol w="850900"/>
                <a:gridCol w="847725"/>
              </a:tblGrid>
              <a:tr h="523875">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smtClean="0">
                          <a:ln>
                            <a:noFill/>
                          </a:ln>
                          <a:solidFill>
                            <a:srgbClr val="003300"/>
                          </a:solidFill>
                          <a:effectLst/>
                          <a:latin typeface="Times New Roman" pitchFamily="18" charset="0"/>
                          <a:cs typeface="Times New Roman" pitchFamily="18" charset="0"/>
                        </a:rPr>
                        <a:t>VENTAS FÍSICAS 2002 - 2005</a:t>
                      </a:r>
                      <a:endParaRPr kumimoji="0" lang="es-EC" sz="2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RUBRO</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2002</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2003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2004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2005</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2006*</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FONTANA</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3191513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2890381</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2636627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2808018</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2530575</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FONTANA CON GAS</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935990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804306</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681007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599474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471983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FONTANA SIN GAS</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2255523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2086075</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1955620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2208544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2058593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CRECIMIENTO FONTANA</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-9.44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-8.78</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6.5</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-9.88</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CRECIMIENTO CON GAS</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-14.07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-15.33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-11.97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-21.27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CRECIMIENTO SIN GAS</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-7.51</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-6.25</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12.93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-6.79</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ACUMULADO CRECIMIENTO FONTANA</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-9.44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-18.22</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-11.72</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-21.6</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ACUMULADO CRECIMIENTO CON GAS</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-14.07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-29.4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-41.37</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-62.64</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ACUMULADO CRECIMIENTO SIN GAS</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-7.51</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-13.76</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-0.83</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-7.62</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3300"/>
                          </a:solidFill>
                          <a:effectLst/>
                          <a:latin typeface="Times New Roman" pitchFamily="18" charset="0"/>
                          <a:cs typeface="Times New Roman" pitchFamily="18" charset="0"/>
                        </a:rPr>
                        <a:t>* 2006 es proyectado</a:t>
                      </a:r>
                      <a:endParaRPr kumimoji="0" lang="es-EC" sz="14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ph type="body" idx="1"/>
          </p:nvPr>
        </p:nvPicPr>
        <p:blipFill>
          <a:blip r:embed="rId2"/>
          <a:srcRect/>
          <a:stretch>
            <a:fillRect/>
          </a:stretch>
        </p:blipFill>
        <p:spPr>
          <a:xfrm>
            <a:off x="0" y="260350"/>
            <a:ext cx="9144000" cy="6335713"/>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s-EC" b="1">
                <a:solidFill>
                  <a:srgbClr val="008000"/>
                </a:solidFill>
              </a:rPr>
              <a:t>La Nueva Categoría</a:t>
            </a:r>
            <a:endParaRPr lang="es-ES" b="1">
              <a:solidFill>
                <a:srgbClr val="008000"/>
              </a:solidFill>
            </a:endParaRPr>
          </a:p>
        </p:txBody>
      </p:sp>
      <p:sp>
        <p:nvSpPr>
          <p:cNvPr id="89091" name="Rectangle 3"/>
          <p:cNvSpPr>
            <a:spLocks noGrp="1" noChangeArrowheads="1"/>
          </p:cNvSpPr>
          <p:nvPr>
            <p:ph type="body" idx="1"/>
          </p:nvPr>
        </p:nvSpPr>
        <p:spPr>
          <a:xfrm>
            <a:off x="2555875" y="1773238"/>
            <a:ext cx="5986463" cy="4537075"/>
          </a:xfrm>
        </p:spPr>
        <p:txBody>
          <a:bodyPr/>
          <a:lstStyle/>
          <a:p>
            <a:r>
              <a:rPr lang="es-EC" b="1">
                <a:solidFill>
                  <a:srgbClr val="003300"/>
                </a:solidFill>
              </a:rPr>
              <a:t>El agua mineralizada</a:t>
            </a:r>
          </a:p>
          <a:p>
            <a:r>
              <a:rPr lang="es-EC" b="1">
                <a:solidFill>
                  <a:srgbClr val="003300"/>
                </a:solidFill>
              </a:rPr>
              <a:t>Fresca</a:t>
            </a:r>
          </a:p>
          <a:p>
            <a:r>
              <a:rPr lang="es-EC" b="1">
                <a:solidFill>
                  <a:srgbClr val="003300"/>
                </a:solidFill>
              </a:rPr>
              <a:t>Divertida</a:t>
            </a:r>
          </a:p>
          <a:p>
            <a:r>
              <a:rPr lang="es-EC" b="1">
                <a:solidFill>
                  <a:srgbClr val="003300"/>
                </a:solidFill>
              </a:rPr>
              <a:t>Joven</a:t>
            </a:r>
          </a:p>
          <a:p>
            <a:r>
              <a:rPr lang="es-EC" b="1">
                <a:solidFill>
                  <a:srgbClr val="003300"/>
                </a:solidFill>
              </a:rPr>
              <a:t>0 calorías</a:t>
            </a:r>
          </a:p>
          <a:p>
            <a:pPr>
              <a:buFontTx/>
              <a:buNone/>
            </a:pPr>
            <a:endParaRPr lang="es-ES" b="1">
              <a:solidFill>
                <a:srgbClr val="0033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C">
                <a:solidFill>
                  <a:srgbClr val="008000"/>
                </a:solidFill>
              </a:rPr>
              <a:t>Precio y Formato </a:t>
            </a:r>
            <a:endParaRPr lang="es-ES">
              <a:solidFill>
                <a:srgbClr val="008000"/>
              </a:solidFill>
            </a:endParaRPr>
          </a:p>
        </p:txBody>
      </p:sp>
      <p:sp>
        <p:nvSpPr>
          <p:cNvPr id="91139" name="Rectangle 3"/>
          <p:cNvSpPr>
            <a:spLocks noGrp="1" noChangeArrowheads="1"/>
          </p:cNvSpPr>
          <p:nvPr>
            <p:ph type="body" sz="half" idx="1"/>
          </p:nvPr>
        </p:nvSpPr>
        <p:spPr>
          <a:xfrm>
            <a:off x="1619250" y="2332038"/>
            <a:ext cx="4038600" cy="4525962"/>
          </a:xfrm>
        </p:spPr>
        <p:txBody>
          <a:bodyPr/>
          <a:lstStyle/>
          <a:p>
            <a:r>
              <a:rPr lang="es-EC" sz="3200" b="1">
                <a:solidFill>
                  <a:srgbClr val="003300"/>
                </a:solidFill>
              </a:rPr>
              <a:t>Antes</a:t>
            </a:r>
          </a:p>
          <a:p>
            <a:r>
              <a:rPr lang="es-EC" sz="3200" b="1">
                <a:solidFill>
                  <a:srgbClr val="003300"/>
                </a:solidFill>
              </a:rPr>
              <a:t>2.5 litros</a:t>
            </a:r>
          </a:p>
          <a:p>
            <a:r>
              <a:rPr lang="es-EC" sz="3200" b="1">
                <a:solidFill>
                  <a:srgbClr val="003300"/>
                </a:solidFill>
              </a:rPr>
              <a:t>0.75 ctvs</a:t>
            </a:r>
          </a:p>
          <a:p>
            <a:endParaRPr lang="es-EC" sz="3200" b="1">
              <a:solidFill>
                <a:srgbClr val="003300"/>
              </a:solidFill>
            </a:endParaRPr>
          </a:p>
          <a:p>
            <a:endParaRPr lang="es-ES" sz="3200" b="1">
              <a:solidFill>
                <a:srgbClr val="003300"/>
              </a:solidFill>
            </a:endParaRPr>
          </a:p>
        </p:txBody>
      </p:sp>
      <p:sp>
        <p:nvSpPr>
          <p:cNvPr id="91140" name="Rectangle 4"/>
          <p:cNvSpPr>
            <a:spLocks noGrp="1" noChangeArrowheads="1"/>
          </p:cNvSpPr>
          <p:nvPr>
            <p:ph type="body" sz="half" idx="2"/>
          </p:nvPr>
        </p:nvSpPr>
        <p:spPr>
          <a:xfrm>
            <a:off x="5105400" y="2332038"/>
            <a:ext cx="4038600" cy="4525962"/>
          </a:xfrm>
        </p:spPr>
        <p:txBody>
          <a:bodyPr/>
          <a:lstStyle/>
          <a:p>
            <a:r>
              <a:rPr lang="es-EC" sz="3200" b="1">
                <a:solidFill>
                  <a:srgbClr val="003300"/>
                </a:solidFill>
              </a:rPr>
              <a:t>Proyecto</a:t>
            </a:r>
          </a:p>
          <a:p>
            <a:r>
              <a:rPr lang="es-EC" sz="3200" b="1">
                <a:solidFill>
                  <a:srgbClr val="003300"/>
                </a:solidFill>
              </a:rPr>
              <a:t>3 litros</a:t>
            </a:r>
          </a:p>
          <a:p>
            <a:r>
              <a:rPr lang="es-EC" sz="3200" b="1">
                <a:solidFill>
                  <a:srgbClr val="003300"/>
                </a:solidFill>
              </a:rPr>
              <a:t>0.80 ctvs</a:t>
            </a:r>
            <a:endParaRPr lang="es-ES" sz="3200" b="1">
              <a:solidFill>
                <a:srgbClr val="003300"/>
              </a:solidFill>
            </a:endParaRPr>
          </a:p>
          <a:p>
            <a:endParaRPr lang="es-ES" sz="3200" b="1">
              <a:solidFill>
                <a:srgbClr val="00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58888" y="2924175"/>
            <a:ext cx="6503987" cy="579438"/>
          </a:xfrm>
          <a:prstGeom prst="rect">
            <a:avLst/>
          </a:prstGeom>
          <a:noFill/>
          <a:ln w="9525">
            <a:noFill/>
            <a:miter lim="800000"/>
            <a:headEnd/>
            <a:tailEnd/>
          </a:ln>
          <a:effectLst/>
        </p:spPr>
        <p:txBody>
          <a:bodyPr wrap="none">
            <a:spAutoFit/>
          </a:bodyPr>
          <a:lstStyle/>
          <a:p>
            <a:r>
              <a:rPr lang="es-EC" sz="3200" b="1">
                <a:solidFill>
                  <a:srgbClr val="008000"/>
                </a:solidFill>
              </a:rPr>
              <a:t>PROYECTO FONTANA 3 LITROS</a:t>
            </a:r>
            <a:endParaRPr lang="es-ES" sz="3200" b="1">
              <a:solidFill>
                <a:srgbClr val="008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29" name="Group 69"/>
          <p:cNvGraphicFramePr>
            <a:graphicFrameLocks noGrp="1"/>
          </p:cNvGraphicFramePr>
          <p:nvPr>
            <p:ph idx="1"/>
          </p:nvPr>
        </p:nvGraphicFramePr>
        <p:xfrm>
          <a:off x="0" y="-26988"/>
          <a:ext cx="9144000" cy="6884988"/>
        </p:xfrm>
        <a:graphic>
          <a:graphicData uri="http://schemas.openxmlformats.org/drawingml/2006/table">
            <a:tbl>
              <a:tblPr/>
              <a:tblGrid>
                <a:gridCol w="2205038"/>
                <a:gridCol w="2079625"/>
                <a:gridCol w="1079500"/>
                <a:gridCol w="936625"/>
                <a:gridCol w="1871662"/>
                <a:gridCol w="971550"/>
              </a:tblGrid>
              <a:tr h="660400">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smtClean="0">
                          <a:ln>
                            <a:noFill/>
                          </a:ln>
                          <a:solidFill>
                            <a:srgbClr val="003300"/>
                          </a:solidFill>
                          <a:effectLst/>
                          <a:latin typeface="Times New Roman" pitchFamily="18" charset="0"/>
                          <a:cs typeface="Times New Roman" pitchFamily="18" charset="0"/>
                        </a:rPr>
                        <a:t>PRESUPUESTO DE VENTAS PRIMER MES</a:t>
                      </a:r>
                      <a:endParaRPr kumimoji="0" lang="es-EC" sz="32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620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 </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SUPERMERCADOS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TIENDAS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BARES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AUTOSERVICIOS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TOTAL</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0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PARTICIPACIÓN DE VENTAS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20%</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42%</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16%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22%</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100%</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LITROS VENDIDOS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209812</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440604</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167849</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230793</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1049058</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4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BOTELLAS VENDIDAS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69937</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146868</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55950</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76931</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349686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0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PRECIO DE VENTA AL PÚBLICO</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0.7</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0.8</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2</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1</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PRECIO DE VENTA AL MINORISTA</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0.576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0.64</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0.64</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0.64</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7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PRECIO DE VENTA AL INTERMEDIARIO</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0.576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0.576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0.576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4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INGRESOS POR VENTAS</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40284</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84596</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32227</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44312</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3300"/>
                          </a:solidFill>
                          <a:effectLst/>
                          <a:latin typeface="Times New Roman" pitchFamily="18" charset="0"/>
                          <a:cs typeface="Times New Roman" pitchFamily="18" charset="0"/>
                        </a:rPr>
                        <a:t>201419</a:t>
                      </a:r>
                      <a:endParaRPr kumimoji="0" lang="es-EC" sz="1600" b="1" i="0" u="none" strike="noStrike" cap="none" normalizeH="0" baseline="0" smtClean="0">
                        <a:ln>
                          <a:noFill/>
                        </a:ln>
                        <a:solidFill>
                          <a:srgbClr val="0033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3279775"/>
            <a:ext cx="9144000" cy="0"/>
          </a:xfrm>
          <a:prstGeom prst="rect">
            <a:avLst/>
          </a:prstGeom>
          <a:noFill/>
          <a:ln w="9525">
            <a:noFill/>
            <a:miter lim="800000"/>
            <a:headEnd/>
            <a:tailEnd/>
          </a:ln>
          <a:effectLst/>
        </p:spPr>
        <p:txBody>
          <a:bodyPr wrap="none" anchor="ctr">
            <a:spAutoFit/>
          </a:bodyPr>
          <a:lstStyle/>
          <a:p>
            <a:endParaRPr lang="es-ES"/>
          </a:p>
        </p:txBody>
      </p:sp>
      <p:sp>
        <p:nvSpPr>
          <p:cNvPr id="93187" name="Rectangle 3"/>
          <p:cNvSpPr>
            <a:spLocks noChangeArrowheads="1"/>
          </p:cNvSpPr>
          <p:nvPr/>
        </p:nvSpPr>
        <p:spPr bwMode="auto">
          <a:xfrm>
            <a:off x="-828675" y="3606800"/>
            <a:ext cx="184150" cy="366713"/>
          </a:xfrm>
          <a:prstGeom prst="rect">
            <a:avLst/>
          </a:prstGeom>
          <a:noFill/>
          <a:ln w="9525">
            <a:noFill/>
            <a:miter lim="800000"/>
            <a:headEnd/>
            <a:tailEnd/>
          </a:ln>
          <a:effectLst/>
        </p:spPr>
        <p:txBody>
          <a:bodyPr wrap="none" anchor="ctr">
            <a:spAutoFit/>
          </a:bodyPr>
          <a:lstStyle/>
          <a:p>
            <a:endParaRPr lang="es-ES"/>
          </a:p>
        </p:txBody>
      </p:sp>
      <p:sp>
        <p:nvSpPr>
          <p:cNvPr id="93189" name="Text Box 5"/>
          <p:cNvSpPr txBox="1">
            <a:spLocks noChangeArrowheads="1"/>
          </p:cNvSpPr>
          <p:nvPr/>
        </p:nvSpPr>
        <p:spPr bwMode="auto">
          <a:xfrm>
            <a:off x="1835150" y="1412875"/>
            <a:ext cx="6264275" cy="431800"/>
          </a:xfrm>
          <a:prstGeom prst="rect">
            <a:avLst/>
          </a:prstGeom>
          <a:noFill/>
          <a:ln w="9525">
            <a:noFill/>
            <a:miter lim="800000"/>
            <a:headEnd/>
            <a:tailEnd/>
          </a:ln>
        </p:spPr>
        <p:txBody>
          <a:bodyPr/>
          <a:lstStyle/>
          <a:p>
            <a:pPr algn="ctr"/>
            <a:r>
              <a:rPr lang="es-MX" sz="2000" b="1">
                <a:solidFill>
                  <a:srgbClr val="008000"/>
                </a:solidFill>
              </a:rPr>
              <a:t>PARTICIPACIÓN DE MERCADO</a:t>
            </a:r>
            <a:endParaRPr lang="es-ES" sz="2000" b="1">
              <a:solidFill>
                <a:srgbClr val="008000"/>
              </a:solidFill>
            </a:endParaRPr>
          </a:p>
        </p:txBody>
      </p:sp>
      <p:sp>
        <p:nvSpPr>
          <p:cNvPr id="93190" name="Text Box 6"/>
          <p:cNvSpPr txBox="1">
            <a:spLocks noChangeArrowheads="1"/>
          </p:cNvSpPr>
          <p:nvPr/>
        </p:nvSpPr>
        <p:spPr bwMode="auto">
          <a:xfrm>
            <a:off x="4010025" y="1957388"/>
            <a:ext cx="1577975" cy="442912"/>
          </a:xfrm>
          <a:prstGeom prst="rect">
            <a:avLst/>
          </a:prstGeom>
          <a:noFill/>
          <a:ln w="9525">
            <a:noFill/>
            <a:miter lim="800000"/>
            <a:headEnd/>
            <a:tailEnd/>
          </a:ln>
        </p:spPr>
        <p:txBody>
          <a:bodyPr/>
          <a:lstStyle/>
          <a:p>
            <a:pPr algn="ctr"/>
            <a:r>
              <a:rPr lang="es-MX" sz="2000" b="1">
                <a:solidFill>
                  <a:srgbClr val="008000"/>
                </a:solidFill>
              </a:rPr>
              <a:t>ALTO</a:t>
            </a:r>
            <a:endParaRPr lang="es-ES" sz="2000" b="1">
              <a:solidFill>
                <a:srgbClr val="008000"/>
              </a:solidFill>
            </a:endParaRPr>
          </a:p>
        </p:txBody>
      </p:sp>
      <p:sp>
        <p:nvSpPr>
          <p:cNvPr id="93191" name="Text Box 7"/>
          <p:cNvSpPr txBox="1">
            <a:spLocks noChangeArrowheads="1"/>
          </p:cNvSpPr>
          <p:nvPr/>
        </p:nvSpPr>
        <p:spPr bwMode="auto">
          <a:xfrm rot="16200000">
            <a:off x="1131094" y="1828006"/>
            <a:ext cx="2808288" cy="4568825"/>
          </a:xfrm>
          <a:prstGeom prst="rect">
            <a:avLst/>
          </a:prstGeom>
          <a:noFill/>
          <a:ln w="9525">
            <a:noFill/>
            <a:miter lim="800000"/>
            <a:headEnd/>
            <a:tailEnd/>
          </a:ln>
        </p:spPr>
        <p:txBody>
          <a:bodyPr/>
          <a:lstStyle/>
          <a:p>
            <a:pPr algn="ctr"/>
            <a:r>
              <a:rPr lang="es-MX" sz="2000" b="1">
                <a:solidFill>
                  <a:srgbClr val="008000"/>
                </a:solidFill>
              </a:rPr>
              <a:t>ÍNDICE DE CRECIMIENTO</a:t>
            </a:r>
          </a:p>
          <a:p>
            <a:pPr algn="ctr"/>
            <a:r>
              <a:rPr lang="es-MX" sz="2000" b="1">
                <a:solidFill>
                  <a:srgbClr val="008000"/>
                </a:solidFill>
              </a:rPr>
              <a:t> DEL MERCADO</a:t>
            </a:r>
            <a:endParaRPr lang="es-ES" sz="2000" b="1">
              <a:solidFill>
                <a:srgbClr val="008000"/>
              </a:solidFill>
            </a:endParaRPr>
          </a:p>
        </p:txBody>
      </p:sp>
      <p:sp>
        <p:nvSpPr>
          <p:cNvPr id="93192" name="Text Box 8"/>
          <p:cNvSpPr txBox="1">
            <a:spLocks noChangeArrowheads="1"/>
          </p:cNvSpPr>
          <p:nvPr/>
        </p:nvSpPr>
        <p:spPr bwMode="auto">
          <a:xfrm>
            <a:off x="1111250" y="3943350"/>
            <a:ext cx="1577975" cy="423863"/>
          </a:xfrm>
          <a:prstGeom prst="rect">
            <a:avLst/>
          </a:prstGeom>
          <a:noFill/>
          <a:ln w="9525">
            <a:noFill/>
            <a:miter lim="800000"/>
            <a:headEnd/>
            <a:tailEnd/>
          </a:ln>
        </p:spPr>
        <p:txBody>
          <a:bodyPr/>
          <a:lstStyle/>
          <a:p>
            <a:pPr algn="ctr"/>
            <a:r>
              <a:rPr lang="es-MX" sz="2000" b="1">
                <a:solidFill>
                  <a:srgbClr val="008000"/>
                </a:solidFill>
              </a:rPr>
              <a:t>ALTO</a:t>
            </a:r>
            <a:endParaRPr lang="es-ES" sz="2000" b="1">
              <a:solidFill>
                <a:srgbClr val="008000"/>
              </a:solidFill>
            </a:endParaRPr>
          </a:p>
        </p:txBody>
      </p:sp>
      <p:pic>
        <p:nvPicPr>
          <p:cNvPr id="93193" name="Picture 9" descr="QUESTION"/>
          <p:cNvPicPr preferRelativeResize="0">
            <a:picLocks noChangeAspect="1" noChangeArrowheads="1"/>
          </p:cNvPicPr>
          <p:nvPr/>
        </p:nvPicPr>
        <p:blipFill>
          <a:blip r:embed="rId2"/>
          <a:srcRect l="68750"/>
          <a:stretch>
            <a:fillRect/>
          </a:stretch>
        </p:blipFill>
        <p:spPr bwMode="auto">
          <a:xfrm>
            <a:off x="5292725" y="2781300"/>
            <a:ext cx="954088" cy="1276350"/>
          </a:xfrm>
          <a:prstGeom prst="rect">
            <a:avLst/>
          </a:prstGeom>
          <a:noFill/>
          <a:ln w="9525">
            <a:noFill/>
            <a:miter lim="800000"/>
            <a:headEnd/>
            <a:tailEnd/>
          </a:ln>
        </p:spPr>
      </p:pic>
      <p:sp>
        <p:nvSpPr>
          <p:cNvPr id="93194" name="AutoShape 10"/>
          <p:cNvSpPr>
            <a:spLocks noChangeArrowheads="1"/>
          </p:cNvSpPr>
          <p:nvPr/>
        </p:nvSpPr>
        <p:spPr bwMode="auto">
          <a:xfrm>
            <a:off x="2771775" y="2636838"/>
            <a:ext cx="1271588" cy="1027112"/>
          </a:xfrm>
          <a:prstGeom prst="star5">
            <a:avLst/>
          </a:prstGeom>
          <a:solidFill>
            <a:srgbClr val="FFFF00"/>
          </a:solidFill>
          <a:ln w="9525">
            <a:solidFill>
              <a:srgbClr val="000000"/>
            </a:solidFill>
            <a:miter lim="800000"/>
            <a:headEnd/>
            <a:tailEnd/>
          </a:ln>
        </p:spPr>
        <p:txBody>
          <a:bodyPr/>
          <a:lstStyle/>
          <a:p>
            <a:endParaRPr lang="es-ES"/>
          </a:p>
        </p:txBody>
      </p:sp>
      <p:grpSp>
        <p:nvGrpSpPr>
          <p:cNvPr id="93195" name="Group 11"/>
          <p:cNvGrpSpPr>
            <a:grpSpLocks/>
          </p:cNvGrpSpPr>
          <p:nvPr/>
        </p:nvGrpSpPr>
        <p:grpSpPr bwMode="auto">
          <a:xfrm>
            <a:off x="2479675" y="2359025"/>
            <a:ext cx="4391025" cy="3719513"/>
            <a:chOff x="3321" y="3938"/>
            <a:chExt cx="6120" cy="5940"/>
          </a:xfrm>
        </p:grpSpPr>
        <p:sp>
          <p:nvSpPr>
            <p:cNvPr id="93196" name="Line 12"/>
            <p:cNvSpPr>
              <a:spLocks noChangeShapeType="1"/>
            </p:cNvSpPr>
            <p:nvPr/>
          </p:nvSpPr>
          <p:spPr bwMode="auto">
            <a:xfrm>
              <a:off x="6381" y="3938"/>
              <a:ext cx="0" cy="5940"/>
            </a:xfrm>
            <a:prstGeom prst="line">
              <a:avLst/>
            </a:prstGeom>
            <a:noFill/>
            <a:ln w="38100">
              <a:solidFill>
                <a:srgbClr val="000000"/>
              </a:solidFill>
              <a:round/>
              <a:headEnd/>
              <a:tailEnd/>
            </a:ln>
          </p:spPr>
          <p:txBody>
            <a:bodyPr/>
            <a:lstStyle/>
            <a:p>
              <a:endParaRPr lang="es-ES"/>
            </a:p>
          </p:txBody>
        </p:sp>
        <p:sp>
          <p:nvSpPr>
            <p:cNvPr id="93197" name="Line 13"/>
            <p:cNvSpPr>
              <a:spLocks noChangeShapeType="1"/>
            </p:cNvSpPr>
            <p:nvPr/>
          </p:nvSpPr>
          <p:spPr bwMode="auto">
            <a:xfrm>
              <a:off x="3321" y="6998"/>
              <a:ext cx="6120" cy="0"/>
            </a:xfrm>
            <a:prstGeom prst="line">
              <a:avLst/>
            </a:prstGeom>
            <a:noFill/>
            <a:ln w="38100">
              <a:solidFill>
                <a:srgbClr val="000000"/>
              </a:solidFill>
              <a:round/>
              <a:headEnd/>
              <a:tailEnd/>
            </a:ln>
          </p:spPr>
          <p:txBody>
            <a:bodyPr/>
            <a:lstStyle/>
            <a:p>
              <a:endParaRPr lang="es-ES"/>
            </a:p>
          </p:txBody>
        </p:sp>
        <p:sp>
          <p:nvSpPr>
            <p:cNvPr id="93198" name="Rectangle 14"/>
            <p:cNvSpPr>
              <a:spLocks noChangeArrowheads="1"/>
            </p:cNvSpPr>
            <p:nvPr/>
          </p:nvSpPr>
          <p:spPr bwMode="auto">
            <a:xfrm>
              <a:off x="3321" y="3938"/>
              <a:ext cx="6120" cy="5940"/>
            </a:xfrm>
            <a:prstGeom prst="rect">
              <a:avLst/>
            </a:prstGeom>
            <a:noFill/>
            <a:ln w="38100">
              <a:solidFill>
                <a:srgbClr val="000000"/>
              </a:solidFill>
              <a:miter lim="800000"/>
              <a:headEnd/>
              <a:tailEnd/>
            </a:ln>
          </p:spPr>
          <p:txBody>
            <a:bodyPr/>
            <a:lstStyle/>
            <a:p>
              <a:endParaRPr lang="es-ES"/>
            </a:p>
          </p:txBody>
        </p:sp>
      </p:grpSp>
      <p:sp>
        <p:nvSpPr>
          <p:cNvPr id="93199" name="Text Box 15"/>
          <p:cNvSpPr txBox="1">
            <a:spLocks noChangeArrowheads="1"/>
          </p:cNvSpPr>
          <p:nvPr/>
        </p:nvSpPr>
        <p:spPr bwMode="auto">
          <a:xfrm>
            <a:off x="4211638" y="6165850"/>
            <a:ext cx="1033462" cy="528638"/>
          </a:xfrm>
          <a:prstGeom prst="rect">
            <a:avLst/>
          </a:prstGeom>
          <a:noFill/>
          <a:ln w="9525">
            <a:noFill/>
            <a:miter lim="800000"/>
            <a:headEnd/>
            <a:tailEnd/>
          </a:ln>
        </p:spPr>
        <p:txBody>
          <a:bodyPr/>
          <a:lstStyle/>
          <a:p>
            <a:r>
              <a:rPr lang="es-MX" sz="2000" b="1">
                <a:solidFill>
                  <a:srgbClr val="008000"/>
                </a:solidFill>
              </a:rPr>
              <a:t>BAJO</a:t>
            </a:r>
            <a:endParaRPr lang="es-ES" sz="2000" b="1">
              <a:solidFill>
                <a:srgbClr val="008000"/>
              </a:solidFill>
            </a:endParaRPr>
          </a:p>
        </p:txBody>
      </p:sp>
      <p:sp>
        <p:nvSpPr>
          <p:cNvPr id="93200" name="Text Box 16"/>
          <p:cNvSpPr txBox="1">
            <a:spLocks noChangeArrowheads="1"/>
          </p:cNvSpPr>
          <p:nvPr/>
        </p:nvSpPr>
        <p:spPr bwMode="auto">
          <a:xfrm>
            <a:off x="7073900" y="4024313"/>
            <a:ext cx="1166813" cy="350837"/>
          </a:xfrm>
          <a:prstGeom prst="rect">
            <a:avLst/>
          </a:prstGeom>
          <a:noFill/>
          <a:ln w="9525">
            <a:noFill/>
            <a:miter lim="800000"/>
            <a:headEnd/>
            <a:tailEnd/>
          </a:ln>
        </p:spPr>
        <p:txBody>
          <a:bodyPr/>
          <a:lstStyle/>
          <a:p>
            <a:r>
              <a:rPr lang="es-MX" sz="2000" b="1">
                <a:solidFill>
                  <a:srgbClr val="008000"/>
                </a:solidFill>
              </a:rPr>
              <a:t>BAJO</a:t>
            </a:r>
            <a:endParaRPr lang="es-ES" sz="2000" b="1">
              <a:solidFill>
                <a:srgbClr val="008000"/>
              </a:solidFill>
            </a:endParaRPr>
          </a:p>
        </p:txBody>
      </p:sp>
      <p:pic>
        <p:nvPicPr>
          <p:cNvPr id="93201" name="Picture 17" descr="j0149627"/>
          <p:cNvPicPr preferRelativeResize="0">
            <a:picLocks noChangeAspect="1" noChangeArrowheads="1"/>
          </p:cNvPicPr>
          <p:nvPr/>
        </p:nvPicPr>
        <p:blipFill>
          <a:blip r:embed="rId3"/>
          <a:srcRect/>
          <a:stretch>
            <a:fillRect/>
          </a:stretch>
        </p:blipFill>
        <p:spPr bwMode="auto">
          <a:xfrm>
            <a:off x="2771775" y="4724400"/>
            <a:ext cx="1765300" cy="1093788"/>
          </a:xfrm>
          <a:prstGeom prst="rect">
            <a:avLst/>
          </a:prstGeom>
          <a:noFill/>
          <a:ln w="9525">
            <a:noFill/>
            <a:miter lim="800000"/>
            <a:headEnd/>
            <a:tailEnd/>
          </a:ln>
        </p:spPr>
      </p:pic>
      <p:sp>
        <p:nvSpPr>
          <p:cNvPr id="93202" name="Text Box 18"/>
          <p:cNvSpPr txBox="1">
            <a:spLocks noChangeArrowheads="1"/>
          </p:cNvSpPr>
          <p:nvPr/>
        </p:nvSpPr>
        <p:spPr bwMode="auto">
          <a:xfrm>
            <a:off x="4862513" y="3713163"/>
            <a:ext cx="184150" cy="366712"/>
          </a:xfrm>
          <a:prstGeom prst="rect">
            <a:avLst/>
          </a:prstGeom>
          <a:solidFill>
            <a:srgbClr val="FFFFFF"/>
          </a:solidFill>
          <a:ln w="9525">
            <a:noFill/>
            <a:miter lim="800000"/>
            <a:headEnd/>
            <a:tailEnd/>
          </a:ln>
        </p:spPr>
        <p:txBody>
          <a:bodyPr wrap="none">
            <a:spAutoFit/>
          </a:bodyPr>
          <a:lstStyle/>
          <a:p>
            <a:endParaRPr lang="es-ES"/>
          </a:p>
        </p:txBody>
      </p:sp>
      <p:pic>
        <p:nvPicPr>
          <p:cNvPr id="93203" name="Picture 19"/>
          <p:cNvPicPr>
            <a:picLocks noChangeAspect="1" noChangeArrowheads="1"/>
          </p:cNvPicPr>
          <p:nvPr/>
        </p:nvPicPr>
        <p:blipFill>
          <a:blip r:embed="rId4"/>
          <a:srcRect/>
          <a:stretch>
            <a:fillRect/>
          </a:stretch>
        </p:blipFill>
        <p:spPr bwMode="auto">
          <a:xfrm>
            <a:off x="5364163" y="4724400"/>
            <a:ext cx="857250" cy="1190625"/>
          </a:xfrm>
          <a:prstGeom prst="rect">
            <a:avLst/>
          </a:prstGeom>
          <a:noFill/>
          <a:ln w="9525">
            <a:noFill/>
            <a:miter lim="800000"/>
            <a:headEnd/>
            <a:tailEnd/>
          </a:ln>
        </p:spPr>
      </p:pic>
      <p:sp>
        <p:nvSpPr>
          <p:cNvPr id="93204" name="Text Box 20"/>
          <p:cNvSpPr txBox="1">
            <a:spLocks noChangeArrowheads="1"/>
          </p:cNvSpPr>
          <p:nvPr/>
        </p:nvSpPr>
        <p:spPr bwMode="auto">
          <a:xfrm>
            <a:off x="3203575" y="333375"/>
            <a:ext cx="2733675" cy="579438"/>
          </a:xfrm>
          <a:prstGeom prst="rect">
            <a:avLst/>
          </a:prstGeom>
          <a:noFill/>
          <a:ln w="9525">
            <a:noFill/>
            <a:miter lim="800000"/>
            <a:headEnd/>
            <a:tailEnd/>
          </a:ln>
          <a:effectLst/>
        </p:spPr>
        <p:txBody>
          <a:bodyPr wrap="none">
            <a:spAutoFit/>
          </a:bodyPr>
          <a:lstStyle/>
          <a:p>
            <a:r>
              <a:rPr lang="es-EC" sz="3200" b="1">
                <a:solidFill>
                  <a:srgbClr val="008000"/>
                </a:solidFill>
              </a:rPr>
              <a:t>MATRIZ BCG</a:t>
            </a:r>
            <a:endParaRPr lang="es-ES" sz="3200" b="1">
              <a:solidFill>
                <a:srgbClr val="008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S" sz="4000" b="1" i="1"/>
              <a:t>Matriz de Ciclo de Vida del Producto</a:t>
            </a:r>
            <a:r>
              <a:rPr lang="es-ES" sz="4000"/>
              <a:t> </a:t>
            </a:r>
          </a:p>
        </p:txBody>
      </p:sp>
      <p:grpSp>
        <p:nvGrpSpPr>
          <p:cNvPr id="94211" name="Group 3"/>
          <p:cNvGrpSpPr>
            <a:grpSpLocks/>
          </p:cNvGrpSpPr>
          <p:nvPr/>
        </p:nvGrpSpPr>
        <p:grpSpPr bwMode="auto">
          <a:xfrm>
            <a:off x="323850" y="1484313"/>
            <a:ext cx="8280400" cy="4897437"/>
            <a:chOff x="2448" y="2808"/>
            <a:chExt cx="8460" cy="5615"/>
          </a:xfrm>
        </p:grpSpPr>
        <p:sp>
          <p:nvSpPr>
            <p:cNvPr id="94212" name="Text Box 4"/>
            <p:cNvSpPr txBox="1">
              <a:spLocks noChangeArrowheads="1"/>
            </p:cNvSpPr>
            <p:nvPr/>
          </p:nvSpPr>
          <p:spPr bwMode="auto">
            <a:xfrm>
              <a:off x="2448" y="4283"/>
              <a:ext cx="720" cy="3240"/>
            </a:xfrm>
            <a:prstGeom prst="rect">
              <a:avLst/>
            </a:prstGeom>
            <a:solidFill>
              <a:srgbClr val="FFFFFF"/>
            </a:solidFill>
            <a:ln w="9525">
              <a:noFill/>
              <a:miter lim="800000"/>
              <a:headEnd/>
              <a:tailEnd/>
            </a:ln>
          </p:spPr>
          <p:txBody>
            <a:bodyPr/>
            <a:lstStyle/>
            <a:p>
              <a:pPr algn="ctr"/>
              <a:endParaRPr lang="es-ES"/>
            </a:p>
          </p:txBody>
        </p:sp>
        <p:sp useBgFill="1">
          <p:nvSpPr>
            <p:cNvPr id="94213" name="Text Box 5"/>
            <p:cNvSpPr txBox="1">
              <a:spLocks noChangeArrowheads="1"/>
            </p:cNvSpPr>
            <p:nvPr/>
          </p:nvSpPr>
          <p:spPr bwMode="auto">
            <a:xfrm>
              <a:off x="3168" y="4103"/>
              <a:ext cx="720" cy="4140"/>
            </a:xfrm>
            <a:prstGeom prst="rect">
              <a:avLst/>
            </a:prstGeom>
            <a:ln w="9525">
              <a:noFill/>
              <a:miter lim="800000"/>
              <a:headEnd/>
              <a:tailEnd/>
            </a:ln>
          </p:spPr>
          <p:txBody>
            <a:bodyPr/>
            <a:lstStyle/>
            <a:p>
              <a:endParaRPr lang="es-ES"/>
            </a:p>
          </p:txBody>
        </p:sp>
        <p:sp useBgFill="1">
          <p:nvSpPr>
            <p:cNvPr id="94214" name="Text Box 6"/>
            <p:cNvSpPr txBox="1">
              <a:spLocks noChangeArrowheads="1"/>
            </p:cNvSpPr>
            <p:nvPr/>
          </p:nvSpPr>
          <p:spPr bwMode="auto">
            <a:xfrm>
              <a:off x="4068" y="2808"/>
              <a:ext cx="6840" cy="1325"/>
            </a:xfrm>
            <a:prstGeom prst="rect">
              <a:avLst/>
            </a:prstGeom>
            <a:ln w="9525">
              <a:noFill/>
              <a:miter lim="800000"/>
              <a:headEnd/>
              <a:tailEnd/>
            </a:ln>
          </p:spPr>
          <p:txBody>
            <a:bodyPr/>
            <a:lstStyle/>
            <a:p>
              <a:pPr algn="ctr"/>
              <a:r>
                <a:rPr lang="es-MX" sz="1200" b="1"/>
                <a:t>M E R C A D O</a:t>
              </a:r>
            </a:p>
            <a:p>
              <a:pPr algn="ctr"/>
              <a:endParaRPr lang="es-MX" sz="1600" b="1"/>
            </a:p>
            <a:p>
              <a:pPr algn="ctr"/>
              <a:r>
                <a:rPr lang="es-MX" sz="1200" b="1"/>
                <a:t>EXISTENTE			 NUEVO</a:t>
              </a:r>
              <a:endParaRPr lang="es-ES"/>
            </a:p>
          </p:txBody>
        </p:sp>
        <p:sp>
          <p:nvSpPr>
            <p:cNvPr id="94215" name="Line 7"/>
            <p:cNvSpPr>
              <a:spLocks noChangeShapeType="1"/>
            </p:cNvSpPr>
            <p:nvPr/>
          </p:nvSpPr>
          <p:spPr bwMode="auto">
            <a:xfrm>
              <a:off x="7488" y="4103"/>
              <a:ext cx="0" cy="4320"/>
            </a:xfrm>
            <a:prstGeom prst="line">
              <a:avLst/>
            </a:prstGeom>
            <a:noFill/>
            <a:ln w="38100">
              <a:solidFill>
                <a:srgbClr val="000000"/>
              </a:solidFill>
              <a:round/>
              <a:headEnd/>
              <a:tailEnd/>
            </a:ln>
          </p:spPr>
          <p:txBody>
            <a:bodyPr/>
            <a:lstStyle/>
            <a:p>
              <a:endParaRPr lang="es-ES"/>
            </a:p>
          </p:txBody>
        </p:sp>
        <p:sp>
          <p:nvSpPr>
            <p:cNvPr id="94216" name="Line 8"/>
            <p:cNvSpPr>
              <a:spLocks noChangeShapeType="1"/>
            </p:cNvSpPr>
            <p:nvPr/>
          </p:nvSpPr>
          <p:spPr bwMode="auto">
            <a:xfrm>
              <a:off x="4428" y="6263"/>
              <a:ext cx="6120" cy="0"/>
            </a:xfrm>
            <a:prstGeom prst="line">
              <a:avLst/>
            </a:prstGeom>
            <a:noFill/>
            <a:ln w="38100">
              <a:solidFill>
                <a:srgbClr val="000000"/>
              </a:solidFill>
              <a:round/>
              <a:headEnd/>
              <a:tailEnd/>
            </a:ln>
          </p:spPr>
          <p:txBody>
            <a:bodyPr/>
            <a:lstStyle/>
            <a:p>
              <a:endParaRPr lang="es-ES"/>
            </a:p>
          </p:txBody>
        </p:sp>
        <p:sp useBgFill="1">
          <p:nvSpPr>
            <p:cNvPr id="94217" name="Text Box 9"/>
            <p:cNvSpPr txBox="1">
              <a:spLocks noChangeArrowheads="1"/>
            </p:cNvSpPr>
            <p:nvPr/>
          </p:nvSpPr>
          <p:spPr bwMode="auto">
            <a:xfrm>
              <a:off x="4788" y="4463"/>
              <a:ext cx="1980" cy="540"/>
            </a:xfrm>
            <a:prstGeom prst="rect">
              <a:avLst/>
            </a:prstGeom>
            <a:ln w="9525">
              <a:noFill/>
              <a:miter lim="800000"/>
              <a:headEnd/>
              <a:tailEnd/>
            </a:ln>
          </p:spPr>
          <p:txBody>
            <a:bodyPr/>
            <a:lstStyle/>
            <a:p>
              <a:pPr algn="ctr"/>
              <a:r>
                <a:rPr lang="es-MX" sz="1200"/>
                <a:t>Penetración</a:t>
              </a:r>
              <a:endParaRPr lang="es-ES"/>
            </a:p>
          </p:txBody>
        </p:sp>
        <p:sp>
          <p:nvSpPr>
            <p:cNvPr id="94218" name="Text Box 10"/>
            <p:cNvSpPr txBox="1">
              <a:spLocks noChangeArrowheads="1"/>
            </p:cNvSpPr>
            <p:nvPr/>
          </p:nvSpPr>
          <p:spPr bwMode="auto">
            <a:xfrm>
              <a:off x="7848" y="4463"/>
              <a:ext cx="1980" cy="900"/>
            </a:xfrm>
            <a:prstGeom prst="rect">
              <a:avLst/>
            </a:prstGeom>
            <a:solidFill>
              <a:srgbClr val="FF0000"/>
            </a:solidFill>
            <a:ln w="9525">
              <a:noFill/>
              <a:miter lim="800000"/>
              <a:headEnd/>
              <a:tailEnd/>
            </a:ln>
          </p:spPr>
          <p:txBody>
            <a:bodyPr/>
            <a:lstStyle/>
            <a:p>
              <a:pPr algn="ctr"/>
              <a:r>
                <a:rPr lang="es-MX" sz="1200"/>
                <a:t>Desarrollo de Mercado</a:t>
              </a:r>
              <a:endParaRPr lang="es-ES"/>
            </a:p>
          </p:txBody>
        </p:sp>
        <p:sp useBgFill="1">
          <p:nvSpPr>
            <p:cNvPr id="94219" name="Text Box 11"/>
            <p:cNvSpPr txBox="1">
              <a:spLocks noChangeArrowheads="1"/>
            </p:cNvSpPr>
            <p:nvPr/>
          </p:nvSpPr>
          <p:spPr bwMode="auto">
            <a:xfrm>
              <a:off x="7848" y="6803"/>
              <a:ext cx="2340" cy="540"/>
            </a:xfrm>
            <a:prstGeom prst="rect">
              <a:avLst/>
            </a:prstGeom>
            <a:ln w="9525">
              <a:noFill/>
              <a:miter lim="800000"/>
              <a:headEnd/>
              <a:tailEnd/>
            </a:ln>
          </p:spPr>
          <p:txBody>
            <a:bodyPr/>
            <a:lstStyle/>
            <a:p>
              <a:pPr algn="ctr"/>
              <a:r>
                <a:rPr lang="es-MX" sz="1200"/>
                <a:t>Diversificación</a:t>
              </a:r>
              <a:endParaRPr lang="es-ES"/>
            </a:p>
          </p:txBody>
        </p:sp>
        <p:sp>
          <p:nvSpPr>
            <p:cNvPr id="94220" name="Text Box 12"/>
            <p:cNvSpPr txBox="1">
              <a:spLocks noChangeArrowheads="1"/>
            </p:cNvSpPr>
            <p:nvPr/>
          </p:nvSpPr>
          <p:spPr bwMode="auto">
            <a:xfrm>
              <a:off x="4968" y="6803"/>
              <a:ext cx="2160" cy="900"/>
            </a:xfrm>
            <a:prstGeom prst="rect">
              <a:avLst/>
            </a:prstGeom>
            <a:noFill/>
            <a:ln w="9525">
              <a:noFill/>
              <a:miter lim="800000"/>
              <a:headEnd/>
              <a:tailEnd/>
            </a:ln>
          </p:spPr>
          <p:txBody>
            <a:bodyPr/>
            <a:lstStyle/>
            <a:p>
              <a:pPr algn="ctr"/>
              <a:r>
                <a:rPr lang="es-MX" sz="1200"/>
                <a:t>Desarrollo de</a:t>
              </a:r>
            </a:p>
            <a:p>
              <a:pPr algn="ctr"/>
              <a:r>
                <a:rPr lang="es-MX" sz="1200"/>
                <a:t>Producto</a:t>
              </a:r>
              <a:endParaRPr lang="es-ES"/>
            </a:p>
          </p:txBody>
        </p:sp>
        <p:sp>
          <p:nvSpPr>
            <p:cNvPr id="94221" name="Rectangle 13"/>
            <p:cNvSpPr>
              <a:spLocks noChangeArrowheads="1"/>
            </p:cNvSpPr>
            <p:nvPr/>
          </p:nvSpPr>
          <p:spPr bwMode="auto">
            <a:xfrm>
              <a:off x="4428" y="4103"/>
              <a:ext cx="6120" cy="4320"/>
            </a:xfrm>
            <a:prstGeom prst="rect">
              <a:avLst/>
            </a:prstGeom>
            <a:noFill/>
            <a:ln w="28575">
              <a:solidFill>
                <a:srgbClr val="000000"/>
              </a:solidFill>
              <a:miter lim="800000"/>
              <a:headEnd/>
              <a:tailEnd/>
            </a:ln>
          </p:spPr>
          <p:txBody>
            <a:bodyPr/>
            <a:lstStyle/>
            <a:p>
              <a:endParaRPr lang="es-ES"/>
            </a:p>
          </p:txBody>
        </p:sp>
      </p:grpSp>
      <p:sp>
        <p:nvSpPr>
          <p:cNvPr id="94222" name="Text Box 14"/>
          <p:cNvSpPr txBox="1">
            <a:spLocks noChangeArrowheads="1"/>
          </p:cNvSpPr>
          <p:nvPr/>
        </p:nvSpPr>
        <p:spPr bwMode="auto">
          <a:xfrm>
            <a:off x="468313" y="2997200"/>
            <a:ext cx="1439862" cy="779463"/>
          </a:xfrm>
          <a:prstGeom prst="rect">
            <a:avLst/>
          </a:prstGeom>
          <a:noFill/>
          <a:ln w="9525">
            <a:noFill/>
            <a:miter lim="800000"/>
            <a:headEnd/>
            <a:tailEnd/>
          </a:ln>
          <a:effectLst/>
        </p:spPr>
        <p:txBody>
          <a:bodyPr>
            <a:spAutoFit/>
          </a:bodyPr>
          <a:lstStyle/>
          <a:p>
            <a:pPr>
              <a:spcBef>
                <a:spcPct val="50000"/>
              </a:spcBef>
            </a:pPr>
            <a:r>
              <a:rPr lang="es-EC"/>
              <a:t>Producto</a:t>
            </a:r>
          </a:p>
          <a:p>
            <a:pPr>
              <a:spcBef>
                <a:spcPct val="50000"/>
              </a:spcBef>
            </a:pPr>
            <a:r>
              <a:rPr lang="es-EC"/>
              <a:t>Existente</a:t>
            </a:r>
            <a:endParaRPr lang="es-ES"/>
          </a:p>
        </p:txBody>
      </p:sp>
      <p:sp>
        <p:nvSpPr>
          <p:cNvPr id="94223" name="Text Box 15"/>
          <p:cNvSpPr txBox="1">
            <a:spLocks noChangeArrowheads="1"/>
          </p:cNvSpPr>
          <p:nvPr/>
        </p:nvSpPr>
        <p:spPr bwMode="auto">
          <a:xfrm>
            <a:off x="539750" y="5013325"/>
            <a:ext cx="1439863" cy="779463"/>
          </a:xfrm>
          <a:prstGeom prst="rect">
            <a:avLst/>
          </a:prstGeom>
          <a:noFill/>
          <a:ln w="9525">
            <a:noFill/>
            <a:miter lim="800000"/>
            <a:headEnd/>
            <a:tailEnd/>
          </a:ln>
          <a:effectLst/>
        </p:spPr>
        <p:txBody>
          <a:bodyPr>
            <a:spAutoFit/>
          </a:bodyPr>
          <a:lstStyle/>
          <a:p>
            <a:pPr>
              <a:spcBef>
                <a:spcPct val="50000"/>
              </a:spcBef>
            </a:pPr>
            <a:r>
              <a:rPr lang="es-EC"/>
              <a:t>Producto</a:t>
            </a:r>
          </a:p>
          <a:p>
            <a:pPr>
              <a:spcBef>
                <a:spcPct val="50000"/>
              </a:spcBef>
            </a:pPr>
            <a:r>
              <a:rPr lang="es-EC"/>
              <a:t>Nuevo</a:t>
            </a:r>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s-ES" b="1" i="1"/>
              <a:t>Matriz de Implicación</a:t>
            </a:r>
          </a:p>
        </p:txBody>
      </p:sp>
      <p:grpSp>
        <p:nvGrpSpPr>
          <p:cNvPr id="95235" name="Group 3"/>
          <p:cNvGrpSpPr>
            <a:grpSpLocks noChangeAspect="1"/>
          </p:cNvGrpSpPr>
          <p:nvPr/>
        </p:nvGrpSpPr>
        <p:grpSpPr bwMode="auto">
          <a:xfrm>
            <a:off x="1042988" y="1773238"/>
            <a:ext cx="7632700" cy="4956175"/>
            <a:chOff x="2743" y="3532"/>
            <a:chExt cx="6563" cy="4320"/>
          </a:xfrm>
        </p:grpSpPr>
        <p:sp useBgFill="1">
          <p:nvSpPr>
            <p:cNvPr id="95236" name="AutoShape 4"/>
            <p:cNvSpPr>
              <a:spLocks noChangeAspect="1" noChangeArrowheads="1"/>
            </p:cNvSpPr>
            <p:nvPr/>
          </p:nvSpPr>
          <p:spPr bwMode="auto">
            <a:xfrm>
              <a:off x="2743" y="3532"/>
              <a:ext cx="6563" cy="4320"/>
            </a:xfrm>
            <a:prstGeom prst="rect">
              <a:avLst/>
            </a:prstGeom>
            <a:ln w="9525">
              <a:noFill/>
              <a:miter lim="800000"/>
              <a:headEnd/>
              <a:tailEnd/>
            </a:ln>
          </p:spPr>
          <p:txBody>
            <a:bodyPr/>
            <a:lstStyle/>
            <a:p>
              <a:endParaRPr lang="es-ES"/>
            </a:p>
          </p:txBody>
        </p:sp>
        <p:sp useBgFill="1">
          <p:nvSpPr>
            <p:cNvPr id="95237" name="Rectangle 5"/>
            <p:cNvSpPr>
              <a:spLocks noChangeArrowheads="1"/>
            </p:cNvSpPr>
            <p:nvPr/>
          </p:nvSpPr>
          <p:spPr bwMode="auto">
            <a:xfrm>
              <a:off x="3918" y="4277"/>
              <a:ext cx="5143" cy="2979"/>
            </a:xfrm>
            <a:prstGeom prst="rect">
              <a:avLst/>
            </a:prstGeom>
            <a:ln w="9525">
              <a:solidFill>
                <a:srgbClr val="000000"/>
              </a:solidFill>
              <a:miter lim="800000"/>
              <a:headEnd/>
              <a:tailEnd/>
            </a:ln>
          </p:spPr>
          <p:txBody>
            <a:bodyPr/>
            <a:lstStyle/>
            <a:p>
              <a:endParaRPr lang="es-ES"/>
            </a:p>
          </p:txBody>
        </p:sp>
        <p:sp useBgFill="1">
          <p:nvSpPr>
            <p:cNvPr id="95238" name="Text Box 6"/>
            <p:cNvSpPr txBox="1">
              <a:spLocks noChangeArrowheads="1"/>
            </p:cNvSpPr>
            <p:nvPr/>
          </p:nvSpPr>
          <p:spPr bwMode="auto">
            <a:xfrm>
              <a:off x="2743" y="4277"/>
              <a:ext cx="441" cy="2830"/>
            </a:xfrm>
            <a:prstGeom prst="rect">
              <a:avLst/>
            </a:prstGeom>
            <a:ln w="9525">
              <a:noFill/>
              <a:miter lim="800000"/>
              <a:headEnd/>
              <a:tailEnd/>
            </a:ln>
          </p:spPr>
          <p:txBody>
            <a:bodyPr/>
            <a:lstStyle/>
            <a:p>
              <a:pPr algn="ctr"/>
              <a:endParaRPr lang="es-ES"/>
            </a:p>
          </p:txBody>
        </p:sp>
        <p:sp>
          <p:nvSpPr>
            <p:cNvPr id="95239" name="Line 7"/>
            <p:cNvSpPr>
              <a:spLocks noChangeShapeType="1"/>
            </p:cNvSpPr>
            <p:nvPr/>
          </p:nvSpPr>
          <p:spPr bwMode="auto">
            <a:xfrm>
              <a:off x="6563" y="4277"/>
              <a:ext cx="1" cy="2979"/>
            </a:xfrm>
            <a:prstGeom prst="line">
              <a:avLst/>
            </a:prstGeom>
            <a:noFill/>
            <a:ln w="9525">
              <a:solidFill>
                <a:srgbClr val="000000"/>
              </a:solidFill>
              <a:round/>
              <a:headEnd/>
              <a:tailEnd/>
            </a:ln>
          </p:spPr>
          <p:txBody>
            <a:bodyPr/>
            <a:lstStyle/>
            <a:p>
              <a:endParaRPr lang="es-ES"/>
            </a:p>
          </p:txBody>
        </p:sp>
        <p:sp>
          <p:nvSpPr>
            <p:cNvPr id="95240" name="Line 8"/>
            <p:cNvSpPr>
              <a:spLocks noChangeShapeType="1"/>
            </p:cNvSpPr>
            <p:nvPr/>
          </p:nvSpPr>
          <p:spPr bwMode="auto">
            <a:xfrm>
              <a:off x="3918" y="5767"/>
              <a:ext cx="5143" cy="0"/>
            </a:xfrm>
            <a:prstGeom prst="line">
              <a:avLst/>
            </a:prstGeom>
            <a:noFill/>
            <a:ln w="9525">
              <a:solidFill>
                <a:srgbClr val="000000"/>
              </a:solidFill>
              <a:round/>
              <a:headEnd/>
              <a:tailEnd/>
            </a:ln>
          </p:spPr>
          <p:txBody>
            <a:bodyPr/>
            <a:lstStyle/>
            <a:p>
              <a:endParaRPr lang="es-ES"/>
            </a:p>
          </p:txBody>
        </p:sp>
        <p:sp useBgFill="1">
          <p:nvSpPr>
            <p:cNvPr id="95241" name="Text Box 9"/>
            <p:cNvSpPr txBox="1">
              <a:spLocks noChangeArrowheads="1"/>
            </p:cNvSpPr>
            <p:nvPr/>
          </p:nvSpPr>
          <p:spPr bwMode="auto">
            <a:xfrm>
              <a:off x="3331" y="4426"/>
              <a:ext cx="440" cy="1191"/>
            </a:xfrm>
            <a:prstGeom prst="rect">
              <a:avLst/>
            </a:prstGeom>
            <a:ln w="9525">
              <a:noFill/>
              <a:miter lim="800000"/>
              <a:headEnd/>
              <a:tailEnd/>
            </a:ln>
          </p:spPr>
          <p:txBody>
            <a:bodyPr/>
            <a:lstStyle/>
            <a:p>
              <a:pPr algn="ctr"/>
              <a:endParaRPr lang="es-ES"/>
            </a:p>
          </p:txBody>
        </p:sp>
        <p:sp useBgFill="1">
          <p:nvSpPr>
            <p:cNvPr id="95242" name="Text Box 10"/>
            <p:cNvSpPr txBox="1">
              <a:spLocks noChangeArrowheads="1"/>
            </p:cNvSpPr>
            <p:nvPr/>
          </p:nvSpPr>
          <p:spPr bwMode="auto">
            <a:xfrm>
              <a:off x="3331" y="6064"/>
              <a:ext cx="440" cy="745"/>
            </a:xfrm>
            <a:prstGeom prst="rect">
              <a:avLst/>
            </a:prstGeom>
            <a:ln w="9525">
              <a:noFill/>
              <a:miter lim="800000"/>
              <a:headEnd/>
              <a:tailEnd/>
            </a:ln>
          </p:spPr>
          <p:txBody>
            <a:bodyPr/>
            <a:lstStyle/>
            <a:p>
              <a:pPr algn="ctr"/>
              <a:endParaRPr lang="es-ES"/>
            </a:p>
          </p:txBody>
        </p:sp>
        <p:sp>
          <p:nvSpPr>
            <p:cNvPr id="95243" name="Text Box 11"/>
            <p:cNvSpPr txBox="1">
              <a:spLocks noChangeArrowheads="1"/>
            </p:cNvSpPr>
            <p:nvPr/>
          </p:nvSpPr>
          <p:spPr bwMode="auto">
            <a:xfrm>
              <a:off x="4653" y="3681"/>
              <a:ext cx="1470" cy="447"/>
            </a:xfrm>
            <a:prstGeom prst="rect">
              <a:avLst/>
            </a:prstGeom>
            <a:solidFill>
              <a:srgbClr val="FFFFFF"/>
            </a:solidFill>
            <a:ln w="9525">
              <a:noFill/>
              <a:miter lim="800000"/>
              <a:headEnd/>
              <a:tailEnd/>
            </a:ln>
          </p:spPr>
          <p:txBody>
            <a:bodyPr/>
            <a:lstStyle/>
            <a:p>
              <a:pPr algn="ctr"/>
              <a:r>
                <a:rPr lang="en-US" sz="1200" b="1"/>
                <a:t>RACIONAL</a:t>
              </a:r>
              <a:endParaRPr lang="es-ES"/>
            </a:p>
          </p:txBody>
        </p:sp>
        <p:sp>
          <p:nvSpPr>
            <p:cNvPr id="95244" name="Text Box 12"/>
            <p:cNvSpPr txBox="1">
              <a:spLocks noChangeArrowheads="1"/>
            </p:cNvSpPr>
            <p:nvPr/>
          </p:nvSpPr>
          <p:spPr bwMode="auto">
            <a:xfrm>
              <a:off x="7151" y="3681"/>
              <a:ext cx="1616" cy="447"/>
            </a:xfrm>
            <a:prstGeom prst="rect">
              <a:avLst/>
            </a:prstGeom>
            <a:solidFill>
              <a:srgbClr val="FFFFFF"/>
            </a:solidFill>
            <a:ln w="9525">
              <a:noFill/>
              <a:miter lim="800000"/>
              <a:headEnd/>
              <a:tailEnd/>
            </a:ln>
          </p:spPr>
          <p:txBody>
            <a:bodyPr/>
            <a:lstStyle/>
            <a:p>
              <a:pPr algn="ctr"/>
              <a:r>
                <a:rPr lang="en-US" sz="1200" b="1"/>
                <a:t>EMOCIONAL</a:t>
              </a:r>
              <a:endParaRPr lang="es-ES"/>
            </a:p>
          </p:txBody>
        </p:sp>
        <p:sp useBgFill="1">
          <p:nvSpPr>
            <p:cNvPr id="95245" name="Text Box 13"/>
            <p:cNvSpPr txBox="1">
              <a:spLocks noChangeArrowheads="1"/>
            </p:cNvSpPr>
            <p:nvPr/>
          </p:nvSpPr>
          <p:spPr bwMode="auto">
            <a:xfrm>
              <a:off x="4359" y="4575"/>
              <a:ext cx="1910" cy="1043"/>
            </a:xfrm>
            <a:prstGeom prst="rect">
              <a:avLst/>
            </a:prstGeom>
            <a:ln w="9525">
              <a:noFill/>
              <a:miter lim="800000"/>
              <a:headEnd/>
              <a:tailEnd/>
            </a:ln>
          </p:spPr>
          <p:txBody>
            <a:bodyPr/>
            <a:lstStyle/>
            <a:p>
              <a:pPr algn="ctr"/>
              <a:endParaRPr lang="en-US" sz="1200"/>
            </a:p>
            <a:p>
              <a:pPr algn="ctr"/>
              <a:r>
                <a:rPr lang="en-US" i="1"/>
                <a:t>Aprendizaje</a:t>
              </a:r>
              <a:endParaRPr lang="es-ES"/>
            </a:p>
          </p:txBody>
        </p:sp>
        <p:sp useBgFill="1">
          <p:nvSpPr>
            <p:cNvPr id="95246" name="Text Box 14"/>
            <p:cNvSpPr txBox="1">
              <a:spLocks noChangeArrowheads="1"/>
            </p:cNvSpPr>
            <p:nvPr/>
          </p:nvSpPr>
          <p:spPr bwMode="auto">
            <a:xfrm>
              <a:off x="7151" y="4575"/>
              <a:ext cx="1469" cy="1043"/>
            </a:xfrm>
            <a:prstGeom prst="rect">
              <a:avLst/>
            </a:prstGeom>
            <a:ln w="9525">
              <a:noFill/>
              <a:miter lim="800000"/>
              <a:headEnd/>
              <a:tailEnd/>
            </a:ln>
          </p:spPr>
          <p:txBody>
            <a:bodyPr/>
            <a:lstStyle/>
            <a:p>
              <a:pPr algn="ctr"/>
              <a:endParaRPr lang="en-US" sz="1200"/>
            </a:p>
            <a:p>
              <a:pPr algn="ctr"/>
              <a:r>
                <a:rPr lang="en-US" i="1"/>
                <a:t>Afectividad</a:t>
              </a:r>
              <a:endParaRPr lang="es-ES"/>
            </a:p>
          </p:txBody>
        </p:sp>
        <p:sp useBgFill="1">
          <p:nvSpPr>
            <p:cNvPr id="95247" name="Text Box 15"/>
            <p:cNvSpPr txBox="1">
              <a:spLocks noChangeArrowheads="1"/>
            </p:cNvSpPr>
            <p:nvPr/>
          </p:nvSpPr>
          <p:spPr bwMode="auto">
            <a:xfrm>
              <a:off x="4653" y="5915"/>
              <a:ext cx="1175" cy="894"/>
            </a:xfrm>
            <a:prstGeom prst="rect">
              <a:avLst/>
            </a:prstGeom>
            <a:ln w="9525">
              <a:noFill/>
              <a:miter lim="800000"/>
              <a:headEnd/>
              <a:tailEnd/>
            </a:ln>
          </p:spPr>
          <p:txBody>
            <a:bodyPr/>
            <a:lstStyle/>
            <a:p>
              <a:endParaRPr lang="en-US" sz="1200"/>
            </a:p>
            <a:p>
              <a:endParaRPr lang="en-US" sz="1200"/>
            </a:p>
            <a:p>
              <a:pPr algn="ctr"/>
              <a:r>
                <a:rPr lang="en-US" i="1"/>
                <a:t>Rutina</a:t>
              </a:r>
              <a:endParaRPr lang="es-ES"/>
            </a:p>
          </p:txBody>
        </p:sp>
        <p:sp useBgFill="1">
          <p:nvSpPr>
            <p:cNvPr id="95248" name="Text Box 16"/>
            <p:cNvSpPr txBox="1">
              <a:spLocks noChangeArrowheads="1"/>
            </p:cNvSpPr>
            <p:nvPr/>
          </p:nvSpPr>
          <p:spPr bwMode="auto">
            <a:xfrm>
              <a:off x="6661" y="6103"/>
              <a:ext cx="2253" cy="855"/>
            </a:xfrm>
            <a:prstGeom prst="rect">
              <a:avLst/>
            </a:prstGeom>
            <a:ln w="9525">
              <a:noFill/>
              <a:miter lim="800000"/>
              <a:headEnd/>
              <a:tailEnd/>
            </a:ln>
          </p:spPr>
          <p:txBody>
            <a:bodyPr/>
            <a:lstStyle/>
            <a:p>
              <a:pPr algn="ctr"/>
              <a:r>
                <a:rPr lang="en-US"/>
                <a:t>Hedonismo</a:t>
              </a:r>
            </a:p>
            <a:p>
              <a:pPr algn="ctr"/>
              <a:r>
                <a:rPr lang="en-US"/>
                <a:t>Placer</a:t>
              </a:r>
              <a:endParaRPr lang="en-US" i="1"/>
            </a:p>
            <a:p>
              <a:pPr algn="ctr"/>
              <a:endParaRPr lang="en-US" sz="1200" i="1"/>
            </a:p>
            <a:p>
              <a:pPr algn="ctr"/>
              <a:r>
                <a:rPr lang="es-ES" sz="1200" b="1" i="1"/>
                <a:t>Fonatana con Gas</a:t>
              </a:r>
              <a:endParaRPr lang="es-ES"/>
            </a:p>
          </p:txBody>
        </p:sp>
        <p:sp useBgFill="1">
          <p:nvSpPr>
            <p:cNvPr id="95249" name="Text Box 17"/>
            <p:cNvSpPr txBox="1">
              <a:spLocks noChangeArrowheads="1"/>
            </p:cNvSpPr>
            <p:nvPr/>
          </p:nvSpPr>
          <p:spPr bwMode="auto">
            <a:xfrm>
              <a:off x="3918" y="7405"/>
              <a:ext cx="3821" cy="447"/>
            </a:xfrm>
            <a:prstGeom prst="rect">
              <a:avLst/>
            </a:prstGeom>
            <a:ln w="9525">
              <a:noFill/>
              <a:miter lim="800000"/>
              <a:headEnd/>
              <a:tailEnd/>
            </a:ln>
          </p:spPr>
          <p:txBody>
            <a:bodyPr/>
            <a:lstStyle/>
            <a:p>
              <a:pPr algn="just"/>
              <a:endParaRPr lang="es-ES"/>
            </a:p>
          </p:txBody>
        </p:sp>
        <p:sp useBgFill="1">
          <p:nvSpPr>
            <p:cNvPr id="95250" name="Text Box 18"/>
            <p:cNvSpPr txBox="1">
              <a:spLocks noChangeArrowheads="1"/>
            </p:cNvSpPr>
            <p:nvPr/>
          </p:nvSpPr>
          <p:spPr bwMode="auto">
            <a:xfrm>
              <a:off x="4359" y="3532"/>
              <a:ext cx="4554" cy="447"/>
            </a:xfrm>
            <a:prstGeom prst="rect">
              <a:avLst/>
            </a:prstGeom>
            <a:ln w="9525">
              <a:noFill/>
              <a:miter lim="800000"/>
              <a:headEnd/>
              <a:tailEnd/>
            </a:ln>
          </p:spPr>
          <p:txBody>
            <a:bodyPr/>
            <a:lstStyle/>
            <a:p>
              <a:pPr algn="ctr"/>
              <a:r>
                <a:rPr lang="en-US" sz="1200" b="1"/>
                <a:t>APREHENSION</a:t>
              </a:r>
              <a:endParaRPr lang="es-ES"/>
            </a:p>
          </p:txBody>
        </p:sp>
        <p:sp useBgFill="1">
          <p:nvSpPr>
            <p:cNvPr id="95251" name="Text Box 19"/>
            <p:cNvSpPr txBox="1">
              <a:spLocks noChangeArrowheads="1"/>
            </p:cNvSpPr>
            <p:nvPr/>
          </p:nvSpPr>
          <p:spPr bwMode="auto">
            <a:xfrm>
              <a:off x="4065" y="3830"/>
              <a:ext cx="1911" cy="298"/>
            </a:xfrm>
            <a:prstGeom prst="rect">
              <a:avLst/>
            </a:prstGeom>
            <a:ln w="9525">
              <a:noFill/>
              <a:miter lim="800000"/>
              <a:headEnd/>
              <a:tailEnd/>
            </a:ln>
          </p:spPr>
          <p:txBody>
            <a:bodyPr/>
            <a:lstStyle/>
            <a:p>
              <a:pPr algn="ctr"/>
              <a:r>
                <a:rPr lang="en-US" sz="1200" b="1"/>
                <a:t>RACIONAL</a:t>
              </a:r>
              <a:endParaRPr lang="es-ES"/>
            </a:p>
          </p:txBody>
        </p:sp>
        <p:sp useBgFill="1">
          <p:nvSpPr>
            <p:cNvPr id="95252" name="Text Box 20"/>
            <p:cNvSpPr txBox="1">
              <a:spLocks noChangeArrowheads="1"/>
            </p:cNvSpPr>
            <p:nvPr/>
          </p:nvSpPr>
          <p:spPr bwMode="auto">
            <a:xfrm>
              <a:off x="6857" y="3830"/>
              <a:ext cx="1910" cy="298"/>
            </a:xfrm>
            <a:prstGeom prst="rect">
              <a:avLst/>
            </a:prstGeom>
            <a:ln w="9525">
              <a:noFill/>
              <a:miter lim="800000"/>
              <a:headEnd/>
              <a:tailEnd/>
            </a:ln>
          </p:spPr>
          <p:txBody>
            <a:bodyPr/>
            <a:lstStyle/>
            <a:p>
              <a:pPr algn="ctr"/>
              <a:r>
                <a:rPr lang="en-US" sz="1200" b="1"/>
                <a:t>EMOCIONAL</a:t>
              </a:r>
              <a:endParaRPr lang="es-ES"/>
            </a:p>
          </p:txBody>
        </p:sp>
      </p:grpSp>
      <p:sp>
        <p:nvSpPr>
          <p:cNvPr id="95253" name="Text Box 21"/>
          <p:cNvSpPr txBox="1">
            <a:spLocks noChangeArrowheads="1"/>
          </p:cNvSpPr>
          <p:nvPr/>
        </p:nvSpPr>
        <p:spPr bwMode="auto">
          <a:xfrm>
            <a:off x="755650" y="2852738"/>
            <a:ext cx="1512888" cy="366712"/>
          </a:xfrm>
          <a:prstGeom prst="rect">
            <a:avLst/>
          </a:prstGeom>
          <a:noFill/>
          <a:ln w="9525">
            <a:noFill/>
            <a:miter lim="800000"/>
            <a:headEnd/>
            <a:tailEnd/>
          </a:ln>
          <a:effectLst/>
        </p:spPr>
        <p:txBody>
          <a:bodyPr>
            <a:spAutoFit/>
          </a:bodyPr>
          <a:lstStyle/>
          <a:p>
            <a:pPr>
              <a:spcBef>
                <a:spcPct val="50000"/>
              </a:spcBef>
            </a:pPr>
            <a:endParaRPr lang="es-ES"/>
          </a:p>
        </p:txBody>
      </p:sp>
      <p:sp>
        <p:nvSpPr>
          <p:cNvPr id="95254" name="Text Box 22"/>
          <p:cNvSpPr txBox="1">
            <a:spLocks noChangeArrowheads="1"/>
          </p:cNvSpPr>
          <p:nvPr/>
        </p:nvSpPr>
        <p:spPr bwMode="auto">
          <a:xfrm>
            <a:off x="468313" y="2852738"/>
            <a:ext cx="1727200" cy="779462"/>
          </a:xfrm>
          <a:prstGeom prst="rect">
            <a:avLst/>
          </a:prstGeom>
          <a:noFill/>
          <a:ln w="9525">
            <a:noFill/>
            <a:miter lim="800000"/>
            <a:headEnd/>
            <a:tailEnd/>
          </a:ln>
          <a:effectLst/>
        </p:spPr>
        <p:txBody>
          <a:bodyPr>
            <a:spAutoFit/>
          </a:bodyPr>
          <a:lstStyle/>
          <a:p>
            <a:pPr>
              <a:spcBef>
                <a:spcPct val="50000"/>
              </a:spcBef>
            </a:pPr>
            <a:r>
              <a:rPr lang="es-EC"/>
              <a:t>Implicación</a:t>
            </a:r>
          </a:p>
          <a:p>
            <a:pPr>
              <a:spcBef>
                <a:spcPct val="50000"/>
              </a:spcBef>
            </a:pPr>
            <a:r>
              <a:rPr lang="es-EC"/>
              <a:t>Fuerte</a:t>
            </a:r>
            <a:endParaRPr lang="es-ES"/>
          </a:p>
        </p:txBody>
      </p:sp>
      <p:sp>
        <p:nvSpPr>
          <p:cNvPr id="95255" name="Text Box 23"/>
          <p:cNvSpPr txBox="1">
            <a:spLocks noChangeArrowheads="1"/>
          </p:cNvSpPr>
          <p:nvPr/>
        </p:nvSpPr>
        <p:spPr bwMode="auto">
          <a:xfrm>
            <a:off x="395288" y="4797425"/>
            <a:ext cx="1727200" cy="779463"/>
          </a:xfrm>
          <a:prstGeom prst="rect">
            <a:avLst/>
          </a:prstGeom>
          <a:noFill/>
          <a:ln w="9525">
            <a:noFill/>
            <a:miter lim="800000"/>
            <a:headEnd/>
            <a:tailEnd/>
          </a:ln>
          <a:effectLst/>
        </p:spPr>
        <p:txBody>
          <a:bodyPr>
            <a:spAutoFit/>
          </a:bodyPr>
          <a:lstStyle/>
          <a:p>
            <a:pPr>
              <a:spcBef>
                <a:spcPct val="50000"/>
              </a:spcBef>
            </a:pPr>
            <a:r>
              <a:rPr lang="es-EC"/>
              <a:t>Implicación</a:t>
            </a:r>
          </a:p>
          <a:p>
            <a:pPr>
              <a:spcBef>
                <a:spcPct val="50000"/>
              </a:spcBef>
            </a:pPr>
            <a:r>
              <a:rPr lang="es-EC"/>
              <a:t>Débil</a:t>
            </a:r>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EC" sz="4000">
                <a:solidFill>
                  <a:srgbClr val="003300"/>
                </a:solidFill>
              </a:rPr>
              <a:t>Branding</a:t>
            </a:r>
            <a:br>
              <a:rPr lang="es-EC" sz="4000">
                <a:solidFill>
                  <a:srgbClr val="003300"/>
                </a:solidFill>
              </a:rPr>
            </a:br>
            <a:r>
              <a:rPr lang="es-ES_tradnl" sz="3200">
                <a:solidFill>
                  <a:srgbClr val="003300"/>
                </a:solidFill>
              </a:rPr>
              <a:t>construcción de la identidad de una Marca</a:t>
            </a:r>
            <a:r>
              <a:rPr lang="es-ES" sz="4000">
                <a:solidFill>
                  <a:srgbClr val="003300"/>
                </a:solidFill>
              </a:rPr>
              <a:t> </a:t>
            </a:r>
          </a:p>
        </p:txBody>
      </p:sp>
      <p:sp>
        <p:nvSpPr>
          <p:cNvPr id="96259" name="Rectangle 3"/>
          <p:cNvSpPr>
            <a:spLocks noGrp="1" noChangeArrowheads="1"/>
          </p:cNvSpPr>
          <p:nvPr>
            <p:ph type="body" idx="1"/>
          </p:nvPr>
        </p:nvSpPr>
        <p:spPr/>
        <p:txBody>
          <a:bodyPr/>
          <a:lstStyle/>
          <a:p>
            <a:pPr>
              <a:lnSpc>
                <a:spcPct val="90000"/>
              </a:lnSpc>
            </a:pPr>
            <a:r>
              <a:rPr lang="es-ES_tradnl" b="1">
                <a:solidFill>
                  <a:srgbClr val="003300"/>
                </a:solidFill>
              </a:rPr>
              <a:t>Factor #1.- Diferenciarse o morir.</a:t>
            </a:r>
            <a:r>
              <a:rPr lang="es-ES">
                <a:solidFill>
                  <a:srgbClr val="003300"/>
                </a:solidFill>
              </a:rPr>
              <a:t> </a:t>
            </a:r>
          </a:p>
          <a:p>
            <a:pPr>
              <a:lnSpc>
                <a:spcPct val="90000"/>
              </a:lnSpc>
            </a:pPr>
            <a:r>
              <a:rPr lang="es-ES_tradnl">
                <a:solidFill>
                  <a:srgbClr val="003300"/>
                </a:solidFill>
              </a:rPr>
              <a:t>La diferenciación es tan necesaria, en la estrategia de branding, como en los demás aspectos de la estrategia empresarial. La personalidad de la marca será la que marque, en un futuro, la fidelización de tus clientes por ello tu marca ha de ser única, personal e intransferible.</a:t>
            </a:r>
            <a:r>
              <a:rPr lang="es-ES">
                <a:solidFill>
                  <a:srgbClr val="003300"/>
                </a:solidFill>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s-EC" sz="4000">
                <a:solidFill>
                  <a:srgbClr val="003300"/>
                </a:solidFill>
              </a:rPr>
              <a:t>Branding</a:t>
            </a:r>
            <a:br>
              <a:rPr lang="es-EC" sz="4000">
                <a:solidFill>
                  <a:srgbClr val="003300"/>
                </a:solidFill>
              </a:rPr>
            </a:br>
            <a:r>
              <a:rPr lang="es-ES_tradnl" sz="3200">
                <a:solidFill>
                  <a:srgbClr val="003300"/>
                </a:solidFill>
              </a:rPr>
              <a:t>construcción de la identidad de una Marca</a:t>
            </a:r>
            <a:r>
              <a:rPr lang="es-ES" sz="4000">
                <a:solidFill>
                  <a:srgbClr val="003300"/>
                </a:solidFill>
              </a:rPr>
              <a:t> </a:t>
            </a:r>
          </a:p>
        </p:txBody>
      </p:sp>
      <p:sp>
        <p:nvSpPr>
          <p:cNvPr id="97283" name="Rectangle 3"/>
          <p:cNvSpPr>
            <a:spLocks noGrp="1" noChangeArrowheads="1"/>
          </p:cNvSpPr>
          <p:nvPr>
            <p:ph type="body" idx="1"/>
          </p:nvPr>
        </p:nvSpPr>
        <p:spPr/>
        <p:txBody>
          <a:bodyPr/>
          <a:lstStyle/>
          <a:p>
            <a:r>
              <a:rPr lang="es-ES_tradnl" b="1">
                <a:solidFill>
                  <a:srgbClr val="003300"/>
                </a:solidFill>
              </a:rPr>
              <a:t>Factor #2.- Dado que es imaginaria, la Marca es indestructible.</a:t>
            </a:r>
            <a:r>
              <a:rPr lang="es-ES_tradnl">
                <a:solidFill>
                  <a:srgbClr val="003300"/>
                </a:solidFill>
              </a:rPr>
              <a:t/>
            </a:r>
            <a:br>
              <a:rPr lang="es-ES_tradnl">
                <a:solidFill>
                  <a:srgbClr val="003300"/>
                </a:solidFill>
              </a:rPr>
            </a:br>
            <a:r>
              <a:rPr lang="es-ES_tradnl">
                <a:solidFill>
                  <a:srgbClr val="003300"/>
                </a:solidFill>
              </a:rPr>
              <a:t>La Marca es una entelequia, no es material, y por esto es el sitio más sólido donde agarrarnos. Es una percepción, y el éxito dependerá de cómo sea percibida. Será percibida como queramos, como nos interese, como hagamos que sea percibida</a:t>
            </a:r>
            <a:r>
              <a:rPr lang="es-ES">
                <a:solidFill>
                  <a:srgbClr val="003300"/>
                </a:solidFill>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s-EC" sz="4000">
                <a:solidFill>
                  <a:srgbClr val="003300"/>
                </a:solidFill>
              </a:rPr>
              <a:t>Branding</a:t>
            </a:r>
            <a:br>
              <a:rPr lang="es-EC" sz="4000">
                <a:solidFill>
                  <a:srgbClr val="003300"/>
                </a:solidFill>
              </a:rPr>
            </a:br>
            <a:r>
              <a:rPr lang="es-ES_tradnl" sz="3200">
                <a:solidFill>
                  <a:srgbClr val="003300"/>
                </a:solidFill>
              </a:rPr>
              <a:t>construcción de la identidad de una Marca</a:t>
            </a:r>
            <a:r>
              <a:rPr lang="es-ES" sz="4000">
                <a:solidFill>
                  <a:srgbClr val="003300"/>
                </a:solidFill>
              </a:rPr>
              <a:t> </a:t>
            </a:r>
          </a:p>
        </p:txBody>
      </p:sp>
      <p:sp>
        <p:nvSpPr>
          <p:cNvPr id="98307" name="Rectangle 3"/>
          <p:cNvSpPr>
            <a:spLocks noGrp="1" noChangeArrowheads="1"/>
          </p:cNvSpPr>
          <p:nvPr>
            <p:ph type="body" idx="1"/>
          </p:nvPr>
        </p:nvSpPr>
        <p:spPr/>
        <p:txBody>
          <a:bodyPr/>
          <a:lstStyle/>
          <a:p>
            <a:pPr>
              <a:lnSpc>
                <a:spcPct val="90000"/>
              </a:lnSpc>
            </a:pPr>
            <a:r>
              <a:rPr lang="es-ES_tradnl" b="1">
                <a:solidFill>
                  <a:srgbClr val="003300"/>
                </a:solidFill>
              </a:rPr>
              <a:t>Factor #3.- No son los clientes quienes abandonan a las Marcas sino las Marcas quienes abandonan a sus clientes.</a:t>
            </a:r>
            <a:r>
              <a:rPr lang="es-ES_tradnl">
                <a:solidFill>
                  <a:srgbClr val="003300"/>
                </a:solidFill>
              </a:rPr>
              <a:t/>
            </a:r>
            <a:br>
              <a:rPr lang="es-ES_tradnl">
                <a:solidFill>
                  <a:srgbClr val="003300"/>
                </a:solidFill>
              </a:rPr>
            </a:br>
            <a:r>
              <a:rPr lang="es-ES_tradnl">
                <a:solidFill>
                  <a:srgbClr val="003300"/>
                </a:solidFill>
              </a:rPr>
              <a:t>A los amigos no se les abandona mientras tengan la misma identidad y nos traten tal como acostumbran: una Marca debe mantener en todas sus comunicaciones la misma identidad amiga. Cosa que pocas empresas hacen.</a:t>
            </a:r>
            <a:endParaRPr lang="es-ES">
              <a:solidFill>
                <a:srgbClr val="0033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C" sz="4000"/>
              <a:t>Branding</a:t>
            </a:r>
            <a:br>
              <a:rPr lang="es-EC" sz="4000"/>
            </a:br>
            <a:r>
              <a:rPr lang="es-ES_tradnl" sz="3200"/>
              <a:t>construcción de la identidad de una Marca</a:t>
            </a:r>
            <a:r>
              <a:rPr lang="es-ES" sz="4000"/>
              <a:t> </a:t>
            </a:r>
          </a:p>
        </p:txBody>
      </p:sp>
      <p:sp>
        <p:nvSpPr>
          <p:cNvPr id="99331" name="Rectangle 3"/>
          <p:cNvSpPr>
            <a:spLocks noGrp="1" noChangeArrowheads="1"/>
          </p:cNvSpPr>
          <p:nvPr>
            <p:ph type="body" idx="1"/>
          </p:nvPr>
        </p:nvSpPr>
        <p:spPr/>
        <p:txBody>
          <a:bodyPr/>
          <a:lstStyle/>
          <a:p>
            <a:r>
              <a:rPr lang="es-ES_tradnl" b="1"/>
              <a:t>Factor #4.- La Marca es un organismo vivo.</a:t>
            </a:r>
            <a:r>
              <a:rPr lang="es-ES_tradnl"/>
              <a:t/>
            </a:r>
            <a:br>
              <a:rPr lang="es-ES_tradnl"/>
            </a:br>
            <a:r>
              <a:rPr lang="es-ES_tradnl"/>
              <a:t>Para que sea siempre la misma tenemos que ser capaces de hacerla evolucionar con el tiempo y las circunstancias del mismo modo que evolucionamos las personas. Pero en la Marca estamos al control de esa evolución interesada.</a:t>
            </a:r>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s-EC" sz="4000"/>
              <a:t>Branding</a:t>
            </a:r>
            <a:br>
              <a:rPr lang="es-EC" sz="4000"/>
            </a:br>
            <a:r>
              <a:rPr lang="es-ES_tradnl" sz="3200"/>
              <a:t>construcción de la identidad de una Marca</a:t>
            </a:r>
            <a:r>
              <a:rPr lang="es-ES" sz="4000"/>
              <a:t> </a:t>
            </a:r>
          </a:p>
        </p:txBody>
      </p:sp>
      <p:sp>
        <p:nvSpPr>
          <p:cNvPr id="100355" name="Rectangle 3"/>
          <p:cNvSpPr>
            <a:spLocks noGrp="1" noChangeArrowheads="1"/>
          </p:cNvSpPr>
          <p:nvPr>
            <p:ph type="body" idx="1"/>
          </p:nvPr>
        </p:nvSpPr>
        <p:spPr/>
        <p:txBody>
          <a:bodyPr/>
          <a:lstStyle/>
          <a:p>
            <a:pPr>
              <a:lnSpc>
                <a:spcPct val="90000"/>
              </a:lnSpc>
            </a:pPr>
            <a:r>
              <a:rPr lang="es-ES_tradnl" b="1"/>
              <a:t>Factor #5.- La Marca es una riqueza que se reinvierte y multiplica</a:t>
            </a:r>
            <a:r>
              <a:rPr lang="es-ES_tradnl"/>
              <a:t/>
            </a:r>
            <a:br>
              <a:rPr lang="es-ES_tradnl"/>
            </a:br>
            <a:r>
              <a:rPr lang="es-ES_tradnl"/>
              <a:t>La marca se puede casar, puede formar alianzas, puede extenderse en otros productos de otras empresas facilitándoles así el éxito con menor inversión y más rápidamente. Las marcas pueden tener también extensiones, pueden tener hijos en forma de más productos de nuestra propia empresa.</a:t>
            </a:r>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s-EC" sz="4000"/>
              <a:t>Branding</a:t>
            </a:r>
            <a:br>
              <a:rPr lang="es-EC" sz="4000"/>
            </a:br>
            <a:r>
              <a:rPr lang="es-ES_tradnl" sz="3200"/>
              <a:t>construcción de la identidad de una Marca</a:t>
            </a:r>
            <a:r>
              <a:rPr lang="es-ES" sz="4000"/>
              <a:t> </a:t>
            </a:r>
          </a:p>
        </p:txBody>
      </p:sp>
      <p:sp>
        <p:nvSpPr>
          <p:cNvPr id="101379" name="Rectangle 3"/>
          <p:cNvSpPr>
            <a:spLocks noGrp="1" noChangeArrowheads="1"/>
          </p:cNvSpPr>
          <p:nvPr>
            <p:ph type="body" idx="1"/>
          </p:nvPr>
        </p:nvSpPr>
        <p:spPr/>
        <p:txBody>
          <a:bodyPr/>
          <a:lstStyle/>
          <a:p>
            <a:pPr>
              <a:lnSpc>
                <a:spcPct val="90000"/>
              </a:lnSpc>
            </a:pPr>
            <a:r>
              <a:rPr lang="es-ES_tradnl" sz="2800" b="1"/>
              <a:t>Factor #6.- La Marca de éxito es eficiente a dos niveles</a:t>
            </a:r>
            <a:r>
              <a:rPr lang="es-ES_tradnl" sz="2800"/>
              <a:t/>
            </a:r>
            <a:br>
              <a:rPr lang="es-ES_tradnl" sz="2800"/>
            </a:br>
            <a:r>
              <a:rPr lang="es-ES_tradnl" sz="2800"/>
              <a:t>Es una percepción que proporciona una sólida conexión emocional (los beneficios intangibles, el mundo al que te llevan, su personalidad, su atractivo) y al mismo tiempo es un elemento de convicción racional (la gente la reconoce, confía en su calidad en los sectores en que actúa) La intención es que empiece a un nivel emocional, se convierte en una consideración racional y de ahí a la acción</a:t>
            </a:r>
            <a:r>
              <a:rPr lang="es-ES" sz="28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684213" y="260350"/>
            <a:ext cx="8229600" cy="5865813"/>
          </a:xfrm>
        </p:spPr>
        <p:txBody>
          <a:bodyPr/>
          <a:lstStyle/>
          <a:p>
            <a:pPr algn="ctr">
              <a:lnSpc>
                <a:spcPct val="80000"/>
              </a:lnSpc>
              <a:buFontTx/>
              <a:buNone/>
            </a:pPr>
            <a:r>
              <a:rPr lang="es-EC" sz="2400" b="1">
                <a:solidFill>
                  <a:srgbClr val="008000"/>
                </a:solidFill>
              </a:rPr>
              <a:t>INTRODUCCIÓN</a:t>
            </a:r>
            <a:endParaRPr lang="es-EC" sz="2400">
              <a:solidFill>
                <a:srgbClr val="008000"/>
              </a:solidFill>
            </a:endParaRPr>
          </a:p>
          <a:p>
            <a:pPr>
              <a:lnSpc>
                <a:spcPct val="80000"/>
              </a:lnSpc>
            </a:pPr>
            <a:endParaRPr lang="es-EC" sz="1200">
              <a:solidFill>
                <a:srgbClr val="008000"/>
              </a:solidFill>
            </a:endParaRPr>
          </a:p>
          <a:p>
            <a:pPr>
              <a:lnSpc>
                <a:spcPct val="80000"/>
              </a:lnSpc>
            </a:pPr>
            <a:endParaRPr lang="es-EC" sz="1200">
              <a:solidFill>
                <a:srgbClr val="008000"/>
              </a:solidFill>
            </a:endParaRPr>
          </a:p>
          <a:p>
            <a:pPr>
              <a:lnSpc>
                <a:spcPct val="80000"/>
              </a:lnSpc>
            </a:pPr>
            <a:endParaRPr lang="es-EC" sz="1200">
              <a:solidFill>
                <a:srgbClr val="008000"/>
              </a:solidFill>
            </a:endParaRPr>
          </a:p>
          <a:p>
            <a:pPr>
              <a:lnSpc>
                <a:spcPct val="80000"/>
              </a:lnSpc>
            </a:pPr>
            <a:r>
              <a:rPr lang="es-EC" sz="2000">
                <a:solidFill>
                  <a:srgbClr val="008000"/>
                </a:solidFill>
              </a:rPr>
              <a:t>El lanzamiento de nuevos productos a muy bajo costo</a:t>
            </a:r>
          </a:p>
          <a:p>
            <a:pPr>
              <a:lnSpc>
                <a:spcPct val="80000"/>
              </a:lnSpc>
            </a:pPr>
            <a:r>
              <a:rPr lang="es-EC" sz="2000">
                <a:solidFill>
                  <a:srgbClr val="008000"/>
                </a:solidFill>
              </a:rPr>
              <a:t>La diversificación de las presentaciones en los envases existentes </a:t>
            </a:r>
          </a:p>
          <a:p>
            <a:pPr>
              <a:lnSpc>
                <a:spcPct val="80000"/>
              </a:lnSpc>
            </a:pPr>
            <a:r>
              <a:rPr lang="es-EC" sz="2000">
                <a:solidFill>
                  <a:srgbClr val="008000"/>
                </a:solidFill>
              </a:rPr>
              <a:t>Las dos estrategias de forma simultánea. </a:t>
            </a:r>
          </a:p>
          <a:p>
            <a:pPr>
              <a:lnSpc>
                <a:spcPct val="80000"/>
              </a:lnSpc>
            </a:pPr>
            <a:endParaRPr lang="es-EC" sz="2000">
              <a:solidFill>
                <a:srgbClr val="008000"/>
              </a:solidFill>
            </a:endParaRPr>
          </a:p>
          <a:p>
            <a:pPr>
              <a:lnSpc>
                <a:spcPct val="80000"/>
              </a:lnSpc>
              <a:buFontTx/>
              <a:buNone/>
            </a:pPr>
            <a:endParaRPr lang="es-EC" sz="2000">
              <a:solidFill>
                <a:srgbClr val="008000"/>
              </a:solidFill>
            </a:endParaRPr>
          </a:p>
          <a:p>
            <a:pPr>
              <a:lnSpc>
                <a:spcPct val="80000"/>
              </a:lnSpc>
              <a:buFontTx/>
              <a:buNone/>
            </a:pPr>
            <a:r>
              <a:rPr lang="es-EC" sz="2000" b="1">
                <a:solidFill>
                  <a:srgbClr val="008000"/>
                </a:solidFill>
              </a:rPr>
              <a:t>Estrategias Promocionales</a:t>
            </a:r>
          </a:p>
          <a:p>
            <a:pPr>
              <a:lnSpc>
                <a:spcPct val="80000"/>
              </a:lnSpc>
              <a:buFontTx/>
              <a:buNone/>
            </a:pPr>
            <a:endParaRPr lang="es-EC" sz="2000" b="1">
              <a:solidFill>
                <a:srgbClr val="008000"/>
              </a:solidFill>
            </a:endParaRPr>
          </a:p>
          <a:p>
            <a:pPr>
              <a:lnSpc>
                <a:spcPct val="80000"/>
              </a:lnSpc>
            </a:pPr>
            <a:r>
              <a:rPr lang="es-EC" sz="2000">
                <a:solidFill>
                  <a:srgbClr val="008000"/>
                </a:solidFill>
              </a:rPr>
              <a:t>Fuertes inversiones en medios</a:t>
            </a:r>
          </a:p>
          <a:p>
            <a:pPr>
              <a:lnSpc>
                <a:spcPct val="80000"/>
              </a:lnSpc>
            </a:pPr>
            <a:r>
              <a:rPr lang="es-EC" sz="2000">
                <a:solidFill>
                  <a:srgbClr val="008000"/>
                </a:solidFill>
              </a:rPr>
              <a:t>Rebajas de precios</a:t>
            </a:r>
          </a:p>
          <a:p>
            <a:pPr>
              <a:lnSpc>
                <a:spcPct val="80000"/>
              </a:lnSpc>
            </a:pPr>
            <a:r>
              <a:rPr lang="es-EC" sz="2000">
                <a:solidFill>
                  <a:srgbClr val="008000"/>
                </a:solidFill>
              </a:rPr>
              <a:t>Promociones en punto de venta.</a:t>
            </a:r>
          </a:p>
          <a:p>
            <a:pPr>
              <a:lnSpc>
                <a:spcPct val="80000"/>
              </a:lnSpc>
            </a:pPr>
            <a:endParaRPr lang="es-EC" sz="2000">
              <a:solidFill>
                <a:srgbClr val="008000"/>
              </a:solidFill>
            </a:endParaRPr>
          </a:p>
          <a:p>
            <a:pPr>
              <a:lnSpc>
                <a:spcPct val="80000"/>
              </a:lnSpc>
            </a:pPr>
            <a:endParaRPr lang="es-EC" sz="2000">
              <a:solidFill>
                <a:srgbClr val="008000"/>
              </a:solidFill>
            </a:endParaRPr>
          </a:p>
          <a:p>
            <a:pPr>
              <a:lnSpc>
                <a:spcPct val="80000"/>
              </a:lnSpc>
              <a:buFontTx/>
              <a:buNone/>
            </a:pPr>
            <a:r>
              <a:rPr lang="es-EC" sz="2000" b="1">
                <a:solidFill>
                  <a:srgbClr val="008000"/>
                </a:solidFill>
              </a:rPr>
              <a:t>La embotelladora EBC</a:t>
            </a:r>
          </a:p>
          <a:p>
            <a:pPr>
              <a:lnSpc>
                <a:spcPct val="80000"/>
              </a:lnSpc>
              <a:buFontTx/>
              <a:buNone/>
            </a:pPr>
            <a:endParaRPr lang="es-EC" sz="2000" b="1">
              <a:solidFill>
                <a:srgbClr val="008000"/>
              </a:solidFill>
            </a:endParaRPr>
          </a:p>
          <a:p>
            <a:pPr>
              <a:lnSpc>
                <a:spcPct val="80000"/>
              </a:lnSpc>
            </a:pPr>
            <a:r>
              <a:rPr lang="es-EC" sz="2000">
                <a:solidFill>
                  <a:srgbClr val="008000"/>
                </a:solidFill>
              </a:rPr>
              <a:t>Gaseosas: Coca Cola, Fioravanti, Sprite, Inca Kola y Fanta</a:t>
            </a:r>
          </a:p>
          <a:p>
            <a:pPr>
              <a:lnSpc>
                <a:spcPct val="80000"/>
              </a:lnSpc>
            </a:pPr>
            <a:r>
              <a:rPr lang="es-EC" sz="2000">
                <a:solidFill>
                  <a:srgbClr val="008000"/>
                </a:solidFill>
              </a:rPr>
              <a:t>Agua embotellada: Fontana y Dasani (antes Bonaqua).</a:t>
            </a:r>
          </a:p>
          <a:p>
            <a:pPr>
              <a:lnSpc>
                <a:spcPct val="80000"/>
              </a:lnSpc>
            </a:pPr>
            <a:endParaRPr lang="es-EC" sz="2000">
              <a:solidFill>
                <a:srgbClr val="008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s-EC" sz="4000"/>
              <a:t>Branding</a:t>
            </a:r>
            <a:br>
              <a:rPr lang="es-EC" sz="4000"/>
            </a:br>
            <a:r>
              <a:rPr lang="es-ES_tradnl" sz="3200"/>
              <a:t>construcción de la identidad de una Marca</a:t>
            </a:r>
            <a:r>
              <a:rPr lang="es-ES" sz="4000"/>
              <a:t> </a:t>
            </a:r>
          </a:p>
        </p:txBody>
      </p:sp>
      <p:sp>
        <p:nvSpPr>
          <p:cNvPr id="102403" name="Rectangle 3"/>
          <p:cNvSpPr>
            <a:spLocks noGrp="1" noChangeArrowheads="1"/>
          </p:cNvSpPr>
          <p:nvPr>
            <p:ph type="body" idx="1"/>
          </p:nvPr>
        </p:nvSpPr>
        <p:spPr/>
        <p:txBody>
          <a:bodyPr/>
          <a:lstStyle/>
          <a:p>
            <a:r>
              <a:rPr lang="es-ES_tradnl" b="1"/>
              <a:t>Factor #7.- La Marca funciona no porque defina la manera de ser de un producto sino porque la persona a la que éste va destinado se siente definido por la marca</a:t>
            </a:r>
            <a:r>
              <a:rPr lang="es-ES_tradnl"/>
              <a:t/>
            </a:r>
            <a:br>
              <a:rPr lang="es-ES_tradnl"/>
            </a:br>
            <a:r>
              <a:rPr lang="es-ES_tradnl"/>
              <a:t>Establece una relación diferenciada y única entre consumidor y producto. Una relación que es intransferible a otra Marca.</a:t>
            </a:r>
            <a:r>
              <a:rPr lang="es-ES"/>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s-EC" sz="4000"/>
              <a:t>Branding</a:t>
            </a:r>
            <a:br>
              <a:rPr lang="es-EC" sz="4000"/>
            </a:br>
            <a:r>
              <a:rPr lang="es-ES_tradnl" sz="3200"/>
              <a:t>construcción de la identidad de una Marca</a:t>
            </a:r>
            <a:r>
              <a:rPr lang="es-ES" sz="4000"/>
              <a:t> </a:t>
            </a:r>
          </a:p>
        </p:txBody>
      </p:sp>
      <p:sp>
        <p:nvSpPr>
          <p:cNvPr id="103427" name="Rectangle 3"/>
          <p:cNvSpPr>
            <a:spLocks noGrp="1" noChangeArrowheads="1"/>
          </p:cNvSpPr>
          <p:nvPr>
            <p:ph type="body" idx="1"/>
          </p:nvPr>
        </p:nvSpPr>
        <p:spPr/>
        <p:txBody>
          <a:bodyPr/>
          <a:lstStyle/>
          <a:p>
            <a:r>
              <a:rPr lang="es-ES_tradnl" sz="2800" b="1"/>
              <a:t>Factor #8.- Al hablar del DNA de una marca nos referimos a sus rasgos de identidad</a:t>
            </a:r>
            <a:br>
              <a:rPr lang="es-ES_tradnl" sz="2800" b="1"/>
            </a:br>
            <a:r>
              <a:rPr lang="es-ES_tradnl" sz="2800"/>
              <a:t>El DNA  nos permite no solo saber como es sino como se comportará la Marca en cada circunstancia de su vida. El poner por escrito el DNA de una Marca permite que la idea del jefe sea conocida y operativa por parte de quienes han de desarrollarla. Las características del DNA de una Marca han de ser significativas pero pocas.</a:t>
            </a:r>
            <a:r>
              <a:rPr lang="es-ES" sz="280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Grp="1" noChangeArrowheads="1"/>
          </p:cNvSpPr>
          <p:nvPr>
            <p:ph type="body" idx="1"/>
          </p:nvPr>
        </p:nvSpPr>
        <p:spPr>
          <a:xfrm>
            <a:off x="457200" y="260350"/>
            <a:ext cx="8229600" cy="5865813"/>
          </a:xfrm>
          <a:noFill/>
          <a:ln/>
        </p:spPr>
        <p:txBody>
          <a:bodyPr/>
          <a:lstStyle/>
          <a:p>
            <a:pPr algn="ctr">
              <a:lnSpc>
                <a:spcPct val="80000"/>
              </a:lnSpc>
              <a:buFontTx/>
              <a:buNone/>
            </a:pPr>
            <a:endParaRPr lang="es-EC" sz="2400" b="1">
              <a:solidFill>
                <a:srgbClr val="008000"/>
              </a:solidFill>
            </a:endParaRPr>
          </a:p>
          <a:p>
            <a:pPr algn="ctr">
              <a:lnSpc>
                <a:spcPct val="80000"/>
              </a:lnSpc>
              <a:buFontTx/>
              <a:buNone/>
            </a:pPr>
            <a:r>
              <a:rPr lang="es-EC" sz="2400" b="1">
                <a:solidFill>
                  <a:srgbClr val="008000"/>
                </a:solidFill>
              </a:rPr>
              <a:t>TACTICAS</a:t>
            </a:r>
          </a:p>
          <a:p>
            <a:pPr>
              <a:lnSpc>
                <a:spcPct val="80000"/>
              </a:lnSpc>
            </a:pPr>
            <a:endParaRPr lang="es-EC" sz="2400" b="1">
              <a:solidFill>
                <a:srgbClr val="008000"/>
              </a:solidFill>
            </a:endParaRPr>
          </a:p>
          <a:p>
            <a:pPr>
              <a:lnSpc>
                <a:spcPct val="80000"/>
              </a:lnSpc>
            </a:pPr>
            <a:endParaRPr lang="es-EC" sz="2400" b="1">
              <a:solidFill>
                <a:srgbClr val="008000"/>
              </a:solidFill>
            </a:endParaRPr>
          </a:p>
          <a:p>
            <a:pPr>
              <a:lnSpc>
                <a:spcPct val="80000"/>
              </a:lnSpc>
            </a:pPr>
            <a:r>
              <a:rPr lang="es-EC" sz="2000">
                <a:solidFill>
                  <a:srgbClr val="008000"/>
                </a:solidFill>
              </a:rPr>
              <a:t>Aumento del volumen de ventas </a:t>
            </a:r>
          </a:p>
          <a:p>
            <a:pPr>
              <a:lnSpc>
                <a:spcPct val="80000"/>
              </a:lnSpc>
              <a:buFontTx/>
              <a:buNone/>
            </a:pPr>
            <a:endParaRPr lang="es-EC" sz="2000">
              <a:solidFill>
                <a:srgbClr val="008000"/>
              </a:solidFill>
            </a:endParaRPr>
          </a:p>
          <a:p>
            <a:pPr>
              <a:lnSpc>
                <a:spcPct val="80000"/>
              </a:lnSpc>
            </a:pPr>
            <a:r>
              <a:rPr lang="es-EC" sz="2000">
                <a:solidFill>
                  <a:srgbClr val="008000"/>
                </a:solidFill>
              </a:rPr>
              <a:t>Bloqueo a la competencia, a partir de la estrategia de interacción entre sus diferentes líneas de productos.</a:t>
            </a:r>
          </a:p>
          <a:p>
            <a:pPr>
              <a:lnSpc>
                <a:spcPct val="80000"/>
              </a:lnSpc>
              <a:buFontTx/>
              <a:buNone/>
            </a:pPr>
            <a:endParaRPr lang="es-EC" sz="2000">
              <a:solidFill>
                <a:srgbClr val="008000"/>
              </a:solidFill>
            </a:endParaRPr>
          </a:p>
          <a:p>
            <a:pPr>
              <a:lnSpc>
                <a:spcPct val="80000"/>
              </a:lnSpc>
            </a:pPr>
            <a:r>
              <a:rPr lang="es-EC" sz="2000">
                <a:solidFill>
                  <a:srgbClr val="008000"/>
                </a:solidFill>
              </a:rPr>
              <a:t>El re-lanzamiento de una nueva imagen de la marca Coca-Cola.</a:t>
            </a:r>
          </a:p>
          <a:p>
            <a:pPr>
              <a:lnSpc>
                <a:spcPct val="80000"/>
              </a:lnSpc>
              <a:buFontTx/>
              <a:buNone/>
            </a:pPr>
            <a:endParaRPr lang="es-EC" sz="2000">
              <a:solidFill>
                <a:srgbClr val="008000"/>
              </a:solidFill>
            </a:endParaRPr>
          </a:p>
          <a:p>
            <a:pPr>
              <a:lnSpc>
                <a:spcPct val="80000"/>
              </a:lnSpc>
            </a:pPr>
            <a:r>
              <a:rPr lang="es-EC" sz="2000">
                <a:solidFill>
                  <a:srgbClr val="008000"/>
                </a:solidFill>
              </a:rPr>
              <a:t>El re-lanzamiento de la marca Fanta.</a:t>
            </a:r>
          </a:p>
          <a:p>
            <a:pPr>
              <a:lnSpc>
                <a:spcPct val="80000"/>
              </a:lnSpc>
              <a:buFontTx/>
              <a:buNone/>
            </a:pPr>
            <a:endParaRPr lang="es-EC" sz="2000">
              <a:solidFill>
                <a:srgbClr val="008000"/>
              </a:solidFill>
            </a:endParaRPr>
          </a:p>
          <a:p>
            <a:pPr>
              <a:lnSpc>
                <a:spcPct val="80000"/>
              </a:lnSpc>
            </a:pPr>
            <a:r>
              <a:rPr lang="es-EC" sz="2000">
                <a:solidFill>
                  <a:srgbClr val="008000"/>
                </a:solidFill>
              </a:rPr>
              <a:t>Lanzar nuevas presentaciones de la bebida Inca Kola, como la verde y la naranja.</a:t>
            </a:r>
          </a:p>
          <a:p>
            <a:pPr>
              <a:lnSpc>
                <a:spcPct val="80000"/>
              </a:lnSpc>
            </a:pPr>
            <a:endParaRPr lang="es-EC" sz="2000">
              <a:solidFill>
                <a:srgbClr val="008000"/>
              </a:solidFill>
            </a:endParaRPr>
          </a:p>
          <a:p>
            <a:pPr>
              <a:lnSpc>
                <a:spcPct val="80000"/>
              </a:lnSpc>
            </a:pPr>
            <a:r>
              <a:rPr lang="es-EC" sz="2000">
                <a:solidFill>
                  <a:srgbClr val="008000"/>
                </a:solidFill>
              </a:rPr>
              <a:t>Promoción de marcas como la Fioravanti y la Sprite.</a:t>
            </a:r>
          </a:p>
          <a:p>
            <a:pPr>
              <a:lnSpc>
                <a:spcPct val="80000"/>
              </a:lnSpc>
              <a:buFontTx/>
              <a:buNone/>
            </a:pPr>
            <a:endParaRPr lang="es-EC" sz="2000">
              <a:solidFill>
                <a:srgbClr val="008000"/>
              </a:solidFill>
            </a:endParaRPr>
          </a:p>
          <a:p>
            <a:pPr>
              <a:lnSpc>
                <a:spcPct val="80000"/>
              </a:lnSpc>
            </a:pPr>
            <a:r>
              <a:rPr lang="es-EC" sz="2000">
                <a:solidFill>
                  <a:srgbClr val="008000"/>
                </a:solidFill>
              </a:rPr>
              <a:t>Cambiar el nombre de la marca Bonaqua a Dasani el cual es la marca internacional de aguas embotelladas de la Coca Cola.</a:t>
            </a:r>
          </a:p>
          <a:p>
            <a:pPr algn="ctr">
              <a:lnSpc>
                <a:spcPct val="80000"/>
              </a:lnSpc>
            </a:pPr>
            <a:endParaRPr lang="es-EC" sz="2000">
              <a:solidFill>
                <a:srgbClr val="008000"/>
              </a:solidFill>
            </a:endParaRPr>
          </a:p>
          <a:p>
            <a:pPr>
              <a:lnSpc>
                <a:spcPct val="80000"/>
              </a:lnSpc>
            </a:pPr>
            <a:endParaRPr lang="es-EC" sz="90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 6"/>
          <p:cNvSpPr>
            <a:spLocks noGrp="1" noChangeArrowheads="1"/>
          </p:cNvSpPr>
          <p:nvPr>
            <p:ph type="body" idx="1"/>
          </p:nvPr>
        </p:nvSpPr>
        <p:spPr>
          <a:xfrm>
            <a:off x="457200" y="260350"/>
            <a:ext cx="8362950" cy="6597650"/>
          </a:xfrm>
          <a:noFill/>
          <a:ln/>
        </p:spPr>
        <p:txBody>
          <a:bodyPr/>
          <a:lstStyle/>
          <a:p>
            <a:pPr algn="ctr">
              <a:lnSpc>
                <a:spcPct val="80000"/>
              </a:lnSpc>
              <a:buFontTx/>
              <a:buNone/>
            </a:pPr>
            <a:r>
              <a:rPr lang="es-EC" sz="2400" b="1">
                <a:solidFill>
                  <a:srgbClr val="008000"/>
                </a:solidFill>
              </a:rPr>
              <a:t>OBJETIVOS</a:t>
            </a:r>
          </a:p>
          <a:p>
            <a:pPr>
              <a:lnSpc>
                <a:spcPct val="80000"/>
              </a:lnSpc>
            </a:pPr>
            <a:endParaRPr lang="es-EC" sz="2400" b="1">
              <a:solidFill>
                <a:srgbClr val="008000"/>
              </a:solidFill>
            </a:endParaRPr>
          </a:p>
          <a:p>
            <a:pPr>
              <a:lnSpc>
                <a:spcPct val="80000"/>
              </a:lnSpc>
              <a:buFontTx/>
              <a:buNone/>
            </a:pPr>
            <a:endParaRPr lang="es-EC" sz="2400" b="1">
              <a:solidFill>
                <a:srgbClr val="008000"/>
              </a:solidFill>
            </a:endParaRPr>
          </a:p>
          <a:p>
            <a:pPr>
              <a:lnSpc>
                <a:spcPct val="80000"/>
              </a:lnSpc>
            </a:pPr>
            <a:r>
              <a:rPr lang="es-EC" sz="2000">
                <a:solidFill>
                  <a:srgbClr val="008000"/>
                </a:solidFill>
              </a:rPr>
              <a:t>Bloquear a la competencia</a:t>
            </a:r>
          </a:p>
          <a:p>
            <a:pPr>
              <a:lnSpc>
                <a:spcPct val="80000"/>
              </a:lnSpc>
            </a:pPr>
            <a:r>
              <a:rPr lang="es-EC" sz="2000">
                <a:solidFill>
                  <a:srgbClr val="008000"/>
                </a:solidFill>
              </a:rPr>
              <a:t>Quitarle una mayor participación a otros competidores (All Natural, All Mineral y Güitig): Aguas embotelladas naturales y minerales.</a:t>
            </a:r>
          </a:p>
          <a:p>
            <a:pPr>
              <a:lnSpc>
                <a:spcPct val="80000"/>
              </a:lnSpc>
            </a:pPr>
            <a:r>
              <a:rPr lang="es-EC" sz="2000">
                <a:solidFill>
                  <a:srgbClr val="008000"/>
                </a:solidFill>
              </a:rPr>
              <a:t>Bloqueo en Percha a la competencia para acaparar la mayor cantidad de espacio para los productos de la embotelladora en  el punto de venta.</a:t>
            </a:r>
          </a:p>
          <a:p>
            <a:pPr>
              <a:lnSpc>
                <a:spcPct val="80000"/>
              </a:lnSpc>
            </a:pPr>
            <a:r>
              <a:rPr lang="es-EC" sz="2000">
                <a:solidFill>
                  <a:srgbClr val="008000"/>
                </a:solidFill>
              </a:rPr>
              <a:t>Interactuar con los otros productos de la empresa (bebidas gaseosas), </a:t>
            </a:r>
          </a:p>
          <a:p>
            <a:pPr>
              <a:lnSpc>
                <a:spcPct val="80000"/>
              </a:lnSpc>
            </a:pPr>
            <a:endParaRPr lang="es-EC" sz="2000">
              <a:solidFill>
                <a:srgbClr val="008000"/>
              </a:solidFill>
            </a:endParaRPr>
          </a:p>
          <a:p>
            <a:pPr>
              <a:lnSpc>
                <a:spcPct val="80000"/>
              </a:lnSpc>
            </a:pPr>
            <a:r>
              <a:rPr lang="es-EC" sz="2000">
                <a:solidFill>
                  <a:srgbClr val="008000"/>
                </a:solidFill>
              </a:rPr>
              <a:t>Mayor participación de las marcas de la embotelladora en el mercado y un mayor volumen de ventas total y lograr una mayor participación de marca Fontana Mineral, frente al mercado de las aguas minerales quitándole participación al líder indiscutible que es Güitig.</a:t>
            </a:r>
            <a:endParaRPr lang="es-ES" sz="2000">
              <a:solidFill>
                <a:srgbClr val="008000"/>
              </a:solidFill>
            </a:endParaRPr>
          </a:p>
          <a:p>
            <a:pPr>
              <a:lnSpc>
                <a:spcPct val="80000"/>
              </a:lnSpc>
            </a:pPr>
            <a:endParaRPr lang="es-EC" sz="2000">
              <a:solidFill>
                <a:srgbClr val="008000"/>
              </a:solidFill>
            </a:endParaRPr>
          </a:p>
          <a:p>
            <a:pPr>
              <a:lnSpc>
                <a:spcPct val="80000"/>
              </a:lnSpc>
            </a:pPr>
            <a:endParaRPr lang="es-EC" sz="2000">
              <a:solidFill>
                <a:srgbClr val="008000"/>
              </a:solidFill>
            </a:endParaRPr>
          </a:p>
          <a:p>
            <a:pPr>
              <a:lnSpc>
                <a:spcPct val="80000"/>
              </a:lnSpc>
            </a:pPr>
            <a:endParaRPr lang="es-EC" sz="900">
              <a:solidFill>
                <a:srgbClr val="008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6" name="Group 4"/>
          <p:cNvGrpSpPr>
            <a:grpSpLocks/>
          </p:cNvGrpSpPr>
          <p:nvPr/>
        </p:nvGrpSpPr>
        <p:grpSpPr bwMode="auto">
          <a:xfrm>
            <a:off x="684213" y="333375"/>
            <a:ext cx="7488237" cy="3455988"/>
            <a:chOff x="1709" y="5566"/>
            <a:chExt cx="9352" cy="5400"/>
          </a:xfrm>
        </p:grpSpPr>
        <p:sp useBgFill="1">
          <p:nvSpPr>
            <p:cNvPr id="79877" name="Rectangle 5"/>
            <p:cNvSpPr>
              <a:spLocks noChangeArrowheads="1"/>
            </p:cNvSpPr>
            <p:nvPr/>
          </p:nvSpPr>
          <p:spPr bwMode="auto">
            <a:xfrm>
              <a:off x="1709" y="5566"/>
              <a:ext cx="9352" cy="5400"/>
            </a:xfrm>
            <a:prstGeom prst="rect">
              <a:avLst/>
            </a:prstGeom>
            <a:ln w="9525">
              <a:solidFill>
                <a:srgbClr val="000000"/>
              </a:solidFill>
              <a:miter lim="800000"/>
              <a:headEnd/>
              <a:tailEnd/>
            </a:ln>
          </p:spPr>
          <p:txBody>
            <a:bodyPr/>
            <a:lstStyle/>
            <a:p>
              <a:endParaRPr lang="es-ES"/>
            </a:p>
          </p:txBody>
        </p:sp>
        <p:sp>
          <p:nvSpPr>
            <p:cNvPr id="79878" name="Oval 6"/>
            <p:cNvSpPr>
              <a:spLocks noChangeArrowheads="1"/>
            </p:cNvSpPr>
            <p:nvPr/>
          </p:nvSpPr>
          <p:spPr bwMode="auto">
            <a:xfrm>
              <a:off x="1829" y="5746"/>
              <a:ext cx="4440" cy="4320"/>
            </a:xfrm>
            <a:prstGeom prst="ellipse">
              <a:avLst/>
            </a:prstGeom>
            <a:solidFill>
              <a:srgbClr val="C0C0C0"/>
            </a:solidFill>
            <a:ln w="9525">
              <a:solidFill>
                <a:srgbClr val="000000"/>
              </a:solidFill>
              <a:round/>
              <a:headEnd/>
              <a:tailEnd/>
            </a:ln>
          </p:spPr>
          <p:txBody>
            <a:bodyPr/>
            <a:lstStyle/>
            <a:p>
              <a:endParaRPr lang="es-ES"/>
            </a:p>
          </p:txBody>
        </p:sp>
        <p:sp>
          <p:nvSpPr>
            <p:cNvPr id="79879" name="Rectangle 7"/>
            <p:cNvSpPr>
              <a:spLocks noChangeArrowheads="1"/>
            </p:cNvSpPr>
            <p:nvPr/>
          </p:nvSpPr>
          <p:spPr bwMode="auto">
            <a:xfrm>
              <a:off x="6989" y="7546"/>
              <a:ext cx="1680" cy="720"/>
            </a:xfrm>
            <a:prstGeom prst="rect">
              <a:avLst/>
            </a:prstGeom>
            <a:solidFill>
              <a:srgbClr val="FF0000"/>
            </a:solidFill>
            <a:ln w="9525">
              <a:solidFill>
                <a:srgbClr val="000000"/>
              </a:solidFill>
              <a:miter lim="800000"/>
              <a:headEnd/>
              <a:tailEnd/>
            </a:ln>
          </p:spPr>
          <p:txBody>
            <a:bodyPr/>
            <a:lstStyle/>
            <a:p>
              <a:pPr algn="ctr"/>
              <a:r>
                <a:rPr lang="es-ES" sz="1000"/>
                <a:t>INTERACCIÓN Y BLOQUEO</a:t>
              </a:r>
              <a:endParaRPr lang="es-ES"/>
            </a:p>
          </p:txBody>
        </p:sp>
        <p:sp>
          <p:nvSpPr>
            <p:cNvPr id="79880" name="Rectangle 8"/>
            <p:cNvSpPr>
              <a:spLocks noChangeArrowheads="1"/>
            </p:cNvSpPr>
            <p:nvPr/>
          </p:nvSpPr>
          <p:spPr bwMode="auto">
            <a:xfrm>
              <a:off x="3269" y="6610"/>
              <a:ext cx="1800" cy="504"/>
            </a:xfrm>
            <a:prstGeom prst="rect">
              <a:avLst/>
            </a:prstGeom>
            <a:solidFill>
              <a:srgbClr val="FFFFFF"/>
            </a:solidFill>
            <a:ln w="9525">
              <a:solidFill>
                <a:srgbClr val="000000"/>
              </a:solidFill>
              <a:miter lim="800000"/>
              <a:headEnd/>
              <a:tailEnd/>
            </a:ln>
          </p:spPr>
          <p:txBody>
            <a:bodyPr/>
            <a:lstStyle/>
            <a:p>
              <a:pPr algn="ctr"/>
              <a:r>
                <a:rPr lang="es-ES" sz="800"/>
                <a:t>COCA COLA-GASEOSA</a:t>
              </a:r>
              <a:endParaRPr lang="es-ES"/>
            </a:p>
          </p:txBody>
        </p:sp>
        <p:sp>
          <p:nvSpPr>
            <p:cNvPr id="79881" name="Rectangle 9"/>
            <p:cNvSpPr>
              <a:spLocks noChangeArrowheads="1"/>
            </p:cNvSpPr>
            <p:nvPr/>
          </p:nvSpPr>
          <p:spPr bwMode="auto">
            <a:xfrm>
              <a:off x="3269" y="7114"/>
              <a:ext cx="1800" cy="504"/>
            </a:xfrm>
            <a:prstGeom prst="rect">
              <a:avLst/>
            </a:prstGeom>
            <a:solidFill>
              <a:srgbClr val="FFFFFF"/>
            </a:solidFill>
            <a:ln w="9525">
              <a:solidFill>
                <a:srgbClr val="000000"/>
              </a:solidFill>
              <a:miter lim="800000"/>
              <a:headEnd/>
              <a:tailEnd/>
            </a:ln>
          </p:spPr>
          <p:txBody>
            <a:bodyPr/>
            <a:lstStyle/>
            <a:p>
              <a:pPr algn="ctr"/>
              <a:r>
                <a:rPr lang="es-ES" sz="800"/>
                <a:t>INCA KOLA-GASEOSA</a:t>
              </a:r>
              <a:endParaRPr lang="es-ES"/>
            </a:p>
          </p:txBody>
        </p:sp>
        <p:sp>
          <p:nvSpPr>
            <p:cNvPr id="79882" name="Rectangle 10"/>
            <p:cNvSpPr>
              <a:spLocks noChangeArrowheads="1"/>
            </p:cNvSpPr>
            <p:nvPr/>
          </p:nvSpPr>
          <p:spPr bwMode="auto">
            <a:xfrm>
              <a:off x="3269" y="7618"/>
              <a:ext cx="1800" cy="504"/>
            </a:xfrm>
            <a:prstGeom prst="rect">
              <a:avLst/>
            </a:prstGeom>
            <a:solidFill>
              <a:srgbClr val="FFFFFF"/>
            </a:solidFill>
            <a:ln w="9525">
              <a:solidFill>
                <a:srgbClr val="000000"/>
              </a:solidFill>
              <a:miter lim="800000"/>
              <a:headEnd/>
              <a:tailEnd/>
            </a:ln>
          </p:spPr>
          <p:txBody>
            <a:bodyPr/>
            <a:lstStyle/>
            <a:p>
              <a:pPr algn="ctr"/>
              <a:r>
                <a:rPr lang="es-ES" sz="900"/>
                <a:t>SPRITE-GASEOSA</a:t>
              </a:r>
              <a:endParaRPr lang="es-ES"/>
            </a:p>
          </p:txBody>
        </p:sp>
        <p:sp>
          <p:nvSpPr>
            <p:cNvPr id="79883" name="Rectangle 11"/>
            <p:cNvSpPr>
              <a:spLocks noChangeArrowheads="1"/>
            </p:cNvSpPr>
            <p:nvPr/>
          </p:nvSpPr>
          <p:spPr bwMode="auto">
            <a:xfrm>
              <a:off x="3269" y="8122"/>
              <a:ext cx="1800" cy="504"/>
            </a:xfrm>
            <a:prstGeom prst="rect">
              <a:avLst/>
            </a:prstGeom>
            <a:solidFill>
              <a:srgbClr val="FFFFFF"/>
            </a:solidFill>
            <a:ln w="9525">
              <a:solidFill>
                <a:srgbClr val="000000"/>
              </a:solidFill>
              <a:miter lim="800000"/>
              <a:headEnd/>
              <a:tailEnd/>
            </a:ln>
          </p:spPr>
          <p:txBody>
            <a:bodyPr/>
            <a:lstStyle/>
            <a:p>
              <a:pPr algn="ctr"/>
              <a:r>
                <a:rPr lang="es-ES" sz="900"/>
                <a:t>FANTA-GASEOSA</a:t>
              </a:r>
              <a:endParaRPr lang="es-ES"/>
            </a:p>
          </p:txBody>
        </p:sp>
        <p:sp>
          <p:nvSpPr>
            <p:cNvPr id="79884" name="Rectangle 12"/>
            <p:cNvSpPr>
              <a:spLocks noChangeArrowheads="1"/>
            </p:cNvSpPr>
            <p:nvPr/>
          </p:nvSpPr>
          <p:spPr bwMode="auto">
            <a:xfrm>
              <a:off x="3269" y="6106"/>
              <a:ext cx="1800" cy="504"/>
            </a:xfrm>
            <a:prstGeom prst="rect">
              <a:avLst/>
            </a:prstGeom>
            <a:solidFill>
              <a:srgbClr val="FFFFFF"/>
            </a:solidFill>
            <a:ln w="9525">
              <a:solidFill>
                <a:srgbClr val="000000"/>
              </a:solidFill>
              <a:miter lim="800000"/>
              <a:headEnd/>
              <a:tailEnd/>
            </a:ln>
          </p:spPr>
          <p:txBody>
            <a:bodyPr/>
            <a:lstStyle/>
            <a:p>
              <a:pPr algn="ctr"/>
              <a:r>
                <a:rPr lang="es-ES" sz="800"/>
                <a:t>FIORAVANTI-GASEOSA</a:t>
              </a:r>
              <a:endParaRPr lang="es-ES"/>
            </a:p>
          </p:txBody>
        </p:sp>
        <p:sp>
          <p:nvSpPr>
            <p:cNvPr id="79885" name="Line 13"/>
            <p:cNvSpPr>
              <a:spLocks noChangeShapeType="1"/>
            </p:cNvSpPr>
            <p:nvPr/>
          </p:nvSpPr>
          <p:spPr bwMode="auto">
            <a:xfrm>
              <a:off x="5069" y="6106"/>
              <a:ext cx="1920" cy="1800"/>
            </a:xfrm>
            <a:prstGeom prst="line">
              <a:avLst/>
            </a:prstGeom>
            <a:noFill/>
            <a:ln w="9525">
              <a:solidFill>
                <a:srgbClr val="000000"/>
              </a:solidFill>
              <a:round/>
              <a:headEnd/>
              <a:tailEnd type="triangle" w="med" len="med"/>
            </a:ln>
          </p:spPr>
          <p:txBody>
            <a:bodyPr/>
            <a:lstStyle/>
            <a:p>
              <a:endParaRPr lang="es-ES"/>
            </a:p>
          </p:txBody>
        </p:sp>
        <p:sp>
          <p:nvSpPr>
            <p:cNvPr id="79886" name="Line 14"/>
            <p:cNvSpPr>
              <a:spLocks noChangeShapeType="1"/>
            </p:cNvSpPr>
            <p:nvPr/>
          </p:nvSpPr>
          <p:spPr bwMode="auto">
            <a:xfrm>
              <a:off x="5069" y="6826"/>
              <a:ext cx="1920" cy="1080"/>
            </a:xfrm>
            <a:prstGeom prst="line">
              <a:avLst/>
            </a:prstGeom>
            <a:noFill/>
            <a:ln w="9525">
              <a:solidFill>
                <a:srgbClr val="000000"/>
              </a:solidFill>
              <a:round/>
              <a:headEnd/>
              <a:tailEnd type="triangle" w="med" len="med"/>
            </a:ln>
          </p:spPr>
          <p:txBody>
            <a:bodyPr/>
            <a:lstStyle/>
            <a:p>
              <a:endParaRPr lang="es-ES"/>
            </a:p>
          </p:txBody>
        </p:sp>
        <p:sp>
          <p:nvSpPr>
            <p:cNvPr id="79887" name="Line 15"/>
            <p:cNvSpPr>
              <a:spLocks noChangeShapeType="1"/>
            </p:cNvSpPr>
            <p:nvPr/>
          </p:nvSpPr>
          <p:spPr bwMode="auto">
            <a:xfrm>
              <a:off x="5069" y="7366"/>
              <a:ext cx="1920" cy="540"/>
            </a:xfrm>
            <a:prstGeom prst="line">
              <a:avLst/>
            </a:prstGeom>
            <a:noFill/>
            <a:ln w="9525">
              <a:solidFill>
                <a:srgbClr val="000000"/>
              </a:solidFill>
              <a:round/>
              <a:headEnd/>
              <a:tailEnd type="triangle" w="med" len="med"/>
            </a:ln>
          </p:spPr>
          <p:txBody>
            <a:bodyPr/>
            <a:lstStyle/>
            <a:p>
              <a:endParaRPr lang="es-ES"/>
            </a:p>
          </p:txBody>
        </p:sp>
        <p:sp>
          <p:nvSpPr>
            <p:cNvPr id="79888" name="Line 16"/>
            <p:cNvSpPr>
              <a:spLocks noChangeShapeType="1"/>
            </p:cNvSpPr>
            <p:nvPr/>
          </p:nvSpPr>
          <p:spPr bwMode="auto">
            <a:xfrm flipV="1">
              <a:off x="5069" y="7906"/>
              <a:ext cx="1920" cy="360"/>
            </a:xfrm>
            <a:prstGeom prst="line">
              <a:avLst/>
            </a:prstGeom>
            <a:noFill/>
            <a:ln w="9525">
              <a:solidFill>
                <a:srgbClr val="000000"/>
              </a:solidFill>
              <a:round/>
              <a:headEnd/>
              <a:tailEnd type="triangle" w="med" len="med"/>
            </a:ln>
          </p:spPr>
          <p:txBody>
            <a:bodyPr/>
            <a:lstStyle/>
            <a:p>
              <a:endParaRPr lang="es-ES"/>
            </a:p>
          </p:txBody>
        </p:sp>
        <p:sp>
          <p:nvSpPr>
            <p:cNvPr id="79889" name="Line 17"/>
            <p:cNvSpPr>
              <a:spLocks noChangeShapeType="1"/>
            </p:cNvSpPr>
            <p:nvPr/>
          </p:nvSpPr>
          <p:spPr bwMode="auto">
            <a:xfrm>
              <a:off x="5069" y="7726"/>
              <a:ext cx="1920" cy="180"/>
            </a:xfrm>
            <a:prstGeom prst="line">
              <a:avLst/>
            </a:prstGeom>
            <a:noFill/>
            <a:ln w="9525">
              <a:solidFill>
                <a:srgbClr val="000000"/>
              </a:solidFill>
              <a:round/>
              <a:headEnd/>
              <a:tailEnd type="triangle" w="med" len="med"/>
            </a:ln>
          </p:spPr>
          <p:txBody>
            <a:bodyPr/>
            <a:lstStyle/>
            <a:p>
              <a:endParaRPr lang="es-ES"/>
            </a:p>
          </p:txBody>
        </p:sp>
        <p:sp>
          <p:nvSpPr>
            <p:cNvPr id="79890" name="Line 18"/>
            <p:cNvSpPr>
              <a:spLocks noChangeShapeType="1"/>
            </p:cNvSpPr>
            <p:nvPr/>
          </p:nvSpPr>
          <p:spPr bwMode="auto">
            <a:xfrm>
              <a:off x="8669" y="7906"/>
              <a:ext cx="360" cy="0"/>
            </a:xfrm>
            <a:prstGeom prst="line">
              <a:avLst/>
            </a:prstGeom>
            <a:noFill/>
            <a:ln w="9525">
              <a:solidFill>
                <a:srgbClr val="000000"/>
              </a:solidFill>
              <a:round/>
              <a:headEnd/>
              <a:tailEnd type="triangle" w="med" len="med"/>
            </a:ln>
          </p:spPr>
          <p:txBody>
            <a:bodyPr/>
            <a:lstStyle/>
            <a:p>
              <a:endParaRPr lang="es-ES"/>
            </a:p>
          </p:txBody>
        </p:sp>
        <p:sp>
          <p:nvSpPr>
            <p:cNvPr id="79891" name="Rectangle 19"/>
            <p:cNvSpPr>
              <a:spLocks noChangeArrowheads="1"/>
            </p:cNvSpPr>
            <p:nvPr/>
          </p:nvSpPr>
          <p:spPr bwMode="auto">
            <a:xfrm>
              <a:off x="3269" y="9166"/>
              <a:ext cx="1800" cy="504"/>
            </a:xfrm>
            <a:prstGeom prst="rect">
              <a:avLst/>
            </a:prstGeom>
            <a:solidFill>
              <a:srgbClr val="FFFFFF"/>
            </a:solidFill>
            <a:ln w="9525">
              <a:solidFill>
                <a:srgbClr val="000000"/>
              </a:solidFill>
              <a:miter lim="800000"/>
              <a:headEnd/>
              <a:tailEnd/>
            </a:ln>
          </p:spPr>
          <p:txBody>
            <a:bodyPr/>
            <a:lstStyle/>
            <a:p>
              <a:pPr algn="ctr"/>
              <a:r>
                <a:rPr lang="es-ES" sz="900"/>
                <a:t>DASANI-AGUA</a:t>
              </a:r>
              <a:endParaRPr lang="es-ES"/>
            </a:p>
          </p:txBody>
        </p:sp>
        <p:sp>
          <p:nvSpPr>
            <p:cNvPr id="79892" name="Rectangle 20"/>
            <p:cNvSpPr>
              <a:spLocks noChangeArrowheads="1"/>
            </p:cNvSpPr>
            <p:nvPr/>
          </p:nvSpPr>
          <p:spPr bwMode="auto">
            <a:xfrm>
              <a:off x="3269" y="8626"/>
              <a:ext cx="1800" cy="504"/>
            </a:xfrm>
            <a:prstGeom prst="rect">
              <a:avLst/>
            </a:prstGeom>
            <a:solidFill>
              <a:srgbClr val="FFFFFF"/>
            </a:solidFill>
            <a:ln w="9525">
              <a:solidFill>
                <a:srgbClr val="000000"/>
              </a:solidFill>
              <a:miter lim="800000"/>
              <a:headEnd/>
              <a:tailEnd/>
            </a:ln>
          </p:spPr>
          <p:txBody>
            <a:bodyPr/>
            <a:lstStyle/>
            <a:p>
              <a:pPr algn="ctr"/>
              <a:r>
                <a:rPr lang="es-ES" sz="900"/>
                <a:t>FONTANA-AGUA</a:t>
              </a:r>
              <a:endParaRPr lang="es-ES"/>
            </a:p>
          </p:txBody>
        </p:sp>
        <p:sp>
          <p:nvSpPr>
            <p:cNvPr id="79893" name="Line 21"/>
            <p:cNvSpPr>
              <a:spLocks noChangeShapeType="1"/>
            </p:cNvSpPr>
            <p:nvPr/>
          </p:nvSpPr>
          <p:spPr bwMode="auto">
            <a:xfrm flipV="1">
              <a:off x="5069" y="7906"/>
              <a:ext cx="1920" cy="900"/>
            </a:xfrm>
            <a:prstGeom prst="line">
              <a:avLst/>
            </a:prstGeom>
            <a:noFill/>
            <a:ln w="9525">
              <a:solidFill>
                <a:srgbClr val="FF0000"/>
              </a:solidFill>
              <a:prstDash val="dash"/>
              <a:round/>
              <a:headEnd/>
              <a:tailEnd type="triangle" w="med" len="med"/>
            </a:ln>
          </p:spPr>
          <p:txBody>
            <a:bodyPr/>
            <a:lstStyle/>
            <a:p>
              <a:endParaRPr lang="es-ES"/>
            </a:p>
          </p:txBody>
        </p:sp>
        <p:sp>
          <p:nvSpPr>
            <p:cNvPr id="79894" name="WordArt 22"/>
            <p:cNvSpPr>
              <a:spLocks noChangeArrowheads="1" noChangeShapeType="1" noTextEdit="1"/>
            </p:cNvSpPr>
            <p:nvPr/>
          </p:nvSpPr>
          <p:spPr bwMode="auto">
            <a:xfrm rot="16200000">
              <a:off x="1229" y="7726"/>
              <a:ext cx="3240" cy="360"/>
            </a:xfrm>
            <a:prstGeom prst="rect">
              <a:avLst/>
            </a:prstGeom>
          </p:spPr>
          <p:txBody>
            <a:bodyPr wrap="none" fromWordArt="1">
              <a:prstTxWarp prst="textPlain">
                <a:avLst>
                  <a:gd name="adj" fmla="val 50000"/>
                </a:avLst>
              </a:prstTxWarp>
            </a:bodyPr>
            <a:lstStyle/>
            <a:p>
              <a:pPr algn="ctr"/>
              <a:r>
                <a:rPr lang="es-ES"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a:rPr>
                <a:t>ECUADOR BOTTLING COMPAÑY</a:t>
              </a:r>
            </a:p>
          </p:txBody>
        </p:sp>
        <p:sp>
          <p:nvSpPr>
            <p:cNvPr id="79895" name="Rectangle 23"/>
            <p:cNvSpPr>
              <a:spLocks noChangeArrowheads="1"/>
            </p:cNvSpPr>
            <p:nvPr/>
          </p:nvSpPr>
          <p:spPr bwMode="auto">
            <a:xfrm>
              <a:off x="6989" y="6466"/>
              <a:ext cx="3720" cy="540"/>
            </a:xfrm>
            <a:prstGeom prst="rect">
              <a:avLst/>
            </a:prstGeom>
            <a:solidFill>
              <a:srgbClr val="339966"/>
            </a:solidFill>
            <a:ln w="9525">
              <a:solidFill>
                <a:srgbClr val="000000"/>
              </a:solidFill>
              <a:miter lim="800000"/>
              <a:headEnd/>
              <a:tailEnd/>
            </a:ln>
          </p:spPr>
          <p:txBody>
            <a:bodyPr/>
            <a:lstStyle/>
            <a:p>
              <a:pPr algn="ctr"/>
              <a:r>
                <a:rPr lang="es-ES" sz="1200"/>
                <a:t>COMPETENCIA</a:t>
              </a:r>
              <a:endParaRPr lang="es-ES"/>
            </a:p>
          </p:txBody>
        </p:sp>
        <p:sp>
          <p:nvSpPr>
            <p:cNvPr id="79896" name="Rectangle 24"/>
            <p:cNvSpPr>
              <a:spLocks noChangeArrowheads="1"/>
            </p:cNvSpPr>
            <p:nvPr/>
          </p:nvSpPr>
          <p:spPr bwMode="auto">
            <a:xfrm>
              <a:off x="6989" y="8806"/>
              <a:ext cx="3720" cy="540"/>
            </a:xfrm>
            <a:prstGeom prst="rect">
              <a:avLst/>
            </a:prstGeom>
            <a:solidFill>
              <a:srgbClr val="0000FF"/>
            </a:solidFill>
            <a:ln w="9525">
              <a:solidFill>
                <a:srgbClr val="000000"/>
              </a:solidFill>
              <a:miter lim="800000"/>
              <a:headEnd/>
              <a:tailEnd/>
            </a:ln>
          </p:spPr>
          <p:txBody>
            <a:bodyPr/>
            <a:lstStyle/>
            <a:p>
              <a:pPr algn="ctr"/>
              <a:r>
                <a:rPr lang="es-ES" sz="1200"/>
                <a:t>COMPETENCIA</a:t>
              </a:r>
              <a:endParaRPr lang="es-ES"/>
            </a:p>
          </p:txBody>
        </p:sp>
        <p:sp>
          <p:nvSpPr>
            <p:cNvPr id="79897" name="Line 25"/>
            <p:cNvSpPr>
              <a:spLocks noChangeShapeType="1"/>
            </p:cNvSpPr>
            <p:nvPr/>
          </p:nvSpPr>
          <p:spPr bwMode="auto">
            <a:xfrm flipV="1">
              <a:off x="8789" y="8263"/>
              <a:ext cx="1080" cy="540"/>
            </a:xfrm>
            <a:prstGeom prst="line">
              <a:avLst/>
            </a:prstGeom>
            <a:noFill/>
            <a:ln w="9525">
              <a:solidFill>
                <a:srgbClr val="000000"/>
              </a:solidFill>
              <a:round/>
              <a:headEnd/>
              <a:tailEnd type="triangle" w="med" len="med"/>
            </a:ln>
          </p:spPr>
          <p:txBody>
            <a:bodyPr/>
            <a:lstStyle/>
            <a:p>
              <a:endParaRPr lang="es-ES"/>
            </a:p>
          </p:txBody>
        </p:sp>
        <p:sp>
          <p:nvSpPr>
            <p:cNvPr id="79898" name="Line 26"/>
            <p:cNvSpPr>
              <a:spLocks noChangeShapeType="1"/>
            </p:cNvSpPr>
            <p:nvPr/>
          </p:nvSpPr>
          <p:spPr bwMode="auto">
            <a:xfrm>
              <a:off x="8786" y="7006"/>
              <a:ext cx="1083" cy="539"/>
            </a:xfrm>
            <a:prstGeom prst="line">
              <a:avLst/>
            </a:prstGeom>
            <a:noFill/>
            <a:ln w="9525">
              <a:solidFill>
                <a:srgbClr val="000000"/>
              </a:solidFill>
              <a:round/>
              <a:headEnd/>
              <a:tailEnd type="triangle" w="med" len="med"/>
            </a:ln>
          </p:spPr>
          <p:txBody>
            <a:bodyPr/>
            <a:lstStyle/>
            <a:p>
              <a:endParaRPr lang="es-ES"/>
            </a:p>
          </p:txBody>
        </p:sp>
        <p:sp>
          <p:nvSpPr>
            <p:cNvPr id="79899" name="Rectangle 27"/>
            <p:cNvSpPr>
              <a:spLocks noChangeArrowheads="1"/>
            </p:cNvSpPr>
            <p:nvPr/>
          </p:nvSpPr>
          <p:spPr bwMode="auto">
            <a:xfrm>
              <a:off x="9029" y="7546"/>
              <a:ext cx="1680" cy="720"/>
            </a:xfrm>
            <a:prstGeom prst="rect">
              <a:avLst/>
            </a:prstGeom>
            <a:solidFill>
              <a:srgbClr val="FFFFFF"/>
            </a:solidFill>
            <a:ln w="9525">
              <a:solidFill>
                <a:srgbClr val="000000"/>
              </a:solidFill>
              <a:miter lim="800000"/>
              <a:headEnd/>
              <a:tailEnd/>
            </a:ln>
          </p:spPr>
          <p:txBody>
            <a:bodyPr/>
            <a:lstStyle/>
            <a:p>
              <a:pPr algn="ctr"/>
              <a:r>
                <a:rPr lang="es-ES" sz="1000"/>
                <a:t>MERCADO OBJETIVO</a:t>
              </a:r>
              <a:endParaRPr lang="es-ES"/>
            </a:p>
          </p:txBody>
        </p:sp>
        <p:sp>
          <p:nvSpPr>
            <p:cNvPr id="79900" name="Text Box 28"/>
            <p:cNvSpPr txBox="1">
              <a:spLocks noChangeArrowheads="1"/>
            </p:cNvSpPr>
            <p:nvPr/>
          </p:nvSpPr>
          <p:spPr bwMode="auto">
            <a:xfrm>
              <a:off x="1709" y="10341"/>
              <a:ext cx="3380" cy="445"/>
            </a:xfrm>
            <a:prstGeom prst="rect">
              <a:avLst/>
            </a:prstGeom>
            <a:noFill/>
            <a:ln w="9525">
              <a:noFill/>
              <a:miter lim="800000"/>
              <a:headEnd/>
              <a:tailEnd/>
            </a:ln>
          </p:spPr>
          <p:txBody>
            <a:bodyPr wrap="none"/>
            <a:lstStyle/>
            <a:p>
              <a:r>
                <a:rPr lang="es-ES" sz="1200">
                  <a:solidFill>
                    <a:srgbClr val="FF0000"/>
                  </a:solidFill>
                </a:rPr>
                <a:t>---- </a:t>
              </a:r>
              <a:r>
                <a:rPr lang="es-ES" sz="1200"/>
                <a:t>Próxima marca a interactuar</a:t>
              </a:r>
              <a:endParaRPr lang="es-ES"/>
            </a:p>
          </p:txBody>
        </p:sp>
      </p:grpSp>
      <p:sp>
        <p:nvSpPr>
          <p:cNvPr id="79901" name="Rectangle 29"/>
          <p:cNvSpPr>
            <a:spLocks noChangeArrowheads="1"/>
          </p:cNvSpPr>
          <p:nvPr/>
        </p:nvSpPr>
        <p:spPr bwMode="auto">
          <a:xfrm>
            <a:off x="611188" y="3933825"/>
            <a:ext cx="7848600" cy="2835275"/>
          </a:xfrm>
          <a:prstGeom prst="rect">
            <a:avLst/>
          </a:prstGeom>
          <a:noFill/>
          <a:ln w="9525">
            <a:noFill/>
            <a:miter lim="800000"/>
            <a:headEnd/>
            <a:tailEnd/>
          </a:ln>
          <a:effectLst/>
        </p:spPr>
        <p:txBody>
          <a:bodyPr anchor="ctr">
            <a:spAutoFit/>
          </a:bodyPr>
          <a:lstStyle/>
          <a:p>
            <a:pPr algn="just">
              <a:buFontTx/>
              <a:buChar char="•"/>
            </a:pPr>
            <a:r>
              <a:rPr lang="es-EC" sz="2000" b="1">
                <a:solidFill>
                  <a:srgbClr val="008000"/>
                </a:solidFill>
              </a:rPr>
              <a:t>Lanzar un nuevo envase de la marca Fontana: 3 litros agua mineral </a:t>
            </a:r>
          </a:p>
          <a:p>
            <a:pPr algn="just">
              <a:buFontTx/>
              <a:buChar char="•"/>
            </a:pPr>
            <a:r>
              <a:rPr lang="es-EC" sz="2000" b="1">
                <a:solidFill>
                  <a:srgbClr val="008000"/>
                </a:solidFill>
              </a:rPr>
              <a:t>Crear una nueva categoría: Agua Mineralizada</a:t>
            </a:r>
          </a:p>
          <a:p>
            <a:pPr algn="just">
              <a:buFontTx/>
              <a:buChar char="•"/>
            </a:pPr>
            <a:r>
              <a:rPr lang="es-EC" sz="2000" b="1">
                <a:solidFill>
                  <a:srgbClr val="008000"/>
                </a:solidFill>
              </a:rPr>
              <a:t>Bloquear a Güitig en los puntos de venta</a:t>
            </a:r>
          </a:p>
          <a:p>
            <a:pPr algn="just">
              <a:buFontTx/>
              <a:buChar char="•"/>
            </a:pPr>
            <a:r>
              <a:rPr lang="es-EC" sz="2000" b="1">
                <a:solidFill>
                  <a:srgbClr val="008000"/>
                </a:solidFill>
              </a:rPr>
              <a:t>Mayor rentabilidad para la empresa y mayor solidez de las marcas. </a:t>
            </a:r>
          </a:p>
          <a:p>
            <a:pPr algn="just">
              <a:buFontTx/>
              <a:buChar char="•"/>
            </a:pPr>
            <a:r>
              <a:rPr lang="es-EC" sz="2000" b="1">
                <a:solidFill>
                  <a:srgbClr val="008000"/>
                </a:solidFill>
              </a:rPr>
              <a:t>Generar a los inversionistas un rendimiento importante sobre su capital.</a:t>
            </a:r>
          </a:p>
          <a:p>
            <a:pPr algn="just">
              <a:buFontTx/>
              <a:buChar char="•"/>
            </a:pPr>
            <a:r>
              <a:rPr lang="es-EC" sz="2000" b="1">
                <a:solidFill>
                  <a:srgbClr val="008000"/>
                </a:solidFill>
              </a:rPr>
              <a:t>Generar un conjunto de políticas de crecimiento sostenido.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247</TotalTime>
  <Words>2566</Words>
  <Application>Microsoft Office PowerPoint</Application>
  <PresentationFormat>Presentación en pantalla (4:3)</PresentationFormat>
  <Paragraphs>451</Paragraphs>
  <Slides>61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61</vt:i4>
      </vt:variant>
    </vt:vector>
  </HeadingPairs>
  <TitlesOfParts>
    <vt:vector size="69" baseType="lpstr">
      <vt:lpstr>Arial</vt:lpstr>
      <vt:lpstr>Times New Roman</vt:lpstr>
      <vt:lpstr>Bookman Old Style</vt:lpstr>
      <vt:lpstr>Tahoma</vt:lpstr>
      <vt:lpstr>Wingdings</vt:lpstr>
      <vt:lpstr>Diseño predeterminado</vt:lpstr>
      <vt:lpstr>Gráfico de Microsoft Office Excel</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Plan de Negocios</vt:lpstr>
      <vt:lpstr>Niveles De Producto</vt:lpstr>
      <vt:lpstr>OBJETIVOS DE LA INVESTIGACION DE MERCADOS</vt:lpstr>
      <vt:lpstr>METODOLOGIA</vt:lpstr>
      <vt:lpstr>METODOLOGIA EXPLORATORIA</vt:lpstr>
      <vt:lpstr>METODOLOGIA DESCRIPTIVA</vt:lpstr>
      <vt:lpstr>CALCULO DE LA MUESTRA</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El Producto</vt:lpstr>
      <vt:lpstr>Diapositiva 45</vt:lpstr>
      <vt:lpstr>Diapositiva 46</vt:lpstr>
      <vt:lpstr>Diapositiva 47</vt:lpstr>
      <vt:lpstr>La Nueva Categoría</vt:lpstr>
      <vt:lpstr>Precio y Formato </vt:lpstr>
      <vt:lpstr>Diapositiva 50</vt:lpstr>
      <vt:lpstr>Diapositiva 51</vt:lpstr>
      <vt:lpstr>Matriz de Ciclo de Vida del Producto </vt:lpstr>
      <vt:lpstr>Matriz de Implicación</vt:lpstr>
      <vt:lpstr>Branding construcción de la identidad de una Marca </vt:lpstr>
      <vt:lpstr>Branding construcción de la identidad de una Marca </vt:lpstr>
      <vt:lpstr>Branding construcción de la identidad de una Marca </vt:lpstr>
      <vt:lpstr>Branding construcción de la identidad de una Marca </vt:lpstr>
      <vt:lpstr>Branding construcción de la identidad de una Marca </vt:lpstr>
      <vt:lpstr>Branding construcción de la identidad de una Marca </vt:lpstr>
      <vt:lpstr>Branding construcción de la identidad de una Marca </vt:lpstr>
      <vt:lpstr>Branding construcción de la identidad de una Marca </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MOSQUERA</dc:creator>
  <cp:lastModifiedBy>Administrador</cp:lastModifiedBy>
  <cp:revision>12</cp:revision>
  <dcterms:created xsi:type="dcterms:W3CDTF">2006-09-15T14:37:14Z</dcterms:created>
  <dcterms:modified xsi:type="dcterms:W3CDTF">2009-12-14T18:44:47Z</dcterms:modified>
</cp:coreProperties>
</file>