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56" r:id="rId3"/>
    <p:sldId id="300" r:id="rId4"/>
    <p:sldId id="29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301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314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5" r:id="rId53"/>
    <p:sldId id="313" r:id="rId54"/>
    <p:sldId id="316" r:id="rId55"/>
    <p:sldId id="317" r:id="rId56"/>
    <p:sldId id="318" r:id="rId57"/>
    <p:sldId id="283" r:id="rId58"/>
    <p:sldId id="281" r:id="rId59"/>
    <p:sldId id="284" r:id="rId60"/>
    <p:sldId id="282" r:id="rId61"/>
    <p:sldId id="285" r:id="rId62"/>
  </p:sldIdLst>
  <p:sldSz cx="9144000" cy="6858000" type="screen4x3"/>
  <p:notesSz cx="6858000" cy="9144000"/>
  <p:custShowLst>
    <p:custShow name="Presentación personalizada 1" id="0">
      <p:sldLst>
        <p:sld r:id="rId2"/>
      </p:sldLst>
    </p:custShow>
  </p:custShow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CCFF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20157" autoAdjust="0"/>
    <p:restoredTop sz="99831" autoAdjust="0"/>
  </p:normalViewPr>
  <p:slideViewPr>
    <p:cSldViewPr>
      <p:cViewPr varScale="1">
        <p:scale>
          <a:sx n="78" d="100"/>
          <a:sy n="78" d="100"/>
        </p:scale>
        <p:origin x="-1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00BAD-44AB-4EA9-8BA5-285FC03674B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20D6B-9C12-44E4-81AE-BAE8091071C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2B2F8-7870-4BD3-8636-CFEDEC5570D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688ADF7-47E0-4E6F-AEC1-3A00FBE5512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3D087-B3D5-41A2-9988-7A5230EC9C1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81E36-E406-442F-8E54-9D568CF1F9F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F2B56-FE66-4C66-86A7-7DEE9129323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6D8BD-8133-4E2D-9F47-3EAE652F2E0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71834-1024-4C89-8833-8016D4EDA4A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EBA3D-F0CA-4DDC-8B36-5C1B555A01D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3CD4A-4988-4225-BD00-CB9E3E38ABD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6C6EE-FF96-4B49-A08C-38C933C5986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8A944C-B814-46EE-BAF3-47415CB54DBA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Gr_fico_de_Microsoft_Office_Excel1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2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3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4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5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6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7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8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9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10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1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12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13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14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15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16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Gr_fico_de_Microsoft_Office_Excel17.xls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18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19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20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2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990600" y="1371600"/>
            <a:ext cx="75438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4400" b="1" i="1">
                <a:solidFill>
                  <a:schemeClr val="bg1"/>
                </a:solidFill>
              </a:rPr>
              <a:t>Programa de Comunicación para incentivar al ciudadano sobre la obligatoriedad del voto en las elecciones presidenciales”</a:t>
            </a:r>
            <a:endParaRPr lang="es-ES" sz="4400" b="1" i="1">
              <a:solidFill>
                <a:schemeClr val="bg1"/>
              </a:solidFill>
            </a:endParaRP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1219200" y="5318125"/>
            <a:ext cx="66294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s-ES_tradnl" sz="2500">
                <a:latin typeface="Arial Narrow" pitchFamily="34" charset="0"/>
              </a:rPr>
              <a:t>Sheyla Balón Z.                                      Erika García M.</a:t>
            </a:r>
            <a:endParaRPr lang="es-ES" sz="250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s-ES_tradnl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Plan Estratégico</a:t>
            </a:r>
            <a:endParaRPr lang="es-ES" b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s-ES_tradnl" sz="2600">
                <a:solidFill>
                  <a:srgbClr val="99CCFF"/>
                </a:solidFill>
                <a:latin typeface="Cooper Black" pitchFamily="18" charset="0"/>
              </a:rPr>
              <a:t>MISION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MX" sz="2500" i="1">
                <a:solidFill>
                  <a:schemeClr val="bg1"/>
                </a:solidFill>
                <a:cs typeface="Times New Roman" pitchFamily="18" charset="0"/>
              </a:rPr>
              <a:t>Crear conciencia nacional sobre la importancia de acudir a las urnas a depositar nuestro voto como aporte a la comunidad y a la nación.</a:t>
            </a:r>
            <a:endParaRPr lang="es-ES_tradnl" sz="2500" i="1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s-ES_tradnl" sz="2600">
                <a:solidFill>
                  <a:srgbClr val="99CCFF"/>
                </a:solidFill>
                <a:latin typeface="Cooper Black" pitchFamily="18" charset="0"/>
              </a:rPr>
              <a:t>VISION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s-MX" sz="2500" i="1">
                <a:solidFill>
                  <a:schemeClr val="bg1"/>
                </a:solidFill>
                <a:cs typeface="Times New Roman" pitchFamily="18" charset="0"/>
              </a:rPr>
              <a:t>Hacer del régimen electoral un elemento básico del sistema democrático que permita al elector ejercer su derecho.</a:t>
            </a:r>
            <a:r>
              <a:rPr lang="es-MX" sz="1800">
                <a:latin typeface="Arial Narrow" pitchFamily="34" charset="0"/>
                <a:cs typeface="Times New Roman" pitchFamily="18" charset="0"/>
              </a:rPr>
              <a:t> </a:t>
            </a:r>
            <a:endParaRPr lang="es-ES_tradnl" sz="1800">
              <a:latin typeface="Arial Narrow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s-ES_tradnl" sz="2600">
                <a:solidFill>
                  <a:srgbClr val="99CCFF"/>
                </a:solidFill>
                <a:latin typeface="Cooper Black" pitchFamily="18" charset="0"/>
              </a:rPr>
              <a:t>OBJETIVO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s-MX" sz="2500" i="1">
                <a:solidFill>
                  <a:schemeClr val="bg1"/>
                </a:solidFill>
                <a:cs typeface="Times New Roman" pitchFamily="18" charset="0"/>
              </a:rPr>
              <a:t>Disminuir el ausentismo electoral que proviene de la falta de interés de los ciudadanos hacia las elecciones presidenciales</a:t>
            </a:r>
            <a:r>
              <a:rPr lang="es-MX" sz="2900" i="1">
                <a:solidFill>
                  <a:schemeClr val="bg1"/>
                </a:solidFill>
                <a:cs typeface="Times New Roman" pitchFamily="18" charset="0"/>
              </a:rPr>
              <a:t>.</a:t>
            </a:r>
            <a:r>
              <a:rPr lang="es-MX" sz="2000">
                <a:latin typeface="Arial Narrow" pitchFamily="34" charset="0"/>
                <a:cs typeface="Times New Roman" pitchFamily="18" charset="0"/>
              </a:rPr>
              <a:t> </a:t>
            </a:r>
            <a:endParaRPr lang="es-ES" sz="2000">
              <a:latin typeface="Arial Narrow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s-ES" sz="200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POSICIONAMIENTO</a:t>
            </a:r>
            <a:endParaRPr lang="es-ES" b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Tx/>
              <a:buNone/>
            </a:pPr>
            <a:r>
              <a:rPr lang="es-MX" sz="2500" i="1">
                <a:solidFill>
                  <a:schemeClr val="bg1"/>
                </a:solidFill>
                <a:cs typeface="Times New Roman" pitchFamily="18" charset="0"/>
              </a:rPr>
              <a:t>	Las elecciones presidenciales están posicionadas como un acto de obligatoriedad para los ecuatorianos que causa en muchos casos malestar a los ciudadanos por tener que acudir a las juntas receptoras del voto para poder recibir el certificado de votación.</a:t>
            </a:r>
            <a:endParaRPr lang="es-ES" sz="2500" i="1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GRUPO OBJETIVO</a:t>
            </a:r>
            <a:endParaRPr lang="es-ES" b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2600" i="1">
                <a:solidFill>
                  <a:srgbClr val="99CCFF"/>
                </a:solidFill>
                <a:latin typeface="Cooper Black" pitchFamily="18" charset="0"/>
              </a:rPr>
              <a:t>Primario:</a:t>
            </a:r>
            <a:r>
              <a:rPr lang="es-ES_tradnl" sz="2500" i="1">
                <a:solidFill>
                  <a:schemeClr val="bg1"/>
                </a:solidFill>
                <a:cs typeface="Times New Roman" pitchFamily="18" charset="0"/>
              </a:rPr>
              <a:t> ciudadanos ecuatorianos mayores a 18 años, hombres y mujeres, que se encuentren en goce de todos los derechos políticos que manda la ley y que no se encuentran privados de ningún derecho por causa de algún hecho delictivo. </a:t>
            </a:r>
          </a:p>
          <a:p>
            <a:pPr algn="just"/>
            <a:endParaRPr lang="es-ES" sz="2500" i="1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r>
              <a:rPr lang="es-MX" sz="2600" i="1">
                <a:solidFill>
                  <a:srgbClr val="99CCFF"/>
                </a:solidFill>
                <a:latin typeface="Cooper Black" pitchFamily="18" charset="0"/>
              </a:rPr>
              <a:t>Secundario:</a:t>
            </a:r>
            <a:r>
              <a:rPr lang="es-MX" sz="2500" i="1">
                <a:solidFill>
                  <a:schemeClr val="bg1"/>
                </a:solidFill>
                <a:cs typeface="Times New Roman" pitchFamily="18" charset="0"/>
              </a:rPr>
              <a:t> personas mayores de 65 años</a:t>
            </a:r>
            <a:r>
              <a:rPr lang="es-MX" sz="2400">
                <a:latin typeface="Arial Narrow" pitchFamily="34" charset="0"/>
                <a:cs typeface="Times New Roman" pitchFamily="18" charset="0"/>
              </a:rPr>
              <a:t> </a:t>
            </a:r>
            <a:endParaRPr lang="es-ES" sz="2400">
              <a:cs typeface="Times New Roman" pitchFamily="18" charset="0"/>
            </a:endParaRPr>
          </a:p>
          <a:p>
            <a:endParaRPr lang="es-ES"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Segmentación del Mercado</a:t>
            </a:r>
            <a:endParaRPr lang="es-ES" b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MX" sz="2500" i="1">
                <a:solidFill>
                  <a:schemeClr val="bg1"/>
                </a:solidFill>
                <a:cs typeface="Times New Roman" pitchFamily="18" charset="0"/>
              </a:rPr>
              <a:t>Segmentación Geográfica: todas las provincias y cantones del país. (determinar las zonas  más sensibles al ausentismo)</a:t>
            </a:r>
            <a:endParaRPr lang="es-ES" sz="2500" i="1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Análisis de Cambio</a:t>
            </a:r>
            <a:endParaRPr lang="es-ES" b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124200"/>
            <a:ext cx="7772400" cy="2971800"/>
          </a:xfrm>
        </p:spPr>
        <p:txBody>
          <a:bodyPr/>
          <a:lstStyle/>
          <a:p>
            <a:pPr algn="ctr">
              <a:buFontTx/>
              <a:buNone/>
            </a:pPr>
            <a:r>
              <a:rPr lang="es-ES_tradnl" sz="3400" b="1">
                <a:solidFill>
                  <a:srgbClr val="99CCFF"/>
                </a:solidFill>
                <a:latin typeface="Cooper Black" pitchFamily="18" charset="0"/>
              </a:rPr>
              <a:t>Padrones Electorales</a:t>
            </a:r>
          </a:p>
          <a:p>
            <a:pPr algn="ctr">
              <a:buFontTx/>
              <a:buNone/>
            </a:pPr>
            <a:endParaRPr lang="es-ES_tradnl" sz="3400" b="1">
              <a:solidFill>
                <a:srgbClr val="99CCFF"/>
              </a:solidFill>
              <a:latin typeface="Cooper Black" pitchFamily="18" charset="0"/>
            </a:endParaRPr>
          </a:p>
          <a:p>
            <a:pPr algn="ctr">
              <a:buFontTx/>
              <a:buNone/>
            </a:pPr>
            <a:r>
              <a:rPr lang="es-ES_tradnl" sz="2500" i="1">
                <a:solidFill>
                  <a:schemeClr val="bg1"/>
                </a:solidFill>
                <a:cs typeface="Times New Roman" pitchFamily="18" charset="0"/>
              </a:rPr>
              <a:t>Actualización de Datos entre Registro Civil y TSE</a:t>
            </a:r>
            <a:endParaRPr lang="es-ES" sz="2500" i="1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Proyecto de Investigación</a:t>
            </a:r>
            <a:endParaRPr lang="es-ES" b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s-ES_tradnl" sz="2600" b="1">
                <a:solidFill>
                  <a:srgbClr val="99CCFF"/>
                </a:solidFill>
                <a:latin typeface="Cooper Black" pitchFamily="18" charset="0"/>
              </a:rPr>
              <a:t>OBJETIVO</a:t>
            </a:r>
          </a:p>
          <a:p>
            <a:pPr>
              <a:buFontTx/>
              <a:buNone/>
            </a:pPr>
            <a:r>
              <a:rPr lang="es-ES_tradnl" sz="2500" i="1">
                <a:solidFill>
                  <a:schemeClr val="bg1"/>
                </a:solidFill>
                <a:cs typeface="Times New Roman" pitchFamily="18" charset="0"/>
              </a:rPr>
              <a:t>	D</a:t>
            </a:r>
            <a:r>
              <a:rPr lang="es-ES" sz="2500" i="1">
                <a:solidFill>
                  <a:schemeClr val="bg1"/>
                </a:solidFill>
                <a:cs typeface="Times New Roman" pitchFamily="18" charset="0"/>
              </a:rPr>
              <a:t>eterminar cuales son los factores que llevan a aumentar el nivel de ausentismo y hasta que punto estos factores inciden en la ausencia de las elecciones presidenciales </a:t>
            </a:r>
            <a:endParaRPr lang="es-ES_tradnl" sz="2500" i="1">
              <a:solidFill>
                <a:schemeClr val="bg1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endParaRPr lang="es-ES_tradnl" sz="2500" i="1">
              <a:solidFill>
                <a:schemeClr val="bg1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s-ES_tradnl" sz="2600" b="1">
                <a:solidFill>
                  <a:srgbClr val="99CCFF"/>
                </a:solidFill>
                <a:latin typeface="Cooper Black" pitchFamily="18" charset="0"/>
              </a:rPr>
              <a:t>DISEÑO DE LA INVESTIGACION</a:t>
            </a:r>
          </a:p>
          <a:p>
            <a:pPr>
              <a:buFontTx/>
              <a:buNone/>
            </a:pPr>
            <a:r>
              <a:rPr lang="es-ES_tradnl" sz="2500" i="1">
                <a:solidFill>
                  <a:schemeClr val="bg1"/>
                </a:solidFill>
                <a:cs typeface="Times New Roman" pitchFamily="18" charset="0"/>
              </a:rPr>
              <a:t>	</a:t>
            </a:r>
            <a:r>
              <a:rPr lang="es-ES" sz="2500" i="1">
                <a:solidFill>
                  <a:schemeClr val="bg1"/>
                </a:solidFill>
                <a:cs typeface="Times New Roman" pitchFamily="18" charset="0"/>
              </a:rPr>
              <a:t>En una investigación de mercados, tipo primaria y cuantitativo</a:t>
            </a:r>
            <a:r>
              <a:rPr lang="es-ES"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Determinación de la Muestra</a:t>
            </a:r>
            <a:endParaRPr lang="es-ES" b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  <a:p>
            <a:endParaRPr lang="es-ES"/>
          </a:p>
        </p:txBody>
      </p:sp>
      <p:graphicFrame>
        <p:nvGraphicFramePr>
          <p:cNvPr id="69632" name="Object 1024"/>
          <p:cNvGraphicFramePr>
            <a:graphicFrameLocks noChangeAspect="1"/>
          </p:cNvGraphicFramePr>
          <p:nvPr/>
        </p:nvGraphicFramePr>
        <p:xfrm>
          <a:off x="2286000" y="2133600"/>
          <a:ext cx="3886200" cy="1552575"/>
        </p:xfrm>
        <a:graphic>
          <a:graphicData uri="http://schemas.openxmlformats.org/presentationml/2006/ole">
            <p:oleObj spid="_x0000_s69632" name="Ecuación" r:id="rId3" imgW="850680" imgH="558720" progId="Equation.3">
              <p:embed/>
            </p:oleObj>
          </a:graphicData>
        </a:graphic>
      </p:graphicFrame>
      <p:graphicFrame>
        <p:nvGraphicFramePr>
          <p:cNvPr id="69633" name="Object 1025"/>
          <p:cNvGraphicFramePr>
            <a:graphicFrameLocks noChangeAspect="1"/>
          </p:cNvGraphicFramePr>
          <p:nvPr/>
        </p:nvGraphicFramePr>
        <p:xfrm>
          <a:off x="2438400" y="4191000"/>
          <a:ext cx="3657600" cy="990600"/>
        </p:xfrm>
        <a:graphic>
          <a:graphicData uri="http://schemas.openxmlformats.org/presentationml/2006/ole">
            <p:oleObj spid="_x0000_s69633" name="Ecuación" r:id="rId4" imgW="1498320" imgH="457200" progId="Equation.3">
              <p:embed/>
            </p:oleObj>
          </a:graphicData>
        </a:graphic>
      </p:graphicFrame>
      <p:graphicFrame>
        <p:nvGraphicFramePr>
          <p:cNvPr id="69634" name="Object 1026"/>
          <p:cNvGraphicFramePr>
            <a:graphicFrameLocks noChangeAspect="1"/>
          </p:cNvGraphicFramePr>
          <p:nvPr/>
        </p:nvGraphicFramePr>
        <p:xfrm>
          <a:off x="2438400" y="5562600"/>
          <a:ext cx="2895600" cy="533400"/>
        </p:xfrm>
        <a:graphic>
          <a:graphicData uri="http://schemas.openxmlformats.org/presentationml/2006/ole">
            <p:oleObj spid="_x0000_s69634" name="Ecuación" r:id="rId5" imgW="507960" imgH="177480" progId="Equation.3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Encuestas</a:t>
            </a:r>
            <a:endParaRPr lang="es-ES" b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s-ES_tradnl" sz="3300" i="1">
                <a:solidFill>
                  <a:schemeClr val="bg1"/>
                </a:solidFill>
                <a:cs typeface="Times New Roman" pitchFamily="18" charset="0"/>
              </a:rPr>
              <a:t>			Ciudadanos de:</a:t>
            </a:r>
          </a:p>
          <a:p>
            <a:pPr>
              <a:buFontTx/>
              <a:buNone/>
            </a:pPr>
            <a:endParaRPr lang="es-ES_tradnl" sz="3300" i="1">
              <a:solidFill>
                <a:schemeClr val="bg1"/>
              </a:solidFill>
              <a:cs typeface="Times New Roman" pitchFamily="18" charset="0"/>
            </a:endParaRPr>
          </a:p>
          <a:p>
            <a:pPr lvl="4">
              <a:buFontTx/>
              <a:buChar char="•"/>
            </a:pPr>
            <a:r>
              <a:rPr lang="es-ES_tradnl" sz="3300" i="1">
                <a:solidFill>
                  <a:schemeClr val="bg1"/>
                </a:solidFill>
                <a:cs typeface="Times New Roman" pitchFamily="18" charset="0"/>
              </a:rPr>
              <a:t>GUAYAQUIL</a:t>
            </a:r>
          </a:p>
          <a:p>
            <a:pPr lvl="4">
              <a:buFontTx/>
              <a:buChar char="•"/>
            </a:pPr>
            <a:r>
              <a:rPr lang="es-ES_tradnl" sz="3300" i="1">
                <a:solidFill>
                  <a:schemeClr val="bg1"/>
                </a:solidFill>
                <a:cs typeface="Times New Roman" pitchFamily="18" charset="0"/>
              </a:rPr>
              <a:t>QUITO</a:t>
            </a:r>
          </a:p>
          <a:p>
            <a:pPr lvl="4">
              <a:buFontTx/>
              <a:buChar char="•"/>
            </a:pPr>
            <a:r>
              <a:rPr lang="es-ES_tradnl" sz="3300" i="1">
                <a:solidFill>
                  <a:schemeClr val="bg1"/>
                </a:solidFill>
                <a:cs typeface="Times New Roman" pitchFamily="18" charset="0"/>
              </a:rPr>
              <a:t>CUENCA</a:t>
            </a:r>
            <a:endParaRPr lang="es-ES" sz="3300" i="1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s-ES_tradnl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RESULTADOS DE LA ENCUESTA</a:t>
            </a:r>
            <a:endParaRPr lang="es-ES" b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2500" b="1">
                <a:latin typeface="Arial Narrow" pitchFamily="34" charset="0"/>
                <a:cs typeface="Times New Roman" pitchFamily="18" charset="0"/>
              </a:rPr>
              <a:t/>
            </a:r>
            <a:br>
              <a:rPr lang="es-MX" sz="2500" b="1">
                <a:latin typeface="Arial Narrow" pitchFamily="34" charset="0"/>
                <a:cs typeface="Times New Roman" pitchFamily="18" charset="0"/>
              </a:rPr>
            </a:br>
            <a:r>
              <a:rPr lang="es-MX" sz="2900" b="1">
                <a:solidFill>
                  <a:srgbClr val="FFFF00"/>
                </a:solidFill>
                <a:cs typeface="Times New Roman" pitchFamily="18" charset="0"/>
              </a:rPr>
              <a:t>Considera usted que el proceso electoral está completamente organizado?</a:t>
            </a:r>
            <a:r>
              <a:rPr lang="es-ES" sz="4800" b="1">
                <a:solidFill>
                  <a:srgbClr val="FFFF00"/>
                </a:solidFill>
                <a:cs typeface="Times New Roman" pitchFamily="18" charset="0"/>
              </a:rPr>
              <a:t/>
            </a:r>
            <a:br>
              <a:rPr lang="es-ES" sz="4800" b="1">
                <a:solidFill>
                  <a:srgbClr val="FFFF00"/>
                </a:solidFill>
                <a:cs typeface="Times New Roman" pitchFamily="18" charset="0"/>
              </a:rPr>
            </a:br>
            <a:endParaRPr lang="es-ES" sz="4800" b="1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800350" y="2343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838200" y="2057400"/>
          <a:ext cx="7620000" cy="4384675"/>
        </p:xfrm>
        <a:graphic>
          <a:graphicData uri="http://schemas.openxmlformats.org/presentationml/2006/ole">
            <p:oleObj spid="_x0000_s19460" name="Gráfico" r:id="rId4" imgW="3543808" imgH="2172218" progId="Excel.Chart.8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800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ECUADOR REPUBLICANO</a:t>
            </a:r>
            <a:endParaRPr lang="es-ES" sz="4800" b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s-ES_tradnl"/>
              <a:t>   </a:t>
            </a:r>
            <a:endParaRPr lang="es-E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2900" b="1">
                <a:solidFill>
                  <a:srgbClr val="FFFF00"/>
                </a:solidFill>
                <a:cs typeface="Times New Roman" pitchFamily="18" charset="0"/>
              </a:rPr>
              <a:t>Cuál sería la calificación del proceso electoral en general?</a:t>
            </a:r>
            <a:r>
              <a:rPr lang="es-ES" sz="2900" b="1">
                <a:solidFill>
                  <a:srgbClr val="FFFF00"/>
                </a:solidFill>
                <a:cs typeface="Times New Roman" pitchFamily="18" charset="0"/>
              </a:rPr>
              <a:t/>
            </a:r>
            <a:br>
              <a:rPr lang="es-ES" sz="2900" b="1">
                <a:solidFill>
                  <a:srgbClr val="FFFF00"/>
                </a:solidFill>
                <a:cs typeface="Times New Roman" pitchFamily="18" charset="0"/>
              </a:rPr>
            </a:br>
            <a:endParaRPr lang="es-ES" sz="2900" b="1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543175" y="2633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838200" y="2133600"/>
          <a:ext cx="7543800" cy="4238625"/>
        </p:xfrm>
        <a:graphic>
          <a:graphicData uri="http://schemas.openxmlformats.org/presentationml/2006/ole">
            <p:oleObj spid="_x0000_s20484" name="Gráfico" r:id="rId3" imgW="3677107" imgH="2038887" progId="Excel.Chart.8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2900" b="1">
                <a:solidFill>
                  <a:srgbClr val="FFFF00"/>
                </a:solidFill>
                <a:cs typeface="Times New Roman" pitchFamily="18" charset="0"/>
              </a:rPr>
              <a:t>Qué aspecto cree usted, que necesita mayor atención?</a:t>
            </a:r>
            <a:r>
              <a:rPr lang="es-ES" sz="2900" b="1">
                <a:solidFill>
                  <a:srgbClr val="FFFF00"/>
                </a:solidFill>
                <a:cs typeface="Times New Roman" pitchFamily="18" charset="0"/>
              </a:rPr>
              <a:t/>
            </a:r>
            <a:br>
              <a:rPr lang="es-ES" sz="2900" b="1">
                <a:solidFill>
                  <a:srgbClr val="FFFF00"/>
                </a:solidFill>
                <a:cs typeface="Times New Roman" pitchFamily="18" charset="0"/>
              </a:rPr>
            </a:br>
            <a:endParaRPr lang="es-ES" sz="2900" b="1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800350" y="2328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990600" y="1905000"/>
          <a:ext cx="7467600" cy="4578350"/>
        </p:xfrm>
        <a:graphic>
          <a:graphicData uri="http://schemas.openxmlformats.org/presentationml/2006/ole">
            <p:oleObj spid="_x0000_s21508" r:id="rId3" imgW="3543300" imgH="2200275" progId="Excel.Chart.8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2900" b="1">
                <a:solidFill>
                  <a:srgbClr val="FFFF00"/>
                </a:solidFill>
                <a:cs typeface="Times New Roman" pitchFamily="18" charset="0"/>
              </a:rPr>
              <a:t>Usted prefiere que el voto sea:</a:t>
            </a:r>
            <a:r>
              <a:rPr lang="es-ES" sz="2900" b="1">
                <a:solidFill>
                  <a:srgbClr val="FFFF00"/>
                </a:solidFill>
                <a:cs typeface="Times New Roman" pitchFamily="18" charset="0"/>
              </a:rPr>
              <a:t/>
            </a:r>
            <a:br>
              <a:rPr lang="es-ES" sz="2900" b="1">
                <a:solidFill>
                  <a:srgbClr val="FFFF00"/>
                </a:solidFill>
                <a:cs typeface="Times New Roman" pitchFamily="18" charset="0"/>
              </a:rPr>
            </a:br>
            <a:endParaRPr lang="es-ES" sz="2900" b="1">
              <a:solidFill>
                <a:srgbClr val="FFFF00"/>
              </a:solidFill>
              <a:cs typeface="Times New Roman" pitchFamily="18" charset="0"/>
            </a:endParaRP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609600" y="1981200"/>
          <a:ext cx="8001000" cy="4267200"/>
        </p:xfrm>
        <a:graphic>
          <a:graphicData uri="http://schemas.openxmlformats.org/presentationml/2006/ole">
            <p:oleObj spid="_x0000_s22532" name="Gráfico" r:id="rId3" imgW="4000782" imgH="1590966" progId="Excel.Chart.8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500" b="1">
                <a:latin typeface="Arial Narrow" pitchFamily="34" charset="0"/>
                <a:cs typeface="Times New Roman" pitchFamily="18" charset="0"/>
              </a:rPr>
              <a:t/>
            </a:r>
            <a:br>
              <a:rPr lang="es-ES_tradnl" sz="2500" b="1">
                <a:latin typeface="Arial Narrow" pitchFamily="34" charset="0"/>
                <a:cs typeface="Times New Roman" pitchFamily="18" charset="0"/>
              </a:rPr>
            </a:br>
            <a:r>
              <a:rPr lang="es-ES_tradnl" sz="2900" b="1">
                <a:solidFill>
                  <a:srgbClr val="FFFF00"/>
                </a:solidFill>
                <a:cs typeface="Times New Roman" pitchFamily="18" charset="0"/>
              </a:rPr>
              <a:t>Si el voto no fuera obligatorio, usted iría a votar?</a:t>
            </a:r>
            <a:endParaRPr lang="es-ES">
              <a:cs typeface="Times New Roman" pitchFamily="18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771775" y="2714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914400" y="2286000"/>
          <a:ext cx="7543800" cy="3962400"/>
        </p:xfrm>
        <a:graphic>
          <a:graphicData uri="http://schemas.openxmlformats.org/presentationml/2006/ole">
            <p:oleObj spid="_x0000_s23556" name="Gráfico" r:id="rId3" imgW="3600885" imgH="1429167" progId="Excel.Chart.8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2500" b="1">
                <a:latin typeface="Arial Narrow" pitchFamily="34" charset="0"/>
                <a:cs typeface="Times New Roman" pitchFamily="18" charset="0"/>
              </a:rPr>
              <a:t/>
            </a:r>
            <a:br>
              <a:rPr lang="es-MX" sz="2500" b="1">
                <a:latin typeface="Arial Narrow" pitchFamily="34" charset="0"/>
                <a:cs typeface="Times New Roman" pitchFamily="18" charset="0"/>
              </a:rPr>
            </a:br>
            <a:r>
              <a:rPr lang="es-MX" sz="2900" b="1">
                <a:solidFill>
                  <a:srgbClr val="FFFF00"/>
                </a:solidFill>
                <a:cs typeface="Times New Roman" pitchFamily="18" charset="0"/>
              </a:rPr>
              <a:t>Considera usted que el ausentismo ha amentado, sigue igual o ha disminuido?</a:t>
            </a:r>
            <a:r>
              <a:rPr lang="es-ES" sz="2500">
                <a:cs typeface="Times New Roman" pitchFamily="18" charset="0"/>
              </a:rPr>
              <a:t/>
            </a:r>
            <a:br>
              <a:rPr lang="es-ES" sz="2500">
                <a:cs typeface="Times New Roman" pitchFamily="18" charset="0"/>
              </a:rPr>
            </a:br>
            <a:endParaRPr lang="es-ES" sz="2500">
              <a:cs typeface="Times New Roman" pitchFamily="18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400300" y="2647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990600" y="2160588"/>
          <a:ext cx="7391400" cy="4032250"/>
        </p:xfrm>
        <a:graphic>
          <a:graphicData uri="http://schemas.openxmlformats.org/presentationml/2006/ole">
            <p:oleObj spid="_x0000_s24580" name="Gráfico" r:id="rId3" imgW="4343603" imgH="1562498" progId="Excel.Chart.8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900" b="1">
                <a:solidFill>
                  <a:srgbClr val="FFFF00"/>
                </a:solidFill>
                <a:cs typeface="Times New Roman" pitchFamily="18" charset="0"/>
              </a:rPr>
              <a:t>Está de acuerdo con que se limite el número de candidatos?</a:t>
            </a:r>
            <a:br>
              <a:rPr lang="es-ES_tradnl" sz="2900" b="1">
                <a:solidFill>
                  <a:srgbClr val="FFFF00"/>
                </a:solidFill>
                <a:cs typeface="Times New Roman" pitchFamily="18" charset="0"/>
              </a:rPr>
            </a:br>
            <a:endParaRPr lang="es-ES" sz="2900" b="1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652713" y="2728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609600" y="2057400"/>
          <a:ext cx="7620000" cy="4114800"/>
        </p:xfrm>
        <a:graphic>
          <a:graphicData uri="http://schemas.openxmlformats.org/presentationml/2006/ole">
            <p:oleObj spid="_x0000_s25604" name="Gráfico" r:id="rId3" imgW="3838945" imgH="1400699" progId="Excel.Chart.8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2900" b="1">
                <a:solidFill>
                  <a:srgbClr val="FFFF00"/>
                </a:solidFill>
                <a:cs typeface="Times New Roman" pitchFamily="18" charset="0"/>
              </a:rPr>
              <a:t>Cuál considera que es un número apropiado?</a:t>
            </a:r>
            <a:r>
              <a:rPr lang="es-ES" sz="2900" b="1">
                <a:solidFill>
                  <a:srgbClr val="FFFF00"/>
                </a:solidFill>
                <a:cs typeface="Times New Roman" pitchFamily="18" charset="0"/>
              </a:rPr>
              <a:t/>
            </a:r>
            <a:br>
              <a:rPr lang="es-ES" sz="2900" b="1">
                <a:solidFill>
                  <a:srgbClr val="FFFF00"/>
                </a:solidFill>
                <a:cs typeface="Times New Roman" pitchFamily="18" charset="0"/>
              </a:rPr>
            </a:br>
            <a:endParaRPr lang="es-ES" sz="2900" b="1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747963" y="2333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838200" y="1676400"/>
          <a:ext cx="7315200" cy="4343400"/>
        </p:xfrm>
        <a:graphic>
          <a:graphicData uri="http://schemas.openxmlformats.org/presentationml/2006/ole">
            <p:oleObj spid="_x0000_s26628" r:id="rId3" imgW="3648075" imgH="2190750" progId="Excel.Chart.8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Text Box 1029"/>
          <p:cNvSpPr txBox="1">
            <a:spLocks noChangeArrowheads="1"/>
          </p:cNvSpPr>
          <p:nvPr/>
        </p:nvSpPr>
        <p:spPr bwMode="auto">
          <a:xfrm>
            <a:off x="533400" y="1905000"/>
            <a:ext cx="77724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4000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TRAYECTORIA DEL AUSENTISMO ELECTORAL  EN EL ECUADOR. </a:t>
            </a:r>
          </a:p>
          <a:p>
            <a:pPr algn="ctr">
              <a:spcBef>
                <a:spcPct val="50000"/>
              </a:spcBef>
            </a:pPr>
            <a:endParaRPr lang="es-ES_tradnl" sz="4000" b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s-ES_tradnl" sz="4000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1978 -  1998</a:t>
            </a:r>
            <a:endParaRPr lang="es-ES" sz="4000" b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Ausentismo Electoral</a:t>
            </a:r>
            <a:endParaRPr lang="es-ES" b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095500" y="1638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457200" y="1828800"/>
          <a:ext cx="8305800" cy="4772025"/>
        </p:xfrm>
        <a:graphic>
          <a:graphicData uri="http://schemas.openxmlformats.org/presentationml/2006/ole">
            <p:oleObj spid="_x0000_s32771" name="Gráfico" r:id="rId3" imgW="4953384" imgH="3581926" progId="Excel.Chart.8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Población</a:t>
            </a:r>
            <a:endParaRPr lang="es-ES" b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33796" name="Rectangle 1028"/>
          <p:cNvSpPr>
            <a:spLocks noChangeArrowheads="1"/>
          </p:cNvSpPr>
          <p:nvPr/>
        </p:nvSpPr>
        <p:spPr bwMode="auto">
          <a:xfrm>
            <a:off x="2105025" y="1881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33795" name="Object 1027"/>
          <p:cNvGraphicFramePr>
            <a:graphicFrameLocks noChangeAspect="1"/>
          </p:cNvGraphicFramePr>
          <p:nvPr/>
        </p:nvGraphicFramePr>
        <p:xfrm>
          <a:off x="533400" y="1981200"/>
          <a:ext cx="8077200" cy="4533900"/>
        </p:xfrm>
        <a:graphic>
          <a:graphicData uri="http://schemas.openxmlformats.org/presentationml/2006/ole">
            <p:oleObj spid="_x0000_s33795" r:id="rId3" imgW="4933950" imgH="3095625" progId="Excel.Chart.8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s-ES_tradnl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Democracia</a:t>
            </a:r>
            <a:endParaRPr lang="es-ES" b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1219200"/>
          </a:xfrm>
        </p:spPr>
        <p:txBody>
          <a:bodyPr/>
          <a:lstStyle/>
          <a:p>
            <a:pPr algn="just">
              <a:buFontTx/>
              <a:buNone/>
            </a:pPr>
            <a:r>
              <a:rPr lang="es-ES_tradnl" sz="2500">
                <a:latin typeface="Arial Narrow" pitchFamily="34" charset="0"/>
                <a:cs typeface="Times New Roman" pitchFamily="18" charset="0"/>
              </a:rPr>
              <a:t>    </a:t>
            </a:r>
            <a:r>
              <a:rPr lang="es-ES_tradnl" sz="2500" i="1">
                <a:solidFill>
                  <a:schemeClr val="bg1"/>
                </a:solidFill>
                <a:cs typeface="Times New Roman" pitchFamily="18" charset="0"/>
              </a:rPr>
              <a:t>Es el predominio popular  en el Estado del gobierno del pueblo, régimen global de participación electoral.</a:t>
            </a:r>
            <a:endParaRPr lang="es-ES" sz="2500" i="1">
              <a:solidFill>
                <a:schemeClr val="bg1"/>
              </a:solidFill>
              <a:cs typeface="Times New Roman" pitchFamily="18" charset="0"/>
            </a:endParaRPr>
          </a:p>
          <a:p>
            <a:endParaRPr lang="es-ES" sz="2500" i="1">
              <a:solidFill>
                <a:schemeClr val="bg1"/>
              </a:solidFill>
            </a:endParaRPr>
          </a:p>
        </p:txBody>
      </p:sp>
      <p:sp>
        <p:nvSpPr>
          <p:cNvPr id="47108" name="Rectangle 1028"/>
          <p:cNvSpPr>
            <a:spLocks noChangeArrowheads="1"/>
          </p:cNvSpPr>
          <p:nvPr/>
        </p:nvSpPr>
        <p:spPr bwMode="auto">
          <a:xfrm>
            <a:off x="685800" y="3048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_tradnl" sz="4400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Sufragio</a:t>
            </a:r>
            <a:endParaRPr lang="es-ES" sz="4400" b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47109" name="Text Box 1029"/>
          <p:cNvSpPr txBox="1">
            <a:spLocks noChangeArrowheads="1"/>
          </p:cNvSpPr>
          <p:nvPr/>
        </p:nvSpPr>
        <p:spPr bwMode="auto">
          <a:xfrm>
            <a:off x="990600" y="4267200"/>
            <a:ext cx="72390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50000"/>
              </a:lnSpc>
              <a:spcBef>
                <a:spcPct val="50000"/>
              </a:spcBef>
            </a:pPr>
            <a:r>
              <a:rPr lang="es-ES_tradnl" sz="2500" i="1">
                <a:solidFill>
                  <a:schemeClr val="bg1"/>
                </a:solidFill>
                <a:cs typeface="Times New Roman" pitchFamily="18" charset="0"/>
              </a:rPr>
              <a:t>El sufragio es el sistema mediante el cual los </a:t>
            </a:r>
          </a:p>
          <a:p>
            <a:pPr algn="just">
              <a:lnSpc>
                <a:spcPct val="50000"/>
              </a:lnSpc>
              <a:spcBef>
                <a:spcPct val="50000"/>
              </a:spcBef>
            </a:pPr>
            <a:r>
              <a:rPr lang="es-ES_tradnl" sz="2500" i="1">
                <a:solidFill>
                  <a:schemeClr val="bg1"/>
                </a:solidFill>
                <a:cs typeface="Times New Roman" pitchFamily="18" charset="0"/>
              </a:rPr>
              <a:t>individuos expresan sus opiniones políticas, </a:t>
            </a:r>
          </a:p>
          <a:p>
            <a:pPr algn="just">
              <a:lnSpc>
                <a:spcPct val="50000"/>
              </a:lnSpc>
              <a:spcBef>
                <a:spcPct val="50000"/>
              </a:spcBef>
            </a:pPr>
            <a:r>
              <a:rPr lang="es-ES_tradnl" sz="2500" i="1">
                <a:solidFill>
                  <a:schemeClr val="bg1"/>
                </a:solidFill>
                <a:cs typeface="Times New Roman" pitchFamily="18" charset="0"/>
              </a:rPr>
              <a:t>ya sea para elegir al personal gobernante, o </a:t>
            </a:r>
          </a:p>
          <a:p>
            <a:pPr algn="just">
              <a:lnSpc>
                <a:spcPct val="50000"/>
              </a:lnSpc>
              <a:spcBef>
                <a:spcPct val="50000"/>
              </a:spcBef>
            </a:pPr>
            <a:r>
              <a:rPr lang="es-ES_tradnl" sz="2500" i="1">
                <a:solidFill>
                  <a:schemeClr val="bg1"/>
                </a:solidFill>
                <a:cs typeface="Times New Roman" pitchFamily="18" charset="0"/>
              </a:rPr>
              <a:t>para decidir por varios aspectos que tengan r</a:t>
            </a:r>
          </a:p>
          <a:p>
            <a:pPr algn="just">
              <a:lnSpc>
                <a:spcPct val="50000"/>
              </a:lnSpc>
              <a:spcBef>
                <a:spcPct val="50000"/>
              </a:spcBef>
            </a:pPr>
            <a:r>
              <a:rPr lang="es-ES_tradnl" sz="2500" i="1">
                <a:solidFill>
                  <a:schemeClr val="bg1"/>
                </a:solidFill>
                <a:cs typeface="Times New Roman" pitchFamily="18" charset="0"/>
              </a:rPr>
              <a:t>elación con la vida del Estado.</a:t>
            </a:r>
            <a:endParaRPr lang="es-ES" sz="2500" i="1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s-ES" sz="2500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Analfabetismo</a:t>
            </a:r>
            <a:endParaRPr lang="es-ES" b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34820" name="Rectangle 1028"/>
          <p:cNvSpPr>
            <a:spLocks noChangeArrowheads="1"/>
          </p:cNvSpPr>
          <p:nvPr/>
        </p:nvSpPr>
        <p:spPr bwMode="auto">
          <a:xfrm>
            <a:off x="2085975" y="213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34819" name="Object 1027"/>
          <p:cNvGraphicFramePr>
            <a:graphicFrameLocks noChangeAspect="1"/>
          </p:cNvGraphicFramePr>
          <p:nvPr/>
        </p:nvGraphicFramePr>
        <p:xfrm>
          <a:off x="533400" y="1828800"/>
          <a:ext cx="8153400" cy="4670425"/>
        </p:xfrm>
        <a:graphic>
          <a:graphicData uri="http://schemas.openxmlformats.org/presentationml/2006/ole">
            <p:oleObj spid="_x0000_s34819" r:id="rId3" imgW="4972050" imgH="2590800" progId="Excel.Chart.8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Indigenismo</a:t>
            </a:r>
            <a:endParaRPr lang="es-ES" b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35844" name="Rectangle 1028"/>
          <p:cNvSpPr>
            <a:spLocks noChangeArrowheads="1"/>
          </p:cNvSpPr>
          <p:nvPr/>
        </p:nvSpPr>
        <p:spPr bwMode="auto">
          <a:xfrm>
            <a:off x="2114550" y="2157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35843" name="Object 1027"/>
          <p:cNvGraphicFramePr>
            <a:graphicFrameLocks noChangeAspect="1"/>
          </p:cNvGraphicFramePr>
          <p:nvPr/>
        </p:nvGraphicFramePr>
        <p:xfrm>
          <a:off x="609600" y="2133600"/>
          <a:ext cx="8001000" cy="4302125"/>
        </p:xfrm>
        <a:graphic>
          <a:graphicData uri="http://schemas.openxmlformats.org/presentationml/2006/ole">
            <p:oleObj spid="_x0000_s35843" r:id="rId3" imgW="4914900" imgH="2543175" progId="Excel.Chart.8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r>
              <a:rPr lang="es-ES_tradnl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Migración</a:t>
            </a:r>
            <a:endParaRPr lang="es-ES" b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36868" name="Rectangle 1028"/>
          <p:cNvSpPr>
            <a:spLocks noChangeArrowheads="1"/>
          </p:cNvSpPr>
          <p:nvPr/>
        </p:nvSpPr>
        <p:spPr bwMode="auto">
          <a:xfrm>
            <a:off x="2081213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36867" name="Object 1027"/>
          <p:cNvGraphicFramePr>
            <a:graphicFrameLocks noChangeAspect="1"/>
          </p:cNvGraphicFramePr>
          <p:nvPr/>
        </p:nvGraphicFramePr>
        <p:xfrm>
          <a:off x="609600" y="1828800"/>
          <a:ext cx="7924800" cy="4725988"/>
        </p:xfrm>
        <a:graphic>
          <a:graphicData uri="http://schemas.openxmlformats.org/presentationml/2006/ole">
            <p:oleObj spid="_x0000_s36867" r:id="rId3" imgW="4981575" imgH="2628900" progId="Excel.Chart.8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s-ES_tradnl" sz="4000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Ausentismo por Región</a:t>
            </a:r>
            <a:endParaRPr lang="es-ES" sz="4000" b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128838" y="1700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304800" y="1676400"/>
          <a:ext cx="8534400" cy="4814888"/>
        </p:xfrm>
        <a:graphic>
          <a:graphicData uri="http://schemas.openxmlformats.org/presentationml/2006/ole">
            <p:oleObj spid="_x0000_s37891" r:id="rId3" imgW="4886325" imgH="3457575" progId="Excel.Chart.8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Ausentismo en las provincias de la Costa</a:t>
            </a:r>
            <a:endParaRPr lang="es-ES" sz="2800" b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100263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304800" y="1676400"/>
          <a:ext cx="8610600" cy="4879975"/>
        </p:xfrm>
        <a:graphic>
          <a:graphicData uri="http://schemas.openxmlformats.org/presentationml/2006/ole">
            <p:oleObj spid="_x0000_s38915" r:id="rId3" imgW="4943475" imgH="4038600" progId="Excel.Chart.8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Ausentismo en las provincias de la Sierra</a:t>
            </a:r>
            <a:endParaRPr lang="es-ES" sz="2800" b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081213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70656" name="Object 0"/>
          <p:cNvGraphicFramePr>
            <a:graphicFrameLocks noChangeAspect="1"/>
          </p:cNvGraphicFramePr>
          <p:nvPr/>
        </p:nvGraphicFramePr>
        <p:xfrm>
          <a:off x="381000" y="1828800"/>
          <a:ext cx="8382000" cy="4819650"/>
        </p:xfrm>
        <a:graphic>
          <a:graphicData uri="http://schemas.openxmlformats.org/presentationml/2006/ole">
            <p:oleObj spid="_x0000_s70656" name="Gráfico" r:id="rId3" imgW="4981922" imgH="3657960" progId="Excel.Chart.8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Ausentismo en las provincias del Austro</a:t>
            </a:r>
            <a:endParaRPr lang="es-ES" sz="2800" b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057400" y="1657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71680" name="Object 0"/>
          <p:cNvGraphicFramePr>
            <a:graphicFrameLocks noChangeAspect="1"/>
          </p:cNvGraphicFramePr>
          <p:nvPr/>
        </p:nvGraphicFramePr>
        <p:xfrm>
          <a:off x="304800" y="1828800"/>
          <a:ext cx="8458200" cy="4810125"/>
        </p:xfrm>
        <a:graphic>
          <a:graphicData uri="http://schemas.openxmlformats.org/presentationml/2006/ole">
            <p:oleObj spid="_x0000_s71680" r:id="rId4" imgW="5029200" imgH="3543300" progId="Excel.Chart.8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Ausentismo en las provincias del Oriente</a:t>
            </a:r>
            <a:endParaRPr lang="es-ES" sz="2800" b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2114550" y="1662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72704" name="Object 0"/>
          <p:cNvGraphicFramePr>
            <a:graphicFrameLocks noChangeAspect="1"/>
          </p:cNvGraphicFramePr>
          <p:nvPr/>
        </p:nvGraphicFramePr>
        <p:xfrm>
          <a:off x="304800" y="1752600"/>
          <a:ext cx="8534400" cy="4849813"/>
        </p:xfrm>
        <a:graphic>
          <a:graphicData uri="http://schemas.openxmlformats.org/presentationml/2006/ole">
            <p:oleObj spid="_x0000_s72704" r:id="rId3" imgW="4914900" imgH="3533775" progId="Excel.Chart.8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Ausentismo en la Región Insular</a:t>
            </a:r>
            <a:endParaRPr lang="es-ES" sz="2800" b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124075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381000" y="1828800"/>
          <a:ext cx="8305800" cy="4727575"/>
        </p:xfrm>
        <a:graphic>
          <a:graphicData uri="http://schemas.openxmlformats.org/presentationml/2006/ole">
            <p:oleObj spid="_x0000_s43011" r:id="rId3" imgW="4895850" imgH="2857500" progId="Excel.Chart.8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Ausentismo Real</a:t>
            </a:r>
            <a:endParaRPr lang="es-ES" b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124075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44145" name="Rectangle 113"/>
          <p:cNvSpPr>
            <a:spLocks noChangeArrowheads="1"/>
          </p:cNvSpPr>
          <p:nvPr/>
        </p:nvSpPr>
        <p:spPr bwMode="auto">
          <a:xfrm>
            <a:off x="3175" y="90805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ES" sz="12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</a:p>
          <a:p>
            <a:pPr eaLnBrk="0" hangingPunct="0"/>
            <a:endParaRPr lang="es-ES"/>
          </a:p>
        </p:txBody>
      </p:sp>
      <p:graphicFrame>
        <p:nvGraphicFramePr>
          <p:cNvPr id="44255" name="Object 223"/>
          <p:cNvGraphicFramePr>
            <a:graphicFrameLocks noChangeAspect="1"/>
          </p:cNvGraphicFramePr>
          <p:nvPr/>
        </p:nvGraphicFramePr>
        <p:xfrm>
          <a:off x="914400" y="2743200"/>
          <a:ext cx="7010400" cy="1693863"/>
        </p:xfrm>
        <a:graphic>
          <a:graphicData uri="http://schemas.openxmlformats.org/presentationml/2006/ole">
            <p:oleObj spid="_x0000_s44255" name="Hoja de cálculo" r:id="rId3" imgW="4057859" imgH="981606" progId="Excel.Sheet.8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s-ES_tradnl" sz="4800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Sistemas de Elecciones Presidenciales</a:t>
            </a:r>
            <a:endParaRPr lang="es-ES" sz="4800" b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Proyección del Ausentismo en las elecciones del 20 de Octubre de 2002</a:t>
            </a:r>
            <a:endParaRPr lang="es-ES" sz="2800" b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304800" y="2133600"/>
          <a:ext cx="8534400" cy="4410075"/>
        </p:xfrm>
        <a:graphic>
          <a:graphicData uri="http://schemas.openxmlformats.org/presentationml/2006/ole">
            <p:oleObj spid="_x0000_s61443" name="Gráfico" r:id="rId3" imgW="7239339" imgH="3715257" progId="Excel.Chart.8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PLAN ESTRATEGICO DE COMUNICACION</a:t>
            </a:r>
            <a:endParaRPr lang="es-EC" b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86000"/>
            <a:ext cx="7772400" cy="4114800"/>
          </a:xfrm>
        </p:spPr>
        <p:txBody>
          <a:bodyPr/>
          <a:lstStyle/>
          <a:p>
            <a:r>
              <a:rPr lang="en-US" i="1">
                <a:solidFill>
                  <a:schemeClr val="bg1"/>
                </a:solidFill>
              </a:rPr>
              <a:t>Plan Estratégico a corto plazo: </a:t>
            </a:r>
          </a:p>
          <a:p>
            <a:pPr lvl="1"/>
            <a:r>
              <a:rPr lang="en-US" i="1">
                <a:solidFill>
                  <a:schemeClr val="bg1"/>
                </a:solidFill>
              </a:rPr>
              <a:t>Campaña Publicitaria</a:t>
            </a:r>
          </a:p>
          <a:p>
            <a:pPr lvl="1">
              <a:buFontTx/>
              <a:buNone/>
            </a:pPr>
            <a:endParaRPr lang="en-US" i="1">
              <a:solidFill>
                <a:schemeClr val="bg1"/>
              </a:solidFill>
            </a:endParaRPr>
          </a:p>
          <a:p>
            <a:r>
              <a:rPr lang="en-US" i="1">
                <a:solidFill>
                  <a:schemeClr val="bg1"/>
                </a:solidFill>
              </a:rPr>
              <a:t>Plan Estratégico a largo plazo:</a:t>
            </a:r>
          </a:p>
          <a:p>
            <a:pPr lvl="1"/>
            <a:r>
              <a:rPr lang="en-US" i="1">
                <a:solidFill>
                  <a:schemeClr val="bg1"/>
                </a:solidFill>
              </a:rPr>
              <a:t>Programa de Educación </a:t>
            </a:r>
            <a:endParaRPr lang="es-EC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sz="2800" b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>
                <a:solidFill>
                  <a:schemeClr val="bg1"/>
                </a:solidFill>
              </a:rPr>
              <a:t>Mercado Meta: Individuos entre 26 y 40 años </a:t>
            </a:r>
          </a:p>
          <a:p>
            <a:r>
              <a:rPr lang="en-US" i="1">
                <a:solidFill>
                  <a:schemeClr val="bg1"/>
                </a:solidFill>
              </a:rPr>
              <a:t>Respuesta deseada: Votaciones Octubre 2002.</a:t>
            </a:r>
          </a:p>
          <a:p>
            <a:r>
              <a:rPr lang="en-US" i="1">
                <a:solidFill>
                  <a:schemeClr val="bg1"/>
                </a:solidFill>
              </a:rPr>
              <a:t>Posicionamiento deseado:  Proceso organizado, honesto</a:t>
            </a:r>
            <a:r>
              <a:rPr lang="en-US" i="1"/>
              <a:t>, </a:t>
            </a:r>
            <a:endParaRPr lang="es-EC" i="1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Objetivo de Comunicación</a:t>
            </a:r>
            <a:r>
              <a:rPr lang="en-US" sz="3600"/>
              <a:t>  </a:t>
            </a:r>
            <a:endParaRPr lang="es-EC" sz="360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>
                <a:solidFill>
                  <a:schemeClr val="bg1"/>
                </a:solidFill>
              </a:rPr>
              <a:t>Crear conciencia ciudadana</a:t>
            </a:r>
          </a:p>
          <a:p>
            <a:r>
              <a:rPr lang="en-US" i="1">
                <a:solidFill>
                  <a:schemeClr val="bg1"/>
                </a:solidFill>
              </a:rPr>
              <a:t>Creer en la democracia </a:t>
            </a:r>
          </a:p>
          <a:p>
            <a:endParaRPr lang="en-US" i="1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Concepto de Comunicación</a:t>
            </a:r>
            <a:r>
              <a:rPr lang="en-US" i="1">
                <a:solidFill>
                  <a:schemeClr val="bg1"/>
                </a:solidFill>
              </a:rPr>
              <a:t>   </a:t>
            </a:r>
          </a:p>
          <a:p>
            <a:pPr>
              <a:buFontTx/>
              <a:buNone/>
            </a:pPr>
            <a:r>
              <a:rPr lang="en-US" i="1">
                <a:solidFill>
                  <a:schemeClr val="bg1"/>
                </a:solidFill>
              </a:rPr>
              <a:t>El país cuenta contigo…….. Tu Voto Vale</a:t>
            </a:r>
            <a:endParaRPr lang="es-EC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Medios Publicitarios</a:t>
            </a:r>
            <a:endParaRPr lang="es-EC" b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4">
              <a:buFontTx/>
              <a:buChar char="•"/>
            </a:pPr>
            <a:r>
              <a:rPr lang="en-US" sz="3600" i="1">
                <a:solidFill>
                  <a:schemeClr val="bg1"/>
                </a:solidFill>
              </a:rPr>
              <a:t>Radio</a:t>
            </a:r>
          </a:p>
          <a:p>
            <a:pPr lvl="4">
              <a:buFontTx/>
              <a:buChar char="•"/>
            </a:pPr>
            <a:r>
              <a:rPr lang="en-US" sz="3600" i="1">
                <a:solidFill>
                  <a:schemeClr val="bg1"/>
                </a:solidFill>
              </a:rPr>
              <a:t>Prensa</a:t>
            </a:r>
          </a:p>
          <a:p>
            <a:pPr lvl="4">
              <a:buFontTx/>
              <a:buChar char="•"/>
            </a:pPr>
            <a:r>
              <a:rPr lang="en-US" sz="3600" i="1">
                <a:solidFill>
                  <a:schemeClr val="bg1"/>
                </a:solidFill>
              </a:rPr>
              <a:t>Televisión </a:t>
            </a:r>
          </a:p>
          <a:p>
            <a:pPr lvl="4">
              <a:buFontTx/>
              <a:buChar char="•"/>
            </a:pPr>
            <a:r>
              <a:rPr lang="en-US" sz="3600" i="1">
                <a:solidFill>
                  <a:schemeClr val="bg1"/>
                </a:solidFill>
              </a:rPr>
              <a:t>Vallas fotográficas</a:t>
            </a:r>
          </a:p>
          <a:p>
            <a:pPr lvl="4">
              <a:buFontTx/>
              <a:buChar char="•"/>
            </a:pPr>
            <a:r>
              <a:rPr lang="en-US" sz="3600" i="1">
                <a:solidFill>
                  <a:schemeClr val="bg1"/>
                </a:solidFill>
              </a:rPr>
              <a:t>Revistas</a:t>
            </a:r>
            <a:endParaRPr lang="es-EC" sz="3600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Radio	</a:t>
            </a:r>
            <a:endParaRPr lang="es-EC" b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s-EC" sz="2400" i="1">
                <a:solidFill>
                  <a:schemeClr val="bg1"/>
                </a:solidFill>
                <a:cs typeface="Arial" charset="0"/>
              </a:rPr>
              <a:t>Sabes por qué ....Tu Voto Vale?</a:t>
            </a:r>
            <a:endParaRPr lang="es-ES_tradnl" sz="2400" i="1">
              <a:solidFill>
                <a:schemeClr val="bg1"/>
              </a:solidFill>
              <a:cs typeface="Arial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s-EC" sz="2400" i="1">
                <a:solidFill>
                  <a:schemeClr val="bg1"/>
                </a:solidFill>
                <a:cs typeface="Arial" charset="0"/>
              </a:rPr>
              <a:t>Tu voto vale</a:t>
            </a:r>
            <a:endParaRPr lang="es-ES_tradnl" sz="2400" i="1">
              <a:solidFill>
                <a:schemeClr val="bg1"/>
              </a:solidFill>
              <a:cs typeface="Arial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s-EC" sz="2400" i="1">
                <a:solidFill>
                  <a:schemeClr val="bg1"/>
                </a:solidFill>
                <a:cs typeface="Arial" charset="0"/>
              </a:rPr>
              <a:t>Porque con él reafirmas la democracia en el país.</a:t>
            </a:r>
            <a:endParaRPr lang="es-ES_tradnl" sz="2400" i="1">
              <a:solidFill>
                <a:schemeClr val="bg1"/>
              </a:solidFill>
              <a:cs typeface="Arial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s-EC" sz="2400" i="1">
                <a:solidFill>
                  <a:schemeClr val="bg1"/>
                </a:solidFill>
                <a:cs typeface="Arial" charset="0"/>
              </a:rPr>
              <a:t>Tu voto vale</a:t>
            </a:r>
            <a:endParaRPr lang="es-ES_tradnl" sz="2400" i="1">
              <a:solidFill>
                <a:schemeClr val="bg1"/>
              </a:solidFill>
              <a:cs typeface="Arial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s-EC" sz="2400" i="1">
                <a:solidFill>
                  <a:schemeClr val="bg1"/>
                </a:solidFill>
                <a:cs typeface="Arial" charset="0"/>
              </a:rPr>
              <a:t>Porque con él ejerces tu derecho a expresarte</a:t>
            </a:r>
            <a:endParaRPr lang="es-ES_tradnl" sz="2400" i="1">
              <a:solidFill>
                <a:schemeClr val="bg1"/>
              </a:solidFill>
              <a:cs typeface="Arial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s-EC" sz="2400" i="1">
                <a:solidFill>
                  <a:schemeClr val="bg1"/>
                </a:solidFill>
                <a:cs typeface="Arial" charset="0"/>
              </a:rPr>
              <a:t>Tu voto vale</a:t>
            </a:r>
            <a:endParaRPr lang="es-ES_tradnl" sz="2400" i="1">
              <a:solidFill>
                <a:schemeClr val="bg1"/>
              </a:solidFill>
              <a:cs typeface="Arial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s-EC" sz="2400" i="1">
                <a:solidFill>
                  <a:schemeClr val="bg1"/>
                </a:solidFill>
                <a:cs typeface="Arial" charset="0"/>
              </a:rPr>
              <a:t>Porque con él puedes conseguir un Ecuador mejor</a:t>
            </a:r>
            <a:endParaRPr lang="es-ES_tradnl" sz="2400" i="1">
              <a:solidFill>
                <a:schemeClr val="bg1"/>
              </a:solidFill>
              <a:cs typeface="Arial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s-EC" sz="2400" i="1">
                <a:solidFill>
                  <a:schemeClr val="bg1"/>
                </a:solidFill>
                <a:cs typeface="Arial" charset="0"/>
              </a:rPr>
              <a:t>Tu voto vale</a:t>
            </a:r>
            <a:endParaRPr lang="es-ES_tradnl" sz="2400" i="1">
              <a:solidFill>
                <a:schemeClr val="bg1"/>
              </a:solidFill>
              <a:cs typeface="Arial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s-EC" sz="2400" i="1">
                <a:solidFill>
                  <a:schemeClr val="bg1"/>
                </a:solidFill>
                <a:cs typeface="Arial" charset="0"/>
              </a:rPr>
              <a:t>Porque Tú decides por tu país.</a:t>
            </a:r>
            <a:endParaRPr lang="es-ES_tradnl" sz="2400" i="1">
              <a:solidFill>
                <a:schemeClr val="bg1"/>
              </a:solidFill>
              <a:cs typeface="Arial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s-EC" sz="2400" i="1">
                <a:solidFill>
                  <a:schemeClr val="bg1"/>
                </a:solidFill>
                <a:cs typeface="Arial" charset="0"/>
              </a:rPr>
              <a:t> </a:t>
            </a:r>
            <a:endParaRPr lang="es-ES_tradnl" sz="2400" i="1">
              <a:solidFill>
                <a:schemeClr val="bg1"/>
              </a:solidFill>
              <a:cs typeface="Arial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s-EC" sz="2400" b="1" i="1">
                <a:solidFill>
                  <a:schemeClr val="bg1"/>
                </a:solidFill>
                <a:cs typeface="Arial" charset="0"/>
              </a:rPr>
              <a:t>El próximo 20 de Octubre acude a las urnas,</a:t>
            </a:r>
            <a:endParaRPr lang="es-ES_tradnl" sz="2400" i="1">
              <a:solidFill>
                <a:schemeClr val="bg1"/>
              </a:solidFill>
              <a:cs typeface="Arial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s-EC" sz="2400" b="1" i="1">
                <a:solidFill>
                  <a:schemeClr val="bg1"/>
                </a:solidFill>
                <a:cs typeface="Arial" charset="0"/>
              </a:rPr>
              <a:t>Tienes una cita con tu país </a:t>
            </a:r>
            <a:endParaRPr lang="es-ES_tradnl" sz="2400" i="1">
              <a:solidFill>
                <a:schemeClr val="bg1"/>
              </a:solidFill>
              <a:cs typeface="Arial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s-EC" sz="2400" b="1" i="1">
                <a:solidFill>
                  <a:schemeClr val="bg1"/>
                </a:solidFill>
                <a:cs typeface="Arial" charset="0"/>
              </a:rPr>
              <a:t>no dejes pasar la oportunidad </a:t>
            </a:r>
            <a:endParaRPr lang="es-ES_tradnl" sz="2400" i="1">
              <a:solidFill>
                <a:schemeClr val="bg1"/>
              </a:solidFill>
              <a:cs typeface="Arial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s-EC" sz="2400" b="1" i="1">
                <a:solidFill>
                  <a:schemeClr val="bg1"/>
                </a:solidFill>
                <a:cs typeface="Arial" charset="0"/>
              </a:rPr>
              <a:t>de ser parte del Ecuador.</a:t>
            </a:r>
            <a:endParaRPr lang="es-ES_tradnl" sz="2400" i="1">
              <a:solidFill>
                <a:schemeClr val="bg1"/>
              </a:solidFill>
              <a:cs typeface="Arial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s-EC" b="1" i="1">
                <a:solidFill>
                  <a:schemeClr val="bg1"/>
                </a:solidFill>
                <a:cs typeface="Arial" charset="0"/>
              </a:rPr>
              <a:t> </a:t>
            </a:r>
            <a:endParaRPr lang="es-ES_tradnl" i="1">
              <a:solidFill>
                <a:schemeClr val="bg1"/>
              </a:solidFill>
              <a:cs typeface="Arial" charset="0"/>
            </a:endParaRPr>
          </a:p>
          <a:p>
            <a:pPr>
              <a:lnSpc>
                <a:spcPct val="90000"/>
              </a:lnSpc>
            </a:pPr>
            <a:endParaRPr lang="es-ES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s-ES_tradnl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PRENSA</a:t>
            </a:r>
            <a:endParaRPr lang="es-ES" b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</p:txBody>
      </p:sp>
      <p:pic>
        <p:nvPicPr>
          <p:cNvPr id="54276" name="Picture 4" descr="C:\WINDOWS\Escritorio\anuncio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2870200" cy="4419600"/>
          </a:xfrm>
          <a:prstGeom prst="rect">
            <a:avLst/>
          </a:prstGeom>
          <a:noFill/>
        </p:spPr>
      </p:pic>
      <p:pic>
        <p:nvPicPr>
          <p:cNvPr id="54277" name="Picture 5" descr="C:\WINDOWS\Escritorio\anuncio diari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24000"/>
            <a:ext cx="28702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TELEVISION</a:t>
            </a:r>
            <a:endParaRPr lang="es-ES" b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s-MX" sz="1800" i="1">
                <a:solidFill>
                  <a:schemeClr val="bg1"/>
                </a:solidFill>
                <a:cs typeface="Times New Roman" pitchFamily="18" charset="0"/>
              </a:rPr>
              <a:t>Se realizarán tomas de una ciudad del Ecuador en la que presenta una montaña, y desde ahí se ve todo el panorama de un lago.</a:t>
            </a:r>
            <a:endParaRPr lang="es-ES" sz="1800" i="1">
              <a:solidFill>
                <a:schemeClr val="bg1"/>
              </a:solidFill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s-MX" sz="1800" i="1">
                <a:solidFill>
                  <a:schemeClr val="bg1"/>
                </a:solidFill>
                <a:cs typeface="Times New Roman" pitchFamily="18" charset="0"/>
              </a:rPr>
              <a:t> </a:t>
            </a:r>
            <a:endParaRPr lang="es-ES" sz="1800" i="1">
              <a:solidFill>
                <a:schemeClr val="bg1"/>
              </a:solidFill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s-MX" sz="1800" i="1">
                <a:solidFill>
                  <a:schemeClr val="bg1"/>
                </a:solidFill>
                <a:cs typeface="Times New Roman" pitchFamily="18" charset="0"/>
              </a:rPr>
              <a:t>En la punta de la montaña estarán dos jóvenes, un chico y una chica, agarrando muy fuerte el asta de la bandera flameante del Ecuador, y mirando hacia el horizonte.</a:t>
            </a:r>
            <a:endParaRPr lang="es-ES" sz="1800" i="1">
              <a:solidFill>
                <a:schemeClr val="bg1"/>
              </a:solidFill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s-MX" sz="1800" i="1">
                <a:solidFill>
                  <a:schemeClr val="bg1"/>
                </a:solidFill>
                <a:cs typeface="Times New Roman" pitchFamily="18" charset="0"/>
              </a:rPr>
              <a:t> </a:t>
            </a:r>
            <a:endParaRPr lang="es-ES" sz="1800" i="1">
              <a:solidFill>
                <a:schemeClr val="bg1"/>
              </a:solidFill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s-MX" sz="1800" i="1">
                <a:solidFill>
                  <a:schemeClr val="bg1"/>
                </a:solidFill>
                <a:cs typeface="Times New Roman" pitchFamily="18" charset="0"/>
              </a:rPr>
              <a:t>Las tomas del paisaje se harán con un giro de 180</a:t>
            </a:r>
            <a:r>
              <a:rPr lang="es-MX" sz="1800" i="1" baseline="30000">
                <a:solidFill>
                  <a:schemeClr val="bg1"/>
                </a:solidFill>
                <a:cs typeface="Times New Roman" pitchFamily="18" charset="0"/>
              </a:rPr>
              <a:t>o</a:t>
            </a:r>
            <a:r>
              <a:rPr lang="es-MX" sz="1800" i="1">
                <a:solidFill>
                  <a:schemeClr val="bg1"/>
                </a:solidFill>
                <a:cs typeface="Times New Roman" pitchFamily="18" charset="0"/>
              </a:rPr>
              <a:t> centrándose en los dos jóvenes con miradas muy serias; esto se realizará en los primeros 10 segundos.</a:t>
            </a:r>
            <a:endParaRPr lang="es-ES" sz="1800" i="1">
              <a:solidFill>
                <a:schemeClr val="bg1"/>
              </a:solidFill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s-MX" sz="1800" i="1">
                <a:solidFill>
                  <a:schemeClr val="bg1"/>
                </a:solidFill>
                <a:cs typeface="Times New Roman" pitchFamily="18" charset="0"/>
              </a:rPr>
              <a:t> </a:t>
            </a:r>
            <a:endParaRPr lang="es-ES" sz="1800" i="1">
              <a:solidFill>
                <a:schemeClr val="bg1"/>
              </a:solidFill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s-MX" sz="1800" i="1">
                <a:solidFill>
                  <a:schemeClr val="bg1"/>
                </a:solidFill>
                <a:cs typeface="Times New Roman" pitchFamily="18" charset="0"/>
              </a:rPr>
              <a:t>Luego, en la parte central se abrirá verticalmente un fondo negro, en el cual aparece el mensaje con letras blancas:</a:t>
            </a:r>
            <a:endParaRPr lang="es-ES" sz="1800" i="1">
              <a:solidFill>
                <a:schemeClr val="bg1"/>
              </a:solidFill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s-MX" sz="1800" i="1">
                <a:solidFill>
                  <a:schemeClr val="bg1"/>
                </a:solidFill>
                <a:cs typeface="Times New Roman" pitchFamily="18" charset="0"/>
              </a:rPr>
              <a:t> </a:t>
            </a:r>
            <a:endParaRPr lang="es-ES" sz="1800" i="1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s-MX" sz="1800" b="1" i="1">
                <a:solidFill>
                  <a:schemeClr val="bg1"/>
                </a:solidFill>
                <a:cs typeface="Times New Roman" pitchFamily="18" charset="0"/>
              </a:rPr>
              <a:t>Sólo tú puedes cambiar el país,</a:t>
            </a:r>
            <a:endParaRPr lang="es-ES" sz="1800" i="1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s-MX" sz="1800" b="1" i="1">
                <a:solidFill>
                  <a:schemeClr val="bg1"/>
                </a:solidFill>
                <a:cs typeface="Times New Roman" pitchFamily="18" charset="0"/>
              </a:rPr>
              <a:t>y darle nueva vida a la democracia</a:t>
            </a:r>
            <a:endParaRPr lang="es-ES" sz="1800" i="1">
              <a:solidFill>
                <a:schemeClr val="bg1"/>
              </a:solidFill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s-MX" sz="1800" i="1">
                <a:solidFill>
                  <a:schemeClr val="bg1"/>
                </a:solidFill>
                <a:cs typeface="Times New Roman" pitchFamily="18" charset="0"/>
              </a:rPr>
              <a:t> </a:t>
            </a:r>
            <a:endParaRPr lang="es-ES" sz="1800" i="1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s-MX" sz="2000" i="1">
                <a:solidFill>
                  <a:schemeClr val="bg1"/>
                </a:solidFill>
                <a:cs typeface="Times New Roman" pitchFamily="18" charset="0"/>
              </a:rPr>
              <a:t>Después, se cierra la pantalla negra, apareciendo las imágenes de los chicos con la bandera, por 5 segundos, y se vuelve a abrir con el siguiente mensaje:</a:t>
            </a:r>
            <a:endParaRPr lang="es-ES" sz="2000" i="1">
              <a:solidFill>
                <a:schemeClr val="bg1"/>
              </a:solidFill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s-MX" sz="2000" i="1">
                <a:solidFill>
                  <a:schemeClr val="bg1"/>
                </a:solidFill>
                <a:cs typeface="Times New Roman" pitchFamily="18" charset="0"/>
              </a:rPr>
              <a:t> </a:t>
            </a:r>
            <a:endParaRPr lang="es-ES" sz="2000" i="1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s-MX" sz="2000" b="1" i="1">
                <a:solidFill>
                  <a:schemeClr val="bg1"/>
                </a:solidFill>
                <a:cs typeface="Times New Roman" pitchFamily="18" charset="0"/>
              </a:rPr>
              <a:t>Vota éste 20 de Octubre,</a:t>
            </a:r>
            <a:endParaRPr lang="es-ES" sz="2000" i="1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s-MX" sz="2000" b="1" i="1">
                <a:solidFill>
                  <a:schemeClr val="bg1"/>
                </a:solidFill>
                <a:cs typeface="Times New Roman" pitchFamily="18" charset="0"/>
              </a:rPr>
              <a:t>El país cuenta contigo,</a:t>
            </a:r>
            <a:endParaRPr lang="es-ES" sz="2000" i="1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s-ES_tradnl" sz="2000" b="1" i="1">
                <a:solidFill>
                  <a:schemeClr val="bg1"/>
                </a:solidFill>
              </a:rPr>
              <a:t>Tu voto vale...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ES_tradnl" sz="2000" b="1" i="1">
                <a:solidFill>
                  <a:schemeClr val="bg1"/>
                </a:solidFill>
                <a:cs typeface="Times New Roman" pitchFamily="18" charset="0"/>
              </a:rPr>
              <a:t> </a:t>
            </a:r>
            <a:endParaRPr lang="es-ES" sz="2000" i="1">
              <a:solidFill>
                <a:schemeClr val="bg1"/>
              </a:solidFill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s-MX" sz="2000" i="1">
                <a:solidFill>
                  <a:schemeClr val="bg1"/>
                </a:solidFill>
                <a:cs typeface="Times New Roman" pitchFamily="18" charset="0"/>
              </a:rPr>
              <a:t> </a:t>
            </a:r>
            <a:endParaRPr lang="es-ES" sz="2000" i="1">
              <a:solidFill>
                <a:schemeClr val="bg1"/>
              </a:solidFill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s-MX" sz="2000" i="1">
                <a:solidFill>
                  <a:schemeClr val="bg1"/>
                </a:solidFill>
                <a:cs typeface="Times New Roman" pitchFamily="18" charset="0"/>
              </a:rPr>
              <a:t>Luego, vuelve a salir otra pantalla completamente negra, y en la parte inferior izquierda aparece el mensaje:</a:t>
            </a:r>
            <a:endParaRPr lang="es-ES" sz="2000" i="1">
              <a:solidFill>
                <a:schemeClr val="bg1"/>
              </a:solidFill>
              <a:cs typeface="Times New Roman" pitchFamily="18" charset="0"/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es-MX" sz="2000" b="1" i="1">
                <a:solidFill>
                  <a:schemeClr val="bg1"/>
                </a:solidFill>
                <a:cs typeface="Times New Roman" pitchFamily="18" charset="0"/>
              </a:rPr>
              <a:t>Tu eliges..... tu votas...... tu vales......</a:t>
            </a:r>
            <a:endParaRPr lang="es-ES" sz="2000" i="1">
              <a:solidFill>
                <a:schemeClr val="bg1"/>
              </a:solidFill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s-MX" sz="2000" i="1">
                <a:solidFill>
                  <a:schemeClr val="bg1"/>
                </a:solidFill>
                <a:cs typeface="Times New Roman" pitchFamily="18" charset="0"/>
              </a:rPr>
              <a:t> </a:t>
            </a:r>
            <a:endParaRPr lang="es-ES" sz="2000" i="1">
              <a:solidFill>
                <a:schemeClr val="bg1"/>
              </a:solidFill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s-MX" sz="2000" i="1">
                <a:solidFill>
                  <a:schemeClr val="bg1"/>
                </a:solidFill>
                <a:cs typeface="Times New Roman" pitchFamily="18" charset="0"/>
              </a:rPr>
              <a:t>Este mensaje sale de manera corrida y el comercial termina en el momento en que termina de correr por toda la pantalla el último mensaje.</a:t>
            </a:r>
            <a:endParaRPr lang="es-ES" sz="2000" i="1">
              <a:solidFill>
                <a:schemeClr val="bg1"/>
              </a:solidFill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s-MX" sz="2000" i="1">
                <a:solidFill>
                  <a:schemeClr val="bg1"/>
                </a:solidFill>
                <a:cs typeface="Times New Roman" pitchFamily="18" charset="0"/>
              </a:rPr>
              <a:t> </a:t>
            </a:r>
            <a:endParaRPr lang="es-ES" sz="2000" i="1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s-ES" sz="2000" i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s-ES" sz="28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s-ES_tradnl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VALLAS PUBLICITARIAS</a:t>
            </a:r>
            <a:endParaRPr lang="es-ES" b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</p:txBody>
      </p:sp>
      <p:pic>
        <p:nvPicPr>
          <p:cNvPr id="57348" name="Picture 4" descr="C:\Mis documentos\Tesis\Diseños\Tesis Sheyla\VALLAfinal 1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371600"/>
            <a:ext cx="4332288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 Análisis situacional del sistema formal de elecciones presidenciales</a:t>
            </a:r>
            <a:br>
              <a:rPr lang="es-ES" sz="3200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</a:br>
            <a:endParaRPr lang="es-ES" sz="3200" b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2500" i="1">
                <a:solidFill>
                  <a:schemeClr val="bg1"/>
                </a:solidFill>
                <a:cs typeface="Times New Roman" pitchFamily="18" charset="0"/>
              </a:rPr>
              <a:t>Convocatoria</a:t>
            </a:r>
          </a:p>
          <a:p>
            <a:r>
              <a:rPr lang="es-ES_tradnl" sz="2500" i="1">
                <a:solidFill>
                  <a:schemeClr val="bg1"/>
                </a:solidFill>
                <a:cs typeface="Times New Roman" pitchFamily="18" charset="0"/>
              </a:rPr>
              <a:t>Presentación de candidatos</a:t>
            </a:r>
          </a:p>
          <a:p>
            <a:r>
              <a:rPr lang="es-ES_tradnl" sz="2500" i="1">
                <a:solidFill>
                  <a:schemeClr val="bg1"/>
                </a:solidFill>
                <a:cs typeface="Times New Roman" pitchFamily="18" charset="0"/>
              </a:rPr>
              <a:t>Papeletas electorales</a:t>
            </a:r>
          </a:p>
          <a:p>
            <a:r>
              <a:rPr lang="es-ES_tradnl" sz="2500" i="1">
                <a:solidFill>
                  <a:schemeClr val="bg1"/>
                </a:solidFill>
                <a:cs typeface="Times New Roman" pitchFamily="18" charset="0"/>
              </a:rPr>
              <a:t>Padrón electoral</a:t>
            </a:r>
          </a:p>
          <a:p>
            <a:r>
              <a:rPr lang="es-ES_tradnl" sz="2500" i="1">
                <a:solidFill>
                  <a:schemeClr val="bg1"/>
                </a:solidFill>
                <a:cs typeface="Times New Roman" pitchFamily="18" charset="0"/>
              </a:rPr>
              <a:t>Votaciones</a:t>
            </a:r>
          </a:p>
          <a:p>
            <a:r>
              <a:rPr lang="es-ES_tradnl" sz="2500" i="1">
                <a:solidFill>
                  <a:schemeClr val="bg1"/>
                </a:solidFill>
                <a:cs typeface="Times New Roman" pitchFamily="18" charset="0"/>
              </a:rPr>
              <a:t>Escrutinios</a:t>
            </a:r>
          </a:p>
          <a:p>
            <a:endParaRPr lang="es-ES" sz="2500" i="1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C:\Mis documentos\Tesis\Diseños\Tesis Sheyla\VALLAfinal 3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762000"/>
            <a:ext cx="4510088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Mis documentos\Tesis\Diseños\Tesis Sheyla\VALLAfinal 4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533400"/>
            <a:ext cx="4806950" cy="5945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Programa de Educación</a:t>
            </a:r>
            <a:endParaRPr lang="es-EC" sz="4000" b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800"/>
          </a:p>
          <a:p>
            <a:pPr lvl="1">
              <a:lnSpc>
                <a:spcPct val="90000"/>
              </a:lnSpc>
            </a:pPr>
            <a:r>
              <a:rPr lang="en-US" i="1">
                <a:solidFill>
                  <a:schemeClr val="bg1"/>
                </a:solidFill>
              </a:rPr>
              <a:t>Objetivo del Programa:  Fortalecer la democracia enfocándose en la educación de los jóvenes.</a:t>
            </a:r>
          </a:p>
          <a:p>
            <a:pPr lvl="1">
              <a:lnSpc>
                <a:spcPct val="90000"/>
              </a:lnSpc>
            </a:pPr>
            <a:r>
              <a:rPr lang="en-US" i="1">
                <a:solidFill>
                  <a:schemeClr val="bg1"/>
                </a:solidFill>
              </a:rPr>
              <a:t>Visión:  Que los ciudadanos acepten al sufragio como un derecho más no como un deber.</a:t>
            </a:r>
          </a:p>
          <a:p>
            <a:pPr lvl="1">
              <a:lnSpc>
                <a:spcPct val="90000"/>
              </a:lnSpc>
            </a:pPr>
            <a:r>
              <a:rPr lang="en-US" i="1">
                <a:solidFill>
                  <a:schemeClr val="bg1"/>
                </a:solidFill>
              </a:rPr>
              <a:t>Misión:  Impartir la materia “Cultura Democrática” en todas las instituciones secundarias.</a:t>
            </a:r>
            <a:r>
              <a:rPr lang="en-US" sz="2400"/>
              <a:t> </a:t>
            </a:r>
            <a:endParaRPr lang="es-EC" sz="24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ESTRATEGIA A LARGO PLAZO</a:t>
            </a:r>
            <a:endParaRPr lang="es-ES" b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Estructura del Programa de Educación</a:t>
            </a:r>
            <a:endParaRPr lang="es-EC" b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Democracia</a:t>
            </a:r>
          </a:p>
          <a:p>
            <a:r>
              <a:rPr lang="en-US"/>
              <a:t>Sufragio</a:t>
            </a:r>
          </a:p>
          <a:p>
            <a:r>
              <a:rPr lang="en-US"/>
              <a:t>Sistema de Elecciones</a:t>
            </a:r>
          </a:p>
          <a:p>
            <a:r>
              <a:rPr lang="en-US"/>
              <a:t>Funciones de los Gobernantes</a:t>
            </a:r>
          </a:p>
          <a:p>
            <a:r>
              <a:rPr lang="en-US"/>
              <a:t>Actividades Extracurriculares:  Congreso Intercolegial:  “Salvemos la Democracia”.</a:t>
            </a:r>
          </a:p>
          <a:p>
            <a:endParaRPr lang="es-EC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Evaluación Social</a:t>
            </a:r>
            <a:endParaRPr lang="es-EC" b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4">
              <a:buFontTx/>
              <a:buChar char="•"/>
            </a:pPr>
            <a:r>
              <a:rPr lang="en-US" sz="4400" i="1">
                <a:solidFill>
                  <a:schemeClr val="bg1"/>
                </a:solidFill>
              </a:rPr>
              <a:t>Ausentismo</a:t>
            </a:r>
          </a:p>
          <a:p>
            <a:pPr lvl="4">
              <a:buFontTx/>
              <a:buChar char="•"/>
            </a:pPr>
            <a:r>
              <a:rPr lang="en-US" sz="4400" i="1">
                <a:solidFill>
                  <a:schemeClr val="bg1"/>
                </a:solidFill>
              </a:rPr>
              <a:t>Cultura Democrática</a:t>
            </a:r>
          </a:p>
          <a:p>
            <a:pPr lvl="4">
              <a:buFontTx/>
              <a:buChar char="•"/>
            </a:pPr>
            <a:r>
              <a:rPr lang="en-US" sz="4400" i="1">
                <a:solidFill>
                  <a:schemeClr val="bg1"/>
                </a:solidFill>
              </a:rPr>
              <a:t>Cultura Cívica</a:t>
            </a:r>
            <a:endParaRPr lang="es-EC" sz="4400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Evaluación Económica</a:t>
            </a:r>
            <a:endParaRPr lang="es-EC" b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s-ES_tradnl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Conclusiones</a:t>
            </a:r>
            <a:br>
              <a:rPr lang="es-ES_tradnl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</a:br>
            <a:r>
              <a:rPr lang="es-ES_tradnl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/>
            </a:r>
            <a:br>
              <a:rPr lang="es-ES_tradnl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</a:br>
            <a:r>
              <a:rPr lang="es-ES_tradnl" sz="2500" b="1">
                <a:solidFill>
                  <a:srgbClr val="99CCFF"/>
                </a:solidFill>
                <a:latin typeface="Cooper Black" pitchFamily="18" charset="0"/>
              </a:rPr>
              <a:t>Factores Influyentes del Ausentismo Electoral</a:t>
            </a:r>
            <a:endParaRPr lang="es-ES" sz="2500" b="1">
              <a:solidFill>
                <a:srgbClr val="99CCFF"/>
              </a:solidFill>
              <a:latin typeface="Cooper Black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514600"/>
            <a:ext cx="4038600" cy="4114800"/>
          </a:xfrm>
        </p:spPr>
        <p:txBody>
          <a:bodyPr/>
          <a:lstStyle/>
          <a:p>
            <a:pPr>
              <a:buFontTx/>
              <a:buNone/>
            </a:pPr>
            <a:r>
              <a:rPr lang="es-ES_tradnl" sz="3000" b="1" i="1">
                <a:solidFill>
                  <a:srgbClr val="99CCFF"/>
                </a:solidFill>
              </a:rPr>
              <a:t>Factores Conductuales</a:t>
            </a:r>
          </a:p>
          <a:p>
            <a:r>
              <a:rPr lang="es-ES_tradnl" sz="3200" i="1">
                <a:solidFill>
                  <a:schemeClr val="bg1"/>
                </a:solidFill>
              </a:rPr>
              <a:t>Indiferencia</a:t>
            </a:r>
          </a:p>
          <a:p>
            <a:r>
              <a:rPr lang="es-ES_tradnl" sz="3200" i="1">
                <a:solidFill>
                  <a:schemeClr val="bg1"/>
                </a:solidFill>
              </a:rPr>
              <a:t>Desconfianza</a:t>
            </a:r>
          </a:p>
          <a:p>
            <a:r>
              <a:rPr lang="es-ES_tradnl" sz="3200" i="1">
                <a:solidFill>
                  <a:schemeClr val="bg1"/>
                </a:solidFill>
              </a:rPr>
              <a:t>Descontento</a:t>
            </a:r>
            <a:endParaRPr lang="es-ES" sz="3200" i="1">
              <a:solidFill>
                <a:schemeClr val="bg1"/>
              </a:solidFill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14600"/>
            <a:ext cx="3810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s-ES_tradnl" sz="3000" b="1" i="1">
                <a:solidFill>
                  <a:srgbClr val="99CCFF"/>
                </a:solidFill>
              </a:rPr>
              <a:t>Factores Sociales</a:t>
            </a:r>
          </a:p>
          <a:p>
            <a:r>
              <a:rPr lang="es-ES_tradnl" sz="3200" i="1">
                <a:solidFill>
                  <a:schemeClr val="bg1"/>
                </a:solidFill>
              </a:rPr>
              <a:t>Población</a:t>
            </a:r>
          </a:p>
          <a:p>
            <a:r>
              <a:rPr lang="es-ES_tradnl" sz="3200" i="1">
                <a:solidFill>
                  <a:schemeClr val="bg1"/>
                </a:solidFill>
              </a:rPr>
              <a:t>Analfabetismo</a:t>
            </a:r>
          </a:p>
          <a:p>
            <a:r>
              <a:rPr lang="es-ES_tradnl" sz="3200" i="1">
                <a:solidFill>
                  <a:schemeClr val="bg1"/>
                </a:solidFill>
              </a:rPr>
              <a:t>Migración</a:t>
            </a:r>
          </a:p>
          <a:p>
            <a:r>
              <a:rPr lang="es-ES_tradnl" sz="3200" i="1">
                <a:solidFill>
                  <a:schemeClr val="bg1"/>
                </a:solidFill>
              </a:rPr>
              <a:t>Indigenismo</a:t>
            </a:r>
          </a:p>
          <a:p>
            <a:endParaRPr lang="es-ES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Conclusiones</a:t>
            </a:r>
            <a:endParaRPr lang="es-ES" b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s-ES_tradnl" i="1">
                <a:solidFill>
                  <a:schemeClr val="bg1"/>
                </a:solidFill>
              </a:rPr>
              <a:t>Regiones de mayor tendencia al Ausentismo Electoral:</a:t>
            </a:r>
          </a:p>
          <a:p>
            <a:r>
              <a:rPr lang="es-ES_tradnl" i="1">
                <a:solidFill>
                  <a:schemeClr val="bg1"/>
                </a:solidFill>
              </a:rPr>
              <a:t>Costa</a:t>
            </a:r>
          </a:p>
          <a:p>
            <a:r>
              <a:rPr lang="es-ES_tradnl" i="1">
                <a:solidFill>
                  <a:schemeClr val="bg1"/>
                </a:solidFill>
              </a:rPr>
              <a:t>Austro</a:t>
            </a:r>
          </a:p>
          <a:p>
            <a:pPr>
              <a:buFontTx/>
              <a:buNone/>
            </a:pPr>
            <a:endParaRPr lang="es-ES_tradnl" i="1">
              <a:solidFill>
                <a:schemeClr val="bg1"/>
              </a:solidFill>
            </a:endParaRPr>
          </a:p>
          <a:p>
            <a:endParaRPr lang="es-ES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Conclusiones</a:t>
            </a:r>
            <a:endParaRPr lang="es-ES" b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i="1">
                <a:solidFill>
                  <a:schemeClr val="bg1"/>
                </a:solidFill>
              </a:rPr>
              <a:t>Irregularidades en el proceso electoral</a:t>
            </a:r>
          </a:p>
          <a:p>
            <a:r>
              <a:rPr lang="es-ES_tradnl" i="1">
                <a:solidFill>
                  <a:schemeClr val="bg1"/>
                </a:solidFill>
              </a:rPr>
              <a:t>Voto obligatorio</a:t>
            </a:r>
            <a:endParaRPr lang="es-ES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Sistema Formal de Elecciones</a:t>
            </a:r>
            <a:endParaRPr lang="es-ES" b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ctr">
              <a:spcBef>
                <a:spcPct val="0"/>
              </a:spcBef>
              <a:buFontTx/>
              <a:buNone/>
            </a:pPr>
            <a:endParaRPr lang="es-ES_tradnl" sz="4400" b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  <a:p>
            <a:pPr marL="2209800" lvl="4" indent="-381000">
              <a:spcBef>
                <a:spcPct val="0"/>
              </a:spcBef>
              <a:buFontTx/>
              <a:buNone/>
            </a:pPr>
            <a:r>
              <a:rPr lang="es-ES_tradnl" sz="2600">
                <a:solidFill>
                  <a:srgbClr val="99CCFF"/>
                </a:solidFill>
                <a:latin typeface="Cooper Black" pitchFamily="18" charset="0"/>
              </a:rPr>
              <a:t>      FORTALEZAS:</a:t>
            </a:r>
          </a:p>
          <a:p>
            <a:pPr marL="609600" indent="-609600" algn="ctr">
              <a:spcBef>
                <a:spcPct val="0"/>
              </a:spcBef>
              <a:buFontTx/>
              <a:buNone/>
            </a:pPr>
            <a:endParaRPr lang="es-ES_tradnl" sz="3900">
              <a:solidFill>
                <a:srgbClr val="99CCFF"/>
              </a:solidFill>
              <a:latin typeface="Cooper Black" pitchFamily="18" charset="0"/>
            </a:endParaRPr>
          </a:p>
          <a:p>
            <a:pPr marL="1752600" lvl="3" indent="-381000">
              <a:spcBef>
                <a:spcPct val="0"/>
              </a:spcBef>
            </a:pPr>
            <a:r>
              <a:rPr lang="es-MX" sz="2900" i="1">
                <a:solidFill>
                  <a:schemeClr val="bg1"/>
                </a:solidFill>
                <a:cs typeface="Times New Roman" pitchFamily="18" charset="0"/>
              </a:rPr>
              <a:t>Sistema organizado. </a:t>
            </a:r>
            <a:endParaRPr lang="es-ES" sz="2900" i="1">
              <a:solidFill>
                <a:schemeClr val="bg1"/>
              </a:solidFill>
              <a:cs typeface="Times New Roman" pitchFamily="18" charset="0"/>
            </a:endParaRPr>
          </a:p>
          <a:p>
            <a:pPr marL="1752600" lvl="3" indent="-381000">
              <a:spcBef>
                <a:spcPct val="0"/>
              </a:spcBef>
            </a:pPr>
            <a:r>
              <a:rPr lang="es-MX" sz="2900" i="1">
                <a:solidFill>
                  <a:schemeClr val="bg1"/>
                </a:solidFill>
                <a:cs typeface="Times New Roman" pitchFamily="18" charset="0"/>
              </a:rPr>
              <a:t>Apoyo de los medios de </a:t>
            </a:r>
          </a:p>
          <a:p>
            <a:pPr marL="1752600" lvl="3" indent="-381000">
              <a:spcBef>
                <a:spcPct val="0"/>
              </a:spcBef>
              <a:buFontTx/>
              <a:buNone/>
            </a:pPr>
            <a:r>
              <a:rPr lang="es-MX" sz="2900" i="1">
                <a:solidFill>
                  <a:schemeClr val="bg1"/>
                </a:solidFill>
                <a:cs typeface="Times New Roman" pitchFamily="18" charset="0"/>
              </a:rPr>
              <a:t>	comunicación  </a:t>
            </a:r>
            <a:endParaRPr lang="es-ES" sz="2900" i="1">
              <a:solidFill>
                <a:schemeClr val="bg1"/>
              </a:solidFill>
              <a:cs typeface="Times New Roman" pitchFamily="18" charset="0"/>
            </a:endParaRPr>
          </a:p>
          <a:p>
            <a:pPr marL="1752600" lvl="3" indent="-381000">
              <a:spcBef>
                <a:spcPct val="0"/>
              </a:spcBef>
            </a:pPr>
            <a:r>
              <a:rPr lang="es-MX" sz="2900" i="1">
                <a:solidFill>
                  <a:schemeClr val="bg1"/>
                </a:solidFill>
                <a:cs typeface="Times New Roman" pitchFamily="18" charset="0"/>
              </a:rPr>
              <a:t>Sistemas de Información</a:t>
            </a:r>
          </a:p>
          <a:p>
            <a:pPr marL="1752600" lvl="3" indent="-381000"/>
            <a:endParaRPr lang="es-ES" sz="2900" i="1">
              <a:solidFill>
                <a:schemeClr val="bg1"/>
              </a:solidFill>
              <a:cs typeface="Times New Roman" pitchFamily="18" charset="0"/>
            </a:endParaRPr>
          </a:p>
          <a:p>
            <a:pPr marL="609600" indent="-609600"/>
            <a:endParaRPr lang="es-ES" sz="4100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s-ES_tradnl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Conclusiones</a:t>
            </a:r>
            <a:endParaRPr lang="es-ES" b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algn="just"/>
            <a:r>
              <a:rPr lang="es-ES_tradnl" sz="2800" i="1">
                <a:solidFill>
                  <a:schemeClr val="bg1"/>
                </a:solidFill>
              </a:rPr>
              <a:t>E</a:t>
            </a:r>
            <a:r>
              <a:rPr lang="es-ES" sz="2800" i="1">
                <a:solidFill>
                  <a:schemeClr val="bg1"/>
                </a:solidFill>
              </a:rPr>
              <a:t>l Ecuador necesita fortalecer la cultura cívica, la cultura democrática, y así modificar las condiciones de vida de nuestro país, incrementar sus niveles de oportunidad y disfrutar de la salud, la educación, la seguridad social, la</a:t>
            </a:r>
            <a:endParaRPr lang="es-ES_tradnl" sz="2800" i="1">
              <a:solidFill>
                <a:schemeClr val="bg1"/>
              </a:solidFill>
            </a:endParaRPr>
          </a:p>
          <a:p>
            <a:pPr algn="just">
              <a:buFontTx/>
              <a:buNone/>
            </a:pPr>
            <a:r>
              <a:rPr lang="es-ES_tradnl" sz="2800" i="1">
                <a:solidFill>
                  <a:schemeClr val="bg1"/>
                </a:solidFill>
              </a:rPr>
              <a:t>	</a:t>
            </a:r>
            <a:r>
              <a:rPr lang="es-ES" sz="2800" i="1">
                <a:solidFill>
                  <a:schemeClr val="bg1"/>
                </a:solidFill>
              </a:rPr>
              <a:t>comunicación, el desarrollo cultural </a:t>
            </a:r>
            <a:endParaRPr lang="es-ES_tradnl" sz="2800" i="1">
              <a:solidFill>
                <a:schemeClr val="bg1"/>
              </a:solidFill>
            </a:endParaRPr>
          </a:p>
          <a:p>
            <a:pPr algn="just">
              <a:buFontTx/>
              <a:buNone/>
            </a:pPr>
            <a:r>
              <a:rPr lang="es-ES_tradnl" sz="2800" i="1">
                <a:solidFill>
                  <a:schemeClr val="bg1"/>
                </a:solidFill>
              </a:rPr>
              <a:t>	</a:t>
            </a:r>
            <a:r>
              <a:rPr lang="es-ES" sz="2800" i="1">
                <a:solidFill>
                  <a:schemeClr val="bg1"/>
                </a:solidFill>
              </a:rPr>
              <a:t>y el bienestar colectivo y lograr una</a:t>
            </a:r>
            <a:endParaRPr lang="es-ES_tradnl" sz="2800" i="1">
              <a:solidFill>
                <a:schemeClr val="bg1"/>
              </a:solidFill>
            </a:endParaRPr>
          </a:p>
          <a:p>
            <a:pPr algn="just">
              <a:buFontTx/>
              <a:buNone/>
            </a:pPr>
            <a:r>
              <a:rPr lang="es-ES" sz="2800" i="1">
                <a:solidFill>
                  <a:schemeClr val="bg1"/>
                </a:solidFill>
              </a:rPr>
              <a:t> </a:t>
            </a:r>
            <a:r>
              <a:rPr lang="es-ES_tradnl" sz="2800" i="1">
                <a:solidFill>
                  <a:schemeClr val="bg1"/>
                </a:solidFill>
              </a:rPr>
              <a:t>	</a:t>
            </a:r>
            <a:r>
              <a:rPr lang="es-ES" sz="2800" i="1">
                <a:solidFill>
                  <a:schemeClr val="bg1"/>
                </a:solidFill>
              </a:rPr>
              <a:t>conciencia cívica, política y ética.</a:t>
            </a:r>
          </a:p>
          <a:p>
            <a:endParaRPr lang="es-ES" sz="2800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Recomendaciones</a:t>
            </a:r>
            <a:endParaRPr lang="es-ES" b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s-ES_tradnl" i="1">
                <a:solidFill>
                  <a:schemeClr val="bg1"/>
                </a:solidFill>
              </a:rPr>
              <a:t>Aplicar Programa de Comunicación</a:t>
            </a:r>
          </a:p>
          <a:p>
            <a:pPr algn="just">
              <a:lnSpc>
                <a:spcPct val="90000"/>
              </a:lnSpc>
            </a:pPr>
            <a:r>
              <a:rPr lang="es-ES_tradnl" i="1">
                <a:solidFill>
                  <a:schemeClr val="bg1"/>
                </a:solidFill>
              </a:rPr>
              <a:t>Perfil de candidato</a:t>
            </a:r>
          </a:p>
          <a:p>
            <a:pPr algn="just">
              <a:lnSpc>
                <a:spcPct val="90000"/>
              </a:lnSpc>
            </a:pPr>
            <a:r>
              <a:rPr lang="es-ES_tradnl" i="1">
                <a:solidFill>
                  <a:schemeClr val="bg1"/>
                </a:solidFill>
              </a:rPr>
              <a:t>Voto obligatorio</a:t>
            </a:r>
          </a:p>
          <a:p>
            <a:pPr algn="just">
              <a:lnSpc>
                <a:spcPct val="90000"/>
              </a:lnSpc>
            </a:pPr>
            <a:r>
              <a:rPr lang="es-ES_tradnl" i="1">
                <a:solidFill>
                  <a:schemeClr val="bg1"/>
                </a:solidFill>
              </a:rPr>
              <a:t>El voto: un derecho más que un deber</a:t>
            </a:r>
          </a:p>
          <a:p>
            <a:pPr algn="just">
              <a:lnSpc>
                <a:spcPct val="90000"/>
              </a:lnSpc>
            </a:pPr>
            <a:r>
              <a:rPr lang="es-ES_tradnl" i="1">
                <a:solidFill>
                  <a:schemeClr val="bg1"/>
                </a:solidFill>
              </a:rPr>
              <a:t>Proceso transparente: 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s-ES_tradnl" i="1">
                <a:solidFill>
                  <a:schemeClr val="bg1"/>
                </a:solidFill>
              </a:rPr>
              <a:t>	Reestructurar organismos como el Registro Civil.</a:t>
            </a:r>
          </a:p>
          <a:p>
            <a:pPr algn="just">
              <a:lnSpc>
                <a:spcPct val="90000"/>
              </a:lnSpc>
            </a:pPr>
            <a:endParaRPr lang="es-ES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Sistema Formal de Elecciones</a:t>
            </a:r>
            <a:endParaRPr lang="es-ES" b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s-ES_tradnl" sz="4400" b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  <a:p>
            <a:pPr algn="ctr">
              <a:buFontTx/>
              <a:buNone/>
            </a:pPr>
            <a:r>
              <a:rPr lang="es-ES_tradnl" sz="2600">
                <a:solidFill>
                  <a:srgbClr val="99CCFF"/>
                </a:solidFill>
                <a:latin typeface="Cooper Black" pitchFamily="18" charset="0"/>
              </a:rPr>
              <a:t>OPORTUNIDADES</a:t>
            </a:r>
          </a:p>
          <a:p>
            <a:pPr algn="ctr">
              <a:buFontTx/>
              <a:buNone/>
            </a:pPr>
            <a:endParaRPr lang="es-ES_tradnl" sz="2600">
              <a:solidFill>
                <a:srgbClr val="99CCFF"/>
              </a:solidFill>
              <a:latin typeface="Cooper Black" pitchFamily="18" charset="0"/>
            </a:endParaRPr>
          </a:p>
          <a:p>
            <a:pPr algn="ctr"/>
            <a:r>
              <a:rPr lang="es-ES_tradnl" sz="2900" i="1">
                <a:solidFill>
                  <a:schemeClr val="bg1"/>
                </a:solidFill>
                <a:cs typeface="Times New Roman" pitchFamily="18" charset="0"/>
              </a:rPr>
              <a:t>Programa de información educativa</a:t>
            </a:r>
          </a:p>
          <a:p>
            <a:pPr algn="ctr"/>
            <a:r>
              <a:rPr lang="es-ES_tradnl" sz="2900" i="1">
                <a:solidFill>
                  <a:schemeClr val="bg1"/>
                </a:solidFill>
                <a:cs typeface="Times New Roman" pitchFamily="18" charset="0"/>
              </a:rPr>
              <a:t>Asesoría de organismos extranjeros</a:t>
            </a:r>
          </a:p>
          <a:p>
            <a:pPr algn="ctr">
              <a:buFontTx/>
              <a:buNone/>
            </a:pPr>
            <a:endParaRPr lang="es-ES_tradnl" sz="2900" i="1">
              <a:solidFill>
                <a:schemeClr val="bg1"/>
              </a:solidFill>
              <a:cs typeface="Times New Roman" pitchFamily="18" charset="0"/>
            </a:endParaRPr>
          </a:p>
          <a:p>
            <a:endParaRPr lang="es-ES_tradnl" sz="2500">
              <a:latin typeface="Arial Narrow" pitchFamily="34" charset="0"/>
            </a:endParaRPr>
          </a:p>
          <a:p>
            <a:pPr>
              <a:buFontTx/>
              <a:buNone/>
            </a:pPr>
            <a:endParaRPr lang="es-ES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Sistema Formal de Elecciones</a:t>
            </a:r>
            <a:endParaRPr lang="es-ES" b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s-ES_tradnl">
              <a:latin typeface="Arial Narrow" pitchFamily="34" charset="0"/>
            </a:endParaRPr>
          </a:p>
          <a:p>
            <a:pPr algn="ctr">
              <a:buFontTx/>
              <a:buNone/>
            </a:pPr>
            <a:r>
              <a:rPr lang="es-ES_tradnl" sz="2600">
                <a:solidFill>
                  <a:srgbClr val="99CCFF"/>
                </a:solidFill>
                <a:latin typeface="Cooper Black" pitchFamily="18" charset="0"/>
              </a:rPr>
              <a:t>DEBILIDADES</a:t>
            </a:r>
          </a:p>
          <a:p>
            <a:pPr algn="ctr">
              <a:buFontTx/>
              <a:buNone/>
            </a:pPr>
            <a:endParaRPr lang="es-ES_tradnl" sz="2600">
              <a:solidFill>
                <a:srgbClr val="99CCFF"/>
              </a:solidFill>
              <a:latin typeface="Cooper Black" pitchFamily="18" charset="0"/>
            </a:endParaRPr>
          </a:p>
          <a:p>
            <a:r>
              <a:rPr lang="es-ES_tradnl" sz="2900" i="1">
                <a:solidFill>
                  <a:schemeClr val="bg1"/>
                </a:solidFill>
                <a:cs typeface="Times New Roman" pitchFamily="18" charset="0"/>
              </a:rPr>
              <a:t>Cruce de información entre Registro Civil y TSE</a:t>
            </a:r>
          </a:p>
          <a:p>
            <a:r>
              <a:rPr lang="es-ES_tradnl" sz="2900" i="1">
                <a:solidFill>
                  <a:schemeClr val="bg1"/>
                </a:solidFill>
                <a:cs typeface="Times New Roman" pitchFamily="18" charset="0"/>
              </a:rPr>
              <a:t>Cambios en el Padrón Electoral</a:t>
            </a:r>
            <a:endParaRPr lang="es-ES" sz="2900" i="1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itchFamily="18" charset="0"/>
              </a:rPr>
              <a:t>Sistema Formal de Elecciones</a:t>
            </a:r>
            <a:endParaRPr lang="es-ES" b="1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14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s-ES_tradnl" sz="2600">
                <a:solidFill>
                  <a:srgbClr val="99CCFF"/>
                </a:solidFill>
                <a:latin typeface="Cooper Black" pitchFamily="18" charset="0"/>
              </a:rPr>
              <a:t>			          AMENAZAS</a:t>
            </a:r>
          </a:p>
          <a:p>
            <a:pPr algn="ctr">
              <a:buFontTx/>
              <a:buNone/>
            </a:pPr>
            <a:endParaRPr lang="es-ES_tradnl" sz="2600">
              <a:solidFill>
                <a:srgbClr val="99CCFF"/>
              </a:solidFill>
              <a:latin typeface="Cooper Black" pitchFamily="18" charset="0"/>
            </a:endParaRPr>
          </a:p>
          <a:p>
            <a:pPr lvl="4">
              <a:buFontTx/>
              <a:buChar char="•"/>
            </a:pPr>
            <a:r>
              <a:rPr lang="es-ES_tradnl" sz="3300" i="1">
                <a:solidFill>
                  <a:schemeClr val="bg1"/>
                </a:solidFill>
                <a:cs typeface="Times New Roman" pitchFamily="18" charset="0"/>
              </a:rPr>
              <a:t>Migración</a:t>
            </a:r>
          </a:p>
          <a:p>
            <a:pPr lvl="4">
              <a:buFontTx/>
              <a:buChar char="•"/>
            </a:pPr>
            <a:r>
              <a:rPr lang="es-ES_tradnl" sz="3300" i="1">
                <a:solidFill>
                  <a:schemeClr val="bg1"/>
                </a:solidFill>
                <a:cs typeface="Times New Roman" pitchFamily="18" charset="0"/>
              </a:rPr>
              <a:t>Analfabetismo</a:t>
            </a:r>
          </a:p>
          <a:p>
            <a:pPr lvl="4">
              <a:buFontTx/>
              <a:buChar char="•"/>
            </a:pPr>
            <a:r>
              <a:rPr lang="es-ES_tradnl" sz="3300" i="1">
                <a:solidFill>
                  <a:schemeClr val="bg1"/>
                </a:solidFill>
                <a:cs typeface="Times New Roman" pitchFamily="18" charset="0"/>
              </a:rPr>
              <a:t>Desconfianza</a:t>
            </a:r>
          </a:p>
          <a:p>
            <a:pPr lvl="4">
              <a:buFontTx/>
              <a:buChar char="•"/>
            </a:pPr>
            <a:r>
              <a:rPr lang="es-ES_tradnl" sz="3300" i="1">
                <a:solidFill>
                  <a:schemeClr val="bg1"/>
                </a:solidFill>
                <a:cs typeface="Times New Roman" pitchFamily="18" charset="0"/>
              </a:rPr>
              <a:t>Infraestructura vial</a:t>
            </a:r>
            <a:endParaRPr lang="es-ES" sz="3300" i="1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793</Words>
  <Application>Microsoft PowerPoint</Application>
  <PresentationFormat>Presentación en pantalla (4:3)</PresentationFormat>
  <Paragraphs>215</Paragraphs>
  <Slides>61</Slides>
  <Notes>0</Notes>
  <HiddenSlides>0</HiddenSlides>
  <MMClips>0</MMClips>
  <ScaleCrop>false</ScaleCrop>
  <HeadingPairs>
    <vt:vector size="10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61</vt:i4>
      </vt:variant>
      <vt:variant>
        <vt:lpstr>Presentaciones personalizadas</vt:lpstr>
      </vt:variant>
      <vt:variant>
        <vt:i4>1</vt:i4>
      </vt:variant>
    </vt:vector>
  </HeadingPairs>
  <TitlesOfParts>
    <vt:vector size="72" baseType="lpstr">
      <vt:lpstr>Times New Roman</vt:lpstr>
      <vt:lpstr>Arial Narrow</vt:lpstr>
      <vt:lpstr>Rockwell Extra Bold</vt:lpstr>
      <vt:lpstr>Cooper Black</vt:lpstr>
      <vt:lpstr>Arial Unicode MS</vt:lpstr>
      <vt:lpstr>Arial</vt:lpstr>
      <vt:lpstr>Diseño predeterminado</vt:lpstr>
      <vt:lpstr>Microsoft Editor de ecuaciones 3.0</vt:lpstr>
      <vt:lpstr>Gráfico de Microsoft Excel</vt:lpstr>
      <vt:lpstr>Hoja de cálculo de Microsoft Excel</vt:lpstr>
      <vt:lpstr>Diapositiva 1</vt:lpstr>
      <vt:lpstr>ECUADOR REPUBLICANO</vt:lpstr>
      <vt:lpstr>Democracia</vt:lpstr>
      <vt:lpstr>Sistemas de Elecciones Presidenciales</vt:lpstr>
      <vt:lpstr> Análisis situacional del sistema formal de elecciones presidenciales </vt:lpstr>
      <vt:lpstr>Sistema Formal de Elecciones</vt:lpstr>
      <vt:lpstr>Sistema Formal de Elecciones</vt:lpstr>
      <vt:lpstr>Sistema Formal de Elecciones</vt:lpstr>
      <vt:lpstr>Sistema Formal de Elecciones</vt:lpstr>
      <vt:lpstr>Plan Estratégico</vt:lpstr>
      <vt:lpstr>POSICIONAMIENTO</vt:lpstr>
      <vt:lpstr>GRUPO OBJETIVO</vt:lpstr>
      <vt:lpstr>Segmentación del Mercado</vt:lpstr>
      <vt:lpstr>Análisis de Cambio</vt:lpstr>
      <vt:lpstr>Proyecto de Investigación</vt:lpstr>
      <vt:lpstr>Determinación de la Muestra</vt:lpstr>
      <vt:lpstr>Encuestas</vt:lpstr>
      <vt:lpstr>RESULTADOS DE LA ENCUESTA</vt:lpstr>
      <vt:lpstr> Considera usted que el proceso electoral está completamente organizado? </vt:lpstr>
      <vt:lpstr>Cuál sería la calificación del proceso electoral en general? </vt:lpstr>
      <vt:lpstr>Qué aspecto cree usted, que necesita mayor atención? </vt:lpstr>
      <vt:lpstr>Usted prefiere que el voto sea: </vt:lpstr>
      <vt:lpstr> Si el voto no fuera obligatorio, usted iría a votar?</vt:lpstr>
      <vt:lpstr> Considera usted que el ausentismo ha amentado, sigue igual o ha disminuido? </vt:lpstr>
      <vt:lpstr>Está de acuerdo con que se limite el número de candidatos? </vt:lpstr>
      <vt:lpstr>Cuál considera que es un número apropiado? </vt:lpstr>
      <vt:lpstr>Diapositiva 27</vt:lpstr>
      <vt:lpstr>Ausentismo Electoral</vt:lpstr>
      <vt:lpstr>Población</vt:lpstr>
      <vt:lpstr>Analfabetismo</vt:lpstr>
      <vt:lpstr>Indigenismo</vt:lpstr>
      <vt:lpstr>Migración</vt:lpstr>
      <vt:lpstr>Ausentismo por Región</vt:lpstr>
      <vt:lpstr>Ausentismo en las provincias de la Costa</vt:lpstr>
      <vt:lpstr>Ausentismo en las provincias de la Sierra</vt:lpstr>
      <vt:lpstr>Ausentismo en las provincias del Austro</vt:lpstr>
      <vt:lpstr>Ausentismo en las provincias del Oriente</vt:lpstr>
      <vt:lpstr>Ausentismo en la Región Insular</vt:lpstr>
      <vt:lpstr>Ausentismo Real</vt:lpstr>
      <vt:lpstr>Proyección del Ausentismo en las elecciones del 20 de Octubre de 2002</vt:lpstr>
      <vt:lpstr>PLAN ESTRATEGICO DE COMUNICACION</vt:lpstr>
      <vt:lpstr>Diapositiva 42</vt:lpstr>
      <vt:lpstr>Objetivo de Comunicación  </vt:lpstr>
      <vt:lpstr>Medios Publicitarios</vt:lpstr>
      <vt:lpstr>Radio </vt:lpstr>
      <vt:lpstr>PRENSA</vt:lpstr>
      <vt:lpstr>TELEVISION</vt:lpstr>
      <vt:lpstr>Diapositiva 48</vt:lpstr>
      <vt:lpstr>VALLAS PUBLICITARIAS</vt:lpstr>
      <vt:lpstr>Diapositiva 50</vt:lpstr>
      <vt:lpstr>Diapositiva 51</vt:lpstr>
      <vt:lpstr>Programa de Educación</vt:lpstr>
      <vt:lpstr>ESTRATEGIA A LARGO PLAZO</vt:lpstr>
      <vt:lpstr>Estructura del Programa de Educación</vt:lpstr>
      <vt:lpstr>Evaluación Social</vt:lpstr>
      <vt:lpstr>Evaluación Económica</vt:lpstr>
      <vt:lpstr>Conclusiones  Factores Influyentes del Ausentismo Electoral</vt:lpstr>
      <vt:lpstr>Conclusiones</vt:lpstr>
      <vt:lpstr>Conclusiones</vt:lpstr>
      <vt:lpstr>Conclusiones</vt:lpstr>
      <vt:lpstr>Recomendaciones</vt:lpstr>
      <vt:lpstr>Presentación personalizada 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ECUADOR REPUBLICANO</dc:title>
  <dc:creator>USER</dc:creator>
  <cp:lastModifiedBy>Administrador</cp:lastModifiedBy>
  <cp:revision>36</cp:revision>
  <dcterms:created xsi:type="dcterms:W3CDTF">2002-08-24T01:51:24Z</dcterms:created>
  <dcterms:modified xsi:type="dcterms:W3CDTF">2009-12-14T17:44:12Z</dcterms:modified>
</cp:coreProperties>
</file>