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ls" ContentType="application/vnd.ms-exce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0" r:id="rId1"/>
  </p:sldMasterIdLst>
  <p:sldIdLst>
    <p:sldId id="307" r:id="rId2"/>
    <p:sldId id="259" r:id="rId3"/>
    <p:sldId id="313" r:id="rId4"/>
    <p:sldId id="314" r:id="rId5"/>
    <p:sldId id="315" r:id="rId6"/>
    <p:sldId id="316" r:id="rId7"/>
    <p:sldId id="317" r:id="rId8"/>
    <p:sldId id="308" r:id="rId9"/>
    <p:sldId id="261" r:id="rId10"/>
    <p:sldId id="264" r:id="rId11"/>
    <p:sldId id="266" r:id="rId12"/>
    <p:sldId id="304" r:id="rId13"/>
    <p:sldId id="267" r:id="rId14"/>
    <p:sldId id="269" r:id="rId15"/>
    <p:sldId id="305" r:id="rId16"/>
    <p:sldId id="268" r:id="rId17"/>
    <p:sldId id="270" r:id="rId18"/>
    <p:sldId id="310" r:id="rId19"/>
    <p:sldId id="311" r:id="rId20"/>
    <p:sldId id="272" r:id="rId21"/>
    <p:sldId id="273" r:id="rId22"/>
    <p:sldId id="274" r:id="rId23"/>
    <p:sldId id="276" r:id="rId24"/>
    <p:sldId id="309" r:id="rId25"/>
    <p:sldId id="277" r:id="rId26"/>
    <p:sldId id="306" r:id="rId27"/>
    <p:sldId id="280" r:id="rId28"/>
    <p:sldId id="279" r:id="rId29"/>
    <p:sldId id="281" r:id="rId30"/>
    <p:sldId id="283" r:id="rId31"/>
    <p:sldId id="284" r:id="rId32"/>
    <p:sldId id="285" r:id="rId33"/>
    <p:sldId id="287" r:id="rId34"/>
    <p:sldId id="288" r:id="rId35"/>
    <p:sldId id="289" r:id="rId36"/>
    <p:sldId id="290" r:id="rId37"/>
    <p:sldId id="295" r:id="rId38"/>
    <p:sldId id="298" r:id="rId39"/>
    <p:sldId id="299" r:id="rId40"/>
    <p:sldId id="312" r:id="rId41"/>
    <p:sldId id="302" r:id="rId42"/>
    <p:sldId id="303" r:id="rId43"/>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Tahoma" pitchFamily="34" charset="0"/>
        <a:ea typeface="+mn-ea"/>
        <a:cs typeface="+mn-cs"/>
      </a:defRPr>
    </a:lvl1pPr>
    <a:lvl2pPr marL="457200" algn="l" rtl="0" fontAlgn="base">
      <a:spcBef>
        <a:spcPct val="0"/>
      </a:spcBef>
      <a:spcAft>
        <a:spcPct val="0"/>
      </a:spcAft>
      <a:defRPr kern="1200">
        <a:solidFill>
          <a:schemeClr val="tx1"/>
        </a:solidFill>
        <a:latin typeface="Tahoma" pitchFamily="34" charset="0"/>
        <a:ea typeface="+mn-ea"/>
        <a:cs typeface="+mn-cs"/>
      </a:defRPr>
    </a:lvl2pPr>
    <a:lvl3pPr marL="914400" algn="l" rtl="0" fontAlgn="base">
      <a:spcBef>
        <a:spcPct val="0"/>
      </a:spcBef>
      <a:spcAft>
        <a:spcPct val="0"/>
      </a:spcAft>
      <a:defRPr kern="1200">
        <a:solidFill>
          <a:schemeClr val="tx1"/>
        </a:solidFill>
        <a:latin typeface="Tahoma" pitchFamily="34" charset="0"/>
        <a:ea typeface="+mn-ea"/>
        <a:cs typeface="+mn-cs"/>
      </a:defRPr>
    </a:lvl3pPr>
    <a:lvl4pPr marL="1371600" algn="l" rtl="0" fontAlgn="base">
      <a:spcBef>
        <a:spcPct val="0"/>
      </a:spcBef>
      <a:spcAft>
        <a:spcPct val="0"/>
      </a:spcAft>
      <a:defRPr kern="1200">
        <a:solidFill>
          <a:schemeClr val="tx1"/>
        </a:solidFill>
        <a:latin typeface="Tahoma" pitchFamily="34" charset="0"/>
        <a:ea typeface="+mn-ea"/>
        <a:cs typeface="+mn-cs"/>
      </a:defRPr>
    </a:lvl4pPr>
    <a:lvl5pPr marL="1828800" algn="l" rtl="0" fontAlgn="base">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717" autoAdjust="0"/>
    <p:restoredTop sz="94660"/>
  </p:normalViewPr>
  <p:slideViewPr>
    <p:cSldViewPr>
      <p:cViewPr varScale="1">
        <p:scale>
          <a:sx n="52" d="100"/>
          <a:sy n="52" d="100"/>
        </p:scale>
        <p:origin x="-84" y="-13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5.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6.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215042" name="Group 2"/>
          <p:cNvGrpSpPr>
            <a:grpSpLocks/>
          </p:cNvGrpSpPr>
          <p:nvPr/>
        </p:nvGrpSpPr>
        <p:grpSpPr bwMode="auto">
          <a:xfrm>
            <a:off x="0" y="6350"/>
            <a:ext cx="9140825" cy="6851650"/>
            <a:chOff x="0" y="4"/>
            <a:chExt cx="5758" cy="4316"/>
          </a:xfrm>
        </p:grpSpPr>
        <p:grpSp>
          <p:nvGrpSpPr>
            <p:cNvPr id="215043" name="Group 3"/>
            <p:cNvGrpSpPr>
              <a:grpSpLocks/>
            </p:cNvGrpSpPr>
            <p:nvPr/>
          </p:nvGrpSpPr>
          <p:grpSpPr bwMode="auto">
            <a:xfrm>
              <a:off x="0" y="1161"/>
              <a:ext cx="5758" cy="3159"/>
              <a:chOff x="0" y="1161"/>
              <a:chExt cx="5758" cy="3159"/>
            </a:xfrm>
          </p:grpSpPr>
          <p:sp>
            <p:nvSpPr>
              <p:cNvPr id="215044" name="Freeform 4"/>
              <p:cNvSpPr>
                <a:spLocks/>
              </p:cNvSpPr>
              <p:nvPr/>
            </p:nvSpPr>
            <p:spPr bwMode="hidden">
              <a:xfrm>
                <a:off x="558" y="1161"/>
                <a:ext cx="5200" cy="3159"/>
              </a:xfrm>
              <a:custGeom>
                <a:avLst/>
                <a:gdLst/>
                <a:ahLst/>
                <a:cxnLst>
                  <a:cxn ang="0">
                    <a:pos x="0" y="3159"/>
                  </a:cxn>
                  <a:cxn ang="0">
                    <a:pos x="5184" y="3159"/>
                  </a:cxn>
                  <a:cxn ang="0">
                    <a:pos x="5184" y="0"/>
                  </a:cxn>
                  <a:cxn ang="0">
                    <a:pos x="0" y="0"/>
                  </a:cxn>
                  <a:cxn ang="0">
                    <a:pos x="0" y="3159"/>
                  </a:cxn>
                  <a:cxn ang="0">
                    <a:pos x="0" y="3159"/>
                  </a:cxn>
                </a:cxnLst>
                <a:rect l="0" t="0" r="r" b="b"/>
                <a:pathLst>
                  <a:path w="5184" h="3159">
                    <a:moveTo>
                      <a:pt x="0" y="3159"/>
                    </a:moveTo>
                    <a:lnTo>
                      <a:pt x="5184" y="3159"/>
                    </a:lnTo>
                    <a:lnTo>
                      <a:pt x="5184" y="0"/>
                    </a:lnTo>
                    <a:lnTo>
                      <a:pt x="0" y="0"/>
                    </a:lnTo>
                    <a:lnTo>
                      <a:pt x="0" y="3159"/>
                    </a:lnTo>
                    <a:lnTo>
                      <a:pt x="0" y="3159"/>
                    </a:lnTo>
                    <a:close/>
                  </a:path>
                </a:pathLst>
              </a:custGeom>
              <a:gradFill rotWithShape="0">
                <a:gsLst>
                  <a:gs pos="0">
                    <a:schemeClr val="bg1"/>
                  </a:gs>
                  <a:gs pos="100000">
                    <a:schemeClr val="bg2"/>
                  </a:gs>
                </a:gsLst>
                <a:lin ang="0" scaled="1"/>
              </a:gradFill>
              <a:ln w="9525">
                <a:noFill/>
                <a:round/>
                <a:headEnd/>
                <a:tailEnd/>
              </a:ln>
            </p:spPr>
            <p:txBody>
              <a:bodyPr/>
              <a:lstStyle/>
              <a:p>
                <a:endParaRPr lang="es-ES"/>
              </a:p>
            </p:txBody>
          </p:sp>
          <p:sp>
            <p:nvSpPr>
              <p:cNvPr id="215045" name="Freeform 5"/>
              <p:cNvSpPr>
                <a:spLocks/>
              </p:cNvSpPr>
              <p:nvPr/>
            </p:nvSpPr>
            <p:spPr bwMode="hidden">
              <a:xfrm>
                <a:off x="0" y="1161"/>
                <a:ext cx="558" cy="3159"/>
              </a:xfrm>
              <a:custGeom>
                <a:avLst/>
                <a:gdLst/>
                <a:ahLst/>
                <a:cxnLst>
                  <a:cxn ang="0">
                    <a:pos x="0" y="0"/>
                  </a:cxn>
                  <a:cxn ang="0">
                    <a:pos x="0" y="3159"/>
                  </a:cxn>
                  <a:cxn ang="0">
                    <a:pos x="556" y="3159"/>
                  </a:cxn>
                  <a:cxn ang="0">
                    <a:pos x="556" y="0"/>
                  </a:cxn>
                  <a:cxn ang="0">
                    <a:pos x="0" y="0"/>
                  </a:cxn>
                  <a:cxn ang="0">
                    <a:pos x="0" y="0"/>
                  </a:cxn>
                </a:cxnLst>
                <a:rect l="0" t="0" r="r" b="b"/>
                <a:pathLst>
                  <a:path w="556" h="3159">
                    <a:moveTo>
                      <a:pt x="0" y="0"/>
                    </a:moveTo>
                    <a:lnTo>
                      <a:pt x="0" y="3159"/>
                    </a:lnTo>
                    <a:lnTo>
                      <a:pt x="556" y="3159"/>
                    </a:lnTo>
                    <a:lnTo>
                      <a:pt x="556" y="0"/>
                    </a:lnTo>
                    <a:lnTo>
                      <a:pt x="0" y="0"/>
                    </a:lnTo>
                    <a:lnTo>
                      <a:pt x="0" y="0"/>
                    </a:lnTo>
                    <a:close/>
                  </a:path>
                </a:pathLst>
              </a:custGeom>
              <a:gradFill rotWithShape="0">
                <a:gsLst>
                  <a:gs pos="0">
                    <a:schemeClr val="bg1"/>
                  </a:gs>
                  <a:gs pos="100000">
                    <a:schemeClr val="bg2"/>
                  </a:gs>
                </a:gsLst>
                <a:lin ang="5400000" scaled="1"/>
              </a:gradFill>
              <a:ln w="9525">
                <a:noFill/>
                <a:round/>
                <a:headEnd/>
                <a:tailEnd/>
              </a:ln>
            </p:spPr>
            <p:txBody>
              <a:bodyPr/>
              <a:lstStyle/>
              <a:p>
                <a:endParaRPr lang="es-ES"/>
              </a:p>
            </p:txBody>
          </p:sp>
        </p:grpSp>
        <p:sp>
          <p:nvSpPr>
            <p:cNvPr id="215046" name="Freeform 6"/>
            <p:cNvSpPr>
              <a:spLocks/>
            </p:cNvSpPr>
            <p:nvPr/>
          </p:nvSpPr>
          <p:spPr bwMode="ltGray">
            <a:xfrm>
              <a:off x="552" y="951"/>
              <a:ext cx="12" cy="420"/>
            </a:xfrm>
            <a:custGeom>
              <a:avLst/>
              <a:gdLst/>
              <a:ahLst/>
              <a:cxnLst>
                <a:cxn ang="0">
                  <a:pos x="0" y="0"/>
                </a:cxn>
                <a:cxn ang="0">
                  <a:pos x="0" y="420"/>
                </a:cxn>
                <a:cxn ang="0">
                  <a:pos x="12" y="420"/>
                </a:cxn>
                <a:cxn ang="0">
                  <a:pos x="12" y="0"/>
                </a:cxn>
                <a:cxn ang="0">
                  <a:pos x="0" y="0"/>
                </a:cxn>
                <a:cxn ang="0">
                  <a:pos x="0" y="0"/>
                </a:cxn>
              </a:cxnLst>
              <a:rect l="0" t="0" r="r" b="b"/>
              <a:pathLst>
                <a:path w="12" h="420">
                  <a:moveTo>
                    <a:pt x="0" y="0"/>
                  </a:moveTo>
                  <a:lnTo>
                    <a:pt x="0" y="420"/>
                  </a:lnTo>
                  <a:lnTo>
                    <a:pt x="12" y="420"/>
                  </a:lnTo>
                  <a:lnTo>
                    <a:pt x="12" y="0"/>
                  </a:lnTo>
                  <a:lnTo>
                    <a:pt x="0" y="0"/>
                  </a:lnTo>
                  <a:lnTo>
                    <a:pt x="0" y="0"/>
                  </a:lnTo>
                  <a:close/>
                </a:path>
              </a:pathLst>
            </a:custGeom>
            <a:gradFill rotWithShape="0">
              <a:gsLst>
                <a:gs pos="0">
                  <a:schemeClr val="accent2"/>
                </a:gs>
                <a:gs pos="50000">
                  <a:schemeClr val="hlink"/>
                </a:gs>
                <a:gs pos="100000">
                  <a:schemeClr val="accent2"/>
                </a:gs>
              </a:gsLst>
              <a:lin ang="5400000" scaled="1"/>
            </a:gradFill>
            <a:ln w="9525">
              <a:noFill/>
              <a:round/>
              <a:headEnd/>
              <a:tailEnd/>
            </a:ln>
          </p:spPr>
          <p:txBody>
            <a:bodyPr/>
            <a:lstStyle/>
            <a:p>
              <a:endParaRPr lang="es-ES"/>
            </a:p>
          </p:txBody>
        </p:sp>
        <p:sp>
          <p:nvSpPr>
            <p:cNvPr id="215047" name="Freeform 7"/>
            <p:cNvSpPr>
              <a:spLocks/>
            </p:cNvSpPr>
            <p:nvPr/>
          </p:nvSpPr>
          <p:spPr bwMode="ltGray">
            <a:xfrm>
              <a:off x="767" y="1155"/>
              <a:ext cx="252" cy="12"/>
            </a:xfrm>
            <a:custGeom>
              <a:avLst/>
              <a:gdLst/>
              <a:ahLst/>
              <a:cxnLst>
                <a:cxn ang="0">
                  <a:pos x="251" y="0"/>
                </a:cxn>
                <a:cxn ang="0">
                  <a:pos x="0" y="0"/>
                </a:cxn>
                <a:cxn ang="0">
                  <a:pos x="0" y="12"/>
                </a:cxn>
                <a:cxn ang="0">
                  <a:pos x="251" y="12"/>
                </a:cxn>
                <a:cxn ang="0">
                  <a:pos x="251" y="0"/>
                </a:cxn>
                <a:cxn ang="0">
                  <a:pos x="251" y="0"/>
                </a:cxn>
              </a:cxnLst>
              <a:rect l="0" t="0" r="r" b="b"/>
              <a:pathLst>
                <a:path w="251" h="12">
                  <a:moveTo>
                    <a:pt x="251" y="0"/>
                  </a:moveTo>
                  <a:lnTo>
                    <a:pt x="0" y="0"/>
                  </a:lnTo>
                  <a:lnTo>
                    <a:pt x="0" y="12"/>
                  </a:lnTo>
                  <a:lnTo>
                    <a:pt x="251" y="12"/>
                  </a:lnTo>
                  <a:lnTo>
                    <a:pt x="251" y="0"/>
                  </a:lnTo>
                  <a:lnTo>
                    <a:pt x="251" y="0"/>
                  </a:lnTo>
                  <a:close/>
                </a:path>
              </a:pathLst>
            </a:custGeom>
            <a:gradFill rotWithShape="0">
              <a:gsLst>
                <a:gs pos="0">
                  <a:schemeClr val="accent2"/>
                </a:gs>
                <a:gs pos="100000">
                  <a:schemeClr val="bg2"/>
                </a:gs>
              </a:gsLst>
              <a:lin ang="0" scaled="1"/>
            </a:gradFill>
            <a:ln w="9525">
              <a:noFill/>
              <a:round/>
              <a:headEnd/>
              <a:tailEnd/>
            </a:ln>
          </p:spPr>
          <p:txBody>
            <a:bodyPr/>
            <a:lstStyle/>
            <a:p>
              <a:endParaRPr lang="es-ES"/>
            </a:p>
          </p:txBody>
        </p:sp>
        <p:sp>
          <p:nvSpPr>
            <p:cNvPr id="215048" name="Freeform 8"/>
            <p:cNvSpPr>
              <a:spLocks/>
            </p:cNvSpPr>
            <p:nvPr/>
          </p:nvSpPr>
          <p:spPr bwMode="ltGray">
            <a:xfrm>
              <a:off x="0" y="1155"/>
              <a:ext cx="351" cy="12"/>
            </a:xfrm>
            <a:custGeom>
              <a:avLst/>
              <a:gdLst/>
              <a:ahLst/>
              <a:cxnLst>
                <a:cxn ang="0">
                  <a:pos x="0" y="0"/>
                </a:cxn>
                <a:cxn ang="0">
                  <a:pos x="0" y="12"/>
                </a:cxn>
                <a:cxn ang="0">
                  <a:pos x="251" y="12"/>
                </a:cxn>
                <a:cxn ang="0">
                  <a:pos x="251" y="0"/>
                </a:cxn>
                <a:cxn ang="0">
                  <a:pos x="0" y="0"/>
                </a:cxn>
                <a:cxn ang="0">
                  <a:pos x="0" y="0"/>
                </a:cxn>
              </a:cxnLst>
              <a:rect l="0" t="0" r="r" b="b"/>
              <a:pathLst>
                <a:path w="251" h="12">
                  <a:moveTo>
                    <a:pt x="0" y="0"/>
                  </a:moveTo>
                  <a:lnTo>
                    <a:pt x="0" y="12"/>
                  </a:lnTo>
                  <a:lnTo>
                    <a:pt x="251" y="12"/>
                  </a:lnTo>
                  <a:lnTo>
                    <a:pt x="251" y="0"/>
                  </a:lnTo>
                  <a:lnTo>
                    <a:pt x="0" y="0"/>
                  </a:lnTo>
                  <a:lnTo>
                    <a:pt x="0" y="0"/>
                  </a:lnTo>
                  <a:close/>
                </a:path>
              </a:pathLst>
            </a:custGeom>
            <a:gradFill rotWithShape="0">
              <a:gsLst>
                <a:gs pos="0">
                  <a:schemeClr val="bg2"/>
                </a:gs>
                <a:gs pos="100000">
                  <a:schemeClr val="accent2"/>
                </a:gs>
              </a:gsLst>
              <a:lin ang="0" scaled="1"/>
            </a:gradFill>
            <a:ln w="9525">
              <a:noFill/>
              <a:round/>
              <a:headEnd/>
              <a:tailEnd/>
            </a:ln>
          </p:spPr>
          <p:txBody>
            <a:bodyPr/>
            <a:lstStyle/>
            <a:p>
              <a:endParaRPr lang="es-ES"/>
            </a:p>
          </p:txBody>
        </p:sp>
        <p:grpSp>
          <p:nvGrpSpPr>
            <p:cNvPr id="215049" name="Group 9"/>
            <p:cNvGrpSpPr>
              <a:grpSpLocks/>
            </p:cNvGrpSpPr>
            <p:nvPr/>
          </p:nvGrpSpPr>
          <p:grpSpPr bwMode="auto">
            <a:xfrm>
              <a:off x="348" y="4"/>
              <a:ext cx="5410" cy="4316"/>
              <a:chOff x="348" y="4"/>
              <a:chExt cx="5410" cy="4316"/>
            </a:xfrm>
          </p:grpSpPr>
          <p:sp>
            <p:nvSpPr>
              <p:cNvPr id="215050" name="Freeform 10"/>
              <p:cNvSpPr>
                <a:spLocks/>
              </p:cNvSpPr>
              <p:nvPr/>
            </p:nvSpPr>
            <p:spPr bwMode="ltGray">
              <a:xfrm>
                <a:off x="552" y="4"/>
                <a:ext cx="12" cy="695"/>
              </a:xfrm>
              <a:custGeom>
                <a:avLst/>
                <a:gdLst/>
                <a:ahLst/>
                <a:cxnLst>
                  <a:cxn ang="0">
                    <a:pos x="12" y="0"/>
                  </a:cxn>
                  <a:cxn ang="0">
                    <a:pos x="0" y="0"/>
                  </a:cxn>
                  <a:cxn ang="0">
                    <a:pos x="0" y="695"/>
                  </a:cxn>
                  <a:cxn ang="0">
                    <a:pos x="12" y="695"/>
                  </a:cxn>
                  <a:cxn ang="0">
                    <a:pos x="12" y="0"/>
                  </a:cxn>
                  <a:cxn ang="0">
                    <a:pos x="12" y="0"/>
                  </a:cxn>
                </a:cxnLst>
                <a:rect l="0" t="0" r="r" b="b"/>
                <a:pathLst>
                  <a:path w="12" h="695">
                    <a:moveTo>
                      <a:pt x="12" y="0"/>
                    </a:moveTo>
                    <a:lnTo>
                      <a:pt x="0" y="0"/>
                    </a:lnTo>
                    <a:lnTo>
                      <a:pt x="0" y="695"/>
                    </a:lnTo>
                    <a:lnTo>
                      <a:pt x="12" y="695"/>
                    </a:lnTo>
                    <a:lnTo>
                      <a:pt x="12" y="0"/>
                    </a:lnTo>
                    <a:lnTo>
                      <a:pt x="12" y="0"/>
                    </a:lnTo>
                    <a:close/>
                  </a:path>
                </a:pathLst>
              </a:custGeom>
              <a:gradFill rotWithShape="0">
                <a:gsLst>
                  <a:gs pos="0">
                    <a:schemeClr val="bg1"/>
                  </a:gs>
                  <a:gs pos="100000">
                    <a:schemeClr val="bg2"/>
                  </a:gs>
                </a:gsLst>
                <a:lin ang="5400000" scaled="1"/>
              </a:gradFill>
              <a:ln w="9525">
                <a:noFill/>
                <a:round/>
                <a:headEnd/>
                <a:tailEnd/>
              </a:ln>
            </p:spPr>
            <p:txBody>
              <a:bodyPr/>
              <a:lstStyle/>
              <a:p>
                <a:endParaRPr lang="es-ES"/>
              </a:p>
            </p:txBody>
          </p:sp>
          <p:sp>
            <p:nvSpPr>
              <p:cNvPr id="215051" name="Freeform 11"/>
              <p:cNvSpPr>
                <a:spLocks/>
              </p:cNvSpPr>
              <p:nvPr/>
            </p:nvSpPr>
            <p:spPr bwMode="ltGray">
              <a:xfrm>
                <a:off x="552" y="1623"/>
                <a:ext cx="12" cy="2697"/>
              </a:xfrm>
              <a:custGeom>
                <a:avLst/>
                <a:gdLst/>
                <a:ahLst/>
                <a:cxnLst>
                  <a:cxn ang="0">
                    <a:pos x="0" y="2697"/>
                  </a:cxn>
                  <a:cxn ang="0">
                    <a:pos x="12" y="2697"/>
                  </a:cxn>
                  <a:cxn ang="0">
                    <a:pos x="12" y="0"/>
                  </a:cxn>
                  <a:cxn ang="0">
                    <a:pos x="0" y="0"/>
                  </a:cxn>
                  <a:cxn ang="0">
                    <a:pos x="0" y="2697"/>
                  </a:cxn>
                  <a:cxn ang="0">
                    <a:pos x="0" y="2697"/>
                  </a:cxn>
                </a:cxnLst>
                <a:rect l="0" t="0" r="r" b="b"/>
                <a:pathLst>
                  <a:path w="12" h="2697">
                    <a:moveTo>
                      <a:pt x="0" y="2697"/>
                    </a:moveTo>
                    <a:lnTo>
                      <a:pt x="12" y="2697"/>
                    </a:lnTo>
                    <a:lnTo>
                      <a:pt x="12" y="0"/>
                    </a:lnTo>
                    <a:lnTo>
                      <a:pt x="0" y="0"/>
                    </a:lnTo>
                    <a:lnTo>
                      <a:pt x="0" y="2697"/>
                    </a:lnTo>
                    <a:lnTo>
                      <a:pt x="0" y="2697"/>
                    </a:lnTo>
                    <a:close/>
                  </a:path>
                </a:pathLst>
              </a:custGeom>
              <a:gradFill rotWithShape="0">
                <a:gsLst>
                  <a:gs pos="0">
                    <a:schemeClr val="bg2"/>
                  </a:gs>
                  <a:gs pos="100000">
                    <a:schemeClr val="bg1"/>
                  </a:gs>
                </a:gsLst>
                <a:lin ang="5400000" scaled="1"/>
              </a:gradFill>
              <a:ln w="9525">
                <a:noFill/>
                <a:round/>
                <a:headEnd/>
                <a:tailEnd/>
              </a:ln>
            </p:spPr>
            <p:txBody>
              <a:bodyPr/>
              <a:lstStyle/>
              <a:p>
                <a:endParaRPr lang="es-ES"/>
              </a:p>
            </p:txBody>
          </p:sp>
          <p:sp>
            <p:nvSpPr>
              <p:cNvPr id="215052" name="Freeform 12"/>
              <p:cNvSpPr>
                <a:spLocks/>
              </p:cNvSpPr>
              <p:nvPr/>
            </p:nvSpPr>
            <p:spPr bwMode="ltGray">
              <a:xfrm>
                <a:off x="1019" y="1155"/>
                <a:ext cx="4739" cy="12"/>
              </a:xfrm>
              <a:custGeom>
                <a:avLst/>
                <a:gdLst/>
                <a:ahLst/>
                <a:cxnLst>
                  <a:cxn ang="0">
                    <a:pos x="4724" y="0"/>
                  </a:cxn>
                  <a:cxn ang="0">
                    <a:pos x="0" y="0"/>
                  </a:cxn>
                  <a:cxn ang="0">
                    <a:pos x="0" y="12"/>
                  </a:cxn>
                  <a:cxn ang="0">
                    <a:pos x="4724" y="12"/>
                  </a:cxn>
                  <a:cxn ang="0">
                    <a:pos x="4724" y="0"/>
                  </a:cxn>
                  <a:cxn ang="0">
                    <a:pos x="4724" y="0"/>
                  </a:cxn>
                </a:cxnLst>
                <a:rect l="0" t="0" r="r" b="b"/>
                <a:pathLst>
                  <a:path w="4724" h="12">
                    <a:moveTo>
                      <a:pt x="4724" y="0"/>
                    </a:moveTo>
                    <a:lnTo>
                      <a:pt x="0" y="0"/>
                    </a:lnTo>
                    <a:lnTo>
                      <a:pt x="0" y="12"/>
                    </a:lnTo>
                    <a:lnTo>
                      <a:pt x="4724" y="12"/>
                    </a:lnTo>
                    <a:lnTo>
                      <a:pt x="4724" y="0"/>
                    </a:lnTo>
                    <a:lnTo>
                      <a:pt x="4724" y="0"/>
                    </a:lnTo>
                    <a:close/>
                  </a:path>
                </a:pathLst>
              </a:custGeom>
              <a:gradFill rotWithShape="0">
                <a:gsLst>
                  <a:gs pos="0">
                    <a:schemeClr val="bg2"/>
                  </a:gs>
                  <a:gs pos="100000">
                    <a:schemeClr val="bg1"/>
                  </a:gs>
                </a:gsLst>
                <a:lin ang="0" scaled="1"/>
              </a:gradFill>
              <a:ln w="9525">
                <a:noFill/>
                <a:round/>
                <a:headEnd/>
                <a:tailEnd/>
              </a:ln>
            </p:spPr>
            <p:txBody>
              <a:bodyPr/>
              <a:lstStyle/>
              <a:p>
                <a:endParaRPr lang="es-ES"/>
              </a:p>
            </p:txBody>
          </p:sp>
          <p:sp>
            <p:nvSpPr>
              <p:cNvPr id="215053" name="Freeform 13"/>
              <p:cNvSpPr>
                <a:spLocks/>
              </p:cNvSpPr>
              <p:nvPr/>
            </p:nvSpPr>
            <p:spPr bwMode="ltGray">
              <a:xfrm>
                <a:off x="552" y="1371"/>
                <a:ext cx="12" cy="252"/>
              </a:xfrm>
              <a:custGeom>
                <a:avLst/>
                <a:gdLst/>
                <a:ahLst/>
                <a:cxnLst>
                  <a:cxn ang="0">
                    <a:pos x="0" y="252"/>
                  </a:cxn>
                  <a:cxn ang="0">
                    <a:pos x="12" y="252"/>
                  </a:cxn>
                  <a:cxn ang="0">
                    <a:pos x="12" y="0"/>
                  </a:cxn>
                  <a:cxn ang="0">
                    <a:pos x="0" y="0"/>
                  </a:cxn>
                  <a:cxn ang="0">
                    <a:pos x="0" y="252"/>
                  </a:cxn>
                  <a:cxn ang="0">
                    <a:pos x="0" y="252"/>
                  </a:cxn>
                </a:cxnLst>
                <a:rect l="0" t="0" r="r" b="b"/>
                <a:pathLst>
                  <a:path w="12" h="252">
                    <a:moveTo>
                      <a:pt x="0" y="252"/>
                    </a:moveTo>
                    <a:lnTo>
                      <a:pt x="12" y="252"/>
                    </a:lnTo>
                    <a:lnTo>
                      <a:pt x="12" y="0"/>
                    </a:lnTo>
                    <a:lnTo>
                      <a:pt x="0" y="0"/>
                    </a:lnTo>
                    <a:lnTo>
                      <a:pt x="0" y="252"/>
                    </a:lnTo>
                    <a:lnTo>
                      <a:pt x="0" y="252"/>
                    </a:lnTo>
                    <a:close/>
                  </a:path>
                </a:pathLst>
              </a:custGeom>
              <a:gradFill rotWithShape="0">
                <a:gsLst>
                  <a:gs pos="0">
                    <a:schemeClr val="accent2"/>
                  </a:gs>
                  <a:gs pos="100000">
                    <a:schemeClr val="bg2"/>
                  </a:gs>
                </a:gsLst>
                <a:lin ang="5400000" scaled="1"/>
              </a:gradFill>
              <a:ln w="9525">
                <a:noFill/>
                <a:round/>
                <a:headEnd/>
                <a:tailEnd/>
              </a:ln>
            </p:spPr>
            <p:txBody>
              <a:bodyPr/>
              <a:lstStyle/>
              <a:p>
                <a:endParaRPr lang="es-ES"/>
              </a:p>
            </p:txBody>
          </p:sp>
          <p:sp>
            <p:nvSpPr>
              <p:cNvPr id="215054" name="Freeform 14"/>
              <p:cNvSpPr>
                <a:spLocks/>
              </p:cNvSpPr>
              <p:nvPr/>
            </p:nvSpPr>
            <p:spPr bwMode="ltGray">
              <a:xfrm>
                <a:off x="552" y="699"/>
                <a:ext cx="12" cy="252"/>
              </a:xfrm>
              <a:custGeom>
                <a:avLst/>
                <a:gdLst/>
                <a:ahLst/>
                <a:cxnLst>
                  <a:cxn ang="0">
                    <a:pos x="12" y="0"/>
                  </a:cxn>
                  <a:cxn ang="0">
                    <a:pos x="0" y="0"/>
                  </a:cxn>
                  <a:cxn ang="0">
                    <a:pos x="0" y="252"/>
                  </a:cxn>
                  <a:cxn ang="0">
                    <a:pos x="12" y="252"/>
                  </a:cxn>
                  <a:cxn ang="0">
                    <a:pos x="12" y="0"/>
                  </a:cxn>
                  <a:cxn ang="0">
                    <a:pos x="12" y="0"/>
                  </a:cxn>
                </a:cxnLst>
                <a:rect l="0" t="0" r="r" b="b"/>
                <a:pathLst>
                  <a:path w="12" h="252">
                    <a:moveTo>
                      <a:pt x="12" y="0"/>
                    </a:moveTo>
                    <a:lnTo>
                      <a:pt x="0" y="0"/>
                    </a:lnTo>
                    <a:lnTo>
                      <a:pt x="0" y="252"/>
                    </a:lnTo>
                    <a:lnTo>
                      <a:pt x="12" y="252"/>
                    </a:lnTo>
                    <a:lnTo>
                      <a:pt x="12" y="0"/>
                    </a:lnTo>
                    <a:lnTo>
                      <a:pt x="12" y="0"/>
                    </a:lnTo>
                    <a:close/>
                  </a:path>
                </a:pathLst>
              </a:custGeom>
              <a:gradFill rotWithShape="0">
                <a:gsLst>
                  <a:gs pos="0">
                    <a:schemeClr val="bg2"/>
                  </a:gs>
                  <a:gs pos="100000">
                    <a:schemeClr val="accent2"/>
                  </a:gs>
                </a:gsLst>
                <a:lin ang="5400000" scaled="1"/>
              </a:gradFill>
              <a:ln w="9525">
                <a:noFill/>
                <a:round/>
                <a:headEnd/>
                <a:tailEnd/>
              </a:ln>
            </p:spPr>
            <p:txBody>
              <a:bodyPr/>
              <a:lstStyle/>
              <a:p>
                <a:endParaRPr lang="es-ES"/>
              </a:p>
            </p:txBody>
          </p:sp>
          <p:sp>
            <p:nvSpPr>
              <p:cNvPr id="215055" name="Freeform 15"/>
              <p:cNvSpPr>
                <a:spLocks/>
              </p:cNvSpPr>
              <p:nvPr/>
            </p:nvSpPr>
            <p:spPr bwMode="ltGray">
              <a:xfrm>
                <a:off x="348" y="1155"/>
                <a:ext cx="419" cy="12"/>
              </a:xfrm>
              <a:custGeom>
                <a:avLst/>
                <a:gdLst/>
                <a:ahLst/>
                <a:cxnLst>
                  <a:cxn ang="0">
                    <a:pos x="0" y="0"/>
                  </a:cxn>
                  <a:cxn ang="0">
                    <a:pos x="0" y="12"/>
                  </a:cxn>
                  <a:cxn ang="0">
                    <a:pos x="418" y="12"/>
                  </a:cxn>
                  <a:cxn ang="0">
                    <a:pos x="418" y="0"/>
                  </a:cxn>
                  <a:cxn ang="0">
                    <a:pos x="0" y="0"/>
                  </a:cxn>
                  <a:cxn ang="0">
                    <a:pos x="0" y="0"/>
                  </a:cxn>
                </a:cxnLst>
                <a:rect l="0" t="0" r="r" b="b"/>
                <a:pathLst>
                  <a:path w="418" h="12">
                    <a:moveTo>
                      <a:pt x="0" y="0"/>
                    </a:moveTo>
                    <a:lnTo>
                      <a:pt x="0" y="12"/>
                    </a:lnTo>
                    <a:lnTo>
                      <a:pt x="418" y="12"/>
                    </a:lnTo>
                    <a:lnTo>
                      <a:pt x="418" y="0"/>
                    </a:lnTo>
                    <a:lnTo>
                      <a:pt x="0" y="0"/>
                    </a:lnTo>
                    <a:lnTo>
                      <a:pt x="0" y="0"/>
                    </a:lnTo>
                    <a:close/>
                  </a:path>
                </a:pathLst>
              </a:custGeom>
              <a:gradFill rotWithShape="0">
                <a:gsLst>
                  <a:gs pos="0">
                    <a:schemeClr val="accent2"/>
                  </a:gs>
                  <a:gs pos="50000">
                    <a:schemeClr val="hlink"/>
                  </a:gs>
                  <a:gs pos="100000">
                    <a:schemeClr val="accent2"/>
                  </a:gs>
                </a:gsLst>
                <a:lin ang="0" scaled="1"/>
              </a:gradFill>
              <a:ln w="9525">
                <a:noFill/>
                <a:round/>
                <a:headEnd/>
                <a:tailEnd/>
              </a:ln>
            </p:spPr>
            <p:txBody>
              <a:bodyPr/>
              <a:lstStyle/>
              <a:p>
                <a:endParaRPr lang="es-ES"/>
              </a:p>
            </p:txBody>
          </p:sp>
        </p:grpSp>
      </p:grpSp>
      <p:sp>
        <p:nvSpPr>
          <p:cNvPr id="215056" name="Rectangle 16"/>
          <p:cNvSpPr>
            <a:spLocks noGrp="1" noChangeArrowheads="1"/>
          </p:cNvSpPr>
          <p:nvPr>
            <p:ph type="ctrTitle" sz="quarter"/>
          </p:nvPr>
        </p:nvSpPr>
        <p:spPr>
          <a:xfrm>
            <a:off x="1066800" y="1997075"/>
            <a:ext cx="7086600" cy="1431925"/>
          </a:xfrm>
        </p:spPr>
        <p:txBody>
          <a:bodyPr anchor="b"/>
          <a:lstStyle>
            <a:lvl1pPr>
              <a:defRPr/>
            </a:lvl1pPr>
          </a:lstStyle>
          <a:p>
            <a:r>
              <a:rPr lang="es-EC"/>
              <a:t>Haga clic para cambiar el estilo de título	</a:t>
            </a:r>
          </a:p>
        </p:txBody>
      </p:sp>
      <p:sp>
        <p:nvSpPr>
          <p:cNvPr id="215057" name="Rectangle 17"/>
          <p:cNvSpPr>
            <a:spLocks noGrp="1" noChangeArrowheads="1"/>
          </p:cNvSpPr>
          <p:nvPr>
            <p:ph type="subTitle" sz="quarter" idx="1"/>
          </p:nvPr>
        </p:nvSpPr>
        <p:spPr>
          <a:xfrm>
            <a:off x="1066800" y="3886200"/>
            <a:ext cx="6400800" cy="1752600"/>
          </a:xfrm>
        </p:spPr>
        <p:txBody>
          <a:bodyPr/>
          <a:lstStyle>
            <a:lvl1pPr marL="0" indent="0">
              <a:buFont typeface="Wingdings" pitchFamily="2" charset="2"/>
              <a:buNone/>
              <a:defRPr/>
            </a:lvl1pPr>
          </a:lstStyle>
          <a:p>
            <a:r>
              <a:rPr lang="es-EC"/>
              <a:t>Haga clic para modificar el estilo de subtítulo del patrón</a:t>
            </a:r>
          </a:p>
        </p:txBody>
      </p:sp>
      <p:sp>
        <p:nvSpPr>
          <p:cNvPr id="215058" name="Rectangle 18"/>
          <p:cNvSpPr>
            <a:spLocks noGrp="1" noChangeArrowheads="1"/>
          </p:cNvSpPr>
          <p:nvPr>
            <p:ph type="dt" sz="quarter" idx="2"/>
          </p:nvPr>
        </p:nvSpPr>
        <p:spPr/>
        <p:txBody>
          <a:bodyPr/>
          <a:lstStyle>
            <a:lvl1pPr>
              <a:defRPr/>
            </a:lvl1pPr>
          </a:lstStyle>
          <a:p>
            <a:endParaRPr lang="es-EC"/>
          </a:p>
        </p:txBody>
      </p:sp>
      <p:sp>
        <p:nvSpPr>
          <p:cNvPr id="215059" name="Rectangle 19"/>
          <p:cNvSpPr>
            <a:spLocks noGrp="1" noChangeArrowheads="1"/>
          </p:cNvSpPr>
          <p:nvPr>
            <p:ph type="ftr" sz="quarter" idx="3"/>
          </p:nvPr>
        </p:nvSpPr>
        <p:spPr>
          <a:xfrm>
            <a:off x="3352800" y="6248400"/>
            <a:ext cx="2895600" cy="457200"/>
          </a:xfrm>
        </p:spPr>
        <p:txBody>
          <a:bodyPr/>
          <a:lstStyle>
            <a:lvl1pPr>
              <a:defRPr/>
            </a:lvl1pPr>
          </a:lstStyle>
          <a:p>
            <a:endParaRPr lang="es-EC"/>
          </a:p>
        </p:txBody>
      </p:sp>
      <p:sp>
        <p:nvSpPr>
          <p:cNvPr id="215060" name="Rectangle 20"/>
          <p:cNvSpPr>
            <a:spLocks noGrp="1" noChangeArrowheads="1"/>
          </p:cNvSpPr>
          <p:nvPr>
            <p:ph type="sldNum" sz="quarter" idx="4"/>
          </p:nvPr>
        </p:nvSpPr>
        <p:spPr/>
        <p:txBody>
          <a:bodyPr/>
          <a:lstStyle>
            <a:lvl1pPr>
              <a:defRPr/>
            </a:lvl1pPr>
          </a:lstStyle>
          <a:p>
            <a:fld id="{F9A792C5-74F6-46E8-9003-7B90781A3D7E}" type="slidenum">
              <a:rPr lang="es-EC"/>
              <a:pPr/>
              <a:t>‹Nº›</a:t>
            </a:fld>
            <a:endParaRPr lang="es-EC"/>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endParaRPr lang="es-EC"/>
          </a:p>
        </p:txBody>
      </p:sp>
      <p:sp>
        <p:nvSpPr>
          <p:cNvPr id="5" name="4 Marcador de pie de página"/>
          <p:cNvSpPr>
            <a:spLocks noGrp="1"/>
          </p:cNvSpPr>
          <p:nvPr>
            <p:ph type="ftr" sz="quarter" idx="11"/>
          </p:nvPr>
        </p:nvSpPr>
        <p:spPr/>
        <p:txBody>
          <a:bodyPr/>
          <a:lstStyle>
            <a:lvl1pPr>
              <a:defRPr/>
            </a:lvl1pPr>
          </a:lstStyle>
          <a:p>
            <a:endParaRPr lang="es-EC"/>
          </a:p>
        </p:txBody>
      </p:sp>
      <p:sp>
        <p:nvSpPr>
          <p:cNvPr id="6" name="5 Marcador de número de diapositiva"/>
          <p:cNvSpPr>
            <a:spLocks noGrp="1"/>
          </p:cNvSpPr>
          <p:nvPr>
            <p:ph type="sldNum" sz="quarter" idx="12"/>
          </p:nvPr>
        </p:nvSpPr>
        <p:spPr/>
        <p:txBody>
          <a:bodyPr/>
          <a:lstStyle>
            <a:lvl1pPr>
              <a:defRPr/>
            </a:lvl1pPr>
          </a:lstStyle>
          <a:p>
            <a:fld id="{BE9C09B8-8CE2-4C58-8EB0-ED6F5438715D}" type="slidenum">
              <a:rPr lang="es-EC"/>
              <a:pPr/>
              <a:t>‹Nº›</a:t>
            </a:fld>
            <a:endParaRPr lang="es-EC"/>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24650" y="304800"/>
            <a:ext cx="1885950" cy="5791200"/>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1066800" y="304800"/>
            <a:ext cx="5505450" cy="57912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endParaRPr lang="es-EC"/>
          </a:p>
        </p:txBody>
      </p:sp>
      <p:sp>
        <p:nvSpPr>
          <p:cNvPr id="5" name="4 Marcador de pie de página"/>
          <p:cNvSpPr>
            <a:spLocks noGrp="1"/>
          </p:cNvSpPr>
          <p:nvPr>
            <p:ph type="ftr" sz="quarter" idx="11"/>
          </p:nvPr>
        </p:nvSpPr>
        <p:spPr/>
        <p:txBody>
          <a:bodyPr/>
          <a:lstStyle>
            <a:lvl1pPr>
              <a:defRPr/>
            </a:lvl1pPr>
          </a:lstStyle>
          <a:p>
            <a:endParaRPr lang="es-EC"/>
          </a:p>
        </p:txBody>
      </p:sp>
      <p:sp>
        <p:nvSpPr>
          <p:cNvPr id="6" name="5 Marcador de número de diapositiva"/>
          <p:cNvSpPr>
            <a:spLocks noGrp="1"/>
          </p:cNvSpPr>
          <p:nvPr>
            <p:ph type="sldNum" sz="quarter" idx="12"/>
          </p:nvPr>
        </p:nvSpPr>
        <p:spPr/>
        <p:txBody>
          <a:bodyPr/>
          <a:lstStyle>
            <a:lvl1pPr>
              <a:defRPr/>
            </a:lvl1pPr>
          </a:lstStyle>
          <a:p>
            <a:fld id="{0C0CFA6C-0D6A-4C6B-9BE9-4EC24E0260CA}" type="slidenum">
              <a:rPr lang="es-EC"/>
              <a:pPr/>
              <a:t>‹Nº›</a:t>
            </a:fld>
            <a:endParaRPr lang="es-EC"/>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endParaRPr lang="es-EC"/>
          </a:p>
        </p:txBody>
      </p:sp>
      <p:sp>
        <p:nvSpPr>
          <p:cNvPr id="5" name="4 Marcador de pie de página"/>
          <p:cNvSpPr>
            <a:spLocks noGrp="1"/>
          </p:cNvSpPr>
          <p:nvPr>
            <p:ph type="ftr" sz="quarter" idx="11"/>
          </p:nvPr>
        </p:nvSpPr>
        <p:spPr/>
        <p:txBody>
          <a:bodyPr/>
          <a:lstStyle>
            <a:lvl1pPr>
              <a:defRPr/>
            </a:lvl1pPr>
          </a:lstStyle>
          <a:p>
            <a:endParaRPr lang="es-EC"/>
          </a:p>
        </p:txBody>
      </p:sp>
      <p:sp>
        <p:nvSpPr>
          <p:cNvPr id="6" name="5 Marcador de número de diapositiva"/>
          <p:cNvSpPr>
            <a:spLocks noGrp="1"/>
          </p:cNvSpPr>
          <p:nvPr>
            <p:ph type="sldNum" sz="quarter" idx="12"/>
          </p:nvPr>
        </p:nvSpPr>
        <p:spPr/>
        <p:txBody>
          <a:bodyPr/>
          <a:lstStyle>
            <a:lvl1pPr>
              <a:defRPr/>
            </a:lvl1pPr>
          </a:lstStyle>
          <a:p>
            <a:fld id="{DD769275-50A3-4751-BF6B-9FCB78D655A0}" type="slidenum">
              <a:rPr lang="es-EC"/>
              <a:pPr/>
              <a:t>‹Nº›</a:t>
            </a:fld>
            <a:endParaRPr lang="es-EC"/>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endParaRPr lang="es-EC"/>
          </a:p>
        </p:txBody>
      </p:sp>
      <p:sp>
        <p:nvSpPr>
          <p:cNvPr id="5" name="4 Marcador de pie de página"/>
          <p:cNvSpPr>
            <a:spLocks noGrp="1"/>
          </p:cNvSpPr>
          <p:nvPr>
            <p:ph type="ftr" sz="quarter" idx="11"/>
          </p:nvPr>
        </p:nvSpPr>
        <p:spPr/>
        <p:txBody>
          <a:bodyPr/>
          <a:lstStyle>
            <a:lvl1pPr>
              <a:defRPr/>
            </a:lvl1pPr>
          </a:lstStyle>
          <a:p>
            <a:endParaRPr lang="es-EC"/>
          </a:p>
        </p:txBody>
      </p:sp>
      <p:sp>
        <p:nvSpPr>
          <p:cNvPr id="6" name="5 Marcador de número de diapositiva"/>
          <p:cNvSpPr>
            <a:spLocks noGrp="1"/>
          </p:cNvSpPr>
          <p:nvPr>
            <p:ph type="sldNum" sz="quarter" idx="12"/>
          </p:nvPr>
        </p:nvSpPr>
        <p:spPr/>
        <p:txBody>
          <a:bodyPr/>
          <a:lstStyle>
            <a:lvl1pPr>
              <a:defRPr/>
            </a:lvl1pPr>
          </a:lstStyle>
          <a:p>
            <a:fld id="{04A7F55B-7F59-4FD8-8427-2D4FE342E3FC}" type="slidenum">
              <a:rPr lang="es-EC"/>
              <a:pPr/>
              <a:t>‹Nº›</a:t>
            </a:fld>
            <a:endParaRPr lang="es-EC"/>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1066800" y="1981200"/>
            <a:ext cx="36957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914900" y="1981200"/>
            <a:ext cx="36957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lvl1pPr>
              <a:defRPr/>
            </a:lvl1pPr>
          </a:lstStyle>
          <a:p>
            <a:endParaRPr lang="es-EC"/>
          </a:p>
        </p:txBody>
      </p:sp>
      <p:sp>
        <p:nvSpPr>
          <p:cNvPr id="6" name="5 Marcador de pie de página"/>
          <p:cNvSpPr>
            <a:spLocks noGrp="1"/>
          </p:cNvSpPr>
          <p:nvPr>
            <p:ph type="ftr" sz="quarter" idx="11"/>
          </p:nvPr>
        </p:nvSpPr>
        <p:spPr/>
        <p:txBody>
          <a:bodyPr/>
          <a:lstStyle>
            <a:lvl1pPr>
              <a:defRPr/>
            </a:lvl1pPr>
          </a:lstStyle>
          <a:p>
            <a:endParaRPr lang="es-EC"/>
          </a:p>
        </p:txBody>
      </p:sp>
      <p:sp>
        <p:nvSpPr>
          <p:cNvPr id="7" name="6 Marcador de número de diapositiva"/>
          <p:cNvSpPr>
            <a:spLocks noGrp="1"/>
          </p:cNvSpPr>
          <p:nvPr>
            <p:ph type="sldNum" sz="quarter" idx="12"/>
          </p:nvPr>
        </p:nvSpPr>
        <p:spPr/>
        <p:txBody>
          <a:bodyPr/>
          <a:lstStyle>
            <a:lvl1pPr>
              <a:defRPr/>
            </a:lvl1pPr>
          </a:lstStyle>
          <a:p>
            <a:fld id="{BD5E2527-A8EE-44FE-897A-256ACC1EE15B}" type="slidenum">
              <a:rPr lang="es-EC"/>
              <a:pPr/>
              <a:t>‹Nº›</a:t>
            </a:fld>
            <a:endParaRPr lang="es-EC"/>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lvl1pPr>
              <a:defRPr/>
            </a:lvl1pPr>
          </a:lstStyle>
          <a:p>
            <a:endParaRPr lang="es-EC"/>
          </a:p>
        </p:txBody>
      </p:sp>
      <p:sp>
        <p:nvSpPr>
          <p:cNvPr id="8" name="7 Marcador de pie de página"/>
          <p:cNvSpPr>
            <a:spLocks noGrp="1"/>
          </p:cNvSpPr>
          <p:nvPr>
            <p:ph type="ftr" sz="quarter" idx="11"/>
          </p:nvPr>
        </p:nvSpPr>
        <p:spPr/>
        <p:txBody>
          <a:bodyPr/>
          <a:lstStyle>
            <a:lvl1pPr>
              <a:defRPr/>
            </a:lvl1pPr>
          </a:lstStyle>
          <a:p>
            <a:endParaRPr lang="es-EC"/>
          </a:p>
        </p:txBody>
      </p:sp>
      <p:sp>
        <p:nvSpPr>
          <p:cNvPr id="9" name="8 Marcador de número de diapositiva"/>
          <p:cNvSpPr>
            <a:spLocks noGrp="1"/>
          </p:cNvSpPr>
          <p:nvPr>
            <p:ph type="sldNum" sz="quarter" idx="12"/>
          </p:nvPr>
        </p:nvSpPr>
        <p:spPr/>
        <p:txBody>
          <a:bodyPr/>
          <a:lstStyle>
            <a:lvl1pPr>
              <a:defRPr/>
            </a:lvl1pPr>
          </a:lstStyle>
          <a:p>
            <a:fld id="{6337A25E-B0C8-44DB-BF87-746E0FF861D6}" type="slidenum">
              <a:rPr lang="es-EC"/>
              <a:pPr/>
              <a:t>‹Nº›</a:t>
            </a:fld>
            <a:endParaRPr lang="es-EC"/>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lvl1pPr>
              <a:defRPr/>
            </a:lvl1pPr>
          </a:lstStyle>
          <a:p>
            <a:endParaRPr lang="es-EC"/>
          </a:p>
        </p:txBody>
      </p:sp>
      <p:sp>
        <p:nvSpPr>
          <p:cNvPr id="4" name="3 Marcador de pie de página"/>
          <p:cNvSpPr>
            <a:spLocks noGrp="1"/>
          </p:cNvSpPr>
          <p:nvPr>
            <p:ph type="ftr" sz="quarter" idx="11"/>
          </p:nvPr>
        </p:nvSpPr>
        <p:spPr/>
        <p:txBody>
          <a:bodyPr/>
          <a:lstStyle>
            <a:lvl1pPr>
              <a:defRPr/>
            </a:lvl1pPr>
          </a:lstStyle>
          <a:p>
            <a:endParaRPr lang="es-EC"/>
          </a:p>
        </p:txBody>
      </p:sp>
      <p:sp>
        <p:nvSpPr>
          <p:cNvPr id="5" name="4 Marcador de número de diapositiva"/>
          <p:cNvSpPr>
            <a:spLocks noGrp="1"/>
          </p:cNvSpPr>
          <p:nvPr>
            <p:ph type="sldNum" sz="quarter" idx="12"/>
          </p:nvPr>
        </p:nvSpPr>
        <p:spPr/>
        <p:txBody>
          <a:bodyPr/>
          <a:lstStyle>
            <a:lvl1pPr>
              <a:defRPr/>
            </a:lvl1pPr>
          </a:lstStyle>
          <a:p>
            <a:fld id="{F1A63E62-94BB-4651-8147-4A9789EEB1A2}" type="slidenum">
              <a:rPr lang="es-EC"/>
              <a:pPr/>
              <a:t>‹Nº›</a:t>
            </a:fld>
            <a:endParaRPr lang="es-EC"/>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lvl1pPr>
          </a:lstStyle>
          <a:p>
            <a:endParaRPr lang="es-EC"/>
          </a:p>
        </p:txBody>
      </p:sp>
      <p:sp>
        <p:nvSpPr>
          <p:cNvPr id="3" name="2 Marcador de pie de página"/>
          <p:cNvSpPr>
            <a:spLocks noGrp="1"/>
          </p:cNvSpPr>
          <p:nvPr>
            <p:ph type="ftr" sz="quarter" idx="11"/>
          </p:nvPr>
        </p:nvSpPr>
        <p:spPr/>
        <p:txBody>
          <a:bodyPr/>
          <a:lstStyle>
            <a:lvl1pPr>
              <a:defRPr/>
            </a:lvl1pPr>
          </a:lstStyle>
          <a:p>
            <a:endParaRPr lang="es-EC"/>
          </a:p>
        </p:txBody>
      </p:sp>
      <p:sp>
        <p:nvSpPr>
          <p:cNvPr id="4" name="3 Marcador de número de diapositiva"/>
          <p:cNvSpPr>
            <a:spLocks noGrp="1"/>
          </p:cNvSpPr>
          <p:nvPr>
            <p:ph type="sldNum" sz="quarter" idx="12"/>
          </p:nvPr>
        </p:nvSpPr>
        <p:spPr/>
        <p:txBody>
          <a:bodyPr/>
          <a:lstStyle>
            <a:lvl1pPr>
              <a:defRPr/>
            </a:lvl1pPr>
          </a:lstStyle>
          <a:p>
            <a:fld id="{79D60A69-BED0-4CB6-ACE3-51258DF16AF7}" type="slidenum">
              <a:rPr lang="es-EC"/>
              <a:pPr/>
              <a:t>‹Nº›</a:t>
            </a:fld>
            <a:endParaRPr lang="es-EC"/>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endParaRPr lang="es-EC"/>
          </a:p>
        </p:txBody>
      </p:sp>
      <p:sp>
        <p:nvSpPr>
          <p:cNvPr id="6" name="5 Marcador de pie de página"/>
          <p:cNvSpPr>
            <a:spLocks noGrp="1"/>
          </p:cNvSpPr>
          <p:nvPr>
            <p:ph type="ftr" sz="quarter" idx="11"/>
          </p:nvPr>
        </p:nvSpPr>
        <p:spPr/>
        <p:txBody>
          <a:bodyPr/>
          <a:lstStyle>
            <a:lvl1pPr>
              <a:defRPr/>
            </a:lvl1pPr>
          </a:lstStyle>
          <a:p>
            <a:endParaRPr lang="es-EC"/>
          </a:p>
        </p:txBody>
      </p:sp>
      <p:sp>
        <p:nvSpPr>
          <p:cNvPr id="7" name="6 Marcador de número de diapositiva"/>
          <p:cNvSpPr>
            <a:spLocks noGrp="1"/>
          </p:cNvSpPr>
          <p:nvPr>
            <p:ph type="sldNum" sz="quarter" idx="12"/>
          </p:nvPr>
        </p:nvSpPr>
        <p:spPr/>
        <p:txBody>
          <a:bodyPr/>
          <a:lstStyle>
            <a:lvl1pPr>
              <a:defRPr/>
            </a:lvl1pPr>
          </a:lstStyle>
          <a:p>
            <a:fld id="{640B0F93-7841-446D-A114-5B57EFF025E9}" type="slidenum">
              <a:rPr lang="es-EC"/>
              <a:pPr/>
              <a:t>‹Nº›</a:t>
            </a:fld>
            <a:endParaRPr lang="es-EC"/>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endParaRPr lang="es-EC"/>
          </a:p>
        </p:txBody>
      </p:sp>
      <p:sp>
        <p:nvSpPr>
          <p:cNvPr id="6" name="5 Marcador de pie de página"/>
          <p:cNvSpPr>
            <a:spLocks noGrp="1"/>
          </p:cNvSpPr>
          <p:nvPr>
            <p:ph type="ftr" sz="quarter" idx="11"/>
          </p:nvPr>
        </p:nvSpPr>
        <p:spPr/>
        <p:txBody>
          <a:bodyPr/>
          <a:lstStyle>
            <a:lvl1pPr>
              <a:defRPr/>
            </a:lvl1pPr>
          </a:lstStyle>
          <a:p>
            <a:endParaRPr lang="es-EC"/>
          </a:p>
        </p:txBody>
      </p:sp>
      <p:sp>
        <p:nvSpPr>
          <p:cNvPr id="7" name="6 Marcador de número de diapositiva"/>
          <p:cNvSpPr>
            <a:spLocks noGrp="1"/>
          </p:cNvSpPr>
          <p:nvPr>
            <p:ph type="sldNum" sz="quarter" idx="12"/>
          </p:nvPr>
        </p:nvSpPr>
        <p:spPr/>
        <p:txBody>
          <a:bodyPr/>
          <a:lstStyle>
            <a:lvl1pPr>
              <a:defRPr/>
            </a:lvl1pPr>
          </a:lstStyle>
          <a:p>
            <a:fld id="{A91F5632-AA73-4E4A-84D3-126A98B95974}" type="slidenum">
              <a:rPr lang="es-EC"/>
              <a:pPr/>
              <a:t>‹Nº›</a:t>
            </a:fld>
            <a:endParaRPr lang="es-EC"/>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214018" name="Group 2"/>
          <p:cNvGrpSpPr>
            <a:grpSpLocks/>
          </p:cNvGrpSpPr>
          <p:nvPr/>
        </p:nvGrpSpPr>
        <p:grpSpPr bwMode="auto">
          <a:xfrm>
            <a:off x="0" y="6350"/>
            <a:ext cx="9140825" cy="6851650"/>
            <a:chOff x="0" y="4"/>
            <a:chExt cx="5758" cy="4316"/>
          </a:xfrm>
        </p:grpSpPr>
        <p:sp>
          <p:nvSpPr>
            <p:cNvPr id="214019" name="Freeform 3"/>
            <p:cNvSpPr>
              <a:spLocks/>
            </p:cNvSpPr>
            <p:nvPr/>
          </p:nvSpPr>
          <p:spPr bwMode="hidden">
            <a:xfrm>
              <a:off x="558" y="1161"/>
              <a:ext cx="5200" cy="3159"/>
            </a:xfrm>
            <a:custGeom>
              <a:avLst/>
              <a:gdLst/>
              <a:ahLst/>
              <a:cxnLst>
                <a:cxn ang="0">
                  <a:pos x="0" y="3159"/>
                </a:cxn>
                <a:cxn ang="0">
                  <a:pos x="5184" y="3159"/>
                </a:cxn>
                <a:cxn ang="0">
                  <a:pos x="5184" y="0"/>
                </a:cxn>
                <a:cxn ang="0">
                  <a:pos x="0" y="0"/>
                </a:cxn>
                <a:cxn ang="0">
                  <a:pos x="0" y="3159"/>
                </a:cxn>
                <a:cxn ang="0">
                  <a:pos x="0" y="3159"/>
                </a:cxn>
              </a:cxnLst>
              <a:rect l="0" t="0" r="r" b="b"/>
              <a:pathLst>
                <a:path w="5184" h="3159">
                  <a:moveTo>
                    <a:pt x="0" y="3159"/>
                  </a:moveTo>
                  <a:lnTo>
                    <a:pt x="5184" y="3159"/>
                  </a:lnTo>
                  <a:lnTo>
                    <a:pt x="5184" y="0"/>
                  </a:lnTo>
                  <a:lnTo>
                    <a:pt x="0" y="0"/>
                  </a:lnTo>
                  <a:lnTo>
                    <a:pt x="0" y="3159"/>
                  </a:lnTo>
                  <a:lnTo>
                    <a:pt x="0" y="3159"/>
                  </a:lnTo>
                  <a:close/>
                </a:path>
              </a:pathLst>
            </a:custGeom>
            <a:gradFill rotWithShape="0">
              <a:gsLst>
                <a:gs pos="0">
                  <a:schemeClr val="bg1"/>
                </a:gs>
                <a:gs pos="100000">
                  <a:schemeClr val="bg2"/>
                </a:gs>
              </a:gsLst>
              <a:lin ang="0" scaled="1"/>
            </a:gradFill>
            <a:ln w="9525">
              <a:noFill/>
              <a:round/>
              <a:headEnd/>
              <a:tailEnd/>
            </a:ln>
          </p:spPr>
          <p:txBody>
            <a:bodyPr/>
            <a:lstStyle/>
            <a:p>
              <a:endParaRPr lang="es-ES"/>
            </a:p>
          </p:txBody>
        </p:sp>
        <p:sp>
          <p:nvSpPr>
            <p:cNvPr id="214020" name="Freeform 4"/>
            <p:cNvSpPr>
              <a:spLocks/>
            </p:cNvSpPr>
            <p:nvPr/>
          </p:nvSpPr>
          <p:spPr bwMode="hidden">
            <a:xfrm>
              <a:off x="0" y="1161"/>
              <a:ext cx="558" cy="3159"/>
            </a:xfrm>
            <a:custGeom>
              <a:avLst/>
              <a:gdLst/>
              <a:ahLst/>
              <a:cxnLst>
                <a:cxn ang="0">
                  <a:pos x="0" y="0"/>
                </a:cxn>
                <a:cxn ang="0">
                  <a:pos x="0" y="3159"/>
                </a:cxn>
                <a:cxn ang="0">
                  <a:pos x="556" y="3159"/>
                </a:cxn>
                <a:cxn ang="0">
                  <a:pos x="556" y="0"/>
                </a:cxn>
                <a:cxn ang="0">
                  <a:pos x="0" y="0"/>
                </a:cxn>
                <a:cxn ang="0">
                  <a:pos x="0" y="0"/>
                </a:cxn>
              </a:cxnLst>
              <a:rect l="0" t="0" r="r" b="b"/>
              <a:pathLst>
                <a:path w="556" h="3159">
                  <a:moveTo>
                    <a:pt x="0" y="0"/>
                  </a:moveTo>
                  <a:lnTo>
                    <a:pt x="0" y="3159"/>
                  </a:lnTo>
                  <a:lnTo>
                    <a:pt x="556" y="3159"/>
                  </a:lnTo>
                  <a:lnTo>
                    <a:pt x="556" y="0"/>
                  </a:lnTo>
                  <a:lnTo>
                    <a:pt x="0" y="0"/>
                  </a:lnTo>
                  <a:lnTo>
                    <a:pt x="0" y="0"/>
                  </a:lnTo>
                  <a:close/>
                </a:path>
              </a:pathLst>
            </a:custGeom>
            <a:gradFill rotWithShape="0">
              <a:gsLst>
                <a:gs pos="0">
                  <a:schemeClr val="bg1"/>
                </a:gs>
                <a:gs pos="100000">
                  <a:schemeClr val="bg2"/>
                </a:gs>
              </a:gsLst>
              <a:lin ang="5400000" scaled="1"/>
            </a:gradFill>
            <a:ln w="9525">
              <a:noFill/>
              <a:round/>
              <a:headEnd/>
              <a:tailEnd/>
            </a:ln>
          </p:spPr>
          <p:txBody>
            <a:bodyPr/>
            <a:lstStyle/>
            <a:p>
              <a:endParaRPr lang="es-ES"/>
            </a:p>
          </p:txBody>
        </p:sp>
        <p:grpSp>
          <p:nvGrpSpPr>
            <p:cNvPr id="214021" name="Group 5"/>
            <p:cNvGrpSpPr>
              <a:grpSpLocks/>
            </p:cNvGrpSpPr>
            <p:nvPr userDrawn="1"/>
          </p:nvGrpSpPr>
          <p:grpSpPr bwMode="auto">
            <a:xfrm>
              <a:off x="0" y="4"/>
              <a:ext cx="5758" cy="4316"/>
              <a:chOff x="0" y="4"/>
              <a:chExt cx="5758" cy="4316"/>
            </a:xfrm>
          </p:grpSpPr>
          <p:sp>
            <p:nvSpPr>
              <p:cNvPr id="214022" name="Freeform 6"/>
              <p:cNvSpPr>
                <a:spLocks/>
              </p:cNvSpPr>
              <p:nvPr/>
            </p:nvSpPr>
            <p:spPr bwMode="ltGray">
              <a:xfrm>
                <a:off x="552" y="4"/>
                <a:ext cx="12" cy="695"/>
              </a:xfrm>
              <a:custGeom>
                <a:avLst/>
                <a:gdLst/>
                <a:ahLst/>
                <a:cxnLst>
                  <a:cxn ang="0">
                    <a:pos x="12" y="0"/>
                  </a:cxn>
                  <a:cxn ang="0">
                    <a:pos x="0" y="0"/>
                  </a:cxn>
                  <a:cxn ang="0">
                    <a:pos x="0" y="695"/>
                  </a:cxn>
                  <a:cxn ang="0">
                    <a:pos x="12" y="695"/>
                  </a:cxn>
                  <a:cxn ang="0">
                    <a:pos x="12" y="0"/>
                  </a:cxn>
                  <a:cxn ang="0">
                    <a:pos x="12" y="0"/>
                  </a:cxn>
                </a:cxnLst>
                <a:rect l="0" t="0" r="r" b="b"/>
                <a:pathLst>
                  <a:path w="12" h="695">
                    <a:moveTo>
                      <a:pt x="12" y="0"/>
                    </a:moveTo>
                    <a:lnTo>
                      <a:pt x="0" y="0"/>
                    </a:lnTo>
                    <a:lnTo>
                      <a:pt x="0" y="695"/>
                    </a:lnTo>
                    <a:lnTo>
                      <a:pt x="12" y="695"/>
                    </a:lnTo>
                    <a:lnTo>
                      <a:pt x="12" y="0"/>
                    </a:lnTo>
                    <a:lnTo>
                      <a:pt x="12" y="0"/>
                    </a:lnTo>
                    <a:close/>
                  </a:path>
                </a:pathLst>
              </a:custGeom>
              <a:gradFill rotWithShape="0">
                <a:gsLst>
                  <a:gs pos="0">
                    <a:schemeClr val="bg1"/>
                  </a:gs>
                  <a:gs pos="100000">
                    <a:schemeClr val="bg2"/>
                  </a:gs>
                </a:gsLst>
                <a:lin ang="5400000" scaled="1"/>
              </a:gradFill>
              <a:ln w="9525">
                <a:noFill/>
                <a:round/>
                <a:headEnd/>
                <a:tailEnd/>
              </a:ln>
            </p:spPr>
            <p:txBody>
              <a:bodyPr/>
              <a:lstStyle/>
              <a:p>
                <a:endParaRPr lang="es-ES"/>
              </a:p>
            </p:txBody>
          </p:sp>
          <p:sp>
            <p:nvSpPr>
              <p:cNvPr id="214023" name="Freeform 7"/>
              <p:cNvSpPr>
                <a:spLocks/>
              </p:cNvSpPr>
              <p:nvPr/>
            </p:nvSpPr>
            <p:spPr bwMode="ltGray">
              <a:xfrm>
                <a:off x="552" y="1623"/>
                <a:ext cx="12" cy="2697"/>
              </a:xfrm>
              <a:custGeom>
                <a:avLst/>
                <a:gdLst/>
                <a:ahLst/>
                <a:cxnLst>
                  <a:cxn ang="0">
                    <a:pos x="0" y="2697"/>
                  </a:cxn>
                  <a:cxn ang="0">
                    <a:pos x="12" y="2697"/>
                  </a:cxn>
                  <a:cxn ang="0">
                    <a:pos x="12" y="0"/>
                  </a:cxn>
                  <a:cxn ang="0">
                    <a:pos x="0" y="0"/>
                  </a:cxn>
                  <a:cxn ang="0">
                    <a:pos x="0" y="2697"/>
                  </a:cxn>
                  <a:cxn ang="0">
                    <a:pos x="0" y="2697"/>
                  </a:cxn>
                </a:cxnLst>
                <a:rect l="0" t="0" r="r" b="b"/>
                <a:pathLst>
                  <a:path w="12" h="2697">
                    <a:moveTo>
                      <a:pt x="0" y="2697"/>
                    </a:moveTo>
                    <a:lnTo>
                      <a:pt x="12" y="2697"/>
                    </a:lnTo>
                    <a:lnTo>
                      <a:pt x="12" y="0"/>
                    </a:lnTo>
                    <a:lnTo>
                      <a:pt x="0" y="0"/>
                    </a:lnTo>
                    <a:lnTo>
                      <a:pt x="0" y="2697"/>
                    </a:lnTo>
                    <a:lnTo>
                      <a:pt x="0" y="2697"/>
                    </a:lnTo>
                    <a:close/>
                  </a:path>
                </a:pathLst>
              </a:custGeom>
              <a:gradFill rotWithShape="0">
                <a:gsLst>
                  <a:gs pos="0">
                    <a:schemeClr val="bg2"/>
                  </a:gs>
                  <a:gs pos="100000">
                    <a:schemeClr val="bg1"/>
                  </a:gs>
                </a:gsLst>
                <a:lin ang="5400000" scaled="1"/>
              </a:gradFill>
              <a:ln w="9525">
                <a:noFill/>
                <a:round/>
                <a:headEnd/>
                <a:tailEnd/>
              </a:ln>
            </p:spPr>
            <p:txBody>
              <a:bodyPr/>
              <a:lstStyle/>
              <a:p>
                <a:endParaRPr lang="es-ES"/>
              </a:p>
            </p:txBody>
          </p:sp>
          <p:sp>
            <p:nvSpPr>
              <p:cNvPr id="214024" name="Freeform 8"/>
              <p:cNvSpPr>
                <a:spLocks/>
              </p:cNvSpPr>
              <p:nvPr/>
            </p:nvSpPr>
            <p:spPr bwMode="ltGray">
              <a:xfrm>
                <a:off x="1019" y="1155"/>
                <a:ext cx="4739" cy="12"/>
              </a:xfrm>
              <a:custGeom>
                <a:avLst/>
                <a:gdLst/>
                <a:ahLst/>
                <a:cxnLst>
                  <a:cxn ang="0">
                    <a:pos x="4724" y="0"/>
                  </a:cxn>
                  <a:cxn ang="0">
                    <a:pos x="0" y="0"/>
                  </a:cxn>
                  <a:cxn ang="0">
                    <a:pos x="0" y="12"/>
                  </a:cxn>
                  <a:cxn ang="0">
                    <a:pos x="4724" y="12"/>
                  </a:cxn>
                  <a:cxn ang="0">
                    <a:pos x="4724" y="0"/>
                  </a:cxn>
                  <a:cxn ang="0">
                    <a:pos x="4724" y="0"/>
                  </a:cxn>
                </a:cxnLst>
                <a:rect l="0" t="0" r="r" b="b"/>
                <a:pathLst>
                  <a:path w="4724" h="12">
                    <a:moveTo>
                      <a:pt x="4724" y="0"/>
                    </a:moveTo>
                    <a:lnTo>
                      <a:pt x="0" y="0"/>
                    </a:lnTo>
                    <a:lnTo>
                      <a:pt x="0" y="12"/>
                    </a:lnTo>
                    <a:lnTo>
                      <a:pt x="4724" y="12"/>
                    </a:lnTo>
                    <a:lnTo>
                      <a:pt x="4724" y="0"/>
                    </a:lnTo>
                    <a:lnTo>
                      <a:pt x="4724" y="0"/>
                    </a:lnTo>
                    <a:close/>
                  </a:path>
                </a:pathLst>
              </a:custGeom>
              <a:gradFill rotWithShape="0">
                <a:gsLst>
                  <a:gs pos="0">
                    <a:schemeClr val="bg2"/>
                  </a:gs>
                  <a:gs pos="100000">
                    <a:schemeClr val="bg1"/>
                  </a:gs>
                </a:gsLst>
                <a:lin ang="0" scaled="1"/>
              </a:gradFill>
              <a:ln w="9525">
                <a:noFill/>
                <a:round/>
                <a:headEnd/>
                <a:tailEnd/>
              </a:ln>
            </p:spPr>
            <p:txBody>
              <a:bodyPr/>
              <a:lstStyle/>
              <a:p>
                <a:endParaRPr lang="es-ES"/>
              </a:p>
            </p:txBody>
          </p:sp>
          <p:sp>
            <p:nvSpPr>
              <p:cNvPr id="214025" name="Freeform 9"/>
              <p:cNvSpPr>
                <a:spLocks/>
              </p:cNvSpPr>
              <p:nvPr/>
            </p:nvSpPr>
            <p:spPr bwMode="ltGray">
              <a:xfrm>
                <a:off x="552" y="1371"/>
                <a:ext cx="12" cy="252"/>
              </a:xfrm>
              <a:custGeom>
                <a:avLst/>
                <a:gdLst/>
                <a:ahLst/>
                <a:cxnLst>
                  <a:cxn ang="0">
                    <a:pos x="0" y="252"/>
                  </a:cxn>
                  <a:cxn ang="0">
                    <a:pos x="12" y="252"/>
                  </a:cxn>
                  <a:cxn ang="0">
                    <a:pos x="12" y="0"/>
                  </a:cxn>
                  <a:cxn ang="0">
                    <a:pos x="0" y="0"/>
                  </a:cxn>
                  <a:cxn ang="0">
                    <a:pos x="0" y="252"/>
                  </a:cxn>
                  <a:cxn ang="0">
                    <a:pos x="0" y="252"/>
                  </a:cxn>
                </a:cxnLst>
                <a:rect l="0" t="0" r="r" b="b"/>
                <a:pathLst>
                  <a:path w="12" h="252">
                    <a:moveTo>
                      <a:pt x="0" y="252"/>
                    </a:moveTo>
                    <a:lnTo>
                      <a:pt x="12" y="252"/>
                    </a:lnTo>
                    <a:lnTo>
                      <a:pt x="12" y="0"/>
                    </a:lnTo>
                    <a:lnTo>
                      <a:pt x="0" y="0"/>
                    </a:lnTo>
                    <a:lnTo>
                      <a:pt x="0" y="252"/>
                    </a:lnTo>
                    <a:lnTo>
                      <a:pt x="0" y="252"/>
                    </a:lnTo>
                    <a:close/>
                  </a:path>
                </a:pathLst>
              </a:custGeom>
              <a:gradFill rotWithShape="0">
                <a:gsLst>
                  <a:gs pos="0">
                    <a:schemeClr val="accent2"/>
                  </a:gs>
                  <a:gs pos="100000">
                    <a:schemeClr val="bg2"/>
                  </a:gs>
                </a:gsLst>
                <a:lin ang="5400000" scaled="1"/>
              </a:gradFill>
              <a:ln w="9525">
                <a:noFill/>
                <a:round/>
                <a:headEnd/>
                <a:tailEnd/>
              </a:ln>
            </p:spPr>
            <p:txBody>
              <a:bodyPr/>
              <a:lstStyle/>
              <a:p>
                <a:endParaRPr lang="es-ES"/>
              </a:p>
            </p:txBody>
          </p:sp>
          <p:sp>
            <p:nvSpPr>
              <p:cNvPr id="214026" name="Freeform 10"/>
              <p:cNvSpPr>
                <a:spLocks/>
              </p:cNvSpPr>
              <p:nvPr/>
            </p:nvSpPr>
            <p:spPr bwMode="ltGray">
              <a:xfrm>
                <a:off x="552" y="699"/>
                <a:ext cx="12" cy="252"/>
              </a:xfrm>
              <a:custGeom>
                <a:avLst/>
                <a:gdLst/>
                <a:ahLst/>
                <a:cxnLst>
                  <a:cxn ang="0">
                    <a:pos x="12" y="0"/>
                  </a:cxn>
                  <a:cxn ang="0">
                    <a:pos x="0" y="0"/>
                  </a:cxn>
                  <a:cxn ang="0">
                    <a:pos x="0" y="252"/>
                  </a:cxn>
                  <a:cxn ang="0">
                    <a:pos x="12" y="252"/>
                  </a:cxn>
                  <a:cxn ang="0">
                    <a:pos x="12" y="0"/>
                  </a:cxn>
                  <a:cxn ang="0">
                    <a:pos x="12" y="0"/>
                  </a:cxn>
                </a:cxnLst>
                <a:rect l="0" t="0" r="r" b="b"/>
                <a:pathLst>
                  <a:path w="12" h="252">
                    <a:moveTo>
                      <a:pt x="12" y="0"/>
                    </a:moveTo>
                    <a:lnTo>
                      <a:pt x="0" y="0"/>
                    </a:lnTo>
                    <a:lnTo>
                      <a:pt x="0" y="252"/>
                    </a:lnTo>
                    <a:lnTo>
                      <a:pt x="12" y="252"/>
                    </a:lnTo>
                    <a:lnTo>
                      <a:pt x="12" y="0"/>
                    </a:lnTo>
                    <a:lnTo>
                      <a:pt x="12" y="0"/>
                    </a:lnTo>
                    <a:close/>
                  </a:path>
                </a:pathLst>
              </a:custGeom>
              <a:gradFill rotWithShape="0">
                <a:gsLst>
                  <a:gs pos="0">
                    <a:schemeClr val="bg2"/>
                  </a:gs>
                  <a:gs pos="100000">
                    <a:schemeClr val="accent2"/>
                  </a:gs>
                </a:gsLst>
                <a:lin ang="5400000" scaled="1"/>
              </a:gradFill>
              <a:ln w="9525">
                <a:noFill/>
                <a:round/>
                <a:headEnd/>
                <a:tailEnd/>
              </a:ln>
            </p:spPr>
            <p:txBody>
              <a:bodyPr/>
              <a:lstStyle/>
              <a:p>
                <a:endParaRPr lang="es-ES"/>
              </a:p>
            </p:txBody>
          </p:sp>
          <p:sp>
            <p:nvSpPr>
              <p:cNvPr id="214027" name="Freeform 11"/>
              <p:cNvSpPr>
                <a:spLocks/>
              </p:cNvSpPr>
              <p:nvPr/>
            </p:nvSpPr>
            <p:spPr bwMode="ltGray">
              <a:xfrm>
                <a:off x="552" y="951"/>
                <a:ext cx="12" cy="420"/>
              </a:xfrm>
              <a:custGeom>
                <a:avLst/>
                <a:gdLst/>
                <a:ahLst/>
                <a:cxnLst>
                  <a:cxn ang="0">
                    <a:pos x="0" y="0"/>
                  </a:cxn>
                  <a:cxn ang="0">
                    <a:pos x="0" y="420"/>
                  </a:cxn>
                  <a:cxn ang="0">
                    <a:pos x="12" y="420"/>
                  </a:cxn>
                  <a:cxn ang="0">
                    <a:pos x="12" y="0"/>
                  </a:cxn>
                  <a:cxn ang="0">
                    <a:pos x="0" y="0"/>
                  </a:cxn>
                  <a:cxn ang="0">
                    <a:pos x="0" y="0"/>
                  </a:cxn>
                </a:cxnLst>
                <a:rect l="0" t="0" r="r" b="b"/>
                <a:pathLst>
                  <a:path w="12" h="420">
                    <a:moveTo>
                      <a:pt x="0" y="0"/>
                    </a:moveTo>
                    <a:lnTo>
                      <a:pt x="0" y="420"/>
                    </a:lnTo>
                    <a:lnTo>
                      <a:pt x="12" y="420"/>
                    </a:lnTo>
                    <a:lnTo>
                      <a:pt x="12" y="0"/>
                    </a:lnTo>
                    <a:lnTo>
                      <a:pt x="0" y="0"/>
                    </a:lnTo>
                    <a:lnTo>
                      <a:pt x="0" y="0"/>
                    </a:lnTo>
                    <a:close/>
                  </a:path>
                </a:pathLst>
              </a:custGeom>
              <a:gradFill rotWithShape="0">
                <a:gsLst>
                  <a:gs pos="0">
                    <a:schemeClr val="accent2"/>
                  </a:gs>
                  <a:gs pos="50000">
                    <a:schemeClr val="hlink"/>
                  </a:gs>
                  <a:gs pos="100000">
                    <a:schemeClr val="accent2"/>
                  </a:gs>
                </a:gsLst>
                <a:lin ang="5400000" scaled="1"/>
              </a:gradFill>
              <a:ln w="9525">
                <a:noFill/>
                <a:round/>
                <a:headEnd/>
                <a:tailEnd/>
              </a:ln>
            </p:spPr>
            <p:txBody>
              <a:bodyPr/>
              <a:lstStyle/>
              <a:p>
                <a:endParaRPr lang="es-ES"/>
              </a:p>
            </p:txBody>
          </p:sp>
          <p:sp>
            <p:nvSpPr>
              <p:cNvPr id="214028" name="Freeform 12"/>
              <p:cNvSpPr>
                <a:spLocks/>
              </p:cNvSpPr>
              <p:nvPr/>
            </p:nvSpPr>
            <p:spPr bwMode="ltGray">
              <a:xfrm>
                <a:off x="0" y="1155"/>
                <a:ext cx="351" cy="12"/>
              </a:xfrm>
              <a:custGeom>
                <a:avLst/>
                <a:gdLst/>
                <a:ahLst/>
                <a:cxnLst>
                  <a:cxn ang="0">
                    <a:pos x="0" y="0"/>
                  </a:cxn>
                  <a:cxn ang="0">
                    <a:pos x="0" y="12"/>
                  </a:cxn>
                  <a:cxn ang="0">
                    <a:pos x="251" y="12"/>
                  </a:cxn>
                  <a:cxn ang="0">
                    <a:pos x="251" y="0"/>
                  </a:cxn>
                  <a:cxn ang="0">
                    <a:pos x="0" y="0"/>
                  </a:cxn>
                  <a:cxn ang="0">
                    <a:pos x="0" y="0"/>
                  </a:cxn>
                </a:cxnLst>
                <a:rect l="0" t="0" r="r" b="b"/>
                <a:pathLst>
                  <a:path w="251" h="12">
                    <a:moveTo>
                      <a:pt x="0" y="0"/>
                    </a:moveTo>
                    <a:lnTo>
                      <a:pt x="0" y="12"/>
                    </a:lnTo>
                    <a:lnTo>
                      <a:pt x="251" y="12"/>
                    </a:lnTo>
                    <a:lnTo>
                      <a:pt x="251" y="0"/>
                    </a:lnTo>
                    <a:lnTo>
                      <a:pt x="0" y="0"/>
                    </a:lnTo>
                    <a:lnTo>
                      <a:pt x="0" y="0"/>
                    </a:lnTo>
                    <a:close/>
                  </a:path>
                </a:pathLst>
              </a:custGeom>
              <a:gradFill rotWithShape="0">
                <a:gsLst>
                  <a:gs pos="0">
                    <a:schemeClr val="bg2"/>
                  </a:gs>
                  <a:gs pos="100000">
                    <a:schemeClr val="accent2"/>
                  </a:gs>
                </a:gsLst>
                <a:lin ang="0" scaled="1"/>
              </a:gradFill>
              <a:ln w="9525">
                <a:noFill/>
                <a:round/>
                <a:headEnd/>
                <a:tailEnd/>
              </a:ln>
            </p:spPr>
            <p:txBody>
              <a:bodyPr/>
              <a:lstStyle/>
              <a:p>
                <a:endParaRPr lang="es-ES"/>
              </a:p>
            </p:txBody>
          </p:sp>
          <p:sp>
            <p:nvSpPr>
              <p:cNvPr id="214029" name="Freeform 13"/>
              <p:cNvSpPr>
                <a:spLocks/>
              </p:cNvSpPr>
              <p:nvPr/>
            </p:nvSpPr>
            <p:spPr bwMode="ltGray">
              <a:xfrm>
                <a:off x="767" y="1155"/>
                <a:ext cx="252" cy="12"/>
              </a:xfrm>
              <a:custGeom>
                <a:avLst/>
                <a:gdLst/>
                <a:ahLst/>
                <a:cxnLst>
                  <a:cxn ang="0">
                    <a:pos x="251" y="0"/>
                  </a:cxn>
                  <a:cxn ang="0">
                    <a:pos x="0" y="0"/>
                  </a:cxn>
                  <a:cxn ang="0">
                    <a:pos x="0" y="12"/>
                  </a:cxn>
                  <a:cxn ang="0">
                    <a:pos x="251" y="12"/>
                  </a:cxn>
                  <a:cxn ang="0">
                    <a:pos x="251" y="0"/>
                  </a:cxn>
                  <a:cxn ang="0">
                    <a:pos x="251" y="0"/>
                  </a:cxn>
                </a:cxnLst>
                <a:rect l="0" t="0" r="r" b="b"/>
                <a:pathLst>
                  <a:path w="251" h="12">
                    <a:moveTo>
                      <a:pt x="251" y="0"/>
                    </a:moveTo>
                    <a:lnTo>
                      <a:pt x="0" y="0"/>
                    </a:lnTo>
                    <a:lnTo>
                      <a:pt x="0" y="12"/>
                    </a:lnTo>
                    <a:lnTo>
                      <a:pt x="251" y="12"/>
                    </a:lnTo>
                    <a:lnTo>
                      <a:pt x="251" y="0"/>
                    </a:lnTo>
                    <a:lnTo>
                      <a:pt x="251" y="0"/>
                    </a:lnTo>
                    <a:close/>
                  </a:path>
                </a:pathLst>
              </a:custGeom>
              <a:gradFill rotWithShape="0">
                <a:gsLst>
                  <a:gs pos="0">
                    <a:schemeClr val="accent2"/>
                  </a:gs>
                  <a:gs pos="100000">
                    <a:schemeClr val="bg2"/>
                  </a:gs>
                </a:gsLst>
                <a:lin ang="0" scaled="1"/>
              </a:gradFill>
              <a:ln w="9525">
                <a:noFill/>
                <a:round/>
                <a:headEnd/>
                <a:tailEnd/>
              </a:ln>
            </p:spPr>
            <p:txBody>
              <a:bodyPr/>
              <a:lstStyle/>
              <a:p>
                <a:endParaRPr lang="es-ES"/>
              </a:p>
            </p:txBody>
          </p:sp>
          <p:sp>
            <p:nvSpPr>
              <p:cNvPr id="214030" name="Freeform 14"/>
              <p:cNvSpPr>
                <a:spLocks/>
              </p:cNvSpPr>
              <p:nvPr/>
            </p:nvSpPr>
            <p:spPr bwMode="ltGray">
              <a:xfrm>
                <a:off x="348" y="1155"/>
                <a:ext cx="419" cy="12"/>
              </a:xfrm>
              <a:custGeom>
                <a:avLst/>
                <a:gdLst/>
                <a:ahLst/>
                <a:cxnLst>
                  <a:cxn ang="0">
                    <a:pos x="0" y="0"/>
                  </a:cxn>
                  <a:cxn ang="0">
                    <a:pos x="0" y="12"/>
                  </a:cxn>
                  <a:cxn ang="0">
                    <a:pos x="418" y="12"/>
                  </a:cxn>
                  <a:cxn ang="0">
                    <a:pos x="418" y="0"/>
                  </a:cxn>
                  <a:cxn ang="0">
                    <a:pos x="0" y="0"/>
                  </a:cxn>
                  <a:cxn ang="0">
                    <a:pos x="0" y="0"/>
                  </a:cxn>
                </a:cxnLst>
                <a:rect l="0" t="0" r="r" b="b"/>
                <a:pathLst>
                  <a:path w="418" h="12">
                    <a:moveTo>
                      <a:pt x="0" y="0"/>
                    </a:moveTo>
                    <a:lnTo>
                      <a:pt x="0" y="12"/>
                    </a:lnTo>
                    <a:lnTo>
                      <a:pt x="418" y="12"/>
                    </a:lnTo>
                    <a:lnTo>
                      <a:pt x="418" y="0"/>
                    </a:lnTo>
                    <a:lnTo>
                      <a:pt x="0" y="0"/>
                    </a:lnTo>
                    <a:lnTo>
                      <a:pt x="0" y="0"/>
                    </a:lnTo>
                    <a:close/>
                  </a:path>
                </a:pathLst>
              </a:custGeom>
              <a:gradFill rotWithShape="0">
                <a:gsLst>
                  <a:gs pos="0">
                    <a:schemeClr val="accent2"/>
                  </a:gs>
                  <a:gs pos="50000">
                    <a:schemeClr val="hlink"/>
                  </a:gs>
                  <a:gs pos="100000">
                    <a:schemeClr val="accent2"/>
                  </a:gs>
                </a:gsLst>
                <a:lin ang="0" scaled="1"/>
              </a:gradFill>
              <a:ln w="9525">
                <a:noFill/>
                <a:round/>
                <a:headEnd/>
                <a:tailEnd/>
              </a:ln>
            </p:spPr>
            <p:txBody>
              <a:bodyPr/>
              <a:lstStyle/>
              <a:p>
                <a:endParaRPr lang="es-ES"/>
              </a:p>
            </p:txBody>
          </p:sp>
        </p:grpSp>
      </p:grpSp>
      <p:sp>
        <p:nvSpPr>
          <p:cNvPr id="214031" name="Rectangle 15"/>
          <p:cNvSpPr>
            <a:spLocks noGrp="1" noChangeArrowheads="1"/>
          </p:cNvSpPr>
          <p:nvPr>
            <p:ph type="title"/>
          </p:nvPr>
        </p:nvSpPr>
        <p:spPr bwMode="auto">
          <a:xfrm>
            <a:off x="1066800" y="304800"/>
            <a:ext cx="7543800" cy="14319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s-EC" smtClean="0"/>
              <a:t>Haga clic para cambiar el estilo de título	</a:t>
            </a:r>
          </a:p>
        </p:txBody>
      </p:sp>
      <p:sp>
        <p:nvSpPr>
          <p:cNvPr id="214032" name="Rectangle 16"/>
          <p:cNvSpPr>
            <a:spLocks noGrp="1" noChangeArrowheads="1"/>
          </p:cNvSpPr>
          <p:nvPr>
            <p:ph type="body" idx="1"/>
          </p:nvPr>
        </p:nvSpPr>
        <p:spPr bwMode="auto">
          <a:xfrm>
            <a:off x="1066800" y="1981200"/>
            <a:ext cx="75438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C" smtClean="0"/>
              <a:t>Haga clic para modificar el estilo de texto del patrón</a:t>
            </a:r>
          </a:p>
          <a:p>
            <a:pPr lvl="1"/>
            <a:r>
              <a:rPr lang="es-EC" smtClean="0"/>
              <a:t>Segundo nivel</a:t>
            </a:r>
          </a:p>
          <a:p>
            <a:pPr lvl="2"/>
            <a:r>
              <a:rPr lang="es-EC" smtClean="0"/>
              <a:t>Tercer nivel</a:t>
            </a:r>
          </a:p>
          <a:p>
            <a:pPr lvl="3"/>
            <a:r>
              <a:rPr lang="es-EC" smtClean="0"/>
              <a:t>Cuarto nivel</a:t>
            </a:r>
          </a:p>
          <a:p>
            <a:pPr lvl="4"/>
            <a:r>
              <a:rPr lang="es-EC" smtClean="0"/>
              <a:t>Quinto nivel</a:t>
            </a:r>
          </a:p>
        </p:txBody>
      </p:sp>
      <p:sp>
        <p:nvSpPr>
          <p:cNvPr id="214033" name="Rectangle 17"/>
          <p:cNvSpPr>
            <a:spLocks noGrp="1" noChangeArrowheads="1"/>
          </p:cNvSpPr>
          <p:nvPr>
            <p:ph type="dt" sz="half" idx="2"/>
          </p:nvPr>
        </p:nvSpPr>
        <p:spPr bwMode="auto">
          <a:xfrm>
            <a:off x="1066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effectLst>
                  <a:outerShdw blurRad="38100" dist="38100" dir="2700000" algn="tl">
                    <a:srgbClr val="000000"/>
                  </a:outerShdw>
                </a:effectLst>
              </a:defRPr>
            </a:lvl1pPr>
          </a:lstStyle>
          <a:p>
            <a:endParaRPr lang="es-EC"/>
          </a:p>
        </p:txBody>
      </p:sp>
      <p:sp>
        <p:nvSpPr>
          <p:cNvPr id="214034" name="Rectangle 18"/>
          <p:cNvSpPr>
            <a:spLocks noGrp="1" noChangeArrowheads="1"/>
          </p:cNvSpPr>
          <p:nvPr>
            <p:ph type="ftr" sz="quarter" idx="3"/>
          </p:nvPr>
        </p:nvSpPr>
        <p:spPr bwMode="auto">
          <a:xfrm>
            <a:off x="34290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effectLst>
                  <a:outerShdw blurRad="38100" dist="38100" dir="2700000" algn="tl">
                    <a:srgbClr val="000000"/>
                  </a:outerShdw>
                </a:effectLst>
              </a:defRPr>
            </a:lvl1pPr>
          </a:lstStyle>
          <a:p>
            <a:endParaRPr lang="es-EC"/>
          </a:p>
        </p:txBody>
      </p:sp>
      <p:sp>
        <p:nvSpPr>
          <p:cNvPr id="214035" name="Rectangle 19"/>
          <p:cNvSpPr>
            <a:spLocks noGrp="1" noChangeArrowheads="1"/>
          </p:cNvSpPr>
          <p:nvPr>
            <p:ph type="sldNum" sz="quarter" idx="4"/>
          </p:nvPr>
        </p:nvSpPr>
        <p:spPr bwMode="auto">
          <a:xfrm>
            <a:off x="67056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effectLst>
                  <a:outerShdw blurRad="38100" dist="38100" dir="2700000" algn="tl">
                    <a:srgbClr val="000000"/>
                  </a:outerShdw>
                </a:effectLst>
              </a:defRPr>
            </a:lvl1pPr>
          </a:lstStyle>
          <a:p>
            <a:fld id="{AE34264F-6773-41E2-A888-B820ECFF5909}" type="slidenum">
              <a:rPr lang="es-EC"/>
              <a:pPr/>
              <a:t>‹Nº›</a:t>
            </a:fld>
            <a:endParaRPr lang="es-EC"/>
          </a:p>
        </p:txBody>
      </p:sp>
    </p:spTree>
  </p:cSld>
  <p:clrMap bg1="dk2" tx1="lt1" bg2="dk1" tx2="lt2" accent1="accent1" accent2="accent2" accent3="accent3" accent4="accent4" accent5="accent5" accent6="accent6" hlink="hlink" folHlink="folHlink"/>
  <p:sldLayoutIdLst>
    <p:sldLayoutId id="2147483771" r:id="rId1"/>
    <p:sldLayoutId id="2147483772" r:id="rId2"/>
    <p:sldLayoutId id="2147483773" r:id="rId3"/>
    <p:sldLayoutId id="2147483774" r:id="rId4"/>
    <p:sldLayoutId id="2147483775" r:id="rId5"/>
    <p:sldLayoutId id="2147483776" r:id="rId6"/>
    <p:sldLayoutId id="2147483777" r:id="rId7"/>
    <p:sldLayoutId id="2147483778" r:id="rId8"/>
    <p:sldLayoutId id="2147483779" r:id="rId9"/>
    <p:sldLayoutId id="2147483780" r:id="rId10"/>
    <p:sldLayoutId id="2147483781" r:id="rId11"/>
  </p:sldLayoutIdLst>
  <p:txStyles>
    <p:titleStyle>
      <a:lvl1pPr algn="l" rtl="0" fontAlgn="base">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2pPr>
      <a:lvl3pPr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3pPr>
      <a:lvl4pPr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4pPr>
      <a:lvl5pPr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5pPr>
      <a:lvl6pPr marL="4572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6pPr>
      <a:lvl7pPr marL="9144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7pPr>
      <a:lvl8pPr marL="13716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8pPr>
      <a:lvl9pPr marL="18288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9pPr>
    </p:titleStyle>
    <p:bodyStyle>
      <a:lvl1pPr marL="342900" indent="-342900" algn="l" rtl="0" fontAlgn="base">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hlink"/>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lr>
          <a:schemeClr val="tx1"/>
        </a:buClr>
        <a:buChar char="–"/>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png"/><Relationship Id="rId1" Type="http://schemas.openxmlformats.org/officeDocument/2006/relationships/slideLayout" Target="../slideLayouts/slideLayout1.xml"/><Relationship Id="rId4" Type="http://schemas.openxmlformats.org/officeDocument/2006/relationships/image" Target="http://www.laboratoriosjulguer.com/images_new/leche_avena_tarro.jpg" TargetMode="External"/></Relationships>
</file>

<file path=ppt/slides/_rels/slide2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emf"/><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oleObject" Target="../embeddings/Documento_de_Microsoft_Office_Word_97-2003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24.png"/></Relationships>
</file>

<file path=ppt/slides/_rels/slide39.xml.rels><?xml version="1.0" encoding="UTF-8" standalone="yes"?>
<Relationships xmlns="http://schemas.openxmlformats.org/package/2006/relationships"><Relationship Id="rId3" Type="http://schemas.openxmlformats.org/officeDocument/2006/relationships/oleObject" Target="../embeddings/Gr_fico_de_Microsoft_Office_Excel2.xls"/><Relationship Id="rId2" Type="http://schemas.openxmlformats.org/officeDocument/2006/relationships/slideLayout" Target="../slideLayouts/slideLayout1.xml"/><Relationship Id="rId1" Type="http://schemas.openxmlformats.org/officeDocument/2006/relationships/vmlDrawing" Target="../drawings/vmlDrawing2.v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oleObject" Target="../embeddings/Gr_fico_de_Microsoft_Office_Excel3.xls"/><Relationship Id="rId2" Type="http://schemas.openxmlformats.org/officeDocument/2006/relationships/slideLayout" Target="../slideLayouts/slideLayout1.xml"/><Relationship Id="rId1" Type="http://schemas.openxmlformats.org/officeDocument/2006/relationships/vmlDrawing" Target="../drawings/vmlDrawing3.v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6066" name="Rectangle 2"/>
          <p:cNvSpPr>
            <a:spLocks noGrp="1" noChangeArrowheads="1"/>
          </p:cNvSpPr>
          <p:nvPr>
            <p:ph type="ctrTitle"/>
          </p:nvPr>
        </p:nvSpPr>
        <p:spPr>
          <a:xfrm>
            <a:off x="611188" y="1989138"/>
            <a:ext cx="8532812" cy="1431925"/>
          </a:xfrm>
        </p:spPr>
        <p:txBody>
          <a:bodyPr/>
          <a:lstStyle/>
          <a:p>
            <a:pPr algn="ctr"/>
            <a:r>
              <a:rPr lang="es-ES" sz="3000"/>
              <a:t>Proyecto para la Creación de una Procesadora de Leche de Soya en Polvo para la Ciudad de Guayaquil</a:t>
            </a:r>
            <a:endParaRPr lang="es-EC" sz="3000"/>
          </a:p>
        </p:txBody>
      </p:sp>
      <p:sp>
        <p:nvSpPr>
          <p:cNvPr id="216067" name="Rectangle 3"/>
          <p:cNvSpPr>
            <a:spLocks noGrp="1" noChangeArrowheads="1"/>
          </p:cNvSpPr>
          <p:nvPr>
            <p:ph type="subTitle" idx="1"/>
          </p:nvPr>
        </p:nvSpPr>
        <p:spPr>
          <a:xfrm>
            <a:off x="468313" y="3500438"/>
            <a:ext cx="7416800" cy="1609725"/>
          </a:xfrm>
        </p:spPr>
        <p:txBody>
          <a:bodyPr/>
          <a:lstStyle/>
          <a:p>
            <a:pPr>
              <a:lnSpc>
                <a:spcPct val="90000"/>
              </a:lnSpc>
            </a:pPr>
            <a:r>
              <a:rPr lang="es-ES"/>
              <a:t> </a:t>
            </a:r>
            <a:endParaRPr lang="es-ES" sz="500"/>
          </a:p>
          <a:p>
            <a:pPr>
              <a:lnSpc>
                <a:spcPct val="90000"/>
              </a:lnSpc>
              <a:buFont typeface="Wingdings" pitchFamily="2" charset="2"/>
              <a:buChar char="Ø"/>
            </a:pPr>
            <a:r>
              <a:rPr lang="es-ES" sz="2400"/>
              <a:t> Lizbeth Ivonne Figueroa Acuña</a:t>
            </a:r>
          </a:p>
          <a:p>
            <a:pPr>
              <a:lnSpc>
                <a:spcPct val="90000"/>
              </a:lnSpc>
            </a:pPr>
            <a:endParaRPr lang="es-ES" sz="1000"/>
          </a:p>
          <a:p>
            <a:pPr>
              <a:lnSpc>
                <a:spcPct val="90000"/>
              </a:lnSpc>
              <a:buFont typeface="Wingdings" pitchFamily="2" charset="2"/>
              <a:buChar char="Ø"/>
            </a:pPr>
            <a:r>
              <a:rPr lang="es-ES" sz="2400"/>
              <a:t> Virginia Esther Sánchez Villavicencio</a:t>
            </a:r>
            <a:endParaRPr lang="es-EC" sz="2400"/>
          </a:p>
        </p:txBody>
      </p:sp>
      <p:pic>
        <p:nvPicPr>
          <p:cNvPr id="216072" name="Picture 8" descr="logo politecnico"/>
          <p:cNvPicPr>
            <a:picLocks noChangeAspect="1" noChangeArrowheads="1"/>
          </p:cNvPicPr>
          <p:nvPr/>
        </p:nvPicPr>
        <p:blipFill>
          <a:blip r:embed="rId2"/>
          <a:srcRect/>
          <a:stretch>
            <a:fillRect/>
          </a:stretch>
        </p:blipFill>
        <p:spPr bwMode="auto">
          <a:xfrm>
            <a:off x="1258888" y="333375"/>
            <a:ext cx="1655762" cy="1287463"/>
          </a:xfrm>
          <a:prstGeom prst="rect">
            <a:avLst/>
          </a:prstGeom>
          <a:noFill/>
          <a:ln w="9525">
            <a:noFill/>
            <a:miter lim="800000"/>
            <a:headEnd/>
            <a:tailEnd/>
          </a:ln>
        </p:spPr>
      </p:pic>
      <p:pic>
        <p:nvPicPr>
          <p:cNvPr id="216073" name="Picture 9" descr="LOGO ICHE"/>
          <p:cNvPicPr>
            <a:picLocks noChangeAspect="1" noChangeArrowheads="1"/>
          </p:cNvPicPr>
          <p:nvPr/>
        </p:nvPicPr>
        <p:blipFill>
          <a:blip r:embed="rId3"/>
          <a:srcRect/>
          <a:stretch>
            <a:fillRect/>
          </a:stretch>
        </p:blipFill>
        <p:spPr bwMode="auto">
          <a:xfrm>
            <a:off x="6588125" y="333375"/>
            <a:ext cx="1727200" cy="1293813"/>
          </a:xfrm>
          <a:prstGeom prst="rect">
            <a:avLst/>
          </a:prstGeom>
          <a:noFill/>
          <a:ln w="9525">
            <a:noFill/>
            <a:miter lim="800000"/>
            <a:headEnd/>
            <a:tailEnd/>
          </a:ln>
        </p:spPr>
      </p:pic>
      <p:sp>
        <p:nvSpPr>
          <p:cNvPr id="216074" name="Rectangle 10"/>
          <p:cNvSpPr>
            <a:spLocks noChangeArrowheads="1"/>
          </p:cNvSpPr>
          <p:nvPr/>
        </p:nvSpPr>
        <p:spPr bwMode="auto">
          <a:xfrm>
            <a:off x="2555875" y="5300663"/>
            <a:ext cx="6337300" cy="1177925"/>
          </a:xfrm>
          <a:prstGeom prst="rect">
            <a:avLst/>
          </a:prstGeom>
          <a:noFill/>
          <a:ln w="9525">
            <a:noFill/>
            <a:miter lim="800000"/>
            <a:headEnd/>
            <a:tailEnd/>
          </a:ln>
          <a:effectLst/>
        </p:spPr>
        <p:txBody>
          <a:bodyPr/>
          <a:lstStyle/>
          <a:p>
            <a:pPr>
              <a:lnSpc>
                <a:spcPct val="90000"/>
              </a:lnSpc>
              <a:spcBef>
                <a:spcPct val="20000"/>
              </a:spcBef>
              <a:buClr>
                <a:schemeClr val="hlink"/>
              </a:buClr>
              <a:buSzPct val="70000"/>
              <a:buFont typeface="Wingdings" pitchFamily="2" charset="2"/>
              <a:buNone/>
            </a:pPr>
            <a:endParaRPr lang="es-ES" sz="3200">
              <a:effectLst>
                <a:outerShdw blurRad="38100" dist="38100" dir="2700000" algn="tl">
                  <a:srgbClr val="000000"/>
                </a:outerShdw>
              </a:effectLst>
            </a:endParaRPr>
          </a:p>
          <a:p>
            <a:pPr algn="ctr">
              <a:lnSpc>
                <a:spcPct val="90000"/>
              </a:lnSpc>
              <a:spcBef>
                <a:spcPct val="20000"/>
              </a:spcBef>
              <a:buClr>
                <a:schemeClr val="hlink"/>
              </a:buClr>
              <a:buSzPct val="70000"/>
              <a:buFont typeface="Wingdings" pitchFamily="2" charset="2"/>
              <a:buNone/>
            </a:pPr>
            <a:r>
              <a:rPr lang="es-ES" sz="2600">
                <a:effectLst>
                  <a:outerShdw blurRad="38100" dist="38100" dir="2700000" algn="tl">
                    <a:srgbClr val="000000"/>
                  </a:outerShdw>
                </a:effectLst>
              </a:rPr>
              <a:t>Economía con especialización en Finanzas</a:t>
            </a:r>
            <a:endParaRPr lang="es-EC" sz="2600">
              <a:effectLst>
                <a:outerShdw blurRad="38100" dist="38100" dir="2700000" algn="tl">
                  <a:srgbClr val="000000"/>
                </a:outerShdw>
              </a:effectLst>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3" name="Rectangle 5"/>
          <p:cNvSpPr>
            <a:spLocks noGrp="1" noChangeArrowheads="1"/>
          </p:cNvSpPr>
          <p:nvPr>
            <p:ph type="ctrTitle"/>
          </p:nvPr>
        </p:nvSpPr>
        <p:spPr>
          <a:xfrm>
            <a:off x="755650" y="0"/>
            <a:ext cx="7772400" cy="1296988"/>
          </a:xfrm>
        </p:spPr>
        <p:txBody>
          <a:bodyPr/>
          <a:lstStyle/>
          <a:p>
            <a:r>
              <a:rPr lang="es-ES" sz="2800"/>
              <a:t>ESTUDIO DE MERCADO</a:t>
            </a:r>
          </a:p>
        </p:txBody>
      </p:sp>
      <p:pic>
        <p:nvPicPr>
          <p:cNvPr id="17415" name="Picture 7"/>
          <p:cNvPicPr>
            <a:picLocks noChangeAspect="1" noChangeArrowheads="1"/>
          </p:cNvPicPr>
          <p:nvPr>
            <p:ph type="subTitle" idx="1"/>
          </p:nvPr>
        </p:nvPicPr>
        <p:blipFill>
          <a:blip r:embed="rId2"/>
          <a:srcRect/>
          <a:stretch>
            <a:fillRect/>
          </a:stretch>
        </p:blipFill>
        <p:spPr>
          <a:xfrm>
            <a:off x="1116013" y="1557338"/>
            <a:ext cx="7127875" cy="3563937"/>
          </a:xfrm>
          <a:noFill/>
          <a:ln/>
        </p:spPr>
      </p:pic>
      <p:sp>
        <p:nvSpPr>
          <p:cNvPr id="17416" name="Rectangle 8"/>
          <p:cNvSpPr>
            <a:spLocks noChangeArrowheads="1"/>
          </p:cNvSpPr>
          <p:nvPr/>
        </p:nvSpPr>
        <p:spPr bwMode="auto">
          <a:xfrm>
            <a:off x="1116013" y="5321300"/>
            <a:ext cx="7056437" cy="1282700"/>
          </a:xfrm>
          <a:prstGeom prst="rect">
            <a:avLst/>
          </a:prstGeom>
          <a:noFill/>
          <a:ln w="9525">
            <a:noFill/>
            <a:miter lim="800000"/>
            <a:headEnd/>
            <a:tailEnd/>
          </a:ln>
          <a:effectLst/>
        </p:spPr>
        <p:txBody>
          <a:bodyPr anchor="ctr">
            <a:spAutoFit/>
          </a:bodyPr>
          <a:lstStyle/>
          <a:p>
            <a:pPr algn="ctr"/>
            <a:r>
              <a:rPr lang="es-ES" sz="2600"/>
              <a:t>Según los resultados de la encuesta los entrevistados fueron personas con edades comprendidas entre 19 a 25 años.</a:t>
            </a:r>
            <a:endParaRPr lang="es-ES" sz="2600">
              <a:latin typeface="Arial" charset="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2" name="Rectangle 4"/>
          <p:cNvSpPr>
            <a:spLocks noGrp="1" noChangeArrowheads="1"/>
          </p:cNvSpPr>
          <p:nvPr>
            <p:ph type="ctrTitle"/>
          </p:nvPr>
        </p:nvSpPr>
        <p:spPr>
          <a:xfrm>
            <a:off x="755650" y="188913"/>
            <a:ext cx="7772400" cy="1366837"/>
          </a:xfrm>
        </p:spPr>
        <p:txBody>
          <a:bodyPr/>
          <a:lstStyle/>
          <a:p>
            <a:r>
              <a:rPr lang="es-ES" sz="3200"/>
              <a:t>ESTUDIO DE MERCADO</a:t>
            </a:r>
            <a:br>
              <a:rPr lang="es-ES" sz="3200"/>
            </a:br>
            <a:r>
              <a:rPr lang="es-ES" sz="3200"/>
              <a:t>Demanda Potencial</a:t>
            </a:r>
          </a:p>
        </p:txBody>
      </p:sp>
      <p:pic>
        <p:nvPicPr>
          <p:cNvPr id="22534" name="Picture 6"/>
          <p:cNvPicPr>
            <a:picLocks noChangeAspect="1" noChangeArrowheads="1"/>
          </p:cNvPicPr>
          <p:nvPr>
            <p:ph type="subTitle" idx="1"/>
          </p:nvPr>
        </p:nvPicPr>
        <p:blipFill>
          <a:blip r:embed="rId2"/>
          <a:srcRect/>
          <a:stretch>
            <a:fillRect/>
          </a:stretch>
        </p:blipFill>
        <p:spPr>
          <a:xfrm>
            <a:off x="900113" y="1916113"/>
            <a:ext cx="7488237" cy="4606925"/>
          </a:xfrm>
          <a:noFill/>
          <a:ln/>
        </p:spPr>
      </p:pic>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7586" name="Rectangle 2"/>
          <p:cNvSpPr>
            <a:spLocks noGrp="1" noChangeArrowheads="1"/>
          </p:cNvSpPr>
          <p:nvPr>
            <p:ph type="ctrTitle"/>
          </p:nvPr>
        </p:nvSpPr>
        <p:spPr>
          <a:xfrm>
            <a:off x="755650" y="188913"/>
            <a:ext cx="7772400" cy="1366837"/>
          </a:xfrm>
        </p:spPr>
        <p:txBody>
          <a:bodyPr/>
          <a:lstStyle/>
          <a:p>
            <a:r>
              <a:rPr lang="es-ES" sz="3200"/>
              <a:t>ESTUDIO DE MERCADO</a:t>
            </a:r>
            <a:br>
              <a:rPr lang="es-ES" sz="3200"/>
            </a:br>
            <a:r>
              <a:rPr lang="es-ES" sz="3200"/>
              <a:t>Demanda Potencial</a:t>
            </a:r>
          </a:p>
        </p:txBody>
      </p:sp>
      <p:pic>
        <p:nvPicPr>
          <p:cNvPr id="67588" name="Picture 4"/>
          <p:cNvPicPr>
            <a:picLocks noChangeAspect="1" noChangeArrowheads="1"/>
          </p:cNvPicPr>
          <p:nvPr/>
        </p:nvPicPr>
        <p:blipFill>
          <a:blip r:embed="rId2"/>
          <a:srcRect/>
          <a:stretch>
            <a:fillRect/>
          </a:stretch>
        </p:blipFill>
        <p:spPr bwMode="auto">
          <a:xfrm>
            <a:off x="971550" y="1939925"/>
            <a:ext cx="7489825" cy="461327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24582" name="Picture 6"/>
          <p:cNvPicPr>
            <a:picLocks noChangeAspect="1" noChangeArrowheads="1"/>
          </p:cNvPicPr>
          <p:nvPr>
            <p:ph type="subTitle" idx="1"/>
          </p:nvPr>
        </p:nvPicPr>
        <p:blipFill>
          <a:blip r:embed="rId2"/>
          <a:srcRect/>
          <a:stretch>
            <a:fillRect/>
          </a:stretch>
        </p:blipFill>
        <p:spPr>
          <a:xfrm>
            <a:off x="827088" y="1484313"/>
            <a:ext cx="7416800" cy="3816350"/>
          </a:xfrm>
          <a:noFill/>
          <a:ln/>
        </p:spPr>
      </p:pic>
      <p:sp>
        <p:nvSpPr>
          <p:cNvPr id="24583" name="Rectangle 7"/>
          <p:cNvSpPr>
            <a:spLocks noChangeArrowheads="1"/>
          </p:cNvSpPr>
          <p:nvPr/>
        </p:nvSpPr>
        <p:spPr bwMode="auto">
          <a:xfrm>
            <a:off x="684213" y="5516563"/>
            <a:ext cx="7704137" cy="1006475"/>
          </a:xfrm>
          <a:prstGeom prst="rect">
            <a:avLst/>
          </a:prstGeom>
          <a:noFill/>
          <a:ln w="9525">
            <a:noFill/>
            <a:miter lim="800000"/>
            <a:headEnd/>
            <a:tailEnd/>
          </a:ln>
          <a:effectLst/>
        </p:spPr>
        <p:txBody>
          <a:bodyPr anchor="ctr">
            <a:spAutoFit/>
          </a:bodyPr>
          <a:lstStyle/>
          <a:p>
            <a:pPr algn="just"/>
            <a:r>
              <a:rPr lang="es-ES" sz="2000"/>
              <a:t>El 21.9% del total de 347 encuestados sustituirían la leche de vaca por la leche de soya dado que ellos son los que regularmente realizan las compras en su casa.</a:t>
            </a:r>
          </a:p>
        </p:txBody>
      </p:sp>
      <p:sp>
        <p:nvSpPr>
          <p:cNvPr id="24585" name="Rectangle 9"/>
          <p:cNvSpPr>
            <a:spLocks noGrp="1" noChangeArrowheads="1"/>
          </p:cNvSpPr>
          <p:nvPr>
            <p:ph type="ctrTitle"/>
          </p:nvPr>
        </p:nvSpPr>
        <p:spPr>
          <a:xfrm>
            <a:off x="755650" y="188913"/>
            <a:ext cx="7488238" cy="1079500"/>
          </a:xfrm>
          <a:noFill/>
          <a:ln/>
        </p:spPr>
        <p:txBody>
          <a:bodyPr anchor="ctr"/>
          <a:lstStyle/>
          <a:p>
            <a:r>
              <a:rPr lang="es-ES" sz="3200"/>
              <a:t>ESTUDIO DE MERCADO</a:t>
            </a:r>
            <a:br>
              <a:rPr lang="es-ES" sz="3200"/>
            </a:br>
            <a:r>
              <a:rPr lang="es-ES" sz="3200"/>
              <a:t>Demanda Potencial</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2"/>
          <p:cNvSpPr>
            <a:spLocks noGrp="1" noChangeArrowheads="1"/>
          </p:cNvSpPr>
          <p:nvPr>
            <p:ph type="ctrTitle"/>
          </p:nvPr>
        </p:nvSpPr>
        <p:spPr>
          <a:xfrm>
            <a:off x="684213" y="260350"/>
            <a:ext cx="7772400" cy="1268413"/>
          </a:xfrm>
        </p:spPr>
        <p:txBody>
          <a:bodyPr/>
          <a:lstStyle/>
          <a:p>
            <a:r>
              <a:rPr lang="es-ES" sz="3200"/>
              <a:t>ESTUDIO DE MERCADO</a:t>
            </a:r>
            <a:br>
              <a:rPr lang="es-ES" sz="3200"/>
            </a:br>
            <a:r>
              <a:rPr lang="es-ES" sz="3200"/>
              <a:t>Demanda Potencial</a:t>
            </a:r>
          </a:p>
        </p:txBody>
      </p:sp>
      <p:pic>
        <p:nvPicPr>
          <p:cNvPr id="28683" name="Picture 11"/>
          <p:cNvPicPr>
            <a:picLocks noChangeAspect="1" noChangeArrowheads="1"/>
          </p:cNvPicPr>
          <p:nvPr/>
        </p:nvPicPr>
        <p:blipFill>
          <a:blip r:embed="rId2"/>
          <a:srcRect/>
          <a:stretch>
            <a:fillRect/>
          </a:stretch>
        </p:blipFill>
        <p:spPr bwMode="auto">
          <a:xfrm>
            <a:off x="1116013" y="2205038"/>
            <a:ext cx="7559675" cy="4176712"/>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9634" name="Rectangle 2"/>
          <p:cNvSpPr>
            <a:spLocks noGrp="1" noChangeArrowheads="1"/>
          </p:cNvSpPr>
          <p:nvPr>
            <p:ph type="ctrTitle"/>
          </p:nvPr>
        </p:nvSpPr>
        <p:spPr>
          <a:xfrm>
            <a:off x="684213" y="260350"/>
            <a:ext cx="7772400" cy="1268413"/>
          </a:xfrm>
        </p:spPr>
        <p:txBody>
          <a:bodyPr/>
          <a:lstStyle/>
          <a:p>
            <a:r>
              <a:rPr lang="es-ES" sz="3200"/>
              <a:t>ESTUDIO DE MERCADO</a:t>
            </a:r>
            <a:br>
              <a:rPr lang="es-ES" sz="3200"/>
            </a:br>
            <a:r>
              <a:rPr lang="es-ES" sz="3200"/>
              <a:t>Demanda Potencial</a:t>
            </a:r>
          </a:p>
        </p:txBody>
      </p:sp>
      <p:pic>
        <p:nvPicPr>
          <p:cNvPr id="69636" name="Picture 4"/>
          <p:cNvPicPr>
            <a:picLocks noChangeAspect="1" noChangeArrowheads="1"/>
          </p:cNvPicPr>
          <p:nvPr/>
        </p:nvPicPr>
        <p:blipFill>
          <a:blip r:embed="rId2"/>
          <a:srcRect/>
          <a:stretch>
            <a:fillRect/>
          </a:stretch>
        </p:blipFill>
        <p:spPr bwMode="auto">
          <a:xfrm>
            <a:off x="971550" y="1916113"/>
            <a:ext cx="7561263" cy="4392612"/>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31" name="Rectangle 7"/>
          <p:cNvSpPr>
            <a:spLocks noChangeArrowheads="1"/>
          </p:cNvSpPr>
          <p:nvPr/>
        </p:nvSpPr>
        <p:spPr bwMode="auto">
          <a:xfrm>
            <a:off x="900113" y="5526088"/>
            <a:ext cx="7488237" cy="1006475"/>
          </a:xfrm>
          <a:prstGeom prst="rect">
            <a:avLst/>
          </a:prstGeom>
          <a:noFill/>
          <a:ln w="9525">
            <a:noFill/>
            <a:miter lim="800000"/>
            <a:headEnd/>
            <a:tailEnd/>
          </a:ln>
          <a:effectLst/>
        </p:spPr>
        <p:txBody>
          <a:bodyPr anchor="ctr">
            <a:spAutoFit/>
          </a:bodyPr>
          <a:lstStyle/>
          <a:p>
            <a:pPr algn="just"/>
            <a:r>
              <a:rPr lang="es-ES" sz="2000"/>
              <a:t>El 24,7838%  consumiría la leche de soya en una presentación de 200 gr. pagando un precio de entre 2 a 3 dólares teniendo en consideración la importancia nutritiva del producto</a:t>
            </a:r>
            <a:r>
              <a:rPr lang="es-ES"/>
              <a:t>.</a:t>
            </a:r>
          </a:p>
        </p:txBody>
      </p:sp>
      <p:sp>
        <p:nvSpPr>
          <p:cNvPr id="26632" name="Rectangle 8"/>
          <p:cNvSpPr>
            <a:spLocks noChangeArrowheads="1"/>
          </p:cNvSpPr>
          <p:nvPr/>
        </p:nvSpPr>
        <p:spPr bwMode="auto">
          <a:xfrm>
            <a:off x="755650" y="188913"/>
            <a:ext cx="7772400" cy="1295400"/>
          </a:xfrm>
          <a:prstGeom prst="rect">
            <a:avLst/>
          </a:prstGeom>
          <a:noFill/>
          <a:ln w="9525">
            <a:noFill/>
            <a:miter lim="800000"/>
            <a:headEnd/>
            <a:tailEnd/>
          </a:ln>
          <a:effectLst/>
        </p:spPr>
        <p:txBody>
          <a:bodyPr anchor="ctr"/>
          <a:lstStyle/>
          <a:p>
            <a:r>
              <a:rPr lang="es-ES" sz="2800" b="1">
                <a:latin typeface="Arial" charset="0"/>
              </a:rPr>
              <a:t>ESTUDIO DE MERCADO</a:t>
            </a:r>
            <a:br>
              <a:rPr lang="es-ES" sz="2800" b="1">
                <a:latin typeface="Arial" charset="0"/>
              </a:rPr>
            </a:br>
            <a:r>
              <a:rPr lang="es-ES" sz="2800" b="1">
                <a:latin typeface="Arial" charset="0"/>
              </a:rPr>
              <a:t>Demanda Potencial</a:t>
            </a:r>
          </a:p>
        </p:txBody>
      </p:sp>
      <p:pic>
        <p:nvPicPr>
          <p:cNvPr id="26637" name="Picture 13"/>
          <p:cNvPicPr>
            <a:picLocks noChangeAspect="1" noChangeArrowheads="1"/>
          </p:cNvPicPr>
          <p:nvPr/>
        </p:nvPicPr>
        <p:blipFill>
          <a:blip r:embed="rId2"/>
          <a:srcRect/>
          <a:stretch>
            <a:fillRect/>
          </a:stretch>
        </p:blipFill>
        <p:spPr bwMode="auto">
          <a:xfrm>
            <a:off x="900113" y="1557338"/>
            <a:ext cx="7559675" cy="357187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Rectangle 2"/>
          <p:cNvSpPr>
            <a:spLocks noGrp="1" noChangeArrowheads="1"/>
          </p:cNvSpPr>
          <p:nvPr>
            <p:ph type="ctrTitle"/>
          </p:nvPr>
        </p:nvSpPr>
        <p:spPr>
          <a:xfrm>
            <a:off x="611188" y="404813"/>
            <a:ext cx="7772400" cy="1368425"/>
          </a:xfrm>
        </p:spPr>
        <p:txBody>
          <a:bodyPr/>
          <a:lstStyle/>
          <a:p>
            <a:r>
              <a:rPr lang="es-ES" sz="2800"/>
              <a:t>ESTUDIO DE MERCADO</a:t>
            </a:r>
            <a:br>
              <a:rPr lang="es-ES" sz="2800"/>
            </a:br>
            <a:r>
              <a:rPr lang="es-ES" sz="2800"/>
              <a:t>Demanda Potencial</a:t>
            </a:r>
            <a:r>
              <a:rPr lang="es-ES" sz="2800" b="0"/>
              <a:t/>
            </a:r>
            <a:br>
              <a:rPr lang="es-ES" sz="2800" b="0"/>
            </a:br>
            <a:endParaRPr lang="es-ES" sz="2800" b="0"/>
          </a:p>
        </p:txBody>
      </p:sp>
      <p:sp>
        <p:nvSpPr>
          <p:cNvPr id="29701" name="Rectangle 5"/>
          <p:cNvSpPr>
            <a:spLocks noGrp="1" noChangeArrowheads="1"/>
          </p:cNvSpPr>
          <p:nvPr>
            <p:ph type="subTitle" idx="1"/>
          </p:nvPr>
        </p:nvSpPr>
        <p:spPr>
          <a:xfrm>
            <a:off x="755650" y="1628775"/>
            <a:ext cx="7848600" cy="4824413"/>
          </a:xfrm>
        </p:spPr>
        <p:txBody>
          <a:bodyPr/>
          <a:lstStyle/>
          <a:p>
            <a:pPr>
              <a:lnSpc>
                <a:spcPct val="90000"/>
              </a:lnSpc>
            </a:pPr>
            <a:r>
              <a:rPr lang="es-ES" sz="2000"/>
              <a:t>Por lo tanto se tendrá una producción que incluyen las variables:</a:t>
            </a:r>
          </a:p>
          <a:p>
            <a:pPr>
              <a:lnSpc>
                <a:spcPct val="90000"/>
              </a:lnSpc>
            </a:pPr>
            <a:endParaRPr lang="es-ES" sz="1800"/>
          </a:p>
          <a:p>
            <a:pPr marL="457200" lvl="1" indent="0">
              <a:lnSpc>
                <a:spcPct val="90000"/>
              </a:lnSpc>
              <a:buFont typeface="Wingdings" pitchFamily="2" charset="2"/>
              <a:buChar char="ü"/>
            </a:pPr>
            <a:r>
              <a:rPr lang="es-ES" sz="1800"/>
              <a:t>Sustitución del producto 21.9% </a:t>
            </a:r>
          </a:p>
          <a:p>
            <a:pPr marL="457200" lvl="1" indent="0">
              <a:lnSpc>
                <a:spcPct val="90000"/>
              </a:lnSpc>
              <a:buFont typeface="Wingdings" pitchFamily="2" charset="2"/>
              <a:buNone/>
            </a:pPr>
            <a:endParaRPr lang="es-ES" sz="1300"/>
          </a:p>
          <a:p>
            <a:pPr marL="457200" lvl="1" indent="0">
              <a:lnSpc>
                <a:spcPct val="90000"/>
              </a:lnSpc>
              <a:buFont typeface="Wingdings" pitchFamily="2" charset="2"/>
              <a:buChar char="ü"/>
            </a:pPr>
            <a:r>
              <a:rPr lang="es-ES" sz="1800"/>
              <a:t>Consumo a un precio de entre 2 a 3 dólares, tomando en cuenta la importancia nutritiva del producto 24.78%</a:t>
            </a:r>
          </a:p>
          <a:p>
            <a:pPr marL="457200" lvl="1" indent="0">
              <a:lnSpc>
                <a:spcPct val="90000"/>
              </a:lnSpc>
              <a:buFont typeface="Wingdings" pitchFamily="2" charset="2"/>
              <a:buNone/>
            </a:pPr>
            <a:endParaRPr lang="es-ES" sz="1300"/>
          </a:p>
          <a:p>
            <a:pPr marL="457200" lvl="1" indent="0">
              <a:lnSpc>
                <a:spcPct val="90000"/>
              </a:lnSpc>
              <a:buFont typeface="Wingdings" pitchFamily="2" charset="2"/>
              <a:buChar char="ü"/>
            </a:pPr>
            <a:r>
              <a:rPr lang="es-ES" sz="1800"/>
              <a:t>% Introducción de Porter 0.05%.</a:t>
            </a:r>
          </a:p>
          <a:p>
            <a:pPr marL="457200" lvl="1" indent="0">
              <a:lnSpc>
                <a:spcPct val="90000"/>
              </a:lnSpc>
              <a:buFont typeface="Wingdings" pitchFamily="2" charset="2"/>
              <a:buNone/>
            </a:pPr>
            <a:endParaRPr lang="es-ES" sz="1300"/>
          </a:p>
          <a:p>
            <a:pPr marL="457200" lvl="1" indent="0">
              <a:lnSpc>
                <a:spcPct val="90000"/>
              </a:lnSpc>
              <a:buFont typeface="Wingdings" pitchFamily="2" charset="2"/>
              <a:buChar char="ü"/>
            </a:pPr>
            <a:r>
              <a:rPr lang="es-ES" sz="1800"/>
              <a:t> Mercado Objetivo de la Ciudad de Guayaquil 992.690 personas.</a:t>
            </a:r>
          </a:p>
          <a:p>
            <a:pPr>
              <a:lnSpc>
                <a:spcPct val="90000"/>
              </a:lnSpc>
              <a:buClr>
                <a:schemeClr val="tx1"/>
              </a:buClr>
            </a:pPr>
            <a:endParaRPr lang="es-ES" sz="2000"/>
          </a:p>
          <a:p>
            <a:pPr>
              <a:lnSpc>
                <a:spcPct val="90000"/>
              </a:lnSpc>
              <a:buClr>
                <a:schemeClr val="tx1"/>
              </a:buClr>
            </a:pPr>
            <a:endParaRPr lang="es-ES" sz="2000"/>
          </a:p>
          <a:p>
            <a:pPr algn="ctr">
              <a:lnSpc>
                <a:spcPct val="90000"/>
              </a:lnSpc>
            </a:pPr>
            <a:r>
              <a:rPr lang="es-ES" sz="2000"/>
              <a:t>Presentaciones mensuales de 200 gr.</a:t>
            </a:r>
          </a:p>
          <a:p>
            <a:pPr algn="ctr">
              <a:lnSpc>
                <a:spcPct val="90000"/>
              </a:lnSpc>
            </a:pPr>
            <a:r>
              <a:rPr lang="es-ES" sz="2000"/>
              <a:t> de fundas de leche de soya en polvo      </a:t>
            </a:r>
            <a:r>
              <a:rPr lang="es-ES" sz="2800"/>
              <a:t>=  </a:t>
            </a:r>
            <a:r>
              <a:rPr lang="es-ES" sz="2400" b="1"/>
              <a:t> 2694</a:t>
            </a:r>
            <a:endParaRPr lang="es-ES" sz="2000"/>
          </a:p>
          <a:p>
            <a:pPr>
              <a:lnSpc>
                <a:spcPct val="90000"/>
              </a:lnSpc>
            </a:pPr>
            <a:endParaRPr lang="es-ES" sz="240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90" name="Rectangle 6"/>
          <p:cNvSpPr>
            <a:spLocks noChangeArrowheads="1"/>
          </p:cNvSpPr>
          <p:nvPr/>
        </p:nvSpPr>
        <p:spPr bwMode="auto">
          <a:xfrm>
            <a:off x="755650" y="476250"/>
            <a:ext cx="7772400" cy="1295400"/>
          </a:xfrm>
          <a:prstGeom prst="rect">
            <a:avLst/>
          </a:prstGeom>
          <a:noFill/>
          <a:ln w="9525">
            <a:noFill/>
            <a:miter lim="800000"/>
            <a:headEnd/>
            <a:tailEnd/>
          </a:ln>
          <a:effectLst/>
        </p:spPr>
        <p:txBody>
          <a:bodyPr anchor="ctr"/>
          <a:lstStyle/>
          <a:p>
            <a:r>
              <a:rPr lang="es-ES" sz="2800" b="1">
                <a:latin typeface="Arial" charset="0"/>
              </a:rPr>
              <a:t>ESTUDIO DE MERCADO</a:t>
            </a:r>
          </a:p>
        </p:txBody>
      </p:sp>
      <p:pic>
        <p:nvPicPr>
          <p:cNvPr id="221191" name="Picture 7"/>
          <p:cNvPicPr>
            <a:picLocks noChangeAspect="1" noChangeArrowheads="1"/>
          </p:cNvPicPr>
          <p:nvPr/>
        </p:nvPicPr>
        <p:blipFill>
          <a:blip r:embed="rId2"/>
          <a:srcRect/>
          <a:stretch>
            <a:fillRect/>
          </a:stretch>
        </p:blipFill>
        <p:spPr bwMode="auto">
          <a:xfrm>
            <a:off x="1042988" y="1916113"/>
            <a:ext cx="7416800" cy="3673475"/>
          </a:xfrm>
          <a:prstGeom prst="rect">
            <a:avLst/>
          </a:prstGeom>
          <a:noFill/>
          <a:ln w="9525">
            <a:noFill/>
            <a:miter lim="800000"/>
            <a:headEnd/>
            <a:tailEnd/>
          </a:ln>
        </p:spPr>
      </p:pic>
      <p:sp>
        <p:nvSpPr>
          <p:cNvPr id="221192" name="Rectangle 8"/>
          <p:cNvSpPr>
            <a:spLocks noChangeArrowheads="1"/>
          </p:cNvSpPr>
          <p:nvPr/>
        </p:nvSpPr>
        <p:spPr bwMode="auto">
          <a:xfrm>
            <a:off x="1042988" y="5562600"/>
            <a:ext cx="7772400" cy="1295400"/>
          </a:xfrm>
          <a:prstGeom prst="rect">
            <a:avLst/>
          </a:prstGeom>
          <a:noFill/>
          <a:ln w="9525">
            <a:noFill/>
            <a:miter lim="800000"/>
            <a:headEnd/>
            <a:tailEnd/>
          </a:ln>
          <a:effectLst/>
        </p:spPr>
        <p:txBody>
          <a:bodyPr anchor="ctr"/>
          <a:lstStyle/>
          <a:p>
            <a:endParaRPr lang="es-EC" sz="2800" b="1">
              <a:latin typeface="Arial" charset="0"/>
            </a:endParaRPr>
          </a:p>
        </p:txBody>
      </p:sp>
      <p:sp>
        <p:nvSpPr>
          <p:cNvPr id="221193" name="Rectangle 9"/>
          <p:cNvSpPr>
            <a:spLocks noChangeArrowheads="1"/>
          </p:cNvSpPr>
          <p:nvPr/>
        </p:nvSpPr>
        <p:spPr bwMode="auto">
          <a:xfrm>
            <a:off x="1042988" y="5562600"/>
            <a:ext cx="7845425" cy="1295400"/>
          </a:xfrm>
          <a:prstGeom prst="rect">
            <a:avLst/>
          </a:prstGeom>
          <a:noFill/>
          <a:ln w="9525">
            <a:noFill/>
            <a:miter lim="800000"/>
            <a:headEnd/>
            <a:tailEnd/>
          </a:ln>
          <a:effectLst/>
        </p:spPr>
        <p:txBody>
          <a:bodyPr anchor="ctr"/>
          <a:lstStyle/>
          <a:p>
            <a:r>
              <a:rPr lang="es-ES" sz="2000">
                <a:latin typeface="Arial" charset="0"/>
              </a:rPr>
              <a:t>Nutrisoya es el nombre escogido para este producto,  debido a su mayor aceptación de entre los nombres propuestos en la encuesta con el 36.36%</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8" name="Rectangle 6"/>
          <p:cNvSpPr>
            <a:spLocks noChangeArrowheads="1"/>
          </p:cNvSpPr>
          <p:nvPr>
            <p:ph type="ctrTitle"/>
          </p:nvPr>
        </p:nvSpPr>
        <p:spPr>
          <a:xfrm>
            <a:off x="971550" y="260350"/>
            <a:ext cx="7086600" cy="1431925"/>
          </a:xfrm>
          <a:noFill/>
          <a:ln/>
        </p:spPr>
        <p:txBody>
          <a:bodyPr/>
          <a:lstStyle/>
          <a:p>
            <a:r>
              <a:rPr lang="es-ES" sz="2800">
                <a:effectLst/>
              </a:rPr>
              <a:t>ESTUDIO DE MERCADO</a:t>
            </a:r>
          </a:p>
        </p:txBody>
      </p:sp>
      <p:pic>
        <p:nvPicPr>
          <p:cNvPr id="223239" name="Picture 7"/>
          <p:cNvPicPr>
            <a:picLocks noChangeAspect="1" noChangeArrowheads="1"/>
          </p:cNvPicPr>
          <p:nvPr>
            <p:ph type="subTitle" idx="1"/>
          </p:nvPr>
        </p:nvPicPr>
        <p:blipFill>
          <a:blip r:embed="rId2"/>
          <a:srcRect/>
          <a:stretch>
            <a:fillRect/>
          </a:stretch>
        </p:blipFill>
        <p:spPr>
          <a:xfrm>
            <a:off x="1042988" y="1916113"/>
            <a:ext cx="7273925" cy="3457575"/>
          </a:xfrm>
          <a:noFill/>
          <a:ln/>
        </p:spPr>
      </p:pic>
      <p:sp>
        <p:nvSpPr>
          <p:cNvPr id="223240" name="Rectangle 8"/>
          <p:cNvSpPr>
            <a:spLocks noChangeArrowheads="1"/>
          </p:cNvSpPr>
          <p:nvPr/>
        </p:nvSpPr>
        <p:spPr bwMode="auto">
          <a:xfrm>
            <a:off x="1187450" y="5426075"/>
            <a:ext cx="7086600" cy="1431925"/>
          </a:xfrm>
          <a:prstGeom prst="rect">
            <a:avLst/>
          </a:prstGeom>
          <a:noFill/>
          <a:ln w="9525">
            <a:noFill/>
            <a:miter lim="800000"/>
            <a:headEnd/>
            <a:tailEnd/>
          </a:ln>
          <a:effectLst/>
        </p:spPr>
        <p:txBody>
          <a:bodyPr anchor="b"/>
          <a:lstStyle/>
          <a:p>
            <a:endParaRPr lang="es-EC" sz="2200" b="1">
              <a:solidFill>
                <a:schemeClr val="tx2"/>
              </a:solidFill>
            </a:endParaRPr>
          </a:p>
        </p:txBody>
      </p:sp>
      <p:sp>
        <p:nvSpPr>
          <p:cNvPr id="223241" name="Rectangle 9" descr="Papel seda rosa"/>
          <p:cNvSpPr>
            <a:spLocks noChangeArrowheads="1"/>
          </p:cNvSpPr>
          <p:nvPr/>
        </p:nvSpPr>
        <p:spPr bwMode="auto">
          <a:xfrm>
            <a:off x="1258888" y="5373688"/>
            <a:ext cx="7416800" cy="1311275"/>
          </a:xfrm>
          <a:prstGeom prst="rect">
            <a:avLst/>
          </a:prstGeom>
          <a:noFill/>
          <a:ln w="9525">
            <a:noFill/>
            <a:miter lim="800000"/>
            <a:headEnd/>
            <a:tailEnd/>
          </a:ln>
          <a:effectLst/>
        </p:spPr>
        <p:txBody>
          <a:bodyPr lIns="90000" tIns="46800" rIns="90000" bIns="46800" anchor="ctr">
            <a:spAutoFit/>
          </a:bodyPr>
          <a:lstStyle/>
          <a:p>
            <a:r>
              <a:rPr lang="es-ES" sz="2000"/>
              <a:t>De acuerdo a los resultados de la encuesta las personas prefieren una presentación en funda con una aceptación de 42.42%, a pesar de que en el mercado actualmente solo existe la presentación de lata.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4" name="Rectangle 4"/>
          <p:cNvSpPr>
            <a:spLocks noGrp="1" noChangeArrowheads="1"/>
          </p:cNvSpPr>
          <p:nvPr>
            <p:ph type="ctrTitle"/>
          </p:nvPr>
        </p:nvSpPr>
        <p:spPr>
          <a:xfrm>
            <a:off x="611188" y="333375"/>
            <a:ext cx="7772400" cy="1008063"/>
          </a:xfrm>
        </p:spPr>
        <p:txBody>
          <a:bodyPr/>
          <a:lstStyle/>
          <a:p>
            <a:r>
              <a:rPr lang="es-ES" sz="2800"/>
              <a:t>PERFIL DE LA SOYA</a:t>
            </a:r>
          </a:p>
        </p:txBody>
      </p:sp>
      <p:sp>
        <p:nvSpPr>
          <p:cNvPr id="5125" name="Rectangle 5"/>
          <p:cNvSpPr>
            <a:spLocks noGrp="1" noChangeArrowheads="1"/>
          </p:cNvSpPr>
          <p:nvPr>
            <p:ph type="subTitle" idx="1"/>
          </p:nvPr>
        </p:nvSpPr>
        <p:spPr>
          <a:xfrm>
            <a:off x="971550" y="1412875"/>
            <a:ext cx="7777163" cy="5184775"/>
          </a:xfrm>
        </p:spPr>
        <p:txBody>
          <a:bodyPr/>
          <a:lstStyle/>
          <a:p>
            <a:pPr algn="just"/>
            <a:r>
              <a:rPr lang="es-ES"/>
              <a:t> </a:t>
            </a:r>
          </a:p>
        </p:txBody>
      </p:sp>
      <p:graphicFrame>
        <p:nvGraphicFramePr>
          <p:cNvPr id="5184" name="Group 64"/>
          <p:cNvGraphicFramePr>
            <a:graphicFrameLocks noGrp="1"/>
          </p:cNvGraphicFramePr>
          <p:nvPr/>
        </p:nvGraphicFramePr>
        <p:xfrm>
          <a:off x="1763713" y="1557338"/>
          <a:ext cx="6096000" cy="4953000"/>
        </p:xfrm>
        <a:graphic>
          <a:graphicData uri="http://schemas.openxmlformats.org/drawingml/2006/table">
            <a:tbl>
              <a:tblPr/>
              <a:tblGrid>
                <a:gridCol w="3013075"/>
                <a:gridCol w="3082925"/>
              </a:tblGrid>
              <a:tr h="3970338">
                <a:tc>
                  <a:txBody>
                    <a:bodyPr/>
                    <a:lstStyle/>
                    <a:p>
                      <a:pPr marL="0" marR="0" lvl="0" indent="0" algn="just"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s-ES" sz="2500" b="1" i="0" u="sng" strike="noStrike" cap="none" normalizeH="0" baseline="0" smtClean="0">
                          <a:ln>
                            <a:noFill/>
                          </a:ln>
                          <a:solidFill>
                            <a:schemeClr val="tx1"/>
                          </a:solidFill>
                          <a:effectLst>
                            <a:outerShdw blurRad="38100" dist="38100" dir="2700000" algn="tl">
                              <a:srgbClr val="000000"/>
                            </a:outerShdw>
                          </a:effectLst>
                          <a:latin typeface="Tahoma" pitchFamily="34" charset="0"/>
                        </a:rPr>
                        <a:t>EXPORTADORES</a:t>
                      </a:r>
                    </a:p>
                    <a:p>
                      <a:pPr marL="0" marR="0" lvl="0" indent="0" algn="just"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s-E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p>
                      <a:pPr marL="0" marR="0" lvl="0" indent="0" algn="just"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s-ES" sz="25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EEUU </a:t>
                      </a:r>
                    </a:p>
                    <a:p>
                      <a:pPr marL="0" marR="0" lvl="0" indent="0" algn="just"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s-ES" sz="25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Brasil </a:t>
                      </a:r>
                    </a:p>
                    <a:p>
                      <a:pPr marL="0" marR="0" lvl="0" indent="0" algn="just"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s-ES" sz="25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Chile</a:t>
                      </a:r>
                    </a:p>
                    <a:p>
                      <a:pPr marL="0" marR="0" lvl="0" indent="0" algn="just"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s-ES" sz="25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Argentina</a:t>
                      </a:r>
                    </a:p>
                    <a:p>
                      <a:pPr marL="0" marR="0" lvl="0" indent="0" algn="just"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s-ES" sz="25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Taiwán</a:t>
                      </a:r>
                    </a:p>
                    <a:p>
                      <a:pPr marL="0" marR="0" lvl="0" indent="0" algn="just"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s-ES" sz="25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Canadá </a:t>
                      </a:r>
                    </a:p>
                    <a:p>
                      <a:pPr marL="0" marR="0" lvl="0" indent="0" algn="just"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s-ES" sz="25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India</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s-ES" sz="25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s-ES" sz="2500" b="1" i="0" u="sng" strike="noStrike" cap="none" normalizeH="0" baseline="0" smtClean="0">
                          <a:ln>
                            <a:noFill/>
                          </a:ln>
                          <a:solidFill>
                            <a:schemeClr val="tx1"/>
                          </a:solidFill>
                          <a:effectLst>
                            <a:outerShdw blurRad="38100" dist="38100" dir="2700000" algn="tl">
                              <a:srgbClr val="000000"/>
                            </a:outerShdw>
                          </a:effectLst>
                          <a:latin typeface="Tahoma" pitchFamily="34" charset="0"/>
                        </a:rPr>
                        <a:t>IMPORTADORES</a:t>
                      </a:r>
                    </a:p>
                    <a:p>
                      <a:pPr marL="0" marR="0" lvl="0" indent="0" algn="just"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s-E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p>
                      <a:pPr marL="0" marR="0" lvl="0" indent="0" algn="just"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s-ES" sz="25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China </a:t>
                      </a:r>
                    </a:p>
                    <a:p>
                      <a:pPr marL="0" marR="0" lvl="0" indent="0" algn="just"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s-ES" sz="25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Hong Kong</a:t>
                      </a:r>
                    </a:p>
                    <a:p>
                      <a:pPr marL="0" marR="0" lvl="0" indent="0" algn="just"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s-ES" sz="25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Noráfrica  </a:t>
                      </a:r>
                    </a:p>
                    <a:p>
                      <a:pPr marL="0" marR="0" lvl="0" indent="0" algn="just"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s-ES" sz="25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Medio Oriente</a:t>
                      </a:r>
                    </a:p>
                    <a:p>
                      <a:pPr marL="0" marR="0" lvl="0" indent="0" algn="just"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s-ES" sz="25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Latinoamérica </a:t>
                      </a:r>
                    </a:p>
                    <a:p>
                      <a:pPr marL="0" marR="0" lvl="0" indent="0" algn="just"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s-ES" sz="25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México</a:t>
                      </a:r>
                    </a:p>
                    <a:p>
                      <a:pPr marL="0" marR="0" lvl="0" indent="0" algn="just"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s-ES" sz="25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Asia del Este</a:t>
                      </a:r>
                    </a:p>
                    <a:p>
                      <a:pPr marL="0" marR="0" lvl="0" indent="0" algn="just"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s-ES" sz="25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Unión Europea </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s-ES" sz="25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p:cNvSpPr>
            <a:spLocks noGrp="1" noChangeArrowheads="1"/>
          </p:cNvSpPr>
          <p:nvPr>
            <p:ph type="ctrTitle"/>
          </p:nvPr>
        </p:nvSpPr>
        <p:spPr>
          <a:xfrm>
            <a:off x="611188" y="476250"/>
            <a:ext cx="7772400" cy="1296988"/>
          </a:xfrm>
        </p:spPr>
        <p:txBody>
          <a:bodyPr/>
          <a:lstStyle/>
          <a:p>
            <a:r>
              <a:rPr lang="es-ES" sz="2800"/>
              <a:t>ESTUDIO DE MERCADO</a:t>
            </a:r>
            <a:br>
              <a:rPr lang="es-ES" sz="2800"/>
            </a:br>
            <a:r>
              <a:rPr lang="es-ES" sz="2800"/>
              <a:t>Análisis de la Oferta</a:t>
            </a:r>
          </a:p>
        </p:txBody>
      </p:sp>
      <p:sp>
        <p:nvSpPr>
          <p:cNvPr id="31747" name="Rectangle 3"/>
          <p:cNvSpPr>
            <a:spLocks noGrp="1" noChangeArrowheads="1"/>
          </p:cNvSpPr>
          <p:nvPr>
            <p:ph type="subTitle" idx="1"/>
          </p:nvPr>
        </p:nvSpPr>
        <p:spPr>
          <a:xfrm>
            <a:off x="755650" y="2133600"/>
            <a:ext cx="7920038" cy="4176713"/>
          </a:xfrm>
        </p:spPr>
        <p:txBody>
          <a:bodyPr/>
          <a:lstStyle/>
          <a:p>
            <a:pPr>
              <a:lnSpc>
                <a:spcPct val="80000"/>
              </a:lnSpc>
            </a:pPr>
            <a:r>
              <a:rPr lang="es-ES" sz="2000" b="1"/>
              <a:t>PRODUCTORES DE LECHE DE SOYA EN POLVO</a:t>
            </a:r>
          </a:p>
          <a:p>
            <a:pPr>
              <a:lnSpc>
                <a:spcPct val="80000"/>
              </a:lnSpc>
            </a:pPr>
            <a:endParaRPr lang="es-ES" sz="1600" b="1"/>
          </a:p>
          <a:p>
            <a:pPr>
              <a:lnSpc>
                <a:spcPct val="80000"/>
              </a:lnSpc>
            </a:pPr>
            <a:r>
              <a:rPr lang="es-ES" sz="2000"/>
              <a:t>Marcas existentes de Leche de Soya en Polvo en el Mercado Nacional</a:t>
            </a:r>
          </a:p>
        </p:txBody>
      </p:sp>
      <p:pic>
        <p:nvPicPr>
          <p:cNvPr id="31748" name="Picture 4"/>
          <p:cNvPicPr>
            <a:picLocks noChangeAspect="1" noChangeArrowheads="1"/>
          </p:cNvPicPr>
          <p:nvPr/>
        </p:nvPicPr>
        <p:blipFill>
          <a:blip r:embed="rId2"/>
          <a:srcRect/>
          <a:stretch>
            <a:fillRect/>
          </a:stretch>
        </p:blipFill>
        <p:spPr bwMode="auto">
          <a:xfrm>
            <a:off x="900113" y="3429000"/>
            <a:ext cx="7345362" cy="187325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1" name="Rectangle 3"/>
          <p:cNvSpPr>
            <a:spLocks noGrp="1" noChangeArrowheads="1"/>
          </p:cNvSpPr>
          <p:nvPr>
            <p:ph type="subTitle" idx="1"/>
          </p:nvPr>
        </p:nvSpPr>
        <p:spPr>
          <a:xfrm>
            <a:off x="755650" y="1773238"/>
            <a:ext cx="7848600" cy="4608512"/>
          </a:xfrm>
        </p:spPr>
        <p:txBody>
          <a:bodyPr/>
          <a:lstStyle/>
          <a:p>
            <a:pPr>
              <a:lnSpc>
                <a:spcPct val="80000"/>
              </a:lnSpc>
            </a:pPr>
            <a:r>
              <a:rPr lang="es-ES" sz="2000" b="1"/>
              <a:t>PRODUCTOS SUSTITUTOS</a:t>
            </a:r>
          </a:p>
          <a:p>
            <a:pPr>
              <a:lnSpc>
                <a:spcPct val="80000"/>
              </a:lnSpc>
            </a:pPr>
            <a:endParaRPr lang="es-ES" sz="1600" b="1"/>
          </a:p>
          <a:p>
            <a:pPr>
              <a:lnSpc>
                <a:spcPct val="80000"/>
              </a:lnSpc>
            </a:pPr>
            <a:r>
              <a:rPr lang="es-ES" sz="2000"/>
              <a:t>Leche en Polvo de Vaca </a:t>
            </a:r>
          </a:p>
          <a:p>
            <a:pPr>
              <a:lnSpc>
                <a:spcPct val="80000"/>
              </a:lnSpc>
            </a:pPr>
            <a:endParaRPr lang="es-ES" sz="2000"/>
          </a:p>
          <a:p>
            <a:pPr>
              <a:lnSpc>
                <a:spcPct val="80000"/>
              </a:lnSpc>
            </a:pPr>
            <a:endParaRPr lang="es-ES" sz="2000"/>
          </a:p>
          <a:p>
            <a:pPr>
              <a:lnSpc>
                <a:spcPct val="80000"/>
              </a:lnSpc>
            </a:pPr>
            <a:endParaRPr lang="es-ES" sz="2000"/>
          </a:p>
          <a:p>
            <a:pPr>
              <a:lnSpc>
                <a:spcPct val="80000"/>
              </a:lnSpc>
            </a:pPr>
            <a:endParaRPr lang="es-ES" sz="2000"/>
          </a:p>
          <a:p>
            <a:pPr>
              <a:lnSpc>
                <a:spcPct val="80000"/>
              </a:lnSpc>
            </a:pPr>
            <a:endParaRPr lang="es-ES" sz="2000"/>
          </a:p>
          <a:p>
            <a:pPr>
              <a:lnSpc>
                <a:spcPct val="80000"/>
              </a:lnSpc>
            </a:pPr>
            <a:r>
              <a:rPr lang="es-ES" sz="2000"/>
              <a:t>Leche Avena</a:t>
            </a:r>
          </a:p>
          <a:p>
            <a:pPr>
              <a:lnSpc>
                <a:spcPct val="80000"/>
              </a:lnSpc>
            </a:pPr>
            <a:endParaRPr lang="es-ES" sz="2000"/>
          </a:p>
        </p:txBody>
      </p:sp>
      <p:pic>
        <p:nvPicPr>
          <p:cNvPr id="32774" name="Picture 6" descr="productos"/>
          <p:cNvPicPr>
            <a:picLocks noChangeAspect="1" noChangeArrowheads="1"/>
          </p:cNvPicPr>
          <p:nvPr/>
        </p:nvPicPr>
        <p:blipFill>
          <a:blip r:embed="rId2"/>
          <a:srcRect/>
          <a:stretch>
            <a:fillRect/>
          </a:stretch>
        </p:blipFill>
        <p:spPr bwMode="auto">
          <a:xfrm>
            <a:off x="3851275" y="2708275"/>
            <a:ext cx="1800225" cy="1309688"/>
          </a:xfrm>
          <a:prstGeom prst="rect">
            <a:avLst/>
          </a:prstGeom>
          <a:noFill/>
          <a:ln w="9525">
            <a:noFill/>
            <a:miter lim="800000"/>
            <a:headEnd/>
            <a:tailEnd/>
          </a:ln>
        </p:spPr>
      </p:pic>
      <p:pic>
        <p:nvPicPr>
          <p:cNvPr id="32775" name="Picture 7" descr="http://www.laboratoriosjulguer.com/images_new/leche_avena_tarro.jpg"/>
          <p:cNvPicPr>
            <a:picLocks noChangeAspect="1" noChangeArrowheads="1"/>
          </p:cNvPicPr>
          <p:nvPr/>
        </p:nvPicPr>
        <p:blipFill>
          <a:blip r:embed="rId3" r:link="rId4"/>
          <a:srcRect/>
          <a:stretch>
            <a:fillRect/>
          </a:stretch>
        </p:blipFill>
        <p:spPr bwMode="auto">
          <a:xfrm>
            <a:off x="3995738" y="4652963"/>
            <a:ext cx="1439862" cy="1557337"/>
          </a:xfrm>
          <a:prstGeom prst="rect">
            <a:avLst/>
          </a:prstGeom>
          <a:noFill/>
          <a:ln w="9525">
            <a:noFill/>
            <a:miter lim="800000"/>
            <a:headEnd/>
            <a:tailEnd/>
          </a:ln>
        </p:spPr>
      </p:pic>
      <p:sp>
        <p:nvSpPr>
          <p:cNvPr id="32777" name="Rectangle 9"/>
          <p:cNvSpPr>
            <a:spLocks noChangeArrowheads="1"/>
          </p:cNvSpPr>
          <p:nvPr/>
        </p:nvSpPr>
        <p:spPr bwMode="auto">
          <a:xfrm>
            <a:off x="611188" y="333375"/>
            <a:ext cx="7772400" cy="1296988"/>
          </a:xfrm>
          <a:prstGeom prst="rect">
            <a:avLst/>
          </a:prstGeom>
          <a:noFill/>
          <a:ln w="9525">
            <a:noFill/>
            <a:miter lim="800000"/>
            <a:headEnd/>
            <a:tailEnd/>
          </a:ln>
          <a:effectLst/>
        </p:spPr>
        <p:txBody>
          <a:bodyPr anchor="ctr"/>
          <a:lstStyle/>
          <a:p>
            <a:r>
              <a:rPr lang="es-ES" sz="2800" b="1">
                <a:latin typeface="Arial" charset="0"/>
              </a:rPr>
              <a:t>ESTUDIO DE MERCADO</a:t>
            </a:r>
            <a:br>
              <a:rPr lang="es-ES" sz="2800" b="1">
                <a:latin typeface="Arial" charset="0"/>
              </a:rPr>
            </a:br>
            <a:r>
              <a:rPr lang="es-ES" sz="2800" b="1">
                <a:latin typeface="Arial" charset="0"/>
              </a:rPr>
              <a:t>Análisis de la Oferta</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Rectangle 2"/>
          <p:cNvSpPr>
            <a:spLocks noGrp="1" noChangeArrowheads="1"/>
          </p:cNvSpPr>
          <p:nvPr>
            <p:ph type="ctrTitle"/>
          </p:nvPr>
        </p:nvSpPr>
        <p:spPr>
          <a:xfrm>
            <a:off x="611188" y="188913"/>
            <a:ext cx="7772400" cy="1081087"/>
          </a:xfrm>
        </p:spPr>
        <p:txBody>
          <a:bodyPr/>
          <a:lstStyle/>
          <a:p>
            <a:r>
              <a:rPr lang="es-ES" sz="2800"/>
              <a:t>ESTUDIO DE MERCADO</a:t>
            </a:r>
          </a:p>
        </p:txBody>
      </p:sp>
      <p:sp>
        <p:nvSpPr>
          <p:cNvPr id="35843" name="Rectangle 3"/>
          <p:cNvSpPr>
            <a:spLocks noGrp="1" noChangeArrowheads="1"/>
          </p:cNvSpPr>
          <p:nvPr>
            <p:ph type="subTitle" idx="1"/>
          </p:nvPr>
        </p:nvSpPr>
        <p:spPr>
          <a:xfrm>
            <a:off x="755650" y="1268413"/>
            <a:ext cx="7848600" cy="5400675"/>
          </a:xfrm>
        </p:spPr>
        <p:txBody>
          <a:bodyPr/>
          <a:lstStyle/>
          <a:p>
            <a:pPr>
              <a:lnSpc>
                <a:spcPct val="80000"/>
              </a:lnSpc>
            </a:pPr>
            <a:r>
              <a:rPr lang="es-ES" sz="2000" b="1"/>
              <a:t>PROVEEDORES</a:t>
            </a:r>
          </a:p>
          <a:p>
            <a:pPr>
              <a:lnSpc>
                <a:spcPct val="80000"/>
              </a:lnSpc>
            </a:pPr>
            <a:endParaRPr lang="es-ES" sz="1600" b="1"/>
          </a:p>
          <a:p>
            <a:pPr marL="457200" lvl="1" indent="0">
              <a:lnSpc>
                <a:spcPct val="80000"/>
              </a:lnSpc>
              <a:buFontTx/>
              <a:buNone/>
            </a:pPr>
            <a:r>
              <a:rPr lang="es-ES" sz="1800"/>
              <a:t>Mercado Montebello</a:t>
            </a:r>
          </a:p>
          <a:p>
            <a:pPr marL="457200" lvl="1" indent="0">
              <a:lnSpc>
                <a:spcPct val="80000"/>
              </a:lnSpc>
              <a:buFontTx/>
              <a:buNone/>
            </a:pPr>
            <a:r>
              <a:rPr lang="es-ES" sz="1800"/>
              <a:t>Industrial Molinera Noboa</a:t>
            </a:r>
          </a:p>
          <a:p>
            <a:pPr marL="457200" lvl="1" indent="0">
              <a:lnSpc>
                <a:spcPct val="80000"/>
              </a:lnSpc>
              <a:buFontTx/>
              <a:buNone/>
            </a:pPr>
            <a:r>
              <a:rPr lang="es-ES" sz="1800"/>
              <a:t>Ingenio Azucarero Valdez</a:t>
            </a:r>
          </a:p>
          <a:p>
            <a:pPr marL="457200" lvl="1" indent="0">
              <a:lnSpc>
                <a:spcPct val="80000"/>
              </a:lnSpc>
              <a:buFontTx/>
              <a:buNone/>
            </a:pPr>
            <a:r>
              <a:rPr lang="es-ES" sz="1800"/>
              <a:t>Nestlé S.A.</a:t>
            </a:r>
          </a:p>
          <a:p>
            <a:pPr marL="457200" lvl="1" indent="0">
              <a:lnSpc>
                <a:spcPct val="80000"/>
              </a:lnSpc>
              <a:buFontTx/>
              <a:buNone/>
            </a:pPr>
            <a:r>
              <a:rPr lang="es-ES" sz="1800"/>
              <a:t>Distribuidora de Productos Químicos F.S.</a:t>
            </a:r>
          </a:p>
          <a:p>
            <a:pPr marL="457200" lvl="1" indent="0">
              <a:lnSpc>
                <a:spcPct val="80000"/>
              </a:lnSpc>
              <a:buFontTx/>
              <a:buNone/>
            </a:pPr>
            <a:r>
              <a:rPr lang="es-ES" sz="1800"/>
              <a:t>Sigmaplast</a:t>
            </a:r>
          </a:p>
          <a:p>
            <a:pPr marL="457200" lvl="1" indent="0">
              <a:lnSpc>
                <a:spcPct val="80000"/>
              </a:lnSpc>
              <a:buFontTx/>
              <a:buNone/>
            </a:pPr>
            <a:r>
              <a:rPr lang="es-ES" sz="1800"/>
              <a:t>Ensocorp</a:t>
            </a:r>
          </a:p>
          <a:p>
            <a:pPr>
              <a:lnSpc>
                <a:spcPct val="80000"/>
              </a:lnSpc>
            </a:pPr>
            <a:endParaRPr lang="es-ES" sz="2500" b="1"/>
          </a:p>
          <a:p>
            <a:pPr>
              <a:lnSpc>
                <a:spcPct val="80000"/>
              </a:lnSpc>
            </a:pPr>
            <a:r>
              <a:rPr lang="es-ES" sz="2000" b="1"/>
              <a:t>COMERCIALIZACIÓN </a:t>
            </a:r>
          </a:p>
        </p:txBody>
      </p:sp>
      <p:pic>
        <p:nvPicPr>
          <p:cNvPr id="35846" name="Picture 6"/>
          <p:cNvPicPr>
            <a:picLocks noChangeAspect="1" noChangeArrowheads="1"/>
          </p:cNvPicPr>
          <p:nvPr/>
        </p:nvPicPr>
        <p:blipFill>
          <a:blip r:embed="rId2"/>
          <a:srcRect/>
          <a:stretch>
            <a:fillRect/>
          </a:stretch>
        </p:blipFill>
        <p:spPr bwMode="auto">
          <a:xfrm>
            <a:off x="1042988" y="4868863"/>
            <a:ext cx="7345362" cy="1584325"/>
          </a:xfrm>
          <a:prstGeom prst="rect">
            <a:avLst/>
          </a:prstGeom>
          <a:noFill/>
          <a:ln w="9525">
            <a:solidFill>
              <a:schemeClr val="tx1"/>
            </a:solidFill>
            <a:miter lim="800000"/>
            <a:headEnd/>
            <a:tailEnd/>
          </a:ln>
        </p:spPr>
      </p:pic>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2"/>
          <p:cNvSpPr>
            <a:spLocks noGrp="1" noChangeArrowheads="1"/>
          </p:cNvSpPr>
          <p:nvPr>
            <p:ph type="ctrTitle"/>
          </p:nvPr>
        </p:nvSpPr>
        <p:spPr>
          <a:xfrm>
            <a:off x="468313" y="333375"/>
            <a:ext cx="7772400" cy="1081088"/>
          </a:xfrm>
        </p:spPr>
        <p:txBody>
          <a:bodyPr/>
          <a:lstStyle/>
          <a:p>
            <a:r>
              <a:rPr lang="es-ES" sz="2800"/>
              <a:t>LA EMPRESA</a:t>
            </a:r>
          </a:p>
        </p:txBody>
      </p:sp>
      <p:sp>
        <p:nvSpPr>
          <p:cNvPr id="38915" name="Rectangle 3"/>
          <p:cNvSpPr>
            <a:spLocks noGrp="1" noChangeArrowheads="1"/>
          </p:cNvSpPr>
          <p:nvPr>
            <p:ph type="subTitle" idx="1"/>
          </p:nvPr>
        </p:nvSpPr>
        <p:spPr>
          <a:xfrm>
            <a:off x="827088" y="1557338"/>
            <a:ext cx="7416800" cy="4608512"/>
          </a:xfrm>
        </p:spPr>
        <p:txBody>
          <a:bodyPr/>
          <a:lstStyle/>
          <a:p>
            <a:pPr>
              <a:lnSpc>
                <a:spcPct val="80000"/>
              </a:lnSpc>
            </a:pPr>
            <a:r>
              <a:rPr lang="es-ES" sz="2400" b="1"/>
              <a:t>MISIÓN DE LA EMPRESA</a:t>
            </a:r>
          </a:p>
          <a:p>
            <a:pPr>
              <a:lnSpc>
                <a:spcPct val="80000"/>
              </a:lnSpc>
            </a:pPr>
            <a:endParaRPr lang="es-ES" sz="1600"/>
          </a:p>
          <a:p>
            <a:pPr algn="just">
              <a:lnSpc>
                <a:spcPct val="80000"/>
              </a:lnSpc>
            </a:pPr>
            <a:r>
              <a:rPr lang="es-ES" sz="2400"/>
              <a:t>Convertirse en una empresa líder en la producción y comercialización de leche de soya en polvo de alta calidad y siempre ofreciendo un producto de excelencia a los consumidores.</a:t>
            </a:r>
          </a:p>
          <a:p>
            <a:pPr>
              <a:lnSpc>
                <a:spcPct val="80000"/>
              </a:lnSpc>
            </a:pPr>
            <a:endParaRPr lang="es-ES" sz="2400" b="1"/>
          </a:p>
          <a:p>
            <a:pPr>
              <a:lnSpc>
                <a:spcPct val="80000"/>
              </a:lnSpc>
            </a:pPr>
            <a:endParaRPr lang="es-ES" sz="2400" b="1"/>
          </a:p>
          <a:p>
            <a:pPr>
              <a:lnSpc>
                <a:spcPct val="80000"/>
              </a:lnSpc>
            </a:pPr>
            <a:r>
              <a:rPr lang="es-ES" sz="2400" b="1"/>
              <a:t>VISIÓN DE LA EMPRESA</a:t>
            </a:r>
          </a:p>
          <a:p>
            <a:pPr>
              <a:lnSpc>
                <a:spcPct val="80000"/>
              </a:lnSpc>
            </a:pPr>
            <a:endParaRPr lang="es-ES" sz="1600"/>
          </a:p>
          <a:p>
            <a:pPr algn="just">
              <a:lnSpc>
                <a:spcPct val="80000"/>
              </a:lnSpc>
            </a:pPr>
            <a:r>
              <a:rPr lang="es-ES" sz="2400"/>
              <a:t>Buscará ampliar en forma gradual su posición comercial en el mercado, por lo que el ser líderes en la ciudad de Guayaquil es un punto elemental de la política de desarrollo empresarial.</a:t>
            </a: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9141" name="Rectangle 5"/>
          <p:cNvSpPr>
            <a:spLocks noGrp="1" noChangeArrowheads="1"/>
          </p:cNvSpPr>
          <p:nvPr>
            <p:ph type="subTitle" idx="1"/>
          </p:nvPr>
        </p:nvSpPr>
        <p:spPr>
          <a:xfrm>
            <a:off x="971550" y="1989138"/>
            <a:ext cx="7681913" cy="4681537"/>
          </a:xfrm>
        </p:spPr>
        <p:txBody>
          <a:bodyPr/>
          <a:lstStyle/>
          <a:p>
            <a:pPr>
              <a:lnSpc>
                <a:spcPct val="80000"/>
              </a:lnSpc>
            </a:pPr>
            <a:endParaRPr lang="es-ES" sz="2000" b="1"/>
          </a:p>
          <a:p>
            <a:pPr>
              <a:lnSpc>
                <a:spcPct val="80000"/>
              </a:lnSpc>
            </a:pPr>
            <a:r>
              <a:rPr lang="es-ES" sz="2000" b="1"/>
              <a:t>CORTO PLAZO</a:t>
            </a:r>
            <a:endParaRPr lang="es-ES" sz="2000"/>
          </a:p>
          <a:p>
            <a:pPr>
              <a:lnSpc>
                <a:spcPct val="80000"/>
              </a:lnSpc>
              <a:buFont typeface="Wingdings" pitchFamily="2" charset="2"/>
              <a:buChar char="Ø"/>
            </a:pPr>
            <a:r>
              <a:rPr lang="es-ES" sz="2000"/>
              <a:t>Dar a conocer la nueva marca del producto.</a:t>
            </a:r>
          </a:p>
          <a:p>
            <a:pPr>
              <a:lnSpc>
                <a:spcPct val="80000"/>
              </a:lnSpc>
            </a:pPr>
            <a:endParaRPr lang="es-ES" sz="1000"/>
          </a:p>
          <a:p>
            <a:pPr>
              <a:lnSpc>
                <a:spcPct val="80000"/>
              </a:lnSpc>
              <a:buFont typeface="Wingdings" pitchFamily="2" charset="2"/>
              <a:buChar char="Ø"/>
            </a:pPr>
            <a:r>
              <a:rPr lang="es-ES" sz="2000"/>
              <a:t>Promover sus cualidades frente a otras leches.</a:t>
            </a:r>
          </a:p>
          <a:p>
            <a:pPr>
              <a:lnSpc>
                <a:spcPct val="80000"/>
              </a:lnSpc>
            </a:pPr>
            <a:endParaRPr lang="es-ES" sz="2500"/>
          </a:p>
          <a:p>
            <a:pPr>
              <a:lnSpc>
                <a:spcPct val="80000"/>
              </a:lnSpc>
            </a:pPr>
            <a:r>
              <a:rPr lang="es-ES" sz="2000" b="1"/>
              <a:t>MEDIANO PLAZO</a:t>
            </a:r>
            <a:endParaRPr lang="es-ES" sz="2000"/>
          </a:p>
          <a:p>
            <a:pPr>
              <a:lnSpc>
                <a:spcPct val="80000"/>
              </a:lnSpc>
              <a:buFont typeface="Wingdings" pitchFamily="2" charset="2"/>
              <a:buChar char="Ø"/>
            </a:pPr>
            <a:r>
              <a:rPr lang="es-ES" sz="2000"/>
              <a:t>Optimizar el proceso de producción.</a:t>
            </a:r>
          </a:p>
          <a:p>
            <a:pPr>
              <a:lnSpc>
                <a:spcPct val="80000"/>
              </a:lnSpc>
            </a:pPr>
            <a:endParaRPr lang="es-ES" sz="1000"/>
          </a:p>
          <a:p>
            <a:pPr>
              <a:lnSpc>
                <a:spcPct val="80000"/>
              </a:lnSpc>
              <a:buFont typeface="Wingdings" pitchFamily="2" charset="2"/>
              <a:buChar char="Ø"/>
            </a:pPr>
            <a:r>
              <a:rPr lang="es-ES" sz="2000"/>
              <a:t>Ofrecer al consumidor leche de soya en polvo con otros sabores.</a:t>
            </a:r>
          </a:p>
          <a:p>
            <a:pPr>
              <a:lnSpc>
                <a:spcPct val="80000"/>
              </a:lnSpc>
            </a:pPr>
            <a:endParaRPr lang="es-ES" sz="2500" b="1"/>
          </a:p>
          <a:p>
            <a:pPr>
              <a:lnSpc>
                <a:spcPct val="80000"/>
              </a:lnSpc>
            </a:pPr>
            <a:r>
              <a:rPr lang="es-ES" sz="2000" b="1"/>
              <a:t>LARGO PLAZO</a:t>
            </a:r>
            <a:endParaRPr lang="es-ES" sz="2000"/>
          </a:p>
          <a:p>
            <a:pPr>
              <a:lnSpc>
                <a:spcPct val="80000"/>
              </a:lnSpc>
              <a:buFont typeface="Wingdings" pitchFamily="2" charset="2"/>
              <a:buChar char="Ø"/>
            </a:pPr>
            <a:r>
              <a:rPr lang="es-ES" sz="2000"/>
              <a:t>Promocionar el producto en el resto y fuera del país.</a:t>
            </a:r>
          </a:p>
          <a:p>
            <a:pPr>
              <a:lnSpc>
                <a:spcPct val="80000"/>
              </a:lnSpc>
            </a:pPr>
            <a:endParaRPr lang="es-ES" sz="1000"/>
          </a:p>
          <a:p>
            <a:pPr>
              <a:lnSpc>
                <a:spcPct val="80000"/>
              </a:lnSpc>
              <a:buFont typeface="Wingdings" pitchFamily="2" charset="2"/>
              <a:buChar char="Ø"/>
            </a:pPr>
            <a:r>
              <a:rPr lang="es-ES" sz="2000"/>
              <a:t>Mantener una calidad constante.</a:t>
            </a:r>
          </a:p>
          <a:p>
            <a:pPr>
              <a:lnSpc>
                <a:spcPct val="80000"/>
              </a:lnSpc>
            </a:pPr>
            <a:endParaRPr lang="es-ES" sz="2000"/>
          </a:p>
        </p:txBody>
      </p:sp>
      <p:sp>
        <p:nvSpPr>
          <p:cNvPr id="219142" name="Rectangle 6"/>
          <p:cNvSpPr>
            <a:spLocks noGrp="1" noChangeArrowheads="1"/>
          </p:cNvSpPr>
          <p:nvPr>
            <p:ph type="ctrTitle"/>
          </p:nvPr>
        </p:nvSpPr>
        <p:spPr>
          <a:xfrm>
            <a:off x="539750" y="333375"/>
            <a:ext cx="7772400" cy="1582738"/>
          </a:xfrm>
          <a:noFill/>
          <a:ln/>
        </p:spPr>
        <p:txBody>
          <a:bodyPr/>
          <a:lstStyle/>
          <a:p>
            <a:r>
              <a:rPr lang="es-ES" sz="2800"/>
              <a:t>LA EMPRESA</a:t>
            </a:r>
            <a:br>
              <a:rPr lang="es-ES" sz="2800"/>
            </a:br>
            <a:r>
              <a:rPr lang="es-ES" sz="2800"/>
              <a:t/>
            </a:r>
            <a:br>
              <a:rPr lang="es-ES" sz="2800"/>
            </a:br>
            <a:r>
              <a:rPr lang="es-ES" sz="2800"/>
              <a:t>    Objetivos a alcanzar con el Producto</a:t>
            </a: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Rectangle 2"/>
          <p:cNvSpPr>
            <a:spLocks noGrp="1" noChangeArrowheads="1"/>
          </p:cNvSpPr>
          <p:nvPr>
            <p:ph type="ctrTitle"/>
          </p:nvPr>
        </p:nvSpPr>
        <p:spPr>
          <a:xfrm>
            <a:off x="-541338" y="0"/>
            <a:ext cx="6840538" cy="1052513"/>
          </a:xfrm>
        </p:spPr>
        <p:txBody>
          <a:bodyPr/>
          <a:lstStyle/>
          <a:p>
            <a:r>
              <a:rPr lang="es-ES" sz="2800" b="0"/>
              <a:t>           </a:t>
            </a:r>
            <a:r>
              <a:rPr lang="es-ES" sz="2800"/>
              <a:t>LA EMPRESA</a:t>
            </a:r>
          </a:p>
        </p:txBody>
      </p:sp>
      <p:sp>
        <p:nvSpPr>
          <p:cNvPr id="39939" name="Rectangle 3"/>
          <p:cNvSpPr>
            <a:spLocks noGrp="1" noChangeArrowheads="1"/>
          </p:cNvSpPr>
          <p:nvPr>
            <p:ph type="subTitle" idx="1"/>
          </p:nvPr>
        </p:nvSpPr>
        <p:spPr>
          <a:xfrm>
            <a:off x="827088" y="981075"/>
            <a:ext cx="7777162" cy="5876925"/>
          </a:xfrm>
        </p:spPr>
        <p:txBody>
          <a:bodyPr/>
          <a:lstStyle/>
          <a:p>
            <a:r>
              <a:rPr lang="es-ES" sz="3000" b="1"/>
              <a:t>F.O.D.A</a:t>
            </a:r>
          </a:p>
          <a:p>
            <a:endParaRPr lang="es-ES" sz="2000" b="1"/>
          </a:p>
          <a:p>
            <a:pPr algn="just"/>
            <a:r>
              <a:rPr lang="es-ES" sz="2200" b="1"/>
              <a:t>FORTALEZAS</a:t>
            </a:r>
            <a:endParaRPr lang="es-ES" sz="2200"/>
          </a:p>
          <a:p>
            <a:pPr marL="457200" lvl="1" indent="0" algn="just">
              <a:buFont typeface="Wingdings" pitchFamily="2" charset="2"/>
              <a:buChar char="Ø"/>
            </a:pPr>
            <a:r>
              <a:rPr lang="es-ES" sz="2200"/>
              <a:t>El alto nivel nutritivo</a:t>
            </a:r>
          </a:p>
          <a:p>
            <a:pPr marL="457200" lvl="1" indent="0" algn="just">
              <a:buFont typeface="Wingdings" pitchFamily="2" charset="2"/>
              <a:buChar char="Ø"/>
            </a:pPr>
            <a:r>
              <a:rPr lang="es-ES" sz="2200"/>
              <a:t>Producción constante de soya </a:t>
            </a:r>
          </a:p>
          <a:p>
            <a:pPr marL="457200" lvl="1" indent="0" algn="just">
              <a:buFont typeface="Wingdings" pitchFamily="2" charset="2"/>
              <a:buChar char="Ø"/>
            </a:pPr>
            <a:r>
              <a:rPr lang="es-ES" sz="2200"/>
              <a:t>El costo de la materia prima es relativamente bajo</a:t>
            </a:r>
          </a:p>
          <a:p>
            <a:pPr marL="457200" lvl="1" indent="0" algn="just">
              <a:buFont typeface="Wingdings" pitchFamily="2" charset="2"/>
              <a:buChar char="Ø"/>
            </a:pPr>
            <a:endParaRPr lang="es-ES" sz="2200"/>
          </a:p>
          <a:p>
            <a:pPr algn="just"/>
            <a:r>
              <a:rPr lang="es-ES" sz="2200" b="1"/>
              <a:t>OPORTUNIDADES</a:t>
            </a:r>
            <a:endParaRPr lang="es-ES" sz="2200"/>
          </a:p>
          <a:p>
            <a:pPr marL="457200" lvl="1" indent="0" algn="just">
              <a:buFont typeface="Wingdings" pitchFamily="2" charset="2"/>
              <a:buChar char="Ø"/>
            </a:pPr>
            <a:r>
              <a:rPr lang="es-ES" sz="2200"/>
              <a:t>Hábitos alimenticios están cambiando</a:t>
            </a:r>
          </a:p>
          <a:p>
            <a:pPr marL="457200" lvl="1" indent="0" algn="just">
              <a:buFont typeface="Wingdings" pitchFamily="2" charset="2"/>
              <a:buChar char="Ø"/>
            </a:pPr>
            <a:r>
              <a:rPr lang="es-ES" sz="2200"/>
              <a:t>Producto relativamente nuevo</a:t>
            </a:r>
          </a:p>
          <a:p>
            <a:pPr marL="457200" lvl="1" indent="0" algn="just">
              <a:buFont typeface="Wingdings" pitchFamily="2" charset="2"/>
              <a:buChar char="Ø"/>
            </a:pPr>
            <a:r>
              <a:rPr lang="es-ES" sz="2200"/>
              <a:t>Mayor participación en mercado a través de nuevas presentaciones</a:t>
            </a:r>
          </a:p>
          <a:p>
            <a:pPr marL="457200" lvl="1" indent="0" algn="just">
              <a:buFont typeface="Wingdings" pitchFamily="2" charset="2"/>
              <a:buNone/>
            </a:pPr>
            <a:endParaRPr lang="es-ES" sz="2200"/>
          </a:p>
          <a:p>
            <a:pPr algn="just"/>
            <a:endParaRPr lang="es-ES" sz="3400"/>
          </a:p>
          <a:p>
            <a:pPr marL="457200" lvl="1" indent="0" algn="just">
              <a:buFont typeface="Wingdings" pitchFamily="2" charset="2"/>
              <a:buChar char="Ø"/>
            </a:pPr>
            <a:endParaRPr lang="es-ES" sz="3000"/>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0658" name="Rectangle 2"/>
          <p:cNvSpPr>
            <a:spLocks noGrp="1" noChangeArrowheads="1"/>
          </p:cNvSpPr>
          <p:nvPr>
            <p:ph type="ctrTitle"/>
          </p:nvPr>
        </p:nvSpPr>
        <p:spPr>
          <a:xfrm>
            <a:off x="395288" y="188913"/>
            <a:ext cx="7772400" cy="1052512"/>
          </a:xfrm>
        </p:spPr>
        <p:txBody>
          <a:bodyPr/>
          <a:lstStyle/>
          <a:p>
            <a:r>
              <a:rPr lang="es-ES" sz="2800" b="0"/>
              <a:t>    </a:t>
            </a:r>
            <a:r>
              <a:rPr lang="es-ES" sz="2800"/>
              <a:t>LA EMPRESA</a:t>
            </a:r>
          </a:p>
        </p:txBody>
      </p:sp>
      <p:sp>
        <p:nvSpPr>
          <p:cNvPr id="70659" name="Rectangle 3"/>
          <p:cNvSpPr>
            <a:spLocks noGrp="1" noChangeArrowheads="1"/>
          </p:cNvSpPr>
          <p:nvPr>
            <p:ph type="subTitle" idx="1"/>
          </p:nvPr>
        </p:nvSpPr>
        <p:spPr>
          <a:xfrm>
            <a:off x="900113" y="981075"/>
            <a:ext cx="7777162" cy="5876925"/>
          </a:xfrm>
        </p:spPr>
        <p:txBody>
          <a:bodyPr/>
          <a:lstStyle/>
          <a:p>
            <a:pPr>
              <a:lnSpc>
                <a:spcPct val="80000"/>
              </a:lnSpc>
            </a:pPr>
            <a:endParaRPr lang="es-ES" sz="2400" b="1"/>
          </a:p>
          <a:p>
            <a:pPr>
              <a:lnSpc>
                <a:spcPct val="80000"/>
              </a:lnSpc>
            </a:pPr>
            <a:r>
              <a:rPr lang="es-ES" sz="3000" b="1"/>
              <a:t>F.O.D.A</a:t>
            </a:r>
          </a:p>
          <a:p>
            <a:pPr algn="just">
              <a:lnSpc>
                <a:spcPct val="80000"/>
              </a:lnSpc>
            </a:pPr>
            <a:endParaRPr lang="es-ES" sz="3600"/>
          </a:p>
          <a:p>
            <a:pPr algn="just">
              <a:lnSpc>
                <a:spcPct val="80000"/>
              </a:lnSpc>
            </a:pPr>
            <a:r>
              <a:rPr lang="es-ES" sz="2200" b="1"/>
              <a:t>DEBILIDADES</a:t>
            </a:r>
            <a:endParaRPr lang="es-ES" sz="2200"/>
          </a:p>
          <a:p>
            <a:pPr marL="457200" lvl="1" indent="0" algn="just">
              <a:lnSpc>
                <a:spcPct val="80000"/>
              </a:lnSpc>
              <a:buFont typeface="Wingdings" pitchFamily="2" charset="2"/>
              <a:buChar char="Ø"/>
            </a:pPr>
            <a:r>
              <a:rPr lang="es-ES" sz="2200"/>
              <a:t>Al ser un producto nuevo es posible que haya dificultad al encontrar el canal adecuado para su venta.</a:t>
            </a:r>
          </a:p>
          <a:p>
            <a:pPr marL="457200" lvl="1" indent="0" algn="just">
              <a:lnSpc>
                <a:spcPct val="80000"/>
              </a:lnSpc>
              <a:buFont typeface="Wingdings" pitchFamily="2" charset="2"/>
              <a:buNone/>
            </a:pPr>
            <a:endParaRPr lang="es-ES" sz="1200"/>
          </a:p>
          <a:p>
            <a:pPr marL="457200" lvl="1" indent="0" algn="just">
              <a:lnSpc>
                <a:spcPct val="80000"/>
              </a:lnSpc>
              <a:buFont typeface="Wingdings" pitchFamily="2" charset="2"/>
              <a:buChar char="Ø"/>
            </a:pPr>
            <a:r>
              <a:rPr lang="es-ES" sz="2200"/>
              <a:t>Dependencia con respecto a la adquisición de materia prima.</a:t>
            </a:r>
          </a:p>
          <a:p>
            <a:pPr marL="457200" lvl="1" indent="0" algn="just">
              <a:lnSpc>
                <a:spcPct val="80000"/>
              </a:lnSpc>
              <a:buFont typeface="Wingdings" pitchFamily="2" charset="2"/>
              <a:buNone/>
            </a:pPr>
            <a:endParaRPr lang="es-ES" sz="2200"/>
          </a:p>
          <a:p>
            <a:pPr marL="457200" lvl="1" indent="0" algn="just">
              <a:lnSpc>
                <a:spcPct val="80000"/>
              </a:lnSpc>
              <a:buFont typeface="Wingdings" pitchFamily="2" charset="2"/>
              <a:buNone/>
            </a:pPr>
            <a:endParaRPr lang="es-ES" sz="2200"/>
          </a:p>
          <a:p>
            <a:pPr algn="just">
              <a:lnSpc>
                <a:spcPct val="80000"/>
              </a:lnSpc>
            </a:pPr>
            <a:r>
              <a:rPr lang="es-ES" sz="2200" b="1"/>
              <a:t>AMENAZAS</a:t>
            </a:r>
          </a:p>
          <a:p>
            <a:pPr marL="457200" lvl="1" indent="0" algn="just">
              <a:lnSpc>
                <a:spcPct val="80000"/>
              </a:lnSpc>
              <a:buFont typeface="Wingdings" pitchFamily="2" charset="2"/>
              <a:buChar char="Ø"/>
            </a:pPr>
            <a:r>
              <a:rPr lang="es-ES" sz="2200"/>
              <a:t>Otros bebidas que reemplacen a este producto</a:t>
            </a:r>
          </a:p>
          <a:p>
            <a:pPr marL="457200" lvl="1" indent="0" algn="just">
              <a:lnSpc>
                <a:spcPct val="80000"/>
              </a:lnSpc>
              <a:buFont typeface="Wingdings" pitchFamily="2" charset="2"/>
              <a:buNone/>
            </a:pPr>
            <a:endParaRPr lang="es-ES" sz="1000"/>
          </a:p>
          <a:p>
            <a:pPr marL="457200" lvl="1" indent="0" algn="just">
              <a:lnSpc>
                <a:spcPct val="80000"/>
              </a:lnSpc>
              <a:buFont typeface="Wingdings" pitchFamily="2" charset="2"/>
              <a:buChar char="Ø"/>
            </a:pPr>
            <a:r>
              <a:rPr lang="es-ES" sz="2200"/>
              <a:t>Inestabilidad Social y Económica del país</a:t>
            </a:r>
          </a:p>
          <a:p>
            <a:pPr marL="457200" lvl="1" indent="0" algn="just">
              <a:lnSpc>
                <a:spcPct val="80000"/>
              </a:lnSpc>
              <a:buFont typeface="Wingdings" pitchFamily="2" charset="2"/>
              <a:buNone/>
            </a:pPr>
            <a:endParaRPr lang="es-ES" sz="1000"/>
          </a:p>
          <a:p>
            <a:pPr marL="457200" lvl="1" indent="0" algn="just">
              <a:lnSpc>
                <a:spcPct val="80000"/>
              </a:lnSpc>
              <a:buFont typeface="Wingdings" pitchFamily="2" charset="2"/>
              <a:buChar char="Ø"/>
            </a:pPr>
            <a:r>
              <a:rPr lang="es-ES" sz="2200"/>
              <a:t>Fenómenos naturales</a:t>
            </a:r>
          </a:p>
          <a:p>
            <a:pPr marL="457200" lvl="1" indent="0" algn="just">
              <a:lnSpc>
                <a:spcPct val="80000"/>
              </a:lnSpc>
              <a:buFont typeface="Wingdings" pitchFamily="2" charset="2"/>
              <a:buChar char="Ø"/>
            </a:pPr>
            <a:endParaRPr lang="es-ES"/>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0" name="Rectangle 2"/>
          <p:cNvSpPr>
            <a:spLocks noGrp="1" noChangeArrowheads="1"/>
          </p:cNvSpPr>
          <p:nvPr>
            <p:ph type="ctrTitle"/>
          </p:nvPr>
        </p:nvSpPr>
        <p:spPr>
          <a:xfrm>
            <a:off x="468313" y="260350"/>
            <a:ext cx="7772400" cy="1152525"/>
          </a:xfrm>
        </p:spPr>
        <p:txBody>
          <a:bodyPr/>
          <a:lstStyle/>
          <a:p>
            <a:r>
              <a:rPr lang="es-ES" sz="2800"/>
              <a:t>ESTUDIO TÉCNICO</a:t>
            </a:r>
          </a:p>
        </p:txBody>
      </p:sp>
      <p:sp>
        <p:nvSpPr>
          <p:cNvPr id="43011" name="Rectangle 3"/>
          <p:cNvSpPr>
            <a:spLocks noGrp="1" noChangeArrowheads="1"/>
          </p:cNvSpPr>
          <p:nvPr>
            <p:ph type="subTitle" idx="1"/>
          </p:nvPr>
        </p:nvSpPr>
        <p:spPr>
          <a:xfrm>
            <a:off x="900113" y="1916113"/>
            <a:ext cx="7488237" cy="4537075"/>
          </a:xfrm>
        </p:spPr>
        <p:txBody>
          <a:bodyPr/>
          <a:lstStyle/>
          <a:p>
            <a:pPr>
              <a:lnSpc>
                <a:spcPct val="80000"/>
              </a:lnSpc>
            </a:pPr>
            <a:r>
              <a:rPr lang="es-ES" sz="2700" b="1"/>
              <a:t>LOCALIZACIÓN DE LA PLANTA</a:t>
            </a:r>
          </a:p>
          <a:p>
            <a:pPr>
              <a:lnSpc>
                <a:spcPct val="80000"/>
              </a:lnSpc>
            </a:pPr>
            <a:endParaRPr lang="es-ES" sz="2700" b="1"/>
          </a:p>
          <a:p>
            <a:pPr>
              <a:lnSpc>
                <a:spcPct val="80000"/>
              </a:lnSpc>
              <a:buFont typeface="Wingdings" pitchFamily="2" charset="2"/>
              <a:buChar char="n"/>
            </a:pPr>
            <a:r>
              <a:rPr lang="es-ES" sz="2700" b="1"/>
              <a:t>Macro localización </a:t>
            </a:r>
            <a:endParaRPr lang="es-ES" sz="2700"/>
          </a:p>
          <a:p>
            <a:pPr>
              <a:lnSpc>
                <a:spcPct val="80000"/>
              </a:lnSpc>
            </a:pPr>
            <a:r>
              <a:rPr lang="es-ES" sz="2700">
                <a:effectLst/>
              </a:rPr>
              <a:t>Cantón Guayaquil, específicamente en la ciudad de Guayaquil, dado a la cercanía de los proveedores de materia prima.</a:t>
            </a:r>
          </a:p>
          <a:p>
            <a:pPr>
              <a:lnSpc>
                <a:spcPct val="80000"/>
              </a:lnSpc>
            </a:pPr>
            <a:endParaRPr lang="es-ES" sz="2700" b="1">
              <a:effectLst/>
            </a:endParaRPr>
          </a:p>
          <a:p>
            <a:pPr>
              <a:lnSpc>
                <a:spcPct val="80000"/>
              </a:lnSpc>
              <a:buFont typeface="Wingdings" pitchFamily="2" charset="2"/>
              <a:buChar char="n"/>
            </a:pPr>
            <a:r>
              <a:rPr lang="es-ES" sz="2700" b="1"/>
              <a:t>Micro localización</a:t>
            </a:r>
          </a:p>
          <a:p>
            <a:pPr>
              <a:lnSpc>
                <a:spcPct val="80000"/>
              </a:lnSpc>
            </a:pPr>
            <a:r>
              <a:rPr lang="es-EC" sz="2700">
                <a:effectLst/>
              </a:rPr>
              <a:t>Zona industrial del Km. 6.5 Vía a Daule, debido a la infraestructura que ofrece por servicios básicos.</a:t>
            </a:r>
            <a:endParaRPr lang="es-ES" sz="2700">
              <a:effectLst/>
            </a:endParaRP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Rectangle 2"/>
          <p:cNvSpPr>
            <a:spLocks noGrp="1" noChangeArrowheads="1"/>
          </p:cNvSpPr>
          <p:nvPr>
            <p:ph type="ctrTitle"/>
          </p:nvPr>
        </p:nvSpPr>
        <p:spPr>
          <a:xfrm>
            <a:off x="539750" y="188913"/>
            <a:ext cx="7772400" cy="1008062"/>
          </a:xfrm>
        </p:spPr>
        <p:txBody>
          <a:bodyPr/>
          <a:lstStyle/>
          <a:p>
            <a:r>
              <a:rPr lang="es-ES" sz="2800" b="0"/>
              <a:t>  </a:t>
            </a:r>
            <a:r>
              <a:rPr lang="es-ES" sz="2800"/>
              <a:t>ESTUDIO TÉCNICO</a:t>
            </a:r>
          </a:p>
        </p:txBody>
      </p:sp>
      <p:sp>
        <p:nvSpPr>
          <p:cNvPr id="41987" name="Rectangle 3"/>
          <p:cNvSpPr>
            <a:spLocks noGrp="1" noChangeArrowheads="1"/>
          </p:cNvSpPr>
          <p:nvPr>
            <p:ph type="subTitle" idx="1"/>
          </p:nvPr>
        </p:nvSpPr>
        <p:spPr>
          <a:xfrm>
            <a:off x="1116013" y="1268413"/>
            <a:ext cx="7127875" cy="5256212"/>
          </a:xfrm>
        </p:spPr>
        <p:txBody>
          <a:bodyPr/>
          <a:lstStyle/>
          <a:p>
            <a:pPr>
              <a:lnSpc>
                <a:spcPct val="80000"/>
              </a:lnSpc>
            </a:pPr>
            <a:r>
              <a:rPr lang="es-ES" sz="2800" b="1"/>
              <a:t>Recurso Técnico</a:t>
            </a:r>
            <a:endParaRPr lang="es-ES" sz="2800"/>
          </a:p>
          <a:p>
            <a:pPr>
              <a:lnSpc>
                <a:spcPct val="80000"/>
              </a:lnSpc>
              <a:buClr>
                <a:schemeClr val="tx1"/>
              </a:buClr>
              <a:buFont typeface="Wingdings" pitchFamily="2" charset="2"/>
              <a:buChar char="Ø"/>
            </a:pPr>
            <a:endParaRPr lang="es-ES" sz="2600"/>
          </a:p>
          <a:p>
            <a:pPr marL="457200" lvl="1" indent="0">
              <a:lnSpc>
                <a:spcPct val="80000"/>
              </a:lnSpc>
              <a:buFont typeface="Wingdings" pitchFamily="2" charset="2"/>
              <a:buChar char="Ø"/>
            </a:pPr>
            <a:r>
              <a:rPr lang="es-ES" sz="2100"/>
              <a:t>Mesa de Selección</a:t>
            </a:r>
          </a:p>
          <a:p>
            <a:pPr marL="457200" lvl="1" indent="0">
              <a:lnSpc>
                <a:spcPct val="80000"/>
              </a:lnSpc>
              <a:buFont typeface="Wingdings" pitchFamily="2" charset="2"/>
              <a:buNone/>
            </a:pPr>
            <a:endParaRPr lang="es-ES" sz="2100"/>
          </a:p>
          <a:p>
            <a:pPr marL="457200" lvl="1" indent="0">
              <a:lnSpc>
                <a:spcPct val="80000"/>
              </a:lnSpc>
              <a:buFont typeface="Wingdings" pitchFamily="2" charset="2"/>
              <a:buChar char="Ø"/>
            </a:pPr>
            <a:r>
              <a:rPr lang="es-ES" sz="2100"/>
              <a:t>Horno Cilíndrico Tostador</a:t>
            </a:r>
          </a:p>
          <a:p>
            <a:pPr marL="457200" lvl="1" indent="0">
              <a:lnSpc>
                <a:spcPct val="80000"/>
              </a:lnSpc>
              <a:buFont typeface="Wingdings" pitchFamily="2" charset="2"/>
              <a:buNone/>
            </a:pPr>
            <a:endParaRPr lang="es-ES" sz="2100"/>
          </a:p>
          <a:p>
            <a:pPr marL="457200" lvl="1" indent="0">
              <a:lnSpc>
                <a:spcPct val="80000"/>
              </a:lnSpc>
              <a:buFont typeface="Wingdings" pitchFamily="2" charset="2"/>
              <a:buChar char="Ø"/>
            </a:pPr>
            <a:r>
              <a:rPr lang="es-ES" sz="2100"/>
              <a:t>Balanza Tipo plataforma </a:t>
            </a:r>
          </a:p>
          <a:p>
            <a:pPr marL="457200" lvl="1" indent="0">
              <a:lnSpc>
                <a:spcPct val="80000"/>
              </a:lnSpc>
              <a:buFont typeface="Wingdings" pitchFamily="2" charset="2"/>
              <a:buNone/>
            </a:pPr>
            <a:endParaRPr lang="es-ES" sz="2100"/>
          </a:p>
          <a:p>
            <a:pPr marL="457200" lvl="1" indent="0">
              <a:lnSpc>
                <a:spcPct val="80000"/>
              </a:lnSpc>
              <a:buFont typeface="Wingdings" pitchFamily="2" charset="2"/>
              <a:buChar char="Ø"/>
            </a:pPr>
            <a:r>
              <a:rPr lang="es-ES" sz="2100"/>
              <a:t>Molino Pulverizador</a:t>
            </a:r>
          </a:p>
          <a:p>
            <a:pPr marL="457200" lvl="1" indent="0">
              <a:lnSpc>
                <a:spcPct val="80000"/>
              </a:lnSpc>
              <a:buFont typeface="Wingdings" pitchFamily="2" charset="2"/>
              <a:buNone/>
            </a:pPr>
            <a:endParaRPr lang="es-ES" sz="2100"/>
          </a:p>
          <a:p>
            <a:pPr marL="457200" lvl="1" indent="0">
              <a:lnSpc>
                <a:spcPct val="80000"/>
              </a:lnSpc>
              <a:buFont typeface="Wingdings" pitchFamily="2" charset="2"/>
              <a:buChar char="Ø"/>
            </a:pPr>
            <a:r>
              <a:rPr lang="es-ES" sz="2100"/>
              <a:t>Horno con control electrónico</a:t>
            </a:r>
          </a:p>
          <a:p>
            <a:pPr marL="457200" lvl="1" indent="0">
              <a:lnSpc>
                <a:spcPct val="80000"/>
              </a:lnSpc>
              <a:buFont typeface="Wingdings" pitchFamily="2" charset="2"/>
              <a:buNone/>
            </a:pPr>
            <a:endParaRPr lang="es-ES" sz="2100"/>
          </a:p>
          <a:p>
            <a:pPr marL="457200" lvl="1" indent="0">
              <a:lnSpc>
                <a:spcPct val="80000"/>
              </a:lnSpc>
              <a:buFont typeface="Wingdings" pitchFamily="2" charset="2"/>
              <a:buChar char="Ø"/>
            </a:pPr>
            <a:r>
              <a:rPr lang="es-ES" sz="2100"/>
              <a:t>Etiquetadora de fundas</a:t>
            </a:r>
          </a:p>
          <a:p>
            <a:pPr marL="457200" lvl="1" indent="0">
              <a:lnSpc>
                <a:spcPct val="80000"/>
              </a:lnSpc>
              <a:buFont typeface="Wingdings" pitchFamily="2" charset="2"/>
              <a:buNone/>
            </a:pPr>
            <a:endParaRPr lang="es-ES" sz="2100"/>
          </a:p>
          <a:p>
            <a:pPr marL="457200" lvl="1" indent="0">
              <a:lnSpc>
                <a:spcPct val="80000"/>
              </a:lnSpc>
              <a:buFont typeface="Wingdings" pitchFamily="2" charset="2"/>
              <a:buChar char="Ø"/>
            </a:pPr>
            <a:r>
              <a:rPr lang="es-ES" sz="2100"/>
              <a:t>Máquina Empaquetadora</a:t>
            </a:r>
          </a:p>
          <a:p>
            <a:pPr marL="457200" lvl="1" indent="0">
              <a:lnSpc>
                <a:spcPct val="80000"/>
              </a:lnSpc>
              <a:buFontTx/>
              <a:buNone/>
            </a:pPr>
            <a:endParaRPr lang="es-ES"/>
          </a:p>
          <a:p>
            <a:pPr>
              <a:lnSpc>
                <a:spcPct val="80000"/>
              </a:lnSpc>
            </a:pPr>
            <a:endParaRPr lang="es-ES"/>
          </a:p>
          <a:p>
            <a:pPr>
              <a:lnSpc>
                <a:spcPct val="80000"/>
              </a:lnSpc>
            </a:pPr>
            <a:endParaRPr lang="es-ES"/>
          </a:p>
          <a:p>
            <a:pPr>
              <a:lnSpc>
                <a:spcPct val="80000"/>
              </a:lnSpc>
            </a:pPr>
            <a:endParaRPr lang="es-ES" b="1"/>
          </a:p>
          <a:p>
            <a:pPr>
              <a:lnSpc>
                <a:spcPct val="80000"/>
              </a:lnSpc>
            </a:pPr>
            <a:endParaRPr lang="es-ES"/>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ctrTitle"/>
          </p:nvPr>
        </p:nvSpPr>
        <p:spPr>
          <a:xfrm>
            <a:off x="468313" y="188913"/>
            <a:ext cx="7772400" cy="431800"/>
          </a:xfrm>
        </p:spPr>
        <p:txBody>
          <a:bodyPr/>
          <a:lstStyle/>
          <a:p>
            <a:r>
              <a:rPr lang="es-ES" sz="2800"/>
              <a:t>ESTUDIO TÉCNICO</a:t>
            </a:r>
          </a:p>
        </p:txBody>
      </p:sp>
      <p:pic>
        <p:nvPicPr>
          <p:cNvPr id="226127" name="Picture 1871" descr="Papel seda rosa"/>
          <p:cNvPicPr>
            <a:picLocks noChangeAspect="1" noChangeArrowheads="1"/>
          </p:cNvPicPr>
          <p:nvPr/>
        </p:nvPicPr>
        <p:blipFill>
          <a:blip r:embed="rId2"/>
          <a:srcRect/>
          <a:stretch>
            <a:fillRect/>
          </a:stretch>
        </p:blipFill>
        <p:spPr bwMode="auto">
          <a:xfrm>
            <a:off x="1403350" y="620713"/>
            <a:ext cx="6197600" cy="6237287"/>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p:cNvSpPr>
            <a:spLocks noGrp="1" noChangeArrowheads="1"/>
          </p:cNvSpPr>
          <p:nvPr>
            <p:ph type="title"/>
          </p:nvPr>
        </p:nvSpPr>
        <p:spPr/>
        <p:txBody>
          <a:bodyPr/>
          <a:lstStyle/>
          <a:p>
            <a:endParaRPr lang="es-ES"/>
          </a:p>
        </p:txBody>
      </p:sp>
      <p:sp>
        <p:nvSpPr>
          <p:cNvPr id="228355" name="Rectangle 3"/>
          <p:cNvSpPr>
            <a:spLocks noGrp="1" noChangeArrowheads="1"/>
          </p:cNvSpPr>
          <p:nvPr>
            <p:ph type="body" idx="1"/>
          </p:nvPr>
        </p:nvSpPr>
        <p:spPr/>
        <p:txBody>
          <a:bodyPr/>
          <a:lstStyle/>
          <a:p>
            <a:endParaRPr lang="es-E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a:xfrm>
            <a:off x="900113" y="333375"/>
            <a:ext cx="7772400" cy="574675"/>
          </a:xfrm>
        </p:spPr>
        <p:txBody>
          <a:bodyPr/>
          <a:lstStyle/>
          <a:p>
            <a:r>
              <a:rPr lang="es-ES" sz="2800"/>
              <a:t>ESTUDIO ECONÓMICO Y FINANCIERO</a:t>
            </a:r>
            <a:r>
              <a:rPr lang="es-ES" sz="4000"/>
              <a:t> </a:t>
            </a:r>
          </a:p>
        </p:txBody>
      </p:sp>
      <p:sp>
        <p:nvSpPr>
          <p:cNvPr id="46083" name="Rectangle 3"/>
          <p:cNvSpPr>
            <a:spLocks noGrp="1" noChangeArrowheads="1"/>
          </p:cNvSpPr>
          <p:nvPr>
            <p:ph type="subTitle" idx="1"/>
          </p:nvPr>
        </p:nvSpPr>
        <p:spPr>
          <a:xfrm>
            <a:off x="684213" y="1125538"/>
            <a:ext cx="7920037" cy="5327650"/>
          </a:xfrm>
        </p:spPr>
        <p:txBody>
          <a:bodyPr/>
          <a:lstStyle/>
          <a:p>
            <a:r>
              <a:rPr lang="es-ES" sz="2700" b="1"/>
              <a:t>INVERSIÓN DEL PROYECTO</a:t>
            </a:r>
          </a:p>
          <a:p>
            <a:r>
              <a:rPr lang="es-ES" sz="2700"/>
              <a:t>Inversiones en Activos Fijos</a:t>
            </a:r>
          </a:p>
          <a:p>
            <a:endParaRPr lang="es-ES" sz="2700"/>
          </a:p>
        </p:txBody>
      </p:sp>
      <p:pic>
        <p:nvPicPr>
          <p:cNvPr id="46084" name="Picture 4"/>
          <p:cNvPicPr>
            <a:picLocks noChangeAspect="1" noChangeArrowheads="1"/>
          </p:cNvPicPr>
          <p:nvPr/>
        </p:nvPicPr>
        <p:blipFill>
          <a:blip r:embed="rId2"/>
          <a:srcRect/>
          <a:stretch>
            <a:fillRect/>
          </a:stretch>
        </p:blipFill>
        <p:spPr bwMode="auto">
          <a:xfrm>
            <a:off x="1042988" y="2492375"/>
            <a:ext cx="7129462" cy="3744913"/>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6" name="Rectangle 2"/>
          <p:cNvSpPr>
            <a:spLocks noGrp="1" noChangeArrowheads="1"/>
          </p:cNvSpPr>
          <p:nvPr>
            <p:ph type="ctrTitle"/>
          </p:nvPr>
        </p:nvSpPr>
        <p:spPr>
          <a:xfrm>
            <a:off x="827088" y="333375"/>
            <a:ext cx="7772400" cy="574675"/>
          </a:xfrm>
        </p:spPr>
        <p:txBody>
          <a:bodyPr/>
          <a:lstStyle/>
          <a:p>
            <a:r>
              <a:rPr lang="es-ES" sz="2800"/>
              <a:t>ESTUDIO ECONÓMICO Y FINANCIERO</a:t>
            </a:r>
            <a:r>
              <a:rPr lang="es-ES" sz="4000"/>
              <a:t> </a:t>
            </a:r>
          </a:p>
        </p:txBody>
      </p:sp>
      <p:sp>
        <p:nvSpPr>
          <p:cNvPr id="47107" name="Rectangle 3"/>
          <p:cNvSpPr>
            <a:spLocks noGrp="1" noChangeArrowheads="1"/>
          </p:cNvSpPr>
          <p:nvPr>
            <p:ph type="subTitle" idx="1"/>
          </p:nvPr>
        </p:nvSpPr>
        <p:spPr>
          <a:xfrm>
            <a:off x="684213" y="1125538"/>
            <a:ext cx="7920037" cy="5327650"/>
          </a:xfrm>
        </p:spPr>
        <p:txBody>
          <a:bodyPr/>
          <a:lstStyle/>
          <a:p>
            <a:r>
              <a:rPr lang="es-ES" sz="2700" b="1"/>
              <a:t>INVERSIÓN DEL PROYECTO</a:t>
            </a:r>
          </a:p>
          <a:p>
            <a:r>
              <a:rPr lang="es-ES" sz="2700"/>
              <a:t>Inversión Total requerida para el Proyecto</a:t>
            </a:r>
          </a:p>
          <a:p>
            <a:endParaRPr lang="es-ES" sz="2700"/>
          </a:p>
        </p:txBody>
      </p:sp>
      <p:pic>
        <p:nvPicPr>
          <p:cNvPr id="47109" name="Picture 5" descr="Papel seda rosa"/>
          <p:cNvPicPr>
            <a:picLocks noChangeAspect="1" noChangeArrowheads="1"/>
          </p:cNvPicPr>
          <p:nvPr/>
        </p:nvPicPr>
        <p:blipFill>
          <a:blip r:embed="rId2"/>
          <a:srcRect/>
          <a:stretch>
            <a:fillRect/>
          </a:stretch>
        </p:blipFill>
        <p:spPr bwMode="auto">
          <a:xfrm>
            <a:off x="2700338" y="2420938"/>
            <a:ext cx="4416425" cy="3744912"/>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2"/>
          <p:cNvSpPr>
            <a:spLocks noGrp="1" noChangeArrowheads="1"/>
          </p:cNvSpPr>
          <p:nvPr>
            <p:ph type="ctrTitle"/>
          </p:nvPr>
        </p:nvSpPr>
        <p:spPr>
          <a:xfrm>
            <a:off x="827088" y="333375"/>
            <a:ext cx="7772400" cy="574675"/>
          </a:xfrm>
        </p:spPr>
        <p:txBody>
          <a:bodyPr/>
          <a:lstStyle/>
          <a:p>
            <a:r>
              <a:rPr lang="es-ES" sz="2800"/>
              <a:t>ESTUDIO ECONÓMICO Y FINANCIERO</a:t>
            </a:r>
            <a:r>
              <a:rPr lang="es-ES" sz="4000"/>
              <a:t> </a:t>
            </a:r>
          </a:p>
        </p:txBody>
      </p:sp>
      <p:sp>
        <p:nvSpPr>
          <p:cNvPr id="48131" name="Rectangle 3"/>
          <p:cNvSpPr>
            <a:spLocks noGrp="1" noChangeArrowheads="1"/>
          </p:cNvSpPr>
          <p:nvPr>
            <p:ph type="subTitle" idx="1"/>
          </p:nvPr>
        </p:nvSpPr>
        <p:spPr>
          <a:xfrm>
            <a:off x="684213" y="1125538"/>
            <a:ext cx="7920037" cy="5327650"/>
          </a:xfrm>
        </p:spPr>
        <p:txBody>
          <a:bodyPr/>
          <a:lstStyle/>
          <a:p>
            <a:pPr>
              <a:lnSpc>
                <a:spcPct val="90000"/>
              </a:lnSpc>
            </a:pPr>
            <a:r>
              <a:rPr lang="es-ES" sz="2700" b="1"/>
              <a:t>FINANCIAMIENTO DEL PROYECTO</a:t>
            </a:r>
          </a:p>
          <a:p>
            <a:pPr>
              <a:lnSpc>
                <a:spcPct val="90000"/>
              </a:lnSpc>
            </a:pPr>
            <a:endParaRPr lang="es-ES" sz="2700" b="1"/>
          </a:p>
          <a:p>
            <a:pPr>
              <a:lnSpc>
                <a:spcPct val="90000"/>
              </a:lnSpc>
            </a:pPr>
            <a:r>
              <a:rPr lang="es-ES" sz="2700" b="1"/>
              <a:t>Capital Social</a:t>
            </a:r>
          </a:p>
          <a:p>
            <a:pPr algn="just">
              <a:lnSpc>
                <a:spcPct val="90000"/>
              </a:lnSpc>
            </a:pPr>
            <a:r>
              <a:rPr lang="es-ES" sz="2700"/>
              <a:t>Aportes de Socios ascienden a USD $23.257,88, cantidad que servirá para constituir el 65% de capital requerido para iniciar con las operaciones de la empresa.</a:t>
            </a:r>
          </a:p>
          <a:p>
            <a:pPr algn="just">
              <a:lnSpc>
                <a:spcPct val="90000"/>
              </a:lnSpc>
            </a:pPr>
            <a:endParaRPr lang="es-ES" sz="2700"/>
          </a:p>
          <a:p>
            <a:pPr>
              <a:lnSpc>
                <a:spcPct val="90000"/>
              </a:lnSpc>
            </a:pPr>
            <a:r>
              <a:rPr lang="es-ES" sz="2700" b="1"/>
              <a:t>Crédito</a:t>
            </a:r>
          </a:p>
          <a:p>
            <a:pPr algn="just">
              <a:lnSpc>
                <a:spcPct val="90000"/>
              </a:lnSpc>
            </a:pPr>
            <a:r>
              <a:rPr lang="es-ES" sz="2700"/>
              <a:t>El Banco de Guayaquil, será la institución financiera que otorgará el crédito, a una tasa del 12,17% anual (tasa PYME), a 36 meses plazo.</a:t>
            </a:r>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8" name="Rectangle 2"/>
          <p:cNvSpPr>
            <a:spLocks noGrp="1" noChangeArrowheads="1"/>
          </p:cNvSpPr>
          <p:nvPr>
            <p:ph type="ctrTitle"/>
          </p:nvPr>
        </p:nvSpPr>
        <p:spPr>
          <a:xfrm>
            <a:off x="827088" y="333375"/>
            <a:ext cx="7772400" cy="574675"/>
          </a:xfrm>
        </p:spPr>
        <p:txBody>
          <a:bodyPr/>
          <a:lstStyle/>
          <a:p>
            <a:r>
              <a:rPr lang="es-ES" sz="2800"/>
              <a:t>ESTUDIO ECONÓMICO Y FINANCIERO</a:t>
            </a:r>
            <a:r>
              <a:rPr lang="es-ES" sz="4000"/>
              <a:t> </a:t>
            </a:r>
          </a:p>
        </p:txBody>
      </p:sp>
      <p:sp>
        <p:nvSpPr>
          <p:cNvPr id="50179" name="Rectangle 3"/>
          <p:cNvSpPr>
            <a:spLocks noGrp="1" noChangeArrowheads="1"/>
          </p:cNvSpPr>
          <p:nvPr>
            <p:ph type="subTitle" idx="1"/>
          </p:nvPr>
        </p:nvSpPr>
        <p:spPr>
          <a:xfrm>
            <a:off x="684213" y="1125538"/>
            <a:ext cx="7920037" cy="5327650"/>
          </a:xfrm>
        </p:spPr>
        <p:txBody>
          <a:bodyPr/>
          <a:lstStyle/>
          <a:p>
            <a:r>
              <a:rPr lang="es-ES" sz="2700" b="1"/>
              <a:t>FINANCIAMIENTO DEL PROYECTO</a:t>
            </a:r>
          </a:p>
          <a:p>
            <a:endParaRPr lang="es-ES" b="1"/>
          </a:p>
        </p:txBody>
      </p:sp>
      <p:pic>
        <p:nvPicPr>
          <p:cNvPr id="50180" name="Picture 4"/>
          <p:cNvPicPr>
            <a:picLocks noChangeAspect="1" noChangeArrowheads="1"/>
          </p:cNvPicPr>
          <p:nvPr/>
        </p:nvPicPr>
        <p:blipFill>
          <a:blip r:embed="rId2"/>
          <a:srcRect/>
          <a:stretch>
            <a:fillRect/>
          </a:stretch>
        </p:blipFill>
        <p:spPr bwMode="auto">
          <a:xfrm>
            <a:off x="1908175" y="1989138"/>
            <a:ext cx="5543550" cy="4033837"/>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2" name="Rectangle 2"/>
          <p:cNvSpPr>
            <a:spLocks noGrp="1" noChangeArrowheads="1"/>
          </p:cNvSpPr>
          <p:nvPr>
            <p:ph type="ctrTitle"/>
          </p:nvPr>
        </p:nvSpPr>
        <p:spPr>
          <a:xfrm>
            <a:off x="468313" y="549275"/>
            <a:ext cx="7991475" cy="647700"/>
          </a:xfrm>
        </p:spPr>
        <p:txBody>
          <a:bodyPr/>
          <a:lstStyle/>
          <a:p>
            <a:pPr marL="762000" indent="-762000"/>
            <a:r>
              <a:rPr lang="es-ES" sz="3200"/>
              <a:t>ESTUDIO ECONÓMICO Y FINANCIERO</a:t>
            </a:r>
          </a:p>
        </p:txBody>
      </p:sp>
      <p:sp>
        <p:nvSpPr>
          <p:cNvPr id="51203" name="Rectangle 3"/>
          <p:cNvSpPr>
            <a:spLocks noGrp="1" noChangeArrowheads="1"/>
          </p:cNvSpPr>
          <p:nvPr>
            <p:ph type="subTitle" idx="1"/>
          </p:nvPr>
        </p:nvSpPr>
        <p:spPr>
          <a:xfrm>
            <a:off x="684213" y="1628775"/>
            <a:ext cx="7920037" cy="4824413"/>
          </a:xfrm>
        </p:spPr>
        <p:txBody>
          <a:bodyPr/>
          <a:lstStyle/>
          <a:p>
            <a:pPr>
              <a:lnSpc>
                <a:spcPct val="90000"/>
              </a:lnSpc>
            </a:pPr>
            <a:r>
              <a:rPr lang="es-ES" sz="2600" b="1"/>
              <a:t>VENTAS</a:t>
            </a:r>
          </a:p>
          <a:p>
            <a:pPr>
              <a:lnSpc>
                <a:spcPct val="90000"/>
              </a:lnSpc>
            </a:pPr>
            <a:endParaRPr lang="es-ES" sz="2000" b="1"/>
          </a:p>
          <a:p>
            <a:pPr algn="just">
              <a:lnSpc>
                <a:spcPct val="90000"/>
              </a:lnSpc>
              <a:buClr>
                <a:schemeClr val="tx1"/>
              </a:buClr>
              <a:buFont typeface="Wingdings" pitchFamily="2" charset="2"/>
              <a:buChar char="ü"/>
            </a:pPr>
            <a:r>
              <a:rPr lang="es-ES" sz="2600"/>
              <a:t>El proyecto producirá inicialmente 32.328 presentaciones de 200 gr. de Leche de Soya en Polvo anualmente, que representa US $58.190,4 en el año 2007, pasando de forma gradual hasta el año 2016 en el que se producirá 89.614 unidades que representan US $66.783,34 en ventas.</a:t>
            </a:r>
          </a:p>
          <a:p>
            <a:pPr algn="just">
              <a:lnSpc>
                <a:spcPct val="90000"/>
              </a:lnSpc>
              <a:buClr>
                <a:schemeClr val="tx1"/>
              </a:buClr>
              <a:buFont typeface="Wingdings" pitchFamily="2" charset="2"/>
              <a:buChar char="ü"/>
            </a:pPr>
            <a:endParaRPr lang="es-ES" sz="2600"/>
          </a:p>
          <a:p>
            <a:pPr algn="just">
              <a:lnSpc>
                <a:spcPct val="90000"/>
              </a:lnSpc>
              <a:buClr>
                <a:schemeClr val="tx1"/>
              </a:buClr>
              <a:buFont typeface="Wingdings" pitchFamily="2" charset="2"/>
              <a:buChar char="ü"/>
            </a:pPr>
            <a:r>
              <a:rPr lang="es-ES" sz="2600"/>
              <a:t>Para los años posteriores habrá incrementos en la cantidad producida, en base a Estimaciones y Proyecciones de Crecimiento de la Población.</a:t>
            </a:r>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226" name="Rectangle 2"/>
          <p:cNvSpPr>
            <a:spLocks noGrp="1" noChangeArrowheads="1"/>
          </p:cNvSpPr>
          <p:nvPr>
            <p:ph type="ctrTitle"/>
          </p:nvPr>
        </p:nvSpPr>
        <p:spPr>
          <a:xfrm>
            <a:off x="468313" y="333375"/>
            <a:ext cx="7991475" cy="647700"/>
          </a:xfrm>
        </p:spPr>
        <p:txBody>
          <a:bodyPr/>
          <a:lstStyle/>
          <a:p>
            <a:pPr marL="762000" indent="-762000"/>
            <a:r>
              <a:rPr lang="es-ES" sz="3200"/>
              <a:t>ESTUDIO ECONÓMICO Y FINANCIERO</a:t>
            </a:r>
          </a:p>
        </p:txBody>
      </p:sp>
      <p:pic>
        <p:nvPicPr>
          <p:cNvPr id="52228" name="Picture 4"/>
          <p:cNvPicPr>
            <a:picLocks noChangeAspect="1" noChangeArrowheads="1"/>
          </p:cNvPicPr>
          <p:nvPr/>
        </p:nvPicPr>
        <p:blipFill>
          <a:blip r:embed="rId2"/>
          <a:srcRect/>
          <a:stretch>
            <a:fillRect/>
          </a:stretch>
        </p:blipFill>
        <p:spPr bwMode="auto">
          <a:xfrm>
            <a:off x="1908175" y="3644900"/>
            <a:ext cx="5688013" cy="2879725"/>
          </a:xfrm>
          <a:prstGeom prst="rect">
            <a:avLst/>
          </a:prstGeom>
          <a:noFill/>
        </p:spPr>
      </p:pic>
      <p:pic>
        <p:nvPicPr>
          <p:cNvPr id="52325" name="Picture 101"/>
          <p:cNvPicPr>
            <a:picLocks noChangeAspect="1" noChangeArrowheads="1"/>
          </p:cNvPicPr>
          <p:nvPr>
            <p:ph type="subTitle" idx="1"/>
          </p:nvPr>
        </p:nvPicPr>
        <p:blipFill>
          <a:blip r:embed="rId3"/>
          <a:srcRect/>
          <a:stretch>
            <a:fillRect/>
          </a:stretch>
        </p:blipFill>
        <p:spPr>
          <a:xfrm>
            <a:off x="539750" y="1557338"/>
            <a:ext cx="8280400" cy="1752600"/>
          </a:xfrm>
        </p:spPr>
      </p:pic>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50" name="Rectangle 2"/>
          <p:cNvSpPr>
            <a:spLocks noGrp="1" noChangeArrowheads="1"/>
          </p:cNvSpPr>
          <p:nvPr>
            <p:ph type="ctrTitle"/>
          </p:nvPr>
        </p:nvSpPr>
        <p:spPr>
          <a:xfrm>
            <a:off x="827088" y="333375"/>
            <a:ext cx="7993062" cy="719138"/>
          </a:xfrm>
        </p:spPr>
        <p:txBody>
          <a:bodyPr/>
          <a:lstStyle/>
          <a:p>
            <a:pPr marL="762000" indent="-762000"/>
            <a:r>
              <a:rPr lang="es-ES" sz="3200"/>
              <a:t>ESTUDIO ECONÓMICO Y FINANCIERO</a:t>
            </a:r>
          </a:p>
        </p:txBody>
      </p:sp>
      <p:sp>
        <p:nvSpPr>
          <p:cNvPr id="53251" name="Rectangle 3"/>
          <p:cNvSpPr>
            <a:spLocks noGrp="1" noChangeArrowheads="1"/>
          </p:cNvSpPr>
          <p:nvPr>
            <p:ph type="subTitle" idx="1"/>
          </p:nvPr>
        </p:nvSpPr>
        <p:spPr>
          <a:xfrm>
            <a:off x="684213" y="1125538"/>
            <a:ext cx="7632700" cy="5327650"/>
          </a:xfrm>
        </p:spPr>
        <p:txBody>
          <a:bodyPr/>
          <a:lstStyle/>
          <a:p>
            <a:pPr marL="609600" indent="-609600"/>
            <a:endParaRPr lang="es-ES" b="1"/>
          </a:p>
          <a:p>
            <a:pPr marL="609600" indent="-609600"/>
            <a:r>
              <a:rPr lang="es-ES" sz="2800" b="1"/>
              <a:t>COSTO DE PRODUCCIÓN</a:t>
            </a:r>
          </a:p>
          <a:p>
            <a:pPr marL="609600" indent="-609600"/>
            <a:endParaRPr lang="es-ES" sz="2800" b="1"/>
          </a:p>
          <a:p>
            <a:pPr marL="609600" indent="-609600"/>
            <a:endParaRPr lang="es-ES" sz="2800"/>
          </a:p>
          <a:p>
            <a:pPr marL="609600" indent="-609600" algn="ctr"/>
            <a:r>
              <a:rPr lang="es-ES" sz="2800"/>
              <a:t>      El Costo de Producción de cada presentación de 200 gr. de Leche de Soya en Polvo es de</a:t>
            </a:r>
            <a:r>
              <a:rPr lang="es-ES" sz="2800" b="1"/>
              <a:t> $ 1, 50</a:t>
            </a:r>
            <a:r>
              <a:rPr lang="es-ES" sz="2800"/>
              <a:t> </a:t>
            </a:r>
          </a:p>
          <a:p>
            <a:pPr marL="609600" indent="-609600"/>
            <a:endParaRPr lang="es-ES" sz="2800"/>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370" name="Rectangle 2"/>
          <p:cNvSpPr>
            <a:spLocks noGrp="1" noChangeArrowheads="1"/>
          </p:cNvSpPr>
          <p:nvPr>
            <p:ph type="ctrTitle"/>
          </p:nvPr>
        </p:nvSpPr>
        <p:spPr>
          <a:xfrm>
            <a:off x="468313" y="188913"/>
            <a:ext cx="7772400" cy="503237"/>
          </a:xfrm>
        </p:spPr>
        <p:txBody>
          <a:bodyPr/>
          <a:lstStyle/>
          <a:p>
            <a:pPr marL="762000" indent="-762000"/>
            <a:r>
              <a:rPr lang="es-ES" sz="2800"/>
              <a:t/>
            </a:r>
            <a:br>
              <a:rPr lang="es-ES" sz="2800"/>
            </a:br>
            <a:endParaRPr lang="es-ES" sz="2800"/>
          </a:p>
        </p:txBody>
      </p:sp>
      <p:pic>
        <p:nvPicPr>
          <p:cNvPr id="58371" name="Picture 3"/>
          <p:cNvPicPr>
            <a:picLocks noChangeAspect="1" noChangeArrowheads="1"/>
          </p:cNvPicPr>
          <p:nvPr>
            <p:ph type="subTitle" idx="1"/>
          </p:nvPr>
        </p:nvPicPr>
        <p:blipFill>
          <a:blip r:embed="rId2"/>
          <a:srcRect/>
          <a:stretch>
            <a:fillRect/>
          </a:stretch>
        </p:blipFill>
        <p:spPr>
          <a:xfrm>
            <a:off x="323850" y="620713"/>
            <a:ext cx="8569325" cy="6037262"/>
          </a:xfrm>
        </p:spPr>
      </p:pic>
      <p:sp>
        <p:nvSpPr>
          <p:cNvPr id="58372" name="Rectangle 4"/>
          <p:cNvSpPr>
            <a:spLocks noChangeArrowheads="1"/>
          </p:cNvSpPr>
          <p:nvPr/>
        </p:nvSpPr>
        <p:spPr bwMode="auto">
          <a:xfrm>
            <a:off x="611188" y="0"/>
            <a:ext cx="7772400" cy="574675"/>
          </a:xfrm>
          <a:prstGeom prst="rect">
            <a:avLst/>
          </a:prstGeom>
          <a:noFill/>
          <a:ln w="9525">
            <a:noFill/>
            <a:miter lim="800000"/>
            <a:headEnd/>
            <a:tailEnd/>
          </a:ln>
          <a:effectLst/>
        </p:spPr>
        <p:txBody>
          <a:bodyPr anchor="ctr"/>
          <a:lstStyle/>
          <a:p>
            <a:pPr marL="762000" indent="-762000"/>
            <a:r>
              <a:rPr lang="es-ES" sz="2800" b="1"/>
              <a:t>ESTUDIO ECONÓMICO Y FINANCIERO</a:t>
            </a:r>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42" name="Rectangle 2"/>
          <p:cNvSpPr>
            <a:spLocks noGrp="1" noChangeArrowheads="1"/>
          </p:cNvSpPr>
          <p:nvPr>
            <p:ph type="ctrTitle"/>
          </p:nvPr>
        </p:nvSpPr>
        <p:spPr>
          <a:xfrm>
            <a:off x="827088" y="404813"/>
            <a:ext cx="7848600" cy="720725"/>
          </a:xfrm>
        </p:spPr>
        <p:txBody>
          <a:bodyPr/>
          <a:lstStyle/>
          <a:p>
            <a:pPr marL="762000" indent="-762000"/>
            <a:r>
              <a:rPr lang="es-ES" sz="3000"/>
              <a:t>ESTUDIO ECONÓMICO Y FINANCIERO</a:t>
            </a:r>
          </a:p>
        </p:txBody>
      </p:sp>
      <p:sp>
        <p:nvSpPr>
          <p:cNvPr id="61443" name="Rectangle 3"/>
          <p:cNvSpPr>
            <a:spLocks noGrp="1" noChangeArrowheads="1"/>
          </p:cNvSpPr>
          <p:nvPr>
            <p:ph type="subTitle" idx="1"/>
          </p:nvPr>
        </p:nvSpPr>
        <p:spPr>
          <a:xfrm>
            <a:off x="684213" y="1125538"/>
            <a:ext cx="7920037" cy="5327650"/>
          </a:xfrm>
        </p:spPr>
        <p:txBody>
          <a:bodyPr/>
          <a:lstStyle/>
          <a:p>
            <a:pPr marL="609600" indent="-609600"/>
            <a:endParaRPr lang="es-ES" sz="2800" b="1"/>
          </a:p>
          <a:p>
            <a:pPr marL="609600" indent="-609600"/>
            <a:r>
              <a:rPr lang="es-ES" sz="2800" b="1"/>
              <a:t>WACC (Costo de Capital Promedio Ponderado)</a:t>
            </a:r>
          </a:p>
          <a:p>
            <a:pPr marL="1752600" lvl="3" indent="-381000" algn="ctr">
              <a:buFontTx/>
              <a:buNone/>
            </a:pPr>
            <a:endParaRPr lang="es-ES" sz="2800" b="1"/>
          </a:p>
          <a:p>
            <a:pPr marL="1752600" lvl="3" indent="-381000" algn="ctr">
              <a:buFontTx/>
              <a:buNone/>
            </a:pPr>
            <a:endParaRPr lang="es-ES" b="1"/>
          </a:p>
        </p:txBody>
      </p:sp>
      <p:graphicFrame>
        <p:nvGraphicFramePr>
          <p:cNvPr id="61444" name="Object 4"/>
          <p:cNvGraphicFramePr>
            <a:graphicFrameLocks noChangeAspect="1"/>
          </p:cNvGraphicFramePr>
          <p:nvPr/>
        </p:nvGraphicFramePr>
        <p:xfrm>
          <a:off x="395288" y="3789363"/>
          <a:ext cx="8748712" cy="2663825"/>
        </p:xfrm>
        <a:graphic>
          <a:graphicData uri="http://schemas.openxmlformats.org/presentationml/2006/ole">
            <p:oleObj spid="_x0000_s61444" name="Documento" r:id="rId3" imgW="5344964" imgH="1044055" progId="Word.Document.8">
              <p:embed/>
            </p:oleObj>
          </a:graphicData>
        </a:graphic>
      </p:graphicFrame>
      <p:pic>
        <p:nvPicPr>
          <p:cNvPr id="61445" name="Picture 5" descr="Papel seda rosa"/>
          <p:cNvPicPr>
            <a:picLocks noChangeAspect="1" noChangeArrowheads="1"/>
          </p:cNvPicPr>
          <p:nvPr/>
        </p:nvPicPr>
        <p:blipFill>
          <a:blip r:embed="rId4"/>
          <a:srcRect/>
          <a:stretch>
            <a:fillRect/>
          </a:stretch>
        </p:blipFill>
        <p:spPr bwMode="auto">
          <a:xfrm>
            <a:off x="2339975" y="2781300"/>
            <a:ext cx="5040313" cy="592138"/>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466" name="Rectangle 2"/>
          <p:cNvSpPr>
            <a:spLocks noGrp="1" noChangeArrowheads="1"/>
          </p:cNvSpPr>
          <p:nvPr>
            <p:ph type="ctrTitle"/>
          </p:nvPr>
        </p:nvSpPr>
        <p:spPr>
          <a:xfrm>
            <a:off x="684213" y="333375"/>
            <a:ext cx="7772400" cy="574675"/>
          </a:xfrm>
        </p:spPr>
        <p:txBody>
          <a:bodyPr/>
          <a:lstStyle/>
          <a:p>
            <a:pPr marL="762000" indent="-762000"/>
            <a:r>
              <a:rPr lang="es-ES" sz="3000"/>
              <a:t>ESTUDIO ECONÓMICO Y FINANCIERO</a:t>
            </a:r>
          </a:p>
        </p:txBody>
      </p:sp>
      <p:sp>
        <p:nvSpPr>
          <p:cNvPr id="62467" name="Rectangle 3"/>
          <p:cNvSpPr>
            <a:spLocks noGrp="1" noChangeArrowheads="1"/>
          </p:cNvSpPr>
          <p:nvPr>
            <p:ph type="subTitle" idx="1"/>
          </p:nvPr>
        </p:nvSpPr>
        <p:spPr>
          <a:xfrm>
            <a:off x="684213" y="1125538"/>
            <a:ext cx="7920037" cy="5327650"/>
          </a:xfrm>
        </p:spPr>
        <p:txBody>
          <a:bodyPr/>
          <a:lstStyle/>
          <a:p>
            <a:pPr marL="990600" lvl="1" indent="-533400" algn="ctr">
              <a:buFontTx/>
              <a:buNone/>
            </a:pPr>
            <a:r>
              <a:rPr lang="es-ES" b="1"/>
              <a:t>Análisis de Sensibilidad</a:t>
            </a:r>
          </a:p>
          <a:p>
            <a:pPr marL="1752600" lvl="3" indent="-381000" algn="ctr">
              <a:buFontTx/>
              <a:buNone/>
            </a:pPr>
            <a:endParaRPr lang="es-ES" b="1"/>
          </a:p>
        </p:txBody>
      </p:sp>
      <p:graphicFrame>
        <p:nvGraphicFramePr>
          <p:cNvPr id="62469" name="Object 5" descr="Papel seda rosa"/>
          <p:cNvGraphicFramePr>
            <a:graphicFrameLocks noChangeAspect="1"/>
          </p:cNvGraphicFramePr>
          <p:nvPr/>
        </p:nvGraphicFramePr>
        <p:xfrm>
          <a:off x="827088" y="2205038"/>
          <a:ext cx="7921625" cy="4213225"/>
        </p:xfrm>
        <a:graphic>
          <a:graphicData uri="http://schemas.openxmlformats.org/presentationml/2006/ole">
            <p:oleObj spid="_x0000_s62469" name="Gráfico" r:id="rId3" imgW="7353300" imgH="2809951" progId="Excel.Chart.8">
              <p:embed/>
            </p:oleObj>
          </a:graphicData>
        </a:graphic>
      </p:graphicFrame>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8" name="Rectangle 2"/>
          <p:cNvSpPr>
            <a:spLocks noGrp="1" noChangeArrowheads="1"/>
          </p:cNvSpPr>
          <p:nvPr>
            <p:ph type="title"/>
          </p:nvPr>
        </p:nvSpPr>
        <p:spPr/>
        <p:txBody>
          <a:bodyPr/>
          <a:lstStyle/>
          <a:p>
            <a:endParaRPr lang="es-ES"/>
          </a:p>
        </p:txBody>
      </p:sp>
      <p:sp>
        <p:nvSpPr>
          <p:cNvPr id="229379" name="Rectangle 3"/>
          <p:cNvSpPr>
            <a:spLocks noGrp="1" noChangeArrowheads="1"/>
          </p:cNvSpPr>
          <p:nvPr>
            <p:ph type="body" idx="1"/>
          </p:nvPr>
        </p:nvSpPr>
        <p:spPr/>
        <p:txBody>
          <a:bodyPr/>
          <a:lstStyle/>
          <a:p>
            <a:endParaRPr lang="es-E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6310" name="Object 6"/>
          <p:cNvGraphicFramePr>
            <a:graphicFrameLocks noChangeAspect="1"/>
          </p:cNvGraphicFramePr>
          <p:nvPr>
            <p:ph type="subTitle" idx="1"/>
          </p:nvPr>
        </p:nvGraphicFramePr>
        <p:xfrm>
          <a:off x="971550" y="1989138"/>
          <a:ext cx="7632700" cy="4494212"/>
        </p:xfrm>
        <a:graphic>
          <a:graphicData uri="http://schemas.openxmlformats.org/presentationml/2006/ole">
            <p:oleObj spid="_x0000_s226310" name="Gráfico" r:id="rId3" imgW="7267651" imgH="2781300" progId="Excel.Chart.8">
              <p:embed/>
            </p:oleObj>
          </a:graphicData>
        </a:graphic>
      </p:graphicFrame>
      <p:sp>
        <p:nvSpPr>
          <p:cNvPr id="226308" name="Rectangle 4"/>
          <p:cNvSpPr>
            <a:spLocks noChangeArrowheads="1"/>
          </p:cNvSpPr>
          <p:nvPr/>
        </p:nvSpPr>
        <p:spPr bwMode="auto">
          <a:xfrm>
            <a:off x="684213" y="333375"/>
            <a:ext cx="7772400" cy="574675"/>
          </a:xfrm>
          <a:prstGeom prst="rect">
            <a:avLst/>
          </a:prstGeom>
          <a:noFill/>
          <a:ln w="9525">
            <a:noFill/>
            <a:miter lim="800000"/>
            <a:headEnd/>
            <a:tailEnd/>
          </a:ln>
          <a:effectLst/>
        </p:spPr>
        <p:txBody>
          <a:bodyPr anchor="b"/>
          <a:lstStyle/>
          <a:p>
            <a:pPr marL="762000" indent="-762000"/>
            <a:r>
              <a:rPr lang="es-ES" sz="3000" b="1">
                <a:solidFill>
                  <a:schemeClr val="tx2"/>
                </a:solidFill>
                <a:effectLst>
                  <a:outerShdw blurRad="38100" dist="38100" dir="2700000" algn="tl">
                    <a:srgbClr val="000000"/>
                  </a:outerShdw>
                </a:effectLst>
              </a:rPr>
              <a:t>ESTUDIO ECONÓMICO Y FINANCIERO</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5538" name="Rectangle 2"/>
          <p:cNvSpPr>
            <a:spLocks noGrp="1" noChangeArrowheads="1"/>
          </p:cNvSpPr>
          <p:nvPr>
            <p:ph type="ctrTitle"/>
          </p:nvPr>
        </p:nvSpPr>
        <p:spPr>
          <a:xfrm>
            <a:off x="827088" y="333375"/>
            <a:ext cx="7772400" cy="574675"/>
          </a:xfrm>
        </p:spPr>
        <p:txBody>
          <a:bodyPr/>
          <a:lstStyle/>
          <a:p>
            <a:pPr marL="762000" indent="-762000"/>
            <a:r>
              <a:rPr lang="es-ES" sz="3000"/>
              <a:t>CONCLUSIONES</a:t>
            </a:r>
          </a:p>
        </p:txBody>
      </p:sp>
      <p:sp>
        <p:nvSpPr>
          <p:cNvPr id="65539" name="Rectangle 3"/>
          <p:cNvSpPr>
            <a:spLocks noGrp="1" noChangeArrowheads="1"/>
          </p:cNvSpPr>
          <p:nvPr>
            <p:ph type="subTitle" idx="1"/>
          </p:nvPr>
        </p:nvSpPr>
        <p:spPr>
          <a:xfrm>
            <a:off x="684213" y="1628775"/>
            <a:ext cx="7920037" cy="4824413"/>
          </a:xfrm>
        </p:spPr>
        <p:txBody>
          <a:bodyPr/>
          <a:lstStyle/>
          <a:p>
            <a:pPr marL="609600" indent="-609600" algn="just">
              <a:lnSpc>
                <a:spcPct val="90000"/>
              </a:lnSpc>
              <a:buFont typeface="Wingdings" pitchFamily="2" charset="2"/>
              <a:buChar char="n"/>
            </a:pPr>
            <a:r>
              <a:rPr lang="es-EC" sz="2800"/>
              <a:t>De acuerdo con la investigación de mercado realizada existe una alta aceptación del 72.12% por parte del consumidor final.</a:t>
            </a:r>
          </a:p>
          <a:p>
            <a:pPr marL="609600" indent="-609600" algn="just">
              <a:lnSpc>
                <a:spcPct val="90000"/>
              </a:lnSpc>
            </a:pPr>
            <a:endParaRPr lang="es-ES" sz="2800"/>
          </a:p>
          <a:p>
            <a:pPr marL="609600" indent="-609600" algn="just">
              <a:lnSpc>
                <a:spcPct val="90000"/>
              </a:lnSpc>
              <a:buFont typeface="Wingdings" pitchFamily="2" charset="2"/>
              <a:buChar char="n"/>
            </a:pPr>
            <a:r>
              <a:rPr lang="es-EC" sz="2800"/>
              <a:t>Tasa Interna de Retorno (TIR) de 20.97% superior a la TMAR (16.92%) y un Valor Actual Neto (VAN) de $5,622.74.</a:t>
            </a:r>
          </a:p>
          <a:p>
            <a:pPr marL="609600" indent="-609600" algn="just">
              <a:lnSpc>
                <a:spcPct val="90000"/>
              </a:lnSpc>
            </a:pPr>
            <a:endParaRPr lang="es-ES" sz="2800"/>
          </a:p>
          <a:p>
            <a:pPr marL="609600" indent="-609600" algn="just">
              <a:lnSpc>
                <a:spcPct val="90000"/>
              </a:lnSpc>
              <a:buFont typeface="Wingdings" pitchFamily="2" charset="2"/>
              <a:buChar char="n"/>
            </a:pPr>
            <a:r>
              <a:rPr lang="es-EC" sz="2800"/>
              <a:t>El producto es sensible a una reducción de precios como se observa en el análisis de sensibilidad.</a:t>
            </a:r>
          </a:p>
          <a:p>
            <a:pPr marL="609600" indent="-609600" algn="just">
              <a:lnSpc>
                <a:spcPct val="90000"/>
              </a:lnSpc>
            </a:pPr>
            <a:endParaRPr lang="es-ES" sz="2800"/>
          </a:p>
          <a:p>
            <a:pPr marL="609600" indent="-609600" algn="just">
              <a:lnSpc>
                <a:spcPct val="90000"/>
              </a:lnSpc>
            </a:pPr>
            <a:endParaRPr lang="es-ES" sz="2800"/>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6562" name="Rectangle 2"/>
          <p:cNvSpPr>
            <a:spLocks noGrp="1" noChangeArrowheads="1"/>
          </p:cNvSpPr>
          <p:nvPr>
            <p:ph type="ctrTitle"/>
          </p:nvPr>
        </p:nvSpPr>
        <p:spPr>
          <a:xfrm>
            <a:off x="755650" y="333375"/>
            <a:ext cx="7772400" cy="574675"/>
          </a:xfrm>
        </p:spPr>
        <p:txBody>
          <a:bodyPr/>
          <a:lstStyle/>
          <a:p>
            <a:pPr marL="762000" indent="-762000"/>
            <a:r>
              <a:rPr lang="es-ES" sz="3000"/>
              <a:t>RECOMENDACIONES</a:t>
            </a:r>
          </a:p>
        </p:txBody>
      </p:sp>
      <p:sp>
        <p:nvSpPr>
          <p:cNvPr id="66563" name="Rectangle 3"/>
          <p:cNvSpPr>
            <a:spLocks noGrp="1" noChangeArrowheads="1"/>
          </p:cNvSpPr>
          <p:nvPr>
            <p:ph type="subTitle" idx="1"/>
          </p:nvPr>
        </p:nvSpPr>
        <p:spPr>
          <a:xfrm>
            <a:off x="684213" y="1341438"/>
            <a:ext cx="8064500" cy="4824412"/>
          </a:xfrm>
        </p:spPr>
        <p:txBody>
          <a:bodyPr/>
          <a:lstStyle/>
          <a:p>
            <a:pPr marL="609600" indent="-609600" algn="just">
              <a:lnSpc>
                <a:spcPct val="90000"/>
              </a:lnSpc>
              <a:buFont typeface="Wingdings" pitchFamily="2" charset="2"/>
              <a:buChar char="n"/>
            </a:pPr>
            <a:r>
              <a:rPr lang="es-EC" sz="2500"/>
              <a:t>Realizar encuestas a los clientes sobre como está percibiendo el producto Nutrisoya de manera que si hubiera un criterio negativo mejorarlo de inmediato.</a:t>
            </a:r>
          </a:p>
          <a:p>
            <a:pPr marL="609600" indent="-609600" algn="just">
              <a:lnSpc>
                <a:spcPct val="90000"/>
              </a:lnSpc>
            </a:pPr>
            <a:endParaRPr lang="es-EC" sz="2500"/>
          </a:p>
          <a:p>
            <a:pPr marL="609600" indent="-609600" algn="just">
              <a:lnSpc>
                <a:spcPct val="90000"/>
              </a:lnSpc>
              <a:buFont typeface="Wingdings" pitchFamily="2" charset="2"/>
              <a:buChar char="n"/>
            </a:pPr>
            <a:r>
              <a:rPr lang="es-EC" sz="2500"/>
              <a:t>Después de revisar que en Guayaquil es rentable Nutrisoya, a largo plazo puede incluirse como producto que pueda ser ofrecido a nivel nacional.</a:t>
            </a:r>
          </a:p>
          <a:p>
            <a:pPr marL="609600" indent="-609600" algn="just">
              <a:lnSpc>
                <a:spcPct val="90000"/>
              </a:lnSpc>
            </a:pPr>
            <a:endParaRPr lang="es-EC" sz="2500"/>
          </a:p>
          <a:p>
            <a:pPr marL="609600" indent="-609600" algn="just">
              <a:lnSpc>
                <a:spcPct val="90000"/>
              </a:lnSpc>
              <a:buFont typeface="Wingdings" pitchFamily="2" charset="2"/>
              <a:buChar char="n"/>
            </a:pPr>
            <a:r>
              <a:rPr lang="es-EC" sz="2500"/>
              <a:t>A mediano y largo plazo se puede pensar en ofrecer a los clientes distintas variedades de tamaños y presentaciones, teniendo en cuenta la disposición a consumir en base al análisis de mercado.</a:t>
            </a:r>
            <a:r>
              <a:rPr lang="es-ES" sz="2500"/>
              <a:t> </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Rectangle 2"/>
          <p:cNvSpPr>
            <a:spLocks noGrp="1" noChangeArrowheads="1"/>
          </p:cNvSpPr>
          <p:nvPr>
            <p:ph type="title"/>
          </p:nvPr>
        </p:nvSpPr>
        <p:spPr/>
        <p:txBody>
          <a:bodyPr/>
          <a:lstStyle/>
          <a:p>
            <a:endParaRPr lang="es-ES"/>
          </a:p>
        </p:txBody>
      </p:sp>
      <p:sp>
        <p:nvSpPr>
          <p:cNvPr id="230403" name="Rectangle 3"/>
          <p:cNvSpPr>
            <a:spLocks noGrp="1" noChangeArrowheads="1"/>
          </p:cNvSpPr>
          <p:nvPr>
            <p:ph type="body" idx="1"/>
          </p:nvPr>
        </p:nvSpPr>
        <p:spPr/>
        <p:txBody>
          <a:bodyPr/>
          <a:lstStyle/>
          <a:p>
            <a:endParaRPr lang="es-E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Rectangle 2"/>
          <p:cNvSpPr>
            <a:spLocks noGrp="1" noChangeArrowheads="1"/>
          </p:cNvSpPr>
          <p:nvPr>
            <p:ph type="title"/>
          </p:nvPr>
        </p:nvSpPr>
        <p:spPr/>
        <p:txBody>
          <a:bodyPr/>
          <a:lstStyle/>
          <a:p>
            <a:endParaRPr lang="es-ES"/>
          </a:p>
        </p:txBody>
      </p:sp>
      <p:sp>
        <p:nvSpPr>
          <p:cNvPr id="231427" name="Rectangle 3"/>
          <p:cNvSpPr>
            <a:spLocks noGrp="1" noChangeArrowheads="1"/>
          </p:cNvSpPr>
          <p:nvPr>
            <p:ph type="body" idx="1"/>
          </p:nvPr>
        </p:nvSpPr>
        <p:spPr/>
        <p:txBody>
          <a:bodyPr/>
          <a:lstStyle/>
          <a:p>
            <a:endParaRPr lang="es-E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Rectangle 2"/>
          <p:cNvSpPr>
            <a:spLocks noGrp="1" noChangeArrowheads="1"/>
          </p:cNvSpPr>
          <p:nvPr>
            <p:ph type="title"/>
          </p:nvPr>
        </p:nvSpPr>
        <p:spPr/>
        <p:txBody>
          <a:bodyPr/>
          <a:lstStyle/>
          <a:p>
            <a:endParaRPr lang="es-ES"/>
          </a:p>
        </p:txBody>
      </p:sp>
      <p:sp>
        <p:nvSpPr>
          <p:cNvPr id="232451" name="Rectangle 3"/>
          <p:cNvSpPr>
            <a:spLocks noGrp="1" noChangeArrowheads="1"/>
          </p:cNvSpPr>
          <p:nvPr>
            <p:ph type="body" idx="1"/>
          </p:nvPr>
        </p:nvSpPr>
        <p:spPr/>
        <p:txBody>
          <a:bodyPr/>
          <a:lstStyle/>
          <a:p>
            <a:endParaRPr lang="es-E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7094" name="Rectangle 6"/>
          <p:cNvSpPr>
            <a:spLocks noGrp="1" noChangeArrowheads="1"/>
          </p:cNvSpPr>
          <p:nvPr>
            <p:ph type="subTitle" idx="1"/>
          </p:nvPr>
        </p:nvSpPr>
        <p:spPr>
          <a:xfrm>
            <a:off x="1042988" y="1341438"/>
            <a:ext cx="7466012" cy="4370387"/>
          </a:xfrm>
        </p:spPr>
        <p:txBody>
          <a:bodyPr/>
          <a:lstStyle/>
          <a:p>
            <a:pPr>
              <a:lnSpc>
                <a:spcPct val="80000"/>
              </a:lnSpc>
            </a:pPr>
            <a:endParaRPr lang="es-ES" sz="200" b="1"/>
          </a:p>
          <a:p>
            <a:pPr>
              <a:lnSpc>
                <a:spcPct val="80000"/>
              </a:lnSpc>
            </a:pPr>
            <a:endParaRPr lang="es-ES" sz="3000" b="1"/>
          </a:p>
          <a:p>
            <a:pPr>
              <a:lnSpc>
                <a:spcPct val="80000"/>
              </a:lnSpc>
            </a:pPr>
            <a:r>
              <a:rPr lang="es-ES" sz="3000" b="1"/>
              <a:t>Definición del Producto</a:t>
            </a:r>
          </a:p>
          <a:p>
            <a:pPr>
              <a:lnSpc>
                <a:spcPct val="80000"/>
              </a:lnSpc>
            </a:pPr>
            <a:endParaRPr lang="es-ES" sz="3000"/>
          </a:p>
          <a:p>
            <a:pPr>
              <a:lnSpc>
                <a:spcPct val="80000"/>
              </a:lnSpc>
            </a:pPr>
            <a:endParaRPr lang="es-ES" sz="3000"/>
          </a:p>
          <a:p>
            <a:pPr>
              <a:lnSpc>
                <a:spcPct val="80000"/>
              </a:lnSpc>
              <a:buFont typeface="Wingdings" pitchFamily="2" charset="2"/>
              <a:buChar char="ü"/>
            </a:pPr>
            <a:r>
              <a:rPr lang="es-ES" sz="3000">
                <a:effectLst/>
              </a:rPr>
              <a:t>La leche de soya en polvo es un producto con un alto valor nutritivo y bajo nivel de grasa en relación con otros tipos de leches. </a:t>
            </a:r>
          </a:p>
          <a:p>
            <a:pPr>
              <a:lnSpc>
                <a:spcPct val="80000"/>
              </a:lnSpc>
            </a:pPr>
            <a:endParaRPr lang="es-ES" sz="3000">
              <a:effectLst/>
            </a:endParaRPr>
          </a:p>
        </p:txBody>
      </p:sp>
      <p:sp>
        <p:nvSpPr>
          <p:cNvPr id="217092" name="Rectangle 4"/>
          <p:cNvSpPr>
            <a:spLocks noChangeArrowheads="1"/>
          </p:cNvSpPr>
          <p:nvPr/>
        </p:nvSpPr>
        <p:spPr bwMode="auto">
          <a:xfrm>
            <a:off x="827088" y="476250"/>
            <a:ext cx="7772400" cy="1470025"/>
          </a:xfrm>
          <a:prstGeom prst="rect">
            <a:avLst/>
          </a:prstGeom>
          <a:noFill/>
          <a:ln w="9525">
            <a:noFill/>
            <a:miter lim="800000"/>
            <a:headEnd/>
            <a:tailEnd/>
          </a:ln>
          <a:effectLst/>
        </p:spPr>
        <p:txBody>
          <a:bodyPr anchor="b"/>
          <a:lstStyle/>
          <a:p>
            <a:r>
              <a:rPr lang="es-ES" sz="3200" b="1">
                <a:solidFill>
                  <a:schemeClr val="tx2"/>
                </a:solidFill>
                <a:effectLst>
                  <a:outerShdw blurRad="38100" dist="38100" dir="2700000" algn="tl">
                    <a:srgbClr val="000000"/>
                  </a:outerShdw>
                </a:effectLst>
              </a:rPr>
              <a:t/>
            </a:r>
            <a:br>
              <a:rPr lang="es-ES" sz="3200" b="1">
                <a:solidFill>
                  <a:schemeClr val="tx2"/>
                </a:solidFill>
                <a:effectLst>
                  <a:outerShdw blurRad="38100" dist="38100" dir="2700000" algn="tl">
                    <a:srgbClr val="000000"/>
                  </a:outerShdw>
                </a:effectLst>
              </a:rPr>
            </a:br>
            <a:r>
              <a:rPr lang="es-ES" sz="3200" b="1">
                <a:solidFill>
                  <a:schemeClr val="tx2"/>
                </a:solidFill>
                <a:effectLst>
                  <a:outerShdw blurRad="38100" dist="38100" dir="2700000" algn="tl">
                    <a:srgbClr val="000000"/>
                  </a:outerShdw>
                </a:effectLst>
              </a:rPr>
              <a:t>ESTUDIO DE MERCADO</a:t>
            </a:r>
            <a:r>
              <a:rPr lang="es-ES" sz="3200">
                <a:solidFill>
                  <a:schemeClr val="tx2"/>
                </a:solidFill>
                <a:effectLst>
                  <a:outerShdw blurRad="38100" dist="38100" dir="2700000" algn="tl">
                    <a:srgbClr val="000000"/>
                  </a:outerShdw>
                </a:effectLst>
              </a:rPr>
              <a:t/>
            </a:r>
            <a:br>
              <a:rPr lang="es-ES" sz="3200">
                <a:solidFill>
                  <a:schemeClr val="tx2"/>
                </a:solidFill>
                <a:effectLst>
                  <a:outerShdw blurRad="38100" dist="38100" dir="2700000" algn="tl">
                    <a:srgbClr val="000000"/>
                  </a:outerShdw>
                </a:effectLst>
              </a:rPr>
            </a:br>
            <a:endParaRPr lang="es-ES" sz="3200">
              <a:solidFill>
                <a:schemeClr val="tx2"/>
              </a:solidFill>
              <a:effectLst>
                <a:outerShdw blurRad="38100" dist="38100" dir="2700000" algn="tl">
                  <a:srgbClr val="000000"/>
                </a:outerShd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217092"/>
                                        </p:tgtEl>
                                        <p:attrNameLst>
                                          <p:attrName>style.visibility</p:attrName>
                                        </p:attrNameLst>
                                      </p:cBhvr>
                                      <p:to>
                                        <p:strVal val="visible"/>
                                      </p:to>
                                    </p:set>
                                    <p:anim calcmode="lin" valueType="num">
                                      <p:cBhvr>
                                        <p:cTn id="7" dur="2000" fill="hold"/>
                                        <p:tgtEl>
                                          <p:spTgt spid="217092"/>
                                        </p:tgtEl>
                                        <p:attrNameLst>
                                          <p:attrName>ppt_w</p:attrName>
                                        </p:attrNameLst>
                                      </p:cBhvr>
                                      <p:tavLst>
                                        <p:tav tm="0">
                                          <p:val>
                                            <p:strVal val="#ppt_w"/>
                                          </p:val>
                                        </p:tav>
                                        <p:tav tm="100000">
                                          <p:val>
                                            <p:strVal val="#ppt_w"/>
                                          </p:val>
                                        </p:tav>
                                      </p:tavLst>
                                    </p:anim>
                                    <p:anim calcmode="lin" valueType="num">
                                      <p:cBhvr>
                                        <p:cTn id="8" dur="2000" fill="hold"/>
                                        <p:tgtEl>
                                          <p:spTgt spid="217092"/>
                                        </p:tgtEl>
                                        <p:attrNameLst>
                                          <p:attrName>ppt_h</p:attrName>
                                        </p:attrNameLst>
                                      </p:cBhvr>
                                      <p:tavLst>
                                        <p:tav tm="0">
                                          <p:val>
                                            <p:strVal val="#ppt_h"/>
                                          </p:val>
                                        </p:tav>
                                        <p:tav tm="30000">
                                          <p:val>
                                            <p:strVal val="#ppt_h/2"/>
                                          </p:val>
                                        </p:tav>
                                        <p:tav tm="40000">
                                          <p:val>
                                            <p:strVal val="#ppt_h"/>
                                          </p:val>
                                        </p:tav>
                                        <p:tav tm="50000">
                                          <p:val>
                                            <p:strVal val="#ppt_h/2"/>
                                          </p:val>
                                        </p:tav>
                                        <p:tav tm="60000">
                                          <p:val>
                                            <p:strVal val="#ppt_h"/>
                                          </p:val>
                                        </p:tav>
                                        <p:tav tm="69900">
                                          <p:val>
                                            <p:strVal val="#ppt_h/2"/>
                                          </p:val>
                                        </p:tav>
                                        <p:tav tm="80000">
                                          <p:val>
                                            <p:strVal val="#ppt_h"/>
                                          </p:val>
                                        </p:tav>
                                        <p:tav tm="100000">
                                          <p:val>
                                            <p:strVal val="#ppt_h"/>
                                          </p:val>
                                        </p:tav>
                                      </p:tavLst>
                                    </p:anim>
                                    <p:anim calcmode="lin" valueType="num">
                                      <p:cBhvr>
                                        <p:cTn id="9" dur="2000" fill="hold"/>
                                        <p:tgtEl>
                                          <p:spTgt spid="217092"/>
                                        </p:tgtEl>
                                        <p:attrNameLst>
                                          <p:attrName>ppt_x</p:attrName>
                                        </p:attrNameLst>
                                      </p:cBhvr>
                                      <p:tavLst>
                                        <p:tav tm="0">
                                          <p:val>
                                            <p:strVal val="#ppt_x-.4"/>
                                          </p:val>
                                        </p:tav>
                                        <p:tav tm="100000">
                                          <p:val>
                                            <p:strVal val="#ppt_x"/>
                                          </p:val>
                                        </p:tav>
                                      </p:tavLst>
                                    </p:anim>
                                    <p:anim calcmode="lin" valueType="num">
                                      <p:cBhvr>
                                        <p:cTn id="10" dur="2000" fill="hold"/>
                                        <p:tgtEl>
                                          <p:spTgt spid="217092"/>
                                        </p:tgtEl>
                                        <p:attrNameLst>
                                          <p:attrName>ppt_y</p:attrName>
                                        </p:attrNameLst>
                                      </p:cBhvr>
                                      <p:tavLst>
                                        <p:tav tm="0">
                                          <p:val>
                                            <p:strVal val="#ppt_y-.5"/>
                                          </p:val>
                                        </p:tav>
                                        <p:tav tm="20000">
                                          <p:val>
                                            <p:strVal val="#ppt_y-.2"/>
                                          </p:val>
                                        </p:tav>
                                        <p:tav tm="30000">
                                          <p:val>
                                            <p:strVal val="#ppt_y"/>
                                          </p:val>
                                        </p:tav>
                                        <p:tav tm="40000">
                                          <p:val>
                                            <p:strVal val="#ppt_y-.15"/>
                                          </p:val>
                                        </p:tav>
                                        <p:tav tm="50000">
                                          <p:val>
                                            <p:strVal val="#ppt_y"/>
                                          </p:val>
                                        </p:tav>
                                        <p:tav tm="60000">
                                          <p:val>
                                            <p:strVal val="#ppt_y-.1"/>
                                          </p:val>
                                        </p:tav>
                                        <p:tav tm="69900">
                                          <p:val>
                                            <p:strVal val="#ppt_y"/>
                                          </p:val>
                                        </p:tav>
                                        <p:tav tm="8000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7092" grpId="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ctrTitle"/>
          </p:nvPr>
        </p:nvSpPr>
        <p:spPr>
          <a:xfrm>
            <a:off x="755650" y="260350"/>
            <a:ext cx="7772400" cy="1470025"/>
          </a:xfrm>
        </p:spPr>
        <p:txBody>
          <a:bodyPr/>
          <a:lstStyle/>
          <a:p>
            <a:r>
              <a:rPr lang="es-ES" sz="2800"/>
              <a:t>ESTUDIO DE MERCADO</a:t>
            </a:r>
            <a:r>
              <a:rPr lang="es-ES" sz="2800" b="0"/>
              <a:t/>
            </a:r>
            <a:br>
              <a:rPr lang="es-ES" sz="2800" b="0"/>
            </a:br>
            <a:endParaRPr lang="es-ES" sz="2800" b="0"/>
          </a:p>
        </p:txBody>
      </p:sp>
      <p:sp>
        <p:nvSpPr>
          <p:cNvPr id="10244" name="Rectangle 4"/>
          <p:cNvSpPr>
            <a:spLocks noGrp="1" noChangeArrowheads="1"/>
          </p:cNvSpPr>
          <p:nvPr>
            <p:ph type="subTitle" idx="1"/>
          </p:nvPr>
        </p:nvSpPr>
        <p:spPr>
          <a:xfrm>
            <a:off x="827088" y="1484313"/>
            <a:ext cx="7561262" cy="5113337"/>
          </a:xfrm>
        </p:spPr>
        <p:txBody>
          <a:bodyPr/>
          <a:lstStyle/>
          <a:p>
            <a:pPr>
              <a:lnSpc>
                <a:spcPct val="80000"/>
              </a:lnSpc>
            </a:pPr>
            <a:r>
              <a:rPr lang="es-ES" sz="2400" b="1"/>
              <a:t>INVESTIGACIÓN DE MERCADO</a:t>
            </a:r>
          </a:p>
          <a:p>
            <a:pPr>
              <a:lnSpc>
                <a:spcPct val="80000"/>
              </a:lnSpc>
            </a:pPr>
            <a:endParaRPr lang="es-ES" sz="1200"/>
          </a:p>
          <a:p>
            <a:pPr>
              <a:lnSpc>
                <a:spcPct val="80000"/>
              </a:lnSpc>
              <a:buClr>
                <a:schemeClr val="tx1"/>
              </a:buClr>
              <a:buFont typeface="Wingdings" pitchFamily="2" charset="2"/>
              <a:buChar char="ü"/>
            </a:pPr>
            <a:r>
              <a:rPr lang="es-ES" sz="2400"/>
              <a:t>Recolección de los datos por medio de una encuesta.</a:t>
            </a:r>
          </a:p>
          <a:p>
            <a:pPr>
              <a:lnSpc>
                <a:spcPct val="80000"/>
              </a:lnSpc>
              <a:buClr>
                <a:schemeClr val="tx1"/>
              </a:buClr>
            </a:pPr>
            <a:r>
              <a:rPr lang="es-ES" sz="1200"/>
              <a:t> </a:t>
            </a:r>
          </a:p>
          <a:p>
            <a:pPr>
              <a:lnSpc>
                <a:spcPct val="80000"/>
              </a:lnSpc>
              <a:buClr>
                <a:schemeClr val="tx1"/>
              </a:buClr>
              <a:buFont typeface="Wingdings" pitchFamily="2" charset="2"/>
              <a:buChar char="ü"/>
            </a:pPr>
            <a:r>
              <a:rPr lang="es-ES" sz="2400"/>
              <a:t>Para la obtención de los datos nos ubicamos en los principales supermercados, tiendas y mercados de la ciudad de Guayaquil.</a:t>
            </a:r>
          </a:p>
          <a:p>
            <a:pPr>
              <a:lnSpc>
                <a:spcPct val="80000"/>
              </a:lnSpc>
              <a:buClr>
                <a:schemeClr val="tx1"/>
              </a:buClr>
            </a:pPr>
            <a:endParaRPr lang="es-ES" sz="2400" b="1"/>
          </a:p>
          <a:p>
            <a:pPr>
              <a:lnSpc>
                <a:spcPct val="80000"/>
              </a:lnSpc>
            </a:pPr>
            <a:r>
              <a:rPr lang="es-ES" sz="2400" b="1"/>
              <a:t>Muestreo</a:t>
            </a:r>
            <a:endParaRPr lang="es-ES" sz="2400"/>
          </a:p>
          <a:p>
            <a:pPr>
              <a:lnSpc>
                <a:spcPct val="80000"/>
              </a:lnSpc>
            </a:pPr>
            <a:r>
              <a:rPr lang="es-ES" sz="2400"/>
              <a:t>Prueba piloto a un grupo de 30 personas. </a:t>
            </a:r>
          </a:p>
          <a:p>
            <a:pPr>
              <a:lnSpc>
                <a:spcPct val="80000"/>
              </a:lnSpc>
            </a:pPr>
            <a:r>
              <a:rPr lang="es-ES" sz="2000" b="1"/>
              <a:t>n = </a:t>
            </a:r>
            <a:r>
              <a:rPr lang="es-ES" sz="2000" b="1" u="sng"/>
              <a:t>4P.Q</a:t>
            </a:r>
            <a:endParaRPr lang="es-ES" sz="2000" b="1"/>
          </a:p>
          <a:p>
            <a:pPr>
              <a:lnSpc>
                <a:spcPct val="80000"/>
              </a:lnSpc>
            </a:pPr>
            <a:r>
              <a:rPr lang="es-ES" sz="2000" b="1"/>
              <a:t>         e</a:t>
            </a:r>
            <a:r>
              <a:rPr lang="es-ES" sz="2000" b="1" baseline="30000"/>
              <a:t>2</a:t>
            </a:r>
          </a:p>
          <a:p>
            <a:pPr>
              <a:lnSpc>
                <a:spcPct val="80000"/>
              </a:lnSpc>
            </a:pPr>
            <a:endParaRPr lang="es-ES" sz="2000" b="1" baseline="30000"/>
          </a:p>
          <a:p>
            <a:pPr>
              <a:lnSpc>
                <a:spcPct val="80000"/>
              </a:lnSpc>
            </a:pPr>
            <a:r>
              <a:rPr lang="es-ES" sz="2000"/>
              <a:t>n = </a:t>
            </a:r>
            <a:r>
              <a:rPr lang="es-ES" sz="2000" u="sng"/>
              <a:t>4(0.6818) (0.3182)</a:t>
            </a:r>
            <a:endParaRPr lang="es-ES" sz="2000"/>
          </a:p>
          <a:p>
            <a:pPr>
              <a:lnSpc>
                <a:spcPct val="80000"/>
              </a:lnSpc>
            </a:pPr>
            <a:r>
              <a:rPr lang="es-ES" sz="2000"/>
              <a:t>             (0.05)</a:t>
            </a:r>
            <a:r>
              <a:rPr lang="es-ES" sz="2000" baseline="30000"/>
              <a:t>2</a:t>
            </a:r>
          </a:p>
          <a:p>
            <a:pPr>
              <a:lnSpc>
                <a:spcPct val="80000"/>
              </a:lnSpc>
            </a:pPr>
            <a:endParaRPr lang="es-ES" sz="2000" baseline="30000"/>
          </a:p>
          <a:p>
            <a:pPr>
              <a:lnSpc>
                <a:spcPct val="80000"/>
              </a:lnSpc>
            </a:pPr>
            <a:r>
              <a:rPr lang="es-ES" sz="2000"/>
              <a:t>n = 347 personas</a:t>
            </a:r>
          </a:p>
          <a:p>
            <a:pPr>
              <a:lnSpc>
                <a:spcPct val="80000"/>
              </a:lnSpc>
            </a:pPr>
            <a:endParaRPr lang="es-ES" sz="200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Reflejos">
  <a:themeElements>
    <a:clrScheme name="Reflejos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fontScheme name="Reflejo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1">
          <a:blip xmlns:r="http://schemas.openxmlformats.org/officeDocument/2006/relationships">
            <a:alphaModFix amt="52000"/>
          </a:blip>
          <a:srcRect/>
          <a:tile tx="0" ty="0" sx="100000" sy="100000" flip="none" algn="tl"/>
        </a:blipFill>
        <a:ln w="9525" cap="flat" cmpd="sng" algn="ctr">
          <a:solidFill>
            <a:schemeClr val="tx1"/>
          </a:solidFill>
          <a:prstDash val="solid"/>
          <a:round/>
          <a:headEnd type="none" w="med" len="med"/>
          <a:tailEnd type="none" w="med" len="med"/>
        </a:ln>
        <a:effectLst/>
      </a:spPr>
      <a:bodyPr vert="horz" wrap="square" lIns="90000" tIns="46800" rIns="90000" bIns="4680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s-E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blipFill dpi="0" rotWithShape="1">
          <a:blip xmlns:r="http://schemas.openxmlformats.org/officeDocument/2006/relationships">
            <a:alphaModFix amt="52000"/>
          </a:blip>
          <a:srcRect/>
          <a:tile tx="0" ty="0" sx="100000" sy="100000" flip="none" algn="tl"/>
        </a:blipFill>
        <a:ln w="9525" cap="flat" cmpd="sng" algn="ctr">
          <a:solidFill>
            <a:schemeClr val="tx1"/>
          </a:solidFill>
          <a:prstDash val="solid"/>
          <a:round/>
          <a:headEnd type="none" w="med" len="med"/>
          <a:tailEnd type="none" w="med" len="med"/>
        </a:ln>
        <a:effectLst/>
      </a:spPr>
      <a:bodyPr vert="horz" wrap="square" lIns="90000" tIns="46800" rIns="90000" bIns="4680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s-E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Reflejos 1">
        <a:dk1>
          <a:srgbClr val="BD3737"/>
        </a:dk1>
        <a:lt1>
          <a:srgbClr val="FFFFFF"/>
        </a:lt1>
        <a:dk2>
          <a:srgbClr val="721E1E"/>
        </a:dk2>
        <a:lt2>
          <a:srgbClr val="FFCC00"/>
        </a:lt2>
        <a:accent1>
          <a:srgbClr val="FF6600"/>
        </a:accent1>
        <a:accent2>
          <a:srgbClr val="CC3300"/>
        </a:accent2>
        <a:accent3>
          <a:srgbClr val="BCABAB"/>
        </a:accent3>
        <a:accent4>
          <a:srgbClr val="DADADA"/>
        </a:accent4>
        <a:accent5>
          <a:srgbClr val="FFB8AA"/>
        </a:accent5>
        <a:accent6>
          <a:srgbClr val="B92D00"/>
        </a:accent6>
        <a:hlink>
          <a:srgbClr val="F7CC2F"/>
        </a:hlink>
        <a:folHlink>
          <a:srgbClr val="C7C6B1"/>
        </a:folHlink>
      </a:clrScheme>
      <a:clrMap bg1="dk2" tx1="lt1" bg2="dk1" tx2="lt2" accent1="accent1" accent2="accent2" accent3="accent3" accent4="accent4" accent5="accent5" accent6="accent6" hlink="hlink" folHlink="folHlink"/>
    </a:extraClrScheme>
    <a:extraClrScheme>
      <a:clrScheme name="Reflejos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clrMap bg1="dk2" tx1="lt1" bg2="dk1" tx2="lt2" accent1="accent1" accent2="accent2" accent3="accent3" accent4="accent4" accent5="accent5" accent6="accent6" hlink="hlink" folHlink="folHlink"/>
    </a:extraClrScheme>
    <a:extraClrScheme>
      <a:clrScheme name="Reflejos 3">
        <a:dk1>
          <a:srgbClr val="6600CC"/>
        </a:dk1>
        <a:lt1>
          <a:srgbClr val="FFFFFF"/>
        </a:lt1>
        <a:dk2>
          <a:srgbClr val="4B0096"/>
        </a:dk2>
        <a:lt2>
          <a:srgbClr val="CDD7DF"/>
        </a:lt2>
        <a:accent1>
          <a:srgbClr val="9999FF"/>
        </a:accent1>
        <a:accent2>
          <a:srgbClr val="7850BA"/>
        </a:accent2>
        <a:accent3>
          <a:srgbClr val="B1AAC9"/>
        </a:accent3>
        <a:accent4>
          <a:srgbClr val="DADADA"/>
        </a:accent4>
        <a:accent5>
          <a:srgbClr val="CACAFF"/>
        </a:accent5>
        <a:accent6>
          <a:srgbClr val="6C48A8"/>
        </a:accent6>
        <a:hlink>
          <a:srgbClr val="00CCFF"/>
        </a:hlink>
        <a:folHlink>
          <a:srgbClr val="0796B3"/>
        </a:folHlink>
      </a:clrScheme>
      <a:clrMap bg1="dk2" tx1="lt1" bg2="dk1" tx2="lt2" accent1="accent1" accent2="accent2" accent3="accent3" accent4="accent4" accent5="accent5" accent6="accent6" hlink="hlink" folHlink="folHlink"/>
    </a:extraClrScheme>
    <a:extraClrScheme>
      <a:clrScheme name="Reflejos 4">
        <a:dk1>
          <a:srgbClr val="55863C"/>
        </a:dk1>
        <a:lt1>
          <a:srgbClr val="FFFFFF"/>
        </a:lt1>
        <a:dk2>
          <a:srgbClr val="375F2F"/>
        </a:dk2>
        <a:lt2>
          <a:srgbClr val="D1EFB3"/>
        </a:lt2>
        <a:accent1>
          <a:srgbClr val="00CC66"/>
        </a:accent1>
        <a:accent2>
          <a:srgbClr val="8EAC66"/>
        </a:accent2>
        <a:accent3>
          <a:srgbClr val="AEB6AD"/>
        </a:accent3>
        <a:accent4>
          <a:srgbClr val="DADADA"/>
        </a:accent4>
        <a:accent5>
          <a:srgbClr val="AAE2B8"/>
        </a:accent5>
        <a:accent6>
          <a:srgbClr val="809B5C"/>
        </a:accent6>
        <a:hlink>
          <a:srgbClr val="B4EF7F"/>
        </a:hlink>
        <a:folHlink>
          <a:srgbClr val="F8F6AC"/>
        </a:folHlink>
      </a:clrScheme>
      <a:clrMap bg1="dk2" tx1="lt1" bg2="dk1" tx2="lt2" accent1="accent1" accent2="accent2" accent3="accent3" accent4="accent4" accent5="accent5" accent6="accent6" hlink="hlink" folHlink="folHlink"/>
    </a:extraClrScheme>
    <a:extraClrScheme>
      <a:clrScheme name="Reflejos 5">
        <a:dk1>
          <a:srgbClr val="588073"/>
        </a:dk1>
        <a:lt1>
          <a:srgbClr val="FFFFFF"/>
        </a:lt1>
        <a:dk2>
          <a:srgbClr val="486768"/>
        </a:dk2>
        <a:lt2>
          <a:srgbClr val="DDDDDD"/>
        </a:lt2>
        <a:accent1>
          <a:srgbClr val="33CCCC"/>
        </a:accent1>
        <a:accent2>
          <a:srgbClr val="008871"/>
        </a:accent2>
        <a:accent3>
          <a:srgbClr val="B1B8B9"/>
        </a:accent3>
        <a:accent4>
          <a:srgbClr val="DADADA"/>
        </a:accent4>
        <a:accent5>
          <a:srgbClr val="ADE2E2"/>
        </a:accent5>
        <a:accent6>
          <a:srgbClr val="007B66"/>
        </a:accent6>
        <a:hlink>
          <a:srgbClr val="00CC99"/>
        </a:hlink>
        <a:folHlink>
          <a:srgbClr val="A8A8A8"/>
        </a:folHlink>
      </a:clrScheme>
      <a:clrMap bg1="dk2" tx1="lt1" bg2="dk1" tx2="lt2" accent1="accent1" accent2="accent2" accent3="accent3" accent4="accent4" accent5="accent5" accent6="accent6" hlink="hlink" folHlink="folHlink"/>
    </a:extraClrScheme>
    <a:extraClrScheme>
      <a:clrScheme name="Reflejos 6">
        <a:dk1>
          <a:srgbClr val="6B6C75"/>
        </a:dk1>
        <a:lt1>
          <a:srgbClr val="FFFFFF"/>
        </a:lt1>
        <a:dk2>
          <a:srgbClr val="575863"/>
        </a:dk2>
        <a:lt2>
          <a:srgbClr val="FFFFCC"/>
        </a:lt2>
        <a:accent1>
          <a:srgbClr val="677481"/>
        </a:accent1>
        <a:accent2>
          <a:srgbClr val="697E5E"/>
        </a:accent2>
        <a:accent3>
          <a:srgbClr val="B4B4B7"/>
        </a:accent3>
        <a:accent4>
          <a:srgbClr val="DADADA"/>
        </a:accent4>
        <a:accent5>
          <a:srgbClr val="B8BCC1"/>
        </a:accent5>
        <a:accent6>
          <a:srgbClr val="5E7254"/>
        </a:accent6>
        <a:hlink>
          <a:srgbClr val="E9E77F"/>
        </a:hlink>
        <a:folHlink>
          <a:srgbClr val="D3A44F"/>
        </a:folHlink>
      </a:clrScheme>
      <a:clrMap bg1="dk2" tx1="lt1" bg2="dk1" tx2="lt2" accent1="accent1" accent2="accent2" accent3="accent3" accent4="accent4" accent5="accent5" accent6="accent6" hlink="hlink" folHlink="folHlink"/>
    </a:extraClrScheme>
    <a:extraClrScheme>
      <a:clrScheme name="Reflejos 7">
        <a:dk1>
          <a:srgbClr val="000000"/>
        </a:dk1>
        <a:lt1>
          <a:srgbClr val="C4D6BE"/>
        </a:lt1>
        <a:dk2>
          <a:srgbClr val="339966"/>
        </a:dk2>
        <a:lt2>
          <a:srgbClr val="EFFBF0"/>
        </a:lt2>
        <a:accent1>
          <a:srgbClr val="DDDDDD"/>
        </a:accent1>
        <a:accent2>
          <a:srgbClr val="CCFF99"/>
        </a:accent2>
        <a:accent3>
          <a:srgbClr val="DEE8DB"/>
        </a:accent3>
        <a:accent4>
          <a:srgbClr val="000000"/>
        </a:accent4>
        <a:accent5>
          <a:srgbClr val="EBEBEB"/>
        </a:accent5>
        <a:accent6>
          <a:srgbClr val="B9E78A"/>
        </a:accent6>
        <a:hlink>
          <a:srgbClr val="009900"/>
        </a:hlink>
        <a:folHlink>
          <a:srgbClr val="336600"/>
        </a:folHlink>
      </a:clrScheme>
      <a:clrMap bg1="lt1" tx1="dk1" bg2="lt2" tx2="dk2" accent1="accent1" accent2="accent2" accent3="accent3" accent4="accent4" accent5="accent5" accent6="accent6" hlink="hlink" folHlink="folHlink"/>
    </a:extraClrScheme>
    <a:extraClrScheme>
      <a:clrScheme name="Reflejos 8">
        <a:dk1>
          <a:srgbClr val="000000"/>
        </a:dk1>
        <a:lt1>
          <a:srgbClr val="D6DAE4"/>
        </a:lt1>
        <a:dk2>
          <a:srgbClr val="000099"/>
        </a:dk2>
        <a:lt2>
          <a:srgbClr val="FFFFFF"/>
        </a:lt2>
        <a:accent1>
          <a:srgbClr val="BFDEE3"/>
        </a:accent1>
        <a:accent2>
          <a:srgbClr val="C0C0C0"/>
        </a:accent2>
        <a:accent3>
          <a:srgbClr val="E8EAEF"/>
        </a:accent3>
        <a:accent4>
          <a:srgbClr val="000000"/>
        </a:accent4>
        <a:accent5>
          <a:srgbClr val="DCECEF"/>
        </a:accent5>
        <a:accent6>
          <a:srgbClr val="AEAEAE"/>
        </a:accent6>
        <a:hlink>
          <a:srgbClr val="3333CC"/>
        </a:hlink>
        <a:folHlink>
          <a:srgbClr val="5E93C9"/>
        </a:folHlink>
      </a:clrScheme>
      <a:clrMap bg1="lt1" tx1="dk1" bg2="lt2" tx2="dk2" accent1="accent1" accent2="accent2" accent3="accent3" accent4="accent4" accent5="accent5" accent6="accent6" hlink="hlink" folHlink="folHlink"/>
    </a:extraClrScheme>
    <a:extraClrScheme>
      <a:clrScheme name="Reflejos 9">
        <a:dk1>
          <a:srgbClr val="4A2500"/>
        </a:dk1>
        <a:lt1>
          <a:srgbClr val="C2C0BA"/>
        </a:lt1>
        <a:dk2>
          <a:srgbClr val="788569"/>
        </a:dk2>
        <a:lt2>
          <a:srgbClr val="F4F4EC"/>
        </a:lt2>
        <a:accent1>
          <a:srgbClr val="E1DFC1"/>
        </a:accent1>
        <a:accent2>
          <a:srgbClr val="A5A7AF"/>
        </a:accent2>
        <a:accent3>
          <a:srgbClr val="DDDCD9"/>
        </a:accent3>
        <a:accent4>
          <a:srgbClr val="3E1E00"/>
        </a:accent4>
        <a:accent5>
          <a:srgbClr val="EEECDD"/>
        </a:accent5>
        <a:accent6>
          <a:srgbClr val="95979E"/>
        </a:accent6>
        <a:hlink>
          <a:srgbClr val="9C9800"/>
        </a:hlink>
        <a:folHlink>
          <a:srgbClr val="666633"/>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Shimmer</Template>
  <TotalTime>807</TotalTime>
  <Words>1159</Words>
  <Application>Microsoft PowerPoint</Application>
  <PresentationFormat>Presentación en pantalla (4:3)</PresentationFormat>
  <Paragraphs>236</Paragraphs>
  <Slides>42</Slides>
  <Notes>0</Notes>
  <HiddenSlides>0</HiddenSlides>
  <MMClips>0</MMClips>
  <ScaleCrop>false</ScaleCrop>
  <HeadingPairs>
    <vt:vector size="8" baseType="variant">
      <vt:variant>
        <vt:lpstr>Fuentes usadas</vt:lpstr>
      </vt:variant>
      <vt:variant>
        <vt:i4>4</vt:i4>
      </vt:variant>
      <vt:variant>
        <vt:lpstr>Tema</vt:lpstr>
      </vt:variant>
      <vt:variant>
        <vt:i4>1</vt:i4>
      </vt:variant>
      <vt:variant>
        <vt:lpstr>Servidores OLE incrustados</vt:lpstr>
      </vt:variant>
      <vt:variant>
        <vt:i4>2</vt:i4>
      </vt:variant>
      <vt:variant>
        <vt:lpstr>Títulos de diapositiva</vt:lpstr>
      </vt:variant>
      <vt:variant>
        <vt:i4>42</vt:i4>
      </vt:variant>
    </vt:vector>
  </HeadingPairs>
  <TitlesOfParts>
    <vt:vector size="49" baseType="lpstr">
      <vt:lpstr>Arial</vt:lpstr>
      <vt:lpstr>Tahoma</vt:lpstr>
      <vt:lpstr>Times New Roman</vt:lpstr>
      <vt:lpstr>Wingdings</vt:lpstr>
      <vt:lpstr>Reflejos</vt:lpstr>
      <vt:lpstr>Documento de Microsoft Word</vt:lpstr>
      <vt:lpstr>Gráfico de Microsoft Excel</vt:lpstr>
      <vt:lpstr>Proyecto para la Creación de una Procesadora de Leche de Soya en Polvo para la Ciudad de Guayaquil</vt:lpstr>
      <vt:lpstr>PERFIL DE LA SOYA</vt:lpstr>
      <vt:lpstr>Diapositiva 3</vt:lpstr>
      <vt:lpstr>Diapositiva 4</vt:lpstr>
      <vt:lpstr>Diapositiva 5</vt:lpstr>
      <vt:lpstr>Diapositiva 6</vt:lpstr>
      <vt:lpstr>Diapositiva 7</vt:lpstr>
      <vt:lpstr>Diapositiva 8</vt:lpstr>
      <vt:lpstr>ESTUDIO DE MERCADO </vt:lpstr>
      <vt:lpstr>ESTUDIO DE MERCADO</vt:lpstr>
      <vt:lpstr>ESTUDIO DE MERCADO Demanda Potencial</vt:lpstr>
      <vt:lpstr>ESTUDIO DE MERCADO Demanda Potencial</vt:lpstr>
      <vt:lpstr>ESTUDIO DE MERCADO Demanda Potencial</vt:lpstr>
      <vt:lpstr>ESTUDIO DE MERCADO Demanda Potencial</vt:lpstr>
      <vt:lpstr>ESTUDIO DE MERCADO Demanda Potencial</vt:lpstr>
      <vt:lpstr>Diapositiva 16</vt:lpstr>
      <vt:lpstr>ESTUDIO DE MERCADO Demanda Potencial </vt:lpstr>
      <vt:lpstr>Diapositiva 18</vt:lpstr>
      <vt:lpstr>ESTUDIO DE MERCADO</vt:lpstr>
      <vt:lpstr>ESTUDIO DE MERCADO Análisis de la Oferta</vt:lpstr>
      <vt:lpstr>Diapositiva 21</vt:lpstr>
      <vt:lpstr>ESTUDIO DE MERCADO</vt:lpstr>
      <vt:lpstr>LA EMPRESA</vt:lpstr>
      <vt:lpstr>LA EMPRESA      Objetivos a alcanzar con el Producto</vt:lpstr>
      <vt:lpstr>           LA EMPRESA</vt:lpstr>
      <vt:lpstr>    LA EMPRESA</vt:lpstr>
      <vt:lpstr>ESTUDIO TÉCNICO</vt:lpstr>
      <vt:lpstr>  ESTUDIO TÉCNICO</vt:lpstr>
      <vt:lpstr>ESTUDIO TÉCNICO</vt:lpstr>
      <vt:lpstr>ESTUDIO ECONÓMICO Y FINANCIERO </vt:lpstr>
      <vt:lpstr>ESTUDIO ECONÓMICO Y FINANCIERO </vt:lpstr>
      <vt:lpstr>ESTUDIO ECONÓMICO Y FINANCIERO </vt:lpstr>
      <vt:lpstr>ESTUDIO ECONÓMICO Y FINANCIERO </vt:lpstr>
      <vt:lpstr>ESTUDIO ECONÓMICO Y FINANCIERO</vt:lpstr>
      <vt:lpstr>ESTUDIO ECONÓMICO Y FINANCIERO</vt:lpstr>
      <vt:lpstr>ESTUDIO ECONÓMICO Y FINANCIERO</vt:lpstr>
      <vt:lpstr> </vt:lpstr>
      <vt:lpstr>ESTUDIO ECONÓMICO Y FINANCIERO</vt:lpstr>
      <vt:lpstr>ESTUDIO ECONÓMICO Y FINANCIERO</vt:lpstr>
      <vt:lpstr>Diapositiva 40</vt:lpstr>
      <vt:lpstr>CONCLUSIONES</vt:lpstr>
      <vt:lpstr>RECOMENDACIONES</vt:lpstr>
    </vt:vector>
  </TitlesOfParts>
  <Company>ICHE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labiche</dc:creator>
  <cp:lastModifiedBy>Administrador</cp:lastModifiedBy>
  <cp:revision>47</cp:revision>
  <dcterms:created xsi:type="dcterms:W3CDTF">2006-07-14T17:26:22Z</dcterms:created>
  <dcterms:modified xsi:type="dcterms:W3CDTF">2009-12-16T17:54:07Z</dcterms:modified>
</cp:coreProperties>
</file>