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6" r:id="rId3"/>
    <p:sldMasterId id="2147483692" r:id="rId4"/>
    <p:sldMasterId id="2147483694" r:id="rId5"/>
    <p:sldMasterId id="2147483696" r:id="rId6"/>
    <p:sldMasterId id="2147483698" r:id="rId7"/>
  </p:sldMasterIdLst>
  <p:handoutMasterIdLst>
    <p:handoutMasterId r:id="rId106"/>
  </p:handoutMasterIdLst>
  <p:sldIdLst>
    <p:sldId id="441" r:id="rId8"/>
    <p:sldId id="256" r:id="rId9"/>
    <p:sldId id="257" r:id="rId10"/>
    <p:sldId id="258" r:id="rId11"/>
    <p:sldId id="259" r:id="rId12"/>
    <p:sldId id="261" r:id="rId13"/>
    <p:sldId id="262" r:id="rId14"/>
    <p:sldId id="269" r:id="rId15"/>
    <p:sldId id="298" r:id="rId16"/>
    <p:sldId id="270" r:id="rId17"/>
    <p:sldId id="272" r:id="rId18"/>
    <p:sldId id="273" r:id="rId19"/>
    <p:sldId id="274" r:id="rId20"/>
    <p:sldId id="275" r:id="rId21"/>
    <p:sldId id="276" r:id="rId22"/>
    <p:sldId id="278" r:id="rId23"/>
    <p:sldId id="282" r:id="rId24"/>
    <p:sldId id="284" r:id="rId25"/>
    <p:sldId id="285" r:id="rId26"/>
    <p:sldId id="286" r:id="rId27"/>
    <p:sldId id="288" r:id="rId28"/>
    <p:sldId id="289" r:id="rId29"/>
    <p:sldId id="291" r:id="rId30"/>
    <p:sldId id="292" r:id="rId31"/>
    <p:sldId id="299" r:id="rId32"/>
    <p:sldId id="301" r:id="rId33"/>
    <p:sldId id="302" r:id="rId34"/>
    <p:sldId id="306" r:id="rId35"/>
    <p:sldId id="310" r:id="rId36"/>
    <p:sldId id="311" r:id="rId37"/>
    <p:sldId id="312" r:id="rId38"/>
    <p:sldId id="313" r:id="rId39"/>
    <p:sldId id="314" r:id="rId40"/>
    <p:sldId id="315" r:id="rId41"/>
    <p:sldId id="316" r:id="rId42"/>
    <p:sldId id="317" r:id="rId43"/>
    <p:sldId id="318" r:id="rId44"/>
    <p:sldId id="321" r:id="rId45"/>
    <p:sldId id="328" r:id="rId46"/>
    <p:sldId id="333" r:id="rId47"/>
    <p:sldId id="334" r:id="rId48"/>
    <p:sldId id="337" r:id="rId49"/>
    <p:sldId id="339" r:id="rId50"/>
    <p:sldId id="344" r:id="rId51"/>
    <p:sldId id="345" r:id="rId52"/>
    <p:sldId id="349" r:id="rId53"/>
    <p:sldId id="350" r:id="rId54"/>
    <p:sldId id="353" r:id="rId55"/>
    <p:sldId id="355" r:id="rId56"/>
    <p:sldId id="368" r:id="rId57"/>
    <p:sldId id="369" r:id="rId58"/>
    <p:sldId id="375" r:id="rId59"/>
    <p:sldId id="374" r:id="rId60"/>
    <p:sldId id="376" r:id="rId61"/>
    <p:sldId id="407" r:id="rId62"/>
    <p:sldId id="406" r:id="rId63"/>
    <p:sldId id="373" r:id="rId64"/>
    <p:sldId id="372" r:id="rId65"/>
    <p:sldId id="370" r:id="rId66"/>
    <p:sldId id="379" r:id="rId67"/>
    <p:sldId id="380" r:id="rId68"/>
    <p:sldId id="384" r:id="rId69"/>
    <p:sldId id="385" r:id="rId70"/>
    <p:sldId id="391" r:id="rId71"/>
    <p:sldId id="392" r:id="rId72"/>
    <p:sldId id="395" r:id="rId73"/>
    <p:sldId id="398" r:id="rId74"/>
    <p:sldId id="399" r:id="rId75"/>
    <p:sldId id="401" r:id="rId76"/>
    <p:sldId id="402" r:id="rId77"/>
    <p:sldId id="403" r:id="rId78"/>
    <p:sldId id="405" r:id="rId79"/>
    <p:sldId id="408" r:id="rId80"/>
    <p:sldId id="409" r:id="rId81"/>
    <p:sldId id="410" r:id="rId82"/>
    <p:sldId id="411" r:id="rId83"/>
    <p:sldId id="413" r:id="rId84"/>
    <p:sldId id="415" r:id="rId85"/>
    <p:sldId id="416" r:id="rId86"/>
    <p:sldId id="445" r:id="rId87"/>
    <p:sldId id="418" r:id="rId88"/>
    <p:sldId id="420" r:id="rId89"/>
    <p:sldId id="421" r:id="rId90"/>
    <p:sldId id="422" r:id="rId91"/>
    <p:sldId id="423" r:id="rId92"/>
    <p:sldId id="424" r:id="rId93"/>
    <p:sldId id="427" r:id="rId94"/>
    <p:sldId id="428" r:id="rId95"/>
    <p:sldId id="430" r:id="rId96"/>
    <p:sldId id="432" r:id="rId97"/>
    <p:sldId id="442" r:id="rId98"/>
    <p:sldId id="436" r:id="rId99"/>
    <p:sldId id="437" r:id="rId100"/>
    <p:sldId id="438" r:id="rId101"/>
    <p:sldId id="439" r:id="rId102"/>
    <p:sldId id="440" r:id="rId103"/>
    <p:sldId id="443" r:id="rId104"/>
    <p:sldId id="444" r:id="rId105"/>
  </p:sldIdLst>
  <p:sldSz cx="9144000" cy="6858000" type="screen4x3"/>
  <p:notesSz cx="6858000" cy="9658350"/>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ECFF"/>
    <a:srgbClr val="CA0202"/>
    <a:srgbClr val="FF5050"/>
    <a:srgbClr val="336699"/>
    <a:srgbClr val="FF0000"/>
    <a:srgbClr val="666699"/>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647" autoAdjust="0"/>
  </p:normalViewPr>
  <p:slideViewPr>
    <p:cSldViewPr>
      <p:cViewPr>
        <p:scale>
          <a:sx n="50" d="100"/>
          <a:sy n="50" d="100"/>
        </p:scale>
        <p:origin x="-150"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4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presProps" Target="pres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heme" Target="theme/theme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s-ES"/>
          </a:p>
        </p:txBody>
      </p:sp>
      <p:sp>
        <p:nvSpPr>
          <p:cNvPr id="418819"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418820" name="Rectangle 4"/>
          <p:cNvSpPr>
            <a:spLocks noGrp="1" noChangeArrowheads="1"/>
          </p:cNvSpPr>
          <p:nvPr>
            <p:ph type="ftr" sz="quarter" idx="2"/>
          </p:nvPr>
        </p:nvSpPr>
        <p:spPr bwMode="auto">
          <a:xfrm>
            <a:off x="0" y="9174163"/>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s-ES"/>
          </a:p>
        </p:txBody>
      </p:sp>
      <p:sp>
        <p:nvSpPr>
          <p:cNvPr id="418821" name="Rectangle 5"/>
          <p:cNvSpPr>
            <a:spLocks noGrp="1" noChangeArrowheads="1"/>
          </p:cNvSpPr>
          <p:nvPr>
            <p:ph type="sldNum" sz="quarter" idx="3"/>
          </p:nvPr>
        </p:nvSpPr>
        <p:spPr bwMode="auto">
          <a:xfrm>
            <a:off x="3884613" y="9174163"/>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A8EE6D-2983-436C-B5CD-D2EF396C0CDE}"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47138" name="Group 2"/>
          <p:cNvGrpSpPr>
            <a:grpSpLocks/>
          </p:cNvGrpSpPr>
          <p:nvPr/>
        </p:nvGrpSpPr>
        <p:grpSpPr bwMode="auto">
          <a:xfrm>
            <a:off x="-3222625" y="304800"/>
            <a:ext cx="11909425" cy="4724400"/>
            <a:chOff x="-2030" y="192"/>
            <a:chExt cx="7502" cy="2976"/>
          </a:xfrm>
        </p:grpSpPr>
        <p:sp>
          <p:nvSpPr>
            <p:cNvPr id="347139"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s-ES"/>
            </a:p>
          </p:txBody>
        </p:sp>
        <p:sp>
          <p:nvSpPr>
            <p:cNvPr id="34714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lgn="l"/>
              <a:endParaRPr lang="es-ES" sz="2400">
                <a:latin typeface="Times New Roman" pitchFamily="18" charset="0"/>
              </a:endParaRPr>
            </a:p>
          </p:txBody>
        </p:sp>
        <p:sp>
          <p:nvSpPr>
            <p:cNvPr id="34714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lgn="l"/>
              <a:endParaRPr lang="es-ES"/>
            </a:p>
          </p:txBody>
        </p:sp>
      </p:grpSp>
      <p:sp>
        <p:nvSpPr>
          <p:cNvPr id="347142" name="Rectangle 6"/>
          <p:cNvSpPr>
            <a:spLocks noGrp="1" noChangeArrowheads="1"/>
          </p:cNvSpPr>
          <p:nvPr>
            <p:ph type="ctrTitle"/>
          </p:nvPr>
        </p:nvSpPr>
        <p:spPr>
          <a:xfrm>
            <a:off x="1443038" y="985838"/>
            <a:ext cx="7239000" cy="1444625"/>
          </a:xfrm>
        </p:spPr>
        <p:txBody>
          <a:bodyPr/>
          <a:lstStyle>
            <a:lvl1pPr>
              <a:defRPr sz="4000"/>
            </a:lvl1pPr>
          </a:lstStyle>
          <a:p>
            <a:r>
              <a:rPr lang="es-ES"/>
              <a:t>Haga clic para cambiar el estilo de título	</a:t>
            </a:r>
          </a:p>
        </p:txBody>
      </p:sp>
      <p:sp>
        <p:nvSpPr>
          <p:cNvPr id="34714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347144" name="Rectangle 8"/>
          <p:cNvSpPr>
            <a:spLocks noGrp="1" noChangeArrowheads="1"/>
          </p:cNvSpPr>
          <p:nvPr>
            <p:ph type="dt" sz="half" idx="2"/>
          </p:nvPr>
        </p:nvSpPr>
        <p:spPr/>
        <p:txBody>
          <a:bodyPr/>
          <a:lstStyle>
            <a:lvl1pPr>
              <a:defRPr/>
            </a:lvl1pPr>
          </a:lstStyle>
          <a:p>
            <a:endParaRPr lang="es-ES"/>
          </a:p>
        </p:txBody>
      </p:sp>
      <p:sp>
        <p:nvSpPr>
          <p:cNvPr id="347145" name="Rectangle 9"/>
          <p:cNvSpPr>
            <a:spLocks noGrp="1" noChangeArrowheads="1"/>
          </p:cNvSpPr>
          <p:nvPr>
            <p:ph type="ftr" sz="quarter" idx="3"/>
          </p:nvPr>
        </p:nvSpPr>
        <p:spPr/>
        <p:txBody>
          <a:bodyPr/>
          <a:lstStyle>
            <a:lvl1pPr>
              <a:defRPr/>
            </a:lvl1pPr>
          </a:lstStyle>
          <a:p>
            <a:endParaRPr lang="es-ES"/>
          </a:p>
        </p:txBody>
      </p:sp>
      <p:sp>
        <p:nvSpPr>
          <p:cNvPr id="347146" name="Rectangle 10"/>
          <p:cNvSpPr>
            <a:spLocks noGrp="1" noChangeArrowheads="1"/>
          </p:cNvSpPr>
          <p:nvPr>
            <p:ph type="sldNum" sz="quarter" idx="4"/>
          </p:nvPr>
        </p:nvSpPr>
        <p:spPr/>
        <p:txBody>
          <a:bodyPr/>
          <a:lstStyle>
            <a:lvl1pPr>
              <a:defRPr/>
            </a:lvl1pPr>
          </a:lstStyle>
          <a:p>
            <a:fld id="{D2179B92-657A-4073-A442-83DB91074990}"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8A83E70-6CFC-4E66-8A41-07EC90E1AF1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BCEBBC2-2448-4BCD-89F3-D49125F2157A}"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914400" y="1524000"/>
            <a:ext cx="7623175" cy="1752600"/>
          </a:xfrm>
        </p:spPr>
        <p:txBody>
          <a:bodyPr/>
          <a:lstStyle>
            <a:lvl1pPr>
              <a:defRPr sz="5000"/>
            </a:lvl1pPr>
          </a:lstStyle>
          <a:p>
            <a:r>
              <a:rPr lang="es-ES" altLang="en-US"/>
              <a:t>Haga clic para cambiar el estilo de título	</a:t>
            </a:r>
          </a:p>
        </p:txBody>
      </p:sp>
      <p:sp>
        <p:nvSpPr>
          <p:cNvPr id="3522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352260" name="Rectangle 4"/>
          <p:cNvSpPr>
            <a:spLocks noGrp="1" noChangeArrowheads="1"/>
          </p:cNvSpPr>
          <p:nvPr>
            <p:ph type="dt" sz="half" idx="2"/>
          </p:nvPr>
        </p:nvSpPr>
        <p:spPr/>
        <p:txBody>
          <a:bodyPr/>
          <a:lstStyle>
            <a:lvl1pPr>
              <a:defRPr/>
            </a:lvl1pPr>
          </a:lstStyle>
          <a:p>
            <a:endParaRPr lang="es-ES" altLang="en-US"/>
          </a:p>
        </p:txBody>
      </p:sp>
      <p:sp>
        <p:nvSpPr>
          <p:cNvPr id="352261" name="Rectangle 5"/>
          <p:cNvSpPr>
            <a:spLocks noGrp="1" noChangeArrowheads="1"/>
          </p:cNvSpPr>
          <p:nvPr>
            <p:ph type="ftr" sz="quarter" idx="3"/>
          </p:nvPr>
        </p:nvSpPr>
        <p:spPr>
          <a:xfrm>
            <a:off x="3124200" y="6243638"/>
            <a:ext cx="2895600" cy="457200"/>
          </a:xfrm>
        </p:spPr>
        <p:txBody>
          <a:bodyPr/>
          <a:lstStyle>
            <a:lvl1pPr>
              <a:defRPr/>
            </a:lvl1pPr>
          </a:lstStyle>
          <a:p>
            <a:endParaRPr lang="es-ES" altLang="en-US"/>
          </a:p>
        </p:txBody>
      </p:sp>
      <p:sp>
        <p:nvSpPr>
          <p:cNvPr id="352262" name="Rectangle 6"/>
          <p:cNvSpPr>
            <a:spLocks noGrp="1" noChangeArrowheads="1"/>
          </p:cNvSpPr>
          <p:nvPr>
            <p:ph type="sldNum" sz="quarter" idx="4"/>
          </p:nvPr>
        </p:nvSpPr>
        <p:spPr/>
        <p:txBody>
          <a:bodyPr/>
          <a:lstStyle>
            <a:lvl1pPr>
              <a:defRPr/>
            </a:lvl1pPr>
          </a:lstStyle>
          <a:p>
            <a:fld id="{F9310CBD-3318-4F32-914F-43D11CE98767}" type="slidenum">
              <a:rPr lang="es-ES" altLang="en-US"/>
              <a:pPr/>
              <a:t>‹Nº›</a:t>
            </a:fld>
            <a:endParaRPr lang="es-ES" altLang="en-US"/>
          </a:p>
        </p:txBody>
      </p:sp>
      <p:sp>
        <p:nvSpPr>
          <p:cNvPr id="35226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s-ES"/>
          </a:p>
        </p:txBody>
      </p:sp>
      <p:sp>
        <p:nvSpPr>
          <p:cNvPr id="35226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s-E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ltLang="en-US"/>
          </a:p>
        </p:txBody>
      </p:sp>
      <p:sp>
        <p:nvSpPr>
          <p:cNvPr id="5" name="4 Marcador de pie de página"/>
          <p:cNvSpPr>
            <a:spLocks noGrp="1"/>
          </p:cNvSpPr>
          <p:nvPr>
            <p:ph type="ftr" sz="quarter" idx="11"/>
          </p:nvPr>
        </p:nvSpPr>
        <p:spPr/>
        <p:txBody>
          <a:bodyPr/>
          <a:lstStyle>
            <a:lvl1pPr>
              <a:defRPr/>
            </a:lvl1pPr>
          </a:lstStyle>
          <a:p>
            <a:endParaRPr lang="es-ES" altLang="en-US"/>
          </a:p>
        </p:txBody>
      </p:sp>
      <p:sp>
        <p:nvSpPr>
          <p:cNvPr id="6" name="5 Marcador de número de diapositiva"/>
          <p:cNvSpPr>
            <a:spLocks noGrp="1"/>
          </p:cNvSpPr>
          <p:nvPr>
            <p:ph type="sldNum" sz="quarter" idx="12"/>
          </p:nvPr>
        </p:nvSpPr>
        <p:spPr/>
        <p:txBody>
          <a:bodyPr/>
          <a:lstStyle>
            <a:lvl1pPr>
              <a:defRPr/>
            </a:lvl1pPr>
          </a:lstStyle>
          <a:p>
            <a:fld id="{F85D255F-91EF-41A4-AB35-A01B0A5ACADC}" type="slidenum">
              <a:rPr lang="es-ES" altLang="en-US"/>
              <a:pPr/>
              <a:t>‹Nº›</a:t>
            </a:fld>
            <a:endParaRPr lang="es-E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n-US"/>
          </a:p>
        </p:txBody>
      </p:sp>
      <p:sp>
        <p:nvSpPr>
          <p:cNvPr id="5" name="4 Marcador de pie de página"/>
          <p:cNvSpPr>
            <a:spLocks noGrp="1"/>
          </p:cNvSpPr>
          <p:nvPr>
            <p:ph type="ftr" sz="quarter" idx="11"/>
          </p:nvPr>
        </p:nvSpPr>
        <p:spPr/>
        <p:txBody>
          <a:bodyPr/>
          <a:lstStyle>
            <a:lvl1pPr>
              <a:defRPr/>
            </a:lvl1pPr>
          </a:lstStyle>
          <a:p>
            <a:endParaRPr lang="es-ES" altLang="en-US"/>
          </a:p>
        </p:txBody>
      </p:sp>
      <p:sp>
        <p:nvSpPr>
          <p:cNvPr id="6" name="5 Marcador de número de diapositiva"/>
          <p:cNvSpPr>
            <a:spLocks noGrp="1"/>
          </p:cNvSpPr>
          <p:nvPr>
            <p:ph type="sldNum" sz="quarter" idx="12"/>
          </p:nvPr>
        </p:nvSpPr>
        <p:spPr/>
        <p:txBody>
          <a:bodyPr/>
          <a:lstStyle>
            <a:lvl1pPr>
              <a:defRPr/>
            </a:lvl1pPr>
          </a:lstStyle>
          <a:p>
            <a:fld id="{F8B21152-CEC3-4903-A185-EACD3FE77FFF}" type="slidenum">
              <a:rPr lang="es-ES" altLang="en-US"/>
              <a:pPr/>
              <a:t>‹Nº›</a:t>
            </a:fld>
            <a:endParaRPr lang="es-E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ltLang="en-US"/>
          </a:p>
        </p:txBody>
      </p:sp>
      <p:sp>
        <p:nvSpPr>
          <p:cNvPr id="6" name="5 Marcador de pie de página"/>
          <p:cNvSpPr>
            <a:spLocks noGrp="1"/>
          </p:cNvSpPr>
          <p:nvPr>
            <p:ph type="ftr" sz="quarter" idx="11"/>
          </p:nvPr>
        </p:nvSpPr>
        <p:spPr/>
        <p:txBody>
          <a:bodyPr/>
          <a:lstStyle>
            <a:lvl1pPr>
              <a:defRPr/>
            </a:lvl1pPr>
          </a:lstStyle>
          <a:p>
            <a:endParaRPr lang="es-ES" altLang="en-US"/>
          </a:p>
        </p:txBody>
      </p:sp>
      <p:sp>
        <p:nvSpPr>
          <p:cNvPr id="7" name="6 Marcador de número de diapositiva"/>
          <p:cNvSpPr>
            <a:spLocks noGrp="1"/>
          </p:cNvSpPr>
          <p:nvPr>
            <p:ph type="sldNum" sz="quarter" idx="12"/>
          </p:nvPr>
        </p:nvSpPr>
        <p:spPr/>
        <p:txBody>
          <a:bodyPr/>
          <a:lstStyle>
            <a:lvl1pPr>
              <a:defRPr/>
            </a:lvl1pPr>
          </a:lstStyle>
          <a:p>
            <a:fld id="{3E192833-F847-495D-BEEC-D5CD747393B9}" type="slidenum">
              <a:rPr lang="es-ES" altLang="en-US"/>
              <a:pPr/>
              <a:t>‹Nº›</a:t>
            </a:fld>
            <a:endParaRPr lang="es-E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ltLang="en-US"/>
          </a:p>
        </p:txBody>
      </p:sp>
      <p:sp>
        <p:nvSpPr>
          <p:cNvPr id="8" name="7 Marcador de pie de página"/>
          <p:cNvSpPr>
            <a:spLocks noGrp="1"/>
          </p:cNvSpPr>
          <p:nvPr>
            <p:ph type="ftr" sz="quarter" idx="11"/>
          </p:nvPr>
        </p:nvSpPr>
        <p:spPr/>
        <p:txBody>
          <a:bodyPr/>
          <a:lstStyle>
            <a:lvl1pPr>
              <a:defRPr/>
            </a:lvl1pPr>
          </a:lstStyle>
          <a:p>
            <a:endParaRPr lang="es-ES" altLang="en-US"/>
          </a:p>
        </p:txBody>
      </p:sp>
      <p:sp>
        <p:nvSpPr>
          <p:cNvPr id="9" name="8 Marcador de número de diapositiva"/>
          <p:cNvSpPr>
            <a:spLocks noGrp="1"/>
          </p:cNvSpPr>
          <p:nvPr>
            <p:ph type="sldNum" sz="quarter" idx="12"/>
          </p:nvPr>
        </p:nvSpPr>
        <p:spPr/>
        <p:txBody>
          <a:bodyPr/>
          <a:lstStyle>
            <a:lvl1pPr>
              <a:defRPr/>
            </a:lvl1pPr>
          </a:lstStyle>
          <a:p>
            <a:fld id="{5986F15C-881C-4FD6-8223-8C4699D0EC24}" type="slidenum">
              <a:rPr lang="es-ES" altLang="en-US"/>
              <a:pPr/>
              <a:t>‹Nº›</a:t>
            </a:fld>
            <a:endParaRPr lang="es-E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ltLang="en-US"/>
          </a:p>
        </p:txBody>
      </p:sp>
      <p:sp>
        <p:nvSpPr>
          <p:cNvPr id="4" name="3 Marcador de pie de página"/>
          <p:cNvSpPr>
            <a:spLocks noGrp="1"/>
          </p:cNvSpPr>
          <p:nvPr>
            <p:ph type="ftr" sz="quarter" idx="11"/>
          </p:nvPr>
        </p:nvSpPr>
        <p:spPr/>
        <p:txBody>
          <a:bodyPr/>
          <a:lstStyle>
            <a:lvl1pPr>
              <a:defRPr/>
            </a:lvl1pPr>
          </a:lstStyle>
          <a:p>
            <a:endParaRPr lang="es-ES" altLang="en-US"/>
          </a:p>
        </p:txBody>
      </p:sp>
      <p:sp>
        <p:nvSpPr>
          <p:cNvPr id="5" name="4 Marcador de número de diapositiva"/>
          <p:cNvSpPr>
            <a:spLocks noGrp="1"/>
          </p:cNvSpPr>
          <p:nvPr>
            <p:ph type="sldNum" sz="quarter" idx="12"/>
          </p:nvPr>
        </p:nvSpPr>
        <p:spPr/>
        <p:txBody>
          <a:bodyPr/>
          <a:lstStyle>
            <a:lvl1pPr>
              <a:defRPr/>
            </a:lvl1pPr>
          </a:lstStyle>
          <a:p>
            <a:fld id="{1DE20E9A-8864-4AEC-92A1-3E0A4EDA99C7}" type="slidenum">
              <a:rPr lang="es-ES" altLang="en-US"/>
              <a:pPr/>
              <a:t>‹Nº›</a:t>
            </a:fld>
            <a:endParaRPr lang="es-E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n-US"/>
          </a:p>
        </p:txBody>
      </p:sp>
      <p:sp>
        <p:nvSpPr>
          <p:cNvPr id="3" name="2 Marcador de pie de página"/>
          <p:cNvSpPr>
            <a:spLocks noGrp="1"/>
          </p:cNvSpPr>
          <p:nvPr>
            <p:ph type="ftr" sz="quarter" idx="11"/>
          </p:nvPr>
        </p:nvSpPr>
        <p:spPr/>
        <p:txBody>
          <a:bodyPr/>
          <a:lstStyle>
            <a:lvl1pPr>
              <a:defRPr/>
            </a:lvl1pPr>
          </a:lstStyle>
          <a:p>
            <a:endParaRPr lang="es-ES" altLang="en-US"/>
          </a:p>
        </p:txBody>
      </p:sp>
      <p:sp>
        <p:nvSpPr>
          <p:cNvPr id="4" name="3 Marcador de número de diapositiva"/>
          <p:cNvSpPr>
            <a:spLocks noGrp="1"/>
          </p:cNvSpPr>
          <p:nvPr>
            <p:ph type="sldNum" sz="quarter" idx="12"/>
          </p:nvPr>
        </p:nvSpPr>
        <p:spPr/>
        <p:txBody>
          <a:bodyPr/>
          <a:lstStyle>
            <a:lvl1pPr>
              <a:defRPr/>
            </a:lvl1pPr>
          </a:lstStyle>
          <a:p>
            <a:fld id="{45487BCB-A29D-455D-A8CD-495C3495C034}" type="slidenum">
              <a:rPr lang="es-ES" altLang="en-US"/>
              <a:pPr/>
              <a:t>‹Nº›</a:t>
            </a:fld>
            <a:endParaRPr lang="es-E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n-US"/>
          </a:p>
        </p:txBody>
      </p:sp>
      <p:sp>
        <p:nvSpPr>
          <p:cNvPr id="6" name="5 Marcador de pie de página"/>
          <p:cNvSpPr>
            <a:spLocks noGrp="1"/>
          </p:cNvSpPr>
          <p:nvPr>
            <p:ph type="ftr" sz="quarter" idx="11"/>
          </p:nvPr>
        </p:nvSpPr>
        <p:spPr/>
        <p:txBody>
          <a:bodyPr/>
          <a:lstStyle>
            <a:lvl1pPr>
              <a:defRPr/>
            </a:lvl1pPr>
          </a:lstStyle>
          <a:p>
            <a:endParaRPr lang="es-ES" altLang="en-US"/>
          </a:p>
        </p:txBody>
      </p:sp>
      <p:sp>
        <p:nvSpPr>
          <p:cNvPr id="7" name="6 Marcador de número de diapositiva"/>
          <p:cNvSpPr>
            <a:spLocks noGrp="1"/>
          </p:cNvSpPr>
          <p:nvPr>
            <p:ph type="sldNum" sz="quarter" idx="12"/>
          </p:nvPr>
        </p:nvSpPr>
        <p:spPr/>
        <p:txBody>
          <a:bodyPr/>
          <a:lstStyle>
            <a:lvl1pPr>
              <a:defRPr/>
            </a:lvl1pPr>
          </a:lstStyle>
          <a:p>
            <a:fld id="{5BFBDAD0-6982-4A55-9187-2323BD3A0417}" type="slidenum">
              <a:rPr lang="es-ES" altLang="en-US"/>
              <a:pPr/>
              <a:t>‹Nº›</a:t>
            </a:fld>
            <a:endParaRPr lang="es-E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CA800A9-048C-4ABC-AE20-7DE79C65F6C8}"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n-US"/>
          </a:p>
        </p:txBody>
      </p:sp>
      <p:sp>
        <p:nvSpPr>
          <p:cNvPr id="6" name="5 Marcador de pie de página"/>
          <p:cNvSpPr>
            <a:spLocks noGrp="1"/>
          </p:cNvSpPr>
          <p:nvPr>
            <p:ph type="ftr" sz="quarter" idx="11"/>
          </p:nvPr>
        </p:nvSpPr>
        <p:spPr/>
        <p:txBody>
          <a:bodyPr/>
          <a:lstStyle>
            <a:lvl1pPr>
              <a:defRPr/>
            </a:lvl1pPr>
          </a:lstStyle>
          <a:p>
            <a:endParaRPr lang="es-ES" altLang="en-US"/>
          </a:p>
        </p:txBody>
      </p:sp>
      <p:sp>
        <p:nvSpPr>
          <p:cNvPr id="7" name="6 Marcador de número de diapositiva"/>
          <p:cNvSpPr>
            <a:spLocks noGrp="1"/>
          </p:cNvSpPr>
          <p:nvPr>
            <p:ph type="sldNum" sz="quarter" idx="12"/>
          </p:nvPr>
        </p:nvSpPr>
        <p:spPr/>
        <p:txBody>
          <a:bodyPr/>
          <a:lstStyle>
            <a:lvl1pPr>
              <a:defRPr/>
            </a:lvl1pPr>
          </a:lstStyle>
          <a:p>
            <a:fld id="{366429AB-0D3B-4D29-BA98-F2E10825A901}" type="slidenum">
              <a:rPr lang="es-ES" altLang="en-US"/>
              <a:pPr/>
              <a:t>‹Nº›</a:t>
            </a:fld>
            <a:endParaRPr lang="es-E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ltLang="en-US"/>
          </a:p>
        </p:txBody>
      </p:sp>
      <p:sp>
        <p:nvSpPr>
          <p:cNvPr id="5" name="4 Marcador de pie de página"/>
          <p:cNvSpPr>
            <a:spLocks noGrp="1"/>
          </p:cNvSpPr>
          <p:nvPr>
            <p:ph type="ftr" sz="quarter" idx="11"/>
          </p:nvPr>
        </p:nvSpPr>
        <p:spPr/>
        <p:txBody>
          <a:bodyPr/>
          <a:lstStyle>
            <a:lvl1pPr>
              <a:defRPr/>
            </a:lvl1pPr>
          </a:lstStyle>
          <a:p>
            <a:endParaRPr lang="es-ES" altLang="en-US"/>
          </a:p>
        </p:txBody>
      </p:sp>
      <p:sp>
        <p:nvSpPr>
          <p:cNvPr id="6" name="5 Marcador de número de diapositiva"/>
          <p:cNvSpPr>
            <a:spLocks noGrp="1"/>
          </p:cNvSpPr>
          <p:nvPr>
            <p:ph type="sldNum" sz="quarter" idx="12"/>
          </p:nvPr>
        </p:nvSpPr>
        <p:spPr/>
        <p:txBody>
          <a:bodyPr/>
          <a:lstStyle>
            <a:lvl1pPr>
              <a:defRPr/>
            </a:lvl1pPr>
          </a:lstStyle>
          <a:p>
            <a:fld id="{3B471B98-0E72-4CC5-8D1D-5756ED96BBFD}" type="slidenum">
              <a:rPr lang="es-ES" altLang="en-US"/>
              <a:pPr/>
              <a:t>‹Nº›</a:t>
            </a:fld>
            <a:endParaRPr lang="es-E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ltLang="en-US"/>
          </a:p>
        </p:txBody>
      </p:sp>
      <p:sp>
        <p:nvSpPr>
          <p:cNvPr id="5" name="4 Marcador de pie de página"/>
          <p:cNvSpPr>
            <a:spLocks noGrp="1"/>
          </p:cNvSpPr>
          <p:nvPr>
            <p:ph type="ftr" sz="quarter" idx="11"/>
          </p:nvPr>
        </p:nvSpPr>
        <p:spPr/>
        <p:txBody>
          <a:bodyPr/>
          <a:lstStyle>
            <a:lvl1pPr>
              <a:defRPr/>
            </a:lvl1pPr>
          </a:lstStyle>
          <a:p>
            <a:endParaRPr lang="es-ES" altLang="en-US"/>
          </a:p>
        </p:txBody>
      </p:sp>
      <p:sp>
        <p:nvSpPr>
          <p:cNvPr id="6" name="5 Marcador de número de diapositiva"/>
          <p:cNvSpPr>
            <a:spLocks noGrp="1"/>
          </p:cNvSpPr>
          <p:nvPr>
            <p:ph type="sldNum" sz="quarter" idx="12"/>
          </p:nvPr>
        </p:nvSpPr>
        <p:spPr/>
        <p:txBody>
          <a:bodyPr/>
          <a:lstStyle>
            <a:lvl1pPr>
              <a:defRPr/>
            </a:lvl1pPr>
          </a:lstStyle>
          <a:p>
            <a:fld id="{11BE5F12-04AA-458A-92BC-7A975727B520}" type="slidenum">
              <a:rPr lang="es-ES" altLang="en-US"/>
              <a:pPr/>
              <a:t>‹Nº›</a:t>
            </a:fld>
            <a:endParaRPr lang="es-E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70690" name="Rectangle 2"/>
          <p:cNvSpPr>
            <a:spLocks noGrp="1" noChangeArrowheads="1"/>
          </p:cNvSpPr>
          <p:nvPr>
            <p:ph type="ctrTitle" sz="quarter"/>
          </p:nvPr>
        </p:nvSpPr>
        <p:spPr>
          <a:xfrm>
            <a:off x="2738438" y="1381125"/>
            <a:ext cx="6253162" cy="2333625"/>
          </a:xfrm>
        </p:spPr>
        <p:txBody>
          <a:bodyPr/>
          <a:lstStyle>
            <a:lvl1pPr>
              <a:defRPr/>
            </a:lvl1pPr>
          </a:lstStyle>
          <a:p>
            <a:r>
              <a:rPr lang="es-ES"/>
              <a:t>Haga clic para modificar el estilo de título del patrón</a:t>
            </a:r>
          </a:p>
        </p:txBody>
      </p:sp>
      <p:sp>
        <p:nvSpPr>
          <p:cNvPr id="370691" name="Rectangle 3"/>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r>
              <a:rPr lang="es-ES"/>
              <a:t>Haga clic para modificar el estilo de subtítulo del patrón</a:t>
            </a:r>
          </a:p>
        </p:txBody>
      </p:sp>
      <p:sp>
        <p:nvSpPr>
          <p:cNvPr id="370692" name="Rectangle 4"/>
          <p:cNvSpPr>
            <a:spLocks noGrp="1" noChangeArrowheads="1"/>
          </p:cNvSpPr>
          <p:nvPr>
            <p:ph type="dt" sz="quarter" idx="2"/>
          </p:nvPr>
        </p:nvSpPr>
        <p:spPr>
          <a:xfrm>
            <a:off x="2743200" y="5410200"/>
            <a:ext cx="6248400" cy="457200"/>
          </a:xfrm>
        </p:spPr>
        <p:txBody>
          <a:bodyPr wrap="none"/>
          <a:lstStyle>
            <a:lvl1pPr>
              <a:defRPr sz="3200" b="1">
                <a:latin typeface="+mn-lt"/>
              </a:defRPr>
            </a:lvl1pPr>
          </a:lstStyle>
          <a:p>
            <a:endParaRPr lang="es-ES"/>
          </a:p>
        </p:txBody>
      </p:sp>
      <p:grpSp>
        <p:nvGrpSpPr>
          <p:cNvPr id="370693" name="Group 5"/>
          <p:cNvGrpSpPr>
            <a:grpSpLocks/>
          </p:cNvGrpSpPr>
          <p:nvPr/>
        </p:nvGrpSpPr>
        <p:grpSpPr bwMode="auto">
          <a:xfrm>
            <a:off x="0" y="0"/>
            <a:ext cx="1557338" cy="6878638"/>
            <a:chOff x="0" y="-6"/>
            <a:chExt cx="981" cy="4333"/>
          </a:xfrm>
        </p:grpSpPr>
        <p:sp>
          <p:nvSpPr>
            <p:cNvPr id="370694" name="Rectangle 6"/>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s-ES"/>
            </a:p>
          </p:txBody>
        </p:sp>
        <p:sp>
          <p:nvSpPr>
            <p:cNvPr id="370695" name="Rectangle 7"/>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70696" name="Rectangle 8"/>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s-ES"/>
            </a:p>
          </p:txBody>
        </p:sp>
        <p:sp>
          <p:nvSpPr>
            <p:cNvPr id="370697" name="Rectangle 9"/>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70698" name="Freeform 10"/>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699" name="Freeform 11"/>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0" name="Freeform 12"/>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1" name="Freeform 13"/>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2" name="Freeform 14"/>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3" name="Freeform 15"/>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4" name="Freeform 16"/>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5" name="Freeform 17"/>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06" name="Rectangle 18"/>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s-ES"/>
            </a:p>
          </p:txBody>
        </p:sp>
        <p:sp>
          <p:nvSpPr>
            <p:cNvPr id="370707" name="Rectangle 19"/>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70708" name="Rectangle 20"/>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s-ES"/>
            </a:p>
          </p:txBody>
        </p:sp>
        <p:sp>
          <p:nvSpPr>
            <p:cNvPr id="370709" name="Rectangle 21"/>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70710" name="Freeform 22"/>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1" name="Freeform 23"/>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2" name="Freeform 24"/>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3" name="Freeform 25"/>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4" name="Freeform 26"/>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5" name="Freeform 27"/>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6" name="Freeform 28"/>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7" name="Freeform 29"/>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8" name="Freeform 30"/>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19" name="Freeform 31"/>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20" name="Rectangle 32"/>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es-ES"/>
            </a:p>
          </p:txBody>
        </p:sp>
        <p:sp>
          <p:nvSpPr>
            <p:cNvPr id="370721" name="Line 33"/>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es-ES"/>
            </a:p>
          </p:txBody>
        </p:sp>
        <p:sp>
          <p:nvSpPr>
            <p:cNvPr id="370722" name="Line 34"/>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es-ES"/>
            </a:p>
          </p:txBody>
        </p:sp>
      </p:grpSp>
      <p:grpSp>
        <p:nvGrpSpPr>
          <p:cNvPr id="370723" name="Group 35"/>
          <p:cNvGrpSpPr>
            <a:grpSpLocks/>
          </p:cNvGrpSpPr>
          <p:nvPr/>
        </p:nvGrpSpPr>
        <p:grpSpPr bwMode="auto">
          <a:xfrm>
            <a:off x="523875" y="1428750"/>
            <a:ext cx="2095500" cy="2095500"/>
            <a:chOff x="330" y="900"/>
            <a:chExt cx="1320" cy="1320"/>
          </a:xfrm>
        </p:grpSpPr>
        <p:sp>
          <p:nvSpPr>
            <p:cNvPr id="370724" name="Rectangle 36"/>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endParaRPr lang="es-ES"/>
            </a:p>
          </p:txBody>
        </p:sp>
        <p:grpSp>
          <p:nvGrpSpPr>
            <p:cNvPr id="370725" name="Group 37"/>
            <p:cNvGrpSpPr>
              <a:grpSpLocks/>
            </p:cNvGrpSpPr>
            <p:nvPr/>
          </p:nvGrpSpPr>
          <p:grpSpPr bwMode="auto">
            <a:xfrm>
              <a:off x="330" y="1015"/>
              <a:ext cx="1079" cy="1060"/>
              <a:chOff x="330" y="1015"/>
              <a:chExt cx="1079" cy="1060"/>
            </a:xfrm>
          </p:grpSpPr>
          <p:grpSp>
            <p:nvGrpSpPr>
              <p:cNvPr id="370726" name="Group 38"/>
              <p:cNvGrpSpPr>
                <a:grpSpLocks/>
              </p:cNvGrpSpPr>
              <p:nvPr/>
            </p:nvGrpSpPr>
            <p:grpSpPr bwMode="auto">
              <a:xfrm>
                <a:off x="330" y="1015"/>
                <a:ext cx="1079" cy="1060"/>
                <a:chOff x="330" y="1015"/>
                <a:chExt cx="1079" cy="1060"/>
              </a:xfrm>
            </p:grpSpPr>
            <p:grpSp>
              <p:nvGrpSpPr>
                <p:cNvPr id="370727" name="Group 39"/>
                <p:cNvGrpSpPr>
                  <a:grpSpLocks/>
                </p:cNvGrpSpPr>
                <p:nvPr/>
              </p:nvGrpSpPr>
              <p:grpSpPr bwMode="auto">
                <a:xfrm>
                  <a:off x="330" y="1015"/>
                  <a:ext cx="1079" cy="1060"/>
                  <a:chOff x="330" y="1015"/>
                  <a:chExt cx="1079" cy="1060"/>
                </a:xfrm>
              </p:grpSpPr>
              <p:sp>
                <p:nvSpPr>
                  <p:cNvPr id="370728" name="Rectangle 40"/>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endParaRPr lang="es-ES"/>
                  </a:p>
                </p:txBody>
              </p:sp>
              <p:sp>
                <p:nvSpPr>
                  <p:cNvPr id="370729" name="Rectangle 41"/>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endParaRPr lang="es-ES"/>
                  </a:p>
                </p:txBody>
              </p:sp>
              <p:sp>
                <p:nvSpPr>
                  <p:cNvPr id="370730" name="AutoShape 42"/>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s-ES"/>
                  </a:p>
                </p:txBody>
              </p:sp>
              <p:sp>
                <p:nvSpPr>
                  <p:cNvPr id="370731" name="AutoShape 43"/>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s-ES"/>
                  </a:p>
                </p:txBody>
              </p:sp>
            </p:grpSp>
            <p:sp>
              <p:nvSpPr>
                <p:cNvPr id="370732" name="Rectangle 44"/>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endParaRPr lang="es-ES"/>
                </a:p>
              </p:txBody>
            </p:sp>
            <p:sp>
              <p:nvSpPr>
                <p:cNvPr id="370733" name="Oval 45"/>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70734" name="Oval 46"/>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70735" name="Oval 47"/>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grpSp>
          <p:grpSp>
            <p:nvGrpSpPr>
              <p:cNvPr id="370736" name="Group 48"/>
              <p:cNvGrpSpPr>
                <a:grpSpLocks/>
              </p:cNvGrpSpPr>
              <p:nvPr/>
            </p:nvGrpSpPr>
            <p:grpSpPr bwMode="auto">
              <a:xfrm>
                <a:off x="634" y="1345"/>
                <a:ext cx="447" cy="402"/>
                <a:chOff x="634" y="1345"/>
                <a:chExt cx="447" cy="402"/>
              </a:xfrm>
            </p:grpSpPr>
            <p:sp>
              <p:nvSpPr>
                <p:cNvPr id="370737" name="Arc 49"/>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38" name="Arc 50"/>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endParaRPr lang="es-ES"/>
                </a:p>
              </p:txBody>
            </p:sp>
            <p:sp>
              <p:nvSpPr>
                <p:cNvPr id="370739" name="AutoShape 51"/>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endParaRPr lang="es-ES"/>
                </a:p>
              </p:txBody>
            </p:sp>
            <p:sp>
              <p:nvSpPr>
                <p:cNvPr id="370740" name="Freeform 52"/>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41" name="Freeform 53"/>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70742" name="Oval 54"/>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grpSp>
        </p:grpSp>
      </p:grpSp>
      <p:sp>
        <p:nvSpPr>
          <p:cNvPr id="370743" name="Rectangle 55"/>
          <p:cNvSpPr>
            <a:spLocks noGrp="1" noChangeArrowheads="1"/>
          </p:cNvSpPr>
          <p:nvPr>
            <p:ph type="ftr" sz="quarter" idx="3"/>
          </p:nvPr>
        </p:nvSpPr>
        <p:spPr/>
        <p:txBody>
          <a:bodyPr/>
          <a:lstStyle>
            <a:lvl1pPr>
              <a:defRPr/>
            </a:lvl1pPr>
          </a:lstStyle>
          <a:p>
            <a:endParaRPr lang="es-ES"/>
          </a:p>
        </p:txBody>
      </p:sp>
      <p:sp>
        <p:nvSpPr>
          <p:cNvPr id="370744" name="Rectangle 56"/>
          <p:cNvSpPr>
            <a:spLocks noGrp="1" noChangeArrowheads="1"/>
          </p:cNvSpPr>
          <p:nvPr>
            <p:ph type="sldNum" sz="quarter" idx="4"/>
          </p:nvPr>
        </p:nvSpPr>
        <p:spPr/>
        <p:txBody>
          <a:bodyPr/>
          <a:lstStyle>
            <a:lvl1pPr>
              <a:defRPr/>
            </a:lvl1pPr>
          </a:lstStyle>
          <a:p>
            <a:fld id="{94D746F1-FD66-4672-952F-C08135E81912}" type="slidenum">
              <a:rPr lang="es-ES"/>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ABEF272-646E-4612-8AB0-6075EC71B5AA}" type="slidenum">
              <a:rPr lang="es-ES"/>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9ADAE82-2436-4527-B806-8A44CBC465FA}" type="slidenum">
              <a:rPr lang="es-ES"/>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EB094CD-C1C2-43FC-9F95-3903F745DC32}" type="slidenum">
              <a:rPr lang="es-ES"/>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53B2AC4-0E4F-401F-A1E7-794B9179EE01}" type="slidenum">
              <a:rPr lang="es-ES"/>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536E6A74-85FF-4840-B3F3-4F6F3A9B9453}" type="slidenum">
              <a:rPr lang="es-ES"/>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1B751A4-9429-4B31-B071-A01EF5B21E4B}"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3C3BDCD-6EED-4693-A5B1-AEC12FEE8EC5}" type="slidenum">
              <a:rPr lang="es-ES"/>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21EDC60-BABD-4A01-8FFB-410CEF379391}" type="slidenum">
              <a:rPr lang="es-ES"/>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F792ADC-856C-4658-B550-23EB714E64A0}" type="slidenum">
              <a:rPr lang="es-ES"/>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03EAA0F-F117-457D-BB79-E5171917A4BE}" type="slidenum">
              <a:rPr lang="es-ES"/>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19938" y="228600"/>
            <a:ext cx="1871662" cy="60102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500188" y="228600"/>
            <a:ext cx="5467350" cy="60102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382AAA2-207C-4E05-BE16-1AC27B1C760C}" type="slidenum">
              <a:rPr lang="es-ES"/>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98338" name="Group 2"/>
          <p:cNvGrpSpPr>
            <a:grpSpLocks/>
          </p:cNvGrpSpPr>
          <p:nvPr/>
        </p:nvGrpSpPr>
        <p:grpSpPr bwMode="auto">
          <a:xfrm>
            <a:off x="0" y="0"/>
            <a:ext cx="8763000" cy="5943600"/>
            <a:chOff x="0" y="0"/>
            <a:chExt cx="5520" cy="3744"/>
          </a:xfrm>
        </p:grpSpPr>
        <p:sp>
          <p:nvSpPr>
            <p:cNvPr id="398339"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endParaRPr lang="es-ES" sz="2400">
                <a:latin typeface="Times New Roman" pitchFamily="18" charset="0"/>
              </a:endParaRPr>
            </a:p>
          </p:txBody>
        </p:sp>
        <p:grpSp>
          <p:nvGrpSpPr>
            <p:cNvPr id="398340" name="Group 4"/>
            <p:cNvGrpSpPr>
              <a:grpSpLocks/>
            </p:cNvGrpSpPr>
            <p:nvPr userDrawn="1"/>
          </p:nvGrpSpPr>
          <p:grpSpPr bwMode="auto">
            <a:xfrm>
              <a:off x="0" y="2208"/>
              <a:ext cx="5520" cy="1536"/>
              <a:chOff x="0" y="2208"/>
              <a:chExt cx="5520" cy="1536"/>
            </a:xfrm>
          </p:grpSpPr>
          <p:sp>
            <p:nvSpPr>
              <p:cNvPr id="398341"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endParaRPr lang="es-ES" sz="2400">
                  <a:latin typeface="Times New Roman" pitchFamily="18" charset="0"/>
                </a:endParaRPr>
              </a:p>
            </p:txBody>
          </p:sp>
          <p:sp>
            <p:nvSpPr>
              <p:cNvPr id="398342"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endParaRPr lang="es-ES" sz="2400">
                  <a:latin typeface="Times New Roman" pitchFamily="18" charset="0"/>
                </a:endParaRPr>
              </a:p>
            </p:txBody>
          </p:sp>
          <p:sp>
            <p:nvSpPr>
              <p:cNvPr id="398343"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s-ES"/>
              </a:p>
            </p:txBody>
          </p:sp>
        </p:grpSp>
        <p:grpSp>
          <p:nvGrpSpPr>
            <p:cNvPr id="398344" name="Group 8"/>
            <p:cNvGrpSpPr>
              <a:grpSpLocks/>
            </p:cNvGrpSpPr>
            <p:nvPr userDrawn="1"/>
          </p:nvGrpSpPr>
          <p:grpSpPr bwMode="auto">
            <a:xfrm>
              <a:off x="400" y="336"/>
              <a:ext cx="5088" cy="192"/>
              <a:chOff x="400" y="336"/>
              <a:chExt cx="5088" cy="192"/>
            </a:xfrm>
          </p:grpSpPr>
          <p:sp>
            <p:nvSpPr>
              <p:cNvPr id="398345"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endParaRPr lang="es-ES" sz="2400">
                  <a:latin typeface="Times New Roman" pitchFamily="18" charset="0"/>
                </a:endParaRPr>
              </a:p>
            </p:txBody>
          </p:sp>
          <p:sp>
            <p:nvSpPr>
              <p:cNvPr id="398346"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s-ES"/>
              </a:p>
            </p:txBody>
          </p:sp>
        </p:grpSp>
      </p:grpSp>
      <p:sp>
        <p:nvSpPr>
          <p:cNvPr id="398347"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cambiar el estilo de título	</a:t>
            </a:r>
          </a:p>
        </p:txBody>
      </p:sp>
      <p:sp>
        <p:nvSpPr>
          <p:cNvPr id="39834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398349" name="Rectangle 13"/>
          <p:cNvSpPr>
            <a:spLocks noGrp="1" noChangeArrowheads="1"/>
          </p:cNvSpPr>
          <p:nvPr>
            <p:ph type="dt" sz="half" idx="2"/>
          </p:nvPr>
        </p:nvSpPr>
        <p:spPr>
          <a:xfrm>
            <a:off x="912813" y="6251575"/>
            <a:ext cx="1905000" cy="457200"/>
          </a:xfrm>
        </p:spPr>
        <p:txBody>
          <a:bodyPr/>
          <a:lstStyle>
            <a:lvl1pPr>
              <a:defRPr/>
            </a:lvl1pPr>
          </a:lstStyle>
          <a:p>
            <a:endParaRPr lang="es-ES"/>
          </a:p>
        </p:txBody>
      </p:sp>
      <p:sp>
        <p:nvSpPr>
          <p:cNvPr id="398350" name="Rectangle 14"/>
          <p:cNvSpPr>
            <a:spLocks noGrp="1" noChangeArrowheads="1"/>
          </p:cNvSpPr>
          <p:nvPr>
            <p:ph type="ftr" sz="quarter" idx="3"/>
          </p:nvPr>
        </p:nvSpPr>
        <p:spPr>
          <a:xfrm>
            <a:off x="3354388" y="6248400"/>
            <a:ext cx="2895600" cy="457200"/>
          </a:xfrm>
        </p:spPr>
        <p:txBody>
          <a:bodyPr/>
          <a:lstStyle>
            <a:lvl1pPr>
              <a:defRPr/>
            </a:lvl1pPr>
          </a:lstStyle>
          <a:p>
            <a:endParaRPr lang="es-ES"/>
          </a:p>
        </p:txBody>
      </p:sp>
      <p:sp>
        <p:nvSpPr>
          <p:cNvPr id="398351" name="Rectangle 15"/>
          <p:cNvSpPr>
            <a:spLocks noGrp="1" noChangeArrowheads="1"/>
          </p:cNvSpPr>
          <p:nvPr>
            <p:ph type="sldNum" sz="quarter" idx="4"/>
          </p:nvPr>
        </p:nvSpPr>
        <p:spPr/>
        <p:txBody>
          <a:bodyPr/>
          <a:lstStyle>
            <a:lvl1pPr>
              <a:defRPr/>
            </a:lvl1pPr>
          </a:lstStyle>
          <a:p>
            <a:fld id="{EF8AD487-4B97-4A65-BF52-7744B07B38A9}" type="slidenum">
              <a:rPr lang="es-ES"/>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BD6D5D5-D213-41B8-9433-28B17A53F7AE}" type="slidenum">
              <a:rPr lang="es-ES"/>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C77220B-48ED-466E-B7B7-87F80B505A68}" type="slidenum">
              <a:rPr lang="es-ES"/>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5F1B91E-E3E3-4BB9-A7A5-CCF56A98ED2C}" type="slidenum">
              <a:rPr lang="es-ES"/>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C6FF1C06-1C48-4BAD-A662-AC46D32E1D04}" type="slidenum">
              <a:rPr lang="es-ES"/>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B7AA6623-C428-452A-9231-271F92C7A3DD}"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81F8962-AB9C-4486-827F-BDE85638C5B3}" type="slidenum">
              <a:rPr lang="es-ES"/>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41BDAB60-806F-45D5-B7DF-0B87F9EA7838}" type="slidenum">
              <a:rPr lang="es-ES"/>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FA2BA05-E2ED-4741-ACFB-C3F89CAD545A}" type="slidenum">
              <a:rPr lang="es-ES"/>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284387D-6D41-4CD3-A838-B10DBEDFBA5C}" type="slidenum">
              <a:rPr lang="es-ES"/>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03A4ED7-D56A-427F-A512-7DD9F2207666}" type="slidenum">
              <a:rPr lang="es-ES"/>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672E092-24E0-4BA9-A21F-9E96DE1A4CD5}" type="slidenum">
              <a:rPr lang="es-ES"/>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10626" name="Group 2"/>
          <p:cNvGrpSpPr>
            <a:grpSpLocks/>
          </p:cNvGrpSpPr>
          <p:nvPr/>
        </p:nvGrpSpPr>
        <p:grpSpPr bwMode="auto">
          <a:xfrm>
            <a:off x="0" y="2438400"/>
            <a:ext cx="9009063" cy="1052513"/>
            <a:chOff x="0" y="1536"/>
            <a:chExt cx="5675" cy="663"/>
          </a:xfrm>
        </p:grpSpPr>
        <p:grpSp>
          <p:nvGrpSpPr>
            <p:cNvPr id="410627" name="Group 3"/>
            <p:cNvGrpSpPr>
              <a:grpSpLocks/>
            </p:cNvGrpSpPr>
            <p:nvPr/>
          </p:nvGrpSpPr>
          <p:grpSpPr bwMode="auto">
            <a:xfrm>
              <a:off x="183" y="1604"/>
              <a:ext cx="448" cy="299"/>
              <a:chOff x="720" y="336"/>
              <a:chExt cx="624" cy="432"/>
            </a:xfrm>
          </p:grpSpPr>
          <p:sp>
            <p:nvSpPr>
              <p:cNvPr id="41062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s-ES"/>
              </a:p>
            </p:txBody>
          </p:sp>
          <p:sp>
            <p:nvSpPr>
              <p:cNvPr id="41062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
              </a:p>
            </p:txBody>
          </p:sp>
        </p:grpSp>
        <p:grpSp>
          <p:nvGrpSpPr>
            <p:cNvPr id="410630" name="Group 6"/>
            <p:cNvGrpSpPr>
              <a:grpSpLocks/>
            </p:cNvGrpSpPr>
            <p:nvPr/>
          </p:nvGrpSpPr>
          <p:grpSpPr bwMode="auto">
            <a:xfrm>
              <a:off x="261" y="1870"/>
              <a:ext cx="465" cy="299"/>
              <a:chOff x="912" y="2640"/>
              <a:chExt cx="672" cy="432"/>
            </a:xfrm>
          </p:grpSpPr>
          <p:sp>
            <p:nvSpPr>
              <p:cNvPr id="41063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s-ES"/>
              </a:p>
            </p:txBody>
          </p:sp>
          <p:sp>
            <p:nvSpPr>
              <p:cNvPr id="41063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s-ES"/>
              </a:p>
            </p:txBody>
          </p:sp>
        </p:grpSp>
        <p:sp>
          <p:nvSpPr>
            <p:cNvPr id="41063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s-ES"/>
            </a:p>
          </p:txBody>
        </p:sp>
        <p:sp>
          <p:nvSpPr>
            <p:cNvPr id="41063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s-ES"/>
            </a:p>
          </p:txBody>
        </p:sp>
        <p:sp>
          <p:nvSpPr>
            <p:cNvPr id="41063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grpSp>
      <p:sp>
        <p:nvSpPr>
          <p:cNvPr id="410636"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4106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1063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s-ES"/>
          </a:p>
        </p:txBody>
      </p:sp>
      <p:sp>
        <p:nvSpPr>
          <p:cNvPr id="41063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s-ES"/>
          </a:p>
        </p:txBody>
      </p:sp>
      <p:sp>
        <p:nvSpPr>
          <p:cNvPr id="41064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C1C552B8-5274-4A30-B8FB-15953E898EE1}" type="slidenum">
              <a:rPr lang="es-ES"/>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0B38EA0-BF62-4DCE-96DA-B97C7F29867E}" type="slidenum">
              <a:rPr lang="es-ES"/>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60DC264-B261-44C9-AB78-EB4803A4CF55}" type="slidenum">
              <a:rPr lang="es-ES"/>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262A7CB-E826-4483-807C-C60F595F6ED1}" type="slidenum">
              <a:rPr lang="es-ES"/>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FABA03A-6531-4010-9033-D4BBF9AC0B4F}"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3E2728EB-6220-43DB-B53E-1DAAC99B1774}" type="slidenum">
              <a:rPr lang="es-ES"/>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0430C85A-CE43-4CD9-9AE2-68362AF9D83C}" type="slidenum">
              <a:rPr lang="es-ES"/>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11FC160-D1AB-4378-9684-5823515E5E49}" type="slidenum">
              <a:rPr lang="es-ES"/>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408B92D-996D-4B43-A7B8-D9C5335C6B71}" type="slidenum">
              <a:rPr lang="es-ES"/>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170044F-601B-46C1-9EFD-75CF278B1474}" type="slidenum">
              <a:rPr lang="es-ES"/>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5CBAFFD-69D5-4FFA-B8C3-9303DAC3821C}" type="slidenum">
              <a:rPr lang="es-ES"/>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A06FE18-EB5F-4F7A-B150-C23EB364F343}" type="slidenum">
              <a:rPr lang="es-ES"/>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13698" name="Group 2"/>
          <p:cNvGrpSpPr>
            <a:grpSpLocks/>
          </p:cNvGrpSpPr>
          <p:nvPr/>
        </p:nvGrpSpPr>
        <p:grpSpPr bwMode="auto">
          <a:xfrm>
            <a:off x="0" y="2438400"/>
            <a:ext cx="9009063" cy="1052513"/>
            <a:chOff x="0" y="1536"/>
            <a:chExt cx="5675" cy="663"/>
          </a:xfrm>
        </p:grpSpPr>
        <p:grpSp>
          <p:nvGrpSpPr>
            <p:cNvPr id="413699" name="Group 3"/>
            <p:cNvGrpSpPr>
              <a:grpSpLocks/>
            </p:cNvGrpSpPr>
            <p:nvPr/>
          </p:nvGrpSpPr>
          <p:grpSpPr bwMode="auto">
            <a:xfrm>
              <a:off x="183" y="1604"/>
              <a:ext cx="448" cy="299"/>
              <a:chOff x="720" y="336"/>
              <a:chExt cx="624" cy="432"/>
            </a:xfrm>
          </p:grpSpPr>
          <p:sp>
            <p:nvSpPr>
              <p:cNvPr id="413700"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s-ES"/>
              </a:p>
            </p:txBody>
          </p:sp>
          <p:sp>
            <p:nvSpPr>
              <p:cNvPr id="41370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
              </a:p>
            </p:txBody>
          </p:sp>
        </p:grpSp>
        <p:grpSp>
          <p:nvGrpSpPr>
            <p:cNvPr id="413702" name="Group 6"/>
            <p:cNvGrpSpPr>
              <a:grpSpLocks/>
            </p:cNvGrpSpPr>
            <p:nvPr/>
          </p:nvGrpSpPr>
          <p:grpSpPr bwMode="auto">
            <a:xfrm>
              <a:off x="261" y="1870"/>
              <a:ext cx="465" cy="299"/>
              <a:chOff x="912" y="2640"/>
              <a:chExt cx="672" cy="432"/>
            </a:xfrm>
          </p:grpSpPr>
          <p:sp>
            <p:nvSpPr>
              <p:cNvPr id="41370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s-ES"/>
              </a:p>
            </p:txBody>
          </p:sp>
          <p:sp>
            <p:nvSpPr>
              <p:cNvPr id="41370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s-ES"/>
              </a:p>
            </p:txBody>
          </p:sp>
        </p:grpSp>
        <p:sp>
          <p:nvSpPr>
            <p:cNvPr id="41370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s-ES"/>
            </a:p>
          </p:txBody>
        </p:sp>
        <p:sp>
          <p:nvSpPr>
            <p:cNvPr id="413706"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s-ES"/>
            </a:p>
          </p:txBody>
        </p:sp>
        <p:sp>
          <p:nvSpPr>
            <p:cNvPr id="41370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grpSp>
      <p:sp>
        <p:nvSpPr>
          <p:cNvPr id="413708"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4137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1371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s-ES"/>
          </a:p>
        </p:txBody>
      </p:sp>
      <p:sp>
        <p:nvSpPr>
          <p:cNvPr id="41371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s-ES"/>
          </a:p>
        </p:txBody>
      </p:sp>
      <p:sp>
        <p:nvSpPr>
          <p:cNvPr id="41371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557D06D1-4F4D-45DA-8360-7B522A774EE1}" type="slidenum">
              <a:rPr lang="es-ES"/>
              <a:pPr/>
              <a:t>‹Nº›</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68038AB-880F-4E91-A86B-B8131D71DC86}" type="slidenum">
              <a:rPr lang="es-ES"/>
              <a:pPr/>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59E4D05-1184-4F67-8558-88E381B55A9E}" type="slidenum">
              <a:rPr lang="es-ES"/>
              <a:pPr/>
              <a:t>‹Nº›</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D085A2C-BB93-467E-AD60-3A481BCA5638}"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6D92037-C4ED-478E-8D09-091FDDAF4C1A}" type="slidenum">
              <a:rPr lang="es-ES"/>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115A067B-BD2C-4310-9457-86ACB827C195}" type="slidenum">
              <a:rPr lang="es-ES"/>
              <a:pPr/>
              <a:t>‹Nº›</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971973F-7DE5-4E91-8A6A-80C50010B400}" type="slidenum">
              <a:rPr lang="es-ES"/>
              <a:pPr/>
              <a:t>‹Nº›</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C64CDA11-031C-482A-BC6F-4EA9F9BDC2DE}" type="slidenum">
              <a:rPr lang="es-ES"/>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0EAEB85-BEC4-4823-BE95-B9A9BB209FB4}" type="slidenum">
              <a:rPr lang="es-ES"/>
              <a:pPr/>
              <a:t>‹Nº›</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E78F078-C6D2-480E-A5BD-140E84BBBE61}" type="slidenum">
              <a:rPr lang="es-ES"/>
              <a:pPr/>
              <a:t>‹Nº›</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4E192F0-BD15-4865-B08F-F0305C56A467}" type="slidenum">
              <a:rPr lang="es-ES"/>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2B0C103-3FD0-40BB-B817-A405DC37812A}" type="slidenum">
              <a:rPr lang="es-ES"/>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16770" name="Rectangle 2"/>
          <p:cNvSpPr>
            <a:spLocks noGrp="1" noChangeArrowheads="1"/>
          </p:cNvSpPr>
          <p:nvPr>
            <p:ph type="ctrTitle" sz="quarter"/>
          </p:nvPr>
        </p:nvSpPr>
        <p:spPr>
          <a:xfrm>
            <a:off x="685800" y="1676400"/>
            <a:ext cx="7772400" cy="1828800"/>
          </a:xfrm>
        </p:spPr>
        <p:txBody>
          <a:bodyPr/>
          <a:lstStyle>
            <a:lvl1pPr>
              <a:defRPr/>
            </a:lvl1pPr>
          </a:lstStyle>
          <a:p>
            <a:r>
              <a:rPr lang="es-ES"/>
              <a:t>Haga clic para cambiar el estilo de título	</a:t>
            </a:r>
          </a:p>
        </p:txBody>
      </p:sp>
      <p:sp>
        <p:nvSpPr>
          <p:cNvPr id="4167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16772" name="Rectangle 4"/>
          <p:cNvSpPr>
            <a:spLocks noGrp="1" noChangeArrowheads="1"/>
          </p:cNvSpPr>
          <p:nvPr>
            <p:ph type="dt" sz="quarter" idx="2"/>
          </p:nvPr>
        </p:nvSpPr>
        <p:spPr/>
        <p:txBody>
          <a:bodyPr/>
          <a:lstStyle>
            <a:lvl1pPr>
              <a:defRPr/>
            </a:lvl1pPr>
          </a:lstStyle>
          <a:p>
            <a:endParaRPr lang="es-ES"/>
          </a:p>
        </p:txBody>
      </p:sp>
      <p:sp>
        <p:nvSpPr>
          <p:cNvPr id="416773" name="Rectangle 5"/>
          <p:cNvSpPr>
            <a:spLocks noGrp="1" noChangeArrowheads="1"/>
          </p:cNvSpPr>
          <p:nvPr>
            <p:ph type="ftr" sz="quarter" idx="3"/>
          </p:nvPr>
        </p:nvSpPr>
        <p:spPr/>
        <p:txBody>
          <a:bodyPr/>
          <a:lstStyle>
            <a:lvl1pPr>
              <a:defRPr/>
            </a:lvl1pPr>
          </a:lstStyle>
          <a:p>
            <a:endParaRPr lang="es-ES"/>
          </a:p>
        </p:txBody>
      </p:sp>
      <p:sp>
        <p:nvSpPr>
          <p:cNvPr id="416774" name="Rectangle 6"/>
          <p:cNvSpPr>
            <a:spLocks noGrp="1" noChangeArrowheads="1"/>
          </p:cNvSpPr>
          <p:nvPr>
            <p:ph type="sldNum" sz="quarter" idx="4"/>
          </p:nvPr>
        </p:nvSpPr>
        <p:spPr/>
        <p:txBody>
          <a:bodyPr/>
          <a:lstStyle>
            <a:lvl1pPr>
              <a:defRPr/>
            </a:lvl1pPr>
          </a:lstStyle>
          <a:p>
            <a:fld id="{C12201D0-56E2-4992-B8C5-474D607681D3}" type="slidenum">
              <a:rPr lang="es-ES"/>
              <a:pPr/>
              <a:t>‹Nº›</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8EFFD6-D352-4854-839D-3D5667F43D38}" type="slidenum">
              <a:rPr lang="es-ES"/>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EDDB07F-D2B8-4622-A1F6-26A20C75B291}"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84D66DB5-A2CF-482C-ADFE-9412587D07A2}" type="slidenum">
              <a:rPr lang="es-ES"/>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FB6E8C0-2303-40B0-8549-3BE3DEA4CEFD}" type="slidenum">
              <a:rPr lang="es-ES"/>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FA3E03EF-40E5-476D-9EB5-BF5D54F73733}" type="slidenum">
              <a:rPr lang="es-ES"/>
              <a:pPr/>
              <a:t>‹Nº›</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AF67EB42-8F72-433F-9CD7-C2B55644B2E0}" type="slidenum">
              <a:rPr lang="es-ES"/>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C96F7F98-B53A-49BC-8C6E-4F9C9E2B1D29}" type="slidenum">
              <a:rPr lang="es-ES"/>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B17AB03-B960-4331-A15B-FCF3B1050611}" type="slidenum">
              <a:rPr lang="es-ES"/>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90209BC-2A67-4D40-AEFE-109A84A5A0FB}" type="slidenum">
              <a:rPr lang="es-ES"/>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37A28DA-4419-4948-9A26-BF282A7B54DC}" type="slidenum">
              <a:rPr lang="es-ES"/>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0D338B8-F4D4-4DFE-83DE-887E2BBF998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3E8A91C-691A-4D8B-BF71-E6BC484B5396}"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031A5F7-52FF-4C41-8D7B-0D77861CE390}"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6114" name="Group 2"/>
          <p:cNvGrpSpPr>
            <a:grpSpLocks/>
          </p:cNvGrpSpPr>
          <p:nvPr/>
        </p:nvGrpSpPr>
        <p:grpSpPr bwMode="auto">
          <a:xfrm>
            <a:off x="-3238500" y="0"/>
            <a:ext cx="11925300" cy="3810000"/>
            <a:chOff x="-2040" y="0"/>
            <a:chExt cx="7512" cy="2400"/>
          </a:xfrm>
        </p:grpSpPr>
        <p:sp>
          <p:nvSpPr>
            <p:cNvPr id="34611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lgn="l"/>
              <a:endParaRPr lang="es-ES" sz="2400">
                <a:latin typeface="Times New Roman" pitchFamily="18" charset="0"/>
              </a:endParaRPr>
            </a:p>
          </p:txBody>
        </p:sp>
        <p:sp>
          <p:nvSpPr>
            <p:cNvPr id="34611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lgn="l"/>
              <a:endParaRPr lang="es-ES"/>
            </a:p>
          </p:txBody>
        </p:sp>
        <p:sp>
          <p:nvSpPr>
            <p:cNvPr id="34611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s-ES"/>
            </a:p>
          </p:txBody>
        </p:sp>
      </p:grpSp>
      <p:sp>
        <p:nvSpPr>
          <p:cNvPr id="34611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34611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4612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n-lt"/>
              </a:defRPr>
            </a:lvl1pPr>
          </a:lstStyle>
          <a:p>
            <a:endParaRPr lang="es-ES"/>
          </a:p>
        </p:txBody>
      </p:sp>
      <p:sp>
        <p:nvSpPr>
          <p:cNvPr id="34612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s-ES"/>
          </a:p>
        </p:txBody>
      </p:sp>
      <p:sp>
        <p:nvSpPr>
          <p:cNvPr id="34612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7BAFC49D-0C11-4570-ADA2-64BEAB5CEF98}"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35123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3512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j-lt"/>
              </a:defRPr>
            </a:lvl1pPr>
          </a:lstStyle>
          <a:p>
            <a:endParaRPr lang="es-ES" altLang="en-US"/>
          </a:p>
        </p:txBody>
      </p:sp>
      <p:sp>
        <p:nvSpPr>
          <p:cNvPr id="3512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s-ES" altLang="en-US"/>
          </a:p>
        </p:txBody>
      </p:sp>
      <p:sp>
        <p:nvSpPr>
          <p:cNvPr id="3512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E34458A2-9CF9-4CFD-A9F8-D911D5A7C181}" type="slidenum">
              <a:rPr lang="es-ES" altLang="en-US"/>
              <a:pPr/>
              <a:t>‹Nº›</a:t>
            </a:fld>
            <a:endParaRPr lang="es-ES" altLang="en-US"/>
          </a:p>
        </p:txBody>
      </p:sp>
      <p:sp>
        <p:nvSpPr>
          <p:cNvPr id="35123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s-ES"/>
          </a:p>
        </p:txBody>
      </p:sp>
      <p:sp>
        <p:nvSpPr>
          <p:cNvPr id="3512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s-ES"/>
          </a:p>
        </p:txBody>
      </p:sp>
    </p:spTree>
  </p:cSld>
  <p:clrMap bg1="lt1" tx1="dk1" bg2="lt2" tx2="dk2" accent1="accent1" accent2="accent2" accent3="accent3" accent4="accent4" accent5="accent5" accent6="accent6" hlink="hlink" folHlink="folHlink"/>
  <p:sldLayoutIdLst>
    <p:sldLayoutId id="2147483675"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9666" name="Group 2"/>
          <p:cNvGrpSpPr>
            <a:grpSpLocks/>
          </p:cNvGrpSpPr>
          <p:nvPr/>
        </p:nvGrpSpPr>
        <p:grpSpPr bwMode="auto">
          <a:xfrm>
            <a:off x="0" y="-9525"/>
            <a:ext cx="1557338" cy="6878638"/>
            <a:chOff x="0" y="-6"/>
            <a:chExt cx="981" cy="4333"/>
          </a:xfrm>
        </p:grpSpPr>
        <p:sp>
          <p:nvSpPr>
            <p:cNvPr id="369667"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s-ES"/>
            </a:p>
          </p:txBody>
        </p:sp>
        <p:sp>
          <p:nvSpPr>
            <p:cNvPr id="369668"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69669"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s-ES"/>
            </a:p>
          </p:txBody>
        </p:sp>
        <p:sp>
          <p:nvSpPr>
            <p:cNvPr id="369670"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69671" name="Freeform 7"/>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2" name="Freeform 8"/>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3" name="Freeform 9"/>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4" name="Freeform 10"/>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5" name="Freeform 11"/>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6" name="Freeform 12"/>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7" name="Freeform 13"/>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8" name="Freeform 14"/>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79"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s-ES"/>
            </a:p>
          </p:txBody>
        </p:sp>
        <p:sp>
          <p:nvSpPr>
            <p:cNvPr id="369680"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69681"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s-ES"/>
            </a:p>
          </p:txBody>
        </p:sp>
        <p:sp>
          <p:nvSpPr>
            <p:cNvPr id="369682"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lgn="l" eaLnBrk="0" hangingPunct="0">
                <a:spcBef>
                  <a:spcPct val="50000"/>
                </a:spcBef>
              </a:pPr>
              <a:endParaRPr kumimoji="1" lang="es-ES_tradnl" sz="2400">
                <a:latin typeface="Times New Roman" pitchFamily="18" charset="0"/>
              </a:endParaRPr>
            </a:p>
          </p:txBody>
        </p:sp>
        <p:sp>
          <p:nvSpPr>
            <p:cNvPr id="369683" name="Freeform 19"/>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84" name="Freeform 20"/>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85" name="Freeform 21"/>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86" name="Freeform 22"/>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87" name="Freeform 23"/>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88" name="Freeform 24"/>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89" name="Freeform 25"/>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90" name="Freeform 26"/>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91" name="Freeform 27"/>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92" name="Freeform 28"/>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s-ES"/>
            </a:p>
          </p:txBody>
        </p:sp>
        <p:sp>
          <p:nvSpPr>
            <p:cNvPr id="369693"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es-ES"/>
            </a:p>
          </p:txBody>
        </p:sp>
        <p:sp>
          <p:nvSpPr>
            <p:cNvPr id="369694"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es-ES"/>
            </a:p>
          </p:txBody>
        </p:sp>
        <p:sp>
          <p:nvSpPr>
            <p:cNvPr id="369695"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es-ES"/>
            </a:p>
          </p:txBody>
        </p:sp>
      </p:grpSp>
      <p:sp>
        <p:nvSpPr>
          <p:cNvPr id="369696" name="Rectangle 32"/>
          <p:cNvSpPr>
            <a:spLocks noGrp="1" noChangeArrowheads="1"/>
          </p:cNvSpPr>
          <p:nvPr>
            <p:ph type="title"/>
          </p:nvPr>
        </p:nvSpPr>
        <p:spPr bwMode="auto">
          <a:xfrm>
            <a:off x="1500188" y="228600"/>
            <a:ext cx="7491412"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369697" name="Rectangle 33"/>
          <p:cNvSpPr>
            <a:spLocks noGrp="1" noChangeArrowheads="1"/>
          </p:cNvSpPr>
          <p:nvPr>
            <p:ph type="body" idx="1"/>
          </p:nvPr>
        </p:nvSpPr>
        <p:spPr bwMode="auto">
          <a:xfrm>
            <a:off x="1500188" y="1524000"/>
            <a:ext cx="7491412" cy="47148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69698" name="Rectangle 34"/>
          <p:cNvSpPr>
            <a:spLocks noGrp="1" noChangeArrowheads="1"/>
          </p:cNvSpPr>
          <p:nvPr>
            <p:ph type="dt" sz="half" idx="2"/>
          </p:nvPr>
        </p:nvSpPr>
        <p:spPr bwMode="auto">
          <a:xfrm>
            <a:off x="1447800" y="6324600"/>
            <a:ext cx="1409700"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latin typeface="+mj-lt"/>
              </a:defRPr>
            </a:lvl1pPr>
          </a:lstStyle>
          <a:p>
            <a:endParaRPr lang="es-ES"/>
          </a:p>
        </p:txBody>
      </p:sp>
      <p:sp>
        <p:nvSpPr>
          <p:cNvPr id="369699" name="Rectangle 35"/>
          <p:cNvSpPr>
            <a:spLocks noGrp="1" noChangeArrowheads="1"/>
          </p:cNvSpPr>
          <p:nvPr>
            <p:ph type="ftr" sz="quarter" idx="3"/>
          </p:nvPr>
        </p:nvSpPr>
        <p:spPr bwMode="auto">
          <a:xfrm>
            <a:off x="37338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j-lt"/>
              </a:defRPr>
            </a:lvl1pPr>
          </a:lstStyle>
          <a:p>
            <a:endParaRPr lang="es-ES"/>
          </a:p>
        </p:txBody>
      </p:sp>
      <p:sp>
        <p:nvSpPr>
          <p:cNvPr id="369700" name="Rectangle 36"/>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fld id="{BE994229-A29B-4F96-A39C-860CEBAF0B28}"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7"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b="1">
          <a:solidFill>
            <a:schemeClr val="tx1"/>
          </a:solidFill>
          <a:latin typeface="+mn-lt"/>
        </a:defRPr>
      </a:lvl2pPr>
      <a:lvl3pPr marL="1143000" indent="-228600" algn="l" rtl="0" fontAlgn="base">
        <a:spcBef>
          <a:spcPct val="20000"/>
        </a:spcBef>
        <a:spcAft>
          <a:spcPct val="0"/>
        </a:spcAft>
        <a:buClr>
          <a:schemeClr val="hlink"/>
        </a:buClr>
        <a:buChar char="•"/>
        <a:defRPr sz="2400" b="1">
          <a:solidFill>
            <a:schemeClr val="tx1"/>
          </a:solidFill>
          <a:latin typeface="+mn-lt"/>
        </a:defRPr>
      </a:lvl3pPr>
      <a:lvl4pPr marL="1600200" indent="-228600" algn="l" rtl="0" fontAlgn="base">
        <a:spcBef>
          <a:spcPct val="20000"/>
        </a:spcBef>
        <a:spcAft>
          <a:spcPct val="0"/>
        </a:spcAft>
        <a:buClr>
          <a:schemeClr val="hlink"/>
        </a:buClr>
        <a:buChar char="–"/>
        <a:defRPr sz="2000" b="1">
          <a:solidFill>
            <a:schemeClr val="tx1"/>
          </a:solidFill>
          <a:latin typeface="+mn-lt"/>
        </a:defRPr>
      </a:lvl4pPr>
      <a:lvl5pPr marL="2057400" indent="-228600" algn="l" rtl="0" fontAlgn="base">
        <a:spcBef>
          <a:spcPct val="20000"/>
        </a:spcBef>
        <a:spcAft>
          <a:spcPct val="0"/>
        </a:spcAft>
        <a:buClr>
          <a:schemeClr val="hlink"/>
        </a:buClr>
        <a:buChar char="•"/>
        <a:defRPr sz="2000" b="1">
          <a:solidFill>
            <a:schemeClr val="tx1"/>
          </a:solidFill>
          <a:latin typeface="+mn-lt"/>
        </a:defRPr>
      </a:lvl5pPr>
      <a:lvl6pPr marL="2514600" indent="-228600" algn="l" rtl="0" fontAlgn="base">
        <a:spcBef>
          <a:spcPct val="20000"/>
        </a:spcBef>
        <a:spcAft>
          <a:spcPct val="0"/>
        </a:spcAft>
        <a:buClr>
          <a:schemeClr val="hlink"/>
        </a:buClr>
        <a:buChar char="•"/>
        <a:defRPr sz="2000" b="1">
          <a:solidFill>
            <a:schemeClr val="tx1"/>
          </a:solidFill>
          <a:latin typeface="+mn-lt"/>
        </a:defRPr>
      </a:lvl6pPr>
      <a:lvl7pPr marL="2971800" indent="-228600" algn="l" rtl="0" fontAlgn="base">
        <a:spcBef>
          <a:spcPct val="20000"/>
        </a:spcBef>
        <a:spcAft>
          <a:spcPct val="0"/>
        </a:spcAft>
        <a:buClr>
          <a:schemeClr val="hlink"/>
        </a:buClr>
        <a:buChar char="•"/>
        <a:defRPr sz="2000" b="1">
          <a:solidFill>
            <a:schemeClr val="tx1"/>
          </a:solidFill>
          <a:latin typeface="+mn-lt"/>
        </a:defRPr>
      </a:lvl7pPr>
      <a:lvl8pPr marL="3429000" indent="-228600" algn="l" rtl="0" fontAlgn="base">
        <a:spcBef>
          <a:spcPct val="20000"/>
        </a:spcBef>
        <a:spcAft>
          <a:spcPct val="0"/>
        </a:spcAft>
        <a:buClr>
          <a:schemeClr val="hlink"/>
        </a:buClr>
        <a:buChar char="•"/>
        <a:defRPr sz="2000" b="1">
          <a:solidFill>
            <a:schemeClr val="tx1"/>
          </a:solidFill>
          <a:latin typeface="+mn-lt"/>
        </a:defRPr>
      </a:lvl8pPr>
      <a:lvl9pPr marL="3886200" indent="-228600" algn="l" rtl="0" fontAlgn="base">
        <a:spcBef>
          <a:spcPct val="20000"/>
        </a:spcBef>
        <a:spcAft>
          <a:spcPct val="0"/>
        </a:spcAft>
        <a:buClr>
          <a:schemeClr val="hlink"/>
        </a:buClr>
        <a:buChar char="•"/>
        <a:defRPr sz="2000" b="1">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7314" name="Group 2"/>
          <p:cNvGrpSpPr>
            <a:grpSpLocks/>
          </p:cNvGrpSpPr>
          <p:nvPr/>
        </p:nvGrpSpPr>
        <p:grpSpPr bwMode="auto">
          <a:xfrm>
            <a:off x="0" y="0"/>
            <a:ext cx="8686800" cy="4876800"/>
            <a:chOff x="0" y="0"/>
            <a:chExt cx="5472" cy="3072"/>
          </a:xfrm>
        </p:grpSpPr>
        <p:sp>
          <p:nvSpPr>
            <p:cNvPr id="397315"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endParaRPr lang="es-ES" sz="2400">
                <a:latin typeface="Times New Roman" pitchFamily="18" charset="0"/>
              </a:endParaRPr>
            </a:p>
          </p:txBody>
        </p:sp>
        <p:grpSp>
          <p:nvGrpSpPr>
            <p:cNvPr id="397316" name="Group 4"/>
            <p:cNvGrpSpPr>
              <a:grpSpLocks/>
            </p:cNvGrpSpPr>
            <p:nvPr/>
          </p:nvGrpSpPr>
          <p:grpSpPr bwMode="auto">
            <a:xfrm>
              <a:off x="240" y="893"/>
              <a:ext cx="5232" cy="115"/>
              <a:chOff x="240" y="893"/>
              <a:chExt cx="5232" cy="115"/>
            </a:xfrm>
          </p:grpSpPr>
          <p:sp>
            <p:nvSpPr>
              <p:cNvPr id="397317"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endParaRPr lang="es-ES" sz="2400">
                  <a:latin typeface="Times New Roman" pitchFamily="18" charset="0"/>
                </a:endParaRPr>
              </a:p>
            </p:txBody>
          </p:sp>
          <p:sp>
            <p:nvSpPr>
              <p:cNvPr id="397318"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s-ES"/>
              </a:p>
            </p:txBody>
          </p:sp>
        </p:grpSp>
      </p:grpSp>
      <p:sp>
        <p:nvSpPr>
          <p:cNvPr id="397319"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97320"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9732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s-ES"/>
          </a:p>
        </p:txBody>
      </p:sp>
      <p:sp>
        <p:nvSpPr>
          <p:cNvPr id="39732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39732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2D970EA-0F46-4FFA-AEE9-B168465A9D29}" type="slidenum">
              <a:rPr lang="es-ES"/>
              <a:pPr/>
              <a:t>‹Nº›</a:t>
            </a:fld>
            <a:endParaRPr lang="es-ES"/>
          </a:p>
        </p:txBody>
      </p:sp>
      <p:sp>
        <p:nvSpPr>
          <p:cNvPr id="397324"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s-ES"/>
          </a:p>
        </p:txBody>
      </p:sp>
    </p:spTree>
  </p:cSld>
  <p:clrMap bg1="lt1" tx1="dk1" bg2="lt2" tx2="dk2" accent1="accent1" accent2="accent2" accent3="accent3" accent4="accent4" accent5="accent5" accent6="accent6" hlink="hlink" folHlink="folHlink"/>
  <p:sldLayoutIdLst>
    <p:sldLayoutId id="2147483693"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endParaRPr kumimoji="1" lang="es-ES" sz="2400">
              <a:latin typeface="Tahoma" pitchFamily="34" charset="0"/>
            </a:endParaRPr>
          </a:p>
        </p:txBody>
      </p:sp>
      <p:sp>
        <p:nvSpPr>
          <p:cNvPr id="4096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kumimoji="1" lang="es-ES" sz="2400">
              <a:latin typeface="Tahoma" pitchFamily="34" charset="0"/>
            </a:endParaRPr>
          </a:p>
        </p:txBody>
      </p:sp>
      <p:sp>
        <p:nvSpPr>
          <p:cNvPr id="4096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endParaRPr kumimoji="1" lang="es-ES" sz="2400">
              <a:latin typeface="Tahoma" pitchFamily="34" charset="0"/>
            </a:endParaRPr>
          </a:p>
        </p:txBody>
      </p:sp>
      <p:sp>
        <p:nvSpPr>
          <p:cNvPr id="4096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kumimoji="1" lang="es-ES" sz="2400">
              <a:latin typeface="Tahoma" pitchFamily="34" charset="0"/>
            </a:endParaRPr>
          </a:p>
        </p:txBody>
      </p:sp>
      <p:sp>
        <p:nvSpPr>
          <p:cNvPr id="4096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kumimoji="1" lang="es-ES" sz="2400">
              <a:latin typeface="Tahoma" pitchFamily="34" charset="0"/>
            </a:endParaRPr>
          </a:p>
        </p:txBody>
      </p:sp>
      <p:sp>
        <p:nvSpPr>
          <p:cNvPr id="4096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endParaRPr kumimoji="1" lang="es-ES" sz="2400">
              <a:latin typeface="Tahoma" pitchFamily="34" charset="0"/>
            </a:endParaRPr>
          </a:p>
        </p:txBody>
      </p:sp>
      <p:sp>
        <p:nvSpPr>
          <p:cNvPr id="4096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s-ES" sz="2400">
              <a:latin typeface="Tahoma" pitchFamily="34" charset="0"/>
            </a:endParaRPr>
          </a:p>
        </p:txBody>
      </p:sp>
      <p:sp>
        <p:nvSpPr>
          <p:cNvPr id="40960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0961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0961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endParaRPr lang="es-ES"/>
          </a:p>
        </p:txBody>
      </p:sp>
      <p:sp>
        <p:nvSpPr>
          <p:cNvPr id="40961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s-ES"/>
          </a:p>
        </p:txBody>
      </p:sp>
      <p:sp>
        <p:nvSpPr>
          <p:cNvPr id="40961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6C0ECAC0-1749-4D9D-B5D1-C132534A155F}"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95"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endParaRPr kumimoji="1" lang="es-ES" sz="2400">
              <a:latin typeface="Tahoma" pitchFamily="34" charset="0"/>
            </a:endParaRPr>
          </a:p>
        </p:txBody>
      </p:sp>
      <p:sp>
        <p:nvSpPr>
          <p:cNvPr id="4126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kumimoji="1" lang="es-ES" sz="2400">
              <a:latin typeface="Tahoma" pitchFamily="34" charset="0"/>
            </a:endParaRPr>
          </a:p>
        </p:txBody>
      </p:sp>
      <p:sp>
        <p:nvSpPr>
          <p:cNvPr id="4126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endParaRPr kumimoji="1" lang="es-ES" sz="2400">
              <a:latin typeface="Tahoma" pitchFamily="34" charset="0"/>
            </a:endParaRPr>
          </a:p>
        </p:txBody>
      </p:sp>
      <p:sp>
        <p:nvSpPr>
          <p:cNvPr id="4126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kumimoji="1" lang="es-ES" sz="2400">
              <a:latin typeface="Tahoma" pitchFamily="34" charset="0"/>
            </a:endParaRPr>
          </a:p>
        </p:txBody>
      </p:sp>
      <p:sp>
        <p:nvSpPr>
          <p:cNvPr id="4126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kumimoji="1" lang="es-ES" sz="2400">
              <a:latin typeface="Tahoma" pitchFamily="34" charset="0"/>
            </a:endParaRPr>
          </a:p>
        </p:txBody>
      </p:sp>
      <p:sp>
        <p:nvSpPr>
          <p:cNvPr id="4126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endParaRPr kumimoji="1" lang="es-ES" sz="2400">
              <a:latin typeface="Tahoma" pitchFamily="34" charset="0"/>
            </a:endParaRPr>
          </a:p>
        </p:txBody>
      </p:sp>
      <p:sp>
        <p:nvSpPr>
          <p:cNvPr id="4126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s-ES" sz="2400">
              <a:latin typeface="Tahoma" pitchFamily="34" charset="0"/>
            </a:endParaRPr>
          </a:p>
        </p:txBody>
      </p:sp>
      <p:sp>
        <p:nvSpPr>
          <p:cNvPr id="4126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26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268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endParaRPr lang="es-ES"/>
          </a:p>
        </p:txBody>
      </p:sp>
      <p:sp>
        <p:nvSpPr>
          <p:cNvPr id="41268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s-ES"/>
          </a:p>
        </p:txBody>
      </p:sp>
      <p:sp>
        <p:nvSpPr>
          <p:cNvPr id="41268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C56569B2-A8E2-4DA1-88B5-03A14CEC1B9E}"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157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5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es-ES"/>
          </a:p>
        </p:txBody>
      </p:sp>
      <p:sp>
        <p:nvSpPr>
          <p:cNvPr id="415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s-ES"/>
          </a:p>
        </p:txBody>
      </p:sp>
      <p:sp>
        <p:nvSpPr>
          <p:cNvPr id="415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EBA0E78A-FA2B-4D28-981A-78AFCA175D9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9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46.xml"/><Relationship Id="rId1" Type="http://schemas.openxmlformats.org/officeDocument/2006/relationships/vmlDrawing" Target="../drawings/vmlDrawing1.vml"/></Relationships>
</file>

<file path=ppt/slides/_rels/slide8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50.xml"/></Relationships>
</file>

<file path=ppt/slides/_rels/slide8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50.xml"/></Relationships>
</file>

<file path=ppt/slides/_rels/slide9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5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0" name="Picture 4"/>
          <p:cNvPicPr>
            <a:picLocks noChangeAspect="1" noChangeArrowheads="1"/>
          </p:cNvPicPr>
          <p:nvPr/>
        </p:nvPicPr>
        <p:blipFill>
          <a:blip r:embed="rId2"/>
          <a:srcRect/>
          <a:stretch>
            <a:fillRect/>
          </a:stretch>
        </p:blipFill>
        <p:spPr bwMode="auto">
          <a:xfrm>
            <a:off x="250825" y="1341438"/>
            <a:ext cx="8893175" cy="3179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5157788"/>
            <a:ext cx="8229600" cy="1143000"/>
          </a:xfrm>
        </p:spPr>
        <p:txBody>
          <a:bodyPr/>
          <a:lstStyle/>
          <a:p>
            <a:r>
              <a:rPr lang="es-ES" sz="2400" b="1">
                <a:solidFill>
                  <a:srgbClr val="336699"/>
                </a:solidFill>
              </a:rPr>
              <a:t/>
            </a:r>
            <a:br>
              <a:rPr lang="es-ES" sz="2400" b="1">
                <a:solidFill>
                  <a:srgbClr val="336699"/>
                </a:solidFill>
              </a:rPr>
            </a:br>
            <a:r>
              <a:rPr lang="es-ES" sz="2400" b="1" u="sng">
                <a:solidFill>
                  <a:srgbClr val="336699"/>
                </a:solidFill>
              </a:rPr>
              <a:t>Propósito de la investigación</a:t>
            </a:r>
            <a:br>
              <a:rPr lang="es-ES" sz="2400" b="1" u="sng">
                <a:solidFill>
                  <a:srgbClr val="336699"/>
                </a:solidFill>
              </a:rPr>
            </a:br>
            <a:r>
              <a:rPr lang="es-ES" sz="2400" b="1">
                <a:solidFill>
                  <a:srgbClr val="336699"/>
                </a:solidFill>
              </a:rPr>
              <a:t/>
            </a:r>
            <a:br>
              <a:rPr lang="es-ES" sz="2400" b="1">
                <a:solidFill>
                  <a:srgbClr val="336699"/>
                </a:solidFill>
              </a:rPr>
            </a:br>
            <a:r>
              <a:rPr lang="es-ES" sz="2400">
                <a:solidFill>
                  <a:srgbClr val="336699"/>
                </a:solidFill>
              </a:rPr>
              <a:t>-</a:t>
            </a:r>
            <a:r>
              <a:rPr lang="es-ES" sz="2400" b="1">
                <a:solidFill>
                  <a:srgbClr val="336699"/>
                </a:solidFill>
              </a:rPr>
              <a:t> </a:t>
            </a:r>
            <a:r>
              <a:rPr lang="es-ES" sz="2400">
                <a:solidFill>
                  <a:srgbClr val="336699"/>
                </a:solidFill>
              </a:rPr>
              <a:t>Disposición  de consumo y determinar preferencias de ingredientes adicionales.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Producción de SOYLIGHT: Dulce o de Sal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Un precio que se ajuste disposición de los consumidores y a los objetivos financieros.</a:t>
            </a:r>
          </a:p>
        </p:txBody>
      </p:sp>
      <p:sp>
        <p:nvSpPr>
          <p:cNvPr id="17413" name="Rectangle 5"/>
          <p:cNvSpPr>
            <a:spLocks noChangeArrowheads="1"/>
          </p:cNvSpPr>
          <p:nvPr/>
        </p:nvSpPr>
        <p:spPr bwMode="auto">
          <a:xfrm>
            <a:off x="1763713" y="260350"/>
            <a:ext cx="6048375" cy="1373188"/>
          </a:xfrm>
          <a:prstGeom prst="rect">
            <a:avLst/>
          </a:prstGeom>
          <a:noFill/>
          <a:ln w="9525">
            <a:noFill/>
            <a:miter lim="800000"/>
            <a:headEnd/>
            <a:tailEnd/>
          </a:ln>
          <a:effectLst/>
        </p:spPr>
        <p:txBody>
          <a:bodyPr>
            <a:spAutoFit/>
          </a:bodyPr>
          <a:lstStyle/>
          <a:p>
            <a:r>
              <a:rPr lang="es-ES" sz="2800" b="1">
                <a:solidFill>
                  <a:srgbClr val="336699"/>
                </a:solidFill>
              </a:rPr>
              <a:t>PROCESO DE INVESTIGACIÓN DE MERCADOS</a:t>
            </a:r>
            <a:br>
              <a:rPr lang="es-ES" sz="2800" b="1">
                <a:solidFill>
                  <a:srgbClr val="336699"/>
                </a:solidFill>
              </a:rPr>
            </a:br>
            <a:endParaRPr lang="es-ES" sz="2800" b="1">
              <a:solidFill>
                <a:srgbClr val="3366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4437063"/>
            <a:ext cx="8229600" cy="1143000"/>
          </a:xfrm>
        </p:spPr>
        <p:txBody>
          <a:bodyPr/>
          <a:lstStyle/>
          <a:p>
            <a:r>
              <a:rPr lang="es-ES" sz="2400">
                <a:solidFill>
                  <a:srgbClr val="336699"/>
                </a:solidFill>
              </a:rPr>
              <a:t>- Determinar el nivel de frecuencia de consumo de las galletas de Soya.</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Determinar el grado de aceptación de la galleta en el mercado local.</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Establecer el precio que los consumidores estarían dispuesto a pagar por la galleta.</a:t>
            </a:r>
            <a:r>
              <a:rPr lang="es-ES" sz="2400" b="1">
                <a:solidFill>
                  <a:srgbClr val="336699"/>
                </a:solidFill>
              </a:rPr>
              <a:t> </a:t>
            </a:r>
          </a:p>
        </p:txBody>
      </p:sp>
      <p:sp>
        <p:nvSpPr>
          <p:cNvPr id="19460" name="Rectangle 4"/>
          <p:cNvSpPr>
            <a:spLocks noChangeArrowheads="1"/>
          </p:cNvSpPr>
          <p:nvPr/>
        </p:nvSpPr>
        <p:spPr bwMode="auto">
          <a:xfrm>
            <a:off x="1835150" y="260350"/>
            <a:ext cx="5832475" cy="1739900"/>
          </a:xfrm>
          <a:prstGeom prst="rect">
            <a:avLst/>
          </a:prstGeom>
          <a:noFill/>
          <a:ln w="9525">
            <a:noFill/>
            <a:miter lim="800000"/>
            <a:headEnd/>
            <a:tailEnd/>
          </a:ln>
          <a:effectLst/>
        </p:spPr>
        <p:txBody>
          <a:bodyPr>
            <a:spAutoFit/>
          </a:bodyPr>
          <a:lstStyle/>
          <a:p>
            <a:r>
              <a:rPr lang="es-ES" sz="3600" b="1">
                <a:solidFill>
                  <a:srgbClr val="336699"/>
                </a:solidFill>
              </a:rPr>
              <a:t>Objetivos de la investigación de mercado</a:t>
            </a:r>
            <a:br>
              <a:rPr lang="es-ES" sz="3600" b="1">
                <a:solidFill>
                  <a:srgbClr val="336699"/>
                </a:solidFill>
              </a:rPr>
            </a:br>
            <a:endParaRPr lang="es-ES" sz="3600" b="1">
              <a:solidFill>
                <a:srgbClr val="3366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684213" y="5229225"/>
            <a:ext cx="8229600" cy="1143000"/>
          </a:xfrm>
        </p:spPr>
        <p:txBody>
          <a:bodyPr/>
          <a:lstStyle/>
          <a:p>
            <a:r>
              <a:rPr lang="es-ES" sz="2400">
                <a:solidFill>
                  <a:srgbClr val="336699"/>
                </a:solidFill>
              </a:rPr>
              <a:t>- El principal motivo para la compra de galletas es el precio.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El 60% de las personas están dispuestas a consumir la galleta de soya.</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El 60% de las personas prefieren consumir una galleta de soya de dulce.</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La mitad de los consumidores prefieren adquirir la galleta en las tiendas.</a:t>
            </a:r>
          </a:p>
        </p:txBody>
      </p:sp>
      <p:sp>
        <p:nvSpPr>
          <p:cNvPr id="20485" name="Rectangle 5"/>
          <p:cNvSpPr>
            <a:spLocks noChangeArrowheads="1"/>
          </p:cNvSpPr>
          <p:nvPr/>
        </p:nvSpPr>
        <p:spPr bwMode="auto">
          <a:xfrm>
            <a:off x="2268538" y="260350"/>
            <a:ext cx="5040312" cy="1373188"/>
          </a:xfrm>
          <a:prstGeom prst="rect">
            <a:avLst/>
          </a:prstGeom>
          <a:noFill/>
          <a:ln w="9525">
            <a:noFill/>
            <a:miter lim="800000"/>
            <a:headEnd/>
            <a:tailEnd/>
          </a:ln>
          <a:effectLst/>
        </p:spPr>
        <p:txBody>
          <a:bodyPr>
            <a:spAutoFit/>
          </a:bodyPr>
          <a:lstStyle/>
          <a:p>
            <a:r>
              <a:rPr lang="es-ES" sz="2800" b="1">
                <a:solidFill>
                  <a:srgbClr val="336699"/>
                </a:solidFill>
              </a:rPr>
              <a:t>Hipótesis de la investigación de mercado</a:t>
            </a:r>
            <a:br>
              <a:rPr lang="es-ES" sz="2800" b="1">
                <a:solidFill>
                  <a:srgbClr val="336699"/>
                </a:solidFill>
              </a:rPr>
            </a:br>
            <a:endParaRPr lang="es-ES" sz="2800" b="1">
              <a:solidFill>
                <a:srgbClr val="3366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11188" y="3429000"/>
            <a:ext cx="8229600" cy="1143000"/>
          </a:xfrm>
        </p:spPr>
        <p:txBody>
          <a:bodyPr/>
          <a:lstStyle/>
          <a:p>
            <a:pPr algn="just"/>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Los límites del estudio: población de edades comprendidas 28 a 65 años  del sexo masculino y femenino, pertenecientes a la clase social media y alta en Guayaquil.</a:t>
            </a:r>
          </a:p>
        </p:txBody>
      </p:sp>
      <p:sp>
        <p:nvSpPr>
          <p:cNvPr id="21509" name="Rectangle 5"/>
          <p:cNvSpPr>
            <a:spLocks noChangeArrowheads="1"/>
          </p:cNvSpPr>
          <p:nvPr/>
        </p:nvSpPr>
        <p:spPr bwMode="auto">
          <a:xfrm>
            <a:off x="2411413" y="765175"/>
            <a:ext cx="4835525" cy="946150"/>
          </a:xfrm>
          <a:prstGeom prst="rect">
            <a:avLst/>
          </a:prstGeom>
          <a:noFill/>
          <a:ln w="9525">
            <a:noFill/>
            <a:miter lim="800000"/>
            <a:headEnd/>
            <a:tailEnd/>
          </a:ln>
          <a:effectLst/>
        </p:spPr>
        <p:txBody>
          <a:bodyPr wrap="none">
            <a:spAutoFit/>
          </a:bodyPr>
          <a:lstStyle/>
          <a:p>
            <a:r>
              <a:rPr lang="es-ES" sz="2800" b="1" u="sng">
                <a:solidFill>
                  <a:srgbClr val="336699"/>
                </a:solidFill>
              </a:rPr>
              <a:t>Alcance de la Investigación</a:t>
            </a:r>
            <a:r>
              <a:rPr lang="es-ES" sz="2800">
                <a:solidFill>
                  <a:srgbClr val="336699"/>
                </a:solidFill>
              </a:rPr>
              <a:t/>
            </a:r>
            <a:br>
              <a:rPr lang="es-ES" sz="2800">
                <a:solidFill>
                  <a:srgbClr val="336699"/>
                </a:solidFill>
              </a:rPr>
            </a:br>
            <a:endParaRPr lang="es-ES" sz="2800">
              <a:solidFill>
                <a:srgbClr val="3366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1835150" y="260350"/>
            <a:ext cx="6408738" cy="1739900"/>
          </a:xfrm>
          <a:prstGeom prst="rect">
            <a:avLst/>
          </a:prstGeom>
          <a:noFill/>
          <a:ln w="9525">
            <a:noFill/>
            <a:miter lim="800000"/>
            <a:headEnd/>
            <a:tailEnd/>
          </a:ln>
          <a:effectLst/>
        </p:spPr>
        <p:txBody>
          <a:bodyPr>
            <a:spAutoFit/>
          </a:bodyPr>
          <a:lstStyle/>
          <a:p>
            <a:r>
              <a:rPr lang="es-ES" sz="3600" b="1">
                <a:solidFill>
                  <a:srgbClr val="336699"/>
                </a:solidFill>
                <a:effectLst>
                  <a:outerShdw blurRad="38100" dist="38100" dir="2700000" algn="tl">
                    <a:srgbClr val="C0C0C0"/>
                  </a:outerShdw>
                </a:effectLst>
              </a:rPr>
              <a:t>Instrumentos en la obtención de la información</a:t>
            </a:r>
            <a:br>
              <a:rPr lang="es-ES" sz="3600" b="1">
                <a:solidFill>
                  <a:srgbClr val="336699"/>
                </a:solidFill>
                <a:effectLst>
                  <a:outerShdw blurRad="38100" dist="38100" dir="2700000" algn="tl">
                    <a:srgbClr val="C0C0C0"/>
                  </a:outerShdw>
                </a:effectLst>
              </a:rPr>
            </a:br>
            <a:endParaRPr lang="es-ES" sz="3600" b="1">
              <a:solidFill>
                <a:srgbClr val="336699"/>
              </a:solidFill>
              <a:effectLst>
                <a:outerShdw blurRad="38100" dist="38100" dir="2700000" algn="tl">
                  <a:srgbClr val="C0C0C0"/>
                </a:outerShdw>
              </a:effectLst>
            </a:endParaRPr>
          </a:p>
        </p:txBody>
      </p:sp>
      <p:sp>
        <p:nvSpPr>
          <p:cNvPr id="22536" name="Rectangle 8"/>
          <p:cNvSpPr>
            <a:spLocks noChangeArrowheads="1"/>
          </p:cNvSpPr>
          <p:nvPr/>
        </p:nvSpPr>
        <p:spPr bwMode="auto">
          <a:xfrm>
            <a:off x="1116013" y="2133600"/>
            <a:ext cx="8027987" cy="4362450"/>
          </a:xfrm>
          <a:prstGeom prst="rect">
            <a:avLst/>
          </a:prstGeom>
          <a:noFill/>
          <a:ln w="9525">
            <a:noFill/>
            <a:miter lim="800000"/>
            <a:headEnd/>
            <a:tailEnd/>
          </a:ln>
          <a:effectLst/>
        </p:spPr>
        <p:txBody>
          <a:bodyPr>
            <a:spAutoFit/>
          </a:bodyPr>
          <a:lstStyle/>
          <a:p>
            <a:pPr algn="l"/>
            <a:r>
              <a:rPr lang="es-ES" sz="2800" b="1">
                <a:solidFill>
                  <a:srgbClr val="336699"/>
                </a:solidFill>
              </a:rPr>
              <a:t>Estudio exploratorio cualitativo</a:t>
            </a:r>
            <a:r>
              <a:rPr lang="es-ES" sz="2800">
                <a:solidFill>
                  <a:srgbClr val="336699"/>
                </a:solidFill>
              </a:rPr>
              <a:t> </a:t>
            </a:r>
          </a:p>
          <a:p>
            <a:pPr algn="l"/>
            <a:endParaRPr lang="es-ES" sz="2800">
              <a:solidFill>
                <a:srgbClr val="336699"/>
              </a:solidFill>
            </a:endParaRPr>
          </a:p>
          <a:p>
            <a:pPr algn="l"/>
            <a:r>
              <a:rPr lang="es-ES" sz="2800">
                <a:solidFill>
                  <a:srgbClr val="336699"/>
                </a:solidFill>
              </a:rPr>
              <a:t>	*Grupo Focal</a:t>
            </a:r>
          </a:p>
          <a:p>
            <a:pPr algn="l"/>
            <a:endParaRPr lang="es-ES" sz="2800">
              <a:solidFill>
                <a:srgbClr val="336699"/>
              </a:solidFill>
            </a:endParaRPr>
          </a:p>
          <a:p>
            <a:pPr algn="l"/>
            <a:r>
              <a:rPr lang="es-ES" sz="2800">
                <a:solidFill>
                  <a:srgbClr val="336699"/>
                </a:solidFill>
              </a:rPr>
              <a:t>	*Entrevista con especialistas y 		  	  empresarios</a:t>
            </a:r>
          </a:p>
          <a:p>
            <a:pPr algn="l"/>
            <a:endParaRPr lang="es-ES" sz="2800">
              <a:solidFill>
                <a:srgbClr val="336699"/>
              </a:solidFill>
            </a:endParaRPr>
          </a:p>
          <a:p>
            <a:pPr algn="l"/>
            <a:r>
              <a:rPr lang="es-ES" sz="2800" b="1">
                <a:solidFill>
                  <a:srgbClr val="336699"/>
                </a:solidFill>
              </a:rPr>
              <a:t>Estudio Cuantitativo</a:t>
            </a:r>
          </a:p>
          <a:p>
            <a:pPr algn="l"/>
            <a:endParaRPr lang="es-ES" sz="2800" b="1">
              <a:solidFill>
                <a:srgbClr val="336699"/>
              </a:solidFill>
            </a:endParaRPr>
          </a:p>
          <a:p>
            <a:pPr algn="l"/>
            <a:r>
              <a:rPr lang="es-ES" sz="2800">
                <a:solidFill>
                  <a:srgbClr val="336699"/>
                </a:solidFill>
              </a:rPr>
              <a:t>	*Encuesta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358775" y="5373688"/>
            <a:ext cx="8785225" cy="1143000"/>
          </a:xfrm>
        </p:spPr>
        <p:txBody>
          <a:bodyPr/>
          <a:lstStyle/>
          <a:p>
            <a:r>
              <a:rPr lang="es-ES" sz="2400" b="1" u="sng">
                <a:solidFill>
                  <a:srgbClr val="336699"/>
                </a:solidFill>
              </a:rPr>
              <a:t/>
            </a:r>
            <a:br>
              <a:rPr lang="es-ES" sz="2400" b="1" u="sng">
                <a:solidFill>
                  <a:srgbClr val="336699"/>
                </a:solidFill>
              </a:rPr>
            </a:br>
            <a:r>
              <a:rPr lang="es-ES" sz="2400" b="1">
                <a:solidFill>
                  <a:srgbClr val="336699"/>
                </a:solidFill>
              </a:rPr>
              <a:t>    </a:t>
            </a:r>
            <a:r>
              <a:rPr lang="es-ES" sz="2400" b="1" u="sng">
                <a:solidFill>
                  <a:srgbClr val="336699"/>
                </a:solidFill>
              </a:rPr>
              <a:t>Grupo Focal</a:t>
            </a:r>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Mercado meta conformada por cinco hombres y por cinco mujeres de clase social media alta y alta.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Un moderador.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Dos tipos de galletas de soya para realizar la prueba de consumo: Sal y Dulce.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a:t>
            </a:r>
            <a:r>
              <a:rPr lang="es-ES" sz="2400" b="1">
                <a:solidFill>
                  <a:srgbClr val="336699"/>
                </a:solidFill>
              </a:rPr>
              <a:t>Con la galleta de dulce</a:t>
            </a:r>
            <a:r>
              <a:rPr lang="es-ES" sz="2400">
                <a:solidFill>
                  <a:srgbClr val="336699"/>
                </a:solidFill>
              </a:rPr>
              <a:t>: Buen sabor y falta de consistencia.</a:t>
            </a:r>
            <a:br>
              <a:rPr lang="es-ES" sz="2400">
                <a:solidFill>
                  <a:srgbClr val="336699"/>
                </a:solidFill>
              </a:rPr>
            </a:br>
            <a:endParaRPr lang="es-ES" sz="2400">
              <a:solidFill>
                <a:srgbClr val="336699"/>
              </a:solidFill>
            </a:endParaRPr>
          </a:p>
        </p:txBody>
      </p:sp>
      <p:sp>
        <p:nvSpPr>
          <p:cNvPr id="23557" name="Rectangle 5"/>
          <p:cNvSpPr>
            <a:spLocks noChangeArrowheads="1"/>
          </p:cNvSpPr>
          <p:nvPr/>
        </p:nvSpPr>
        <p:spPr bwMode="auto">
          <a:xfrm>
            <a:off x="2195513" y="260350"/>
            <a:ext cx="4895850" cy="946150"/>
          </a:xfrm>
          <a:prstGeom prst="rect">
            <a:avLst/>
          </a:prstGeom>
          <a:noFill/>
          <a:ln w="9525">
            <a:noFill/>
            <a:miter lim="800000"/>
            <a:headEnd/>
            <a:tailEnd/>
          </a:ln>
          <a:effectLst/>
        </p:spPr>
        <p:txBody>
          <a:bodyPr wrap="none">
            <a:spAutoFit/>
          </a:bodyPr>
          <a:lstStyle/>
          <a:p>
            <a:pPr algn="l"/>
            <a:r>
              <a:rPr lang="es-ES" sz="2800" b="1">
                <a:solidFill>
                  <a:srgbClr val="FF5050"/>
                </a:solidFill>
                <a:effectLst>
                  <a:outerShdw blurRad="38100" dist="38100" dir="2700000" algn="tl">
                    <a:srgbClr val="C0C0C0"/>
                  </a:outerShdw>
                </a:effectLst>
                <a:latin typeface="Verdana" pitchFamily="34" charset="0"/>
              </a:rPr>
              <a:t>ESTUDIO CUALITATIVO</a:t>
            </a:r>
            <a:r>
              <a:rPr lang="es-ES" sz="2800" b="1">
                <a:solidFill>
                  <a:srgbClr val="FF5050"/>
                </a:solidFill>
                <a:latin typeface="Verdana" pitchFamily="34" charset="0"/>
              </a:rPr>
              <a:t/>
            </a:r>
            <a:br>
              <a:rPr lang="es-ES" sz="2800" b="1">
                <a:solidFill>
                  <a:srgbClr val="FF5050"/>
                </a:solidFill>
                <a:latin typeface="Verdana" pitchFamily="34" charset="0"/>
              </a:rPr>
            </a:br>
            <a:endParaRPr lang="es-ES" sz="2800" b="1">
              <a:solidFill>
                <a:srgbClr val="FF5050"/>
              </a:solidFill>
              <a:latin typeface="Verdana" pitchFamily="34" charset="0"/>
            </a:endParaRPr>
          </a:p>
        </p:txBody>
      </p:sp>
      <p:sp>
        <p:nvSpPr>
          <p:cNvPr id="23558" name="Rectangle 6"/>
          <p:cNvSpPr>
            <a:spLocks noChangeArrowheads="1"/>
          </p:cNvSpPr>
          <p:nvPr/>
        </p:nvSpPr>
        <p:spPr bwMode="auto">
          <a:xfrm>
            <a:off x="2411413" y="1125538"/>
            <a:ext cx="4692650" cy="641350"/>
          </a:xfrm>
          <a:prstGeom prst="rect">
            <a:avLst/>
          </a:prstGeom>
          <a:noFill/>
          <a:ln w="9525">
            <a:noFill/>
            <a:miter lim="800000"/>
            <a:headEnd/>
            <a:tailEnd/>
          </a:ln>
          <a:effectLst/>
        </p:spPr>
        <p:txBody>
          <a:bodyPr>
            <a:spAutoFit/>
          </a:bodyPr>
          <a:lstStyle/>
          <a:p>
            <a:pPr algn="l"/>
            <a:r>
              <a:rPr lang="es-ES" b="1">
                <a:solidFill>
                  <a:srgbClr val="336699"/>
                </a:solidFill>
              </a:rPr>
              <a:t>ESTUDIO EXPLORATORIO CUALITATIVO</a:t>
            </a:r>
            <a:r>
              <a:rPr lang="es-ES" b="1" u="sng">
                <a:solidFill>
                  <a:srgbClr val="336699"/>
                </a:solidFill>
              </a:rPr>
              <a:t/>
            </a:r>
            <a:br>
              <a:rPr lang="es-ES" b="1" u="sng">
                <a:solidFill>
                  <a:srgbClr val="336699"/>
                </a:solidFill>
              </a:rPr>
            </a:br>
            <a:endParaRPr lang="es-ES" b="1" u="sng">
              <a:solidFill>
                <a:srgbClr val="3366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684213" y="5373688"/>
            <a:ext cx="8459787" cy="1143000"/>
          </a:xfrm>
        </p:spPr>
        <p:txBody>
          <a:bodyPr/>
          <a:lstStyle/>
          <a:p>
            <a:r>
              <a:rPr lang="es-ES" sz="2400">
                <a:solidFill>
                  <a:srgbClr val="336699"/>
                </a:solidFill>
              </a:rPr>
              <a:t/>
            </a:r>
            <a:br>
              <a:rPr lang="es-ES" sz="2400">
                <a:solidFill>
                  <a:srgbClr val="336699"/>
                </a:solidFill>
              </a:rPr>
            </a:br>
            <a:r>
              <a:rPr lang="es-ES" sz="2400">
                <a:solidFill>
                  <a:srgbClr val="336699"/>
                </a:solidFill>
              </a:rPr>
              <a:t>- </a:t>
            </a:r>
            <a:r>
              <a:rPr lang="es-ES" sz="2400" b="1">
                <a:solidFill>
                  <a:srgbClr val="336699"/>
                </a:solidFill>
              </a:rPr>
              <a:t>Con galleta de soya sal</a:t>
            </a:r>
            <a:r>
              <a:rPr lang="es-ES" sz="2400">
                <a:solidFill>
                  <a:srgbClr val="336699"/>
                </a:solidFill>
              </a:rPr>
              <a:t>: buena consistencia pero la de dulce es mejor sabor.</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a:t>
            </a:r>
            <a:r>
              <a:rPr lang="es-ES" sz="2400" b="1">
                <a:solidFill>
                  <a:srgbClr val="336699"/>
                </a:solidFill>
              </a:rPr>
              <a:t>Los productos dietéticos no son deliciosos para consumirlos pero se debe marcar la diferencia</a:t>
            </a:r>
            <a:r>
              <a:rPr lang="es-ES" sz="2400">
                <a:solidFill>
                  <a:srgbClr val="336699"/>
                </a:solidFill>
              </a:rPr>
              <a:t>”.</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Incluir un valor agregado como productos naturales.</a:t>
            </a:r>
            <a:br>
              <a:rPr lang="es-ES" sz="2400">
                <a:solidFill>
                  <a:srgbClr val="336699"/>
                </a:solidFill>
              </a:rPr>
            </a:br>
            <a:r>
              <a:rPr lang="es-ES" sz="2400">
                <a:solidFill>
                  <a:srgbClr val="336699"/>
                </a:solidFill>
              </a:rPr>
              <a:t/>
            </a:r>
            <a:br>
              <a:rPr lang="es-ES" sz="2400">
                <a:solidFill>
                  <a:srgbClr val="336699"/>
                </a:solidFill>
              </a:rPr>
            </a:br>
            <a:r>
              <a:rPr lang="es-ES" sz="2400" b="1">
                <a:solidFill>
                  <a:srgbClr val="336699"/>
                </a:solidFill>
              </a:rPr>
              <a:t>- Tamaño de las galletas</a:t>
            </a:r>
            <a:r>
              <a:rPr lang="es-ES" sz="2400">
                <a:solidFill>
                  <a:srgbClr val="336699"/>
                </a:solidFill>
              </a:rPr>
              <a:t>: 4 cm. de diámetro y 4 mm. de espesor.</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Distribución en los supermercados y centros naturistas.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827088" y="1989138"/>
            <a:ext cx="8013700" cy="4311650"/>
          </a:xfrm>
        </p:spPr>
        <p:txBody>
          <a:bodyPr/>
          <a:lstStyle/>
          <a:p>
            <a:r>
              <a:rPr lang="es-ES" sz="2400">
                <a:solidFill>
                  <a:srgbClr val="336699"/>
                </a:solidFill>
              </a:rPr>
              <a:t>Un cuestionario de 12 preguntas de escala dicotómica y de opción múltiple sin preguntas abiertas.</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b="1">
                <a:solidFill>
                  <a:srgbClr val="336699"/>
                </a:solidFill>
              </a:rPr>
              <a:t>Población</a:t>
            </a:r>
            <a:r>
              <a:rPr lang="es-ES" sz="2400">
                <a:solidFill>
                  <a:srgbClr val="336699"/>
                </a:solidFill>
              </a:rPr>
              <a:t>: 28 - 65 años del sexo masculino y femenino, clase social media y alta en la ciudad Guayaquil.</a:t>
            </a:r>
            <a:br>
              <a:rPr lang="es-ES" sz="2400">
                <a:solidFill>
                  <a:srgbClr val="336699"/>
                </a:solidFill>
              </a:rPr>
            </a:br>
            <a:r>
              <a:rPr lang="es-ES" sz="2400"/>
              <a:t/>
            </a:r>
            <a:br>
              <a:rPr lang="es-ES" sz="2400"/>
            </a:br>
            <a:endParaRPr lang="es-ES" sz="2400"/>
          </a:p>
        </p:txBody>
      </p:sp>
      <p:sp>
        <p:nvSpPr>
          <p:cNvPr id="35845" name="Rectangle 5"/>
          <p:cNvSpPr>
            <a:spLocks noChangeArrowheads="1"/>
          </p:cNvSpPr>
          <p:nvPr/>
        </p:nvSpPr>
        <p:spPr bwMode="auto">
          <a:xfrm>
            <a:off x="2484438" y="549275"/>
            <a:ext cx="4510087" cy="946150"/>
          </a:xfrm>
          <a:prstGeom prst="rect">
            <a:avLst/>
          </a:prstGeom>
          <a:noFill/>
          <a:ln w="9525">
            <a:noFill/>
            <a:miter lim="800000"/>
            <a:headEnd/>
            <a:tailEnd/>
          </a:ln>
          <a:effectLst/>
        </p:spPr>
        <p:txBody>
          <a:bodyPr wrap="none">
            <a:spAutoFit/>
          </a:bodyPr>
          <a:lstStyle/>
          <a:p>
            <a:pPr algn="l"/>
            <a:r>
              <a:rPr lang="es-ES" sz="2800" b="1">
                <a:solidFill>
                  <a:srgbClr val="FF5050"/>
                </a:solidFill>
                <a:effectLst>
                  <a:outerShdw blurRad="38100" dist="38100" dir="2700000" algn="tl">
                    <a:srgbClr val="C0C0C0"/>
                  </a:outerShdw>
                </a:effectLst>
              </a:rPr>
              <a:t>ESTUDIO CUANTITATIVO</a:t>
            </a:r>
            <a:r>
              <a:rPr lang="es-ES" sz="2800" b="1">
                <a:solidFill>
                  <a:srgbClr val="FF5050"/>
                </a:solidFill>
              </a:rPr>
              <a:t/>
            </a:r>
            <a:br>
              <a:rPr lang="es-ES" sz="2800" b="1">
                <a:solidFill>
                  <a:srgbClr val="FF5050"/>
                </a:solidFill>
              </a:rPr>
            </a:br>
            <a:endParaRPr lang="es-ES" sz="2800" b="1">
              <a:solidFill>
                <a:srgbClr val="FF5050"/>
              </a:solidFill>
            </a:endParaRPr>
          </a:p>
        </p:txBody>
      </p:sp>
      <p:sp>
        <p:nvSpPr>
          <p:cNvPr id="35846" name="Rectangle 6"/>
          <p:cNvSpPr>
            <a:spLocks noChangeArrowheads="1"/>
          </p:cNvSpPr>
          <p:nvPr/>
        </p:nvSpPr>
        <p:spPr bwMode="auto">
          <a:xfrm>
            <a:off x="1979613" y="2205038"/>
            <a:ext cx="6054725" cy="822325"/>
          </a:xfrm>
          <a:prstGeom prst="rect">
            <a:avLst/>
          </a:prstGeom>
          <a:noFill/>
          <a:ln w="9525">
            <a:noFill/>
            <a:miter lim="800000"/>
            <a:headEnd/>
            <a:tailEnd/>
          </a:ln>
          <a:effectLst/>
        </p:spPr>
        <p:txBody>
          <a:bodyPr wrap="none">
            <a:spAutoFit/>
          </a:bodyPr>
          <a:lstStyle/>
          <a:p>
            <a:pPr algn="l"/>
            <a:r>
              <a:rPr lang="es-ES" sz="2400" b="1">
                <a:solidFill>
                  <a:srgbClr val="336699"/>
                </a:solidFill>
              </a:rPr>
              <a:t>METODOLOGIA DE LA INVESTIGACION</a:t>
            </a:r>
            <a:r>
              <a:rPr lang="es-ES" sz="2400">
                <a:solidFill>
                  <a:schemeClr val="tx2"/>
                </a:solidFill>
              </a:rPr>
              <a:t> </a:t>
            </a:r>
            <a:br>
              <a:rPr lang="es-ES" sz="2400">
                <a:solidFill>
                  <a:schemeClr val="tx2"/>
                </a:solidFill>
              </a:rPr>
            </a:br>
            <a:endParaRPr lang="es-ES" sz="240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a:srcRect/>
          <a:stretch>
            <a:fillRect/>
          </a:stretch>
        </p:blipFill>
        <p:spPr bwMode="auto">
          <a:xfrm>
            <a:off x="2147888" y="0"/>
            <a:ext cx="48482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684213" y="2924175"/>
            <a:ext cx="8064500" cy="1574800"/>
          </a:xfrm>
        </p:spPr>
        <p:txBody>
          <a:bodyPr/>
          <a:lstStyle/>
          <a:p>
            <a:r>
              <a:rPr lang="es-ES" sz="2400">
                <a:solidFill>
                  <a:srgbClr val="336699"/>
                </a:solidFill>
              </a:rPr>
              <a:t/>
            </a:r>
            <a:br>
              <a:rPr lang="es-ES" sz="2400">
                <a:solidFill>
                  <a:srgbClr val="336699"/>
                </a:solidFill>
              </a:rPr>
            </a:br>
            <a:r>
              <a:rPr lang="es-ES" sz="2400" b="1" i="1" u="sng">
                <a:solidFill>
                  <a:srgbClr val="336699"/>
                </a:solidFill>
              </a:rPr>
              <a:t>Definición del marco muestral</a:t>
            </a:r>
            <a:r>
              <a:rPr lang="es-ES" sz="2400">
                <a:solidFill>
                  <a:srgbClr val="336699"/>
                </a:solidFill>
              </a:rPr>
              <a:t>: áreas geográficas  de la cuidad de Guayaquil: norte, centro y sur. </a:t>
            </a:r>
            <a:br>
              <a:rPr lang="es-ES" sz="2400">
                <a:solidFill>
                  <a:srgbClr val="336699"/>
                </a:solidFill>
              </a:rPr>
            </a:br>
            <a:endParaRPr lang="es-ES" sz="2400">
              <a:solidFill>
                <a:srgbClr val="336699"/>
              </a:solidFill>
            </a:endParaRPr>
          </a:p>
        </p:txBody>
      </p:sp>
      <p:sp>
        <p:nvSpPr>
          <p:cNvPr id="38917" name="Rectangle 5"/>
          <p:cNvSpPr>
            <a:spLocks noChangeArrowheads="1"/>
          </p:cNvSpPr>
          <p:nvPr/>
        </p:nvSpPr>
        <p:spPr bwMode="auto">
          <a:xfrm>
            <a:off x="2411413" y="620713"/>
            <a:ext cx="4972050" cy="519112"/>
          </a:xfrm>
          <a:prstGeom prst="rect">
            <a:avLst/>
          </a:prstGeom>
          <a:noFill/>
          <a:ln w="9525">
            <a:noFill/>
            <a:miter lim="800000"/>
            <a:headEnd/>
            <a:tailEnd/>
          </a:ln>
          <a:effectLst/>
        </p:spPr>
        <p:txBody>
          <a:bodyPr wrap="none">
            <a:spAutoFit/>
          </a:bodyPr>
          <a:lstStyle/>
          <a:p>
            <a:pPr algn="l"/>
            <a:r>
              <a:rPr lang="es-ES" sz="2800" b="1">
                <a:solidFill>
                  <a:srgbClr val="336699"/>
                </a:solidFill>
                <a:effectLst>
                  <a:outerShdw blurRad="38100" dist="38100" dir="2700000" algn="tl">
                    <a:srgbClr val="C0C0C0"/>
                  </a:outerShdw>
                </a:effectLst>
              </a:rPr>
              <a:t>Determinación del muestreo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32138" y="908050"/>
            <a:ext cx="3816350" cy="649288"/>
          </a:xfrm>
        </p:spPr>
        <p:txBody>
          <a:bodyPr/>
          <a:lstStyle/>
          <a:p>
            <a:pPr algn="ctr"/>
            <a:r>
              <a:rPr lang="es-ES" b="1">
                <a:solidFill>
                  <a:srgbClr val="336699"/>
                </a:solidFill>
                <a:effectLst>
                  <a:outerShdw blurRad="38100" dist="38100" dir="2700000" algn="tl">
                    <a:srgbClr val="C0C0C0"/>
                  </a:outerShdw>
                </a:effectLst>
              </a:rPr>
              <a:t>SOYLIGHT</a:t>
            </a:r>
            <a:br>
              <a:rPr lang="es-ES" b="1">
                <a:solidFill>
                  <a:srgbClr val="336699"/>
                </a:solidFill>
                <a:effectLst>
                  <a:outerShdw blurRad="38100" dist="38100" dir="2700000" algn="tl">
                    <a:srgbClr val="C0C0C0"/>
                  </a:outerShdw>
                </a:effectLst>
              </a:rPr>
            </a:br>
            <a:endParaRPr lang="es-ES" b="1">
              <a:solidFill>
                <a:srgbClr val="336699"/>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2374900" y="1196975"/>
            <a:ext cx="6769100" cy="4537075"/>
          </a:xfrm>
        </p:spPr>
        <p:txBody>
          <a:bodyPr/>
          <a:lstStyle/>
          <a:p>
            <a:pPr>
              <a:lnSpc>
                <a:spcPct val="90000"/>
              </a:lnSpc>
            </a:pPr>
            <a:endParaRPr lang="es-ES" sz="3000">
              <a:solidFill>
                <a:schemeClr val="tx2"/>
              </a:solidFill>
            </a:endParaRPr>
          </a:p>
          <a:p>
            <a:pPr>
              <a:lnSpc>
                <a:spcPct val="90000"/>
              </a:lnSpc>
            </a:pPr>
            <a:r>
              <a:rPr lang="es-ES" sz="3000">
                <a:solidFill>
                  <a:schemeClr val="bg2"/>
                </a:solidFill>
                <a:effectLst>
                  <a:outerShdw blurRad="38100" dist="38100" dir="2700000" algn="tl">
                    <a:srgbClr val="C0C0C0"/>
                  </a:outerShdw>
                </a:effectLst>
              </a:rPr>
              <a:t>Contenido:</a:t>
            </a:r>
          </a:p>
          <a:p>
            <a:pPr>
              <a:lnSpc>
                <a:spcPct val="90000"/>
              </a:lnSpc>
            </a:pPr>
            <a:endParaRPr lang="es-ES" sz="3000">
              <a:solidFill>
                <a:srgbClr val="666699"/>
              </a:solidFill>
              <a:effectLst>
                <a:outerShdw blurRad="38100" dist="38100" dir="2700000" algn="tl">
                  <a:srgbClr val="C0C0C0"/>
                </a:outerShdw>
              </a:effectLst>
            </a:endParaRPr>
          </a:p>
          <a:p>
            <a:pPr>
              <a:lnSpc>
                <a:spcPct val="90000"/>
              </a:lnSpc>
            </a:pPr>
            <a:r>
              <a:rPr lang="es-ES" sz="3000">
                <a:solidFill>
                  <a:schemeClr val="bg2"/>
                </a:solidFill>
                <a:effectLst>
                  <a:outerShdw blurRad="38100" dist="38100" dir="2700000" algn="tl">
                    <a:srgbClr val="C0C0C0"/>
                  </a:outerShdw>
                </a:effectLst>
              </a:rPr>
              <a:t>- Producto</a:t>
            </a:r>
          </a:p>
          <a:p>
            <a:pPr>
              <a:lnSpc>
                <a:spcPct val="90000"/>
              </a:lnSpc>
            </a:pPr>
            <a:r>
              <a:rPr lang="es-ES" sz="3000">
                <a:solidFill>
                  <a:schemeClr val="bg2"/>
                </a:solidFill>
                <a:effectLst>
                  <a:outerShdw blurRad="38100" dist="38100" dir="2700000" algn="tl">
                    <a:srgbClr val="C0C0C0"/>
                  </a:outerShdw>
                </a:effectLst>
              </a:rPr>
              <a:t>- Investigación de Mercado</a:t>
            </a:r>
          </a:p>
          <a:p>
            <a:pPr>
              <a:lnSpc>
                <a:spcPct val="90000"/>
              </a:lnSpc>
            </a:pPr>
            <a:r>
              <a:rPr lang="es-ES" sz="3000">
                <a:solidFill>
                  <a:schemeClr val="bg2"/>
                </a:solidFill>
                <a:effectLst>
                  <a:outerShdw blurRad="38100" dist="38100" dir="2700000" algn="tl">
                    <a:srgbClr val="C0C0C0"/>
                  </a:outerShdw>
                </a:effectLst>
              </a:rPr>
              <a:t>- Análisis de la empresa</a:t>
            </a:r>
          </a:p>
          <a:p>
            <a:pPr>
              <a:lnSpc>
                <a:spcPct val="90000"/>
              </a:lnSpc>
            </a:pPr>
            <a:r>
              <a:rPr lang="es-ES" sz="3000">
                <a:solidFill>
                  <a:schemeClr val="bg2"/>
                </a:solidFill>
                <a:effectLst>
                  <a:outerShdw blurRad="38100" dist="38100" dir="2700000" algn="tl">
                    <a:srgbClr val="C0C0C0"/>
                  </a:outerShdw>
                </a:effectLst>
              </a:rPr>
              <a:t>- Plan de Marketing</a:t>
            </a:r>
          </a:p>
          <a:p>
            <a:pPr>
              <a:lnSpc>
                <a:spcPct val="90000"/>
              </a:lnSpc>
            </a:pPr>
            <a:r>
              <a:rPr lang="es-ES" sz="3000">
                <a:solidFill>
                  <a:schemeClr val="bg2"/>
                </a:solidFill>
                <a:effectLst>
                  <a:outerShdw blurRad="38100" dist="38100" dir="2700000" algn="tl">
                    <a:srgbClr val="C0C0C0"/>
                  </a:outerShdw>
                </a:effectLst>
              </a:rPr>
              <a:t>- Estudio Técnico del Proyecto</a:t>
            </a:r>
          </a:p>
          <a:p>
            <a:pPr>
              <a:lnSpc>
                <a:spcPct val="90000"/>
              </a:lnSpc>
              <a:buFontTx/>
              <a:buChar char="-"/>
            </a:pPr>
            <a:r>
              <a:rPr lang="es-ES" sz="3000">
                <a:solidFill>
                  <a:schemeClr val="bg2"/>
                </a:solidFill>
                <a:effectLst>
                  <a:outerShdw blurRad="38100" dist="38100" dir="2700000" algn="tl">
                    <a:srgbClr val="C0C0C0"/>
                  </a:outerShdw>
                </a:effectLst>
              </a:rPr>
              <a:t> Análisis Financiero y Económico</a:t>
            </a:r>
          </a:p>
          <a:p>
            <a:pPr>
              <a:lnSpc>
                <a:spcPct val="90000"/>
              </a:lnSpc>
              <a:buFontTx/>
              <a:buChar char="-"/>
            </a:pPr>
            <a:r>
              <a:rPr lang="es-ES" sz="3000">
                <a:solidFill>
                  <a:schemeClr val="bg2"/>
                </a:solidFill>
                <a:effectLst>
                  <a:outerShdw blurRad="38100" dist="38100" dir="2700000" algn="tl">
                    <a:srgbClr val="C0C0C0"/>
                  </a:outerShdw>
                </a:effectLst>
              </a:rPr>
              <a:t> Conclusiones y recomendaciones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ChangeArrowheads="1"/>
          </p:cNvSpPr>
          <p:nvPr/>
        </p:nvSpPr>
        <p:spPr bwMode="auto">
          <a:xfrm>
            <a:off x="1908175" y="260350"/>
            <a:ext cx="5616575" cy="1187450"/>
          </a:xfrm>
          <a:prstGeom prst="rect">
            <a:avLst/>
          </a:prstGeom>
          <a:noFill/>
          <a:ln w="9525">
            <a:noFill/>
            <a:miter lim="800000"/>
            <a:headEnd/>
            <a:tailEnd/>
          </a:ln>
          <a:effectLst/>
        </p:spPr>
        <p:txBody>
          <a:bodyPr>
            <a:spAutoFit/>
          </a:bodyPr>
          <a:lstStyle/>
          <a:p>
            <a:r>
              <a:rPr lang="es-ES" sz="2400" b="1" i="1" u="sng">
                <a:solidFill>
                  <a:srgbClr val="336699"/>
                </a:solidFill>
                <a:latin typeface="Verdana" pitchFamily="34" charset="0"/>
              </a:rPr>
              <a:t>Determinación del tamaño de la muestra</a:t>
            </a:r>
            <a:r>
              <a:rPr lang="es-ES" sz="2400" b="1">
                <a:solidFill>
                  <a:srgbClr val="336699"/>
                </a:solidFill>
                <a:latin typeface="Verdana" pitchFamily="34" charset="0"/>
              </a:rPr>
              <a:t/>
            </a:r>
            <a:br>
              <a:rPr lang="es-ES" sz="2400" b="1">
                <a:solidFill>
                  <a:srgbClr val="336699"/>
                </a:solidFill>
                <a:latin typeface="Verdana" pitchFamily="34" charset="0"/>
              </a:rPr>
            </a:br>
            <a:endParaRPr lang="es-ES" sz="2400" b="1">
              <a:solidFill>
                <a:srgbClr val="336699"/>
              </a:solidFill>
              <a:latin typeface="Verdana" pitchFamily="34" charset="0"/>
            </a:endParaRPr>
          </a:p>
        </p:txBody>
      </p:sp>
      <p:pic>
        <p:nvPicPr>
          <p:cNvPr id="39944" name="Picture 8"/>
          <p:cNvPicPr>
            <a:picLocks noChangeAspect="1" noChangeArrowheads="1"/>
          </p:cNvPicPr>
          <p:nvPr>
            <p:ph type="title"/>
          </p:nvPr>
        </p:nvPicPr>
        <p:blipFill>
          <a:blip r:embed="rId2"/>
          <a:srcRect/>
          <a:stretch>
            <a:fillRect/>
          </a:stretch>
        </p:blipFill>
        <p:spPr>
          <a:xfrm>
            <a:off x="1908175" y="1341438"/>
            <a:ext cx="5749925" cy="5805487"/>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900113" y="3141663"/>
            <a:ext cx="7797800" cy="1143000"/>
          </a:xfrm>
        </p:spPr>
        <p:txBody>
          <a:bodyPr/>
          <a:lstStyle/>
          <a:p>
            <a:pPr algn="just"/>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Las variables independientes como sexo, edad y sector urbano VS. variables dependientes como preferencias, gustos, opiniones, etc. mediante tablas cruzadas.</a:t>
            </a:r>
          </a:p>
        </p:txBody>
      </p:sp>
      <p:sp>
        <p:nvSpPr>
          <p:cNvPr id="41989" name="Rectangle 5"/>
          <p:cNvSpPr>
            <a:spLocks noChangeArrowheads="1"/>
          </p:cNvSpPr>
          <p:nvPr/>
        </p:nvSpPr>
        <p:spPr bwMode="auto">
          <a:xfrm>
            <a:off x="1403350" y="915988"/>
            <a:ext cx="5583238" cy="822325"/>
          </a:xfrm>
          <a:prstGeom prst="rect">
            <a:avLst/>
          </a:prstGeom>
          <a:noFill/>
          <a:ln w="9525">
            <a:noFill/>
            <a:miter lim="800000"/>
            <a:headEnd/>
            <a:tailEnd/>
          </a:ln>
          <a:effectLst/>
        </p:spPr>
        <p:txBody>
          <a:bodyPr wrap="none">
            <a:spAutoFit/>
          </a:bodyPr>
          <a:lstStyle/>
          <a:p>
            <a:pPr algn="l"/>
            <a:r>
              <a:rPr lang="es-ES" sz="2400" b="1" i="1" u="sng">
                <a:solidFill>
                  <a:srgbClr val="336699"/>
                </a:solidFill>
              </a:rPr>
              <a:t>Análisis e Interpretación de los datos</a:t>
            </a:r>
            <a:r>
              <a:rPr lang="es-ES" sz="2400">
                <a:solidFill>
                  <a:srgbClr val="336699"/>
                </a:solidFill>
              </a:rPr>
              <a:t/>
            </a:r>
            <a:br>
              <a:rPr lang="es-ES" sz="2400">
                <a:solidFill>
                  <a:srgbClr val="336699"/>
                </a:solidFill>
              </a:rPr>
            </a:br>
            <a:endParaRPr lang="es-ES" sz="2400">
              <a:solidFill>
                <a:srgbClr val="3366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1403350" y="0"/>
            <a:ext cx="7313613" cy="1065213"/>
          </a:xfrm>
        </p:spPr>
        <p:txBody>
          <a:bodyPr/>
          <a:lstStyle/>
          <a:p>
            <a:pPr algn="ctr"/>
            <a:r>
              <a:rPr lang="es-ES" sz="2000" b="1" i="1" u="sng">
                <a:solidFill>
                  <a:srgbClr val="336699"/>
                </a:solidFill>
                <a:effectLst>
                  <a:outerShdw blurRad="38100" dist="38100" dir="2700000" algn="tl">
                    <a:srgbClr val="C0C0C0"/>
                  </a:outerShdw>
                </a:effectLst>
              </a:rPr>
              <a:t>Sexo / variables dependientes</a:t>
            </a:r>
            <a:r>
              <a:rPr lang="es-ES" sz="2000" b="1">
                <a:solidFill>
                  <a:srgbClr val="336699"/>
                </a:solidFill>
                <a:effectLst>
                  <a:outerShdw blurRad="38100" dist="38100" dir="2700000" algn="tl">
                    <a:srgbClr val="C0C0C0"/>
                  </a:outerShdw>
                </a:effectLst>
              </a:rPr>
              <a:t/>
            </a:r>
            <a:br>
              <a:rPr lang="es-ES" sz="2000" b="1">
                <a:solidFill>
                  <a:srgbClr val="336699"/>
                </a:solidFill>
                <a:effectLst>
                  <a:outerShdw blurRad="38100" dist="38100" dir="2700000" algn="tl">
                    <a:srgbClr val="C0C0C0"/>
                  </a:outerShdw>
                </a:effectLst>
              </a:rPr>
            </a:br>
            <a:r>
              <a:rPr lang="es-ES" sz="2000" b="1">
                <a:solidFill>
                  <a:srgbClr val="336699"/>
                </a:solidFill>
                <a:effectLst>
                  <a:outerShdw blurRad="38100" dist="38100" dir="2700000" algn="tl">
                    <a:srgbClr val="C0C0C0"/>
                  </a:outerShdw>
                </a:effectLst>
              </a:rPr>
              <a:t>TABLA #1</a:t>
            </a:r>
            <a:br>
              <a:rPr lang="es-ES" sz="2000" b="1">
                <a:solidFill>
                  <a:srgbClr val="336699"/>
                </a:solidFill>
                <a:effectLst>
                  <a:outerShdw blurRad="38100" dist="38100" dir="2700000" algn="tl">
                    <a:srgbClr val="C0C0C0"/>
                  </a:outerShdw>
                </a:effectLst>
              </a:rPr>
            </a:br>
            <a:r>
              <a:rPr lang="es-ES" sz="2000" b="1">
                <a:solidFill>
                  <a:srgbClr val="336699"/>
                </a:solidFill>
                <a:effectLst>
                  <a:outerShdw blurRad="38100" dist="38100" dir="2700000" algn="tl">
                    <a:srgbClr val="C0C0C0"/>
                  </a:outerShdw>
                </a:effectLst>
              </a:rPr>
              <a:t>Sexo comparado con disposición de consumo</a:t>
            </a:r>
          </a:p>
        </p:txBody>
      </p:sp>
      <p:pic>
        <p:nvPicPr>
          <p:cNvPr id="43013" name="Picture 5"/>
          <p:cNvPicPr>
            <a:picLocks noChangeAspect="1" noChangeArrowheads="1"/>
          </p:cNvPicPr>
          <p:nvPr/>
        </p:nvPicPr>
        <p:blipFill>
          <a:blip r:embed="rId2"/>
          <a:srcRect/>
          <a:stretch>
            <a:fillRect/>
          </a:stretch>
        </p:blipFill>
        <p:spPr bwMode="auto">
          <a:xfrm>
            <a:off x="2195513" y="1052513"/>
            <a:ext cx="5400675" cy="6048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684213" y="1844675"/>
            <a:ext cx="8459787" cy="3951288"/>
          </a:xfrm>
        </p:spPr>
        <p:txBody>
          <a:bodyPr/>
          <a:lstStyle/>
          <a:p>
            <a:r>
              <a:rPr lang="es-ES" sz="2400" b="1">
                <a:solidFill>
                  <a:srgbClr val="336699"/>
                </a:solidFill>
              </a:rPr>
              <a:t>- Aceptación</a:t>
            </a:r>
            <a:r>
              <a:rPr lang="es-ES" sz="2400">
                <a:solidFill>
                  <a:srgbClr val="336699"/>
                </a:solidFill>
              </a:rPr>
              <a:t> del 89.5% por parte de los consumidores</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Las mujeres con </a:t>
            </a:r>
            <a:r>
              <a:rPr lang="es-ES" sz="2400" b="1">
                <a:solidFill>
                  <a:srgbClr val="336699"/>
                </a:solidFill>
              </a:rPr>
              <a:t>mayor preferencia</a:t>
            </a:r>
            <a:r>
              <a:rPr lang="es-ES" sz="2400">
                <a:solidFill>
                  <a:srgbClr val="336699"/>
                </a:solidFill>
              </a:rPr>
              <a:t> que hombres hacia SOYLIGHT (mujeres 57.5% y hombres 42.5%).</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La galleta de </a:t>
            </a:r>
            <a:r>
              <a:rPr lang="es-ES" sz="2400" b="1">
                <a:solidFill>
                  <a:srgbClr val="336699"/>
                </a:solidFill>
              </a:rPr>
              <a:t>sal </a:t>
            </a:r>
            <a:r>
              <a:rPr lang="es-ES" sz="2400">
                <a:solidFill>
                  <a:srgbClr val="336699"/>
                </a:solidFill>
              </a:rPr>
              <a:t>y de</a:t>
            </a:r>
            <a:r>
              <a:rPr lang="es-ES" sz="2400" b="1">
                <a:solidFill>
                  <a:srgbClr val="336699"/>
                </a:solidFill>
              </a:rPr>
              <a:t> dulce</a:t>
            </a:r>
            <a:r>
              <a:rPr lang="es-ES" sz="2400">
                <a:solidFill>
                  <a:srgbClr val="336699"/>
                </a:solidFill>
              </a:rPr>
              <a:t>. No existe diferencia significativa por esta preferencia.</a:t>
            </a:r>
            <a:br>
              <a:rPr lang="es-ES" sz="2400">
                <a:solidFill>
                  <a:srgbClr val="336699"/>
                </a:solidFill>
              </a:rPr>
            </a:br>
            <a:r>
              <a:rPr lang="es-ES" sz="2400">
                <a:solidFill>
                  <a:srgbClr val="336699"/>
                </a:solidFill>
              </a:rPr>
              <a:t/>
            </a:r>
            <a:br>
              <a:rPr lang="es-ES" sz="2400">
                <a:solidFill>
                  <a:srgbClr val="336699"/>
                </a:solidFill>
              </a:rPr>
            </a:br>
            <a:r>
              <a:rPr lang="es-ES" sz="2400">
                <a:solidFill>
                  <a:srgbClr val="336699"/>
                </a:solidFill>
              </a:rPr>
              <a:t>- Los consumidores preferirán consumir la galleta SOYLIGHT </a:t>
            </a:r>
            <a:r>
              <a:rPr lang="es-ES" sz="2400" b="1">
                <a:solidFill>
                  <a:srgbClr val="336699"/>
                </a:solidFill>
              </a:rPr>
              <a:t>una o dos veces por semana</a:t>
            </a:r>
            <a:r>
              <a:rPr lang="es-ES" sz="2400">
                <a:solidFill>
                  <a:srgbClr val="336699"/>
                </a:solidFill>
              </a:rPr>
              <a:t>.</a:t>
            </a:r>
          </a:p>
        </p:txBody>
      </p:sp>
      <p:sp>
        <p:nvSpPr>
          <p:cNvPr id="45061" name="Rectangle 5"/>
          <p:cNvSpPr>
            <a:spLocks noChangeArrowheads="1"/>
          </p:cNvSpPr>
          <p:nvPr/>
        </p:nvSpPr>
        <p:spPr bwMode="auto">
          <a:xfrm>
            <a:off x="1835150" y="260350"/>
            <a:ext cx="5832475" cy="1373188"/>
          </a:xfrm>
          <a:prstGeom prst="rect">
            <a:avLst/>
          </a:prstGeom>
          <a:noFill/>
          <a:ln w="9525">
            <a:noFill/>
            <a:miter lim="800000"/>
            <a:headEnd/>
            <a:tailEnd/>
          </a:ln>
          <a:effectLst/>
        </p:spPr>
        <p:txBody>
          <a:bodyPr>
            <a:spAutoFit/>
          </a:bodyPr>
          <a:lstStyle/>
          <a:p>
            <a:r>
              <a:rPr lang="es-ES" sz="2800" b="1" u="sng">
                <a:solidFill>
                  <a:srgbClr val="336699"/>
                </a:solidFill>
                <a:effectLst>
                  <a:outerShdw blurRad="38100" dist="38100" dir="2700000" algn="tl">
                    <a:srgbClr val="C0C0C0"/>
                  </a:outerShdw>
                </a:effectLst>
                <a:latin typeface="Verdana" pitchFamily="34" charset="0"/>
              </a:rPr>
              <a:t>Conclusiones de la Investigación de mercado</a:t>
            </a:r>
            <a:r>
              <a:rPr lang="es-ES" sz="2800">
                <a:solidFill>
                  <a:srgbClr val="336699"/>
                </a:solidFill>
                <a:effectLst>
                  <a:outerShdw blurRad="38100" dist="38100" dir="2700000" algn="tl">
                    <a:srgbClr val="C0C0C0"/>
                  </a:outerShdw>
                </a:effectLst>
                <a:latin typeface="Verdana" pitchFamily="34" charset="0"/>
              </a:rPr>
              <a:t/>
            </a:r>
            <a:br>
              <a:rPr lang="es-ES" sz="2800">
                <a:solidFill>
                  <a:srgbClr val="336699"/>
                </a:solidFill>
                <a:effectLst>
                  <a:outerShdw blurRad="38100" dist="38100" dir="2700000" algn="tl">
                    <a:srgbClr val="C0C0C0"/>
                  </a:outerShdw>
                </a:effectLst>
                <a:latin typeface="Verdana" pitchFamily="34" charset="0"/>
              </a:rPr>
            </a:br>
            <a:endParaRPr lang="es-ES" sz="2800">
              <a:solidFill>
                <a:srgbClr val="336699"/>
              </a:solidFill>
              <a:effectLst>
                <a:outerShdw blurRad="38100" dist="38100" dir="2700000" algn="tl">
                  <a:srgbClr val="C0C0C0"/>
                </a:outerShdw>
              </a:effectLst>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1042988" y="2420938"/>
            <a:ext cx="8101012" cy="3590925"/>
          </a:xfrm>
        </p:spPr>
        <p:txBody>
          <a:bodyPr/>
          <a:lstStyle/>
          <a:p>
            <a:r>
              <a:rPr lang="es-ES" sz="2000" b="1">
                <a:solidFill>
                  <a:srgbClr val="336699"/>
                </a:solidFill>
              </a:rPr>
              <a:t>- Precio</a:t>
            </a:r>
            <a:r>
              <a:rPr lang="es-ES" sz="2000">
                <a:solidFill>
                  <a:srgbClr val="336699"/>
                </a:solidFill>
              </a:rPr>
              <a:t>: el 59.8% pagarían $0.35 con mayor preferencia las mujeres sobre los hombres (60.3% y 39.7%).</a:t>
            </a:r>
            <a:br>
              <a:rPr lang="es-ES" sz="2000">
                <a:solidFill>
                  <a:srgbClr val="336699"/>
                </a:solidFill>
              </a:rPr>
            </a:br>
            <a:r>
              <a:rPr lang="es-ES" sz="2000">
                <a:solidFill>
                  <a:srgbClr val="336699"/>
                </a:solidFill>
              </a:rPr>
              <a:t/>
            </a:r>
            <a:br>
              <a:rPr lang="es-ES" sz="2000">
                <a:solidFill>
                  <a:srgbClr val="336699"/>
                </a:solidFill>
              </a:rPr>
            </a:br>
            <a:r>
              <a:rPr lang="es-ES" sz="2000">
                <a:solidFill>
                  <a:srgbClr val="336699"/>
                </a:solidFill>
              </a:rPr>
              <a:t>- </a:t>
            </a:r>
            <a:r>
              <a:rPr lang="es-ES" sz="2000" b="1">
                <a:solidFill>
                  <a:srgbClr val="336699"/>
                </a:solidFill>
              </a:rPr>
              <a:t>Lugar</a:t>
            </a:r>
            <a:r>
              <a:rPr lang="es-ES" sz="2000">
                <a:solidFill>
                  <a:srgbClr val="336699"/>
                </a:solidFill>
              </a:rPr>
              <a:t>: supermercados y tiendas. Existe una minoría en gimnasios y restaurantes vegetarianos.</a:t>
            </a:r>
            <a:br>
              <a:rPr lang="es-ES" sz="2000">
                <a:solidFill>
                  <a:srgbClr val="336699"/>
                </a:solidFill>
              </a:rPr>
            </a:br>
            <a:r>
              <a:rPr lang="es-ES" sz="2000">
                <a:solidFill>
                  <a:srgbClr val="336699"/>
                </a:solidFill>
              </a:rPr>
              <a:t/>
            </a:r>
            <a:br>
              <a:rPr lang="es-ES" sz="2000">
                <a:solidFill>
                  <a:srgbClr val="336699"/>
                </a:solidFill>
              </a:rPr>
            </a:br>
            <a:r>
              <a:rPr lang="es-ES" sz="2000">
                <a:solidFill>
                  <a:srgbClr val="336699"/>
                </a:solidFill>
              </a:rPr>
              <a:t>- </a:t>
            </a:r>
            <a:r>
              <a:rPr lang="es-ES" sz="2000" b="1">
                <a:solidFill>
                  <a:srgbClr val="336699"/>
                </a:solidFill>
              </a:rPr>
              <a:t>Ingredientes</a:t>
            </a:r>
            <a:r>
              <a:rPr lang="es-ES" sz="2000">
                <a:solidFill>
                  <a:srgbClr val="336699"/>
                </a:solidFill>
              </a:rPr>
              <a:t>: miel, nuez y queso. </a:t>
            </a:r>
            <a:br>
              <a:rPr lang="es-ES" sz="2000">
                <a:solidFill>
                  <a:srgbClr val="336699"/>
                </a:solidFill>
              </a:rPr>
            </a:br>
            <a:r>
              <a:rPr lang="es-ES" sz="2000">
                <a:solidFill>
                  <a:srgbClr val="336699"/>
                </a:solidFill>
              </a:rPr>
              <a:t/>
            </a:r>
            <a:br>
              <a:rPr lang="es-ES" sz="2000">
                <a:solidFill>
                  <a:srgbClr val="336699"/>
                </a:solidFill>
              </a:rPr>
            </a:br>
            <a:r>
              <a:rPr lang="es-ES" sz="2000">
                <a:solidFill>
                  <a:srgbClr val="336699"/>
                </a:solidFill>
              </a:rPr>
              <a:t>- </a:t>
            </a:r>
            <a:r>
              <a:rPr lang="es-ES" sz="2000" b="1">
                <a:solidFill>
                  <a:srgbClr val="336699"/>
                </a:solidFill>
              </a:rPr>
              <a:t>Aceptación</a:t>
            </a:r>
            <a:r>
              <a:rPr lang="es-ES" sz="2000">
                <a:solidFill>
                  <a:srgbClr val="336699"/>
                </a:solidFill>
              </a:rPr>
              <a:t> muy favorable hacia la galleta dentro de los grupo de edades con niveles del 83% excepto en las edades de 58 o más años con aceptación del 71.4%.</a:t>
            </a:r>
            <a:br>
              <a:rPr lang="es-ES" sz="2000">
                <a:solidFill>
                  <a:srgbClr val="336699"/>
                </a:solidFill>
              </a:rPr>
            </a:br>
            <a:r>
              <a:rPr lang="es-ES" sz="2000">
                <a:solidFill>
                  <a:srgbClr val="336699"/>
                </a:solidFill>
              </a:rPr>
              <a:t/>
            </a:r>
            <a:br>
              <a:rPr lang="es-ES" sz="2000">
                <a:solidFill>
                  <a:srgbClr val="336699"/>
                </a:solidFill>
              </a:rPr>
            </a:br>
            <a:r>
              <a:rPr lang="es-ES" sz="2000">
                <a:solidFill>
                  <a:srgbClr val="336699"/>
                </a:solidFill>
              </a:rPr>
              <a:t>- </a:t>
            </a:r>
            <a:r>
              <a:rPr lang="es-ES" sz="2000" b="1">
                <a:solidFill>
                  <a:srgbClr val="336699"/>
                </a:solidFill>
              </a:rPr>
              <a:t>De los 58 o más años, no es un grupo representativo.</a:t>
            </a:r>
            <a:r>
              <a:rPr lang="es-ES" sz="2000">
                <a:solidFill>
                  <a:srgbClr val="336699"/>
                </a:solidFill>
              </a:rPr>
              <a:t/>
            </a:r>
            <a:br>
              <a:rPr lang="es-ES" sz="2000">
                <a:solidFill>
                  <a:srgbClr val="336699"/>
                </a:solidFill>
              </a:rPr>
            </a:br>
            <a:r>
              <a:rPr lang="es-ES" sz="2000">
                <a:solidFill>
                  <a:srgbClr val="336699"/>
                </a:solidFill>
              </a:rPr>
              <a:t/>
            </a:r>
            <a:br>
              <a:rPr lang="es-ES" sz="2000">
                <a:solidFill>
                  <a:srgbClr val="336699"/>
                </a:solidFill>
              </a:rPr>
            </a:br>
            <a:r>
              <a:rPr lang="es-ES" sz="2000">
                <a:solidFill>
                  <a:srgbClr val="336699"/>
                </a:solidFill>
              </a:rPr>
              <a:t>- </a:t>
            </a:r>
            <a:r>
              <a:rPr lang="es-ES" sz="2000" b="1">
                <a:solidFill>
                  <a:srgbClr val="336699"/>
                </a:solidFill>
              </a:rPr>
              <a:t>Por tanto, el mercado meta será proyectado entre las edades de 28 a los 47 años.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27088" y="3500438"/>
            <a:ext cx="7991475" cy="3357562"/>
          </a:xfrm>
        </p:spPr>
        <p:txBody>
          <a:bodyPr/>
          <a:lstStyle/>
          <a:p>
            <a:pPr>
              <a:lnSpc>
                <a:spcPct val="120000"/>
              </a:lnSpc>
            </a:pPr>
            <a:r>
              <a:rPr lang="es-ES" sz="2200" b="1">
                <a:solidFill>
                  <a:srgbClr val="336699"/>
                </a:solidFill>
              </a:rPr>
              <a:t>- Sectores urbanos</a:t>
            </a:r>
            <a:r>
              <a:rPr lang="es-ES" sz="2200">
                <a:solidFill>
                  <a:srgbClr val="336699"/>
                </a:solidFill>
              </a:rPr>
              <a:t>: el norte posee un mayor peso de ponderación de aceptación (48.6%),  el sur 38.8% y el centro 12.6%. </a:t>
            </a:r>
            <a:br>
              <a:rPr lang="es-ES" sz="2200">
                <a:solidFill>
                  <a:srgbClr val="336699"/>
                </a:solidFill>
              </a:rPr>
            </a:br>
            <a:r>
              <a:rPr lang="es-ES" sz="2200">
                <a:solidFill>
                  <a:srgbClr val="336699"/>
                </a:solidFill>
              </a:rPr>
              <a:t/>
            </a:r>
            <a:br>
              <a:rPr lang="es-ES" sz="2200">
                <a:solidFill>
                  <a:srgbClr val="336699"/>
                </a:solidFill>
              </a:rPr>
            </a:br>
            <a:r>
              <a:rPr lang="es-ES" sz="2200">
                <a:solidFill>
                  <a:srgbClr val="336699"/>
                </a:solidFill>
              </a:rPr>
              <a:t>- </a:t>
            </a:r>
            <a:r>
              <a:rPr lang="es-ES" sz="2200" b="1">
                <a:solidFill>
                  <a:srgbClr val="336699"/>
                </a:solidFill>
              </a:rPr>
              <a:t>Frecuencia de consumo:</a:t>
            </a:r>
            <a:r>
              <a:rPr lang="es-ES" sz="2200">
                <a:solidFill>
                  <a:srgbClr val="336699"/>
                </a:solidFill>
              </a:rPr>
              <a:t> los habitantes del norte tienen una mayor ponderación de consumo (norte 48.6%, sur 38.8% y centro 12.6%). </a:t>
            </a:r>
            <a:br>
              <a:rPr lang="es-ES" sz="2200">
                <a:solidFill>
                  <a:srgbClr val="336699"/>
                </a:solidFill>
              </a:rPr>
            </a:br>
            <a:r>
              <a:rPr lang="es-ES" sz="2200">
                <a:solidFill>
                  <a:srgbClr val="336699"/>
                </a:solidFill>
              </a:rPr>
              <a:t/>
            </a:r>
            <a:br>
              <a:rPr lang="es-ES" sz="2200">
                <a:solidFill>
                  <a:srgbClr val="336699"/>
                </a:solidFill>
              </a:rPr>
            </a:br>
            <a:r>
              <a:rPr lang="es-ES" sz="2200">
                <a:solidFill>
                  <a:srgbClr val="336699"/>
                </a:solidFill>
              </a:rPr>
              <a:t>- Todos los sectores dispuestos a </a:t>
            </a:r>
            <a:r>
              <a:rPr lang="es-ES" sz="2200" b="1">
                <a:solidFill>
                  <a:srgbClr val="336699"/>
                </a:solidFill>
              </a:rPr>
              <a:t>pagar $0.35</a:t>
            </a:r>
            <a:r>
              <a:rPr lang="es-ES" sz="2200">
                <a:solidFill>
                  <a:srgbClr val="336699"/>
                </a:solidFill>
              </a:rPr>
              <a:t> con mayor ponderación en norte (47.7%), sur (37.9%) y centro (14.5%).</a:t>
            </a:r>
            <a:br>
              <a:rPr lang="es-ES" sz="2200">
                <a:solidFill>
                  <a:srgbClr val="336699"/>
                </a:solidFill>
              </a:rPr>
            </a:br>
            <a:r>
              <a:rPr lang="es-ES" sz="2200">
                <a:solidFill>
                  <a:srgbClr val="336699"/>
                </a:solidFill>
              </a:rPr>
              <a:t/>
            </a:r>
            <a:br>
              <a:rPr lang="es-ES" sz="2200">
                <a:solidFill>
                  <a:srgbClr val="336699"/>
                </a:solidFill>
              </a:rPr>
            </a:br>
            <a:endParaRPr lang="es-ES" sz="2200">
              <a:solidFill>
                <a:srgbClr val="3366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1619250" y="2636838"/>
            <a:ext cx="6408738" cy="1143000"/>
          </a:xfrm>
        </p:spPr>
        <p:txBody>
          <a:bodyPr/>
          <a:lstStyle/>
          <a:p>
            <a:r>
              <a:rPr lang="es-ES" b="1">
                <a:solidFill>
                  <a:srgbClr val="CA0202"/>
                </a:solidFill>
                <a:effectLst>
                  <a:outerShdw blurRad="38100" dist="38100" dir="2700000" algn="tl">
                    <a:srgbClr val="C0C0C0"/>
                  </a:outerShdw>
                </a:effectLst>
              </a:rPr>
              <a:t>ANÁLISIS DE LA EMPRESA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755650" y="5229225"/>
            <a:ext cx="8135938" cy="1143000"/>
          </a:xfrm>
        </p:spPr>
        <p:txBody>
          <a:bodyPr/>
          <a:lstStyle/>
          <a:p>
            <a:r>
              <a:rPr lang="es-ES" sz="2400" b="1" u="sng"/>
              <a:t>La Misión Empresarial</a:t>
            </a:r>
            <a:r>
              <a:rPr lang="es-ES" sz="2400"/>
              <a:t/>
            </a:r>
            <a:br>
              <a:rPr lang="es-ES" sz="2400"/>
            </a:br>
            <a:r>
              <a:rPr lang="es-ES" sz="2400"/>
              <a:t>“Contribuir en la alimentación de nuestros consumidores con un excelente producto nutricional y saludable”. </a:t>
            </a:r>
            <a:br>
              <a:rPr lang="es-ES" sz="2400"/>
            </a:br>
            <a:r>
              <a:rPr lang="es-ES" sz="2400"/>
              <a:t/>
            </a:r>
            <a:br>
              <a:rPr lang="es-ES" sz="2400"/>
            </a:br>
            <a:r>
              <a:rPr lang="es-ES" sz="2400"/>
              <a:t/>
            </a:r>
            <a:br>
              <a:rPr lang="es-ES" sz="2400"/>
            </a:br>
            <a:r>
              <a:rPr lang="es-ES" sz="2400"/>
              <a:t> </a:t>
            </a:r>
            <a:r>
              <a:rPr lang="es-ES" sz="2400" b="1" u="sng"/>
              <a:t>Visión Empresarial</a:t>
            </a:r>
            <a:r>
              <a:rPr lang="es-ES" sz="2400" b="1"/>
              <a:t/>
            </a:r>
            <a:br>
              <a:rPr lang="es-ES" sz="2400" b="1"/>
            </a:br>
            <a:r>
              <a:rPr lang="es-ES" sz="2400"/>
              <a:t>“Ser una empresa con los mejores estándares de calidad en galletas dietéticas y número uno en el mercado local con enfoque de expansión a nivel nacional”.</a:t>
            </a:r>
            <a:br>
              <a:rPr lang="es-ES" sz="2400"/>
            </a:br>
            <a:r>
              <a:rPr lang="es-ES" sz="2400"/>
              <a:t/>
            </a:r>
            <a:br>
              <a:rPr lang="es-ES" sz="2400"/>
            </a:br>
            <a:endParaRPr lang="es-ES" sz="2400" b="1"/>
          </a:p>
        </p:txBody>
      </p:sp>
      <p:sp>
        <p:nvSpPr>
          <p:cNvPr id="76805" name="Rectangle 5"/>
          <p:cNvSpPr>
            <a:spLocks noChangeArrowheads="1"/>
          </p:cNvSpPr>
          <p:nvPr/>
        </p:nvSpPr>
        <p:spPr bwMode="auto">
          <a:xfrm>
            <a:off x="971550" y="476250"/>
            <a:ext cx="7769225" cy="822325"/>
          </a:xfrm>
          <a:prstGeom prst="rect">
            <a:avLst/>
          </a:prstGeom>
          <a:noFill/>
          <a:ln w="9525">
            <a:noFill/>
            <a:miter lim="800000"/>
            <a:headEnd/>
            <a:tailEnd/>
          </a:ln>
          <a:effectLst/>
        </p:spPr>
        <p:txBody>
          <a:bodyPr wrap="none">
            <a:spAutoFit/>
          </a:bodyPr>
          <a:lstStyle/>
          <a:p>
            <a:pPr algn="l"/>
            <a:r>
              <a:rPr lang="es-ES" sz="2400" b="1">
                <a:solidFill>
                  <a:srgbClr val="336699"/>
                </a:solidFill>
                <a:latin typeface="Verdana" pitchFamily="34" charset="0"/>
              </a:rPr>
              <a:t>PLANEACIÓN ESTRATÉGICA DE LA EMPRESA</a:t>
            </a:r>
            <a:r>
              <a:rPr lang="es-ES" sz="2400" b="1" u="sng">
                <a:solidFill>
                  <a:schemeClr val="tx2"/>
                </a:solidFill>
                <a:latin typeface="Verdana" pitchFamily="34" charset="0"/>
              </a:rPr>
              <a:t/>
            </a:r>
            <a:br>
              <a:rPr lang="es-ES" sz="2400" b="1" u="sng">
                <a:solidFill>
                  <a:schemeClr val="tx2"/>
                </a:solidFill>
                <a:latin typeface="Verdana" pitchFamily="34" charset="0"/>
              </a:rPr>
            </a:br>
            <a:endParaRPr lang="es-ES" sz="2400" b="1" u="sng">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935038" y="4652963"/>
            <a:ext cx="8208962" cy="1143000"/>
          </a:xfrm>
        </p:spPr>
        <p:txBody>
          <a:bodyPr/>
          <a:lstStyle/>
          <a:p>
            <a:r>
              <a:rPr lang="es-ES" sz="2400" b="1"/>
              <a:t>Segmentación del mercado</a:t>
            </a:r>
            <a:r>
              <a:rPr lang="es-ES" sz="2400"/>
              <a:t/>
            </a:r>
            <a:br>
              <a:rPr lang="es-ES" sz="2400"/>
            </a:br>
            <a:r>
              <a:rPr lang="es-ES" sz="2400"/>
              <a:t>Del análisis de la IM, el mercado meta: 28 a 47 años para clase social media superior a una alta inferior. </a:t>
            </a:r>
            <a:br>
              <a:rPr lang="es-ES" sz="2400"/>
            </a:br>
            <a:r>
              <a:rPr lang="es-ES" sz="2400"/>
              <a:t/>
            </a:r>
            <a:br>
              <a:rPr lang="es-ES" sz="2400"/>
            </a:br>
            <a:r>
              <a:rPr lang="es-ES" sz="2400"/>
              <a:t/>
            </a:r>
            <a:br>
              <a:rPr lang="es-ES" sz="2400"/>
            </a:br>
            <a:r>
              <a:rPr lang="es-ES" sz="2400" b="1"/>
              <a:t>Medición de la demanda</a:t>
            </a:r>
            <a:r>
              <a:rPr lang="es-ES" sz="2400" b="1" i="1"/>
              <a:t>.</a:t>
            </a:r>
            <a:r>
              <a:rPr lang="es-ES" sz="2400"/>
              <a:t/>
            </a:r>
            <a:br>
              <a:rPr lang="es-ES" sz="2400"/>
            </a:br>
            <a:r>
              <a:rPr lang="es-ES" sz="2400"/>
              <a:t>Cuadro de la población del área urbana, por grupos principales de ocupación, según sexo y grupos de edad en la ciudad en Guayaquil. </a:t>
            </a:r>
          </a:p>
        </p:txBody>
      </p:sp>
      <p:sp>
        <p:nvSpPr>
          <p:cNvPr id="80901" name="Rectangle 5"/>
          <p:cNvSpPr>
            <a:spLocks noChangeArrowheads="1"/>
          </p:cNvSpPr>
          <p:nvPr/>
        </p:nvSpPr>
        <p:spPr bwMode="auto">
          <a:xfrm>
            <a:off x="2484438" y="404813"/>
            <a:ext cx="4608512" cy="1068387"/>
          </a:xfrm>
          <a:prstGeom prst="rect">
            <a:avLst/>
          </a:prstGeom>
          <a:noFill/>
          <a:ln w="9525">
            <a:noFill/>
            <a:miter lim="800000"/>
            <a:headEnd/>
            <a:tailEnd/>
          </a:ln>
          <a:effectLst/>
        </p:spPr>
        <p:txBody>
          <a:bodyPr>
            <a:spAutoFit/>
          </a:bodyPr>
          <a:lstStyle/>
          <a:p>
            <a:pPr algn="l"/>
            <a:r>
              <a:rPr lang="es-ES" sz="3600" b="1">
                <a:solidFill>
                  <a:srgbClr val="666699"/>
                </a:solidFill>
                <a:effectLst>
                  <a:outerShdw blurRad="38100" dist="38100" dir="2700000" algn="tl">
                    <a:srgbClr val="C0C0C0"/>
                  </a:outerShdw>
                </a:effectLst>
              </a:rPr>
              <a:t>Plan de Marketing</a:t>
            </a:r>
            <a:r>
              <a:rPr lang="es-ES" sz="2800" b="1">
                <a:solidFill>
                  <a:schemeClr val="folHlink"/>
                </a:solidFill>
                <a:effectLst>
                  <a:outerShdw blurRad="38100" dist="38100" dir="2700000" algn="tl">
                    <a:srgbClr val="C0C0C0"/>
                  </a:outerShdw>
                </a:effectLst>
                <a:latin typeface="Verdana" pitchFamily="34" charset="0"/>
              </a:rPr>
              <a:t/>
            </a:r>
            <a:br>
              <a:rPr lang="es-ES" sz="2800" b="1">
                <a:solidFill>
                  <a:schemeClr val="folHlink"/>
                </a:solidFill>
                <a:effectLst>
                  <a:outerShdw blurRad="38100" dist="38100" dir="2700000" algn="tl">
                    <a:srgbClr val="C0C0C0"/>
                  </a:outerShdw>
                </a:effectLst>
                <a:latin typeface="Verdana" pitchFamily="34" charset="0"/>
              </a:rPr>
            </a:br>
            <a:endParaRPr lang="es-ES" sz="2800" b="1">
              <a:solidFill>
                <a:schemeClr val="folHlink"/>
              </a:solidFill>
              <a:effectLst>
                <a:outerShdw blurRad="38100" dist="38100" dir="2700000" algn="tl">
                  <a:srgbClr val="C0C0C0"/>
                </a:outerShdw>
              </a:effectLst>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ChangeAspect="1" noChangeArrowheads="1"/>
          </p:cNvPicPr>
          <p:nvPr>
            <p:ph type="title"/>
          </p:nvPr>
        </p:nvPicPr>
        <p:blipFill>
          <a:blip r:embed="rId2"/>
          <a:srcRect/>
          <a:stretch>
            <a:fillRect/>
          </a:stretch>
        </p:blipFill>
        <p:spPr>
          <a:xfrm>
            <a:off x="1258888" y="333375"/>
            <a:ext cx="7129462" cy="592455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331913" y="2997200"/>
            <a:ext cx="6913562" cy="2303463"/>
          </a:xfrm>
        </p:spPr>
        <p:txBody>
          <a:bodyPr/>
          <a:lstStyle/>
          <a:p>
            <a:r>
              <a:rPr lang="es-ES" sz="2800">
                <a:solidFill>
                  <a:srgbClr val="336699"/>
                </a:solidFill>
                <a:effectLst>
                  <a:outerShdw blurRad="38100" dist="38100" dir="2700000" algn="tl">
                    <a:srgbClr val="C0C0C0"/>
                  </a:outerShdw>
                </a:effectLst>
              </a:rPr>
              <a:t>- Precio justo y de nuevas características</a:t>
            </a:r>
            <a:br>
              <a:rPr lang="es-ES" sz="2800">
                <a:solidFill>
                  <a:srgbClr val="336699"/>
                </a:solidFill>
                <a:effectLst>
                  <a:outerShdw blurRad="38100" dist="38100" dir="2700000" algn="tl">
                    <a:srgbClr val="C0C0C0"/>
                  </a:outerShdw>
                </a:effectLst>
              </a:rPr>
            </a:br>
            <a:r>
              <a:rPr lang="es-ES" sz="2800">
                <a:solidFill>
                  <a:srgbClr val="336699"/>
                </a:solidFill>
                <a:effectLst>
                  <a:outerShdw blurRad="38100" dist="38100" dir="2700000" algn="tl">
                    <a:srgbClr val="C0C0C0"/>
                  </a:outerShdw>
                </a:effectLst>
              </a:rPr>
              <a:t/>
            </a:r>
            <a:br>
              <a:rPr lang="es-ES" sz="2800">
                <a:solidFill>
                  <a:srgbClr val="336699"/>
                </a:solidFill>
                <a:effectLst>
                  <a:outerShdw blurRad="38100" dist="38100" dir="2700000" algn="tl">
                    <a:srgbClr val="C0C0C0"/>
                  </a:outerShdw>
                </a:effectLst>
              </a:rPr>
            </a:br>
            <a:r>
              <a:rPr lang="es-ES" sz="2800">
                <a:solidFill>
                  <a:srgbClr val="336699"/>
                </a:solidFill>
                <a:effectLst>
                  <a:outerShdw blurRad="38100" dist="38100" dir="2700000" algn="tl">
                    <a:srgbClr val="C0C0C0"/>
                  </a:outerShdw>
                </a:effectLst>
              </a:rPr>
              <a:t>- Satisfaga al consumidor </a:t>
            </a:r>
            <a:br>
              <a:rPr lang="es-ES" sz="2800">
                <a:solidFill>
                  <a:srgbClr val="336699"/>
                </a:solidFill>
                <a:effectLst>
                  <a:outerShdw blurRad="38100" dist="38100" dir="2700000" algn="tl">
                    <a:srgbClr val="C0C0C0"/>
                  </a:outerShdw>
                </a:effectLst>
              </a:rPr>
            </a:br>
            <a:r>
              <a:rPr lang="es-ES" sz="2800">
                <a:solidFill>
                  <a:srgbClr val="336699"/>
                </a:solidFill>
                <a:effectLst>
                  <a:outerShdw blurRad="38100" dist="38100" dir="2700000" algn="tl">
                    <a:srgbClr val="C0C0C0"/>
                  </a:outerShdw>
                </a:effectLst>
              </a:rPr>
              <a:t/>
            </a:r>
            <a:br>
              <a:rPr lang="es-ES" sz="2800">
                <a:solidFill>
                  <a:srgbClr val="336699"/>
                </a:solidFill>
                <a:effectLst>
                  <a:outerShdw blurRad="38100" dist="38100" dir="2700000" algn="tl">
                    <a:srgbClr val="C0C0C0"/>
                  </a:outerShdw>
                </a:effectLst>
              </a:rPr>
            </a:br>
            <a:r>
              <a:rPr lang="es-ES" sz="2800">
                <a:solidFill>
                  <a:srgbClr val="336699"/>
                </a:solidFill>
                <a:effectLst>
                  <a:outerShdw blurRad="38100" dist="38100" dir="2700000" algn="tl">
                    <a:srgbClr val="C0C0C0"/>
                  </a:outerShdw>
                </a:effectLst>
              </a:rPr>
              <a:t>- Calidad e imagen</a:t>
            </a:r>
            <a:r>
              <a:rPr lang="es-ES">
                <a:solidFill>
                  <a:srgbClr val="336699"/>
                </a:solidFill>
              </a:rPr>
              <a:t> </a:t>
            </a:r>
          </a:p>
        </p:txBody>
      </p:sp>
      <p:pic>
        <p:nvPicPr>
          <p:cNvPr id="3077" name="Picture 5"/>
          <p:cNvPicPr>
            <a:picLocks noChangeAspect="1" noChangeArrowheads="1"/>
          </p:cNvPicPr>
          <p:nvPr/>
        </p:nvPicPr>
        <p:blipFill>
          <a:blip r:embed="rId2"/>
          <a:srcRect/>
          <a:stretch>
            <a:fillRect/>
          </a:stretch>
        </p:blipFill>
        <p:spPr bwMode="auto">
          <a:xfrm>
            <a:off x="2195513" y="260350"/>
            <a:ext cx="5435600" cy="207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914400" y="5157788"/>
            <a:ext cx="8229600" cy="1143000"/>
          </a:xfrm>
        </p:spPr>
        <p:txBody>
          <a:bodyPr/>
          <a:lstStyle/>
          <a:p>
            <a:r>
              <a:rPr lang="es-ES" sz="2800" b="1"/>
              <a:t>Total de demanda anual de SOYLIGHT</a:t>
            </a:r>
            <a:r>
              <a:rPr lang="es-ES" sz="2800"/>
              <a:t> = </a:t>
            </a:r>
            <a:br>
              <a:rPr lang="es-ES" sz="2800"/>
            </a:br>
            <a:r>
              <a:rPr lang="es-ES" sz="2800"/>
              <a:t/>
            </a:r>
            <a:br>
              <a:rPr lang="es-ES" sz="2800"/>
            </a:br>
            <a:r>
              <a:rPr lang="es-ES" sz="2800">
                <a:solidFill>
                  <a:srgbClr val="336699"/>
                </a:solidFill>
              </a:rPr>
              <a:t>Total de prospecto X participación (10%) X aceptación(89%) X núm. Prom. de consumo anual(5*12).</a:t>
            </a:r>
            <a:br>
              <a:rPr lang="es-ES" sz="2800">
                <a:solidFill>
                  <a:srgbClr val="336699"/>
                </a:solidFill>
              </a:rPr>
            </a:br>
            <a:r>
              <a:rPr lang="es-ES" sz="2800"/>
              <a:t/>
            </a:r>
            <a:br>
              <a:rPr lang="es-ES" sz="2800"/>
            </a:br>
            <a:r>
              <a:rPr lang="es-ES" sz="2800"/>
              <a:t>T = 86865 ( 0.10)(0.89)(60)</a:t>
            </a:r>
            <a:r>
              <a:rPr lang="es-ES" sz="2800" b="1"/>
              <a:t/>
            </a:r>
            <a:br>
              <a:rPr lang="es-ES" sz="2800" b="1"/>
            </a:br>
            <a:r>
              <a:rPr lang="es-ES" sz="2800" b="1">
                <a:solidFill>
                  <a:srgbClr val="336699"/>
                </a:solidFill>
              </a:rPr>
              <a:t>T = 463.859 galletas por año</a:t>
            </a:r>
            <a:r>
              <a:rPr lang="es-ES" sz="2800">
                <a:solidFill>
                  <a:srgbClr val="336699"/>
                </a:solidFill>
              </a:rPr>
              <a:t/>
            </a:r>
            <a:br>
              <a:rPr lang="es-ES" sz="2800">
                <a:solidFill>
                  <a:srgbClr val="336699"/>
                </a:solidFill>
              </a:rPr>
            </a:br>
            <a:r>
              <a:rPr lang="es-ES" sz="2800"/>
              <a:t/>
            </a:r>
            <a:br>
              <a:rPr lang="es-ES" sz="2800"/>
            </a:br>
            <a:r>
              <a:rPr lang="es-ES" sz="2400"/>
              <a:t>Por lo tanto, la demanda de la galleta SOYLIGHT está en función del número de consumidores, de la frecuencia de consumo y de la participación de mercado.</a:t>
            </a:r>
            <a:r>
              <a:rPr lang="es-ES" sz="2400" b="1"/>
              <a:t/>
            </a:r>
            <a:br>
              <a:rPr lang="es-ES" sz="2400" b="1"/>
            </a:br>
            <a:endParaRPr lang="es-ES" sz="24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p:cNvPicPr>
            <a:picLocks noChangeAspect="1" noChangeArrowheads="1"/>
          </p:cNvPicPr>
          <p:nvPr>
            <p:ph type="title"/>
          </p:nvPr>
        </p:nvPicPr>
        <p:blipFill>
          <a:blip r:embed="rId2"/>
          <a:srcRect/>
          <a:stretch>
            <a:fillRect/>
          </a:stretch>
        </p:blipFill>
        <p:spPr>
          <a:xfrm>
            <a:off x="539750" y="476250"/>
            <a:ext cx="8064500" cy="568325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2771775" y="2492375"/>
            <a:ext cx="3744913" cy="1143000"/>
          </a:xfrm>
        </p:spPr>
        <p:txBody>
          <a:bodyPr/>
          <a:lstStyle/>
          <a:p>
            <a:r>
              <a:rPr lang="es-ES" b="1">
                <a:solidFill>
                  <a:srgbClr val="336699"/>
                </a:solidFill>
              </a:rPr>
              <a:t>Análisis FODA</a:t>
            </a:r>
            <a:r>
              <a:rPr lang="es-ES">
                <a:solidFill>
                  <a:srgbClr val="336699"/>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914400" y="5084763"/>
            <a:ext cx="8229600" cy="1143000"/>
          </a:xfrm>
        </p:spPr>
        <p:txBody>
          <a:bodyPr/>
          <a:lstStyle/>
          <a:p>
            <a:r>
              <a:rPr lang="es-ES" sz="2400"/>
              <a:t/>
            </a:r>
            <a:br>
              <a:rPr lang="es-ES" sz="2400"/>
            </a:br>
            <a:r>
              <a:rPr lang="es-ES" sz="2400"/>
              <a:t>SOYLIGHT mantiene con una demanda latente.</a:t>
            </a:r>
            <a:br>
              <a:rPr lang="es-ES" sz="2400"/>
            </a:br>
            <a:r>
              <a:rPr lang="es-ES" sz="2400"/>
              <a:t/>
            </a:r>
            <a:br>
              <a:rPr lang="es-ES" sz="2400"/>
            </a:br>
            <a:r>
              <a:rPr lang="es-ES" sz="2400"/>
              <a:t>Innovación en galletas de soya en mercado local.</a:t>
            </a:r>
            <a:br>
              <a:rPr lang="es-ES" sz="2400"/>
            </a:br>
            <a:r>
              <a:rPr lang="es-ES" sz="2400"/>
              <a:t/>
            </a:r>
            <a:br>
              <a:rPr lang="es-ES" sz="2400"/>
            </a:br>
            <a:r>
              <a:rPr lang="es-ES" sz="2400"/>
              <a:t>Precio accesible a nuestro mercado meta.</a:t>
            </a:r>
            <a:br>
              <a:rPr lang="es-ES" sz="2400"/>
            </a:br>
            <a:r>
              <a:rPr lang="es-ES" sz="2400"/>
              <a:t/>
            </a:r>
            <a:br>
              <a:rPr lang="es-ES" sz="2400"/>
            </a:br>
            <a:r>
              <a:rPr lang="es-ES" sz="2400"/>
              <a:t>SOYLIGHT está elaborado con materias prima nutricionales y alimenticias.</a:t>
            </a:r>
            <a:br>
              <a:rPr lang="es-ES" sz="2400"/>
            </a:br>
            <a:r>
              <a:rPr lang="es-ES" sz="2400"/>
              <a:t/>
            </a:r>
            <a:br>
              <a:rPr lang="es-ES" sz="2400"/>
            </a:br>
            <a:r>
              <a:rPr lang="es-ES" sz="2400"/>
              <a:t>Alta coordinación vertical entre producción y comercialización </a:t>
            </a:r>
          </a:p>
        </p:txBody>
      </p:sp>
      <p:sp>
        <p:nvSpPr>
          <p:cNvPr id="89093" name="Rectangle 5"/>
          <p:cNvSpPr>
            <a:spLocks noChangeArrowheads="1"/>
          </p:cNvSpPr>
          <p:nvPr/>
        </p:nvSpPr>
        <p:spPr bwMode="auto">
          <a:xfrm>
            <a:off x="3181350" y="539750"/>
            <a:ext cx="2257425" cy="519113"/>
          </a:xfrm>
          <a:prstGeom prst="rect">
            <a:avLst/>
          </a:prstGeom>
          <a:noFill/>
          <a:ln w="9525">
            <a:noFill/>
            <a:miter lim="800000"/>
            <a:headEnd/>
            <a:tailEnd/>
          </a:ln>
          <a:effectLst/>
        </p:spPr>
        <p:txBody>
          <a:bodyPr wrap="none">
            <a:spAutoFit/>
          </a:bodyPr>
          <a:lstStyle/>
          <a:p>
            <a:pPr algn="l"/>
            <a:r>
              <a:rPr lang="es-ES" sz="2800" b="1">
                <a:solidFill>
                  <a:schemeClr val="tx2"/>
                </a:solidFill>
                <a:latin typeface="Verdana" pitchFamily="34" charset="0"/>
              </a:rPr>
              <a:t>Fortalezas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914400" y="4797425"/>
            <a:ext cx="8229600" cy="1143000"/>
          </a:xfrm>
        </p:spPr>
        <p:txBody>
          <a:bodyPr/>
          <a:lstStyle/>
          <a:p>
            <a:r>
              <a:rPr lang="es-ES" sz="2400"/>
              <a:t>El mercado no está saturado ni existe monopolio con esta clase de producto.</a:t>
            </a:r>
            <a:br>
              <a:rPr lang="es-ES" sz="2400"/>
            </a:br>
            <a:r>
              <a:rPr lang="es-ES" sz="2400"/>
              <a:t/>
            </a:r>
            <a:br>
              <a:rPr lang="es-ES" sz="2400"/>
            </a:br>
            <a:r>
              <a:rPr lang="es-ES" sz="2400"/>
              <a:t>Existe gran aceptación en el mercado local por productos naturales y nutricionales.</a:t>
            </a:r>
            <a:br>
              <a:rPr lang="es-ES" sz="2400"/>
            </a:br>
            <a:r>
              <a:rPr lang="es-ES" sz="2400"/>
              <a:t/>
            </a:r>
            <a:br>
              <a:rPr lang="es-ES" sz="2400"/>
            </a:br>
            <a:r>
              <a:rPr lang="es-ES" sz="2400"/>
              <a:t>Posibilidad de desarrollar y diferenciar SOYLIGHT para mercados nacionales y exportación.</a:t>
            </a:r>
            <a:br>
              <a:rPr lang="es-ES" sz="2400"/>
            </a:br>
            <a:r>
              <a:rPr lang="es-ES" sz="2400"/>
              <a:t/>
            </a:r>
            <a:br>
              <a:rPr lang="es-ES" sz="2400"/>
            </a:br>
            <a:r>
              <a:rPr lang="es-ES" sz="2400"/>
              <a:t>Factibilidad de crear una cultura nutricional en los consumidores mediante publicidad y promociones.</a:t>
            </a:r>
          </a:p>
        </p:txBody>
      </p:sp>
      <p:sp>
        <p:nvSpPr>
          <p:cNvPr id="90117" name="Rectangle 5"/>
          <p:cNvSpPr>
            <a:spLocks noChangeArrowheads="1"/>
          </p:cNvSpPr>
          <p:nvPr/>
        </p:nvSpPr>
        <p:spPr bwMode="auto">
          <a:xfrm>
            <a:off x="3276600" y="620713"/>
            <a:ext cx="3132138" cy="946150"/>
          </a:xfrm>
          <a:prstGeom prst="rect">
            <a:avLst/>
          </a:prstGeom>
          <a:noFill/>
          <a:ln w="9525">
            <a:noFill/>
            <a:miter lim="800000"/>
            <a:headEnd/>
            <a:tailEnd/>
          </a:ln>
          <a:effectLst/>
        </p:spPr>
        <p:txBody>
          <a:bodyPr wrap="none">
            <a:spAutoFit/>
          </a:bodyPr>
          <a:lstStyle/>
          <a:p>
            <a:pPr algn="l"/>
            <a:r>
              <a:rPr lang="es-ES" sz="2800" b="1">
                <a:solidFill>
                  <a:schemeClr val="tx2"/>
                </a:solidFill>
                <a:latin typeface="Verdana" pitchFamily="34" charset="0"/>
              </a:rPr>
              <a:t>Oportunidades</a:t>
            </a:r>
            <a:br>
              <a:rPr lang="es-ES" sz="2800" b="1">
                <a:solidFill>
                  <a:schemeClr val="tx2"/>
                </a:solidFill>
                <a:latin typeface="Verdana" pitchFamily="34" charset="0"/>
              </a:rPr>
            </a:br>
            <a:endParaRPr lang="es-ES" sz="2800" b="1">
              <a:solidFill>
                <a:schemeClr val="tx2"/>
              </a:solidFill>
              <a:latin typeface="Verdan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914400" y="4724400"/>
            <a:ext cx="8229600" cy="1143000"/>
          </a:xfrm>
        </p:spPr>
        <p:txBody>
          <a:bodyPr/>
          <a:lstStyle/>
          <a:p>
            <a:r>
              <a:rPr lang="es-ES" sz="2400"/>
              <a:t>Producto totalmente innovador, lento crecimiento en las ventas.</a:t>
            </a:r>
            <a:br>
              <a:rPr lang="es-ES" sz="2400"/>
            </a:br>
            <a:r>
              <a:rPr lang="es-ES" sz="2400"/>
              <a:t/>
            </a:r>
            <a:br>
              <a:rPr lang="es-ES" sz="2400"/>
            </a:br>
            <a:r>
              <a:rPr lang="es-ES" sz="2400"/>
              <a:t>Los costos materia prima son altos.</a:t>
            </a:r>
            <a:br>
              <a:rPr lang="es-ES" sz="2400"/>
            </a:br>
            <a:r>
              <a:rPr lang="es-ES" sz="2400"/>
              <a:t> </a:t>
            </a:r>
            <a:br>
              <a:rPr lang="es-ES" sz="2400"/>
            </a:br>
            <a:r>
              <a:rPr lang="es-ES" sz="2400"/>
              <a:t>Falta de información acerca de este producto.</a:t>
            </a:r>
            <a:br>
              <a:rPr lang="es-ES" sz="2400"/>
            </a:br>
            <a:r>
              <a:rPr lang="es-ES" sz="2400"/>
              <a:t/>
            </a:r>
            <a:br>
              <a:rPr lang="es-ES" sz="2400"/>
            </a:br>
            <a:r>
              <a:rPr lang="es-ES" sz="2400"/>
              <a:t>Difícil acceso al crédito en la producción.</a:t>
            </a:r>
          </a:p>
        </p:txBody>
      </p:sp>
      <p:sp>
        <p:nvSpPr>
          <p:cNvPr id="91141" name="Rectangle 5"/>
          <p:cNvSpPr>
            <a:spLocks noChangeArrowheads="1"/>
          </p:cNvSpPr>
          <p:nvPr/>
        </p:nvSpPr>
        <p:spPr bwMode="auto">
          <a:xfrm>
            <a:off x="3348038" y="692150"/>
            <a:ext cx="2516187" cy="946150"/>
          </a:xfrm>
          <a:prstGeom prst="rect">
            <a:avLst/>
          </a:prstGeom>
          <a:noFill/>
          <a:ln w="9525">
            <a:noFill/>
            <a:miter lim="800000"/>
            <a:headEnd/>
            <a:tailEnd/>
          </a:ln>
          <a:effectLst/>
        </p:spPr>
        <p:txBody>
          <a:bodyPr wrap="none">
            <a:spAutoFit/>
          </a:bodyPr>
          <a:lstStyle/>
          <a:p>
            <a:pPr algn="l"/>
            <a:r>
              <a:rPr lang="es-ES" sz="2800" b="1">
                <a:solidFill>
                  <a:schemeClr val="tx2"/>
                </a:solidFill>
                <a:latin typeface="Verdana" pitchFamily="34" charset="0"/>
              </a:rPr>
              <a:t>Debilidades</a:t>
            </a:r>
            <a:br>
              <a:rPr lang="es-ES" sz="2800" b="1">
                <a:solidFill>
                  <a:schemeClr val="tx2"/>
                </a:solidFill>
                <a:latin typeface="Verdana" pitchFamily="34" charset="0"/>
              </a:rPr>
            </a:br>
            <a:endParaRPr lang="es-ES" sz="2800" b="1">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a:xfrm>
            <a:off x="914400" y="5157788"/>
            <a:ext cx="8229600" cy="1143000"/>
          </a:xfrm>
        </p:spPr>
        <p:txBody>
          <a:bodyPr/>
          <a:lstStyle/>
          <a:p>
            <a:r>
              <a:rPr lang="es-ES" sz="2400"/>
              <a:t>Negativa percepción hacia los productos de soya.</a:t>
            </a:r>
            <a:br>
              <a:rPr lang="es-ES" sz="2400"/>
            </a:br>
            <a:r>
              <a:rPr lang="es-ES" sz="2400"/>
              <a:t/>
            </a:r>
            <a:br>
              <a:rPr lang="es-ES" sz="2400"/>
            </a:br>
            <a:r>
              <a:rPr lang="es-ES" sz="2400"/>
              <a:t>Falta de control en el margen de utilidades intermediarios.</a:t>
            </a:r>
            <a:br>
              <a:rPr lang="es-ES" sz="2400"/>
            </a:br>
            <a:r>
              <a:rPr lang="es-ES" sz="2400"/>
              <a:t/>
            </a:r>
            <a:br>
              <a:rPr lang="es-ES" sz="2400"/>
            </a:br>
            <a:r>
              <a:rPr lang="es-ES" sz="2400"/>
              <a:t>Alza de precio de la harina de soya (materia prima).</a:t>
            </a:r>
            <a:br>
              <a:rPr lang="es-ES" sz="2400"/>
            </a:br>
            <a:r>
              <a:rPr lang="es-ES" sz="2400"/>
              <a:t/>
            </a:r>
            <a:br>
              <a:rPr lang="es-ES" sz="2400"/>
            </a:br>
            <a:r>
              <a:rPr lang="es-ES" sz="2400"/>
              <a:t>Introducción de una nueva galleta de soya.</a:t>
            </a:r>
            <a:br>
              <a:rPr lang="es-ES" sz="2400"/>
            </a:br>
            <a:r>
              <a:rPr lang="es-ES" sz="2400"/>
              <a:t/>
            </a:r>
            <a:br>
              <a:rPr lang="es-ES" sz="2400"/>
            </a:br>
            <a:r>
              <a:rPr lang="es-ES" sz="2400"/>
              <a:t>Sustitutos con un buen desempeño nutricional.</a:t>
            </a:r>
            <a:br>
              <a:rPr lang="es-ES" sz="2400"/>
            </a:br>
            <a:r>
              <a:rPr lang="es-ES" sz="2400"/>
              <a:t/>
            </a:r>
            <a:br>
              <a:rPr lang="es-ES" sz="2400"/>
            </a:br>
            <a:r>
              <a:rPr lang="es-ES" sz="2400"/>
              <a:t>Reducción del consumo (como variable macroeconómica).</a:t>
            </a:r>
            <a:br>
              <a:rPr lang="es-ES" sz="2400"/>
            </a:br>
            <a:endParaRPr lang="es-ES" sz="2400"/>
          </a:p>
        </p:txBody>
      </p:sp>
      <p:sp>
        <p:nvSpPr>
          <p:cNvPr id="92165" name="Rectangle 5"/>
          <p:cNvSpPr>
            <a:spLocks noChangeArrowheads="1"/>
          </p:cNvSpPr>
          <p:nvPr/>
        </p:nvSpPr>
        <p:spPr bwMode="auto">
          <a:xfrm>
            <a:off x="3635375" y="549275"/>
            <a:ext cx="2227263" cy="946150"/>
          </a:xfrm>
          <a:prstGeom prst="rect">
            <a:avLst/>
          </a:prstGeom>
          <a:noFill/>
          <a:ln w="9525">
            <a:noFill/>
            <a:miter lim="800000"/>
            <a:headEnd/>
            <a:tailEnd/>
          </a:ln>
          <a:effectLst/>
        </p:spPr>
        <p:txBody>
          <a:bodyPr wrap="none">
            <a:spAutoFit/>
          </a:bodyPr>
          <a:lstStyle/>
          <a:p>
            <a:pPr algn="l"/>
            <a:r>
              <a:rPr lang="es-ES" sz="2800" b="1">
                <a:solidFill>
                  <a:schemeClr val="tx2"/>
                </a:solidFill>
                <a:latin typeface="Verdana" pitchFamily="34" charset="0"/>
              </a:rPr>
              <a:t>Amenazas</a:t>
            </a:r>
            <a:br>
              <a:rPr lang="es-ES" sz="2800" b="1">
                <a:solidFill>
                  <a:schemeClr val="tx2"/>
                </a:solidFill>
                <a:latin typeface="Verdana" pitchFamily="34" charset="0"/>
              </a:rPr>
            </a:br>
            <a:endParaRPr lang="es-ES" sz="2800" b="1">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914400" y="333375"/>
            <a:ext cx="8229600" cy="1143000"/>
          </a:xfrm>
        </p:spPr>
        <p:txBody>
          <a:bodyPr/>
          <a:lstStyle/>
          <a:p>
            <a:pPr algn="ctr"/>
            <a:r>
              <a:rPr lang="es-ES" sz="2800" b="1"/>
              <a:t>Análisis de la Matriz Crecimiento/Participación del Boston Consulting Group (BCG)</a:t>
            </a:r>
          </a:p>
        </p:txBody>
      </p:sp>
      <p:pic>
        <p:nvPicPr>
          <p:cNvPr id="93189" name="Picture 5"/>
          <p:cNvPicPr>
            <a:picLocks noChangeAspect="1" noChangeArrowheads="1"/>
          </p:cNvPicPr>
          <p:nvPr/>
        </p:nvPicPr>
        <p:blipFill>
          <a:blip r:embed="rId2"/>
          <a:srcRect/>
          <a:stretch>
            <a:fillRect/>
          </a:stretch>
        </p:blipFill>
        <p:spPr bwMode="auto">
          <a:xfrm>
            <a:off x="1116013" y="1673225"/>
            <a:ext cx="7254875" cy="518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2124075" y="333375"/>
            <a:ext cx="5832475" cy="1143000"/>
          </a:xfrm>
        </p:spPr>
        <p:txBody>
          <a:bodyPr/>
          <a:lstStyle/>
          <a:p>
            <a:pPr algn="ctr"/>
            <a:r>
              <a:rPr lang="es-ES" sz="3200" b="1"/>
              <a:t>Análisis de Expansión de Producto/Mercado de Ansoff</a:t>
            </a:r>
            <a:r>
              <a:rPr lang="es-ES"/>
              <a:t> </a:t>
            </a:r>
          </a:p>
        </p:txBody>
      </p:sp>
      <p:pic>
        <p:nvPicPr>
          <p:cNvPr id="96262" name="Picture 6"/>
          <p:cNvPicPr>
            <a:picLocks noChangeAspect="1" noChangeArrowheads="1"/>
          </p:cNvPicPr>
          <p:nvPr/>
        </p:nvPicPr>
        <p:blipFill>
          <a:blip r:embed="rId2"/>
          <a:srcRect/>
          <a:stretch>
            <a:fillRect/>
          </a:stretch>
        </p:blipFill>
        <p:spPr bwMode="auto">
          <a:xfrm>
            <a:off x="539750" y="1844675"/>
            <a:ext cx="8361363"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p:cNvPicPr>
            <a:picLocks noChangeAspect="1" noChangeArrowheads="1"/>
          </p:cNvPicPr>
          <p:nvPr/>
        </p:nvPicPr>
        <p:blipFill>
          <a:blip r:embed="rId2"/>
          <a:srcRect/>
          <a:stretch>
            <a:fillRect/>
          </a:stretch>
        </p:blipFill>
        <p:spPr bwMode="auto">
          <a:xfrm>
            <a:off x="611188" y="549275"/>
            <a:ext cx="8208962"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35150" y="5516563"/>
            <a:ext cx="6480175" cy="1143000"/>
          </a:xfrm>
        </p:spPr>
        <p:txBody>
          <a:bodyPr/>
          <a:lstStyle/>
          <a:p>
            <a:r>
              <a:rPr lang="es-ES" sz="3200" b="1">
                <a:solidFill>
                  <a:srgbClr val="336699"/>
                </a:solidFill>
                <a:effectLst>
                  <a:outerShdw blurRad="38100" dist="38100" dir="2700000" algn="tl">
                    <a:srgbClr val="C0C0C0"/>
                  </a:outerShdw>
                </a:effectLst>
              </a:rPr>
              <a:t>SOYLIGHT, es hablar de tres factores:</a:t>
            </a:r>
            <a:br>
              <a:rPr lang="es-ES" sz="3200" b="1">
                <a:solidFill>
                  <a:srgbClr val="336699"/>
                </a:solidFill>
                <a:effectLst>
                  <a:outerShdw blurRad="38100" dist="38100" dir="2700000" algn="tl">
                    <a:srgbClr val="C0C0C0"/>
                  </a:outerShdw>
                </a:effectLst>
              </a:rPr>
            </a:br>
            <a:r>
              <a:rPr lang="es-ES" sz="3200">
                <a:effectLst>
                  <a:outerShdw blurRad="38100" dist="38100" dir="2700000" algn="tl">
                    <a:srgbClr val="C0C0C0"/>
                  </a:outerShdw>
                </a:effectLst>
              </a:rPr>
              <a:t/>
            </a:r>
            <a:br>
              <a:rPr lang="es-ES" sz="3200">
                <a:effectLst>
                  <a:outerShdw blurRad="38100" dist="38100" dir="2700000" algn="tl">
                    <a:srgbClr val="C0C0C0"/>
                  </a:outerShdw>
                </a:effectLst>
              </a:rPr>
            </a:br>
            <a:r>
              <a:rPr lang="es-ES" sz="3200">
                <a:effectLst>
                  <a:outerShdw blurRad="38100" dist="38100" dir="2700000" algn="tl">
                    <a:srgbClr val="C0C0C0"/>
                  </a:outerShdw>
                </a:effectLst>
              </a:rPr>
              <a:t>* Calidad </a:t>
            </a:r>
            <a:br>
              <a:rPr lang="es-ES" sz="3200">
                <a:effectLst>
                  <a:outerShdw blurRad="38100" dist="38100" dir="2700000" algn="tl">
                    <a:srgbClr val="C0C0C0"/>
                  </a:outerShdw>
                </a:effectLst>
              </a:rPr>
            </a:br>
            <a:r>
              <a:rPr lang="es-ES" sz="3200">
                <a:effectLst>
                  <a:outerShdw blurRad="38100" dist="38100" dir="2700000" algn="tl">
                    <a:srgbClr val="C0C0C0"/>
                  </a:outerShdw>
                </a:effectLst>
              </a:rPr>
              <a:t/>
            </a:r>
            <a:br>
              <a:rPr lang="es-ES" sz="3200">
                <a:effectLst>
                  <a:outerShdw blurRad="38100" dist="38100" dir="2700000" algn="tl">
                    <a:srgbClr val="C0C0C0"/>
                  </a:outerShdw>
                </a:effectLst>
              </a:rPr>
            </a:br>
            <a:r>
              <a:rPr lang="es-ES" sz="3200">
                <a:effectLst>
                  <a:outerShdw blurRad="38100" dist="38100" dir="2700000" algn="tl">
                    <a:srgbClr val="C0C0C0"/>
                  </a:outerShdw>
                </a:effectLst>
              </a:rPr>
              <a:t>* Frescura del producto </a:t>
            </a:r>
            <a:br>
              <a:rPr lang="es-ES" sz="3200">
                <a:effectLst>
                  <a:outerShdw blurRad="38100" dist="38100" dir="2700000" algn="tl">
                    <a:srgbClr val="C0C0C0"/>
                  </a:outerShdw>
                </a:effectLst>
              </a:rPr>
            </a:br>
            <a:r>
              <a:rPr lang="es-ES" sz="3200">
                <a:effectLst>
                  <a:outerShdw blurRad="38100" dist="38100" dir="2700000" algn="tl">
                    <a:srgbClr val="C0C0C0"/>
                  </a:outerShdw>
                </a:effectLst>
              </a:rPr>
              <a:t/>
            </a:r>
            <a:br>
              <a:rPr lang="es-ES" sz="3200">
                <a:effectLst>
                  <a:outerShdw blurRad="38100" dist="38100" dir="2700000" algn="tl">
                    <a:srgbClr val="C0C0C0"/>
                  </a:outerShdw>
                </a:effectLst>
              </a:rPr>
            </a:br>
            <a:r>
              <a:rPr lang="es-ES" sz="3200">
                <a:effectLst>
                  <a:outerShdw blurRad="38100" dist="38100" dir="2700000" algn="tl">
                    <a:srgbClr val="C0C0C0"/>
                  </a:outerShdw>
                </a:effectLst>
              </a:rPr>
              <a:t>* Salud de los consumidores</a:t>
            </a:r>
            <a:br>
              <a:rPr lang="es-ES" sz="3200">
                <a:effectLst>
                  <a:outerShdw blurRad="38100" dist="38100" dir="2700000" algn="tl">
                    <a:srgbClr val="C0C0C0"/>
                  </a:outerShdw>
                </a:effectLst>
              </a:rPr>
            </a:br>
            <a:r>
              <a:rPr lang="es-ES" sz="3200"/>
              <a:t> </a:t>
            </a:r>
            <a:br>
              <a:rPr lang="es-ES" sz="3200"/>
            </a:br>
            <a:endParaRPr lang="es-ES" sz="3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p:cNvPicPr>
            <a:picLocks noChangeAspect="1" noChangeArrowheads="1"/>
          </p:cNvPicPr>
          <p:nvPr/>
        </p:nvPicPr>
        <p:blipFill>
          <a:blip r:embed="rId2"/>
          <a:srcRect/>
          <a:stretch>
            <a:fillRect/>
          </a:stretch>
        </p:blipFill>
        <p:spPr bwMode="auto">
          <a:xfrm>
            <a:off x="971550" y="260350"/>
            <a:ext cx="7272338" cy="6234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914400" y="5300663"/>
            <a:ext cx="8229600" cy="1143000"/>
          </a:xfrm>
        </p:spPr>
        <p:txBody>
          <a:bodyPr/>
          <a:lstStyle/>
          <a:p>
            <a:r>
              <a:rPr lang="es-ES" sz="2400" b="1"/>
              <a:t/>
            </a:r>
            <a:br>
              <a:rPr lang="es-ES" sz="2400" b="1"/>
            </a:br>
            <a:r>
              <a:rPr lang="es-ES" sz="2400"/>
              <a:t>Alianzas con tiendas y supermercados del norte y sur, centros nutricionales y mayoristas. </a:t>
            </a:r>
            <a:br>
              <a:rPr lang="es-ES" sz="2400"/>
            </a:br>
            <a:r>
              <a:rPr lang="es-ES" sz="2400"/>
              <a:t/>
            </a:r>
            <a:br>
              <a:rPr lang="es-ES" sz="2400"/>
            </a:br>
            <a:r>
              <a:rPr lang="es-ES" sz="2400"/>
              <a:t>Muestras gratuitas y descuentos para la introducción rápida de SOYLIGHT.</a:t>
            </a:r>
            <a:br>
              <a:rPr lang="es-ES" sz="2400"/>
            </a:br>
            <a:r>
              <a:rPr lang="es-ES" sz="2400"/>
              <a:t/>
            </a:r>
            <a:br>
              <a:rPr lang="es-ES" sz="2400"/>
            </a:br>
            <a:r>
              <a:rPr lang="es-ES" sz="2400" b="1"/>
              <a:t>Página Web</a:t>
            </a:r>
            <a:r>
              <a:rPr lang="es-ES" sz="2400"/>
              <a:t>: información, inquietudes y preferencias. </a:t>
            </a:r>
            <a:br>
              <a:rPr lang="es-ES" sz="2400"/>
            </a:br>
            <a:r>
              <a:rPr lang="es-ES" sz="2400"/>
              <a:t/>
            </a:r>
            <a:br>
              <a:rPr lang="es-ES" sz="2400"/>
            </a:br>
            <a:r>
              <a:rPr lang="es-ES" sz="2400"/>
              <a:t>Folletos y afiches. </a:t>
            </a:r>
            <a:br>
              <a:rPr lang="es-ES" sz="2400"/>
            </a:br>
            <a:r>
              <a:rPr lang="es-ES" sz="2400"/>
              <a:t/>
            </a:r>
            <a:br>
              <a:rPr lang="es-ES" sz="2400"/>
            </a:br>
            <a:r>
              <a:rPr lang="es-ES" sz="2400" b="1"/>
              <a:t>Sorteos</a:t>
            </a:r>
            <a:r>
              <a:rPr lang="es-ES" sz="2400"/>
              <a:t> semestrales para inscripciones anuales del gimnasio “</a:t>
            </a:r>
            <a:r>
              <a:rPr lang="es-ES" sz="2400" b="1"/>
              <a:t>Gold`s Gym</a:t>
            </a:r>
            <a:r>
              <a:rPr lang="es-ES" sz="2400"/>
              <a:t>”.</a:t>
            </a:r>
            <a:endParaRPr lang="es-ES" sz="1800"/>
          </a:p>
        </p:txBody>
      </p:sp>
      <p:sp>
        <p:nvSpPr>
          <p:cNvPr id="109573" name="Rectangle 5"/>
          <p:cNvSpPr>
            <a:spLocks noChangeArrowheads="1"/>
          </p:cNvSpPr>
          <p:nvPr/>
        </p:nvSpPr>
        <p:spPr bwMode="auto">
          <a:xfrm>
            <a:off x="1763713" y="412750"/>
            <a:ext cx="5645150" cy="519113"/>
          </a:xfrm>
          <a:prstGeom prst="rect">
            <a:avLst/>
          </a:prstGeom>
          <a:noFill/>
          <a:ln w="9525">
            <a:noFill/>
            <a:miter lim="800000"/>
            <a:headEnd/>
            <a:tailEnd/>
          </a:ln>
          <a:effectLst/>
        </p:spPr>
        <p:txBody>
          <a:bodyPr wrap="none">
            <a:spAutoFit/>
          </a:bodyPr>
          <a:lstStyle/>
          <a:p>
            <a:pPr algn="l"/>
            <a:r>
              <a:rPr lang="es-ES" sz="2800" b="1">
                <a:solidFill>
                  <a:schemeClr val="tx2"/>
                </a:solidFill>
              </a:rPr>
              <a:t>Estrategias de Comercialización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a:xfrm>
            <a:off x="3203575" y="0"/>
            <a:ext cx="3744913" cy="711200"/>
          </a:xfrm>
        </p:spPr>
        <p:txBody>
          <a:bodyPr/>
          <a:lstStyle/>
          <a:p>
            <a:r>
              <a:rPr lang="es-ES" b="1">
                <a:solidFill>
                  <a:srgbClr val="336699"/>
                </a:solidFill>
              </a:rPr>
              <a:t>Marketing Mix</a:t>
            </a:r>
            <a:r>
              <a:rPr lang="es-ES"/>
              <a:t> </a:t>
            </a:r>
          </a:p>
        </p:txBody>
      </p:sp>
      <p:sp>
        <p:nvSpPr>
          <p:cNvPr id="112646" name="Rectangle 6"/>
          <p:cNvSpPr>
            <a:spLocks noChangeArrowheads="1"/>
          </p:cNvSpPr>
          <p:nvPr/>
        </p:nvSpPr>
        <p:spPr bwMode="auto">
          <a:xfrm>
            <a:off x="971550" y="260350"/>
            <a:ext cx="8172450" cy="6381750"/>
          </a:xfrm>
          <a:prstGeom prst="rect">
            <a:avLst/>
          </a:prstGeom>
          <a:noFill/>
          <a:ln w="9525">
            <a:noFill/>
            <a:miter lim="800000"/>
            <a:headEnd/>
            <a:tailEnd/>
          </a:ln>
          <a:effectLst/>
        </p:spPr>
        <p:txBody>
          <a:bodyPr anchor="b"/>
          <a:lstStyle/>
          <a:p>
            <a:pPr algn="l"/>
            <a:r>
              <a:rPr lang="es-ES" sz="2400" b="1">
                <a:solidFill>
                  <a:srgbClr val="336699"/>
                </a:solidFill>
                <a:effectLst>
                  <a:outerShdw blurRad="38100" dist="38100" dir="2700000" algn="tl">
                    <a:srgbClr val="C0C0C0"/>
                  </a:outerShdw>
                </a:effectLst>
              </a:rPr>
              <a:t>Producto</a:t>
            </a:r>
            <a:r>
              <a:rPr lang="es-ES" sz="2400">
                <a:solidFill>
                  <a:srgbClr val="336699"/>
                </a:solidFill>
                <a:effectLst>
                  <a:outerShdw blurRad="38100" dist="38100" dir="2700000" algn="tl">
                    <a:srgbClr val="C0C0C0"/>
                  </a:outerShdw>
                </a:effectLst>
              </a:rPr>
              <a:t/>
            </a:r>
            <a:br>
              <a:rPr lang="es-ES" sz="2400">
                <a:solidFill>
                  <a:srgbClr val="336699"/>
                </a:solidFill>
                <a:effectLst>
                  <a:outerShdw blurRad="38100" dist="38100" dir="2700000" algn="tl">
                    <a:srgbClr val="C0C0C0"/>
                  </a:outerShdw>
                </a:effectLst>
              </a:rPr>
            </a:br>
            <a:r>
              <a:rPr lang="es-ES" sz="2400">
                <a:solidFill>
                  <a:srgbClr val="336699"/>
                </a:solidFill>
              </a:rPr>
              <a:t/>
            </a:r>
            <a:br>
              <a:rPr lang="es-ES" sz="2400">
                <a:solidFill>
                  <a:srgbClr val="336699"/>
                </a:solidFill>
              </a:rPr>
            </a:br>
            <a:r>
              <a:rPr lang="es-ES" sz="2400" b="1">
                <a:solidFill>
                  <a:schemeClr val="tx2"/>
                </a:solidFill>
              </a:rPr>
              <a:t>SOYLIGHT</a:t>
            </a:r>
            <a:r>
              <a:rPr lang="es-ES" sz="2400">
                <a:solidFill>
                  <a:schemeClr val="tx2"/>
                </a:solidFill>
              </a:rPr>
              <a:t>: soya (SOY) y dietético (LIGHT)  “SOY DIETETICO”. </a:t>
            </a:r>
            <a:br>
              <a:rPr lang="es-ES" sz="2400">
                <a:solidFill>
                  <a:schemeClr val="tx2"/>
                </a:solidFill>
              </a:rPr>
            </a:br>
            <a:r>
              <a:rPr lang="es-ES" sz="2400" b="1">
                <a:solidFill>
                  <a:schemeClr val="tx2"/>
                </a:solidFill>
              </a:rPr>
              <a:t>SOYLIGHT</a:t>
            </a:r>
            <a:r>
              <a:rPr lang="es-ES" sz="2400">
                <a:solidFill>
                  <a:schemeClr val="tx2"/>
                </a:solidFill>
              </a:rPr>
              <a:t>: galleta de dulce y de sal. </a:t>
            </a:r>
            <a:br>
              <a:rPr lang="es-ES" sz="2400">
                <a:solidFill>
                  <a:schemeClr val="tx2"/>
                </a:solidFill>
              </a:rPr>
            </a:br>
            <a:r>
              <a:rPr lang="es-ES" sz="2400" b="1">
                <a:solidFill>
                  <a:schemeClr val="tx2"/>
                </a:solidFill>
              </a:rPr>
              <a:t>Paquete</a:t>
            </a:r>
            <a:r>
              <a:rPr lang="es-ES" sz="2400">
                <a:solidFill>
                  <a:schemeClr val="tx2"/>
                </a:solidFill>
              </a:rPr>
              <a:t>: 8 unidades redondas de 4 cm. de diámetro y 4 Mm. de espesor. </a:t>
            </a:r>
            <a:br>
              <a:rPr lang="es-ES" sz="2400">
                <a:solidFill>
                  <a:schemeClr val="tx2"/>
                </a:solidFill>
              </a:rPr>
            </a:br>
            <a:r>
              <a:rPr lang="es-ES" sz="2400" b="1">
                <a:solidFill>
                  <a:schemeClr val="tx2"/>
                </a:solidFill>
              </a:rPr>
              <a:t>Tipo dulce</a:t>
            </a:r>
            <a:r>
              <a:rPr lang="es-ES" sz="2400">
                <a:solidFill>
                  <a:schemeClr val="tx2"/>
                </a:solidFill>
              </a:rPr>
              <a:t>: miel. </a:t>
            </a:r>
            <a:br>
              <a:rPr lang="es-ES" sz="2400">
                <a:solidFill>
                  <a:schemeClr val="tx2"/>
                </a:solidFill>
              </a:rPr>
            </a:br>
            <a:r>
              <a:rPr lang="es-ES" sz="2400" b="1">
                <a:solidFill>
                  <a:schemeClr val="tx2"/>
                </a:solidFill>
              </a:rPr>
              <a:t>Tipo sal</a:t>
            </a:r>
            <a:r>
              <a:rPr lang="es-ES" sz="2400">
                <a:solidFill>
                  <a:schemeClr val="tx2"/>
                </a:solidFill>
              </a:rPr>
              <a:t>: esencia queso.  </a:t>
            </a:r>
            <a:br>
              <a:rPr lang="es-ES" sz="2400">
                <a:solidFill>
                  <a:schemeClr val="tx2"/>
                </a:solidFill>
              </a:rPr>
            </a:br>
            <a:r>
              <a:rPr lang="es-ES" sz="2400">
                <a:solidFill>
                  <a:schemeClr val="tx2"/>
                </a:solidFill>
              </a:rPr>
              <a:t/>
            </a:r>
            <a:br>
              <a:rPr lang="es-ES" sz="2400">
                <a:solidFill>
                  <a:schemeClr val="tx2"/>
                </a:solidFill>
              </a:rPr>
            </a:br>
            <a:r>
              <a:rPr lang="es-ES" sz="2400" b="1">
                <a:solidFill>
                  <a:srgbClr val="336699"/>
                </a:solidFill>
                <a:effectLst>
                  <a:outerShdw blurRad="38100" dist="38100" dir="2700000" algn="tl">
                    <a:srgbClr val="C0C0C0"/>
                  </a:outerShdw>
                </a:effectLst>
              </a:rPr>
              <a:t>Logística y distribución</a:t>
            </a:r>
            <a:br>
              <a:rPr lang="es-ES" sz="2400" b="1">
                <a:solidFill>
                  <a:srgbClr val="336699"/>
                </a:solidFill>
                <a:effectLst>
                  <a:outerShdw blurRad="38100" dist="38100" dir="2700000" algn="tl">
                    <a:srgbClr val="C0C0C0"/>
                  </a:outerShdw>
                </a:effectLst>
              </a:rPr>
            </a:br>
            <a:r>
              <a:rPr lang="es-ES" sz="2400">
                <a:solidFill>
                  <a:schemeClr val="tx2"/>
                </a:solidFill>
              </a:rPr>
              <a:t>Canales de distribución: Supermercados y tiendas. </a:t>
            </a:r>
            <a:br>
              <a:rPr lang="es-ES" sz="2400">
                <a:solidFill>
                  <a:schemeClr val="tx2"/>
                </a:solidFill>
              </a:rPr>
            </a:br>
            <a:r>
              <a:rPr lang="es-ES" sz="2400">
                <a:solidFill>
                  <a:schemeClr val="tx2"/>
                </a:solidFill>
              </a:rPr>
              <a:t>Distribución: norte y sur de la cuidad de Guayaquil. </a:t>
            </a:r>
            <a:br>
              <a:rPr lang="es-ES" sz="2400">
                <a:solidFill>
                  <a:schemeClr val="tx2"/>
                </a:solidFill>
              </a:rPr>
            </a:br>
            <a:r>
              <a:rPr lang="es-ES" sz="2400">
                <a:solidFill>
                  <a:schemeClr val="tx2"/>
                </a:solidFill>
              </a:rPr>
              <a:t>Frecuencia mayor de consumo: norte  </a:t>
            </a:r>
            <a:br>
              <a:rPr lang="es-ES" sz="2400">
                <a:solidFill>
                  <a:schemeClr val="tx2"/>
                </a:solidFill>
              </a:rPr>
            </a:br>
            <a:r>
              <a:rPr lang="es-ES" sz="2400">
                <a:solidFill>
                  <a:schemeClr val="tx2"/>
                </a:solidFill>
              </a:rPr>
              <a:t>Centros naturistas y los gimnasios.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ChangeArrowheads="1"/>
          </p:cNvSpPr>
          <p:nvPr/>
        </p:nvSpPr>
        <p:spPr bwMode="auto">
          <a:xfrm>
            <a:off x="971550" y="1773238"/>
            <a:ext cx="8172450" cy="3743325"/>
          </a:xfrm>
          <a:prstGeom prst="rect">
            <a:avLst/>
          </a:prstGeom>
          <a:noFill/>
          <a:ln w="9525">
            <a:noFill/>
            <a:miter lim="800000"/>
            <a:headEnd/>
            <a:tailEnd/>
          </a:ln>
          <a:effectLst/>
        </p:spPr>
        <p:txBody>
          <a:bodyPr>
            <a:spAutoFit/>
          </a:bodyPr>
          <a:lstStyle/>
          <a:p>
            <a:pPr algn="l"/>
            <a:r>
              <a:rPr lang="es-ES" sz="2400" b="1">
                <a:solidFill>
                  <a:srgbClr val="336699"/>
                </a:solidFill>
                <a:effectLst>
                  <a:outerShdw blurRad="38100" dist="38100" dir="2700000" algn="tl">
                    <a:srgbClr val="C0C0C0"/>
                  </a:outerShdw>
                </a:effectLst>
              </a:rPr>
              <a:t>Impulsión</a:t>
            </a:r>
          </a:p>
          <a:p>
            <a:pPr algn="l"/>
            <a:r>
              <a:rPr lang="es-ES" sz="2400" b="1">
                <a:solidFill>
                  <a:schemeClr val="tx2"/>
                </a:solidFill>
              </a:rPr>
              <a:t/>
            </a:r>
            <a:br>
              <a:rPr lang="es-ES" sz="2400" b="1">
                <a:solidFill>
                  <a:schemeClr val="tx2"/>
                </a:solidFill>
              </a:rPr>
            </a:br>
            <a:r>
              <a:rPr lang="es-ES" sz="2400">
                <a:solidFill>
                  <a:schemeClr val="tx2"/>
                </a:solidFill>
                <a:latin typeface="Verdana" pitchFamily="34" charset="0"/>
              </a:rPr>
              <a:t>Promoción a hombres y mujeres en edades 28-49 años. </a:t>
            </a:r>
          </a:p>
          <a:p>
            <a:pPr algn="l"/>
            <a:endParaRPr lang="es-ES" sz="2400">
              <a:solidFill>
                <a:schemeClr val="tx2"/>
              </a:solidFill>
              <a:latin typeface="Verdana" pitchFamily="34" charset="0"/>
            </a:endParaRPr>
          </a:p>
          <a:p>
            <a:pPr algn="l"/>
            <a:r>
              <a:rPr lang="es-ES" sz="2400">
                <a:solidFill>
                  <a:schemeClr val="tx2"/>
                </a:solidFill>
                <a:latin typeface="Verdana" pitchFamily="34" charset="0"/>
              </a:rPr>
              <a:t>Fase introductoria: informativo como jingles en radios, afiches, anuncios.</a:t>
            </a:r>
          </a:p>
          <a:p>
            <a:pPr algn="l"/>
            <a:endParaRPr lang="es-ES" sz="2400">
              <a:solidFill>
                <a:schemeClr val="tx2"/>
              </a:solidFill>
              <a:latin typeface="Verdana" pitchFamily="34" charset="0"/>
            </a:endParaRPr>
          </a:p>
          <a:p>
            <a:pPr algn="l"/>
            <a:r>
              <a:rPr lang="es-ES" sz="2400">
                <a:solidFill>
                  <a:schemeClr val="tx2"/>
                </a:solidFill>
                <a:latin typeface="Verdana" pitchFamily="34" charset="0"/>
              </a:rPr>
              <a:t>Para las cuñas publicitarias: Radio Fuego y Radio Sucre.</a:t>
            </a:r>
          </a:p>
        </p:txBody>
      </p:sp>
      <p:sp>
        <p:nvSpPr>
          <p:cNvPr id="114695" name="Rectangle 7"/>
          <p:cNvSpPr>
            <a:spLocks noGrp="1" noChangeArrowheads="1"/>
          </p:cNvSpPr>
          <p:nvPr>
            <p:ph type="title"/>
          </p:nvPr>
        </p:nvSpPr>
        <p:spPr>
          <a:xfrm>
            <a:off x="3132138" y="476250"/>
            <a:ext cx="3744912" cy="711200"/>
          </a:xfrm>
          <a:noFill/>
          <a:ln/>
        </p:spPr>
        <p:txBody>
          <a:bodyPr/>
          <a:lstStyle/>
          <a:p>
            <a:r>
              <a:rPr lang="es-ES" b="1">
                <a:solidFill>
                  <a:srgbClr val="336699"/>
                </a:solidFill>
                <a:effectLst>
                  <a:outerShdw blurRad="38100" dist="38100" dir="2700000" algn="tl">
                    <a:srgbClr val="C0C0C0"/>
                  </a:outerShdw>
                </a:effectLst>
              </a:rPr>
              <a:t>Marketing Mix</a:t>
            </a:r>
            <a:r>
              <a:rPr lang="es-ES">
                <a:solidFill>
                  <a:srgbClr val="336699"/>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914400" y="4221163"/>
            <a:ext cx="8229600" cy="1143000"/>
          </a:xfrm>
        </p:spPr>
        <p:txBody>
          <a:bodyPr/>
          <a:lstStyle/>
          <a:p>
            <a:r>
              <a:rPr lang="es-ES" sz="2400" b="1">
                <a:solidFill>
                  <a:srgbClr val="336699"/>
                </a:solidFill>
                <a:effectLst>
                  <a:outerShdw blurRad="38100" dist="38100" dir="2700000" algn="tl">
                    <a:srgbClr val="C0C0C0"/>
                  </a:outerShdw>
                </a:effectLst>
              </a:rPr>
              <a:t>Precio</a:t>
            </a:r>
            <a:r>
              <a:rPr lang="es-ES" sz="2400">
                <a:solidFill>
                  <a:srgbClr val="336699"/>
                </a:solidFill>
                <a:effectLst>
                  <a:outerShdw blurRad="38100" dist="38100" dir="2700000" algn="tl">
                    <a:srgbClr val="C0C0C0"/>
                  </a:outerShdw>
                </a:effectLst>
              </a:rPr>
              <a:t/>
            </a:r>
            <a:br>
              <a:rPr lang="es-ES" sz="2400">
                <a:solidFill>
                  <a:srgbClr val="336699"/>
                </a:solidFill>
                <a:effectLst>
                  <a:outerShdw blurRad="38100" dist="38100" dir="2700000" algn="tl">
                    <a:srgbClr val="C0C0C0"/>
                  </a:outerShdw>
                </a:effectLst>
              </a:rPr>
            </a:br>
            <a:r>
              <a:rPr lang="es-ES" sz="2400">
                <a:solidFill>
                  <a:srgbClr val="336699"/>
                </a:solidFill>
              </a:rPr>
              <a:t/>
            </a:r>
            <a:br>
              <a:rPr lang="es-ES" sz="2400">
                <a:solidFill>
                  <a:srgbClr val="336699"/>
                </a:solidFill>
              </a:rPr>
            </a:br>
            <a:r>
              <a:rPr lang="es-ES" sz="2400">
                <a:solidFill>
                  <a:srgbClr val="336699"/>
                </a:solidFill>
              </a:rPr>
              <a:t>S</a:t>
            </a:r>
            <a:r>
              <a:rPr lang="es-ES" sz="2400"/>
              <a:t>egún IM,</a:t>
            </a:r>
            <a:r>
              <a:rPr lang="es-ES" sz="2400">
                <a:solidFill>
                  <a:srgbClr val="336699"/>
                </a:solidFill>
              </a:rPr>
              <a:t> el 60% de c</a:t>
            </a:r>
            <a:r>
              <a:rPr lang="es-ES" sz="2400"/>
              <a:t>onsumidores pagarían $0.35. </a:t>
            </a:r>
            <a:br>
              <a:rPr lang="es-ES" sz="2400"/>
            </a:br>
            <a:r>
              <a:rPr lang="es-ES" sz="2400"/>
              <a:t/>
            </a:r>
            <a:br>
              <a:rPr lang="es-ES" sz="2400"/>
            </a:br>
            <a:r>
              <a:rPr lang="es-ES" sz="2400"/>
              <a:t>Análisis de costo características y competencia para encontrar  precio que justifique SOYLIGHT.</a:t>
            </a:r>
            <a:br>
              <a:rPr lang="es-ES" sz="2400"/>
            </a:br>
            <a:r>
              <a:rPr lang="es-ES" sz="2400"/>
              <a:t/>
            </a:r>
            <a:br>
              <a:rPr lang="es-ES" sz="2400"/>
            </a:br>
            <a:r>
              <a:rPr lang="es-ES" sz="2400"/>
              <a:t>Forma de pago: contado (efectivo, cheques, etc.) y crédito (facturas por cobrar).</a:t>
            </a:r>
          </a:p>
        </p:txBody>
      </p:sp>
      <p:sp>
        <p:nvSpPr>
          <p:cNvPr id="119813" name="Rectangle 5"/>
          <p:cNvSpPr>
            <a:spLocks noChangeArrowheads="1"/>
          </p:cNvSpPr>
          <p:nvPr/>
        </p:nvSpPr>
        <p:spPr bwMode="auto">
          <a:xfrm>
            <a:off x="2700338" y="404813"/>
            <a:ext cx="3744912" cy="711200"/>
          </a:xfrm>
          <a:prstGeom prst="rect">
            <a:avLst/>
          </a:prstGeom>
          <a:noFill/>
          <a:ln w="9525">
            <a:noFill/>
            <a:miter lim="800000"/>
            <a:headEnd/>
            <a:tailEnd/>
          </a:ln>
          <a:effectLst/>
        </p:spPr>
        <p:txBody>
          <a:bodyPr anchor="b"/>
          <a:lstStyle/>
          <a:p>
            <a:pPr algn="l"/>
            <a:r>
              <a:rPr lang="es-ES" sz="3600" b="1">
                <a:solidFill>
                  <a:srgbClr val="336699"/>
                </a:solidFill>
                <a:effectLst>
                  <a:outerShdw blurRad="38100" dist="38100" dir="2700000" algn="tl">
                    <a:srgbClr val="C0C0C0"/>
                  </a:outerShdw>
                </a:effectLst>
              </a:rPr>
              <a:t>Marketing Mix</a:t>
            </a:r>
            <a:r>
              <a:rPr lang="es-ES" sz="3600">
                <a:solidFill>
                  <a:schemeClr val="tx2"/>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914400" y="260350"/>
            <a:ext cx="8229600" cy="1143000"/>
          </a:xfrm>
        </p:spPr>
        <p:txBody>
          <a:bodyPr/>
          <a:lstStyle/>
          <a:p>
            <a:pPr algn="ctr"/>
            <a:r>
              <a:rPr lang="es-ES" b="1">
                <a:solidFill>
                  <a:srgbClr val="CA0202"/>
                </a:solidFill>
              </a:rPr>
              <a:t>ESTUDIO TÉCNICO DEL PROYECTO</a:t>
            </a:r>
          </a:p>
        </p:txBody>
      </p:sp>
      <p:pic>
        <p:nvPicPr>
          <p:cNvPr id="120837" name="Picture 5" descr="foto1"/>
          <p:cNvPicPr>
            <a:picLocks noChangeAspect="1" noChangeArrowheads="1"/>
          </p:cNvPicPr>
          <p:nvPr/>
        </p:nvPicPr>
        <p:blipFill>
          <a:blip r:embed="rId2"/>
          <a:srcRect/>
          <a:stretch>
            <a:fillRect/>
          </a:stretch>
        </p:blipFill>
        <p:spPr bwMode="auto">
          <a:xfrm>
            <a:off x="2339975" y="1700213"/>
            <a:ext cx="4895850" cy="486568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Picture 5"/>
          <p:cNvPicPr>
            <a:picLocks noChangeAspect="1" noChangeArrowheads="1"/>
          </p:cNvPicPr>
          <p:nvPr/>
        </p:nvPicPr>
        <p:blipFill>
          <a:blip r:embed="rId2"/>
          <a:srcRect/>
          <a:stretch>
            <a:fillRect/>
          </a:stretch>
        </p:blipFill>
        <p:spPr bwMode="auto">
          <a:xfrm>
            <a:off x="971550" y="908050"/>
            <a:ext cx="7169150" cy="4818063"/>
          </a:xfrm>
          <a:prstGeom prst="rect">
            <a:avLst/>
          </a:prstGeom>
          <a:noFill/>
          <a:ln w="9525">
            <a:noFill/>
            <a:miter lim="800000"/>
            <a:headEnd/>
            <a:tailEnd/>
          </a:ln>
          <a:effectLst/>
        </p:spPr>
      </p:pic>
      <p:sp>
        <p:nvSpPr>
          <p:cNvPr id="172038" name="Rectangle 6"/>
          <p:cNvSpPr>
            <a:spLocks noGrp="1" noChangeArrowheads="1"/>
          </p:cNvSpPr>
          <p:nvPr>
            <p:ph type="title"/>
          </p:nvPr>
        </p:nvSpPr>
        <p:spPr>
          <a:xfrm>
            <a:off x="719138" y="260350"/>
            <a:ext cx="8424862" cy="666750"/>
          </a:xfrm>
          <a:noFill/>
          <a:ln/>
        </p:spPr>
        <p:txBody>
          <a:bodyPr anchor="b"/>
          <a:lstStyle/>
          <a:p>
            <a:r>
              <a:rPr lang="es-ES" sz="2800" b="1">
                <a:solidFill>
                  <a:srgbClr val="336699"/>
                </a:solidFill>
                <a:effectLst>
                  <a:outerShdw blurRad="38100" dist="38100" dir="2700000" algn="tl">
                    <a:srgbClr val="000000"/>
                  </a:outerShdw>
                </a:effectLst>
              </a:rPr>
              <a:t>Ubicación Geográfica de la empresa SOYLIGHT</a:t>
            </a:r>
            <a:r>
              <a:rPr lang="es-ES" sz="2800">
                <a:solidFill>
                  <a:srgbClr val="336699"/>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a:xfrm>
            <a:off x="611188" y="333375"/>
            <a:ext cx="8281987" cy="1143000"/>
          </a:xfrm>
        </p:spPr>
        <p:txBody>
          <a:bodyPr/>
          <a:lstStyle/>
          <a:p>
            <a:pPr algn="ctr">
              <a:lnSpc>
                <a:spcPct val="70000"/>
              </a:lnSpc>
            </a:pPr>
            <a:r>
              <a:rPr lang="es-ES" sz="3400" b="1">
                <a:solidFill>
                  <a:srgbClr val="336699"/>
                </a:solidFill>
                <a:effectLst>
                  <a:outerShdw blurRad="38100" dist="38100" dir="2700000" algn="tl">
                    <a:srgbClr val="000000"/>
                  </a:outerShdw>
                </a:effectLst>
              </a:rPr>
              <a:t>Tamaño de la fábrica SOYLIGHT</a:t>
            </a:r>
            <a:r>
              <a:rPr lang="es-ES" sz="2500">
                <a:solidFill>
                  <a:srgbClr val="336699"/>
                </a:solidFill>
                <a:effectLst>
                  <a:outerShdw blurRad="38100" dist="38100" dir="2700000" algn="tl">
                    <a:srgbClr val="000000"/>
                  </a:outerShdw>
                </a:effectLst>
              </a:rPr>
              <a:t/>
            </a:r>
            <a:br>
              <a:rPr lang="es-ES" sz="2500">
                <a:solidFill>
                  <a:srgbClr val="336699"/>
                </a:solidFill>
                <a:effectLst>
                  <a:outerShdw blurRad="38100" dist="38100" dir="2700000" algn="tl">
                    <a:srgbClr val="000000"/>
                  </a:outerShdw>
                </a:effectLst>
              </a:rPr>
            </a:br>
            <a:r>
              <a:rPr lang="es-ES" sz="2500">
                <a:solidFill>
                  <a:srgbClr val="336699"/>
                </a:solidFill>
                <a:effectLst>
                  <a:outerShdw blurRad="38100" dist="38100" dir="2700000" algn="tl">
                    <a:srgbClr val="000000"/>
                  </a:outerShdw>
                </a:effectLst>
              </a:rPr>
              <a:t/>
            </a:r>
            <a:br>
              <a:rPr lang="es-ES" sz="2500">
                <a:solidFill>
                  <a:srgbClr val="336699"/>
                </a:solidFill>
                <a:effectLst>
                  <a:outerShdw blurRad="38100" dist="38100" dir="2700000" algn="tl">
                    <a:srgbClr val="000000"/>
                  </a:outerShdw>
                </a:effectLst>
              </a:rPr>
            </a:br>
            <a:r>
              <a:rPr lang="es-ES" sz="2500">
                <a:solidFill>
                  <a:srgbClr val="336699"/>
                </a:solidFill>
              </a:rPr>
              <a:t>Área del local: 220 mts2 (60 mts2 oficinas y 160 mts2 producción).</a:t>
            </a:r>
          </a:p>
        </p:txBody>
      </p:sp>
      <p:pic>
        <p:nvPicPr>
          <p:cNvPr id="173062" name="Picture 6"/>
          <p:cNvPicPr>
            <a:picLocks noChangeAspect="1" noChangeArrowheads="1"/>
          </p:cNvPicPr>
          <p:nvPr/>
        </p:nvPicPr>
        <p:blipFill>
          <a:blip r:embed="rId2"/>
          <a:srcRect/>
          <a:stretch>
            <a:fillRect/>
          </a:stretch>
        </p:blipFill>
        <p:spPr bwMode="auto">
          <a:xfrm>
            <a:off x="971550" y="2133600"/>
            <a:ext cx="7775575" cy="38481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3" name="Picture 5"/>
          <p:cNvPicPr>
            <a:picLocks noChangeAspect="1" noChangeArrowheads="1"/>
          </p:cNvPicPr>
          <p:nvPr/>
        </p:nvPicPr>
        <p:blipFill>
          <a:blip r:embed="rId2"/>
          <a:srcRect/>
          <a:stretch>
            <a:fillRect/>
          </a:stretch>
        </p:blipFill>
        <p:spPr bwMode="auto">
          <a:xfrm>
            <a:off x="1331913" y="1125538"/>
            <a:ext cx="7202487" cy="5732462"/>
          </a:xfrm>
          <a:prstGeom prst="rect">
            <a:avLst/>
          </a:prstGeom>
          <a:noFill/>
          <a:ln w="9525">
            <a:noFill/>
            <a:miter lim="800000"/>
            <a:headEnd/>
            <a:tailEnd/>
          </a:ln>
          <a:effectLst/>
        </p:spPr>
      </p:pic>
      <p:sp>
        <p:nvSpPr>
          <p:cNvPr id="176134" name="Rectangle 6"/>
          <p:cNvSpPr>
            <a:spLocks noGrp="1" noChangeArrowheads="1"/>
          </p:cNvSpPr>
          <p:nvPr>
            <p:ph type="title"/>
          </p:nvPr>
        </p:nvSpPr>
        <p:spPr>
          <a:xfrm>
            <a:off x="1331913" y="549275"/>
            <a:ext cx="7056437" cy="566738"/>
          </a:xfrm>
          <a:noFill/>
          <a:ln/>
        </p:spPr>
        <p:txBody>
          <a:bodyPr anchor="b"/>
          <a:lstStyle/>
          <a:p>
            <a:pPr algn="ctr"/>
            <a:r>
              <a:rPr lang="es-ES" sz="3200" b="1">
                <a:solidFill>
                  <a:srgbClr val="336699"/>
                </a:solidFill>
                <a:effectLst>
                  <a:outerShdw blurRad="38100" dist="38100" dir="2700000" algn="tl">
                    <a:srgbClr val="000000"/>
                  </a:outerShdw>
                </a:effectLst>
              </a:rPr>
              <a:t>Organigrama de la empresa SOYLIGHT</a:t>
            </a:r>
            <a:r>
              <a:rPr lang="es-ES" sz="3200">
                <a:solidFill>
                  <a:srgbClr val="336699"/>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xfrm>
            <a:off x="914400" y="3284538"/>
            <a:ext cx="8229600" cy="1143000"/>
          </a:xfrm>
        </p:spPr>
        <p:txBody>
          <a:bodyPr/>
          <a:lstStyle/>
          <a:p>
            <a:r>
              <a:rPr lang="es-ES" sz="2000" b="1" i="1">
                <a:solidFill>
                  <a:srgbClr val="336699"/>
                </a:solidFill>
              </a:rPr>
              <a:t>Mezclado</a:t>
            </a:r>
            <a:r>
              <a:rPr lang="es-ES" sz="2000">
                <a:solidFill>
                  <a:srgbClr val="336699"/>
                </a:solidFill>
              </a:rPr>
              <a:t>: Mezcladora automática de dos ciclos durante 10 minutos. </a:t>
            </a:r>
            <a:br>
              <a:rPr lang="es-ES" sz="2000">
                <a:solidFill>
                  <a:srgbClr val="336699"/>
                </a:solidFill>
              </a:rPr>
            </a:br>
            <a:r>
              <a:rPr lang="es-ES" sz="2000">
                <a:solidFill>
                  <a:srgbClr val="336699"/>
                </a:solidFill>
              </a:rPr>
              <a:t/>
            </a:r>
            <a:br>
              <a:rPr lang="es-ES" sz="2000">
                <a:solidFill>
                  <a:srgbClr val="336699"/>
                </a:solidFill>
              </a:rPr>
            </a:br>
            <a:r>
              <a:rPr lang="es-ES" sz="2000" b="1" i="1">
                <a:solidFill>
                  <a:srgbClr val="336699"/>
                </a:solidFill>
              </a:rPr>
              <a:t>Amasado</a:t>
            </a:r>
            <a:r>
              <a:rPr lang="es-ES" sz="2000">
                <a:solidFill>
                  <a:srgbClr val="336699"/>
                </a:solidFill>
              </a:rPr>
              <a:t>: Tiempo: 1 minuto por cada bandeja (66.04cm. x 45.72cm.).</a:t>
            </a:r>
            <a:br>
              <a:rPr lang="es-ES" sz="2000">
                <a:solidFill>
                  <a:srgbClr val="336699"/>
                </a:solidFill>
              </a:rPr>
            </a:br>
            <a:r>
              <a:rPr lang="es-ES" sz="2000">
                <a:solidFill>
                  <a:srgbClr val="336699"/>
                </a:solidFill>
              </a:rPr>
              <a:t/>
            </a:r>
            <a:br>
              <a:rPr lang="es-ES" sz="2000">
                <a:solidFill>
                  <a:srgbClr val="336699"/>
                </a:solidFill>
              </a:rPr>
            </a:br>
            <a:r>
              <a:rPr lang="es-ES" sz="2000" b="1" i="1">
                <a:solidFill>
                  <a:srgbClr val="336699"/>
                </a:solidFill>
              </a:rPr>
              <a:t>Formado: </a:t>
            </a:r>
            <a:r>
              <a:rPr lang="es-ES" sz="2000">
                <a:solidFill>
                  <a:srgbClr val="336699"/>
                </a:solidFill>
              </a:rPr>
              <a:t>Plantillas prediseñadas, cada bandeja contienen 77 galletas. </a:t>
            </a:r>
            <a:br>
              <a:rPr lang="es-ES" sz="2000">
                <a:solidFill>
                  <a:srgbClr val="336699"/>
                </a:solidFill>
              </a:rPr>
            </a:br>
            <a:r>
              <a:rPr lang="es-ES" sz="2000">
                <a:solidFill>
                  <a:srgbClr val="336699"/>
                </a:solidFill>
              </a:rPr>
              <a:t> </a:t>
            </a:r>
            <a:br>
              <a:rPr lang="es-ES" sz="2000">
                <a:solidFill>
                  <a:srgbClr val="336699"/>
                </a:solidFill>
              </a:rPr>
            </a:br>
            <a:r>
              <a:rPr lang="es-ES" sz="2000" b="1" i="1">
                <a:solidFill>
                  <a:srgbClr val="336699"/>
                </a:solidFill>
              </a:rPr>
              <a:t>Leudado</a:t>
            </a:r>
            <a:r>
              <a:rPr lang="es-ES" sz="2000">
                <a:solidFill>
                  <a:srgbClr val="336699"/>
                </a:solidFill>
              </a:rPr>
              <a:t>: Reposar 40 min. en las estanterías para volumen y consistencia ideal. </a:t>
            </a:r>
            <a:br>
              <a:rPr lang="es-ES" sz="2000">
                <a:solidFill>
                  <a:srgbClr val="336699"/>
                </a:solidFill>
              </a:rPr>
            </a:br>
            <a:r>
              <a:rPr lang="es-ES" sz="2000">
                <a:solidFill>
                  <a:srgbClr val="336699"/>
                </a:solidFill>
              </a:rPr>
              <a:t/>
            </a:r>
            <a:br>
              <a:rPr lang="es-ES" sz="2000">
                <a:solidFill>
                  <a:srgbClr val="336699"/>
                </a:solidFill>
              </a:rPr>
            </a:br>
            <a:r>
              <a:rPr lang="es-ES" sz="2000" b="1" i="1">
                <a:solidFill>
                  <a:srgbClr val="336699"/>
                </a:solidFill>
              </a:rPr>
              <a:t>Horneado</a:t>
            </a:r>
            <a:r>
              <a:rPr lang="es-ES" sz="2000">
                <a:solidFill>
                  <a:srgbClr val="336699"/>
                </a:solidFill>
              </a:rPr>
              <a:t>: 2 Hornos precalentados de 10 pisos para una parada (20 bandejas de 77 galletas cada una). Reposo para su enfriamiento.</a:t>
            </a:r>
            <a:br>
              <a:rPr lang="es-ES" sz="2000">
                <a:solidFill>
                  <a:srgbClr val="336699"/>
                </a:solidFill>
              </a:rPr>
            </a:br>
            <a:r>
              <a:rPr lang="es-ES" sz="2000">
                <a:solidFill>
                  <a:srgbClr val="336699"/>
                </a:solidFill>
              </a:rPr>
              <a:t/>
            </a:r>
            <a:br>
              <a:rPr lang="es-ES" sz="2000">
                <a:solidFill>
                  <a:srgbClr val="336699"/>
                </a:solidFill>
              </a:rPr>
            </a:br>
            <a:r>
              <a:rPr lang="es-ES" sz="2000" b="1" i="1">
                <a:solidFill>
                  <a:srgbClr val="336699"/>
                </a:solidFill>
              </a:rPr>
              <a:t>Empaquetado: </a:t>
            </a:r>
            <a:r>
              <a:rPr lang="es-ES" sz="2000">
                <a:solidFill>
                  <a:srgbClr val="336699"/>
                </a:solidFill>
              </a:rPr>
              <a:t> 8 galletas por cada paquete selladas mediante calor.</a:t>
            </a:r>
          </a:p>
        </p:txBody>
      </p:sp>
      <p:sp>
        <p:nvSpPr>
          <p:cNvPr id="178181" name="Rectangle 5"/>
          <p:cNvSpPr>
            <a:spLocks noChangeArrowheads="1"/>
          </p:cNvSpPr>
          <p:nvPr/>
        </p:nvSpPr>
        <p:spPr bwMode="auto">
          <a:xfrm>
            <a:off x="1835150" y="333375"/>
            <a:ext cx="6192838" cy="711200"/>
          </a:xfrm>
          <a:prstGeom prst="rect">
            <a:avLst/>
          </a:prstGeom>
          <a:noFill/>
          <a:ln w="9525">
            <a:noFill/>
            <a:miter lim="800000"/>
            <a:headEnd/>
            <a:tailEnd/>
          </a:ln>
          <a:effectLst/>
        </p:spPr>
        <p:txBody>
          <a:bodyPr anchor="b"/>
          <a:lstStyle/>
          <a:p>
            <a:pPr algn="l"/>
            <a:r>
              <a:rPr lang="es-ES" sz="4200" b="1">
                <a:solidFill>
                  <a:srgbClr val="336699"/>
                </a:solidFill>
              </a:rPr>
              <a:t>Proceso de Producción</a:t>
            </a:r>
            <a:r>
              <a:rPr lang="es-ES" sz="4200">
                <a:solidFill>
                  <a:srgbClr val="336699"/>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19250" y="2492375"/>
            <a:ext cx="6408738" cy="2159000"/>
          </a:xfrm>
        </p:spPr>
        <p:txBody>
          <a:bodyPr/>
          <a:lstStyle/>
          <a:p>
            <a:pPr algn="just"/>
            <a:r>
              <a:rPr lang="es-ES" sz="2400"/>
              <a:t/>
            </a:r>
            <a:br>
              <a:rPr lang="es-ES" sz="2400"/>
            </a:br>
            <a:r>
              <a:rPr lang="es-ES" sz="2400"/>
              <a:t>Galleta de Soya como un </a:t>
            </a:r>
            <a:r>
              <a:rPr lang="es-ES" sz="2400" i="1"/>
              <a:t>producto de consumo</a:t>
            </a:r>
            <a:r>
              <a:rPr lang="es-ES" sz="2400"/>
              <a:t>, destinado como suplemento alimenticio en los consumidores que se preocupan por su salud y su estado físico. </a:t>
            </a:r>
          </a:p>
        </p:txBody>
      </p:sp>
      <p:sp>
        <p:nvSpPr>
          <p:cNvPr id="6148" name="Rectangle 4"/>
          <p:cNvSpPr>
            <a:spLocks noChangeArrowheads="1"/>
          </p:cNvSpPr>
          <p:nvPr/>
        </p:nvSpPr>
        <p:spPr bwMode="auto">
          <a:xfrm>
            <a:off x="3419475" y="515938"/>
            <a:ext cx="2732088" cy="854075"/>
          </a:xfrm>
          <a:prstGeom prst="rect">
            <a:avLst/>
          </a:prstGeom>
          <a:noFill/>
          <a:ln w="9525">
            <a:noFill/>
            <a:miter lim="800000"/>
            <a:headEnd/>
            <a:tailEnd/>
          </a:ln>
          <a:effectLst/>
        </p:spPr>
        <p:txBody>
          <a:bodyPr wrap="none">
            <a:spAutoFit/>
          </a:bodyPr>
          <a:lstStyle/>
          <a:p>
            <a:pPr algn="l"/>
            <a:r>
              <a:rPr lang="es-ES" sz="3200" b="1">
                <a:solidFill>
                  <a:srgbClr val="CA0202"/>
                </a:solidFill>
                <a:effectLst>
                  <a:outerShdw blurRad="38100" dist="38100" dir="2700000" algn="tl">
                    <a:srgbClr val="C0C0C0"/>
                  </a:outerShdw>
                </a:effectLst>
                <a:latin typeface="Verdana" pitchFamily="34" charset="0"/>
              </a:rPr>
              <a:t>PRODUCTO</a:t>
            </a:r>
            <a:r>
              <a:rPr lang="es-ES" b="1">
                <a:solidFill>
                  <a:srgbClr val="FF5050"/>
                </a:solidFill>
                <a:latin typeface="Verdana" pitchFamily="34" charset="0"/>
              </a:rPr>
              <a:t/>
            </a:r>
            <a:br>
              <a:rPr lang="es-ES" b="1">
                <a:solidFill>
                  <a:srgbClr val="FF5050"/>
                </a:solidFill>
                <a:latin typeface="Verdana" pitchFamily="34" charset="0"/>
              </a:rPr>
            </a:br>
            <a:endParaRPr lang="es-ES" b="1">
              <a:solidFill>
                <a:srgbClr val="FF5050"/>
              </a:solidFill>
              <a:latin typeface="Verdana" pitchFamily="34" charset="0"/>
            </a:endParaRPr>
          </a:p>
        </p:txBody>
      </p:sp>
      <p:sp>
        <p:nvSpPr>
          <p:cNvPr id="6150" name="Rectangle 6"/>
          <p:cNvSpPr>
            <a:spLocks noChangeArrowheads="1"/>
          </p:cNvSpPr>
          <p:nvPr/>
        </p:nvSpPr>
        <p:spPr bwMode="auto">
          <a:xfrm>
            <a:off x="2700338" y="2133600"/>
            <a:ext cx="3876675" cy="457200"/>
          </a:xfrm>
          <a:prstGeom prst="rect">
            <a:avLst/>
          </a:prstGeom>
          <a:noFill/>
          <a:ln w="9525">
            <a:noFill/>
            <a:miter lim="800000"/>
            <a:headEnd/>
            <a:tailEnd/>
          </a:ln>
          <a:effectLst/>
        </p:spPr>
        <p:txBody>
          <a:bodyPr wrap="none">
            <a:spAutoFit/>
          </a:bodyPr>
          <a:lstStyle/>
          <a:p>
            <a:r>
              <a:rPr lang="es-ES" sz="2400" b="1">
                <a:solidFill>
                  <a:schemeClr val="tx2"/>
                </a:solidFill>
                <a:effectLst>
                  <a:outerShdw blurRad="38100" dist="38100" dir="2700000" algn="tl">
                    <a:srgbClr val="C0C0C0"/>
                  </a:outerShdw>
                </a:effectLst>
              </a:rPr>
              <a:t>DESCRIPCIÓN GENERAL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3" name="Picture 5"/>
          <p:cNvPicPr>
            <a:picLocks noChangeAspect="1" noChangeArrowheads="1"/>
          </p:cNvPicPr>
          <p:nvPr/>
        </p:nvPicPr>
        <p:blipFill>
          <a:blip r:embed="rId2"/>
          <a:srcRect/>
          <a:stretch>
            <a:fillRect/>
          </a:stretch>
        </p:blipFill>
        <p:spPr bwMode="auto">
          <a:xfrm>
            <a:off x="1258888" y="1196975"/>
            <a:ext cx="6769100" cy="5405438"/>
          </a:xfrm>
          <a:prstGeom prst="rect">
            <a:avLst/>
          </a:prstGeom>
          <a:noFill/>
          <a:ln w="9525">
            <a:noFill/>
            <a:miter lim="800000"/>
            <a:headEnd/>
            <a:tailEnd/>
          </a:ln>
          <a:effectLst/>
        </p:spPr>
      </p:pic>
      <p:sp>
        <p:nvSpPr>
          <p:cNvPr id="191494" name="Rectangle 6"/>
          <p:cNvSpPr>
            <a:spLocks noChangeArrowheads="1"/>
          </p:cNvSpPr>
          <p:nvPr/>
        </p:nvSpPr>
        <p:spPr bwMode="auto">
          <a:xfrm>
            <a:off x="2627313" y="333375"/>
            <a:ext cx="4017962" cy="579438"/>
          </a:xfrm>
          <a:prstGeom prst="rect">
            <a:avLst/>
          </a:prstGeom>
          <a:noFill/>
          <a:ln w="9525">
            <a:noFill/>
            <a:miter lim="800000"/>
            <a:headEnd/>
            <a:tailEnd/>
          </a:ln>
          <a:effectLst/>
        </p:spPr>
        <p:txBody>
          <a:bodyPr wrap="none">
            <a:spAutoFit/>
          </a:bodyPr>
          <a:lstStyle/>
          <a:p>
            <a:r>
              <a:rPr lang="es-ES" sz="3200" b="1">
                <a:solidFill>
                  <a:srgbClr val="336699"/>
                </a:solidFill>
                <a:effectLst>
                  <a:outerShdw blurRad="38100" dist="38100" dir="2700000" algn="tl">
                    <a:srgbClr val="000000"/>
                  </a:outerShdw>
                </a:effectLst>
              </a:rPr>
              <a:t>Personal Requerido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a:xfrm>
            <a:off x="3348038" y="549275"/>
            <a:ext cx="3311525" cy="998538"/>
          </a:xfrm>
        </p:spPr>
        <p:txBody>
          <a:bodyPr/>
          <a:lstStyle/>
          <a:p>
            <a:r>
              <a:rPr lang="es-ES" b="1">
                <a:solidFill>
                  <a:srgbClr val="336699"/>
                </a:solidFill>
                <a:effectLst>
                  <a:outerShdw blurRad="38100" dist="38100" dir="2700000" algn="tl">
                    <a:srgbClr val="000000"/>
                  </a:outerShdw>
                </a:effectLst>
              </a:rPr>
              <a:t>Inversiones</a:t>
            </a:r>
          </a:p>
        </p:txBody>
      </p:sp>
      <p:pic>
        <p:nvPicPr>
          <p:cNvPr id="192517" name="Picture 5" descr="foto2"/>
          <p:cNvPicPr>
            <a:picLocks noChangeAspect="1" noChangeArrowheads="1"/>
          </p:cNvPicPr>
          <p:nvPr/>
        </p:nvPicPr>
        <p:blipFill>
          <a:blip r:embed="rId2"/>
          <a:srcRect/>
          <a:stretch>
            <a:fillRect/>
          </a:stretch>
        </p:blipFill>
        <p:spPr bwMode="auto">
          <a:xfrm>
            <a:off x="2268538" y="1851025"/>
            <a:ext cx="5040312" cy="50069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2" name="Picture 6"/>
          <p:cNvPicPr>
            <a:picLocks noChangeAspect="1" noChangeArrowheads="1"/>
          </p:cNvPicPr>
          <p:nvPr/>
        </p:nvPicPr>
        <p:blipFill>
          <a:blip r:embed="rId2"/>
          <a:srcRect/>
          <a:stretch>
            <a:fillRect/>
          </a:stretch>
        </p:blipFill>
        <p:spPr bwMode="auto">
          <a:xfrm>
            <a:off x="2484438" y="1052513"/>
            <a:ext cx="4438650" cy="5508625"/>
          </a:xfrm>
          <a:prstGeom prst="rect">
            <a:avLst/>
          </a:prstGeom>
          <a:noFill/>
          <a:ln w="9525">
            <a:noFill/>
            <a:miter lim="800000"/>
            <a:headEnd/>
            <a:tailEnd/>
          </a:ln>
          <a:effectLst/>
        </p:spPr>
      </p:pic>
      <p:sp>
        <p:nvSpPr>
          <p:cNvPr id="198663" name="Rectangle 7"/>
          <p:cNvSpPr>
            <a:spLocks noGrp="1" noChangeArrowheads="1"/>
          </p:cNvSpPr>
          <p:nvPr>
            <p:ph type="title"/>
          </p:nvPr>
        </p:nvSpPr>
        <p:spPr>
          <a:xfrm>
            <a:off x="611188" y="260350"/>
            <a:ext cx="8229600" cy="1143000"/>
          </a:xfrm>
          <a:noFill/>
          <a:ln/>
        </p:spPr>
        <p:txBody>
          <a:bodyPr/>
          <a:lstStyle/>
          <a:p>
            <a:pPr algn="ctr"/>
            <a:r>
              <a:rPr lang="es-ES" sz="3800" b="1">
                <a:solidFill>
                  <a:srgbClr val="336699"/>
                </a:solidFill>
                <a:effectLst>
                  <a:outerShdw blurRad="38100" dist="38100" dir="2700000" algn="tl">
                    <a:srgbClr val="000000"/>
                  </a:outerShdw>
                </a:effectLst>
              </a:rPr>
              <a:t>Inversión Fija</a:t>
            </a:r>
            <a:r>
              <a:rPr lang="es-ES" sz="3800" b="1"/>
              <a:t/>
            </a:r>
            <a:br>
              <a:rPr lang="es-ES" sz="3800" b="1"/>
            </a:br>
            <a:endParaRPr lang="es-ES" sz="3800" b="1"/>
          </a:p>
        </p:txBody>
      </p:sp>
      <p:sp>
        <p:nvSpPr>
          <p:cNvPr id="198664" name="Line 8"/>
          <p:cNvSpPr>
            <a:spLocks noChangeShapeType="1"/>
          </p:cNvSpPr>
          <p:nvPr/>
        </p:nvSpPr>
        <p:spPr bwMode="auto">
          <a:xfrm>
            <a:off x="8675688" y="5876925"/>
            <a:ext cx="0" cy="649288"/>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a:xfrm>
            <a:off x="611188" y="404813"/>
            <a:ext cx="8229600" cy="1143000"/>
          </a:xfrm>
        </p:spPr>
        <p:txBody>
          <a:bodyPr/>
          <a:lstStyle/>
          <a:p>
            <a:pPr algn="ctr"/>
            <a:r>
              <a:rPr lang="es-ES" sz="3800" b="1">
                <a:solidFill>
                  <a:srgbClr val="336699"/>
                </a:solidFill>
                <a:effectLst>
                  <a:outerShdw blurRad="38100" dist="38100" dir="2700000" algn="tl">
                    <a:srgbClr val="000000"/>
                  </a:outerShdw>
                </a:effectLst>
              </a:rPr>
              <a:t>Inversión Fija (continuación)</a:t>
            </a:r>
            <a:br>
              <a:rPr lang="es-ES" sz="3800" b="1">
                <a:solidFill>
                  <a:srgbClr val="336699"/>
                </a:solidFill>
                <a:effectLst>
                  <a:outerShdw blurRad="38100" dist="38100" dir="2700000" algn="tl">
                    <a:srgbClr val="000000"/>
                  </a:outerShdw>
                </a:effectLst>
              </a:rPr>
            </a:br>
            <a:endParaRPr lang="es-ES" sz="3800" b="1">
              <a:solidFill>
                <a:srgbClr val="336699"/>
              </a:solidFill>
              <a:effectLst>
                <a:outerShdw blurRad="38100" dist="38100" dir="2700000" algn="tl">
                  <a:srgbClr val="000000"/>
                </a:outerShdw>
              </a:effectLst>
            </a:endParaRPr>
          </a:p>
        </p:txBody>
      </p:sp>
      <p:pic>
        <p:nvPicPr>
          <p:cNvPr id="197637" name="Picture 5"/>
          <p:cNvPicPr>
            <a:picLocks noChangeAspect="1" noChangeArrowheads="1"/>
          </p:cNvPicPr>
          <p:nvPr/>
        </p:nvPicPr>
        <p:blipFill>
          <a:blip r:embed="rId2"/>
          <a:srcRect/>
          <a:stretch>
            <a:fillRect/>
          </a:stretch>
        </p:blipFill>
        <p:spPr bwMode="auto">
          <a:xfrm>
            <a:off x="2484438" y="1916113"/>
            <a:ext cx="4319587" cy="4148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p:cNvPicPr>
            <a:picLocks noChangeAspect="1" noChangeArrowheads="1"/>
          </p:cNvPicPr>
          <p:nvPr/>
        </p:nvPicPr>
        <p:blipFill>
          <a:blip r:embed="rId2"/>
          <a:srcRect/>
          <a:stretch>
            <a:fillRect/>
          </a:stretch>
        </p:blipFill>
        <p:spPr bwMode="auto">
          <a:xfrm>
            <a:off x="1835150" y="836613"/>
            <a:ext cx="5414963" cy="6335712"/>
          </a:xfrm>
          <a:prstGeom prst="rect">
            <a:avLst/>
          </a:prstGeom>
          <a:noFill/>
          <a:ln w="9525">
            <a:noFill/>
            <a:miter lim="800000"/>
            <a:headEnd/>
            <a:tailEnd/>
          </a:ln>
          <a:effectLst/>
        </p:spPr>
      </p:pic>
      <p:sp>
        <p:nvSpPr>
          <p:cNvPr id="199686" name="Rectangle 6"/>
          <p:cNvSpPr>
            <a:spLocks noGrp="1" noChangeArrowheads="1"/>
          </p:cNvSpPr>
          <p:nvPr>
            <p:ph type="title"/>
          </p:nvPr>
        </p:nvSpPr>
        <p:spPr>
          <a:xfrm>
            <a:off x="2555875" y="0"/>
            <a:ext cx="5329238" cy="711200"/>
          </a:xfrm>
          <a:noFill/>
          <a:ln/>
        </p:spPr>
        <p:txBody>
          <a:bodyPr anchor="b"/>
          <a:lstStyle/>
          <a:p>
            <a:r>
              <a:rPr lang="es-ES" b="1">
                <a:solidFill>
                  <a:srgbClr val="336699"/>
                </a:solidFill>
                <a:effectLst>
                  <a:outerShdw blurRad="38100" dist="38100" dir="2700000" algn="tl">
                    <a:srgbClr val="000000"/>
                  </a:outerShdw>
                </a:effectLst>
              </a:rPr>
              <a:t>Inversión Diferida</a:t>
            </a:r>
          </a:p>
        </p:txBody>
      </p:sp>
      <p:sp>
        <p:nvSpPr>
          <p:cNvPr id="199687" name="Line 7"/>
          <p:cNvSpPr>
            <a:spLocks noChangeShapeType="1"/>
          </p:cNvSpPr>
          <p:nvPr/>
        </p:nvSpPr>
        <p:spPr bwMode="auto">
          <a:xfrm>
            <a:off x="8675688" y="5805488"/>
            <a:ext cx="0" cy="719137"/>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0" name="Picture 4"/>
          <p:cNvPicPr>
            <a:picLocks noChangeAspect="1" noChangeArrowheads="1"/>
          </p:cNvPicPr>
          <p:nvPr/>
        </p:nvPicPr>
        <p:blipFill>
          <a:blip r:embed="rId2"/>
          <a:srcRect/>
          <a:stretch>
            <a:fillRect/>
          </a:stretch>
        </p:blipFill>
        <p:spPr bwMode="auto">
          <a:xfrm>
            <a:off x="1476375" y="703263"/>
            <a:ext cx="6569075" cy="6154737"/>
          </a:xfrm>
          <a:prstGeom prst="rect">
            <a:avLst/>
          </a:prstGeom>
          <a:noFill/>
          <a:ln w="9525">
            <a:noFill/>
            <a:miter lim="800000"/>
            <a:headEnd/>
            <a:tailEnd/>
          </a:ln>
          <a:effectLst/>
        </p:spPr>
      </p:pic>
      <p:sp>
        <p:nvSpPr>
          <p:cNvPr id="265221" name="Rectangle 5"/>
          <p:cNvSpPr>
            <a:spLocks noChangeArrowheads="1"/>
          </p:cNvSpPr>
          <p:nvPr/>
        </p:nvSpPr>
        <p:spPr bwMode="auto">
          <a:xfrm>
            <a:off x="900113" y="0"/>
            <a:ext cx="8604250" cy="649288"/>
          </a:xfrm>
          <a:prstGeom prst="rect">
            <a:avLst/>
          </a:prstGeom>
          <a:noFill/>
          <a:ln w="9525">
            <a:noFill/>
            <a:miter lim="800000"/>
            <a:headEnd/>
            <a:tailEnd/>
          </a:ln>
          <a:effectLst/>
        </p:spPr>
        <p:txBody>
          <a:bodyPr anchor="b"/>
          <a:lstStyle/>
          <a:p>
            <a:pPr algn="l"/>
            <a:r>
              <a:rPr lang="es-ES" sz="3600" b="1">
                <a:solidFill>
                  <a:srgbClr val="336699"/>
                </a:solidFill>
                <a:effectLst>
                  <a:outerShdw blurRad="38100" dist="38100" dir="2700000" algn="tl">
                    <a:srgbClr val="000000"/>
                  </a:outerShdw>
                </a:effectLst>
              </a:rPr>
              <a:t>Inversiones Diferidas (continuación)</a:t>
            </a:r>
          </a:p>
        </p:txBody>
      </p:sp>
      <p:sp>
        <p:nvSpPr>
          <p:cNvPr id="265222" name="Line 6"/>
          <p:cNvSpPr>
            <a:spLocks noChangeShapeType="1"/>
          </p:cNvSpPr>
          <p:nvPr/>
        </p:nvSpPr>
        <p:spPr bwMode="auto">
          <a:xfrm>
            <a:off x="8675688" y="5876925"/>
            <a:ext cx="0" cy="576263"/>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Picture 4"/>
          <p:cNvPicPr>
            <a:picLocks noChangeAspect="1" noChangeArrowheads="1"/>
          </p:cNvPicPr>
          <p:nvPr/>
        </p:nvPicPr>
        <p:blipFill>
          <a:blip r:embed="rId2"/>
          <a:srcRect/>
          <a:stretch>
            <a:fillRect/>
          </a:stretch>
        </p:blipFill>
        <p:spPr bwMode="auto">
          <a:xfrm>
            <a:off x="1547813" y="549275"/>
            <a:ext cx="6210300" cy="5489575"/>
          </a:xfrm>
          <a:prstGeom prst="rect">
            <a:avLst/>
          </a:prstGeom>
          <a:noFill/>
          <a:ln w="9525">
            <a:noFill/>
            <a:miter lim="800000"/>
            <a:headEnd/>
            <a:tailEnd/>
          </a:ln>
          <a:effectLst/>
        </p:spPr>
      </p:pic>
      <p:sp>
        <p:nvSpPr>
          <p:cNvPr id="264197" name="Rectangle 5"/>
          <p:cNvSpPr>
            <a:spLocks noGrp="1" noChangeArrowheads="1"/>
          </p:cNvSpPr>
          <p:nvPr>
            <p:ph type="ctrTitle"/>
          </p:nvPr>
        </p:nvSpPr>
        <p:spPr>
          <a:xfrm>
            <a:off x="1476375" y="0"/>
            <a:ext cx="7199313" cy="649288"/>
          </a:xfrm>
        </p:spPr>
        <p:txBody>
          <a:bodyPr/>
          <a:lstStyle/>
          <a:p>
            <a:r>
              <a:rPr lang="es-ES" sz="3200" b="1"/>
              <a:t>Inversiones Diferidas (continuación)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3" name="Picture 5"/>
          <p:cNvPicPr>
            <a:picLocks noChangeAspect="1" noChangeArrowheads="1"/>
          </p:cNvPicPr>
          <p:nvPr/>
        </p:nvPicPr>
        <p:blipFill>
          <a:blip r:embed="rId2"/>
          <a:srcRect/>
          <a:stretch>
            <a:fillRect/>
          </a:stretch>
        </p:blipFill>
        <p:spPr bwMode="auto">
          <a:xfrm>
            <a:off x="1403350" y="620713"/>
            <a:ext cx="6769100" cy="6237287"/>
          </a:xfrm>
          <a:prstGeom prst="rect">
            <a:avLst/>
          </a:prstGeom>
          <a:noFill/>
          <a:ln w="9525">
            <a:noFill/>
            <a:miter lim="800000"/>
            <a:headEnd/>
            <a:tailEnd/>
          </a:ln>
          <a:effectLst/>
        </p:spPr>
      </p:pic>
      <p:sp>
        <p:nvSpPr>
          <p:cNvPr id="196614" name="Rectangle 6"/>
          <p:cNvSpPr>
            <a:spLocks noGrp="1" noChangeArrowheads="1"/>
          </p:cNvSpPr>
          <p:nvPr>
            <p:ph type="title"/>
          </p:nvPr>
        </p:nvSpPr>
        <p:spPr>
          <a:xfrm>
            <a:off x="2843213" y="0"/>
            <a:ext cx="4392612" cy="638175"/>
          </a:xfrm>
          <a:noFill/>
          <a:ln/>
        </p:spPr>
        <p:txBody>
          <a:bodyPr/>
          <a:lstStyle/>
          <a:p>
            <a:r>
              <a:rPr lang="es-ES" sz="3200" b="1"/>
              <a:t>Capital de Operación</a:t>
            </a:r>
            <a:r>
              <a:rPr lang="es-ES" sz="320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9" name="Picture 5"/>
          <p:cNvPicPr>
            <a:picLocks noChangeAspect="1" noChangeArrowheads="1"/>
          </p:cNvPicPr>
          <p:nvPr>
            <p:ph type="title"/>
          </p:nvPr>
        </p:nvPicPr>
        <p:blipFill>
          <a:blip r:embed="rId2"/>
          <a:srcRect/>
          <a:stretch>
            <a:fillRect/>
          </a:stretch>
        </p:blipFill>
        <p:spPr>
          <a:xfrm>
            <a:off x="-1331913" y="1628775"/>
            <a:ext cx="12065001" cy="3414713"/>
          </a:xfrm>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3" name="Picture 7"/>
          <p:cNvPicPr>
            <a:picLocks noChangeAspect="1" noChangeArrowheads="1"/>
          </p:cNvPicPr>
          <p:nvPr/>
        </p:nvPicPr>
        <p:blipFill>
          <a:blip r:embed="rId2"/>
          <a:srcRect/>
          <a:stretch>
            <a:fillRect/>
          </a:stretch>
        </p:blipFill>
        <p:spPr bwMode="auto">
          <a:xfrm>
            <a:off x="1116013" y="908050"/>
            <a:ext cx="7632700" cy="5518150"/>
          </a:xfrm>
          <a:prstGeom prst="rect">
            <a:avLst/>
          </a:prstGeom>
          <a:noFill/>
          <a:ln w="9525">
            <a:noFill/>
            <a:miter lim="800000"/>
            <a:headEnd/>
            <a:tailEnd/>
          </a:ln>
          <a:effectLst/>
        </p:spPr>
      </p:pic>
      <p:sp>
        <p:nvSpPr>
          <p:cNvPr id="193544" name="Rectangle 8"/>
          <p:cNvSpPr>
            <a:spLocks noGrp="1" noChangeArrowheads="1"/>
          </p:cNvSpPr>
          <p:nvPr>
            <p:ph type="title"/>
          </p:nvPr>
        </p:nvSpPr>
        <p:spPr>
          <a:xfrm>
            <a:off x="2843213" y="0"/>
            <a:ext cx="4105275" cy="738188"/>
          </a:xfrm>
          <a:noFill/>
          <a:ln/>
        </p:spPr>
        <p:txBody>
          <a:bodyPr anchor="b"/>
          <a:lstStyle/>
          <a:p>
            <a:r>
              <a:rPr lang="es-ES" sz="3200" b="1">
                <a:solidFill>
                  <a:srgbClr val="336699"/>
                </a:solidFill>
                <a:effectLst>
                  <a:outerShdw blurRad="38100" dist="38100" dir="2700000" algn="tl">
                    <a:srgbClr val="000000"/>
                  </a:outerShdw>
                </a:effectLst>
              </a:rPr>
              <a:t>INVERSION TOTAL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1628775"/>
            <a:ext cx="8229600" cy="4940300"/>
          </a:xfrm>
        </p:spPr>
        <p:txBody>
          <a:bodyPr/>
          <a:lstStyle/>
          <a:p>
            <a:r>
              <a:rPr lang="es-ES" sz="1600"/>
              <a:t/>
            </a:r>
            <a:br>
              <a:rPr lang="es-ES" sz="1600"/>
            </a:br>
            <a:r>
              <a:rPr lang="es-ES" sz="2400"/>
              <a:t>1) Contenido alto de proteínas.</a:t>
            </a:r>
            <a:br>
              <a:rPr lang="es-ES" sz="2400"/>
            </a:br>
            <a:r>
              <a:rPr lang="es-ES" sz="2400"/>
              <a:t/>
            </a:r>
            <a:br>
              <a:rPr lang="es-ES" sz="2400"/>
            </a:br>
            <a:r>
              <a:rPr lang="es-ES" sz="2400"/>
              <a:t>2) Ayuda a prevenir el cáncer al seno, próstata, colon y útero.</a:t>
            </a:r>
            <a:br>
              <a:rPr lang="es-ES" sz="2400"/>
            </a:br>
            <a:r>
              <a:rPr lang="es-ES" sz="2400"/>
              <a:t/>
            </a:r>
            <a:br>
              <a:rPr lang="es-ES" sz="2400"/>
            </a:br>
            <a:r>
              <a:rPr lang="es-ES" sz="2400"/>
              <a:t>3) Previene las enfermedades del corazón.</a:t>
            </a:r>
            <a:br>
              <a:rPr lang="es-ES" sz="2400"/>
            </a:br>
            <a:r>
              <a:rPr lang="es-ES" sz="2400"/>
              <a:t/>
            </a:r>
            <a:br>
              <a:rPr lang="es-ES" sz="2400"/>
            </a:br>
            <a:r>
              <a:rPr lang="es-ES" sz="2400"/>
              <a:t>4) Ayuda a prevenir las Osteoporosis.</a:t>
            </a:r>
            <a:br>
              <a:rPr lang="es-ES" sz="2400"/>
            </a:br>
            <a:r>
              <a:rPr lang="es-ES" sz="2400"/>
              <a:t/>
            </a:r>
            <a:br>
              <a:rPr lang="es-ES" sz="2400"/>
            </a:br>
            <a:r>
              <a:rPr lang="es-ES" sz="2400"/>
              <a:t>5) Previene y alivia los síntomas de la menopausia.</a:t>
            </a:r>
            <a:br>
              <a:rPr lang="es-ES" sz="2400"/>
            </a:br>
            <a:r>
              <a:rPr lang="es-ES" sz="2400"/>
              <a:t/>
            </a:r>
            <a:br>
              <a:rPr lang="es-ES" sz="2400"/>
            </a:br>
            <a:r>
              <a:rPr lang="es-ES" sz="2400"/>
              <a:t>6) Aporte de otros nutrientes minerales.</a:t>
            </a:r>
            <a:br>
              <a:rPr lang="es-ES" sz="2400"/>
            </a:br>
            <a:endParaRPr lang="es-ES" sz="1600"/>
          </a:p>
        </p:txBody>
      </p:sp>
      <p:sp>
        <p:nvSpPr>
          <p:cNvPr id="8196" name="Rectangle 4"/>
          <p:cNvSpPr>
            <a:spLocks noChangeArrowheads="1"/>
          </p:cNvSpPr>
          <p:nvPr/>
        </p:nvSpPr>
        <p:spPr bwMode="auto">
          <a:xfrm>
            <a:off x="2771775" y="549275"/>
            <a:ext cx="3738563" cy="701675"/>
          </a:xfrm>
          <a:prstGeom prst="rect">
            <a:avLst/>
          </a:prstGeom>
          <a:noFill/>
          <a:ln w="9525">
            <a:noFill/>
            <a:miter lim="800000"/>
            <a:headEnd/>
            <a:tailEnd/>
          </a:ln>
          <a:effectLst/>
        </p:spPr>
        <p:txBody>
          <a:bodyPr wrap="none">
            <a:spAutoFit/>
          </a:bodyPr>
          <a:lstStyle/>
          <a:p>
            <a:pPr algn="l"/>
            <a:r>
              <a:rPr lang="es-ES" sz="4000" b="1">
                <a:solidFill>
                  <a:schemeClr val="tx2"/>
                </a:solidFill>
              </a:rPr>
              <a:t>Los beneficios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a:xfrm>
            <a:off x="971550" y="2852738"/>
            <a:ext cx="7632700" cy="1143000"/>
          </a:xfrm>
        </p:spPr>
        <p:txBody>
          <a:bodyPr/>
          <a:lstStyle/>
          <a:p>
            <a:pPr algn="ctr"/>
            <a:r>
              <a:rPr lang="es-ES" sz="4000" b="1">
                <a:solidFill>
                  <a:srgbClr val="CA0202"/>
                </a:solidFill>
              </a:rPr>
              <a:t>ANÁLISIS FINANCIERO Y ECONÓMICO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a:xfrm>
            <a:off x="1403350" y="836613"/>
            <a:ext cx="7210425" cy="855662"/>
          </a:xfrm>
        </p:spPr>
        <p:txBody>
          <a:bodyPr/>
          <a:lstStyle/>
          <a:p>
            <a:pPr algn="ctr"/>
            <a:r>
              <a:rPr lang="es-ES" b="1">
                <a:solidFill>
                  <a:srgbClr val="336699"/>
                </a:solidFill>
                <a:effectLst>
                  <a:outerShdw blurRad="38100" dist="38100" dir="2700000" algn="tl">
                    <a:srgbClr val="C0C0C0"/>
                  </a:outerShdw>
                </a:effectLst>
              </a:rPr>
              <a:t>PRESUPUESTO DE GASTOS</a:t>
            </a:r>
          </a:p>
        </p:txBody>
      </p:sp>
      <p:sp>
        <p:nvSpPr>
          <p:cNvPr id="203781" name="Rectangle 5"/>
          <p:cNvSpPr>
            <a:spLocks noChangeArrowheads="1"/>
          </p:cNvSpPr>
          <p:nvPr/>
        </p:nvSpPr>
        <p:spPr bwMode="auto">
          <a:xfrm>
            <a:off x="3059113" y="1989138"/>
            <a:ext cx="3097212" cy="422275"/>
          </a:xfrm>
          <a:prstGeom prst="rect">
            <a:avLst/>
          </a:prstGeom>
          <a:noFill/>
          <a:ln w="9525">
            <a:noFill/>
            <a:miter lim="800000"/>
            <a:headEnd/>
            <a:tailEnd/>
          </a:ln>
          <a:effectLst/>
        </p:spPr>
        <p:txBody>
          <a:bodyPr anchor="b"/>
          <a:lstStyle/>
          <a:p>
            <a:r>
              <a:rPr lang="es-ES" sz="3200" b="1">
                <a:solidFill>
                  <a:srgbClr val="336699"/>
                </a:solidFill>
                <a:effectLst>
                  <a:outerShdw blurRad="38100" dist="38100" dir="2700000" algn="tl">
                    <a:srgbClr val="C0C0C0"/>
                  </a:outerShdw>
                </a:effectLst>
                <a:latin typeface="Tahoma" pitchFamily="34" charset="0"/>
              </a:rPr>
              <a:t>Gastos fijos</a:t>
            </a:r>
            <a:r>
              <a:rPr lang="es-ES" sz="3200">
                <a:solidFill>
                  <a:srgbClr val="336699"/>
                </a:solidFill>
                <a:effectLst>
                  <a:outerShdw blurRad="38100" dist="38100" dir="2700000" algn="tl">
                    <a:srgbClr val="C0C0C0"/>
                  </a:outerShdw>
                </a:effectLst>
                <a:latin typeface="Tahoma" pitchFamily="34" charset="0"/>
              </a:rPr>
              <a:t> </a:t>
            </a:r>
          </a:p>
        </p:txBody>
      </p:sp>
      <p:pic>
        <p:nvPicPr>
          <p:cNvPr id="203782" name="Picture 6"/>
          <p:cNvPicPr>
            <a:picLocks noChangeAspect="1" noChangeArrowheads="1"/>
          </p:cNvPicPr>
          <p:nvPr/>
        </p:nvPicPr>
        <p:blipFill>
          <a:blip r:embed="rId2"/>
          <a:srcRect/>
          <a:stretch>
            <a:fillRect/>
          </a:stretch>
        </p:blipFill>
        <p:spPr bwMode="auto">
          <a:xfrm>
            <a:off x="539750" y="2565400"/>
            <a:ext cx="8324850" cy="2952750"/>
          </a:xfrm>
          <a:prstGeom prst="rect">
            <a:avLst/>
          </a:prstGeom>
          <a:noFill/>
          <a:ln w="9525">
            <a:noFill/>
            <a:miter lim="800000"/>
            <a:headEnd/>
            <a:tailEnd/>
          </a:ln>
          <a:effectLst/>
        </p:spPr>
      </p:pic>
      <p:sp>
        <p:nvSpPr>
          <p:cNvPr id="203783" name="Line 7"/>
          <p:cNvSpPr>
            <a:spLocks noChangeShapeType="1"/>
          </p:cNvSpPr>
          <p:nvPr/>
        </p:nvSpPr>
        <p:spPr bwMode="auto">
          <a:xfrm>
            <a:off x="8748713" y="5876925"/>
            <a:ext cx="0" cy="720725"/>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3"/>
          <p:cNvPicPr>
            <a:picLocks noChangeAspect="1" noChangeArrowheads="1"/>
          </p:cNvPicPr>
          <p:nvPr/>
        </p:nvPicPr>
        <p:blipFill>
          <a:blip r:embed="rId2"/>
          <a:srcRect/>
          <a:stretch>
            <a:fillRect/>
          </a:stretch>
        </p:blipFill>
        <p:spPr bwMode="auto">
          <a:xfrm>
            <a:off x="250825" y="2349500"/>
            <a:ext cx="8483600" cy="3173413"/>
          </a:xfrm>
          <a:prstGeom prst="rect">
            <a:avLst/>
          </a:prstGeom>
          <a:noFill/>
          <a:ln w="9525">
            <a:noFill/>
            <a:miter lim="800000"/>
            <a:headEnd/>
            <a:tailEnd/>
          </a:ln>
          <a:effectLst/>
        </p:spPr>
      </p:pic>
      <p:sp>
        <p:nvSpPr>
          <p:cNvPr id="240644" name="Line 4"/>
          <p:cNvSpPr>
            <a:spLocks noChangeShapeType="1"/>
          </p:cNvSpPr>
          <p:nvPr/>
        </p:nvSpPr>
        <p:spPr bwMode="auto">
          <a:xfrm>
            <a:off x="8748713" y="5661025"/>
            <a:ext cx="0" cy="792163"/>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7" name="Picture 3"/>
          <p:cNvPicPr>
            <a:picLocks noChangeAspect="1" noChangeArrowheads="1"/>
          </p:cNvPicPr>
          <p:nvPr/>
        </p:nvPicPr>
        <p:blipFill>
          <a:blip r:embed="rId2"/>
          <a:srcRect/>
          <a:stretch>
            <a:fillRect/>
          </a:stretch>
        </p:blipFill>
        <p:spPr bwMode="auto">
          <a:xfrm>
            <a:off x="395288" y="2420938"/>
            <a:ext cx="8483600" cy="313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1" name="Picture 3"/>
          <p:cNvPicPr>
            <a:picLocks noChangeAspect="1" noChangeArrowheads="1"/>
          </p:cNvPicPr>
          <p:nvPr/>
        </p:nvPicPr>
        <p:blipFill>
          <a:blip r:embed="rId2"/>
          <a:srcRect/>
          <a:stretch>
            <a:fillRect/>
          </a:stretch>
        </p:blipFill>
        <p:spPr bwMode="auto">
          <a:xfrm>
            <a:off x="323850" y="260350"/>
            <a:ext cx="8604250" cy="6199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6" name="Picture 4"/>
          <p:cNvPicPr>
            <a:picLocks noChangeAspect="1" noChangeArrowheads="1"/>
          </p:cNvPicPr>
          <p:nvPr/>
        </p:nvPicPr>
        <p:blipFill>
          <a:blip r:embed="rId2"/>
          <a:srcRect/>
          <a:stretch>
            <a:fillRect/>
          </a:stretch>
        </p:blipFill>
        <p:spPr bwMode="auto">
          <a:xfrm>
            <a:off x="468313" y="333375"/>
            <a:ext cx="8459787" cy="6269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7" name="Picture 3"/>
          <p:cNvPicPr>
            <a:picLocks noChangeAspect="1" noChangeArrowheads="1"/>
          </p:cNvPicPr>
          <p:nvPr>
            <p:ph type="title"/>
          </p:nvPr>
        </p:nvPicPr>
        <p:blipFill>
          <a:blip r:embed="rId2"/>
          <a:srcRect/>
          <a:stretch>
            <a:fillRect/>
          </a:stretch>
        </p:blipFill>
        <p:spPr>
          <a:xfrm>
            <a:off x="0" y="1196975"/>
            <a:ext cx="9375775" cy="4083050"/>
          </a:xfrm>
          <a:noFill/>
          <a:ln/>
        </p:spPr>
      </p:pic>
      <p:sp>
        <p:nvSpPr>
          <p:cNvPr id="251908" name="Rectangle 4"/>
          <p:cNvSpPr>
            <a:spLocks noChangeArrowheads="1"/>
          </p:cNvSpPr>
          <p:nvPr/>
        </p:nvSpPr>
        <p:spPr bwMode="auto">
          <a:xfrm>
            <a:off x="3276600" y="260350"/>
            <a:ext cx="2808288" cy="784225"/>
          </a:xfrm>
          <a:prstGeom prst="rect">
            <a:avLst/>
          </a:prstGeom>
          <a:noFill/>
          <a:ln w="9525">
            <a:noFill/>
            <a:miter lim="800000"/>
            <a:headEnd/>
            <a:tailEnd/>
          </a:ln>
          <a:effectLst/>
        </p:spPr>
        <p:txBody>
          <a:bodyPr anchor="b"/>
          <a:lstStyle/>
          <a:p>
            <a:pPr algn="l"/>
            <a:r>
              <a:rPr lang="es-ES" sz="4800" b="1">
                <a:solidFill>
                  <a:srgbClr val="336699"/>
                </a:solidFill>
                <a:effectLst>
                  <a:outerShdw blurRad="38100" dist="38100" dir="2700000" algn="tl">
                    <a:srgbClr val="C0C0C0"/>
                  </a:outerShdw>
                </a:effectLst>
                <a:latin typeface="Tahoma" pitchFamily="34" charset="0"/>
              </a:rPr>
              <a:t>VENTAS</a:t>
            </a:r>
          </a:p>
        </p:txBody>
      </p:sp>
      <p:sp>
        <p:nvSpPr>
          <p:cNvPr id="251909" name="Rectangle 5"/>
          <p:cNvSpPr>
            <a:spLocks noChangeArrowheads="1"/>
          </p:cNvSpPr>
          <p:nvPr/>
        </p:nvSpPr>
        <p:spPr bwMode="auto">
          <a:xfrm>
            <a:off x="611188" y="5445125"/>
            <a:ext cx="8229600" cy="1143000"/>
          </a:xfrm>
          <a:prstGeom prst="rect">
            <a:avLst/>
          </a:prstGeom>
          <a:noFill/>
          <a:ln w="9525">
            <a:noFill/>
            <a:miter lim="800000"/>
            <a:headEnd/>
            <a:tailEnd/>
          </a:ln>
          <a:effectLst/>
        </p:spPr>
        <p:txBody>
          <a:bodyPr anchor="b"/>
          <a:lstStyle/>
          <a:p>
            <a:pPr algn="l">
              <a:lnSpc>
                <a:spcPct val="120000"/>
              </a:lnSpc>
            </a:pPr>
            <a:r>
              <a:rPr lang="es-ES" sz="2000">
                <a:solidFill>
                  <a:srgbClr val="336699"/>
                </a:solidFill>
                <a:effectLst>
                  <a:outerShdw blurRad="38100" dist="38100" dir="2700000" algn="tl">
                    <a:srgbClr val="C0C0C0"/>
                  </a:outerShdw>
                </a:effectLst>
              </a:rPr>
              <a:t>Las ventas en función de capacidad de producción. </a:t>
            </a:r>
            <a:br>
              <a:rPr lang="es-ES" sz="2000">
                <a:solidFill>
                  <a:srgbClr val="336699"/>
                </a:solidFill>
                <a:effectLst>
                  <a:outerShdw blurRad="38100" dist="38100" dir="2700000" algn="tl">
                    <a:srgbClr val="C0C0C0"/>
                  </a:outerShdw>
                </a:effectLst>
              </a:rPr>
            </a:br>
            <a:r>
              <a:rPr lang="es-ES" sz="2000">
                <a:solidFill>
                  <a:srgbClr val="336699"/>
                </a:solidFill>
                <a:effectLst>
                  <a:outerShdw blurRad="38100" dist="38100" dir="2700000" algn="tl">
                    <a:srgbClr val="C0C0C0"/>
                  </a:outerShdw>
                </a:effectLst>
              </a:rPr>
              <a:t>En el 2do año, la producción crece en un 3% cada año. </a:t>
            </a:r>
            <a:br>
              <a:rPr lang="es-ES" sz="2000">
                <a:solidFill>
                  <a:srgbClr val="336699"/>
                </a:solidFill>
                <a:effectLst>
                  <a:outerShdw blurRad="38100" dist="38100" dir="2700000" algn="tl">
                    <a:srgbClr val="C0C0C0"/>
                  </a:outerShdw>
                </a:effectLst>
              </a:rPr>
            </a:br>
            <a:r>
              <a:rPr lang="es-ES" sz="2000">
                <a:solidFill>
                  <a:srgbClr val="336699"/>
                </a:solidFill>
                <a:effectLst>
                  <a:outerShdw blurRad="38100" dist="38100" dir="2700000" algn="tl">
                    <a:srgbClr val="C0C0C0"/>
                  </a:outerShdw>
                </a:effectLst>
              </a:rPr>
              <a:t>Distribución de producción: 50% sal y 50% dulce.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9" name="Picture 3"/>
          <p:cNvPicPr>
            <a:picLocks noChangeAspect="1" noChangeArrowheads="1"/>
          </p:cNvPicPr>
          <p:nvPr>
            <p:ph type="title"/>
          </p:nvPr>
        </p:nvPicPr>
        <p:blipFill>
          <a:blip r:embed="rId2"/>
          <a:srcRect/>
          <a:stretch>
            <a:fillRect/>
          </a:stretch>
        </p:blipFill>
        <p:spPr>
          <a:xfrm>
            <a:off x="0" y="1125538"/>
            <a:ext cx="9121775" cy="3495675"/>
          </a:xfrm>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p:cNvPicPr>
            <a:picLocks noChangeAspect="1" noChangeArrowheads="1"/>
          </p:cNvPicPr>
          <p:nvPr>
            <p:ph type="title"/>
          </p:nvPr>
        </p:nvPicPr>
        <p:blipFill>
          <a:blip r:embed="rId2"/>
          <a:srcRect/>
          <a:stretch>
            <a:fillRect/>
          </a:stretch>
        </p:blipFill>
        <p:spPr>
          <a:xfrm>
            <a:off x="0" y="1484313"/>
            <a:ext cx="9756775" cy="4044950"/>
          </a:xfrm>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2411413" y="1052513"/>
            <a:ext cx="4824412" cy="679450"/>
          </a:xfrm>
        </p:spPr>
        <p:txBody>
          <a:bodyPr/>
          <a:lstStyle/>
          <a:p>
            <a:r>
              <a:rPr lang="es-ES" sz="2400" b="1">
                <a:solidFill>
                  <a:srgbClr val="336699"/>
                </a:solidFill>
                <a:effectLst>
                  <a:outerShdw blurRad="38100" dist="38100" dir="2700000" algn="tl">
                    <a:srgbClr val="C0C0C0"/>
                  </a:outerShdw>
                </a:effectLst>
              </a:rPr>
              <a:t>Costos directos de fabricación</a:t>
            </a:r>
            <a:r>
              <a:rPr lang="es-ES" sz="2400">
                <a:solidFill>
                  <a:srgbClr val="336699"/>
                </a:solidFill>
                <a:effectLst>
                  <a:outerShdw blurRad="38100" dist="38100" dir="2700000" algn="tl">
                    <a:srgbClr val="C0C0C0"/>
                  </a:outerShdw>
                </a:effectLst>
              </a:rPr>
              <a:t> </a:t>
            </a:r>
          </a:p>
        </p:txBody>
      </p:sp>
      <p:pic>
        <p:nvPicPr>
          <p:cNvPr id="258051" name="Picture 3"/>
          <p:cNvPicPr>
            <a:picLocks noChangeAspect="1" noChangeArrowheads="1"/>
          </p:cNvPicPr>
          <p:nvPr/>
        </p:nvPicPr>
        <p:blipFill>
          <a:blip r:embed="rId2"/>
          <a:srcRect/>
          <a:stretch>
            <a:fillRect/>
          </a:stretch>
        </p:blipFill>
        <p:spPr bwMode="auto">
          <a:xfrm>
            <a:off x="611188" y="1989138"/>
            <a:ext cx="8281987" cy="5092700"/>
          </a:xfrm>
          <a:prstGeom prst="rect">
            <a:avLst/>
          </a:prstGeom>
          <a:noFill/>
          <a:ln w="9525">
            <a:noFill/>
            <a:miter lim="800000"/>
            <a:headEnd/>
            <a:tailEnd/>
          </a:ln>
          <a:effectLst/>
        </p:spPr>
      </p:pic>
      <p:sp>
        <p:nvSpPr>
          <p:cNvPr id="258052" name="Rectangle 4"/>
          <p:cNvSpPr>
            <a:spLocks noChangeArrowheads="1"/>
          </p:cNvSpPr>
          <p:nvPr/>
        </p:nvSpPr>
        <p:spPr bwMode="auto">
          <a:xfrm>
            <a:off x="1331913" y="404813"/>
            <a:ext cx="7056437" cy="711200"/>
          </a:xfrm>
          <a:prstGeom prst="rect">
            <a:avLst/>
          </a:prstGeom>
          <a:noFill/>
          <a:ln w="9525">
            <a:noFill/>
            <a:miter lim="800000"/>
            <a:headEnd/>
            <a:tailEnd/>
          </a:ln>
          <a:effectLst/>
        </p:spPr>
        <p:txBody>
          <a:bodyPr anchor="b"/>
          <a:lstStyle/>
          <a:p>
            <a:pPr algn="l"/>
            <a:r>
              <a:rPr lang="es-ES" sz="3600" b="1">
                <a:solidFill>
                  <a:srgbClr val="336699"/>
                </a:solidFill>
                <a:effectLst>
                  <a:outerShdw blurRad="38100" dist="38100" dir="2700000" algn="tl">
                    <a:srgbClr val="C0C0C0"/>
                  </a:outerShdw>
                </a:effectLst>
              </a:rPr>
              <a:t>PRESUPUESTO DE COSTOS</a:t>
            </a:r>
            <a:r>
              <a:rPr lang="es-ES" sz="3600">
                <a:solidFill>
                  <a:srgbClr val="336699"/>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331913" y="4221163"/>
            <a:ext cx="6769100" cy="2016125"/>
          </a:xfrm>
        </p:spPr>
        <p:txBody>
          <a:bodyPr/>
          <a:lstStyle/>
          <a:p>
            <a:r>
              <a:rPr lang="es-ES" sz="2800" b="1">
                <a:solidFill>
                  <a:srgbClr val="336699"/>
                </a:solidFill>
              </a:rPr>
              <a:t>OBJETIVO GENERAL DEL PROYECTO</a:t>
            </a:r>
            <a:r>
              <a:rPr lang="es-ES" sz="2400" b="1"/>
              <a:t/>
            </a:r>
            <a:br>
              <a:rPr lang="es-ES" sz="2400" b="1"/>
            </a:br>
            <a:r>
              <a:rPr lang="es-ES" sz="2400" b="1"/>
              <a:t/>
            </a:r>
            <a:br>
              <a:rPr lang="es-ES" sz="2400" b="1"/>
            </a:br>
            <a:r>
              <a:rPr lang="es-ES" sz="2400"/>
              <a:t/>
            </a:r>
            <a:br>
              <a:rPr lang="es-ES" sz="2400"/>
            </a:br>
            <a:r>
              <a:rPr lang="es-ES" sz="2400"/>
              <a:t/>
            </a:r>
            <a:br>
              <a:rPr lang="es-ES" sz="2400"/>
            </a:br>
            <a:r>
              <a:rPr lang="es-ES" sz="2400"/>
              <a:t>- </a:t>
            </a:r>
            <a:r>
              <a:rPr lang="es-ES" sz="2400" b="1"/>
              <a:t>Elaborar un plan estratégico de mercadeo. </a:t>
            </a:r>
            <a:br>
              <a:rPr lang="es-ES" sz="2400" b="1"/>
            </a:br>
            <a:r>
              <a:rPr lang="es-ES" sz="2400" b="1"/>
              <a:t/>
            </a:r>
            <a:br>
              <a:rPr lang="es-ES" sz="2400" b="1"/>
            </a:br>
            <a:r>
              <a:rPr lang="es-ES" sz="2400" b="1"/>
              <a:t>- Analizar el grado de aceptación y preferencia de los consumidores.</a:t>
            </a:r>
            <a:br>
              <a:rPr lang="es-ES" sz="2400" b="1"/>
            </a:br>
            <a:r>
              <a:rPr lang="es-ES" sz="2400" b="1"/>
              <a:t/>
            </a:r>
            <a:br>
              <a:rPr lang="es-ES" sz="2400" b="1"/>
            </a:br>
            <a:r>
              <a:rPr lang="es-ES" sz="2400" b="1"/>
              <a:t>- Comercializar la galleta mediante herramientas y estrategias de marketing. </a:t>
            </a:r>
            <a:br>
              <a:rPr lang="es-ES" sz="2400" b="1"/>
            </a:br>
            <a:r>
              <a:rPr lang="es-ES" sz="2400" b="1"/>
              <a:t/>
            </a:r>
            <a:br>
              <a:rPr lang="es-ES" sz="2400" b="1"/>
            </a:br>
            <a:r>
              <a:rPr lang="es-ES" sz="2400" b="1"/>
              <a:t>- Maximizar los beneficios proyectados.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5" name="Picture 3"/>
          <p:cNvPicPr>
            <a:picLocks noChangeAspect="1" noChangeArrowheads="1"/>
          </p:cNvPicPr>
          <p:nvPr/>
        </p:nvPicPr>
        <p:blipFill>
          <a:blip r:embed="rId2"/>
          <a:srcRect/>
          <a:stretch>
            <a:fillRect/>
          </a:stretch>
        </p:blipFill>
        <p:spPr bwMode="auto">
          <a:xfrm>
            <a:off x="250825" y="620713"/>
            <a:ext cx="8499475" cy="5545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9" name="Picture 3"/>
          <p:cNvPicPr>
            <a:picLocks noChangeAspect="1" noChangeArrowheads="1"/>
          </p:cNvPicPr>
          <p:nvPr/>
        </p:nvPicPr>
        <p:blipFill>
          <a:blip r:embed="rId2"/>
          <a:srcRect/>
          <a:stretch>
            <a:fillRect/>
          </a:stretch>
        </p:blipFill>
        <p:spPr bwMode="auto">
          <a:xfrm>
            <a:off x="323850" y="1052513"/>
            <a:ext cx="8532813" cy="395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9" name="Picture 5"/>
          <p:cNvPicPr>
            <a:picLocks noChangeAspect="1" noChangeArrowheads="1"/>
          </p:cNvPicPr>
          <p:nvPr/>
        </p:nvPicPr>
        <p:blipFill>
          <a:blip r:embed="rId2"/>
          <a:srcRect/>
          <a:stretch>
            <a:fillRect/>
          </a:stretch>
        </p:blipFill>
        <p:spPr bwMode="auto">
          <a:xfrm>
            <a:off x="323850" y="2924175"/>
            <a:ext cx="8351838" cy="3308350"/>
          </a:xfrm>
          <a:prstGeom prst="rect">
            <a:avLst/>
          </a:prstGeom>
          <a:noFill/>
          <a:ln w="9525">
            <a:noFill/>
            <a:miter lim="800000"/>
            <a:headEnd/>
            <a:tailEnd/>
          </a:ln>
          <a:effectLst/>
        </p:spPr>
      </p:pic>
      <p:sp>
        <p:nvSpPr>
          <p:cNvPr id="262150" name="Rectangle 6"/>
          <p:cNvSpPr>
            <a:spLocks noGrp="1" noChangeArrowheads="1"/>
          </p:cNvSpPr>
          <p:nvPr>
            <p:ph type="title"/>
          </p:nvPr>
        </p:nvSpPr>
        <p:spPr>
          <a:xfrm>
            <a:off x="1116013" y="765175"/>
            <a:ext cx="7345362" cy="809625"/>
          </a:xfrm>
          <a:noFill/>
          <a:ln/>
        </p:spPr>
        <p:txBody>
          <a:bodyPr/>
          <a:lstStyle/>
          <a:p>
            <a:pPr algn="ctr"/>
            <a:r>
              <a:rPr lang="es-ES" b="1">
                <a:solidFill>
                  <a:srgbClr val="336699"/>
                </a:solidFill>
                <a:effectLst>
                  <a:outerShdw blurRad="38100" dist="38100" dir="2700000" algn="tl">
                    <a:srgbClr val="C0C0C0"/>
                  </a:outerShdw>
                </a:effectLst>
              </a:rPr>
              <a:t>Gastos indirectos de fabricación</a:t>
            </a:r>
            <a:r>
              <a:rPr lang="es-ES">
                <a:solidFill>
                  <a:srgbClr val="336699"/>
                </a:solidFill>
                <a:effectLst>
                  <a:outerShdw blurRad="38100" dist="38100" dir="2700000" algn="tl">
                    <a:srgbClr val="C0C0C0"/>
                  </a:outerShdw>
                </a:effectLst>
              </a:rPr>
              <a:t> </a:t>
            </a:r>
          </a:p>
        </p:txBody>
      </p:sp>
      <p:sp>
        <p:nvSpPr>
          <p:cNvPr id="262151" name="Rectangle 7"/>
          <p:cNvSpPr>
            <a:spLocks noChangeArrowheads="1"/>
          </p:cNvSpPr>
          <p:nvPr/>
        </p:nvSpPr>
        <p:spPr bwMode="auto">
          <a:xfrm>
            <a:off x="827088" y="1989138"/>
            <a:ext cx="7993062" cy="641350"/>
          </a:xfrm>
          <a:prstGeom prst="rect">
            <a:avLst/>
          </a:prstGeom>
          <a:noFill/>
          <a:ln w="9525">
            <a:noFill/>
            <a:miter lim="800000"/>
            <a:headEnd/>
            <a:tailEnd/>
          </a:ln>
          <a:effectLst/>
        </p:spPr>
        <p:txBody>
          <a:bodyPr>
            <a:spAutoFit/>
          </a:bodyPr>
          <a:lstStyle/>
          <a:p>
            <a:r>
              <a:rPr lang="es-ES">
                <a:solidFill>
                  <a:srgbClr val="336699"/>
                </a:solidFill>
              </a:rPr>
              <a:t>Materiales indirectos de fabricación, la mano de obra indirecta y los gastos de depreciación para los equipos de producción</a:t>
            </a:r>
          </a:p>
        </p:txBody>
      </p:sp>
      <p:sp>
        <p:nvSpPr>
          <p:cNvPr id="262152" name="Line 8"/>
          <p:cNvSpPr>
            <a:spLocks noChangeShapeType="1"/>
          </p:cNvSpPr>
          <p:nvPr/>
        </p:nvSpPr>
        <p:spPr bwMode="auto">
          <a:xfrm>
            <a:off x="8820150" y="5949950"/>
            <a:ext cx="0" cy="620713"/>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ChangeAspect="1" noChangeArrowheads="1"/>
          </p:cNvPicPr>
          <p:nvPr/>
        </p:nvPicPr>
        <p:blipFill>
          <a:blip r:embed="rId2"/>
          <a:srcRect/>
          <a:stretch>
            <a:fillRect/>
          </a:stretch>
        </p:blipFill>
        <p:spPr bwMode="auto">
          <a:xfrm>
            <a:off x="250825" y="2133600"/>
            <a:ext cx="8521700" cy="2447925"/>
          </a:xfrm>
          <a:prstGeom prst="rect">
            <a:avLst/>
          </a:prstGeom>
          <a:noFill/>
          <a:ln w="9525">
            <a:noFill/>
            <a:miter lim="800000"/>
            <a:headEnd/>
            <a:tailEnd/>
          </a:ln>
          <a:effectLst/>
        </p:spPr>
      </p:pic>
      <p:sp>
        <p:nvSpPr>
          <p:cNvPr id="267268" name="Line 4"/>
          <p:cNvSpPr>
            <a:spLocks noChangeShapeType="1"/>
          </p:cNvSpPr>
          <p:nvPr/>
        </p:nvSpPr>
        <p:spPr bwMode="auto">
          <a:xfrm>
            <a:off x="8748713" y="5949950"/>
            <a:ext cx="0" cy="647700"/>
          </a:xfrm>
          <a:prstGeom prst="line">
            <a:avLst/>
          </a:prstGeom>
          <a:noFill/>
          <a:ln w="9525">
            <a:solidFill>
              <a:schemeClr val="tx1"/>
            </a:solidFill>
            <a:round/>
            <a:headEnd/>
            <a:tailEnd type="triangle" w="med" len="med"/>
          </a:ln>
          <a:effectLst/>
        </p:spPr>
        <p:txBody>
          <a:bodyPr/>
          <a:lstStyle/>
          <a:p>
            <a:endParaRPr lang="es-ES"/>
          </a:p>
        </p:txBody>
      </p:sp>
      <p:sp>
        <p:nvSpPr>
          <p:cNvPr id="267269" name="Rectangle 5"/>
          <p:cNvSpPr>
            <a:spLocks noGrp="1" noChangeArrowheads="1"/>
          </p:cNvSpPr>
          <p:nvPr>
            <p:ph type="title"/>
          </p:nvPr>
        </p:nvSpPr>
        <p:spPr>
          <a:xfrm>
            <a:off x="1187450" y="908050"/>
            <a:ext cx="7345363" cy="809625"/>
          </a:xfrm>
          <a:noFill/>
          <a:ln/>
        </p:spPr>
        <p:txBody>
          <a:bodyPr/>
          <a:lstStyle/>
          <a:p>
            <a:pPr algn="ctr"/>
            <a:r>
              <a:rPr lang="es-ES" b="1">
                <a:solidFill>
                  <a:srgbClr val="336699"/>
                </a:solidFill>
                <a:effectLst>
                  <a:outerShdw blurRad="38100" dist="38100" dir="2700000" algn="tl">
                    <a:srgbClr val="C0C0C0"/>
                  </a:outerShdw>
                </a:effectLst>
              </a:rPr>
              <a:t>Gastos indirectos de fabricación</a:t>
            </a:r>
            <a:r>
              <a:rPr lang="es-ES">
                <a:solidFill>
                  <a:srgbClr val="336699"/>
                </a:solidFill>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1" name="Picture 3"/>
          <p:cNvPicPr>
            <a:picLocks noChangeAspect="1" noChangeArrowheads="1"/>
          </p:cNvPicPr>
          <p:nvPr/>
        </p:nvPicPr>
        <p:blipFill>
          <a:blip r:embed="rId2"/>
          <a:srcRect/>
          <a:stretch>
            <a:fillRect/>
          </a:stretch>
        </p:blipFill>
        <p:spPr bwMode="auto">
          <a:xfrm>
            <a:off x="323850" y="1125538"/>
            <a:ext cx="8496300" cy="4752975"/>
          </a:xfrm>
          <a:prstGeom prst="rect">
            <a:avLst/>
          </a:prstGeom>
          <a:noFill/>
          <a:ln w="9525">
            <a:noFill/>
            <a:miter lim="800000"/>
            <a:headEnd/>
            <a:tailEnd/>
          </a:ln>
          <a:effectLst/>
        </p:spPr>
      </p:pic>
      <p:sp>
        <p:nvSpPr>
          <p:cNvPr id="268292" name="Line 4"/>
          <p:cNvSpPr>
            <a:spLocks noChangeShapeType="1"/>
          </p:cNvSpPr>
          <p:nvPr/>
        </p:nvSpPr>
        <p:spPr bwMode="auto">
          <a:xfrm>
            <a:off x="8748713" y="6092825"/>
            <a:ext cx="0" cy="504825"/>
          </a:xfrm>
          <a:prstGeom prst="line">
            <a:avLst/>
          </a:prstGeom>
          <a:noFill/>
          <a:ln w="9525">
            <a:solidFill>
              <a:schemeClr val="tx1"/>
            </a:solidFill>
            <a:round/>
            <a:headEnd/>
            <a:tailEnd type="triangle" w="med" len="med"/>
          </a:ln>
          <a:effectLst/>
        </p:spPr>
        <p:txBody>
          <a:bodyPr/>
          <a:lstStyle/>
          <a:p>
            <a:endParaRPr lang="es-ES"/>
          </a:p>
        </p:txBody>
      </p:sp>
      <p:sp>
        <p:nvSpPr>
          <p:cNvPr id="268293" name="Rectangle 5"/>
          <p:cNvSpPr>
            <a:spLocks noGrp="1" noChangeArrowheads="1"/>
          </p:cNvSpPr>
          <p:nvPr>
            <p:ph type="title"/>
          </p:nvPr>
        </p:nvSpPr>
        <p:spPr>
          <a:xfrm>
            <a:off x="900113" y="260350"/>
            <a:ext cx="7956550" cy="809625"/>
          </a:xfrm>
          <a:noFill/>
          <a:ln/>
        </p:spPr>
        <p:txBody>
          <a:bodyPr/>
          <a:lstStyle/>
          <a:p>
            <a:pPr algn="ctr"/>
            <a:r>
              <a:rPr lang="es-ES" sz="2800" b="1">
                <a:solidFill>
                  <a:srgbClr val="336699"/>
                </a:solidFill>
                <a:effectLst>
                  <a:outerShdw blurRad="38100" dist="38100" dir="2700000" algn="tl">
                    <a:srgbClr val="C0C0C0"/>
                  </a:outerShdw>
                </a:effectLst>
              </a:rPr>
              <a:t>Gastos indirectos de fabricación</a:t>
            </a:r>
            <a:r>
              <a:rPr lang="es-ES" b="1">
                <a:solidFill>
                  <a:srgbClr val="336699"/>
                </a:solidFill>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7" name="Picture 5"/>
          <p:cNvPicPr>
            <a:picLocks noChangeAspect="1" noChangeArrowheads="1"/>
          </p:cNvPicPr>
          <p:nvPr/>
        </p:nvPicPr>
        <p:blipFill>
          <a:blip r:embed="rId2"/>
          <a:srcRect/>
          <a:stretch>
            <a:fillRect/>
          </a:stretch>
        </p:blipFill>
        <p:spPr bwMode="auto">
          <a:xfrm>
            <a:off x="323850" y="2205038"/>
            <a:ext cx="8448675" cy="3873500"/>
          </a:xfrm>
          <a:prstGeom prst="rect">
            <a:avLst/>
          </a:prstGeom>
          <a:noFill/>
          <a:ln w="9525">
            <a:noFill/>
            <a:miter lim="800000"/>
            <a:headEnd/>
            <a:tailEnd/>
          </a:ln>
          <a:effectLst/>
        </p:spPr>
      </p:pic>
      <p:sp>
        <p:nvSpPr>
          <p:cNvPr id="269318" name="Rectangle 6"/>
          <p:cNvSpPr>
            <a:spLocks noGrp="1" noChangeArrowheads="1"/>
          </p:cNvSpPr>
          <p:nvPr>
            <p:ph type="title"/>
          </p:nvPr>
        </p:nvSpPr>
        <p:spPr>
          <a:xfrm>
            <a:off x="827088" y="908050"/>
            <a:ext cx="8066087" cy="679450"/>
          </a:xfrm>
        </p:spPr>
        <p:txBody>
          <a:bodyPr/>
          <a:lstStyle/>
          <a:p>
            <a:pPr algn="ctr"/>
            <a:r>
              <a:rPr lang="es-ES" sz="2800" b="1">
                <a:solidFill>
                  <a:srgbClr val="336699"/>
                </a:solidFill>
                <a:effectLst>
                  <a:outerShdw blurRad="38100" dist="38100" dir="2700000" algn="tl">
                    <a:srgbClr val="C0C0C0"/>
                  </a:outerShdw>
                </a:effectLst>
              </a:rPr>
              <a:t>Resumen de Gastos indirectos de fabricación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p:cNvPicPr>
            <a:picLocks noChangeAspect="1" noChangeArrowheads="1"/>
          </p:cNvPicPr>
          <p:nvPr/>
        </p:nvPicPr>
        <p:blipFill>
          <a:blip r:embed="rId2"/>
          <a:srcRect/>
          <a:stretch>
            <a:fillRect/>
          </a:stretch>
        </p:blipFill>
        <p:spPr bwMode="auto">
          <a:xfrm>
            <a:off x="539750" y="2133600"/>
            <a:ext cx="8351838" cy="3032125"/>
          </a:xfrm>
          <a:prstGeom prst="rect">
            <a:avLst/>
          </a:prstGeom>
          <a:noFill/>
          <a:ln w="9525">
            <a:noFill/>
            <a:miter lim="800000"/>
            <a:headEnd/>
            <a:tailEnd/>
          </a:ln>
          <a:effectLst/>
        </p:spPr>
      </p:pic>
      <p:sp>
        <p:nvSpPr>
          <p:cNvPr id="270341" name="Rectangle 5"/>
          <p:cNvSpPr>
            <a:spLocks noGrp="1" noChangeArrowheads="1"/>
          </p:cNvSpPr>
          <p:nvPr>
            <p:ph type="title"/>
          </p:nvPr>
        </p:nvSpPr>
        <p:spPr>
          <a:xfrm>
            <a:off x="2124075" y="404813"/>
            <a:ext cx="5681663" cy="1092200"/>
          </a:xfrm>
          <a:noFill/>
          <a:ln/>
        </p:spPr>
        <p:txBody>
          <a:bodyPr/>
          <a:lstStyle/>
          <a:p>
            <a:r>
              <a:rPr lang="es-ES" b="1">
                <a:solidFill>
                  <a:srgbClr val="336699"/>
                </a:solidFill>
                <a:effectLst>
                  <a:outerShdw blurRad="38100" dist="38100" dir="2700000" algn="tl">
                    <a:srgbClr val="C0C0C0"/>
                  </a:outerShdw>
                </a:effectLst>
              </a:rPr>
              <a:t>COSTO DE VENTA</a:t>
            </a:r>
          </a:p>
        </p:txBody>
      </p:sp>
      <p:sp>
        <p:nvSpPr>
          <p:cNvPr id="270342" name="Line 6"/>
          <p:cNvSpPr>
            <a:spLocks noChangeShapeType="1"/>
          </p:cNvSpPr>
          <p:nvPr/>
        </p:nvSpPr>
        <p:spPr bwMode="auto">
          <a:xfrm>
            <a:off x="8820150" y="5661025"/>
            <a:ext cx="0" cy="908050"/>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p:cNvPicPr>
            <a:picLocks noChangeAspect="1" noChangeArrowheads="1"/>
          </p:cNvPicPr>
          <p:nvPr/>
        </p:nvPicPr>
        <p:blipFill>
          <a:blip r:embed="rId2"/>
          <a:srcRect/>
          <a:stretch>
            <a:fillRect/>
          </a:stretch>
        </p:blipFill>
        <p:spPr bwMode="auto">
          <a:xfrm>
            <a:off x="323850" y="2492375"/>
            <a:ext cx="8531225" cy="2806700"/>
          </a:xfrm>
          <a:prstGeom prst="rect">
            <a:avLst/>
          </a:prstGeom>
          <a:noFill/>
          <a:ln w="9525">
            <a:noFill/>
            <a:miter lim="800000"/>
            <a:headEnd/>
            <a:tailEnd/>
          </a:ln>
          <a:effectLst/>
        </p:spPr>
      </p:pic>
      <p:sp>
        <p:nvSpPr>
          <p:cNvPr id="272388" name="Rectangle 4"/>
          <p:cNvSpPr>
            <a:spLocks noGrp="1" noChangeArrowheads="1"/>
          </p:cNvSpPr>
          <p:nvPr>
            <p:ph type="title"/>
          </p:nvPr>
        </p:nvSpPr>
        <p:spPr>
          <a:xfrm>
            <a:off x="2184400" y="438150"/>
            <a:ext cx="5195888" cy="1092200"/>
          </a:xfrm>
          <a:noFill/>
          <a:ln/>
        </p:spPr>
        <p:txBody>
          <a:bodyPr/>
          <a:lstStyle/>
          <a:p>
            <a:pPr algn="ctr"/>
            <a:r>
              <a:rPr lang="es-ES" b="1">
                <a:solidFill>
                  <a:srgbClr val="336699"/>
                </a:solidFill>
                <a:effectLst>
                  <a:outerShdw blurRad="38100" dist="38100" dir="2700000" algn="tl">
                    <a:srgbClr val="C0C0C0"/>
                  </a:outerShdw>
                </a:effectLst>
              </a:rPr>
              <a:t>COSTO DE VENTA (continuación)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042988" y="1268413"/>
            <a:ext cx="7345362" cy="422275"/>
          </a:xfrm>
        </p:spPr>
        <p:txBody>
          <a:bodyPr/>
          <a:lstStyle/>
          <a:p>
            <a:pPr algn="ctr"/>
            <a:r>
              <a:rPr lang="es-ES" sz="2400" b="1">
                <a:solidFill>
                  <a:srgbClr val="336699"/>
                </a:solidFill>
              </a:rPr>
              <a:t>Estado de Pérdidas y Ganancias SOYLIGHT </a:t>
            </a:r>
            <a:br>
              <a:rPr lang="es-ES" sz="2400" b="1">
                <a:solidFill>
                  <a:srgbClr val="336699"/>
                </a:solidFill>
              </a:rPr>
            </a:br>
            <a:r>
              <a:rPr lang="es-ES" sz="2400" b="1">
                <a:solidFill>
                  <a:srgbClr val="336699"/>
                </a:solidFill>
              </a:rPr>
              <a:t>(1er – 5to año) </a:t>
            </a:r>
          </a:p>
        </p:txBody>
      </p:sp>
      <p:pic>
        <p:nvPicPr>
          <p:cNvPr id="274436" name="Picture 4"/>
          <p:cNvPicPr>
            <a:picLocks noChangeAspect="1" noChangeArrowheads="1"/>
          </p:cNvPicPr>
          <p:nvPr/>
        </p:nvPicPr>
        <p:blipFill>
          <a:blip r:embed="rId2"/>
          <a:srcRect/>
          <a:stretch>
            <a:fillRect/>
          </a:stretch>
        </p:blipFill>
        <p:spPr bwMode="auto">
          <a:xfrm>
            <a:off x="250825" y="1844675"/>
            <a:ext cx="8675688" cy="4678363"/>
          </a:xfrm>
          <a:prstGeom prst="rect">
            <a:avLst/>
          </a:prstGeom>
          <a:noFill/>
          <a:ln w="9525">
            <a:noFill/>
            <a:miter lim="800000"/>
            <a:headEnd/>
            <a:tailEnd/>
          </a:ln>
          <a:effectLst/>
        </p:spPr>
      </p:pic>
      <p:sp>
        <p:nvSpPr>
          <p:cNvPr id="274437" name="Rectangle 5"/>
          <p:cNvSpPr>
            <a:spLocks noChangeArrowheads="1"/>
          </p:cNvSpPr>
          <p:nvPr/>
        </p:nvSpPr>
        <p:spPr bwMode="auto">
          <a:xfrm>
            <a:off x="1403350" y="0"/>
            <a:ext cx="7129463" cy="711200"/>
          </a:xfrm>
          <a:prstGeom prst="rect">
            <a:avLst/>
          </a:prstGeom>
          <a:noFill/>
          <a:ln w="9525">
            <a:noFill/>
            <a:miter lim="800000"/>
            <a:headEnd/>
            <a:tailEnd/>
          </a:ln>
          <a:effectLst/>
        </p:spPr>
        <p:txBody>
          <a:bodyPr anchor="b"/>
          <a:lstStyle/>
          <a:p>
            <a:pPr algn="l"/>
            <a:r>
              <a:rPr lang="es-ES" sz="2800" b="1">
                <a:solidFill>
                  <a:srgbClr val="336699"/>
                </a:solidFill>
                <a:effectLst>
                  <a:outerShdw blurRad="38100" dist="38100" dir="2700000" algn="tl">
                    <a:srgbClr val="C0C0C0"/>
                  </a:outerShdw>
                </a:effectLst>
                <a:latin typeface="Tahoma" pitchFamily="34" charset="0"/>
              </a:rPr>
              <a:t>ESTADO DE PÉRDIDAS Y GANANCIAS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9" name="Picture 3"/>
          <p:cNvPicPr>
            <a:picLocks noChangeAspect="1" noChangeArrowheads="1"/>
          </p:cNvPicPr>
          <p:nvPr/>
        </p:nvPicPr>
        <p:blipFill>
          <a:blip r:embed="rId2"/>
          <a:srcRect/>
          <a:stretch>
            <a:fillRect/>
          </a:stretch>
        </p:blipFill>
        <p:spPr bwMode="auto">
          <a:xfrm>
            <a:off x="323850" y="1773238"/>
            <a:ext cx="8618538" cy="4589462"/>
          </a:xfrm>
          <a:prstGeom prst="rect">
            <a:avLst/>
          </a:prstGeom>
          <a:noFill/>
          <a:ln w="9525">
            <a:noFill/>
            <a:miter lim="800000"/>
            <a:headEnd/>
            <a:tailEnd/>
          </a:ln>
          <a:effectLst/>
        </p:spPr>
      </p:pic>
      <p:sp>
        <p:nvSpPr>
          <p:cNvPr id="275462" name="Rectangle 6"/>
          <p:cNvSpPr>
            <a:spLocks noGrp="1" noChangeArrowheads="1"/>
          </p:cNvSpPr>
          <p:nvPr>
            <p:ph type="title"/>
          </p:nvPr>
        </p:nvSpPr>
        <p:spPr>
          <a:xfrm>
            <a:off x="827088" y="981075"/>
            <a:ext cx="7793037" cy="593725"/>
          </a:xfrm>
          <a:noFill/>
          <a:ln/>
        </p:spPr>
        <p:txBody>
          <a:bodyPr/>
          <a:lstStyle/>
          <a:p>
            <a:pPr algn="ctr"/>
            <a:r>
              <a:rPr lang="es-ES" sz="2400" b="1">
                <a:solidFill>
                  <a:srgbClr val="336699"/>
                </a:solidFill>
              </a:rPr>
              <a:t>Estado de Pérdidas y Ganancias SOYLIGHT</a:t>
            </a:r>
            <a:br>
              <a:rPr lang="es-ES" sz="2400" b="1">
                <a:solidFill>
                  <a:srgbClr val="336699"/>
                </a:solidFill>
              </a:rPr>
            </a:br>
            <a:r>
              <a:rPr lang="es-ES" sz="2400" b="1">
                <a:solidFill>
                  <a:srgbClr val="336699"/>
                </a:solidFill>
              </a:rPr>
              <a:t>(1er – 5to año)</a:t>
            </a:r>
            <a:r>
              <a:rPr lang="es-ES" sz="2400">
                <a:solidFill>
                  <a:srgbClr val="336699"/>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76375" y="3141663"/>
            <a:ext cx="6897688" cy="1143000"/>
          </a:xfrm>
        </p:spPr>
        <p:txBody>
          <a:bodyPr/>
          <a:lstStyle/>
          <a:p>
            <a:pPr algn="ctr"/>
            <a:r>
              <a:rPr lang="es-ES" sz="4000" b="1">
                <a:solidFill>
                  <a:srgbClr val="CA0202"/>
                </a:solidFill>
                <a:effectLst>
                  <a:outerShdw blurRad="38100" dist="38100" dir="2700000" algn="tl">
                    <a:srgbClr val="C0C0C0"/>
                  </a:outerShdw>
                </a:effectLst>
              </a:rPr>
              <a:t>INVESTIGACION DE MERCADOS</a:t>
            </a:r>
          </a:p>
        </p:txBody>
      </p:sp>
      <p:pic>
        <p:nvPicPr>
          <p:cNvPr id="16388" name="Picture 4"/>
          <p:cNvPicPr>
            <a:picLocks noChangeAspect="1" noChangeArrowheads="1"/>
          </p:cNvPicPr>
          <p:nvPr/>
        </p:nvPicPr>
        <p:blipFill>
          <a:blip r:embed="rId2"/>
          <a:srcRect/>
          <a:stretch>
            <a:fillRect/>
          </a:stretch>
        </p:blipFill>
        <p:spPr bwMode="auto">
          <a:xfrm>
            <a:off x="2124075" y="549275"/>
            <a:ext cx="5435600" cy="207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1" name="Rectangle 5"/>
          <p:cNvSpPr>
            <a:spLocks noGrp="1" noChangeArrowheads="1"/>
          </p:cNvSpPr>
          <p:nvPr>
            <p:ph type="title"/>
          </p:nvPr>
        </p:nvSpPr>
        <p:spPr/>
        <p:txBody>
          <a:bodyPr/>
          <a:lstStyle/>
          <a:p>
            <a:endParaRPr lang="es-ES"/>
          </a:p>
        </p:txBody>
      </p:sp>
      <p:graphicFrame>
        <p:nvGraphicFramePr>
          <p:cNvPr id="423944" name="Object 8"/>
          <p:cNvGraphicFramePr>
            <a:graphicFrameLocks noGrp="1" noChangeAspect="1"/>
          </p:cNvGraphicFramePr>
          <p:nvPr>
            <p:ph idx="1"/>
          </p:nvPr>
        </p:nvGraphicFramePr>
        <p:xfrm>
          <a:off x="0" y="0"/>
          <a:ext cx="9144000" cy="6381750"/>
        </p:xfrm>
        <a:graphic>
          <a:graphicData uri="http://schemas.openxmlformats.org/presentationml/2006/ole">
            <p:oleObj spid="_x0000_s423944" name="Gráfico" r:id="rId3" imgW="7581900" imgH="3895725" progId="Excel.Char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9" name="Picture 5"/>
          <p:cNvPicPr>
            <a:picLocks noChangeAspect="1" noChangeArrowheads="1"/>
          </p:cNvPicPr>
          <p:nvPr/>
        </p:nvPicPr>
        <p:blipFill>
          <a:blip r:embed="rId2"/>
          <a:srcRect/>
          <a:stretch>
            <a:fillRect/>
          </a:stretch>
        </p:blipFill>
        <p:spPr bwMode="auto">
          <a:xfrm>
            <a:off x="250825" y="1916113"/>
            <a:ext cx="8640763" cy="4581525"/>
          </a:xfrm>
          <a:prstGeom prst="rect">
            <a:avLst/>
          </a:prstGeom>
          <a:noFill/>
          <a:ln w="9525">
            <a:noFill/>
            <a:miter lim="800000"/>
            <a:headEnd/>
            <a:tailEnd/>
          </a:ln>
          <a:effectLst/>
        </p:spPr>
      </p:pic>
      <p:sp>
        <p:nvSpPr>
          <p:cNvPr id="277510" name="Rectangle 6"/>
          <p:cNvSpPr>
            <a:spLocks noGrp="1" noChangeArrowheads="1"/>
          </p:cNvSpPr>
          <p:nvPr>
            <p:ph type="title"/>
          </p:nvPr>
        </p:nvSpPr>
        <p:spPr>
          <a:xfrm>
            <a:off x="1331913" y="549275"/>
            <a:ext cx="7058025" cy="738188"/>
          </a:xfrm>
          <a:noFill/>
          <a:ln/>
        </p:spPr>
        <p:txBody>
          <a:bodyPr/>
          <a:lstStyle/>
          <a:p>
            <a:r>
              <a:rPr lang="es-ES" sz="2800" b="1">
                <a:solidFill>
                  <a:srgbClr val="336699"/>
                </a:solidFill>
                <a:effectLst>
                  <a:outerShdw blurRad="38100" dist="38100" dir="2700000" algn="tl">
                    <a:srgbClr val="C0C0C0"/>
                  </a:outerShdw>
                </a:effectLst>
              </a:rPr>
              <a:t>PLAN DE VENTAS Y RECAUDACIONES</a:t>
            </a:r>
            <a:r>
              <a:rPr lang="es-ES" sz="2800">
                <a:solidFill>
                  <a:srgbClr val="336699"/>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5" name="Picture 3"/>
          <p:cNvPicPr>
            <a:picLocks noChangeAspect="1" noChangeArrowheads="1"/>
          </p:cNvPicPr>
          <p:nvPr/>
        </p:nvPicPr>
        <p:blipFill>
          <a:blip r:embed="rId2"/>
          <a:srcRect/>
          <a:stretch>
            <a:fillRect/>
          </a:stretch>
        </p:blipFill>
        <p:spPr bwMode="auto">
          <a:xfrm>
            <a:off x="250825" y="1628775"/>
            <a:ext cx="8642350" cy="4840288"/>
          </a:xfrm>
          <a:prstGeom prst="rect">
            <a:avLst/>
          </a:prstGeom>
          <a:noFill/>
          <a:ln w="9525">
            <a:noFill/>
            <a:miter lim="800000"/>
            <a:headEnd/>
            <a:tailEnd/>
          </a:ln>
          <a:effectLst/>
        </p:spPr>
      </p:pic>
      <p:sp>
        <p:nvSpPr>
          <p:cNvPr id="279556" name="Rectangle 4"/>
          <p:cNvSpPr>
            <a:spLocks noGrp="1" noChangeArrowheads="1"/>
          </p:cNvSpPr>
          <p:nvPr>
            <p:ph type="title"/>
          </p:nvPr>
        </p:nvSpPr>
        <p:spPr>
          <a:xfrm>
            <a:off x="2195513" y="333375"/>
            <a:ext cx="5411787" cy="909638"/>
          </a:xfrm>
          <a:noFill/>
          <a:ln/>
        </p:spPr>
        <p:txBody>
          <a:bodyPr/>
          <a:lstStyle/>
          <a:p>
            <a:r>
              <a:rPr lang="es-ES" sz="3200" b="1">
                <a:solidFill>
                  <a:srgbClr val="336699"/>
                </a:solidFill>
                <a:effectLst>
                  <a:outerShdw blurRad="38100" dist="38100" dir="2700000" algn="tl">
                    <a:srgbClr val="C0C0C0"/>
                  </a:outerShdw>
                </a:effectLst>
              </a:rPr>
              <a:t>PLAN DE DESEMBOLSOS</a:t>
            </a:r>
            <a:r>
              <a:rPr lang="es-ES" sz="3200">
                <a:solidFill>
                  <a:srgbClr val="336699"/>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ChangeArrowheads="1"/>
          </p:cNvSpPr>
          <p:nvPr/>
        </p:nvSpPr>
        <p:spPr bwMode="auto">
          <a:xfrm>
            <a:off x="1476375" y="2565400"/>
            <a:ext cx="6619875" cy="1311275"/>
          </a:xfrm>
          <a:prstGeom prst="rect">
            <a:avLst/>
          </a:prstGeom>
          <a:noFill/>
          <a:ln w="9525">
            <a:noFill/>
            <a:miter lim="800000"/>
            <a:headEnd/>
            <a:tailEnd/>
          </a:ln>
          <a:effectLst/>
        </p:spPr>
        <p:txBody>
          <a:bodyPr>
            <a:spAutoFit/>
          </a:bodyPr>
          <a:lstStyle/>
          <a:p>
            <a:r>
              <a:rPr lang="es-ES" sz="4000" b="1">
                <a:solidFill>
                  <a:srgbClr val="336699"/>
                </a:solidFill>
                <a:effectLst>
                  <a:outerShdw blurRad="38100" dist="38100" dir="2700000" algn="tl">
                    <a:srgbClr val="C0C0C0"/>
                  </a:outerShdw>
                </a:effectLst>
              </a:rPr>
              <a:t>FLUJO DE EFECTIVO DE SOYLIGHT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4" name="Picture 4"/>
          <p:cNvPicPr>
            <a:picLocks noChangeAspect="1" noChangeArrowheads="1"/>
          </p:cNvPicPr>
          <p:nvPr/>
        </p:nvPicPr>
        <p:blipFill>
          <a:blip r:embed="rId2"/>
          <a:srcRect/>
          <a:stretch>
            <a:fillRect/>
          </a:stretch>
        </p:blipFill>
        <p:spPr bwMode="auto">
          <a:xfrm>
            <a:off x="684213" y="333375"/>
            <a:ext cx="7632700" cy="6381750"/>
          </a:xfrm>
          <a:prstGeom prst="rect">
            <a:avLst/>
          </a:prstGeom>
          <a:noFill/>
          <a:ln w="9525">
            <a:noFill/>
            <a:miter lim="800000"/>
            <a:headEnd/>
            <a:tailEnd/>
          </a:ln>
          <a:effectLst/>
        </p:spPr>
      </p:pic>
      <p:sp>
        <p:nvSpPr>
          <p:cNvPr id="281605" name="Line 5"/>
          <p:cNvSpPr>
            <a:spLocks noChangeShapeType="1"/>
          </p:cNvSpPr>
          <p:nvPr/>
        </p:nvSpPr>
        <p:spPr bwMode="auto">
          <a:xfrm>
            <a:off x="8893175" y="5949950"/>
            <a:ext cx="0" cy="649288"/>
          </a:xfrm>
          <a:prstGeom prst="line">
            <a:avLst/>
          </a:prstGeom>
          <a:noFill/>
          <a:ln w="44450">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7" name="Picture 3"/>
          <p:cNvPicPr>
            <a:picLocks noChangeAspect="1" noChangeArrowheads="1"/>
          </p:cNvPicPr>
          <p:nvPr/>
        </p:nvPicPr>
        <p:blipFill>
          <a:blip r:embed="rId2"/>
          <a:srcRect/>
          <a:stretch>
            <a:fillRect/>
          </a:stretch>
        </p:blipFill>
        <p:spPr bwMode="auto">
          <a:xfrm>
            <a:off x="755650" y="142875"/>
            <a:ext cx="7632700" cy="657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971550" y="2997200"/>
            <a:ext cx="7416800" cy="1143000"/>
          </a:xfrm>
        </p:spPr>
        <p:txBody>
          <a:bodyPr/>
          <a:lstStyle/>
          <a:p>
            <a:pPr algn="ctr"/>
            <a:r>
              <a:rPr lang="es-ES" b="1">
                <a:solidFill>
                  <a:srgbClr val="336699"/>
                </a:solidFill>
                <a:effectLst>
                  <a:outerShdw blurRad="38100" dist="38100" dir="2700000" algn="tl">
                    <a:srgbClr val="C0C0C0"/>
                  </a:outerShdw>
                </a:effectLst>
              </a:rPr>
              <a:t>BALANCE GENERAL </a:t>
            </a:r>
            <a:br>
              <a:rPr lang="es-ES" b="1">
                <a:solidFill>
                  <a:srgbClr val="336699"/>
                </a:solidFill>
                <a:effectLst>
                  <a:outerShdw blurRad="38100" dist="38100" dir="2700000" algn="tl">
                    <a:srgbClr val="C0C0C0"/>
                  </a:outerShdw>
                </a:effectLst>
              </a:rPr>
            </a:br>
            <a:r>
              <a:rPr lang="es-ES" b="1">
                <a:solidFill>
                  <a:srgbClr val="336699"/>
                </a:solidFill>
                <a:effectLst>
                  <a:outerShdw blurRad="38100" dist="38100" dir="2700000" algn="tl">
                    <a:srgbClr val="C0C0C0"/>
                  </a:outerShdw>
                </a:effectLst>
              </a:rPr>
              <a:t>PROYECTADO DE SOYLIGHT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3" name="Picture 3"/>
          <p:cNvPicPr>
            <a:picLocks noChangeAspect="1" noChangeArrowheads="1"/>
          </p:cNvPicPr>
          <p:nvPr/>
        </p:nvPicPr>
        <p:blipFill>
          <a:blip r:embed="rId2"/>
          <a:srcRect/>
          <a:stretch>
            <a:fillRect/>
          </a:stretch>
        </p:blipFill>
        <p:spPr bwMode="auto">
          <a:xfrm>
            <a:off x="1042988" y="0"/>
            <a:ext cx="6697662" cy="6597650"/>
          </a:xfrm>
          <a:prstGeom prst="rect">
            <a:avLst/>
          </a:prstGeom>
          <a:noFill/>
          <a:ln w="9525">
            <a:noFill/>
            <a:miter lim="800000"/>
            <a:headEnd/>
            <a:tailEnd/>
          </a:ln>
          <a:effectLst/>
        </p:spPr>
      </p:pic>
      <p:sp>
        <p:nvSpPr>
          <p:cNvPr id="286724" name="Line 4"/>
          <p:cNvSpPr>
            <a:spLocks noChangeShapeType="1"/>
          </p:cNvSpPr>
          <p:nvPr/>
        </p:nvSpPr>
        <p:spPr bwMode="auto">
          <a:xfrm>
            <a:off x="8675688" y="5661025"/>
            <a:ext cx="0" cy="863600"/>
          </a:xfrm>
          <a:prstGeom prst="line">
            <a:avLst/>
          </a:prstGeom>
          <a:noFill/>
          <a:ln w="44450">
            <a:solidFill>
              <a:schemeClr val="tx1"/>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7" name="Picture 3"/>
          <p:cNvPicPr>
            <a:picLocks noChangeAspect="1" noChangeArrowheads="1"/>
          </p:cNvPicPr>
          <p:nvPr/>
        </p:nvPicPr>
        <p:blipFill>
          <a:blip r:embed="rId2"/>
          <a:srcRect/>
          <a:stretch>
            <a:fillRect/>
          </a:stretch>
        </p:blipFill>
        <p:spPr bwMode="auto">
          <a:xfrm>
            <a:off x="1403350" y="260350"/>
            <a:ext cx="6264275" cy="633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6" name="Picture 4"/>
          <p:cNvPicPr>
            <a:picLocks noChangeAspect="1" noChangeArrowheads="1"/>
          </p:cNvPicPr>
          <p:nvPr/>
        </p:nvPicPr>
        <p:blipFill>
          <a:blip r:embed="rId2"/>
          <a:srcRect/>
          <a:stretch>
            <a:fillRect/>
          </a:stretch>
        </p:blipFill>
        <p:spPr bwMode="auto">
          <a:xfrm>
            <a:off x="323850" y="2781300"/>
            <a:ext cx="8604250" cy="1733550"/>
          </a:xfrm>
          <a:prstGeom prst="rect">
            <a:avLst/>
          </a:prstGeom>
          <a:noFill/>
          <a:ln w="9525">
            <a:noFill/>
            <a:miter lim="800000"/>
            <a:headEnd/>
            <a:tailEnd/>
          </a:ln>
          <a:effectLst/>
        </p:spPr>
      </p:pic>
      <p:sp>
        <p:nvSpPr>
          <p:cNvPr id="289797" name="Rectangle 5"/>
          <p:cNvSpPr>
            <a:spLocks noGrp="1" noChangeArrowheads="1"/>
          </p:cNvSpPr>
          <p:nvPr>
            <p:ph type="title"/>
          </p:nvPr>
        </p:nvSpPr>
        <p:spPr>
          <a:xfrm>
            <a:off x="611188" y="333375"/>
            <a:ext cx="8229600" cy="1143000"/>
          </a:xfrm>
          <a:noFill/>
          <a:ln/>
        </p:spPr>
        <p:txBody>
          <a:bodyPr/>
          <a:lstStyle/>
          <a:p>
            <a:pPr algn="ctr"/>
            <a:r>
              <a:rPr lang="es-ES" sz="2800" b="1">
                <a:solidFill>
                  <a:srgbClr val="336699"/>
                </a:solidFill>
                <a:effectLst>
                  <a:outerShdw blurRad="38100" dist="38100" dir="2700000" algn="tl">
                    <a:srgbClr val="C0C0C0"/>
                  </a:outerShdw>
                </a:effectLst>
              </a:rPr>
              <a:t>TASA INTERNA DE RETORNO Y VALOR ACTUAL NETO</a:t>
            </a:r>
            <a:r>
              <a:rPr lang="es-ES" sz="2800">
                <a:solidFill>
                  <a:srgbClr val="336699"/>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68538" y="3933825"/>
            <a:ext cx="4378325" cy="1143000"/>
          </a:xfrm>
        </p:spPr>
        <p:txBody>
          <a:bodyPr/>
          <a:lstStyle/>
          <a:p>
            <a:r>
              <a:rPr lang="es-ES" sz="3200">
                <a:solidFill>
                  <a:srgbClr val="FF5050"/>
                </a:solidFill>
                <a:effectLst>
                  <a:outerShdw blurRad="38100" dist="38100" dir="2700000" algn="tl">
                    <a:srgbClr val="C0C0C0"/>
                  </a:outerShdw>
                </a:effectLst>
              </a:rPr>
              <a:t>- Estudio Cualitativo</a:t>
            </a:r>
            <a:br>
              <a:rPr lang="es-ES" sz="3200">
                <a:solidFill>
                  <a:srgbClr val="FF5050"/>
                </a:solidFill>
                <a:effectLst>
                  <a:outerShdw blurRad="38100" dist="38100" dir="2700000" algn="tl">
                    <a:srgbClr val="C0C0C0"/>
                  </a:outerShdw>
                </a:effectLst>
              </a:rPr>
            </a:br>
            <a:r>
              <a:rPr lang="es-ES" sz="3200">
                <a:effectLst>
                  <a:outerShdw blurRad="38100" dist="38100" dir="2700000" algn="tl">
                    <a:srgbClr val="C0C0C0"/>
                  </a:outerShdw>
                </a:effectLst>
              </a:rPr>
              <a:t/>
            </a:r>
            <a:br>
              <a:rPr lang="es-ES" sz="3200">
                <a:effectLst>
                  <a:outerShdw blurRad="38100" dist="38100" dir="2700000" algn="tl">
                    <a:srgbClr val="C0C0C0"/>
                  </a:outerShdw>
                </a:effectLst>
              </a:rPr>
            </a:br>
            <a:r>
              <a:rPr lang="es-ES" sz="3200">
                <a:effectLst>
                  <a:outerShdw blurRad="38100" dist="38100" dir="2700000" algn="tl">
                    <a:srgbClr val="C0C0C0"/>
                  </a:outerShdw>
                </a:effectLst>
              </a:rPr>
              <a:t/>
            </a:r>
            <a:br>
              <a:rPr lang="es-ES" sz="3200">
                <a:effectLst>
                  <a:outerShdw blurRad="38100" dist="38100" dir="2700000" algn="tl">
                    <a:srgbClr val="C0C0C0"/>
                  </a:outerShdw>
                </a:effectLst>
              </a:rPr>
            </a:br>
            <a:r>
              <a:rPr lang="es-ES" sz="3200">
                <a:solidFill>
                  <a:srgbClr val="FF5050"/>
                </a:solidFill>
                <a:effectLst>
                  <a:outerShdw blurRad="38100" dist="38100" dir="2700000" algn="tl">
                    <a:srgbClr val="C0C0C0"/>
                  </a:outerShdw>
                </a:effectLst>
              </a:rPr>
              <a:t>- Estudio Cuantitativo</a:t>
            </a:r>
            <a:br>
              <a:rPr lang="es-ES" sz="3200">
                <a:solidFill>
                  <a:srgbClr val="FF5050"/>
                </a:solidFill>
                <a:effectLst>
                  <a:outerShdw blurRad="38100" dist="38100" dir="2700000" algn="tl">
                    <a:srgbClr val="C0C0C0"/>
                  </a:outerShdw>
                </a:effectLst>
              </a:rPr>
            </a:br>
            <a:endParaRPr lang="es-ES" sz="3200">
              <a:solidFill>
                <a:srgbClr val="FF5050"/>
              </a:solidFill>
              <a:effectLst>
                <a:outerShdw blurRad="38100" dist="38100" dir="2700000" algn="tl">
                  <a:srgbClr val="C0C0C0"/>
                </a:outerShdw>
              </a:effectLst>
            </a:endParaRPr>
          </a:p>
        </p:txBody>
      </p:sp>
      <p:sp>
        <p:nvSpPr>
          <p:cNvPr id="72708" name="Rectangle 4"/>
          <p:cNvSpPr>
            <a:spLocks noChangeArrowheads="1"/>
          </p:cNvSpPr>
          <p:nvPr/>
        </p:nvSpPr>
        <p:spPr bwMode="auto">
          <a:xfrm>
            <a:off x="2051050" y="620713"/>
            <a:ext cx="5753100" cy="519112"/>
          </a:xfrm>
          <a:prstGeom prst="rect">
            <a:avLst/>
          </a:prstGeom>
          <a:noFill/>
          <a:ln w="9525">
            <a:noFill/>
            <a:miter lim="800000"/>
            <a:headEnd/>
            <a:tailEnd/>
          </a:ln>
          <a:effectLst/>
        </p:spPr>
        <p:txBody>
          <a:bodyPr wrap="none">
            <a:spAutoFit/>
          </a:bodyPr>
          <a:lstStyle/>
          <a:p>
            <a:pPr algn="l"/>
            <a:r>
              <a:rPr lang="es-ES" sz="2800" b="1">
                <a:solidFill>
                  <a:srgbClr val="336699"/>
                </a:solidFill>
                <a:effectLst>
                  <a:outerShdw blurRad="38100" dist="38100" dir="2700000" algn="tl">
                    <a:srgbClr val="C0C0C0"/>
                  </a:outerShdw>
                </a:effectLst>
              </a:rPr>
              <a:t>INVESTIGACION DE MERCADOS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971550" y="2636838"/>
            <a:ext cx="7905750" cy="1143000"/>
          </a:xfrm>
        </p:spPr>
        <p:txBody>
          <a:bodyPr/>
          <a:lstStyle/>
          <a:p>
            <a:pPr algn="just"/>
            <a:r>
              <a:rPr lang="es-ES" sz="2400" b="1">
                <a:solidFill>
                  <a:srgbClr val="336699"/>
                </a:solidFill>
                <a:effectLst>
                  <a:outerShdw blurRad="38100" dist="38100" dir="2700000" algn="tl">
                    <a:srgbClr val="C0C0C0"/>
                  </a:outerShdw>
                </a:effectLst>
              </a:rPr>
              <a:t>TASA INTERNA DE RETORNO DE SOYLIGHT</a:t>
            </a:r>
            <a:r>
              <a:rPr lang="es-ES" sz="2400">
                <a:solidFill>
                  <a:srgbClr val="336699"/>
                </a:solidFill>
                <a:effectLst>
                  <a:outerShdw blurRad="38100" dist="38100" dir="2700000" algn="tl">
                    <a:srgbClr val="C0C0C0"/>
                  </a:outerShdw>
                </a:effectLst>
              </a:rPr>
              <a:t/>
            </a:r>
            <a:br>
              <a:rPr lang="es-ES" sz="2400">
                <a:solidFill>
                  <a:srgbClr val="336699"/>
                </a:solidFill>
                <a:effectLst>
                  <a:outerShdw blurRad="38100" dist="38100" dir="2700000" algn="tl">
                    <a:srgbClr val="C0C0C0"/>
                  </a:outerShdw>
                </a:effectLst>
              </a:rPr>
            </a:br>
            <a:r>
              <a:rPr lang="es-ES" sz="3500">
                <a:solidFill>
                  <a:srgbClr val="336699"/>
                </a:solidFill>
                <a:effectLst>
                  <a:outerShdw blurRad="38100" dist="38100" dir="2700000" algn="tl">
                    <a:srgbClr val="C0C0C0"/>
                  </a:outerShdw>
                </a:effectLst>
              </a:rPr>
              <a:t/>
            </a:r>
            <a:br>
              <a:rPr lang="es-ES" sz="3500">
                <a:solidFill>
                  <a:srgbClr val="336699"/>
                </a:solidFill>
                <a:effectLst>
                  <a:outerShdw blurRad="38100" dist="38100" dir="2700000" algn="tl">
                    <a:srgbClr val="C0C0C0"/>
                  </a:outerShdw>
                </a:effectLst>
              </a:rPr>
            </a:br>
            <a:r>
              <a:rPr lang="es-ES" sz="2000" b="1">
                <a:solidFill>
                  <a:srgbClr val="336699"/>
                </a:solidFill>
              </a:rPr>
              <a:t>Evaluación del proyecto</a:t>
            </a:r>
            <a:r>
              <a:rPr lang="es-ES" sz="2000">
                <a:solidFill>
                  <a:srgbClr val="336699"/>
                </a:solidFill>
              </a:rPr>
              <a:t>:  tasa de descuento del 22.72%, TIR de  proyecto industrial de elaboración de harina de haba para la provincia del Guayas con una inversión aproximada de $36.000 y VAN de $31.254,00 en un horizonte de 10 años.</a:t>
            </a:r>
            <a:r>
              <a:rPr lang="es-ES" sz="3500"/>
              <a:t> </a:t>
            </a:r>
          </a:p>
        </p:txBody>
      </p:sp>
      <p:pic>
        <p:nvPicPr>
          <p:cNvPr id="291843" name="Picture 3"/>
          <p:cNvPicPr>
            <a:picLocks noChangeAspect="1" noChangeArrowheads="1"/>
          </p:cNvPicPr>
          <p:nvPr/>
        </p:nvPicPr>
        <p:blipFill>
          <a:blip r:embed="rId2"/>
          <a:srcRect/>
          <a:stretch>
            <a:fillRect/>
          </a:stretch>
        </p:blipFill>
        <p:spPr bwMode="auto">
          <a:xfrm>
            <a:off x="-541338" y="4221163"/>
            <a:ext cx="10191751" cy="2408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8" name="Picture 4"/>
          <p:cNvPicPr>
            <a:picLocks noChangeAspect="1" noChangeArrowheads="1"/>
          </p:cNvPicPr>
          <p:nvPr/>
        </p:nvPicPr>
        <p:blipFill>
          <a:blip r:embed="rId2"/>
          <a:srcRect/>
          <a:stretch>
            <a:fillRect/>
          </a:stretch>
        </p:blipFill>
        <p:spPr bwMode="auto">
          <a:xfrm>
            <a:off x="1835150" y="260350"/>
            <a:ext cx="5616575" cy="633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9" name="Picture 3"/>
          <p:cNvPicPr>
            <a:picLocks noChangeAspect="1" noChangeArrowheads="1"/>
          </p:cNvPicPr>
          <p:nvPr/>
        </p:nvPicPr>
        <p:blipFill>
          <a:blip r:embed="rId2"/>
          <a:srcRect/>
          <a:stretch>
            <a:fillRect/>
          </a:stretch>
        </p:blipFill>
        <p:spPr bwMode="auto">
          <a:xfrm>
            <a:off x="250825" y="1557338"/>
            <a:ext cx="8609013" cy="4476750"/>
          </a:xfrm>
          <a:prstGeom prst="rect">
            <a:avLst/>
          </a:prstGeom>
          <a:noFill/>
          <a:ln w="9525">
            <a:noFill/>
            <a:miter lim="800000"/>
            <a:headEnd/>
            <a:tailEnd/>
          </a:ln>
          <a:effectLst/>
        </p:spPr>
      </p:pic>
      <p:sp>
        <p:nvSpPr>
          <p:cNvPr id="295940" name="Rectangle 4"/>
          <p:cNvSpPr>
            <a:spLocks noGrp="1" noChangeArrowheads="1"/>
          </p:cNvSpPr>
          <p:nvPr>
            <p:ph type="title"/>
          </p:nvPr>
        </p:nvSpPr>
        <p:spPr>
          <a:xfrm>
            <a:off x="1185863" y="438150"/>
            <a:ext cx="7196137" cy="909638"/>
          </a:xfrm>
          <a:noFill/>
          <a:ln/>
        </p:spPr>
        <p:txBody>
          <a:bodyPr/>
          <a:lstStyle/>
          <a:p>
            <a:pPr algn="ctr"/>
            <a:r>
              <a:rPr lang="es-ES" b="1">
                <a:solidFill>
                  <a:srgbClr val="336699"/>
                </a:solidFill>
                <a:effectLst>
                  <a:outerShdw blurRad="38100" dist="38100" dir="2700000" algn="tl">
                    <a:srgbClr val="C0C0C0"/>
                  </a:outerShdw>
                </a:effectLst>
              </a:rPr>
              <a:t>RETORNO DE LA INVERSION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ChangeArrowheads="1"/>
          </p:cNvSpPr>
          <p:nvPr/>
        </p:nvSpPr>
        <p:spPr bwMode="auto">
          <a:xfrm>
            <a:off x="539750" y="2924175"/>
            <a:ext cx="8353425" cy="782638"/>
          </a:xfrm>
          <a:prstGeom prst="rect">
            <a:avLst/>
          </a:prstGeom>
          <a:noFill/>
          <a:ln w="9525">
            <a:noFill/>
            <a:miter lim="800000"/>
            <a:headEnd/>
            <a:tailEnd/>
          </a:ln>
          <a:effectLst/>
        </p:spPr>
        <p:txBody>
          <a:bodyPr anchor="b"/>
          <a:lstStyle/>
          <a:p>
            <a:r>
              <a:rPr lang="es-ES" sz="4000">
                <a:effectLst>
                  <a:outerShdw blurRad="38100" dist="38100" dir="2700000" algn="tl">
                    <a:srgbClr val="000000"/>
                  </a:outerShdw>
                </a:effectLst>
              </a:rPr>
              <a:t> </a:t>
            </a:r>
            <a:r>
              <a:rPr lang="es-ES" sz="4000" b="1">
                <a:effectLst>
                  <a:outerShdw blurRad="38100" dist="38100" dir="2700000" algn="tl">
                    <a:srgbClr val="000000"/>
                  </a:outerShdw>
                </a:effectLst>
              </a:rPr>
              <a:t>CONCLUSIONES Y RECOMENDACIONES</a:t>
            </a:r>
            <a:r>
              <a:rPr lang="es-ES" sz="4000">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11188" y="1341438"/>
            <a:ext cx="8532812" cy="4221162"/>
          </a:xfrm>
        </p:spPr>
        <p:txBody>
          <a:bodyPr/>
          <a:lstStyle/>
          <a:p>
            <a:pPr>
              <a:lnSpc>
                <a:spcPct val="120000"/>
              </a:lnSpc>
            </a:pPr>
            <a:r>
              <a:rPr lang="es-ES" sz="2400">
                <a:solidFill>
                  <a:schemeClr val="tx1"/>
                </a:solidFill>
              </a:rPr>
              <a:t/>
            </a:r>
            <a:br>
              <a:rPr lang="es-ES" sz="2400">
                <a:solidFill>
                  <a:schemeClr val="tx1"/>
                </a:solidFill>
              </a:rPr>
            </a:br>
            <a:r>
              <a:rPr lang="es-ES" sz="2400">
                <a:solidFill>
                  <a:schemeClr val="tx1"/>
                </a:solidFill>
              </a:rPr>
              <a:t>- Con herramientas de marketing, producción y finanzas introducir una nueva propuesta en galletas dietéticas. </a:t>
            </a:r>
            <a:br>
              <a:rPr lang="es-ES" sz="2400">
                <a:solidFill>
                  <a:schemeClr val="tx1"/>
                </a:solidFill>
              </a:rPr>
            </a:br>
            <a:r>
              <a:rPr lang="es-ES" sz="2400">
                <a:solidFill>
                  <a:schemeClr val="tx1"/>
                </a:solidFill>
              </a:rPr>
              <a:t/>
            </a:r>
            <a:br>
              <a:rPr lang="es-ES" sz="2400">
                <a:solidFill>
                  <a:schemeClr val="tx1"/>
                </a:solidFill>
              </a:rPr>
            </a:br>
            <a:r>
              <a:rPr lang="es-ES" sz="2400">
                <a:solidFill>
                  <a:schemeClr val="tx1"/>
                </a:solidFill>
              </a:rPr>
              <a:t>- El estudio de este proyecto expuso el entorno del mercado meta, los consumidores y un escenario financiero.  </a:t>
            </a:r>
            <a:br>
              <a:rPr lang="es-ES" sz="2400">
                <a:solidFill>
                  <a:schemeClr val="tx1"/>
                </a:solidFill>
              </a:rPr>
            </a:br>
            <a:r>
              <a:rPr lang="es-ES" sz="2400">
                <a:solidFill>
                  <a:schemeClr val="tx1"/>
                </a:solidFill>
              </a:rPr>
              <a:t/>
            </a:r>
            <a:br>
              <a:rPr lang="es-ES" sz="2400">
                <a:solidFill>
                  <a:schemeClr val="tx1"/>
                </a:solidFill>
              </a:rPr>
            </a:br>
            <a:r>
              <a:rPr lang="es-ES" sz="2400">
                <a:solidFill>
                  <a:schemeClr val="tx1"/>
                </a:solidFill>
              </a:rPr>
              <a:t>- Aceptación del 89.5% preferencias y disposiciones de compra.</a:t>
            </a:r>
            <a:br>
              <a:rPr lang="es-ES" sz="2400">
                <a:solidFill>
                  <a:schemeClr val="tx1"/>
                </a:solidFill>
              </a:rPr>
            </a:br>
            <a:r>
              <a:rPr lang="es-ES" sz="2400">
                <a:solidFill>
                  <a:schemeClr val="tx1"/>
                </a:solidFill>
              </a:rPr>
              <a:t/>
            </a:r>
            <a:br>
              <a:rPr lang="es-ES" sz="2400">
                <a:solidFill>
                  <a:schemeClr val="tx1"/>
                </a:solidFill>
              </a:rPr>
            </a:br>
            <a:r>
              <a:rPr lang="es-ES" sz="2400">
                <a:solidFill>
                  <a:schemeClr val="tx1"/>
                </a:solidFill>
              </a:rPr>
              <a:t>- El producto tiene una ventaja por ser pionero en la producción industrial de una galleta de soya. </a:t>
            </a:r>
          </a:p>
        </p:txBody>
      </p:sp>
      <p:sp>
        <p:nvSpPr>
          <p:cNvPr id="297988" name="Rectangle 4"/>
          <p:cNvSpPr>
            <a:spLocks noChangeArrowheads="1"/>
          </p:cNvSpPr>
          <p:nvPr/>
        </p:nvSpPr>
        <p:spPr bwMode="auto">
          <a:xfrm>
            <a:off x="3203575" y="620713"/>
            <a:ext cx="3048000" cy="946150"/>
          </a:xfrm>
          <a:prstGeom prst="rect">
            <a:avLst/>
          </a:prstGeom>
          <a:noFill/>
          <a:ln w="9525">
            <a:noFill/>
            <a:miter lim="800000"/>
            <a:headEnd/>
            <a:tailEnd/>
          </a:ln>
          <a:effectLst/>
        </p:spPr>
        <p:txBody>
          <a:bodyPr>
            <a:spAutoFit/>
          </a:bodyPr>
          <a:lstStyle/>
          <a:p>
            <a:r>
              <a:rPr lang="es-ES" sz="2800" b="1">
                <a:solidFill>
                  <a:schemeClr val="tx2"/>
                </a:solidFill>
                <a:effectLst>
                  <a:outerShdw blurRad="38100" dist="38100" dir="2700000" algn="tl">
                    <a:srgbClr val="000000"/>
                  </a:outerShdw>
                </a:effectLst>
              </a:rPr>
              <a:t>CONCLUSIONES</a:t>
            </a:r>
            <a:r>
              <a:rPr lang="es-ES" sz="2800">
                <a:solidFill>
                  <a:schemeClr val="tx2"/>
                </a:solidFill>
                <a:effectLst>
                  <a:outerShdw blurRad="38100" dist="38100" dir="2700000" algn="tl">
                    <a:srgbClr val="000000"/>
                  </a:outerShdw>
                </a:effectLst>
              </a:rPr>
              <a:t/>
            </a:r>
            <a:br>
              <a:rPr lang="es-ES" sz="2800">
                <a:solidFill>
                  <a:schemeClr val="tx2"/>
                </a:solidFill>
                <a:effectLst>
                  <a:outerShdw blurRad="38100" dist="38100" dir="2700000" algn="tl">
                    <a:srgbClr val="000000"/>
                  </a:outerShdw>
                </a:effectLst>
              </a:rPr>
            </a:br>
            <a:endParaRPr lang="es-ES" sz="28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11188" y="3213100"/>
            <a:ext cx="8229600" cy="1143000"/>
          </a:xfrm>
        </p:spPr>
        <p:txBody>
          <a:bodyPr/>
          <a:lstStyle/>
          <a:p>
            <a:pPr>
              <a:lnSpc>
                <a:spcPct val="130000"/>
              </a:lnSpc>
            </a:pPr>
            <a:r>
              <a:rPr lang="es-ES" sz="2400">
                <a:solidFill>
                  <a:schemeClr val="tx1"/>
                </a:solidFill>
              </a:rPr>
              <a:t>- Existe tendencia por parte de los consumidores hacia los productos dietéticos por lo que SOYLIGHT estará dentro de un mercado en expansión. </a:t>
            </a:r>
            <a:br>
              <a:rPr lang="es-ES" sz="2400">
                <a:solidFill>
                  <a:schemeClr val="tx1"/>
                </a:solidFill>
              </a:rPr>
            </a:br>
            <a:r>
              <a:rPr lang="es-ES" sz="2400">
                <a:solidFill>
                  <a:schemeClr val="tx1"/>
                </a:solidFill>
              </a:rPr>
              <a:t/>
            </a:r>
            <a:br>
              <a:rPr lang="es-ES" sz="2400">
                <a:solidFill>
                  <a:schemeClr val="tx1"/>
                </a:solidFill>
              </a:rPr>
            </a:br>
            <a:r>
              <a:rPr lang="es-ES" sz="2400">
                <a:solidFill>
                  <a:schemeClr val="tx1"/>
                </a:solidFill>
              </a:rPr>
              <a:t>- El precio del producto es sensible ante variaciones con respecto a los costos de materia prima.</a:t>
            </a:r>
            <a:br>
              <a:rPr lang="es-ES" sz="2400">
                <a:solidFill>
                  <a:schemeClr val="tx1"/>
                </a:solidFill>
              </a:rPr>
            </a:br>
            <a:r>
              <a:rPr lang="es-ES" sz="2400">
                <a:solidFill>
                  <a:schemeClr val="tx1"/>
                </a:solidFill>
              </a:rPr>
              <a:t/>
            </a:r>
            <a:br>
              <a:rPr lang="es-ES" sz="2400">
                <a:solidFill>
                  <a:schemeClr val="tx1"/>
                </a:solidFill>
              </a:rPr>
            </a:br>
            <a:r>
              <a:rPr lang="es-ES" sz="2400">
                <a:solidFill>
                  <a:schemeClr val="tx1"/>
                </a:solidFill>
              </a:rPr>
              <a:t>- Desde el punto de vista económico, es viable este proyecto dado que tiene una TIR de 40.03% y un valor actual neto (VAN) de $36.479.18 </a:t>
            </a:r>
          </a:p>
        </p:txBody>
      </p:sp>
      <p:sp>
        <p:nvSpPr>
          <p:cNvPr id="299011" name="Rectangle 3"/>
          <p:cNvSpPr>
            <a:spLocks noChangeArrowheads="1"/>
          </p:cNvSpPr>
          <p:nvPr/>
        </p:nvSpPr>
        <p:spPr bwMode="auto">
          <a:xfrm>
            <a:off x="3203575" y="549275"/>
            <a:ext cx="3048000" cy="946150"/>
          </a:xfrm>
          <a:prstGeom prst="rect">
            <a:avLst/>
          </a:prstGeom>
          <a:noFill/>
          <a:ln w="9525">
            <a:noFill/>
            <a:miter lim="800000"/>
            <a:headEnd/>
            <a:tailEnd/>
          </a:ln>
          <a:effectLst/>
        </p:spPr>
        <p:txBody>
          <a:bodyPr>
            <a:spAutoFit/>
          </a:bodyPr>
          <a:lstStyle/>
          <a:p>
            <a:r>
              <a:rPr lang="es-ES" sz="2800" b="1">
                <a:solidFill>
                  <a:schemeClr val="tx2"/>
                </a:solidFill>
                <a:effectLst>
                  <a:outerShdw blurRad="38100" dist="38100" dir="2700000" algn="tl">
                    <a:srgbClr val="000000"/>
                  </a:outerShdw>
                </a:effectLst>
              </a:rPr>
              <a:t>CONCLUSIONES</a:t>
            </a:r>
            <a:r>
              <a:rPr lang="es-ES" sz="2800">
                <a:solidFill>
                  <a:schemeClr val="tx2"/>
                </a:solidFill>
                <a:effectLst>
                  <a:outerShdw blurRad="38100" dist="38100" dir="2700000" algn="tl">
                    <a:srgbClr val="000000"/>
                  </a:outerShdw>
                </a:effectLst>
              </a:rPr>
              <a:t/>
            </a:r>
            <a:br>
              <a:rPr lang="es-ES" sz="2800">
                <a:solidFill>
                  <a:schemeClr val="tx2"/>
                </a:solidFill>
                <a:effectLst>
                  <a:outerShdw blurRad="38100" dist="38100" dir="2700000" algn="tl">
                    <a:srgbClr val="000000"/>
                  </a:outerShdw>
                </a:effectLst>
              </a:rPr>
            </a:br>
            <a:endParaRPr lang="es-ES" sz="28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827088" y="4365625"/>
            <a:ext cx="8066087" cy="1143000"/>
          </a:xfrm>
        </p:spPr>
        <p:txBody>
          <a:bodyPr/>
          <a:lstStyle/>
          <a:p>
            <a:pPr algn="just">
              <a:lnSpc>
                <a:spcPct val="110000"/>
              </a:lnSpc>
            </a:pPr>
            <a:r>
              <a:rPr lang="es-ES" sz="2400">
                <a:solidFill>
                  <a:schemeClr val="tx1"/>
                </a:solidFill>
              </a:rPr>
              <a:t>Se sugiere una fuerte alianza estratégica con los proveedores e intermediarios con la finalidad de formar un grupo funcional para neutralizar posibles  competidores o nuevos entrantes en el mercado.</a:t>
            </a:r>
          </a:p>
        </p:txBody>
      </p:sp>
      <p:sp>
        <p:nvSpPr>
          <p:cNvPr id="300035" name="Rectangle 3"/>
          <p:cNvSpPr>
            <a:spLocks noChangeArrowheads="1"/>
          </p:cNvSpPr>
          <p:nvPr/>
        </p:nvSpPr>
        <p:spPr bwMode="auto">
          <a:xfrm>
            <a:off x="2916238" y="620713"/>
            <a:ext cx="3878262" cy="519112"/>
          </a:xfrm>
          <a:prstGeom prst="rect">
            <a:avLst/>
          </a:prstGeom>
          <a:noFill/>
          <a:ln w="9525">
            <a:noFill/>
            <a:miter lim="800000"/>
            <a:headEnd/>
            <a:tailEnd/>
          </a:ln>
          <a:effectLst/>
        </p:spPr>
        <p:txBody>
          <a:bodyPr wrap="none">
            <a:spAutoFit/>
          </a:bodyPr>
          <a:lstStyle/>
          <a:p>
            <a:r>
              <a:rPr lang="es-ES" sz="2800" b="1">
                <a:solidFill>
                  <a:schemeClr val="tx2"/>
                </a:solidFill>
                <a:effectLst>
                  <a:outerShdw blurRad="38100" dist="38100" dir="2700000" algn="tl">
                    <a:srgbClr val="000000"/>
                  </a:outerShdw>
                </a:effectLst>
              </a:rPr>
              <a:t>RECOMENDACIONES</a:t>
            </a:r>
          </a:p>
        </p:txBody>
      </p:sp>
      <p:sp>
        <p:nvSpPr>
          <p:cNvPr id="300036" name="Rectangle 4"/>
          <p:cNvSpPr>
            <a:spLocks noChangeArrowheads="1"/>
          </p:cNvSpPr>
          <p:nvPr/>
        </p:nvSpPr>
        <p:spPr bwMode="auto">
          <a:xfrm>
            <a:off x="827088" y="2060575"/>
            <a:ext cx="7848600" cy="1698625"/>
          </a:xfrm>
          <a:prstGeom prst="rect">
            <a:avLst/>
          </a:prstGeom>
          <a:noFill/>
          <a:ln w="9525">
            <a:noFill/>
            <a:miter lim="800000"/>
            <a:headEnd/>
            <a:tailEnd/>
          </a:ln>
          <a:effectLst/>
        </p:spPr>
        <p:txBody>
          <a:bodyPr>
            <a:spAutoFit/>
          </a:bodyPr>
          <a:lstStyle/>
          <a:p>
            <a:pPr algn="just">
              <a:lnSpc>
                <a:spcPct val="110000"/>
              </a:lnSpc>
            </a:pPr>
            <a:r>
              <a:rPr lang="es-ES" sz="2400">
                <a:effectLst>
                  <a:outerShdw blurRad="38100" dist="38100" dir="2700000" algn="tl">
                    <a:srgbClr val="000000"/>
                  </a:outerShdw>
                </a:effectLst>
              </a:rPr>
              <a:t>En estos tipos de productos de consumo son importantes las investigaciones de mercado de forma periódica para determinar tendencias y características  de los consumidores actuales y futuro.</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684213" y="3141663"/>
            <a:ext cx="7848600" cy="1143000"/>
          </a:xfrm>
        </p:spPr>
        <p:txBody>
          <a:bodyPr/>
          <a:lstStyle/>
          <a:p>
            <a:pPr algn="just">
              <a:lnSpc>
                <a:spcPct val="120000"/>
              </a:lnSpc>
            </a:pPr>
            <a:r>
              <a:rPr lang="es-ES" sz="2400">
                <a:solidFill>
                  <a:schemeClr val="tx1"/>
                </a:solidFill>
              </a:rPr>
              <a:t>Se recomienda al Gobierno y las Cámaras de Producción, de Comercio y de la Pequeña Industria del Guayas fomentar proyectos para pequeñas y medianas empresas  financiando los recursos necesarios a bajas tasas y con meses de gracia dando de esta manera, un impulso a la economía local y nacional.</a:t>
            </a:r>
          </a:p>
        </p:txBody>
      </p:sp>
      <p:sp>
        <p:nvSpPr>
          <p:cNvPr id="363524" name="Rectangle 4"/>
          <p:cNvSpPr>
            <a:spLocks noChangeArrowheads="1"/>
          </p:cNvSpPr>
          <p:nvPr/>
        </p:nvSpPr>
        <p:spPr bwMode="auto">
          <a:xfrm>
            <a:off x="2916238" y="620713"/>
            <a:ext cx="3878262" cy="519112"/>
          </a:xfrm>
          <a:prstGeom prst="rect">
            <a:avLst/>
          </a:prstGeom>
          <a:noFill/>
          <a:ln w="9525">
            <a:noFill/>
            <a:miter lim="800000"/>
            <a:headEnd/>
            <a:tailEnd/>
          </a:ln>
          <a:effectLst/>
        </p:spPr>
        <p:txBody>
          <a:bodyPr wrap="none">
            <a:spAutoFit/>
          </a:bodyPr>
          <a:lstStyle/>
          <a:p>
            <a:r>
              <a:rPr lang="es-ES" sz="2800" b="1">
                <a:solidFill>
                  <a:schemeClr val="tx2"/>
                </a:solidFill>
                <a:effectLst>
                  <a:outerShdw blurRad="38100" dist="38100" dir="2700000" algn="tl">
                    <a:srgbClr val="000000"/>
                  </a:outerShdw>
                </a:effectLst>
              </a:rPr>
              <a:t>RECOMENDACIONES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8" name="Picture 4"/>
          <p:cNvPicPr>
            <a:picLocks noChangeAspect="1" noChangeArrowheads="1"/>
          </p:cNvPicPr>
          <p:nvPr/>
        </p:nvPicPr>
        <p:blipFill>
          <a:blip r:embed="rId2"/>
          <a:srcRect/>
          <a:stretch>
            <a:fillRect/>
          </a:stretch>
        </p:blipFill>
        <p:spPr bwMode="auto">
          <a:xfrm>
            <a:off x="250825" y="1557338"/>
            <a:ext cx="8893175" cy="3179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porting Progress or Status">
  <a:themeElements>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Reporting Progress or Statu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Reporting Progress or Statu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Reporting Progress or Statu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a:themeElements>
    <a:clrScheme name="defaul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default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1551</TotalTime>
  <Words>654</Words>
  <Application>Microsoft Office PowerPoint</Application>
  <PresentationFormat>Presentación en pantalla (4:3)</PresentationFormat>
  <Paragraphs>136</Paragraphs>
  <Slides>98</Slides>
  <Notes>0</Notes>
  <HiddenSlides>0</HiddenSlides>
  <MMClips>0</MMClips>
  <ScaleCrop>false</ScaleCrop>
  <HeadingPairs>
    <vt:vector size="8" baseType="variant">
      <vt:variant>
        <vt:lpstr>Fuentes usadas</vt:lpstr>
      </vt:variant>
      <vt:variant>
        <vt:i4>6</vt:i4>
      </vt:variant>
      <vt:variant>
        <vt:lpstr>Tema</vt:lpstr>
      </vt:variant>
      <vt:variant>
        <vt:i4>7</vt:i4>
      </vt:variant>
      <vt:variant>
        <vt:lpstr>Servidores OLE incrustados</vt:lpstr>
      </vt:variant>
      <vt:variant>
        <vt:i4>1</vt:i4>
      </vt:variant>
      <vt:variant>
        <vt:lpstr>Títulos de diapositiva</vt:lpstr>
      </vt:variant>
      <vt:variant>
        <vt:i4>98</vt:i4>
      </vt:variant>
    </vt:vector>
  </HeadingPairs>
  <TitlesOfParts>
    <vt:vector size="112" baseType="lpstr">
      <vt:lpstr>Arial</vt:lpstr>
      <vt:lpstr>Times New Roman</vt:lpstr>
      <vt:lpstr>Verdana</vt:lpstr>
      <vt:lpstr>Wingdings</vt:lpstr>
      <vt:lpstr>Garamond</vt:lpstr>
      <vt:lpstr>Tahoma</vt:lpstr>
      <vt:lpstr>Eclipse</vt:lpstr>
      <vt:lpstr>Edge</vt:lpstr>
      <vt:lpstr>Reporting Progress or Status</vt:lpstr>
      <vt:lpstr>Layers</vt:lpstr>
      <vt:lpstr>Blends</vt:lpstr>
      <vt:lpstr>default</vt:lpstr>
      <vt:lpstr>Textured</vt:lpstr>
      <vt:lpstr>Gráfico de Microsoft Office Excel</vt:lpstr>
      <vt:lpstr>Diapositiva 1</vt:lpstr>
      <vt:lpstr>SOYLIGHT </vt:lpstr>
      <vt:lpstr>- Precio justo y de nuevas características  - Satisfaga al consumidor   - Calidad e imagen </vt:lpstr>
      <vt:lpstr>SOYLIGHT, es hablar de tres factores:  * Calidad   * Frescura del producto   * Salud de los consumidores   </vt:lpstr>
      <vt:lpstr> Galleta de Soya como un producto de consumo, destinado como suplemento alimenticio en los consumidores que se preocupan por su salud y su estado físico. </vt:lpstr>
      <vt:lpstr> 1) Contenido alto de proteínas.  2) Ayuda a prevenir el cáncer al seno, próstata, colon y útero.  3) Previene las enfermedades del corazón.  4) Ayuda a prevenir las Osteoporosis.  5) Previene y alivia los síntomas de la menopausia.  6) Aporte de otros nutrientes minerales. </vt:lpstr>
      <vt:lpstr>OBJETIVO GENERAL DEL PROYECTO    - Elaborar un plan estratégico de mercadeo.   - Analizar el grado de aceptación y preferencia de los consumidores.  - Comercializar la galleta mediante herramientas y estrategias de marketing.   - Maximizar los beneficios proyectados.</vt:lpstr>
      <vt:lpstr>INVESTIGACION DE MERCADOS</vt:lpstr>
      <vt:lpstr>- Estudio Cualitativo   - Estudio Cuantitativo </vt:lpstr>
      <vt:lpstr> Propósito de la investigación  - Disposición  de consumo y determinar preferencias de ingredientes adicionales.    - Producción de SOYLIGHT: Dulce o de Sal    - Un precio que se ajuste disposición de los consumidores y a los objetivos financieros.</vt:lpstr>
      <vt:lpstr>- Determinar el nivel de frecuencia de consumo de las galletas de Soya.  - Determinar el grado de aceptación de la galleta en el mercado local.  - Establecer el precio que los consumidores estarían dispuesto a pagar por la galleta. </vt:lpstr>
      <vt:lpstr>- El principal motivo para la compra de galletas es el precio.   - El 60% de las personas están dispuestas a consumir la galleta de soya.  - El 60% de las personas prefieren consumir una galleta de soya de dulce.  - La mitad de los consumidores prefieren adquirir la galleta en las tiendas.</vt:lpstr>
      <vt:lpstr>  Los límites del estudio: población de edades comprendidas 28 a 65 años  del sexo masculino y femenino, pertenecientes a la clase social media y alta en Guayaquil.</vt:lpstr>
      <vt:lpstr>Diapositiva 14</vt:lpstr>
      <vt:lpstr>     Grupo Focal  - Mercado meta conformada por cinco hombres y por cinco mujeres de clase social media alta y alta.   - Un moderador.   - Dos tipos de galletas de soya para realizar la prueba de consumo: Sal y Dulce.   - Con la galleta de dulce: Buen sabor y falta de consistencia. </vt:lpstr>
      <vt:lpstr> - Con galleta de soya sal: buena consistencia pero la de dulce es mejor sabor.  “Los productos dietéticos no son deliciosos para consumirlos pero se debe marcar la diferencia”.  - Incluir un valor agregado como productos naturales.  - Tamaño de las galletas: 4 cm. de diámetro y 4 mm. de espesor.  - Distribución en los supermercados y centros naturistas.</vt:lpstr>
      <vt:lpstr>Un cuestionario de 12 preguntas de escala dicotómica y de opción múltiple sin preguntas abiertas.   Población: 28 - 65 años del sexo masculino y femenino, clase social media y alta en la ciudad Guayaquil.  </vt:lpstr>
      <vt:lpstr>Diapositiva 18</vt:lpstr>
      <vt:lpstr> Definición del marco muestral: áreas geográficas  de la cuidad de Guayaquil: norte, centro y sur.  </vt:lpstr>
      <vt:lpstr>Diapositiva 20</vt:lpstr>
      <vt:lpstr>    Las variables independientes como sexo, edad y sector urbano VS. variables dependientes como preferencias, gustos, opiniones, etc. mediante tablas cruzadas.</vt:lpstr>
      <vt:lpstr>Sexo / variables dependientes TABLA #1 Sexo comparado con disposición de consumo</vt:lpstr>
      <vt:lpstr>- Aceptación del 89.5% por parte de los consumidores  - Las mujeres con mayor preferencia que hombres hacia SOYLIGHT (mujeres 57.5% y hombres 42.5%).  - La galleta de sal y de dulce. No existe diferencia significativa por esta preferencia.  - Los consumidores preferirán consumir la galleta SOYLIGHT una o dos veces por semana.</vt:lpstr>
      <vt:lpstr>- Precio: el 59.8% pagarían $0.35 con mayor preferencia las mujeres sobre los hombres (60.3% y 39.7%).  - Lugar: supermercados y tiendas. Existe una minoría en gimnasios y restaurantes vegetarianos.  - Ingredientes: miel, nuez y queso.   - Aceptación muy favorable hacia la galleta dentro de los grupo de edades con niveles del 83% excepto en las edades de 58 o más años con aceptación del 71.4%.  - De los 58 o más años, no es un grupo representativo.  - Por tanto, el mercado meta será proyectado entre las edades de 28 a los 47 años.  </vt:lpstr>
      <vt:lpstr>- Sectores urbanos: el norte posee un mayor peso de ponderación de aceptación (48.6%),  el sur 38.8% y el centro 12.6%.   - Frecuencia de consumo: los habitantes del norte tienen una mayor ponderación de consumo (norte 48.6%, sur 38.8% y centro 12.6%).   - Todos los sectores dispuestos a pagar $0.35 con mayor ponderación en norte (47.7%), sur (37.9%) y centro (14.5%).  </vt:lpstr>
      <vt:lpstr>ANÁLISIS DE LA EMPRESA</vt:lpstr>
      <vt:lpstr>La Misión Empresarial “Contribuir en la alimentación de nuestros consumidores con un excelente producto nutricional y saludable”.     Visión Empresarial “Ser una empresa con los mejores estándares de calidad en galletas dietéticas y número uno en el mercado local con enfoque de expansión a nivel nacional”.  </vt:lpstr>
      <vt:lpstr>Segmentación del mercado Del análisis de la IM, el mercado meta: 28 a 47 años para clase social media superior a una alta inferior.    Medición de la demanda. Cuadro de la población del área urbana, por grupos principales de ocupación, según sexo y grupos de edad en la ciudad en Guayaquil. </vt:lpstr>
      <vt:lpstr>Diapositiva 29</vt:lpstr>
      <vt:lpstr>Total de demanda anual de SOYLIGHT =   Total de prospecto X participación (10%) X aceptación(89%) X núm. Prom. de consumo anual(5*12).  T = 86865 ( 0.10)(0.89)(60) T = 463.859 galletas por año  Por lo tanto, la demanda de la galleta SOYLIGHT está en función del número de consumidores, de la frecuencia de consumo y de la participación de mercado. </vt:lpstr>
      <vt:lpstr>Diapositiva 31</vt:lpstr>
      <vt:lpstr>Análisis FODA </vt:lpstr>
      <vt:lpstr> SOYLIGHT mantiene con una demanda latente.  Innovación en galletas de soya en mercado local.  Precio accesible a nuestro mercado meta.  SOYLIGHT está elaborado con materias prima nutricionales y alimenticias.  Alta coordinación vertical entre producción y comercialización </vt:lpstr>
      <vt:lpstr>El mercado no está saturado ni existe monopolio con esta clase de producto.  Existe gran aceptación en el mercado local por productos naturales y nutricionales.  Posibilidad de desarrollar y diferenciar SOYLIGHT para mercados nacionales y exportación.  Factibilidad de crear una cultura nutricional en los consumidores mediante publicidad y promociones.</vt:lpstr>
      <vt:lpstr>Producto totalmente innovador, lento crecimiento en las ventas.  Los costos materia prima son altos.   Falta de información acerca de este producto.  Difícil acceso al crédito en la producción.</vt:lpstr>
      <vt:lpstr>Negativa percepción hacia los productos de soya.  Falta de control en el margen de utilidades intermediarios.  Alza de precio de la harina de soya (materia prima).  Introducción de una nueva galleta de soya.  Sustitutos con un buen desempeño nutricional.  Reducción del consumo (como variable macroeconómica). </vt:lpstr>
      <vt:lpstr>Análisis de la Matriz Crecimiento/Participación del Boston Consulting Group (BCG)</vt:lpstr>
      <vt:lpstr>Análisis de Expansión de Producto/Mercado de Ansoff </vt:lpstr>
      <vt:lpstr>Diapositiva 39</vt:lpstr>
      <vt:lpstr>Diapositiva 40</vt:lpstr>
      <vt:lpstr> Alianzas con tiendas y supermercados del norte y sur, centros nutricionales y mayoristas.   Muestras gratuitas y descuentos para la introducción rápida de SOYLIGHT.  Página Web: información, inquietudes y preferencias.   Folletos y afiches.   Sorteos semestrales para inscripciones anuales del gimnasio “Gold`s Gym”.</vt:lpstr>
      <vt:lpstr>Marketing Mix </vt:lpstr>
      <vt:lpstr>Marketing Mix </vt:lpstr>
      <vt:lpstr>Precio  Según IM, el 60% de consumidores pagarían $0.35.   Análisis de costo características y competencia para encontrar  precio que justifique SOYLIGHT.  Forma de pago: contado (efectivo, cheques, etc.) y crédito (facturas por cobrar).</vt:lpstr>
      <vt:lpstr>ESTUDIO TÉCNICO DEL PROYECTO</vt:lpstr>
      <vt:lpstr>Ubicación Geográfica de la empresa SOYLIGHT </vt:lpstr>
      <vt:lpstr>Tamaño de la fábrica SOYLIGHT  Área del local: 220 mts2 (60 mts2 oficinas y 160 mts2 producción).</vt:lpstr>
      <vt:lpstr>Organigrama de la empresa SOYLIGHT </vt:lpstr>
      <vt:lpstr>Mezclado: Mezcladora automática de dos ciclos durante 10 minutos.   Amasado: Tiempo: 1 minuto por cada bandeja (66.04cm. x 45.72cm.).  Formado: Plantillas prediseñadas, cada bandeja contienen 77 galletas.    Leudado: Reposar 40 min. en las estanterías para volumen y consistencia ideal.   Horneado: 2 Hornos precalentados de 10 pisos para una parada (20 bandejas de 77 galletas cada una). Reposo para su enfriamiento.  Empaquetado:  8 galletas por cada paquete selladas mediante calor.</vt:lpstr>
      <vt:lpstr>Diapositiva 50</vt:lpstr>
      <vt:lpstr>Inversiones</vt:lpstr>
      <vt:lpstr>Inversión Fija </vt:lpstr>
      <vt:lpstr>Inversión Fija (continuación) </vt:lpstr>
      <vt:lpstr>Inversión Diferida</vt:lpstr>
      <vt:lpstr>Diapositiva 55</vt:lpstr>
      <vt:lpstr>Inversiones Diferidas (continuación)</vt:lpstr>
      <vt:lpstr>Capital de Operación </vt:lpstr>
      <vt:lpstr>Diapositiva 58</vt:lpstr>
      <vt:lpstr>INVERSION TOTAL</vt:lpstr>
      <vt:lpstr>ANÁLISIS FINANCIERO Y ECONÓMICO</vt:lpstr>
      <vt:lpstr>PRESUPUESTO DE GASTOS</vt:lpstr>
      <vt:lpstr>Diapositiva 62</vt:lpstr>
      <vt:lpstr>Diapositiva 63</vt:lpstr>
      <vt:lpstr>Diapositiva 64</vt:lpstr>
      <vt:lpstr>Diapositiva 65</vt:lpstr>
      <vt:lpstr>Diapositiva 66</vt:lpstr>
      <vt:lpstr>Diapositiva 67</vt:lpstr>
      <vt:lpstr>Diapositiva 68</vt:lpstr>
      <vt:lpstr>Costos directos de fabricación </vt:lpstr>
      <vt:lpstr>Diapositiva 70</vt:lpstr>
      <vt:lpstr>Diapositiva 71</vt:lpstr>
      <vt:lpstr>Gastos indirectos de fabricación </vt:lpstr>
      <vt:lpstr>Gastos indirectos de fabricación </vt:lpstr>
      <vt:lpstr>Gastos indirectos de fabricación </vt:lpstr>
      <vt:lpstr>Resumen de Gastos indirectos de fabricación</vt:lpstr>
      <vt:lpstr>COSTO DE VENTA</vt:lpstr>
      <vt:lpstr>COSTO DE VENTA (continuación)</vt:lpstr>
      <vt:lpstr>Estado de Pérdidas y Ganancias SOYLIGHT  (1er – 5to año) </vt:lpstr>
      <vt:lpstr>Estado de Pérdidas y Ganancias SOYLIGHT (1er – 5to año) </vt:lpstr>
      <vt:lpstr>Diapositiva 80</vt:lpstr>
      <vt:lpstr>PLAN DE VENTAS Y RECAUDACIONES </vt:lpstr>
      <vt:lpstr>PLAN DE DESEMBOLSOS </vt:lpstr>
      <vt:lpstr>Diapositiva 83</vt:lpstr>
      <vt:lpstr>Diapositiva 84</vt:lpstr>
      <vt:lpstr>Diapositiva 85</vt:lpstr>
      <vt:lpstr>BALANCE GENERAL  PROYECTADO DE SOYLIGHT</vt:lpstr>
      <vt:lpstr>Diapositiva 87</vt:lpstr>
      <vt:lpstr>Diapositiva 88</vt:lpstr>
      <vt:lpstr>TASA INTERNA DE RETORNO Y VALOR ACTUAL NETO </vt:lpstr>
      <vt:lpstr>TASA INTERNA DE RETORNO DE SOYLIGHT  Evaluación del proyecto:  tasa de descuento del 22.72%, TIR de  proyecto industrial de elaboración de harina de haba para la provincia del Guayas con una inversión aproximada de $36.000 y VAN de $31.254,00 en un horizonte de 10 años. </vt:lpstr>
      <vt:lpstr>Diapositiva 91</vt:lpstr>
      <vt:lpstr>RETORNO DE LA INVERSION</vt:lpstr>
      <vt:lpstr>Diapositiva 93</vt:lpstr>
      <vt:lpstr> - Con herramientas de marketing, producción y finanzas introducir una nueva propuesta en galletas dietéticas.   - El estudio de este proyecto expuso el entorno del mercado meta, los consumidores y un escenario financiero.    - Aceptación del 89.5% preferencias y disposiciones de compra.  - El producto tiene una ventaja por ser pionero en la producción industrial de una galleta de soya. </vt:lpstr>
      <vt:lpstr>- Existe tendencia por parte de los consumidores hacia los productos dietéticos por lo que SOYLIGHT estará dentro de un mercado en expansión.   - El precio del producto es sensible ante variaciones con respecto a los costos de materia prima.  - Desde el punto de vista económico, es viable este proyecto dado que tiene una TIR de 40.03% y un valor actual neto (VAN) de $36.479.18 </vt:lpstr>
      <vt:lpstr>Se sugiere una fuerte alianza estratégica con los proveedores e intermediarios con la finalidad de formar un grupo funcional para neutralizar posibles  competidores o nuevos entrantes en el mercado.</vt:lpstr>
      <vt:lpstr>Se recomienda al Gobierno y las Cámaras de Producción, de Comercio y de la Pequeña Industria del Guayas fomentar proyectos para pequeñas y medianas empresas  financiando los recursos necesarios a bajas tasas y con meses de gracia dando de esta manera, un impulso a la economía local y nacional.</vt:lpstr>
      <vt:lpstr>Diapositiva 98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SOYLIGHT </dc:title>
  <dc:creator>Francisco Xavier Aguirre</dc:creator>
  <cp:lastModifiedBy>Administrador</cp:lastModifiedBy>
  <cp:revision>29</cp:revision>
  <dcterms:created xsi:type="dcterms:W3CDTF">2004-08-04T04:16:02Z</dcterms:created>
  <dcterms:modified xsi:type="dcterms:W3CDTF">2009-12-11T16:48:48Z</dcterms:modified>
</cp:coreProperties>
</file>