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 id="256" r:id="rId3"/>
    <p:sldId id="291" r:id="rId4"/>
    <p:sldId id="258" r:id="rId5"/>
    <p:sldId id="289"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90" r:id="rId21"/>
    <p:sldId id="259" r:id="rId22"/>
    <p:sldId id="260" r:id="rId23"/>
    <p:sldId id="261" r:id="rId24"/>
    <p:sldId id="262" r:id="rId25"/>
    <p:sldId id="263" r:id="rId26"/>
    <p:sldId id="264" r:id="rId27"/>
    <p:sldId id="265" r:id="rId28"/>
    <p:sldId id="266" r:id="rId29"/>
    <p:sldId id="268" r:id="rId30"/>
    <p:sldId id="267" r:id="rId31"/>
    <p:sldId id="269" r:id="rId32"/>
    <p:sldId id="270" r:id="rId33"/>
    <p:sldId id="271" r:id="rId34"/>
    <p:sldId id="292" r:id="rId35"/>
    <p:sldId id="286" r:id="rId36"/>
    <p:sldId id="287" r:id="rId37"/>
    <p:sldId id="288" r:id="rId3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8" autoAdjust="0"/>
    <p:restoredTop sz="86441" autoAdjust="0"/>
  </p:normalViewPr>
  <p:slideViewPr>
    <p:cSldViewPr>
      <p:cViewPr>
        <p:scale>
          <a:sx n="66" d="100"/>
          <a:sy n="66" d="100"/>
        </p:scale>
        <p:origin x="-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010" name="Group 2"/>
          <p:cNvGrpSpPr>
            <a:grpSpLocks/>
          </p:cNvGrpSpPr>
          <p:nvPr/>
        </p:nvGrpSpPr>
        <p:grpSpPr bwMode="auto">
          <a:xfrm>
            <a:off x="0" y="0"/>
            <a:ext cx="9140825" cy="6850063"/>
            <a:chOff x="0" y="0"/>
            <a:chExt cx="5758" cy="4315"/>
          </a:xfrm>
        </p:grpSpPr>
        <p:grpSp>
          <p:nvGrpSpPr>
            <p:cNvPr id="43011" name="Group 3"/>
            <p:cNvGrpSpPr>
              <a:grpSpLocks/>
            </p:cNvGrpSpPr>
            <p:nvPr userDrawn="1"/>
          </p:nvGrpSpPr>
          <p:grpSpPr bwMode="auto">
            <a:xfrm>
              <a:off x="1728" y="2230"/>
              <a:ext cx="4027" cy="2085"/>
              <a:chOff x="1728" y="2230"/>
              <a:chExt cx="4027" cy="2085"/>
            </a:xfrm>
          </p:grpSpPr>
          <p:sp>
            <p:nvSpPr>
              <p:cNvPr id="43012"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3013"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3014"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3015"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3016"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3017"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3018"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3019" name="Rectangle 11"/>
          <p:cNvSpPr>
            <a:spLocks noGrp="1" noChangeArrowheads="1"/>
          </p:cNvSpPr>
          <p:nvPr>
            <p:ph type="ctrTitle" sz="quarter"/>
          </p:nvPr>
        </p:nvSpPr>
        <p:spPr>
          <a:xfrm>
            <a:off x="685800" y="1736725"/>
            <a:ext cx="7772400" cy="1920875"/>
          </a:xfrm>
        </p:spPr>
        <p:txBody>
          <a:bodyPr/>
          <a:lstStyle>
            <a:lvl1pPr>
              <a:defRPr sz="6000"/>
            </a:lvl1pPr>
          </a:lstStyle>
          <a:p>
            <a:r>
              <a:rPr lang="es-ES"/>
              <a:t>Haga clic para cambiar el estilo de título	</a:t>
            </a:r>
          </a:p>
        </p:txBody>
      </p:sp>
      <p:sp>
        <p:nvSpPr>
          <p:cNvPr id="4302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3021" name="Rectangle 13"/>
          <p:cNvSpPr>
            <a:spLocks noGrp="1" noChangeArrowheads="1"/>
          </p:cNvSpPr>
          <p:nvPr>
            <p:ph type="dt" sz="quarter" idx="2"/>
          </p:nvPr>
        </p:nvSpPr>
        <p:spPr>
          <a:xfrm>
            <a:off x="457200" y="6248400"/>
            <a:ext cx="2133600" cy="476250"/>
          </a:xfrm>
        </p:spPr>
        <p:txBody>
          <a:bodyPr/>
          <a:lstStyle>
            <a:lvl1pPr>
              <a:defRPr/>
            </a:lvl1pPr>
          </a:lstStyle>
          <a:p>
            <a:endParaRPr lang="es-ES"/>
          </a:p>
        </p:txBody>
      </p:sp>
      <p:sp>
        <p:nvSpPr>
          <p:cNvPr id="43022" name="Rectangle 14"/>
          <p:cNvSpPr>
            <a:spLocks noGrp="1" noChangeArrowheads="1"/>
          </p:cNvSpPr>
          <p:nvPr>
            <p:ph type="ftr" sz="quarter" idx="3"/>
          </p:nvPr>
        </p:nvSpPr>
        <p:spPr>
          <a:xfrm>
            <a:off x="3124200" y="6251575"/>
            <a:ext cx="2895600" cy="476250"/>
          </a:xfrm>
        </p:spPr>
        <p:txBody>
          <a:bodyPr/>
          <a:lstStyle>
            <a:lvl1pPr>
              <a:defRPr/>
            </a:lvl1pPr>
          </a:lstStyle>
          <a:p>
            <a:endParaRPr lang="es-ES"/>
          </a:p>
        </p:txBody>
      </p:sp>
      <p:sp>
        <p:nvSpPr>
          <p:cNvPr id="43023" name="Rectangle 15"/>
          <p:cNvSpPr>
            <a:spLocks noGrp="1" noChangeArrowheads="1"/>
          </p:cNvSpPr>
          <p:nvPr>
            <p:ph type="sldNum" sz="quarter" idx="4"/>
          </p:nvPr>
        </p:nvSpPr>
        <p:spPr>
          <a:xfrm>
            <a:off x="6553200" y="6254750"/>
            <a:ext cx="2133600" cy="476250"/>
          </a:xfrm>
        </p:spPr>
        <p:txBody>
          <a:bodyPr/>
          <a:lstStyle>
            <a:lvl1pPr>
              <a:defRPr/>
            </a:lvl1pPr>
          </a:lstStyle>
          <a:p>
            <a:fld id="{42602FE0-4E38-49BB-AFFB-96F6E5F2631F}" type="slidenum">
              <a:rPr lang="es-ES"/>
              <a:pPr/>
              <a:t>‹Nº›</a:t>
            </a:fld>
            <a:endParaRPr lang="es-E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650A9966-C941-4C57-B056-486974FDB72F}"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349C07F6-569B-49FC-8FAD-1300FB4BA438}"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lstStyle/>
          <a:p>
            <a:endParaRPr lang="es-ES"/>
          </a:p>
        </p:txBody>
      </p:sp>
      <p:sp>
        <p:nvSpPr>
          <p:cNvPr id="4" name="3 Marcador de fecha"/>
          <p:cNvSpPr>
            <a:spLocks noGrp="1"/>
          </p:cNvSpPr>
          <p:nvPr>
            <p:ph type="dt" sz="half" idx="10"/>
          </p:nvPr>
        </p:nvSpPr>
        <p:spPr>
          <a:xfrm>
            <a:off x="457200" y="6251575"/>
            <a:ext cx="2133600" cy="476250"/>
          </a:xfrm>
        </p:spPr>
        <p:txBody>
          <a:bodyPr/>
          <a:lstStyle>
            <a:lvl1pPr>
              <a:defRPr/>
            </a:lvl1pPr>
          </a:lstStyle>
          <a:p>
            <a:endParaRPr lang="es-ES"/>
          </a:p>
        </p:txBody>
      </p:sp>
      <p:sp>
        <p:nvSpPr>
          <p:cNvPr id="5" name="4 Marcador de número de diapositiva"/>
          <p:cNvSpPr>
            <a:spLocks noGrp="1"/>
          </p:cNvSpPr>
          <p:nvPr>
            <p:ph type="sldNum" sz="quarter" idx="11"/>
          </p:nvPr>
        </p:nvSpPr>
        <p:spPr>
          <a:xfrm>
            <a:off x="6553200" y="6248400"/>
            <a:ext cx="2133600" cy="476250"/>
          </a:xfrm>
        </p:spPr>
        <p:txBody>
          <a:bodyPr/>
          <a:lstStyle>
            <a:lvl1pPr>
              <a:defRPr/>
            </a:lvl1pPr>
          </a:lstStyle>
          <a:p>
            <a:fld id="{9A638663-8C5D-41F6-861C-B883EDDF272C}" type="slidenum">
              <a:rPr lang="es-ES"/>
              <a:pPr/>
              <a:t>‹Nº›</a:t>
            </a:fld>
            <a:endParaRPr lang="es-ES"/>
          </a:p>
        </p:txBody>
      </p:sp>
      <p:sp>
        <p:nvSpPr>
          <p:cNvPr id="6" name="5 Marcador de pie de página"/>
          <p:cNvSpPr>
            <a:spLocks noGrp="1"/>
          </p:cNvSpPr>
          <p:nvPr>
            <p:ph type="ftr" sz="quarter" idx="12"/>
          </p:nvPr>
        </p:nvSpPr>
        <p:spPr>
          <a:xfrm>
            <a:off x="3124200" y="6248400"/>
            <a:ext cx="2895600" cy="476250"/>
          </a:xfrm>
        </p:spPr>
        <p:txBody>
          <a:bodyPr/>
          <a:lstStyle>
            <a:lvl1pPr>
              <a:defRPr/>
            </a:lvl1pPr>
          </a:lstStyle>
          <a:p>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535EABB0-8023-4411-AF3A-AC52C36AE3E0}"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D2408FF4-95B7-440F-AC13-CBC003A94AA7}" type="slidenum">
              <a:rPr lang="es-ES"/>
              <a:pPr/>
              <a:t>‹Nº›</a:t>
            </a:fld>
            <a:endParaRPr lang="es-ES"/>
          </a:p>
        </p:txBody>
      </p:sp>
      <p:sp>
        <p:nvSpPr>
          <p:cNvPr id="6" name="5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3FA14878-499C-4008-9631-B99DC743489E}" type="slidenum">
              <a:rPr lang="es-ES"/>
              <a:pPr/>
              <a:t>‹Nº›</a:t>
            </a:fld>
            <a:endParaRPr lang="es-ES"/>
          </a:p>
        </p:txBody>
      </p:sp>
      <p:sp>
        <p:nvSpPr>
          <p:cNvPr id="7" name="6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número de diapositiva"/>
          <p:cNvSpPr>
            <a:spLocks noGrp="1"/>
          </p:cNvSpPr>
          <p:nvPr>
            <p:ph type="sldNum" sz="quarter" idx="11"/>
          </p:nvPr>
        </p:nvSpPr>
        <p:spPr/>
        <p:txBody>
          <a:bodyPr/>
          <a:lstStyle>
            <a:lvl1pPr>
              <a:defRPr/>
            </a:lvl1pPr>
          </a:lstStyle>
          <a:p>
            <a:fld id="{79D2065B-F9C4-4ADA-9821-331843D3D8C4}" type="slidenum">
              <a:rPr lang="es-ES"/>
              <a:pPr/>
              <a:t>‹Nº›</a:t>
            </a:fld>
            <a:endParaRPr lang="es-ES"/>
          </a:p>
        </p:txBody>
      </p:sp>
      <p:sp>
        <p:nvSpPr>
          <p:cNvPr id="9" name="8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número de diapositiva"/>
          <p:cNvSpPr>
            <a:spLocks noGrp="1"/>
          </p:cNvSpPr>
          <p:nvPr>
            <p:ph type="sldNum" sz="quarter" idx="11"/>
          </p:nvPr>
        </p:nvSpPr>
        <p:spPr/>
        <p:txBody>
          <a:bodyPr/>
          <a:lstStyle>
            <a:lvl1pPr>
              <a:defRPr/>
            </a:lvl1pPr>
          </a:lstStyle>
          <a:p>
            <a:fld id="{B42C8DF4-B5E6-48ED-8746-9C6740D30534}" type="slidenum">
              <a:rPr lang="es-ES"/>
              <a:pPr/>
              <a:t>‹Nº›</a:t>
            </a:fld>
            <a:endParaRPr lang="es-ES"/>
          </a:p>
        </p:txBody>
      </p:sp>
      <p:sp>
        <p:nvSpPr>
          <p:cNvPr id="5" name="4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número de diapositiva"/>
          <p:cNvSpPr>
            <a:spLocks noGrp="1"/>
          </p:cNvSpPr>
          <p:nvPr>
            <p:ph type="sldNum" sz="quarter" idx="11"/>
          </p:nvPr>
        </p:nvSpPr>
        <p:spPr/>
        <p:txBody>
          <a:bodyPr/>
          <a:lstStyle>
            <a:lvl1pPr>
              <a:defRPr/>
            </a:lvl1pPr>
          </a:lstStyle>
          <a:p>
            <a:fld id="{2B2D2424-CEF4-4425-B42A-9FD7AB5040B8}" type="slidenum">
              <a:rPr lang="es-ES"/>
              <a:pPr/>
              <a:t>‹Nº›</a:t>
            </a:fld>
            <a:endParaRPr lang="es-ES"/>
          </a:p>
        </p:txBody>
      </p:sp>
      <p:sp>
        <p:nvSpPr>
          <p:cNvPr id="4" name="3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74674C6B-34C2-4578-BEE0-C750B14A403B}" type="slidenum">
              <a:rPr lang="es-ES"/>
              <a:pPr/>
              <a:t>‹Nº›</a:t>
            </a:fld>
            <a:endParaRPr lang="es-ES"/>
          </a:p>
        </p:txBody>
      </p:sp>
      <p:sp>
        <p:nvSpPr>
          <p:cNvPr id="7" name="6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8BFAF622-4F0E-4B81-949A-37D6B9618407}" type="slidenum">
              <a:rPr lang="es-ES"/>
              <a:pPr/>
              <a:t>‹Nº›</a:t>
            </a:fld>
            <a:endParaRPr lang="es-ES"/>
          </a:p>
        </p:txBody>
      </p:sp>
      <p:sp>
        <p:nvSpPr>
          <p:cNvPr id="7" name="6 Marcador de pie de página"/>
          <p:cNvSpPr>
            <a:spLocks noGrp="1"/>
          </p:cNvSpPr>
          <p:nvPr>
            <p:ph type="ftr" sz="quarter" idx="12"/>
          </p:nvPr>
        </p:nvSpPr>
        <p:spPr/>
        <p:txBody>
          <a:bodyPr/>
          <a:lstStyle>
            <a:lvl1pPr>
              <a:defRPr/>
            </a:lvl1pPr>
          </a:lstStyle>
          <a:p>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s-ES"/>
          </a:p>
        </p:txBody>
      </p:sp>
      <p:sp>
        <p:nvSpPr>
          <p:cNvPr id="4198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EF7C8727-D1F7-41F8-9328-6F86CEDDA595}" type="slidenum">
              <a:rPr lang="es-ES"/>
              <a:pPr/>
              <a:t>‹Nº›</a:t>
            </a:fld>
            <a:endParaRPr lang="es-ES"/>
          </a:p>
        </p:txBody>
      </p:sp>
      <p:grpSp>
        <p:nvGrpSpPr>
          <p:cNvPr id="41988" name="Group 4"/>
          <p:cNvGrpSpPr>
            <a:grpSpLocks/>
          </p:cNvGrpSpPr>
          <p:nvPr/>
        </p:nvGrpSpPr>
        <p:grpSpPr bwMode="auto">
          <a:xfrm>
            <a:off x="0" y="0"/>
            <a:ext cx="9140825" cy="6850063"/>
            <a:chOff x="0" y="0"/>
            <a:chExt cx="5758" cy="4315"/>
          </a:xfrm>
        </p:grpSpPr>
        <p:grpSp>
          <p:nvGrpSpPr>
            <p:cNvPr id="41989" name="Group 5"/>
            <p:cNvGrpSpPr>
              <a:grpSpLocks/>
            </p:cNvGrpSpPr>
            <p:nvPr userDrawn="1"/>
          </p:nvGrpSpPr>
          <p:grpSpPr bwMode="auto">
            <a:xfrm>
              <a:off x="1728" y="2230"/>
              <a:ext cx="4027" cy="2085"/>
              <a:chOff x="1728" y="2230"/>
              <a:chExt cx="4027" cy="2085"/>
            </a:xfrm>
          </p:grpSpPr>
          <p:sp>
            <p:nvSpPr>
              <p:cNvPr id="4199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s-ES"/>
              </a:p>
            </p:txBody>
          </p:sp>
          <p:sp>
            <p:nvSpPr>
              <p:cNvPr id="4199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s-ES"/>
              </a:p>
            </p:txBody>
          </p:sp>
          <p:sp>
            <p:nvSpPr>
              <p:cNvPr id="4199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s-ES"/>
              </a:p>
            </p:txBody>
          </p:sp>
          <p:sp>
            <p:nvSpPr>
              <p:cNvPr id="4199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s-ES"/>
              </a:p>
            </p:txBody>
          </p:sp>
          <p:sp>
            <p:nvSpPr>
              <p:cNvPr id="4199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s-ES"/>
              </a:p>
            </p:txBody>
          </p:sp>
        </p:grpSp>
        <p:sp>
          <p:nvSpPr>
            <p:cNvPr id="4199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s-ES"/>
            </a:p>
          </p:txBody>
        </p:sp>
        <p:sp>
          <p:nvSpPr>
            <p:cNvPr id="4199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s-ES"/>
            </a:p>
          </p:txBody>
        </p:sp>
      </p:grpSp>
      <p:sp>
        <p:nvSpPr>
          <p:cNvPr id="4199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4199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pitchFamily="34" charset="0"/>
              </a:defRPr>
            </a:lvl1pPr>
          </a:lstStyle>
          <a:p>
            <a:endParaRPr lang="es-ES"/>
          </a:p>
        </p:txBody>
      </p:sp>
      <p:sp>
        <p:nvSpPr>
          <p:cNvPr id="4199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body" idx="1"/>
          </p:nvPr>
        </p:nvSpPr>
        <p:spPr>
          <a:xfrm>
            <a:off x="395288" y="692150"/>
            <a:ext cx="8229600" cy="5473700"/>
          </a:xfrm>
        </p:spPr>
        <p:txBody>
          <a:bodyPr/>
          <a:lstStyle/>
          <a:p>
            <a:pPr algn="ctr">
              <a:lnSpc>
                <a:spcPct val="90000"/>
              </a:lnSpc>
              <a:buClr>
                <a:schemeClr val="tx1"/>
              </a:buClr>
              <a:buFont typeface="Wingdings" pitchFamily="2" charset="2"/>
              <a:buNone/>
            </a:pPr>
            <a:endParaRPr lang="es-EC" b="1"/>
          </a:p>
          <a:p>
            <a:pPr algn="ctr">
              <a:lnSpc>
                <a:spcPct val="90000"/>
              </a:lnSpc>
              <a:buClr>
                <a:schemeClr val="tx1"/>
              </a:buClr>
              <a:buFont typeface="Wingdings" pitchFamily="2" charset="2"/>
              <a:buNone/>
            </a:pPr>
            <a:endParaRPr lang="es-EC" b="1"/>
          </a:p>
          <a:p>
            <a:pPr algn="ctr">
              <a:lnSpc>
                <a:spcPct val="90000"/>
              </a:lnSpc>
              <a:buClr>
                <a:schemeClr val="tx1"/>
              </a:buClr>
              <a:buFont typeface="Wingdings" pitchFamily="2" charset="2"/>
              <a:buNone/>
            </a:pPr>
            <a:r>
              <a:rPr lang="es-EC" b="1"/>
              <a:t>“Los cambios en las técnicas de producción.</a:t>
            </a:r>
          </a:p>
          <a:p>
            <a:pPr algn="ctr">
              <a:lnSpc>
                <a:spcPct val="90000"/>
              </a:lnSpc>
              <a:buClr>
                <a:schemeClr val="tx1"/>
              </a:buClr>
              <a:buFont typeface="Wingdings" pitchFamily="2" charset="2"/>
              <a:buNone/>
            </a:pPr>
            <a:r>
              <a:rPr lang="es-EC" b="1"/>
              <a:t>La conquista de nuevos mercados.</a:t>
            </a:r>
          </a:p>
          <a:p>
            <a:pPr algn="ctr">
              <a:lnSpc>
                <a:spcPct val="90000"/>
              </a:lnSpc>
              <a:buClr>
                <a:schemeClr val="tx1"/>
              </a:buClr>
              <a:buFont typeface="Wingdings" pitchFamily="2" charset="2"/>
              <a:buNone/>
            </a:pPr>
            <a:r>
              <a:rPr lang="es-EC" b="1"/>
              <a:t>La introducción de nuevas mercancías.</a:t>
            </a:r>
          </a:p>
          <a:p>
            <a:pPr algn="ctr">
              <a:lnSpc>
                <a:spcPct val="90000"/>
              </a:lnSpc>
              <a:buClr>
                <a:schemeClr val="tx1"/>
              </a:buClr>
              <a:buFont typeface="Wingdings" pitchFamily="2" charset="2"/>
              <a:buNone/>
            </a:pPr>
            <a:r>
              <a:rPr lang="es-EC" b="1"/>
              <a:t>A estos cambios históricos e irrevocables es lo que se llama innovación.”</a:t>
            </a:r>
          </a:p>
          <a:p>
            <a:pPr algn="ctr">
              <a:lnSpc>
                <a:spcPct val="90000"/>
              </a:lnSpc>
              <a:buClr>
                <a:schemeClr val="tx1"/>
              </a:buClr>
              <a:buFont typeface="Wingdings" pitchFamily="2" charset="2"/>
              <a:buNone/>
            </a:pPr>
            <a:endParaRPr lang="es-EC" b="1"/>
          </a:p>
          <a:p>
            <a:pPr algn="ctr">
              <a:lnSpc>
                <a:spcPct val="90000"/>
              </a:lnSpc>
              <a:buClr>
                <a:schemeClr val="tx1"/>
              </a:buClr>
              <a:buFont typeface="Wingdings" pitchFamily="2" charset="2"/>
              <a:buNone/>
            </a:pPr>
            <a:endParaRPr lang="es-EC" b="1"/>
          </a:p>
          <a:p>
            <a:pPr algn="r">
              <a:lnSpc>
                <a:spcPct val="90000"/>
              </a:lnSpc>
              <a:buClr>
                <a:schemeClr val="tx1"/>
              </a:buClr>
              <a:buFont typeface="Wingdings" pitchFamily="2" charset="2"/>
              <a:buNone/>
            </a:pPr>
            <a:r>
              <a:rPr lang="es-EC" sz="2800" b="1"/>
              <a:t>Joseph A. Schumpeter</a:t>
            </a:r>
            <a:r>
              <a:rPr lang="es-EC" sz="2800"/>
              <a:t> </a:t>
            </a:r>
            <a:endParaRPr lang="es-EC" sz="2800" b="1"/>
          </a:p>
          <a:p>
            <a:pPr algn="ctr">
              <a:lnSpc>
                <a:spcPct val="90000"/>
              </a:lnSpc>
              <a:buClr>
                <a:schemeClr val="tx1"/>
              </a:buClr>
              <a:buFont typeface="Wingdings" pitchFamily="2" charset="2"/>
              <a:buNone/>
            </a:pPr>
            <a:endParaRPr lang="es-ES" sz="2800" b="1"/>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p:spPr>
        <p:txBody>
          <a:bodyPr/>
          <a:lstStyle/>
          <a:p>
            <a:r>
              <a:rPr lang="es-EC" i="1" u="sng"/>
              <a:t>Tipos de Innovaciones</a:t>
            </a:r>
            <a:endParaRPr lang="es-ES" i="1" u="sng"/>
          </a:p>
        </p:txBody>
      </p:sp>
      <p:sp>
        <p:nvSpPr>
          <p:cNvPr id="48131" name="Rectangle 3"/>
          <p:cNvSpPr>
            <a:spLocks noGrp="1" noChangeArrowheads="1"/>
          </p:cNvSpPr>
          <p:nvPr>
            <p:ph type="body" idx="1"/>
          </p:nvPr>
        </p:nvSpPr>
        <p:spPr>
          <a:noFill/>
          <a:ln/>
        </p:spPr>
        <p:txBody>
          <a:bodyPr/>
          <a:lstStyle/>
          <a:p>
            <a:r>
              <a:rPr lang="es-EC" sz="3600" b="1"/>
              <a:t>Innovación organizativa:</a:t>
            </a:r>
          </a:p>
          <a:p>
            <a:endParaRPr lang="es-EC" sz="3600"/>
          </a:p>
          <a:p>
            <a:pPr marL="522288" lvl="1" indent="0">
              <a:buFont typeface="Wingdings" pitchFamily="2" charset="2"/>
              <a:buNone/>
            </a:pPr>
            <a:r>
              <a:rPr lang="es-EC" sz="3200" i="1"/>
              <a:t>Cambios importantes en la organización, coordinación y comportamiento de los RRHH.</a:t>
            </a:r>
            <a:endParaRPr lang="es-ES" sz="3200" i="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a:lstStyle/>
          <a:p>
            <a:r>
              <a:rPr lang="es-EC" i="1" u="sng"/>
              <a:t>Gestión de la Innovación</a:t>
            </a:r>
            <a:endParaRPr lang="es-ES" i="1" u="sng"/>
          </a:p>
        </p:txBody>
      </p:sp>
      <p:sp>
        <p:nvSpPr>
          <p:cNvPr id="49155" name="Text Box 3"/>
          <p:cNvSpPr txBox="1">
            <a:spLocks noChangeArrowheads="1"/>
          </p:cNvSpPr>
          <p:nvPr/>
        </p:nvSpPr>
        <p:spPr bwMode="auto">
          <a:xfrm>
            <a:off x="1116013" y="2133600"/>
            <a:ext cx="2519362" cy="579438"/>
          </a:xfrm>
          <a:prstGeom prst="rect">
            <a:avLst/>
          </a:prstGeom>
          <a:noFill/>
          <a:ln w="9525">
            <a:noFill/>
            <a:miter lim="800000"/>
            <a:headEnd/>
            <a:tailEnd/>
          </a:ln>
          <a:effectLst/>
        </p:spPr>
        <p:txBody>
          <a:bodyPr>
            <a:spAutoFit/>
          </a:bodyPr>
          <a:lstStyle/>
          <a:p>
            <a:pPr>
              <a:spcBef>
                <a:spcPct val="50000"/>
              </a:spcBef>
            </a:pPr>
            <a:r>
              <a:rPr lang="es-EC" sz="3200">
                <a:latin typeface="Tahoma" pitchFamily="34" charset="0"/>
              </a:rPr>
              <a:t>Innovar </a:t>
            </a:r>
            <a:r>
              <a:rPr lang="es-EC" sz="3200">
                <a:latin typeface="Tahoma" pitchFamily="34" charset="0"/>
                <a:sym typeface="Wingdings" pitchFamily="2" charset="2"/>
              </a:rPr>
              <a:t></a:t>
            </a:r>
            <a:endParaRPr lang="es-ES" sz="3200">
              <a:latin typeface="Tahoma" pitchFamily="34" charset="0"/>
            </a:endParaRPr>
          </a:p>
        </p:txBody>
      </p:sp>
      <p:sp>
        <p:nvSpPr>
          <p:cNvPr id="49156" name="Text Box 4"/>
          <p:cNvSpPr txBox="1">
            <a:spLocks noChangeArrowheads="1"/>
          </p:cNvSpPr>
          <p:nvPr/>
        </p:nvSpPr>
        <p:spPr bwMode="auto">
          <a:xfrm>
            <a:off x="3708400" y="2205038"/>
            <a:ext cx="5184775" cy="2041525"/>
          </a:xfrm>
          <a:prstGeom prst="rect">
            <a:avLst/>
          </a:prstGeom>
          <a:noFill/>
          <a:ln w="9525">
            <a:noFill/>
            <a:miter lim="800000"/>
            <a:headEnd/>
            <a:tailEnd/>
          </a:ln>
          <a:effectLst/>
        </p:spPr>
        <p:txBody>
          <a:bodyPr>
            <a:spAutoFit/>
          </a:bodyPr>
          <a:lstStyle/>
          <a:p>
            <a:pPr>
              <a:spcBef>
                <a:spcPct val="50000"/>
              </a:spcBef>
            </a:pPr>
            <a:r>
              <a:rPr lang="es-EC" sz="3200" i="1">
                <a:latin typeface="Tahoma" pitchFamily="34" charset="0"/>
              </a:rPr>
              <a:t>Proceso que comienza con la generación de una idea y acaba con su lanzamiento al mercado</a:t>
            </a:r>
            <a:endParaRPr lang="es-ES" sz="3200" i="1">
              <a:latin typeface="Tahoma" pitchFamily="34" charset="0"/>
            </a:endParaRPr>
          </a:p>
        </p:txBody>
      </p:sp>
      <p:sp>
        <p:nvSpPr>
          <p:cNvPr id="49157" name="Text Box 5"/>
          <p:cNvSpPr txBox="1">
            <a:spLocks noChangeArrowheads="1"/>
          </p:cNvSpPr>
          <p:nvPr/>
        </p:nvSpPr>
        <p:spPr bwMode="auto">
          <a:xfrm>
            <a:off x="1762125" y="4508500"/>
            <a:ext cx="7381875" cy="1798638"/>
          </a:xfrm>
          <a:prstGeom prst="rect">
            <a:avLst/>
          </a:prstGeom>
          <a:noFill/>
          <a:ln w="9525">
            <a:noFill/>
            <a:miter lim="800000"/>
            <a:headEnd/>
            <a:tailEnd/>
          </a:ln>
          <a:effectLst/>
        </p:spPr>
        <p:txBody>
          <a:bodyPr>
            <a:spAutoFit/>
          </a:bodyPr>
          <a:lstStyle/>
          <a:p>
            <a:pPr>
              <a:spcBef>
                <a:spcPct val="50000"/>
              </a:spcBef>
            </a:pPr>
            <a:r>
              <a:rPr lang="es-EC" sz="3200" i="1">
                <a:latin typeface="Tahoma" pitchFamily="34" charset="0"/>
              </a:rPr>
              <a:t>Se debe establecer que se quiere controlar.</a:t>
            </a:r>
          </a:p>
          <a:p>
            <a:pPr>
              <a:spcBef>
                <a:spcPct val="50000"/>
              </a:spcBef>
            </a:pPr>
            <a:r>
              <a:rPr lang="es-EC" sz="3200" i="1">
                <a:latin typeface="Tahoma" pitchFamily="34" charset="0"/>
              </a:rPr>
              <a:t>La unidad de control </a:t>
            </a:r>
            <a:r>
              <a:rPr lang="es-EC" sz="3200" i="1">
                <a:latin typeface="Tahoma" pitchFamily="34" charset="0"/>
                <a:sym typeface="Wingdings" pitchFamily="2" charset="2"/>
              </a:rPr>
              <a:t> Proyecto</a:t>
            </a:r>
            <a:endParaRPr lang="es-ES" sz="3200" i="1">
              <a:latin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p:txBody>
          <a:bodyPr/>
          <a:lstStyle/>
          <a:p>
            <a:pPr marL="609600" indent="-609600">
              <a:lnSpc>
                <a:spcPct val="200000"/>
              </a:lnSpc>
              <a:buFont typeface="Wingdings" pitchFamily="2" charset="2"/>
              <a:buNone/>
            </a:pPr>
            <a:r>
              <a:rPr lang="es-EC" i="1"/>
              <a:t>1)  Investigación y Desarrollo (I&amp;D)</a:t>
            </a:r>
          </a:p>
          <a:p>
            <a:pPr marL="609600" indent="-609600">
              <a:lnSpc>
                <a:spcPct val="200000"/>
              </a:lnSpc>
              <a:buFont typeface="Wingdings" pitchFamily="2" charset="2"/>
              <a:buNone/>
            </a:pPr>
            <a:r>
              <a:rPr lang="es-EC" i="1"/>
              <a:t>2)  Tecnología Incorporada</a:t>
            </a:r>
          </a:p>
          <a:p>
            <a:pPr marL="609600" indent="-609600">
              <a:lnSpc>
                <a:spcPct val="200000"/>
              </a:lnSpc>
              <a:buFont typeface="Wingdings" pitchFamily="2" charset="2"/>
              <a:buNone/>
            </a:pPr>
            <a:r>
              <a:rPr lang="es-EC" i="1"/>
              <a:t>3)  Tecnología Transferida:  patentes, licencias, marcas, etc.</a:t>
            </a:r>
            <a:endParaRPr lang="es-ES" i="1"/>
          </a:p>
        </p:txBody>
      </p:sp>
      <p:sp>
        <p:nvSpPr>
          <p:cNvPr id="50179" name="Rectangle 3"/>
          <p:cNvSpPr>
            <a:spLocks noGrp="1" noChangeArrowheads="1"/>
          </p:cNvSpPr>
          <p:nvPr>
            <p:ph type="title"/>
          </p:nvPr>
        </p:nvSpPr>
        <p:spPr>
          <a:noFill/>
          <a:ln/>
        </p:spPr>
        <p:txBody>
          <a:bodyPr/>
          <a:lstStyle/>
          <a:p>
            <a:r>
              <a:rPr lang="es-EC" i="1" u="sng"/>
              <a:t>Actividades de Innovación</a:t>
            </a:r>
            <a:endParaRPr lang="es-ES" i="1" u="sng"/>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1187450" y="1484313"/>
            <a:ext cx="7543800" cy="4114800"/>
          </a:xfrm>
          <a:noFill/>
          <a:ln/>
        </p:spPr>
        <p:txBody>
          <a:bodyPr/>
          <a:lstStyle/>
          <a:p>
            <a:pPr marL="609600" indent="-609600">
              <a:lnSpc>
                <a:spcPct val="200000"/>
              </a:lnSpc>
              <a:buFont typeface="Wingdings" pitchFamily="2" charset="2"/>
              <a:buNone/>
            </a:pPr>
            <a:r>
              <a:rPr lang="es-EC" i="1"/>
              <a:t>4)  Entrenamiento:  tecnológico, gerencial</a:t>
            </a:r>
          </a:p>
          <a:p>
            <a:pPr marL="609600" indent="-609600">
              <a:lnSpc>
                <a:spcPct val="200000"/>
              </a:lnSpc>
              <a:buFont typeface="Wingdings" pitchFamily="2" charset="2"/>
              <a:buNone/>
            </a:pPr>
            <a:r>
              <a:rPr lang="es-EC" i="1"/>
              <a:t>5)  Modernización Organizacional</a:t>
            </a:r>
          </a:p>
          <a:p>
            <a:pPr marL="609600" indent="-609600">
              <a:lnSpc>
                <a:spcPct val="200000"/>
              </a:lnSpc>
              <a:buFont typeface="Wingdings" pitchFamily="2" charset="2"/>
              <a:buNone/>
            </a:pPr>
            <a:r>
              <a:rPr lang="es-EC" i="1"/>
              <a:t>6)  Diseño</a:t>
            </a:r>
          </a:p>
          <a:p>
            <a:pPr marL="609600" indent="-609600">
              <a:lnSpc>
                <a:spcPct val="200000"/>
              </a:lnSpc>
              <a:buFont typeface="Wingdings" pitchFamily="2" charset="2"/>
              <a:buNone/>
            </a:pPr>
            <a:r>
              <a:rPr lang="es-EC" i="1"/>
              <a:t>7)  Marketing</a:t>
            </a:r>
            <a:endParaRPr lang="es-ES" i="1"/>
          </a:p>
        </p:txBody>
      </p:sp>
      <p:sp>
        <p:nvSpPr>
          <p:cNvPr id="51203" name="Rectangle 3"/>
          <p:cNvSpPr>
            <a:spLocks noGrp="1" noChangeArrowheads="1"/>
          </p:cNvSpPr>
          <p:nvPr>
            <p:ph type="title"/>
          </p:nvPr>
        </p:nvSpPr>
        <p:spPr>
          <a:noFill/>
          <a:ln/>
        </p:spPr>
        <p:txBody>
          <a:bodyPr/>
          <a:lstStyle/>
          <a:p>
            <a:r>
              <a:rPr lang="es-EC" i="1" u="sng"/>
              <a:t>Actividades de Innovación</a:t>
            </a:r>
            <a:endParaRPr lang="es-ES" i="1" u="sng"/>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a:ln/>
        </p:spPr>
        <p:txBody>
          <a:bodyPr/>
          <a:lstStyle/>
          <a:p>
            <a:r>
              <a:rPr lang="es-EC" i="1" u="sng"/>
              <a:t>Medición de la Innovación</a:t>
            </a:r>
            <a:endParaRPr lang="es-ES" i="1" u="sng"/>
          </a:p>
        </p:txBody>
      </p:sp>
      <p:sp>
        <p:nvSpPr>
          <p:cNvPr id="52227" name="Rectangle 3"/>
          <p:cNvSpPr>
            <a:spLocks noGrp="1" noChangeArrowheads="1"/>
          </p:cNvSpPr>
          <p:nvPr>
            <p:ph type="body" idx="1"/>
          </p:nvPr>
        </p:nvSpPr>
        <p:spPr>
          <a:xfrm>
            <a:off x="1116013" y="2051050"/>
            <a:ext cx="7543800" cy="4114800"/>
          </a:xfrm>
          <a:noFill/>
          <a:ln/>
        </p:spPr>
        <p:txBody>
          <a:bodyPr/>
          <a:lstStyle/>
          <a:p>
            <a:pPr marL="0" indent="0">
              <a:buFont typeface="Wingdings" pitchFamily="2" charset="2"/>
              <a:buNone/>
            </a:pPr>
            <a:r>
              <a:rPr lang="es-EC" i="1"/>
              <a:t>Por medio de indicadores generales y específicos para cada una de las fases.</a:t>
            </a:r>
          </a:p>
          <a:p>
            <a:pPr marL="0" indent="0">
              <a:buFont typeface="Wingdings" pitchFamily="2" charset="2"/>
              <a:buNone/>
            </a:pPr>
            <a:endParaRPr lang="es-EC" i="1"/>
          </a:p>
          <a:p>
            <a:pPr marL="0" indent="0">
              <a:buFont typeface="Wingdings" pitchFamily="2" charset="2"/>
              <a:buNone/>
            </a:pPr>
            <a:r>
              <a:rPr lang="es-EC" i="1"/>
              <a:t>Ejemplo:  </a:t>
            </a:r>
          </a:p>
          <a:p>
            <a:pPr marL="0" indent="0"/>
            <a:r>
              <a:rPr lang="es-EC" sz="2800" i="1"/>
              <a:t>% de gastos de I+D/Vtas</a:t>
            </a:r>
          </a:p>
          <a:p>
            <a:pPr marL="0" indent="0"/>
            <a:r>
              <a:rPr lang="es-EC" sz="2800" i="1"/>
              <a:t>Tiempo de desarrollo de un nuevo producto</a:t>
            </a:r>
          </a:p>
          <a:p>
            <a:pPr marL="0" indent="0"/>
            <a:r>
              <a:rPr lang="es-EC" sz="2800" i="1"/>
              <a:t>Duración de cada una de las fases</a:t>
            </a:r>
          </a:p>
          <a:p>
            <a:pPr marL="0" indent="0"/>
            <a:r>
              <a:rPr lang="es-EC" sz="2800" i="1"/>
              <a:t># de personas del departamento de I&amp;D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a:lstStyle/>
          <a:p>
            <a:r>
              <a:rPr lang="es-EC" i="1" u="sng"/>
              <a:t>¿Cómo se consigue ser innovador?</a:t>
            </a:r>
            <a:endParaRPr lang="es-ES" i="1" u="sng"/>
          </a:p>
        </p:txBody>
      </p:sp>
      <p:sp>
        <p:nvSpPr>
          <p:cNvPr id="53251" name="Text Box 3"/>
          <p:cNvSpPr txBox="1">
            <a:spLocks noChangeArrowheads="1"/>
          </p:cNvSpPr>
          <p:nvPr/>
        </p:nvSpPr>
        <p:spPr bwMode="auto">
          <a:xfrm>
            <a:off x="790575" y="1773238"/>
            <a:ext cx="8353425" cy="4725987"/>
          </a:xfrm>
          <a:prstGeom prst="rect">
            <a:avLst/>
          </a:prstGeom>
          <a:noFill/>
          <a:ln w="9525">
            <a:noFill/>
            <a:miter lim="800000"/>
            <a:headEnd/>
            <a:tailEnd/>
          </a:ln>
          <a:effectLst/>
        </p:spPr>
        <p:txBody>
          <a:bodyPr>
            <a:spAutoFit/>
          </a:bodyPr>
          <a:lstStyle/>
          <a:p>
            <a:pPr marL="174625" indent="-174625">
              <a:spcBef>
                <a:spcPct val="50000"/>
              </a:spcBef>
              <a:buFontTx/>
              <a:buChar char="•"/>
            </a:pPr>
            <a:r>
              <a:rPr lang="es-EC" sz="3200" i="1">
                <a:latin typeface="Tahoma" pitchFamily="34" charset="0"/>
              </a:rPr>
              <a:t>Poner los medios y personas adecuadas</a:t>
            </a:r>
          </a:p>
          <a:p>
            <a:pPr marL="174625" indent="-174625">
              <a:spcBef>
                <a:spcPct val="50000"/>
              </a:spcBef>
              <a:buFontTx/>
              <a:buChar char="•"/>
            </a:pPr>
            <a:r>
              <a:rPr lang="es-EC" sz="3200" i="1">
                <a:latin typeface="Tahoma" pitchFamily="34" charset="0"/>
              </a:rPr>
              <a:t>Crear un equipo de trabajo para liderar el proceso</a:t>
            </a:r>
          </a:p>
          <a:p>
            <a:pPr marL="174625" indent="-174625">
              <a:spcBef>
                <a:spcPct val="50000"/>
              </a:spcBef>
              <a:buFontTx/>
              <a:buChar char="•"/>
            </a:pPr>
            <a:r>
              <a:rPr lang="es-EC" sz="3200" i="1">
                <a:latin typeface="Tahoma" pitchFamily="34" charset="0"/>
              </a:rPr>
              <a:t>Autodiagnóstico</a:t>
            </a:r>
          </a:p>
          <a:p>
            <a:pPr marL="174625" indent="-174625">
              <a:spcBef>
                <a:spcPct val="50000"/>
              </a:spcBef>
              <a:buFontTx/>
              <a:buChar char="•"/>
            </a:pPr>
            <a:r>
              <a:rPr lang="es-EC" sz="3200" i="1">
                <a:latin typeface="Tahoma" pitchFamily="34" charset="0"/>
              </a:rPr>
              <a:t>Evaluar con indicadores</a:t>
            </a:r>
          </a:p>
          <a:p>
            <a:pPr marL="174625" indent="-174625">
              <a:spcBef>
                <a:spcPct val="50000"/>
              </a:spcBef>
              <a:buFontTx/>
              <a:buChar char="•"/>
            </a:pPr>
            <a:r>
              <a:rPr lang="es-EC" sz="3200" i="1">
                <a:latin typeface="Tahoma" pitchFamily="34" charset="0"/>
              </a:rPr>
              <a:t>Comparación con otras empresas</a:t>
            </a:r>
          </a:p>
          <a:p>
            <a:pPr marL="174625" indent="-174625">
              <a:spcBef>
                <a:spcPct val="50000"/>
              </a:spcBef>
              <a:buFontTx/>
              <a:buChar char="•"/>
            </a:pPr>
            <a:r>
              <a:rPr lang="es-EC" sz="3200" i="1">
                <a:latin typeface="Tahoma" pitchFamily="34" charset="0"/>
              </a:rPr>
              <a:t>Diseñar plan de acción</a:t>
            </a:r>
            <a:endParaRPr lang="es-ES" sz="3200" i="1">
              <a:latin typeface="Tahoma"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a:ln/>
        </p:spPr>
        <p:txBody>
          <a:bodyPr/>
          <a:lstStyle/>
          <a:p>
            <a:r>
              <a:rPr lang="es-EC" i="1" u="sng"/>
              <a:t>Técnicas que facilitan la gestión de la Innovación</a:t>
            </a:r>
            <a:endParaRPr lang="es-ES" i="1" u="sng"/>
          </a:p>
        </p:txBody>
      </p:sp>
      <p:sp>
        <p:nvSpPr>
          <p:cNvPr id="54275" name="Rectangle 3"/>
          <p:cNvSpPr>
            <a:spLocks noGrp="1" noChangeArrowheads="1"/>
          </p:cNvSpPr>
          <p:nvPr>
            <p:ph type="body" idx="1"/>
          </p:nvPr>
        </p:nvSpPr>
        <p:spPr>
          <a:noFill/>
          <a:ln/>
        </p:spPr>
        <p:txBody>
          <a:bodyPr/>
          <a:lstStyle/>
          <a:p>
            <a:r>
              <a:rPr lang="es-EC" sz="3600" b="1"/>
              <a:t>Generación de nuevos conceptos:</a:t>
            </a:r>
          </a:p>
          <a:p>
            <a:pPr marL="522288" lvl="1" indent="0"/>
            <a:r>
              <a:rPr lang="es-EC" sz="3200" i="1"/>
              <a:t>Estudio de mercado</a:t>
            </a:r>
          </a:p>
          <a:p>
            <a:pPr marL="522288" lvl="1" indent="0"/>
            <a:r>
              <a:rPr lang="es-EC" sz="3200" i="1"/>
              <a:t>Benchmarking</a:t>
            </a:r>
          </a:p>
          <a:p>
            <a:pPr marL="522288" lvl="1" indent="0"/>
            <a:r>
              <a:rPr lang="es-EC" sz="3200" i="1"/>
              <a:t>Brainstorming</a:t>
            </a:r>
          </a:p>
          <a:p>
            <a:pPr marL="522288" lvl="1" indent="0"/>
            <a:r>
              <a:rPr lang="es-EC" sz="3200" i="1"/>
              <a:t>Despliegue de la función de calidad</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r>
              <a:rPr lang="es-EC" i="1" u="sng"/>
              <a:t>Técnicas que facilitan la gestión de la Innovación</a:t>
            </a:r>
            <a:endParaRPr lang="es-ES" i="1" u="sng"/>
          </a:p>
        </p:txBody>
      </p:sp>
      <p:sp>
        <p:nvSpPr>
          <p:cNvPr id="55299" name="Rectangle 3"/>
          <p:cNvSpPr>
            <a:spLocks noGrp="1" noChangeArrowheads="1"/>
          </p:cNvSpPr>
          <p:nvPr>
            <p:ph type="body" idx="1"/>
          </p:nvPr>
        </p:nvSpPr>
        <p:spPr>
          <a:noFill/>
          <a:ln/>
        </p:spPr>
        <p:txBody>
          <a:bodyPr/>
          <a:lstStyle/>
          <a:p>
            <a:r>
              <a:rPr lang="es-EC" sz="3600" b="1"/>
              <a:t>Desarrollo de nuevos productos:</a:t>
            </a:r>
          </a:p>
          <a:p>
            <a:pPr marL="522288" lvl="1" indent="0"/>
            <a:r>
              <a:rPr lang="es-EC" sz="3200" i="1"/>
              <a:t>Análisis del valor</a:t>
            </a:r>
          </a:p>
          <a:p>
            <a:pPr marL="522288" lvl="1" indent="0"/>
            <a:r>
              <a:rPr lang="es-EC" sz="3200" i="1"/>
              <a:t>Ingeniería concurrente o simultánea</a:t>
            </a:r>
          </a:p>
          <a:p>
            <a:pPr marL="522288" lvl="1" indent="0"/>
            <a:r>
              <a:rPr lang="es-EC" sz="3200" i="1"/>
              <a:t>Prototipaje rápido</a:t>
            </a:r>
          </a:p>
          <a:p>
            <a:pPr marL="522288" lvl="1" indent="0"/>
            <a:r>
              <a:rPr lang="es-EC" sz="3200" i="1"/>
              <a:t>Simulación por elementos finitos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a:ln/>
        </p:spPr>
        <p:txBody>
          <a:bodyPr/>
          <a:lstStyle/>
          <a:p>
            <a:r>
              <a:rPr lang="es-EC" i="1" u="sng"/>
              <a:t>Técnicas que facilitan la gestión de la Innovación</a:t>
            </a:r>
            <a:endParaRPr lang="es-ES" i="1" u="sng"/>
          </a:p>
        </p:txBody>
      </p:sp>
      <p:sp>
        <p:nvSpPr>
          <p:cNvPr id="56323" name="Rectangle 3"/>
          <p:cNvSpPr>
            <a:spLocks noGrp="1" noChangeArrowheads="1"/>
          </p:cNvSpPr>
          <p:nvPr>
            <p:ph type="body" idx="1"/>
          </p:nvPr>
        </p:nvSpPr>
        <p:spPr>
          <a:xfrm>
            <a:off x="1042988" y="1773238"/>
            <a:ext cx="7543800" cy="4114800"/>
          </a:xfrm>
          <a:noFill/>
          <a:ln/>
        </p:spPr>
        <p:txBody>
          <a:bodyPr/>
          <a:lstStyle/>
          <a:p>
            <a:r>
              <a:rPr lang="es-EC" b="1"/>
              <a:t>Redefinición de los procesos productivos:</a:t>
            </a:r>
          </a:p>
          <a:p>
            <a:pPr marL="522288" lvl="1" indent="0"/>
            <a:r>
              <a:rPr lang="es-EC" i="1"/>
              <a:t>Análisis modal de fallos y efectos</a:t>
            </a:r>
          </a:p>
          <a:p>
            <a:pPr marL="522288" lvl="1" indent="0"/>
            <a:r>
              <a:rPr lang="es-EC" i="1"/>
              <a:t>Simulación de proceso</a:t>
            </a:r>
          </a:p>
          <a:p>
            <a:pPr marL="522288" lvl="1" indent="0">
              <a:buFont typeface="Wingdings" pitchFamily="2" charset="2"/>
              <a:buNone/>
            </a:pPr>
            <a:endParaRPr lang="es-EC" i="1"/>
          </a:p>
          <a:p>
            <a:r>
              <a:rPr lang="es-EC" b="1"/>
              <a:t>Redefinición de los procesos de comercialización:</a:t>
            </a:r>
          </a:p>
          <a:p>
            <a:pPr marL="522288" lvl="1" indent="0"/>
            <a:r>
              <a:rPr lang="es-EC" i="1"/>
              <a:t>Aplicación de nuevas tecnologías de comunicación</a:t>
            </a:r>
          </a:p>
          <a:p>
            <a:pPr marL="522288" lvl="1" indent="0"/>
            <a:endParaRPr lang="es-EC" i="1"/>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a:lstStyle/>
          <a:p>
            <a:r>
              <a:rPr lang="es-EC" i="1" u="sng"/>
              <a:t>Técnicas que facilitan la gestión de la Innovación</a:t>
            </a:r>
            <a:endParaRPr lang="es-ES" i="1" u="sng"/>
          </a:p>
        </p:txBody>
      </p:sp>
      <p:sp>
        <p:nvSpPr>
          <p:cNvPr id="57347" name="Rectangle 3"/>
          <p:cNvSpPr>
            <a:spLocks noGrp="1" noChangeArrowheads="1"/>
          </p:cNvSpPr>
          <p:nvPr>
            <p:ph type="body" idx="1"/>
          </p:nvPr>
        </p:nvSpPr>
        <p:spPr>
          <a:noFill/>
          <a:ln/>
        </p:spPr>
        <p:txBody>
          <a:bodyPr/>
          <a:lstStyle/>
          <a:p>
            <a:r>
              <a:rPr lang="es-EC" sz="3600" b="1"/>
              <a:t>Gestión del conocimiento y de la tecnología:</a:t>
            </a:r>
          </a:p>
          <a:p>
            <a:pPr>
              <a:buFont typeface="Wingdings" pitchFamily="2" charset="2"/>
              <a:buNone/>
            </a:pPr>
            <a:endParaRPr lang="es-EC" sz="3600" b="1"/>
          </a:p>
          <a:p>
            <a:pPr marL="522288" lvl="1" indent="0"/>
            <a:r>
              <a:rPr lang="es-EC" sz="3200" i="1"/>
              <a:t>Vigilancia tecnológica</a:t>
            </a:r>
          </a:p>
          <a:p>
            <a:pPr marL="522288" lvl="1" indent="0"/>
            <a:r>
              <a:rPr lang="es-EC" sz="3200" i="1"/>
              <a:t>Prospectiva tecnológica</a:t>
            </a:r>
          </a:p>
          <a:p>
            <a:pPr marL="522288" lvl="1" indent="0"/>
            <a:r>
              <a:rPr lang="es-EC" sz="3200" i="1"/>
              <a:t>Gestión de la propiedad intelectual</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088" y="1412875"/>
            <a:ext cx="7847012" cy="2259013"/>
          </a:xfrm>
        </p:spPr>
        <p:txBody>
          <a:bodyPr/>
          <a:lstStyle/>
          <a:p>
            <a:r>
              <a:rPr lang="es-EC"/>
              <a:t>Determinantes de la Innovación en el Sector Manufacturero Ecuatoriano</a:t>
            </a:r>
            <a:endParaRPr lang="es-ES"/>
          </a:p>
        </p:txBody>
      </p:sp>
      <p:sp>
        <p:nvSpPr>
          <p:cNvPr id="2051" name="Rectangle 3"/>
          <p:cNvSpPr>
            <a:spLocks noGrp="1" noChangeArrowheads="1"/>
          </p:cNvSpPr>
          <p:nvPr>
            <p:ph type="subTitle" idx="1"/>
          </p:nvPr>
        </p:nvSpPr>
        <p:spPr>
          <a:xfrm>
            <a:off x="2484438" y="4724400"/>
            <a:ext cx="6400800" cy="1752600"/>
          </a:xfrm>
        </p:spPr>
        <p:txBody>
          <a:bodyPr/>
          <a:lstStyle/>
          <a:p>
            <a:pPr algn="r"/>
            <a:r>
              <a:rPr lang="es-EC" sz="2400" b="1" i="1"/>
              <a:t>Luis W. Suárez Guzmán.</a:t>
            </a:r>
          </a:p>
          <a:p>
            <a:pPr algn="r"/>
            <a:r>
              <a:rPr lang="es-EC" sz="2400" b="1" i="1"/>
              <a:t>Guillermo P. Toala Mora.</a:t>
            </a:r>
            <a:endParaRPr lang="es-ES" sz="2400" b="1" i="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anim calcmode="lin" valueType="num">
                                      <p:cBhvr>
                                        <p:cTn id="8" dur="2000" fill="hold"/>
                                        <p:tgtEl>
                                          <p:spTgt spid="2050"/>
                                        </p:tgtEl>
                                        <p:attrNameLst>
                                          <p:attrName>style.rotation</p:attrName>
                                        </p:attrNameLst>
                                      </p:cBhvr>
                                      <p:tavLst>
                                        <p:tav tm="0">
                                          <p:val>
                                            <p:fltVal val="720"/>
                                          </p:val>
                                        </p:tav>
                                        <p:tav tm="100000">
                                          <p:val>
                                            <p:fltVal val="0"/>
                                          </p:val>
                                        </p:tav>
                                      </p:tavLst>
                                    </p:anim>
                                    <p:anim calcmode="lin" valueType="num">
                                      <p:cBhvr>
                                        <p:cTn id="9" dur="2000" fill="hold"/>
                                        <p:tgtEl>
                                          <p:spTgt spid="2050"/>
                                        </p:tgtEl>
                                        <p:attrNameLst>
                                          <p:attrName>ppt_h</p:attrName>
                                        </p:attrNameLst>
                                      </p:cBhvr>
                                      <p:tavLst>
                                        <p:tav tm="0">
                                          <p:val>
                                            <p:fltVal val="0"/>
                                          </p:val>
                                        </p:tav>
                                        <p:tav tm="100000">
                                          <p:val>
                                            <p:strVal val="#ppt_h"/>
                                          </p:val>
                                        </p:tav>
                                      </p:tavLst>
                                    </p:anim>
                                    <p:anim calcmode="lin" valueType="num">
                                      <p:cBhvr>
                                        <p:cTn id="10" dur="2000" fill="hold"/>
                                        <p:tgtEl>
                                          <p:spTgt spid="205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827088" y="1412875"/>
            <a:ext cx="7847012" cy="2259013"/>
          </a:xfrm>
        </p:spPr>
        <p:txBody>
          <a:bodyPr/>
          <a:lstStyle/>
          <a:p>
            <a:r>
              <a:rPr lang="es-EC"/>
              <a:t>MODELO ECONOMÉTRICO</a:t>
            </a:r>
            <a:r>
              <a:rPr lang="es-EC" b="0"/>
              <a:t> </a:t>
            </a:r>
            <a:endParaRPr lang="es-ES" b="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fade">
                                      <p:cBhvr>
                                        <p:cTn id="7" dur="2000"/>
                                        <p:tgtEl>
                                          <p:spTgt spid="67586"/>
                                        </p:tgtEl>
                                      </p:cBhvr>
                                    </p:animEffect>
                                    <p:anim calcmode="lin" valueType="num">
                                      <p:cBhvr>
                                        <p:cTn id="8" dur="2000" fill="hold"/>
                                        <p:tgtEl>
                                          <p:spTgt spid="67586"/>
                                        </p:tgtEl>
                                        <p:attrNameLst>
                                          <p:attrName>style.rotation</p:attrName>
                                        </p:attrNameLst>
                                      </p:cBhvr>
                                      <p:tavLst>
                                        <p:tav tm="0">
                                          <p:val>
                                            <p:fltVal val="720"/>
                                          </p:val>
                                        </p:tav>
                                        <p:tav tm="100000">
                                          <p:val>
                                            <p:fltVal val="0"/>
                                          </p:val>
                                        </p:tav>
                                      </p:tavLst>
                                    </p:anim>
                                    <p:anim calcmode="lin" valueType="num">
                                      <p:cBhvr>
                                        <p:cTn id="9" dur="2000" fill="hold"/>
                                        <p:tgtEl>
                                          <p:spTgt spid="67586"/>
                                        </p:tgtEl>
                                        <p:attrNameLst>
                                          <p:attrName>ppt_h</p:attrName>
                                        </p:attrNameLst>
                                      </p:cBhvr>
                                      <p:tavLst>
                                        <p:tav tm="0">
                                          <p:val>
                                            <p:fltVal val="0"/>
                                          </p:val>
                                        </p:tav>
                                        <p:tav tm="100000">
                                          <p:val>
                                            <p:strVal val="#ppt_h"/>
                                          </p:val>
                                        </p:tav>
                                      </p:tavLst>
                                    </p:anim>
                                    <p:anim calcmode="lin" valueType="num">
                                      <p:cBhvr>
                                        <p:cTn id="10" dur="2000" fill="hold"/>
                                        <p:tgtEl>
                                          <p:spTgt spid="6758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95288" y="0"/>
            <a:ext cx="8229600" cy="1143000"/>
          </a:xfrm>
        </p:spPr>
        <p:txBody>
          <a:bodyPr/>
          <a:lstStyle/>
          <a:p>
            <a:r>
              <a:rPr lang="es-EC" sz="3200"/>
              <a:t>METODOLOGÍA</a:t>
            </a:r>
            <a:endParaRPr lang="es-ES" sz="3200"/>
          </a:p>
        </p:txBody>
      </p:sp>
      <p:sp>
        <p:nvSpPr>
          <p:cNvPr id="6147" name="Rectangle 3"/>
          <p:cNvSpPr>
            <a:spLocks noGrp="1" noChangeArrowheads="1"/>
          </p:cNvSpPr>
          <p:nvPr>
            <p:ph type="body" idx="1"/>
          </p:nvPr>
        </p:nvSpPr>
        <p:spPr>
          <a:xfrm>
            <a:off x="468313" y="1052513"/>
            <a:ext cx="8229600" cy="5400675"/>
          </a:xfrm>
        </p:spPr>
        <p:txBody>
          <a:bodyPr/>
          <a:lstStyle/>
          <a:p>
            <a:pPr marL="0" indent="0">
              <a:buFont typeface="Wingdings" pitchFamily="2" charset="2"/>
              <a:buNone/>
            </a:pPr>
            <a:r>
              <a:rPr lang="es-EC" sz="2000" b="1"/>
              <a:t>En primer lugar se procedió a dividir la muestra en 10 sectores que son:</a:t>
            </a:r>
          </a:p>
          <a:p>
            <a:pPr marL="0" indent="0">
              <a:buFont typeface="Wingdings" pitchFamily="2" charset="2"/>
              <a:buNone/>
            </a:pPr>
            <a:endParaRPr lang="es-EC" sz="2000" b="1"/>
          </a:p>
          <a:p>
            <a:pPr marL="0" indent="0"/>
            <a:r>
              <a:rPr lang="es-EC" sz="1400" b="1"/>
              <a:t> Alimentos</a:t>
            </a:r>
          </a:p>
          <a:p>
            <a:pPr marL="0" indent="0"/>
            <a:r>
              <a:rPr lang="es-EC" sz="1400" b="1"/>
              <a:t> Textil</a:t>
            </a:r>
          </a:p>
          <a:p>
            <a:pPr marL="0" indent="0"/>
            <a:r>
              <a:rPr lang="es-EC" sz="1400" b="1"/>
              <a:t> Papel</a:t>
            </a:r>
          </a:p>
          <a:p>
            <a:pPr marL="0" indent="0"/>
            <a:r>
              <a:rPr lang="es-EC" sz="1400" b="1"/>
              <a:t> Madera</a:t>
            </a:r>
          </a:p>
          <a:p>
            <a:pPr marL="0" indent="0"/>
            <a:r>
              <a:rPr lang="es-EC" sz="1400" b="1"/>
              <a:t> Químicos</a:t>
            </a:r>
          </a:p>
          <a:p>
            <a:pPr marL="0" indent="0"/>
            <a:r>
              <a:rPr lang="es-EC" sz="1400" b="1"/>
              <a:t> Caucho y Plásticos</a:t>
            </a:r>
          </a:p>
          <a:p>
            <a:pPr marL="0" indent="0"/>
            <a:r>
              <a:rPr lang="es-EC" sz="1400" b="1"/>
              <a:t> Metal</a:t>
            </a:r>
          </a:p>
          <a:p>
            <a:pPr marL="0" indent="0"/>
            <a:r>
              <a:rPr lang="es-EC" sz="1400" b="1"/>
              <a:t> Maquinaria</a:t>
            </a:r>
          </a:p>
          <a:p>
            <a:pPr marL="0" indent="0"/>
            <a:r>
              <a:rPr lang="es-EC" sz="1400" b="1"/>
              <a:t> Muebles y Joyas</a:t>
            </a:r>
          </a:p>
          <a:p>
            <a:pPr marL="0" indent="0">
              <a:buFont typeface="Wingdings" pitchFamily="2" charset="2"/>
              <a:buNone/>
            </a:pPr>
            <a:endParaRPr lang="es-EC" sz="1400" b="1"/>
          </a:p>
          <a:p>
            <a:pPr marL="0" indent="0">
              <a:buFont typeface="Wingdings" pitchFamily="2" charset="2"/>
              <a:buNone/>
            </a:pPr>
            <a:r>
              <a:rPr lang="es-EC" sz="2000" b="1"/>
              <a:t>Los sectores se encuentran agrupados de acuerdo al código CIUU para el Ecuador proporcionado por el INEC.</a:t>
            </a:r>
          </a:p>
          <a:p>
            <a:pPr marL="0" indent="0"/>
            <a:endParaRPr lang="es-ES" sz="1400" b="1"/>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68313" y="1412875"/>
            <a:ext cx="8229600" cy="4967288"/>
          </a:xfrm>
        </p:spPr>
        <p:txBody>
          <a:bodyPr/>
          <a:lstStyle/>
          <a:p>
            <a:r>
              <a:rPr lang="es-EC" sz="2400"/>
              <a:t>Segundo, se estima una ecuación de innovación a través del método Probit la cual relaciona la probabilidad de innovar por parte de cada empresa del sector manufacturero.</a:t>
            </a:r>
          </a:p>
          <a:p>
            <a:r>
              <a:rPr lang="es-EC" sz="2400"/>
              <a:t>Tercero, se corrige la estimación por MCO del sesgo de selección, como propone la metodología de Heckman (1974) incluyendo en la ecuación de </a:t>
            </a:r>
            <a:r>
              <a:rPr lang="es-EC" sz="2400" u="sng"/>
              <a:t>Inversión en Innovación</a:t>
            </a:r>
            <a:r>
              <a:rPr lang="es-EC" sz="2400"/>
              <a:t> la variable lambda.</a:t>
            </a:r>
          </a:p>
          <a:p>
            <a:r>
              <a:rPr lang="es-EC" sz="2400"/>
              <a:t>Una vez obtenida la ecuación corregida por sesgo de selección se obtienen los coeficientes corregidos.</a:t>
            </a:r>
            <a:endParaRPr lang="es-ES" sz="2400"/>
          </a:p>
        </p:txBody>
      </p:sp>
      <p:sp>
        <p:nvSpPr>
          <p:cNvPr id="7172" name="Rectangle 4"/>
          <p:cNvSpPr>
            <a:spLocks noGrp="1" noChangeArrowheads="1"/>
          </p:cNvSpPr>
          <p:nvPr>
            <p:ph type="title"/>
          </p:nvPr>
        </p:nvSpPr>
        <p:spPr>
          <a:xfrm>
            <a:off x="619125" y="301625"/>
            <a:ext cx="7958138" cy="985838"/>
          </a:xfrm>
          <a:noFill/>
          <a:ln/>
        </p:spPr>
        <p:txBody>
          <a:bodyPr/>
          <a:lstStyle/>
          <a:p>
            <a:r>
              <a:rPr lang="es-EC" sz="3200"/>
              <a:t>METODOLOGÍA</a:t>
            </a:r>
            <a:endParaRPr lang="es-ES" sz="320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s-EC" sz="3200"/>
              <a:t>MODELO PROBIT</a:t>
            </a:r>
            <a:endParaRPr lang="es-ES" sz="3200"/>
          </a:p>
        </p:txBody>
      </p:sp>
      <p:sp>
        <p:nvSpPr>
          <p:cNvPr id="8195" name="Rectangle 3"/>
          <p:cNvSpPr>
            <a:spLocks noGrp="1" noChangeArrowheads="1"/>
          </p:cNvSpPr>
          <p:nvPr>
            <p:ph type="body" idx="1"/>
          </p:nvPr>
        </p:nvSpPr>
        <p:spPr/>
        <p:txBody>
          <a:bodyPr/>
          <a:lstStyle/>
          <a:p>
            <a:pPr>
              <a:lnSpc>
                <a:spcPct val="90000"/>
              </a:lnSpc>
            </a:pPr>
            <a:r>
              <a:rPr lang="es-EC" sz="2800"/>
              <a:t>Se enfrentan normalmente con problemas derivados de selectividad o sesgo de selección.</a:t>
            </a:r>
          </a:p>
          <a:p>
            <a:pPr>
              <a:lnSpc>
                <a:spcPct val="90000"/>
              </a:lnSpc>
            </a:pPr>
            <a:r>
              <a:rPr lang="es-EC" sz="2800"/>
              <a:t>A este problema se lo asocia con la ausencia en forma no aleatoria de observaciones dentro de la muestra, lo cual es equivalente a producir un sesgo en los coeficientes obtenidos.</a:t>
            </a:r>
          </a:p>
          <a:p>
            <a:pPr>
              <a:lnSpc>
                <a:spcPct val="90000"/>
              </a:lnSpc>
            </a:pPr>
            <a:r>
              <a:rPr lang="es-EC" sz="2800"/>
              <a:t>Dicho sesgo resulta del hecho que la selectividad es equivalente a omitir variables relevantes al análisis.</a:t>
            </a:r>
          </a:p>
          <a:p>
            <a:pPr>
              <a:lnSpc>
                <a:spcPct val="90000"/>
              </a:lnSpc>
            </a:pPr>
            <a:r>
              <a:rPr lang="es-EC" sz="2800"/>
              <a:t>Proviene del hecho de no poder observar aquellas empresas que no realizan innovación.</a:t>
            </a:r>
          </a:p>
          <a:p>
            <a:pPr>
              <a:lnSpc>
                <a:spcPct val="90000"/>
              </a:lnSpc>
            </a:pPr>
            <a:endParaRPr lang="es-ES" sz="280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es-EC" sz="3200"/>
              <a:t>MODELO PROBIT</a:t>
            </a:r>
            <a:endParaRPr lang="es-ES" sz="3200"/>
          </a:p>
        </p:txBody>
      </p:sp>
      <p:sp>
        <p:nvSpPr>
          <p:cNvPr id="9219" name="Rectangle 3"/>
          <p:cNvSpPr>
            <a:spLocks noGrp="1" noChangeArrowheads="1"/>
          </p:cNvSpPr>
          <p:nvPr>
            <p:ph type="body" idx="1"/>
          </p:nvPr>
        </p:nvSpPr>
        <p:spPr>
          <a:xfrm>
            <a:off x="457200" y="1600200"/>
            <a:ext cx="8291513" cy="4781550"/>
          </a:xfrm>
        </p:spPr>
        <p:txBody>
          <a:bodyPr/>
          <a:lstStyle/>
          <a:p>
            <a:pPr marL="0" indent="0">
              <a:lnSpc>
                <a:spcPct val="90000"/>
              </a:lnSpc>
              <a:buFont typeface="Wingdings" pitchFamily="2" charset="2"/>
              <a:buNone/>
            </a:pPr>
            <a:r>
              <a:rPr lang="es-EC" sz="2400"/>
              <a:t>Por ello es que se obtiene una regresión censurada.</a:t>
            </a:r>
          </a:p>
          <a:p>
            <a:pPr marL="0" indent="0">
              <a:lnSpc>
                <a:spcPct val="90000"/>
              </a:lnSpc>
              <a:buFont typeface="Wingdings" pitchFamily="2" charset="2"/>
              <a:buNone/>
            </a:pPr>
            <a:r>
              <a:rPr lang="es-EC" sz="2400"/>
              <a:t>Para entender mejor los efectos del sesgo de selección se asume que la decisión de innovación va a depender de las siguientes variables:</a:t>
            </a:r>
          </a:p>
          <a:p>
            <a:pPr marL="0" indent="0">
              <a:lnSpc>
                <a:spcPct val="90000"/>
              </a:lnSpc>
              <a:buFont typeface="Wingdings" pitchFamily="2" charset="2"/>
              <a:buNone/>
            </a:pPr>
            <a:endParaRPr lang="es-EC" sz="2400"/>
          </a:p>
          <a:p>
            <a:pPr marL="0" indent="0">
              <a:lnSpc>
                <a:spcPct val="90000"/>
              </a:lnSpc>
              <a:buFont typeface="Wingdings" pitchFamily="2" charset="2"/>
              <a:buNone/>
            </a:pPr>
            <a:r>
              <a:rPr lang="es-EC" sz="2400"/>
              <a:t>Variables dummies (ficticias) o vectores (0 o 1)</a:t>
            </a:r>
          </a:p>
          <a:p>
            <a:pPr marL="0" indent="0">
              <a:lnSpc>
                <a:spcPct val="90000"/>
              </a:lnSpc>
            </a:pPr>
            <a:r>
              <a:rPr lang="es-EC" sz="2400"/>
              <a:t>Dvext</a:t>
            </a:r>
          </a:p>
          <a:p>
            <a:pPr marL="0" indent="0">
              <a:lnSpc>
                <a:spcPct val="90000"/>
              </a:lnSpc>
            </a:pPr>
            <a:r>
              <a:rPr lang="es-EC" sz="2400"/>
              <a:t>Dpublic</a:t>
            </a:r>
          </a:p>
          <a:p>
            <a:pPr marL="0" indent="0">
              <a:lnSpc>
                <a:spcPct val="90000"/>
              </a:lnSpc>
            </a:pPr>
            <a:r>
              <a:rPr lang="es-EC" sz="2400"/>
              <a:t>Dalim</a:t>
            </a:r>
          </a:p>
          <a:p>
            <a:pPr marL="0" indent="0">
              <a:lnSpc>
                <a:spcPct val="90000"/>
              </a:lnSpc>
            </a:pPr>
            <a:r>
              <a:rPr lang="es-EC" sz="2400"/>
              <a:t>Dmujoy</a:t>
            </a:r>
          </a:p>
          <a:p>
            <a:pPr marL="0" indent="0">
              <a:lnSpc>
                <a:spcPct val="90000"/>
              </a:lnSpc>
              <a:buFont typeface="Wingdings" pitchFamily="2" charset="2"/>
              <a:buNone/>
            </a:pPr>
            <a:r>
              <a:rPr lang="es-EC" sz="2400"/>
              <a:t>Variables </a:t>
            </a:r>
          </a:p>
          <a:p>
            <a:pPr marL="0" indent="0">
              <a:lnSpc>
                <a:spcPct val="90000"/>
              </a:lnSpc>
            </a:pPr>
            <a:r>
              <a:rPr lang="es-EC" sz="2400"/>
              <a:t>Obemp</a:t>
            </a:r>
          </a:p>
          <a:p>
            <a:pPr marL="0" indent="0">
              <a:lnSpc>
                <a:spcPct val="90000"/>
              </a:lnSpc>
            </a:pPr>
            <a:r>
              <a:rPr lang="es-EC" sz="2400"/>
              <a:t>lvtot</a:t>
            </a:r>
          </a:p>
          <a:p>
            <a:pPr marL="0" indent="0">
              <a:lnSpc>
                <a:spcPct val="90000"/>
              </a:lnSpc>
            </a:pPr>
            <a:endParaRPr lang="es-ES" sz="240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es-EC" sz="3200"/>
              <a:t>MODELO PROBIT</a:t>
            </a:r>
            <a:endParaRPr lang="es-ES" sz="3200"/>
          </a:p>
        </p:txBody>
      </p:sp>
      <p:sp>
        <p:nvSpPr>
          <p:cNvPr id="10243" name="Rectangle 3"/>
          <p:cNvSpPr>
            <a:spLocks noGrp="1" noChangeArrowheads="1"/>
          </p:cNvSpPr>
          <p:nvPr>
            <p:ph type="body" idx="1"/>
          </p:nvPr>
        </p:nvSpPr>
        <p:spPr>
          <a:xfrm>
            <a:off x="468313" y="1412875"/>
            <a:ext cx="8229600" cy="4525963"/>
          </a:xfrm>
        </p:spPr>
        <p:txBody>
          <a:bodyPr/>
          <a:lstStyle/>
          <a:p>
            <a:pPr algn="r">
              <a:buFont typeface="Wingdings" pitchFamily="2" charset="2"/>
              <a:buNone/>
            </a:pPr>
            <a:r>
              <a:rPr lang="es-EC" sz="2000" b="1"/>
              <a:t>ECUACIÓN 1</a:t>
            </a:r>
          </a:p>
          <a:p>
            <a:pPr>
              <a:buFont typeface="Wingdings" pitchFamily="2" charset="2"/>
              <a:buNone/>
            </a:pPr>
            <a:endParaRPr lang="es-EC" sz="2000" b="1"/>
          </a:p>
          <a:p>
            <a:endParaRPr lang="es-EC" sz="2000" b="1"/>
          </a:p>
          <a:p>
            <a:pPr>
              <a:buFont typeface="Wingdings" pitchFamily="2" charset="2"/>
              <a:buNone/>
            </a:pPr>
            <a:endParaRPr lang="es-ES" sz="2000" b="1"/>
          </a:p>
        </p:txBody>
      </p:sp>
      <p:sp>
        <p:nvSpPr>
          <p:cNvPr id="1024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0244" name="Object 4"/>
          <p:cNvGraphicFramePr>
            <a:graphicFrameLocks noChangeAspect="1"/>
          </p:cNvGraphicFramePr>
          <p:nvPr/>
        </p:nvGraphicFramePr>
        <p:xfrm>
          <a:off x="250825" y="2205038"/>
          <a:ext cx="8713788" cy="373062"/>
        </p:xfrm>
        <a:graphic>
          <a:graphicData uri="http://schemas.openxmlformats.org/presentationml/2006/ole">
            <p:oleObj spid="_x0000_s10244" name="Ecuación" r:id="rId3" imgW="5092700" imgH="228600" progId="Equation.3">
              <p:embed/>
            </p:oleObj>
          </a:graphicData>
        </a:graphic>
      </p:graphicFrame>
      <p:sp>
        <p:nvSpPr>
          <p:cNvPr id="10246" name="Line 6"/>
          <p:cNvSpPr>
            <a:spLocks noChangeShapeType="1"/>
          </p:cNvSpPr>
          <p:nvPr/>
        </p:nvSpPr>
        <p:spPr bwMode="auto">
          <a:xfrm>
            <a:off x="827088"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47" name="Text Box 7"/>
          <p:cNvSpPr txBox="1">
            <a:spLocks noChangeArrowheads="1"/>
          </p:cNvSpPr>
          <p:nvPr/>
        </p:nvSpPr>
        <p:spPr bwMode="auto">
          <a:xfrm>
            <a:off x="0" y="3068638"/>
            <a:ext cx="1727200" cy="1917700"/>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Variable dicotómica que puede tomar 2 valores: 0 o 1, ha sido definida como tal en base a una aproximación a la pregunta 52 en la encuesta de Manufactura y Minería 2001.</a:t>
            </a:r>
            <a:endParaRPr lang="es-ES" sz="1200">
              <a:latin typeface="Arial" pitchFamily="34" charset="0"/>
            </a:endParaRPr>
          </a:p>
        </p:txBody>
      </p:sp>
      <p:sp>
        <p:nvSpPr>
          <p:cNvPr id="10248" name="Line 8"/>
          <p:cNvSpPr>
            <a:spLocks noChangeShapeType="1"/>
          </p:cNvSpPr>
          <p:nvPr/>
        </p:nvSpPr>
        <p:spPr bwMode="auto">
          <a:xfrm>
            <a:off x="2627313"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50"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
        <p:nvSpPr>
          <p:cNvPr id="10251" name="Text Box 11"/>
          <p:cNvSpPr txBox="1">
            <a:spLocks noChangeArrowheads="1"/>
          </p:cNvSpPr>
          <p:nvPr/>
        </p:nvSpPr>
        <p:spPr bwMode="auto">
          <a:xfrm>
            <a:off x="1692275" y="3141663"/>
            <a:ext cx="1439863" cy="1462087"/>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Variable ficticia que toma el valor 1 si la empresa pertenece al sector alimentos y 0 caso contrario</a:t>
            </a:r>
          </a:p>
          <a:p>
            <a:pPr>
              <a:spcBef>
                <a:spcPct val="50000"/>
              </a:spcBef>
            </a:pPr>
            <a:endParaRPr lang="es-ES" sz="1200">
              <a:latin typeface="Arial" pitchFamily="34" charset="0"/>
            </a:endParaRPr>
          </a:p>
        </p:txBody>
      </p:sp>
      <p:sp>
        <p:nvSpPr>
          <p:cNvPr id="10252" name="Line 12"/>
          <p:cNvSpPr>
            <a:spLocks noChangeShapeType="1"/>
          </p:cNvSpPr>
          <p:nvPr/>
        </p:nvSpPr>
        <p:spPr bwMode="auto">
          <a:xfrm>
            <a:off x="3708400"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53" name="Line 13"/>
          <p:cNvSpPr>
            <a:spLocks noChangeShapeType="1"/>
          </p:cNvSpPr>
          <p:nvPr/>
        </p:nvSpPr>
        <p:spPr bwMode="auto">
          <a:xfrm>
            <a:off x="5003800"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54" name="Text Box 14"/>
          <p:cNvSpPr txBox="1">
            <a:spLocks noChangeArrowheads="1"/>
          </p:cNvSpPr>
          <p:nvPr/>
        </p:nvSpPr>
        <p:spPr bwMode="auto">
          <a:xfrm>
            <a:off x="3132138" y="3141663"/>
            <a:ext cx="1295400" cy="1462087"/>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Variable ficticia que toma el valor 1 si la empresa exporta y 0 caso contrario</a:t>
            </a:r>
          </a:p>
          <a:p>
            <a:pPr>
              <a:spcBef>
                <a:spcPct val="50000"/>
              </a:spcBef>
            </a:pPr>
            <a:endParaRPr lang="es-ES" sz="1200">
              <a:latin typeface="Arial" pitchFamily="34" charset="0"/>
            </a:endParaRPr>
          </a:p>
        </p:txBody>
      </p:sp>
      <p:sp>
        <p:nvSpPr>
          <p:cNvPr id="10255" name="Text Box 15"/>
          <p:cNvSpPr txBox="1">
            <a:spLocks noChangeArrowheads="1"/>
          </p:cNvSpPr>
          <p:nvPr/>
        </p:nvSpPr>
        <p:spPr bwMode="auto">
          <a:xfrm>
            <a:off x="4356100" y="3141663"/>
            <a:ext cx="1439863" cy="1462087"/>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Variable ficticia que toma el valor 1 si la empresa invierte en publicidad  y 0 caso contrario</a:t>
            </a:r>
          </a:p>
          <a:p>
            <a:pPr>
              <a:spcBef>
                <a:spcPct val="50000"/>
              </a:spcBef>
            </a:pPr>
            <a:endParaRPr lang="es-ES" sz="1200">
              <a:latin typeface="Arial" pitchFamily="34" charset="0"/>
            </a:endParaRPr>
          </a:p>
        </p:txBody>
      </p:sp>
      <p:sp>
        <p:nvSpPr>
          <p:cNvPr id="10257" name="Line 17"/>
          <p:cNvSpPr>
            <a:spLocks noChangeShapeType="1"/>
          </p:cNvSpPr>
          <p:nvPr/>
        </p:nvSpPr>
        <p:spPr bwMode="auto">
          <a:xfrm>
            <a:off x="6156325"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58" name="Text Box 18"/>
          <p:cNvSpPr txBox="1">
            <a:spLocks noChangeArrowheads="1"/>
          </p:cNvSpPr>
          <p:nvPr/>
        </p:nvSpPr>
        <p:spPr bwMode="auto">
          <a:xfrm>
            <a:off x="5580063" y="3141663"/>
            <a:ext cx="1439862" cy="1644650"/>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Variable ficticia que toma el valor 1 si la empresa pertenece al sector Muebles y Joyas y 0 caso contrario</a:t>
            </a:r>
          </a:p>
          <a:p>
            <a:pPr>
              <a:spcBef>
                <a:spcPct val="50000"/>
              </a:spcBef>
            </a:pPr>
            <a:endParaRPr lang="es-ES" sz="1200">
              <a:latin typeface="Arial" pitchFamily="34" charset="0"/>
            </a:endParaRPr>
          </a:p>
        </p:txBody>
      </p:sp>
      <p:sp>
        <p:nvSpPr>
          <p:cNvPr id="10259" name="Text Box 19"/>
          <p:cNvSpPr txBox="1">
            <a:spLocks noChangeArrowheads="1"/>
          </p:cNvSpPr>
          <p:nvPr/>
        </p:nvSpPr>
        <p:spPr bwMode="auto">
          <a:xfrm>
            <a:off x="6948488" y="3141663"/>
            <a:ext cx="1079500" cy="822325"/>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Coeficiente Obreros sobre empleados</a:t>
            </a:r>
            <a:endParaRPr lang="es-ES" sz="1200">
              <a:latin typeface="Arial" pitchFamily="34" charset="0"/>
            </a:endParaRPr>
          </a:p>
        </p:txBody>
      </p:sp>
      <p:sp>
        <p:nvSpPr>
          <p:cNvPr id="10260" name="Line 20"/>
          <p:cNvSpPr>
            <a:spLocks noChangeShapeType="1"/>
          </p:cNvSpPr>
          <p:nvPr/>
        </p:nvSpPr>
        <p:spPr bwMode="auto">
          <a:xfrm>
            <a:off x="7380288"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61" name="Line 21"/>
          <p:cNvSpPr>
            <a:spLocks noChangeShapeType="1"/>
          </p:cNvSpPr>
          <p:nvPr/>
        </p:nvSpPr>
        <p:spPr bwMode="auto">
          <a:xfrm>
            <a:off x="8532813" y="2492375"/>
            <a:ext cx="0" cy="576263"/>
          </a:xfrm>
          <a:prstGeom prst="line">
            <a:avLst/>
          </a:prstGeom>
          <a:noFill/>
          <a:ln w="9525">
            <a:solidFill>
              <a:schemeClr val="tx1"/>
            </a:solidFill>
            <a:round/>
            <a:headEnd/>
            <a:tailEnd type="triangle" w="med" len="med"/>
          </a:ln>
          <a:effectLst/>
        </p:spPr>
        <p:txBody>
          <a:bodyPr/>
          <a:lstStyle/>
          <a:p>
            <a:endParaRPr lang="es-ES"/>
          </a:p>
        </p:txBody>
      </p:sp>
      <p:sp>
        <p:nvSpPr>
          <p:cNvPr id="10262" name="Text Box 22"/>
          <p:cNvSpPr txBox="1">
            <a:spLocks noChangeArrowheads="1"/>
          </p:cNvSpPr>
          <p:nvPr/>
        </p:nvSpPr>
        <p:spPr bwMode="auto">
          <a:xfrm>
            <a:off x="8064500" y="3141663"/>
            <a:ext cx="1079500" cy="639762"/>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Logaritmo de las ventas totales</a:t>
            </a:r>
            <a:endParaRPr lang="es-ES" sz="1200">
              <a:latin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es-EC" sz="3200"/>
              <a:t>MODELO PROBIT</a:t>
            </a:r>
            <a:endParaRPr lang="es-ES" sz="3200"/>
          </a:p>
        </p:txBody>
      </p:sp>
      <p:sp>
        <p:nvSpPr>
          <p:cNvPr id="11267" name="Rectangle 3"/>
          <p:cNvSpPr>
            <a:spLocks noGrp="1" noChangeArrowheads="1"/>
          </p:cNvSpPr>
          <p:nvPr>
            <p:ph type="body" idx="1"/>
          </p:nvPr>
        </p:nvSpPr>
        <p:spPr>
          <a:xfrm>
            <a:off x="468313" y="1773238"/>
            <a:ext cx="8229600" cy="4525962"/>
          </a:xfrm>
        </p:spPr>
        <p:txBody>
          <a:bodyPr/>
          <a:lstStyle/>
          <a:p>
            <a:pPr algn="ctr">
              <a:buFont typeface="Wingdings" pitchFamily="2" charset="2"/>
              <a:buNone/>
            </a:pPr>
            <a:r>
              <a:rPr lang="es-EC"/>
              <a:t>El término conocido como el inverso de mills constituye la variable excluida en el análisis de la ecuación de innovación, no corregida por el sesgo de selección</a:t>
            </a:r>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r>
              <a:rPr lang="es-EC" sz="3200"/>
              <a:t>CORRECCIÓN DE HECKMAN</a:t>
            </a:r>
            <a:endParaRPr lang="es-ES" sz="3200"/>
          </a:p>
        </p:txBody>
      </p:sp>
      <p:sp>
        <p:nvSpPr>
          <p:cNvPr id="13315" name="Rectangle 3"/>
          <p:cNvSpPr>
            <a:spLocks noGrp="1" noChangeArrowheads="1"/>
          </p:cNvSpPr>
          <p:nvPr>
            <p:ph type="body" idx="1"/>
          </p:nvPr>
        </p:nvSpPr>
        <p:spPr>
          <a:xfrm>
            <a:off x="468313" y="1412875"/>
            <a:ext cx="8229600" cy="4525963"/>
          </a:xfrm>
        </p:spPr>
        <p:txBody>
          <a:bodyPr/>
          <a:lstStyle/>
          <a:p>
            <a:pPr>
              <a:buFont typeface="Wingdings" pitchFamily="2" charset="2"/>
              <a:buNone/>
            </a:pPr>
            <a:r>
              <a:rPr lang="es-EC" sz="1400" b="1"/>
              <a:t>La ecuación de innovación corregida por la presencia de sesgo de selección se plantea:</a:t>
            </a:r>
          </a:p>
          <a:p>
            <a:pPr algn="r">
              <a:buFont typeface="Wingdings" pitchFamily="2" charset="2"/>
              <a:buNone/>
            </a:pPr>
            <a:r>
              <a:rPr lang="es-EC" sz="2000"/>
              <a:t>ECUACIÓN 2:</a:t>
            </a:r>
          </a:p>
          <a:p>
            <a:pPr>
              <a:buFont typeface="Wingdings" pitchFamily="2" charset="2"/>
              <a:buNone/>
            </a:pPr>
            <a:endParaRPr lang="es-EC" sz="2000"/>
          </a:p>
          <a:p>
            <a:pPr>
              <a:buFont typeface="Wingdings" pitchFamily="2" charset="2"/>
              <a:buNone/>
            </a:pPr>
            <a:endParaRPr lang="es-ES" sz="2000"/>
          </a:p>
        </p:txBody>
      </p:sp>
      <p:sp>
        <p:nvSpPr>
          <p:cNvPr id="1331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316" name="Object 4"/>
          <p:cNvGraphicFramePr>
            <a:graphicFrameLocks noChangeAspect="1"/>
          </p:cNvGraphicFramePr>
          <p:nvPr/>
        </p:nvGraphicFramePr>
        <p:xfrm>
          <a:off x="323850" y="2205038"/>
          <a:ext cx="8640763" cy="419100"/>
        </p:xfrm>
        <a:graphic>
          <a:graphicData uri="http://schemas.openxmlformats.org/presentationml/2006/ole">
            <p:oleObj spid="_x0000_s13316" name="Ecuación" r:id="rId3" imgW="4648200" imgH="228600" progId="Equation.3">
              <p:embed/>
            </p:oleObj>
          </a:graphicData>
        </a:graphic>
      </p:graphicFrame>
      <p:sp>
        <p:nvSpPr>
          <p:cNvPr id="13318" name="Line 6"/>
          <p:cNvSpPr>
            <a:spLocks noChangeShapeType="1"/>
          </p:cNvSpPr>
          <p:nvPr/>
        </p:nvSpPr>
        <p:spPr bwMode="auto">
          <a:xfrm>
            <a:off x="1692275" y="2708275"/>
            <a:ext cx="0" cy="647700"/>
          </a:xfrm>
          <a:prstGeom prst="line">
            <a:avLst/>
          </a:prstGeom>
          <a:noFill/>
          <a:ln w="9525">
            <a:solidFill>
              <a:schemeClr val="tx1"/>
            </a:solidFill>
            <a:round/>
            <a:headEnd/>
            <a:tailEnd type="triangle" w="med" len="med"/>
          </a:ln>
          <a:effectLst/>
        </p:spPr>
        <p:txBody>
          <a:bodyPr/>
          <a:lstStyle/>
          <a:p>
            <a:endParaRPr lang="es-ES"/>
          </a:p>
        </p:txBody>
      </p:sp>
      <p:sp>
        <p:nvSpPr>
          <p:cNvPr id="13319" name="Text Box 7"/>
          <p:cNvSpPr txBox="1">
            <a:spLocks noChangeArrowheads="1"/>
          </p:cNvSpPr>
          <p:nvPr/>
        </p:nvSpPr>
        <p:spPr bwMode="auto">
          <a:xfrm>
            <a:off x="900113" y="3429000"/>
            <a:ext cx="1439862" cy="639763"/>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Es el pago de patente realizado por las empresas.</a:t>
            </a:r>
            <a:endParaRPr lang="es-ES" sz="1200">
              <a:latin typeface="Arial" pitchFamily="34" charset="0"/>
            </a:endParaRPr>
          </a:p>
        </p:txBody>
      </p:sp>
      <p:sp>
        <p:nvSpPr>
          <p:cNvPr id="13320" name="Line 8"/>
          <p:cNvSpPr>
            <a:spLocks noChangeShapeType="1"/>
          </p:cNvSpPr>
          <p:nvPr/>
        </p:nvSpPr>
        <p:spPr bwMode="auto">
          <a:xfrm>
            <a:off x="3059113" y="2636838"/>
            <a:ext cx="0" cy="720725"/>
          </a:xfrm>
          <a:prstGeom prst="line">
            <a:avLst/>
          </a:prstGeom>
          <a:noFill/>
          <a:ln w="9525">
            <a:solidFill>
              <a:schemeClr val="tx1"/>
            </a:solidFill>
            <a:round/>
            <a:headEnd/>
            <a:tailEnd type="triangle" w="med" len="med"/>
          </a:ln>
          <a:effectLst/>
        </p:spPr>
        <p:txBody>
          <a:bodyPr/>
          <a:lstStyle/>
          <a:p>
            <a:endParaRPr lang="es-ES"/>
          </a:p>
        </p:txBody>
      </p:sp>
      <p:sp>
        <p:nvSpPr>
          <p:cNvPr id="13321" name="Text Box 9"/>
          <p:cNvSpPr txBox="1">
            <a:spLocks noChangeArrowheads="1"/>
          </p:cNvSpPr>
          <p:nvPr/>
        </p:nvSpPr>
        <p:spPr bwMode="auto">
          <a:xfrm>
            <a:off x="2411413" y="3429000"/>
            <a:ext cx="1584325" cy="822325"/>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Productividad, obtenida por medio del Residuo de Solow</a:t>
            </a:r>
            <a:endParaRPr lang="es-ES" sz="1200">
              <a:latin typeface="Arial" pitchFamily="34" charset="0"/>
            </a:endParaRPr>
          </a:p>
        </p:txBody>
      </p:sp>
      <p:sp>
        <p:nvSpPr>
          <p:cNvPr id="13323" name="Line 11"/>
          <p:cNvSpPr>
            <a:spLocks noChangeShapeType="1"/>
          </p:cNvSpPr>
          <p:nvPr/>
        </p:nvSpPr>
        <p:spPr bwMode="auto">
          <a:xfrm>
            <a:off x="4140200" y="2636838"/>
            <a:ext cx="0" cy="647700"/>
          </a:xfrm>
          <a:prstGeom prst="line">
            <a:avLst/>
          </a:prstGeom>
          <a:noFill/>
          <a:ln w="9525">
            <a:solidFill>
              <a:schemeClr val="tx1"/>
            </a:solidFill>
            <a:round/>
            <a:headEnd/>
            <a:tailEnd type="triangle" w="med" len="med"/>
          </a:ln>
          <a:effectLst/>
        </p:spPr>
        <p:txBody>
          <a:bodyPr/>
          <a:lstStyle/>
          <a:p>
            <a:endParaRPr lang="es-ES"/>
          </a:p>
        </p:txBody>
      </p:sp>
      <p:sp>
        <p:nvSpPr>
          <p:cNvPr id="13324" name="Text Box 12"/>
          <p:cNvSpPr txBox="1">
            <a:spLocks noChangeArrowheads="1"/>
          </p:cNvSpPr>
          <p:nvPr/>
        </p:nvSpPr>
        <p:spPr bwMode="auto">
          <a:xfrm>
            <a:off x="3924300" y="3429000"/>
            <a:ext cx="1081088" cy="274638"/>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Impuestos</a:t>
            </a:r>
            <a:endParaRPr lang="es-ES" sz="1200">
              <a:latin typeface="Arial" pitchFamily="34" charset="0"/>
            </a:endParaRPr>
          </a:p>
        </p:txBody>
      </p:sp>
      <p:sp>
        <p:nvSpPr>
          <p:cNvPr id="13325" name="Line 13"/>
          <p:cNvSpPr>
            <a:spLocks noChangeShapeType="1"/>
          </p:cNvSpPr>
          <p:nvPr/>
        </p:nvSpPr>
        <p:spPr bwMode="auto">
          <a:xfrm>
            <a:off x="5003800" y="2565400"/>
            <a:ext cx="0" cy="1368425"/>
          </a:xfrm>
          <a:prstGeom prst="line">
            <a:avLst/>
          </a:prstGeom>
          <a:noFill/>
          <a:ln w="9525">
            <a:solidFill>
              <a:schemeClr val="tx1"/>
            </a:solidFill>
            <a:round/>
            <a:headEnd/>
            <a:tailEnd type="triangle" w="med" len="med"/>
          </a:ln>
          <a:effectLst/>
        </p:spPr>
        <p:txBody>
          <a:bodyPr/>
          <a:lstStyle/>
          <a:p>
            <a:endParaRPr lang="es-ES"/>
          </a:p>
        </p:txBody>
      </p:sp>
      <p:sp>
        <p:nvSpPr>
          <p:cNvPr id="13327" name="Text Box 15"/>
          <p:cNvSpPr txBox="1">
            <a:spLocks noChangeArrowheads="1"/>
          </p:cNvSpPr>
          <p:nvPr/>
        </p:nvSpPr>
        <p:spPr bwMode="auto">
          <a:xfrm>
            <a:off x="4356100" y="4149725"/>
            <a:ext cx="1368425" cy="639763"/>
          </a:xfrm>
          <a:prstGeom prst="rect">
            <a:avLst/>
          </a:prstGeom>
          <a:noFill/>
          <a:ln w="9525">
            <a:noFill/>
            <a:miter lim="800000"/>
            <a:headEnd/>
            <a:tailEnd/>
          </a:ln>
          <a:effectLst/>
        </p:spPr>
        <p:txBody>
          <a:bodyPr>
            <a:spAutoFit/>
          </a:bodyPr>
          <a:lstStyle/>
          <a:p>
            <a:pPr algn="ctr">
              <a:spcBef>
                <a:spcPct val="50000"/>
              </a:spcBef>
            </a:pPr>
            <a:r>
              <a:rPr lang="es-EC" sz="1200">
                <a:latin typeface="Arial" pitchFamily="34" charset="0"/>
              </a:rPr>
              <a:t>Coeficiente de sensibilidad de lambda</a:t>
            </a:r>
            <a:endParaRPr lang="es-ES" sz="1200">
              <a:latin typeface="Arial" pitchFamily="34" charset="0"/>
            </a:endParaRPr>
          </a:p>
        </p:txBody>
      </p:sp>
      <p:sp>
        <p:nvSpPr>
          <p:cNvPr id="13328" name="Line 16"/>
          <p:cNvSpPr>
            <a:spLocks noChangeShapeType="1"/>
          </p:cNvSpPr>
          <p:nvPr/>
        </p:nvSpPr>
        <p:spPr bwMode="auto">
          <a:xfrm>
            <a:off x="5364163" y="2492375"/>
            <a:ext cx="1655762" cy="1366838"/>
          </a:xfrm>
          <a:prstGeom prst="line">
            <a:avLst/>
          </a:prstGeom>
          <a:noFill/>
          <a:ln w="9525">
            <a:solidFill>
              <a:schemeClr val="tx1"/>
            </a:solidFill>
            <a:round/>
            <a:headEnd/>
            <a:tailEnd type="triangle" w="med" len="med"/>
          </a:ln>
          <a:effectLst/>
        </p:spPr>
        <p:txBody>
          <a:bodyPr/>
          <a:lstStyle/>
          <a:p>
            <a:endParaRPr lang="es-ES"/>
          </a:p>
        </p:txBody>
      </p:sp>
      <p:sp>
        <p:nvSpPr>
          <p:cNvPr id="13329" name="Text Box 17"/>
          <p:cNvSpPr txBox="1">
            <a:spLocks noChangeArrowheads="1"/>
          </p:cNvSpPr>
          <p:nvPr/>
        </p:nvSpPr>
        <p:spPr bwMode="auto">
          <a:xfrm>
            <a:off x="6156325" y="3860800"/>
            <a:ext cx="2305050" cy="822325"/>
          </a:xfrm>
          <a:prstGeom prst="rect">
            <a:avLst/>
          </a:prstGeom>
          <a:noFill/>
          <a:ln w="9525">
            <a:noFill/>
            <a:miter lim="800000"/>
            <a:headEnd/>
            <a:tailEnd/>
          </a:ln>
          <a:effectLst/>
        </p:spPr>
        <p:txBody>
          <a:bodyPr>
            <a:spAutoFit/>
          </a:bodyPr>
          <a:lstStyle/>
          <a:p>
            <a:pPr>
              <a:spcBef>
                <a:spcPct val="50000"/>
              </a:spcBef>
            </a:pPr>
            <a:r>
              <a:rPr lang="es-EC" sz="1200">
                <a:latin typeface="Arial" pitchFamily="34" charset="0"/>
              </a:rPr>
              <a:t>Es la probabilidad ajustada de que la empresa “i” realice innovación y corresponde al inverso de mills</a:t>
            </a:r>
            <a:endParaRPr lang="es-ES" sz="1200">
              <a:latin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619125" y="365125"/>
            <a:ext cx="7958138" cy="985838"/>
          </a:xfrm>
        </p:spPr>
        <p:txBody>
          <a:bodyPr/>
          <a:lstStyle/>
          <a:p>
            <a:r>
              <a:rPr lang="es-EC" sz="3200"/>
              <a:t>CORRECCIÓN DE HECKMAN</a:t>
            </a:r>
            <a:endParaRPr lang="es-ES" sz="3200"/>
          </a:p>
        </p:txBody>
      </p:sp>
      <p:sp>
        <p:nvSpPr>
          <p:cNvPr id="14339" name="Rectangle 3"/>
          <p:cNvSpPr>
            <a:spLocks noGrp="1" noChangeArrowheads="1"/>
          </p:cNvSpPr>
          <p:nvPr>
            <p:ph type="body" idx="1"/>
          </p:nvPr>
        </p:nvSpPr>
        <p:spPr>
          <a:xfrm>
            <a:off x="395288" y="1989138"/>
            <a:ext cx="8229600" cy="4525962"/>
          </a:xfrm>
        </p:spPr>
        <p:txBody>
          <a:bodyPr/>
          <a:lstStyle/>
          <a:p>
            <a:pPr algn="ctr">
              <a:buFont typeface="Wingdings" pitchFamily="2" charset="2"/>
              <a:buNone/>
            </a:pPr>
            <a:r>
              <a:rPr lang="es-EC" sz="2800"/>
              <a:t>La exclusión de la variable lambda es la causa de sesgo en las estimaciones de la ecuación “Innov”. Para corregir este problema se ha estimado por separado una variable que aproxime a lambda y que elimine así el sesgo implícito en las estimaciones por MCO.</a:t>
            </a:r>
          </a:p>
          <a:p>
            <a:pPr>
              <a:buFont typeface="Wingdings" pitchFamily="2" charset="2"/>
              <a:buNone/>
            </a:pPr>
            <a:endParaRPr lang="es-ES" sz="240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729" name="Group 345"/>
          <p:cNvGraphicFramePr>
            <a:graphicFrameLocks noGrp="1"/>
          </p:cNvGraphicFramePr>
          <p:nvPr>
            <p:ph sz="half" idx="1"/>
          </p:nvPr>
        </p:nvGraphicFramePr>
        <p:xfrm>
          <a:off x="1376363" y="1947863"/>
          <a:ext cx="6381750" cy="3700462"/>
        </p:xfrm>
        <a:graphic>
          <a:graphicData uri="http://schemas.openxmlformats.org/drawingml/2006/table">
            <a:tbl>
              <a:tblPr/>
              <a:tblGrid>
                <a:gridCol w="1719262"/>
                <a:gridCol w="781050"/>
                <a:gridCol w="857250"/>
                <a:gridCol w="696913"/>
                <a:gridCol w="661987"/>
                <a:gridCol w="833438"/>
                <a:gridCol w="831850"/>
              </a:tblGrid>
              <a:tr h="296863">
                <a:tc gridSpan="2">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Estimación de Probit</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s-ES"/>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8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8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gridSpan="3">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Número de observaciones</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s-ES"/>
                    </a:p>
                  </a:txBody>
                  <a:tcPr/>
                </a:tc>
                <a:tc hMerge="1">
                  <a:txBody>
                    <a:bodyPr/>
                    <a:lstStyle/>
                    <a:p>
                      <a:endParaRPr lang="es-ES"/>
                    </a:p>
                  </a:txBody>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1447</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30638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8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8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8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8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r>
              <a:tr h="296863">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Log likelihood =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-524,42</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endParaRPr kumimoji="0" lang="es-ES" sz="1200" b="0" i="0" u="none" strike="noStrike" cap="none" normalizeH="0" baseline="0" smtClean="0">
                        <a:ln>
                          <a:noFill/>
                        </a:ln>
                        <a:solidFill>
                          <a:schemeClr val="bg2"/>
                        </a:solidFill>
                        <a:effectLst/>
                        <a:latin typeface="Garamond" pitchFamily="18" charset="0"/>
                      </a:endParaRP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C0C0C0"/>
                    </a:solidFill>
                  </a:tcPr>
                </a:tc>
              </a:tr>
              <a:tr h="298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8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8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8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endParaRPr kumimoji="0" lang="es-ES" sz="18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20688">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Innovación = 1</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Coef.</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Std. Err.</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Z</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P&gt; |z|</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[95% Conf. Interval]</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s-ES"/>
                    </a:p>
                  </a:txBody>
                  <a:tcPr/>
                </a:tc>
              </a:tr>
              <a:tr h="298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Alimentos=1</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0,1611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-0,0276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98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Exporta = 1 </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0,2793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2,85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0,0874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0,4712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96863">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Publicidad = 1</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0,4468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0,1084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4,12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0,2343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0,6593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95275">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Muebles y Joyas = 1</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-0,3647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0,1912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-1,91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0,056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-0,739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96863">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Obreros/Empleados</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0,0088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-0,0295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0,0048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98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Ventas</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-0,0855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-13,75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-0,0978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-0,0734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96863">
                <a:tc gridSpan="7">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2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Elaboración: Los Autores</a:t>
                      </a:r>
                      <a:endParaRPr kumimoji="0" lang="es-ES" sz="12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
        <p:nvSpPr>
          <p:cNvPr id="16386" name="Rectangle 2"/>
          <p:cNvSpPr>
            <a:spLocks noGrp="1" noRot="1" noChangeArrowheads="1"/>
          </p:cNvSpPr>
          <p:nvPr>
            <p:ph type="title" idx="4294967295"/>
          </p:nvPr>
        </p:nvSpPr>
        <p:spPr>
          <a:xfrm>
            <a:off x="1547813" y="188913"/>
            <a:ext cx="6516687" cy="2016125"/>
          </a:xfrm>
        </p:spPr>
        <p:txBody>
          <a:bodyPr/>
          <a:lstStyle/>
          <a:p>
            <a:r>
              <a:rPr lang="es-EC" sz="3200"/>
              <a:t>RESULTADOS DEL MODELO</a:t>
            </a:r>
            <a:br>
              <a:rPr lang="es-EC" sz="3200"/>
            </a:br>
            <a:r>
              <a:rPr lang="es-EC" sz="3200"/>
              <a:t>PROBIT</a:t>
            </a:r>
            <a:endParaRPr lang="es-ES" sz="3200"/>
          </a:p>
        </p:txBody>
      </p:sp>
      <p:sp>
        <p:nvSpPr>
          <p:cNvPr id="16718" name="Rectangle 334"/>
          <p:cNvSpPr>
            <a:spLocks noChangeArrowheads="1"/>
          </p:cNvSpPr>
          <p:nvPr/>
        </p:nvSpPr>
        <p:spPr bwMode="auto">
          <a:xfrm>
            <a:off x="1619250" y="1052513"/>
            <a:ext cx="6516688" cy="908050"/>
          </a:xfrm>
          <a:prstGeom prst="rect">
            <a:avLst/>
          </a:prstGeom>
          <a:noFill/>
          <a:ln w="9525">
            <a:noFill/>
            <a:miter lim="800000"/>
            <a:headEnd/>
            <a:tailEnd/>
          </a:ln>
          <a:effectLst/>
        </p:spPr>
        <p:txBody>
          <a:bodyPr anchor="ctr"/>
          <a:lstStyle/>
          <a:p>
            <a:pPr algn="ctr"/>
            <a:endParaRPr lang="es-ES" sz="3200">
              <a:solidFill>
                <a:schemeClr val="tx2"/>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395288" y="1125538"/>
            <a:ext cx="8229600" cy="4525962"/>
          </a:xfrm>
        </p:spPr>
        <p:txBody>
          <a:bodyPr/>
          <a:lstStyle/>
          <a:p>
            <a:r>
              <a:rPr lang="es-EC" sz="3600" b="1"/>
              <a:t>INTRODUCCIÓN</a:t>
            </a:r>
          </a:p>
          <a:p>
            <a:r>
              <a:rPr lang="es-EC" sz="3600" b="1"/>
              <a:t>TEORÍA SCHUMPETERIANA</a:t>
            </a:r>
          </a:p>
          <a:p>
            <a:r>
              <a:rPr lang="es-EC" sz="3600" b="1"/>
              <a:t>MODELO ECONOMÉTRICO</a:t>
            </a:r>
          </a:p>
          <a:p>
            <a:r>
              <a:rPr lang="es-EC" sz="3600" b="1"/>
              <a:t>CONCLUSIONES</a:t>
            </a:r>
          </a:p>
          <a:p>
            <a:r>
              <a:rPr lang="es-EC" sz="3600" b="1"/>
              <a:t>IMPLICACIONES DE POLÍTICA</a:t>
            </a:r>
          </a:p>
          <a:p>
            <a:pPr>
              <a:buFont typeface="Wingdings" pitchFamily="2" charset="2"/>
              <a:buNone/>
            </a:pPr>
            <a:endParaRPr lang="es-EC" sz="3600"/>
          </a:p>
          <a:p>
            <a:pPr>
              <a:buFont typeface="Wingdings" pitchFamily="2" charset="2"/>
              <a:buNone/>
            </a:pPr>
            <a:endParaRPr lang="es-ES" sz="360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s-EC" sz="3200"/>
              <a:t>RESULTADOS DEL MODELO</a:t>
            </a:r>
            <a:endParaRPr lang="es-ES" sz="3200"/>
          </a:p>
        </p:txBody>
      </p:sp>
      <p:sp>
        <p:nvSpPr>
          <p:cNvPr id="15363" name="Rectangle 3"/>
          <p:cNvSpPr>
            <a:spLocks noGrp="1" noChangeArrowheads="1"/>
          </p:cNvSpPr>
          <p:nvPr>
            <p:ph type="body" idx="1"/>
          </p:nvPr>
        </p:nvSpPr>
        <p:spPr/>
        <p:txBody>
          <a:bodyPr/>
          <a:lstStyle/>
          <a:p>
            <a:r>
              <a:rPr lang="es-EC" sz="2000"/>
              <a:t>Los signos que se presentan son los esperados; es decir los parámetros positivos de dalim, dvext, dpublic significan que si la empresa pertenece al sector Alimentos es mas probable que innove, además aquellas empresas que realizan exportaciones y las que invierten en publicidad poseen el mismo efecto.</a:t>
            </a:r>
          </a:p>
          <a:p>
            <a:pPr>
              <a:buFont typeface="Wingdings" pitchFamily="2" charset="2"/>
              <a:buNone/>
            </a:pPr>
            <a:endParaRPr lang="es-EC" sz="2000"/>
          </a:p>
          <a:p>
            <a:r>
              <a:rPr lang="es-EC" sz="2000"/>
              <a:t>Los signos negativos de dmujoy, obemp y lvtot significan que si la empresa pertenece al sector Muebles y Joyas es poco probable que innove, respecto a obemp aquellas empresas que tienen mayor número de obreros es menos probable que innove ya que poseen menor trabajo intelectual.</a:t>
            </a:r>
          </a:p>
          <a:p>
            <a:pPr>
              <a:buFont typeface="Wingdings" pitchFamily="2" charset="2"/>
              <a:buNone/>
            </a:pPr>
            <a:endParaRPr lang="es-ES" sz="200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40" name="Rectangle 560"/>
          <p:cNvSpPr>
            <a:spLocks noGrp="1" noRot="1" noChangeArrowheads="1"/>
          </p:cNvSpPr>
          <p:nvPr>
            <p:ph type="title"/>
          </p:nvPr>
        </p:nvSpPr>
        <p:spPr>
          <a:xfrm>
            <a:off x="1331913" y="188913"/>
            <a:ext cx="6769100" cy="719137"/>
          </a:xfrm>
        </p:spPr>
        <p:txBody>
          <a:bodyPr/>
          <a:lstStyle/>
          <a:p>
            <a:r>
              <a:rPr lang="es-EC" sz="3200"/>
              <a:t>RESULTADOS DE HECKMAN</a:t>
            </a:r>
            <a:endParaRPr lang="es-ES" sz="3200"/>
          </a:p>
        </p:txBody>
      </p:sp>
      <p:graphicFrame>
        <p:nvGraphicFramePr>
          <p:cNvPr id="21063" name="Group 583"/>
          <p:cNvGraphicFramePr>
            <a:graphicFrameLocks noGrp="1"/>
          </p:cNvGraphicFramePr>
          <p:nvPr>
            <p:ph idx="1"/>
          </p:nvPr>
        </p:nvGraphicFramePr>
        <p:xfrm>
          <a:off x="1116013" y="1341438"/>
          <a:ext cx="7235825" cy="5100637"/>
        </p:xfrm>
        <a:graphic>
          <a:graphicData uri="http://schemas.openxmlformats.org/drawingml/2006/table">
            <a:tbl>
              <a:tblPr/>
              <a:tblGrid>
                <a:gridCol w="1649412"/>
                <a:gridCol w="968375"/>
                <a:gridCol w="969963"/>
                <a:gridCol w="769937"/>
                <a:gridCol w="965200"/>
                <a:gridCol w="1160463"/>
                <a:gridCol w="752475"/>
              </a:tblGrid>
              <a:tr h="171450">
                <a:tc gridSpan="4">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Corrección de Heckman, estimación de 2 pasos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r>
              <a:tr h="171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71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C0C0C0"/>
                    </a:solidFill>
                  </a:tcPr>
                </a:tc>
                <a:tc gridSpan="3">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Número de observaciones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s-ES"/>
                    </a:p>
                  </a:txBody>
                  <a:tcPr/>
                </a:tc>
                <a:tc hMerge="1">
                  <a:txBody>
                    <a:bodyPr/>
                    <a:lstStyle/>
                    <a:p>
                      <a:endParaRPr lang="es-ES"/>
                    </a:p>
                  </a:txBody>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1447</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71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7145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Coef.</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Std. Err.</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Z</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P&gt; |z|</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[95% Conf. Interval]</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lang="es-ES"/>
                    </a:p>
                  </a:txBody>
                  <a:tcPr/>
                </a:tc>
              </a:tr>
              <a:tr h="161925">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Pago de patente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61925">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Productividad</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3,42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tab pos="900113" algn="l"/>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0,00064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71450">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Impuestos</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1,3487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1,2898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3,37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6,8767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INNOVACIÓN</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61925">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Alimentos=1</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0,1612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-0,0276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Exporta = 1 </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0,2793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2,85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0,0873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0,4712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Publicidad = 1</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0,4468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0,1084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4,12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0,2343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0,6593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Muebles y Joyas = 1</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-0,3647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0,191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-1,91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0,0056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-0,739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Obreros/Empleados</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-0,0123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0,0088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-0,0295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0,0049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71450">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Ventas</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-0,0855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0,0062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-13,75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-0,0733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MILLS</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71450">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lambda</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7313252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4320920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0,091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-1155595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1,58E+07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61925">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rho</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0,08185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r>
              <a:tr h="161925">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sigma</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89353038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a:noFill/>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C0C0C0"/>
                    </a:solidFill>
                  </a:tcPr>
                </a:tc>
              </a:tr>
              <a:tr h="203200">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lambda</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7313251,8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4320920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rPr>
                        <a:t> </a:t>
                      </a:r>
                    </a:p>
                  </a:txBody>
                  <a:tcPr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71450">
                <a:tc gridSpan="7">
                  <a:txBody>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es-ES" sz="1000" b="1" i="0" u="none" strike="noStrike" cap="none" normalizeH="0" baseline="0" smtClean="0">
                          <a:ln>
                            <a:noFill/>
                          </a:ln>
                          <a:solidFill>
                            <a:schemeClr val="bg2"/>
                          </a:solidFill>
                          <a:effectLst/>
                          <a:latin typeface="Garamond" pitchFamily="18" charset="0"/>
                          <a:ea typeface="Times New Roman" pitchFamily="18" charset="0"/>
                          <a:cs typeface="Arial" pitchFamily="34" charset="0"/>
                        </a:rPr>
                        <a:t>Elaboración: Los Autores</a:t>
                      </a:r>
                      <a:endParaRPr kumimoji="0" lang="es-ES" sz="1000" b="0" i="0" u="none" strike="noStrike" cap="none" normalizeH="0" baseline="0" smtClean="0">
                        <a:ln>
                          <a:noFill/>
                        </a:ln>
                        <a:solidFill>
                          <a:schemeClr val="bg2"/>
                        </a:solidFill>
                        <a:effectLst/>
                        <a:latin typeface="Garamond" pitchFamily="18"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s-EC" sz="3600"/>
              <a:t>RESULTADOS DE HECKMAN</a:t>
            </a:r>
            <a:endParaRPr lang="es-ES" sz="3600"/>
          </a:p>
        </p:txBody>
      </p:sp>
      <p:sp>
        <p:nvSpPr>
          <p:cNvPr id="22531" name="Rectangle 3"/>
          <p:cNvSpPr>
            <a:spLocks noGrp="1" noChangeArrowheads="1"/>
          </p:cNvSpPr>
          <p:nvPr>
            <p:ph type="body" idx="1"/>
          </p:nvPr>
        </p:nvSpPr>
        <p:spPr>
          <a:xfrm>
            <a:off x="457200" y="1557338"/>
            <a:ext cx="8229600" cy="3124200"/>
          </a:xfrm>
        </p:spPr>
        <p:txBody>
          <a:bodyPr/>
          <a:lstStyle/>
          <a:p>
            <a:r>
              <a:rPr lang="es-EC" sz="2000"/>
              <a:t>La variable lambda es significativa, respecto a la variable productividad también es significativa al igual que los impuestos.</a:t>
            </a:r>
          </a:p>
          <a:p>
            <a:r>
              <a:rPr lang="es-EC" sz="2000"/>
              <a:t>La productividad aproximada por el residuo de Solow, contribuye de forma significativa a la decisión de innovar. Esto implicaría que las empresas más productivas tienen mayores incentivos a invertir en innovación.</a:t>
            </a:r>
          </a:p>
          <a:p>
            <a:r>
              <a:rPr lang="es-EC" sz="2000"/>
              <a:t>La variable impuestos nos permite controlar la estimación por el tamaño de las empresas. En este caso, también es significativa para el modelo.</a:t>
            </a:r>
          </a:p>
          <a:p>
            <a:r>
              <a:rPr lang="es-EC" sz="2000"/>
              <a:t>Las dummies por sectores que aparecen en la ecuación indican que existen diferencias significativas en la decisión de innovación entre estas empresas (alimentos, Muebles y Joyas)  y las que fueron excluidos por no serlo (textiles, madera, papel, químicos, caucho y plástico, metales y maquinaria).</a:t>
            </a:r>
          </a:p>
          <a:p>
            <a:pPr>
              <a:buFont typeface="Wingdings" pitchFamily="2" charset="2"/>
              <a:buNone/>
            </a:pPr>
            <a:endParaRPr lang="es-EC" sz="2000"/>
          </a:p>
          <a:p>
            <a:endParaRPr lang="es-ES" sz="200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457200" y="304800"/>
            <a:ext cx="8229600" cy="1143000"/>
          </a:xfrm>
        </p:spPr>
        <p:txBody>
          <a:bodyPr/>
          <a:lstStyle/>
          <a:p>
            <a:r>
              <a:rPr lang="es-EC"/>
              <a:t>CONCLUSIONES</a:t>
            </a:r>
            <a:endParaRPr lang="es-ES"/>
          </a:p>
        </p:txBody>
      </p:sp>
      <p:sp>
        <p:nvSpPr>
          <p:cNvPr id="23555" name="Rectangle 3"/>
          <p:cNvSpPr>
            <a:spLocks noGrp="1" noChangeArrowheads="1"/>
          </p:cNvSpPr>
          <p:nvPr>
            <p:ph type="body" idx="1"/>
          </p:nvPr>
        </p:nvSpPr>
        <p:spPr>
          <a:xfrm>
            <a:off x="457200" y="1600200"/>
            <a:ext cx="8229600" cy="4929188"/>
          </a:xfrm>
        </p:spPr>
        <p:txBody>
          <a:bodyPr/>
          <a:lstStyle/>
          <a:p>
            <a:r>
              <a:rPr lang="es-EC" sz="2400"/>
              <a:t>Según el resultado del Probit, que toma en cuenta las empresas que si realizan innovación, se demuestra que las empresas de la industria alimenticia innovan frecuentemente, mientras que las empresas de muebles y joyas no destinan gasto alguno para dicha actividad.</a:t>
            </a:r>
          </a:p>
          <a:p>
            <a:endParaRPr lang="es-EC" sz="2400"/>
          </a:p>
          <a:p>
            <a:r>
              <a:rPr lang="es-EC" sz="2400"/>
              <a:t>También observamos que las empresas que exportan son muy propensas a la innovación (Merino de Lucas comenta que la innovación es una respuesta a la competencia del exterior), así como también las que destinan gasto para publicidad.</a:t>
            </a:r>
            <a:endParaRPr lang="es-ES" sz="240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a:xfrm>
            <a:off x="457200" y="304800"/>
            <a:ext cx="8229600" cy="1143000"/>
          </a:xfrm>
        </p:spPr>
        <p:txBody>
          <a:bodyPr/>
          <a:lstStyle/>
          <a:p>
            <a:r>
              <a:rPr lang="es-ES_tradnl"/>
              <a:t>CONCLUSIONES</a:t>
            </a:r>
            <a:endParaRPr lang="es-ES"/>
          </a:p>
        </p:txBody>
      </p:sp>
      <p:sp>
        <p:nvSpPr>
          <p:cNvPr id="69635" name="Rectangle 3"/>
          <p:cNvSpPr>
            <a:spLocks noGrp="1" noChangeArrowheads="1"/>
          </p:cNvSpPr>
          <p:nvPr>
            <p:ph type="body" idx="1"/>
          </p:nvPr>
        </p:nvSpPr>
        <p:spPr/>
        <p:txBody>
          <a:bodyPr/>
          <a:lstStyle/>
          <a:p>
            <a:r>
              <a:rPr lang="es-EC" sz="2400"/>
              <a:t>En cuanto a la proporción obrero sobre empleados se evidencia que al mejorar la tecnología utilizada en el proceso de producción se necesitan cada vez menos obreros, así como se contratarán más personal calificado (profesionales) para que supervisen el manejo de dicha tecnología.</a:t>
            </a:r>
          </a:p>
          <a:p>
            <a:pPr>
              <a:buFont typeface="Wingdings" pitchFamily="2" charset="2"/>
              <a:buNone/>
            </a:pPr>
            <a:endParaRPr lang="es-EC" sz="2400"/>
          </a:p>
          <a:p>
            <a:r>
              <a:rPr lang="es-EC" sz="2400"/>
              <a:t>De manera general las empresas que invierten mayor presupuesto para la innovación mejora su productividad y al producir más, aumentan sus ventas entonces las utilidades también crecen progresivamente y deben pagar más impuestos, con lo que mejoran los ingresos para el Estado Ecuatoriano.</a:t>
            </a:r>
          </a:p>
          <a:p>
            <a:endParaRPr lang="es-ES"/>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1042988" y="2205038"/>
            <a:ext cx="7543800" cy="4114800"/>
          </a:xfrm>
        </p:spPr>
        <p:txBody>
          <a:bodyPr/>
          <a:lstStyle/>
          <a:p>
            <a:r>
              <a:rPr lang="es-EC"/>
              <a:t>Las políticas industriales deben ser a partir del análisis e instrumentos distintivos para cada sector</a:t>
            </a:r>
          </a:p>
          <a:p>
            <a:pPr>
              <a:buFont typeface="Wingdings" pitchFamily="2" charset="2"/>
              <a:buNone/>
            </a:pPr>
            <a:endParaRPr lang="es-EC"/>
          </a:p>
          <a:p>
            <a:r>
              <a:rPr lang="es-EC"/>
              <a:t>Estado fuerte, creativo, visionario y con poder de convocatoria</a:t>
            </a:r>
            <a:endParaRPr lang="es-ES"/>
          </a:p>
        </p:txBody>
      </p:sp>
      <p:sp>
        <p:nvSpPr>
          <p:cNvPr id="62467" name="Rectangle 3"/>
          <p:cNvSpPr>
            <a:spLocks noGrp="1" noChangeArrowheads="1"/>
          </p:cNvSpPr>
          <p:nvPr>
            <p:ph type="title"/>
          </p:nvPr>
        </p:nvSpPr>
        <p:spPr>
          <a:noFill/>
          <a:ln/>
        </p:spPr>
        <p:txBody>
          <a:bodyPr/>
          <a:lstStyle/>
          <a:p>
            <a:r>
              <a:rPr lang="es-EC"/>
              <a:t>Implicaciones de Política</a:t>
            </a:r>
            <a:endParaRPr lang="es-E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1042988" y="2205038"/>
            <a:ext cx="7543800" cy="4114800"/>
          </a:xfrm>
        </p:spPr>
        <p:txBody>
          <a:bodyPr/>
          <a:lstStyle/>
          <a:p>
            <a:r>
              <a:rPr lang="es-EC"/>
              <a:t>Regularizar el sector mediante políticas eficaces que ayuden al crecimiento y participación de las firmas</a:t>
            </a:r>
          </a:p>
          <a:p>
            <a:r>
              <a:rPr lang="es-EC"/>
              <a:t>Crear un organismo de control</a:t>
            </a:r>
          </a:p>
          <a:p>
            <a:r>
              <a:rPr lang="es-EC"/>
              <a:t>Incentivar el mejoramiento en la calidad de los productos</a:t>
            </a:r>
            <a:endParaRPr lang="es-ES"/>
          </a:p>
        </p:txBody>
      </p:sp>
      <p:sp>
        <p:nvSpPr>
          <p:cNvPr id="63491" name="Rectangle 3"/>
          <p:cNvSpPr>
            <a:spLocks noGrp="1" noChangeArrowheads="1"/>
          </p:cNvSpPr>
          <p:nvPr>
            <p:ph type="title"/>
          </p:nvPr>
        </p:nvSpPr>
        <p:spPr>
          <a:noFill/>
          <a:ln/>
        </p:spPr>
        <p:txBody>
          <a:bodyPr/>
          <a:lstStyle/>
          <a:p>
            <a:r>
              <a:rPr lang="es-EC"/>
              <a:t>Implicaciones de Política</a:t>
            </a:r>
            <a:endParaRPr lang="es-E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1042988" y="2205038"/>
            <a:ext cx="7543800" cy="4114800"/>
          </a:xfrm>
        </p:spPr>
        <p:txBody>
          <a:bodyPr/>
          <a:lstStyle/>
          <a:p>
            <a:pPr>
              <a:lnSpc>
                <a:spcPct val="90000"/>
              </a:lnSpc>
            </a:pPr>
            <a:r>
              <a:rPr lang="es-EC"/>
              <a:t>Ayudar a los empresarios</a:t>
            </a:r>
          </a:p>
          <a:p>
            <a:pPr lvl="1">
              <a:lnSpc>
                <a:spcPct val="90000"/>
              </a:lnSpc>
            </a:pPr>
            <a:r>
              <a:rPr lang="es-EC"/>
              <a:t>Créditos (BID)</a:t>
            </a:r>
          </a:p>
          <a:p>
            <a:pPr>
              <a:lnSpc>
                <a:spcPct val="90000"/>
              </a:lnSpc>
            </a:pPr>
            <a:r>
              <a:rPr lang="es-EC"/>
              <a:t>Eliminar obstáculos</a:t>
            </a:r>
          </a:p>
          <a:p>
            <a:pPr>
              <a:lnSpc>
                <a:spcPct val="90000"/>
              </a:lnSpc>
            </a:pPr>
            <a:r>
              <a:rPr lang="es-EC"/>
              <a:t>Capacitación del RRHH</a:t>
            </a:r>
          </a:p>
          <a:p>
            <a:pPr>
              <a:lnSpc>
                <a:spcPct val="90000"/>
              </a:lnSpc>
            </a:pPr>
            <a:r>
              <a:rPr lang="es-EC"/>
              <a:t>Subsidios de asistencia técnica en las PYMES</a:t>
            </a:r>
          </a:p>
          <a:p>
            <a:pPr>
              <a:lnSpc>
                <a:spcPct val="90000"/>
              </a:lnSpc>
            </a:pPr>
            <a:r>
              <a:rPr lang="es-EC"/>
              <a:t>Eliminar barreras de entrada legales, estratégicas o naturales</a:t>
            </a:r>
          </a:p>
          <a:p>
            <a:pPr>
              <a:lnSpc>
                <a:spcPct val="90000"/>
              </a:lnSpc>
            </a:pPr>
            <a:endParaRPr lang="es-EC"/>
          </a:p>
          <a:p>
            <a:pPr>
              <a:lnSpc>
                <a:spcPct val="90000"/>
              </a:lnSpc>
              <a:buFont typeface="Wingdings" pitchFamily="2" charset="2"/>
              <a:buNone/>
            </a:pPr>
            <a:endParaRPr lang="es-EC" i="1"/>
          </a:p>
        </p:txBody>
      </p:sp>
      <p:sp>
        <p:nvSpPr>
          <p:cNvPr id="64515" name="Rectangle 3"/>
          <p:cNvSpPr>
            <a:spLocks noGrp="1" noChangeArrowheads="1"/>
          </p:cNvSpPr>
          <p:nvPr>
            <p:ph type="title"/>
          </p:nvPr>
        </p:nvSpPr>
        <p:spPr>
          <a:noFill/>
          <a:ln/>
        </p:spPr>
        <p:txBody>
          <a:bodyPr/>
          <a:lstStyle/>
          <a:p>
            <a:r>
              <a:rPr lang="es-EC"/>
              <a:t>Implicaciones de Política</a:t>
            </a:r>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395288" y="476250"/>
            <a:ext cx="8229600" cy="1143000"/>
          </a:xfrm>
        </p:spPr>
        <p:txBody>
          <a:bodyPr/>
          <a:lstStyle/>
          <a:p>
            <a:r>
              <a:rPr lang="es-EC" sz="3200"/>
              <a:t>INTRODUCCIÓN</a:t>
            </a:r>
            <a:endParaRPr lang="es-ES" sz="3200"/>
          </a:p>
        </p:txBody>
      </p:sp>
      <p:sp>
        <p:nvSpPr>
          <p:cNvPr id="5123" name="Rectangle 3"/>
          <p:cNvSpPr>
            <a:spLocks noGrp="1" noChangeArrowheads="1"/>
          </p:cNvSpPr>
          <p:nvPr>
            <p:ph type="body" idx="1"/>
          </p:nvPr>
        </p:nvSpPr>
        <p:spPr>
          <a:xfrm>
            <a:off x="468313" y="1989138"/>
            <a:ext cx="8229600" cy="4525962"/>
          </a:xfrm>
        </p:spPr>
        <p:txBody>
          <a:bodyPr/>
          <a:lstStyle/>
          <a:p>
            <a:pPr algn="just"/>
            <a:r>
              <a:rPr lang="es-EC" sz="2400"/>
              <a:t>Para el desarrollo de este trabajo se han utilizado los datos tomados de la encuesta de Manufactura y Minería realizada por el INEC en año 2001.</a:t>
            </a:r>
          </a:p>
          <a:p>
            <a:pPr algn="just"/>
            <a:r>
              <a:rPr lang="es-EC" sz="2400"/>
              <a:t>La principal limitación del trabajo ha sido la escasez y calidad de datos.</a:t>
            </a:r>
          </a:p>
          <a:p>
            <a:pPr algn="just"/>
            <a:r>
              <a:rPr lang="es-EC" sz="2400"/>
              <a:t>Los principales resultados muestran que aquellas empresas que realizan exportaciones, que invierten en publicidad y que poseen mayor trabajo intelectual son más propensas a innovar.</a:t>
            </a:r>
          </a:p>
          <a:p>
            <a:pPr>
              <a:buFont typeface="Wingdings" pitchFamily="2" charset="2"/>
              <a:buNone/>
            </a:pPr>
            <a:endParaRPr lang="es-EC" sz="2400"/>
          </a:p>
          <a:p>
            <a:pPr>
              <a:buFont typeface="Wingdings" pitchFamily="2" charset="2"/>
              <a:buNone/>
            </a:pPr>
            <a:endParaRPr lang="es-ES" sz="200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827088" y="1412875"/>
            <a:ext cx="7847012" cy="2259013"/>
          </a:xfrm>
        </p:spPr>
        <p:txBody>
          <a:bodyPr/>
          <a:lstStyle/>
          <a:p>
            <a:r>
              <a:rPr lang="es-EC"/>
              <a:t>TEORÍA SCHUMPETERIANA</a:t>
            </a:r>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6562"/>
                                        </p:tgtEl>
                                        <p:attrNameLst>
                                          <p:attrName>style.visibility</p:attrName>
                                        </p:attrNameLst>
                                      </p:cBhvr>
                                      <p:to>
                                        <p:strVal val="visible"/>
                                      </p:to>
                                    </p:set>
                                    <p:animEffect transition="in" filter="fade">
                                      <p:cBhvr>
                                        <p:cTn id="7" dur="2000"/>
                                        <p:tgtEl>
                                          <p:spTgt spid="66562"/>
                                        </p:tgtEl>
                                      </p:cBhvr>
                                    </p:animEffect>
                                    <p:anim calcmode="lin" valueType="num">
                                      <p:cBhvr>
                                        <p:cTn id="8" dur="2000" fill="hold"/>
                                        <p:tgtEl>
                                          <p:spTgt spid="66562"/>
                                        </p:tgtEl>
                                        <p:attrNameLst>
                                          <p:attrName>style.rotation</p:attrName>
                                        </p:attrNameLst>
                                      </p:cBhvr>
                                      <p:tavLst>
                                        <p:tav tm="0">
                                          <p:val>
                                            <p:fltVal val="720"/>
                                          </p:val>
                                        </p:tav>
                                        <p:tav tm="100000">
                                          <p:val>
                                            <p:fltVal val="0"/>
                                          </p:val>
                                        </p:tav>
                                      </p:tavLst>
                                    </p:anim>
                                    <p:anim calcmode="lin" valueType="num">
                                      <p:cBhvr>
                                        <p:cTn id="9" dur="2000" fill="hold"/>
                                        <p:tgtEl>
                                          <p:spTgt spid="66562"/>
                                        </p:tgtEl>
                                        <p:attrNameLst>
                                          <p:attrName>ppt_h</p:attrName>
                                        </p:attrNameLst>
                                      </p:cBhvr>
                                      <p:tavLst>
                                        <p:tav tm="0">
                                          <p:val>
                                            <p:fltVal val="0"/>
                                          </p:val>
                                        </p:tav>
                                        <p:tav tm="100000">
                                          <p:val>
                                            <p:strVal val="#ppt_h"/>
                                          </p:val>
                                        </p:tav>
                                      </p:tavLst>
                                    </p:anim>
                                    <p:anim calcmode="lin" valueType="num">
                                      <p:cBhvr>
                                        <p:cTn id="10" dur="2000" fill="hold"/>
                                        <p:tgtEl>
                                          <p:spTgt spid="6656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116013" y="333375"/>
            <a:ext cx="6480175" cy="701675"/>
          </a:xfrm>
          <a:prstGeom prst="rect">
            <a:avLst/>
          </a:prstGeom>
          <a:noFill/>
          <a:ln w="9525">
            <a:noFill/>
            <a:miter lim="800000"/>
            <a:headEnd/>
            <a:tailEnd/>
          </a:ln>
          <a:effectLst/>
        </p:spPr>
        <p:txBody>
          <a:bodyPr>
            <a:spAutoFit/>
          </a:bodyPr>
          <a:lstStyle/>
          <a:p>
            <a:pPr algn="ctr">
              <a:spcBef>
                <a:spcPct val="50000"/>
              </a:spcBef>
            </a:pPr>
            <a:r>
              <a:rPr lang="es-EC" sz="4000" b="1" i="1" u="sng">
                <a:effectLst>
                  <a:outerShdw blurRad="38100" dist="38100" dir="2700000" algn="tl">
                    <a:srgbClr val="000000"/>
                  </a:outerShdw>
                </a:effectLst>
                <a:latin typeface="Arial" pitchFamily="34" charset="0"/>
              </a:rPr>
              <a:t>INNOVACIÓN</a:t>
            </a:r>
            <a:endParaRPr lang="es-ES" sz="4000" b="1" i="1" u="sng">
              <a:effectLst>
                <a:outerShdw blurRad="38100" dist="38100" dir="2700000" algn="tl">
                  <a:srgbClr val="000000"/>
                </a:outerShdw>
              </a:effectLst>
              <a:latin typeface="Arial" pitchFamily="34" charset="0"/>
            </a:endParaRPr>
          </a:p>
        </p:txBody>
      </p:sp>
      <p:sp>
        <p:nvSpPr>
          <p:cNvPr id="44035" name="Text Box 3"/>
          <p:cNvSpPr txBox="1">
            <a:spLocks noChangeArrowheads="1"/>
          </p:cNvSpPr>
          <p:nvPr/>
        </p:nvSpPr>
        <p:spPr bwMode="auto">
          <a:xfrm>
            <a:off x="1042988" y="1196975"/>
            <a:ext cx="6840537" cy="519113"/>
          </a:xfrm>
          <a:prstGeom prst="rect">
            <a:avLst/>
          </a:prstGeom>
          <a:noFill/>
          <a:ln w="9525">
            <a:noFill/>
            <a:miter lim="800000"/>
            <a:headEnd/>
            <a:tailEnd/>
          </a:ln>
          <a:effectLst/>
        </p:spPr>
        <p:txBody>
          <a:bodyPr>
            <a:spAutoFit/>
          </a:bodyPr>
          <a:lstStyle/>
          <a:p>
            <a:pPr>
              <a:spcBef>
                <a:spcPct val="50000"/>
              </a:spcBef>
            </a:pPr>
            <a:r>
              <a:rPr lang="es-EC" sz="2800">
                <a:latin typeface="Tahoma" pitchFamily="34" charset="0"/>
              </a:rPr>
              <a:t>Según Joseph A. Schumpeter</a:t>
            </a:r>
            <a:endParaRPr lang="es-ES" sz="2800">
              <a:latin typeface="Tahoma" pitchFamily="34" charset="0"/>
            </a:endParaRPr>
          </a:p>
        </p:txBody>
      </p:sp>
      <p:sp>
        <p:nvSpPr>
          <p:cNvPr id="44036" name="Text Box 4"/>
          <p:cNvSpPr txBox="1">
            <a:spLocks noChangeArrowheads="1"/>
          </p:cNvSpPr>
          <p:nvPr/>
        </p:nvSpPr>
        <p:spPr bwMode="auto">
          <a:xfrm>
            <a:off x="1403350" y="1989138"/>
            <a:ext cx="7345363" cy="4481512"/>
          </a:xfrm>
          <a:prstGeom prst="rect">
            <a:avLst/>
          </a:prstGeom>
          <a:noFill/>
          <a:ln w="9525">
            <a:noFill/>
            <a:miter lim="800000"/>
            <a:headEnd/>
            <a:tailEnd/>
          </a:ln>
          <a:effectLst/>
        </p:spPr>
        <p:txBody>
          <a:bodyPr>
            <a:spAutoFit/>
          </a:bodyPr>
          <a:lstStyle/>
          <a:p>
            <a:pPr marL="722313" indent="-360363">
              <a:spcBef>
                <a:spcPct val="50000"/>
              </a:spcBef>
              <a:buFontTx/>
              <a:buChar char="•"/>
            </a:pPr>
            <a:r>
              <a:rPr lang="es-EC" sz="3200" i="1">
                <a:latin typeface="Tahoma" pitchFamily="34" charset="0"/>
              </a:rPr>
              <a:t>Nuevo producto</a:t>
            </a:r>
          </a:p>
          <a:p>
            <a:pPr marL="722313" indent="-360363">
              <a:spcBef>
                <a:spcPct val="50000"/>
              </a:spcBef>
              <a:buFontTx/>
              <a:buChar char="•"/>
            </a:pPr>
            <a:r>
              <a:rPr lang="es-EC" sz="3200" i="1">
                <a:latin typeface="Tahoma" pitchFamily="34" charset="0"/>
              </a:rPr>
              <a:t>Nuevo método de producción</a:t>
            </a:r>
          </a:p>
          <a:p>
            <a:pPr marL="722313" indent="-360363">
              <a:spcBef>
                <a:spcPct val="50000"/>
              </a:spcBef>
              <a:buFontTx/>
              <a:buChar char="•"/>
            </a:pPr>
            <a:r>
              <a:rPr lang="es-EC" sz="3200" i="1">
                <a:latin typeface="Tahoma" pitchFamily="34" charset="0"/>
              </a:rPr>
              <a:t>Abertura de un nuevo mercado</a:t>
            </a:r>
          </a:p>
          <a:p>
            <a:pPr marL="722313" indent="-360363">
              <a:spcBef>
                <a:spcPct val="50000"/>
              </a:spcBef>
              <a:buFontTx/>
              <a:buChar char="•"/>
            </a:pPr>
            <a:r>
              <a:rPr lang="es-EC" sz="3200" i="1">
                <a:latin typeface="Tahoma" pitchFamily="34" charset="0"/>
              </a:rPr>
              <a:t>Nuevos suministros de materias primas o de productos manufacturados</a:t>
            </a:r>
          </a:p>
          <a:p>
            <a:pPr marL="722313" indent="-360363">
              <a:spcBef>
                <a:spcPct val="50000"/>
              </a:spcBef>
              <a:buFontTx/>
              <a:buChar char="•"/>
            </a:pPr>
            <a:r>
              <a:rPr lang="es-EC" sz="3200" i="1">
                <a:latin typeface="Tahoma" pitchFamily="34" charset="0"/>
              </a:rPr>
              <a:t>Reorganización de una industria</a:t>
            </a:r>
            <a:endParaRPr lang="es-ES" sz="3200" i="1">
              <a:latin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r>
              <a:rPr lang="es-EC" i="1" u="sng"/>
              <a:t>Innovación tecnológica</a:t>
            </a:r>
            <a:endParaRPr lang="es-ES" i="1" u="sng"/>
          </a:p>
        </p:txBody>
      </p:sp>
      <p:sp>
        <p:nvSpPr>
          <p:cNvPr id="45059" name="Rectangle 3"/>
          <p:cNvSpPr>
            <a:spLocks noGrp="1" noChangeArrowheads="1"/>
          </p:cNvSpPr>
          <p:nvPr>
            <p:ph type="body" idx="1"/>
          </p:nvPr>
        </p:nvSpPr>
        <p:spPr/>
        <p:txBody>
          <a:bodyPr/>
          <a:lstStyle/>
          <a:p>
            <a:r>
              <a:rPr lang="es-EC" i="1"/>
              <a:t>Actividad que persigue obtener nuevos productos, procesos o mejoras sustanciales tecnológicamente significativas.</a:t>
            </a:r>
          </a:p>
          <a:p>
            <a:r>
              <a:rPr lang="es-EC" i="1"/>
              <a:t>No es:  esfuerzos rutinarios, adaptación de un producto a requisitos de clientes, cambios periódicos o de temporada, etc.</a:t>
            </a:r>
            <a:endParaRPr lang="es-ES" i="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r>
              <a:rPr lang="es-EC" i="1" u="sng"/>
              <a:t>Tipos de Innovaciones</a:t>
            </a:r>
            <a:endParaRPr lang="es-ES" i="1" u="sng"/>
          </a:p>
        </p:txBody>
      </p:sp>
      <p:sp>
        <p:nvSpPr>
          <p:cNvPr id="46083" name="Rectangle 3"/>
          <p:cNvSpPr>
            <a:spLocks noGrp="1" noChangeArrowheads="1"/>
          </p:cNvSpPr>
          <p:nvPr>
            <p:ph type="body" idx="1"/>
          </p:nvPr>
        </p:nvSpPr>
        <p:spPr/>
        <p:txBody>
          <a:bodyPr/>
          <a:lstStyle/>
          <a:p>
            <a:r>
              <a:rPr lang="es-EC" sz="3600" b="1"/>
              <a:t>Innovación de producto:</a:t>
            </a:r>
          </a:p>
          <a:p>
            <a:pPr>
              <a:buFont typeface="Wingdings" pitchFamily="2" charset="2"/>
              <a:buNone/>
            </a:pPr>
            <a:endParaRPr lang="es-EC" sz="3600"/>
          </a:p>
          <a:p>
            <a:pPr marL="522288" lvl="1" indent="0">
              <a:buFont typeface="Wingdings" pitchFamily="2" charset="2"/>
              <a:buNone/>
            </a:pPr>
            <a:r>
              <a:rPr lang="es-EC" sz="3200" i="1"/>
              <a:t>Cualquier cambio en el producto que mejore las prestaciones ofrecidas al cliente que tenga o no una dimensión tecnológica.</a:t>
            </a:r>
            <a:endParaRPr lang="es-ES" sz="3200" i="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p:spPr>
        <p:txBody>
          <a:bodyPr/>
          <a:lstStyle/>
          <a:p>
            <a:r>
              <a:rPr lang="es-EC" i="1" u="sng"/>
              <a:t>Tipos de Innovaciones</a:t>
            </a:r>
            <a:endParaRPr lang="es-ES" i="1" u="sng"/>
          </a:p>
        </p:txBody>
      </p:sp>
      <p:sp>
        <p:nvSpPr>
          <p:cNvPr id="47107" name="Rectangle 3"/>
          <p:cNvSpPr>
            <a:spLocks noGrp="1" noChangeArrowheads="1"/>
          </p:cNvSpPr>
          <p:nvPr>
            <p:ph type="body" idx="1"/>
          </p:nvPr>
        </p:nvSpPr>
        <p:spPr>
          <a:noFill/>
          <a:ln/>
        </p:spPr>
        <p:txBody>
          <a:bodyPr/>
          <a:lstStyle/>
          <a:p>
            <a:r>
              <a:rPr lang="es-EC" sz="3600" b="1"/>
              <a:t>Innovación de proceso:</a:t>
            </a:r>
          </a:p>
          <a:p>
            <a:endParaRPr lang="es-EC" sz="3600"/>
          </a:p>
          <a:p>
            <a:pPr marL="522288" lvl="1" indent="0">
              <a:buFont typeface="Wingdings" pitchFamily="2" charset="2"/>
              <a:buNone/>
            </a:pPr>
            <a:r>
              <a:rPr lang="es-EC" sz="3200" i="1"/>
              <a:t>Modificación importante a los procedimientos de fabricación de un artículo.</a:t>
            </a:r>
          </a:p>
          <a:p>
            <a:pPr marL="522288" lvl="1" indent="0">
              <a:buFont typeface="Wingdings" pitchFamily="2" charset="2"/>
              <a:buNone/>
            </a:pPr>
            <a:r>
              <a:rPr lang="es-EC" sz="3200" i="1"/>
              <a:t>Ejemplo:  Nuevo equipo, nuevos métodos de gestión u organización, etc.</a:t>
            </a:r>
            <a:endParaRPr lang="es-ES" sz="3200" i="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ecuencia">
  <a:themeElements>
    <a:clrScheme name="Secuencia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ecuencia">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ecuencia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ecuencia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ecuencia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ecuencia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ecuencia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ecuencia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ecuencia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ecuencia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ecuencia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279</TotalTime>
  <Words>1846</Words>
  <Application>Microsoft Office PowerPoint</Application>
  <PresentationFormat>Presentación en pantalla (4:3)</PresentationFormat>
  <Paragraphs>399</Paragraphs>
  <Slides>37</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37</vt:i4>
      </vt:variant>
    </vt:vector>
  </HeadingPairs>
  <TitlesOfParts>
    <vt:vector size="44" baseType="lpstr">
      <vt:lpstr>Arial</vt:lpstr>
      <vt:lpstr>Garamond</vt:lpstr>
      <vt:lpstr>Times New Roman</vt:lpstr>
      <vt:lpstr>Wingdings</vt:lpstr>
      <vt:lpstr>Tahoma</vt:lpstr>
      <vt:lpstr>Secuencia</vt:lpstr>
      <vt:lpstr>Microsoft Editor de ecuaciones 3.0</vt:lpstr>
      <vt:lpstr>Diapositiva 1</vt:lpstr>
      <vt:lpstr>Determinantes de la Innovación en el Sector Manufacturero Ecuatoriano</vt:lpstr>
      <vt:lpstr>Diapositiva 3</vt:lpstr>
      <vt:lpstr>INTRODUCCIÓN</vt:lpstr>
      <vt:lpstr>TEORÍA SCHUMPETERIANA</vt:lpstr>
      <vt:lpstr>Diapositiva 6</vt:lpstr>
      <vt:lpstr>Innovación tecnológica</vt:lpstr>
      <vt:lpstr>Tipos de Innovaciones</vt:lpstr>
      <vt:lpstr>Tipos de Innovaciones</vt:lpstr>
      <vt:lpstr>Tipos de Innovaciones</vt:lpstr>
      <vt:lpstr>Gestión de la Innovación</vt:lpstr>
      <vt:lpstr>Actividades de Innovación</vt:lpstr>
      <vt:lpstr>Actividades de Innovación</vt:lpstr>
      <vt:lpstr>Medición de la Innovación</vt:lpstr>
      <vt:lpstr>¿Cómo se consigue ser innovador?</vt:lpstr>
      <vt:lpstr>Técnicas que facilitan la gestión de la Innovación</vt:lpstr>
      <vt:lpstr>Técnicas que facilitan la gestión de la Innovación</vt:lpstr>
      <vt:lpstr>Técnicas que facilitan la gestión de la Innovación</vt:lpstr>
      <vt:lpstr>Técnicas que facilitan la gestión de la Innovación</vt:lpstr>
      <vt:lpstr>MODELO ECONOMÉTRICO </vt:lpstr>
      <vt:lpstr>METODOLOGÍA</vt:lpstr>
      <vt:lpstr>METODOLOGÍA</vt:lpstr>
      <vt:lpstr>MODELO PROBIT</vt:lpstr>
      <vt:lpstr>MODELO PROBIT</vt:lpstr>
      <vt:lpstr>MODELO PROBIT</vt:lpstr>
      <vt:lpstr>MODELO PROBIT</vt:lpstr>
      <vt:lpstr>CORRECCIÓN DE HECKMAN</vt:lpstr>
      <vt:lpstr>CORRECCIÓN DE HECKMAN</vt:lpstr>
      <vt:lpstr>RESULTADOS DEL MODELO PROBIT</vt:lpstr>
      <vt:lpstr>RESULTADOS DEL MODELO</vt:lpstr>
      <vt:lpstr>RESULTADOS DE HECKMAN</vt:lpstr>
      <vt:lpstr>RESULTADOS DE HECKMAN</vt:lpstr>
      <vt:lpstr>CONCLUSIONES</vt:lpstr>
      <vt:lpstr>CONCLUSIONES</vt:lpstr>
      <vt:lpstr>Implicaciones de Política</vt:lpstr>
      <vt:lpstr>Implicaciones de Política</vt:lpstr>
      <vt:lpstr>Implicaciones de Política</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 Suarez</dc:creator>
  <cp:lastModifiedBy>Administrador</cp:lastModifiedBy>
  <cp:revision>33</cp:revision>
  <dcterms:created xsi:type="dcterms:W3CDTF">2004-11-29T22:57:46Z</dcterms:created>
  <dcterms:modified xsi:type="dcterms:W3CDTF">2009-12-11T15:48:58Z</dcterms:modified>
</cp:coreProperties>
</file>