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8" r:id="rId13"/>
    <p:sldId id="267" r:id="rId14"/>
    <p:sldId id="269" r:id="rId15"/>
    <p:sldId id="270" r:id="rId16"/>
    <p:sldId id="271" r:id="rId17"/>
    <p:sldId id="272" r:id="rId18"/>
    <p:sldId id="274" r:id="rId19"/>
    <p:sldId id="275" r:id="rId20"/>
    <p:sldId id="276" r:id="rId21"/>
    <p:sldId id="277" r:id="rId22"/>
    <p:sldId id="278" r:id="rId23"/>
    <p:sldId id="280" r:id="rId24"/>
    <p:sldId id="279" r:id="rId25"/>
    <p:sldId id="281"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98" r:id="rId43"/>
    <p:sldId id="300" r:id="rId44"/>
    <p:sldId id="302" r:id="rId45"/>
    <p:sldId id="305" r:id="rId46"/>
    <p:sldId id="303" r:id="rId47"/>
    <p:sldId id="304"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90"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3843E8BA-E1BE-4AC3-BC80-52CEEDD47AB4}" type="slidenum">
              <a:rPr lang="es-EC"/>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DC8A1BE-0F4E-4FED-950D-4EE2C12B7508}" type="slidenum">
              <a:rPr lang="es-EC"/>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60D58F9-3869-4A7D-8958-6CAD57DC1929}" type="slidenum">
              <a:rPr lang="es-EC"/>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1FCC60A-FFCE-4B02-BE80-A871D831C977}" type="slidenum">
              <a:rPr lang="es-EC"/>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457200" y="1600200"/>
            <a:ext cx="4038600" cy="4525963"/>
          </a:xfrm>
        </p:spPr>
        <p:txBody>
          <a:bodyPr/>
          <a:lstStyle/>
          <a:p>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DD5EE427-86D0-40BE-9FA8-E613E66A47DD}" type="slidenum">
              <a:rPr lang="es-EC"/>
              <a:pPr/>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7D1AF37F-AD7F-4751-AD72-B52DF8C948C0}" type="slidenum">
              <a:rPr lang="es-EC"/>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0663D704-4CA0-4641-896B-2142F4A53EB8}" type="slidenum">
              <a:rPr lang="es-EC"/>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70AEB775-7F1B-4AE0-98B9-1612E8DF6130}" type="slidenum">
              <a:rPr lang="es-EC"/>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CDE0540B-952B-4238-8131-B51CDCDF9051}" type="slidenum">
              <a:rPr lang="es-EC"/>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3158770D-AB3D-4F5D-8DBA-BFCD102B04C7}" type="slidenum">
              <a:rPr lang="es-EC"/>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3B354321-E81D-4A93-8905-FA27D3321B26}" type="slidenum">
              <a:rPr lang="es-EC"/>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2FCA0E35-E5C6-4771-8C2F-2F40EDC253C0}" type="slidenum">
              <a:rPr lang="es-EC"/>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831C59D6-2EC0-4FE5-938B-367CE69C5213}" type="slidenum">
              <a:rPr lang="es-EC"/>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C80365F4-DFEE-479D-927E-66E99FE7E462}" type="slidenum">
              <a:rPr lang="es-EC"/>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EE304AF-1A89-47C3-B328-CEA95881ED06}" type="slidenum">
              <a:rPr lang="es-EC"/>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Gr_fico_de_Microsoft_Office_Excel2.xls"/></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Gr_fico_de_Microsoft_Office_Excel3.xls"/></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Gr_fico_de_Microsoft_Office_Excel4.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Gr_fico_de_Microsoft_Office_Excel5.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Gr_fico_de_Microsoft_Office_Excel6.xls"/><Relationship Id="rId2" Type="http://schemas.openxmlformats.org/officeDocument/2006/relationships/slideLayout" Target="../slideLayouts/slideLayout14.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Gr_fico_de_Microsoft_Office_Excel7.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Gr_fico_de_Microsoft_Office_Excel8.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Gr_fico_de_Microsoft_Office_Excel9.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Gr_fico_de_Microsoft_Office_Excel10.xls"/></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Gr_fico_de_Microsoft_Office_Excel11.xls"/><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Gr_fico_de_Microsoft_Office_Excel14.xls"/><Relationship Id="rId5" Type="http://schemas.openxmlformats.org/officeDocument/2006/relationships/oleObject" Target="../embeddings/Gr_fico_de_Microsoft_Office_Excel13.xls"/><Relationship Id="rId4" Type="http://schemas.openxmlformats.org/officeDocument/2006/relationships/oleObject" Target="../embeddings/Gr_fico_de_Microsoft_Office_Excel12.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Gr_fico_de_Microsoft_Office_Excel15.xls"/><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Gr_fico_de_Microsoft_Office_Excel18.xls"/><Relationship Id="rId5" Type="http://schemas.openxmlformats.org/officeDocument/2006/relationships/oleObject" Target="../embeddings/Gr_fico_de_Microsoft_Office_Excel17.xls"/><Relationship Id="rId4" Type="http://schemas.openxmlformats.org/officeDocument/2006/relationships/oleObject" Target="../embeddings/Gr_fico_de_Microsoft_Office_Excel16.xls"/></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Gr_fico_de_Microsoft_Office_Excel19.xls"/><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Gr_fico_de_Microsoft_Office_Excel22.xls"/><Relationship Id="rId5" Type="http://schemas.openxmlformats.org/officeDocument/2006/relationships/oleObject" Target="../embeddings/Gr_fico_de_Microsoft_Office_Excel21.xls"/><Relationship Id="rId4" Type="http://schemas.openxmlformats.org/officeDocument/2006/relationships/oleObject" Target="../embeddings/Gr_fico_de_Microsoft_Office_Excel20.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Gr_fico_de_Microsoft_Office_Excel23.xls"/><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Gr_fico_de_Microsoft_Office_Excel26.xls"/><Relationship Id="rId5" Type="http://schemas.openxmlformats.org/officeDocument/2006/relationships/oleObject" Target="../embeddings/Gr_fico_de_Microsoft_Office_Excel25.xls"/><Relationship Id="rId4" Type="http://schemas.openxmlformats.org/officeDocument/2006/relationships/oleObject" Target="../embeddings/Gr_fico_de_Microsoft_Office_Excel24.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Gr_fico_de_Microsoft_Office_Excel27.xls"/><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Gr_fico_de_Microsoft_Office_Excel30.xls"/><Relationship Id="rId5" Type="http://schemas.openxmlformats.org/officeDocument/2006/relationships/oleObject" Target="../embeddings/Gr_fico_de_Microsoft_Office_Excel29.xls"/><Relationship Id="rId4" Type="http://schemas.openxmlformats.org/officeDocument/2006/relationships/oleObject" Target="../embeddings/Gr_fico_de_Microsoft_Office_Excel28.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Gr_fico_de_Microsoft_Office_Excel31.xls"/><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Gr_fico_de_Microsoft_Office_Excel34.xls"/><Relationship Id="rId5" Type="http://schemas.openxmlformats.org/officeDocument/2006/relationships/oleObject" Target="../embeddings/Gr_fico_de_Microsoft_Office_Excel33.xls"/><Relationship Id="rId4" Type="http://schemas.openxmlformats.org/officeDocument/2006/relationships/oleObject" Target="../embeddings/Gr_fico_de_Microsoft_Office_Excel32.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domino/nsf/pbinacional.nsf/1aa43027d97d4c52052567930078a768/5d8fa7284d78c1dc0525683800585573%3fOpenDocumen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a:xfrm>
            <a:off x="468313" y="260350"/>
            <a:ext cx="8362950" cy="576263"/>
          </a:xfrm>
        </p:spPr>
        <p:txBody>
          <a:bodyPr/>
          <a:lstStyle/>
          <a:p>
            <a:r>
              <a:rPr lang="es-EC" sz="1400"/>
              <a:t> </a:t>
            </a:r>
            <a:r>
              <a:rPr lang="es-EC" sz="1400" b="1"/>
              <a:t>“ESTUDIO DEL POTENCIAL DE INVERSIÓN EN LA REGIÓN FRONTERIZA DEL ECUADOR ANTE EL ACUERDO AMPLIO ECUATORIANO-PERUANO”</a:t>
            </a:r>
          </a:p>
        </p:txBody>
      </p:sp>
      <p:pic>
        <p:nvPicPr>
          <p:cNvPr id="2055" name="Picture 7" descr="Ecuador"/>
          <p:cNvPicPr>
            <a:picLocks noChangeAspect="1" noChangeArrowheads="1"/>
          </p:cNvPicPr>
          <p:nvPr>
            <p:ph idx="1"/>
          </p:nvPr>
        </p:nvPicPr>
        <p:blipFill>
          <a:blip r:embed="rId2"/>
          <a:srcRect/>
          <a:stretch>
            <a:fillRect/>
          </a:stretch>
        </p:blipFill>
        <p:spPr>
          <a:xfrm>
            <a:off x="1403350" y="971550"/>
            <a:ext cx="6048375" cy="5148263"/>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body" sz="half" idx="2"/>
          </p:nvPr>
        </p:nvSpPr>
        <p:spPr>
          <a:xfrm>
            <a:off x="4648200" y="476250"/>
            <a:ext cx="4038600" cy="5976938"/>
          </a:xfrm>
        </p:spPr>
        <p:txBody>
          <a:bodyPr/>
          <a:lstStyle/>
          <a:p>
            <a:pPr>
              <a:buFontTx/>
              <a:buNone/>
            </a:pPr>
            <a:r>
              <a:rPr lang="es-ES_tradnl" sz="2000" b="1"/>
              <a:t>Zamora Chinchipe:</a:t>
            </a:r>
          </a:p>
          <a:p>
            <a:r>
              <a:rPr lang="es-ES_tradnl" sz="1600"/>
              <a:t>Se crea el 8 de Enero de 1953</a:t>
            </a:r>
          </a:p>
          <a:p>
            <a:r>
              <a:rPr lang="es-ES_tradnl" sz="1600"/>
              <a:t>Se encuentra formada hacia el Oriente por la Tercera Cord. y hacia el norte con las estribaciones del Yacuambi</a:t>
            </a:r>
          </a:p>
          <a:p>
            <a:pPr>
              <a:buFontTx/>
              <a:buNone/>
            </a:pPr>
            <a:endParaRPr lang="es-ES_tradnl" sz="1600"/>
          </a:p>
          <a:p>
            <a:pPr>
              <a:buFontTx/>
              <a:buNone/>
            </a:pPr>
            <a:r>
              <a:rPr lang="es-ES_tradnl" sz="1600"/>
              <a:t>Organización Administrativa:</a:t>
            </a:r>
          </a:p>
          <a:p>
            <a:r>
              <a:rPr lang="es-ES_tradnl" sz="1600"/>
              <a:t>Tiene una extensión de 10556 Km2</a:t>
            </a:r>
          </a:p>
          <a:p>
            <a:r>
              <a:rPr lang="es-ES_tradnl" sz="1600"/>
              <a:t>76,601 hab.</a:t>
            </a:r>
          </a:p>
          <a:p>
            <a:r>
              <a:rPr lang="es-ES_tradnl" sz="1600"/>
              <a:t>Cuenta con 9 cantones</a:t>
            </a:r>
          </a:p>
          <a:p>
            <a:r>
              <a:rPr lang="es-ES_tradnl" sz="1600"/>
              <a:t>Cuenta con Gobernador (Presidente)</a:t>
            </a:r>
          </a:p>
          <a:p>
            <a:r>
              <a:rPr lang="es-ES_tradnl" sz="1600"/>
              <a:t>Prefecto y 5 Consejeros Prov. (Elección)</a:t>
            </a:r>
          </a:p>
          <a:p>
            <a:r>
              <a:rPr lang="es-ES_tradnl" sz="1600"/>
              <a:t>Cada cantón tiene:</a:t>
            </a:r>
          </a:p>
          <a:p>
            <a:pPr>
              <a:buFontTx/>
              <a:buNone/>
            </a:pPr>
            <a:r>
              <a:rPr lang="es-ES_tradnl" sz="1600"/>
              <a:t>	Alcalde</a:t>
            </a:r>
          </a:p>
          <a:p>
            <a:pPr>
              <a:buFontTx/>
              <a:buNone/>
            </a:pPr>
            <a:r>
              <a:rPr lang="es-ES_tradnl" sz="1600"/>
              <a:t>	5 Concejales municipales</a:t>
            </a:r>
          </a:p>
          <a:p>
            <a:r>
              <a:rPr lang="es-ES_tradnl" sz="1600"/>
              <a:t>La provincia elige</a:t>
            </a:r>
          </a:p>
          <a:p>
            <a:pPr>
              <a:buFontTx/>
              <a:buNone/>
            </a:pPr>
            <a:r>
              <a:rPr lang="es-ES_tradnl" sz="1600"/>
              <a:t>	2 Diputados Prov.</a:t>
            </a:r>
            <a:endParaRPr lang="es-EC" sz="2800"/>
          </a:p>
          <a:p>
            <a:endParaRPr lang="es-EC" sz="2800"/>
          </a:p>
        </p:txBody>
      </p:sp>
      <p:pic>
        <p:nvPicPr>
          <p:cNvPr id="22535" name="Picture 7" descr="zamora"/>
          <p:cNvPicPr>
            <a:picLocks noGrp="1" noChangeAspect="1" noChangeArrowheads="1"/>
          </p:cNvPicPr>
          <p:nvPr>
            <p:ph type="clipArt" sz="half" idx="1"/>
          </p:nvPr>
        </p:nvPicPr>
        <p:blipFill>
          <a:blip r:embed="rId2"/>
          <a:srcRect/>
          <a:stretch>
            <a:fillRect/>
          </a:stretch>
        </p:blipFill>
        <p:spPr>
          <a:xfrm>
            <a:off x="539750" y="765175"/>
            <a:ext cx="3543300" cy="5327650"/>
          </a:xfr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termi9nado"/>
          <p:cNvPicPr>
            <a:picLocks noChangeAspect="1" noChangeArrowheads="1"/>
          </p:cNvPicPr>
          <p:nvPr>
            <p:ph idx="1"/>
          </p:nvPr>
        </p:nvPicPr>
        <p:blipFill>
          <a:blip r:embed="rId2"/>
          <a:srcRect/>
          <a:stretch>
            <a:fillRect/>
          </a:stretch>
        </p:blipFill>
        <p:spPr>
          <a:xfrm>
            <a:off x="1403350" y="115888"/>
            <a:ext cx="6624638" cy="65532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body" idx="1"/>
          </p:nvPr>
        </p:nvSpPr>
        <p:spPr>
          <a:xfrm>
            <a:off x="457200" y="620713"/>
            <a:ext cx="8229600" cy="5505450"/>
          </a:xfrm>
        </p:spPr>
        <p:txBody>
          <a:bodyPr/>
          <a:lstStyle/>
          <a:p>
            <a:pPr>
              <a:lnSpc>
                <a:spcPct val="90000"/>
              </a:lnSpc>
              <a:buFontTx/>
              <a:buNone/>
            </a:pPr>
            <a:r>
              <a:rPr lang="es-ES" sz="2400" b="1"/>
              <a:t>	</a:t>
            </a:r>
          </a:p>
          <a:p>
            <a:pPr algn="just">
              <a:lnSpc>
                <a:spcPct val="90000"/>
              </a:lnSpc>
              <a:buFontTx/>
              <a:buNone/>
            </a:pPr>
            <a:r>
              <a:rPr lang="es-ES" sz="2400" b="1"/>
              <a:t>	UPA (s):	</a:t>
            </a:r>
            <a:r>
              <a:rPr lang="es-ES" sz="2400"/>
              <a:t>Es una extensión de tierra de 500m2 o más, dedicada total o parcialmente a la producción agropecuaria, considerada como unidad económica, que desarrolla su actividad bajo una dirección o gerencia única. </a:t>
            </a:r>
          </a:p>
          <a:p>
            <a:pPr algn="just">
              <a:lnSpc>
                <a:spcPct val="90000"/>
              </a:lnSpc>
              <a:buFontTx/>
              <a:buNone/>
            </a:pPr>
            <a:r>
              <a:rPr lang="es-ES" sz="2400"/>
              <a:t>	Es toda finca, hacienda, quinta, granja, fundo o predio. </a:t>
            </a:r>
          </a:p>
          <a:p>
            <a:pPr algn="just">
              <a:lnSpc>
                <a:spcPct val="90000"/>
              </a:lnSpc>
              <a:buFontTx/>
              <a:buNone/>
            </a:pPr>
            <a:r>
              <a:rPr lang="es-ES" sz="2400"/>
              <a:t>	La UPA están conformadas por uno o varios terrenos dedicados a la producción agropecuaria, que comparten los mismos medios de producción como mano de obra, maquinaria, etc.</a:t>
            </a:r>
          </a:p>
          <a:p>
            <a:pPr algn="just">
              <a:lnSpc>
                <a:spcPct val="90000"/>
              </a:lnSpc>
              <a:buFontTx/>
              <a:buNone/>
            </a:pPr>
            <a:r>
              <a:rPr lang="es-ES" sz="2400"/>
              <a:t>	La gerencia de una UPA puede ser ejercida por una persona, un hogar, una empresa, una cooperativa, o cualquier otra forma de organización.</a:t>
            </a:r>
            <a:endParaRPr lang="es-EC"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457200" y="274638"/>
            <a:ext cx="8229600" cy="201612"/>
          </a:xfrm>
        </p:spPr>
        <p:txBody>
          <a:bodyPr/>
          <a:lstStyle/>
          <a:p>
            <a:pPr algn="l"/>
            <a:r>
              <a:rPr lang="es-ES" sz="1800" b="1"/>
              <a:t>1.2   Infraestructura vial. </a:t>
            </a:r>
            <a:r>
              <a:rPr lang="es-ES" sz="1200" b="1"/>
              <a:t>(Pág.19 y tabla 1.9, 1.10)</a:t>
            </a:r>
            <a:endParaRPr lang="es-EC" sz="1200" b="1"/>
          </a:p>
        </p:txBody>
      </p:sp>
      <p:sp>
        <p:nvSpPr>
          <p:cNvPr id="2970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9702" name="Object 6"/>
          <p:cNvGraphicFramePr>
            <a:graphicFrameLocks noChangeAspect="1"/>
          </p:cNvGraphicFramePr>
          <p:nvPr/>
        </p:nvGraphicFramePr>
        <p:xfrm>
          <a:off x="1763713" y="3500438"/>
          <a:ext cx="5688012" cy="3181350"/>
        </p:xfrm>
        <a:graphic>
          <a:graphicData uri="http://schemas.openxmlformats.org/presentationml/2006/ole">
            <p:oleObj spid="_x0000_s29702" name="Gráfico" r:id="rId3" imgW="4724400" imgH="3181299" progId="Excel.Chart.8">
              <p:embed/>
            </p:oleObj>
          </a:graphicData>
        </a:graphic>
      </p:graphicFrame>
      <p:sp>
        <p:nvSpPr>
          <p:cNvPr id="29705" name="Rectangle 9"/>
          <p:cNvSpPr>
            <a:spLocks noChangeArrowheads="1"/>
          </p:cNvSpPr>
          <p:nvPr/>
        </p:nvSpPr>
        <p:spPr bwMode="auto">
          <a:xfrm>
            <a:off x="0" y="17859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9704" name="Object 8"/>
          <p:cNvGraphicFramePr>
            <a:graphicFrameLocks noChangeAspect="1"/>
          </p:cNvGraphicFramePr>
          <p:nvPr/>
        </p:nvGraphicFramePr>
        <p:xfrm>
          <a:off x="1763713" y="549275"/>
          <a:ext cx="5689600" cy="2952750"/>
        </p:xfrm>
        <a:graphic>
          <a:graphicData uri="http://schemas.openxmlformats.org/presentationml/2006/ole">
            <p:oleObj spid="_x0000_s29704" name="Gráfico" r:id="rId4" imgW="5343525" imgH="3295498" progId="Excel.Char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a:xfrm>
            <a:off x="468313" y="476250"/>
            <a:ext cx="8229600" cy="777875"/>
          </a:xfrm>
        </p:spPr>
        <p:txBody>
          <a:bodyPr/>
          <a:lstStyle/>
          <a:p>
            <a:pPr algn="l"/>
            <a:r>
              <a:rPr lang="es-ES" sz="1800" b="1"/>
              <a:t>1.3   Servicios Básicos: Energía Eléctrica </a:t>
            </a:r>
            <a:r>
              <a:rPr lang="es-ES" sz="1200" b="1"/>
              <a:t>(Pág. 29)</a:t>
            </a:r>
            <a:endParaRPr lang="es-EC" sz="1200" b="1"/>
          </a:p>
        </p:txBody>
      </p:sp>
      <p:pic>
        <p:nvPicPr>
          <p:cNvPr id="33806" name="Picture 14"/>
          <p:cNvPicPr>
            <a:picLocks noChangeAspect="1" noChangeArrowheads="1"/>
          </p:cNvPicPr>
          <p:nvPr>
            <p:ph sz="half" idx="1"/>
          </p:nvPr>
        </p:nvPicPr>
        <p:blipFill>
          <a:blip r:embed="rId2"/>
          <a:srcRect l="14139"/>
          <a:stretch>
            <a:fillRect/>
          </a:stretch>
        </p:blipFill>
        <p:spPr>
          <a:xfrm>
            <a:off x="827088" y="1844675"/>
            <a:ext cx="7488237" cy="2566988"/>
          </a:xfrm>
          <a:noFill/>
          <a:ln/>
        </p:spPr>
      </p:pic>
      <p:sp>
        <p:nvSpPr>
          <p:cNvPr id="33799" name="Rectangle 7"/>
          <p:cNvSpPr>
            <a:spLocks noChangeArrowheads="1"/>
          </p:cNvSpPr>
          <p:nvPr/>
        </p:nvSpPr>
        <p:spPr bwMode="auto">
          <a:xfrm>
            <a:off x="971550" y="4652963"/>
            <a:ext cx="3384550" cy="431800"/>
          </a:xfrm>
          <a:prstGeom prst="rect">
            <a:avLst/>
          </a:prstGeom>
          <a:noFill/>
          <a:ln w="9525">
            <a:noFill/>
            <a:miter lim="800000"/>
            <a:headEnd/>
            <a:tailEnd/>
          </a:ln>
          <a:effectLst/>
        </p:spPr>
        <p:txBody>
          <a:bodyPr wrap="none" anchor="ctr"/>
          <a:lstStyle/>
          <a:p>
            <a:pPr algn="just"/>
            <a:r>
              <a:rPr lang="es-ES_tradnl" sz="1200"/>
              <a:t>Fuente: INEC. VI Censo de Pobl. y vivienda</a:t>
            </a:r>
          </a:p>
          <a:p>
            <a:pPr algn="just"/>
            <a:r>
              <a:rPr lang="es-ES_tradnl" sz="1200"/>
              <a:t>Elaboración: El Autor</a:t>
            </a:r>
            <a:endParaRPr lang="es-EC"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ph/>
          </p:nvPr>
        </p:nvPicPr>
        <p:blipFill>
          <a:blip r:embed="rId3"/>
          <a:srcRect l="12999" t="61285" r="4396"/>
          <a:stretch>
            <a:fillRect/>
          </a:stretch>
        </p:blipFill>
        <p:spPr>
          <a:xfrm>
            <a:off x="1763713" y="260350"/>
            <a:ext cx="5616575" cy="3046413"/>
          </a:xfrm>
          <a:noFill/>
          <a:ln/>
        </p:spPr>
      </p:pic>
      <p:sp>
        <p:nvSpPr>
          <p:cNvPr id="38919" name="Rectangle 7"/>
          <p:cNvSpPr>
            <a:spLocks noChangeArrowheads="1"/>
          </p:cNvSpPr>
          <p:nvPr/>
        </p:nvSpPr>
        <p:spPr bwMode="auto">
          <a:xfrm>
            <a:off x="0" y="20907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8918" name="Object 6"/>
          <p:cNvGraphicFramePr>
            <a:graphicFrameLocks noChangeAspect="1"/>
          </p:cNvGraphicFramePr>
          <p:nvPr/>
        </p:nvGraphicFramePr>
        <p:xfrm>
          <a:off x="1692275" y="3429000"/>
          <a:ext cx="5689600" cy="3255963"/>
        </p:xfrm>
        <a:graphic>
          <a:graphicData uri="http://schemas.openxmlformats.org/presentationml/2006/ole">
            <p:oleObj spid="_x0000_s38918" name="Gráfico" r:id="rId4" imgW="4676775" imgH="2676550" progId="Excel.Chart.8">
              <p:embed/>
            </p:oleObj>
          </a:graphicData>
        </a:graphic>
      </p:graphicFrame>
      <p:sp>
        <p:nvSpPr>
          <p:cNvPr id="38920" name="Rectangle 8"/>
          <p:cNvSpPr>
            <a:spLocks noChangeArrowheads="1"/>
          </p:cNvSpPr>
          <p:nvPr/>
        </p:nvSpPr>
        <p:spPr bwMode="auto">
          <a:xfrm>
            <a:off x="7308850" y="1341438"/>
            <a:ext cx="1439863" cy="1582737"/>
          </a:xfrm>
          <a:prstGeom prst="rect">
            <a:avLst/>
          </a:prstGeom>
          <a:noFill/>
          <a:ln w="9525">
            <a:noFill/>
            <a:miter lim="800000"/>
            <a:headEnd/>
            <a:tailEnd/>
          </a:ln>
          <a:effectLst/>
        </p:spPr>
        <p:txBody>
          <a:bodyPr wrap="none" anchor="ctr"/>
          <a:lstStyle/>
          <a:p>
            <a:pPr algn="just"/>
            <a:r>
              <a:rPr lang="es-ES_tradnl" sz="1200"/>
              <a:t>Fuente: INEC</a:t>
            </a:r>
          </a:p>
          <a:p>
            <a:pPr algn="just"/>
            <a:r>
              <a:rPr lang="es-ES_tradnl" sz="1200"/>
              <a:t>III Censo Agropec.</a:t>
            </a:r>
          </a:p>
          <a:p>
            <a:pPr algn="just"/>
            <a:endParaRPr lang="es-ES_tradnl" sz="1200"/>
          </a:p>
          <a:p>
            <a:pPr algn="just"/>
            <a:r>
              <a:rPr lang="es-ES_tradnl" sz="1200"/>
              <a:t>Elaboración:</a:t>
            </a:r>
          </a:p>
          <a:p>
            <a:pPr algn="just"/>
            <a:r>
              <a:rPr lang="es-ES_tradnl" sz="1200"/>
              <a:t>El Autor</a:t>
            </a:r>
          </a:p>
          <a:p>
            <a:pPr algn="just"/>
            <a:endParaRPr lang="es-ES_tradnl" sz="1200"/>
          </a:p>
          <a:p>
            <a:pPr algn="just"/>
            <a:r>
              <a:rPr lang="es-ES_tradnl" sz="1200"/>
              <a:t>(Pág. 27 y 28)</a:t>
            </a:r>
            <a:endParaRPr lang="es-EC"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just"/>
            <a:r>
              <a:rPr lang="es-ES" sz="1800" b="1"/>
              <a:t>1.3   Servicios Básicos: Servicio Telefónico</a:t>
            </a:r>
            <a:endParaRPr lang="es-EC" sz="1800" b="1"/>
          </a:p>
        </p:txBody>
      </p:sp>
      <p:pic>
        <p:nvPicPr>
          <p:cNvPr id="40964" name="Picture 4"/>
          <p:cNvPicPr>
            <a:picLocks noChangeAspect="1" noChangeArrowheads="1"/>
          </p:cNvPicPr>
          <p:nvPr>
            <p:ph idx="1"/>
          </p:nvPr>
        </p:nvPicPr>
        <p:blipFill>
          <a:blip r:embed="rId2"/>
          <a:srcRect l="10915"/>
          <a:stretch>
            <a:fillRect/>
          </a:stretch>
        </p:blipFill>
        <p:spPr>
          <a:xfrm>
            <a:off x="1476375" y="1844675"/>
            <a:ext cx="6264275" cy="2411413"/>
          </a:xfrm>
          <a:noFill/>
          <a:ln/>
        </p:spPr>
      </p:pic>
      <p:sp>
        <p:nvSpPr>
          <p:cNvPr id="40966" name="Rectangle 6"/>
          <p:cNvSpPr>
            <a:spLocks noChangeArrowheads="1"/>
          </p:cNvSpPr>
          <p:nvPr/>
        </p:nvSpPr>
        <p:spPr bwMode="auto">
          <a:xfrm>
            <a:off x="1547813" y="4365625"/>
            <a:ext cx="3384550" cy="431800"/>
          </a:xfrm>
          <a:prstGeom prst="rect">
            <a:avLst/>
          </a:prstGeom>
          <a:noFill/>
          <a:ln w="9525">
            <a:noFill/>
            <a:miter lim="800000"/>
            <a:headEnd/>
            <a:tailEnd/>
          </a:ln>
          <a:effectLst/>
        </p:spPr>
        <p:txBody>
          <a:bodyPr wrap="none" anchor="ctr"/>
          <a:lstStyle/>
          <a:p>
            <a:pPr algn="just"/>
            <a:r>
              <a:rPr lang="es-ES_tradnl" sz="1200"/>
              <a:t>Fuente: INEC. VI Censo de Pobl. y vivienda</a:t>
            </a:r>
          </a:p>
          <a:p>
            <a:pPr algn="just"/>
            <a:r>
              <a:rPr lang="es-ES_tradnl" sz="1200"/>
              <a:t>Elaboración: El Autor</a:t>
            </a:r>
            <a:endParaRPr lang="es-EC"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97" name="Picture 189"/>
          <p:cNvPicPr>
            <a:picLocks noChangeAspect="1" noChangeArrowheads="1"/>
          </p:cNvPicPr>
          <p:nvPr>
            <p:ph/>
          </p:nvPr>
        </p:nvPicPr>
        <p:blipFill>
          <a:blip r:embed="rId3"/>
          <a:srcRect l="8910" r="11627"/>
          <a:stretch>
            <a:fillRect/>
          </a:stretch>
        </p:blipFill>
        <p:spPr>
          <a:xfrm>
            <a:off x="1331913" y="404813"/>
            <a:ext cx="5545137" cy="2717800"/>
          </a:xfrm>
          <a:noFill/>
          <a:ln/>
        </p:spPr>
      </p:pic>
      <p:sp>
        <p:nvSpPr>
          <p:cNvPr id="43200" name="Rectangle 192"/>
          <p:cNvSpPr>
            <a:spLocks noChangeArrowheads="1"/>
          </p:cNvSpPr>
          <p:nvPr/>
        </p:nvSpPr>
        <p:spPr bwMode="auto">
          <a:xfrm>
            <a:off x="0" y="17240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43199" name="Object 191"/>
          <p:cNvGraphicFramePr>
            <a:graphicFrameLocks noChangeAspect="1"/>
          </p:cNvGraphicFramePr>
          <p:nvPr/>
        </p:nvGraphicFramePr>
        <p:xfrm>
          <a:off x="1403350" y="3141663"/>
          <a:ext cx="5400675" cy="3502025"/>
        </p:xfrm>
        <a:graphic>
          <a:graphicData uri="http://schemas.openxmlformats.org/presentationml/2006/ole">
            <p:oleObj spid="_x0000_s43199" name="Gráfico" r:id="rId4" imgW="5257800" imgH="3410102" progId="Excel.Chart.8">
              <p:embed/>
            </p:oleObj>
          </a:graphicData>
        </a:graphic>
      </p:graphicFrame>
      <p:sp>
        <p:nvSpPr>
          <p:cNvPr id="43201" name="Rectangle 193"/>
          <p:cNvSpPr>
            <a:spLocks noChangeArrowheads="1"/>
          </p:cNvSpPr>
          <p:nvPr/>
        </p:nvSpPr>
        <p:spPr bwMode="auto">
          <a:xfrm>
            <a:off x="7019925" y="404813"/>
            <a:ext cx="1439863" cy="1582737"/>
          </a:xfrm>
          <a:prstGeom prst="rect">
            <a:avLst/>
          </a:prstGeom>
          <a:noFill/>
          <a:ln w="9525">
            <a:noFill/>
            <a:miter lim="800000"/>
            <a:headEnd/>
            <a:tailEnd/>
          </a:ln>
          <a:effectLst/>
        </p:spPr>
        <p:txBody>
          <a:bodyPr wrap="none" anchor="ctr"/>
          <a:lstStyle/>
          <a:p>
            <a:pPr algn="just"/>
            <a:r>
              <a:rPr lang="es-ES_tradnl" sz="1200"/>
              <a:t>Fuente: INEC</a:t>
            </a:r>
          </a:p>
          <a:p>
            <a:pPr algn="just"/>
            <a:r>
              <a:rPr lang="es-ES_tradnl" sz="1200"/>
              <a:t>III Censo Agropec.</a:t>
            </a:r>
          </a:p>
          <a:p>
            <a:pPr algn="just"/>
            <a:endParaRPr lang="es-ES_tradnl" sz="1200"/>
          </a:p>
          <a:p>
            <a:pPr algn="just"/>
            <a:r>
              <a:rPr lang="es-ES_tradnl" sz="1200"/>
              <a:t>Elaboración:</a:t>
            </a:r>
          </a:p>
          <a:p>
            <a:pPr algn="just"/>
            <a:r>
              <a:rPr lang="es-ES_tradnl" sz="1200"/>
              <a:t>El Autor</a:t>
            </a:r>
            <a:endParaRPr lang="es-EC"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838200" indent="-838200" algn="just"/>
            <a:r>
              <a:rPr lang="es-ES" sz="1800" b="1"/>
              <a:t>1.4 Distribución de cultivos existentes </a:t>
            </a:r>
            <a:r>
              <a:rPr lang="es-ES" sz="1200" b="1"/>
              <a:t>(Grafico 1.15, Pág. 33)</a:t>
            </a:r>
            <a:endParaRPr lang="es-EC" sz="1200" b="1"/>
          </a:p>
        </p:txBody>
      </p:sp>
      <p:graphicFrame>
        <p:nvGraphicFramePr>
          <p:cNvPr id="47138" name="Object 34"/>
          <p:cNvGraphicFramePr>
            <a:graphicFrameLocks noChangeAspect="1"/>
          </p:cNvGraphicFramePr>
          <p:nvPr>
            <p:ph idx="1"/>
          </p:nvPr>
        </p:nvGraphicFramePr>
        <p:xfrm>
          <a:off x="323850" y="1412875"/>
          <a:ext cx="7056438" cy="4508500"/>
        </p:xfrm>
        <a:graphic>
          <a:graphicData uri="http://schemas.openxmlformats.org/presentationml/2006/ole">
            <p:oleObj spid="_x0000_s47138" name="Gráfico" r:id="rId3" imgW="5886450" imgH="3762451" progId="Excel.Chart.8">
              <p:embed/>
            </p:oleObj>
          </a:graphicData>
        </a:graphic>
      </p:graphicFrame>
      <p:sp>
        <p:nvSpPr>
          <p:cNvPr id="47140" name="Rectangle 36"/>
          <p:cNvSpPr>
            <a:spLocks noChangeArrowheads="1"/>
          </p:cNvSpPr>
          <p:nvPr/>
        </p:nvSpPr>
        <p:spPr bwMode="auto">
          <a:xfrm>
            <a:off x="7308850" y="1700213"/>
            <a:ext cx="1584325" cy="2089150"/>
          </a:xfrm>
          <a:prstGeom prst="rect">
            <a:avLst/>
          </a:prstGeom>
          <a:noFill/>
          <a:ln w="9525">
            <a:noFill/>
            <a:miter lim="800000"/>
            <a:headEnd/>
            <a:tailEnd/>
          </a:ln>
          <a:effectLst/>
        </p:spPr>
        <p:txBody>
          <a:bodyPr wrap="none" anchor="ctr"/>
          <a:lstStyle/>
          <a:p>
            <a:r>
              <a:rPr lang="es-ES_tradnl" sz="1200"/>
              <a:t>OCUPACIÓN</a:t>
            </a:r>
          </a:p>
          <a:p>
            <a:r>
              <a:rPr lang="es-ES_tradnl" sz="1200"/>
              <a:t>El Oro.-         78.12%</a:t>
            </a:r>
          </a:p>
          <a:p>
            <a:r>
              <a:rPr lang="es-ES_tradnl" sz="1200"/>
              <a:t>(5,850 Km2)</a:t>
            </a:r>
          </a:p>
          <a:p>
            <a:r>
              <a:rPr lang="es-ES_tradnl" sz="1200"/>
              <a:t>Loja.-            90.20%</a:t>
            </a:r>
          </a:p>
          <a:p>
            <a:r>
              <a:rPr lang="es-ES_tradnl" sz="1200"/>
              <a:t>(11,027Km2)</a:t>
            </a:r>
          </a:p>
          <a:p>
            <a:r>
              <a:rPr lang="es-ES_tradnl" sz="1200"/>
              <a:t>Sucumbíos.- 19.45%</a:t>
            </a:r>
          </a:p>
          <a:p>
            <a:r>
              <a:rPr lang="es-ES_tradnl" sz="1200"/>
              <a:t>(18,328Km2)</a:t>
            </a:r>
          </a:p>
          <a:p>
            <a:r>
              <a:rPr lang="es-ES_tradnl" sz="1200"/>
              <a:t>Napo.-           23.12%</a:t>
            </a:r>
          </a:p>
          <a:p>
            <a:r>
              <a:rPr lang="es-ES_tradnl" sz="1200"/>
              <a:t>(12,476Km2)</a:t>
            </a:r>
            <a:endParaRPr lang="es-EC"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4" name="Object 4"/>
          <p:cNvGraphicFramePr>
            <a:graphicFrameLocks noChangeAspect="1"/>
          </p:cNvGraphicFramePr>
          <p:nvPr>
            <p:ph/>
          </p:nvPr>
        </p:nvGraphicFramePr>
        <p:xfrm>
          <a:off x="395288" y="1196975"/>
          <a:ext cx="6913562" cy="4422775"/>
        </p:xfrm>
        <a:graphic>
          <a:graphicData uri="http://schemas.openxmlformats.org/presentationml/2006/ole">
            <p:oleObj spid="_x0000_s51204" name="Gráfico" r:id="rId3" imgW="5895975" imgH="3771798" progId="Excel.Chart.8">
              <p:embed/>
            </p:oleObj>
          </a:graphicData>
        </a:graphic>
      </p:graphicFrame>
      <p:sp>
        <p:nvSpPr>
          <p:cNvPr id="51206" name="Rectangle 6"/>
          <p:cNvSpPr>
            <a:spLocks noChangeArrowheads="1"/>
          </p:cNvSpPr>
          <p:nvPr/>
        </p:nvSpPr>
        <p:spPr bwMode="auto">
          <a:xfrm>
            <a:off x="7308850" y="1700213"/>
            <a:ext cx="1584325" cy="1873250"/>
          </a:xfrm>
          <a:prstGeom prst="rect">
            <a:avLst/>
          </a:prstGeom>
          <a:noFill/>
          <a:ln w="9525">
            <a:noFill/>
            <a:miter lim="800000"/>
            <a:headEnd/>
            <a:tailEnd/>
          </a:ln>
          <a:effectLst/>
        </p:spPr>
        <p:txBody>
          <a:bodyPr wrap="none" anchor="ctr"/>
          <a:lstStyle/>
          <a:p>
            <a:r>
              <a:rPr lang="es-ES_tradnl" sz="1200"/>
              <a:t>OCUPACIÓN</a:t>
            </a:r>
          </a:p>
          <a:p>
            <a:r>
              <a:rPr lang="es-ES_tradnl" sz="1200"/>
              <a:t>Orellana.-     78.12%</a:t>
            </a:r>
          </a:p>
          <a:p>
            <a:r>
              <a:rPr lang="es-ES_tradnl" sz="1200"/>
              <a:t>(21691Km2)</a:t>
            </a:r>
          </a:p>
          <a:p>
            <a:r>
              <a:rPr lang="es-ES_tradnl" sz="1200"/>
              <a:t>Pastaza.-      90.20%</a:t>
            </a:r>
          </a:p>
          <a:p>
            <a:r>
              <a:rPr lang="es-ES_tradnl" sz="1200"/>
              <a:t>(29,520Km2)</a:t>
            </a:r>
          </a:p>
          <a:p>
            <a:r>
              <a:rPr lang="es-ES_tradnl" sz="1200"/>
              <a:t>Morona S.-   19.45%</a:t>
            </a:r>
          </a:p>
          <a:p>
            <a:r>
              <a:rPr lang="es-ES_tradnl" sz="1200"/>
              <a:t>(28,915Km2)</a:t>
            </a:r>
          </a:p>
          <a:p>
            <a:r>
              <a:rPr lang="es-ES_tradnl" sz="1200"/>
              <a:t>Zamora Ch.- 23.12%</a:t>
            </a:r>
          </a:p>
          <a:p>
            <a:r>
              <a:rPr lang="es-ES_tradnl" sz="1200"/>
              <a:t>(10,556Km2)</a:t>
            </a:r>
            <a:endParaRPr lang="es-EC"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ph idx="1"/>
          </p:nvPr>
        </p:nvPicPr>
        <p:blipFill>
          <a:blip r:embed="rId2"/>
          <a:srcRect/>
          <a:stretch>
            <a:fillRect/>
          </a:stretch>
        </p:blipFill>
        <p:spPr>
          <a:xfrm>
            <a:off x="1763713" y="1231900"/>
            <a:ext cx="5688012" cy="4554538"/>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p:cNvPicPr>
            <a:picLocks noChangeAspect="1" noChangeArrowheads="1"/>
          </p:cNvPicPr>
          <p:nvPr>
            <p:ph/>
          </p:nvPr>
        </p:nvPicPr>
        <p:blipFill>
          <a:blip r:embed="rId2"/>
          <a:srcRect l="2229" b="1962"/>
          <a:stretch>
            <a:fillRect/>
          </a:stretch>
        </p:blipFill>
        <p:spPr>
          <a:xfrm>
            <a:off x="1511300" y="0"/>
            <a:ext cx="6850063" cy="6858000"/>
          </a:xfrm>
          <a:noFill/>
          <a:ln/>
        </p:spPr>
      </p:pic>
      <p:sp>
        <p:nvSpPr>
          <p:cNvPr id="53257" name="Rectangle 9"/>
          <p:cNvSpPr>
            <a:spLocks noChangeArrowheads="1"/>
          </p:cNvSpPr>
          <p:nvPr/>
        </p:nvSpPr>
        <p:spPr bwMode="auto">
          <a:xfrm>
            <a:off x="179388" y="115888"/>
            <a:ext cx="1439862" cy="1582737"/>
          </a:xfrm>
          <a:prstGeom prst="rect">
            <a:avLst/>
          </a:prstGeom>
          <a:noFill/>
          <a:ln w="9525">
            <a:noFill/>
            <a:miter lim="800000"/>
            <a:headEnd/>
            <a:tailEnd/>
          </a:ln>
          <a:effectLst/>
        </p:spPr>
        <p:txBody>
          <a:bodyPr wrap="none" anchor="ctr"/>
          <a:lstStyle/>
          <a:p>
            <a:pPr algn="just"/>
            <a:r>
              <a:rPr lang="es-ES_tradnl" sz="1200"/>
              <a:t>Fuente: INEC</a:t>
            </a:r>
          </a:p>
          <a:p>
            <a:pPr algn="just"/>
            <a:r>
              <a:rPr lang="es-ES_tradnl" sz="1200"/>
              <a:t>III Censo Agropec.</a:t>
            </a:r>
          </a:p>
          <a:p>
            <a:pPr algn="just"/>
            <a:endParaRPr lang="es-ES_tradnl" sz="1200"/>
          </a:p>
          <a:p>
            <a:pPr algn="just"/>
            <a:r>
              <a:rPr lang="es-ES_tradnl" sz="1200"/>
              <a:t>Elaboración:</a:t>
            </a:r>
          </a:p>
          <a:p>
            <a:pPr algn="just"/>
            <a:r>
              <a:rPr lang="es-ES_tradnl" sz="1200"/>
              <a:t>El Autor</a:t>
            </a:r>
          </a:p>
          <a:p>
            <a:pPr algn="just"/>
            <a:endParaRPr lang="es-ES_tradnl" sz="1200"/>
          </a:p>
          <a:p>
            <a:pPr algn="just"/>
            <a:r>
              <a:rPr lang="es-ES_tradnl" sz="1200"/>
              <a:t>(Pág. 32)</a:t>
            </a:r>
            <a:endParaRPr lang="es-EC" sz="12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25" name="Rectangle 129"/>
          <p:cNvSpPr>
            <a:spLocks noGrp="1" noChangeArrowheads="1"/>
          </p:cNvSpPr>
          <p:nvPr>
            <p:ph type="title"/>
          </p:nvPr>
        </p:nvSpPr>
        <p:spPr>
          <a:xfrm>
            <a:off x="179388" y="476250"/>
            <a:ext cx="8229600" cy="504825"/>
          </a:xfrm>
        </p:spPr>
        <p:txBody>
          <a:bodyPr/>
          <a:lstStyle/>
          <a:p>
            <a:pPr algn="l"/>
            <a:r>
              <a:rPr lang="es-ES" sz="1800" b="1"/>
              <a:t>1.5 Tipo de riego </a:t>
            </a:r>
            <a:r>
              <a:rPr lang="es-ES" sz="1200" b="1"/>
              <a:t>(Grafico 1.15, Pág. 33)</a:t>
            </a:r>
            <a:endParaRPr lang="es-EC" sz="1200" b="1"/>
          </a:p>
        </p:txBody>
      </p:sp>
      <p:pic>
        <p:nvPicPr>
          <p:cNvPr id="55427" name="Picture 131"/>
          <p:cNvPicPr>
            <a:picLocks noChangeAspect="1" noChangeArrowheads="1"/>
          </p:cNvPicPr>
          <p:nvPr>
            <p:ph sz="half" idx="1"/>
          </p:nvPr>
        </p:nvPicPr>
        <p:blipFill>
          <a:blip r:embed="rId2"/>
          <a:srcRect l="19850" r="10614"/>
          <a:stretch>
            <a:fillRect/>
          </a:stretch>
        </p:blipFill>
        <p:spPr>
          <a:xfrm>
            <a:off x="323850" y="1412875"/>
            <a:ext cx="5040313" cy="1941513"/>
          </a:xfrm>
          <a:noFill/>
          <a:ln/>
        </p:spPr>
      </p:pic>
      <p:pic>
        <p:nvPicPr>
          <p:cNvPr id="55544" name="Picture 248"/>
          <p:cNvPicPr>
            <a:picLocks noChangeAspect="1" noChangeArrowheads="1"/>
          </p:cNvPicPr>
          <p:nvPr>
            <p:ph sz="half" idx="2"/>
          </p:nvPr>
        </p:nvPicPr>
        <p:blipFill>
          <a:blip r:embed="rId3"/>
          <a:srcRect l="23074" r="9158"/>
          <a:stretch>
            <a:fillRect/>
          </a:stretch>
        </p:blipFill>
        <p:spPr>
          <a:xfrm>
            <a:off x="323850" y="3860800"/>
            <a:ext cx="4968875" cy="2054225"/>
          </a:xfrm>
          <a:noFill/>
          <a:ln/>
        </p:spPr>
      </p:pic>
      <p:sp>
        <p:nvSpPr>
          <p:cNvPr id="55546" name="Rectangle 250"/>
          <p:cNvSpPr>
            <a:spLocks noChangeArrowheads="1"/>
          </p:cNvSpPr>
          <p:nvPr/>
        </p:nvSpPr>
        <p:spPr bwMode="auto">
          <a:xfrm>
            <a:off x="5435600" y="1557338"/>
            <a:ext cx="3095625" cy="1727200"/>
          </a:xfrm>
          <a:prstGeom prst="rect">
            <a:avLst/>
          </a:prstGeom>
          <a:noFill/>
          <a:ln w="9525">
            <a:noFill/>
            <a:miter lim="800000"/>
            <a:headEnd/>
            <a:tailEnd/>
          </a:ln>
          <a:effectLst/>
        </p:spPr>
        <p:txBody>
          <a:bodyPr wrap="none" anchor="ctr"/>
          <a:lstStyle/>
          <a:p>
            <a:r>
              <a:rPr lang="es-ES_tradnl" sz="1400"/>
              <a:t>Cultivos permanentes, Cultivos trans.,</a:t>
            </a:r>
          </a:p>
          <a:p>
            <a:r>
              <a:rPr lang="es-ES_tradnl" sz="1400"/>
              <a:t>Pastos cultiv.</a:t>
            </a:r>
          </a:p>
          <a:p>
            <a:endParaRPr lang="es-ES_tradnl" sz="1400"/>
          </a:p>
          <a:p>
            <a:r>
              <a:rPr lang="es-ES_tradnl" sz="1400"/>
              <a:t>El Oro:</a:t>
            </a:r>
          </a:p>
          <a:p>
            <a:pPr>
              <a:buFontTx/>
              <a:buChar char="•"/>
            </a:pPr>
            <a:r>
              <a:rPr lang="es-ES_tradnl" sz="1400"/>
              <a:t>323,029 has. (70.68%),</a:t>
            </a:r>
          </a:p>
          <a:p>
            <a:r>
              <a:rPr lang="es-ES_tradnl" sz="1400"/>
              <a:t> solo 21.60% es tecnificado</a:t>
            </a:r>
            <a:endParaRPr lang="es-EC" sz="1400"/>
          </a:p>
        </p:txBody>
      </p:sp>
      <p:sp>
        <p:nvSpPr>
          <p:cNvPr id="55547" name="Rectangle 251"/>
          <p:cNvSpPr>
            <a:spLocks noChangeArrowheads="1"/>
          </p:cNvSpPr>
          <p:nvPr/>
        </p:nvSpPr>
        <p:spPr bwMode="auto">
          <a:xfrm>
            <a:off x="5435600" y="4149725"/>
            <a:ext cx="3095625" cy="792163"/>
          </a:xfrm>
          <a:prstGeom prst="rect">
            <a:avLst/>
          </a:prstGeom>
          <a:noFill/>
          <a:ln w="9525">
            <a:noFill/>
            <a:miter lim="800000"/>
            <a:headEnd/>
            <a:tailEnd/>
          </a:ln>
          <a:effectLst/>
        </p:spPr>
        <p:txBody>
          <a:bodyPr wrap="none" anchor="ctr"/>
          <a:lstStyle/>
          <a:p>
            <a:r>
              <a:rPr lang="es-ES_tradnl" sz="1400"/>
              <a:t>Loja:</a:t>
            </a:r>
          </a:p>
          <a:p>
            <a:pPr>
              <a:buFontTx/>
              <a:buChar char="•"/>
            </a:pPr>
            <a:r>
              <a:rPr lang="es-ES_tradnl" sz="1400"/>
              <a:t>265,176 has. (26.65%),</a:t>
            </a:r>
          </a:p>
          <a:p>
            <a:r>
              <a:rPr lang="es-ES_tradnl" sz="1400"/>
              <a:t> solo 4.14% es tecnificado</a:t>
            </a:r>
            <a:endParaRPr lang="es-EC"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1196975"/>
            <a:ext cx="8362950" cy="4929188"/>
          </a:xfrm>
        </p:spPr>
        <p:txBody>
          <a:bodyPr/>
          <a:lstStyle/>
          <a:p>
            <a:pPr>
              <a:buFontTx/>
              <a:buNone/>
            </a:pPr>
            <a:r>
              <a:rPr lang="es-ES_tradnl" sz="1600"/>
              <a:t>Los sectores en las que debe existir tecnificación:  Pastos Cultivados, Cultivos 						Permanentes y Transitorios</a:t>
            </a:r>
          </a:p>
          <a:p>
            <a:pPr>
              <a:buFontTx/>
              <a:buNone/>
            </a:pPr>
            <a:endParaRPr lang="es-ES_tradnl" sz="1600"/>
          </a:p>
          <a:p>
            <a:r>
              <a:rPr lang="es-ES_tradnl" sz="1600"/>
              <a:t>Sucumbíos.- De 113,967 has (32.0% del Total Upas), solo 0.04% existe (174has) tecn.</a:t>
            </a:r>
          </a:p>
          <a:p>
            <a:r>
              <a:rPr lang="es-ES_tradnl" sz="1600"/>
              <a:t>Orellana.-    De 83,555 has (33.40% del Total Upas), solo 0.008% existe (20has) tecn.</a:t>
            </a:r>
          </a:p>
          <a:p>
            <a:r>
              <a:rPr lang="es-ES_tradnl" sz="1600"/>
              <a:t>Morona S.-  De 401,927 has (45.09% del Total Upas), solo 0.04% existe(382has) tecn.</a:t>
            </a:r>
          </a:p>
          <a:p>
            <a:pPr>
              <a:buFontTx/>
              <a:buNone/>
            </a:pPr>
            <a:endParaRPr lang="es-ES_tradnl" sz="1600"/>
          </a:p>
          <a:p>
            <a:pPr>
              <a:buFontTx/>
              <a:buNone/>
            </a:pPr>
            <a:endParaRPr lang="es-ES_tradnl" sz="1600"/>
          </a:p>
          <a:p>
            <a:pPr>
              <a:buFontTx/>
              <a:buNone/>
            </a:pPr>
            <a:r>
              <a:rPr lang="es-ES_tradnl" sz="1600"/>
              <a:t>No existe tecnificación alguna registrada:</a:t>
            </a:r>
          </a:p>
          <a:p>
            <a:r>
              <a:rPr lang="es-ES_tradnl" sz="1600"/>
              <a:t>Napo.-      91,288 (31.65%)       </a:t>
            </a:r>
          </a:p>
          <a:p>
            <a:r>
              <a:rPr lang="es-ES_tradnl" sz="1600"/>
              <a:t>Pastaza.-  77,993 (18.13%)</a:t>
            </a:r>
          </a:p>
          <a:p>
            <a:r>
              <a:rPr lang="es-ES_tradnl" sz="1600"/>
              <a:t>Zamora.- 194,804 (43.59%)</a:t>
            </a:r>
          </a:p>
          <a:p>
            <a:pPr>
              <a:buFontTx/>
              <a:buNone/>
            </a:pPr>
            <a:endParaRPr lang="es-ES_tradnl" sz="1600"/>
          </a:p>
          <a:p>
            <a:pPr>
              <a:buFontTx/>
              <a:buNone/>
            </a:pPr>
            <a:r>
              <a:rPr lang="es-ES_tradnl" sz="1600"/>
              <a:t>La tabla 1.19, muestra las fuentes de riego (Pág. 39)</a:t>
            </a:r>
            <a:endParaRPr lang="es-EC"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ph/>
          </p:nvPr>
        </p:nvPicPr>
        <p:blipFill>
          <a:blip r:embed="rId2"/>
          <a:srcRect/>
          <a:stretch>
            <a:fillRect/>
          </a:stretch>
        </p:blipFill>
        <p:spPr>
          <a:xfrm>
            <a:off x="179388" y="1773238"/>
            <a:ext cx="8713787" cy="2949575"/>
          </a:xfrm>
          <a:noFill/>
          <a:ln/>
        </p:spPr>
      </p:pic>
      <p:sp>
        <p:nvSpPr>
          <p:cNvPr id="65542" name="Line 6"/>
          <p:cNvSpPr>
            <a:spLocks noChangeShapeType="1"/>
          </p:cNvSpPr>
          <p:nvPr/>
        </p:nvSpPr>
        <p:spPr bwMode="auto">
          <a:xfrm>
            <a:off x="8893175" y="1773238"/>
            <a:ext cx="0" cy="2376487"/>
          </a:xfrm>
          <a:prstGeom prst="line">
            <a:avLst/>
          </a:prstGeom>
          <a:noFill/>
          <a:ln w="9525">
            <a:solidFill>
              <a:schemeClr val="tx1"/>
            </a:solidFill>
            <a:round/>
            <a:headEnd/>
            <a:tailEnd/>
          </a:ln>
          <a:effectLst/>
        </p:spPr>
        <p:txBody>
          <a:bodyPr/>
          <a:lstStyle/>
          <a:p>
            <a:endParaRPr lang="es-ES"/>
          </a:p>
        </p:txBody>
      </p:sp>
      <p:sp>
        <p:nvSpPr>
          <p:cNvPr id="65543" name="Line 7"/>
          <p:cNvSpPr>
            <a:spLocks noChangeShapeType="1"/>
          </p:cNvSpPr>
          <p:nvPr/>
        </p:nvSpPr>
        <p:spPr bwMode="auto">
          <a:xfrm flipH="1">
            <a:off x="250825" y="4221163"/>
            <a:ext cx="8642350" cy="0"/>
          </a:xfrm>
          <a:prstGeom prst="line">
            <a:avLst/>
          </a:prstGeom>
          <a:noFill/>
          <a:ln w="9525">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8313" y="260350"/>
            <a:ext cx="8229600" cy="215900"/>
          </a:xfrm>
        </p:spPr>
        <p:txBody>
          <a:bodyPr/>
          <a:lstStyle/>
          <a:p>
            <a:pPr algn="l"/>
            <a:r>
              <a:rPr lang="es-ES" sz="1600" b="1"/>
              <a:t>1.6 Maquinaria de desarrollo</a:t>
            </a:r>
            <a:r>
              <a:rPr lang="es-EC" sz="4000"/>
              <a:t> </a:t>
            </a:r>
          </a:p>
        </p:txBody>
      </p:sp>
      <p:graphicFrame>
        <p:nvGraphicFramePr>
          <p:cNvPr id="64520" name="Object 8"/>
          <p:cNvGraphicFramePr>
            <a:graphicFrameLocks noChangeAspect="1"/>
          </p:cNvGraphicFramePr>
          <p:nvPr/>
        </p:nvGraphicFramePr>
        <p:xfrm>
          <a:off x="827088" y="620713"/>
          <a:ext cx="5113337" cy="2973387"/>
        </p:xfrm>
        <a:graphic>
          <a:graphicData uri="http://schemas.openxmlformats.org/presentationml/2006/ole">
            <p:oleObj spid="_x0000_s64520" name="Gráfico" r:id="rId3" imgW="7353300" imgH="4276547" progId="Excel.Chart.8">
              <p:embed/>
            </p:oleObj>
          </a:graphicData>
        </a:graphic>
      </p:graphicFrame>
      <p:graphicFrame>
        <p:nvGraphicFramePr>
          <p:cNvPr id="64521" name="Object 9"/>
          <p:cNvGraphicFramePr>
            <a:graphicFrameLocks noChangeAspect="1"/>
          </p:cNvGraphicFramePr>
          <p:nvPr/>
        </p:nvGraphicFramePr>
        <p:xfrm>
          <a:off x="827088" y="3644900"/>
          <a:ext cx="5106987" cy="2973388"/>
        </p:xfrm>
        <a:graphic>
          <a:graphicData uri="http://schemas.openxmlformats.org/presentationml/2006/ole">
            <p:oleObj spid="_x0000_s64521" name="Gráfico" r:id="rId4" imgW="7343775" imgH="4276547" progId="Excel.Chart.8">
              <p:embed/>
            </p:oleObj>
          </a:graphicData>
        </a:graphic>
      </p:graphicFrame>
      <p:sp>
        <p:nvSpPr>
          <p:cNvPr id="64522" name="Rectangle 10"/>
          <p:cNvSpPr>
            <a:spLocks noChangeArrowheads="1"/>
          </p:cNvSpPr>
          <p:nvPr/>
        </p:nvSpPr>
        <p:spPr bwMode="auto">
          <a:xfrm>
            <a:off x="7451725" y="5084763"/>
            <a:ext cx="1439863" cy="1582737"/>
          </a:xfrm>
          <a:prstGeom prst="rect">
            <a:avLst/>
          </a:prstGeom>
          <a:noFill/>
          <a:ln w="9525">
            <a:noFill/>
            <a:miter lim="800000"/>
            <a:headEnd/>
            <a:tailEnd/>
          </a:ln>
          <a:effectLst/>
        </p:spPr>
        <p:txBody>
          <a:bodyPr wrap="none" anchor="ctr"/>
          <a:lstStyle/>
          <a:p>
            <a:pPr algn="just"/>
            <a:r>
              <a:rPr lang="es-ES_tradnl" sz="1200"/>
              <a:t>Fuente: INEC</a:t>
            </a:r>
          </a:p>
          <a:p>
            <a:pPr algn="just"/>
            <a:r>
              <a:rPr lang="es-ES_tradnl" sz="1200"/>
              <a:t>III Censo Agropec.</a:t>
            </a:r>
          </a:p>
          <a:p>
            <a:pPr algn="just"/>
            <a:endParaRPr lang="es-ES_tradnl" sz="1200"/>
          </a:p>
          <a:p>
            <a:pPr algn="just"/>
            <a:r>
              <a:rPr lang="es-ES_tradnl" sz="1200"/>
              <a:t>Elaboración:</a:t>
            </a:r>
          </a:p>
          <a:p>
            <a:pPr algn="just"/>
            <a:r>
              <a:rPr lang="es-ES_tradnl" sz="1200"/>
              <a:t>El Autor</a:t>
            </a:r>
          </a:p>
          <a:p>
            <a:pPr algn="just"/>
            <a:endParaRPr lang="es-ES_tradnl" sz="1200"/>
          </a:p>
          <a:p>
            <a:pPr algn="just"/>
            <a:r>
              <a:rPr lang="es-ES_tradnl" sz="1200"/>
              <a:t>(Pág. 41)</a:t>
            </a:r>
            <a:endParaRPr lang="es-EC" sz="1200"/>
          </a:p>
        </p:txBody>
      </p:sp>
      <p:sp>
        <p:nvSpPr>
          <p:cNvPr id="64523" name="Rectangle 11"/>
          <p:cNvSpPr>
            <a:spLocks noChangeArrowheads="1"/>
          </p:cNvSpPr>
          <p:nvPr/>
        </p:nvSpPr>
        <p:spPr bwMode="auto">
          <a:xfrm>
            <a:off x="6011863" y="692150"/>
            <a:ext cx="2016125" cy="2089150"/>
          </a:xfrm>
          <a:prstGeom prst="rect">
            <a:avLst/>
          </a:prstGeom>
          <a:noFill/>
          <a:ln w="9525">
            <a:noFill/>
            <a:miter lim="800000"/>
            <a:headEnd/>
            <a:tailEnd/>
          </a:ln>
          <a:effectLst/>
        </p:spPr>
        <p:txBody>
          <a:bodyPr wrap="none" anchor="ctr"/>
          <a:lstStyle/>
          <a:p>
            <a:pPr algn="just"/>
            <a:r>
              <a:rPr lang="es-ES_tradnl" sz="1200"/>
              <a:t>De manera generalizada:</a:t>
            </a:r>
          </a:p>
          <a:p>
            <a:pPr algn="just"/>
            <a:r>
              <a:rPr lang="es-ES_tradnl" sz="1200"/>
              <a:t>Más del 70% del equipo se</a:t>
            </a:r>
          </a:p>
          <a:p>
            <a:pPr algn="just"/>
            <a:r>
              <a:rPr lang="es-ES_tradnl" sz="1200"/>
              <a:t>encuentra por encima de los</a:t>
            </a:r>
          </a:p>
          <a:p>
            <a:pPr algn="just"/>
            <a:r>
              <a:rPr lang="es-ES_tradnl" sz="1200"/>
              <a:t>5 años</a:t>
            </a:r>
            <a:endParaRPr lang="es-EC"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8" name="Object 4"/>
          <p:cNvGraphicFramePr>
            <a:graphicFrameLocks noChangeAspect="1"/>
          </p:cNvGraphicFramePr>
          <p:nvPr/>
        </p:nvGraphicFramePr>
        <p:xfrm>
          <a:off x="755650" y="476250"/>
          <a:ext cx="5111750" cy="2968625"/>
        </p:xfrm>
        <a:graphic>
          <a:graphicData uri="http://schemas.openxmlformats.org/presentationml/2006/ole">
            <p:oleObj spid="_x0000_s67588" name="Gráfico" r:id="rId3" imgW="7343775" imgH="4267200" progId="Excel.Chart.8">
              <p:embed/>
            </p:oleObj>
          </a:graphicData>
        </a:graphic>
      </p:graphicFrame>
      <p:graphicFrame>
        <p:nvGraphicFramePr>
          <p:cNvPr id="67589" name="Object 5"/>
          <p:cNvGraphicFramePr>
            <a:graphicFrameLocks noChangeAspect="1"/>
          </p:cNvGraphicFramePr>
          <p:nvPr/>
        </p:nvGraphicFramePr>
        <p:xfrm>
          <a:off x="755650" y="3429000"/>
          <a:ext cx="5111750" cy="2968625"/>
        </p:xfrm>
        <a:graphic>
          <a:graphicData uri="http://schemas.openxmlformats.org/presentationml/2006/ole">
            <p:oleObj spid="_x0000_s67589" name="Gráfico" r:id="rId4" imgW="7343775" imgH="4267200" progId="Excel.Chart.8">
              <p:embed/>
            </p:oleObj>
          </a:graphicData>
        </a:graphic>
      </p:graphicFrame>
      <p:sp>
        <p:nvSpPr>
          <p:cNvPr id="67590" name="Rectangle 6"/>
          <p:cNvSpPr>
            <a:spLocks noChangeArrowheads="1"/>
          </p:cNvSpPr>
          <p:nvPr/>
        </p:nvSpPr>
        <p:spPr bwMode="auto">
          <a:xfrm>
            <a:off x="6011863" y="1628775"/>
            <a:ext cx="2016125" cy="936625"/>
          </a:xfrm>
          <a:prstGeom prst="rect">
            <a:avLst/>
          </a:prstGeom>
          <a:noFill/>
          <a:ln w="9525">
            <a:noFill/>
            <a:miter lim="800000"/>
            <a:headEnd/>
            <a:tailEnd/>
          </a:ln>
          <a:effectLst/>
        </p:spPr>
        <p:txBody>
          <a:bodyPr wrap="none" anchor="ctr"/>
          <a:lstStyle/>
          <a:p>
            <a:pPr algn="just"/>
            <a:r>
              <a:rPr lang="es-ES_tradnl" sz="1200"/>
              <a:t>Sucumbíos:</a:t>
            </a:r>
          </a:p>
          <a:p>
            <a:pPr algn="just"/>
            <a:r>
              <a:rPr lang="es-ES_tradnl" sz="1200"/>
              <a:t>No se observa ni se registra</a:t>
            </a:r>
          </a:p>
          <a:p>
            <a:pPr algn="just"/>
            <a:r>
              <a:rPr lang="es-ES_tradnl" sz="1200"/>
              <a:t>Algún tipo de tractor</a:t>
            </a:r>
            <a:endParaRPr lang="es-EC" sz="1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srcRect/>
          <a:stretch>
            <a:fillRect/>
          </a:stretch>
        </p:blipFill>
        <p:spPr bwMode="auto">
          <a:xfrm>
            <a:off x="179388" y="549275"/>
            <a:ext cx="8858250" cy="2652713"/>
          </a:xfrm>
          <a:prstGeom prst="rect">
            <a:avLst/>
          </a:prstGeom>
          <a:noFill/>
          <a:ln w="9525">
            <a:noFill/>
            <a:miter lim="800000"/>
            <a:headEnd/>
            <a:tailEnd/>
          </a:ln>
        </p:spPr>
      </p:pic>
      <p:pic>
        <p:nvPicPr>
          <p:cNvPr id="68613" name="Picture 5"/>
          <p:cNvPicPr>
            <a:picLocks noChangeAspect="1" noChangeArrowheads="1"/>
          </p:cNvPicPr>
          <p:nvPr/>
        </p:nvPicPr>
        <p:blipFill>
          <a:blip r:embed="rId3"/>
          <a:srcRect/>
          <a:stretch>
            <a:fillRect/>
          </a:stretch>
        </p:blipFill>
        <p:spPr bwMode="auto">
          <a:xfrm>
            <a:off x="179388" y="3357563"/>
            <a:ext cx="8856662" cy="266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1425575"/>
          </a:xfrm>
        </p:spPr>
        <p:txBody>
          <a:bodyPr/>
          <a:lstStyle/>
          <a:p>
            <a:pPr algn="l"/>
            <a:r>
              <a:rPr lang="es-ES" sz="1600" b="1"/>
              <a:t>1.7 Medios de transporte</a:t>
            </a:r>
            <a:r>
              <a:rPr lang="es-EC" sz="1600"/>
              <a:t/>
            </a:r>
            <a:br>
              <a:rPr lang="es-EC" sz="1600"/>
            </a:br>
            <a:r>
              <a:rPr lang="es-EC" sz="1600"/>
              <a:t/>
            </a:r>
            <a:br>
              <a:rPr lang="es-EC" sz="1600"/>
            </a:br>
            <a:r>
              <a:rPr lang="es-EC" sz="1600"/>
              <a:t>El Oro.- Posee una alta participación el vehículo dado su desarrollo vial relativo</a:t>
            </a:r>
            <a:br>
              <a:rPr lang="es-EC" sz="1600"/>
            </a:br>
            <a:r>
              <a:rPr lang="es-EC" sz="1600"/>
              <a:t>Oriente.- Se observa gran participación de animales y canoas</a:t>
            </a:r>
            <a:br>
              <a:rPr lang="es-EC" sz="1600"/>
            </a:br>
            <a:r>
              <a:rPr lang="es-EC" sz="1600"/>
              <a:t>               La alta participación de vehículos se debe a que existe poco terreno </a:t>
            </a:r>
            <a:br>
              <a:rPr lang="es-EC" sz="1600"/>
            </a:br>
            <a:r>
              <a:rPr lang="es-EC" sz="1600"/>
              <a:t>               inexplorado.</a:t>
            </a:r>
          </a:p>
        </p:txBody>
      </p:sp>
      <p:pic>
        <p:nvPicPr>
          <p:cNvPr id="70660" name="Picture 4"/>
          <p:cNvPicPr>
            <a:picLocks noChangeAspect="1" noChangeArrowheads="1"/>
          </p:cNvPicPr>
          <p:nvPr>
            <p:ph idx="1"/>
          </p:nvPr>
        </p:nvPicPr>
        <p:blipFill>
          <a:blip r:embed="rId2"/>
          <a:srcRect l="8672" t="5231"/>
          <a:stretch>
            <a:fillRect/>
          </a:stretch>
        </p:blipFill>
        <p:spPr>
          <a:xfrm>
            <a:off x="827088" y="1773238"/>
            <a:ext cx="7632700" cy="37846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417512"/>
          </a:xfrm>
        </p:spPr>
        <p:txBody>
          <a:bodyPr/>
          <a:lstStyle/>
          <a:p>
            <a:pPr algn="just"/>
            <a:r>
              <a:rPr lang="es-ES" sz="1800" b="1"/>
              <a:t>1.8 Tenencia de tierras</a:t>
            </a:r>
            <a:r>
              <a:rPr lang="es-EC" sz="2000"/>
              <a:t> </a:t>
            </a:r>
            <a:r>
              <a:rPr lang="es-EC" sz="1200"/>
              <a:t>(Pág. 48 y 49)</a:t>
            </a:r>
          </a:p>
        </p:txBody>
      </p:sp>
      <p:graphicFrame>
        <p:nvGraphicFramePr>
          <p:cNvPr id="72712" name="Object 8"/>
          <p:cNvGraphicFramePr>
            <a:graphicFrameLocks noChangeAspect="1"/>
          </p:cNvGraphicFramePr>
          <p:nvPr/>
        </p:nvGraphicFramePr>
        <p:xfrm>
          <a:off x="250825" y="908050"/>
          <a:ext cx="4491038" cy="2587625"/>
        </p:xfrm>
        <a:graphic>
          <a:graphicData uri="http://schemas.openxmlformats.org/presentationml/2006/ole">
            <p:oleObj spid="_x0000_s72712" name="Gráfico" r:id="rId3" imgW="4562475" imgH="2629002" progId="Excel.Chart.8">
              <p:embed/>
            </p:oleObj>
          </a:graphicData>
        </a:graphic>
      </p:graphicFrame>
      <p:graphicFrame>
        <p:nvGraphicFramePr>
          <p:cNvPr id="72713" name="Object 9"/>
          <p:cNvGraphicFramePr>
            <a:graphicFrameLocks noChangeAspect="1"/>
          </p:cNvGraphicFramePr>
          <p:nvPr/>
        </p:nvGraphicFramePr>
        <p:xfrm>
          <a:off x="4643438" y="908050"/>
          <a:ext cx="4498975" cy="2595563"/>
        </p:xfrm>
        <a:graphic>
          <a:graphicData uri="http://schemas.openxmlformats.org/presentationml/2006/ole">
            <p:oleObj spid="_x0000_s72713" name="Gráfico" r:id="rId4" imgW="4572000" imgH="2638349" progId="Excel.Chart.8">
              <p:embed/>
            </p:oleObj>
          </a:graphicData>
        </a:graphic>
      </p:graphicFrame>
      <p:graphicFrame>
        <p:nvGraphicFramePr>
          <p:cNvPr id="72714" name="Object 10"/>
          <p:cNvGraphicFramePr>
            <a:graphicFrameLocks noChangeAspect="1"/>
          </p:cNvGraphicFramePr>
          <p:nvPr/>
        </p:nvGraphicFramePr>
        <p:xfrm>
          <a:off x="250825" y="3500438"/>
          <a:ext cx="4491038" cy="2587625"/>
        </p:xfrm>
        <a:graphic>
          <a:graphicData uri="http://schemas.openxmlformats.org/presentationml/2006/ole">
            <p:oleObj spid="_x0000_s72714" name="Gráfico" r:id="rId5" imgW="4562475" imgH="2629002" progId="Excel.Chart.8">
              <p:embed/>
            </p:oleObj>
          </a:graphicData>
        </a:graphic>
      </p:graphicFrame>
      <p:graphicFrame>
        <p:nvGraphicFramePr>
          <p:cNvPr id="72715" name="Object 11"/>
          <p:cNvGraphicFramePr>
            <a:graphicFrameLocks noChangeAspect="1"/>
          </p:cNvGraphicFramePr>
          <p:nvPr/>
        </p:nvGraphicFramePr>
        <p:xfrm>
          <a:off x="4643438" y="3500438"/>
          <a:ext cx="4500562" cy="2595562"/>
        </p:xfrm>
        <a:graphic>
          <a:graphicData uri="http://schemas.openxmlformats.org/presentationml/2006/ole">
            <p:oleObj spid="_x0000_s72715" name="Gráfico" r:id="rId6" imgW="4572000" imgH="2638349" progId="Excel.Char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6" name="Object 4"/>
          <p:cNvGraphicFramePr>
            <a:graphicFrameLocks noChangeAspect="1"/>
          </p:cNvGraphicFramePr>
          <p:nvPr/>
        </p:nvGraphicFramePr>
        <p:xfrm>
          <a:off x="179388" y="765175"/>
          <a:ext cx="4460875" cy="2570163"/>
        </p:xfrm>
        <a:graphic>
          <a:graphicData uri="http://schemas.openxmlformats.org/presentationml/2006/ole">
            <p:oleObj spid="_x0000_s74756" name="Gráfico" r:id="rId3" imgW="4562475" imgH="2629002" progId="Excel.Chart.8">
              <p:embed/>
            </p:oleObj>
          </a:graphicData>
        </a:graphic>
      </p:graphicFrame>
      <p:graphicFrame>
        <p:nvGraphicFramePr>
          <p:cNvPr id="74757" name="Object 5"/>
          <p:cNvGraphicFramePr>
            <a:graphicFrameLocks noChangeAspect="1"/>
          </p:cNvGraphicFramePr>
          <p:nvPr/>
        </p:nvGraphicFramePr>
        <p:xfrm>
          <a:off x="4667250" y="765175"/>
          <a:ext cx="4470400" cy="2579688"/>
        </p:xfrm>
        <a:graphic>
          <a:graphicData uri="http://schemas.openxmlformats.org/presentationml/2006/ole">
            <p:oleObj spid="_x0000_s74757" name="Gráfico" r:id="rId4" imgW="4572000" imgH="2638349" progId="Excel.Chart.8">
              <p:embed/>
            </p:oleObj>
          </a:graphicData>
        </a:graphic>
      </p:graphicFrame>
      <p:graphicFrame>
        <p:nvGraphicFramePr>
          <p:cNvPr id="74758" name="Object 6"/>
          <p:cNvGraphicFramePr>
            <a:graphicFrameLocks noChangeAspect="1"/>
          </p:cNvGraphicFramePr>
          <p:nvPr/>
        </p:nvGraphicFramePr>
        <p:xfrm>
          <a:off x="185738" y="3430588"/>
          <a:ext cx="4460875" cy="2570162"/>
        </p:xfrm>
        <a:graphic>
          <a:graphicData uri="http://schemas.openxmlformats.org/presentationml/2006/ole">
            <p:oleObj spid="_x0000_s74758" name="Gráfico" r:id="rId5" imgW="4562475" imgH="2629002" progId="Excel.Chart.8">
              <p:embed/>
            </p:oleObj>
          </a:graphicData>
        </a:graphic>
      </p:graphicFrame>
      <p:graphicFrame>
        <p:nvGraphicFramePr>
          <p:cNvPr id="74759" name="Object 7"/>
          <p:cNvGraphicFramePr>
            <a:graphicFrameLocks noChangeAspect="1"/>
          </p:cNvGraphicFramePr>
          <p:nvPr/>
        </p:nvGraphicFramePr>
        <p:xfrm>
          <a:off x="4673600" y="3430588"/>
          <a:ext cx="4470400" cy="2579687"/>
        </p:xfrm>
        <a:graphic>
          <a:graphicData uri="http://schemas.openxmlformats.org/presentationml/2006/ole">
            <p:oleObj spid="_x0000_s74759" name="Gráfico" r:id="rId6" imgW="4572000" imgH="2638349"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body" sz="half" idx="2"/>
          </p:nvPr>
        </p:nvSpPr>
        <p:spPr>
          <a:xfrm>
            <a:off x="4140200" y="549275"/>
            <a:ext cx="4546600" cy="5616575"/>
          </a:xfrm>
        </p:spPr>
        <p:txBody>
          <a:bodyPr/>
          <a:lstStyle/>
          <a:p>
            <a:pPr>
              <a:buFontTx/>
              <a:buNone/>
            </a:pPr>
            <a:r>
              <a:rPr lang="es-ES_tradnl" sz="2000" b="1"/>
              <a:t>El Oro:</a:t>
            </a:r>
          </a:p>
          <a:p>
            <a:r>
              <a:rPr lang="es-ES_tradnl" sz="1600"/>
              <a:t>Creada en la convención Nacional 23/Abril-1884</a:t>
            </a:r>
          </a:p>
          <a:p>
            <a:r>
              <a:rPr lang="es-ES_tradnl" sz="1600"/>
              <a:t>Cuenta con sub.-zona de manglares y parte en la región Oriental, ubicada en la hoya de Puyando (Pág. 4)</a:t>
            </a:r>
          </a:p>
          <a:p>
            <a:pPr>
              <a:buFontTx/>
              <a:buNone/>
            </a:pPr>
            <a:endParaRPr lang="es-ES_tradnl" sz="1600"/>
          </a:p>
          <a:p>
            <a:pPr>
              <a:buFontTx/>
              <a:buNone/>
            </a:pPr>
            <a:r>
              <a:rPr lang="es-ES_tradnl" sz="1600"/>
              <a:t>Organización Administrativa:</a:t>
            </a:r>
          </a:p>
          <a:p>
            <a:r>
              <a:rPr lang="es-ES_tradnl" sz="1600"/>
              <a:t>Tiene una extensión de 5850.10 Km2</a:t>
            </a:r>
          </a:p>
          <a:p>
            <a:r>
              <a:rPr lang="es-ES_tradnl" sz="1600"/>
              <a:t>525,763 hab.</a:t>
            </a:r>
          </a:p>
          <a:p>
            <a:r>
              <a:rPr lang="es-ES_tradnl" sz="1600"/>
              <a:t>Cuenta con 14 cantones</a:t>
            </a:r>
          </a:p>
          <a:p>
            <a:r>
              <a:rPr lang="es-ES_tradnl" sz="1600"/>
              <a:t>Cuenta con Gobernador (Presidente)</a:t>
            </a:r>
          </a:p>
          <a:p>
            <a:r>
              <a:rPr lang="es-ES_tradnl" sz="1600"/>
              <a:t>Prefecto y 9 Consejeros Prov. (Elección)</a:t>
            </a:r>
          </a:p>
          <a:p>
            <a:r>
              <a:rPr lang="es-ES_tradnl" sz="1600"/>
              <a:t>Cada cantón tiene:</a:t>
            </a:r>
          </a:p>
          <a:p>
            <a:pPr>
              <a:buFontTx/>
              <a:buNone/>
            </a:pPr>
            <a:r>
              <a:rPr lang="es-ES_tradnl" sz="1600"/>
              <a:t>	Alcalde</a:t>
            </a:r>
          </a:p>
          <a:p>
            <a:pPr>
              <a:buFontTx/>
              <a:buNone/>
            </a:pPr>
            <a:r>
              <a:rPr lang="es-ES_tradnl" sz="1600"/>
              <a:t>	7 Concejales municipales</a:t>
            </a:r>
          </a:p>
          <a:p>
            <a:r>
              <a:rPr lang="es-ES_tradnl" sz="1600"/>
              <a:t>La provincia elige</a:t>
            </a:r>
          </a:p>
          <a:p>
            <a:pPr>
              <a:buFontTx/>
              <a:buNone/>
            </a:pPr>
            <a:r>
              <a:rPr lang="es-ES_tradnl" sz="1600"/>
              <a:t>	4 Diputados Prov.</a:t>
            </a:r>
            <a:endParaRPr lang="es-EC" sz="1600"/>
          </a:p>
        </p:txBody>
      </p:sp>
      <p:pic>
        <p:nvPicPr>
          <p:cNvPr id="6151" name="Picture 7" descr="oro"/>
          <p:cNvPicPr>
            <a:picLocks noChangeAspect="1" noChangeArrowheads="1"/>
          </p:cNvPicPr>
          <p:nvPr>
            <p:ph sz="half" idx="1"/>
          </p:nvPr>
        </p:nvPicPr>
        <p:blipFill>
          <a:blip r:embed="rId2"/>
          <a:srcRect/>
          <a:stretch>
            <a:fillRect/>
          </a:stretch>
        </p:blipFill>
        <p:spPr>
          <a:xfrm>
            <a:off x="107950" y="1341438"/>
            <a:ext cx="4067175" cy="3405187"/>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ph/>
          </p:nvPr>
        </p:nvPicPr>
        <p:blipFill>
          <a:blip r:embed="rId2"/>
          <a:srcRect/>
          <a:stretch>
            <a:fillRect/>
          </a:stretch>
        </p:blipFill>
        <p:spPr>
          <a:xfrm>
            <a:off x="179388" y="2205038"/>
            <a:ext cx="8686800" cy="1900237"/>
          </a:xfrm>
          <a:noFill/>
          <a:ln/>
        </p:spPr>
      </p:pic>
      <p:sp>
        <p:nvSpPr>
          <p:cNvPr id="75782" name="Rectangle 6"/>
          <p:cNvSpPr>
            <a:spLocks noChangeArrowheads="1"/>
          </p:cNvSpPr>
          <p:nvPr/>
        </p:nvSpPr>
        <p:spPr bwMode="auto">
          <a:xfrm>
            <a:off x="107950" y="4292600"/>
            <a:ext cx="4321175" cy="576263"/>
          </a:xfrm>
          <a:prstGeom prst="rect">
            <a:avLst/>
          </a:prstGeom>
          <a:noFill/>
          <a:ln w="9525">
            <a:noFill/>
            <a:miter lim="800000"/>
            <a:headEnd/>
            <a:tailEnd/>
          </a:ln>
          <a:effectLst/>
        </p:spPr>
        <p:txBody>
          <a:bodyPr wrap="none" anchor="ctr"/>
          <a:lstStyle/>
          <a:p>
            <a:pPr algn="just"/>
            <a:r>
              <a:rPr lang="es-ES_tradnl" sz="1200"/>
              <a:t>La tabla 1.22 (Pág.47), muestra los datos dados en los gráficos</a:t>
            </a:r>
          </a:p>
          <a:p>
            <a:pPr algn="just"/>
            <a:r>
              <a:rPr lang="es-ES_tradnl" sz="1200"/>
              <a:t>De manera detallada con respecto a los valores en hectáreas</a:t>
            </a:r>
            <a:endParaRPr lang="es-EC" sz="12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7950" y="260350"/>
            <a:ext cx="8229600" cy="417513"/>
          </a:xfrm>
        </p:spPr>
        <p:txBody>
          <a:bodyPr/>
          <a:lstStyle/>
          <a:p>
            <a:pPr marL="838200" indent="-838200" algn="just"/>
            <a:r>
              <a:rPr lang="es-ES" sz="1800" b="1"/>
              <a:t>1.9 Educación Agropecuaria. </a:t>
            </a:r>
            <a:r>
              <a:rPr lang="es-ES" sz="1200" b="1"/>
              <a:t>(Pág. 50)</a:t>
            </a:r>
            <a:endParaRPr lang="es-EC" sz="1200" b="1"/>
          </a:p>
        </p:txBody>
      </p:sp>
      <p:graphicFrame>
        <p:nvGraphicFramePr>
          <p:cNvPr id="77829" name="Object 5"/>
          <p:cNvGraphicFramePr>
            <a:graphicFrameLocks noChangeAspect="1"/>
          </p:cNvGraphicFramePr>
          <p:nvPr/>
        </p:nvGraphicFramePr>
        <p:xfrm>
          <a:off x="107950" y="765175"/>
          <a:ext cx="4379913" cy="2620963"/>
        </p:xfrm>
        <a:graphic>
          <a:graphicData uri="http://schemas.openxmlformats.org/presentationml/2006/ole">
            <p:oleObj spid="_x0000_s77829" name="Gráfico" r:id="rId3" imgW="5334000" imgH="3191053" progId="Excel.Chart.8">
              <p:embed/>
            </p:oleObj>
          </a:graphicData>
        </a:graphic>
      </p:graphicFrame>
      <p:graphicFrame>
        <p:nvGraphicFramePr>
          <p:cNvPr id="77830" name="Object 6"/>
          <p:cNvGraphicFramePr>
            <a:graphicFrameLocks noChangeAspect="1"/>
          </p:cNvGraphicFramePr>
          <p:nvPr/>
        </p:nvGraphicFramePr>
        <p:xfrm>
          <a:off x="4427538" y="765175"/>
          <a:ext cx="4700587" cy="2595563"/>
        </p:xfrm>
        <a:graphic>
          <a:graphicData uri="http://schemas.openxmlformats.org/presentationml/2006/ole">
            <p:oleObj spid="_x0000_s77830" name="Gráfico" r:id="rId4" imgW="5724525" imgH="3162198" progId="Excel.Chart.8">
              <p:embed/>
            </p:oleObj>
          </a:graphicData>
        </a:graphic>
      </p:graphicFrame>
      <p:graphicFrame>
        <p:nvGraphicFramePr>
          <p:cNvPr id="77831" name="Object 7"/>
          <p:cNvGraphicFramePr>
            <a:graphicFrameLocks noChangeAspect="1"/>
          </p:cNvGraphicFramePr>
          <p:nvPr/>
        </p:nvGraphicFramePr>
        <p:xfrm>
          <a:off x="107950" y="3429000"/>
          <a:ext cx="4383088" cy="2624138"/>
        </p:xfrm>
        <a:graphic>
          <a:graphicData uri="http://schemas.openxmlformats.org/presentationml/2006/ole">
            <p:oleObj spid="_x0000_s77831" name="Gráfico" r:id="rId5" imgW="5334000" imgH="3191053" progId="Excel.Chart.8">
              <p:embed/>
            </p:oleObj>
          </a:graphicData>
        </a:graphic>
      </p:graphicFrame>
      <p:graphicFrame>
        <p:nvGraphicFramePr>
          <p:cNvPr id="77832" name="Object 8"/>
          <p:cNvGraphicFramePr>
            <a:graphicFrameLocks noChangeAspect="1"/>
          </p:cNvGraphicFramePr>
          <p:nvPr/>
        </p:nvGraphicFramePr>
        <p:xfrm>
          <a:off x="4427538" y="3429000"/>
          <a:ext cx="4716462" cy="2606675"/>
        </p:xfrm>
        <a:graphic>
          <a:graphicData uri="http://schemas.openxmlformats.org/presentationml/2006/ole">
            <p:oleObj spid="_x0000_s77832" name="Gráfico" r:id="rId6" imgW="5734050" imgH="3171952" progId="Excel.Char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4" name="Object 6"/>
          <p:cNvGraphicFramePr>
            <a:graphicFrameLocks noChangeAspect="1"/>
          </p:cNvGraphicFramePr>
          <p:nvPr/>
        </p:nvGraphicFramePr>
        <p:xfrm>
          <a:off x="107950" y="765175"/>
          <a:ext cx="4370388" cy="2614613"/>
        </p:xfrm>
        <a:graphic>
          <a:graphicData uri="http://schemas.openxmlformats.org/presentationml/2006/ole">
            <p:oleObj spid="_x0000_s78854" name="Gráfico" r:id="rId3" imgW="5334000" imgH="3191053" progId="Excel.Chart.8">
              <p:embed/>
            </p:oleObj>
          </a:graphicData>
        </a:graphic>
      </p:graphicFrame>
      <p:graphicFrame>
        <p:nvGraphicFramePr>
          <p:cNvPr id="78855" name="Object 7"/>
          <p:cNvGraphicFramePr>
            <a:graphicFrameLocks noChangeAspect="1"/>
          </p:cNvGraphicFramePr>
          <p:nvPr/>
        </p:nvGraphicFramePr>
        <p:xfrm>
          <a:off x="4441825" y="779463"/>
          <a:ext cx="4702175" cy="2600325"/>
        </p:xfrm>
        <a:graphic>
          <a:graphicData uri="http://schemas.openxmlformats.org/presentationml/2006/ole">
            <p:oleObj spid="_x0000_s78855" name="Gráfico" r:id="rId4" imgW="5734050" imgH="3171952" progId="Excel.Chart.8">
              <p:embed/>
            </p:oleObj>
          </a:graphicData>
        </a:graphic>
      </p:graphicFrame>
      <p:graphicFrame>
        <p:nvGraphicFramePr>
          <p:cNvPr id="78856" name="Object 8"/>
          <p:cNvGraphicFramePr>
            <a:graphicFrameLocks noChangeAspect="1"/>
          </p:cNvGraphicFramePr>
          <p:nvPr/>
        </p:nvGraphicFramePr>
        <p:xfrm>
          <a:off x="106363" y="3460750"/>
          <a:ext cx="4371975" cy="2614613"/>
        </p:xfrm>
        <a:graphic>
          <a:graphicData uri="http://schemas.openxmlformats.org/presentationml/2006/ole">
            <p:oleObj spid="_x0000_s78856" name="Gráfico" r:id="rId5" imgW="5334000" imgH="3191053" progId="Excel.Chart.8">
              <p:embed/>
            </p:oleObj>
          </a:graphicData>
        </a:graphic>
      </p:graphicFrame>
      <p:graphicFrame>
        <p:nvGraphicFramePr>
          <p:cNvPr id="78857" name="Object 9"/>
          <p:cNvGraphicFramePr>
            <a:graphicFrameLocks noChangeAspect="1"/>
          </p:cNvGraphicFramePr>
          <p:nvPr/>
        </p:nvGraphicFramePr>
        <p:xfrm>
          <a:off x="4441825" y="3475038"/>
          <a:ext cx="4702175" cy="2600325"/>
        </p:xfrm>
        <a:graphic>
          <a:graphicData uri="http://schemas.openxmlformats.org/presentationml/2006/ole">
            <p:oleObj spid="_x0000_s78857" name="Gráfico" r:id="rId6" imgW="5734050" imgH="3171952"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6" name="Object 4"/>
          <p:cNvGraphicFramePr>
            <a:graphicFrameLocks noChangeAspect="1"/>
          </p:cNvGraphicFramePr>
          <p:nvPr/>
        </p:nvGraphicFramePr>
        <p:xfrm>
          <a:off x="179388" y="836613"/>
          <a:ext cx="4227512" cy="2528887"/>
        </p:xfrm>
        <a:graphic>
          <a:graphicData uri="http://schemas.openxmlformats.org/presentationml/2006/ole">
            <p:oleObj spid="_x0000_s79876" name="Gráfico" r:id="rId3" imgW="5334000" imgH="3191053" progId="Excel.Chart.8">
              <p:embed/>
            </p:oleObj>
          </a:graphicData>
        </a:graphic>
      </p:graphicFrame>
      <p:graphicFrame>
        <p:nvGraphicFramePr>
          <p:cNvPr id="79877" name="Object 5"/>
          <p:cNvGraphicFramePr>
            <a:graphicFrameLocks noChangeAspect="1"/>
          </p:cNvGraphicFramePr>
          <p:nvPr/>
        </p:nvGraphicFramePr>
        <p:xfrm>
          <a:off x="4452938" y="850900"/>
          <a:ext cx="4546600" cy="2514600"/>
        </p:xfrm>
        <a:graphic>
          <a:graphicData uri="http://schemas.openxmlformats.org/presentationml/2006/ole">
            <p:oleObj spid="_x0000_s79877" name="Gráfico" r:id="rId4" imgW="5734050" imgH="3171952" progId="Excel.Chart.8">
              <p:embed/>
            </p:oleObj>
          </a:graphicData>
        </a:graphic>
      </p:graphicFrame>
      <p:graphicFrame>
        <p:nvGraphicFramePr>
          <p:cNvPr id="79878" name="Object 6"/>
          <p:cNvGraphicFramePr>
            <a:graphicFrameLocks noChangeAspect="1"/>
          </p:cNvGraphicFramePr>
          <p:nvPr/>
        </p:nvGraphicFramePr>
        <p:xfrm>
          <a:off x="177800" y="3560763"/>
          <a:ext cx="4229100" cy="2528887"/>
        </p:xfrm>
        <a:graphic>
          <a:graphicData uri="http://schemas.openxmlformats.org/presentationml/2006/ole">
            <p:oleObj spid="_x0000_s79878" name="Gráfico" r:id="rId5" imgW="5334000" imgH="3191053" progId="Excel.Chart.8">
              <p:embed/>
            </p:oleObj>
          </a:graphicData>
        </a:graphic>
      </p:graphicFrame>
      <p:graphicFrame>
        <p:nvGraphicFramePr>
          <p:cNvPr id="79879" name="Object 7"/>
          <p:cNvGraphicFramePr>
            <a:graphicFrameLocks noChangeAspect="1"/>
          </p:cNvGraphicFramePr>
          <p:nvPr/>
        </p:nvGraphicFramePr>
        <p:xfrm>
          <a:off x="4452938" y="3575050"/>
          <a:ext cx="4546600" cy="2514600"/>
        </p:xfrm>
        <a:graphic>
          <a:graphicData uri="http://schemas.openxmlformats.org/presentationml/2006/ole">
            <p:oleObj spid="_x0000_s79879" name="Gráfico" r:id="rId6" imgW="5734050" imgH="3171952"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0" name="Object 4"/>
          <p:cNvGraphicFramePr>
            <a:graphicFrameLocks noChangeAspect="1"/>
          </p:cNvGraphicFramePr>
          <p:nvPr/>
        </p:nvGraphicFramePr>
        <p:xfrm>
          <a:off x="250825" y="749300"/>
          <a:ext cx="4300538" cy="2570163"/>
        </p:xfrm>
        <a:graphic>
          <a:graphicData uri="http://schemas.openxmlformats.org/presentationml/2006/ole">
            <p:oleObj spid="_x0000_s80900" name="Gráfico" r:id="rId3" imgW="5334000" imgH="3191053" progId="Excel.Chart.8">
              <p:embed/>
            </p:oleObj>
          </a:graphicData>
        </a:graphic>
      </p:graphicFrame>
      <p:graphicFrame>
        <p:nvGraphicFramePr>
          <p:cNvPr id="80901" name="Object 5"/>
          <p:cNvGraphicFramePr>
            <a:graphicFrameLocks noChangeAspect="1"/>
          </p:cNvGraphicFramePr>
          <p:nvPr/>
        </p:nvGraphicFramePr>
        <p:xfrm>
          <a:off x="4521200" y="765175"/>
          <a:ext cx="4622800" cy="2555875"/>
        </p:xfrm>
        <a:graphic>
          <a:graphicData uri="http://schemas.openxmlformats.org/presentationml/2006/ole">
            <p:oleObj spid="_x0000_s80901" name="Gráfico" r:id="rId4" imgW="5734050" imgH="3171952" progId="Excel.Chart.8">
              <p:embed/>
            </p:oleObj>
          </a:graphicData>
        </a:graphic>
      </p:graphicFrame>
      <p:graphicFrame>
        <p:nvGraphicFramePr>
          <p:cNvPr id="80902" name="Object 6"/>
          <p:cNvGraphicFramePr>
            <a:graphicFrameLocks noChangeAspect="1"/>
          </p:cNvGraphicFramePr>
          <p:nvPr/>
        </p:nvGraphicFramePr>
        <p:xfrm>
          <a:off x="255588" y="3470275"/>
          <a:ext cx="4295775" cy="2570163"/>
        </p:xfrm>
        <a:graphic>
          <a:graphicData uri="http://schemas.openxmlformats.org/presentationml/2006/ole">
            <p:oleObj spid="_x0000_s80902" name="Gráfico" r:id="rId5" imgW="5334000" imgH="3191053" progId="Excel.Chart.8">
              <p:embed/>
            </p:oleObj>
          </a:graphicData>
        </a:graphic>
      </p:graphicFrame>
      <p:graphicFrame>
        <p:nvGraphicFramePr>
          <p:cNvPr id="80903" name="Object 7"/>
          <p:cNvGraphicFramePr>
            <a:graphicFrameLocks noChangeAspect="1"/>
          </p:cNvGraphicFramePr>
          <p:nvPr/>
        </p:nvGraphicFramePr>
        <p:xfrm>
          <a:off x="4521200" y="3486150"/>
          <a:ext cx="4622800" cy="2555875"/>
        </p:xfrm>
        <a:graphic>
          <a:graphicData uri="http://schemas.openxmlformats.org/presentationml/2006/ole">
            <p:oleObj spid="_x0000_s80903" name="Gráfico" r:id="rId6" imgW="5734050" imgH="3171952" progId="Excel.Char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188913"/>
            <a:ext cx="8229600" cy="5937250"/>
          </a:xfrm>
        </p:spPr>
        <p:txBody>
          <a:bodyPr/>
          <a:lstStyle/>
          <a:p>
            <a:pPr>
              <a:buFontTx/>
              <a:buNone/>
            </a:pPr>
            <a:endParaRPr lang="es-MX" sz="2000"/>
          </a:p>
          <a:p>
            <a:pPr>
              <a:buFontTx/>
              <a:buNone/>
            </a:pPr>
            <a:r>
              <a:rPr lang="es-MX" sz="2400"/>
              <a:t>De manera generalizada:</a:t>
            </a:r>
          </a:p>
          <a:p>
            <a:pPr>
              <a:buFontTx/>
              <a:buNone/>
            </a:pPr>
            <a:endParaRPr lang="es-MX" sz="2400"/>
          </a:p>
          <a:p>
            <a:r>
              <a:rPr lang="es-MX" sz="2400"/>
              <a:t>Más del 95% de los productores no poseen ningún tipo de preparación en el sector agropecuario</a:t>
            </a:r>
          </a:p>
          <a:p>
            <a:r>
              <a:rPr lang="es-MX" sz="2400"/>
              <a:t>Por ende no existe conocimiento en la aplicación de técnicas y métodos que les permita generar productividad en sus actividades</a:t>
            </a:r>
          </a:p>
          <a:p>
            <a:r>
              <a:rPr lang="es-MX" sz="2400"/>
              <a:t>Mas del 95% del sector que ellos administran no tienen alternativas ni posibilidades de desarrollo bajo las condiciones actuales.</a:t>
            </a:r>
          </a:p>
          <a:p>
            <a:r>
              <a:rPr lang="es-MX" sz="2400"/>
              <a:t>Entre el 75 y 90 % de estos productores no tienen preparación más allá de primaria o en algunos casos no la tienen.</a:t>
            </a:r>
            <a:endParaRPr lang="es-EC" sz="2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9388" y="260350"/>
            <a:ext cx="8229600" cy="490538"/>
          </a:xfrm>
        </p:spPr>
        <p:txBody>
          <a:bodyPr/>
          <a:lstStyle/>
          <a:p>
            <a:pPr algn="just"/>
            <a:r>
              <a:rPr lang="es-ES" sz="1600" b="1"/>
              <a:t>1.10 Asistencia Técnica</a:t>
            </a:r>
            <a:r>
              <a:rPr lang="es-EC" sz="4000"/>
              <a:t> </a:t>
            </a:r>
          </a:p>
        </p:txBody>
      </p:sp>
      <p:pic>
        <p:nvPicPr>
          <p:cNvPr id="82948" name="Picture 4"/>
          <p:cNvPicPr>
            <a:picLocks noChangeAspect="1" noChangeArrowheads="1"/>
          </p:cNvPicPr>
          <p:nvPr>
            <p:ph sz="half" idx="1"/>
          </p:nvPr>
        </p:nvPicPr>
        <p:blipFill>
          <a:blip r:embed="rId2"/>
          <a:srcRect/>
          <a:stretch>
            <a:fillRect/>
          </a:stretch>
        </p:blipFill>
        <p:spPr>
          <a:xfrm>
            <a:off x="179388" y="908050"/>
            <a:ext cx="6335712" cy="2757488"/>
          </a:xfrm>
          <a:noFill/>
          <a:ln/>
        </p:spPr>
      </p:pic>
      <p:pic>
        <p:nvPicPr>
          <p:cNvPr id="82950" name="Picture 6"/>
          <p:cNvPicPr>
            <a:picLocks noChangeAspect="1" noChangeArrowheads="1"/>
          </p:cNvPicPr>
          <p:nvPr>
            <p:ph sz="half" idx="2"/>
          </p:nvPr>
        </p:nvPicPr>
        <p:blipFill>
          <a:blip r:embed="rId3"/>
          <a:srcRect/>
          <a:stretch>
            <a:fillRect/>
          </a:stretch>
        </p:blipFill>
        <p:spPr>
          <a:xfrm>
            <a:off x="179388" y="3673475"/>
            <a:ext cx="6337300" cy="2757488"/>
          </a:xfrm>
          <a:noFill/>
          <a:ln/>
        </p:spPr>
      </p:pic>
      <p:sp>
        <p:nvSpPr>
          <p:cNvPr id="82953" name="Rectangle 9"/>
          <p:cNvSpPr>
            <a:spLocks noChangeArrowheads="1"/>
          </p:cNvSpPr>
          <p:nvPr/>
        </p:nvSpPr>
        <p:spPr bwMode="auto">
          <a:xfrm>
            <a:off x="6588125" y="981075"/>
            <a:ext cx="2266950" cy="1655763"/>
          </a:xfrm>
          <a:prstGeom prst="rect">
            <a:avLst/>
          </a:prstGeom>
          <a:noFill/>
          <a:ln w="9525">
            <a:noFill/>
            <a:miter lim="800000"/>
            <a:headEnd/>
            <a:tailEnd/>
          </a:ln>
          <a:effectLst/>
        </p:spPr>
        <p:txBody>
          <a:bodyPr wrap="none" anchor="ctr"/>
          <a:lstStyle/>
          <a:p>
            <a:pPr algn="just"/>
            <a:r>
              <a:rPr lang="es-ES_tradnl" sz="1200"/>
              <a:t>De 138,091 productores</a:t>
            </a:r>
          </a:p>
          <a:p>
            <a:pPr algn="just"/>
            <a:r>
              <a:rPr lang="es-ES_tradnl" sz="1200"/>
              <a:t>Quienes administran 4’115,596</a:t>
            </a:r>
          </a:p>
          <a:p>
            <a:pPr algn="just"/>
            <a:r>
              <a:rPr lang="es-ES_tradnl" sz="1200"/>
              <a:t>hectáreas, solo 7.21% de estos </a:t>
            </a:r>
          </a:p>
          <a:p>
            <a:pPr algn="just"/>
            <a:r>
              <a:rPr lang="es-ES_tradnl" sz="1200"/>
              <a:t>Productores (9960), son asistidos</a:t>
            </a:r>
          </a:p>
          <a:p>
            <a:pPr algn="just"/>
            <a:r>
              <a:rPr lang="es-ES_tradnl" sz="1200"/>
              <a:t>Llegando a tan solo 571,083 has.</a:t>
            </a:r>
          </a:p>
          <a:p>
            <a:pPr algn="just"/>
            <a:r>
              <a:rPr lang="es-ES_tradnl" sz="1200"/>
              <a:t>(13.88% de 4’115,596)</a:t>
            </a:r>
            <a:endParaRPr lang="es-EC" sz="1200"/>
          </a:p>
        </p:txBody>
      </p:sp>
      <p:sp>
        <p:nvSpPr>
          <p:cNvPr id="82954" name="Rectangle 10"/>
          <p:cNvSpPr>
            <a:spLocks noChangeArrowheads="1"/>
          </p:cNvSpPr>
          <p:nvPr/>
        </p:nvSpPr>
        <p:spPr bwMode="auto">
          <a:xfrm>
            <a:off x="7596188" y="4797425"/>
            <a:ext cx="1439862" cy="1582738"/>
          </a:xfrm>
          <a:prstGeom prst="rect">
            <a:avLst/>
          </a:prstGeom>
          <a:noFill/>
          <a:ln w="9525">
            <a:noFill/>
            <a:miter lim="800000"/>
            <a:headEnd/>
            <a:tailEnd/>
          </a:ln>
          <a:effectLst/>
        </p:spPr>
        <p:txBody>
          <a:bodyPr wrap="none" anchor="ctr"/>
          <a:lstStyle/>
          <a:p>
            <a:pPr algn="just"/>
            <a:r>
              <a:rPr lang="es-ES_tradnl" sz="1200"/>
              <a:t>Fuente: INEC</a:t>
            </a:r>
          </a:p>
          <a:p>
            <a:pPr algn="just"/>
            <a:r>
              <a:rPr lang="es-ES_tradnl" sz="1200"/>
              <a:t>III Censo Agropec.</a:t>
            </a:r>
          </a:p>
          <a:p>
            <a:pPr algn="just"/>
            <a:endParaRPr lang="es-ES_tradnl" sz="1200"/>
          </a:p>
          <a:p>
            <a:pPr algn="just"/>
            <a:r>
              <a:rPr lang="es-ES_tradnl" sz="1200"/>
              <a:t>Elaboración:</a:t>
            </a:r>
          </a:p>
          <a:p>
            <a:pPr algn="just"/>
            <a:r>
              <a:rPr lang="es-ES_tradnl" sz="1200"/>
              <a:t>El Autor</a:t>
            </a:r>
          </a:p>
          <a:p>
            <a:pPr algn="just"/>
            <a:endParaRPr lang="es-ES_tradnl" sz="1200"/>
          </a:p>
          <a:p>
            <a:pPr algn="just"/>
            <a:r>
              <a:rPr lang="es-ES_tradnl" sz="1200"/>
              <a:t>(Pág. 60)</a:t>
            </a:r>
            <a:endParaRPr lang="es-EC" sz="1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p:cNvPicPr>
            <a:picLocks noChangeAspect="1" noChangeArrowheads="1"/>
          </p:cNvPicPr>
          <p:nvPr>
            <p:ph sz="half" idx="1"/>
          </p:nvPr>
        </p:nvPicPr>
        <p:blipFill>
          <a:blip r:embed="rId2"/>
          <a:srcRect/>
          <a:stretch>
            <a:fillRect/>
          </a:stretch>
        </p:blipFill>
        <p:spPr>
          <a:xfrm>
            <a:off x="1042988" y="549275"/>
            <a:ext cx="6559550" cy="2854325"/>
          </a:xfrm>
          <a:noFill/>
          <a:ln/>
        </p:spPr>
      </p:pic>
      <p:pic>
        <p:nvPicPr>
          <p:cNvPr id="86022" name="Picture 6"/>
          <p:cNvPicPr>
            <a:picLocks noChangeAspect="1" noChangeArrowheads="1"/>
          </p:cNvPicPr>
          <p:nvPr>
            <p:ph sz="half" idx="2"/>
          </p:nvPr>
        </p:nvPicPr>
        <p:blipFill>
          <a:blip r:embed="rId3"/>
          <a:srcRect/>
          <a:stretch>
            <a:fillRect/>
          </a:stretch>
        </p:blipFill>
        <p:spPr>
          <a:xfrm>
            <a:off x="1042988" y="3500438"/>
            <a:ext cx="6559550" cy="2854325"/>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ChangeAspect="1" noChangeArrowheads="1"/>
          </p:cNvPicPr>
          <p:nvPr>
            <p:ph sz="half" idx="1"/>
          </p:nvPr>
        </p:nvPicPr>
        <p:blipFill>
          <a:blip r:embed="rId2"/>
          <a:srcRect/>
          <a:stretch>
            <a:fillRect/>
          </a:stretch>
        </p:blipFill>
        <p:spPr>
          <a:xfrm>
            <a:off x="1330325" y="633413"/>
            <a:ext cx="6421438" cy="2794000"/>
          </a:xfrm>
          <a:noFill/>
          <a:ln/>
        </p:spPr>
      </p:pic>
      <p:pic>
        <p:nvPicPr>
          <p:cNvPr id="89094" name="Picture 6"/>
          <p:cNvPicPr>
            <a:picLocks noChangeAspect="1" noChangeArrowheads="1"/>
          </p:cNvPicPr>
          <p:nvPr>
            <p:ph sz="half" idx="2"/>
          </p:nvPr>
        </p:nvPicPr>
        <p:blipFill>
          <a:blip r:embed="rId3"/>
          <a:srcRect/>
          <a:stretch>
            <a:fillRect/>
          </a:stretch>
        </p:blipFill>
        <p:spPr>
          <a:xfrm>
            <a:off x="1331913" y="3500438"/>
            <a:ext cx="6419850" cy="2794000"/>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p:cNvPicPr>
            <a:picLocks noChangeAspect="1" noChangeArrowheads="1"/>
          </p:cNvPicPr>
          <p:nvPr>
            <p:ph sz="half" idx="1"/>
          </p:nvPr>
        </p:nvPicPr>
        <p:blipFill>
          <a:blip r:embed="rId2"/>
          <a:srcRect/>
          <a:stretch>
            <a:fillRect/>
          </a:stretch>
        </p:blipFill>
        <p:spPr>
          <a:xfrm>
            <a:off x="1547813" y="476250"/>
            <a:ext cx="6553200" cy="2851150"/>
          </a:xfrm>
          <a:noFill/>
          <a:ln/>
        </p:spPr>
      </p:pic>
      <p:pic>
        <p:nvPicPr>
          <p:cNvPr id="92166" name="Picture 6"/>
          <p:cNvPicPr>
            <a:picLocks noChangeAspect="1" noChangeArrowheads="1"/>
          </p:cNvPicPr>
          <p:nvPr>
            <p:ph sz="half" idx="2"/>
          </p:nvPr>
        </p:nvPicPr>
        <p:blipFill>
          <a:blip r:embed="rId3"/>
          <a:srcRect/>
          <a:stretch>
            <a:fillRect/>
          </a:stretch>
        </p:blipFill>
        <p:spPr>
          <a:xfrm>
            <a:off x="1547813" y="3357563"/>
            <a:ext cx="6551612" cy="285115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sz="half" idx="2"/>
          </p:nvPr>
        </p:nvSpPr>
        <p:spPr>
          <a:xfrm>
            <a:off x="3924300" y="476250"/>
            <a:ext cx="4762500" cy="5649913"/>
          </a:xfrm>
        </p:spPr>
        <p:txBody>
          <a:bodyPr/>
          <a:lstStyle/>
          <a:p>
            <a:pPr>
              <a:buFontTx/>
              <a:buNone/>
            </a:pPr>
            <a:r>
              <a:rPr lang="es-ES_tradnl" sz="2000" b="1"/>
              <a:t>Loja:</a:t>
            </a:r>
          </a:p>
          <a:p>
            <a:r>
              <a:rPr lang="es-ES_tradnl" sz="1600"/>
              <a:t>Se proclama provincia el 25 de Junio-1824.</a:t>
            </a:r>
          </a:p>
          <a:p>
            <a:r>
              <a:rPr lang="es-ES_tradnl" sz="1600"/>
              <a:t>Tiene una topografía irregular (Pág.5)</a:t>
            </a:r>
          </a:p>
          <a:p>
            <a:r>
              <a:rPr lang="es-ES_tradnl" sz="1600"/>
              <a:t>Comprendida por la Hoya del Jubones y la Cuenca de Catamayo, Macará y Puyando</a:t>
            </a:r>
          </a:p>
          <a:p>
            <a:pPr>
              <a:buFontTx/>
              <a:buNone/>
            </a:pPr>
            <a:endParaRPr lang="es-ES_tradnl" sz="1600"/>
          </a:p>
          <a:p>
            <a:pPr>
              <a:buFontTx/>
              <a:buNone/>
            </a:pPr>
            <a:r>
              <a:rPr lang="es-ES_tradnl" sz="1600"/>
              <a:t>Organización Administrativa:</a:t>
            </a:r>
          </a:p>
          <a:p>
            <a:r>
              <a:rPr lang="es-ES_tradnl" sz="1600"/>
              <a:t>Tiene una extensión de 11,026.5 Km2</a:t>
            </a:r>
          </a:p>
          <a:p>
            <a:r>
              <a:rPr lang="es-ES_tradnl" sz="1600"/>
              <a:t>404,835 hab.</a:t>
            </a:r>
          </a:p>
          <a:p>
            <a:r>
              <a:rPr lang="es-ES_tradnl" sz="1600"/>
              <a:t>Cuenta con 16 cantones</a:t>
            </a:r>
          </a:p>
          <a:p>
            <a:r>
              <a:rPr lang="es-ES_tradnl" sz="1600"/>
              <a:t>Cuenta con Gobernador (Presidente)</a:t>
            </a:r>
          </a:p>
          <a:p>
            <a:r>
              <a:rPr lang="es-ES_tradnl" sz="1600"/>
              <a:t>Prefecto y 7 Consejeros Prov. (Elección)</a:t>
            </a:r>
          </a:p>
          <a:p>
            <a:r>
              <a:rPr lang="es-ES_tradnl" sz="1600"/>
              <a:t>Cada cantón tiene:</a:t>
            </a:r>
          </a:p>
          <a:p>
            <a:pPr>
              <a:buFontTx/>
              <a:buNone/>
            </a:pPr>
            <a:r>
              <a:rPr lang="es-ES_tradnl" sz="1600"/>
              <a:t>	Alcalde</a:t>
            </a:r>
          </a:p>
          <a:p>
            <a:pPr>
              <a:buFontTx/>
              <a:buNone/>
            </a:pPr>
            <a:r>
              <a:rPr lang="es-ES_tradnl" sz="1600"/>
              <a:t>	7 Concejales municipales</a:t>
            </a:r>
          </a:p>
          <a:p>
            <a:r>
              <a:rPr lang="es-ES_tradnl" sz="1600"/>
              <a:t>La provincia elige</a:t>
            </a:r>
          </a:p>
          <a:p>
            <a:pPr>
              <a:buFontTx/>
              <a:buNone/>
            </a:pPr>
            <a:r>
              <a:rPr lang="es-ES_tradnl" sz="1600"/>
              <a:t>	4 Diputados Prov.</a:t>
            </a:r>
            <a:endParaRPr lang="es-EC" sz="1600"/>
          </a:p>
        </p:txBody>
      </p:sp>
      <p:pic>
        <p:nvPicPr>
          <p:cNvPr id="8204" name="Picture 12" descr="loja"/>
          <p:cNvPicPr>
            <a:picLocks noChangeAspect="1" noChangeArrowheads="1"/>
          </p:cNvPicPr>
          <p:nvPr>
            <p:ph sz="half" idx="1"/>
          </p:nvPr>
        </p:nvPicPr>
        <p:blipFill>
          <a:blip r:embed="rId2"/>
          <a:srcRect/>
          <a:stretch>
            <a:fillRect/>
          </a:stretch>
        </p:blipFill>
        <p:spPr>
          <a:xfrm>
            <a:off x="107950" y="1268413"/>
            <a:ext cx="3924300" cy="4176712"/>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50825" y="260350"/>
            <a:ext cx="8229600" cy="417513"/>
          </a:xfrm>
        </p:spPr>
        <p:txBody>
          <a:bodyPr/>
          <a:lstStyle/>
          <a:p>
            <a:pPr algn="just"/>
            <a:r>
              <a:rPr lang="es-ES" sz="1800" b="1"/>
              <a:t>1.11 Fuentes de Ingresos</a:t>
            </a:r>
            <a:r>
              <a:rPr lang="es-EC" sz="2000"/>
              <a:t> </a:t>
            </a:r>
            <a:r>
              <a:rPr lang="es-EC" sz="1200"/>
              <a:t>(Pág. 65)</a:t>
            </a:r>
          </a:p>
        </p:txBody>
      </p:sp>
      <p:sp>
        <p:nvSpPr>
          <p:cNvPr id="95235" name="Rectangle 3"/>
          <p:cNvSpPr>
            <a:spLocks noGrp="1" noChangeArrowheads="1"/>
          </p:cNvSpPr>
          <p:nvPr>
            <p:ph type="body" idx="1"/>
          </p:nvPr>
        </p:nvSpPr>
        <p:spPr>
          <a:xfrm>
            <a:off x="468313" y="836613"/>
            <a:ext cx="8229600" cy="5761037"/>
          </a:xfrm>
        </p:spPr>
        <p:txBody>
          <a:bodyPr/>
          <a:lstStyle/>
          <a:p>
            <a:pPr>
              <a:lnSpc>
                <a:spcPct val="90000"/>
              </a:lnSpc>
              <a:buFontTx/>
              <a:buNone/>
            </a:pPr>
            <a:r>
              <a:rPr lang="es-MX" sz="1400" b="1"/>
              <a:t>	</a:t>
            </a:r>
            <a:r>
              <a:rPr lang="es-MX" sz="1600" b="1"/>
              <a:t>El Oro.-</a:t>
            </a:r>
            <a:r>
              <a:rPr lang="es-MX" sz="1600"/>
              <a:t>  De un total de 22115 productores, 17875 (80.83%), se desempeñan en actividades agropecuarias, a los cuales dedican el 87.82% del total de tierra orientada a producción (401364 has).</a:t>
            </a:r>
          </a:p>
          <a:p>
            <a:pPr>
              <a:lnSpc>
                <a:spcPct val="90000"/>
              </a:lnSpc>
              <a:buFontTx/>
              <a:buNone/>
            </a:pPr>
            <a:r>
              <a:rPr lang="es-MX" sz="1600"/>
              <a:t>	</a:t>
            </a:r>
          </a:p>
          <a:p>
            <a:pPr>
              <a:lnSpc>
                <a:spcPct val="90000"/>
              </a:lnSpc>
              <a:buFontTx/>
              <a:buNone/>
            </a:pPr>
            <a:r>
              <a:rPr lang="es-MX" sz="1600"/>
              <a:t>	</a:t>
            </a:r>
            <a:r>
              <a:rPr lang="es-MX" sz="1600" b="1"/>
              <a:t>Loja.- </a:t>
            </a:r>
            <a:r>
              <a:rPr lang="es-MX" sz="1600"/>
              <a:t>De un total de 65625 productores, 51767 (78.88%), se desempeñan en actividades agropecuarias, a los cuales dedican el 85.57% del total de tierra orientada a producción (851279 has).</a:t>
            </a:r>
          </a:p>
          <a:p>
            <a:pPr>
              <a:lnSpc>
                <a:spcPct val="90000"/>
              </a:lnSpc>
              <a:buFontTx/>
              <a:buNone/>
            </a:pPr>
            <a:r>
              <a:rPr lang="es-MX" sz="1600" b="1"/>
              <a:t>	</a:t>
            </a:r>
          </a:p>
          <a:p>
            <a:pPr>
              <a:lnSpc>
                <a:spcPct val="90000"/>
              </a:lnSpc>
              <a:buFontTx/>
              <a:buNone/>
            </a:pPr>
            <a:r>
              <a:rPr lang="es-MX" sz="1600" b="1"/>
              <a:t>	Región Oriental.-</a:t>
            </a:r>
            <a:r>
              <a:rPr lang="es-MX" sz="1600"/>
              <a:t> El mayor porcentaje de las actividades están dedicadas al sector agropecuario, luego de ello se genera un gran dinamismo en el sector comercial y de servicios (principalmente en aquellas donde la explotación de petróleo y minerales han permitido el asentamiento de empresas)</a:t>
            </a:r>
          </a:p>
          <a:p>
            <a:pPr>
              <a:lnSpc>
                <a:spcPct val="90000"/>
              </a:lnSpc>
              <a:buFontTx/>
              <a:buNone/>
            </a:pPr>
            <a:r>
              <a:rPr lang="es-MX" sz="1600"/>
              <a:t>	</a:t>
            </a:r>
          </a:p>
          <a:p>
            <a:pPr>
              <a:lnSpc>
                <a:spcPct val="90000"/>
              </a:lnSpc>
              <a:buFontTx/>
              <a:buNone/>
            </a:pPr>
            <a:r>
              <a:rPr lang="es-MX" sz="1600"/>
              <a:t>	</a:t>
            </a:r>
            <a:r>
              <a:rPr lang="es-MX" sz="1600" i="1"/>
              <a:t>Sucumbíos, Napo y Orellana</a:t>
            </a:r>
            <a:r>
              <a:rPr lang="es-MX" sz="1600"/>
              <a:t>, son las mayores productoras de petróleo</a:t>
            </a:r>
          </a:p>
          <a:p>
            <a:pPr>
              <a:lnSpc>
                <a:spcPct val="90000"/>
              </a:lnSpc>
              <a:buFontTx/>
              <a:buNone/>
            </a:pPr>
            <a:r>
              <a:rPr lang="es-MX" sz="1600"/>
              <a:t>	</a:t>
            </a:r>
          </a:p>
          <a:p>
            <a:pPr>
              <a:lnSpc>
                <a:spcPct val="90000"/>
              </a:lnSpc>
              <a:buFontTx/>
              <a:buNone/>
            </a:pPr>
            <a:r>
              <a:rPr lang="es-MX" sz="1600"/>
              <a:t>	</a:t>
            </a:r>
            <a:r>
              <a:rPr lang="es-MX" sz="1600" i="1"/>
              <a:t>Morona Santiago y Zamora Chinchipe</a:t>
            </a:r>
            <a:r>
              <a:rPr lang="es-MX" sz="1600"/>
              <a:t>, son en la explotación de minerales como calizas, arcillas, yeso, cal, diversos caolines, carbón, azufre, mármol, arenas silíceas y fosfatos.</a:t>
            </a:r>
          </a:p>
          <a:p>
            <a:pPr>
              <a:lnSpc>
                <a:spcPct val="90000"/>
              </a:lnSpc>
              <a:buFontTx/>
              <a:buNone/>
            </a:pPr>
            <a:endParaRPr lang="es-MX" sz="1600"/>
          </a:p>
          <a:p>
            <a:pPr>
              <a:lnSpc>
                <a:spcPct val="90000"/>
              </a:lnSpc>
              <a:buFontTx/>
              <a:buNone/>
            </a:pPr>
            <a:r>
              <a:rPr lang="es-MX" sz="1600"/>
              <a:t>	</a:t>
            </a:r>
            <a:r>
              <a:rPr lang="es-MX" sz="1600" i="1"/>
              <a:t>Pastaza</a:t>
            </a:r>
            <a:r>
              <a:rPr lang="es-MX" sz="1600"/>
              <a:t>, por ser una provincia con casi el 85% de su tierra inexplorada el desarrollo agropecuario no ha sido ponderativo dentro de sus actividades, manteniéndose por tanto en actividades como el comercio, servicios, sector primario no agropecuario y demás actividades.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68313" y="476250"/>
            <a:ext cx="8229600" cy="417513"/>
          </a:xfrm>
        </p:spPr>
        <p:txBody>
          <a:bodyPr/>
          <a:lstStyle/>
          <a:p>
            <a:pPr algn="just"/>
            <a:r>
              <a:rPr lang="es-ES" sz="1800" b="1"/>
              <a:t>1.12 Créditos Institucionales</a:t>
            </a:r>
            <a:r>
              <a:rPr lang="es-EC" sz="2000"/>
              <a:t> </a:t>
            </a:r>
          </a:p>
        </p:txBody>
      </p:sp>
      <p:sp>
        <p:nvSpPr>
          <p:cNvPr id="98307" name="Rectangle 3"/>
          <p:cNvSpPr>
            <a:spLocks noGrp="1" noChangeArrowheads="1"/>
          </p:cNvSpPr>
          <p:nvPr>
            <p:ph type="body" idx="1"/>
          </p:nvPr>
        </p:nvSpPr>
        <p:spPr>
          <a:xfrm>
            <a:off x="457200" y="836613"/>
            <a:ext cx="8229600" cy="5289550"/>
          </a:xfrm>
        </p:spPr>
        <p:txBody>
          <a:bodyPr/>
          <a:lstStyle/>
          <a:p>
            <a:pPr>
              <a:lnSpc>
                <a:spcPct val="80000"/>
              </a:lnSpc>
              <a:buFontTx/>
              <a:buNone/>
            </a:pPr>
            <a:r>
              <a:rPr lang="es-MX" sz="2000"/>
              <a:t>	</a:t>
            </a:r>
          </a:p>
          <a:p>
            <a:pPr>
              <a:lnSpc>
                <a:spcPct val="80000"/>
              </a:lnSpc>
              <a:buFontTx/>
              <a:buNone/>
            </a:pPr>
            <a:r>
              <a:rPr lang="es-MX" sz="2000"/>
              <a:t>	Menos del 6% acceden al crédito.</a:t>
            </a:r>
          </a:p>
          <a:p>
            <a:pPr>
              <a:lnSpc>
                <a:spcPct val="80000"/>
              </a:lnSpc>
              <a:buFontTx/>
              <a:buNone/>
            </a:pPr>
            <a:r>
              <a:rPr lang="es-MX" sz="2000"/>
              <a:t>	Se ha generado por tanto un mercado de crédito ilegal como es el acceso a préstamos a través de chulqueros.</a:t>
            </a:r>
          </a:p>
          <a:p>
            <a:pPr>
              <a:lnSpc>
                <a:spcPct val="80000"/>
              </a:lnSpc>
              <a:buFontTx/>
              <a:buNone/>
            </a:pPr>
            <a:r>
              <a:rPr lang="es-MX" sz="2000"/>
              <a:t>	</a:t>
            </a:r>
          </a:p>
          <a:p>
            <a:pPr>
              <a:lnSpc>
                <a:spcPct val="80000"/>
              </a:lnSpc>
              <a:buFontTx/>
              <a:buNone/>
            </a:pPr>
            <a:r>
              <a:rPr lang="es-MX" sz="2000"/>
              <a:t>	Se destaca en el crédito el Banco Nacional de Fomento (BNF.) y Cooperativas de Ahorro y Crédito en las provincias de mayor dinamismo comercial como son El Oro, Loja y Zamora Chinchipe</a:t>
            </a:r>
          </a:p>
          <a:p>
            <a:pPr>
              <a:lnSpc>
                <a:spcPct val="80000"/>
              </a:lnSpc>
              <a:buFontTx/>
              <a:buNone/>
            </a:pPr>
            <a:r>
              <a:rPr lang="es-MX" sz="2000"/>
              <a:t>	</a:t>
            </a:r>
          </a:p>
          <a:p>
            <a:pPr>
              <a:lnSpc>
                <a:spcPct val="80000"/>
              </a:lnSpc>
              <a:buFontTx/>
              <a:buNone/>
            </a:pPr>
            <a:r>
              <a:rPr lang="es-MX" sz="2000"/>
              <a:t>	</a:t>
            </a:r>
          </a:p>
          <a:p>
            <a:pPr>
              <a:lnSpc>
                <a:spcPct val="80000"/>
              </a:lnSpc>
              <a:buFontTx/>
              <a:buNone/>
            </a:pPr>
            <a:r>
              <a:rPr lang="es-MX" sz="2000"/>
              <a:t>	En las demás provincias la participación de ONG´s en conjunto con BNF. genera la mayor participación en el mercado del crédito.</a:t>
            </a:r>
          </a:p>
          <a:p>
            <a:pPr>
              <a:lnSpc>
                <a:spcPct val="80000"/>
              </a:lnSpc>
              <a:buFontTx/>
              <a:buNone/>
            </a:pPr>
            <a:endParaRPr lang="es-MX" sz="2000"/>
          </a:p>
          <a:p>
            <a:pPr>
              <a:lnSpc>
                <a:spcPct val="80000"/>
              </a:lnSpc>
              <a:buFontTx/>
              <a:buNone/>
            </a:pPr>
            <a:r>
              <a:rPr lang="es-MX" sz="2000"/>
              <a:t>	</a:t>
            </a:r>
            <a:endParaRPr lang="es-EC" sz="2000"/>
          </a:p>
          <a:p>
            <a:pPr>
              <a:lnSpc>
                <a:spcPct val="80000"/>
              </a:lnSpc>
              <a:buFontTx/>
              <a:buNone/>
            </a:pPr>
            <a:r>
              <a:rPr lang="es-EC" sz="2000"/>
              <a:t/>
            </a:r>
            <a:br>
              <a:rPr lang="es-EC" sz="2000"/>
            </a:br>
            <a:endParaRPr lang="es-EC"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5" name="Picture 9"/>
          <p:cNvPicPr>
            <a:picLocks noChangeAspect="1" noChangeArrowheads="1"/>
          </p:cNvPicPr>
          <p:nvPr>
            <p:ph/>
          </p:nvPr>
        </p:nvPicPr>
        <p:blipFill>
          <a:blip r:embed="rId2"/>
          <a:srcRect/>
          <a:stretch>
            <a:fillRect/>
          </a:stretch>
        </p:blipFill>
        <p:spPr>
          <a:xfrm>
            <a:off x="1258888" y="692150"/>
            <a:ext cx="6851650" cy="5661025"/>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68313" y="260350"/>
            <a:ext cx="8229600" cy="431800"/>
          </a:xfrm>
        </p:spPr>
        <p:txBody>
          <a:bodyPr/>
          <a:lstStyle/>
          <a:p>
            <a:pPr marL="838200" indent="-838200" algn="just"/>
            <a:r>
              <a:rPr lang="es-ES" sz="1800" b="1"/>
              <a:t>1.13 Comercio</a:t>
            </a:r>
            <a:r>
              <a:rPr lang="es-EC" sz="1800" b="1"/>
              <a:t> y estructura económica. </a:t>
            </a:r>
            <a:r>
              <a:rPr lang="es-EC" sz="1200" b="1"/>
              <a:t>(Pág. 84)</a:t>
            </a:r>
          </a:p>
        </p:txBody>
      </p:sp>
      <p:sp>
        <p:nvSpPr>
          <p:cNvPr id="104451" name="Rectangle 3"/>
          <p:cNvSpPr>
            <a:spLocks noGrp="1" noChangeArrowheads="1"/>
          </p:cNvSpPr>
          <p:nvPr>
            <p:ph type="body" idx="1"/>
          </p:nvPr>
        </p:nvSpPr>
        <p:spPr>
          <a:xfrm>
            <a:off x="457200" y="836613"/>
            <a:ext cx="8229600" cy="5289550"/>
          </a:xfrm>
        </p:spPr>
        <p:txBody>
          <a:bodyPr/>
          <a:lstStyle/>
          <a:p>
            <a:pPr>
              <a:lnSpc>
                <a:spcPct val="80000"/>
              </a:lnSpc>
              <a:buFontTx/>
              <a:buNone/>
            </a:pPr>
            <a:endParaRPr lang="es-MX" sz="2000" b="1"/>
          </a:p>
          <a:p>
            <a:pPr>
              <a:lnSpc>
                <a:spcPct val="80000"/>
              </a:lnSpc>
              <a:buFontTx/>
              <a:buNone/>
            </a:pPr>
            <a:endParaRPr lang="es-MX" sz="2000" b="1"/>
          </a:p>
          <a:p>
            <a:pPr>
              <a:lnSpc>
                <a:spcPct val="80000"/>
              </a:lnSpc>
              <a:buFontTx/>
              <a:buNone/>
            </a:pPr>
            <a:r>
              <a:rPr lang="es-MX" sz="2000" b="1"/>
              <a:t>Comercio Binacional</a:t>
            </a:r>
            <a:endParaRPr lang="es-MX" sz="2000"/>
          </a:p>
          <a:p>
            <a:pPr>
              <a:lnSpc>
                <a:spcPct val="80000"/>
              </a:lnSpc>
              <a:buFontTx/>
              <a:buNone/>
            </a:pPr>
            <a:r>
              <a:rPr lang="es-MX" sz="2000"/>
              <a:t>En el sector fronterizo con el Perú, existen cuatro regiones</a:t>
            </a:r>
          </a:p>
          <a:p>
            <a:pPr>
              <a:lnSpc>
                <a:spcPct val="80000"/>
              </a:lnSpc>
              <a:buFontTx/>
              <a:buNone/>
            </a:pPr>
            <a:r>
              <a:rPr lang="es-MX" sz="2000"/>
              <a:t>principales de comercio. </a:t>
            </a:r>
          </a:p>
          <a:p>
            <a:pPr>
              <a:lnSpc>
                <a:spcPct val="80000"/>
              </a:lnSpc>
              <a:buFontTx/>
              <a:buNone/>
            </a:pPr>
            <a:endParaRPr lang="es-MX" sz="2000"/>
          </a:p>
          <a:p>
            <a:pPr>
              <a:lnSpc>
                <a:spcPct val="80000"/>
              </a:lnSpc>
            </a:pPr>
            <a:r>
              <a:rPr lang="es-MX" sz="2000"/>
              <a:t>En la provincia de El Oro, que comprende el sector Huaquillas – Aguas Verdes</a:t>
            </a:r>
          </a:p>
          <a:p>
            <a:pPr>
              <a:lnSpc>
                <a:spcPct val="80000"/>
              </a:lnSpc>
            </a:pPr>
            <a:r>
              <a:rPr lang="es-MX" sz="2000"/>
              <a:t>En Loja, el sector comprendido por Macará – La Tina.</a:t>
            </a:r>
          </a:p>
          <a:p>
            <a:pPr>
              <a:lnSpc>
                <a:spcPct val="80000"/>
              </a:lnSpc>
            </a:pPr>
            <a:r>
              <a:rPr lang="es-MX" sz="2000"/>
              <a:t>En la región oriental, específicamente en la provincia de Zamora Chinchipe, que comprende el sector Zumba – Namballe y</a:t>
            </a:r>
          </a:p>
          <a:p>
            <a:pPr>
              <a:lnSpc>
                <a:spcPct val="80000"/>
              </a:lnSpc>
            </a:pPr>
            <a:r>
              <a:rPr lang="es-MX" sz="2000"/>
              <a:t>Nueva Rocafuerte – Cabo Pantoja, en la provincia de Napo</a:t>
            </a:r>
            <a:endParaRPr lang="es-EC"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ph sz="half" idx="1"/>
          </p:nvPr>
        </p:nvPicPr>
        <p:blipFill>
          <a:blip r:embed="rId2"/>
          <a:srcRect l="13681" r="2748"/>
          <a:stretch>
            <a:fillRect/>
          </a:stretch>
        </p:blipFill>
        <p:spPr>
          <a:xfrm>
            <a:off x="250825" y="1052513"/>
            <a:ext cx="6337300" cy="2103437"/>
          </a:xfrm>
          <a:noFill/>
          <a:ln/>
        </p:spPr>
      </p:pic>
      <p:pic>
        <p:nvPicPr>
          <p:cNvPr id="107529" name="Picture 9"/>
          <p:cNvPicPr>
            <a:picLocks noChangeAspect="1" noChangeArrowheads="1"/>
          </p:cNvPicPr>
          <p:nvPr>
            <p:ph sz="half" idx="2"/>
          </p:nvPr>
        </p:nvPicPr>
        <p:blipFill>
          <a:blip r:embed="rId3"/>
          <a:srcRect l="15907" r="6813"/>
          <a:stretch>
            <a:fillRect/>
          </a:stretch>
        </p:blipFill>
        <p:spPr>
          <a:xfrm>
            <a:off x="179388" y="3789363"/>
            <a:ext cx="4897437" cy="2311400"/>
          </a:xfrm>
          <a:noFill/>
          <a:ln/>
        </p:spPr>
      </p:pic>
      <p:sp>
        <p:nvSpPr>
          <p:cNvPr id="107532" name="Rectangle 12"/>
          <p:cNvSpPr>
            <a:spLocks noChangeArrowheads="1"/>
          </p:cNvSpPr>
          <p:nvPr/>
        </p:nvSpPr>
        <p:spPr bwMode="auto">
          <a:xfrm>
            <a:off x="6659563" y="981075"/>
            <a:ext cx="2305050" cy="3743325"/>
          </a:xfrm>
          <a:prstGeom prst="rect">
            <a:avLst/>
          </a:prstGeom>
          <a:noFill/>
          <a:ln w="9525">
            <a:noFill/>
            <a:miter lim="800000"/>
            <a:headEnd/>
            <a:tailEnd/>
          </a:ln>
          <a:effectLst/>
        </p:spPr>
        <p:txBody>
          <a:bodyPr wrap="none" anchor="ctr"/>
          <a:lstStyle/>
          <a:p>
            <a:pPr algn="just"/>
            <a:r>
              <a:rPr lang="es-MX" sz="1200"/>
              <a:t>Aproximadamente el 97% de</a:t>
            </a:r>
          </a:p>
          <a:p>
            <a:pPr algn="just"/>
            <a:r>
              <a:rPr lang="es-MX" sz="1200"/>
              <a:t>Dichas importaciones ingresan</a:t>
            </a:r>
          </a:p>
          <a:p>
            <a:pPr algn="just"/>
            <a:r>
              <a:rPr lang="es-MX" sz="1200"/>
              <a:t>por la frontera de Huaquillas.</a:t>
            </a:r>
          </a:p>
          <a:p>
            <a:pPr algn="just"/>
            <a:endParaRPr lang="es-MX" sz="1200"/>
          </a:p>
          <a:p>
            <a:pPr algn="just"/>
            <a:r>
              <a:rPr lang="es-MX" sz="1200"/>
              <a:t>Circulan un promedio de 5000</a:t>
            </a:r>
          </a:p>
          <a:p>
            <a:pPr algn="just"/>
            <a:r>
              <a:rPr lang="es-MX" sz="1200"/>
              <a:t>Personas diariamente</a:t>
            </a:r>
          </a:p>
          <a:p>
            <a:pPr algn="just"/>
            <a:endParaRPr lang="es-MX" sz="1200"/>
          </a:p>
          <a:p>
            <a:pPr algn="just"/>
            <a:r>
              <a:rPr lang="es-MX" sz="1200"/>
              <a:t>Comprende una zona comercial</a:t>
            </a:r>
          </a:p>
          <a:p>
            <a:pPr algn="just"/>
            <a:r>
              <a:rPr lang="es-MX" sz="1200"/>
              <a:t>de aproximadamente 5.5 km2</a:t>
            </a:r>
            <a:endParaRPr lang="es-EC" sz="1200"/>
          </a:p>
          <a:p>
            <a:pPr algn="just"/>
            <a:endParaRPr lang="es-ES_tradnl" sz="1200"/>
          </a:p>
          <a:p>
            <a:pPr algn="just"/>
            <a:r>
              <a:rPr lang="es-MX" sz="1200"/>
              <a:t>Las épocas de mayor actividad</a:t>
            </a:r>
          </a:p>
          <a:p>
            <a:pPr algn="just"/>
            <a:r>
              <a:rPr lang="es-MX" sz="1200"/>
              <a:t>comercial son fines de semana, </a:t>
            </a:r>
          </a:p>
          <a:p>
            <a:pPr algn="just"/>
            <a:r>
              <a:rPr lang="es-MX" sz="1200"/>
              <a:t>y los meses de enero a abril</a:t>
            </a:r>
          </a:p>
          <a:p>
            <a:pPr algn="just"/>
            <a:endParaRPr lang="es-MX" sz="1200"/>
          </a:p>
          <a:p>
            <a:pPr algn="just"/>
            <a:r>
              <a:rPr lang="es-MX" sz="1200"/>
              <a:t>En julio por las fiestas peruanas</a:t>
            </a:r>
          </a:p>
          <a:p>
            <a:pPr algn="just"/>
            <a:r>
              <a:rPr lang="es-MX" sz="1200"/>
              <a:t>y los meses tanto de noviembre</a:t>
            </a:r>
          </a:p>
          <a:p>
            <a:pPr algn="just"/>
            <a:r>
              <a:rPr lang="es-MX" sz="1200"/>
              <a:t>como diciembre</a:t>
            </a:r>
          </a:p>
        </p:txBody>
      </p:sp>
      <p:sp>
        <p:nvSpPr>
          <p:cNvPr id="107533" name="Rectangle 13"/>
          <p:cNvSpPr>
            <a:spLocks noChangeArrowheads="1"/>
          </p:cNvSpPr>
          <p:nvPr/>
        </p:nvSpPr>
        <p:spPr bwMode="auto">
          <a:xfrm>
            <a:off x="468313" y="404813"/>
            <a:ext cx="3790950" cy="366712"/>
          </a:xfrm>
          <a:prstGeom prst="rect">
            <a:avLst/>
          </a:prstGeom>
          <a:noFill/>
          <a:ln w="9525">
            <a:noFill/>
            <a:miter lim="800000"/>
            <a:headEnd/>
            <a:tailEnd/>
          </a:ln>
          <a:effectLst/>
        </p:spPr>
        <p:txBody>
          <a:bodyPr wrap="none" anchor="ctr">
            <a:spAutoFit/>
          </a:bodyPr>
          <a:lstStyle/>
          <a:p>
            <a:r>
              <a:rPr lang="es-MX" b="1"/>
              <a:t>Zona Huaquillas – Aguas Verdes</a:t>
            </a:r>
            <a:r>
              <a:rPr lang="es-MX"/>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EL_ORO2"/>
          <p:cNvPicPr>
            <a:picLocks noChangeAspect="1" noChangeArrowheads="1"/>
          </p:cNvPicPr>
          <p:nvPr>
            <p:ph/>
          </p:nvPr>
        </p:nvPicPr>
        <p:blipFill>
          <a:blip r:embed="rId2"/>
          <a:srcRect/>
          <a:stretch>
            <a:fillRect/>
          </a:stretch>
        </p:blipFill>
        <p:spPr>
          <a:xfrm>
            <a:off x="1258888" y="120650"/>
            <a:ext cx="6913562" cy="6427788"/>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6"/>
          <p:cNvSpPr>
            <a:spLocks noChangeArrowheads="1"/>
          </p:cNvSpPr>
          <p:nvPr/>
        </p:nvSpPr>
        <p:spPr bwMode="auto">
          <a:xfrm>
            <a:off x="1619250" y="4149725"/>
            <a:ext cx="6237288" cy="366713"/>
          </a:xfrm>
          <a:prstGeom prst="rect">
            <a:avLst/>
          </a:prstGeom>
          <a:noFill/>
          <a:ln w="9525">
            <a:noFill/>
            <a:miter lim="800000"/>
            <a:headEnd/>
            <a:tailEnd/>
          </a:ln>
          <a:effectLst/>
        </p:spPr>
        <p:txBody>
          <a:bodyPr wrap="none" anchor="ctr">
            <a:spAutoFit/>
          </a:bodyPr>
          <a:lstStyle/>
          <a:p>
            <a:r>
              <a:rPr lang="es-MX" sz="1400" b="1"/>
              <a:t>Tabla 1.30.-</a:t>
            </a:r>
            <a:r>
              <a:rPr lang="es-MX" sz="1400"/>
              <a:t> Principales productos comercializados por Huaquillas (Pág. 89)</a:t>
            </a:r>
            <a:r>
              <a:rPr lang="es-EC"/>
              <a:t> </a:t>
            </a:r>
          </a:p>
        </p:txBody>
      </p:sp>
      <p:pic>
        <p:nvPicPr>
          <p:cNvPr id="110600" name="Picture 8"/>
          <p:cNvPicPr>
            <a:picLocks noChangeAspect="1" noChangeArrowheads="1"/>
          </p:cNvPicPr>
          <p:nvPr>
            <p:ph/>
          </p:nvPr>
        </p:nvPicPr>
        <p:blipFill>
          <a:blip r:embed="rId2"/>
          <a:srcRect l="10138" t="-9625" r="-1846" b="-11765"/>
          <a:stretch>
            <a:fillRect/>
          </a:stretch>
        </p:blipFill>
        <p:spPr>
          <a:xfrm>
            <a:off x="107950" y="1292225"/>
            <a:ext cx="9036050" cy="2857500"/>
          </a:xfrm>
          <a:noFill/>
          <a:ln/>
        </p:spPr>
      </p:pic>
      <p:sp>
        <p:nvSpPr>
          <p:cNvPr id="110602" name="Line 10"/>
          <p:cNvSpPr>
            <a:spLocks noChangeShapeType="1"/>
          </p:cNvSpPr>
          <p:nvPr/>
        </p:nvSpPr>
        <p:spPr bwMode="auto">
          <a:xfrm>
            <a:off x="323850" y="3860800"/>
            <a:ext cx="8496300" cy="0"/>
          </a:xfrm>
          <a:prstGeom prst="line">
            <a:avLst/>
          </a:prstGeom>
          <a:noFill/>
          <a:ln w="9525">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395288" y="333375"/>
            <a:ext cx="2698750" cy="366713"/>
          </a:xfrm>
          <a:prstGeom prst="rect">
            <a:avLst/>
          </a:prstGeom>
          <a:noFill/>
          <a:ln w="9525">
            <a:noFill/>
            <a:miter lim="800000"/>
            <a:headEnd/>
            <a:tailEnd/>
          </a:ln>
          <a:effectLst/>
        </p:spPr>
        <p:txBody>
          <a:bodyPr wrap="none" anchor="ctr">
            <a:spAutoFit/>
          </a:bodyPr>
          <a:lstStyle/>
          <a:p>
            <a:r>
              <a:rPr lang="es-MX" b="1"/>
              <a:t>Zona Macará – La Tina</a:t>
            </a:r>
            <a:r>
              <a:rPr lang="es-EC"/>
              <a:t> </a:t>
            </a:r>
          </a:p>
        </p:txBody>
      </p:sp>
      <p:pic>
        <p:nvPicPr>
          <p:cNvPr id="112648" name="Picture 8"/>
          <p:cNvPicPr>
            <a:picLocks noChangeAspect="1" noChangeArrowheads="1"/>
          </p:cNvPicPr>
          <p:nvPr>
            <p:ph sz="half" idx="1"/>
          </p:nvPr>
        </p:nvPicPr>
        <p:blipFill>
          <a:blip r:embed="rId2"/>
          <a:srcRect l="14211" r="2362"/>
          <a:stretch>
            <a:fillRect/>
          </a:stretch>
        </p:blipFill>
        <p:spPr>
          <a:xfrm>
            <a:off x="179388" y="908050"/>
            <a:ext cx="6337300" cy="1982788"/>
          </a:xfrm>
          <a:noFill/>
          <a:ln/>
        </p:spPr>
      </p:pic>
      <p:pic>
        <p:nvPicPr>
          <p:cNvPr id="112719" name="Picture 79"/>
          <p:cNvPicPr>
            <a:picLocks noChangeAspect="1" noChangeArrowheads="1"/>
          </p:cNvPicPr>
          <p:nvPr>
            <p:ph sz="half" idx="2"/>
          </p:nvPr>
        </p:nvPicPr>
        <p:blipFill>
          <a:blip r:embed="rId3"/>
          <a:srcRect l="11369" t="22339"/>
          <a:stretch>
            <a:fillRect/>
          </a:stretch>
        </p:blipFill>
        <p:spPr>
          <a:xfrm>
            <a:off x="250825" y="3357563"/>
            <a:ext cx="8893175" cy="2376487"/>
          </a:xfrm>
          <a:noFill/>
          <a:ln/>
        </p:spPr>
      </p:pic>
      <p:sp>
        <p:nvSpPr>
          <p:cNvPr id="112722" name="Rectangle 82"/>
          <p:cNvSpPr>
            <a:spLocks noChangeArrowheads="1"/>
          </p:cNvSpPr>
          <p:nvPr/>
        </p:nvSpPr>
        <p:spPr bwMode="auto">
          <a:xfrm>
            <a:off x="6838950" y="476250"/>
            <a:ext cx="2305050" cy="2663825"/>
          </a:xfrm>
          <a:prstGeom prst="rect">
            <a:avLst/>
          </a:prstGeom>
          <a:noFill/>
          <a:ln w="9525">
            <a:noFill/>
            <a:miter lim="800000"/>
            <a:headEnd/>
            <a:tailEnd/>
          </a:ln>
          <a:effectLst/>
        </p:spPr>
        <p:txBody>
          <a:bodyPr wrap="none" anchor="ctr"/>
          <a:lstStyle/>
          <a:p>
            <a:pPr algn="just"/>
            <a:r>
              <a:rPr lang="es-MX" sz="1200"/>
              <a:t>La zona comercial tiene aprox.</a:t>
            </a:r>
          </a:p>
          <a:p>
            <a:pPr algn="just"/>
            <a:r>
              <a:rPr lang="es-MX" sz="1200"/>
              <a:t>Una extensión de 2.5 Km2</a:t>
            </a:r>
          </a:p>
          <a:p>
            <a:pPr algn="just"/>
            <a:endParaRPr lang="es-MX" sz="1200"/>
          </a:p>
          <a:p>
            <a:pPr algn="just"/>
            <a:r>
              <a:rPr lang="es-MX" sz="1200"/>
              <a:t>Circulan un promedio de 5000</a:t>
            </a:r>
          </a:p>
          <a:p>
            <a:pPr algn="just"/>
            <a:r>
              <a:rPr lang="es-MX" sz="1200"/>
              <a:t>Personas diariamente</a:t>
            </a:r>
          </a:p>
          <a:p>
            <a:pPr algn="just"/>
            <a:endParaRPr lang="es-MX" sz="1200"/>
          </a:p>
          <a:p>
            <a:pPr algn="just"/>
            <a:r>
              <a:rPr lang="es-MX" sz="1200"/>
              <a:t>Las principales ciudades</a:t>
            </a:r>
          </a:p>
          <a:p>
            <a:pPr algn="just"/>
            <a:r>
              <a:rPr lang="es-MX" sz="1200"/>
              <a:t>abastecedoras de</a:t>
            </a:r>
          </a:p>
          <a:p>
            <a:pPr algn="just"/>
            <a:r>
              <a:rPr lang="es-MX" sz="1200"/>
              <a:t>mercaderías en Macará</a:t>
            </a:r>
          </a:p>
          <a:p>
            <a:pPr algn="just"/>
            <a:r>
              <a:rPr lang="es-MX" sz="1200"/>
              <a:t>son Cuenca y Loja</a:t>
            </a:r>
            <a:r>
              <a:rPr lang="es-EC" sz="1200"/>
              <a:t> </a:t>
            </a:r>
            <a:r>
              <a:rPr lang="es-MX" sz="1200"/>
              <a:t>km2</a:t>
            </a:r>
            <a:endParaRPr lang="es-EC" sz="1200"/>
          </a:p>
          <a:p>
            <a:pPr algn="just"/>
            <a:endParaRPr lang="es-ES_tradnl" sz="1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LOJA2"/>
          <p:cNvPicPr>
            <a:picLocks noChangeAspect="1" noChangeArrowheads="1"/>
          </p:cNvPicPr>
          <p:nvPr>
            <p:ph/>
          </p:nvPr>
        </p:nvPicPr>
        <p:blipFill>
          <a:blip r:embed="rId2" cstate="print"/>
          <a:srcRect/>
          <a:stretch>
            <a:fillRect/>
          </a:stretch>
        </p:blipFill>
        <p:spPr>
          <a:xfrm>
            <a:off x="1331913" y="55563"/>
            <a:ext cx="6769100" cy="6569075"/>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395288" y="484188"/>
            <a:ext cx="2876550" cy="915987"/>
          </a:xfrm>
          <a:prstGeom prst="rect">
            <a:avLst/>
          </a:prstGeom>
          <a:noFill/>
          <a:ln w="9525">
            <a:noFill/>
            <a:miter lim="800000"/>
            <a:headEnd/>
            <a:tailEnd/>
          </a:ln>
          <a:effectLst/>
        </p:spPr>
        <p:txBody>
          <a:bodyPr anchor="ctr">
            <a:spAutoFit/>
          </a:bodyPr>
          <a:lstStyle/>
          <a:p>
            <a:endParaRPr lang="es-MX" b="1"/>
          </a:p>
          <a:p>
            <a:endParaRPr lang="es-MX" b="1"/>
          </a:p>
          <a:p>
            <a:r>
              <a:rPr lang="es-MX" b="1"/>
              <a:t>Zona Zumba – Namballe</a:t>
            </a:r>
            <a:r>
              <a:rPr lang="es-EC"/>
              <a:t> </a:t>
            </a:r>
          </a:p>
        </p:txBody>
      </p:sp>
      <p:pic>
        <p:nvPicPr>
          <p:cNvPr id="119860" name="Picture 52"/>
          <p:cNvPicPr>
            <a:picLocks noChangeAspect="1" noChangeArrowheads="1"/>
          </p:cNvPicPr>
          <p:nvPr>
            <p:ph/>
          </p:nvPr>
        </p:nvPicPr>
        <p:blipFill>
          <a:blip r:embed="rId2"/>
          <a:srcRect l="16667" t="10573" r="4674"/>
          <a:stretch>
            <a:fillRect/>
          </a:stretch>
        </p:blipFill>
        <p:spPr>
          <a:xfrm>
            <a:off x="827088" y="1989138"/>
            <a:ext cx="7345362" cy="192722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body" sz="half" idx="2"/>
          </p:nvPr>
        </p:nvSpPr>
        <p:spPr>
          <a:xfrm>
            <a:off x="5003800" y="260350"/>
            <a:ext cx="3606800" cy="5976938"/>
          </a:xfrm>
        </p:spPr>
        <p:txBody>
          <a:bodyPr/>
          <a:lstStyle/>
          <a:p>
            <a:pPr>
              <a:buFontTx/>
              <a:buNone/>
            </a:pPr>
            <a:r>
              <a:rPr lang="es-ES_tradnl" sz="2000" b="1"/>
              <a:t>Sucumbíos:</a:t>
            </a:r>
          </a:p>
          <a:p>
            <a:r>
              <a:rPr lang="es-ES_tradnl" sz="1600"/>
              <a:t>Creada el 11 de febrero 1989</a:t>
            </a:r>
          </a:p>
          <a:p>
            <a:r>
              <a:rPr lang="es-ES_tradnl" sz="1600"/>
              <a:t>Nace en la Cordillera Oriental de los Andes</a:t>
            </a:r>
          </a:p>
          <a:p>
            <a:pPr>
              <a:buFontTx/>
              <a:buNone/>
            </a:pPr>
            <a:endParaRPr lang="es-ES_tradnl" sz="1600"/>
          </a:p>
          <a:p>
            <a:pPr>
              <a:buFontTx/>
              <a:buNone/>
            </a:pPr>
            <a:r>
              <a:rPr lang="es-ES_tradnl" sz="1600"/>
              <a:t>Organización Administrativa:</a:t>
            </a:r>
          </a:p>
          <a:p>
            <a:r>
              <a:rPr lang="es-ES_tradnl" sz="1600"/>
              <a:t>Tiene una extensión de 18327.5 Km2</a:t>
            </a:r>
          </a:p>
          <a:p>
            <a:r>
              <a:rPr lang="es-ES_tradnl" sz="1600"/>
              <a:t>128,995 hab.</a:t>
            </a:r>
          </a:p>
          <a:p>
            <a:r>
              <a:rPr lang="es-ES_tradnl" sz="1600"/>
              <a:t>Cuenta con 7 cantones</a:t>
            </a:r>
          </a:p>
          <a:p>
            <a:r>
              <a:rPr lang="es-ES_tradnl" sz="1600"/>
              <a:t>Cuenta con Gobernador (Presidente)</a:t>
            </a:r>
          </a:p>
          <a:p>
            <a:r>
              <a:rPr lang="es-ES_tradnl" sz="1600"/>
              <a:t>Prefecto y 5 Consejeros Prov. (Elección)</a:t>
            </a:r>
          </a:p>
          <a:p>
            <a:r>
              <a:rPr lang="es-ES_tradnl" sz="1600"/>
              <a:t>Cada cantón tiene:</a:t>
            </a:r>
          </a:p>
          <a:p>
            <a:pPr>
              <a:buFontTx/>
              <a:buNone/>
            </a:pPr>
            <a:r>
              <a:rPr lang="es-ES_tradnl" sz="1600"/>
              <a:t>	Alcalde</a:t>
            </a:r>
          </a:p>
          <a:p>
            <a:pPr>
              <a:buFontTx/>
              <a:buNone/>
            </a:pPr>
            <a:r>
              <a:rPr lang="es-ES_tradnl" sz="1600"/>
              <a:t>	5 Concejales municipales</a:t>
            </a:r>
          </a:p>
          <a:p>
            <a:r>
              <a:rPr lang="es-ES_tradnl" sz="1600"/>
              <a:t>La provincia elige</a:t>
            </a:r>
          </a:p>
          <a:p>
            <a:pPr>
              <a:buFontTx/>
              <a:buNone/>
            </a:pPr>
            <a:r>
              <a:rPr lang="es-ES_tradnl" sz="1600"/>
              <a:t>	3 Diputados Prov.</a:t>
            </a:r>
            <a:endParaRPr lang="es-EC" sz="1600"/>
          </a:p>
          <a:p>
            <a:endParaRPr lang="es-EC" sz="2800"/>
          </a:p>
        </p:txBody>
      </p:sp>
      <p:pic>
        <p:nvPicPr>
          <p:cNvPr id="9248" name="Picture 32" descr="sucumbios"/>
          <p:cNvPicPr>
            <a:picLocks noChangeAspect="1" noChangeArrowheads="1"/>
          </p:cNvPicPr>
          <p:nvPr>
            <p:ph sz="half" idx="1"/>
          </p:nvPr>
        </p:nvPicPr>
        <p:blipFill>
          <a:blip r:embed="rId2"/>
          <a:srcRect/>
          <a:stretch>
            <a:fillRect/>
          </a:stretch>
        </p:blipFill>
        <p:spPr>
          <a:xfrm>
            <a:off x="0" y="1982788"/>
            <a:ext cx="5003800" cy="2168525"/>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ZAMORA2"/>
          <p:cNvPicPr>
            <a:picLocks noChangeAspect="1" noChangeArrowheads="1"/>
          </p:cNvPicPr>
          <p:nvPr>
            <p:ph/>
          </p:nvPr>
        </p:nvPicPr>
        <p:blipFill>
          <a:blip r:embed="rId2"/>
          <a:srcRect/>
          <a:stretch>
            <a:fillRect/>
          </a:stretch>
        </p:blipFill>
        <p:spPr>
          <a:xfrm>
            <a:off x="2339975" y="188913"/>
            <a:ext cx="4600575" cy="6524625"/>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395288" y="260350"/>
            <a:ext cx="7921625" cy="366713"/>
          </a:xfrm>
          <a:prstGeom prst="rect">
            <a:avLst/>
          </a:prstGeom>
          <a:noFill/>
          <a:ln w="9525">
            <a:noFill/>
            <a:miter lim="800000"/>
            <a:headEnd/>
            <a:tailEnd/>
          </a:ln>
          <a:effectLst/>
        </p:spPr>
        <p:txBody>
          <a:bodyPr anchor="ctr">
            <a:spAutoFit/>
          </a:bodyPr>
          <a:lstStyle/>
          <a:p>
            <a:r>
              <a:rPr lang="es-MX" b="1"/>
              <a:t>Zona Nueva Rocafuerte – Cabo Pantoja </a:t>
            </a:r>
            <a:r>
              <a:rPr lang="es-MX" sz="1200"/>
              <a:t>(Se encuentra a 220Km de F.Orellana)</a:t>
            </a:r>
            <a:r>
              <a:rPr lang="es-EC"/>
              <a:t> </a:t>
            </a:r>
          </a:p>
        </p:txBody>
      </p:sp>
      <p:pic>
        <p:nvPicPr>
          <p:cNvPr id="124933" name="Picture 5" descr="ORELLANA2"/>
          <p:cNvPicPr>
            <a:picLocks noChangeAspect="1" noChangeArrowheads="1"/>
          </p:cNvPicPr>
          <p:nvPr>
            <p:ph/>
          </p:nvPr>
        </p:nvPicPr>
        <p:blipFill>
          <a:blip r:embed="rId2"/>
          <a:srcRect/>
          <a:stretch>
            <a:fillRect/>
          </a:stretch>
        </p:blipFill>
        <p:spPr>
          <a:xfrm>
            <a:off x="1042988" y="692150"/>
            <a:ext cx="6667500" cy="5705475"/>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p:cNvPicPr>
            <a:picLocks noChangeAspect="1" noChangeArrowheads="1"/>
          </p:cNvPicPr>
          <p:nvPr>
            <p:ph sz="half" idx="1"/>
          </p:nvPr>
        </p:nvPicPr>
        <p:blipFill>
          <a:blip r:embed="rId2"/>
          <a:srcRect/>
          <a:stretch>
            <a:fillRect/>
          </a:stretch>
        </p:blipFill>
        <p:spPr>
          <a:xfrm>
            <a:off x="1547813" y="765175"/>
            <a:ext cx="5910262" cy="2763838"/>
          </a:xfrm>
          <a:noFill/>
          <a:ln/>
        </p:spPr>
      </p:pic>
      <p:sp>
        <p:nvSpPr>
          <p:cNvPr id="126983" name="Rectangle 7"/>
          <p:cNvSpPr>
            <a:spLocks noChangeArrowheads="1"/>
          </p:cNvSpPr>
          <p:nvPr/>
        </p:nvSpPr>
        <p:spPr bwMode="auto">
          <a:xfrm>
            <a:off x="0" y="2143125"/>
            <a:ext cx="9144000" cy="0"/>
          </a:xfrm>
          <a:prstGeom prst="rect">
            <a:avLst/>
          </a:prstGeom>
          <a:noFill/>
          <a:ln w="9525">
            <a:noFill/>
            <a:miter lim="800000"/>
            <a:headEnd/>
            <a:tailEnd/>
          </a:ln>
          <a:effectLst/>
        </p:spPr>
        <p:txBody>
          <a:bodyPr wrap="none" anchor="ctr">
            <a:spAutoFit/>
          </a:bodyPr>
          <a:lstStyle/>
          <a:p>
            <a:endParaRPr lang="es-ES"/>
          </a:p>
        </p:txBody>
      </p:sp>
      <p:pic>
        <p:nvPicPr>
          <p:cNvPr id="126984" name="Picture 8"/>
          <p:cNvPicPr>
            <a:picLocks noChangeAspect="1" noChangeArrowheads="1"/>
          </p:cNvPicPr>
          <p:nvPr>
            <p:ph sz="half" idx="2"/>
          </p:nvPr>
        </p:nvPicPr>
        <p:blipFill>
          <a:blip r:embed="rId3"/>
          <a:srcRect/>
          <a:stretch>
            <a:fillRect/>
          </a:stretch>
        </p:blipFill>
        <p:spPr>
          <a:xfrm>
            <a:off x="1547813" y="3740150"/>
            <a:ext cx="5905500" cy="2901950"/>
          </a:xfrm>
          <a:noFill/>
          <a:ln/>
        </p:spPr>
      </p:pic>
      <p:sp>
        <p:nvSpPr>
          <p:cNvPr id="126987" name="Rectangle 11"/>
          <p:cNvSpPr>
            <a:spLocks noChangeArrowheads="1"/>
          </p:cNvSpPr>
          <p:nvPr/>
        </p:nvSpPr>
        <p:spPr bwMode="auto">
          <a:xfrm>
            <a:off x="611188" y="333375"/>
            <a:ext cx="4146550" cy="366713"/>
          </a:xfrm>
          <a:prstGeom prst="rect">
            <a:avLst/>
          </a:prstGeom>
          <a:noFill/>
          <a:ln w="9525">
            <a:noFill/>
            <a:miter lim="800000"/>
            <a:headEnd/>
            <a:tailEnd/>
          </a:ln>
          <a:effectLst/>
        </p:spPr>
        <p:txBody>
          <a:bodyPr wrap="none" anchor="ctr">
            <a:spAutoFit/>
          </a:bodyPr>
          <a:lstStyle/>
          <a:p>
            <a:r>
              <a:rPr lang="es-MX" b="1"/>
              <a:t>Importaciones por provincias </a:t>
            </a:r>
            <a:r>
              <a:rPr lang="es-MX" sz="1200" b="1"/>
              <a:t>(Pág. 94)</a:t>
            </a:r>
            <a:r>
              <a:rPr lang="es-EC"/>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ph/>
          </p:nvPr>
        </p:nvPicPr>
        <p:blipFill>
          <a:blip r:embed="rId2"/>
          <a:srcRect/>
          <a:stretch>
            <a:fillRect/>
          </a:stretch>
        </p:blipFill>
        <p:spPr>
          <a:xfrm>
            <a:off x="1209675" y="1755775"/>
            <a:ext cx="6724650" cy="2889250"/>
          </a:xfrm>
          <a:noFill/>
          <a:ln/>
        </p:spPr>
      </p:pic>
      <p:sp>
        <p:nvSpPr>
          <p:cNvPr id="130054" name="Rectangle 6"/>
          <p:cNvSpPr>
            <a:spLocks noChangeArrowheads="1"/>
          </p:cNvSpPr>
          <p:nvPr/>
        </p:nvSpPr>
        <p:spPr bwMode="auto">
          <a:xfrm>
            <a:off x="1670050" y="4754563"/>
            <a:ext cx="6003925" cy="304800"/>
          </a:xfrm>
          <a:prstGeom prst="rect">
            <a:avLst/>
          </a:prstGeom>
          <a:noFill/>
          <a:ln w="9525">
            <a:noFill/>
            <a:miter lim="800000"/>
            <a:headEnd/>
            <a:tailEnd/>
          </a:ln>
          <a:effectLst/>
        </p:spPr>
        <p:txBody>
          <a:bodyPr wrap="none" anchor="ctr">
            <a:spAutoFit/>
          </a:bodyPr>
          <a:lstStyle/>
          <a:p>
            <a:pPr algn="ctr"/>
            <a:r>
              <a:rPr lang="es-MX" sz="1400" b="1"/>
              <a:t>Tabla 1.36.-</a:t>
            </a:r>
            <a:r>
              <a:rPr lang="es-MX" sz="1400"/>
              <a:t> Volumen de importaciones como porcentaje del total regional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395288" y="333375"/>
            <a:ext cx="2647950" cy="366713"/>
          </a:xfrm>
          <a:prstGeom prst="rect">
            <a:avLst/>
          </a:prstGeom>
          <a:noFill/>
          <a:ln w="9525">
            <a:noFill/>
            <a:miter lim="800000"/>
            <a:headEnd/>
            <a:tailEnd/>
          </a:ln>
          <a:effectLst/>
        </p:spPr>
        <p:txBody>
          <a:bodyPr wrap="none" anchor="ctr">
            <a:spAutoFit/>
          </a:bodyPr>
          <a:lstStyle/>
          <a:p>
            <a:r>
              <a:rPr lang="es-MX" b="1"/>
              <a:t>Estructura económica</a:t>
            </a:r>
            <a:r>
              <a:rPr lang="es-EC"/>
              <a:t> </a:t>
            </a:r>
          </a:p>
        </p:txBody>
      </p:sp>
      <p:pic>
        <p:nvPicPr>
          <p:cNvPr id="132101" name="Picture 5"/>
          <p:cNvPicPr>
            <a:picLocks noChangeAspect="1" noChangeArrowheads="1"/>
          </p:cNvPicPr>
          <p:nvPr>
            <p:ph/>
          </p:nvPr>
        </p:nvPicPr>
        <p:blipFill>
          <a:blip r:embed="rId2"/>
          <a:srcRect/>
          <a:stretch>
            <a:fillRect/>
          </a:stretch>
        </p:blipFill>
        <p:spPr>
          <a:xfrm>
            <a:off x="1403350" y="908050"/>
            <a:ext cx="5903913" cy="5695950"/>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8229600" cy="561975"/>
          </a:xfrm>
        </p:spPr>
        <p:txBody>
          <a:bodyPr/>
          <a:lstStyle/>
          <a:p>
            <a:pPr algn="l"/>
            <a:r>
              <a:rPr lang="es-EC" sz="1800" b="1"/>
              <a:t>2. POTENCIALIDADES, LIMITANTES Y RECURSOS FRONTERIZOS</a:t>
            </a:r>
          </a:p>
        </p:txBody>
      </p:sp>
      <p:sp>
        <p:nvSpPr>
          <p:cNvPr id="134147" name="Rectangle 3"/>
          <p:cNvSpPr>
            <a:spLocks noGrp="1" noChangeArrowheads="1"/>
          </p:cNvSpPr>
          <p:nvPr>
            <p:ph type="body" idx="1"/>
          </p:nvPr>
        </p:nvSpPr>
        <p:spPr>
          <a:xfrm>
            <a:off x="457200" y="908050"/>
            <a:ext cx="8229600" cy="5616575"/>
          </a:xfrm>
        </p:spPr>
        <p:txBody>
          <a:bodyPr/>
          <a:lstStyle/>
          <a:p>
            <a:pPr>
              <a:lnSpc>
                <a:spcPct val="80000"/>
              </a:lnSpc>
              <a:buFontTx/>
              <a:buNone/>
            </a:pPr>
            <a:r>
              <a:rPr lang="es-MX" sz="1800" b="1" u="sng"/>
              <a:t>LIMITANTES </a:t>
            </a:r>
          </a:p>
          <a:p>
            <a:pPr>
              <a:lnSpc>
                <a:spcPct val="80000"/>
              </a:lnSpc>
              <a:buFontTx/>
              <a:buNone/>
            </a:pPr>
            <a:endParaRPr lang="es-MX" sz="1800"/>
          </a:p>
          <a:p>
            <a:pPr>
              <a:lnSpc>
                <a:spcPct val="80000"/>
              </a:lnSpc>
              <a:buFontTx/>
              <a:buNone/>
            </a:pPr>
            <a:r>
              <a:rPr lang="es-MX" sz="1600"/>
              <a:t>Como principales limitantes al desarrollo del área se pueden mencionar: </a:t>
            </a:r>
          </a:p>
          <a:p>
            <a:pPr>
              <a:lnSpc>
                <a:spcPct val="80000"/>
              </a:lnSpc>
            </a:pPr>
            <a:r>
              <a:rPr lang="es-MX" sz="1600"/>
              <a:t>La marginación de la región, con poca comunicación efectiva interna o externa y con escaso desarrollo. </a:t>
            </a:r>
          </a:p>
          <a:p>
            <a:pPr>
              <a:lnSpc>
                <a:spcPct val="80000"/>
              </a:lnSpc>
            </a:pPr>
            <a:r>
              <a:rPr lang="es-MX" sz="1600"/>
              <a:t>Baja productividad e ingresos de los agricultores y alta dependencia de productos de primera necesidad traídos de otras regiones </a:t>
            </a:r>
          </a:p>
          <a:p>
            <a:pPr>
              <a:lnSpc>
                <a:spcPct val="80000"/>
              </a:lnSpc>
            </a:pPr>
            <a:r>
              <a:rPr lang="es-MX" sz="1600"/>
              <a:t>La falta de integración y eficiencia del sistema de transporte, incluyendo limitaciones en infraestructura portuaria y número de aeropuertos. </a:t>
            </a:r>
          </a:p>
          <a:p>
            <a:pPr>
              <a:lnSpc>
                <a:spcPct val="80000"/>
              </a:lnSpc>
            </a:pPr>
            <a:r>
              <a:rPr lang="es-MX" sz="1600"/>
              <a:t>Mínima infraestructura de telecomunicaciones y deficiencias en el servicio. </a:t>
            </a:r>
          </a:p>
          <a:p>
            <a:pPr>
              <a:lnSpc>
                <a:spcPct val="80000"/>
              </a:lnSpc>
            </a:pPr>
            <a:r>
              <a:rPr lang="es-MX" sz="1600"/>
              <a:t>Carencias de servicios sociales, reflejados en altas tasas de morbilidad y mortalidad, debido en parte al crecimiento desordenado de los centros poblados. </a:t>
            </a:r>
          </a:p>
          <a:p>
            <a:pPr>
              <a:lnSpc>
                <a:spcPct val="80000"/>
              </a:lnSpc>
            </a:pPr>
            <a:r>
              <a:rPr lang="es-MX" sz="1600"/>
              <a:t>Inmigración masiva y desarticulada, sin legalización de la tenencia de las tierras, ocasionando una acelerada destrucción de los recursos por parte de los posesionarios.</a:t>
            </a:r>
          </a:p>
          <a:p>
            <a:pPr>
              <a:lnSpc>
                <a:spcPct val="80000"/>
              </a:lnSpc>
            </a:pPr>
            <a:r>
              <a:rPr lang="es-MX" sz="1600"/>
              <a:t>Por el caso anterior se da paso a la especulación y conflictos con las comunidades indígenas, además generando dificultades de crédito. </a:t>
            </a:r>
          </a:p>
          <a:p>
            <a:pPr>
              <a:lnSpc>
                <a:spcPct val="80000"/>
              </a:lnSpc>
            </a:pPr>
            <a:r>
              <a:rPr lang="es-MX" sz="1600"/>
              <a:t>Reducción del hábitat de las comunidades nativas y eliminación de sus fuentes tradicionales de subsistencia, como la caza, pesca y recolección de frutos. </a:t>
            </a:r>
          </a:p>
          <a:p>
            <a:pPr>
              <a:lnSpc>
                <a:spcPct val="80000"/>
              </a:lnSpc>
            </a:pPr>
            <a:r>
              <a:rPr lang="es-MX" sz="1600"/>
              <a:t>Administración gubernamental centralizada y falta de estructuras locales para regular las actividades y captar recursos para la región. </a:t>
            </a:r>
          </a:p>
          <a:p>
            <a:pPr>
              <a:lnSpc>
                <a:spcPct val="80000"/>
              </a:lnSpc>
            </a:pPr>
            <a:r>
              <a:rPr lang="es-MX" sz="1600"/>
              <a:t>Subsistencia de condiciones favorables para la introducción del cultivo de la coca, el narcotráfico y las actividades de grupos armados en el norte de la región fronteriza (límite con Colombia).</a:t>
            </a:r>
            <a:endParaRPr lang="es-EC"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4147">
                                            <p:txEl>
                                              <p:pRg st="2" end="2"/>
                                            </p:txEl>
                                          </p:spTgt>
                                        </p:tgtEl>
                                        <p:attrNameLst>
                                          <p:attrName>style.visibility</p:attrName>
                                        </p:attrNameLst>
                                      </p:cBhvr>
                                      <p:to>
                                        <p:strVal val="visible"/>
                                      </p:to>
                                    </p:set>
                                    <p:animEffect transition="in" filter="box(in)">
                                      <p:cBhvr>
                                        <p:cTn id="7" dur="500"/>
                                        <p:tgtEl>
                                          <p:spTgt spid="1341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4147">
                                            <p:txEl>
                                              <p:pRg st="3" end="3"/>
                                            </p:txEl>
                                          </p:spTgt>
                                        </p:tgtEl>
                                        <p:attrNameLst>
                                          <p:attrName>style.visibility</p:attrName>
                                        </p:attrNameLst>
                                      </p:cBhvr>
                                      <p:to>
                                        <p:strVal val="visible"/>
                                      </p:to>
                                    </p:set>
                                    <p:animEffect transition="in" filter="box(in)">
                                      <p:cBhvr>
                                        <p:cTn id="12" dur="500"/>
                                        <p:tgtEl>
                                          <p:spTgt spid="1341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4147">
                                            <p:txEl>
                                              <p:pRg st="4" end="4"/>
                                            </p:txEl>
                                          </p:spTgt>
                                        </p:tgtEl>
                                        <p:attrNameLst>
                                          <p:attrName>style.visibility</p:attrName>
                                        </p:attrNameLst>
                                      </p:cBhvr>
                                      <p:to>
                                        <p:strVal val="visible"/>
                                      </p:to>
                                    </p:set>
                                    <p:animEffect transition="in" filter="box(in)">
                                      <p:cBhvr>
                                        <p:cTn id="17" dur="500"/>
                                        <p:tgtEl>
                                          <p:spTgt spid="134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4147">
                                            <p:txEl>
                                              <p:pRg st="5" end="5"/>
                                            </p:txEl>
                                          </p:spTgt>
                                        </p:tgtEl>
                                        <p:attrNameLst>
                                          <p:attrName>style.visibility</p:attrName>
                                        </p:attrNameLst>
                                      </p:cBhvr>
                                      <p:to>
                                        <p:strVal val="visible"/>
                                      </p:to>
                                    </p:set>
                                    <p:animEffect transition="in" filter="box(in)">
                                      <p:cBhvr>
                                        <p:cTn id="22" dur="500"/>
                                        <p:tgtEl>
                                          <p:spTgt spid="1341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4147">
                                            <p:txEl>
                                              <p:pRg st="6" end="6"/>
                                            </p:txEl>
                                          </p:spTgt>
                                        </p:tgtEl>
                                        <p:attrNameLst>
                                          <p:attrName>style.visibility</p:attrName>
                                        </p:attrNameLst>
                                      </p:cBhvr>
                                      <p:to>
                                        <p:strVal val="visible"/>
                                      </p:to>
                                    </p:set>
                                    <p:animEffect transition="in" filter="box(in)">
                                      <p:cBhvr>
                                        <p:cTn id="27" dur="500"/>
                                        <p:tgtEl>
                                          <p:spTgt spid="1341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4147">
                                            <p:txEl>
                                              <p:pRg st="7" end="7"/>
                                            </p:txEl>
                                          </p:spTgt>
                                        </p:tgtEl>
                                        <p:attrNameLst>
                                          <p:attrName>style.visibility</p:attrName>
                                        </p:attrNameLst>
                                      </p:cBhvr>
                                      <p:to>
                                        <p:strVal val="visible"/>
                                      </p:to>
                                    </p:set>
                                    <p:animEffect transition="in" filter="box(in)">
                                      <p:cBhvr>
                                        <p:cTn id="32" dur="500"/>
                                        <p:tgtEl>
                                          <p:spTgt spid="1341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4147">
                                            <p:txEl>
                                              <p:pRg st="8" end="8"/>
                                            </p:txEl>
                                          </p:spTgt>
                                        </p:tgtEl>
                                        <p:attrNameLst>
                                          <p:attrName>style.visibility</p:attrName>
                                        </p:attrNameLst>
                                      </p:cBhvr>
                                      <p:to>
                                        <p:strVal val="visible"/>
                                      </p:to>
                                    </p:set>
                                    <p:animEffect transition="in" filter="box(in)">
                                      <p:cBhvr>
                                        <p:cTn id="37" dur="500"/>
                                        <p:tgtEl>
                                          <p:spTgt spid="1341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4147">
                                            <p:txEl>
                                              <p:pRg st="9" end="9"/>
                                            </p:txEl>
                                          </p:spTgt>
                                        </p:tgtEl>
                                        <p:attrNameLst>
                                          <p:attrName>style.visibility</p:attrName>
                                        </p:attrNameLst>
                                      </p:cBhvr>
                                      <p:to>
                                        <p:strVal val="visible"/>
                                      </p:to>
                                    </p:set>
                                    <p:animEffect transition="in" filter="box(in)">
                                      <p:cBhvr>
                                        <p:cTn id="42" dur="500"/>
                                        <p:tgtEl>
                                          <p:spTgt spid="13414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4147">
                                            <p:txEl>
                                              <p:pRg st="10" end="10"/>
                                            </p:txEl>
                                          </p:spTgt>
                                        </p:tgtEl>
                                        <p:attrNameLst>
                                          <p:attrName>style.visibility</p:attrName>
                                        </p:attrNameLst>
                                      </p:cBhvr>
                                      <p:to>
                                        <p:strVal val="visible"/>
                                      </p:to>
                                    </p:set>
                                    <p:animEffect transition="in" filter="box(in)">
                                      <p:cBhvr>
                                        <p:cTn id="47" dur="500"/>
                                        <p:tgtEl>
                                          <p:spTgt spid="13414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4147">
                                            <p:txEl>
                                              <p:pRg st="11" end="11"/>
                                            </p:txEl>
                                          </p:spTgt>
                                        </p:tgtEl>
                                        <p:attrNameLst>
                                          <p:attrName>style.visibility</p:attrName>
                                        </p:attrNameLst>
                                      </p:cBhvr>
                                      <p:to>
                                        <p:strVal val="visible"/>
                                      </p:to>
                                    </p:set>
                                    <p:animEffect transition="in" filter="box(in)">
                                      <p:cBhvr>
                                        <p:cTn id="52" dur="500"/>
                                        <p:tgtEl>
                                          <p:spTgt spid="13414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4147">
                                            <p:txEl>
                                              <p:pRg st="12" end="12"/>
                                            </p:txEl>
                                          </p:spTgt>
                                        </p:tgtEl>
                                        <p:attrNameLst>
                                          <p:attrName>style.visibility</p:attrName>
                                        </p:attrNameLst>
                                      </p:cBhvr>
                                      <p:to>
                                        <p:strVal val="visible"/>
                                      </p:to>
                                    </p:set>
                                    <p:animEffect transition="in" filter="box(in)">
                                      <p:cBhvr>
                                        <p:cTn id="57" dur="500"/>
                                        <p:tgtEl>
                                          <p:spTgt spid="1341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457200" y="404813"/>
            <a:ext cx="8229600" cy="5721350"/>
          </a:xfrm>
        </p:spPr>
        <p:txBody>
          <a:bodyPr/>
          <a:lstStyle/>
          <a:p>
            <a:pPr>
              <a:lnSpc>
                <a:spcPct val="80000"/>
              </a:lnSpc>
              <a:buFontTx/>
              <a:buNone/>
            </a:pPr>
            <a:r>
              <a:rPr lang="es-MX" sz="1600" b="1" u="sng"/>
              <a:t>POTENCIALIDADES</a:t>
            </a:r>
            <a:endParaRPr lang="es-MX" sz="1600"/>
          </a:p>
          <a:p>
            <a:pPr>
              <a:lnSpc>
                <a:spcPct val="80000"/>
              </a:lnSpc>
            </a:pPr>
            <a:r>
              <a:rPr lang="es-MX" sz="1600"/>
              <a:t>Manejo adecuado de los recursos naturales renovables y con fines productivos, incluyendo el aprovechamiento sostenible de la madera y de los recursos no forestales del bosque.</a:t>
            </a:r>
          </a:p>
          <a:p>
            <a:pPr>
              <a:lnSpc>
                <a:spcPct val="80000"/>
              </a:lnSpc>
            </a:pPr>
            <a:r>
              <a:rPr lang="es-MX" sz="1600"/>
              <a:t>Incremento de la producción y productividad agropecuaria en áreas ocupadas, mediante la aplicación de modelos de producción y tecnologías adaptadas a la zona, y el uso prioritario de especies nativas perennes y forestales.</a:t>
            </a:r>
          </a:p>
          <a:p>
            <a:pPr>
              <a:lnSpc>
                <a:spcPct val="80000"/>
              </a:lnSpc>
            </a:pPr>
            <a:r>
              <a:rPr lang="es-MX" sz="1600"/>
              <a:t>Explotación hidrocarburífera, buscando la coordinación intersectorial a nivel de planificación y ejecución de obras para reducir y/o eliminar los efectos negativos que éstas puedan conllevar. </a:t>
            </a:r>
          </a:p>
          <a:p>
            <a:pPr>
              <a:lnSpc>
                <a:spcPct val="80000"/>
              </a:lnSpc>
            </a:pPr>
            <a:r>
              <a:rPr lang="es-MX" sz="1600"/>
              <a:t>Diversificación de la producción de productos agrícolas como el café, cacao, etc. en zonas de mejores suelos, y tecnificación del cultivo a nivel regional. </a:t>
            </a:r>
          </a:p>
          <a:p>
            <a:pPr>
              <a:lnSpc>
                <a:spcPct val="80000"/>
              </a:lnSpc>
            </a:pPr>
            <a:r>
              <a:rPr lang="es-MX" sz="1600"/>
              <a:t>Utilización, por parte de los colonos, especies forestales y frutales nativas, creando sistemas de recolección de semillas y de viveros comunales que permita un fácil acceso a estas especies. </a:t>
            </a:r>
          </a:p>
          <a:p>
            <a:pPr>
              <a:lnSpc>
                <a:spcPct val="80000"/>
              </a:lnSpc>
            </a:pPr>
            <a:r>
              <a:rPr lang="es-MX" sz="1600"/>
              <a:t>Desarrollo del potencial pesquero, incluyendo el establecimiento de estaciones piscícolas para reproducción de especies nativas, repoblación de los cursos de agua y producción a nivel familiar. </a:t>
            </a:r>
          </a:p>
          <a:p>
            <a:pPr>
              <a:lnSpc>
                <a:spcPct val="80000"/>
              </a:lnSpc>
            </a:pPr>
            <a:r>
              <a:rPr lang="es-MX" sz="1600"/>
              <a:t>Repoblación de la fauna nativa y el uso económico de la misma. Utilización de parques nacionales y otras áreas silvestres como centros de conservación, reproducción y repoblación de la biodiversidad. </a:t>
            </a:r>
          </a:p>
          <a:p>
            <a:pPr>
              <a:lnSpc>
                <a:spcPct val="80000"/>
              </a:lnSpc>
            </a:pPr>
            <a:r>
              <a:rPr lang="es-MX" sz="1600"/>
              <a:t>Actividades de ecoturismo y de investigación biológica. </a:t>
            </a:r>
          </a:p>
          <a:p>
            <a:pPr>
              <a:lnSpc>
                <a:spcPct val="80000"/>
              </a:lnSpc>
            </a:pPr>
            <a:r>
              <a:rPr lang="es-MX" sz="1600"/>
              <a:t>Explotación racional de recursos minerales, principalmente oro, plata, cobre, manganeso, plomo y zinc.</a:t>
            </a:r>
            <a:r>
              <a:rPr lang="es-EC" sz="1600"/>
              <a:t> </a:t>
            </a:r>
          </a:p>
          <a:p>
            <a:pPr>
              <a:lnSpc>
                <a:spcPct val="80000"/>
              </a:lnSpc>
            </a:pPr>
            <a:r>
              <a:rPr lang="es-ES_tradnl" sz="1600"/>
              <a:t>Aprovechamiento de los recursos hídricos y fluviales</a:t>
            </a:r>
            <a:endParaRPr lang="es-EC"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anim calcmode="lin" valueType="num">
                                      <p:cBhvr additive="base">
                                        <p:cTn id="7"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 calcmode="lin" valueType="num">
                                      <p:cBhvr additive="base">
                                        <p:cTn id="13"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anim calcmode="lin" valueType="num">
                                      <p:cBhvr additive="base">
                                        <p:cTn id="19"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5171">
                                            <p:txEl>
                                              <p:pRg st="4" end="4"/>
                                            </p:txEl>
                                          </p:spTgt>
                                        </p:tgtEl>
                                        <p:attrNameLst>
                                          <p:attrName>style.visibility</p:attrName>
                                        </p:attrNameLst>
                                      </p:cBhvr>
                                      <p:to>
                                        <p:strVal val="visible"/>
                                      </p:to>
                                    </p:set>
                                    <p:anim calcmode="lin" valueType="num">
                                      <p:cBhvr additive="base">
                                        <p:cTn id="25" dur="500" fill="hold"/>
                                        <p:tgtEl>
                                          <p:spTgt spid="135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5171">
                                            <p:txEl>
                                              <p:pRg st="5" end="5"/>
                                            </p:txEl>
                                          </p:spTgt>
                                        </p:tgtEl>
                                        <p:attrNameLst>
                                          <p:attrName>style.visibility</p:attrName>
                                        </p:attrNameLst>
                                      </p:cBhvr>
                                      <p:to>
                                        <p:strVal val="visible"/>
                                      </p:to>
                                    </p:set>
                                    <p:anim calcmode="lin" valueType="num">
                                      <p:cBhvr additive="base">
                                        <p:cTn id="31" dur="500" fill="hold"/>
                                        <p:tgtEl>
                                          <p:spTgt spid="135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5171">
                                            <p:txEl>
                                              <p:pRg st="6" end="6"/>
                                            </p:txEl>
                                          </p:spTgt>
                                        </p:tgtEl>
                                        <p:attrNameLst>
                                          <p:attrName>style.visibility</p:attrName>
                                        </p:attrNameLst>
                                      </p:cBhvr>
                                      <p:to>
                                        <p:strVal val="visible"/>
                                      </p:to>
                                    </p:set>
                                    <p:anim calcmode="lin" valueType="num">
                                      <p:cBhvr additive="base">
                                        <p:cTn id="37" dur="500" fill="hold"/>
                                        <p:tgtEl>
                                          <p:spTgt spid="135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5171">
                                            <p:txEl>
                                              <p:pRg st="7" end="7"/>
                                            </p:txEl>
                                          </p:spTgt>
                                        </p:tgtEl>
                                        <p:attrNameLst>
                                          <p:attrName>style.visibility</p:attrName>
                                        </p:attrNameLst>
                                      </p:cBhvr>
                                      <p:to>
                                        <p:strVal val="visible"/>
                                      </p:to>
                                    </p:set>
                                    <p:anim calcmode="lin" valueType="num">
                                      <p:cBhvr additive="base">
                                        <p:cTn id="43" dur="500" fill="hold"/>
                                        <p:tgtEl>
                                          <p:spTgt spid="1351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5171">
                                            <p:txEl>
                                              <p:pRg st="8" end="8"/>
                                            </p:txEl>
                                          </p:spTgt>
                                        </p:tgtEl>
                                        <p:attrNameLst>
                                          <p:attrName>style.visibility</p:attrName>
                                        </p:attrNameLst>
                                      </p:cBhvr>
                                      <p:to>
                                        <p:strVal val="visible"/>
                                      </p:to>
                                    </p:set>
                                    <p:anim calcmode="lin" valueType="num">
                                      <p:cBhvr additive="base">
                                        <p:cTn id="49" dur="500" fill="hold"/>
                                        <p:tgtEl>
                                          <p:spTgt spid="13517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5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5171">
                                            <p:txEl>
                                              <p:pRg st="9" end="9"/>
                                            </p:txEl>
                                          </p:spTgt>
                                        </p:tgtEl>
                                        <p:attrNameLst>
                                          <p:attrName>style.visibility</p:attrName>
                                        </p:attrNameLst>
                                      </p:cBhvr>
                                      <p:to>
                                        <p:strVal val="visible"/>
                                      </p:to>
                                    </p:set>
                                    <p:anim calcmode="lin" valueType="num">
                                      <p:cBhvr additive="base">
                                        <p:cTn id="55" dur="500" fill="hold"/>
                                        <p:tgtEl>
                                          <p:spTgt spid="13517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5171">
                                            <p:txEl>
                                              <p:pRg st="10" end="10"/>
                                            </p:txEl>
                                          </p:spTgt>
                                        </p:tgtEl>
                                        <p:attrNameLst>
                                          <p:attrName>style.visibility</p:attrName>
                                        </p:attrNameLst>
                                      </p:cBhvr>
                                      <p:to>
                                        <p:strVal val="visible"/>
                                      </p:to>
                                    </p:set>
                                    <p:anim calcmode="lin" valueType="num">
                                      <p:cBhvr additive="base">
                                        <p:cTn id="61" dur="500" fill="hold"/>
                                        <p:tgtEl>
                                          <p:spTgt spid="13517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490537"/>
          </a:xfrm>
        </p:spPr>
        <p:txBody>
          <a:bodyPr/>
          <a:lstStyle/>
          <a:p>
            <a:pPr algn="l"/>
            <a:r>
              <a:rPr lang="es-ES_tradnl" sz="1800" b="1"/>
              <a:t>2.1 Recursos agropecuarios</a:t>
            </a:r>
            <a:endParaRPr lang="es-EC" sz="1800" b="1"/>
          </a:p>
        </p:txBody>
      </p:sp>
      <p:sp>
        <p:nvSpPr>
          <p:cNvPr id="136195" name="Rectangle 3"/>
          <p:cNvSpPr>
            <a:spLocks noGrp="1" noChangeArrowheads="1"/>
          </p:cNvSpPr>
          <p:nvPr>
            <p:ph type="body" idx="1"/>
          </p:nvPr>
        </p:nvSpPr>
        <p:spPr>
          <a:xfrm>
            <a:off x="457200" y="981075"/>
            <a:ext cx="8229600" cy="5400675"/>
          </a:xfrm>
        </p:spPr>
        <p:txBody>
          <a:bodyPr/>
          <a:lstStyle/>
          <a:p>
            <a:pPr>
              <a:lnSpc>
                <a:spcPct val="80000"/>
              </a:lnSpc>
              <a:buFontTx/>
              <a:buNone/>
            </a:pPr>
            <a:r>
              <a:rPr lang="es-MX" sz="1800" b="1"/>
              <a:t>Banano</a:t>
            </a:r>
            <a:endParaRPr lang="es-MX" sz="1800"/>
          </a:p>
          <a:p>
            <a:pPr>
              <a:lnSpc>
                <a:spcPct val="80000"/>
              </a:lnSpc>
            </a:pPr>
            <a:r>
              <a:rPr lang="es-MX" sz="1800"/>
              <a:t>La provincia de El Oro es la principal productora del banano a nivel nacional, con aproximadamente el 34% de la producción total.</a:t>
            </a:r>
          </a:p>
          <a:p>
            <a:pPr>
              <a:lnSpc>
                <a:spcPct val="80000"/>
              </a:lnSpc>
              <a:buFontTx/>
              <a:buNone/>
            </a:pPr>
            <a:endParaRPr lang="es-MX" sz="1800"/>
          </a:p>
          <a:p>
            <a:pPr>
              <a:lnSpc>
                <a:spcPct val="80000"/>
              </a:lnSpc>
            </a:pPr>
            <a:r>
              <a:rPr lang="es-MX" sz="1800"/>
              <a:t>Entre las ventajas más importantes de esta actividad están la cercanía de las plantaciones a los puertos, la alta verticalidad del sector (que a su vez dinamiza el desarrollo de industrias como las de cartón, papel, plásticos, de transporte, etc.) y las fuentes de trabajo que genera.</a:t>
            </a:r>
          </a:p>
          <a:p>
            <a:pPr>
              <a:lnSpc>
                <a:spcPct val="80000"/>
              </a:lnSpc>
              <a:buFontTx/>
              <a:buNone/>
            </a:pPr>
            <a:endParaRPr lang="es-MX" sz="1800"/>
          </a:p>
          <a:p>
            <a:pPr>
              <a:lnSpc>
                <a:spcPct val="80000"/>
              </a:lnSpc>
            </a:pPr>
            <a:r>
              <a:rPr lang="es-MX" sz="1800"/>
              <a:t>Las demás provincias también poseen un cierto nivel de producción de banano y plátano, pero es mínimo en comparación con El Oro</a:t>
            </a:r>
          </a:p>
          <a:p>
            <a:pPr>
              <a:lnSpc>
                <a:spcPct val="80000"/>
              </a:lnSpc>
              <a:buFontTx/>
              <a:buNone/>
            </a:pPr>
            <a:endParaRPr lang="es-MX" sz="2400" b="1"/>
          </a:p>
          <a:p>
            <a:pPr>
              <a:lnSpc>
                <a:spcPct val="80000"/>
              </a:lnSpc>
              <a:buFontTx/>
              <a:buNone/>
            </a:pPr>
            <a:r>
              <a:rPr lang="es-MX" sz="1800" b="1"/>
              <a:t>Otros productos agrícolas</a:t>
            </a:r>
          </a:p>
          <a:p>
            <a:pPr>
              <a:lnSpc>
                <a:spcPct val="80000"/>
              </a:lnSpc>
            </a:pPr>
            <a:r>
              <a:rPr lang="es-MX" sz="1800"/>
              <a:t>Entre la variedad de productos agrícolas que se producen en Loja y la región oriental tenemos azúcar, café, yuca y granos, además de creciente producción avícola y porcina.</a:t>
            </a:r>
          </a:p>
          <a:p>
            <a:pPr>
              <a:lnSpc>
                <a:spcPct val="80000"/>
              </a:lnSpc>
            </a:pPr>
            <a:r>
              <a:rPr lang="es-MX" sz="1800"/>
              <a:t>En la actualidad esta producción se utiliza para satisfacer consumo regional.</a:t>
            </a:r>
          </a:p>
          <a:p>
            <a:pPr>
              <a:lnSpc>
                <a:spcPct val="80000"/>
              </a:lnSpc>
            </a:pPr>
            <a:r>
              <a:rPr lang="es-MX" sz="1800"/>
              <a:t>Por las características climáticas de la región la producción bovina es reducida y se utiliza para comerciar intra-regionalmente</a:t>
            </a:r>
            <a:r>
              <a:rPr lang="es-EC"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linds(horizontal)">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linds(horizontal)">
                                      <p:cBhvr>
                                        <p:cTn id="12" dur="500"/>
                                        <p:tgtEl>
                                          <p:spTgt spid="136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195">
                                            <p:txEl>
                                              <p:pRg st="3" end="3"/>
                                            </p:txEl>
                                          </p:spTgt>
                                        </p:tgtEl>
                                        <p:attrNameLst>
                                          <p:attrName>style.visibility</p:attrName>
                                        </p:attrNameLst>
                                      </p:cBhvr>
                                      <p:to>
                                        <p:strVal val="visible"/>
                                      </p:to>
                                    </p:set>
                                    <p:animEffect transition="in" filter="blinds(horizontal)">
                                      <p:cBhvr>
                                        <p:cTn id="17" dur="500"/>
                                        <p:tgtEl>
                                          <p:spTgt spid="136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6195">
                                            <p:txEl>
                                              <p:pRg st="5" end="5"/>
                                            </p:txEl>
                                          </p:spTgt>
                                        </p:tgtEl>
                                        <p:attrNameLst>
                                          <p:attrName>style.visibility</p:attrName>
                                        </p:attrNameLst>
                                      </p:cBhvr>
                                      <p:to>
                                        <p:strVal val="visible"/>
                                      </p:to>
                                    </p:set>
                                    <p:animEffect transition="in" filter="blinds(horizontal)">
                                      <p:cBhvr>
                                        <p:cTn id="22" dur="500"/>
                                        <p:tgtEl>
                                          <p:spTgt spid="1361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6195">
                                            <p:txEl>
                                              <p:pRg st="7" end="7"/>
                                            </p:txEl>
                                          </p:spTgt>
                                        </p:tgtEl>
                                        <p:attrNameLst>
                                          <p:attrName>style.visibility</p:attrName>
                                        </p:attrNameLst>
                                      </p:cBhvr>
                                      <p:to>
                                        <p:strVal val="visible"/>
                                      </p:to>
                                    </p:set>
                                    <p:animEffect transition="in" filter="blinds(horizontal)">
                                      <p:cBhvr>
                                        <p:cTn id="27" dur="500"/>
                                        <p:tgtEl>
                                          <p:spTgt spid="13619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6195">
                                            <p:txEl>
                                              <p:pRg st="8" end="8"/>
                                            </p:txEl>
                                          </p:spTgt>
                                        </p:tgtEl>
                                        <p:attrNameLst>
                                          <p:attrName>style.visibility</p:attrName>
                                        </p:attrNameLst>
                                      </p:cBhvr>
                                      <p:to>
                                        <p:strVal val="visible"/>
                                      </p:to>
                                    </p:set>
                                    <p:animEffect transition="in" filter="blinds(horizontal)">
                                      <p:cBhvr>
                                        <p:cTn id="32" dur="500"/>
                                        <p:tgtEl>
                                          <p:spTgt spid="13619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6195">
                                            <p:txEl>
                                              <p:pRg st="9" end="9"/>
                                            </p:txEl>
                                          </p:spTgt>
                                        </p:tgtEl>
                                        <p:attrNameLst>
                                          <p:attrName>style.visibility</p:attrName>
                                        </p:attrNameLst>
                                      </p:cBhvr>
                                      <p:to>
                                        <p:strVal val="visible"/>
                                      </p:to>
                                    </p:set>
                                    <p:animEffect transition="in" filter="blinds(horizontal)">
                                      <p:cBhvr>
                                        <p:cTn id="37" dur="500"/>
                                        <p:tgtEl>
                                          <p:spTgt spid="13619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6195">
                                            <p:txEl>
                                              <p:pRg st="10" end="10"/>
                                            </p:txEl>
                                          </p:spTgt>
                                        </p:tgtEl>
                                        <p:attrNameLst>
                                          <p:attrName>style.visibility</p:attrName>
                                        </p:attrNameLst>
                                      </p:cBhvr>
                                      <p:to>
                                        <p:strVal val="visible"/>
                                      </p:to>
                                    </p:set>
                                    <p:animEffect transition="in" filter="blinds(horizontal)">
                                      <p:cBhvr>
                                        <p:cTn id="42" dur="500"/>
                                        <p:tgtEl>
                                          <p:spTgt spid="136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57200" y="333375"/>
            <a:ext cx="8229600" cy="6335713"/>
          </a:xfrm>
        </p:spPr>
        <p:txBody>
          <a:bodyPr/>
          <a:lstStyle/>
          <a:p>
            <a:pPr>
              <a:lnSpc>
                <a:spcPct val="80000"/>
              </a:lnSpc>
              <a:buFontTx/>
              <a:buNone/>
            </a:pPr>
            <a:r>
              <a:rPr lang="es-MX" sz="1800" b="1"/>
              <a:t>Camarón</a:t>
            </a:r>
            <a:endParaRPr lang="es-MX" sz="1800"/>
          </a:p>
          <a:p>
            <a:pPr>
              <a:lnSpc>
                <a:spcPct val="80000"/>
              </a:lnSpc>
            </a:pPr>
            <a:r>
              <a:rPr lang="es-MX" sz="1800"/>
              <a:t>Esta industria genera aproximadamente unas 17.000 plazas de empleo directo en la región en la provincia de El Oro.</a:t>
            </a:r>
          </a:p>
          <a:p>
            <a:pPr>
              <a:lnSpc>
                <a:spcPct val="80000"/>
              </a:lnSpc>
              <a:buFontTx/>
              <a:buNone/>
            </a:pPr>
            <a:endParaRPr lang="es-MX" sz="1800" b="1"/>
          </a:p>
          <a:p>
            <a:pPr>
              <a:lnSpc>
                <a:spcPct val="80000"/>
              </a:lnSpc>
              <a:buFontTx/>
              <a:buNone/>
            </a:pPr>
            <a:r>
              <a:rPr lang="es-MX" sz="1800" b="1"/>
              <a:t>Forestal</a:t>
            </a:r>
            <a:endParaRPr lang="es-MX" sz="1800"/>
          </a:p>
          <a:p>
            <a:pPr>
              <a:lnSpc>
                <a:spcPct val="80000"/>
              </a:lnSpc>
            </a:pPr>
            <a:r>
              <a:rPr lang="es-MX" sz="1800"/>
              <a:t>Las provincias orientales son las principales productoras de maderas (aproximadamente el 50% de la producción total en conjunto) después de Esmeraldas. Esta industria representa una de las mayores fuentes de ingreso en la región.</a:t>
            </a:r>
          </a:p>
          <a:p>
            <a:pPr>
              <a:lnSpc>
                <a:spcPct val="80000"/>
              </a:lnSpc>
            </a:pPr>
            <a:r>
              <a:rPr lang="es-MX" sz="1800"/>
              <a:t>Se calcula que de las 27 millones de hectáreas que constituyen el territorio nacional, el 47% se encuentra cubierto por bosques (13 millones aproximadamente); de ese porcentaje casi siete millones de hectáreas se encuentran catalogadas como bosques potencialmente productores.</a:t>
            </a:r>
          </a:p>
          <a:p>
            <a:pPr>
              <a:lnSpc>
                <a:spcPct val="80000"/>
              </a:lnSpc>
            </a:pPr>
            <a:r>
              <a:rPr lang="es-MX" sz="1800"/>
              <a:t>La mayor parte son bosques nativos ubicados en la Amazonía (80%), y una tercera parte de los bosques naturales están declarados como zonas protegidas.</a:t>
            </a:r>
          </a:p>
          <a:p>
            <a:pPr>
              <a:lnSpc>
                <a:spcPct val="80000"/>
              </a:lnSpc>
            </a:pPr>
            <a:r>
              <a:rPr lang="es-MX" sz="1800"/>
              <a:t>En 1992, con la creación del Instituto Ecuatoriano Forestal, de Áreas Naturales y Vida Silvestre (INEFAN), se ha venido intentando definir parámetros para que esta actividad sea manejada de manera ecológicamente sustentable y que se respeten las zonas protegidas.</a:t>
            </a:r>
          </a:p>
          <a:p>
            <a:pPr>
              <a:lnSpc>
                <a:spcPct val="80000"/>
              </a:lnSpc>
            </a:pPr>
            <a:r>
              <a:rPr lang="es-MX" sz="1800"/>
              <a:t>Las acciones de protección han empezado a tomar fuerza con la creación de organizaciones no gubernamentales y fundaciones de desarrollo ecológico y social (por ejemplo la fundación Investigación y Desarrollo Amazónico, IDEA, creada en junio de 2001)</a:t>
            </a:r>
            <a:r>
              <a:rPr lang="es-EC"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anim calcmode="lin" valueType="num">
                                      <p:cBhvr additive="base">
                                        <p:cTn id="19"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7219">
                                            <p:txEl>
                                              <p:pRg st="4" end="4"/>
                                            </p:txEl>
                                          </p:spTgt>
                                        </p:tgtEl>
                                        <p:attrNameLst>
                                          <p:attrName>style.visibility</p:attrName>
                                        </p:attrNameLst>
                                      </p:cBhvr>
                                      <p:to>
                                        <p:strVal val="visible"/>
                                      </p:to>
                                    </p:set>
                                    <p:anim calcmode="lin" valueType="num">
                                      <p:cBhvr additive="base">
                                        <p:cTn id="25" dur="5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7219">
                                            <p:txEl>
                                              <p:pRg st="5" end="5"/>
                                            </p:txEl>
                                          </p:spTgt>
                                        </p:tgtEl>
                                        <p:attrNameLst>
                                          <p:attrName>style.visibility</p:attrName>
                                        </p:attrNameLst>
                                      </p:cBhvr>
                                      <p:to>
                                        <p:strVal val="visible"/>
                                      </p:to>
                                    </p:set>
                                    <p:anim calcmode="lin" valueType="num">
                                      <p:cBhvr additive="base">
                                        <p:cTn id="31" dur="5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7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7219">
                                            <p:txEl>
                                              <p:pRg st="6" end="6"/>
                                            </p:txEl>
                                          </p:spTgt>
                                        </p:tgtEl>
                                        <p:attrNameLst>
                                          <p:attrName>style.visibility</p:attrName>
                                        </p:attrNameLst>
                                      </p:cBhvr>
                                      <p:to>
                                        <p:strVal val="visible"/>
                                      </p:to>
                                    </p:set>
                                    <p:anim calcmode="lin" valueType="num">
                                      <p:cBhvr additive="base">
                                        <p:cTn id="37" dur="5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7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7219">
                                            <p:txEl>
                                              <p:pRg st="7" end="7"/>
                                            </p:txEl>
                                          </p:spTgt>
                                        </p:tgtEl>
                                        <p:attrNameLst>
                                          <p:attrName>style.visibility</p:attrName>
                                        </p:attrNameLst>
                                      </p:cBhvr>
                                      <p:to>
                                        <p:strVal val="visible"/>
                                      </p:to>
                                    </p:set>
                                    <p:anim calcmode="lin" valueType="num">
                                      <p:cBhvr additive="base">
                                        <p:cTn id="43" dur="500" fill="hold"/>
                                        <p:tgtEl>
                                          <p:spTgt spid="1372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7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7219">
                                            <p:txEl>
                                              <p:pRg st="8" end="8"/>
                                            </p:txEl>
                                          </p:spTgt>
                                        </p:tgtEl>
                                        <p:attrNameLst>
                                          <p:attrName>style.visibility</p:attrName>
                                        </p:attrNameLst>
                                      </p:cBhvr>
                                      <p:to>
                                        <p:strVal val="visible"/>
                                      </p:to>
                                    </p:set>
                                    <p:anim calcmode="lin" valueType="num">
                                      <p:cBhvr additive="base">
                                        <p:cTn id="49" dur="500" fill="hold"/>
                                        <p:tgtEl>
                                          <p:spTgt spid="13721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7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marL="838200" indent="-838200" algn="l"/>
            <a:r>
              <a:rPr lang="es-ES" sz="1800" b="1"/>
              <a:t>2.2 Recursos </a:t>
            </a:r>
            <a:r>
              <a:rPr lang="es-MX" sz="1800" b="1"/>
              <a:t>hidroeléctricos.</a:t>
            </a:r>
            <a:endParaRPr lang="es-EC" sz="1800" b="1"/>
          </a:p>
        </p:txBody>
      </p:sp>
      <p:pic>
        <p:nvPicPr>
          <p:cNvPr id="138245" name="Picture 5"/>
          <p:cNvPicPr>
            <a:picLocks noChangeAspect="1" noChangeArrowheads="1"/>
          </p:cNvPicPr>
          <p:nvPr>
            <p:ph idx="1"/>
          </p:nvPr>
        </p:nvPicPr>
        <p:blipFill>
          <a:blip r:embed="rId2"/>
          <a:srcRect/>
          <a:stretch>
            <a:fillRect/>
          </a:stretch>
        </p:blipFill>
        <p:spPr>
          <a:xfrm>
            <a:off x="179388" y="1628775"/>
            <a:ext cx="8794750" cy="33909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Rectangle 13"/>
          <p:cNvSpPr>
            <a:spLocks noGrp="1" noChangeArrowheads="1"/>
          </p:cNvSpPr>
          <p:nvPr>
            <p:ph type="body" sz="half" idx="2"/>
          </p:nvPr>
        </p:nvSpPr>
        <p:spPr>
          <a:xfrm>
            <a:off x="4648200" y="333375"/>
            <a:ext cx="4038600" cy="6119813"/>
          </a:xfrm>
        </p:spPr>
        <p:txBody>
          <a:bodyPr/>
          <a:lstStyle/>
          <a:p>
            <a:pPr>
              <a:buFontTx/>
              <a:buNone/>
            </a:pPr>
            <a:r>
              <a:rPr lang="es-ES_tradnl" sz="2000" b="1"/>
              <a:t>Napo:</a:t>
            </a:r>
          </a:p>
          <a:p>
            <a:r>
              <a:rPr lang="es-ES_tradnl" sz="1600"/>
              <a:t>Creada en 1920 como Napo-Pastaza y como Napo el 22 Oct. De 1959</a:t>
            </a:r>
          </a:p>
          <a:p>
            <a:r>
              <a:rPr lang="es-ES_tradnl" sz="1600"/>
              <a:t>Nace en la Cordillera Oriental de los Andes</a:t>
            </a:r>
          </a:p>
          <a:p>
            <a:pPr>
              <a:buFontTx/>
              <a:buNone/>
            </a:pPr>
            <a:endParaRPr lang="es-ES_tradnl" sz="1600"/>
          </a:p>
          <a:p>
            <a:pPr>
              <a:buFontTx/>
              <a:buNone/>
            </a:pPr>
            <a:r>
              <a:rPr lang="es-ES_tradnl" sz="1600"/>
              <a:t>Organización Administrativa:</a:t>
            </a:r>
          </a:p>
          <a:p>
            <a:r>
              <a:rPr lang="es-ES_tradnl" sz="1600"/>
              <a:t>Tiene una extensión de 12,476 Km2</a:t>
            </a:r>
          </a:p>
          <a:p>
            <a:r>
              <a:rPr lang="es-ES_tradnl" sz="1600"/>
              <a:t>79,139 hab.</a:t>
            </a:r>
          </a:p>
          <a:p>
            <a:r>
              <a:rPr lang="es-ES_tradnl" sz="1600"/>
              <a:t>Cuenta con 5 cantones</a:t>
            </a:r>
          </a:p>
          <a:p>
            <a:r>
              <a:rPr lang="es-ES_tradnl" sz="1600"/>
              <a:t>Cuenta con Gobernador (Presidente)</a:t>
            </a:r>
          </a:p>
          <a:p>
            <a:r>
              <a:rPr lang="es-ES_tradnl" sz="1600"/>
              <a:t>Prefecto y 5 Consejeros Prov. (Elección)</a:t>
            </a:r>
          </a:p>
          <a:p>
            <a:r>
              <a:rPr lang="es-ES_tradnl" sz="1600"/>
              <a:t>Cada cantón tiene:</a:t>
            </a:r>
          </a:p>
          <a:p>
            <a:pPr>
              <a:buFontTx/>
              <a:buNone/>
            </a:pPr>
            <a:r>
              <a:rPr lang="es-ES_tradnl" sz="1600"/>
              <a:t>	Alcalde</a:t>
            </a:r>
          </a:p>
          <a:p>
            <a:pPr>
              <a:buFontTx/>
              <a:buNone/>
            </a:pPr>
            <a:r>
              <a:rPr lang="es-ES_tradnl" sz="1600"/>
              <a:t>	5 Concejales municipales</a:t>
            </a:r>
          </a:p>
          <a:p>
            <a:r>
              <a:rPr lang="es-ES_tradnl" sz="1600"/>
              <a:t>La provincia elige</a:t>
            </a:r>
          </a:p>
          <a:p>
            <a:pPr>
              <a:buFontTx/>
              <a:buNone/>
            </a:pPr>
            <a:r>
              <a:rPr lang="es-ES_tradnl" sz="1600"/>
              <a:t>	3 Diputados Prov.</a:t>
            </a:r>
            <a:endParaRPr lang="es-EC" sz="2800"/>
          </a:p>
        </p:txBody>
      </p:sp>
      <p:pic>
        <p:nvPicPr>
          <p:cNvPr id="11278" name="Picture 14" descr="napo"/>
          <p:cNvPicPr>
            <a:picLocks noGrp="1" noChangeAspect="1" noChangeArrowheads="1"/>
          </p:cNvPicPr>
          <p:nvPr>
            <p:ph type="clipArt" sz="half" idx="1"/>
          </p:nvPr>
        </p:nvPicPr>
        <p:blipFill>
          <a:blip r:embed="rId2"/>
          <a:srcRect/>
          <a:stretch>
            <a:fillRect/>
          </a:stretch>
        </p:blipFill>
        <p:spPr>
          <a:xfrm>
            <a:off x="107950" y="1196975"/>
            <a:ext cx="4643438" cy="3441700"/>
          </a:xfrm>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95288" y="0"/>
            <a:ext cx="8229600" cy="346075"/>
          </a:xfrm>
        </p:spPr>
        <p:txBody>
          <a:bodyPr/>
          <a:lstStyle/>
          <a:p>
            <a:pPr marL="838200" indent="-838200" algn="l"/>
            <a:r>
              <a:rPr lang="es-MX" sz="1800" b="1"/>
              <a:t>2.3 R</a:t>
            </a:r>
            <a:r>
              <a:rPr lang="es-ES" sz="1800" b="1"/>
              <a:t>e</a:t>
            </a:r>
            <a:r>
              <a:rPr lang="es-MX" sz="1800" b="1"/>
              <a:t>cursos fluviales.</a:t>
            </a:r>
            <a:endParaRPr lang="es-EC" sz="1800" b="1"/>
          </a:p>
        </p:txBody>
      </p:sp>
      <p:pic>
        <p:nvPicPr>
          <p:cNvPr id="140292" name="Picture 4" descr="ECUADOR copy"/>
          <p:cNvPicPr>
            <a:picLocks noChangeAspect="1" noChangeArrowheads="1"/>
          </p:cNvPicPr>
          <p:nvPr>
            <p:ph idx="1"/>
          </p:nvPr>
        </p:nvPicPr>
        <p:blipFill>
          <a:blip r:embed="rId2"/>
          <a:srcRect/>
          <a:stretch>
            <a:fillRect/>
          </a:stretch>
        </p:blipFill>
        <p:spPr>
          <a:xfrm>
            <a:off x="755650" y="368300"/>
            <a:ext cx="7777163" cy="6400800"/>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4638"/>
            <a:ext cx="8229600" cy="346075"/>
          </a:xfrm>
        </p:spPr>
        <p:txBody>
          <a:bodyPr/>
          <a:lstStyle/>
          <a:p>
            <a:pPr algn="l"/>
            <a:r>
              <a:rPr lang="es-ES" sz="1800" b="1"/>
              <a:t>2.4 Recursos</a:t>
            </a:r>
            <a:r>
              <a:rPr lang="es-MX" sz="1800" b="1"/>
              <a:t> minerales</a:t>
            </a:r>
            <a:r>
              <a:rPr lang="es-EC" sz="1800"/>
              <a:t> </a:t>
            </a:r>
          </a:p>
        </p:txBody>
      </p:sp>
      <p:sp>
        <p:nvSpPr>
          <p:cNvPr id="142339" name="Rectangle 3"/>
          <p:cNvSpPr>
            <a:spLocks noGrp="1" noChangeArrowheads="1"/>
          </p:cNvSpPr>
          <p:nvPr>
            <p:ph type="body" idx="1"/>
          </p:nvPr>
        </p:nvSpPr>
        <p:spPr>
          <a:xfrm>
            <a:off x="457200" y="692150"/>
            <a:ext cx="8229600" cy="5832475"/>
          </a:xfrm>
        </p:spPr>
        <p:txBody>
          <a:bodyPr/>
          <a:lstStyle/>
          <a:p>
            <a:pPr>
              <a:lnSpc>
                <a:spcPct val="80000"/>
              </a:lnSpc>
              <a:buFontTx/>
              <a:buNone/>
            </a:pPr>
            <a:r>
              <a:rPr lang="es-MX" sz="2000" b="1"/>
              <a:t>Petróleo</a:t>
            </a:r>
            <a:endParaRPr lang="es-MX" sz="2000"/>
          </a:p>
          <a:p>
            <a:pPr>
              <a:lnSpc>
                <a:spcPct val="80000"/>
              </a:lnSpc>
            </a:pPr>
            <a:r>
              <a:rPr lang="es-MX" sz="2000"/>
              <a:t>Las provincias orientales de Napo, Orellana y Sucumbíos son las mayores productoras de petróleo, la principal fuente de ingresos del Ecuador. (OCP estimada en USD 1,100 millones).</a:t>
            </a:r>
          </a:p>
          <a:p>
            <a:pPr>
              <a:lnSpc>
                <a:spcPct val="80000"/>
              </a:lnSpc>
            </a:pPr>
            <a:r>
              <a:rPr lang="es-MX" sz="2000"/>
              <a:t>Se ha estimado que la inversión realizada para esta obra generará inversiones adicionales en el campo petrolero de unos USD 2500 millones, para que las compañías productoras puedan alcanzar las metas de transportación a las que se han comprometido para los próximos tres años</a:t>
            </a:r>
            <a:r>
              <a:rPr lang="es-MX" sz="2000">
                <a:hlinkClick r:id="" action="ppaction://noaction"/>
              </a:rPr>
              <a:t>[1]</a:t>
            </a:r>
            <a:endParaRPr lang="es-MX" sz="2000"/>
          </a:p>
          <a:p>
            <a:pPr>
              <a:lnSpc>
                <a:spcPct val="80000"/>
              </a:lnSpc>
            </a:pPr>
            <a:r>
              <a:rPr lang="es-MX" sz="2000"/>
              <a:t>De los excedentes provenientes de los recursos petroleros se alimenta el Fondo de Petrolero de Estabilización, el cual tiene preasignado el 70% para recompra de deuda interna y externa, 20% para estabilización y un 10% para inversión social. </a:t>
            </a:r>
          </a:p>
          <a:p>
            <a:pPr>
              <a:lnSpc>
                <a:spcPct val="80000"/>
              </a:lnSpc>
            </a:pPr>
            <a:r>
              <a:rPr lang="es-MX" sz="2000"/>
              <a:t>De esta última un porcentaje debe adjudicarse a la construcción de vías de comunicación en la región oriental, pero los proyectos de vialidad a gran escala en la zona se mantienen detenidos</a:t>
            </a:r>
            <a:r>
              <a:rPr lang="es-EC" sz="2000"/>
              <a:t> </a:t>
            </a:r>
            <a:br>
              <a:rPr lang="es-EC" sz="2000"/>
            </a:br>
            <a:endParaRPr lang="es-EC" sz="2000"/>
          </a:p>
          <a:p>
            <a:pPr>
              <a:lnSpc>
                <a:spcPct val="80000"/>
              </a:lnSpc>
              <a:buFontTx/>
              <a:buNone/>
            </a:pPr>
            <a:r>
              <a:rPr lang="es-ES" sz="2000">
                <a:hlinkClick r:id="" action="ppaction://noaction"/>
              </a:rPr>
              <a:t>[1]</a:t>
            </a:r>
            <a:r>
              <a:rPr lang="es-ES" sz="2000"/>
              <a:t> Ministerio de Energía y Minas (2001). Estas cifras de inversión</a:t>
            </a:r>
          </a:p>
          <a:p>
            <a:pPr>
              <a:lnSpc>
                <a:spcPct val="80000"/>
              </a:lnSpc>
              <a:buFontTx/>
              <a:buNone/>
            </a:pPr>
            <a:r>
              <a:rPr lang="es-ES" sz="2000"/>
              <a:t>adicional son modestas. En el plan de inversión de las compañías</a:t>
            </a:r>
          </a:p>
          <a:p>
            <a:pPr>
              <a:lnSpc>
                <a:spcPct val="80000"/>
              </a:lnSpc>
              <a:buFontTx/>
              <a:buNone/>
            </a:pPr>
            <a:r>
              <a:rPr lang="es-ES" sz="2000"/>
              <a:t>petrolearas internacionales estas son aproximadamente un total de 3.6</a:t>
            </a:r>
          </a:p>
          <a:p>
            <a:pPr>
              <a:lnSpc>
                <a:spcPct val="80000"/>
              </a:lnSpc>
              <a:buFontTx/>
              <a:buNone/>
            </a:pPr>
            <a:r>
              <a:rPr lang="es-ES" sz="2000"/>
              <a:t>billones de dólares en cinco años</a:t>
            </a:r>
            <a:endParaRPr lang="es-EC" sz="2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a:xfrm>
            <a:off x="457200" y="260350"/>
            <a:ext cx="8229600" cy="5865813"/>
          </a:xfrm>
        </p:spPr>
        <p:txBody>
          <a:bodyPr/>
          <a:lstStyle/>
          <a:p>
            <a:pPr>
              <a:lnSpc>
                <a:spcPct val="80000"/>
              </a:lnSpc>
              <a:buFontTx/>
              <a:buNone/>
            </a:pPr>
            <a:endParaRPr lang="es-MX" sz="2000" b="1"/>
          </a:p>
          <a:p>
            <a:pPr>
              <a:lnSpc>
                <a:spcPct val="80000"/>
              </a:lnSpc>
              <a:buFontTx/>
              <a:buNone/>
            </a:pPr>
            <a:r>
              <a:rPr lang="es-MX" sz="2000" b="1"/>
              <a:t>Oro</a:t>
            </a:r>
          </a:p>
          <a:p>
            <a:pPr>
              <a:lnSpc>
                <a:spcPct val="80000"/>
              </a:lnSpc>
              <a:buFontTx/>
              <a:buNone/>
            </a:pPr>
            <a:endParaRPr lang="es-MX" sz="2000"/>
          </a:p>
          <a:p>
            <a:pPr>
              <a:lnSpc>
                <a:spcPct val="80000"/>
              </a:lnSpc>
            </a:pPr>
            <a:r>
              <a:rPr lang="es-MX" sz="2000"/>
              <a:t>La provincia de El Oro es la principal productora de este mineral, encontrándose en Portovelo el mayor yacimiento (donde se extrae aproximadamente el 60% de la producción nacional en toneladas) </a:t>
            </a:r>
          </a:p>
          <a:p>
            <a:pPr>
              <a:lnSpc>
                <a:spcPct val="80000"/>
              </a:lnSpc>
            </a:pPr>
            <a:r>
              <a:rPr lang="es-MX" sz="2000"/>
              <a:t>Entre las provincias orientales, el principal yacimiento se encuentra en la zona de Nambija, cerca de la ciudad de Zamora (aproximadamente el 15% de la producción nacional).</a:t>
            </a:r>
          </a:p>
          <a:p>
            <a:pPr>
              <a:lnSpc>
                <a:spcPct val="80000"/>
              </a:lnSpc>
            </a:pPr>
            <a:r>
              <a:rPr lang="es-MX" sz="2000"/>
              <a:t>En las provincias de El Oro, y Loja, se encuentran calidades que varían entre 10 y 24 quilates. En la combinación de metales se logra obtener oro blanco (mezcla de oro de 24 quilates, paladio y plata), oro rojo (mezcla de oro de 24 quilates y cobre) y oro verde (mezcla de oro de 24 quilates y plata)</a:t>
            </a:r>
          </a:p>
          <a:p>
            <a:pPr>
              <a:lnSpc>
                <a:spcPct val="80000"/>
              </a:lnSpc>
            </a:pPr>
            <a:r>
              <a:rPr lang="es-MX" sz="2000"/>
              <a:t>Esta producción se destina al consumo interno en su mayoría, y recién en 1992 la actividad exportadora alcanzó niveles considerables; en 1995 se exportó aproximadamente el 45% de la producción total nacional, por un valor de 96 millones de dólares.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3">
                                            <p:txEl>
                                              <p:pRg st="3" end="3"/>
                                            </p:txEl>
                                          </p:spTgt>
                                        </p:tgtEl>
                                        <p:attrNameLst>
                                          <p:attrName>style.visibility</p:attrName>
                                        </p:attrNameLst>
                                      </p:cBhvr>
                                      <p:to>
                                        <p:strVal val="visible"/>
                                      </p:to>
                                    </p:set>
                                    <p:animEffect transition="in" filter="blinds(horizontal)">
                                      <p:cBhvr>
                                        <p:cTn id="7" dur="500"/>
                                        <p:tgtEl>
                                          <p:spTgt spid="14336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3">
                                            <p:txEl>
                                              <p:pRg st="4" end="4"/>
                                            </p:txEl>
                                          </p:spTgt>
                                        </p:tgtEl>
                                        <p:attrNameLst>
                                          <p:attrName>style.visibility</p:attrName>
                                        </p:attrNameLst>
                                      </p:cBhvr>
                                      <p:to>
                                        <p:strVal val="visible"/>
                                      </p:to>
                                    </p:set>
                                    <p:animEffect transition="in" filter="blinds(horizontal)">
                                      <p:cBhvr>
                                        <p:cTn id="12" dur="500"/>
                                        <p:tgtEl>
                                          <p:spTgt spid="1433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63">
                                            <p:txEl>
                                              <p:pRg st="5" end="5"/>
                                            </p:txEl>
                                          </p:spTgt>
                                        </p:tgtEl>
                                        <p:attrNameLst>
                                          <p:attrName>style.visibility</p:attrName>
                                        </p:attrNameLst>
                                      </p:cBhvr>
                                      <p:to>
                                        <p:strVal val="visible"/>
                                      </p:to>
                                    </p:set>
                                    <p:animEffect transition="in" filter="blinds(horizontal)">
                                      <p:cBhvr>
                                        <p:cTn id="17" dur="500"/>
                                        <p:tgtEl>
                                          <p:spTgt spid="14336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63">
                                            <p:txEl>
                                              <p:pRg st="6" end="6"/>
                                            </p:txEl>
                                          </p:spTgt>
                                        </p:tgtEl>
                                        <p:attrNameLst>
                                          <p:attrName>style.visibility</p:attrName>
                                        </p:attrNameLst>
                                      </p:cBhvr>
                                      <p:to>
                                        <p:strVal val="visible"/>
                                      </p:to>
                                    </p:set>
                                    <p:animEffect transition="in" filter="blinds(horizontal)">
                                      <p:cBhvr>
                                        <p:cTn id="22" dur="500"/>
                                        <p:tgtEl>
                                          <p:spTgt spid="143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0"/>
            <a:ext cx="8229600" cy="549275"/>
          </a:xfrm>
        </p:spPr>
        <p:txBody>
          <a:bodyPr/>
          <a:lstStyle/>
          <a:p>
            <a:pPr algn="l"/>
            <a:r>
              <a:rPr lang="es-ES_tradnl" sz="1600" b="1"/>
              <a:t>2.6 Turismo y</a:t>
            </a:r>
            <a:br>
              <a:rPr lang="es-ES_tradnl" sz="1600" b="1"/>
            </a:br>
            <a:r>
              <a:rPr lang="es-ES_tradnl" sz="1600" b="1"/>
              <a:t>      Ecoturismo</a:t>
            </a:r>
            <a:endParaRPr lang="es-EC" sz="1600" b="1"/>
          </a:p>
        </p:txBody>
      </p:sp>
      <p:pic>
        <p:nvPicPr>
          <p:cNvPr id="144388" name="Picture 4"/>
          <p:cNvPicPr>
            <a:picLocks noChangeAspect="1" noChangeArrowheads="1"/>
          </p:cNvPicPr>
          <p:nvPr>
            <p:ph idx="1"/>
          </p:nvPr>
        </p:nvPicPr>
        <p:blipFill>
          <a:blip r:embed="rId2"/>
          <a:srcRect/>
          <a:stretch>
            <a:fillRect/>
          </a:stretch>
        </p:blipFill>
        <p:spPr>
          <a:xfrm>
            <a:off x="2771775" y="115888"/>
            <a:ext cx="5138738" cy="6742112"/>
          </a:xfrm>
          <a:noFill/>
          <a:ln/>
        </p:spPr>
      </p:pic>
      <p:sp>
        <p:nvSpPr>
          <p:cNvPr id="144390" name="Rectangle 6"/>
          <p:cNvSpPr>
            <a:spLocks noChangeArrowheads="1"/>
          </p:cNvSpPr>
          <p:nvPr/>
        </p:nvSpPr>
        <p:spPr bwMode="auto">
          <a:xfrm>
            <a:off x="250825" y="5218113"/>
            <a:ext cx="1944688" cy="1069975"/>
          </a:xfrm>
          <a:prstGeom prst="rect">
            <a:avLst/>
          </a:prstGeom>
          <a:noFill/>
          <a:ln w="9525">
            <a:noFill/>
            <a:miter lim="800000"/>
            <a:headEnd/>
            <a:tailEnd/>
          </a:ln>
          <a:effectLst/>
        </p:spPr>
        <p:txBody>
          <a:bodyPr anchor="ctr">
            <a:spAutoFit/>
          </a:bodyPr>
          <a:lstStyle/>
          <a:p>
            <a:r>
              <a:rPr lang="es-MX" sz="1600"/>
              <a:t>Puntos turísticos más reconocidos en cada provincia</a:t>
            </a:r>
            <a:r>
              <a:rPr lang="es-EC" sz="1600"/>
              <a:t> </a:t>
            </a:r>
          </a:p>
          <a:p>
            <a:r>
              <a:rPr lang="es-ES_tradnl" sz="1600"/>
              <a:t>(Pág. 126)</a:t>
            </a:r>
            <a:endParaRPr lang="es-EC" sz="16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490537"/>
          </a:xfrm>
        </p:spPr>
        <p:txBody>
          <a:bodyPr/>
          <a:lstStyle/>
          <a:p>
            <a:pPr algn="l"/>
            <a:r>
              <a:rPr lang="es-ES_tradnl" sz="2000" b="1"/>
              <a:t>2.7 Recursos Biológicos</a:t>
            </a:r>
            <a:endParaRPr lang="es-EC" sz="2000" b="1"/>
          </a:p>
        </p:txBody>
      </p:sp>
      <p:sp>
        <p:nvSpPr>
          <p:cNvPr id="146435" name="Rectangle 3"/>
          <p:cNvSpPr>
            <a:spLocks noGrp="1" noChangeArrowheads="1"/>
          </p:cNvSpPr>
          <p:nvPr>
            <p:ph type="body" idx="1"/>
          </p:nvPr>
        </p:nvSpPr>
        <p:spPr>
          <a:xfrm>
            <a:off x="457200" y="836613"/>
            <a:ext cx="8229600" cy="5289550"/>
          </a:xfrm>
        </p:spPr>
        <p:txBody>
          <a:bodyPr/>
          <a:lstStyle/>
          <a:p>
            <a:pPr marL="609600" indent="-609600">
              <a:lnSpc>
                <a:spcPct val="80000"/>
              </a:lnSpc>
              <a:buFontTx/>
              <a:buNone/>
            </a:pPr>
            <a:endParaRPr lang="es-MX" sz="1600"/>
          </a:p>
          <a:p>
            <a:pPr marL="609600" indent="-609600">
              <a:lnSpc>
                <a:spcPct val="80000"/>
              </a:lnSpc>
              <a:buFontTx/>
              <a:buNone/>
            </a:pPr>
            <a:r>
              <a:rPr lang="es-MX" sz="1600"/>
              <a:t>Cerca de una docena de países poseen "megadiversidad“ en el mundo</a:t>
            </a:r>
          </a:p>
          <a:p>
            <a:pPr marL="609600" indent="-609600">
              <a:lnSpc>
                <a:spcPct val="80000"/>
              </a:lnSpc>
              <a:buFontTx/>
              <a:buNone/>
            </a:pPr>
            <a:endParaRPr lang="es-MX" sz="1600"/>
          </a:p>
          <a:p>
            <a:pPr marL="609600" indent="-609600">
              <a:lnSpc>
                <a:spcPct val="80000"/>
              </a:lnSpc>
            </a:pPr>
            <a:r>
              <a:rPr lang="es-MX" sz="1600"/>
              <a:t>El Ecuador junto a Colombia, Brasil, México, Perú, Venezuela y Bolivia son los países latinoamericanos líderes mundiales en diversidad y endemismo de especies biológicas. La mayor parte de diversidad se encuentran en la región Oriental.</a:t>
            </a:r>
          </a:p>
          <a:p>
            <a:pPr marL="609600" indent="-609600">
              <a:lnSpc>
                <a:spcPct val="80000"/>
              </a:lnSpc>
              <a:buFontTx/>
              <a:buNone/>
            </a:pPr>
            <a:endParaRPr lang="es-MX" sz="1600"/>
          </a:p>
          <a:p>
            <a:pPr marL="609600" indent="-609600">
              <a:lnSpc>
                <a:spcPct val="80000"/>
              </a:lnSpc>
            </a:pPr>
            <a:r>
              <a:rPr lang="es-MX" sz="1600"/>
              <a:t>Ecuador ocupa el tercer lugar en el mundo en especies de anfibios, el quinto en aves y el sexto en mariposas.</a:t>
            </a:r>
          </a:p>
          <a:p>
            <a:pPr marL="609600" indent="-609600">
              <a:lnSpc>
                <a:spcPct val="80000"/>
              </a:lnSpc>
              <a:buFontTx/>
              <a:buNone/>
            </a:pPr>
            <a:endParaRPr lang="es-MX" sz="1600"/>
          </a:p>
          <a:p>
            <a:pPr marL="609600" indent="-609600">
              <a:lnSpc>
                <a:spcPct val="80000"/>
              </a:lnSpc>
            </a:pPr>
            <a:r>
              <a:rPr lang="es-MX" sz="1600"/>
              <a:t>En relación con los países tropicales, ocupa el segundo en mariposas con 64 especies; el tercero en anfibios con 358 especies; el cuarto en aves y reptiles con 1447 y 345 especies respectivamente; el quinto en primates con 17 especies y el sexto en plantas y mamíferos con 15.000 y 280 especies respectivamente.</a:t>
            </a:r>
          </a:p>
          <a:p>
            <a:pPr marL="609600" indent="-609600">
              <a:lnSpc>
                <a:spcPct val="80000"/>
              </a:lnSpc>
              <a:buFontTx/>
              <a:buNone/>
            </a:pPr>
            <a:endParaRPr lang="es-MX" sz="1600"/>
          </a:p>
          <a:p>
            <a:pPr marL="609600" indent="-609600">
              <a:lnSpc>
                <a:spcPct val="80000"/>
              </a:lnSpc>
            </a:pPr>
            <a:r>
              <a:rPr lang="es-MX" sz="1600"/>
              <a:t>Hay alrededor de 22.000 especies de peces que viven en los ecosistemas marinos y dulceacuícolas de todo el mundo, en el Ecuador son el grupo de vertebrados más diverso después de las aves, pues se han registrado cerca de 1.340 especies. La mayor diversidad está en la Amazonía.</a:t>
            </a:r>
            <a:endParaRPr lang="es-EC"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anim calcmode="lin" valueType="num">
                                      <p:cBhvr additive="base">
                                        <p:cTn id="7"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5">
                                            <p:txEl>
                                              <p:pRg st="3" end="3"/>
                                            </p:txEl>
                                          </p:spTgt>
                                        </p:tgtEl>
                                        <p:attrNameLst>
                                          <p:attrName>style.visibility</p:attrName>
                                        </p:attrNameLst>
                                      </p:cBhvr>
                                      <p:to>
                                        <p:strVal val="visible"/>
                                      </p:to>
                                    </p:set>
                                    <p:anim calcmode="lin" valueType="num">
                                      <p:cBhvr additive="base">
                                        <p:cTn id="13"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5">
                                            <p:txEl>
                                              <p:pRg st="5" end="5"/>
                                            </p:txEl>
                                          </p:spTgt>
                                        </p:tgtEl>
                                        <p:attrNameLst>
                                          <p:attrName>style.visibility</p:attrName>
                                        </p:attrNameLst>
                                      </p:cBhvr>
                                      <p:to>
                                        <p:strVal val="visible"/>
                                      </p:to>
                                    </p:set>
                                    <p:anim calcmode="lin" valueType="num">
                                      <p:cBhvr additive="base">
                                        <p:cTn id="19"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435">
                                            <p:txEl>
                                              <p:pRg st="7" end="7"/>
                                            </p:txEl>
                                          </p:spTgt>
                                        </p:tgtEl>
                                        <p:attrNameLst>
                                          <p:attrName>style.visibility</p:attrName>
                                        </p:attrNameLst>
                                      </p:cBhvr>
                                      <p:to>
                                        <p:strVal val="visible"/>
                                      </p:to>
                                    </p:set>
                                    <p:anim calcmode="lin" valueType="num">
                                      <p:cBhvr additive="base">
                                        <p:cTn id="25" dur="500" fill="hold"/>
                                        <p:tgtEl>
                                          <p:spTgt spid="14643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6435">
                                            <p:txEl>
                                              <p:pRg st="9" end="9"/>
                                            </p:txEl>
                                          </p:spTgt>
                                        </p:tgtEl>
                                        <p:attrNameLst>
                                          <p:attrName>style.visibility</p:attrName>
                                        </p:attrNameLst>
                                      </p:cBhvr>
                                      <p:to>
                                        <p:strVal val="visible"/>
                                      </p:to>
                                    </p:set>
                                    <p:anim calcmode="lin" valueType="num">
                                      <p:cBhvr additive="base">
                                        <p:cTn id="31" dur="500" fill="hold"/>
                                        <p:tgtEl>
                                          <p:spTgt spid="14643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490537"/>
          </a:xfrm>
        </p:spPr>
        <p:txBody>
          <a:bodyPr/>
          <a:lstStyle/>
          <a:p>
            <a:pPr marL="838200" indent="-838200" algn="l"/>
            <a:r>
              <a:rPr lang="es-ES" sz="1800" b="1"/>
              <a:t>3. PROGRAMAS Y BANCO DE INVERSIONES.</a:t>
            </a:r>
            <a:br>
              <a:rPr lang="es-ES" sz="1800" b="1"/>
            </a:br>
            <a:endParaRPr lang="es-EC" sz="1800" b="1"/>
          </a:p>
        </p:txBody>
      </p:sp>
      <p:sp>
        <p:nvSpPr>
          <p:cNvPr id="147459" name="Rectangle 3"/>
          <p:cNvSpPr>
            <a:spLocks noGrp="1" noChangeArrowheads="1"/>
          </p:cNvSpPr>
          <p:nvPr>
            <p:ph type="body" idx="1"/>
          </p:nvPr>
        </p:nvSpPr>
        <p:spPr>
          <a:xfrm>
            <a:off x="457200" y="692150"/>
            <a:ext cx="8229600" cy="5434013"/>
          </a:xfrm>
        </p:spPr>
        <p:txBody>
          <a:bodyPr/>
          <a:lstStyle/>
          <a:p>
            <a:pPr marL="609600" indent="-609600" algn="just">
              <a:lnSpc>
                <a:spcPct val="80000"/>
              </a:lnSpc>
              <a:buFontTx/>
              <a:buNone/>
            </a:pPr>
            <a:r>
              <a:rPr lang="es-MX" sz="1800" b="1"/>
              <a:t>3.1 Proyectos integrales y de desarrollo sustentable.</a:t>
            </a:r>
          </a:p>
          <a:p>
            <a:pPr marL="609600" indent="-609600" algn="just">
              <a:lnSpc>
                <a:spcPct val="80000"/>
              </a:lnSpc>
              <a:buFontTx/>
              <a:buNone/>
            </a:pPr>
            <a:r>
              <a:rPr lang="es-MX" sz="1600"/>
              <a:t>1)	</a:t>
            </a:r>
            <a:r>
              <a:rPr lang="es-MX" sz="1600">
                <a:hlinkClick r:id="rId2" action="ppaction://hlinkfile"/>
              </a:rPr>
              <a:t>Proyectos de Manejo de Cuencas Binacionales y Desarrollo Humano</a:t>
            </a:r>
            <a:endParaRPr lang="es-MX" sz="1600"/>
          </a:p>
          <a:p>
            <a:pPr marL="609600" indent="-609600" algn="just">
              <a:lnSpc>
                <a:spcPct val="80000"/>
              </a:lnSpc>
              <a:buFontTx/>
              <a:buNone/>
            </a:pPr>
            <a:r>
              <a:rPr lang="es-MX" sz="1600"/>
              <a:t>	(USD 125.2 millones)</a:t>
            </a:r>
          </a:p>
          <a:p>
            <a:pPr marL="609600" indent="-609600" algn="just">
              <a:lnSpc>
                <a:spcPct val="80000"/>
              </a:lnSpc>
              <a:buFontTx/>
              <a:buNone/>
            </a:pPr>
            <a:r>
              <a:rPr lang="es-MX" sz="1600"/>
              <a:t>	Tienen por objetivo el manejo técnico y sostenible de las cuencas de ríos binacionales para apoyar la preservación de los ecosistemas, la reforestación, la navegabilidad de ríos, y el desarrollo humano de las poblaciones que las habitan.</a:t>
            </a:r>
          </a:p>
          <a:p>
            <a:pPr marL="609600" indent="-609600" algn="just">
              <a:lnSpc>
                <a:spcPct val="80000"/>
              </a:lnSpc>
              <a:buFontTx/>
              <a:buNone/>
            </a:pPr>
            <a:endParaRPr lang="es-MX" sz="1600"/>
          </a:p>
          <a:p>
            <a:pPr marL="990600" lvl="1" indent="-533400">
              <a:lnSpc>
                <a:spcPct val="80000"/>
              </a:lnSpc>
              <a:buFontTx/>
              <a:buNone/>
            </a:pPr>
            <a:r>
              <a:rPr lang="es-MX" sz="1600" i="1"/>
              <a:t>	Estudios para el manejo de siete cuencas binacionales </a:t>
            </a:r>
            <a:r>
              <a:rPr lang="es-MX" sz="1600"/>
              <a:t>(USD 14.0 millones)</a:t>
            </a:r>
          </a:p>
          <a:p>
            <a:pPr marL="1371600" lvl="2" indent="-457200">
              <a:lnSpc>
                <a:spcPct val="80000"/>
              </a:lnSpc>
              <a:buFontTx/>
              <a:buNone/>
            </a:pPr>
            <a:r>
              <a:rPr lang="es-MX" sz="1600"/>
              <a:t>Catamayo–Chira</a:t>
            </a:r>
          </a:p>
          <a:p>
            <a:pPr marL="1371600" lvl="2" indent="-457200">
              <a:lnSpc>
                <a:spcPct val="80000"/>
              </a:lnSpc>
              <a:buFontTx/>
              <a:buNone/>
            </a:pPr>
            <a:r>
              <a:rPr lang="es-MX" sz="1600"/>
              <a:t>Chinchipe</a:t>
            </a:r>
          </a:p>
          <a:p>
            <a:pPr marL="1371600" lvl="2" indent="-457200">
              <a:lnSpc>
                <a:spcPct val="80000"/>
              </a:lnSpc>
              <a:buFontTx/>
              <a:buNone/>
            </a:pPr>
            <a:r>
              <a:rPr lang="es-MX" sz="1600"/>
              <a:t>Zamora–Santiago</a:t>
            </a:r>
          </a:p>
          <a:p>
            <a:pPr marL="1371600" lvl="2" indent="-457200">
              <a:lnSpc>
                <a:spcPct val="80000"/>
              </a:lnSpc>
              <a:buFontTx/>
              <a:buNone/>
            </a:pPr>
            <a:r>
              <a:rPr lang="es-MX" sz="1600"/>
              <a:t>Morona</a:t>
            </a:r>
          </a:p>
          <a:p>
            <a:pPr marL="1371600" lvl="2" indent="-457200">
              <a:lnSpc>
                <a:spcPct val="80000"/>
              </a:lnSpc>
              <a:buFontTx/>
              <a:buNone/>
            </a:pPr>
            <a:r>
              <a:rPr lang="es-MX" sz="1600"/>
              <a:t>Pastaza</a:t>
            </a:r>
          </a:p>
          <a:p>
            <a:pPr marL="1371600" lvl="2" indent="-457200">
              <a:lnSpc>
                <a:spcPct val="80000"/>
              </a:lnSpc>
              <a:buFontTx/>
              <a:buNone/>
            </a:pPr>
            <a:r>
              <a:rPr lang="es-MX" sz="1600"/>
              <a:t>Pintoyacu–Tigre</a:t>
            </a:r>
          </a:p>
          <a:p>
            <a:pPr marL="1371600" lvl="2" indent="-457200">
              <a:lnSpc>
                <a:spcPct val="80000"/>
              </a:lnSpc>
              <a:buFontTx/>
              <a:buNone/>
            </a:pPr>
            <a:r>
              <a:rPr lang="es-MX" sz="1600"/>
              <a:t>Napo</a:t>
            </a:r>
            <a:endParaRPr lang="es-MX" sz="1600" i="1"/>
          </a:p>
          <a:p>
            <a:pPr marL="1371600" lvl="2" indent="-457200">
              <a:lnSpc>
                <a:spcPct val="80000"/>
              </a:lnSpc>
              <a:buFontTx/>
              <a:buNone/>
            </a:pPr>
            <a:endParaRPr lang="es-MX" sz="1600" i="1"/>
          </a:p>
          <a:p>
            <a:pPr marL="1371600" lvl="2" indent="-457200">
              <a:lnSpc>
                <a:spcPct val="80000"/>
              </a:lnSpc>
              <a:buFontTx/>
              <a:buNone/>
            </a:pPr>
            <a:r>
              <a:rPr lang="es-MX" sz="1600" i="1"/>
              <a:t>Estudios de desarrollo humano de las poblaciones de dichas cuencas (USD 0.3 millones)</a:t>
            </a:r>
          </a:p>
          <a:p>
            <a:pPr marL="1371600" lvl="2" indent="-457200">
              <a:lnSpc>
                <a:spcPct val="80000"/>
              </a:lnSpc>
              <a:buFontTx/>
              <a:buNone/>
            </a:pPr>
            <a:endParaRPr lang="es-MX" sz="1600" i="1"/>
          </a:p>
          <a:p>
            <a:pPr marL="1371600" lvl="2" indent="-457200">
              <a:lnSpc>
                <a:spcPct val="80000"/>
              </a:lnSpc>
              <a:buFontTx/>
              <a:buNone/>
            </a:pPr>
            <a:r>
              <a:rPr lang="es-MX" sz="1600" i="1"/>
              <a:t>Programas integrales para el manejo y desarrollo de estas cuencas (USD 110.9 millones).</a:t>
            </a:r>
            <a:endParaRPr lang="es-EC" sz="1600" i="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457200" y="476250"/>
            <a:ext cx="8229600" cy="5649913"/>
          </a:xfrm>
        </p:spPr>
        <p:txBody>
          <a:bodyPr/>
          <a:lstStyle/>
          <a:p>
            <a:pPr>
              <a:lnSpc>
                <a:spcPct val="80000"/>
              </a:lnSpc>
              <a:buFontTx/>
              <a:buAutoNum type="arabicParenR" startAt="2"/>
            </a:pPr>
            <a:r>
              <a:rPr lang="es-MX" sz="1800" b="1"/>
              <a:t>Programas Nacionales de Desarrollo Productivo de las Regiones Fronterizas (USD 377.4 millones).</a:t>
            </a:r>
          </a:p>
          <a:p>
            <a:pPr>
              <a:lnSpc>
                <a:spcPct val="80000"/>
              </a:lnSpc>
              <a:buFontTx/>
              <a:buNone/>
            </a:pPr>
            <a:endParaRPr lang="es-MX" sz="1800"/>
          </a:p>
          <a:p>
            <a:pPr>
              <a:lnSpc>
                <a:spcPct val="80000"/>
              </a:lnSpc>
            </a:pPr>
            <a:r>
              <a:rPr lang="es-MX" sz="1800"/>
              <a:t>Se orienta a favorecer el desarrollo productivo, incluyendo el desarrollo turístico de la zona fronteriza en armonía con la conservación del medio ambiente. </a:t>
            </a:r>
          </a:p>
          <a:p>
            <a:pPr>
              <a:lnSpc>
                <a:spcPct val="80000"/>
              </a:lnSpc>
            </a:pPr>
            <a:r>
              <a:rPr lang="es-MX" sz="1800"/>
              <a:t>Brindar a los pueblos amazónicos de las zonas fronterizas, el apoyo que necesitan para que sus habitantes puedan dedicarse a actividades agropecuarias, turísticas, y de explotación de recursos naturales, que no dañen el medio ambiente (acuicultura, crianza de peces y de animales, cultivo de frutas tropicales, flores y plantas exóticas, plantas medicinales).</a:t>
            </a:r>
          </a:p>
          <a:p>
            <a:pPr>
              <a:lnSpc>
                <a:spcPct val="80000"/>
              </a:lnSpc>
            </a:pPr>
            <a:r>
              <a:rPr lang="es-MX" sz="1800"/>
              <a:t>Mejorar las condiciones de acceso a los mercados y del transporte terrestre, aéreo y fluvial mediante obras de mejoramiento y/o construcción de caminos rurales, aeropuertos, aeródromos, muelles y puertos</a:t>
            </a:r>
          </a:p>
          <a:p>
            <a:pPr>
              <a:lnSpc>
                <a:spcPct val="80000"/>
              </a:lnSpc>
            </a:pPr>
            <a:r>
              <a:rPr lang="es-MX" sz="1800"/>
              <a:t>Incrementar la oferta de energía eléctrica</a:t>
            </a:r>
          </a:p>
          <a:p>
            <a:pPr>
              <a:lnSpc>
                <a:spcPct val="80000"/>
              </a:lnSpc>
            </a:pPr>
            <a:r>
              <a:rPr lang="es-MX" sz="1800"/>
              <a:t>Ampliar la producción agrícola mediante obras de irrigación y canales de regadío</a:t>
            </a:r>
          </a:p>
          <a:p>
            <a:pPr>
              <a:lnSpc>
                <a:spcPct val="80000"/>
              </a:lnSpc>
            </a:pPr>
            <a:r>
              <a:rPr lang="es-MX" sz="1800"/>
              <a:t>Proyectos de educación pro-ambiental, planes de ordenamiento territorial de las cuencas nacionales de las zonas fronterizas, y estudios de zonificación ecológica y de utilización sostenible de recursos naturales.</a:t>
            </a:r>
            <a:endParaRPr lang="es-EC"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a:xfrm>
            <a:off x="457200" y="404813"/>
            <a:ext cx="8229600" cy="5721350"/>
          </a:xfrm>
        </p:spPr>
        <p:txBody>
          <a:bodyPr/>
          <a:lstStyle/>
          <a:p>
            <a:pPr marL="609600" indent="-609600">
              <a:lnSpc>
                <a:spcPct val="80000"/>
              </a:lnSpc>
              <a:buFontTx/>
              <a:buAutoNum type="arabicParenR" startAt="3"/>
            </a:pPr>
            <a:r>
              <a:rPr lang="es-MX" sz="1800" b="1"/>
              <a:t>Programas Nacionales de Desarrollo Social y Medio Ambiente (USD 526.8 millones)</a:t>
            </a:r>
          </a:p>
          <a:p>
            <a:pPr marL="609600" indent="-609600">
              <a:lnSpc>
                <a:spcPct val="80000"/>
              </a:lnSpc>
              <a:buFontTx/>
              <a:buNone/>
            </a:pPr>
            <a:r>
              <a:rPr lang="es-MX" sz="1800"/>
              <a:t>	Este Programa tiene por finalidad mejorar los niveles de vida de la población, disminuyendo las deficiencias de atención de los servicios básicos (salud, educación, agua potable y alcantarillado, desarrollo urbano, electrificación, y comunicaciones).</a:t>
            </a:r>
          </a:p>
          <a:p>
            <a:pPr marL="609600" indent="-609600">
              <a:lnSpc>
                <a:spcPct val="80000"/>
              </a:lnSpc>
              <a:buFontTx/>
              <a:buNone/>
            </a:pPr>
            <a:r>
              <a:rPr lang="es-MX" sz="1800"/>
              <a:t>	Para la preservación del medio ambiente se han considerado estudios y proyectos destinados a las áreas naturales protegidas, al ordenamiento territorial de microcuencas y al manejo sostenible de recursos naturales, incluyendo proyectos de reforestación y de saneamiento ambiental, y acciones de monitoreo ambiental</a:t>
            </a:r>
            <a:r>
              <a:rPr lang="es-EC" sz="1800"/>
              <a:t>.</a:t>
            </a:r>
            <a:endParaRPr lang="es-MX" sz="1800"/>
          </a:p>
          <a:p>
            <a:pPr marL="609600" indent="-609600">
              <a:lnSpc>
                <a:spcPct val="80000"/>
              </a:lnSpc>
              <a:buFontTx/>
              <a:buNone/>
            </a:pPr>
            <a:endParaRPr lang="es-ES_tradnl" sz="1800"/>
          </a:p>
          <a:p>
            <a:pPr marL="609600" indent="-609600">
              <a:lnSpc>
                <a:spcPct val="80000"/>
              </a:lnSpc>
              <a:buFontTx/>
              <a:buAutoNum type="arabicParenR" startAt="4"/>
            </a:pPr>
            <a:r>
              <a:rPr lang="es-MX" sz="1800" b="1"/>
              <a:t>Creación del Centro de Investigación y Desarrollo Sustentable de la región Amazónica- CRIDAE</a:t>
            </a:r>
          </a:p>
          <a:p>
            <a:pPr marL="990600" lvl="1" indent="-533400">
              <a:lnSpc>
                <a:spcPct val="80000"/>
              </a:lnSpc>
              <a:buFontTx/>
              <a:buNone/>
            </a:pPr>
            <a:r>
              <a:rPr lang="es-MX" sz="1600"/>
              <a:t>   Las actividades que realizará el CIDRAE son:</a:t>
            </a:r>
          </a:p>
          <a:p>
            <a:pPr marL="990600" lvl="1" indent="-533400">
              <a:lnSpc>
                <a:spcPct val="80000"/>
              </a:lnSpc>
              <a:buFontTx/>
              <a:buNone/>
            </a:pPr>
            <a:r>
              <a:rPr lang="es-MX" sz="1600"/>
              <a:t>   Investigación y estudio:</a:t>
            </a:r>
          </a:p>
          <a:p>
            <a:pPr marL="990600" lvl="1" indent="-533400">
              <a:lnSpc>
                <a:spcPct val="80000"/>
              </a:lnSpc>
            </a:pPr>
            <a:r>
              <a:rPr lang="es-MX" sz="1600"/>
              <a:t>Investigar, estudiar, diseñar y aplicar técnicas de uso y manejo sustentable de los recursos disponibles.</a:t>
            </a:r>
          </a:p>
          <a:p>
            <a:pPr marL="990600" lvl="1" indent="-533400">
              <a:lnSpc>
                <a:spcPct val="80000"/>
              </a:lnSpc>
              <a:buFontTx/>
              <a:buNone/>
            </a:pPr>
            <a:r>
              <a:rPr lang="es-MX" sz="1600"/>
              <a:t>   </a:t>
            </a:r>
          </a:p>
          <a:p>
            <a:pPr marL="990600" lvl="1" indent="-533400">
              <a:lnSpc>
                <a:spcPct val="80000"/>
              </a:lnSpc>
              <a:buFontTx/>
              <a:buNone/>
            </a:pPr>
            <a:r>
              <a:rPr lang="es-MX" sz="1600"/>
              <a:t>    Elaboración y diseño:</a:t>
            </a:r>
          </a:p>
          <a:p>
            <a:pPr marL="990600" lvl="1" indent="-533400">
              <a:lnSpc>
                <a:spcPct val="80000"/>
              </a:lnSpc>
            </a:pPr>
            <a:r>
              <a:rPr lang="es-MX" sz="1600"/>
              <a:t>Elaborar técnicas de conservación de germoplasma silvestre y promover su aplicación en la región como mecanismo idóneo de mantener el poliformismo genético de las especies y su biodiversidad, diseñar sistemas de monitoreo y evaluación. Todo esto a nivel nacional e internacional.</a:t>
            </a:r>
            <a:endParaRPr lang="es-EC" sz="16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457200" y="476250"/>
            <a:ext cx="8229600" cy="5649913"/>
          </a:xfrm>
        </p:spPr>
        <p:txBody>
          <a:bodyPr/>
          <a:lstStyle/>
          <a:p>
            <a:pPr>
              <a:lnSpc>
                <a:spcPct val="80000"/>
              </a:lnSpc>
              <a:buFontTx/>
              <a:buNone/>
            </a:pPr>
            <a:endParaRPr lang="es-MX" sz="2000"/>
          </a:p>
          <a:p>
            <a:pPr>
              <a:lnSpc>
                <a:spcPct val="80000"/>
              </a:lnSpc>
              <a:buFontTx/>
              <a:buNone/>
            </a:pPr>
            <a:r>
              <a:rPr lang="es-MX" sz="2000"/>
              <a:t>PRESUPUESTO:</a:t>
            </a:r>
          </a:p>
          <a:p>
            <a:pPr>
              <a:lnSpc>
                <a:spcPct val="80000"/>
              </a:lnSpc>
            </a:pPr>
            <a:r>
              <a:rPr lang="es-MX" sz="2000"/>
              <a:t>Bloque administrativo, aulas y viviendas.	USD 650 000</a:t>
            </a:r>
          </a:p>
          <a:p>
            <a:pPr>
              <a:lnSpc>
                <a:spcPct val="80000"/>
              </a:lnSpc>
              <a:buFontTx/>
              <a:buNone/>
            </a:pPr>
            <a:endParaRPr lang="es-MX" sz="2000"/>
          </a:p>
          <a:p>
            <a:pPr>
              <a:lnSpc>
                <a:spcPct val="80000"/>
              </a:lnSpc>
            </a:pPr>
            <a:r>
              <a:rPr lang="es-MX" sz="2000"/>
              <a:t>Actividades de investigación-desarrollo sustentable. Incluye la</a:t>
            </a:r>
          </a:p>
          <a:p>
            <a:pPr>
              <a:lnSpc>
                <a:spcPct val="80000"/>
              </a:lnSpc>
              <a:buFontTx/>
              <a:buNone/>
            </a:pPr>
            <a:r>
              <a:rPr lang="es-MX" sz="2000"/>
              <a:t>	construcción de invernaderos, construcciones pecuarias, parcelas</a:t>
            </a:r>
          </a:p>
          <a:p>
            <a:pPr>
              <a:lnSpc>
                <a:spcPct val="80000"/>
              </a:lnSpc>
              <a:buFontTx/>
              <a:buNone/>
            </a:pPr>
            <a:r>
              <a:rPr lang="es-MX" sz="2000"/>
              <a:t>	y áreas acuáticas.				USD 650 000</a:t>
            </a:r>
          </a:p>
          <a:p>
            <a:pPr>
              <a:lnSpc>
                <a:spcPct val="80000"/>
              </a:lnSpc>
              <a:buFontTx/>
              <a:buNone/>
            </a:pPr>
            <a:endParaRPr lang="es-MX" sz="2000"/>
          </a:p>
          <a:p>
            <a:pPr>
              <a:lnSpc>
                <a:spcPct val="80000"/>
              </a:lnSpc>
            </a:pPr>
            <a:r>
              <a:rPr lang="es-MX" sz="2000"/>
              <a:t>Capacitación en recursos técnicos, económicos, humanos y de</a:t>
            </a:r>
          </a:p>
          <a:p>
            <a:pPr>
              <a:lnSpc>
                <a:spcPct val="80000"/>
              </a:lnSpc>
              <a:buFontTx/>
              <a:buNone/>
            </a:pPr>
            <a:r>
              <a:rPr lang="es-MX" sz="2000"/>
              <a:t>	infraestructura hacia las comunidades, se promoverá la granja integral					USD 350 000</a:t>
            </a:r>
          </a:p>
          <a:p>
            <a:pPr>
              <a:lnSpc>
                <a:spcPct val="80000"/>
              </a:lnSpc>
              <a:buFontTx/>
              <a:buNone/>
            </a:pPr>
            <a:endParaRPr lang="es-MX" sz="2000"/>
          </a:p>
          <a:p>
            <a:pPr>
              <a:lnSpc>
                <a:spcPct val="80000"/>
              </a:lnSpc>
            </a:pPr>
            <a:r>
              <a:rPr lang="es-MX" sz="2000"/>
              <a:t>Creación de área especializada en comunicación y concierne a</a:t>
            </a:r>
          </a:p>
          <a:p>
            <a:pPr>
              <a:lnSpc>
                <a:spcPct val="80000"/>
              </a:lnSpc>
              <a:buFontTx/>
              <a:buNone/>
            </a:pPr>
            <a:r>
              <a:rPr lang="es-MX" sz="2000"/>
              <a:t>	la sistematización de la información recabada, para publicarlos</a:t>
            </a:r>
          </a:p>
          <a:p>
            <a:pPr>
              <a:lnSpc>
                <a:spcPct val="80000"/>
              </a:lnSpc>
              <a:buFontTx/>
              <a:buNone/>
            </a:pPr>
            <a:r>
              <a:rPr lang="es-MX" sz="2000"/>
              <a:t>	regularmente en medios escritos, televisivos y radiales.</a:t>
            </a:r>
          </a:p>
          <a:p>
            <a:pPr>
              <a:lnSpc>
                <a:spcPct val="80000"/>
              </a:lnSpc>
              <a:buFontTx/>
              <a:buNone/>
            </a:pPr>
            <a:r>
              <a:rPr lang="es-MX" sz="2000"/>
              <a:t>							USD 480 000</a:t>
            </a:r>
            <a:endParaRPr lang="es-EC"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57200" y="620713"/>
            <a:ext cx="8229600" cy="5505450"/>
          </a:xfrm>
        </p:spPr>
        <p:txBody>
          <a:bodyPr/>
          <a:lstStyle/>
          <a:p>
            <a:pPr marL="609600" indent="-609600">
              <a:lnSpc>
                <a:spcPct val="80000"/>
              </a:lnSpc>
              <a:buFontTx/>
              <a:buNone/>
            </a:pPr>
            <a:r>
              <a:rPr lang="es-MX" sz="2000" b="1"/>
              <a:t>5)	Programa de Ordenamiento de la Producción para el Desarrollo Sostenible (USD 27.2 millones y  costos operativos de USD 115.9 millones en un período de seis años y un horizonte de 12 años).</a:t>
            </a:r>
            <a:endParaRPr lang="es-MX" sz="2000"/>
          </a:p>
          <a:p>
            <a:pPr marL="609600" indent="-609600">
              <a:lnSpc>
                <a:spcPct val="80000"/>
              </a:lnSpc>
            </a:pPr>
            <a:r>
              <a:rPr lang="es-MX" sz="2000"/>
              <a:t>Tiene como objetivo ordenar las actividades agroproductivas regionales para encauzarlas en un marco de desarrollo sostenible, mejorando su producción y productividad, e incrementando los ingresos de los campesinos. </a:t>
            </a:r>
          </a:p>
          <a:p>
            <a:pPr marL="609600" indent="-609600">
              <a:lnSpc>
                <a:spcPct val="80000"/>
              </a:lnSpc>
              <a:buFontTx/>
              <a:buNone/>
            </a:pPr>
            <a:r>
              <a:rPr lang="es-MX" sz="2000"/>
              <a:t>	Los proyectos de este Programa son: </a:t>
            </a:r>
          </a:p>
          <a:p>
            <a:pPr marL="609600" indent="-609600">
              <a:lnSpc>
                <a:spcPct val="80000"/>
              </a:lnSpc>
            </a:pPr>
            <a:r>
              <a:rPr lang="es-MX" sz="2000"/>
              <a:t>Módulos de producción por áreas de potencial homogéneo.</a:t>
            </a:r>
          </a:p>
          <a:p>
            <a:pPr marL="609600" indent="-609600">
              <a:lnSpc>
                <a:spcPct val="80000"/>
              </a:lnSpc>
            </a:pPr>
            <a:r>
              <a:rPr lang="es-MX" sz="2000"/>
              <a:t>Procesamiento y comercialización.</a:t>
            </a:r>
          </a:p>
          <a:p>
            <a:pPr marL="609600" indent="-609600">
              <a:lnSpc>
                <a:spcPct val="80000"/>
              </a:lnSpc>
            </a:pPr>
            <a:r>
              <a:rPr lang="es-MX" sz="2000"/>
              <a:t>Introducción y experimentación de especies promisorias.</a:t>
            </a:r>
          </a:p>
          <a:p>
            <a:pPr marL="609600" indent="-609600">
              <a:lnSpc>
                <a:spcPct val="80000"/>
              </a:lnSpc>
            </a:pPr>
            <a:r>
              <a:rPr lang="es-MX" sz="2000"/>
              <a:t>Piscicultura y ordenamiento pesquero.</a:t>
            </a:r>
          </a:p>
          <a:p>
            <a:pPr marL="609600" indent="-609600">
              <a:lnSpc>
                <a:spcPct val="80000"/>
              </a:lnSpc>
            </a:pPr>
            <a:r>
              <a:rPr lang="es-MX" sz="2000"/>
              <a:t>Insumos agropecuarios.</a:t>
            </a:r>
          </a:p>
          <a:p>
            <a:pPr marL="609600" indent="-609600">
              <a:lnSpc>
                <a:spcPct val="80000"/>
              </a:lnSpc>
            </a:pPr>
            <a:r>
              <a:rPr lang="es-MX" sz="2000"/>
              <a:t>Crédito</a:t>
            </a:r>
          </a:p>
          <a:p>
            <a:pPr marL="609600" indent="-609600">
              <a:lnSpc>
                <a:spcPct val="80000"/>
              </a:lnSpc>
            </a:pPr>
            <a:r>
              <a:rPr lang="es-MX" sz="2000"/>
              <a:t>Organización, capacitación y asistencia técnica.</a:t>
            </a:r>
          </a:p>
          <a:p>
            <a:pPr marL="609600" indent="-609600">
              <a:lnSpc>
                <a:spcPct val="80000"/>
              </a:lnSpc>
            </a:pPr>
            <a:r>
              <a:rPr lang="es-MX" sz="2000"/>
              <a:t>Titulación de tierras y protección de áreas de reserva</a:t>
            </a:r>
            <a:r>
              <a:rPr lang="es-EC" sz="20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2"/>
          </p:nvPr>
        </p:nvSpPr>
        <p:spPr>
          <a:xfrm>
            <a:off x="4659313" y="476250"/>
            <a:ext cx="4038600" cy="5905500"/>
          </a:xfrm>
        </p:spPr>
        <p:txBody>
          <a:bodyPr/>
          <a:lstStyle/>
          <a:p>
            <a:pPr>
              <a:buFontTx/>
              <a:buNone/>
            </a:pPr>
            <a:r>
              <a:rPr lang="es-ES_tradnl" sz="2000" b="1"/>
              <a:t>Orellana:</a:t>
            </a:r>
          </a:p>
          <a:p>
            <a:r>
              <a:rPr lang="es-ES_tradnl" sz="1600"/>
              <a:t>Creada el 30 de Julio de 1998</a:t>
            </a:r>
          </a:p>
          <a:p>
            <a:r>
              <a:rPr lang="es-ES_tradnl" sz="1600"/>
              <a:t>Es la Provincia más joven</a:t>
            </a:r>
          </a:p>
          <a:p>
            <a:r>
              <a:rPr lang="es-ES_tradnl" sz="1600"/>
              <a:t>Nace en la Cordillera Oriental de los Andes</a:t>
            </a:r>
          </a:p>
          <a:p>
            <a:pPr>
              <a:buFontTx/>
              <a:buNone/>
            </a:pPr>
            <a:endParaRPr lang="es-ES_tradnl" sz="1600"/>
          </a:p>
          <a:p>
            <a:pPr>
              <a:buFontTx/>
              <a:buNone/>
            </a:pPr>
            <a:r>
              <a:rPr lang="es-ES_tradnl" sz="1600"/>
              <a:t>Organización Administrativa:</a:t>
            </a:r>
          </a:p>
          <a:p>
            <a:r>
              <a:rPr lang="es-ES_tradnl" sz="1600"/>
              <a:t>Tiene una extensión de 21,691 Km2</a:t>
            </a:r>
          </a:p>
          <a:p>
            <a:r>
              <a:rPr lang="es-ES_tradnl" sz="1600"/>
              <a:t>86,493 hab.</a:t>
            </a:r>
          </a:p>
          <a:p>
            <a:r>
              <a:rPr lang="es-ES_tradnl" sz="1600"/>
              <a:t>Cuenta con 4 cantones</a:t>
            </a:r>
          </a:p>
          <a:p>
            <a:r>
              <a:rPr lang="es-ES_tradnl" sz="1600"/>
              <a:t>Cuenta con Gobernador (Presidente)</a:t>
            </a:r>
          </a:p>
          <a:p>
            <a:r>
              <a:rPr lang="es-ES_tradnl" sz="1600"/>
              <a:t>Prefecto y 5 Consejeros Prov. (Elección)</a:t>
            </a:r>
          </a:p>
          <a:p>
            <a:r>
              <a:rPr lang="es-ES_tradnl" sz="1600"/>
              <a:t>Cada cantón tiene:</a:t>
            </a:r>
          </a:p>
          <a:p>
            <a:pPr>
              <a:buFontTx/>
              <a:buNone/>
            </a:pPr>
            <a:r>
              <a:rPr lang="es-ES_tradnl" sz="1600"/>
              <a:t>	Alcalde</a:t>
            </a:r>
          </a:p>
          <a:p>
            <a:pPr>
              <a:buFontTx/>
              <a:buNone/>
            </a:pPr>
            <a:r>
              <a:rPr lang="es-ES_tradnl" sz="1600"/>
              <a:t>	5 Concejales municipales</a:t>
            </a:r>
          </a:p>
          <a:p>
            <a:r>
              <a:rPr lang="es-ES_tradnl" sz="1600"/>
              <a:t>La provincia elige</a:t>
            </a:r>
          </a:p>
          <a:p>
            <a:pPr>
              <a:buFontTx/>
              <a:buNone/>
            </a:pPr>
            <a:r>
              <a:rPr lang="es-ES_tradnl" sz="1600"/>
              <a:t>	2 Diputados Prov.</a:t>
            </a:r>
            <a:endParaRPr lang="es-EC" sz="2800"/>
          </a:p>
        </p:txBody>
      </p:sp>
      <p:pic>
        <p:nvPicPr>
          <p:cNvPr id="16391" name="Picture 7" descr="orellana"/>
          <p:cNvPicPr>
            <a:picLocks noGrp="1" noChangeAspect="1" noChangeArrowheads="1"/>
          </p:cNvPicPr>
          <p:nvPr>
            <p:ph type="clipArt" sz="half" idx="1"/>
          </p:nvPr>
        </p:nvPicPr>
        <p:blipFill>
          <a:blip r:embed="rId2"/>
          <a:srcRect/>
          <a:stretch>
            <a:fillRect/>
          </a:stretch>
        </p:blipFill>
        <p:spPr>
          <a:xfrm>
            <a:off x="107950" y="1563688"/>
            <a:ext cx="4608513" cy="2873375"/>
          </a:xfrm>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457200" y="620713"/>
            <a:ext cx="8229600" cy="5505450"/>
          </a:xfrm>
        </p:spPr>
        <p:txBody>
          <a:bodyPr/>
          <a:lstStyle/>
          <a:p>
            <a:pPr marL="609600" indent="-609600">
              <a:lnSpc>
                <a:spcPct val="80000"/>
              </a:lnSpc>
              <a:buFontTx/>
              <a:buNone/>
            </a:pPr>
            <a:endParaRPr lang="es-MX" sz="2000" b="1"/>
          </a:p>
          <a:p>
            <a:pPr marL="609600" indent="-609600">
              <a:lnSpc>
                <a:spcPct val="80000"/>
              </a:lnSpc>
              <a:buFontTx/>
              <a:buAutoNum type="arabicParenR" startAt="6"/>
            </a:pPr>
            <a:r>
              <a:rPr lang="es-MX" sz="2000" b="1"/>
              <a:t>Proyecto de crianza y preproducción de animales menores en el Cantón Morona provincia de Morona Santiago</a:t>
            </a:r>
          </a:p>
          <a:p>
            <a:pPr marL="609600" indent="-609600">
              <a:lnSpc>
                <a:spcPct val="80000"/>
              </a:lnSpc>
              <a:buFontTx/>
              <a:buNone/>
            </a:pPr>
            <a:r>
              <a:rPr lang="es-MX" sz="2000" b="1"/>
              <a:t>	(Costo de la obra USD 160100).</a:t>
            </a:r>
            <a:endParaRPr lang="es-EC" sz="2000"/>
          </a:p>
          <a:p>
            <a:pPr marL="609600" indent="-609600">
              <a:lnSpc>
                <a:spcPct val="80000"/>
              </a:lnSpc>
            </a:pPr>
            <a:r>
              <a:rPr lang="es-ES_tradnl" sz="2000"/>
              <a:t>El proyecto sería un plan piloto, el que con el tiempo sería aplicado en toda la región amazónica</a:t>
            </a:r>
          </a:p>
          <a:p>
            <a:pPr marL="609600" indent="-609600">
              <a:lnSpc>
                <a:spcPct val="80000"/>
              </a:lnSpc>
            </a:pPr>
            <a:r>
              <a:rPr lang="es-MX" sz="2000"/>
              <a:t>El proyecto busca impulsar un nuevo modelo de desarrollo en la región, con el objeto de que las comunidades involucradas mejoren sus ingresos económicos y no se destruya el habitad amazónico</a:t>
            </a:r>
          </a:p>
          <a:p>
            <a:pPr marL="609600" indent="-609600">
              <a:lnSpc>
                <a:spcPct val="80000"/>
              </a:lnSpc>
            </a:pPr>
            <a:r>
              <a:rPr lang="es-MX" sz="2000"/>
              <a:t>Tiene como meta dotar de pies de cría para el incremento de animales menores, en la medida en que las comunidades de base busquen alternativas de producción, que les permita incrementar y mejorar su dieta alimenticia y el consumo de proteína animal.</a:t>
            </a:r>
          </a:p>
          <a:p>
            <a:pPr marL="609600" indent="-609600">
              <a:lnSpc>
                <a:spcPct val="80000"/>
              </a:lnSpc>
            </a:pPr>
            <a:r>
              <a:rPr lang="es-MX" sz="2000"/>
              <a:t>El proyecto, se orientará hacia las comunidades de campesinos e indígenas.</a:t>
            </a:r>
          </a:p>
          <a:p>
            <a:pPr marL="609600" indent="-609600">
              <a:lnSpc>
                <a:spcPct val="80000"/>
              </a:lnSpc>
            </a:pPr>
            <a:r>
              <a:rPr lang="es-MX" sz="2000"/>
              <a:t>El proyecto piloto incluye la construcción de la estación piscícola, porquerizas, galpones para cría de cuyes y aves de corral.</a:t>
            </a:r>
            <a:endParaRPr lang="es-EC"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8229600" cy="417512"/>
          </a:xfrm>
        </p:spPr>
        <p:txBody>
          <a:bodyPr/>
          <a:lstStyle/>
          <a:p>
            <a:pPr algn="l"/>
            <a:r>
              <a:rPr lang="es-ES_tradnl" sz="2000" b="1"/>
              <a:t>3.3 </a:t>
            </a:r>
            <a:r>
              <a:rPr lang="es-ES" sz="2000" b="1"/>
              <a:t>Proyectos de infraestructura vial y fluvial</a:t>
            </a:r>
            <a:r>
              <a:rPr lang="es-EC" sz="2000"/>
              <a:t> </a:t>
            </a:r>
            <a:r>
              <a:rPr lang="es-EC" sz="1200"/>
              <a:t>(Pág. 151)</a:t>
            </a:r>
          </a:p>
        </p:txBody>
      </p:sp>
      <p:sp>
        <p:nvSpPr>
          <p:cNvPr id="153603" name="Rectangle 3"/>
          <p:cNvSpPr>
            <a:spLocks noGrp="1" noChangeArrowheads="1"/>
          </p:cNvSpPr>
          <p:nvPr>
            <p:ph type="body" idx="1"/>
          </p:nvPr>
        </p:nvSpPr>
        <p:spPr>
          <a:xfrm>
            <a:off x="457200" y="836613"/>
            <a:ext cx="8229600" cy="5616575"/>
          </a:xfrm>
        </p:spPr>
        <p:txBody>
          <a:bodyPr/>
          <a:lstStyle/>
          <a:p>
            <a:pPr marL="609600" indent="-609600">
              <a:lnSpc>
                <a:spcPct val="80000"/>
              </a:lnSpc>
              <a:buFontTx/>
              <a:buNone/>
            </a:pPr>
            <a:r>
              <a:rPr lang="es-MX" sz="1800" b="1"/>
              <a:t>1)	Estudios hidromorfológicos para la navegación (USD 6.4 millones)</a:t>
            </a:r>
            <a:endParaRPr lang="es-MX" sz="1800"/>
          </a:p>
          <a:p>
            <a:pPr marL="609600" indent="-609600">
              <a:lnSpc>
                <a:spcPct val="80000"/>
              </a:lnSpc>
              <a:buFontTx/>
              <a:buNone/>
            </a:pPr>
            <a:r>
              <a:rPr lang="es-MX" sz="1800"/>
              <a:t>	Para optimizar el uso binacional de la red fluvial de la región fronteriza como medio de transporte de personas y mercancías.</a:t>
            </a:r>
          </a:p>
          <a:p>
            <a:pPr marL="609600" indent="-609600">
              <a:lnSpc>
                <a:spcPct val="80000"/>
              </a:lnSpc>
              <a:buFontTx/>
              <a:buNone/>
            </a:pPr>
            <a:endParaRPr lang="es-MX" sz="1800" b="1"/>
          </a:p>
          <a:p>
            <a:pPr marL="609600" indent="-609600">
              <a:lnSpc>
                <a:spcPct val="80000"/>
              </a:lnSpc>
              <a:buFontTx/>
              <a:buNone/>
            </a:pPr>
            <a:r>
              <a:rPr lang="es-MX" sz="1800" b="1"/>
              <a:t>2)	Proyecto binacional Catamayo-Chira (USD 7.33 millones)</a:t>
            </a:r>
            <a:endParaRPr lang="es-MX" sz="1800"/>
          </a:p>
          <a:p>
            <a:pPr marL="609600" indent="-609600">
              <a:lnSpc>
                <a:spcPct val="80000"/>
              </a:lnSpc>
              <a:buFontTx/>
              <a:buNone/>
            </a:pPr>
            <a:r>
              <a:rPr lang="es-MX" sz="1800"/>
              <a:t>	El Proyecto busca la gestión integral de la cuenca binacional Catamayo-Chira</a:t>
            </a:r>
          </a:p>
          <a:p>
            <a:pPr marL="609600" indent="-609600">
              <a:lnSpc>
                <a:spcPct val="80000"/>
              </a:lnSpc>
              <a:buFontTx/>
              <a:buNone/>
            </a:pPr>
            <a:r>
              <a:rPr lang="es-MX" sz="1800"/>
              <a:t>	El proyecto comprende:</a:t>
            </a:r>
          </a:p>
          <a:p>
            <a:pPr marL="609600" indent="-609600">
              <a:lnSpc>
                <a:spcPct val="80000"/>
              </a:lnSpc>
            </a:pPr>
            <a:r>
              <a:rPr lang="es-MX" sz="1800"/>
              <a:t>Área de ordenamiento de la cuenca.- Lograr el ordenamiento de la cuenca binacional que permita en el medio y largo plazo un mejor uso y aprovechamiento compartido de los recursos.  </a:t>
            </a:r>
          </a:p>
          <a:p>
            <a:pPr marL="609600" indent="-609600">
              <a:lnSpc>
                <a:spcPct val="80000"/>
              </a:lnSpc>
            </a:pPr>
            <a:r>
              <a:rPr lang="es-MX" sz="1800"/>
              <a:t>Integración de redes institucionales.- Alcanzar la complementación técnica de los organismos públicos y privados vinculados al manejo de cuencas hidrográficas, fortaleciendo la institucionalidad.  </a:t>
            </a:r>
          </a:p>
          <a:p>
            <a:pPr marL="609600" indent="-609600">
              <a:lnSpc>
                <a:spcPct val="80000"/>
              </a:lnSpc>
            </a:pPr>
            <a:r>
              <a:rPr lang="es-MX" sz="1800"/>
              <a:t>Área de organismo de gestión binacional.- Partiendo del reforzamiento de los respectivos organismos nacionales que tienen responsabilidades en el manejo y gestión de cuencas, se diseñará un organismo de gestión binacional de la cuenca Catamayo Chira.  </a:t>
            </a:r>
          </a:p>
          <a:p>
            <a:pPr marL="609600" indent="-609600">
              <a:lnSpc>
                <a:spcPct val="80000"/>
              </a:lnSpc>
            </a:pPr>
            <a:r>
              <a:rPr lang="es-MX" sz="1800"/>
              <a:t>Área de desarrollo productivo.- Realizar acciones de mejora y diversificación de los actuales sistemas productivos y lograr el desarrollo sostenible de la población.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457200" y="404813"/>
            <a:ext cx="8229600" cy="6119812"/>
          </a:xfrm>
        </p:spPr>
        <p:txBody>
          <a:bodyPr/>
          <a:lstStyle/>
          <a:p>
            <a:pPr marL="609600" indent="-609600">
              <a:lnSpc>
                <a:spcPct val="80000"/>
              </a:lnSpc>
              <a:buFontTx/>
              <a:buNone/>
            </a:pPr>
            <a:r>
              <a:rPr lang="es-MX" sz="1800" b="1"/>
              <a:t>3)	Vía interoceánica de integración comercial Brasil-Ecuador-Perú</a:t>
            </a:r>
            <a:endParaRPr lang="es-MX" sz="1800"/>
          </a:p>
          <a:p>
            <a:pPr marL="609600" indent="-609600">
              <a:lnSpc>
                <a:spcPct val="80000"/>
              </a:lnSpc>
              <a:buFontTx/>
              <a:buNone/>
            </a:pPr>
            <a:r>
              <a:rPr lang="es-MX" sz="1800"/>
              <a:t>	Este proyecto consiste en abrir vías entre el océano Pacífico y el Atlántico. La propuesta del Ecuador permitirá unir el puerto amazónico de Manaos con Ecuador y con la costa norte de Perú, por lo que Brasil se encuentra muy interesado puesto que bajaría sus costos de transporte.</a:t>
            </a:r>
          </a:p>
          <a:p>
            <a:pPr marL="609600" indent="-609600">
              <a:lnSpc>
                <a:spcPct val="80000"/>
              </a:lnSpc>
              <a:buFontTx/>
              <a:buNone/>
            </a:pPr>
            <a:r>
              <a:rPr lang="es-MX" sz="1800"/>
              <a:t>	</a:t>
            </a:r>
          </a:p>
          <a:p>
            <a:pPr marL="609600" indent="-609600">
              <a:lnSpc>
                <a:spcPct val="80000"/>
              </a:lnSpc>
              <a:buFontTx/>
              <a:buNone/>
            </a:pPr>
            <a:r>
              <a:rPr lang="es-MX" sz="1800"/>
              <a:t>	Con respecto a este proyecto la Autoridad Portuaria de Manta se ha pronunciado, proponiendo una expansión de su puerto para tener una terminal exterior en aguas profundas con instalación de grúas; este puerto ampliado tendría una longitud de 310 metros y profundidad de 17 metros, costando un total de </a:t>
            </a:r>
            <a:r>
              <a:rPr lang="es-MX" sz="1800" b="1"/>
              <a:t>135’996,240 USD.</a:t>
            </a:r>
            <a:r>
              <a:rPr lang="es-EC" sz="1800"/>
              <a:t> </a:t>
            </a:r>
          </a:p>
          <a:p>
            <a:pPr marL="609600" indent="-609600">
              <a:lnSpc>
                <a:spcPct val="80000"/>
              </a:lnSpc>
              <a:buFontTx/>
              <a:buNone/>
            </a:pPr>
            <a:endParaRPr lang="es-MX" sz="1800"/>
          </a:p>
          <a:p>
            <a:pPr marL="609600" indent="-609600">
              <a:lnSpc>
                <a:spcPct val="80000"/>
              </a:lnSpc>
              <a:buFontTx/>
              <a:buNone/>
            </a:pPr>
            <a:r>
              <a:rPr lang="es-MX" sz="1800"/>
              <a:t>	Otra parte de este proyecto consistirá en tres puntos para crear infraestructura portuaria fluvial y aeroportuaria en la hidrovía “Río Napo” y consisten en:</a:t>
            </a:r>
          </a:p>
          <a:p>
            <a:pPr marL="609600" indent="-609600">
              <a:lnSpc>
                <a:spcPct val="80000"/>
              </a:lnSpc>
            </a:pPr>
            <a:r>
              <a:rPr lang="es-MX" sz="1800"/>
              <a:t>Crear facilidades portuarias y aeroportuarias en el puerto fluvial de “Francisco de Orellana”.</a:t>
            </a:r>
          </a:p>
          <a:p>
            <a:pPr marL="609600" indent="-609600">
              <a:lnSpc>
                <a:spcPct val="80000"/>
              </a:lnSpc>
            </a:pPr>
            <a:r>
              <a:rPr lang="es-MX" sz="1800"/>
              <a:t>Brindar el servicio de un puerto fluvial de altas prestaciones en Nuevo Rocafuerte.</a:t>
            </a:r>
          </a:p>
          <a:p>
            <a:pPr marL="609600" indent="-609600">
              <a:lnSpc>
                <a:spcPct val="80000"/>
              </a:lnSpc>
            </a:pPr>
            <a:r>
              <a:rPr lang="es-MX" sz="1800"/>
              <a:t>Proveer permanentemente  del servicio de telecomunicaciones y energía eléctrica para toda la población ecuatoriana-peruana a lo largo de la hidrovía.</a:t>
            </a:r>
          </a:p>
          <a:p>
            <a:pPr marL="609600" indent="-609600">
              <a:lnSpc>
                <a:spcPct val="80000"/>
              </a:lnSpc>
              <a:buFontTx/>
              <a:buNone/>
            </a:pPr>
            <a:r>
              <a:rPr lang="es-MX" sz="1800"/>
              <a:t>	Este proyecto tiene un monto de inversión aproximado de </a:t>
            </a:r>
            <a:r>
              <a:rPr lang="es-MX" sz="1800" b="1"/>
              <a:t>137’800,000 USD</a:t>
            </a:r>
            <a:r>
              <a:rPr lang="es-MX" sz="1800"/>
              <a:t> dispuesto en cuatro etapa</a:t>
            </a:r>
            <a:r>
              <a:rPr lang="es-EC" sz="140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457200" y="404813"/>
            <a:ext cx="8229600" cy="5721350"/>
          </a:xfrm>
        </p:spPr>
        <p:txBody>
          <a:bodyPr/>
          <a:lstStyle/>
          <a:p>
            <a:pPr>
              <a:buFontTx/>
              <a:buNone/>
            </a:pPr>
            <a:r>
              <a:rPr lang="es-MX" sz="1800"/>
              <a:t>	</a:t>
            </a:r>
          </a:p>
          <a:p>
            <a:pPr>
              <a:buFontTx/>
              <a:buNone/>
            </a:pPr>
            <a:r>
              <a:rPr lang="es-MX" sz="1800"/>
              <a:t>	</a:t>
            </a:r>
          </a:p>
          <a:p>
            <a:pPr>
              <a:buFontTx/>
              <a:buNone/>
            </a:pPr>
            <a:r>
              <a:rPr lang="es-MX" sz="1800"/>
              <a:t>	Una propuesta adicional dada por el mismo </a:t>
            </a:r>
            <a:r>
              <a:rPr lang="es-EC" sz="1800"/>
              <a:t>Ministerio</a:t>
            </a:r>
            <a:r>
              <a:rPr lang="es-MX" sz="1800"/>
              <a:t> de Obras Públicas para fortalecer el proyecto es crear una infraestructura ferroviaria que crearía una vía de acceso inmediato y alternativa a la terrestre con un monto total de inversión de </a:t>
            </a:r>
            <a:r>
              <a:rPr lang="es-MX" sz="1800" b="1"/>
              <a:t>396’000,000 USD</a:t>
            </a:r>
            <a:r>
              <a:rPr lang="es-MX" sz="1800"/>
              <a:t>, dispuestas en dos tramos:</a:t>
            </a:r>
          </a:p>
          <a:p>
            <a:r>
              <a:rPr lang="es-MX" sz="1800"/>
              <a:t>El tramo Manta-Quevedo con una longitud total de vía de 178 Km. y</a:t>
            </a:r>
          </a:p>
          <a:p>
            <a:r>
              <a:rPr lang="es-MX" sz="1800"/>
              <a:t>El tramo Quito-Francisco de Orellana con una longitud total de vía de 218 Km.</a:t>
            </a:r>
            <a:r>
              <a:rPr lang="es-EC" sz="180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457200" y="476250"/>
            <a:ext cx="8229600" cy="5649913"/>
          </a:xfrm>
        </p:spPr>
        <p:txBody>
          <a:bodyPr/>
          <a:lstStyle/>
          <a:p>
            <a:pPr marL="609600" indent="-609600">
              <a:lnSpc>
                <a:spcPct val="90000"/>
              </a:lnSpc>
              <a:buFontTx/>
              <a:buNone/>
            </a:pPr>
            <a:r>
              <a:rPr lang="es-MX" sz="1800" b="1"/>
              <a:t>4)	Cinco Ejes Viales de Integración Fronteriza (USD 812 millones)</a:t>
            </a:r>
            <a:endParaRPr lang="es-MX" sz="1800"/>
          </a:p>
          <a:p>
            <a:pPr marL="609600" indent="-609600">
              <a:lnSpc>
                <a:spcPct val="90000"/>
              </a:lnSpc>
              <a:buFontTx/>
              <a:buNone/>
            </a:pPr>
            <a:r>
              <a:rPr lang="es-MX" sz="1800"/>
              <a:t>	Los proyectos tienen por objetivo conformar una red permanente de conexión de la zona fronteriza indispensable en la nueva etapa de relación entre los dos países. Se han considerado cinco ejes viales, de los cuales cuatro corresponden al mejoramiento y ampliación de carreteras existentes:</a:t>
            </a:r>
          </a:p>
          <a:p>
            <a:pPr marL="609600" indent="-609600">
              <a:lnSpc>
                <a:spcPct val="90000"/>
              </a:lnSpc>
              <a:buFontTx/>
              <a:buNone/>
            </a:pPr>
            <a:endParaRPr lang="es-MX" sz="1800"/>
          </a:p>
          <a:p>
            <a:pPr marL="609600" indent="-609600">
              <a:lnSpc>
                <a:spcPct val="90000"/>
              </a:lnSpc>
            </a:pPr>
            <a:r>
              <a:rPr lang="es-MX" sz="1800"/>
              <a:t>Eje Guayaquil-Piura 		(USD 33.0 millones)</a:t>
            </a:r>
          </a:p>
          <a:p>
            <a:pPr marL="609600" indent="-609600">
              <a:lnSpc>
                <a:spcPct val="90000"/>
              </a:lnSpc>
            </a:pPr>
            <a:r>
              <a:rPr lang="es-MX" sz="1800"/>
              <a:t>Eje Arenillas-Sullana 	(USD 69.6 millones)</a:t>
            </a:r>
          </a:p>
          <a:p>
            <a:pPr marL="609600" indent="-609600">
              <a:lnSpc>
                <a:spcPct val="90000"/>
              </a:lnSpc>
            </a:pPr>
            <a:r>
              <a:rPr lang="es-MX" sz="1800"/>
              <a:t>Eje Loja-Sullana 		(USD 71.3 millones) </a:t>
            </a:r>
          </a:p>
          <a:p>
            <a:pPr marL="609600" indent="-609600">
              <a:lnSpc>
                <a:spcPct val="90000"/>
              </a:lnSpc>
            </a:pPr>
            <a:r>
              <a:rPr lang="es-MX" sz="1800"/>
              <a:t>Eje Loja-Saramiriza 		(USD 263.7 millones)</a:t>
            </a:r>
          </a:p>
          <a:p>
            <a:pPr marL="609600" indent="-609600">
              <a:lnSpc>
                <a:spcPct val="90000"/>
              </a:lnSpc>
            </a:pPr>
            <a:r>
              <a:rPr lang="es-MX" sz="1800"/>
              <a:t>Carretera Nueva 		(USD 374.4 millones)</a:t>
            </a:r>
            <a:endParaRPr lang="es-EC" sz="18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457200" y="260350"/>
            <a:ext cx="8229600" cy="6192838"/>
          </a:xfrm>
        </p:spPr>
        <p:txBody>
          <a:bodyPr/>
          <a:lstStyle/>
          <a:p>
            <a:pPr marL="609600" indent="-609600">
              <a:buFontTx/>
              <a:buNone/>
            </a:pPr>
            <a:endParaRPr lang="es-MX" sz="1800" b="1"/>
          </a:p>
          <a:p>
            <a:pPr marL="609600" indent="-609600">
              <a:buFontTx/>
              <a:buNone/>
            </a:pPr>
            <a:r>
              <a:rPr lang="es-MX" sz="1800" b="1"/>
              <a:t>5)	Mantenimiento y pavimentación (en las partes faltantes) de estructura vial primaria y secundaria de las provincias de Sucumbíos, Napo, Orellana y Pastaza para una mayor integración comercial.</a:t>
            </a:r>
          </a:p>
          <a:p>
            <a:pPr marL="609600" indent="-609600"/>
            <a:r>
              <a:rPr lang="es-MX" sz="1800"/>
              <a:t>La red total de estas Provincias tiene aproximadamente 1082 Km. </a:t>
            </a:r>
          </a:p>
          <a:p>
            <a:pPr marL="609600" indent="-609600"/>
            <a:r>
              <a:rPr lang="es-MX" sz="1800"/>
              <a:t>Existen dos circuitos principales que unirían a este segmento de la región fronteriza con las principales ciudades cercanas y son:</a:t>
            </a:r>
            <a:endParaRPr lang="es-MX" sz="1800" b="1" i="1"/>
          </a:p>
          <a:p>
            <a:pPr marL="609600" indent="-609600"/>
            <a:r>
              <a:rPr lang="es-MX" sz="1800" b="1" i="1"/>
              <a:t>Primer circuito</a:t>
            </a:r>
            <a:r>
              <a:rPr lang="es-MX" sz="1800"/>
              <a:t>.- Este primer circuito se conectaría con las vías de la Sierra, en los tramos Quito-Baeza-Puyo-Ambato-Quito.</a:t>
            </a:r>
            <a:endParaRPr lang="es-MX" sz="1800" b="1" i="1"/>
          </a:p>
          <a:p>
            <a:pPr marL="609600" indent="-609600"/>
            <a:r>
              <a:rPr lang="es-MX" sz="1800" b="1" i="1"/>
              <a:t>Segundo circuito.-</a:t>
            </a:r>
            <a:r>
              <a:rPr lang="es-MX" sz="1800"/>
              <a:t> Que enlazaría a Baeza-Lago Agrio-Coca-Tena-Baeza. De este segundo circuito se desprenden ramales al norte (a Bermejo, río San Miguel), al este (a Tipishca y Shushufindi) y al sur (río Shiripuno). </a:t>
            </a:r>
            <a:endParaRPr lang="es-EC" sz="1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457200" y="1125538"/>
            <a:ext cx="8229600" cy="5000625"/>
          </a:xfrm>
        </p:spPr>
        <p:txBody>
          <a:bodyPr/>
          <a:lstStyle/>
          <a:p>
            <a:pPr marL="609600" indent="-609600">
              <a:lnSpc>
                <a:spcPct val="90000"/>
              </a:lnSpc>
              <a:buFontTx/>
              <a:buNone/>
            </a:pPr>
            <a:r>
              <a:rPr lang="es-MX" sz="1800" b="1"/>
              <a:t>1) 	Proyecto Puyango-Tumbes (USD 321.5 millones)</a:t>
            </a:r>
            <a:endParaRPr lang="es-MX" sz="1800"/>
          </a:p>
          <a:p>
            <a:pPr marL="609600" indent="-609600">
              <a:lnSpc>
                <a:spcPct val="90000"/>
              </a:lnSpc>
            </a:pPr>
            <a:r>
              <a:rPr lang="es-MX" sz="1800"/>
              <a:t>Su finalidad es el aprovechamiento conjunto de las aguas del mismo río, llamado Puyango en Ecuador y Tumbes en Perú, mediante represas que permitirán el manejo de aguas para ampliar la oferta energética, actualmente deficitaria en un 50%, e irrigar tierras con gran potencial agrícola.</a:t>
            </a:r>
          </a:p>
          <a:p>
            <a:pPr marL="609600" indent="-609600">
              <a:lnSpc>
                <a:spcPct val="90000"/>
              </a:lnSpc>
            </a:pPr>
            <a:r>
              <a:rPr lang="es-MX" sz="1800"/>
              <a:t>En el nuevo contexto de paz, se ha decidido replantear el proyecto sobre la base de criterios técnicos y económicos, por lo que se realizará un estudio de prefactibilidad económica para definir la mejor alternativa. Este sector es referente al limite fronterizo entre la parte oeste de la provincia de Loja (Ecuador) y el Perú.</a:t>
            </a:r>
            <a:endParaRPr lang="es-EC" sz="1800"/>
          </a:p>
        </p:txBody>
      </p:sp>
      <p:sp>
        <p:nvSpPr>
          <p:cNvPr id="158724" name="Rectangle 4"/>
          <p:cNvSpPr>
            <a:spLocks noChangeArrowheads="1"/>
          </p:cNvSpPr>
          <p:nvPr/>
        </p:nvSpPr>
        <p:spPr bwMode="auto">
          <a:xfrm>
            <a:off x="323850" y="620713"/>
            <a:ext cx="4870450" cy="366712"/>
          </a:xfrm>
          <a:prstGeom prst="rect">
            <a:avLst/>
          </a:prstGeom>
          <a:noFill/>
          <a:ln w="9525">
            <a:noFill/>
            <a:miter lim="800000"/>
            <a:headEnd/>
            <a:tailEnd/>
          </a:ln>
          <a:effectLst/>
        </p:spPr>
        <p:txBody>
          <a:bodyPr anchor="ctr">
            <a:spAutoFit/>
          </a:bodyPr>
          <a:lstStyle/>
          <a:p>
            <a:pPr>
              <a:tabLst>
                <a:tab pos="630238" algn="l"/>
              </a:tabLst>
            </a:pPr>
            <a:r>
              <a:rPr lang="es-ES" b="1"/>
              <a:t>3.4	Proyectos de generación eléctrica.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274638"/>
            <a:ext cx="8229600" cy="633412"/>
          </a:xfrm>
        </p:spPr>
        <p:txBody>
          <a:bodyPr/>
          <a:lstStyle/>
          <a:p>
            <a:pPr algn="l"/>
            <a:r>
              <a:rPr lang="es-ES_tradnl" sz="1800" b="1"/>
              <a:t>CONCLUSIONES Y RECOMENDACIONES</a:t>
            </a:r>
            <a:endParaRPr lang="es-EC" sz="1800" b="1"/>
          </a:p>
        </p:txBody>
      </p:sp>
      <p:sp>
        <p:nvSpPr>
          <p:cNvPr id="159747" name="Rectangle 3"/>
          <p:cNvSpPr>
            <a:spLocks noGrp="1" noChangeArrowheads="1"/>
          </p:cNvSpPr>
          <p:nvPr>
            <p:ph type="body" idx="1"/>
          </p:nvPr>
        </p:nvSpPr>
        <p:spPr>
          <a:xfrm>
            <a:off x="457200" y="908050"/>
            <a:ext cx="8229600" cy="5218113"/>
          </a:xfrm>
        </p:spPr>
        <p:txBody>
          <a:bodyPr/>
          <a:lstStyle/>
          <a:p>
            <a:pPr marL="609600" indent="-609600">
              <a:lnSpc>
                <a:spcPct val="80000"/>
              </a:lnSpc>
              <a:buFontTx/>
              <a:buNone/>
            </a:pPr>
            <a:r>
              <a:rPr lang="es-ES" sz="1800" b="1"/>
              <a:t>CONCLUSIONES</a:t>
            </a:r>
          </a:p>
          <a:p>
            <a:pPr marL="609600" indent="-609600">
              <a:lnSpc>
                <a:spcPct val="80000"/>
              </a:lnSpc>
              <a:buFontTx/>
              <a:buNone/>
            </a:pPr>
            <a:endParaRPr lang="es-EC" sz="1800" b="1"/>
          </a:p>
          <a:p>
            <a:pPr marL="609600" indent="-609600">
              <a:lnSpc>
                <a:spcPct val="80000"/>
              </a:lnSpc>
            </a:pPr>
            <a:r>
              <a:rPr lang="es-EC" sz="1800"/>
              <a:t>El desarrollo socioeconómico del sector fronterizo en la actualidad, se encuentra determinada por las limitaciones de su medio geográfico y de sus recursos naturales.</a:t>
            </a:r>
          </a:p>
          <a:p>
            <a:pPr marL="609600" indent="-609600">
              <a:lnSpc>
                <a:spcPct val="80000"/>
              </a:lnSpc>
            </a:pPr>
            <a:r>
              <a:rPr lang="es-EC" sz="1800"/>
              <a:t>La infraestructura física construida y los servicios que se prestan en ellas son escasos y carentes en otros, lo que permitido una pobre y limitada evolución y lo seguirán siendo en un futuro cercano mientras las condiciones se mantengan. </a:t>
            </a:r>
          </a:p>
          <a:p>
            <a:pPr marL="609600" indent="-609600">
              <a:lnSpc>
                <a:spcPct val="80000"/>
              </a:lnSpc>
            </a:pPr>
            <a:r>
              <a:rPr lang="es-EC" sz="1800"/>
              <a:t>Las carreteras han determinado en algunas zonas un grado de ocupación relativa territorial, un elevado crecimiento poblacional e inadecuada utilización de los recursos naturales. En otras zonas, su ausencia ha permitido conservar una baja densidad poblacional con formas tradicionales de producción, manteniendo además el aislamiento y bajo grado de atención a las necesidades sociales. </a:t>
            </a:r>
          </a:p>
          <a:p>
            <a:pPr marL="609600" indent="-609600">
              <a:lnSpc>
                <a:spcPct val="80000"/>
              </a:lnSpc>
            </a:pPr>
            <a:r>
              <a:rPr lang="es-EC" sz="1800"/>
              <a:t>La carencia de puertos fluviales, telecomunicaciones eficientes y servicio eléctrico permanente, ha limitado el desarrollo de actividades turísticas, artesanales, industriales, etc., agravando además, la deficiente atención a las necesidades de la población concentrada y dispersa.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box(in)">
                                      <p:cBhvr>
                                        <p:cTn id="7" dur="500"/>
                                        <p:tgtEl>
                                          <p:spTgt spid="1597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9747">
                                            <p:txEl>
                                              <p:pRg st="3" end="3"/>
                                            </p:txEl>
                                          </p:spTgt>
                                        </p:tgtEl>
                                        <p:attrNameLst>
                                          <p:attrName>style.visibility</p:attrName>
                                        </p:attrNameLst>
                                      </p:cBhvr>
                                      <p:to>
                                        <p:strVal val="visible"/>
                                      </p:to>
                                    </p:set>
                                    <p:animEffect transition="in" filter="box(in)">
                                      <p:cBhvr>
                                        <p:cTn id="12" dur="500"/>
                                        <p:tgtEl>
                                          <p:spTgt spid="1597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9747">
                                            <p:txEl>
                                              <p:pRg st="4" end="4"/>
                                            </p:txEl>
                                          </p:spTgt>
                                        </p:tgtEl>
                                        <p:attrNameLst>
                                          <p:attrName>style.visibility</p:attrName>
                                        </p:attrNameLst>
                                      </p:cBhvr>
                                      <p:to>
                                        <p:strVal val="visible"/>
                                      </p:to>
                                    </p:set>
                                    <p:animEffect transition="in" filter="box(in)">
                                      <p:cBhvr>
                                        <p:cTn id="17" dur="500"/>
                                        <p:tgtEl>
                                          <p:spTgt spid="1597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9747">
                                            <p:txEl>
                                              <p:pRg st="5" end="5"/>
                                            </p:txEl>
                                          </p:spTgt>
                                        </p:tgtEl>
                                        <p:attrNameLst>
                                          <p:attrName>style.visibility</p:attrName>
                                        </p:attrNameLst>
                                      </p:cBhvr>
                                      <p:to>
                                        <p:strVal val="visible"/>
                                      </p:to>
                                    </p:set>
                                    <p:animEffect transition="in" filter="box(in)">
                                      <p:cBhvr>
                                        <p:cTn id="22" dur="500"/>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457200" y="476250"/>
            <a:ext cx="8229600" cy="5649913"/>
          </a:xfrm>
        </p:spPr>
        <p:txBody>
          <a:bodyPr/>
          <a:lstStyle/>
          <a:p>
            <a:pPr>
              <a:lnSpc>
                <a:spcPct val="80000"/>
              </a:lnSpc>
            </a:pPr>
            <a:r>
              <a:rPr lang="es-EC" sz="1800"/>
              <a:t>La red vial principal presenta limitadas conexiones con otras regiones, lo que unido a sus características técnicas regulares o malas, condiciona una baja integración extrarregional y un alto grado de aislamiento del sector fronterizo.</a:t>
            </a:r>
          </a:p>
          <a:p>
            <a:pPr>
              <a:lnSpc>
                <a:spcPct val="80000"/>
              </a:lnSpc>
            </a:pPr>
            <a:r>
              <a:rPr lang="es-EC" sz="1800"/>
              <a:t>La limitada infraestructura vial, sobretodo las provincias que se encuentran al norte de la región presentan una elevada dependencia de ciudades como Quito.</a:t>
            </a:r>
          </a:p>
          <a:p>
            <a:pPr>
              <a:lnSpc>
                <a:spcPct val="80000"/>
              </a:lnSpc>
            </a:pPr>
            <a:r>
              <a:rPr lang="es-EC" sz="1800"/>
              <a:t>Los pocos caminos que se deben llegar a las áreas de producción, llegan muy poco, ya que usualmente se abren con otros fines, como exploración o explotación petrolera. </a:t>
            </a:r>
          </a:p>
          <a:p>
            <a:pPr>
              <a:lnSpc>
                <a:spcPct val="80000"/>
              </a:lnSpc>
            </a:pPr>
            <a:r>
              <a:rPr lang="es-EC" sz="1800"/>
              <a:t>El transporte aéreo por su elevado costo no puede ser ampliamente utilizado, siendo este medio fundamental para el desarrollo de estos sectores, dedicándose a transporte de personas con mayores recursos o en emergencias. </a:t>
            </a:r>
          </a:p>
          <a:p>
            <a:pPr>
              <a:lnSpc>
                <a:spcPct val="80000"/>
              </a:lnSpc>
            </a:pPr>
            <a:r>
              <a:rPr lang="es-EC" sz="1800"/>
              <a:t>Los servicios telefónicos y de correos son muy escasos en la región, limitándose a unas pocas ciudades principales, aumentando el aislamiento y falta de relación con otras regiones del país.</a:t>
            </a:r>
          </a:p>
          <a:p>
            <a:pPr>
              <a:lnSpc>
                <a:spcPct val="80000"/>
              </a:lnSpc>
            </a:pPr>
            <a:r>
              <a:rPr lang="es-EC" sz="1800"/>
              <a:t>El servicio eléctrico es limitado, ya sea por su escasa cobertura, sus pocas horas de servicio o por la mala calidad del mismo.</a:t>
            </a:r>
          </a:p>
          <a:p>
            <a:pPr>
              <a:lnSpc>
                <a:spcPct val="80000"/>
              </a:lnSpc>
            </a:pPr>
            <a:r>
              <a:rPr lang="es-EC" sz="1800"/>
              <a:t>El potencial de inversión y desarrollo de toda la región fronteriza es enorme; considerando que comprende el 52.69% del territorio nacional, la solo idea de desarrollarlo genera proyecciones de crecimiento, más aún si se piensa en consolidar el callejón comercial interoceánico </a:t>
            </a:r>
          </a:p>
          <a:p>
            <a:pPr>
              <a:lnSpc>
                <a:spcPct val="80000"/>
              </a:lnSpc>
            </a:pPr>
            <a:endParaRPr lang="es-EC"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box(in)">
                                      <p:cBhvr>
                                        <p:cTn id="7" dur="5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box(in)">
                                      <p:cBhvr>
                                        <p:cTn id="12" dur="500"/>
                                        <p:tgtEl>
                                          <p:spTgt spid="160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box(in)">
                                      <p:cBhvr>
                                        <p:cTn id="17" dur="500"/>
                                        <p:tgtEl>
                                          <p:spTgt spid="160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0771">
                                            <p:txEl>
                                              <p:pRg st="3" end="3"/>
                                            </p:txEl>
                                          </p:spTgt>
                                        </p:tgtEl>
                                        <p:attrNameLst>
                                          <p:attrName>style.visibility</p:attrName>
                                        </p:attrNameLst>
                                      </p:cBhvr>
                                      <p:to>
                                        <p:strVal val="visible"/>
                                      </p:to>
                                    </p:set>
                                    <p:animEffect transition="in" filter="box(in)">
                                      <p:cBhvr>
                                        <p:cTn id="22" dur="500"/>
                                        <p:tgtEl>
                                          <p:spTgt spid="160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0771">
                                            <p:txEl>
                                              <p:pRg st="4" end="4"/>
                                            </p:txEl>
                                          </p:spTgt>
                                        </p:tgtEl>
                                        <p:attrNameLst>
                                          <p:attrName>style.visibility</p:attrName>
                                        </p:attrNameLst>
                                      </p:cBhvr>
                                      <p:to>
                                        <p:strVal val="visible"/>
                                      </p:to>
                                    </p:set>
                                    <p:animEffect transition="in" filter="box(in)">
                                      <p:cBhvr>
                                        <p:cTn id="27" dur="500"/>
                                        <p:tgtEl>
                                          <p:spTgt spid="160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0771">
                                            <p:txEl>
                                              <p:pRg st="5" end="5"/>
                                            </p:txEl>
                                          </p:spTgt>
                                        </p:tgtEl>
                                        <p:attrNameLst>
                                          <p:attrName>style.visibility</p:attrName>
                                        </p:attrNameLst>
                                      </p:cBhvr>
                                      <p:to>
                                        <p:strVal val="visible"/>
                                      </p:to>
                                    </p:set>
                                    <p:animEffect transition="in" filter="box(in)">
                                      <p:cBhvr>
                                        <p:cTn id="32" dur="500"/>
                                        <p:tgtEl>
                                          <p:spTgt spid="160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0771">
                                            <p:txEl>
                                              <p:pRg st="6" end="6"/>
                                            </p:txEl>
                                          </p:spTgt>
                                        </p:tgtEl>
                                        <p:attrNameLst>
                                          <p:attrName>style.visibility</p:attrName>
                                        </p:attrNameLst>
                                      </p:cBhvr>
                                      <p:to>
                                        <p:strVal val="visible"/>
                                      </p:to>
                                    </p:set>
                                    <p:animEffect transition="in" filter="box(in)">
                                      <p:cBhvr>
                                        <p:cTn id="37" dur="500"/>
                                        <p:tgtEl>
                                          <p:spTgt spid="160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457200" y="404813"/>
            <a:ext cx="8229600" cy="5721350"/>
          </a:xfrm>
        </p:spPr>
        <p:txBody>
          <a:bodyPr/>
          <a:lstStyle/>
          <a:p>
            <a:pPr marL="609600" indent="-609600">
              <a:lnSpc>
                <a:spcPct val="80000"/>
              </a:lnSpc>
              <a:buFontTx/>
              <a:buNone/>
            </a:pPr>
            <a:r>
              <a:rPr lang="es-ES" sz="1800" b="1"/>
              <a:t>RECOMENDACIONES</a:t>
            </a:r>
            <a:endParaRPr lang="es-EC" sz="1800" b="1"/>
          </a:p>
          <a:p>
            <a:pPr marL="609600" indent="-609600">
              <a:lnSpc>
                <a:spcPct val="80000"/>
              </a:lnSpc>
            </a:pPr>
            <a:r>
              <a:rPr lang="es-EC" sz="1800"/>
              <a:t>Se debe impulsar la construcción de caminos vecinales hacia las áreas con mejor potencial agropecuario, en función de proyectos de desarrollo rural, que incluyan modelos adecuados de producción y apoyo a la misma. </a:t>
            </a:r>
          </a:p>
          <a:p>
            <a:pPr marL="609600" indent="-609600">
              <a:lnSpc>
                <a:spcPct val="80000"/>
              </a:lnSpc>
            </a:pPr>
            <a:r>
              <a:rPr lang="es-EC" sz="1800"/>
              <a:t>La navegación fluvial deberá tener un mejoramiento en su infraestructura portuaria, en el incremento de la flota, en señalización de los ríos para el mejoramiento de su navegabilidad.</a:t>
            </a:r>
          </a:p>
          <a:p>
            <a:pPr marL="609600" indent="-609600">
              <a:lnSpc>
                <a:spcPct val="80000"/>
              </a:lnSpc>
            </a:pPr>
            <a:r>
              <a:rPr lang="es-EC" sz="1800"/>
              <a:t>Se deberá mejorar sustancialmente los servicios telefónicos, de correos y de energía eléctrica como instrumentos de mejoramiento social, reducción del aislamiento y promoción del turismo y otras actividades productivas, como artesanía y agroindustria.</a:t>
            </a:r>
          </a:p>
          <a:p>
            <a:pPr marL="609600" indent="-609600">
              <a:lnSpc>
                <a:spcPct val="80000"/>
              </a:lnSpc>
            </a:pPr>
            <a:r>
              <a:rPr lang="es-EC" sz="1800"/>
              <a:t>Se deberá impulsar la inversión en el campo de la generación hidroeléctrica, contando la zona fronteriza con un sinnúmero de recursos para ello.</a:t>
            </a:r>
          </a:p>
          <a:p>
            <a:pPr marL="609600" indent="-609600">
              <a:lnSpc>
                <a:spcPct val="80000"/>
              </a:lnSpc>
            </a:pPr>
            <a:r>
              <a:rPr lang="es-EC" sz="1800"/>
              <a:t>Se deberá estudiar las posibilidades de energía geotérmica en las áreas volcánicas, utilización de biomasa con leña, desechos de bosques o gasificación, generación de biogás a partir de desechos animales o vegetales, y energía solar</a:t>
            </a:r>
          </a:p>
          <a:p>
            <a:pPr marL="609600" indent="-609600">
              <a:lnSpc>
                <a:spcPct val="80000"/>
              </a:lnSpc>
            </a:pPr>
            <a:r>
              <a:rPr lang="es-EC" sz="1800"/>
              <a:t>Se deberá dinamizar a los organismos impulsores de inversión, a promover los proyectos rentables, previo a los estudios respectivos de factibilidad económica.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animEffect transition="in" filter="checkerboard(across)">
                                      <p:cBhvr>
                                        <p:cTn id="7" dur="500"/>
                                        <p:tgtEl>
                                          <p:spTgt spid="161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1795">
                                            <p:txEl>
                                              <p:pRg st="2" end="2"/>
                                            </p:txEl>
                                          </p:spTgt>
                                        </p:tgtEl>
                                        <p:attrNameLst>
                                          <p:attrName>style.visibility</p:attrName>
                                        </p:attrNameLst>
                                      </p:cBhvr>
                                      <p:to>
                                        <p:strVal val="visible"/>
                                      </p:to>
                                    </p:set>
                                    <p:animEffect transition="in" filter="checkerboard(across)">
                                      <p:cBhvr>
                                        <p:cTn id="12" dur="500"/>
                                        <p:tgtEl>
                                          <p:spTgt spid="161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1795">
                                            <p:txEl>
                                              <p:pRg st="3" end="3"/>
                                            </p:txEl>
                                          </p:spTgt>
                                        </p:tgtEl>
                                        <p:attrNameLst>
                                          <p:attrName>style.visibility</p:attrName>
                                        </p:attrNameLst>
                                      </p:cBhvr>
                                      <p:to>
                                        <p:strVal val="visible"/>
                                      </p:to>
                                    </p:set>
                                    <p:animEffect transition="in" filter="checkerboard(across)">
                                      <p:cBhvr>
                                        <p:cTn id="17" dur="500"/>
                                        <p:tgtEl>
                                          <p:spTgt spid="161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1795">
                                            <p:txEl>
                                              <p:pRg st="4" end="4"/>
                                            </p:txEl>
                                          </p:spTgt>
                                        </p:tgtEl>
                                        <p:attrNameLst>
                                          <p:attrName>style.visibility</p:attrName>
                                        </p:attrNameLst>
                                      </p:cBhvr>
                                      <p:to>
                                        <p:strVal val="visible"/>
                                      </p:to>
                                    </p:set>
                                    <p:animEffect transition="in" filter="checkerboard(across)">
                                      <p:cBhvr>
                                        <p:cTn id="22" dur="500"/>
                                        <p:tgtEl>
                                          <p:spTgt spid="161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1795">
                                            <p:txEl>
                                              <p:pRg st="5" end="5"/>
                                            </p:txEl>
                                          </p:spTgt>
                                        </p:tgtEl>
                                        <p:attrNameLst>
                                          <p:attrName>style.visibility</p:attrName>
                                        </p:attrNameLst>
                                      </p:cBhvr>
                                      <p:to>
                                        <p:strVal val="visible"/>
                                      </p:to>
                                    </p:set>
                                    <p:animEffect transition="in" filter="checkerboard(across)">
                                      <p:cBhvr>
                                        <p:cTn id="27" dur="500"/>
                                        <p:tgtEl>
                                          <p:spTgt spid="161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1795">
                                            <p:txEl>
                                              <p:pRg st="6" end="6"/>
                                            </p:txEl>
                                          </p:spTgt>
                                        </p:tgtEl>
                                        <p:attrNameLst>
                                          <p:attrName>style.visibility</p:attrName>
                                        </p:attrNameLst>
                                      </p:cBhvr>
                                      <p:to>
                                        <p:strVal val="visible"/>
                                      </p:to>
                                    </p:set>
                                    <p:animEffect transition="in" filter="checkerboard(across)">
                                      <p:cBhvr>
                                        <p:cTn id="32" dur="500"/>
                                        <p:tgtEl>
                                          <p:spTgt spid="161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4648200" y="404813"/>
            <a:ext cx="4038600" cy="6048375"/>
          </a:xfrm>
        </p:spPr>
        <p:txBody>
          <a:bodyPr/>
          <a:lstStyle/>
          <a:p>
            <a:pPr>
              <a:buFontTx/>
              <a:buNone/>
            </a:pPr>
            <a:r>
              <a:rPr lang="es-ES_tradnl" sz="2000" b="1"/>
              <a:t>Pastaza:</a:t>
            </a:r>
          </a:p>
          <a:p>
            <a:r>
              <a:rPr lang="es-ES_tradnl" sz="1600"/>
              <a:t>Creada el 22 de Octubre de 1959</a:t>
            </a:r>
          </a:p>
          <a:p>
            <a:r>
              <a:rPr lang="es-ES_tradnl" sz="1600"/>
              <a:t>Formada por las cordilleras de Guayusaloma y LLanganates (3a Cord.)</a:t>
            </a:r>
          </a:p>
          <a:p>
            <a:pPr>
              <a:buFontTx/>
              <a:buNone/>
            </a:pPr>
            <a:endParaRPr lang="es-ES_tradnl" sz="1600"/>
          </a:p>
          <a:p>
            <a:pPr>
              <a:buFontTx/>
              <a:buNone/>
            </a:pPr>
            <a:r>
              <a:rPr lang="es-ES_tradnl" sz="1600"/>
              <a:t>Organización Administrativa:</a:t>
            </a:r>
          </a:p>
          <a:p>
            <a:r>
              <a:rPr lang="es-ES_tradnl" sz="1600"/>
              <a:t>Tiene una extensión de 29,520 Km2</a:t>
            </a:r>
          </a:p>
          <a:p>
            <a:r>
              <a:rPr lang="es-ES_tradnl" sz="1600"/>
              <a:t>61,779 hab.</a:t>
            </a:r>
          </a:p>
          <a:p>
            <a:r>
              <a:rPr lang="es-ES_tradnl" sz="1600"/>
              <a:t>Cuenta con 4 cantones</a:t>
            </a:r>
          </a:p>
          <a:p>
            <a:r>
              <a:rPr lang="es-ES_tradnl" sz="1600"/>
              <a:t>Cuenta con Gobernador (Presidente)</a:t>
            </a:r>
          </a:p>
          <a:p>
            <a:r>
              <a:rPr lang="es-ES_tradnl" sz="1600"/>
              <a:t>Prefecto y 5 Consejeros Prov. (Elección)</a:t>
            </a:r>
          </a:p>
          <a:p>
            <a:r>
              <a:rPr lang="es-ES_tradnl" sz="1600"/>
              <a:t>Cada cantón tiene:</a:t>
            </a:r>
          </a:p>
          <a:p>
            <a:pPr>
              <a:buFontTx/>
              <a:buNone/>
            </a:pPr>
            <a:r>
              <a:rPr lang="es-ES_tradnl" sz="1600"/>
              <a:t>	Alcalde</a:t>
            </a:r>
          </a:p>
          <a:p>
            <a:pPr>
              <a:buFontTx/>
              <a:buNone/>
            </a:pPr>
            <a:r>
              <a:rPr lang="es-ES_tradnl" sz="1600"/>
              <a:t>	5 Concejales municipales</a:t>
            </a:r>
          </a:p>
          <a:p>
            <a:r>
              <a:rPr lang="es-ES_tradnl" sz="1600"/>
              <a:t>La provincia elige</a:t>
            </a:r>
          </a:p>
          <a:p>
            <a:pPr>
              <a:buFontTx/>
              <a:buNone/>
            </a:pPr>
            <a:r>
              <a:rPr lang="es-ES_tradnl" sz="1600"/>
              <a:t>	3 Diputados Prov.</a:t>
            </a:r>
            <a:endParaRPr lang="es-EC" sz="2800"/>
          </a:p>
          <a:p>
            <a:endParaRPr lang="es-EC" sz="2800"/>
          </a:p>
        </p:txBody>
      </p:sp>
      <p:pic>
        <p:nvPicPr>
          <p:cNvPr id="18439" name="Picture 7" descr="pastaza"/>
          <p:cNvPicPr>
            <a:picLocks noGrp="1" noChangeAspect="1" noChangeArrowheads="1"/>
          </p:cNvPicPr>
          <p:nvPr>
            <p:ph type="clipArt" sz="half" idx="1"/>
          </p:nvPr>
        </p:nvPicPr>
        <p:blipFill>
          <a:blip r:embed="rId2"/>
          <a:srcRect/>
          <a:stretch>
            <a:fillRect/>
          </a:stretch>
        </p:blipFill>
        <p:spPr>
          <a:xfrm>
            <a:off x="0" y="1700213"/>
            <a:ext cx="4716463" cy="2936875"/>
          </a:xfrm>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457200" y="2492375"/>
            <a:ext cx="8229600" cy="720725"/>
          </a:xfrm>
        </p:spPr>
        <p:txBody>
          <a:bodyPr/>
          <a:lstStyle/>
          <a:p>
            <a:pPr algn="ctr">
              <a:buFontTx/>
              <a:buNone/>
            </a:pPr>
            <a:r>
              <a:rPr lang="es-ES_tradnl" sz="3600" b="1"/>
              <a:t>Fin de presentación</a:t>
            </a:r>
            <a:endParaRPr lang="es-EC" sz="3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body" sz="half" idx="2"/>
          </p:nvPr>
        </p:nvSpPr>
        <p:spPr>
          <a:xfrm>
            <a:off x="4648200" y="333375"/>
            <a:ext cx="4038600" cy="5975350"/>
          </a:xfrm>
        </p:spPr>
        <p:txBody>
          <a:bodyPr/>
          <a:lstStyle/>
          <a:p>
            <a:pPr>
              <a:buFontTx/>
              <a:buNone/>
            </a:pPr>
            <a:r>
              <a:rPr lang="es-ES_tradnl" sz="2000" b="1"/>
              <a:t>Morona Santiago:</a:t>
            </a:r>
          </a:p>
          <a:p>
            <a:r>
              <a:rPr lang="es-ES_tradnl" sz="1600"/>
              <a:t>Publicada en el R.O. el 10 de Nov. de 1953</a:t>
            </a:r>
          </a:p>
          <a:p>
            <a:r>
              <a:rPr lang="es-ES_tradnl" sz="1600"/>
              <a:t>Formada por las cordilleras de Condorazo, Huamboya, Cruzado y Patacocha</a:t>
            </a:r>
          </a:p>
          <a:p>
            <a:pPr>
              <a:buFontTx/>
              <a:buNone/>
            </a:pPr>
            <a:endParaRPr lang="es-ES_tradnl" sz="1600"/>
          </a:p>
          <a:p>
            <a:pPr>
              <a:buFontTx/>
              <a:buNone/>
            </a:pPr>
            <a:r>
              <a:rPr lang="es-ES_tradnl" sz="1600"/>
              <a:t>Organización Administrativa:</a:t>
            </a:r>
          </a:p>
          <a:p>
            <a:r>
              <a:rPr lang="es-ES_tradnl" sz="1600"/>
              <a:t>Tiene una extensión de 28,915 Km2</a:t>
            </a:r>
          </a:p>
          <a:p>
            <a:r>
              <a:rPr lang="es-ES_tradnl" sz="1600"/>
              <a:t>115,412 hab.</a:t>
            </a:r>
          </a:p>
          <a:p>
            <a:r>
              <a:rPr lang="es-ES_tradnl" sz="1600"/>
              <a:t>Cuenta con 12 cantones</a:t>
            </a:r>
          </a:p>
          <a:p>
            <a:r>
              <a:rPr lang="es-ES_tradnl" sz="1600"/>
              <a:t>Cuenta con Gobernador (Presidente)</a:t>
            </a:r>
          </a:p>
          <a:p>
            <a:r>
              <a:rPr lang="es-ES_tradnl" sz="1600"/>
              <a:t>Prefecto y 5 Consejeros Prov. (Elección)</a:t>
            </a:r>
          </a:p>
          <a:p>
            <a:r>
              <a:rPr lang="es-ES_tradnl" sz="1600"/>
              <a:t>Cada cantón tiene:</a:t>
            </a:r>
          </a:p>
          <a:p>
            <a:pPr>
              <a:buFontTx/>
              <a:buNone/>
            </a:pPr>
            <a:r>
              <a:rPr lang="es-ES_tradnl" sz="1600"/>
              <a:t>	Alcalde</a:t>
            </a:r>
          </a:p>
          <a:p>
            <a:pPr>
              <a:buFontTx/>
              <a:buNone/>
            </a:pPr>
            <a:r>
              <a:rPr lang="es-ES_tradnl" sz="1600"/>
              <a:t>	5 Concejales municipales</a:t>
            </a:r>
          </a:p>
          <a:p>
            <a:r>
              <a:rPr lang="es-ES_tradnl" sz="1600"/>
              <a:t>La provincia elige</a:t>
            </a:r>
          </a:p>
          <a:p>
            <a:pPr>
              <a:buFontTx/>
              <a:buNone/>
            </a:pPr>
            <a:r>
              <a:rPr lang="es-ES_tradnl" sz="1600"/>
              <a:t>	3 Diputados Prov.</a:t>
            </a:r>
            <a:endParaRPr lang="es-EC" sz="2800"/>
          </a:p>
        </p:txBody>
      </p:sp>
      <p:pic>
        <p:nvPicPr>
          <p:cNvPr id="20487" name="Picture 7" descr="morona"/>
          <p:cNvPicPr>
            <a:picLocks noGrp="1" noChangeAspect="1" noChangeArrowheads="1"/>
          </p:cNvPicPr>
          <p:nvPr>
            <p:ph type="clipArt" sz="half" idx="1"/>
          </p:nvPr>
        </p:nvPicPr>
        <p:blipFill>
          <a:blip r:embed="rId2"/>
          <a:srcRect/>
          <a:stretch>
            <a:fillRect/>
          </a:stretch>
        </p:blipFill>
        <p:spPr>
          <a:xfrm>
            <a:off x="179388" y="1052513"/>
            <a:ext cx="4392612" cy="4102100"/>
          </a:xfr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980</TotalTime>
  <Words>3538</Words>
  <Application>Microsoft PowerPoint</Application>
  <PresentationFormat>Presentación en pantalla (4:3)</PresentationFormat>
  <Paragraphs>525</Paragraphs>
  <Slides>80</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80</vt:i4>
      </vt:variant>
    </vt:vector>
  </HeadingPairs>
  <TitlesOfParts>
    <vt:vector size="84" baseType="lpstr">
      <vt:lpstr>Arial</vt:lpstr>
      <vt:lpstr>Wingdings</vt:lpstr>
      <vt:lpstr>Diseño predeterminado</vt:lpstr>
      <vt:lpstr>Gráfico de Microsoft Excel</vt:lpstr>
      <vt:lpstr> “ESTUDIO DEL POTENCIAL DE INVERSIÓN EN LA REGIÓN FRONTERIZA DEL ECUADOR ANTE EL ACUERDO AMPLIO ECUATORIANO-PERUANO”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1.2   Infraestructura vial. (Pág.19 y tabla 1.9, 1.10)</vt:lpstr>
      <vt:lpstr>1.3   Servicios Básicos: Energía Eléctrica (Pág. 29)</vt:lpstr>
      <vt:lpstr>Diapositiva 15</vt:lpstr>
      <vt:lpstr>1.3   Servicios Básicos: Servicio Telefónico</vt:lpstr>
      <vt:lpstr>Diapositiva 17</vt:lpstr>
      <vt:lpstr>1.4 Distribución de cultivos existentes (Grafico 1.15, Pág. 33)</vt:lpstr>
      <vt:lpstr>Diapositiva 19</vt:lpstr>
      <vt:lpstr>Diapositiva 20</vt:lpstr>
      <vt:lpstr>1.5 Tipo de riego (Grafico 1.15, Pág. 33)</vt:lpstr>
      <vt:lpstr>Diapositiva 22</vt:lpstr>
      <vt:lpstr>Diapositiva 23</vt:lpstr>
      <vt:lpstr>1.6 Maquinaria de desarrollo </vt:lpstr>
      <vt:lpstr>Diapositiva 25</vt:lpstr>
      <vt:lpstr>Diapositiva 26</vt:lpstr>
      <vt:lpstr>1.7 Medios de transporte  El Oro.- Posee una alta participación el vehículo dado su desarrollo vial relativo Oriente.- Se observa gran participación de animales y canoas                La alta participación de vehículos se debe a que existe poco terreno                 inexplorado.</vt:lpstr>
      <vt:lpstr>1.8 Tenencia de tierras (Pág. 48 y 49)</vt:lpstr>
      <vt:lpstr>Diapositiva 29</vt:lpstr>
      <vt:lpstr>Diapositiva 30</vt:lpstr>
      <vt:lpstr>1.9 Educación Agropecuaria. (Pág. 50)</vt:lpstr>
      <vt:lpstr>Diapositiva 32</vt:lpstr>
      <vt:lpstr>Diapositiva 33</vt:lpstr>
      <vt:lpstr>Diapositiva 34</vt:lpstr>
      <vt:lpstr>Diapositiva 35</vt:lpstr>
      <vt:lpstr>1.10 Asistencia Técnica </vt:lpstr>
      <vt:lpstr>Diapositiva 37</vt:lpstr>
      <vt:lpstr>Diapositiva 38</vt:lpstr>
      <vt:lpstr>Diapositiva 39</vt:lpstr>
      <vt:lpstr>1.11 Fuentes de Ingresos (Pág. 65)</vt:lpstr>
      <vt:lpstr>1.12 Créditos Institucionales </vt:lpstr>
      <vt:lpstr>Diapositiva 42</vt:lpstr>
      <vt:lpstr>1.13 Comercio y estructura económica. (Pág. 84)</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2. POTENCIALIDADES, LIMITANTES Y RECURSOS FRONTERIZOS</vt:lpstr>
      <vt:lpstr>Diapositiva 56</vt:lpstr>
      <vt:lpstr>2.1 Recursos agropecuarios</vt:lpstr>
      <vt:lpstr>Diapositiva 58</vt:lpstr>
      <vt:lpstr>2.2 Recursos hidroeléctricos.</vt:lpstr>
      <vt:lpstr>2.3 Recursos fluviales.</vt:lpstr>
      <vt:lpstr>2.4 Recursos minerales </vt:lpstr>
      <vt:lpstr>Diapositiva 62</vt:lpstr>
      <vt:lpstr>2.6 Turismo y       Ecoturismo</vt:lpstr>
      <vt:lpstr>2.7 Recursos Biológicos</vt:lpstr>
      <vt:lpstr>3. PROGRAMAS Y BANCO DE INVERSIONES. </vt:lpstr>
      <vt:lpstr>Diapositiva 66</vt:lpstr>
      <vt:lpstr>Diapositiva 67</vt:lpstr>
      <vt:lpstr>Diapositiva 68</vt:lpstr>
      <vt:lpstr>Diapositiva 69</vt:lpstr>
      <vt:lpstr>Diapositiva 70</vt:lpstr>
      <vt:lpstr>3.3 Proyectos de infraestructura vial y fluvial (Pág. 151)</vt:lpstr>
      <vt:lpstr>Diapositiva 72</vt:lpstr>
      <vt:lpstr>Diapositiva 73</vt:lpstr>
      <vt:lpstr>Diapositiva 74</vt:lpstr>
      <vt:lpstr>Diapositiva 75</vt:lpstr>
      <vt:lpstr>Diapositiva 76</vt:lpstr>
      <vt:lpstr>CONCLUSIONES Y RECOMENDACIONES</vt:lpstr>
      <vt:lpstr>Diapositiva 78</vt:lpstr>
      <vt:lpstr>Diapositiva 79</vt:lpstr>
      <vt:lpstr>Diapositiva 80</vt:lpstr>
    </vt:vector>
  </TitlesOfParts>
  <Company>HEKATE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PROYECTO DE DESARROLLO SOCIAL: “ESTUDIO DEL POTENCIAL DE INVERSIÓN EN LA REGIÓN FRONTERIZA DEL ECUADOR ANTE EL ACUERDO AMPLIO ECUATORIANO-PERUANO”</dc:title>
  <dc:creator>LILIAN ESPINOZA</dc:creator>
  <cp:lastModifiedBy>Administrador</cp:lastModifiedBy>
  <cp:revision>100</cp:revision>
  <dcterms:created xsi:type="dcterms:W3CDTF">2004-08-09T04:07:06Z</dcterms:created>
  <dcterms:modified xsi:type="dcterms:W3CDTF">2009-12-14T20:11:15Z</dcterms:modified>
</cp:coreProperties>
</file>