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42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7" r:id="rId34"/>
    <p:sldId id="299" r:id="rId35"/>
    <p:sldId id="300" r:id="rId36"/>
    <p:sldId id="301" r:id="rId37"/>
    <p:sldId id="302" r:id="rId38"/>
    <p:sldId id="303" r:id="rId39"/>
    <p:sldId id="304" r:id="rId40"/>
    <p:sldId id="305" r:id="rId41"/>
    <p:sldId id="306" r:id="rId42"/>
    <p:sldId id="308" r:id="rId43"/>
    <p:sldId id="309" r:id="rId44"/>
    <p:sldId id="423" r:id="rId45"/>
    <p:sldId id="424" r:id="rId46"/>
    <p:sldId id="425" r:id="rId47"/>
    <p:sldId id="320" r:id="rId48"/>
    <p:sldId id="321" r:id="rId49"/>
    <p:sldId id="322" r:id="rId50"/>
    <p:sldId id="323" r:id="rId51"/>
    <p:sldId id="324" r:id="rId52"/>
    <p:sldId id="329" r:id="rId53"/>
    <p:sldId id="330" r:id="rId54"/>
    <p:sldId id="426" r:id="rId55"/>
    <p:sldId id="427" r:id="rId56"/>
    <p:sldId id="428" r:id="rId57"/>
    <p:sldId id="450" r:id="rId58"/>
    <p:sldId id="451" r:id="rId59"/>
    <p:sldId id="452" r:id="rId60"/>
    <p:sldId id="453" r:id="rId61"/>
    <p:sldId id="454" r:id="rId62"/>
    <p:sldId id="455" r:id="rId63"/>
    <p:sldId id="456" r:id="rId64"/>
    <p:sldId id="457" r:id="rId65"/>
    <p:sldId id="458" r:id="rId66"/>
    <p:sldId id="459" r:id="rId67"/>
    <p:sldId id="460" r:id="rId68"/>
    <p:sldId id="429" r:id="rId69"/>
    <p:sldId id="461" r:id="rId70"/>
    <p:sldId id="462" r:id="rId71"/>
    <p:sldId id="463" r:id="rId72"/>
    <p:sldId id="430" r:id="rId73"/>
    <p:sldId id="464" r:id="rId74"/>
    <p:sldId id="465" r:id="rId75"/>
    <p:sldId id="466" r:id="rId76"/>
    <p:sldId id="467" r:id="rId77"/>
    <p:sldId id="468" r:id="rId78"/>
    <p:sldId id="431" r:id="rId79"/>
    <p:sldId id="432" r:id="rId80"/>
    <p:sldId id="433" r:id="rId81"/>
    <p:sldId id="434" r:id="rId82"/>
    <p:sldId id="435" r:id="rId83"/>
    <p:sldId id="436" r:id="rId84"/>
    <p:sldId id="437" r:id="rId85"/>
    <p:sldId id="438" r:id="rId86"/>
    <p:sldId id="439" r:id="rId87"/>
    <p:sldId id="440" r:id="rId88"/>
    <p:sldId id="441" r:id="rId89"/>
    <p:sldId id="442" r:id="rId90"/>
    <p:sldId id="443" r:id="rId91"/>
    <p:sldId id="444" r:id="rId92"/>
    <p:sldId id="445" r:id="rId93"/>
    <p:sldId id="446" r:id="rId94"/>
    <p:sldId id="447" r:id="rId95"/>
    <p:sldId id="448" r:id="rId96"/>
    <p:sldId id="449" r:id="rId97"/>
    <p:sldId id="469" r:id="rId98"/>
    <p:sldId id="470" r:id="rId99"/>
    <p:sldId id="486" r:id="rId100"/>
    <p:sldId id="487" r:id="rId101"/>
    <p:sldId id="488" r:id="rId102"/>
    <p:sldId id="489" r:id="rId103"/>
    <p:sldId id="475" r:id="rId104"/>
    <p:sldId id="476" r:id="rId105"/>
    <p:sldId id="477" r:id="rId106"/>
    <p:sldId id="478" r:id="rId107"/>
    <p:sldId id="471" r:id="rId108"/>
    <p:sldId id="472" r:id="rId109"/>
    <p:sldId id="473" r:id="rId110"/>
    <p:sldId id="474" r:id="rId111"/>
    <p:sldId id="479" r:id="rId112"/>
    <p:sldId id="480" r:id="rId113"/>
    <p:sldId id="481" r:id="rId114"/>
    <p:sldId id="482" r:id="rId115"/>
    <p:sldId id="397" r:id="rId116"/>
    <p:sldId id="398" r:id="rId117"/>
    <p:sldId id="399" r:id="rId118"/>
    <p:sldId id="400" r:id="rId119"/>
    <p:sldId id="352" r:id="rId120"/>
    <p:sldId id="483" r:id="rId121"/>
    <p:sldId id="484" r:id="rId122"/>
    <p:sldId id="422" r:id="rId123"/>
    <p:sldId id="326" r:id="rId124"/>
    <p:sldId id="485" r:id="rId125"/>
    <p:sldId id="401" r:id="rId126"/>
    <p:sldId id="402" r:id="rId127"/>
    <p:sldId id="403" r:id="rId128"/>
    <p:sldId id="404" r:id="rId129"/>
    <p:sldId id="405" r:id="rId130"/>
    <p:sldId id="406" r:id="rId131"/>
    <p:sldId id="407" r:id="rId132"/>
    <p:sldId id="408" r:id="rId133"/>
    <p:sldId id="409" r:id="rId134"/>
    <p:sldId id="410" r:id="rId135"/>
    <p:sldId id="411" r:id="rId136"/>
    <p:sldId id="412" r:id="rId137"/>
    <p:sldId id="413" r:id="rId138"/>
    <p:sldId id="414" r:id="rId139"/>
    <p:sldId id="415" r:id="rId140"/>
    <p:sldId id="416" r:id="rId141"/>
    <p:sldId id="417" r:id="rId142"/>
    <p:sldId id="418" r:id="rId143"/>
    <p:sldId id="419" r:id="rId144"/>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9849" autoAdjust="0"/>
    <p:restoredTop sz="94647" autoAdjust="0"/>
  </p:normalViewPr>
  <p:slideViewPr>
    <p:cSldViewPr>
      <p:cViewPr>
        <p:scale>
          <a:sx n="66" d="100"/>
          <a:sy n="66" d="100"/>
        </p:scale>
        <p:origin x="60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endParaRPr kumimoji="1" lang="es-MX"/>
          </a:p>
        </p:txBody>
      </p:sp>
      <p:pic>
        <p:nvPicPr>
          <p:cNvPr id="5123" name="Picture 3" descr="minispir"/>
          <p:cNvPicPr>
            <a:picLocks noChangeAspect="1" noChangeArrowheads="1"/>
          </p:cNvPicPr>
          <p:nvPr/>
        </p:nvPicPr>
        <p:blipFill>
          <a:blip r:embed="rId3"/>
          <a:srcRect/>
          <a:stretch>
            <a:fillRect/>
          </a:stretch>
        </p:blipFill>
        <p:spPr bwMode="ltGray">
          <a:xfrm>
            <a:off x="0" y="50800"/>
            <a:ext cx="1181100" cy="4286250"/>
          </a:xfrm>
          <a:prstGeom prst="rect">
            <a:avLst/>
          </a:prstGeom>
          <a:noFill/>
        </p:spPr>
      </p:pic>
      <p:sp>
        <p:nvSpPr>
          <p:cNvPr id="5124"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endParaRPr kumimoji="1" lang="es-MX"/>
          </a:p>
        </p:txBody>
      </p:sp>
      <p:pic>
        <p:nvPicPr>
          <p:cNvPr id="5125" name="Picture 5" descr="minispir"/>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p:spPr>
      </p:pic>
      <p:sp>
        <p:nvSpPr>
          <p:cNvPr id="5126" name="Rectangle 6"/>
          <p:cNvSpPr>
            <a:spLocks noGrp="1" noChangeArrowheads="1"/>
          </p:cNvSpPr>
          <p:nvPr>
            <p:ph type="ctrTitle"/>
          </p:nvPr>
        </p:nvSpPr>
        <p:spPr>
          <a:xfrm>
            <a:off x="914400" y="2057400"/>
            <a:ext cx="7721600" cy="1143000"/>
          </a:xfrm>
        </p:spPr>
        <p:txBody>
          <a:bodyPr/>
          <a:lstStyle>
            <a:lvl1pPr>
              <a:defRPr/>
            </a:lvl1pPr>
          </a:lstStyle>
          <a:p>
            <a:r>
              <a:rPr lang="es-ES"/>
              <a:t>Haga clic para modificar el estilo de título del patrón</a:t>
            </a:r>
          </a:p>
        </p:txBody>
      </p:sp>
      <p:sp>
        <p:nvSpPr>
          <p:cNvPr id="512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s-ES"/>
              <a:t>Haga clic para modificar el estilo de subtítulo del patrón</a:t>
            </a:r>
          </a:p>
        </p:txBody>
      </p:sp>
      <p:sp>
        <p:nvSpPr>
          <p:cNvPr id="5128" name="Rectangle 8"/>
          <p:cNvSpPr>
            <a:spLocks noGrp="1" noChangeArrowheads="1"/>
          </p:cNvSpPr>
          <p:nvPr>
            <p:ph type="dt" sz="quarter" idx="2"/>
          </p:nvPr>
        </p:nvSpPr>
        <p:spPr>
          <a:xfrm>
            <a:off x="1084263" y="6096000"/>
            <a:ext cx="1905000" cy="457200"/>
          </a:xfrm>
        </p:spPr>
        <p:txBody>
          <a:bodyPr/>
          <a:lstStyle>
            <a:lvl1pPr>
              <a:defRPr/>
            </a:lvl1pPr>
          </a:lstStyle>
          <a:p>
            <a:endParaRPr lang="es-ES"/>
          </a:p>
        </p:txBody>
      </p:sp>
      <p:sp>
        <p:nvSpPr>
          <p:cNvPr id="5129" name="Rectangle 9"/>
          <p:cNvSpPr>
            <a:spLocks noGrp="1" noChangeArrowheads="1"/>
          </p:cNvSpPr>
          <p:nvPr>
            <p:ph type="ftr" sz="quarter" idx="3"/>
          </p:nvPr>
        </p:nvSpPr>
        <p:spPr>
          <a:xfrm>
            <a:off x="3522663" y="6096000"/>
            <a:ext cx="2895600" cy="457200"/>
          </a:xfrm>
        </p:spPr>
        <p:txBody>
          <a:bodyPr/>
          <a:lstStyle>
            <a:lvl1pPr>
              <a:defRPr/>
            </a:lvl1pPr>
          </a:lstStyle>
          <a:p>
            <a:endParaRPr lang="es-ES"/>
          </a:p>
        </p:txBody>
      </p:sp>
      <p:sp>
        <p:nvSpPr>
          <p:cNvPr id="5130" name="Rectangle 10"/>
          <p:cNvSpPr>
            <a:spLocks noGrp="1" noChangeArrowheads="1"/>
          </p:cNvSpPr>
          <p:nvPr>
            <p:ph type="sldNum" sz="quarter" idx="4"/>
          </p:nvPr>
        </p:nvSpPr>
        <p:spPr>
          <a:xfrm>
            <a:off x="6951663" y="6096000"/>
            <a:ext cx="1905000" cy="457200"/>
          </a:xfrm>
        </p:spPr>
        <p:txBody>
          <a:bodyPr/>
          <a:lstStyle>
            <a:lvl1pPr>
              <a:defRPr/>
            </a:lvl1pPr>
          </a:lstStyle>
          <a:p>
            <a:fld id="{F103B4B6-E233-4535-BEFD-5AE60B882969}" type="slidenum">
              <a:rPr lang="es-ES"/>
              <a:pPr/>
              <a:t>‹Nº›</a:t>
            </a:fld>
            <a:endParaRPr lang="es-E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5114DE0-50DF-4DCE-902A-5667AA3A2BA9}" type="slidenum">
              <a:rPr lang="es-ES"/>
              <a:pPr/>
              <a:t>‹Nº›</a:t>
            </a:fld>
            <a:endParaRPr lang="es-E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381000"/>
            <a:ext cx="55626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383022B-DDAE-40CD-B72F-DA07FDA94570}" type="slidenum">
              <a:rPr lang="es-ES"/>
              <a:pPr/>
              <a:t>‹Nº›</a:t>
            </a:fld>
            <a:endParaRPr lang="es-E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66800" y="381000"/>
            <a:ext cx="76200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1014413" y="6107113"/>
            <a:ext cx="19050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452813" y="6107113"/>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881813" y="6107113"/>
            <a:ext cx="1905000" cy="457200"/>
          </a:xfrm>
        </p:spPr>
        <p:txBody>
          <a:bodyPr/>
          <a:lstStyle>
            <a:lvl1pPr>
              <a:defRPr/>
            </a:lvl1pPr>
          </a:lstStyle>
          <a:p>
            <a:fld id="{34DCBE89-37E3-4830-8AF2-0017D94590EB}" type="slidenum">
              <a:rPr lang="es-ES"/>
              <a:pPr/>
              <a:t>‹Nº›</a:t>
            </a:fld>
            <a:endParaRPr lang="es-E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A9E4471-0B33-42F9-BCCF-88B267D2C398}" type="slidenum">
              <a:rPr lang="es-ES"/>
              <a:pPr/>
              <a:t>‹Nº›</a:t>
            </a:fld>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008C2A9-3997-410A-9ACB-4F42E4130707}" type="slidenum">
              <a:rPr lang="es-ES"/>
              <a:pPr/>
              <a:t>‹Nº›</a:t>
            </a:fld>
            <a:endParaRPr lang="es-E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A2FF208-BDF0-4BFB-8B3F-76328D42FE1D}" type="slidenum">
              <a:rPr lang="es-ES"/>
              <a:pPr/>
              <a:t>‹Nº›</a:t>
            </a:fld>
            <a:endParaRPr lang="es-E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F921F9B6-915B-4428-A87D-D37797B968B1}" type="slidenum">
              <a:rPr lang="es-ES"/>
              <a:pPr/>
              <a:t>‹Nº›</a:t>
            </a:fld>
            <a:endParaRPr lang="es-E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15F8B82-FCCA-4A30-B848-378766CECC29}" type="slidenum">
              <a:rPr lang="es-ES"/>
              <a:pPr/>
              <a:t>‹Nº›</a:t>
            </a:fld>
            <a:endParaRPr lang="es-E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3AA6B08-F8D9-4D5C-A37E-EB98E6C8861F}" type="slidenum">
              <a:rPr lang="es-ES"/>
              <a:pPr/>
              <a:t>‹Nº›</a:t>
            </a:fld>
            <a:endParaRPr lang="es-E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D60A4BA-89A9-4759-920B-974CCDC09CD9}" type="slidenum">
              <a:rPr lang="es-ES"/>
              <a:pPr/>
              <a:t>‹Nº›</a:t>
            </a:fld>
            <a:endParaRPr lang="es-E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FE85376-9449-4E41-8BCA-F4499243C2E6}" type="slidenum">
              <a:rPr lang="es-ES"/>
              <a:pPr/>
              <a:t>‹Nº›</a:t>
            </a:fld>
            <a:endParaRPr lang="es-E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endParaRPr kumimoji="1" lang="es-MX"/>
          </a:p>
        </p:txBody>
      </p:sp>
      <p:sp>
        <p:nvSpPr>
          <p:cNvPr id="4099"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endParaRPr lang="es-ES"/>
          </a:p>
        </p:txBody>
      </p:sp>
      <p:pic>
        <p:nvPicPr>
          <p:cNvPr id="4100" name="Picture 4" descr="minispir"/>
          <p:cNvPicPr>
            <a:picLocks noChangeAspect="1" noChangeArrowheads="1"/>
          </p:cNvPicPr>
          <p:nvPr/>
        </p:nvPicPr>
        <p:blipFill>
          <a:blip r:embed="rId14"/>
          <a:srcRect b="5333"/>
          <a:stretch>
            <a:fillRect/>
          </a:stretch>
        </p:blipFill>
        <p:spPr bwMode="ltGray">
          <a:xfrm>
            <a:off x="0" y="50800"/>
            <a:ext cx="1181100" cy="4057650"/>
          </a:xfrm>
          <a:prstGeom prst="rect">
            <a:avLst/>
          </a:prstGeom>
          <a:noFill/>
        </p:spPr>
      </p:pic>
      <p:pic>
        <p:nvPicPr>
          <p:cNvPr id="4101" name="Picture 5" descr="minispir"/>
          <p:cNvPicPr>
            <a:picLocks noChangeAspect="1" noChangeArrowheads="1"/>
          </p:cNvPicPr>
          <p:nvPr/>
        </p:nvPicPr>
        <p:blipFill>
          <a:blip r:embed="rId14"/>
          <a:srcRect t="39999"/>
          <a:stretch>
            <a:fillRect/>
          </a:stretch>
        </p:blipFill>
        <p:spPr bwMode="ltGray">
          <a:xfrm>
            <a:off x="0" y="4222750"/>
            <a:ext cx="1181100" cy="2571750"/>
          </a:xfrm>
          <a:prstGeom prst="rect">
            <a:avLst/>
          </a:prstGeom>
          <a:noFill/>
        </p:spPr>
      </p:pic>
      <p:sp>
        <p:nvSpPr>
          <p:cNvPr id="4102"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103"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410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410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28BD85-C9AE-44FC-A735-07245A8018C4}"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9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hyperlink" Target="3.1.doc" TargetMode="External"/><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50.wmf"/><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hyperlink" Target="3.2.doc" TargetMode="External"/><Relationship Id="rId2" Type="http://schemas.openxmlformats.org/officeDocument/2006/relationships/image" Target="../media/image51.wmf"/><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1.1.doc" TargetMode="External"/><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1.2.doc" TargetMode="External"/><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1.3.doc" TargetMode="External"/><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1.4.doc" TargetMode="External"/><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2.1.doc" TargetMode="External"/><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2.2.doc" TargetMode="External"/><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2.3.doc" TargetMode="External"/><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2.4.doc" TargetMode="External"/><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2.5.doc" TargetMode="External"/><Relationship Id="rId2" Type="http://schemas.openxmlformats.org/officeDocument/2006/relationships/image" Target="../media/image4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685800" y="609600"/>
            <a:ext cx="8077200" cy="5562600"/>
          </a:xfrm>
        </p:spPr>
        <p:txBody>
          <a:bodyPr/>
          <a:lstStyle/>
          <a:p>
            <a:r>
              <a:rPr lang="es-MX">
                <a:latin typeface="Arial Unicode MS" pitchFamily="34" charset="-128"/>
                <a:ea typeface="Arial Unicode MS" pitchFamily="34" charset="-128"/>
                <a:cs typeface="Arial Unicode MS" pitchFamily="34" charset="-128"/>
              </a:rPr>
              <a:t> </a:t>
            </a:r>
            <a:r>
              <a:rPr lang="es-ES">
                <a:latin typeface="Arial Unicode MS" pitchFamily="34" charset="-128"/>
                <a:ea typeface="Arial Unicode MS" pitchFamily="34" charset="-128"/>
                <a:cs typeface="Arial Unicode MS" pitchFamily="34" charset="-128"/>
              </a:rPr>
              <a:t/>
            </a:r>
            <a:br>
              <a:rPr lang="es-ES">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ESCUELA SUPERIOR POLITÉCNICA DEL LITORAL</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INSTITUTO DE CIENCIAS HUMANISTICAS Y ECONÓMICAS</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cs typeface="Times New Roman" pitchFamily="18" charset="0"/>
              </a:rPr>
              <a:t> “MAESTRÍA EN DOCENCIA E INVESTIGACIÓN EDUCATIVA”</a:t>
            </a:r>
            <a:br>
              <a:rPr lang="es-MX" sz="1200" b="1">
                <a:cs typeface="Times New Roman" pitchFamily="18" charset="0"/>
              </a:rPr>
            </a:br>
            <a:r>
              <a:rPr lang="es-MX" sz="1200">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a:latin typeface="Arial Unicode MS" pitchFamily="34" charset="-128"/>
                <a:ea typeface="Arial Unicode MS" pitchFamily="34" charset="-128"/>
                <a:cs typeface="Arial Unicode MS" pitchFamily="34" charset="-128"/>
              </a:rPr>
              <a:t>   </a:t>
            </a:r>
            <a:r>
              <a:rPr lang="es-MX" sz="1200" b="1">
                <a:latin typeface="Arial Unicode MS" pitchFamily="34" charset="-128"/>
                <a:ea typeface="Arial Unicode MS" pitchFamily="34" charset="-128"/>
                <a:cs typeface="Arial Unicode MS" pitchFamily="34" charset="-128"/>
              </a:rPr>
              <a:t>“LABORES DEL PROFESOR CONSEJERO ACADÉMICO- PROFESIONAL, TAREAS Y RESPONSABILIDADES”</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AUTOR: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ING. CIVIL  JULIO EBERTH RODRÍGUEZ RÍOS</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ES" sz="1200" b="1">
                <a:cs typeface="Times New Roman" pitchFamily="18" charset="0"/>
              </a:rPr>
              <a:t>Guayaquil – Ecuador</a:t>
            </a:r>
            <a:r>
              <a:rPr lang="es-ES" sz="1200">
                <a:cs typeface="Times New Roman" pitchFamily="18" charset="0"/>
              </a:rPr>
              <a:t/>
            </a:r>
            <a:br>
              <a:rPr lang="es-ES" sz="1200">
                <a:cs typeface="Times New Roman" pitchFamily="18" charset="0"/>
              </a:rPr>
            </a:br>
            <a:r>
              <a:rPr lang="es-ES" sz="1200">
                <a:latin typeface="Arial Unicode MS" pitchFamily="34" charset="-128"/>
                <a:ea typeface="Arial Unicode MS" pitchFamily="34" charset="-128"/>
                <a:cs typeface="Arial Unicode MS" pitchFamily="34" charset="-128"/>
              </a:rPr>
              <a:t>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Abril/2004</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r>
              <a:rPr lang="es-MX" sz="1200" b="1">
                <a:latin typeface="Arial Unicode MS" pitchFamily="34" charset="-128"/>
                <a:ea typeface="Arial Unicode MS" pitchFamily="34" charset="-128"/>
                <a:cs typeface="Arial Unicode MS" pitchFamily="34" charset="-128"/>
              </a:rPr>
              <a:t> </a:t>
            </a:r>
            <a:r>
              <a:rPr lang="es-ES" sz="1200">
                <a:latin typeface="Arial Unicode MS" pitchFamily="34" charset="-128"/>
                <a:ea typeface="Arial Unicode MS" pitchFamily="34" charset="-128"/>
                <a:cs typeface="Arial Unicode MS" pitchFamily="34" charset="-128"/>
              </a:rPr>
              <a:t/>
            </a:r>
            <a:br>
              <a:rPr lang="es-ES" sz="1200">
                <a:latin typeface="Arial Unicode MS" pitchFamily="34" charset="-128"/>
                <a:ea typeface="Arial Unicode MS" pitchFamily="34" charset="-128"/>
                <a:cs typeface="Arial Unicode MS" pitchFamily="34" charset="-128"/>
              </a:rPr>
            </a:br>
            <a:endParaRPr lang="es-ES" sz="1200">
              <a:latin typeface="Arial Unicode MS" pitchFamily="34" charset="-128"/>
              <a:ea typeface="Arial Unicode MS" pitchFamily="34" charset="-128"/>
              <a:cs typeface="Arial Unicode MS" pitchFamily="34" charset="-128"/>
            </a:endParaRPr>
          </a:p>
        </p:txBody>
      </p:sp>
      <p:pic>
        <p:nvPicPr>
          <p:cNvPr id="2056" name="Picture 8" descr="logo foto espol"/>
          <p:cNvPicPr>
            <a:picLocks noChangeAspect="1" noChangeArrowheads="1"/>
          </p:cNvPicPr>
          <p:nvPr/>
        </p:nvPicPr>
        <p:blipFill>
          <a:blip r:embed="rId2" cstate="print"/>
          <a:srcRect/>
          <a:stretch>
            <a:fillRect/>
          </a:stretch>
        </p:blipFill>
        <p:spPr bwMode="auto">
          <a:xfrm>
            <a:off x="4038600" y="304800"/>
            <a:ext cx="1274763" cy="1295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2988" y="685800"/>
            <a:ext cx="7620000" cy="6172200"/>
          </a:xfrm>
        </p:spPr>
        <p:txBody>
          <a:bodyPr/>
          <a:lstStyle/>
          <a:p>
            <a:pPr algn="just"/>
            <a:r>
              <a:rPr lang="es-MX" sz="1600"/>
              <a:t> Para el caso de la bibliografía y referencias se lo hizo por la búsqueda de libros, artículos, etc., y el Internet; para el caso de la encuesta, tipo cuestionario, ver Anexo 3, nos permitimos recabar de los Expertos, que son Docentes de Educación Superior, previamente seleccionados por sus conocimientos, experiencia, maestría pedagógica y dominio de la problemática, los criterios sobre el problema planteado atendiendo al programa indicado. El Tipo de Investigación  en que nos enmarcamos es, investigación descriptiva, que comprende el registro, análisis e interpretación de la naturaleza actual, o sea trabaja sobre realidades de hechos presentes. Los datos son generalmente obtenidos de encuestas, entrevistas y observación de los fenómenos. El diseño de la investigación No experimental es el practicado ahora, y la investigación no experimental es la que no manipula deliberadamente las variables a estudiar, lo que hace este tipo de investigación es observar fenómenos tal y como se dan en su contexto actual, para después analizarlo; no se construye ninguna situación, sino que se observan situaciones ya existentes. Además, el tipo de investigación esta en conformidad con el conocimiento intelectual, que para nuestro caso es científico, por lo que, la investigación realizada es de esta naturaleza, es una Investigación Educativa que equivale a la Investigación Científica aplicada a la educación. </a:t>
            </a:r>
            <a:endParaRPr lang="es-ES" sz="160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5" name="Rectangle 5"/>
          <p:cNvSpPr>
            <a:spLocks noGrp="1" noChangeArrowheads="1"/>
          </p:cNvSpPr>
          <p:nvPr>
            <p:ph type="title"/>
          </p:nvPr>
        </p:nvSpPr>
        <p:spPr>
          <a:xfrm>
            <a:off x="1116013" y="2924175"/>
            <a:ext cx="7620000" cy="1143000"/>
          </a:xfrm>
        </p:spPr>
        <p:txBody>
          <a:bodyPr/>
          <a:lstStyle/>
          <a:p>
            <a:pPr algn="just">
              <a:buFontTx/>
              <a:buChar char="•"/>
            </a:pPr>
            <a:r>
              <a:rPr lang="es-ES" sz="2000" b="1"/>
              <a:t>Enfoque o Tipo de Investigación,</a:t>
            </a:r>
            <a:r>
              <a:rPr lang="es-ES" sz="2000"/>
              <a:t> que puede ser cualitativo y/o cuantitativo. La Metodología Interpretativo-Humanista o Cualitativa (Marshall y Rossman, 1989), conjuntamente con técnicas cuantitativas se considera, para nuestro caso, adecuada para lograr el objetivo planteado que resolverá el problema propuesto. Se sigue un enfoque Holístico-Inductivo-Idiográfico, con la finalidad de comprender cómo los sujetos experimentan, perciben, crean, modifican, analizan e interpretan la realidad educativa en la que se hallan inmersos. Se trata de recurrir a los puntos de vistas de los sujetos implicados en las situaciones educativas para entender su experiencia directa. El manejo holístico esta vinculado al uso de una nueva estructura mental que permite a las personas tomar decisiones que satisfacen sus necesidades inmediatas, sin poner en riesgo su bienestar futuro o el de las generaciones futuras.</a:t>
            </a:r>
            <a:r>
              <a:rPr lang="es-MX" sz="2000"/>
              <a:t> </a:t>
            </a:r>
          </a:p>
        </p:txBody>
      </p:sp>
      <p:sp>
        <p:nvSpPr>
          <p:cNvPr id="327686" name="Text Box 6"/>
          <p:cNvSpPr txBox="1">
            <a:spLocks noChangeArrowheads="1"/>
          </p:cNvSpPr>
          <p:nvPr/>
        </p:nvSpPr>
        <p:spPr bwMode="auto">
          <a:xfrm>
            <a:off x="1331913" y="692150"/>
            <a:ext cx="7127875" cy="457200"/>
          </a:xfrm>
          <a:prstGeom prst="rect">
            <a:avLst/>
          </a:prstGeom>
          <a:noFill/>
          <a:ln w="9525">
            <a:noFill/>
            <a:miter lim="800000"/>
            <a:headEnd/>
            <a:tailEnd/>
          </a:ln>
          <a:effectLst/>
        </p:spPr>
        <p:txBody>
          <a:bodyPr>
            <a:spAutoFit/>
          </a:bodyPr>
          <a:lstStyle/>
          <a:p>
            <a:pPr>
              <a:spcBef>
                <a:spcPct val="50000"/>
              </a:spcBef>
            </a:pPr>
            <a:r>
              <a:rPr lang="es-ES"/>
              <a:t>La </a:t>
            </a:r>
            <a:r>
              <a:rPr lang="es-ES" b="1"/>
              <a:t>Metodología </a:t>
            </a:r>
            <a:r>
              <a:rPr lang="es-ES"/>
              <a:t>contiene: </a:t>
            </a:r>
            <a:endParaRPr lang="es-MX"/>
          </a:p>
        </p:txBody>
      </p:sp>
      <p:sp>
        <p:nvSpPr>
          <p:cNvPr id="327687" name="AutoShape 7">
            <a:hlinkClick r:id="rId2" action="ppaction://hlinksldjump" highlightClick="1"/>
          </p:cNvPr>
          <p:cNvSpPr>
            <a:spLocks noChangeArrowheads="1"/>
          </p:cNvSpPr>
          <p:nvPr/>
        </p:nvSpPr>
        <p:spPr bwMode="auto">
          <a:xfrm>
            <a:off x="7164388" y="5445125"/>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042988" y="2781300"/>
            <a:ext cx="7620000" cy="1143000"/>
          </a:xfrm>
        </p:spPr>
        <p:txBody>
          <a:bodyPr/>
          <a:lstStyle/>
          <a:p>
            <a:pPr algn="just"/>
            <a:r>
              <a:rPr lang="es-ES" sz="2400"/>
              <a:t>Los métodos inductivos, de lo particular a lo general, están generalmente asociados con la investigación cualitativa mientras que el método deductivo, va de lo general a lo particular, está asociado frecuentemente con la investigación cuantitativa. El razonamiento inductivo es el patrón de pensamiento en que se formulan generalizaciones a partir de casos específicos. La investigación cualitativa evita la cuantificación. Los investigadores cualitativos hacen registros narrativos de los fenómenos que son estudiados mediante técnicas como la observación participante y las entrevistas no estructuradas, realidad dinámica.   La tradición idiográfica enfatiza casos individuales, mientras la nomotética enfatiza grupos de casos, pero la diferencia no es solo una de números, sino en estrategia; el estudio idiográfico trata de obtener una información sobre diferentes aspectos de una persona. </a:t>
            </a:r>
            <a:endParaRPr lang="es-MX" sz="2400"/>
          </a:p>
        </p:txBody>
      </p:sp>
      <p:sp>
        <p:nvSpPr>
          <p:cNvPr id="328708" name="AutoShape 4">
            <a:hlinkClick r:id="rId2" action="ppaction://hlinksldjump" highlightClick="1"/>
          </p:cNvPr>
          <p:cNvSpPr>
            <a:spLocks noChangeArrowheads="1"/>
          </p:cNvSpPr>
          <p:nvPr/>
        </p:nvSpPr>
        <p:spPr bwMode="auto">
          <a:xfrm>
            <a:off x="7235825" y="6021388"/>
            <a:ext cx="720725" cy="5762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971550" y="2420938"/>
            <a:ext cx="7620000" cy="1143000"/>
          </a:xfrm>
        </p:spPr>
        <p:txBody>
          <a:bodyPr/>
          <a:lstStyle/>
          <a:p>
            <a:pPr algn="just"/>
            <a:r>
              <a:rPr lang="es-ES" sz="2400"/>
              <a:t>Además, se emplearan técnicas cuantitativas de índole empírico analítica, positivista, científica, ideadas por el grupo formado por Comte (1798-1857), S. Mill (1806-1873), Durkheim (1858-1917) y Popper (Viena, 1902). La investigación cuantitativa es aquella en la se recogen y analizan datos cuantitativos sobre variables, realidad estática. La diferencia fundamental entre ambas metodologías es que la cuantitativa estudia la asociación o relación entre variables cuantificadas y la cualitativa lo hace en contextos estructurales y situacionales.</a:t>
            </a:r>
            <a:endParaRPr lang="es-MX" sz="2400"/>
          </a:p>
        </p:txBody>
      </p:sp>
      <p:sp>
        <p:nvSpPr>
          <p:cNvPr id="329732" name="AutoShape 4">
            <a:hlinkClick r:id="rId2" action="ppaction://hlinksldjump" highlightClick="1"/>
          </p:cNvPr>
          <p:cNvSpPr>
            <a:spLocks noChangeArrowheads="1"/>
          </p:cNvSpPr>
          <p:nvPr/>
        </p:nvSpPr>
        <p:spPr bwMode="auto">
          <a:xfrm>
            <a:off x="6804025" y="4581525"/>
            <a:ext cx="720725"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9" name="Picture 5"/>
          <p:cNvPicPr>
            <a:picLocks noChangeAspect="1" noChangeArrowheads="1"/>
          </p:cNvPicPr>
          <p:nvPr>
            <p:ph type="title"/>
          </p:nvPr>
        </p:nvPicPr>
        <p:blipFill>
          <a:blip r:embed="rId2"/>
          <a:srcRect/>
          <a:stretch>
            <a:fillRect/>
          </a:stretch>
        </p:blipFill>
        <p:spPr>
          <a:xfrm>
            <a:off x="1476375" y="620713"/>
            <a:ext cx="6265863" cy="5754687"/>
          </a:xfrm>
          <a:noFill/>
          <a:ln/>
        </p:spPr>
      </p:pic>
      <p:sp>
        <p:nvSpPr>
          <p:cNvPr id="308230" name="AutoShape 6">
            <a:hlinkClick r:id="rId3" action="ppaction://hlinksldjump" highlightClick="1"/>
          </p:cNvPr>
          <p:cNvSpPr>
            <a:spLocks noChangeArrowheads="1"/>
          </p:cNvSpPr>
          <p:nvPr/>
        </p:nvSpPr>
        <p:spPr bwMode="auto">
          <a:xfrm>
            <a:off x="8027988" y="5661025"/>
            <a:ext cx="6477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Rectangle 6"/>
          <p:cNvSpPr>
            <a:spLocks noGrp="1" noChangeArrowheads="1"/>
          </p:cNvSpPr>
          <p:nvPr>
            <p:ph type="title"/>
          </p:nvPr>
        </p:nvSpPr>
        <p:spPr>
          <a:xfrm>
            <a:off x="1116013" y="3141663"/>
            <a:ext cx="7620000" cy="1143000"/>
          </a:xfrm>
        </p:spPr>
        <p:txBody>
          <a:bodyPr/>
          <a:lstStyle/>
          <a:p>
            <a:pPr algn="just">
              <a:buFontTx/>
              <a:buChar char="•"/>
            </a:pPr>
            <a:r>
              <a:rPr lang="es-ES" sz="2400" b="1"/>
              <a:t>Técnicas,</a:t>
            </a:r>
            <a:r>
              <a:rPr lang="es-ES" sz="2400"/>
              <a:t> a utilizarse. En este estudio se considero la técnica de recolección de datos y su instrumento, bibliografía-referencias y una encuesta. Para el caso de la bibliografía y referencias se lo hizo por la búsqueda de libros, artículos, etc., y el Internet; para el caso de la encuesta, tipo cuestionario, ver Anexo 3, nos permitimos recabar de los Expertos, que son Docentes de Educación Superior, previamente seleccionados por sus conocimientos, experiencia, maestría pedagógica y dominio de la problemática, los criterios sobre el problema planteado atendiendo a el programa indicado. Los tipos de preguntas para el caso practicado, encuesta, que van desde el menos hasta el más estructurado son: Abiertas, de Selección Múltiple, Dicotómicas. Este último tipo de preguntas no la usamos en nuestra investigación. </a:t>
            </a:r>
            <a:endParaRPr lang="es-MX" sz="2400"/>
          </a:p>
        </p:txBody>
      </p:sp>
      <p:sp>
        <p:nvSpPr>
          <p:cNvPr id="310279" name="AutoShape 7">
            <a:hlinkClick r:id="rId2" action="ppaction://hlinksldjump" highlightClick="1"/>
          </p:cNvPr>
          <p:cNvSpPr>
            <a:spLocks noChangeArrowheads="1"/>
          </p:cNvSpPr>
          <p:nvPr/>
        </p:nvSpPr>
        <p:spPr bwMode="auto">
          <a:xfrm>
            <a:off x="7235825" y="6092825"/>
            <a:ext cx="649288" cy="5048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1042988" y="3213100"/>
            <a:ext cx="7620000" cy="1143000"/>
          </a:xfrm>
        </p:spPr>
        <p:txBody>
          <a:bodyPr/>
          <a:lstStyle/>
          <a:p>
            <a:pPr algn="just"/>
            <a:r>
              <a:rPr lang="es-ES" sz="2400"/>
              <a:t>Utilizamos la Investigación Descriptiva, que comprende el registro, análisis e interpretación de la naturaleza actual, o sea trabaja sobre realidades de hechos presentes. Los datos son generalmente obtenidos de encuestas, entrevistas y observación de los fenómenos. El diseño de la investigación No experimental es el practicado ahora, y la investigación no experimental es la que no manipula deliberadamente las variables a estudiar. Lo que hace este tipo de investigación es observar fenómenos tal y como se dan en su contexto actual, para después analizarlo. En un estudio no experimental no se construye ninguna situación, sino que se observan situaciones ya existentes.</a:t>
            </a:r>
            <a:r>
              <a:rPr lang="es-MX" sz="2400"/>
              <a:t> </a:t>
            </a:r>
          </a:p>
        </p:txBody>
      </p:sp>
      <p:sp>
        <p:nvSpPr>
          <p:cNvPr id="312325" name="AutoShape 5">
            <a:hlinkClick r:id="rId2" action="ppaction://hlinksldjump" highlightClick="1"/>
          </p:cNvPr>
          <p:cNvSpPr>
            <a:spLocks noChangeArrowheads="1"/>
          </p:cNvSpPr>
          <p:nvPr/>
        </p:nvSpPr>
        <p:spPr bwMode="auto">
          <a:xfrm>
            <a:off x="6084888" y="5661025"/>
            <a:ext cx="8636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Rectangle 4"/>
          <p:cNvSpPr>
            <a:spLocks noGrp="1" noChangeArrowheads="1"/>
          </p:cNvSpPr>
          <p:nvPr>
            <p:ph type="title"/>
          </p:nvPr>
        </p:nvSpPr>
        <p:spPr>
          <a:xfrm>
            <a:off x="1042988" y="2133600"/>
            <a:ext cx="7620000" cy="1143000"/>
          </a:xfrm>
        </p:spPr>
        <p:txBody>
          <a:bodyPr/>
          <a:lstStyle/>
          <a:p>
            <a:pPr algn="just"/>
            <a:r>
              <a:rPr lang="es-ES" sz="2400"/>
              <a:t>Además, el tipo de investigación esta en conformidad con el conocimiento intelectual, que puede ser: empírico o vulgar; científico, en nuestro caso la investigación realizada es de esta naturaleza, es una Investigación Educativa que equivale a la Investigación Científica aplicada a la educación; filosófico; teológico. </a:t>
            </a:r>
            <a:endParaRPr lang="es-MX" sz="2400"/>
          </a:p>
        </p:txBody>
      </p:sp>
      <p:sp>
        <p:nvSpPr>
          <p:cNvPr id="314373" name="AutoShape 5">
            <a:hlinkClick r:id="rId2" action="ppaction://hlinksldjump" highlightClick="1"/>
          </p:cNvPr>
          <p:cNvSpPr>
            <a:spLocks noChangeArrowheads="1"/>
          </p:cNvSpPr>
          <p:nvPr/>
        </p:nvSpPr>
        <p:spPr bwMode="auto">
          <a:xfrm>
            <a:off x="4067175" y="3573463"/>
            <a:ext cx="1009650" cy="7191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91" name="Picture 7"/>
          <p:cNvPicPr>
            <a:picLocks noChangeAspect="1" noChangeArrowheads="1"/>
          </p:cNvPicPr>
          <p:nvPr>
            <p:ph type="title"/>
          </p:nvPr>
        </p:nvPicPr>
        <p:blipFill>
          <a:blip r:embed="rId2"/>
          <a:srcRect/>
          <a:stretch>
            <a:fillRect/>
          </a:stretch>
        </p:blipFill>
        <p:spPr>
          <a:xfrm>
            <a:off x="1116013" y="1844675"/>
            <a:ext cx="7272337" cy="3192463"/>
          </a:xfrm>
          <a:noFill/>
          <a:ln/>
        </p:spPr>
      </p:pic>
      <p:sp>
        <p:nvSpPr>
          <p:cNvPr id="297992" name="AutoShape 8">
            <a:hlinkClick r:id="rId3" action="ppaction://hlinksldjump" highlightClick="1"/>
          </p:cNvPr>
          <p:cNvSpPr>
            <a:spLocks noChangeArrowheads="1"/>
          </p:cNvSpPr>
          <p:nvPr/>
        </p:nvSpPr>
        <p:spPr bwMode="auto">
          <a:xfrm>
            <a:off x="4716463" y="4508500"/>
            <a:ext cx="719137"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Rectangle 4"/>
          <p:cNvSpPr>
            <a:spLocks noGrp="1" noChangeArrowheads="1"/>
          </p:cNvSpPr>
          <p:nvPr>
            <p:ph type="title"/>
          </p:nvPr>
        </p:nvSpPr>
        <p:spPr>
          <a:xfrm>
            <a:off x="1116013" y="2781300"/>
            <a:ext cx="7620000" cy="1143000"/>
          </a:xfrm>
        </p:spPr>
        <p:txBody>
          <a:bodyPr/>
          <a:lstStyle/>
          <a:p>
            <a:pPr algn="just"/>
            <a:r>
              <a:rPr lang="es-ES" sz="2400"/>
              <a:t>Para</a:t>
            </a:r>
            <a:r>
              <a:rPr lang="es-ES" sz="2400" b="1"/>
              <a:t> Validar </a:t>
            </a:r>
            <a:r>
              <a:rPr lang="es-ES" sz="2400"/>
              <a:t>el Problema Científico, es decir</a:t>
            </a:r>
            <a:r>
              <a:rPr lang="es-ES" sz="2400" b="1"/>
              <a:t> </a:t>
            </a:r>
            <a:r>
              <a:rPr lang="es-ES" sz="2400"/>
              <a:t>la propuesta investigada, utilizaremos la técnica estadística del Coeficiente de Concordancia de Kendall de uso frecuente en las ciencias sociales, con el empleo del paquete estadístico SPSS para Windows.</a:t>
            </a:r>
            <a:br>
              <a:rPr lang="es-ES" sz="2400"/>
            </a:br>
            <a:r>
              <a:rPr lang="es-ES" sz="2400"/>
              <a:t/>
            </a:r>
            <a:br>
              <a:rPr lang="es-ES" sz="2400"/>
            </a:br>
            <a:r>
              <a:rPr lang="es-ES" sz="2400"/>
              <a:t>Cuando se requiere establecer la relación entre dos variables podemos recurrir a distintos coeficientes de correlación en dependencia del nivel de medición alcanzado; pero en muchas ocasiones la relación que queremos es entre más de dos variables. Cuando las variables están medidas al menos en una escala ordinal es utilizable el coeficiente de concordancia de Kendall, el cual tiene un amplio uso para establecer el grado de acuerdo entre jueces, expertos o evaluadores de un grupo de individuos con respecto a un criterio determinado.</a:t>
            </a:r>
            <a:endParaRPr lang="es-MX" sz="2400"/>
          </a:p>
        </p:txBody>
      </p:sp>
      <p:sp>
        <p:nvSpPr>
          <p:cNvPr id="300038" name="AutoShape 6">
            <a:hlinkClick r:id="rId2" action="ppaction://hlinksldjump" highlightClick="1"/>
          </p:cNvPr>
          <p:cNvSpPr>
            <a:spLocks noChangeArrowheads="1"/>
          </p:cNvSpPr>
          <p:nvPr/>
        </p:nvSpPr>
        <p:spPr bwMode="auto">
          <a:xfrm>
            <a:off x="4572000" y="5949950"/>
            <a:ext cx="863600"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title"/>
          </p:nvPr>
        </p:nvSpPr>
        <p:spPr>
          <a:xfrm>
            <a:off x="1116013" y="2852738"/>
            <a:ext cx="7620000" cy="1143000"/>
          </a:xfrm>
        </p:spPr>
        <p:txBody>
          <a:bodyPr/>
          <a:lstStyle/>
          <a:p>
            <a:pPr algn="just"/>
            <a:r>
              <a:rPr lang="es-ES" sz="2800"/>
              <a:t>Para el caso, tenemos diez expertos docentes de educación superior que en base a la encuesta realizada emitieron su criterio de las ocho preguntas (atributos o variables), que son empleadas en la validación del problema científico. </a:t>
            </a:r>
            <a:endParaRPr lang="es-MX" sz="2800"/>
          </a:p>
        </p:txBody>
      </p:sp>
      <p:sp>
        <p:nvSpPr>
          <p:cNvPr id="302085" name="AutoShape 5">
            <a:hlinkClick r:id="rId2" action="ppaction://hlinksldjump" highlightClick="1"/>
          </p:cNvPr>
          <p:cNvSpPr>
            <a:spLocks noChangeArrowheads="1"/>
          </p:cNvSpPr>
          <p:nvPr/>
        </p:nvSpPr>
        <p:spPr bwMode="auto">
          <a:xfrm>
            <a:off x="6732588" y="4221163"/>
            <a:ext cx="647700"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2988" y="762000"/>
            <a:ext cx="7620000" cy="6096000"/>
          </a:xfrm>
        </p:spPr>
        <p:txBody>
          <a:bodyPr/>
          <a:lstStyle/>
          <a:p>
            <a:pPr algn="just"/>
            <a:r>
              <a:rPr lang="es-ES" sz="1800"/>
              <a:t>De las </a:t>
            </a:r>
            <a:r>
              <a:rPr lang="es-ES" sz="1800" b="1"/>
              <a:t>Conclusiones </a:t>
            </a:r>
            <a:r>
              <a:rPr lang="es-ES" sz="1800"/>
              <a:t>más importantes, tenemos: • Se verificó que a partir de la experiencia y documentación de la ESPOL, así como de otras Instituciones de Cultura Superior, Consulta a Expertos, fue posible establecer la estrategia presentada para desarrollar  la labor del p.c.a-p. • A partir de la estrategia encontrada es factible proponer la creación de un</a:t>
            </a:r>
            <a:r>
              <a:rPr lang="es-ES" sz="1800" b="1"/>
              <a:t> </a:t>
            </a:r>
            <a:r>
              <a:rPr lang="es-ES" sz="1800"/>
              <a:t>Sistema de Consejería Académica-Profesional</a:t>
            </a:r>
            <a:r>
              <a:rPr lang="es-ES" sz="1800" b="1"/>
              <a:t> </a:t>
            </a:r>
            <a:r>
              <a:rPr lang="es-ES" sz="1800"/>
              <a:t>que mediante el proceso respectivo establezca un programa preventivo y desarrollativo que ayude al estudiante, privilegiando los ámbitos más demandados socialmente. Por desarrollativo, derivativo de desarrollar, debe entenderse como la acción y efecto de desarrollar (perfeccionar, mejorar, crecer). El proceso debe ser estructurado dinámicamente y no estáticamente, por cuanto la dinámica de las ideas y el cambio continuo nos conducen a un futuro de excelencia. • Consideramos que la Cooperación Técnica Internacional</a:t>
            </a:r>
            <a:r>
              <a:rPr lang="es-ES" sz="1800" b="1"/>
              <a:t> </a:t>
            </a:r>
            <a:r>
              <a:rPr lang="es-ES" sz="1800"/>
              <a:t>es una vía adecuada para capacitar al personal docente, que es un profesor a tiempo completo de educación superior, para ejercer la labor de p.c.a-p. El  dictado de un diplomado, conformado por cinco módulos de sesenta horas cada uno, capacitaría adecuadamente a los docentes. </a:t>
            </a:r>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43" name="AutoShape 15">
            <a:hlinkClick r:id="rId2" action="ppaction://hlinksldjump" highlightClick="1"/>
          </p:cNvPr>
          <p:cNvSpPr>
            <a:spLocks noChangeArrowheads="1"/>
          </p:cNvSpPr>
          <p:nvPr/>
        </p:nvSpPr>
        <p:spPr bwMode="auto">
          <a:xfrm>
            <a:off x="7956550" y="5589588"/>
            <a:ext cx="719138" cy="719137"/>
          </a:xfrm>
          <a:prstGeom prst="actionButtonHome">
            <a:avLst/>
          </a:prstGeom>
          <a:solidFill>
            <a:schemeClr val="accent1"/>
          </a:solidFill>
          <a:ln w="9525">
            <a:noFill/>
            <a:miter lim="800000"/>
            <a:headEnd/>
            <a:tailEnd/>
          </a:ln>
          <a:effectLst/>
        </p:spPr>
        <p:txBody>
          <a:bodyPr wrap="none" anchor="ctr"/>
          <a:lstStyle/>
          <a:p>
            <a:endParaRPr lang="es-ES"/>
          </a:p>
        </p:txBody>
      </p:sp>
      <p:grpSp>
        <p:nvGrpSpPr>
          <p:cNvPr id="304731" name="Group 603"/>
          <p:cNvGrpSpPr>
            <a:grpSpLocks/>
          </p:cNvGrpSpPr>
          <p:nvPr/>
        </p:nvGrpSpPr>
        <p:grpSpPr bwMode="auto">
          <a:xfrm>
            <a:off x="1687513" y="728663"/>
            <a:ext cx="5768975" cy="5400675"/>
            <a:chOff x="1063" y="459"/>
            <a:chExt cx="3634" cy="3402"/>
          </a:xfrm>
        </p:grpSpPr>
        <p:pic>
          <p:nvPicPr>
            <p:cNvPr id="304713" name="Picture 585"/>
            <p:cNvPicPr>
              <a:picLocks noChangeAspect="1" noChangeArrowheads="1"/>
            </p:cNvPicPr>
            <p:nvPr/>
          </p:nvPicPr>
          <p:blipFill>
            <a:blip r:embed="rId3"/>
            <a:srcRect/>
            <a:stretch>
              <a:fillRect/>
            </a:stretch>
          </p:blipFill>
          <p:spPr bwMode="auto">
            <a:xfrm>
              <a:off x="1063" y="459"/>
              <a:ext cx="3634" cy="3402"/>
            </a:xfrm>
            <a:prstGeom prst="rect">
              <a:avLst/>
            </a:prstGeom>
            <a:noFill/>
            <a:ln w="9525">
              <a:noFill/>
              <a:miter lim="800000"/>
              <a:headEnd/>
              <a:tailEnd/>
            </a:ln>
            <a:effectLst/>
          </p:spPr>
        </p:pic>
        <p:sp>
          <p:nvSpPr>
            <p:cNvPr id="304720" name="Line 592"/>
            <p:cNvSpPr>
              <a:spLocks noChangeShapeType="1"/>
            </p:cNvSpPr>
            <p:nvPr/>
          </p:nvSpPr>
          <p:spPr bwMode="auto">
            <a:xfrm>
              <a:off x="1066" y="3158"/>
              <a:ext cx="3628" cy="0"/>
            </a:xfrm>
            <a:prstGeom prst="line">
              <a:avLst/>
            </a:prstGeom>
            <a:noFill/>
            <a:ln w="9525">
              <a:solidFill>
                <a:schemeClr val="tx1"/>
              </a:solidFill>
              <a:round/>
              <a:headEnd/>
              <a:tailEnd/>
            </a:ln>
            <a:effectLst/>
          </p:spPr>
          <p:txBody>
            <a:bodyPr wrap="none"/>
            <a:lstStyle/>
            <a:p>
              <a:endParaRPr lang="es-ES"/>
            </a:p>
          </p:txBody>
        </p:sp>
        <p:sp>
          <p:nvSpPr>
            <p:cNvPr id="304722" name="Line 594"/>
            <p:cNvSpPr>
              <a:spLocks noChangeShapeType="1"/>
            </p:cNvSpPr>
            <p:nvPr/>
          </p:nvSpPr>
          <p:spPr bwMode="auto">
            <a:xfrm>
              <a:off x="2744" y="890"/>
              <a:ext cx="0" cy="2722"/>
            </a:xfrm>
            <a:prstGeom prst="line">
              <a:avLst/>
            </a:prstGeom>
            <a:noFill/>
            <a:ln w="9525">
              <a:solidFill>
                <a:schemeClr val="tx1"/>
              </a:solidFill>
              <a:round/>
              <a:headEnd/>
              <a:tailEnd/>
            </a:ln>
            <a:effectLst/>
          </p:spPr>
          <p:txBody>
            <a:bodyPr wrap="none"/>
            <a:lstStyle/>
            <a:p>
              <a:endParaRPr lang="es-ES"/>
            </a:p>
          </p:txBody>
        </p:sp>
        <p:sp>
          <p:nvSpPr>
            <p:cNvPr id="304724" name="Line 596"/>
            <p:cNvSpPr>
              <a:spLocks noChangeShapeType="1"/>
            </p:cNvSpPr>
            <p:nvPr/>
          </p:nvSpPr>
          <p:spPr bwMode="auto">
            <a:xfrm>
              <a:off x="3288" y="911"/>
              <a:ext cx="0" cy="2722"/>
            </a:xfrm>
            <a:prstGeom prst="line">
              <a:avLst/>
            </a:prstGeom>
            <a:noFill/>
            <a:ln w="9525">
              <a:solidFill>
                <a:schemeClr val="tx1"/>
              </a:solidFill>
              <a:round/>
              <a:headEnd/>
              <a:tailEnd/>
            </a:ln>
            <a:effectLst/>
          </p:spPr>
          <p:txBody>
            <a:bodyPr wrap="none"/>
            <a:lstStyle/>
            <a:p>
              <a:endParaRPr lang="es-ES"/>
            </a:p>
          </p:txBody>
        </p:sp>
        <p:sp>
          <p:nvSpPr>
            <p:cNvPr id="304726" name="Line 598"/>
            <p:cNvSpPr>
              <a:spLocks noChangeShapeType="1"/>
            </p:cNvSpPr>
            <p:nvPr/>
          </p:nvSpPr>
          <p:spPr bwMode="auto">
            <a:xfrm>
              <a:off x="4105" y="911"/>
              <a:ext cx="0" cy="2722"/>
            </a:xfrm>
            <a:prstGeom prst="line">
              <a:avLst/>
            </a:prstGeom>
            <a:noFill/>
            <a:ln w="9525">
              <a:solidFill>
                <a:schemeClr val="tx1"/>
              </a:solidFill>
              <a:round/>
              <a:headEnd/>
              <a:tailEnd/>
            </a:ln>
            <a:effectLst/>
          </p:spPr>
          <p:txBody>
            <a:bodyPr wrap="none"/>
            <a:lstStyle/>
            <a:p>
              <a:endParaRPr lang="es-ES"/>
            </a:p>
          </p:txBody>
        </p:sp>
        <p:sp>
          <p:nvSpPr>
            <p:cNvPr id="304729" name="Line 601"/>
            <p:cNvSpPr>
              <a:spLocks noChangeShapeType="1"/>
            </p:cNvSpPr>
            <p:nvPr/>
          </p:nvSpPr>
          <p:spPr bwMode="auto">
            <a:xfrm>
              <a:off x="2460" y="894"/>
              <a:ext cx="0" cy="2722"/>
            </a:xfrm>
            <a:prstGeom prst="line">
              <a:avLst/>
            </a:prstGeom>
            <a:noFill/>
            <a:ln w="9525">
              <a:solidFill>
                <a:schemeClr val="tx1"/>
              </a:solidFill>
              <a:round/>
              <a:headEnd/>
              <a:tailEnd/>
            </a:ln>
            <a:effectLst/>
          </p:spPr>
          <p:txBody>
            <a:bodyPr wrap="none"/>
            <a:lstStyle/>
            <a:p>
              <a:endParaRPr lang="es-ES"/>
            </a:p>
          </p:txBody>
        </p:sp>
      </p:gr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p:cNvPicPr>
            <a:picLocks noChangeAspect="1" noChangeArrowheads="1"/>
          </p:cNvPicPr>
          <p:nvPr>
            <p:ph type="title"/>
          </p:nvPr>
        </p:nvPicPr>
        <p:blipFill>
          <a:blip r:embed="rId2"/>
          <a:srcRect/>
          <a:stretch>
            <a:fillRect/>
          </a:stretch>
        </p:blipFill>
        <p:spPr>
          <a:xfrm>
            <a:off x="1187450" y="930275"/>
            <a:ext cx="7416800" cy="5297488"/>
          </a:xfrm>
          <a:noFill/>
          <a:ln/>
        </p:spPr>
      </p:pic>
      <p:sp>
        <p:nvSpPr>
          <p:cNvPr id="316421" name="AutoShape 5">
            <a:hlinkClick r:id="rId3" action="ppaction://hlinksldjump" highlightClick="1"/>
          </p:cNvPr>
          <p:cNvSpPr>
            <a:spLocks noChangeArrowheads="1"/>
          </p:cNvSpPr>
          <p:nvPr/>
        </p:nvSpPr>
        <p:spPr bwMode="auto">
          <a:xfrm>
            <a:off x="6011863" y="5661025"/>
            <a:ext cx="792162"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p:cNvPicPr>
            <a:picLocks noChangeAspect="1" noChangeArrowheads="1"/>
          </p:cNvPicPr>
          <p:nvPr>
            <p:ph type="title"/>
          </p:nvPr>
        </p:nvPicPr>
        <p:blipFill>
          <a:blip r:embed="rId2"/>
          <a:srcRect/>
          <a:stretch>
            <a:fillRect/>
          </a:stretch>
        </p:blipFill>
        <p:spPr>
          <a:xfrm>
            <a:off x="1258888" y="865188"/>
            <a:ext cx="7058025" cy="5435600"/>
          </a:xfrm>
          <a:noFill/>
          <a:ln/>
        </p:spPr>
      </p:pic>
      <p:sp>
        <p:nvSpPr>
          <p:cNvPr id="317445" name="AutoShape 5">
            <a:hlinkClick r:id="rId3" action="ppaction://hlinksldjump" highlightClick="1"/>
          </p:cNvPr>
          <p:cNvSpPr>
            <a:spLocks noChangeArrowheads="1"/>
          </p:cNvSpPr>
          <p:nvPr/>
        </p:nvSpPr>
        <p:spPr bwMode="auto">
          <a:xfrm>
            <a:off x="4284663" y="1916113"/>
            <a:ext cx="647700" cy="6492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p:cNvPicPr>
            <a:picLocks noChangeAspect="1" noChangeArrowheads="1"/>
          </p:cNvPicPr>
          <p:nvPr>
            <p:ph type="title"/>
          </p:nvPr>
        </p:nvPicPr>
        <p:blipFill>
          <a:blip r:embed="rId2"/>
          <a:srcRect/>
          <a:stretch>
            <a:fillRect/>
          </a:stretch>
        </p:blipFill>
        <p:spPr>
          <a:xfrm>
            <a:off x="2268538" y="404813"/>
            <a:ext cx="4667250" cy="5464175"/>
          </a:xfrm>
          <a:noFill/>
          <a:ln/>
        </p:spPr>
      </p:pic>
      <p:sp>
        <p:nvSpPr>
          <p:cNvPr id="318469" name="AutoShape 5">
            <a:hlinkClick r:id="rId3" action="ppaction://hlinksldjump" highlightClick="1"/>
          </p:cNvPr>
          <p:cNvSpPr>
            <a:spLocks noChangeArrowheads="1"/>
          </p:cNvSpPr>
          <p:nvPr/>
        </p:nvSpPr>
        <p:spPr bwMode="auto">
          <a:xfrm>
            <a:off x="6516688" y="4292600"/>
            <a:ext cx="863600" cy="86518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2" name="Picture 4"/>
          <p:cNvPicPr>
            <a:picLocks noChangeAspect="1" noChangeArrowheads="1"/>
          </p:cNvPicPr>
          <p:nvPr>
            <p:ph type="title"/>
          </p:nvPr>
        </p:nvPicPr>
        <p:blipFill>
          <a:blip r:embed="rId2"/>
          <a:srcRect/>
          <a:stretch>
            <a:fillRect/>
          </a:stretch>
        </p:blipFill>
        <p:spPr>
          <a:xfrm>
            <a:off x="1403350" y="733425"/>
            <a:ext cx="6337300" cy="5710238"/>
          </a:xfrm>
          <a:noFill/>
          <a:ln/>
        </p:spPr>
      </p:pic>
      <p:sp>
        <p:nvSpPr>
          <p:cNvPr id="319493" name="AutoShape 5">
            <a:hlinkClick r:id="rId3" action="ppaction://hlinksldjump" highlightClick="1"/>
          </p:cNvPr>
          <p:cNvSpPr>
            <a:spLocks noChangeArrowheads="1"/>
          </p:cNvSpPr>
          <p:nvPr/>
        </p:nvSpPr>
        <p:spPr bwMode="auto">
          <a:xfrm>
            <a:off x="7092950" y="2708275"/>
            <a:ext cx="647700" cy="64928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Rectangle 6"/>
          <p:cNvSpPr>
            <a:spLocks noGrp="1" noChangeArrowheads="1"/>
          </p:cNvSpPr>
          <p:nvPr>
            <p:ph type="title"/>
          </p:nvPr>
        </p:nvSpPr>
        <p:spPr>
          <a:xfrm>
            <a:off x="1116013" y="2349500"/>
            <a:ext cx="7620000" cy="1143000"/>
          </a:xfrm>
        </p:spPr>
        <p:txBody>
          <a:bodyPr/>
          <a:lstStyle/>
          <a:p>
            <a:pPr algn="l"/>
            <a:r>
              <a:rPr lang="es-MX" sz="3200" b="1"/>
              <a:t>CAPÍTULO III</a:t>
            </a:r>
            <a:br>
              <a:rPr lang="es-MX" sz="3200" b="1"/>
            </a:br>
            <a:r>
              <a:rPr lang="es-MX" sz="3200" b="1"/>
              <a:t/>
            </a:r>
            <a:br>
              <a:rPr lang="es-MX" sz="3200" b="1"/>
            </a:br>
            <a:r>
              <a:rPr lang="es-MX" sz="2800" b="1"/>
              <a:t>CONCLUSIONES Y RECOMENDACIONES</a:t>
            </a:r>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58" name="Picture 54"/>
          <p:cNvPicPr>
            <a:picLocks noChangeAspect="1" noChangeArrowheads="1"/>
          </p:cNvPicPr>
          <p:nvPr>
            <p:ph/>
          </p:nvPr>
        </p:nvPicPr>
        <p:blipFill>
          <a:blip r:embed="rId2"/>
          <a:srcRect/>
          <a:stretch>
            <a:fillRect/>
          </a:stretch>
        </p:blipFill>
        <p:spPr>
          <a:xfrm>
            <a:off x="1476375" y="963613"/>
            <a:ext cx="7056438" cy="5287962"/>
          </a:xfrm>
          <a:noFill/>
          <a:ln/>
        </p:spPr>
      </p:pic>
      <p:sp>
        <p:nvSpPr>
          <p:cNvPr id="149560" name="AutoShape 56">
            <a:hlinkClick r:id="rId3" action="ppaction://hlinkfile" highlightClick="1"/>
          </p:cNvPr>
          <p:cNvSpPr>
            <a:spLocks noChangeArrowheads="1"/>
          </p:cNvSpPr>
          <p:nvPr/>
        </p:nvSpPr>
        <p:spPr bwMode="auto">
          <a:xfrm>
            <a:off x="3924300" y="765175"/>
            <a:ext cx="792163" cy="647700"/>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149561" name="AutoShape 57">
            <a:hlinkClick r:id="" action="ppaction://hlinkshowjump?jump=lastslideviewed" highlightClick="1"/>
          </p:cNvPr>
          <p:cNvSpPr>
            <a:spLocks noChangeArrowheads="1"/>
          </p:cNvSpPr>
          <p:nvPr/>
        </p:nvSpPr>
        <p:spPr bwMode="auto">
          <a:xfrm>
            <a:off x="7308850" y="5734050"/>
            <a:ext cx="647700" cy="7207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23" name="Rectangle 95"/>
          <p:cNvSpPr>
            <a:spLocks noGrp="1" noChangeArrowheads="1"/>
          </p:cNvSpPr>
          <p:nvPr>
            <p:ph type="title"/>
          </p:nvPr>
        </p:nvSpPr>
        <p:spPr>
          <a:xfrm>
            <a:off x="1042988" y="3141663"/>
            <a:ext cx="7620000" cy="1143000"/>
          </a:xfrm>
        </p:spPr>
        <p:txBody>
          <a:bodyPr/>
          <a:lstStyle/>
          <a:p>
            <a:pPr marL="838200" indent="-838200" algn="just">
              <a:buFontTx/>
              <a:buAutoNum type="arabicParenR" startAt="3"/>
            </a:pPr>
            <a:r>
              <a:rPr lang="es-MX" sz="2000"/>
              <a:t>Estimamos que el Organigrama Funcional del Sistema de Consejería Académica-Profesional estaría adecuadamente constituido de la siguiente manera: Comisión Académica, Vice-Rector General, Comisión de Consejería Académica-Profesional, presidida por el Vice-Rector General o su Delegado, Un Profesor Consejero Académico-Profesional por Unidad miembro de la Comisión de Consejería A-P, Profesores Consejeros Académico-Profesional cuantos sean necesarios por  Unidad y por Carrera, Organismos de Apoyo de la ESPOL, tales como: Centro de Registros, Calificaciones y Estadísticas CRECE, Centro de Prestación de Servicios CPS, Relaciones Externas, Asesoría Jurídica, Unidad de Planificación, entre otros; Profesionales y Empresas, de apoyo, en conformidad a la Carrera de Estudio.</a:t>
            </a:r>
            <a:r>
              <a:rPr lang="es-MX" sz="1800"/>
              <a:t> </a:t>
            </a:r>
          </a:p>
        </p:txBody>
      </p:sp>
      <p:sp>
        <p:nvSpPr>
          <p:cNvPr id="150624" name="AutoShape 96">
            <a:hlinkClick r:id="rId2" action="ppaction://hlinksldjump" highlightClick="1"/>
          </p:cNvPr>
          <p:cNvSpPr>
            <a:spLocks noChangeArrowheads="1"/>
          </p:cNvSpPr>
          <p:nvPr/>
        </p:nvSpPr>
        <p:spPr bwMode="auto">
          <a:xfrm>
            <a:off x="6372225" y="5734050"/>
            <a:ext cx="792163" cy="71913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7" name="Text Box 105"/>
          <p:cNvSpPr txBox="1">
            <a:spLocks noChangeArrowheads="1"/>
          </p:cNvSpPr>
          <p:nvPr/>
        </p:nvSpPr>
        <p:spPr bwMode="auto">
          <a:xfrm>
            <a:off x="1258888" y="765175"/>
            <a:ext cx="7345362" cy="457200"/>
          </a:xfrm>
          <a:prstGeom prst="rect">
            <a:avLst/>
          </a:prstGeom>
          <a:noFill/>
          <a:ln w="9525">
            <a:noFill/>
            <a:miter lim="800000"/>
            <a:headEnd/>
            <a:tailEnd/>
          </a:ln>
          <a:effectLst/>
        </p:spPr>
        <p:txBody>
          <a:bodyPr>
            <a:spAutoFit/>
          </a:bodyPr>
          <a:lstStyle/>
          <a:p>
            <a:pPr>
              <a:spcBef>
                <a:spcPct val="50000"/>
              </a:spcBef>
            </a:pPr>
            <a:endParaRPr lang="es-MX"/>
          </a:p>
        </p:txBody>
      </p:sp>
      <p:sp>
        <p:nvSpPr>
          <p:cNvPr id="151698" name="Text Box 146"/>
          <p:cNvSpPr txBox="1">
            <a:spLocks noChangeArrowheads="1"/>
          </p:cNvSpPr>
          <p:nvPr/>
        </p:nvSpPr>
        <p:spPr bwMode="auto">
          <a:xfrm>
            <a:off x="1476375" y="692150"/>
            <a:ext cx="6840538" cy="5578475"/>
          </a:xfrm>
          <a:prstGeom prst="rect">
            <a:avLst/>
          </a:prstGeom>
          <a:noFill/>
          <a:ln w="9525">
            <a:noFill/>
            <a:miter lim="800000"/>
            <a:headEnd/>
            <a:tailEnd/>
          </a:ln>
          <a:effectLst/>
        </p:spPr>
        <p:txBody>
          <a:bodyPr>
            <a:spAutoFit/>
          </a:bodyPr>
          <a:lstStyle/>
          <a:p>
            <a:pPr marL="457200" indent="-457200" algn="just">
              <a:spcBef>
                <a:spcPct val="50000"/>
              </a:spcBef>
              <a:buFontTx/>
              <a:buAutoNum type="arabicParenR" startAt="4"/>
            </a:pPr>
            <a:r>
              <a:rPr lang="es-MX" sz="2000"/>
              <a:t>Consideramos que la Cooperación Técnica Internacional</a:t>
            </a:r>
            <a:r>
              <a:rPr lang="es-MX" sz="2000" b="1"/>
              <a:t> </a:t>
            </a:r>
            <a:r>
              <a:rPr lang="es-MX" sz="2000"/>
              <a:t>es una vía adecuada para capacitar al personal docente, que es un profesor a tiempo completo de educación superior, para ejercer la labor de p.c.a-p. El  dictado de un diplomado, conformado por cinco módulos de sesenta horas cada uno, capacitaría adecuadamente a los docentes. Los módulos a dictarse serian: Psicología Educativa, Investigación Educativa, Pedagogía, Andragogía, Consejería Académica-Profesional. De contar con profesionales nacionales de excelente formación que estén disponibles para el dictado de los módulos, habría que considerarlos. </a:t>
            </a:r>
            <a:r>
              <a:rPr lang="es-ES" sz="2000"/>
              <a:t>En la ESPOL existen Unidades, tales como: Centro de Investigación y Servicios Educativos CISE, Centro de Investigación Científica y Tecnológica CICYT, Centro de Tecnologías de Información CTI, que se encuentran dotados de la infraestructura necesaria para llevar a cabo el proceso de capacitación del p.c.a-p. </a:t>
            </a:r>
            <a:r>
              <a:rPr lang="es-MX" sz="2000"/>
              <a:t>Luego los profesores ya formados se encargaran de formar a los profesores que se requieran para la consejería. </a:t>
            </a:r>
          </a:p>
        </p:txBody>
      </p:sp>
      <p:sp>
        <p:nvSpPr>
          <p:cNvPr id="151699" name="AutoShape 147">
            <a:hlinkClick r:id="rId2" action="ppaction://hlinksldjump" highlightClick="1"/>
          </p:cNvPr>
          <p:cNvSpPr>
            <a:spLocks noChangeArrowheads="1"/>
          </p:cNvSpPr>
          <p:nvPr/>
        </p:nvSpPr>
        <p:spPr bwMode="auto">
          <a:xfrm>
            <a:off x="1116013" y="5013325"/>
            <a:ext cx="647700" cy="5762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1" name="Text Box 41"/>
          <p:cNvSpPr txBox="1">
            <a:spLocks noChangeArrowheads="1"/>
          </p:cNvSpPr>
          <p:nvPr/>
        </p:nvSpPr>
        <p:spPr bwMode="auto">
          <a:xfrm>
            <a:off x="1403350" y="692150"/>
            <a:ext cx="6985000" cy="457200"/>
          </a:xfrm>
          <a:prstGeom prst="rect">
            <a:avLst/>
          </a:prstGeom>
          <a:noFill/>
          <a:ln w="9525">
            <a:noFill/>
            <a:miter lim="800000"/>
            <a:headEnd/>
            <a:tailEnd/>
          </a:ln>
          <a:effectLst/>
        </p:spPr>
        <p:txBody>
          <a:bodyPr>
            <a:spAutoFit/>
          </a:bodyPr>
          <a:lstStyle/>
          <a:p>
            <a:pPr>
              <a:spcBef>
                <a:spcPct val="50000"/>
              </a:spcBef>
            </a:pPr>
            <a:endParaRPr lang="es-MX"/>
          </a:p>
        </p:txBody>
      </p:sp>
      <p:grpSp>
        <p:nvGrpSpPr>
          <p:cNvPr id="102444" name="Group 44"/>
          <p:cNvGrpSpPr>
            <a:grpSpLocks noChangeAspect="1"/>
          </p:cNvGrpSpPr>
          <p:nvPr/>
        </p:nvGrpSpPr>
        <p:grpSpPr bwMode="auto">
          <a:xfrm>
            <a:off x="1116013" y="1700213"/>
            <a:ext cx="7551737" cy="4125912"/>
            <a:chOff x="703" y="1071"/>
            <a:chExt cx="4757" cy="2599"/>
          </a:xfrm>
        </p:grpSpPr>
        <p:sp>
          <p:nvSpPr>
            <p:cNvPr id="102443" name="AutoShape 43"/>
            <p:cNvSpPr>
              <a:spLocks noChangeAspect="1" noChangeArrowheads="1" noTextEdit="1"/>
            </p:cNvSpPr>
            <p:nvPr/>
          </p:nvSpPr>
          <p:spPr bwMode="auto">
            <a:xfrm>
              <a:off x="703" y="1071"/>
              <a:ext cx="4627" cy="2599"/>
            </a:xfrm>
            <a:prstGeom prst="rect">
              <a:avLst/>
            </a:prstGeom>
            <a:noFill/>
            <a:ln w="9525">
              <a:noFill/>
              <a:miter lim="800000"/>
              <a:headEnd/>
              <a:tailEnd/>
            </a:ln>
          </p:spPr>
          <p:txBody>
            <a:bodyPr/>
            <a:lstStyle/>
            <a:p>
              <a:endParaRPr lang="es-ES"/>
            </a:p>
          </p:txBody>
        </p:sp>
        <p:sp>
          <p:nvSpPr>
            <p:cNvPr id="102445" name="Rectangle 45"/>
            <p:cNvSpPr>
              <a:spLocks noChangeArrowheads="1"/>
            </p:cNvSpPr>
            <p:nvPr/>
          </p:nvSpPr>
          <p:spPr bwMode="auto">
            <a:xfrm>
              <a:off x="703" y="1071"/>
              <a:ext cx="107" cy="154"/>
            </a:xfrm>
            <a:prstGeom prst="rect">
              <a:avLst/>
            </a:prstGeom>
            <a:noFill/>
            <a:ln w="9525">
              <a:noFill/>
              <a:miter lim="800000"/>
              <a:headEnd/>
              <a:tailEnd/>
            </a:ln>
          </p:spPr>
          <p:txBody>
            <a:bodyPr wrap="none" lIns="0" tIns="0" rIns="0" bIns="0">
              <a:spAutoFit/>
            </a:bodyPr>
            <a:lstStyle/>
            <a:p>
              <a:r>
                <a:rPr lang="es-MX" sz="1600">
                  <a:solidFill>
                    <a:srgbClr val="000000"/>
                  </a:solidFill>
                </a:rPr>
                <a:t>5)</a:t>
              </a:r>
              <a:endParaRPr lang="es-MX"/>
            </a:p>
          </p:txBody>
        </p:sp>
        <p:sp>
          <p:nvSpPr>
            <p:cNvPr id="102446" name="Rectangle 46"/>
            <p:cNvSpPr>
              <a:spLocks noChangeArrowheads="1"/>
            </p:cNvSpPr>
            <p:nvPr/>
          </p:nvSpPr>
          <p:spPr bwMode="auto">
            <a:xfrm>
              <a:off x="808" y="1071"/>
              <a:ext cx="92" cy="170"/>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102447" name="Rectangle 47"/>
            <p:cNvSpPr>
              <a:spLocks noChangeArrowheads="1"/>
            </p:cNvSpPr>
            <p:nvPr/>
          </p:nvSpPr>
          <p:spPr bwMode="auto">
            <a:xfrm>
              <a:off x="881" y="1071"/>
              <a:ext cx="2487" cy="176"/>
            </a:xfrm>
            <a:prstGeom prst="rect">
              <a:avLst/>
            </a:prstGeom>
            <a:noFill/>
            <a:ln w="9525">
              <a:noFill/>
              <a:miter lim="800000"/>
              <a:headEnd/>
              <a:tailEnd/>
            </a:ln>
          </p:spPr>
          <p:txBody>
            <a:bodyPr wrap="none" lIns="0" tIns="0" rIns="0" bIns="0">
              <a:spAutoFit/>
            </a:bodyPr>
            <a:lstStyle/>
            <a:p>
              <a:r>
                <a:rPr lang="es-MX" sz="1600">
                  <a:solidFill>
                    <a:srgbClr val="000000"/>
                  </a:solidFill>
                </a:rPr>
                <a:t>Para el logro del objetivo capacitación del p.c.a</a:t>
              </a:r>
              <a:endParaRPr lang="es-MX"/>
            </a:p>
          </p:txBody>
        </p:sp>
        <p:sp>
          <p:nvSpPr>
            <p:cNvPr id="102448" name="Rectangle 48"/>
            <p:cNvSpPr>
              <a:spLocks noChangeArrowheads="1"/>
            </p:cNvSpPr>
            <p:nvPr/>
          </p:nvSpPr>
          <p:spPr bwMode="auto">
            <a:xfrm>
              <a:off x="3266" y="1071"/>
              <a:ext cx="96" cy="176"/>
            </a:xfrm>
            <a:prstGeom prst="rect">
              <a:avLst/>
            </a:prstGeom>
            <a:noFill/>
            <a:ln w="9525">
              <a:noFill/>
              <a:miter lim="800000"/>
              <a:headEnd/>
              <a:tailEnd/>
            </a:ln>
          </p:spPr>
          <p:txBody>
            <a:bodyPr wrap="none" lIns="0" tIns="0" rIns="0" bIns="0">
              <a:spAutoFit/>
            </a:bodyPr>
            <a:lstStyle/>
            <a:p>
              <a:r>
                <a:rPr lang="es-MX" sz="1600">
                  <a:solidFill>
                    <a:srgbClr val="000000"/>
                  </a:solidFill>
                </a:rPr>
                <a:t>-</a:t>
              </a:r>
              <a:endParaRPr lang="es-MX"/>
            </a:p>
          </p:txBody>
        </p:sp>
        <p:sp>
          <p:nvSpPr>
            <p:cNvPr id="102449" name="Rectangle 49"/>
            <p:cNvSpPr>
              <a:spLocks noChangeArrowheads="1"/>
            </p:cNvSpPr>
            <p:nvPr/>
          </p:nvSpPr>
          <p:spPr bwMode="auto">
            <a:xfrm>
              <a:off x="3305" y="1071"/>
              <a:ext cx="117" cy="176"/>
            </a:xfrm>
            <a:prstGeom prst="rect">
              <a:avLst/>
            </a:prstGeom>
            <a:noFill/>
            <a:ln w="9525">
              <a:noFill/>
              <a:miter lim="800000"/>
              <a:headEnd/>
              <a:tailEnd/>
            </a:ln>
          </p:spPr>
          <p:txBody>
            <a:bodyPr wrap="none" lIns="0" tIns="0" rIns="0" bIns="0">
              <a:spAutoFit/>
            </a:bodyPr>
            <a:lstStyle/>
            <a:p>
              <a:r>
                <a:rPr lang="es-MX" sz="1600">
                  <a:solidFill>
                    <a:srgbClr val="000000"/>
                  </a:solidFill>
                </a:rPr>
                <a:t>p</a:t>
              </a:r>
              <a:endParaRPr lang="es-MX"/>
            </a:p>
          </p:txBody>
        </p:sp>
        <p:sp>
          <p:nvSpPr>
            <p:cNvPr id="102450" name="Rectangle 50"/>
            <p:cNvSpPr>
              <a:spLocks noChangeArrowheads="1"/>
            </p:cNvSpPr>
            <p:nvPr/>
          </p:nvSpPr>
          <p:spPr bwMode="auto">
            <a:xfrm>
              <a:off x="3368" y="1071"/>
              <a:ext cx="2085" cy="176"/>
            </a:xfrm>
            <a:prstGeom prst="rect">
              <a:avLst/>
            </a:prstGeom>
            <a:noFill/>
            <a:ln w="9525">
              <a:noFill/>
              <a:miter lim="800000"/>
              <a:headEnd/>
              <a:tailEnd/>
            </a:ln>
          </p:spPr>
          <p:txBody>
            <a:bodyPr wrap="none" lIns="0" tIns="0" rIns="0" bIns="0">
              <a:spAutoFit/>
            </a:bodyPr>
            <a:lstStyle/>
            <a:p>
              <a:r>
                <a:rPr lang="es-MX" sz="1600">
                  <a:solidFill>
                    <a:srgbClr val="000000"/>
                  </a:solidFill>
                </a:rPr>
                <a:t>., es importante contar con los recursos </a:t>
              </a:r>
              <a:endParaRPr lang="es-MX"/>
            </a:p>
          </p:txBody>
        </p:sp>
        <p:sp>
          <p:nvSpPr>
            <p:cNvPr id="102451" name="Rectangle 51"/>
            <p:cNvSpPr>
              <a:spLocks noChangeArrowheads="1"/>
            </p:cNvSpPr>
            <p:nvPr/>
          </p:nvSpPr>
          <p:spPr bwMode="auto">
            <a:xfrm>
              <a:off x="891" y="1360"/>
              <a:ext cx="3915" cy="176"/>
            </a:xfrm>
            <a:prstGeom prst="rect">
              <a:avLst/>
            </a:prstGeom>
            <a:noFill/>
            <a:ln w="9525">
              <a:noFill/>
              <a:miter lim="800000"/>
              <a:headEnd/>
              <a:tailEnd/>
            </a:ln>
          </p:spPr>
          <p:txBody>
            <a:bodyPr wrap="none" lIns="0" tIns="0" rIns="0" bIns="0">
              <a:spAutoFit/>
            </a:bodyPr>
            <a:lstStyle/>
            <a:p>
              <a:r>
                <a:rPr lang="es-MX" sz="1600">
                  <a:solidFill>
                    <a:srgbClr val="000000"/>
                  </a:solidFill>
                </a:rPr>
                <a:t>tanto humanos como económicos, así como también de la decisión política </a:t>
              </a:r>
              <a:endParaRPr lang="es-MX"/>
            </a:p>
          </p:txBody>
        </p:sp>
        <p:sp>
          <p:nvSpPr>
            <p:cNvPr id="102452" name="Rectangle 52"/>
            <p:cNvSpPr>
              <a:spLocks noChangeArrowheads="1"/>
            </p:cNvSpPr>
            <p:nvPr/>
          </p:nvSpPr>
          <p:spPr bwMode="auto">
            <a:xfrm>
              <a:off x="891" y="1649"/>
              <a:ext cx="720" cy="176"/>
            </a:xfrm>
            <a:prstGeom prst="rect">
              <a:avLst/>
            </a:prstGeom>
            <a:noFill/>
            <a:ln w="9525">
              <a:noFill/>
              <a:miter lim="800000"/>
              <a:headEnd/>
              <a:tailEnd/>
            </a:ln>
          </p:spPr>
          <p:txBody>
            <a:bodyPr wrap="none" lIns="0" tIns="0" rIns="0" bIns="0">
              <a:spAutoFit/>
            </a:bodyPr>
            <a:lstStyle/>
            <a:p>
              <a:r>
                <a:rPr lang="es-MX" sz="1600">
                  <a:solidFill>
                    <a:srgbClr val="000000"/>
                  </a:solidFill>
                </a:rPr>
                <a:t>institucional.</a:t>
              </a:r>
              <a:endParaRPr lang="es-MX"/>
            </a:p>
          </p:txBody>
        </p:sp>
        <p:sp>
          <p:nvSpPr>
            <p:cNvPr id="102453" name="Rectangle 53"/>
            <p:cNvSpPr>
              <a:spLocks noChangeArrowheads="1"/>
            </p:cNvSpPr>
            <p:nvPr/>
          </p:nvSpPr>
          <p:spPr bwMode="auto">
            <a:xfrm>
              <a:off x="1547" y="1649"/>
              <a:ext cx="84" cy="176"/>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102454" name="Rectangle 54"/>
            <p:cNvSpPr>
              <a:spLocks noChangeArrowheads="1"/>
            </p:cNvSpPr>
            <p:nvPr/>
          </p:nvSpPr>
          <p:spPr bwMode="auto">
            <a:xfrm>
              <a:off x="703" y="1938"/>
              <a:ext cx="86" cy="172"/>
            </a:xfrm>
            <a:prstGeom prst="rect">
              <a:avLst/>
            </a:prstGeom>
            <a:noFill/>
            <a:ln w="9525">
              <a:noFill/>
              <a:miter lim="800000"/>
              <a:headEnd/>
              <a:tailEnd/>
            </a:ln>
          </p:spPr>
          <p:txBody>
            <a:bodyPr wrap="none" lIns="0" tIns="0" rIns="0" bIns="0">
              <a:spAutoFit/>
            </a:bodyPr>
            <a:lstStyle/>
            <a:p>
              <a:r>
                <a:rPr lang="es-MX" sz="1600" b="1">
                  <a:solidFill>
                    <a:srgbClr val="000000"/>
                  </a:solidFill>
                </a:rPr>
                <a:t> </a:t>
              </a:r>
              <a:endParaRPr lang="es-MX"/>
            </a:p>
          </p:txBody>
        </p:sp>
        <p:sp>
          <p:nvSpPr>
            <p:cNvPr id="102455" name="Rectangle 55"/>
            <p:cNvSpPr>
              <a:spLocks noChangeArrowheads="1"/>
            </p:cNvSpPr>
            <p:nvPr/>
          </p:nvSpPr>
          <p:spPr bwMode="auto">
            <a:xfrm>
              <a:off x="703" y="2227"/>
              <a:ext cx="107" cy="154"/>
            </a:xfrm>
            <a:prstGeom prst="rect">
              <a:avLst/>
            </a:prstGeom>
            <a:noFill/>
            <a:ln w="9525">
              <a:noFill/>
              <a:miter lim="800000"/>
              <a:headEnd/>
              <a:tailEnd/>
            </a:ln>
          </p:spPr>
          <p:txBody>
            <a:bodyPr wrap="none" lIns="0" tIns="0" rIns="0" bIns="0">
              <a:spAutoFit/>
            </a:bodyPr>
            <a:lstStyle/>
            <a:p>
              <a:r>
                <a:rPr lang="es-MX" sz="1600">
                  <a:solidFill>
                    <a:srgbClr val="000000"/>
                  </a:solidFill>
                </a:rPr>
                <a:t>6)</a:t>
              </a:r>
              <a:endParaRPr lang="es-MX"/>
            </a:p>
          </p:txBody>
        </p:sp>
        <p:sp>
          <p:nvSpPr>
            <p:cNvPr id="102456" name="Rectangle 56"/>
            <p:cNvSpPr>
              <a:spLocks noChangeArrowheads="1"/>
            </p:cNvSpPr>
            <p:nvPr/>
          </p:nvSpPr>
          <p:spPr bwMode="auto">
            <a:xfrm>
              <a:off x="808" y="2227"/>
              <a:ext cx="92" cy="170"/>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102457" name="Rectangle 57"/>
            <p:cNvSpPr>
              <a:spLocks noChangeArrowheads="1"/>
            </p:cNvSpPr>
            <p:nvPr/>
          </p:nvSpPr>
          <p:spPr bwMode="auto">
            <a:xfrm>
              <a:off x="881" y="2227"/>
              <a:ext cx="911" cy="176"/>
            </a:xfrm>
            <a:prstGeom prst="rect">
              <a:avLst/>
            </a:prstGeom>
            <a:noFill/>
            <a:ln w="9525">
              <a:noFill/>
              <a:miter lim="800000"/>
              <a:headEnd/>
              <a:tailEnd/>
            </a:ln>
          </p:spPr>
          <p:txBody>
            <a:bodyPr wrap="none" lIns="0" tIns="0" rIns="0" bIns="0">
              <a:spAutoFit/>
            </a:bodyPr>
            <a:lstStyle/>
            <a:p>
              <a:r>
                <a:rPr lang="es-MX" sz="1600">
                  <a:solidFill>
                    <a:srgbClr val="000000"/>
                  </a:solidFill>
                </a:rPr>
                <a:t>La obtención de </a:t>
              </a:r>
              <a:endParaRPr lang="es-MX"/>
            </a:p>
          </p:txBody>
        </p:sp>
        <p:sp>
          <p:nvSpPr>
            <p:cNvPr id="102458" name="Rectangle 58"/>
            <p:cNvSpPr>
              <a:spLocks noChangeArrowheads="1"/>
            </p:cNvSpPr>
            <p:nvPr/>
          </p:nvSpPr>
          <p:spPr bwMode="auto">
            <a:xfrm>
              <a:off x="1727" y="2227"/>
              <a:ext cx="479" cy="176"/>
            </a:xfrm>
            <a:prstGeom prst="rect">
              <a:avLst/>
            </a:prstGeom>
            <a:noFill/>
            <a:ln w="9525">
              <a:noFill/>
              <a:miter lim="800000"/>
              <a:headEnd/>
              <a:tailEnd/>
            </a:ln>
          </p:spPr>
          <p:txBody>
            <a:bodyPr wrap="none" lIns="0" tIns="0" rIns="0" bIns="0">
              <a:spAutoFit/>
            </a:bodyPr>
            <a:lstStyle/>
            <a:p>
              <a:r>
                <a:rPr lang="es-MX" sz="1600">
                  <a:solidFill>
                    <a:srgbClr val="000000"/>
                  </a:solidFill>
                </a:rPr>
                <a:t>recursos</a:t>
              </a:r>
              <a:endParaRPr lang="es-MX"/>
            </a:p>
          </p:txBody>
        </p:sp>
        <p:sp>
          <p:nvSpPr>
            <p:cNvPr id="102459" name="Rectangle 59"/>
            <p:cNvSpPr>
              <a:spLocks noChangeArrowheads="1"/>
            </p:cNvSpPr>
            <p:nvPr/>
          </p:nvSpPr>
          <p:spPr bwMode="auto">
            <a:xfrm>
              <a:off x="2146" y="2227"/>
              <a:ext cx="695" cy="176"/>
            </a:xfrm>
            <a:prstGeom prst="rect">
              <a:avLst/>
            </a:prstGeom>
            <a:noFill/>
            <a:ln w="9525">
              <a:noFill/>
              <a:miter lim="800000"/>
              <a:headEnd/>
              <a:tailEnd/>
            </a:ln>
          </p:spPr>
          <p:txBody>
            <a:bodyPr wrap="none" lIns="0" tIns="0" rIns="0" bIns="0">
              <a:spAutoFit/>
            </a:bodyPr>
            <a:lstStyle/>
            <a:p>
              <a:r>
                <a:rPr lang="es-MX" sz="1600">
                  <a:solidFill>
                    <a:srgbClr val="000000"/>
                  </a:solidFill>
                </a:rPr>
                <a:t> económicos</a:t>
              </a:r>
              <a:endParaRPr lang="es-MX"/>
            </a:p>
          </p:txBody>
        </p:sp>
        <p:sp>
          <p:nvSpPr>
            <p:cNvPr id="102460" name="Rectangle 60"/>
            <p:cNvSpPr>
              <a:spLocks noChangeArrowheads="1"/>
            </p:cNvSpPr>
            <p:nvPr/>
          </p:nvSpPr>
          <p:spPr bwMode="auto">
            <a:xfrm>
              <a:off x="2778" y="2227"/>
              <a:ext cx="2682" cy="176"/>
            </a:xfrm>
            <a:prstGeom prst="rect">
              <a:avLst/>
            </a:prstGeom>
            <a:noFill/>
            <a:ln w="9525">
              <a:noFill/>
              <a:miter lim="800000"/>
              <a:headEnd/>
              <a:tailEnd/>
            </a:ln>
          </p:spPr>
          <p:txBody>
            <a:bodyPr wrap="none" lIns="0" tIns="0" rIns="0" bIns="0">
              <a:spAutoFit/>
            </a:bodyPr>
            <a:lstStyle/>
            <a:p>
              <a:r>
                <a:rPr lang="es-MX" sz="1600">
                  <a:solidFill>
                    <a:srgbClr val="000000"/>
                  </a:solidFill>
                </a:rPr>
                <a:t> que permiten ejecutar las diversas actividades que </a:t>
              </a:r>
              <a:endParaRPr lang="es-MX"/>
            </a:p>
          </p:txBody>
        </p:sp>
        <p:sp>
          <p:nvSpPr>
            <p:cNvPr id="102461" name="Rectangle 61"/>
            <p:cNvSpPr>
              <a:spLocks noChangeArrowheads="1"/>
            </p:cNvSpPr>
            <p:nvPr/>
          </p:nvSpPr>
          <p:spPr bwMode="auto">
            <a:xfrm>
              <a:off x="891" y="2516"/>
              <a:ext cx="737" cy="176"/>
            </a:xfrm>
            <a:prstGeom prst="rect">
              <a:avLst/>
            </a:prstGeom>
            <a:noFill/>
            <a:ln w="9525">
              <a:noFill/>
              <a:miter lim="800000"/>
              <a:headEnd/>
              <a:tailEnd/>
            </a:ln>
          </p:spPr>
          <p:txBody>
            <a:bodyPr wrap="none" lIns="0" tIns="0" rIns="0" bIns="0">
              <a:spAutoFit/>
            </a:bodyPr>
            <a:lstStyle/>
            <a:p>
              <a:r>
                <a:rPr lang="es-MX" sz="1600">
                  <a:solidFill>
                    <a:srgbClr val="000000"/>
                  </a:solidFill>
                </a:rPr>
                <a:t>conciernen a </a:t>
              </a:r>
              <a:endParaRPr lang="es-MX"/>
            </a:p>
          </p:txBody>
        </p:sp>
        <p:sp>
          <p:nvSpPr>
            <p:cNvPr id="102462" name="Rectangle 62"/>
            <p:cNvSpPr>
              <a:spLocks noChangeArrowheads="1"/>
            </p:cNvSpPr>
            <p:nvPr/>
          </p:nvSpPr>
          <p:spPr bwMode="auto">
            <a:xfrm>
              <a:off x="1576" y="2516"/>
              <a:ext cx="904" cy="176"/>
            </a:xfrm>
            <a:prstGeom prst="rect">
              <a:avLst/>
            </a:prstGeom>
            <a:noFill/>
            <a:ln w="9525">
              <a:noFill/>
              <a:miter lim="800000"/>
              <a:headEnd/>
              <a:tailEnd/>
            </a:ln>
          </p:spPr>
          <p:txBody>
            <a:bodyPr wrap="none" lIns="0" tIns="0" rIns="0" bIns="0">
              <a:spAutoFit/>
            </a:bodyPr>
            <a:lstStyle/>
            <a:p>
              <a:r>
                <a:rPr lang="es-MX" sz="1600">
                  <a:solidFill>
                    <a:srgbClr val="000000"/>
                  </a:solidFill>
                </a:rPr>
                <a:t>la labor del p.c.a</a:t>
              </a:r>
              <a:endParaRPr lang="es-MX"/>
            </a:p>
          </p:txBody>
        </p:sp>
        <p:sp>
          <p:nvSpPr>
            <p:cNvPr id="102463" name="Rectangle 63"/>
            <p:cNvSpPr>
              <a:spLocks noChangeArrowheads="1"/>
            </p:cNvSpPr>
            <p:nvPr/>
          </p:nvSpPr>
          <p:spPr bwMode="auto">
            <a:xfrm>
              <a:off x="2432" y="2516"/>
              <a:ext cx="96" cy="176"/>
            </a:xfrm>
            <a:prstGeom prst="rect">
              <a:avLst/>
            </a:prstGeom>
            <a:noFill/>
            <a:ln w="9525">
              <a:noFill/>
              <a:miter lim="800000"/>
              <a:headEnd/>
              <a:tailEnd/>
            </a:ln>
          </p:spPr>
          <p:txBody>
            <a:bodyPr wrap="none" lIns="0" tIns="0" rIns="0" bIns="0">
              <a:spAutoFit/>
            </a:bodyPr>
            <a:lstStyle/>
            <a:p>
              <a:r>
                <a:rPr lang="es-MX" sz="1600">
                  <a:solidFill>
                    <a:srgbClr val="000000"/>
                  </a:solidFill>
                </a:rPr>
                <a:t>-</a:t>
              </a:r>
              <a:endParaRPr lang="es-MX"/>
            </a:p>
          </p:txBody>
        </p:sp>
        <p:sp>
          <p:nvSpPr>
            <p:cNvPr id="102464" name="Rectangle 64"/>
            <p:cNvSpPr>
              <a:spLocks noChangeArrowheads="1"/>
            </p:cNvSpPr>
            <p:nvPr/>
          </p:nvSpPr>
          <p:spPr bwMode="auto">
            <a:xfrm>
              <a:off x="2472" y="2516"/>
              <a:ext cx="427" cy="176"/>
            </a:xfrm>
            <a:prstGeom prst="rect">
              <a:avLst/>
            </a:prstGeom>
            <a:noFill/>
            <a:ln w="9525">
              <a:noFill/>
              <a:miter lim="800000"/>
              <a:headEnd/>
              <a:tailEnd/>
            </a:ln>
          </p:spPr>
          <p:txBody>
            <a:bodyPr wrap="none" lIns="0" tIns="0" rIns="0" bIns="0">
              <a:spAutoFit/>
            </a:bodyPr>
            <a:lstStyle/>
            <a:p>
              <a:r>
                <a:rPr lang="es-MX" sz="1600">
                  <a:solidFill>
                    <a:srgbClr val="000000"/>
                  </a:solidFill>
                </a:rPr>
                <a:t>p., resu</a:t>
              </a:r>
              <a:endParaRPr lang="es-MX"/>
            </a:p>
          </p:txBody>
        </p:sp>
        <p:sp>
          <p:nvSpPr>
            <p:cNvPr id="102465" name="Rectangle 65"/>
            <p:cNvSpPr>
              <a:spLocks noChangeArrowheads="1"/>
            </p:cNvSpPr>
            <p:nvPr/>
          </p:nvSpPr>
          <p:spPr bwMode="auto">
            <a:xfrm>
              <a:off x="2847" y="2516"/>
              <a:ext cx="381" cy="176"/>
            </a:xfrm>
            <a:prstGeom prst="rect">
              <a:avLst/>
            </a:prstGeom>
            <a:noFill/>
            <a:ln w="9525">
              <a:noFill/>
              <a:miter lim="800000"/>
              <a:headEnd/>
              <a:tailEnd/>
            </a:ln>
          </p:spPr>
          <p:txBody>
            <a:bodyPr wrap="none" lIns="0" tIns="0" rIns="0" bIns="0">
              <a:spAutoFit/>
            </a:bodyPr>
            <a:lstStyle/>
            <a:p>
              <a:r>
                <a:rPr lang="es-MX" sz="1600">
                  <a:solidFill>
                    <a:srgbClr val="000000"/>
                  </a:solidFill>
                </a:rPr>
                <a:t>ltarían</a:t>
              </a:r>
              <a:endParaRPr lang="es-MX"/>
            </a:p>
          </p:txBody>
        </p:sp>
        <p:sp>
          <p:nvSpPr>
            <p:cNvPr id="102466" name="Rectangle 66"/>
            <p:cNvSpPr>
              <a:spLocks noChangeArrowheads="1"/>
            </p:cNvSpPr>
            <p:nvPr/>
          </p:nvSpPr>
          <p:spPr bwMode="auto">
            <a:xfrm>
              <a:off x="3169" y="2516"/>
              <a:ext cx="1357" cy="176"/>
            </a:xfrm>
            <a:prstGeom prst="rect">
              <a:avLst/>
            </a:prstGeom>
            <a:noFill/>
            <a:ln w="9525">
              <a:noFill/>
              <a:miter lim="800000"/>
              <a:headEnd/>
              <a:tailEnd/>
            </a:ln>
          </p:spPr>
          <p:txBody>
            <a:bodyPr wrap="none" lIns="0" tIns="0" rIns="0" bIns="0">
              <a:spAutoFit/>
            </a:bodyPr>
            <a:lstStyle/>
            <a:p>
              <a:r>
                <a:rPr lang="es-MX" sz="1600">
                  <a:solidFill>
                    <a:srgbClr val="000000"/>
                  </a:solidFill>
                </a:rPr>
                <a:t> de: Asignación del rubro</a:t>
              </a:r>
              <a:endParaRPr lang="es-MX"/>
            </a:p>
          </p:txBody>
        </p:sp>
        <p:sp>
          <p:nvSpPr>
            <p:cNvPr id="102467" name="Rectangle 67"/>
            <p:cNvSpPr>
              <a:spLocks noChangeArrowheads="1"/>
            </p:cNvSpPr>
            <p:nvPr/>
          </p:nvSpPr>
          <p:spPr bwMode="auto">
            <a:xfrm>
              <a:off x="4476" y="2516"/>
              <a:ext cx="944" cy="176"/>
            </a:xfrm>
            <a:prstGeom prst="rect">
              <a:avLst/>
            </a:prstGeom>
            <a:noFill/>
            <a:ln w="9525">
              <a:noFill/>
              <a:miter lim="800000"/>
              <a:headEnd/>
              <a:tailEnd/>
            </a:ln>
          </p:spPr>
          <p:txBody>
            <a:bodyPr wrap="none" lIns="0" tIns="0" rIns="0" bIns="0">
              <a:spAutoFit/>
            </a:bodyPr>
            <a:lstStyle/>
            <a:p>
              <a:r>
                <a:rPr lang="es-MX" sz="1600">
                  <a:solidFill>
                    <a:srgbClr val="000000"/>
                  </a:solidFill>
                </a:rPr>
                <a:t> de capacitación, </a:t>
              </a:r>
              <a:endParaRPr lang="es-MX"/>
            </a:p>
          </p:txBody>
        </p:sp>
        <p:sp>
          <p:nvSpPr>
            <p:cNvPr id="102468" name="Rectangle 68"/>
            <p:cNvSpPr>
              <a:spLocks noChangeArrowheads="1"/>
            </p:cNvSpPr>
            <p:nvPr/>
          </p:nvSpPr>
          <p:spPr bwMode="auto">
            <a:xfrm>
              <a:off x="891" y="2805"/>
              <a:ext cx="1482" cy="176"/>
            </a:xfrm>
            <a:prstGeom prst="rect">
              <a:avLst/>
            </a:prstGeom>
            <a:noFill/>
            <a:ln w="9525">
              <a:noFill/>
              <a:miter lim="800000"/>
              <a:headEnd/>
              <a:tailEnd/>
            </a:ln>
          </p:spPr>
          <p:txBody>
            <a:bodyPr wrap="none" lIns="0" tIns="0" rIns="0" bIns="0">
              <a:spAutoFit/>
            </a:bodyPr>
            <a:lstStyle/>
            <a:p>
              <a:r>
                <a:rPr lang="es-MX" sz="1600">
                  <a:solidFill>
                    <a:srgbClr val="000000"/>
                  </a:solidFill>
                </a:rPr>
                <a:t>establecido en la institución</a:t>
              </a:r>
              <a:endParaRPr lang="es-MX"/>
            </a:p>
          </p:txBody>
        </p:sp>
        <p:sp>
          <p:nvSpPr>
            <p:cNvPr id="102469" name="Rectangle 69"/>
            <p:cNvSpPr>
              <a:spLocks noChangeArrowheads="1"/>
            </p:cNvSpPr>
            <p:nvPr/>
          </p:nvSpPr>
          <p:spPr bwMode="auto">
            <a:xfrm>
              <a:off x="2305" y="2805"/>
              <a:ext cx="3126" cy="176"/>
            </a:xfrm>
            <a:prstGeom prst="rect">
              <a:avLst/>
            </a:prstGeom>
            <a:noFill/>
            <a:ln w="9525">
              <a:noFill/>
              <a:miter lim="800000"/>
              <a:headEnd/>
              <a:tailEnd/>
            </a:ln>
          </p:spPr>
          <p:txBody>
            <a:bodyPr wrap="none" lIns="0" tIns="0" rIns="0" bIns="0">
              <a:spAutoFit/>
            </a:bodyPr>
            <a:lstStyle/>
            <a:p>
              <a:r>
                <a:rPr lang="es-MX" sz="1600">
                  <a:solidFill>
                    <a:srgbClr val="000000"/>
                  </a:solidFill>
                </a:rPr>
                <a:t>, Disponer en el pago de la matrícula de los estudiantes una </a:t>
              </a:r>
              <a:endParaRPr lang="es-MX"/>
            </a:p>
          </p:txBody>
        </p:sp>
        <p:sp>
          <p:nvSpPr>
            <p:cNvPr id="102470" name="Rectangle 70"/>
            <p:cNvSpPr>
              <a:spLocks noChangeArrowheads="1"/>
            </p:cNvSpPr>
            <p:nvPr/>
          </p:nvSpPr>
          <p:spPr bwMode="auto">
            <a:xfrm>
              <a:off x="891" y="3094"/>
              <a:ext cx="1669" cy="176"/>
            </a:xfrm>
            <a:prstGeom prst="rect">
              <a:avLst/>
            </a:prstGeom>
            <a:noFill/>
            <a:ln w="9525">
              <a:noFill/>
              <a:miter lim="800000"/>
              <a:headEnd/>
              <a:tailEnd/>
            </a:ln>
          </p:spPr>
          <p:txBody>
            <a:bodyPr wrap="none" lIns="0" tIns="0" rIns="0" bIns="0">
              <a:spAutoFit/>
            </a:bodyPr>
            <a:lstStyle/>
            <a:p>
              <a:r>
                <a:rPr lang="es-MX" sz="1600">
                  <a:solidFill>
                    <a:srgbClr val="000000"/>
                  </a:solidFill>
                </a:rPr>
                <a:t>cantidad previamente estudiada</a:t>
              </a:r>
              <a:endParaRPr lang="es-MX"/>
            </a:p>
          </p:txBody>
        </p:sp>
        <p:sp>
          <p:nvSpPr>
            <p:cNvPr id="102471" name="Rectangle 71"/>
            <p:cNvSpPr>
              <a:spLocks noChangeArrowheads="1"/>
            </p:cNvSpPr>
            <p:nvPr/>
          </p:nvSpPr>
          <p:spPr bwMode="auto">
            <a:xfrm>
              <a:off x="2504" y="3094"/>
              <a:ext cx="1539" cy="176"/>
            </a:xfrm>
            <a:prstGeom prst="rect">
              <a:avLst/>
            </a:prstGeom>
            <a:noFill/>
            <a:ln w="9525">
              <a:noFill/>
              <a:miter lim="800000"/>
              <a:headEnd/>
              <a:tailEnd/>
            </a:ln>
          </p:spPr>
          <p:txBody>
            <a:bodyPr wrap="none" lIns="0" tIns="0" rIns="0" bIns="0">
              <a:spAutoFit/>
            </a:bodyPr>
            <a:lstStyle/>
            <a:p>
              <a:r>
                <a:rPr lang="es-MX" sz="1600">
                  <a:solidFill>
                    <a:srgbClr val="000000"/>
                  </a:solidFill>
                </a:rPr>
                <a:t> para esta labor de consejería</a:t>
              </a:r>
              <a:endParaRPr lang="es-MX"/>
            </a:p>
          </p:txBody>
        </p:sp>
        <p:sp>
          <p:nvSpPr>
            <p:cNvPr id="102472" name="Rectangle 72"/>
            <p:cNvSpPr>
              <a:spLocks noChangeArrowheads="1"/>
            </p:cNvSpPr>
            <p:nvPr/>
          </p:nvSpPr>
          <p:spPr bwMode="auto">
            <a:xfrm>
              <a:off x="4019" y="3094"/>
              <a:ext cx="1369" cy="176"/>
            </a:xfrm>
            <a:prstGeom prst="rect">
              <a:avLst/>
            </a:prstGeom>
            <a:noFill/>
            <a:ln w="9525">
              <a:noFill/>
              <a:miter lim="800000"/>
              <a:headEnd/>
              <a:tailEnd/>
            </a:ln>
          </p:spPr>
          <p:txBody>
            <a:bodyPr wrap="none" lIns="0" tIns="0" rIns="0" bIns="0">
              <a:spAutoFit/>
            </a:bodyPr>
            <a:lstStyle/>
            <a:p>
              <a:r>
                <a:rPr lang="es-MX" sz="1600">
                  <a:solidFill>
                    <a:srgbClr val="000000"/>
                  </a:solidFill>
                </a:rPr>
                <a:t>, Gestión con la Empresa </a:t>
              </a:r>
              <a:endParaRPr lang="es-MX"/>
            </a:p>
          </p:txBody>
        </p:sp>
        <p:sp>
          <p:nvSpPr>
            <p:cNvPr id="102473" name="Rectangle 73"/>
            <p:cNvSpPr>
              <a:spLocks noChangeArrowheads="1"/>
            </p:cNvSpPr>
            <p:nvPr/>
          </p:nvSpPr>
          <p:spPr bwMode="auto">
            <a:xfrm>
              <a:off x="891" y="3383"/>
              <a:ext cx="988" cy="176"/>
            </a:xfrm>
            <a:prstGeom prst="rect">
              <a:avLst/>
            </a:prstGeom>
            <a:noFill/>
            <a:ln w="9525">
              <a:noFill/>
              <a:miter lim="800000"/>
              <a:headEnd/>
              <a:tailEnd/>
            </a:ln>
          </p:spPr>
          <p:txBody>
            <a:bodyPr wrap="none" lIns="0" tIns="0" rIns="0" bIns="0">
              <a:spAutoFit/>
            </a:bodyPr>
            <a:lstStyle/>
            <a:p>
              <a:r>
                <a:rPr lang="es-MX" sz="1600">
                  <a:solidFill>
                    <a:srgbClr val="000000"/>
                  </a:solidFill>
                </a:rPr>
                <a:t>Pública y Privada.</a:t>
              </a:r>
              <a:endParaRPr lang="es-MX"/>
            </a:p>
          </p:txBody>
        </p:sp>
        <p:sp>
          <p:nvSpPr>
            <p:cNvPr id="102474" name="Rectangle 74"/>
            <p:cNvSpPr>
              <a:spLocks noChangeArrowheads="1"/>
            </p:cNvSpPr>
            <p:nvPr/>
          </p:nvSpPr>
          <p:spPr bwMode="auto">
            <a:xfrm>
              <a:off x="1808" y="3383"/>
              <a:ext cx="84" cy="176"/>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grpSp>
      <p:sp>
        <p:nvSpPr>
          <p:cNvPr id="102475" name="AutoShape 75">
            <a:hlinkClick r:id="rId2" action="ppaction://hlinksldjump" highlightClick="1"/>
          </p:cNvPr>
          <p:cNvSpPr>
            <a:spLocks noChangeArrowheads="1"/>
          </p:cNvSpPr>
          <p:nvPr/>
        </p:nvSpPr>
        <p:spPr bwMode="auto">
          <a:xfrm>
            <a:off x="7092950" y="5516563"/>
            <a:ext cx="719138" cy="6492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1447800"/>
            <a:ext cx="7620000" cy="4876800"/>
          </a:xfrm>
        </p:spPr>
        <p:txBody>
          <a:bodyPr/>
          <a:lstStyle/>
          <a:p>
            <a:pPr algn="just"/>
            <a:r>
              <a:rPr lang="es-ES" sz="1600"/>
              <a:t>• Para el logro del objetivo capacitación del p.c.a-p., es importante contar con los recursos tanto humanos como económicos, así como también de la decisión política institucional. • Se requiere, para el planeamiento estratégico de implementación de la consejería, ejecutar extensivamente un estudio basado en el análisis  Foda = Fortalezas, Oportunidades, Debilidades y Amenazas. • El tener en nuestro cuerpo docente, profesores debidamente capacitados para asesorar a los estudiantes, ayudaría a resolver problemas en que  los motivos y razones se suceden por: deficientes antecedentes académicos, dificultad para poner atención en clase, falta de métodos de estudios, deficiencias de índole profesional, problemas familiares, orientación vocacional, la relación con el profesor, problemas afectivos. • El poner en práctica las consejerias académicas-profesionales tendría como ventajas: estudiantes conocedores de los diferentes aspectos relacionados a su vida estudiantil,  orientación y recomendación sobre los cursos que debe tomar, sus prerrequisitos,  su progreso académico-profesional, avaluar su situación y decidir si debe permanecer en un curso o darse de baja, y cómo esa decisión afecta sus planes futuros, afianzar sus valores humanos y éticos, entre otras cosas.  Docentes  Investigadores  que  ayuden  al  estudiante  a  aprender  a  aprender, a aprender a emprender, a </a:t>
            </a:r>
            <a:r>
              <a:rPr lang="es-ES" sz="1600" b="1"/>
              <a:t>aprender a aprovechar</a:t>
            </a:r>
            <a:r>
              <a:rPr lang="es-ES" sz="1600"/>
              <a:t>. Docentes que pueden conocer mejor a las nuevas generaciones, pues, en la relación consejero-aconsejado el crecimiento personal es de doble vía. </a:t>
            </a:r>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116013" y="3357563"/>
            <a:ext cx="7620000" cy="1143000"/>
          </a:xfrm>
        </p:spPr>
        <p:txBody>
          <a:bodyPr/>
          <a:lstStyle/>
          <a:p>
            <a:pPr marL="838200" indent="-838200" algn="just">
              <a:buFontTx/>
              <a:buAutoNum type="arabicParenR" startAt="7"/>
            </a:pPr>
            <a:r>
              <a:rPr lang="es-ES" sz="2400"/>
              <a:t>Se requiere, para el planeamiento estratégico de implementación de la consejería, ejecutar extensivamente un estudio </a:t>
            </a:r>
            <a:r>
              <a:rPr lang="es-MX" sz="2400"/>
              <a:t>basado en el análisis  Foda = Fortalezas, Oportunidades, Debilidades y Amenazas. Según Burrows (1989) que incluya lo siguiente: ¿Dónde estamos?, ¿Dónde queremos estar?, y el proceso de mantenerse ahí. El plan debe responder a la misión y a las metas que queremos alcanzar para la carrera, es trabajar en el presente y tener en cuenta los objetivos futuros. Después de analizar las fortalezas y debilidades, las oportunidades y los riesgos, las metas determinan concentrar los recursos para alcanzar el éxito. </a:t>
            </a:r>
          </a:p>
        </p:txBody>
      </p:sp>
      <p:sp>
        <p:nvSpPr>
          <p:cNvPr id="322587" name="AutoShape 27">
            <a:hlinkClick r:id="rId2" action="ppaction://hlinksldjump" highlightClick="1"/>
          </p:cNvPr>
          <p:cNvSpPr>
            <a:spLocks noChangeArrowheads="1"/>
          </p:cNvSpPr>
          <p:nvPr/>
        </p:nvSpPr>
        <p:spPr bwMode="auto">
          <a:xfrm>
            <a:off x="7740650" y="404813"/>
            <a:ext cx="792163"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1042988" y="2852738"/>
            <a:ext cx="7620000" cy="1143000"/>
          </a:xfrm>
        </p:spPr>
        <p:txBody>
          <a:bodyPr/>
          <a:lstStyle/>
          <a:p>
            <a:pPr marL="838200" indent="-838200" algn="just">
              <a:buFontTx/>
              <a:buAutoNum type="arabicParenR" startAt="8"/>
            </a:pPr>
            <a:r>
              <a:rPr lang="es-MX" sz="2400"/>
              <a:t>El tener en nuestro cuerpo docente, profesores debidamente capacitados para asesorar a los estudiantes, ayudaría a resolver problemas en que  los motivos y razones se suceden por: deficientes antecedentes académicos, dificultad para poner atención en clase, falta de métodos de estudios, deficiencias de índole profesional, problemas familiares, orientación vocacional, la relación con el profesor, problemas afectivos.</a:t>
            </a:r>
          </a:p>
        </p:txBody>
      </p:sp>
      <p:sp>
        <p:nvSpPr>
          <p:cNvPr id="323588" name="AutoShape 4">
            <a:hlinkClick r:id="rId2" action="ppaction://hlinksldjump" highlightClick="1"/>
          </p:cNvPr>
          <p:cNvSpPr>
            <a:spLocks noChangeArrowheads="1"/>
          </p:cNvSpPr>
          <p:nvPr/>
        </p:nvSpPr>
        <p:spPr bwMode="auto">
          <a:xfrm>
            <a:off x="7524750" y="620713"/>
            <a:ext cx="719138"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93" name="Text Box 69"/>
          <p:cNvSpPr txBox="1">
            <a:spLocks noChangeArrowheads="1"/>
          </p:cNvSpPr>
          <p:nvPr/>
        </p:nvSpPr>
        <p:spPr bwMode="auto">
          <a:xfrm>
            <a:off x="1258888" y="1700213"/>
            <a:ext cx="6913562" cy="3743325"/>
          </a:xfrm>
          <a:prstGeom prst="rect">
            <a:avLst/>
          </a:prstGeom>
          <a:noFill/>
          <a:ln w="9525">
            <a:noFill/>
            <a:miter lim="800000"/>
            <a:headEnd/>
            <a:tailEnd/>
          </a:ln>
          <a:effectLst/>
        </p:spPr>
        <p:txBody>
          <a:bodyPr>
            <a:spAutoFit/>
          </a:bodyPr>
          <a:lstStyle/>
          <a:p>
            <a:pPr marL="457200" indent="-457200">
              <a:spcBef>
                <a:spcPct val="50000"/>
              </a:spcBef>
              <a:buFontTx/>
              <a:buAutoNum type="arabicParenR" startAt="9"/>
            </a:pPr>
            <a:r>
              <a:rPr lang="es-MX"/>
              <a:t>El poner en práctica las consejerias académicas-profesionales tendría como ventajas: estudiantes conocedores de los diferentes aspectos relacionados a su vida estudiantil,  orientación y recomendación sobre los cursos que debe tomar, sus prerrequisitos,  su progreso académico-profesional, avaluar su situación y decidir si debe permanecer en un curso o darse de baja, y cómo esa decisión afecta sus planes futuros, afianzar sus valores humanos y éticos, entre otras cosas. </a:t>
            </a:r>
          </a:p>
        </p:txBody>
      </p:sp>
      <p:sp>
        <p:nvSpPr>
          <p:cNvPr id="231494" name="AutoShape 70">
            <a:hlinkClick r:id="rId2" action="ppaction://hlinksldjump" highlightClick="1"/>
          </p:cNvPr>
          <p:cNvSpPr>
            <a:spLocks noChangeArrowheads="1"/>
          </p:cNvSpPr>
          <p:nvPr/>
        </p:nvSpPr>
        <p:spPr bwMode="auto">
          <a:xfrm>
            <a:off x="7667625" y="5445125"/>
            <a:ext cx="720725"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31" name="Picture 55"/>
          <p:cNvPicPr>
            <a:picLocks noChangeAspect="1" noChangeArrowheads="1"/>
          </p:cNvPicPr>
          <p:nvPr/>
        </p:nvPicPr>
        <p:blipFill>
          <a:blip r:embed="rId2"/>
          <a:srcRect/>
          <a:stretch>
            <a:fillRect/>
          </a:stretch>
        </p:blipFill>
        <p:spPr bwMode="auto">
          <a:xfrm>
            <a:off x="971550" y="1700213"/>
            <a:ext cx="7264400" cy="2722562"/>
          </a:xfrm>
          <a:prstGeom prst="rect">
            <a:avLst/>
          </a:prstGeom>
          <a:noFill/>
          <a:ln w="9525">
            <a:noFill/>
            <a:miter lim="800000"/>
            <a:headEnd/>
            <a:tailEnd/>
          </a:ln>
          <a:effectLst/>
        </p:spPr>
      </p:pic>
      <p:sp>
        <p:nvSpPr>
          <p:cNvPr id="75832" name="AutoShape 56">
            <a:hlinkClick r:id="rId3" action="ppaction://hlinksldjump" highlightClick="1"/>
          </p:cNvPr>
          <p:cNvSpPr>
            <a:spLocks noChangeArrowheads="1"/>
          </p:cNvSpPr>
          <p:nvPr/>
        </p:nvSpPr>
        <p:spPr bwMode="auto">
          <a:xfrm>
            <a:off x="7380288" y="4221163"/>
            <a:ext cx="936625" cy="8636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3" name="Picture 5"/>
          <p:cNvPicPr>
            <a:picLocks noChangeAspect="1" noChangeArrowheads="1"/>
          </p:cNvPicPr>
          <p:nvPr>
            <p:ph type="title"/>
          </p:nvPr>
        </p:nvPicPr>
        <p:blipFill>
          <a:blip r:embed="rId2"/>
          <a:srcRect/>
          <a:stretch>
            <a:fillRect/>
          </a:stretch>
        </p:blipFill>
        <p:spPr>
          <a:xfrm>
            <a:off x="1979613" y="1268413"/>
            <a:ext cx="6121400" cy="5988050"/>
          </a:xfrm>
          <a:noFill/>
          <a:ln/>
        </p:spPr>
      </p:pic>
      <p:sp>
        <p:nvSpPr>
          <p:cNvPr id="324614" name="AutoShape 6">
            <a:hlinkClick r:id="rId3" action="ppaction://hlinkfile" highlightClick="1"/>
          </p:cNvPr>
          <p:cNvSpPr>
            <a:spLocks noChangeArrowheads="1"/>
          </p:cNvSpPr>
          <p:nvPr/>
        </p:nvSpPr>
        <p:spPr bwMode="auto">
          <a:xfrm>
            <a:off x="4356100" y="1125538"/>
            <a:ext cx="576263" cy="431800"/>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324615" name="AutoShape 7">
            <a:hlinkClick r:id="" action="ppaction://hlinkshowjump?jump=lastslideviewed" highlightClick="1"/>
          </p:cNvPr>
          <p:cNvSpPr>
            <a:spLocks noChangeArrowheads="1"/>
          </p:cNvSpPr>
          <p:nvPr/>
        </p:nvSpPr>
        <p:spPr bwMode="auto">
          <a:xfrm>
            <a:off x="7380288" y="5516563"/>
            <a:ext cx="576262" cy="50482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143000" y="2743200"/>
            <a:ext cx="7620000" cy="1143000"/>
          </a:xfrm>
        </p:spPr>
        <p:txBody>
          <a:bodyPr/>
          <a:lstStyle/>
          <a:p>
            <a:r>
              <a:rPr lang="es-ES"/>
              <a:t>ANEXOS</a:t>
            </a:r>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5"/>
          <p:cNvSpPr>
            <a:spLocks noChangeArrowheads="1"/>
          </p:cNvSpPr>
          <p:nvPr/>
        </p:nvSpPr>
        <p:spPr bwMode="auto">
          <a:xfrm>
            <a:off x="2541588" y="5008563"/>
            <a:ext cx="15875" cy="34925"/>
          </a:xfrm>
          <a:prstGeom prst="rect">
            <a:avLst/>
          </a:prstGeom>
          <a:noFill/>
          <a:ln w="9525">
            <a:noFill/>
            <a:miter lim="800000"/>
            <a:headEnd/>
            <a:tailEnd/>
          </a:ln>
        </p:spPr>
        <p:txBody>
          <a:bodyPr wrap="none" lIns="0" tIns="0" rIns="0" bIns="0">
            <a:spAutoFit/>
          </a:bodyPr>
          <a:lstStyle/>
          <a:p>
            <a:r>
              <a:rPr lang="es-ES" sz="200">
                <a:solidFill>
                  <a:srgbClr val="000000"/>
                </a:solidFill>
              </a:rPr>
              <a:t> </a:t>
            </a:r>
            <a:endParaRPr lang="es-ES"/>
          </a:p>
        </p:txBody>
      </p:sp>
      <p:pic>
        <p:nvPicPr>
          <p:cNvPr id="153606" name="Picture 6"/>
          <p:cNvPicPr>
            <a:picLocks noChangeAspect="1" noChangeArrowheads="1"/>
          </p:cNvPicPr>
          <p:nvPr/>
        </p:nvPicPr>
        <p:blipFill>
          <a:blip r:embed="rId2"/>
          <a:srcRect/>
          <a:stretch>
            <a:fillRect/>
          </a:stretch>
        </p:blipFill>
        <p:spPr bwMode="auto">
          <a:xfrm>
            <a:off x="1143000" y="685800"/>
            <a:ext cx="7391400" cy="560228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ph type="title"/>
          </p:nvPr>
        </p:nvPicPr>
        <p:blipFill>
          <a:blip r:embed="rId2" cstate="print"/>
          <a:srcRect/>
          <a:stretch>
            <a:fillRect/>
          </a:stretch>
        </p:blipFill>
        <p:spPr>
          <a:xfrm>
            <a:off x="1219200" y="1066800"/>
            <a:ext cx="7391400" cy="4119563"/>
          </a:xfrm>
          <a:noFill/>
          <a:ln/>
        </p:spPr>
      </p:pic>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p:cNvPicPr>
            <a:picLocks noChangeAspect="1" noChangeArrowheads="1"/>
          </p:cNvPicPr>
          <p:nvPr>
            <p:ph type="title"/>
          </p:nvPr>
        </p:nvPicPr>
        <p:blipFill>
          <a:blip r:embed="rId2"/>
          <a:srcRect/>
          <a:stretch>
            <a:fillRect/>
          </a:stretch>
        </p:blipFill>
        <p:spPr>
          <a:xfrm>
            <a:off x="2590800" y="381000"/>
            <a:ext cx="4732338" cy="6019800"/>
          </a:xfrm>
          <a:noFill/>
          <a:ln/>
        </p:spPr>
      </p:pic>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p:cNvPicPr>
            <a:picLocks noChangeAspect="1" noChangeArrowheads="1"/>
          </p:cNvPicPr>
          <p:nvPr>
            <p:ph type="title"/>
          </p:nvPr>
        </p:nvPicPr>
        <p:blipFill>
          <a:blip r:embed="rId2"/>
          <a:srcRect/>
          <a:stretch>
            <a:fillRect/>
          </a:stretch>
        </p:blipFill>
        <p:spPr>
          <a:xfrm>
            <a:off x="2286000" y="457200"/>
            <a:ext cx="4659313" cy="5943600"/>
          </a:xfrm>
          <a:noFill/>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ph type="title"/>
          </p:nvPr>
        </p:nvPicPr>
        <p:blipFill>
          <a:blip r:embed="rId2"/>
          <a:srcRect/>
          <a:stretch>
            <a:fillRect/>
          </a:stretch>
        </p:blipFill>
        <p:spPr>
          <a:xfrm>
            <a:off x="2484438" y="981075"/>
            <a:ext cx="4203700" cy="5876925"/>
          </a:xfrm>
          <a:noFill/>
          <a:ln/>
        </p:spPr>
      </p:pic>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p:cNvPicPr>
            <a:picLocks noChangeAspect="1" noChangeArrowheads="1"/>
          </p:cNvPicPr>
          <p:nvPr>
            <p:ph type="title"/>
          </p:nvPr>
        </p:nvPicPr>
        <p:blipFill>
          <a:blip r:embed="rId2"/>
          <a:srcRect/>
          <a:stretch>
            <a:fillRect/>
          </a:stretch>
        </p:blipFill>
        <p:spPr>
          <a:xfrm>
            <a:off x="2667000" y="304800"/>
            <a:ext cx="4443413" cy="6248400"/>
          </a:xfrm>
          <a:noFill/>
          <a:ln/>
        </p:spPr>
      </p:pic>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5" name="Text Box 105"/>
          <p:cNvSpPr txBox="1">
            <a:spLocks noChangeArrowheads="1"/>
          </p:cNvSpPr>
          <p:nvPr/>
        </p:nvSpPr>
        <p:spPr bwMode="auto">
          <a:xfrm>
            <a:off x="1447800" y="533400"/>
            <a:ext cx="6858000" cy="457200"/>
          </a:xfrm>
          <a:prstGeom prst="rect">
            <a:avLst/>
          </a:prstGeom>
          <a:noFill/>
          <a:ln w="9525">
            <a:noFill/>
            <a:miter lim="800000"/>
            <a:headEnd/>
            <a:tailEnd/>
          </a:ln>
          <a:effectLst/>
        </p:spPr>
        <p:txBody>
          <a:bodyPr>
            <a:spAutoFit/>
          </a:bodyPr>
          <a:lstStyle/>
          <a:p>
            <a:pPr>
              <a:spcBef>
                <a:spcPct val="50000"/>
              </a:spcBef>
            </a:pPr>
            <a:endParaRPr lang="es-MX"/>
          </a:p>
        </p:txBody>
      </p:sp>
      <p:sp>
        <p:nvSpPr>
          <p:cNvPr id="158827" name="Rectangle 107"/>
          <p:cNvSpPr>
            <a:spLocks noChangeArrowheads="1"/>
          </p:cNvSpPr>
          <p:nvPr/>
        </p:nvSpPr>
        <p:spPr bwMode="auto">
          <a:xfrm>
            <a:off x="2743200" y="3063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28" name="Rectangle 108"/>
          <p:cNvSpPr>
            <a:spLocks noChangeArrowheads="1"/>
          </p:cNvSpPr>
          <p:nvPr/>
        </p:nvSpPr>
        <p:spPr bwMode="auto">
          <a:xfrm>
            <a:off x="2743200" y="439738"/>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3)</a:t>
            </a:r>
            <a:endParaRPr lang="es-ES"/>
          </a:p>
        </p:txBody>
      </p:sp>
      <p:sp>
        <p:nvSpPr>
          <p:cNvPr id="158829" name="Rectangle 109"/>
          <p:cNvSpPr>
            <a:spLocks noChangeArrowheads="1"/>
          </p:cNvSpPr>
          <p:nvPr/>
        </p:nvSpPr>
        <p:spPr bwMode="auto">
          <a:xfrm>
            <a:off x="2838450" y="4397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0" name="Rectangle 110"/>
          <p:cNvSpPr>
            <a:spLocks noChangeArrowheads="1"/>
          </p:cNvSpPr>
          <p:nvPr/>
        </p:nvSpPr>
        <p:spPr bwMode="auto">
          <a:xfrm>
            <a:off x="2914650" y="439738"/>
            <a:ext cx="1952625" cy="153987"/>
          </a:xfrm>
          <a:prstGeom prst="rect">
            <a:avLst/>
          </a:prstGeom>
          <a:noFill/>
          <a:ln w="9525">
            <a:noFill/>
            <a:miter lim="800000"/>
            <a:headEnd/>
            <a:tailEnd/>
          </a:ln>
        </p:spPr>
        <p:txBody>
          <a:bodyPr wrap="none" lIns="0" tIns="0" rIns="0" bIns="0">
            <a:spAutoFit/>
          </a:bodyPr>
          <a:lstStyle/>
          <a:p>
            <a:r>
              <a:rPr lang="es-ES" sz="900">
                <a:solidFill>
                  <a:srgbClr val="000000"/>
                </a:solidFill>
              </a:rPr>
              <a:t>Vigilar:                       0     1     2     3      4</a:t>
            </a:r>
            <a:endParaRPr lang="es-ES"/>
          </a:p>
        </p:txBody>
      </p:sp>
      <p:sp>
        <p:nvSpPr>
          <p:cNvPr id="158831" name="Rectangle 111"/>
          <p:cNvSpPr>
            <a:spLocks noChangeArrowheads="1"/>
          </p:cNvSpPr>
          <p:nvPr/>
        </p:nvSpPr>
        <p:spPr bwMode="auto">
          <a:xfrm>
            <a:off x="4824413" y="43973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2" name="Rectangle 112"/>
          <p:cNvSpPr>
            <a:spLocks noChangeArrowheads="1"/>
          </p:cNvSpPr>
          <p:nvPr/>
        </p:nvSpPr>
        <p:spPr bwMode="auto">
          <a:xfrm>
            <a:off x="2743200" y="5715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3" name="Rectangle 113"/>
          <p:cNvSpPr>
            <a:spLocks noChangeArrowheads="1"/>
          </p:cNvSpPr>
          <p:nvPr/>
        </p:nvSpPr>
        <p:spPr bwMode="auto">
          <a:xfrm>
            <a:off x="2743200" y="703263"/>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4)</a:t>
            </a:r>
            <a:endParaRPr lang="es-ES"/>
          </a:p>
        </p:txBody>
      </p:sp>
      <p:sp>
        <p:nvSpPr>
          <p:cNvPr id="158834" name="Rectangle 114"/>
          <p:cNvSpPr>
            <a:spLocks noChangeArrowheads="1"/>
          </p:cNvSpPr>
          <p:nvPr/>
        </p:nvSpPr>
        <p:spPr bwMode="auto">
          <a:xfrm>
            <a:off x="2838450" y="70326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5" name="Rectangle 115"/>
          <p:cNvSpPr>
            <a:spLocks noChangeArrowheads="1"/>
          </p:cNvSpPr>
          <p:nvPr/>
        </p:nvSpPr>
        <p:spPr bwMode="auto">
          <a:xfrm>
            <a:off x="2914650" y="703263"/>
            <a:ext cx="1939925" cy="153987"/>
          </a:xfrm>
          <a:prstGeom prst="rect">
            <a:avLst/>
          </a:prstGeom>
          <a:noFill/>
          <a:ln w="9525">
            <a:noFill/>
            <a:miter lim="800000"/>
            <a:headEnd/>
            <a:tailEnd/>
          </a:ln>
        </p:spPr>
        <p:txBody>
          <a:bodyPr wrap="none" lIns="0" tIns="0" rIns="0" bIns="0">
            <a:spAutoFit/>
          </a:bodyPr>
          <a:lstStyle/>
          <a:p>
            <a:r>
              <a:rPr lang="es-ES" sz="900">
                <a:solidFill>
                  <a:srgbClr val="000000"/>
                </a:solidFill>
              </a:rPr>
              <a:t>Motivar:                     0     1     2     3      4</a:t>
            </a:r>
            <a:endParaRPr lang="es-ES"/>
          </a:p>
        </p:txBody>
      </p:sp>
      <p:sp>
        <p:nvSpPr>
          <p:cNvPr id="158836" name="Rectangle 116"/>
          <p:cNvSpPr>
            <a:spLocks noChangeArrowheads="1"/>
          </p:cNvSpPr>
          <p:nvPr/>
        </p:nvSpPr>
        <p:spPr bwMode="auto">
          <a:xfrm>
            <a:off x="4811713" y="703263"/>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7" name="Rectangle 117"/>
          <p:cNvSpPr>
            <a:spLocks noChangeArrowheads="1"/>
          </p:cNvSpPr>
          <p:nvPr/>
        </p:nvSpPr>
        <p:spPr bwMode="auto">
          <a:xfrm>
            <a:off x="2743200" y="8366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38" name="Rectangle 118"/>
          <p:cNvSpPr>
            <a:spLocks noChangeArrowheads="1"/>
          </p:cNvSpPr>
          <p:nvPr/>
        </p:nvSpPr>
        <p:spPr bwMode="auto">
          <a:xfrm>
            <a:off x="2743200" y="968375"/>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5)</a:t>
            </a:r>
            <a:endParaRPr lang="es-ES"/>
          </a:p>
        </p:txBody>
      </p:sp>
      <p:sp>
        <p:nvSpPr>
          <p:cNvPr id="158839" name="Rectangle 119"/>
          <p:cNvSpPr>
            <a:spLocks noChangeArrowheads="1"/>
          </p:cNvSpPr>
          <p:nvPr/>
        </p:nvSpPr>
        <p:spPr bwMode="auto">
          <a:xfrm>
            <a:off x="2838450" y="9683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0" name="Rectangle 120"/>
          <p:cNvSpPr>
            <a:spLocks noChangeArrowheads="1"/>
          </p:cNvSpPr>
          <p:nvPr/>
        </p:nvSpPr>
        <p:spPr bwMode="auto">
          <a:xfrm>
            <a:off x="2914650" y="968375"/>
            <a:ext cx="488950" cy="153988"/>
          </a:xfrm>
          <a:prstGeom prst="rect">
            <a:avLst/>
          </a:prstGeom>
          <a:noFill/>
          <a:ln w="9525">
            <a:noFill/>
            <a:miter lim="800000"/>
            <a:headEnd/>
            <a:tailEnd/>
          </a:ln>
        </p:spPr>
        <p:txBody>
          <a:bodyPr wrap="none" lIns="0" tIns="0" rIns="0" bIns="0">
            <a:spAutoFit/>
          </a:bodyPr>
          <a:lstStyle/>
          <a:p>
            <a:r>
              <a:rPr lang="es-ES" sz="900">
                <a:solidFill>
                  <a:srgbClr val="000000"/>
                </a:solidFill>
              </a:rPr>
              <a:t>Estimular</a:t>
            </a:r>
            <a:endParaRPr lang="es-ES"/>
          </a:p>
        </p:txBody>
      </p:sp>
      <p:sp>
        <p:nvSpPr>
          <p:cNvPr id="158841" name="Rectangle 121"/>
          <p:cNvSpPr>
            <a:spLocks noChangeArrowheads="1"/>
          </p:cNvSpPr>
          <p:nvPr/>
        </p:nvSpPr>
        <p:spPr bwMode="auto">
          <a:xfrm>
            <a:off x="3362325" y="968375"/>
            <a:ext cx="1514475" cy="153988"/>
          </a:xfrm>
          <a:prstGeom prst="rect">
            <a:avLst/>
          </a:prstGeom>
          <a:noFill/>
          <a:ln w="9525">
            <a:noFill/>
            <a:miter lim="800000"/>
            <a:headEnd/>
            <a:tailEnd/>
          </a:ln>
        </p:spPr>
        <p:txBody>
          <a:bodyPr wrap="none" lIns="0" tIns="0" rIns="0" bIns="0">
            <a:spAutoFit/>
          </a:bodyPr>
          <a:lstStyle/>
          <a:p>
            <a:r>
              <a:rPr lang="es-ES" sz="900">
                <a:solidFill>
                  <a:srgbClr val="000000"/>
                </a:solidFill>
              </a:rPr>
              <a:t>:                   0     1     2     3      4</a:t>
            </a:r>
            <a:endParaRPr lang="es-ES"/>
          </a:p>
        </p:txBody>
      </p:sp>
      <p:sp>
        <p:nvSpPr>
          <p:cNvPr id="158842" name="Rectangle 122"/>
          <p:cNvSpPr>
            <a:spLocks noChangeArrowheads="1"/>
          </p:cNvSpPr>
          <p:nvPr/>
        </p:nvSpPr>
        <p:spPr bwMode="auto">
          <a:xfrm>
            <a:off x="4830763" y="968375"/>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3" name="Rectangle 123"/>
          <p:cNvSpPr>
            <a:spLocks noChangeArrowheads="1"/>
          </p:cNvSpPr>
          <p:nvPr/>
        </p:nvSpPr>
        <p:spPr bwMode="auto">
          <a:xfrm>
            <a:off x="2743200" y="11001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4" name="Rectangle 124"/>
          <p:cNvSpPr>
            <a:spLocks noChangeArrowheads="1"/>
          </p:cNvSpPr>
          <p:nvPr/>
        </p:nvSpPr>
        <p:spPr bwMode="auto">
          <a:xfrm>
            <a:off x="2743200" y="1231900"/>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6)</a:t>
            </a:r>
            <a:endParaRPr lang="es-ES"/>
          </a:p>
        </p:txBody>
      </p:sp>
      <p:sp>
        <p:nvSpPr>
          <p:cNvPr id="158845" name="Rectangle 125"/>
          <p:cNvSpPr>
            <a:spLocks noChangeArrowheads="1"/>
          </p:cNvSpPr>
          <p:nvPr/>
        </p:nvSpPr>
        <p:spPr bwMode="auto">
          <a:xfrm>
            <a:off x="2838450" y="12319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6" name="Rectangle 126"/>
          <p:cNvSpPr>
            <a:spLocks noChangeArrowheads="1"/>
          </p:cNvSpPr>
          <p:nvPr/>
        </p:nvSpPr>
        <p:spPr bwMode="auto">
          <a:xfrm>
            <a:off x="2914650" y="1231900"/>
            <a:ext cx="1965325" cy="153988"/>
          </a:xfrm>
          <a:prstGeom prst="rect">
            <a:avLst/>
          </a:prstGeom>
          <a:noFill/>
          <a:ln w="9525">
            <a:noFill/>
            <a:miter lim="800000"/>
            <a:headEnd/>
            <a:tailEnd/>
          </a:ln>
        </p:spPr>
        <p:txBody>
          <a:bodyPr wrap="none" lIns="0" tIns="0" rIns="0" bIns="0">
            <a:spAutoFit/>
          </a:bodyPr>
          <a:lstStyle/>
          <a:p>
            <a:r>
              <a:rPr lang="es-ES" sz="900">
                <a:solidFill>
                  <a:srgbClr val="000000"/>
                </a:solidFill>
              </a:rPr>
              <a:t>Disciplinar:                 0     1     2     3      4</a:t>
            </a:r>
            <a:endParaRPr lang="es-ES"/>
          </a:p>
        </p:txBody>
      </p:sp>
      <p:sp>
        <p:nvSpPr>
          <p:cNvPr id="158847" name="Rectangle 127"/>
          <p:cNvSpPr>
            <a:spLocks noChangeArrowheads="1"/>
          </p:cNvSpPr>
          <p:nvPr/>
        </p:nvSpPr>
        <p:spPr bwMode="auto">
          <a:xfrm>
            <a:off x="4837113" y="1231900"/>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8" name="Rectangle 128"/>
          <p:cNvSpPr>
            <a:spLocks noChangeArrowheads="1"/>
          </p:cNvSpPr>
          <p:nvPr/>
        </p:nvSpPr>
        <p:spPr bwMode="auto">
          <a:xfrm>
            <a:off x="2743200" y="13652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49" name="Rectangle 129"/>
          <p:cNvSpPr>
            <a:spLocks noChangeArrowheads="1"/>
          </p:cNvSpPr>
          <p:nvPr/>
        </p:nvSpPr>
        <p:spPr bwMode="auto">
          <a:xfrm>
            <a:off x="2743200" y="1497013"/>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7)</a:t>
            </a:r>
            <a:endParaRPr lang="es-ES"/>
          </a:p>
        </p:txBody>
      </p:sp>
      <p:sp>
        <p:nvSpPr>
          <p:cNvPr id="158850" name="Rectangle 130"/>
          <p:cNvSpPr>
            <a:spLocks noChangeArrowheads="1"/>
          </p:cNvSpPr>
          <p:nvPr/>
        </p:nvSpPr>
        <p:spPr bwMode="auto">
          <a:xfrm>
            <a:off x="2838450" y="14970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1" name="Rectangle 131"/>
          <p:cNvSpPr>
            <a:spLocks noChangeArrowheads="1"/>
          </p:cNvSpPr>
          <p:nvPr/>
        </p:nvSpPr>
        <p:spPr bwMode="auto">
          <a:xfrm>
            <a:off x="2914650" y="1497013"/>
            <a:ext cx="1962150" cy="153987"/>
          </a:xfrm>
          <a:prstGeom prst="rect">
            <a:avLst/>
          </a:prstGeom>
          <a:noFill/>
          <a:ln w="9525">
            <a:noFill/>
            <a:miter lim="800000"/>
            <a:headEnd/>
            <a:tailEnd/>
          </a:ln>
        </p:spPr>
        <p:txBody>
          <a:bodyPr wrap="none" lIns="0" tIns="0" rIns="0" bIns="0">
            <a:spAutoFit/>
          </a:bodyPr>
          <a:lstStyle/>
          <a:p>
            <a:r>
              <a:rPr lang="es-ES" sz="900">
                <a:solidFill>
                  <a:srgbClr val="000000"/>
                </a:solidFill>
              </a:rPr>
              <a:t>Delegar:                      0     1     2     3      4</a:t>
            </a:r>
            <a:endParaRPr lang="es-ES"/>
          </a:p>
        </p:txBody>
      </p:sp>
      <p:sp>
        <p:nvSpPr>
          <p:cNvPr id="158852" name="Rectangle 132"/>
          <p:cNvSpPr>
            <a:spLocks noChangeArrowheads="1"/>
          </p:cNvSpPr>
          <p:nvPr/>
        </p:nvSpPr>
        <p:spPr bwMode="auto">
          <a:xfrm>
            <a:off x="4833938" y="1497013"/>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3" name="Rectangle 133"/>
          <p:cNvSpPr>
            <a:spLocks noChangeArrowheads="1"/>
          </p:cNvSpPr>
          <p:nvPr/>
        </p:nvSpPr>
        <p:spPr bwMode="auto">
          <a:xfrm>
            <a:off x="2743200" y="16287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4" name="Rectangle 134"/>
          <p:cNvSpPr>
            <a:spLocks noChangeArrowheads="1"/>
          </p:cNvSpPr>
          <p:nvPr/>
        </p:nvSpPr>
        <p:spPr bwMode="auto">
          <a:xfrm>
            <a:off x="2743200" y="1760538"/>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8)</a:t>
            </a:r>
            <a:endParaRPr lang="es-ES"/>
          </a:p>
        </p:txBody>
      </p:sp>
      <p:sp>
        <p:nvSpPr>
          <p:cNvPr id="158855" name="Rectangle 135"/>
          <p:cNvSpPr>
            <a:spLocks noChangeArrowheads="1"/>
          </p:cNvSpPr>
          <p:nvPr/>
        </p:nvSpPr>
        <p:spPr bwMode="auto">
          <a:xfrm>
            <a:off x="2838450" y="17605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6" name="Rectangle 136"/>
          <p:cNvSpPr>
            <a:spLocks noChangeArrowheads="1"/>
          </p:cNvSpPr>
          <p:nvPr/>
        </p:nvSpPr>
        <p:spPr bwMode="auto">
          <a:xfrm>
            <a:off x="2914650" y="1760538"/>
            <a:ext cx="1944688" cy="153987"/>
          </a:xfrm>
          <a:prstGeom prst="rect">
            <a:avLst/>
          </a:prstGeom>
          <a:noFill/>
          <a:ln w="9525">
            <a:noFill/>
            <a:miter lim="800000"/>
            <a:headEnd/>
            <a:tailEnd/>
          </a:ln>
        </p:spPr>
        <p:txBody>
          <a:bodyPr wrap="none" lIns="0" tIns="0" rIns="0" bIns="0">
            <a:spAutoFit/>
          </a:bodyPr>
          <a:lstStyle/>
          <a:p>
            <a:r>
              <a:rPr lang="es-ES" sz="900">
                <a:solidFill>
                  <a:srgbClr val="000000"/>
                </a:solidFill>
              </a:rPr>
              <a:t>Apoyar:                      0     1     2     3      4</a:t>
            </a:r>
            <a:endParaRPr lang="es-ES"/>
          </a:p>
        </p:txBody>
      </p:sp>
      <p:sp>
        <p:nvSpPr>
          <p:cNvPr id="158857" name="Rectangle 137"/>
          <p:cNvSpPr>
            <a:spLocks noChangeArrowheads="1"/>
          </p:cNvSpPr>
          <p:nvPr/>
        </p:nvSpPr>
        <p:spPr bwMode="auto">
          <a:xfrm>
            <a:off x="4814888" y="176053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8" name="Rectangle 138"/>
          <p:cNvSpPr>
            <a:spLocks noChangeArrowheads="1"/>
          </p:cNvSpPr>
          <p:nvPr/>
        </p:nvSpPr>
        <p:spPr bwMode="auto">
          <a:xfrm>
            <a:off x="2743200" y="18938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59" name="Rectangle 139"/>
          <p:cNvSpPr>
            <a:spLocks noChangeArrowheads="1"/>
          </p:cNvSpPr>
          <p:nvPr/>
        </p:nvSpPr>
        <p:spPr bwMode="auto">
          <a:xfrm>
            <a:off x="2743200" y="2025650"/>
            <a:ext cx="95250" cy="136525"/>
          </a:xfrm>
          <a:prstGeom prst="rect">
            <a:avLst/>
          </a:prstGeom>
          <a:noFill/>
          <a:ln w="9525">
            <a:noFill/>
            <a:miter lim="800000"/>
            <a:headEnd/>
            <a:tailEnd/>
          </a:ln>
        </p:spPr>
        <p:txBody>
          <a:bodyPr wrap="none" lIns="0" tIns="0" rIns="0" bIns="0">
            <a:spAutoFit/>
          </a:bodyPr>
          <a:lstStyle/>
          <a:p>
            <a:r>
              <a:rPr lang="es-ES" sz="900">
                <a:solidFill>
                  <a:srgbClr val="000000"/>
                </a:solidFill>
              </a:rPr>
              <a:t>9)</a:t>
            </a:r>
            <a:endParaRPr lang="es-ES"/>
          </a:p>
        </p:txBody>
      </p:sp>
      <p:sp>
        <p:nvSpPr>
          <p:cNvPr id="158860" name="Rectangle 140"/>
          <p:cNvSpPr>
            <a:spLocks noChangeArrowheads="1"/>
          </p:cNvSpPr>
          <p:nvPr/>
        </p:nvSpPr>
        <p:spPr bwMode="auto">
          <a:xfrm>
            <a:off x="2838450" y="20256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1" name="Rectangle 141"/>
          <p:cNvSpPr>
            <a:spLocks noChangeArrowheads="1"/>
          </p:cNvSpPr>
          <p:nvPr/>
        </p:nvSpPr>
        <p:spPr bwMode="auto">
          <a:xfrm>
            <a:off x="2914650" y="2025650"/>
            <a:ext cx="1266825" cy="153988"/>
          </a:xfrm>
          <a:prstGeom prst="rect">
            <a:avLst/>
          </a:prstGeom>
          <a:noFill/>
          <a:ln w="9525">
            <a:noFill/>
            <a:miter lim="800000"/>
            <a:headEnd/>
            <a:tailEnd/>
          </a:ln>
        </p:spPr>
        <p:txBody>
          <a:bodyPr wrap="none" lIns="0" tIns="0" rIns="0" bIns="0">
            <a:spAutoFit/>
          </a:bodyPr>
          <a:lstStyle/>
          <a:p>
            <a:r>
              <a:rPr lang="es-ES" sz="900">
                <a:solidFill>
                  <a:srgbClr val="000000"/>
                </a:solidFill>
              </a:rPr>
              <a:t>Evaluar:                      0     </a:t>
            </a:r>
            <a:endParaRPr lang="es-ES"/>
          </a:p>
        </p:txBody>
      </p:sp>
      <p:sp>
        <p:nvSpPr>
          <p:cNvPr id="158862" name="Rectangle 142"/>
          <p:cNvSpPr>
            <a:spLocks noChangeArrowheads="1"/>
          </p:cNvSpPr>
          <p:nvPr/>
        </p:nvSpPr>
        <p:spPr bwMode="auto">
          <a:xfrm>
            <a:off x="4137025" y="2025650"/>
            <a:ext cx="735013" cy="153988"/>
          </a:xfrm>
          <a:prstGeom prst="rect">
            <a:avLst/>
          </a:prstGeom>
          <a:noFill/>
          <a:ln w="9525">
            <a:noFill/>
            <a:miter lim="800000"/>
            <a:headEnd/>
            <a:tailEnd/>
          </a:ln>
        </p:spPr>
        <p:txBody>
          <a:bodyPr wrap="none" lIns="0" tIns="0" rIns="0" bIns="0">
            <a:spAutoFit/>
          </a:bodyPr>
          <a:lstStyle/>
          <a:p>
            <a:r>
              <a:rPr lang="es-ES" sz="900">
                <a:solidFill>
                  <a:srgbClr val="000000"/>
                </a:solidFill>
              </a:rPr>
              <a:t>1     2     3      4</a:t>
            </a:r>
            <a:endParaRPr lang="es-ES"/>
          </a:p>
        </p:txBody>
      </p:sp>
      <p:sp>
        <p:nvSpPr>
          <p:cNvPr id="158863" name="Rectangle 143"/>
          <p:cNvSpPr>
            <a:spLocks noChangeArrowheads="1"/>
          </p:cNvSpPr>
          <p:nvPr/>
        </p:nvSpPr>
        <p:spPr bwMode="auto">
          <a:xfrm>
            <a:off x="4827588" y="2025650"/>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4" name="Rectangle 144"/>
          <p:cNvSpPr>
            <a:spLocks noChangeArrowheads="1"/>
          </p:cNvSpPr>
          <p:nvPr/>
        </p:nvSpPr>
        <p:spPr bwMode="auto">
          <a:xfrm>
            <a:off x="2743200" y="21574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5" name="Rectangle 145"/>
          <p:cNvSpPr>
            <a:spLocks noChangeArrowheads="1"/>
          </p:cNvSpPr>
          <p:nvPr/>
        </p:nvSpPr>
        <p:spPr bwMode="auto">
          <a:xfrm>
            <a:off x="2743200" y="22891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6" name="Rectangle 146"/>
          <p:cNvSpPr>
            <a:spLocks noChangeArrowheads="1"/>
          </p:cNvSpPr>
          <p:nvPr/>
        </p:nvSpPr>
        <p:spPr bwMode="auto">
          <a:xfrm>
            <a:off x="2743200" y="24225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7" name="Rectangle 147"/>
          <p:cNvSpPr>
            <a:spLocks noChangeArrowheads="1"/>
          </p:cNvSpPr>
          <p:nvPr/>
        </p:nvSpPr>
        <p:spPr bwMode="auto">
          <a:xfrm>
            <a:off x="2743200" y="25542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68" name="Rectangle 148"/>
          <p:cNvSpPr>
            <a:spLocks noChangeArrowheads="1"/>
          </p:cNvSpPr>
          <p:nvPr/>
        </p:nvSpPr>
        <p:spPr bwMode="auto">
          <a:xfrm>
            <a:off x="2743200" y="2686050"/>
            <a:ext cx="85725" cy="136525"/>
          </a:xfrm>
          <a:prstGeom prst="rect">
            <a:avLst/>
          </a:prstGeom>
          <a:noFill/>
          <a:ln w="9525">
            <a:noFill/>
            <a:miter lim="800000"/>
            <a:headEnd/>
            <a:tailEnd/>
          </a:ln>
        </p:spPr>
        <p:txBody>
          <a:bodyPr wrap="none" lIns="0" tIns="0" rIns="0" bIns="0">
            <a:spAutoFit/>
          </a:bodyPr>
          <a:lstStyle/>
          <a:p>
            <a:r>
              <a:rPr lang="es-ES" sz="900">
                <a:solidFill>
                  <a:srgbClr val="000000"/>
                </a:solidFill>
              </a:rPr>
              <a:t>3.</a:t>
            </a:r>
            <a:endParaRPr lang="es-ES"/>
          </a:p>
        </p:txBody>
      </p:sp>
      <p:sp>
        <p:nvSpPr>
          <p:cNvPr id="158869" name="Rectangle 149"/>
          <p:cNvSpPr>
            <a:spLocks noChangeArrowheads="1"/>
          </p:cNvSpPr>
          <p:nvPr/>
        </p:nvSpPr>
        <p:spPr bwMode="auto">
          <a:xfrm>
            <a:off x="2828925" y="26860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70" name="Rectangle 150"/>
          <p:cNvSpPr>
            <a:spLocks noChangeArrowheads="1"/>
          </p:cNvSpPr>
          <p:nvPr/>
        </p:nvSpPr>
        <p:spPr bwMode="auto">
          <a:xfrm>
            <a:off x="2914650" y="2686050"/>
            <a:ext cx="3922713" cy="153988"/>
          </a:xfrm>
          <a:prstGeom prst="rect">
            <a:avLst/>
          </a:prstGeom>
          <a:noFill/>
          <a:ln w="9525">
            <a:noFill/>
            <a:miter lim="800000"/>
            <a:headEnd/>
            <a:tailEnd/>
          </a:ln>
        </p:spPr>
        <p:txBody>
          <a:bodyPr wrap="none" lIns="0" tIns="0" rIns="0" bIns="0">
            <a:spAutoFit/>
          </a:bodyPr>
          <a:lstStyle/>
          <a:p>
            <a:r>
              <a:rPr lang="es-ES" sz="900">
                <a:solidFill>
                  <a:srgbClr val="000000"/>
                </a:solidFill>
              </a:rPr>
              <a:t>Cuales considera que sean los recursos disponibles para realizar la labor de Profesor </a:t>
            </a:r>
            <a:endParaRPr lang="es-ES"/>
          </a:p>
        </p:txBody>
      </p:sp>
      <p:sp>
        <p:nvSpPr>
          <p:cNvPr id="158871" name="Rectangle 151"/>
          <p:cNvSpPr>
            <a:spLocks noChangeArrowheads="1"/>
          </p:cNvSpPr>
          <p:nvPr/>
        </p:nvSpPr>
        <p:spPr bwMode="auto">
          <a:xfrm>
            <a:off x="2905125" y="2817813"/>
            <a:ext cx="1058863" cy="153987"/>
          </a:xfrm>
          <a:prstGeom prst="rect">
            <a:avLst/>
          </a:prstGeom>
          <a:noFill/>
          <a:ln w="9525">
            <a:noFill/>
            <a:miter lim="800000"/>
            <a:headEnd/>
            <a:tailEnd/>
          </a:ln>
        </p:spPr>
        <p:txBody>
          <a:bodyPr wrap="none" lIns="0" tIns="0" rIns="0" bIns="0">
            <a:spAutoFit/>
          </a:bodyPr>
          <a:lstStyle/>
          <a:p>
            <a:r>
              <a:rPr lang="es-ES" sz="900">
                <a:solidFill>
                  <a:srgbClr val="000000"/>
                </a:solidFill>
              </a:rPr>
              <a:t>Consejero Académico</a:t>
            </a:r>
            <a:endParaRPr lang="es-ES"/>
          </a:p>
        </p:txBody>
      </p:sp>
      <p:sp>
        <p:nvSpPr>
          <p:cNvPr id="158872" name="Rectangle 152"/>
          <p:cNvSpPr>
            <a:spLocks noChangeArrowheads="1"/>
          </p:cNvSpPr>
          <p:nvPr/>
        </p:nvSpPr>
        <p:spPr bwMode="auto">
          <a:xfrm>
            <a:off x="3922713" y="2817813"/>
            <a:ext cx="84137"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73" name="Rectangle 153"/>
          <p:cNvSpPr>
            <a:spLocks noChangeArrowheads="1"/>
          </p:cNvSpPr>
          <p:nvPr/>
        </p:nvSpPr>
        <p:spPr bwMode="auto">
          <a:xfrm>
            <a:off x="3962400" y="2817813"/>
            <a:ext cx="595313" cy="153987"/>
          </a:xfrm>
          <a:prstGeom prst="rect">
            <a:avLst/>
          </a:prstGeom>
          <a:noFill/>
          <a:ln w="9525">
            <a:noFill/>
            <a:miter lim="800000"/>
            <a:headEnd/>
            <a:tailEnd/>
          </a:ln>
        </p:spPr>
        <p:txBody>
          <a:bodyPr wrap="none" lIns="0" tIns="0" rIns="0" bIns="0">
            <a:spAutoFit/>
          </a:bodyPr>
          <a:lstStyle/>
          <a:p>
            <a:r>
              <a:rPr lang="es-ES" sz="900">
                <a:solidFill>
                  <a:srgbClr val="000000"/>
                </a:solidFill>
              </a:rPr>
              <a:t>Profesional.</a:t>
            </a:r>
            <a:endParaRPr lang="es-ES"/>
          </a:p>
        </p:txBody>
      </p:sp>
      <p:sp>
        <p:nvSpPr>
          <p:cNvPr id="158874" name="Rectangle 154"/>
          <p:cNvSpPr>
            <a:spLocks noChangeArrowheads="1"/>
          </p:cNvSpPr>
          <p:nvPr/>
        </p:nvSpPr>
        <p:spPr bwMode="auto">
          <a:xfrm>
            <a:off x="4514850" y="28178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75" name="Rectangle 155"/>
          <p:cNvSpPr>
            <a:spLocks noChangeArrowheads="1"/>
          </p:cNvSpPr>
          <p:nvPr/>
        </p:nvSpPr>
        <p:spPr bwMode="auto">
          <a:xfrm>
            <a:off x="2743200" y="29495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76" name="Rectangle 156"/>
          <p:cNvSpPr>
            <a:spLocks noChangeArrowheads="1"/>
          </p:cNvSpPr>
          <p:nvPr/>
        </p:nvSpPr>
        <p:spPr bwMode="auto">
          <a:xfrm>
            <a:off x="2743200" y="3082925"/>
            <a:ext cx="3235325" cy="153988"/>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77" name="Rectangle 157"/>
          <p:cNvSpPr>
            <a:spLocks noChangeArrowheads="1"/>
          </p:cNvSpPr>
          <p:nvPr/>
        </p:nvSpPr>
        <p:spPr bwMode="auto">
          <a:xfrm>
            <a:off x="5932488" y="3082925"/>
            <a:ext cx="793750" cy="153988"/>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78" name="Rectangle 158"/>
          <p:cNvSpPr>
            <a:spLocks noChangeArrowheads="1"/>
          </p:cNvSpPr>
          <p:nvPr/>
        </p:nvSpPr>
        <p:spPr bwMode="auto">
          <a:xfrm>
            <a:off x="6680200" y="30829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79" name="Rectangle 159"/>
          <p:cNvSpPr>
            <a:spLocks noChangeArrowheads="1"/>
          </p:cNvSpPr>
          <p:nvPr/>
        </p:nvSpPr>
        <p:spPr bwMode="auto">
          <a:xfrm>
            <a:off x="2743200" y="32146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0" name="Rectangle 160"/>
          <p:cNvSpPr>
            <a:spLocks noChangeArrowheads="1"/>
          </p:cNvSpPr>
          <p:nvPr/>
        </p:nvSpPr>
        <p:spPr bwMode="auto">
          <a:xfrm>
            <a:off x="2743200" y="3346450"/>
            <a:ext cx="3983038" cy="153988"/>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81" name="Rectangle 161"/>
          <p:cNvSpPr>
            <a:spLocks noChangeArrowheads="1"/>
          </p:cNvSpPr>
          <p:nvPr/>
        </p:nvSpPr>
        <p:spPr bwMode="auto">
          <a:xfrm>
            <a:off x="6680200" y="33464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2" name="Rectangle 162"/>
          <p:cNvSpPr>
            <a:spLocks noChangeArrowheads="1"/>
          </p:cNvSpPr>
          <p:nvPr/>
        </p:nvSpPr>
        <p:spPr bwMode="auto">
          <a:xfrm>
            <a:off x="2743200" y="34798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3" name="Rectangle 163"/>
          <p:cNvSpPr>
            <a:spLocks noChangeArrowheads="1"/>
          </p:cNvSpPr>
          <p:nvPr/>
        </p:nvSpPr>
        <p:spPr bwMode="auto">
          <a:xfrm>
            <a:off x="2743200" y="3611563"/>
            <a:ext cx="2603500"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84" name="Rectangle 164"/>
          <p:cNvSpPr>
            <a:spLocks noChangeArrowheads="1"/>
          </p:cNvSpPr>
          <p:nvPr/>
        </p:nvSpPr>
        <p:spPr bwMode="auto">
          <a:xfrm>
            <a:off x="5300663" y="3611563"/>
            <a:ext cx="1425575"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85" name="Rectangle 165"/>
          <p:cNvSpPr>
            <a:spLocks noChangeArrowheads="1"/>
          </p:cNvSpPr>
          <p:nvPr/>
        </p:nvSpPr>
        <p:spPr bwMode="auto">
          <a:xfrm>
            <a:off x="6680200" y="361156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6" name="Rectangle 166"/>
          <p:cNvSpPr>
            <a:spLocks noChangeArrowheads="1"/>
          </p:cNvSpPr>
          <p:nvPr/>
        </p:nvSpPr>
        <p:spPr bwMode="auto">
          <a:xfrm>
            <a:off x="2743200" y="37433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7" name="Rectangle 167"/>
          <p:cNvSpPr>
            <a:spLocks noChangeArrowheads="1"/>
          </p:cNvSpPr>
          <p:nvPr/>
        </p:nvSpPr>
        <p:spPr bwMode="auto">
          <a:xfrm>
            <a:off x="2743200" y="3875088"/>
            <a:ext cx="3983038"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88" name="Rectangle 168"/>
          <p:cNvSpPr>
            <a:spLocks noChangeArrowheads="1"/>
          </p:cNvSpPr>
          <p:nvPr/>
        </p:nvSpPr>
        <p:spPr bwMode="auto">
          <a:xfrm>
            <a:off x="6680200" y="38750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89" name="Rectangle 169"/>
          <p:cNvSpPr>
            <a:spLocks noChangeArrowheads="1"/>
          </p:cNvSpPr>
          <p:nvPr/>
        </p:nvSpPr>
        <p:spPr bwMode="auto">
          <a:xfrm>
            <a:off x="2743200" y="40084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90" name="Rectangle 170"/>
          <p:cNvSpPr>
            <a:spLocks noChangeArrowheads="1"/>
          </p:cNvSpPr>
          <p:nvPr/>
        </p:nvSpPr>
        <p:spPr bwMode="auto">
          <a:xfrm>
            <a:off x="2743200" y="41402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91" name="Rectangle 171"/>
          <p:cNvSpPr>
            <a:spLocks noChangeArrowheads="1"/>
          </p:cNvSpPr>
          <p:nvPr/>
        </p:nvSpPr>
        <p:spPr bwMode="auto">
          <a:xfrm>
            <a:off x="2743200" y="427196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92" name="Rectangle 172"/>
          <p:cNvSpPr>
            <a:spLocks noChangeArrowheads="1"/>
          </p:cNvSpPr>
          <p:nvPr/>
        </p:nvSpPr>
        <p:spPr bwMode="auto">
          <a:xfrm>
            <a:off x="2743200" y="44037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93" name="Rectangle 173"/>
          <p:cNvSpPr>
            <a:spLocks noChangeArrowheads="1"/>
          </p:cNvSpPr>
          <p:nvPr/>
        </p:nvSpPr>
        <p:spPr bwMode="auto">
          <a:xfrm>
            <a:off x="2743200" y="4537075"/>
            <a:ext cx="85725" cy="136525"/>
          </a:xfrm>
          <a:prstGeom prst="rect">
            <a:avLst/>
          </a:prstGeom>
          <a:noFill/>
          <a:ln w="9525">
            <a:noFill/>
            <a:miter lim="800000"/>
            <a:headEnd/>
            <a:tailEnd/>
          </a:ln>
        </p:spPr>
        <p:txBody>
          <a:bodyPr wrap="none" lIns="0" tIns="0" rIns="0" bIns="0">
            <a:spAutoFit/>
          </a:bodyPr>
          <a:lstStyle/>
          <a:p>
            <a:r>
              <a:rPr lang="es-ES" sz="900">
                <a:solidFill>
                  <a:srgbClr val="000000"/>
                </a:solidFill>
              </a:rPr>
              <a:t>4.</a:t>
            </a:r>
            <a:endParaRPr lang="es-ES"/>
          </a:p>
        </p:txBody>
      </p:sp>
      <p:sp>
        <p:nvSpPr>
          <p:cNvPr id="158894" name="Rectangle 174"/>
          <p:cNvSpPr>
            <a:spLocks noChangeArrowheads="1"/>
          </p:cNvSpPr>
          <p:nvPr/>
        </p:nvSpPr>
        <p:spPr bwMode="auto">
          <a:xfrm>
            <a:off x="2828925" y="45370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895" name="Rectangle 175"/>
          <p:cNvSpPr>
            <a:spLocks noChangeArrowheads="1"/>
          </p:cNvSpPr>
          <p:nvPr/>
        </p:nvSpPr>
        <p:spPr bwMode="auto">
          <a:xfrm>
            <a:off x="2914650" y="4537075"/>
            <a:ext cx="3033713" cy="153988"/>
          </a:xfrm>
          <a:prstGeom prst="rect">
            <a:avLst/>
          </a:prstGeom>
          <a:noFill/>
          <a:ln w="9525">
            <a:noFill/>
            <a:miter lim="800000"/>
            <a:headEnd/>
            <a:tailEnd/>
          </a:ln>
        </p:spPr>
        <p:txBody>
          <a:bodyPr wrap="none" lIns="0" tIns="0" rIns="0" bIns="0">
            <a:spAutoFit/>
          </a:bodyPr>
          <a:lstStyle/>
          <a:p>
            <a:r>
              <a:rPr lang="es-ES" sz="900">
                <a:solidFill>
                  <a:srgbClr val="000000"/>
                </a:solidFill>
              </a:rPr>
              <a:t>Cuál considera que sería el procedimiento regular adecuado para </a:t>
            </a:r>
            <a:endParaRPr lang="es-ES"/>
          </a:p>
        </p:txBody>
      </p:sp>
      <p:sp>
        <p:nvSpPr>
          <p:cNvPr id="158896" name="Rectangle 176"/>
          <p:cNvSpPr>
            <a:spLocks noChangeArrowheads="1"/>
          </p:cNvSpPr>
          <p:nvPr/>
        </p:nvSpPr>
        <p:spPr bwMode="auto">
          <a:xfrm>
            <a:off x="5943600" y="4537075"/>
            <a:ext cx="938213" cy="153988"/>
          </a:xfrm>
          <a:prstGeom prst="rect">
            <a:avLst/>
          </a:prstGeom>
          <a:noFill/>
          <a:ln w="9525">
            <a:noFill/>
            <a:miter lim="800000"/>
            <a:headEnd/>
            <a:tailEnd/>
          </a:ln>
        </p:spPr>
        <p:txBody>
          <a:bodyPr wrap="none" lIns="0" tIns="0" rIns="0" bIns="0">
            <a:spAutoFit/>
          </a:bodyPr>
          <a:lstStyle/>
          <a:p>
            <a:r>
              <a:rPr lang="es-ES" sz="900">
                <a:solidFill>
                  <a:srgbClr val="000000"/>
                </a:solidFill>
              </a:rPr>
              <a:t>desarrollar la labor </a:t>
            </a:r>
            <a:endParaRPr lang="es-ES"/>
          </a:p>
        </p:txBody>
      </p:sp>
      <p:sp>
        <p:nvSpPr>
          <p:cNvPr id="158897" name="Rectangle 177"/>
          <p:cNvSpPr>
            <a:spLocks noChangeArrowheads="1"/>
          </p:cNvSpPr>
          <p:nvPr/>
        </p:nvSpPr>
        <p:spPr bwMode="auto">
          <a:xfrm>
            <a:off x="2905125" y="4668838"/>
            <a:ext cx="1611313" cy="153987"/>
          </a:xfrm>
          <a:prstGeom prst="rect">
            <a:avLst/>
          </a:prstGeom>
          <a:noFill/>
          <a:ln w="9525">
            <a:noFill/>
            <a:miter lim="800000"/>
            <a:headEnd/>
            <a:tailEnd/>
          </a:ln>
        </p:spPr>
        <p:txBody>
          <a:bodyPr wrap="none" lIns="0" tIns="0" rIns="0" bIns="0">
            <a:spAutoFit/>
          </a:bodyPr>
          <a:lstStyle/>
          <a:p>
            <a:r>
              <a:rPr lang="es-ES" sz="900">
                <a:solidFill>
                  <a:srgbClr val="000000"/>
                </a:solidFill>
              </a:rPr>
              <a:t>de Profesor Consejero Académico</a:t>
            </a:r>
            <a:endParaRPr lang="es-ES"/>
          </a:p>
        </p:txBody>
      </p:sp>
      <p:sp>
        <p:nvSpPr>
          <p:cNvPr id="158898" name="Rectangle 178"/>
          <p:cNvSpPr>
            <a:spLocks noChangeArrowheads="1"/>
          </p:cNvSpPr>
          <p:nvPr/>
        </p:nvSpPr>
        <p:spPr bwMode="auto">
          <a:xfrm>
            <a:off x="4478338" y="4668838"/>
            <a:ext cx="84137"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899" name="Rectangle 179"/>
          <p:cNvSpPr>
            <a:spLocks noChangeArrowheads="1"/>
          </p:cNvSpPr>
          <p:nvPr/>
        </p:nvSpPr>
        <p:spPr bwMode="auto">
          <a:xfrm>
            <a:off x="4516438" y="4668838"/>
            <a:ext cx="595312" cy="153987"/>
          </a:xfrm>
          <a:prstGeom prst="rect">
            <a:avLst/>
          </a:prstGeom>
          <a:noFill/>
          <a:ln w="9525">
            <a:noFill/>
            <a:miter lim="800000"/>
            <a:headEnd/>
            <a:tailEnd/>
          </a:ln>
        </p:spPr>
        <p:txBody>
          <a:bodyPr wrap="none" lIns="0" tIns="0" rIns="0" bIns="0">
            <a:spAutoFit/>
          </a:bodyPr>
          <a:lstStyle/>
          <a:p>
            <a:r>
              <a:rPr lang="es-ES" sz="900">
                <a:solidFill>
                  <a:srgbClr val="000000"/>
                </a:solidFill>
              </a:rPr>
              <a:t>Profesional.</a:t>
            </a:r>
            <a:endParaRPr lang="es-ES"/>
          </a:p>
        </p:txBody>
      </p:sp>
      <p:sp>
        <p:nvSpPr>
          <p:cNvPr id="158900" name="Rectangle 180"/>
          <p:cNvSpPr>
            <a:spLocks noChangeArrowheads="1"/>
          </p:cNvSpPr>
          <p:nvPr/>
        </p:nvSpPr>
        <p:spPr bwMode="auto">
          <a:xfrm>
            <a:off x="5070475" y="46688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1" name="Rectangle 181"/>
          <p:cNvSpPr>
            <a:spLocks noChangeArrowheads="1"/>
          </p:cNvSpPr>
          <p:nvPr/>
        </p:nvSpPr>
        <p:spPr bwMode="auto">
          <a:xfrm>
            <a:off x="2743200" y="48006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2" name="Rectangle 182"/>
          <p:cNvSpPr>
            <a:spLocks noChangeArrowheads="1"/>
          </p:cNvSpPr>
          <p:nvPr/>
        </p:nvSpPr>
        <p:spPr bwMode="auto">
          <a:xfrm>
            <a:off x="2743200" y="4932363"/>
            <a:ext cx="3983038"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03" name="Rectangle 183"/>
          <p:cNvSpPr>
            <a:spLocks noChangeArrowheads="1"/>
          </p:cNvSpPr>
          <p:nvPr/>
        </p:nvSpPr>
        <p:spPr bwMode="auto">
          <a:xfrm>
            <a:off x="6680200" y="493236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4" name="Rectangle 184"/>
          <p:cNvSpPr>
            <a:spLocks noChangeArrowheads="1"/>
          </p:cNvSpPr>
          <p:nvPr/>
        </p:nvSpPr>
        <p:spPr bwMode="auto">
          <a:xfrm>
            <a:off x="2743200" y="50657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5" name="Rectangle 185"/>
          <p:cNvSpPr>
            <a:spLocks noChangeArrowheads="1"/>
          </p:cNvSpPr>
          <p:nvPr/>
        </p:nvSpPr>
        <p:spPr bwMode="auto">
          <a:xfrm>
            <a:off x="2743200" y="5197475"/>
            <a:ext cx="1482725" cy="153988"/>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06" name="Rectangle 186"/>
          <p:cNvSpPr>
            <a:spLocks noChangeArrowheads="1"/>
          </p:cNvSpPr>
          <p:nvPr/>
        </p:nvSpPr>
        <p:spPr bwMode="auto">
          <a:xfrm>
            <a:off x="4179888" y="5197475"/>
            <a:ext cx="2546350" cy="153988"/>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07" name="Rectangle 187"/>
          <p:cNvSpPr>
            <a:spLocks noChangeArrowheads="1"/>
          </p:cNvSpPr>
          <p:nvPr/>
        </p:nvSpPr>
        <p:spPr bwMode="auto">
          <a:xfrm>
            <a:off x="6680200" y="51974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8" name="Rectangle 188"/>
          <p:cNvSpPr>
            <a:spLocks noChangeArrowheads="1"/>
          </p:cNvSpPr>
          <p:nvPr/>
        </p:nvSpPr>
        <p:spPr bwMode="auto">
          <a:xfrm>
            <a:off x="2743200" y="532923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09" name="Rectangle 189"/>
          <p:cNvSpPr>
            <a:spLocks noChangeArrowheads="1"/>
          </p:cNvSpPr>
          <p:nvPr/>
        </p:nvSpPr>
        <p:spPr bwMode="auto">
          <a:xfrm>
            <a:off x="2743200" y="5462588"/>
            <a:ext cx="3983038"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10" name="Rectangle 190"/>
          <p:cNvSpPr>
            <a:spLocks noChangeArrowheads="1"/>
          </p:cNvSpPr>
          <p:nvPr/>
        </p:nvSpPr>
        <p:spPr bwMode="auto">
          <a:xfrm>
            <a:off x="6680200" y="54625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1" name="Rectangle 191"/>
          <p:cNvSpPr>
            <a:spLocks noChangeArrowheads="1"/>
          </p:cNvSpPr>
          <p:nvPr/>
        </p:nvSpPr>
        <p:spPr bwMode="auto">
          <a:xfrm>
            <a:off x="2743200" y="55943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2" name="Rectangle 192"/>
          <p:cNvSpPr>
            <a:spLocks noChangeArrowheads="1"/>
          </p:cNvSpPr>
          <p:nvPr/>
        </p:nvSpPr>
        <p:spPr bwMode="auto">
          <a:xfrm>
            <a:off x="2743200" y="5726113"/>
            <a:ext cx="850900"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13" name="Rectangle 193"/>
          <p:cNvSpPr>
            <a:spLocks noChangeArrowheads="1"/>
          </p:cNvSpPr>
          <p:nvPr/>
        </p:nvSpPr>
        <p:spPr bwMode="auto">
          <a:xfrm>
            <a:off x="3548063" y="5726113"/>
            <a:ext cx="3178175" cy="153987"/>
          </a:xfrm>
          <a:prstGeom prst="rect">
            <a:avLst/>
          </a:prstGeom>
          <a:noFill/>
          <a:ln w="9525">
            <a:noFill/>
            <a:miter lim="800000"/>
            <a:headEnd/>
            <a:tailEnd/>
          </a:ln>
        </p:spPr>
        <p:txBody>
          <a:bodyPr wrap="none" lIns="0" tIns="0" rIns="0" bIns="0">
            <a:spAutoFit/>
          </a:bodyPr>
          <a:lstStyle/>
          <a:p>
            <a:r>
              <a:rPr lang="es-ES" sz="900">
                <a:solidFill>
                  <a:srgbClr val="000000"/>
                </a:solidFill>
              </a:rPr>
              <a:t>.............................................................................................................</a:t>
            </a:r>
            <a:endParaRPr lang="es-ES"/>
          </a:p>
        </p:txBody>
      </p:sp>
      <p:sp>
        <p:nvSpPr>
          <p:cNvPr id="158914" name="Rectangle 194"/>
          <p:cNvSpPr>
            <a:spLocks noChangeArrowheads="1"/>
          </p:cNvSpPr>
          <p:nvPr/>
        </p:nvSpPr>
        <p:spPr bwMode="auto">
          <a:xfrm>
            <a:off x="6680200" y="57261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5" name="Rectangle 195"/>
          <p:cNvSpPr>
            <a:spLocks noChangeArrowheads="1"/>
          </p:cNvSpPr>
          <p:nvPr/>
        </p:nvSpPr>
        <p:spPr bwMode="auto">
          <a:xfrm>
            <a:off x="2743200" y="585787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6" name="Rectangle 196"/>
          <p:cNvSpPr>
            <a:spLocks noChangeArrowheads="1"/>
          </p:cNvSpPr>
          <p:nvPr/>
        </p:nvSpPr>
        <p:spPr bwMode="auto">
          <a:xfrm>
            <a:off x="2743200" y="5991225"/>
            <a:ext cx="4011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7" name="Rectangle 197"/>
          <p:cNvSpPr>
            <a:spLocks noChangeArrowheads="1"/>
          </p:cNvSpPr>
          <p:nvPr/>
        </p:nvSpPr>
        <p:spPr bwMode="auto">
          <a:xfrm>
            <a:off x="6708775" y="59912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8" name="Rectangle 198"/>
          <p:cNvSpPr>
            <a:spLocks noChangeArrowheads="1"/>
          </p:cNvSpPr>
          <p:nvPr/>
        </p:nvSpPr>
        <p:spPr bwMode="auto">
          <a:xfrm>
            <a:off x="2743200" y="61229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58919" name="Rectangle 199"/>
          <p:cNvSpPr>
            <a:spLocks noChangeArrowheads="1"/>
          </p:cNvSpPr>
          <p:nvPr/>
        </p:nvSpPr>
        <p:spPr bwMode="auto">
          <a:xfrm>
            <a:off x="2743200" y="62547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2209800" y="460375"/>
            <a:ext cx="95250" cy="152400"/>
          </a:xfrm>
          <a:prstGeom prst="rect">
            <a:avLst/>
          </a:prstGeom>
          <a:noFill/>
          <a:ln w="9525">
            <a:noFill/>
            <a:miter lim="800000"/>
            <a:headEnd/>
            <a:tailEnd/>
          </a:ln>
        </p:spPr>
        <p:txBody>
          <a:bodyPr wrap="none" lIns="0" tIns="0" rIns="0" bIns="0">
            <a:spAutoFit/>
          </a:bodyPr>
          <a:lstStyle/>
          <a:p>
            <a:r>
              <a:rPr lang="es-ES" sz="1000">
                <a:solidFill>
                  <a:srgbClr val="000000"/>
                </a:solidFill>
              </a:rPr>
              <a:t>5.</a:t>
            </a:r>
            <a:endParaRPr lang="es-ES"/>
          </a:p>
        </p:txBody>
      </p:sp>
      <p:sp>
        <p:nvSpPr>
          <p:cNvPr id="159749" name="Rectangle 5"/>
          <p:cNvSpPr>
            <a:spLocks noChangeArrowheads="1"/>
          </p:cNvSpPr>
          <p:nvPr/>
        </p:nvSpPr>
        <p:spPr bwMode="auto">
          <a:xfrm>
            <a:off x="2301875" y="4603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50" name="Rectangle 6"/>
          <p:cNvSpPr>
            <a:spLocks noChangeArrowheads="1"/>
          </p:cNvSpPr>
          <p:nvPr/>
        </p:nvSpPr>
        <p:spPr bwMode="auto">
          <a:xfrm>
            <a:off x="2395538" y="460375"/>
            <a:ext cx="292100" cy="171450"/>
          </a:xfrm>
          <a:prstGeom prst="rect">
            <a:avLst/>
          </a:prstGeom>
          <a:noFill/>
          <a:ln w="9525">
            <a:noFill/>
            <a:miter lim="800000"/>
            <a:headEnd/>
            <a:tailEnd/>
          </a:ln>
        </p:spPr>
        <p:txBody>
          <a:bodyPr wrap="none" lIns="0" tIns="0" rIns="0" bIns="0">
            <a:spAutoFit/>
          </a:bodyPr>
          <a:lstStyle/>
          <a:p>
            <a:r>
              <a:rPr lang="es-ES" sz="1000">
                <a:solidFill>
                  <a:srgbClr val="000000"/>
                </a:solidFill>
              </a:rPr>
              <a:t>Cuál</a:t>
            </a:r>
            <a:endParaRPr lang="es-ES"/>
          </a:p>
        </p:txBody>
      </p:sp>
      <p:sp>
        <p:nvSpPr>
          <p:cNvPr id="159751" name="Rectangle 7"/>
          <p:cNvSpPr>
            <a:spLocks noChangeArrowheads="1"/>
          </p:cNvSpPr>
          <p:nvPr/>
        </p:nvSpPr>
        <p:spPr bwMode="auto">
          <a:xfrm>
            <a:off x="2632075" y="460375"/>
            <a:ext cx="3933825" cy="171450"/>
          </a:xfrm>
          <a:prstGeom prst="rect">
            <a:avLst/>
          </a:prstGeom>
          <a:noFill/>
          <a:ln w="9525">
            <a:noFill/>
            <a:miter lim="800000"/>
            <a:headEnd/>
            <a:tailEnd/>
          </a:ln>
        </p:spPr>
        <p:txBody>
          <a:bodyPr wrap="none" lIns="0" tIns="0" rIns="0" bIns="0">
            <a:spAutoFit/>
          </a:bodyPr>
          <a:lstStyle/>
          <a:p>
            <a:r>
              <a:rPr lang="es-ES" sz="1000">
                <a:solidFill>
                  <a:srgbClr val="000000"/>
                </a:solidFill>
              </a:rPr>
              <a:t>es son, a su juicio,  las responsabilidades del Profesor Consejero Académico</a:t>
            </a:r>
            <a:endParaRPr lang="es-ES"/>
          </a:p>
        </p:txBody>
      </p:sp>
      <p:sp>
        <p:nvSpPr>
          <p:cNvPr id="159752" name="Rectangle 8"/>
          <p:cNvSpPr>
            <a:spLocks noChangeArrowheads="1"/>
          </p:cNvSpPr>
          <p:nvPr/>
        </p:nvSpPr>
        <p:spPr bwMode="auto">
          <a:xfrm>
            <a:off x="6581775" y="460375"/>
            <a:ext cx="93663"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53" name="Rectangle 9"/>
          <p:cNvSpPr>
            <a:spLocks noChangeArrowheads="1"/>
          </p:cNvSpPr>
          <p:nvPr/>
        </p:nvSpPr>
        <p:spPr bwMode="auto">
          <a:xfrm>
            <a:off x="2386013" y="603250"/>
            <a:ext cx="663575" cy="171450"/>
          </a:xfrm>
          <a:prstGeom prst="rect">
            <a:avLst/>
          </a:prstGeom>
          <a:noFill/>
          <a:ln w="9525">
            <a:noFill/>
            <a:miter lim="800000"/>
            <a:headEnd/>
            <a:tailEnd/>
          </a:ln>
        </p:spPr>
        <p:txBody>
          <a:bodyPr wrap="none" lIns="0" tIns="0" rIns="0" bIns="0">
            <a:spAutoFit/>
          </a:bodyPr>
          <a:lstStyle/>
          <a:p>
            <a:r>
              <a:rPr lang="es-ES" sz="1000">
                <a:solidFill>
                  <a:srgbClr val="000000"/>
                </a:solidFill>
              </a:rPr>
              <a:t>Profesional.</a:t>
            </a:r>
            <a:endParaRPr lang="es-ES"/>
          </a:p>
        </p:txBody>
      </p:sp>
      <p:sp>
        <p:nvSpPr>
          <p:cNvPr id="159754" name="Rectangle 10"/>
          <p:cNvSpPr>
            <a:spLocks noChangeArrowheads="1"/>
          </p:cNvSpPr>
          <p:nvPr/>
        </p:nvSpPr>
        <p:spPr bwMode="auto">
          <a:xfrm>
            <a:off x="2984500" y="6032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55" name="Rectangle 11"/>
          <p:cNvSpPr>
            <a:spLocks noChangeArrowheads="1"/>
          </p:cNvSpPr>
          <p:nvPr/>
        </p:nvSpPr>
        <p:spPr bwMode="auto">
          <a:xfrm>
            <a:off x="2209800" y="7461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56" name="Rectangle 12"/>
          <p:cNvSpPr>
            <a:spLocks noChangeArrowheads="1"/>
          </p:cNvSpPr>
          <p:nvPr/>
        </p:nvSpPr>
        <p:spPr bwMode="auto">
          <a:xfrm>
            <a:off x="2209800" y="889000"/>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57" name="Rectangle 13"/>
          <p:cNvSpPr>
            <a:spLocks noChangeArrowheads="1"/>
          </p:cNvSpPr>
          <p:nvPr/>
        </p:nvSpPr>
        <p:spPr bwMode="auto">
          <a:xfrm>
            <a:off x="6477000" y="88900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58" name="Rectangle 14"/>
          <p:cNvSpPr>
            <a:spLocks noChangeArrowheads="1"/>
          </p:cNvSpPr>
          <p:nvPr/>
        </p:nvSpPr>
        <p:spPr bwMode="auto">
          <a:xfrm>
            <a:off x="2209800" y="10334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59" name="Rectangle 15"/>
          <p:cNvSpPr>
            <a:spLocks noChangeArrowheads="1"/>
          </p:cNvSpPr>
          <p:nvPr/>
        </p:nvSpPr>
        <p:spPr bwMode="auto">
          <a:xfrm>
            <a:off x="2209800" y="1176338"/>
            <a:ext cx="87788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60" name="Rectangle 16"/>
          <p:cNvSpPr>
            <a:spLocks noChangeArrowheads="1"/>
          </p:cNvSpPr>
          <p:nvPr/>
        </p:nvSpPr>
        <p:spPr bwMode="auto">
          <a:xfrm>
            <a:off x="3019425" y="1176338"/>
            <a:ext cx="35782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61" name="Rectangle 17"/>
          <p:cNvSpPr>
            <a:spLocks noChangeArrowheads="1"/>
          </p:cNvSpPr>
          <p:nvPr/>
        </p:nvSpPr>
        <p:spPr bwMode="auto">
          <a:xfrm>
            <a:off x="6477000" y="11763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2" name="Rectangle 18"/>
          <p:cNvSpPr>
            <a:spLocks noChangeArrowheads="1"/>
          </p:cNvSpPr>
          <p:nvPr/>
        </p:nvSpPr>
        <p:spPr bwMode="auto">
          <a:xfrm>
            <a:off x="2209800" y="13192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3" name="Rectangle 19"/>
          <p:cNvSpPr>
            <a:spLocks noChangeArrowheads="1"/>
          </p:cNvSpPr>
          <p:nvPr/>
        </p:nvSpPr>
        <p:spPr bwMode="auto">
          <a:xfrm>
            <a:off x="2209800" y="1463675"/>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64" name="Rectangle 20"/>
          <p:cNvSpPr>
            <a:spLocks noChangeArrowheads="1"/>
          </p:cNvSpPr>
          <p:nvPr/>
        </p:nvSpPr>
        <p:spPr bwMode="auto">
          <a:xfrm>
            <a:off x="6477000" y="14636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5" name="Rectangle 21"/>
          <p:cNvSpPr>
            <a:spLocks noChangeArrowheads="1"/>
          </p:cNvSpPr>
          <p:nvPr/>
        </p:nvSpPr>
        <p:spPr bwMode="auto">
          <a:xfrm>
            <a:off x="2209800" y="16065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6" name="Rectangle 22"/>
          <p:cNvSpPr>
            <a:spLocks noChangeArrowheads="1"/>
          </p:cNvSpPr>
          <p:nvPr/>
        </p:nvSpPr>
        <p:spPr bwMode="auto">
          <a:xfrm>
            <a:off x="2209800" y="1749425"/>
            <a:ext cx="177800"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67" name="Rectangle 23"/>
          <p:cNvSpPr>
            <a:spLocks noChangeArrowheads="1"/>
          </p:cNvSpPr>
          <p:nvPr/>
        </p:nvSpPr>
        <p:spPr bwMode="auto">
          <a:xfrm>
            <a:off x="2333625" y="1749425"/>
            <a:ext cx="4308475"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8" name="Rectangle 24"/>
          <p:cNvSpPr>
            <a:spLocks noChangeArrowheads="1"/>
          </p:cNvSpPr>
          <p:nvPr/>
        </p:nvSpPr>
        <p:spPr bwMode="auto">
          <a:xfrm>
            <a:off x="6507163" y="17494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69" name="Rectangle 25"/>
          <p:cNvSpPr>
            <a:spLocks noChangeArrowheads="1"/>
          </p:cNvSpPr>
          <p:nvPr/>
        </p:nvSpPr>
        <p:spPr bwMode="auto">
          <a:xfrm>
            <a:off x="2209800" y="189388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70" name="Rectangle 26"/>
          <p:cNvSpPr>
            <a:spLocks noChangeArrowheads="1"/>
          </p:cNvSpPr>
          <p:nvPr/>
        </p:nvSpPr>
        <p:spPr bwMode="auto">
          <a:xfrm>
            <a:off x="2209800" y="2036763"/>
            <a:ext cx="386397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71" name="Rectangle 27"/>
          <p:cNvSpPr>
            <a:spLocks noChangeArrowheads="1"/>
          </p:cNvSpPr>
          <p:nvPr/>
        </p:nvSpPr>
        <p:spPr bwMode="auto">
          <a:xfrm>
            <a:off x="5946775" y="2036763"/>
            <a:ext cx="590550"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72" name="Rectangle 28"/>
          <p:cNvSpPr>
            <a:spLocks noChangeArrowheads="1"/>
          </p:cNvSpPr>
          <p:nvPr/>
        </p:nvSpPr>
        <p:spPr bwMode="auto">
          <a:xfrm>
            <a:off x="6477000" y="20367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73" name="Rectangle 29"/>
          <p:cNvSpPr>
            <a:spLocks noChangeArrowheads="1"/>
          </p:cNvSpPr>
          <p:nvPr/>
        </p:nvSpPr>
        <p:spPr bwMode="auto">
          <a:xfrm>
            <a:off x="2209800" y="21796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74" name="Rectangle 30"/>
          <p:cNvSpPr>
            <a:spLocks noChangeArrowheads="1"/>
          </p:cNvSpPr>
          <p:nvPr/>
        </p:nvSpPr>
        <p:spPr bwMode="auto">
          <a:xfrm>
            <a:off x="2209800" y="2322513"/>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75" name="Rectangle 31"/>
          <p:cNvSpPr>
            <a:spLocks noChangeArrowheads="1"/>
          </p:cNvSpPr>
          <p:nvPr/>
        </p:nvSpPr>
        <p:spPr bwMode="auto">
          <a:xfrm>
            <a:off x="6477000" y="23225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76" name="Rectangle 32"/>
          <p:cNvSpPr>
            <a:spLocks noChangeArrowheads="1"/>
          </p:cNvSpPr>
          <p:nvPr/>
        </p:nvSpPr>
        <p:spPr bwMode="auto">
          <a:xfrm>
            <a:off x="2209800" y="24669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77" name="Rectangle 33"/>
          <p:cNvSpPr>
            <a:spLocks noChangeArrowheads="1"/>
          </p:cNvSpPr>
          <p:nvPr/>
        </p:nvSpPr>
        <p:spPr bwMode="auto">
          <a:xfrm>
            <a:off x="2209800" y="2609850"/>
            <a:ext cx="316388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78" name="Rectangle 34"/>
          <p:cNvSpPr>
            <a:spLocks noChangeArrowheads="1"/>
          </p:cNvSpPr>
          <p:nvPr/>
        </p:nvSpPr>
        <p:spPr bwMode="auto">
          <a:xfrm>
            <a:off x="5260975" y="2609850"/>
            <a:ext cx="129063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79" name="Rectangle 35"/>
          <p:cNvSpPr>
            <a:spLocks noChangeArrowheads="1"/>
          </p:cNvSpPr>
          <p:nvPr/>
        </p:nvSpPr>
        <p:spPr bwMode="auto">
          <a:xfrm>
            <a:off x="6477000" y="26098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0" name="Rectangle 36"/>
          <p:cNvSpPr>
            <a:spLocks noChangeArrowheads="1"/>
          </p:cNvSpPr>
          <p:nvPr/>
        </p:nvSpPr>
        <p:spPr bwMode="auto">
          <a:xfrm>
            <a:off x="2209800" y="27527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1" name="Rectangle 37"/>
          <p:cNvSpPr>
            <a:spLocks noChangeArrowheads="1"/>
          </p:cNvSpPr>
          <p:nvPr/>
        </p:nvSpPr>
        <p:spPr bwMode="auto">
          <a:xfrm>
            <a:off x="2209800" y="289718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2" name="Rectangle 38"/>
          <p:cNvSpPr>
            <a:spLocks noChangeArrowheads="1"/>
          </p:cNvSpPr>
          <p:nvPr/>
        </p:nvSpPr>
        <p:spPr bwMode="auto">
          <a:xfrm>
            <a:off x="2209800" y="30384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3" name="Rectangle 39"/>
          <p:cNvSpPr>
            <a:spLocks noChangeArrowheads="1"/>
          </p:cNvSpPr>
          <p:nvPr/>
        </p:nvSpPr>
        <p:spPr bwMode="auto">
          <a:xfrm>
            <a:off x="2209800" y="31829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4" name="Rectangle 40"/>
          <p:cNvSpPr>
            <a:spLocks noChangeArrowheads="1"/>
          </p:cNvSpPr>
          <p:nvPr/>
        </p:nvSpPr>
        <p:spPr bwMode="auto">
          <a:xfrm>
            <a:off x="2209800" y="3325813"/>
            <a:ext cx="95250" cy="152400"/>
          </a:xfrm>
          <a:prstGeom prst="rect">
            <a:avLst/>
          </a:prstGeom>
          <a:noFill/>
          <a:ln w="9525">
            <a:noFill/>
            <a:miter lim="800000"/>
            <a:headEnd/>
            <a:tailEnd/>
          </a:ln>
        </p:spPr>
        <p:txBody>
          <a:bodyPr wrap="none" lIns="0" tIns="0" rIns="0" bIns="0">
            <a:spAutoFit/>
          </a:bodyPr>
          <a:lstStyle/>
          <a:p>
            <a:r>
              <a:rPr lang="es-ES" sz="1000">
                <a:solidFill>
                  <a:srgbClr val="000000"/>
                </a:solidFill>
              </a:rPr>
              <a:t>6.</a:t>
            </a:r>
            <a:endParaRPr lang="es-ES"/>
          </a:p>
        </p:txBody>
      </p:sp>
      <p:sp>
        <p:nvSpPr>
          <p:cNvPr id="159785" name="Rectangle 41"/>
          <p:cNvSpPr>
            <a:spLocks noChangeArrowheads="1"/>
          </p:cNvSpPr>
          <p:nvPr/>
        </p:nvSpPr>
        <p:spPr bwMode="auto">
          <a:xfrm>
            <a:off x="2301875" y="33258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86" name="Rectangle 42"/>
          <p:cNvSpPr>
            <a:spLocks noChangeArrowheads="1"/>
          </p:cNvSpPr>
          <p:nvPr/>
        </p:nvSpPr>
        <p:spPr bwMode="auto">
          <a:xfrm>
            <a:off x="2395538" y="3325813"/>
            <a:ext cx="3995737" cy="171450"/>
          </a:xfrm>
          <a:prstGeom prst="rect">
            <a:avLst/>
          </a:prstGeom>
          <a:noFill/>
          <a:ln w="9525">
            <a:noFill/>
            <a:miter lim="800000"/>
            <a:headEnd/>
            <a:tailEnd/>
          </a:ln>
        </p:spPr>
        <p:txBody>
          <a:bodyPr wrap="none" lIns="0" tIns="0" rIns="0" bIns="0">
            <a:spAutoFit/>
          </a:bodyPr>
          <a:lstStyle/>
          <a:p>
            <a:r>
              <a:rPr lang="es-ES" sz="1000">
                <a:solidFill>
                  <a:srgbClr val="000000"/>
                </a:solidFill>
              </a:rPr>
              <a:t>Qué requisitos debe reunir el profesor designado como Consejero Académico</a:t>
            </a:r>
            <a:endParaRPr lang="es-ES"/>
          </a:p>
        </p:txBody>
      </p:sp>
      <p:sp>
        <p:nvSpPr>
          <p:cNvPr id="159787" name="Rectangle 43"/>
          <p:cNvSpPr>
            <a:spLocks noChangeArrowheads="1"/>
          </p:cNvSpPr>
          <p:nvPr/>
        </p:nvSpPr>
        <p:spPr bwMode="auto">
          <a:xfrm>
            <a:off x="6581775" y="3325813"/>
            <a:ext cx="93663"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88" name="Rectangle 44"/>
          <p:cNvSpPr>
            <a:spLocks noChangeArrowheads="1"/>
          </p:cNvSpPr>
          <p:nvPr/>
        </p:nvSpPr>
        <p:spPr bwMode="auto">
          <a:xfrm>
            <a:off x="2386013" y="3468688"/>
            <a:ext cx="1284287" cy="171450"/>
          </a:xfrm>
          <a:prstGeom prst="rect">
            <a:avLst/>
          </a:prstGeom>
          <a:noFill/>
          <a:ln w="9525">
            <a:noFill/>
            <a:miter lim="800000"/>
            <a:headEnd/>
            <a:tailEnd/>
          </a:ln>
        </p:spPr>
        <p:txBody>
          <a:bodyPr wrap="none" lIns="0" tIns="0" rIns="0" bIns="0">
            <a:spAutoFit/>
          </a:bodyPr>
          <a:lstStyle/>
          <a:p>
            <a:r>
              <a:rPr lang="es-ES" sz="1000">
                <a:solidFill>
                  <a:srgbClr val="000000"/>
                </a:solidFill>
              </a:rPr>
              <a:t>Profesional. Expréselos.</a:t>
            </a:r>
            <a:endParaRPr lang="es-ES"/>
          </a:p>
        </p:txBody>
      </p:sp>
      <p:sp>
        <p:nvSpPr>
          <p:cNvPr id="159789" name="Rectangle 45"/>
          <p:cNvSpPr>
            <a:spLocks noChangeArrowheads="1"/>
          </p:cNvSpPr>
          <p:nvPr/>
        </p:nvSpPr>
        <p:spPr bwMode="auto">
          <a:xfrm>
            <a:off x="3594100" y="346868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0" name="Rectangle 46"/>
          <p:cNvSpPr>
            <a:spLocks noChangeArrowheads="1"/>
          </p:cNvSpPr>
          <p:nvPr/>
        </p:nvSpPr>
        <p:spPr bwMode="auto">
          <a:xfrm>
            <a:off x="2209800" y="3613150"/>
            <a:ext cx="209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1" name="Rectangle 47"/>
          <p:cNvSpPr>
            <a:spLocks noChangeArrowheads="1"/>
          </p:cNvSpPr>
          <p:nvPr/>
        </p:nvSpPr>
        <p:spPr bwMode="auto">
          <a:xfrm>
            <a:off x="2209800" y="3756025"/>
            <a:ext cx="348297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92" name="Rectangle 48"/>
          <p:cNvSpPr>
            <a:spLocks noChangeArrowheads="1"/>
          </p:cNvSpPr>
          <p:nvPr/>
        </p:nvSpPr>
        <p:spPr bwMode="auto">
          <a:xfrm>
            <a:off x="5573713" y="3756025"/>
            <a:ext cx="973137"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93" name="Rectangle 49"/>
          <p:cNvSpPr>
            <a:spLocks noChangeArrowheads="1"/>
          </p:cNvSpPr>
          <p:nvPr/>
        </p:nvSpPr>
        <p:spPr bwMode="auto">
          <a:xfrm>
            <a:off x="6477000" y="37560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4" name="Rectangle 50"/>
          <p:cNvSpPr>
            <a:spLocks noChangeArrowheads="1"/>
          </p:cNvSpPr>
          <p:nvPr/>
        </p:nvSpPr>
        <p:spPr bwMode="auto">
          <a:xfrm>
            <a:off x="2209800" y="389890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5" name="Rectangle 51"/>
          <p:cNvSpPr>
            <a:spLocks noChangeArrowheads="1"/>
          </p:cNvSpPr>
          <p:nvPr/>
        </p:nvSpPr>
        <p:spPr bwMode="auto">
          <a:xfrm>
            <a:off x="2209800" y="4043363"/>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96" name="Rectangle 52"/>
          <p:cNvSpPr>
            <a:spLocks noChangeArrowheads="1"/>
          </p:cNvSpPr>
          <p:nvPr/>
        </p:nvSpPr>
        <p:spPr bwMode="auto">
          <a:xfrm>
            <a:off x="6477000" y="40433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7" name="Rectangle 53"/>
          <p:cNvSpPr>
            <a:spLocks noChangeArrowheads="1"/>
          </p:cNvSpPr>
          <p:nvPr/>
        </p:nvSpPr>
        <p:spPr bwMode="auto">
          <a:xfrm>
            <a:off x="2209800" y="41862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798" name="Rectangle 54"/>
          <p:cNvSpPr>
            <a:spLocks noChangeArrowheads="1"/>
          </p:cNvSpPr>
          <p:nvPr/>
        </p:nvSpPr>
        <p:spPr bwMode="auto">
          <a:xfrm>
            <a:off x="2209800" y="4329113"/>
            <a:ext cx="278288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799" name="Rectangle 55"/>
          <p:cNvSpPr>
            <a:spLocks noChangeArrowheads="1"/>
          </p:cNvSpPr>
          <p:nvPr/>
        </p:nvSpPr>
        <p:spPr bwMode="auto">
          <a:xfrm>
            <a:off x="4887913" y="4329113"/>
            <a:ext cx="1671637"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00" name="Rectangle 56"/>
          <p:cNvSpPr>
            <a:spLocks noChangeArrowheads="1"/>
          </p:cNvSpPr>
          <p:nvPr/>
        </p:nvSpPr>
        <p:spPr bwMode="auto">
          <a:xfrm>
            <a:off x="6477000" y="43291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1" name="Rectangle 57"/>
          <p:cNvSpPr>
            <a:spLocks noChangeArrowheads="1"/>
          </p:cNvSpPr>
          <p:nvPr/>
        </p:nvSpPr>
        <p:spPr bwMode="auto">
          <a:xfrm>
            <a:off x="2209800" y="447198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2" name="Rectangle 58"/>
          <p:cNvSpPr>
            <a:spLocks noChangeArrowheads="1"/>
          </p:cNvSpPr>
          <p:nvPr/>
        </p:nvSpPr>
        <p:spPr bwMode="auto">
          <a:xfrm>
            <a:off x="2209800" y="4616450"/>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03" name="Rectangle 59"/>
          <p:cNvSpPr>
            <a:spLocks noChangeArrowheads="1"/>
          </p:cNvSpPr>
          <p:nvPr/>
        </p:nvSpPr>
        <p:spPr bwMode="auto">
          <a:xfrm>
            <a:off x="6477000" y="46164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4" name="Rectangle 60"/>
          <p:cNvSpPr>
            <a:spLocks noChangeArrowheads="1"/>
          </p:cNvSpPr>
          <p:nvPr/>
        </p:nvSpPr>
        <p:spPr bwMode="auto">
          <a:xfrm>
            <a:off x="2209800" y="47593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5" name="Rectangle 61"/>
          <p:cNvSpPr>
            <a:spLocks noChangeArrowheads="1"/>
          </p:cNvSpPr>
          <p:nvPr/>
        </p:nvSpPr>
        <p:spPr bwMode="auto">
          <a:xfrm>
            <a:off x="2209800" y="4902200"/>
            <a:ext cx="208438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06" name="Rectangle 62"/>
          <p:cNvSpPr>
            <a:spLocks noChangeArrowheads="1"/>
          </p:cNvSpPr>
          <p:nvPr/>
        </p:nvSpPr>
        <p:spPr bwMode="auto">
          <a:xfrm>
            <a:off x="4202113" y="4902200"/>
            <a:ext cx="2370137"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07" name="Rectangle 63"/>
          <p:cNvSpPr>
            <a:spLocks noChangeArrowheads="1"/>
          </p:cNvSpPr>
          <p:nvPr/>
        </p:nvSpPr>
        <p:spPr bwMode="auto">
          <a:xfrm>
            <a:off x="6477000" y="490220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8" name="Rectangle 64"/>
          <p:cNvSpPr>
            <a:spLocks noChangeArrowheads="1"/>
          </p:cNvSpPr>
          <p:nvPr/>
        </p:nvSpPr>
        <p:spPr bwMode="auto">
          <a:xfrm>
            <a:off x="2209800" y="50466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09" name="Rectangle 65"/>
          <p:cNvSpPr>
            <a:spLocks noChangeArrowheads="1"/>
          </p:cNvSpPr>
          <p:nvPr/>
        </p:nvSpPr>
        <p:spPr bwMode="auto">
          <a:xfrm>
            <a:off x="2209800" y="5189538"/>
            <a:ext cx="4403725"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10" name="Rectangle 66"/>
          <p:cNvSpPr>
            <a:spLocks noChangeArrowheads="1"/>
          </p:cNvSpPr>
          <p:nvPr/>
        </p:nvSpPr>
        <p:spPr bwMode="auto">
          <a:xfrm>
            <a:off x="6477000" y="51895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1" name="Rectangle 67"/>
          <p:cNvSpPr>
            <a:spLocks noChangeArrowheads="1"/>
          </p:cNvSpPr>
          <p:nvPr/>
        </p:nvSpPr>
        <p:spPr bwMode="auto">
          <a:xfrm>
            <a:off x="2209800" y="53324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2" name="Rectangle 68"/>
          <p:cNvSpPr>
            <a:spLocks noChangeArrowheads="1"/>
          </p:cNvSpPr>
          <p:nvPr/>
        </p:nvSpPr>
        <p:spPr bwMode="auto">
          <a:xfrm>
            <a:off x="2209800" y="5476875"/>
            <a:ext cx="138588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13" name="Rectangle 69"/>
          <p:cNvSpPr>
            <a:spLocks noChangeArrowheads="1"/>
          </p:cNvSpPr>
          <p:nvPr/>
        </p:nvSpPr>
        <p:spPr bwMode="auto">
          <a:xfrm>
            <a:off x="3517900" y="5476875"/>
            <a:ext cx="3068638"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59814" name="Rectangle 70"/>
          <p:cNvSpPr>
            <a:spLocks noChangeArrowheads="1"/>
          </p:cNvSpPr>
          <p:nvPr/>
        </p:nvSpPr>
        <p:spPr bwMode="auto">
          <a:xfrm>
            <a:off x="6477000" y="54768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5" name="Rectangle 71"/>
          <p:cNvSpPr>
            <a:spLocks noChangeArrowheads="1"/>
          </p:cNvSpPr>
          <p:nvPr/>
        </p:nvSpPr>
        <p:spPr bwMode="auto">
          <a:xfrm>
            <a:off x="2209800" y="56197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6" name="Rectangle 72"/>
          <p:cNvSpPr>
            <a:spLocks noChangeArrowheads="1"/>
          </p:cNvSpPr>
          <p:nvPr/>
        </p:nvSpPr>
        <p:spPr bwMode="auto">
          <a:xfrm>
            <a:off x="2209800" y="57626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7" name="Rectangle 73"/>
          <p:cNvSpPr>
            <a:spLocks noChangeArrowheads="1"/>
          </p:cNvSpPr>
          <p:nvPr/>
        </p:nvSpPr>
        <p:spPr bwMode="auto">
          <a:xfrm>
            <a:off x="2209800" y="590550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8" name="Rectangle 74"/>
          <p:cNvSpPr>
            <a:spLocks noChangeArrowheads="1"/>
          </p:cNvSpPr>
          <p:nvPr/>
        </p:nvSpPr>
        <p:spPr bwMode="auto">
          <a:xfrm>
            <a:off x="2209800" y="60499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19" name="Rectangle 75"/>
          <p:cNvSpPr>
            <a:spLocks noChangeArrowheads="1"/>
          </p:cNvSpPr>
          <p:nvPr/>
        </p:nvSpPr>
        <p:spPr bwMode="auto">
          <a:xfrm>
            <a:off x="2209800" y="61928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59820" name="Rectangle 76"/>
          <p:cNvSpPr>
            <a:spLocks noChangeArrowheads="1"/>
          </p:cNvSpPr>
          <p:nvPr/>
        </p:nvSpPr>
        <p:spPr bwMode="auto">
          <a:xfrm>
            <a:off x="2209800" y="63357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27" name="Rectangle 59"/>
          <p:cNvSpPr>
            <a:spLocks noChangeArrowheads="1"/>
          </p:cNvSpPr>
          <p:nvPr/>
        </p:nvSpPr>
        <p:spPr bwMode="auto">
          <a:xfrm>
            <a:off x="1217613" y="622300"/>
            <a:ext cx="123825" cy="198438"/>
          </a:xfrm>
          <a:prstGeom prst="rect">
            <a:avLst/>
          </a:prstGeom>
          <a:noFill/>
          <a:ln w="9525">
            <a:noFill/>
            <a:miter lim="800000"/>
            <a:headEnd/>
            <a:tailEnd/>
          </a:ln>
        </p:spPr>
        <p:txBody>
          <a:bodyPr wrap="none" lIns="0" tIns="0" rIns="0" bIns="0">
            <a:spAutoFit/>
          </a:bodyPr>
          <a:lstStyle/>
          <a:p>
            <a:r>
              <a:rPr lang="es-ES" sz="1300">
                <a:solidFill>
                  <a:srgbClr val="000000"/>
                </a:solidFill>
              </a:rPr>
              <a:t>7.</a:t>
            </a:r>
            <a:endParaRPr lang="es-ES"/>
          </a:p>
        </p:txBody>
      </p:sp>
      <p:sp>
        <p:nvSpPr>
          <p:cNvPr id="160828" name="Rectangle 60"/>
          <p:cNvSpPr>
            <a:spLocks noChangeArrowheads="1"/>
          </p:cNvSpPr>
          <p:nvPr/>
        </p:nvSpPr>
        <p:spPr bwMode="auto">
          <a:xfrm>
            <a:off x="1346200" y="622300"/>
            <a:ext cx="115888"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29" name="Rectangle 61"/>
          <p:cNvSpPr>
            <a:spLocks noChangeArrowheads="1"/>
          </p:cNvSpPr>
          <p:nvPr/>
        </p:nvSpPr>
        <p:spPr bwMode="auto">
          <a:xfrm>
            <a:off x="1473200" y="622300"/>
            <a:ext cx="5394325" cy="238125"/>
          </a:xfrm>
          <a:prstGeom prst="rect">
            <a:avLst/>
          </a:prstGeom>
          <a:noFill/>
          <a:ln w="9525">
            <a:noFill/>
            <a:miter lim="800000"/>
            <a:headEnd/>
            <a:tailEnd/>
          </a:ln>
        </p:spPr>
        <p:txBody>
          <a:bodyPr wrap="none" lIns="0" tIns="0" rIns="0" bIns="0">
            <a:spAutoFit/>
          </a:bodyPr>
          <a:lstStyle/>
          <a:p>
            <a:r>
              <a:rPr lang="es-ES" sz="1300">
                <a:solidFill>
                  <a:srgbClr val="000000"/>
                </a:solidFill>
              </a:rPr>
              <a:t>Cuál considera que sea el número adecuado de estudiantes que el Profesor </a:t>
            </a:r>
            <a:endParaRPr lang="es-ES"/>
          </a:p>
        </p:txBody>
      </p:sp>
      <p:sp>
        <p:nvSpPr>
          <p:cNvPr id="160830" name="Rectangle 62"/>
          <p:cNvSpPr>
            <a:spLocks noChangeArrowheads="1"/>
          </p:cNvSpPr>
          <p:nvPr/>
        </p:nvSpPr>
        <p:spPr bwMode="auto">
          <a:xfrm>
            <a:off x="1458913" y="817563"/>
            <a:ext cx="1646237" cy="238125"/>
          </a:xfrm>
          <a:prstGeom prst="rect">
            <a:avLst/>
          </a:prstGeom>
          <a:noFill/>
          <a:ln w="9525">
            <a:noFill/>
            <a:miter lim="800000"/>
            <a:headEnd/>
            <a:tailEnd/>
          </a:ln>
        </p:spPr>
        <p:txBody>
          <a:bodyPr wrap="none" lIns="0" tIns="0" rIns="0" bIns="0">
            <a:spAutoFit/>
          </a:bodyPr>
          <a:lstStyle/>
          <a:p>
            <a:r>
              <a:rPr lang="es-ES" sz="1300">
                <a:solidFill>
                  <a:srgbClr val="000000"/>
                </a:solidFill>
              </a:rPr>
              <a:t>Consejero Académico</a:t>
            </a:r>
            <a:endParaRPr lang="es-ES"/>
          </a:p>
        </p:txBody>
      </p:sp>
      <p:sp>
        <p:nvSpPr>
          <p:cNvPr id="160831" name="Rectangle 63"/>
          <p:cNvSpPr>
            <a:spLocks noChangeArrowheads="1"/>
          </p:cNvSpPr>
          <p:nvPr/>
        </p:nvSpPr>
        <p:spPr bwMode="auto">
          <a:xfrm>
            <a:off x="2962275" y="817563"/>
            <a:ext cx="130175"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32" name="Rectangle 64"/>
          <p:cNvSpPr>
            <a:spLocks noChangeArrowheads="1"/>
          </p:cNvSpPr>
          <p:nvPr/>
        </p:nvSpPr>
        <p:spPr bwMode="auto">
          <a:xfrm>
            <a:off x="3019425" y="817563"/>
            <a:ext cx="3389313" cy="238125"/>
          </a:xfrm>
          <a:prstGeom prst="rect">
            <a:avLst/>
          </a:prstGeom>
          <a:noFill/>
          <a:ln w="9525">
            <a:noFill/>
            <a:miter lim="800000"/>
            <a:headEnd/>
            <a:tailEnd/>
          </a:ln>
        </p:spPr>
        <p:txBody>
          <a:bodyPr wrap="none" lIns="0" tIns="0" rIns="0" bIns="0">
            <a:spAutoFit/>
          </a:bodyPr>
          <a:lstStyle/>
          <a:p>
            <a:r>
              <a:rPr lang="es-ES" sz="1300">
                <a:solidFill>
                  <a:srgbClr val="000000"/>
                </a:solidFill>
              </a:rPr>
              <a:t>Profesional debería tener a su cargo. Explique.</a:t>
            </a:r>
            <a:endParaRPr lang="es-ES"/>
          </a:p>
        </p:txBody>
      </p:sp>
      <p:sp>
        <p:nvSpPr>
          <p:cNvPr id="160833" name="Rectangle 65"/>
          <p:cNvSpPr>
            <a:spLocks noChangeArrowheads="1"/>
          </p:cNvSpPr>
          <p:nvPr/>
        </p:nvSpPr>
        <p:spPr bwMode="auto">
          <a:xfrm>
            <a:off x="6191250" y="817563"/>
            <a:ext cx="115888"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34" name="Rectangle 66"/>
          <p:cNvSpPr>
            <a:spLocks noChangeArrowheads="1"/>
          </p:cNvSpPr>
          <p:nvPr/>
        </p:nvSpPr>
        <p:spPr bwMode="auto">
          <a:xfrm>
            <a:off x="1217613" y="101282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35" name="Rectangle 67"/>
          <p:cNvSpPr>
            <a:spLocks noChangeArrowheads="1"/>
          </p:cNvSpPr>
          <p:nvPr/>
        </p:nvSpPr>
        <p:spPr bwMode="auto">
          <a:xfrm>
            <a:off x="1217613" y="1208088"/>
            <a:ext cx="60166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36" name="Rectangle 68"/>
          <p:cNvSpPr>
            <a:spLocks noChangeArrowheads="1"/>
          </p:cNvSpPr>
          <p:nvPr/>
        </p:nvSpPr>
        <p:spPr bwMode="auto">
          <a:xfrm>
            <a:off x="1728788" y="1208088"/>
            <a:ext cx="559276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37" name="Rectangle 69"/>
          <p:cNvSpPr>
            <a:spLocks noChangeArrowheads="1"/>
          </p:cNvSpPr>
          <p:nvPr/>
        </p:nvSpPr>
        <p:spPr bwMode="auto">
          <a:xfrm>
            <a:off x="7037388" y="120808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38" name="Rectangle 70"/>
          <p:cNvSpPr>
            <a:spLocks noChangeArrowheads="1"/>
          </p:cNvSpPr>
          <p:nvPr/>
        </p:nvSpPr>
        <p:spPr bwMode="auto">
          <a:xfrm>
            <a:off x="1217613" y="1403350"/>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39" name="Rectangle 71"/>
          <p:cNvSpPr>
            <a:spLocks noChangeArrowheads="1"/>
          </p:cNvSpPr>
          <p:nvPr/>
        </p:nvSpPr>
        <p:spPr bwMode="auto">
          <a:xfrm>
            <a:off x="1217613" y="1598613"/>
            <a:ext cx="5768975"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40" name="Rectangle 72"/>
          <p:cNvSpPr>
            <a:spLocks noChangeArrowheads="1"/>
          </p:cNvSpPr>
          <p:nvPr/>
        </p:nvSpPr>
        <p:spPr bwMode="auto">
          <a:xfrm>
            <a:off x="6697663" y="1598613"/>
            <a:ext cx="425450"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41" name="Rectangle 73"/>
          <p:cNvSpPr>
            <a:spLocks noChangeArrowheads="1"/>
          </p:cNvSpPr>
          <p:nvPr/>
        </p:nvSpPr>
        <p:spPr bwMode="auto">
          <a:xfrm>
            <a:off x="7037388" y="159861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2" name="Rectangle 74"/>
          <p:cNvSpPr>
            <a:spLocks noChangeArrowheads="1"/>
          </p:cNvSpPr>
          <p:nvPr/>
        </p:nvSpPr>
        <p:spPr bwMode="auto">
          <a:xfrm>
            <a:off x="1217613" y="179387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3" name="Rectangle 75"/>
          <p:cNvSpPr>
            <a:spLocks noChangeArrowheads="1"/>
          </p:cNvSpPr>
          <p:nvPr/>
        </p:nvSpPr>
        <p:spPr bwMode="auto">
          <a:xfrm>
            <a:off x="1217613" y="1989138"/>
            <a:ext cx="6122987"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44" name="Rectangle 76"/>
          <p:cNvSpPr>
            <a:spLocks noChangeArrowheads="1"/>
          </p:cNvSpPr>
          <p:nvPr/>
        </p:nvSpPr>
        <p:spPr bwMode="auto">
          <a:xfrm>
            <a:off x="7037388" y="198913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5" name="Rectangle 77"/>
          <p:cNvSpPr>
            <a:spLocks noChangeArrowheads="1"/>
          </p:cNvSpPr>
          <p:nvPr/>
        </p:nvSpPr>
        <p:spPr bwMode="auto">
          <a:xfrm>
            <a:off x="1217613" y="2184400"/>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6" name="Rectangle 78"/>
          <p:cNvSpPr>
            <a:spLocks noChangeArrowheads="1"/>
          </p:cNvSpPr>
          <p:nvPr/>
        </p:nvSpPr>
        <p:spPr bwMode="auto">
          <a:xfrm>
            <a:off x="1217613" y="237966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7" name="Rectangle 79"/>
          <p:cNvSpPr>
            <a:spLocks noChangeArrowheads="1"/>
          </p:cNvSpPr>
          <p:nvPr/>
        </p:nvSpPr>
        <p:spPr bwMode="auto">
          <a:xfrm>
            <a:off x="1217613" y="257492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8" name="Rectangle 80"/>
          <p:cNvSpPr>
            <a:spLocks noChangeArrowheads="1"/>
          </p:cNvSpPr>
          <p:nvPr/>
        </p:nvSpPr>
        <p:spPr bwMode="auto">
          <a:xfrm>
            <a:off x="1217613" y="277018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49" name="Rectangle 81"/>
          <p:cNvSpPr>
            <a:spLocks noChangeArrowheads="1"/>
          </p:cNvSpPr>
          <p:nvPr/>
        </p:nvSpPr>
        <p:spPr bwMode="auto">
          <a:xfrm>
            <a:off x="1217613" y="2965450"/>
            <a:ext cx="123825" cy="198438"/>
          </a:xfrm>
          <a:prstGeom prst="rect">
            <a:avLst/>
          </a:prstGeom>
          <a:noFill/>
          <a:ln w="9525">
            <a:noFill/>
            <a:miter lim="800000"/>
            <a:headEnd/>
            <a:tailEnd/>
          </a:ln>
        </p:spPr>
        <p:txBody>
          <a:bodyPr wrap="none" lIns="0" tIns="0" rIns="0" bIns="0">
            <a:spAutoFit/>
          </a:bodyPr>
          <a:lstStyle/>
          <a:p>
            <a:r>
              <a:rPr lang="es-ES" sz="1300">
                <a:solidFill>
                  <a:srgbClr val="000000"/>
                </a:solidFill>
              </a:rPr>
              <a:t>8.</a:t>
            </a:r>
            <a:endParaRPr lang="es-ES"/>
          </a:p>
        </p:txBody>
      </p:sp>
      <p:sp>
        <p:nvSpPr>
          <p:cNvPr id="160850" name="Rectangle 82"/>
          <p:cNvSpPr>
            <a:spLocks noChangeArrowheads="1"/>
          </p:cNvSpPr>
          <p:nvPr/>
        </p:nvSpPr>
        <p:spPr bwMode="auto">
          <a:xfrm>
            <a:off x="1346200" y="2965450"/>
            <a:ext cx="115888"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51" name="Rectangle 83"/>
          <p:cNvSpPr>
            <a:spLocks noChangeArrowheads="1"/>
          </p:cNvSpPr>
          <p:nvPr/>
        </p:nvSpPr>
        <p:spPr bwMode="auto">
          <a:xfrm>
            <a:off x="1473200" y="2965450"/>
            <a:ext cx="6143625" cy="238125"/>
          </a:xfrm>
          <a:prstGeom prst="rect">
            <a:avLst/>
          </a:prstGeom>
          <a:noFill/>
          <a:ln w="9525">
            <a:noFill/>
            <a:miter lim="800000"/>
            <a:headEnd/>
            <a:tailEnd/>
          </a:ln>
        </p:spPr>
        <p:txBody>
          <a:bodyPr wrap="none" lIns="0" tIns="0" rIns="0" bIns="0">
            <a:spAutoFit/>
          </a:bodyPr>
          <a:lstStyle/>
          <a:p>
            <a:r>
              <a:rPr lang="es-ES" sz="1300">
                <a:solidFill>
                  <a:srgbClr val="000000"/>
                </a:solidFill>
              </a:rPr>
              <a:t>Como considera que debería ser la asignación de los estudiantes a cargo del Profesor </a:t>
            </a:r>
            <a:endParaRPr lang="es-ES"/>
          </a:p>
        </p:txBody>
      </p:sp>
      <p:sp>
        <p:nvSpPr>
          <p:cNvPr id="160852" name="Rectangle 84"/>
          <p:cNvSpPr>
            <a:spLocks noChangeArrowheads="1"/>
          </p:cNvSpPr>
          <p:nvPr/>
        </p:nvSpPr>
        <p:spPr bwMode="auto">
          <a:xfrm>
            <a:off x="1458913" y="3160713"/>
            <a:ext cx="1646237" cy="238125"/>
          </a:xfrm>
          <a:prstGeom prst="rect">
            <a:avLst/>
          </a:prstGeom>
          <a:noFill/>
          <a:ln w="9525">
            <a:noFill/>
            <a:miter lim="800000"/>
            <a:headEnd/>
            <a:tailEnd/>
          </a:ln>
        </p:spPr>
        <p:txBody>
          <a:bodyPr wrap="none" lIns="0" tIns="0" rIns="0" bIns="0">
            <a:spAutoFit/>
          </a:bodyPr>
          <a:lstStyle/>
          <a:p>
            <a:r>
              <a:rPr lang="es-ES" sz="1300">
                <a:solidFill>
                  <a:srgbClr val="000000"/>
                </a:solidFill>
              </a:rPr>
              <a:t>Consejero Académico</a:t>
            </a:r>
            <a:endParaRPr lang="es-ES"/>
          </a:p>
        </p:txBody>
      </p:sp>
      <p:sp>
        <p:nvSpPr>
          <p:cNvPr id="160853" name="Rectangle 85"/>
          <p:cNvSpPr>
            <a:spLocks noChangeArrowheads="1"/>
          </p:cNvSpPr>
          <p:nvPr/>
        </p:nvSpPr>
        <p:spPr bwMode="auto">
          <a:xfrm>
            <a:off x="2962275" y="3160713"/>
            <a:ext cx="130175"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54" name="Rectangle 86"/>
          <p:cNvSpPr>
            <a:spLocks noChangeArrowheads="1"/>
          </p:cNvSpPr>
          <p:nvPr/>
        </p:nvSpPr>
        <p:spPr bwMode="auto">
          <a:xfrm>
            <a:off x="3019425" y="3160713"/>
            <a:ext cx="2633663" cy="238125"/>
          </a:xfrm>
          <a:prstGeom prst="rect">
            <a:avLst/>
          </a:prstGeom>
          <a:noFill/>
          <a:ln w="9525">
            <a:noFill/>
            <a:miter lim="800000"/>
            <a:headEnd/>
            <a:tailEnd/>
          </a:ln>
        </p:spPr>
        <p:txBody>
          <a:bodyPr wrap="none" lIns="0" tIns="0" rIns="0" bIns="0">
            <a:spAutoFit/>
          </a:bodyPr>
          <a:lstStyle/>
          <a:p>
            <a:r>
              <a:rPr lang="es-ES" sz="1300">
                <a:solidFill>
                  <a:srgbClr val="000000"/>
                </a:solidFill>
              </a:rPr>
              <a:t>Profesional. Mencione alternativas. </a:t>
            </a:r>
            <a:endParaRPr lang="es-ES"/>
          </a:p>
        </p:txBody>
      </p:sp>
      <p:sp>
        <p:nvSpPr>
          <p:cNvPr id="160855" name="Rectangle 87"/>
          <p:cNvSpPr>
            <a:spLocks noChangeArrowheads="1"/>
          </p:cNvSpPr>
          <p:nvPr/>
        </p:nvSpPr>
        <p:spPr bwMode="auto">
          <a:xfrm>
            <a:off x="5468938" y="316071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56" name="Rectangle 88"/>
          <p:cNvSpPr>
            <a:spLocks noChangeArrowheads="1"/>
          </p:cNvSpPr>
          <p:nvPr/>
        </p:nvSpPr>
        <p:spPr bwMode="auto">
          <a:xfrm>
            <a:off x="1217613" y="335597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57" name="Rectangle 89"/>
          <p:cNvSpPr>
            <a:spLocks noChangeArrowheads="1"/>
          </p:cNvSpPr>
          <p:nvPr/>
        </p:nvSpPr>
        <p:spPr bwMode="auto">
          <a:xfrm>
            <a:off x="1217613" y="3551238"/>
            <a:ext cx="6122987"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58" name="Rectangle 90"/>
          <p:cNvSpPr>
            <a:spLocks noChangeArrowheads="1"/>
          </p:cNvSpPr>
          <p:nvPr/>
        </p:nvSpPr>
        <p:spPr bwMode="auto">
          <a:xfrm>
            <a:off x="7037388" y="355123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59" name="Rectangle 91"/>
          <p:cNvSpPr>
            <a:spLocks noChangeArrowheads="1"/>
          </p:cNvSpPr>
          <p:nvPr/>
        </p:nvSpPr>
        <p:spPr bwMode="auto">
          <a:xfrm>
            <a:off x="1217613" y="3746500"/>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60" name="Rectangle 92"/>
          <p:cNvSpPr>
            <a:spLocks noChangeArrowheads="1"/>
          </p:cNvSpPr>
          <p:nvPr/>
        </p:nvSpPr>
        <p:spPr bwMode="auto">
          <a:xfrm>
            <a:off x="1217613" y="3941763"/>
            <a:ext cx="351631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61" name="Rectangle 93"/>
          <p:cNvSpPr>
            <a:spLocks noChangeArrowheads="1"/>
          </p:cNvSpPr>
          <p:nvPr/>
        </p:nvSpPr>
        <p:spPr bwMode="auto">
          <a:xfrm>
            <a:off x="4530725" y="3941763"/>
            <a:ext cx="2678113"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62" name="Rectangle 94"/>
          <p:cNvSpPr>
            <a:spLocks noChangeArrowheads="1"/>
          </p:cNvSpPr>
          <p:nvPr/>
        </p:nvSpPr>
        <p:spPr bwMode="auto">
          <a:xfrm>
            <a:off x="7037388" y="394176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63" name="Rectangle 95"/>
          <p:cNvSpPr>
            <a:spLocks noChangeArrowheads="1"/>
          </p:cNvSpPr>
          <p:nvPr/>
        </p:nvSpPr>
        <p:spPr bwMode="auto">
          <a:xfrm>
            <a:off x="1217613" y="413702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64" name="Rectangle 96"/>
          <p:cNvSpPr>
            <a:spLocks noChangeArrowheads="1"/>
          </p:cNvSpPr>
          <p:nvPr/>
        </p:nvSpPr>
        <p:spPr bwMode="auto">
          <a:xfrm>
            <a:off x="1217613" y="4332288"/>
            <a:ext cx="6122987"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65" name="Rectangle 97"/>
          <p:cNvSpPr>
            <a:spLocks noChangeArrowheads="1"/>
          </p:cNvSpPr>
          <p:nvPr/>
        </p:nvSpPr>
        <p:spPr bwMode="auto">
          <a:xfrm>
            <a:off x="7037388" y="433228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66" name="Rectangle 98"/>
          <p:cNvSpPr>
            <a:spLocks noChangeArrowheads="1"/>
          </p:cNvSpPr>
          <p:nvPr/>
        </p:nvSpPr>
        <p:spPr bwMode="auto">
          <a:xfrm>
            <a:off x="1217613" y="4527550"/>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67" name="Rectangle 99"/>
          <p:cNvSpPr>
            <a:spLocks noChangeArrowheads="1"/>
          </p:cNvSpPr>
          <p:nvPr/>
        </p:nvSpPr>
        <p:spPr bwMode="auto">
          <a:xfrm>
            <a:off x="1217613" y="4722813"/>
            <a:ext cx="254476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68" name="Rectangle 100"/>
          <p:cNvSpPr>
            <a:spLocks noChangeArrowheads="1"/>
          </p:cNvSpPr>
          <p:nvPr/>
        </p:nvSpPr>
        <p:spPr bwMode="auto">
          <a:xfrm>
            <a:off x="3597275" y="4722813"/>
            <a:ext cx="3649663"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69" name="Rectangle 101"/>
          <p:cNvSpPr>
            <a:spLocks noChangeArrowheads="1"/>
          </p:cNvSpPr>
          <p:nvPr/>
        </p:nvSpPr>
        <p:spPr bwMode="auto">
          <a:xfrm>
            <a:off x="7037388" y="472281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0" name="Rectangle 102"/>
          <p:cNvSpPr>
            <a:spLocks noChangeArrowheads="1"/>
          </p:cNvSpPr>
          <p:nvPr/>
        </p:nvSpPr>
        <p:spPr bwMode="auto">
          <a:xfrm>
            <a:off x="1217613" y="491807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1" name="Rectangle 103"/>
          <p:cNvSpPr>
            <a:spLocks noChangeArrowheads="1"/>
          </p:cNvSpPr>
          <p:nvPr/>
        </p:nvSpPr>
        <p:spPr bwMode="auto">
          <a:xfrm>
            <a:off x="1217613" y="5113338"/>
            <a:ext cx="6122987"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72" name="Rectangle 104"/>
          <p:cNvSpPr>
            <a:spLocks noChangeArrowheads="1"/>
          </p:cNvSpPr>
          <p:nvPr/>
        </p:nvSpPr>
        <p:spPr bwMode="auto">
          <a:xfrm>
            <a:off x="7037388" y="511333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3" name="Rectangle 105"/>
          <p:cNvSpPr>
            <a:spLocks noChangeArrowheads="1"/>
          </p:cNvSpPr>
          <p:nvPr/>
        </p:nvSpPr>
        <p:spPr bwMode="auto">
          <a:xfrm>
            <a:off x="1217613" y="5308600"/>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4" name="Rectangle 106"/>
          <p:cNvSpPr>
            <a:spLocks noChangeArrowheads="1"/>
          </p:cNvSpPr>
          <p:nvPr/>
        </p:nvSpPr>
        <p:spPr bwMode="auto">
          <a:xfrm>
            <a:off x="1217613" y="5503863"/>
            <a:ext cx="157321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75" name="Rectangle 107"/>
          <p:cNvSpPr>
            <a:spLocks noChangeArrowheads="1"/>
          </p:cNvSpPr>
          <p:nvPr/>
        </p:nvSpPr>
        <p:spPr bwMode="auto">
          <a:xfrm>
            <a:off x="2662238" y="5503863"/>
            <a:ext cx="4621212" cy="238125"/>
          </a:xfrm>
          <a:prstGeom prst="rect">
            <a:avLst/>
          </a:prstGeom>
          <a:noFill/>
          <a:ln w="9525">
            <a:noFill/>
            <a:miter lim="800000"/>
            <a:headEnd/>
            <a:tailEnd/>
          </a:ln>
        </p:spPr>
        <p:txBody>
          <a:bodyPr wrap="none" lIns="0" tIns="0" rIns="0" bIns="0">
            <a:spAutoFit/>
          </a:bodyPr>
          <a:lstStyle/>
          <a:p>
            <a:r>
              <a:rPr lang="es-ES" sz="1300">
                <a:solidFill>
                  <a:srgbClr val="000000"/>
                </a:solidFill>
              </a:rPr>
              <a:t>.......................................................................................................</a:t>
            </a:r>
            <a:endParaRPr lang="es-ES"/>
          </a:p>
        </p:txBody>
      </p:sp>
      <p:sp>
        <p:nvSpPr>
          <p:cNvPr id="160876" name="Rectangle 108"/>
          <p:cNvSpPr>
            <a:spLocks noChangeArrowheads="1"/>
          </p:cNvSpPr>
          <p:nvPr/>
        </p:nvSpPr>
        <p:spPr bwMode="auto">
          <a:xfrm>
            <a:off x="7037388" y="5503863"/>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7" name="Rectangle 109"/>
          <p:cNvSpPr>
            <a:spLocks noChangeArrowheads="1"/>
          </p:cNvSpPr>
          <p:nvPr/>
        </p:nvSpPr>
        <p:spPr bwMode="auto">
          <a:xfrm>
            <a:off x="1217613" y="5699125"/>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8" name="Rectangle 110"/>
          <p:cNvSpPr>
            <a:spLocks noChangeArrowheads="1"/>
          </p:cNvSpPr>
          <p:nvPr/>
        </p:nvSpPr>
        <p:spPr bwMode="auto">
          <a:xfrm>
            <a:off x="1217613" y="5894388"/>
            <a:ext cx="115887" cy="238125"/>
          </a:xfrm>
          <a:prstGeom prst="rect">
            <a:avLst/>
          </a:prstGeom>
          <a:noFill/>
          <a:ln w="9525">
            <a:noFill/>
            <a:miter lim="800000"/>
            <a:headEnd/>
            <a:tailEnd/>
          </a:ln>
        </p:spPr>
        <p:txBody>
          <a:bodyPr wrap="none" lIns="0" tIns="0" rIns="0" bIns="0">
            <a:spAutoFit/>
          </a:bodyPr>
          <a:lstStyle/>
          <a:p>
            <a:r>
              <a:rPr lang="es-ES" sz="1300">
                <a:solidFill>
                  <a:srgbClr val="000000"/>
                </a:solidFill>
              </a:rPr>
              <a:t> </a:t>
            </a:r>
            <a:endParaRPr lang="es-ES"/>
          </a:p>
        </p:txBody>
      </p:sp>
      <p:sp>
        <p:nvSpPr>
          <p:cNvPr id="160879" name="Rectangle 111"/>
          <p:cNvSpPr>
            <a:spLocks noChangeArrowheads="1"/>
          </p:cNvSpPr>
          <p:nvPr/>
        </p:nvSpPr>
        <p:spPr bwMode="auto">
          <a:xfrm>
            <a:off x="1217613" y="6089650"/>
            <a:ext cx="119062" cy="239713"/>
          </a:xfrm>
          <a:prstGeom prst="rect">
            <a:avLst/>
          </a:prstGeom>
          <a:noFill/>
          <a:ln w="9525">
            <a:noFill/>
            <a:miter lim="800000"/>
            <a:headEnd/>
            <a:tailEnd/>
          </a:ln>
        </p:spPr>
        <p:txBody>
          <a:bodyPr wrap="none" lIns="0" tIns="0" rIns="0" bIns="0">
            <a:spAutoFit/>
          </a:bodyPr>
          <a:lstStyle/>
          <a:p>
            <a:r>
              <a:rPr lang="es-ES" sz="1300" b="1">
                <a:solidFill>
                  <a:srgbClr val="000000"/>
                </a:solidFill>
              </a:rPr>
              <a:t> </a:t>
            </a:r>
            <a:endParaRPr lang="es-ES"/>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066800" y="381000"/>
            <a:ext cx="7620000" cy="6019800"/>
          </a:xfrm>
        </p:spPr>
        <p:txBody>
          <a:bodyPr/>
          <a:lstStyle/>
          <a:p>
            <a:r>
              <a:rPr lang="es-ES" sz="3200" b="1">
                <a:latin typeface="Arial Unicode MS" pitchFamily="34" charset="-128"/>
                <a:ea typeface="Arial Unicode MS" pitchFamily="34" charset="-128"/>
                <a:cs typeface="Arial Unicode MS" pitchFamily="34" charset="-128"/>
              </a:rPr>
              <a:t/>
            </a:r>
            <a:br>
              <a:rPr lang="es-ES" sz="3200" b="1">
                <a:latin typeface="Arial Unicode MS" pitchFamily="34" charset="-128"/>
                <a:ea typeface="Arial Unicode MS" pitchFamily="34" charset="-128"/>
                <a:cs typeface="Arial Unicode MS" pitchFamily="34" charset="-128"/>
              </a:rPr>
            </a:br>
            <a:r>
              <a:rPr lang="es-ES" sz="3200" b="1">
                <a:latin typeface="Arial Unicode MS" pitchFamily="34" charset="-128"/>
                <a:ea typeface="Arial Unicode MS" pitchFamily="34" charset="-128"/>
                <a:cs typeface="Arial Unicode MS" pitchFamily="34" charset="-128"/>
              </a:rPr>
              <a:t>ANEXO 4</a:t>
            </a:r>
            <a:r>
              <a:rPr lang="es-ES" sz="3200">
                <a:latin typeface="Arial Unicode MS" pitchFamily="34" charset="-128"/>
                <a:ea typeface="Arial Unicode MS" pitchFamily="34" charset="-128"/>
                <a:cs typeface="Arial Unicode MS" pitchFamily="34" charset="-128"/>
              </a:rPr>
              <a:t/>
            </a:r>
            <a:br>
              <a:rPr lang="es-ES" sz="3200">
                <a:latin typeface="Arial Unicode MS" pitchFamily="34" charset="-128"/>
                <a:ea typeface="Arial Unicode MS" pitchFamily="34" charset="-128"/>
                <a:cs typeface="Arial Unicode MS" pitchFamily="34" charset="-128"/>
              </a:rPr>
            </a:br>
            <a:r>
              <a:rPr lang="es-ES" sz="3200">
                <a:latin typeface="Arial Unicode MS" pitchFamily="34" charset="-128"/>
                <a:ea typeface="Arial Unicode MS" pitchFamily="34" charset="-128"/>
                <a:cs typeface="Arial Unicode MS" pitchFamily="34" charset="-128"/>
              </a:rPr>
              <a:t/>
            </a:r>
            <a:br>
              <a:rPr lang="es-ES" sz="3200">
                <a:latin typeface="Arial Unicode MS" pitchFamily="34" charset="-128"/>
                <a:ea typeface="Arial Unicode MS" pitchFamily="34" charset="-128"/>
                <a:cs typeface="Arial Unicode MS" pitchFamily="34" charset="-128"/>
              </a:rPr>
            </a:br>
            <a:r>
              <a:rPr lang="es-ES" sz="3200" b="1">
                <a:latin typeface="Arial Unicode MS" pitchFamily="34" charset="-128"/>
                <a:ea typeface="Arial Unicode MS" pitchFamily="34" charset="-128"/>
                <a:cs typeface="Arial Unicode MS" pitchFamily="34" charset="-128"/>
              </a:rPr>
              <a:t>CONTROL DE RENDIMIENTO ACADÉMICO</a:t>
            </a:r>
            <a:r>
              <a:rPr lang="es-ES" sz="3200">
                <a:latin typeface="Arial Unicode MS" pitchFamily="34" charset="-128"/>
                <a:ea typeface="Arial Unicode MS" pitchFamily="34" charset="-128"/>
                <a:cs typeface="Arial Unicode MS" pitchFamily="34" charset="-128"/>
              </a:rPr>
              <a:t/>
            </a:r>
            <a:br>
              <a:rPr lang="es-ES" sz="3200">
                <a:latin typeface="Arial Unicode MS" pitchFamily="34" charset="-128"/>
                <a:ea typeface="Arial Unicode MS" pitchFamily="34" charset="-128"/>
                <a:cs typeface="Arial Unicode MS" pitchFamily="34" charset="-128"/>
              </a:rPr>
            </a:br>
            <a:r>
              <a:rPr lang="es-ES" sz="3200" b="1">
                <a:latin typeface="Arial Unicode MS" pitchFamily="34" charset="-128"/>
                <a:ea typeface="Arial Unicode MS" pitchFamily="34" charset="-128"/>
                <a:cs typeface="Arial Unicode MS" pitchFamily="34" charset="-128"/>
              </a:rPr>
              <a:t> </a:t>
            </a:r>
            <a:r>
              <a:rPr lang="es-ES" sz="3200">
                <a:latin typeface="Arial Unicode MS" pitchFamily="34" charset="-128"/>
                <a:ea typeface="Arial Unicode MS" pitchFamily="34" charset="-128"/>
                <a:cs typeface="Arial Unicode MS" pitchFamily="34" charset="-128"/>
              </a:rPr>
              <a:t/>
            </a:r>
            <a:br>
              <a:rPr lang="es-ES" sz="3200">
                <a:latin typeface="Arial Unicode MS" pitchFamily="34" charset="-128"/>
                <a:ea typeface="Arial Unicode MS" pitchFamily="34" charset="-128"/>
                <a:cs typeface="Arial Unicode MS" pitchFamily="34" charset="-128"/>
              </a:rPr>
            </a:br>
            <a:endParaRPr lang="es-ES" sz="3200">
              <a:latin typeface="Arial Unicode MS" pitchFamily="34" charset="-128"/>
              <a:ea typeface="Arial Unicode MS" pitchFamily="34" charset="-128"/>
              <a:cs typeface="Arial Unicode MS" pitchFamily="34" charset="-128"/>
            </a:endParaRPr>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p:cNvPicPr>
            <a:picLocks noChangeAspect="1" noChangeArrowheads="1"/>
          </p:cNvPicPr>
          <p:nvPr>
            <p:ph type="title"/>
          </p:nvPr>
        </p:nvPicPr>
        <p:blipFill>
          <a:blip r:embed="rId2"/>
          <a:srcRect/>
          <a:stretch>
            <a:fillRect/>
          </a:stretch>
        </p:blipFill>
        <p:spPr>
          <a:xfrm>
            <a:off x="2819400" y="381000"/>
            <a:ext cx="4156075" cy="6019800"/>
          </a:xfrm>
          <a:noFill/>
          <a:ln/>
        </p:spPr>
      </p:pic>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p:cNvPicPr>
            <a:picLocks noChangeAspect="1" noChangeArrowheads="1"/>
          </p:cNvPicPr>
          <p:nvPr>
            <p:ph type="title"/>
          </p:nvPr>
        </p:nvPicPr>
        <p:blipFill>
          <a:blip r:embed="rId2"/>
          <a:srcRect/>
          <a:stretch>
            <a:fillRect/>
          </a:stretch>
        </p:blipFill>
        <p:spPr>
          <a:xfrm>
            <a:off x="2819400" y="533400"/>
            <a:ext cx="4635500" cy="5715000"/>
          </a:xfrm>
          <a:noFill/>
          <a:ln/>
        </p:spPr>
      </p:pic>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ChangeArrowheads="1"/>
          </p:cNvSpPr>
          <p:nvPr/>
        </p:nvSpPr>
        <p:spPr bwMode="auto">
          <a:xfrm>
            <a:off x="2133600" y="384175"/>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11.</a:t>
            </a:r>
            <a:endParaRPr lang="es-ES"/>
          </a:p>
        </p:txBody>
      </p:sp>
      <p:sp>
        <p:nvSpPr>
          <p:cNvPr id="164869" name="Rectangle 5"/>
          <p:cNvSpPr>
            <a:spLocks noChangeArrowheads="1"/>
          </p:cNvSpPr>
          <p:nvPr/>
        </p:nvSpPr>
        <p:spPr bwMode="auto">
          <a:xfrm>
            <a:off x="2224088" y="3841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870" name="Rectangle 6"/>
          <p:cNvSpPr>
            <a:spLocks noChangeArrowheads="1"/>
          </p:cNvSpPr>
          <p:nvPr/>
        </p:nvSpPr>
        <p:spPr bwMode="auto">
          <a:xfrm>
            <a:off x="2316163" y="384175"/>
            <a:ext cx="2844800" cy="171450"/>
          </a:xfrm>
          <a:prstGeom prst="rect">
            <a:avLst/>
          </a:prstGeom>
          <a:noFill/>
          <a:ln w="9525">
            <a:noFill/>
            <a:miter lim="800000"/>
            <a:headEnd/>
            <a:tailEnd/>
          </a:ln>
        </p:spPr>
        <p:txBody>
          <a:bodyPr wrap="none" lIns="0" tIns="0" rIns="0" bIns="0">
            <a:spAutoFit/>
          </a:bodyPr>
          <a:lstStyle/>
          <a:p>
            <a:r>
              <a:rPr lang="es-ES" sz="1000">
                <a:solidFill>
                  <a:srgbClr val="0000FF"/>
                </a:solidFill>
              </a:rPr>
              <a:t>Convocatoria para la elección ordinaria de Consejeros </a:t>
            </a:r>
            <a:endParaRPr lang="es-ES"/>
          </a:p>
        </p:txBody>
      </p:sp>
      <p:sp>
        <p:nvSpPr>
          <p:cNvPr id="164871" name="Rectangle 7"/>
          <p:cNvSpPr>
            <a:spLocks noChangeArrowheads="1"/>
          </p:cNvSpPr>
          <p:nvPr/>
        </p:nvSpPr>
        <p:spPr bwMode="auto">
          <a:xfrm>
            <a:off x="6356350" y="381000"/>
            <a:ext cx="149225" cy="173038"/>
          </a:xfrm>
          <a:prstGeom prst="rect">
            <a:avLst/>
          </a:prstGeom>
          <a:noFill/>
          <a:ln w="9525">
            <a:noFill/>
            <a:miter lim="800000"/>
            <a:headEnd/>
            <a:tailEnd/>
          </a:ln>
        </p:spPr>
        <p:txBody>
          <a:bodyPr wrap="none" lIns="0" tIns="0" rIns="0" bIns="0">
            <a:spAutoFit/>
          </a:bodyPr>
          <a:lstStyle/>
          <a:p>
            <a:r>
              <a:rPr lang="es-ES" sz="1000" b="1">
                <a:solidFill>
                  <a:srgbClr val="0000FF"/>
                </a:solidFill>
              </a:rPr>
              <a:t>...</a:t>
            </a:r>
            <a:endParaRPr lang="es-ES"/>
          </a:p>
        </p:txBody>
      </p:sp>
      <p:sp>
        <p:nvSpPr>
          <p:cNvPr id="164872" name="Rectangle 8"/>
          <p:cNvSpPr>
            <a:spLocks noChangeArrowheads="1"/>
          </p:cNvSpPr>
          <p:nvPr/>
        </p:nvSpPr>
        <p:spPr bwMode="auto">
          <a:xfrm>
            <a:off x="2316163" y="506413"/>
            <a:ext cx="4132262" cy="6350"/>
          </a:xfrm>
          <a:prstGeom prst="rect">
            <a:avLst/>
          </a:prstGeom>
          <a:solidFill>
            <a:srgbClr val="0000FF"/>
          </a:solidFill>
          <a:ln w="9525">
            <a:noFill/>
            <a:miter lim="800000"/>
            <a:headEnd/>
            <a:tailEnd/>
          </a:ln>
        </p:spPr>
        <p:txBody>
          <a:bodyPr/>
          <a:lstStyle/>
          <a:p>
            <a:endParaRPr lang="es-ES"/>
          </a:p>
        </p:txBody>
      </p:sp>
      <p:sp>
        <p:nvSpPr>
          <p:cNvPr id="164873" name="Rectangle 9"/>
          <p:cNvSpPr>
            <a:spLocks noChangeArrowheads="1"/>
          </p:cNvSpPr>
          <p:nvPr/>
        </p:nvSpPr>
        <p:spPr bwMode="auto">
          <a:xfrm>
            <a:off x="6448425" y="384175"/>
            <a:ext cx="82550" cy="171450"/>
          </a:xfrm>
          <a:prstGeom prst="rect">
            <a:avLst/>
          </a:prstGeom>
          <a:noFill/>
          <a:ln w="9525">
            <a:noFill/>
            <a:miter lim="800000"/>
            <a:headEnd/>
            <a:tailEnd/>
          </a:ln>
        </p:spPr>
        <p:txBody>
          <a:bodyPr wrap="none" lIns="0" tIns="0" rIns="0" bIns="0">
            <a:spAutoFit/>
          </a:bodyPr>
          <a:lstStyle/>
          <a:p>
            <a:r>
              <a:rPr lang="es-ES" sz="1000">
                <a:solidFill>
                  <a:srgbClr val="0000FF"/>
                </a:solidFill>
              </a:rPr>
              <a:t> </a:t>
            </a:r>
            <a:endParaRPr lang="es-ES"/>
          </a:p>
        </p:txBody>
      </p:sp>
      <p:sp>
        <p:nvSpPr>
          <p:cNvPr id="164874" name="Rectangle 10"/>
          <p:cNvSpPr>
            <a:spLocks noChangeArrowheads="1"/>
          </p:cNvSpPr>
          <p:nvPr/>
        </p:nvSpPr>
        <p:spPr bwMode="auto">
          <a:xfrm>
            <a:off x="6478588" y="3841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75" name="Rectangle 11"/>
          <p:cNvSpPr>
            <a:spLocks noChangeArrowheads="1"/>
          </p:cNvSpPr>
          <p:nvPr/>
        </p:nvSpPr>
        <p:spPr bwMode="auto">
          <a:xfrm>
            <a:off x="2305050" y="522288"/>
            <a:ext cx="149225" cy="173037"/>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876" name="Rectangle 12"/>
          <p:cNvSpPr>
            <a:spLocks noChangeArrowheads="1"/>
          </p:cNvSpPr>
          <p:nvPr/>
        </p:nvSpPr>
        <p:spPr bwMode="auto">
          <a:xfrm>
            <a:off x="2397125" y="523875"/>
            <a:ext cx="4051300" cy="171450"/>
          </a:xfrm>
          <a:prstGeom prst="rect">
            <a:avLst/>
          </a:prstGeom>
          <a:noFill/>
          <a:ln w="9525">
            <a:noFill/>
            <a:miter lim="800000"/>
            <a:headEnd/>
            <a:tailEnd/>
          </a:ln>
        </p:spPr>
        <p:txBody>
          <a:bodyPr wrap="none" lIns="0" tIns="0" rIns="0" bIns="0">
            <a:spAutoFit/>
          </a:bodyPr>
          <a:lstStyle/>
          <a:p>
            <a:r>
              <a:rPr lang="es-ES" sz="1000">
                <a:solidFill>
                  <a:srgbClr val="000000"/>
                </a:solidFill>
              </a:rPr>
              <a:t> CONVOCA. A los alumnos a participar en la elección directa, mediante voto </a:t>
            </a:r>
            <a:endParaRPr lang="es-ES"/>
          </a:p>
        </p:txBody>
      </p:sp>
      <p:sp>
        <p:nvSpPr>
          <p:cNvPr id="164877" name="Rectangle 13"/>
          <p:cNvSpPr>
            <a:spLocks noChangeArrowheads="1"/>
          </p:cNvSpPr>
          <p:nvPr/>
        </p:nvSpPr>
        <p:spPr bwMode="auto">
          <a:xfrm>
            <a:off x="2305050" y="663575"/>
            <a:ext cx="1890713" cy="152400"/>
          </a:xfrm>
          <a:prstGeom prst="rect">
            <a:avLst/>
          </a:prstGeom>
          <a:noFill/>
          <a:ln w="9525">
            <a:noFill/>
            <a:miter lim="800000"/>
            <a:headEnd/>
            <a:tailEnd/>
          </a:ln>
        </p:spPr>
        <p:txBody>
          <a:bodyPr wrap="none" lIns="0" tIns="0" rIns="0" bIns="0">
            <a:spAutoFit/>
          </a:bodyPr>
          <a:lstStyle/>
          <a:p>
            <a:r>
              <a:rPr lang="es-ES" sz="1000">
                <a:solidFill>
                  <a:srgbClr val="000000"/>
                </a:solidFill>
              </a:rPr>
              <a:t>universal, libre y secreto, para un per</a:t>
            </a:r>
            <a:endParaRPr lang="es-ES"/>
          </a:p>
        </p:txBody>
      </p:sp>
      <p:sp>
        <p:nvSpPr>
          <p:cNvPr id="164878" name="Rectangle 14"/>
          <p:cNvSpPr>
            <a:spLocks noChangeArrowheads="1"/>
          </p:cNvSpPr>
          <p:nvPr/>
        </p:nvSpPr>
        <p:spPr bwMode="auto">
          <a:xfrm>
            <a:off x="4154488" y="663575"/>
            <a:ext cx="1279525" cy="171450"/>
          </a:xfrm>
          <a:prstGeom prst="rect">
            <a:avLst/>
          </a:prstGeom>
          <a:noFill/>
          <a:ln w="9525">
            <a:noFill/>
            <a:miter lim="800000"/>
            <a:headEnd/>
            <a:tailEnd/>
          </a:ln>
        </p:spPr>
        <p:txBody>
          <a:bodyPr wrap="none" lIns="0" tIns="0" rIns="0" bIns="0">
            <a:spAutoFit/>
          </a:bodyPr>
          <a:lstStyle/>
          <a:p>
            <a:r>
              <a:rPr lang="es-ES" sz="1000">
                <a:solidFill>
                  <a:srgbClr val="000000"/>
                </a:solidFill>
              </a:rPr>
              <a:t>iodo de dos años, de un </a:t>
            </a:r>
            <a:endParaRPr lang="es-ES"/>
          </a:p>
        </p:txBody>
      </p:sp>
      <p:sp>
        <p:nvSpPr>
          <p:cNvPr id="164879" name="Rectangle 15"/>
          <p:cNvSpPr>
            <a:spLocks noChangeArrowheads="1"/>
          </p:cNvSpPr>
          <p:nvPr/>
        </p:nvSpPr>
        <p:spPr bwMode="auto">
          <a:xfrm>
            <a:off x="5368925" y="661988"/>
            <a:ext cx="571500" cy="173037"/>
          </a:xfrm>
          <a:prstGeom prst="rect">
            <a:avLst/>
          </a:prstGeom>
          <a:noFill/>
          <a:ln w="9525">
            <a:noFill/>
            <a:miter lim="800000"/>
            <a:headEnd/>
            <a:tailEnd/>
          </a:ln>
        </p:spPr>
        <p:txBody>
          <a:bodyPr wrap="none" lIns="0" tIns="0" rIns="0" bIns="0">
            <a:spAutoFit/>
          </a:bodyPr>
          <a:lstStyle/>
          <a:p>
            <a:r>
              <a:rPr lang="es-ES" sz="1000" b="1">
                <a:solidFill>
                  <a:srgbClr val="000000"/>
                </a:solidFill>
              </a:rPr>
              <a:t>consejero</a:t>
            </a:r>
            <a:endParaRPr lang="es-ES"/>
          </a:p>
        </p:txBody>
      </p:sp>
      <p:sp>
        <p:nvSpPr>
          <p:cNvPr id="164880" name="Rectangle 16"/>
          <p:cNvSpPr>
            <a:spLocks noChangeArrowheads="1"/>
          </p:cNvSpPr>
          <p:nvPr/>
        </p:nvSpPr>
        <p:spPr bwMode="auto">
          <a:xfrm>
            <a:off x="5862638" y="6635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81" name="Rectangle 17"/>
          <p:cNvSpPr>
            <a:spLocks noChangeArrowheads="1"/>
          </p:cNvSpPr>
          <p:nvPr/>
        </p:nvSpPr>
        <p:spPr bwMode="auto">
          <a:xfrm>
            <a:off x="5900738" y="661988"/>
            <a:ext cx="627062" cy="173037"/>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4882" name="Rectangle 18"/>
          <p:cNvSpPr>
            <a:spLocks noChangeArrowheads="1"/>
          </p:cNvSpPr>
          <p:nvPr/>
        </p:nvSpPr>
        <p:spPr bwMode="auto">
          <a:xfrm>
            <a:off x="6448425" y="6635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83" name="Rectangle 19"/>
          <p:cNvSpPr>
            <a:spLocks noChangeArrowheads="1"/>
          </p:cNvSpPr>
          <p:nvPr/>
        </p:nvSpPr>
        <p:spPr bwMode="auto">
          <a:xfrm>
            <a:off x="2305050" y="80327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884" name="Rectangle 20"/>
          <p:cNvSpPr>
            <a:spLocks noChangeArrowheads="1"/>
          </p:cNvSpPr>
          <p:nvPr/>
        </p:nvSpPr>
        <p:spPr bwMode="auto">
          <a:xfrm>
            <a:off x="2397125" y="8048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85" name="Rectangle 21"/>
          <p:cNvSpPr>
            <a:spLocks noChangeArrowheads="1"/>
          </p:cNvSpPr>
          <p:nvPr/>
        </p:nvSpPr>
        <p:spPr bwMode="auto">
          <a:xfrm>
            <a:off x="2427288" y="8048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86" name="Rectangle 22"/>
          <p:cNvSpPr>
            <a:spLocks noChangeArrowheads="1"/>
          </p:cNvSpPr>
          <p:nvPr/>
        </p:nvSpPr>
        <p:spPr bwMode="auto">
          <a:xfrm>
            <a:off x="2305050" y="942975"/>
            <a:ext cx="3805238" cy="152400"/>
          </a:xfrm>
          <a:prstGeom prst="rect">
            <a:avLst/>
          </a:prstGeom>
          <a:noFill/>
          <a:ln w="9525">
            <a:noFill/>
            <a:miter lim="800000"/>
            <a:headEnd/>
            <a:tailEnd/>
          </a:ln>
        </p:spPr>
        <p:txBody>
          <a:bodyPr wrap="none" lIns="0" tIns="0" rIns="0" bIns="0">
            <a:spAutoFit/>
          </a:bodyPr>
          <a:lstStyle/>
          <a:p>
            <a:r>
              <a:rPr lang="es-ES" sz="1000">
                <a:solidFill>
                  <a:srgbClr val="0000FF"/>
                </a:solidFill>
              </a:rPr>
              <a:t>http://www.fciencias.unam.mx/LoNuevo/Consejeros/Consejeros_mat.html</a:t>
            </a:r>
            <a:endParaRPr lang="es-ES"/>
          </a:p>
        </p:txBody>
      </p:sp>
      <p:sp>
        <p:nvSpPr>
          <p:cNvPr id="164887" name="Rectangle 23"/>
          <p:cNvSpPr>
            <a:spLocks noChangeArrowheads="1"/>
          </p:cNvSpPr>
          <p:nvPr/>
        </p:nvSpPr>
        <p:spPr bwMode="auto">
          <a:xfrm>
            <a:off x="2305050" y="1066800"/>
            <a:ext cx="3644900" cy="6350"/>
          </a:xfrm>
          <a:prstGeom prst="rect">
            <a:avLst/>
          </a:prstGeom>
          <a:solidFill>
            <a:srgbClr val="0000FF"/>
          </a:solidFill>
          <a:ln w="9525">
            <a:noFill/>
            <a:miter lim="800000"/>
            <a:headEnd/>
            <a:tailEnd/>
          </a:ln>
        </p:spPr>
        <p:txBody>
          <a:bodyPr/>
          <a:lstStyle/>
          <a:p>
            <a:endParaRPr lang="es-ES"/>
          </a:p>
        </p:txBody>
      </p:sp>
      <p:sp>
        <p:nvSpPr>
          <p:cNvPr id="164888" name="Rectangle 24"/>
          <p:cNvSpPr>
            <a:spLocks noChangeArrowheads="1"/>
          </p:cNvSpPr>
          <p:nvPr/>
        </p:nvSpPr>
        <p:spPr bwMode="auto">
          <a:xfrm>
            <a:off x="5949950" y="9429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889" name="Rectangle 25"/>
          <p:cNvSpPr>
            <a:spLocks noChangeArrowheads="1"/>
          </p:cNvSpPr>
          <p:nvPr/>
        </p:nvSpPr>
        <p:spPr bwMode="auto">
          <a:xfrm>
            <a:off x="5980113" y="9429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890" name="Rectangle 26"/>
          <p:cNvSpPr>
            <a:spLocks noChangeArrowheads="1"/>
          </p:cNvSpPr>
          <p:nvPr/>
        </p:nvSpPr>
        <p:spPr bwMode="auto">
          <a:xfrm>
            <a:off x="2133600" y="10826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891" name="Rectangle 27"/>
          <p:cNvSpPr>
            <a:spLocks noChangeArrowheads="1"/>
          </p:cNvSpPr>
          <p:nvPr/>
        </p:nvSpPr>
        <p:spPr bwMode="auto">
          <a:xfrm>
            <a:off x="2133600" y="1223963"/>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12.</a:t>
            </a:r>
            <a:endParaRPr lang="es-ES"/>
          </a:p>
        </p:txBody>
      </p:sp>
      <p:sp>
        <p:nvSpPr>
          <p:cNvPr id="164892" name="Rectangle 28"/>
          <p:cNvSpPr>
            <a:spLocks noChangeArrowheads="1"/>
          </p:cNvSpPr>
          <p:nvPr/>
        </p:nvSpPr>
        <p:spPr bwMode="auto">
          <a:xfrm>
            <a:off x="2224088" y="12239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893" name="Rectangle 29"/>
          <p:cNvSpPr>
            <a:spLocks noChangeArrowheads="1"/>
          </p:cNvSpPr>
          <p:nvPr/>
        </p:nvSpPr>
        <p:spPr bwMode="auto">
          <a:xfrm>
            <a:off x="2316163" y="1223963"/>
            <a:ext cx="596900" cy="152400"/>
          </a:xfrm>
          <a:prstGeom prst="rect">
            <a:avLst/>
          </a:prstGeom>
          <a:noFill/>
          <a:ln w="9525">
            <a:noFill/>
            <a:miter lim="800000"/>
            <a:headEnd/>
            <a:tailEnd/>
          </a:ln>
        </p:spPr>
        <p:txBody>
          <a:bodyPr wrap="none" lIns="0" tIns="0" rIns="0" bIns="0">
            <a:spAutoFit/>
          </a:bodyPr>
          <a:lstStyle/>
          <a:p>
            <a:r>
              <a:rPr lang="es-ES" sz="1000">
                <a:solidFill>
                  <a:srgbClr val="0000FF"/>
                </a:solidFill>
              </a:rPr>
              <a:t>Internships </a:t>
            </a:r>
            <a:endParaRPr lang="es-ES"/>
          </a:p>
        </p:txBody>
      </p:sp>
      <p:sp>
        <p:nvSpPr>
          <p:cNvPr id="164894" name="Rectangle 30"/>
          <p:cNvSpPr>
            <a:spLocks noChangeArrowheads="1"/>
          </p:cNvSpPr>
          <p:nvPr/>
        </p:nvSpPr>
        <p:spPr bwMode="auto">
          <a:xfrm>
            <a:off x="2316163" y="1346200"/>
            <a:ext cx="541337" cy="6350"/>
          </a:xfrm>
          <a:prstGeom prst="rect">
            <a:avLst/>
          </a:prstGeom>
          <a:solidFill>
            <a:srgbClr val="0000FF"/>
          </a:solidFill>
          <a:ln w="9525">
            <a:noFill/>
            <a:miter lim="800000"/>
            <a:headEnd/>
            <a:tailEnd/>
          </a:ln>
        </p:spPr>
        <p:txBody>
          <a:bodyPr/>
          <a:lstStyle/>
          <a:p>
            <a:endParaRPr lang="es-ES"/>
          </a:p>
        </p:txBody>
      </p:sp>
      <p:sp>
        <p:nvSpPr>
          <p:cNvPr id="164895" name="Rectangle 31"/>
          <p:cNvSpPr>
            <a:spLocks noChangeArrowheads="1"/>
          </p:cNvSpPr>
          <p:nvPr/>
        </p:nvSpPr>
        <p:spPr bwMode="auto">
          <a:xfrm>
            <a:off x="2887663" y="12239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96" name="Rectangle 32"/>
          <p:cNvSpPr>
            <a:spLocks noChangeArrowheads="1"/>
          </p:cNvSpPr>
          <p:nvPr/>
        </p:nvSpPr>
        <p:spPr bwMode="auto">
          <a:xfrm>
            <a:off x="2305050" y="136207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897" name="Rectangle 33"/>
          <p:cNvSpPr>
            <a:spLocks noChangeArrowheads="1"/>
          </p:cNvSpPr>
          <p:nvPr/>
        </p:nvSpPr>
        <p:spPr bwMode="auto">
          <a:xfrm>
            <a:off x="2397125" y="1363663"/>
            <a:ext cx="3671888" cy="171450"/>
          </a:xfrm>
          <a:prstGeom prst="rect">
            <a:avLst/>
          </a:prstGeom>
          <a:noFill/>
          <a:ln w="9525">
            <a:noFill/>
            <a:miter lim="800000"/>
            <a:headEnd/>
            <a:tailEnd/>
          </a:ln>
        </p:spPr>
        <p:txBody>
          <a:bodyPr wrap="none" lIns="0" tIns="0" rIns="0" bIns="0">
            <a:spAutoFit/>
          </a:bodyPr>
          <a:lstStyle/>
          <a:p>
            <a:r>
              <a:rPr lang="es-ES" sz="1000">
                <a:solidFill>
                  <a:srgbClr val="000000"/>
                </a:solidFill>
              </a:rPr>
              <a:t> Primer Paso para Realizar Pasantías. El primer paso consiste en visitar</a:t>
            </a:r>
            <a:endParaRPr lang="es-ES"/>
          </a:p>
        </p:txBody>
      </p:sp>
      <p:sp>
        <p:nvSpPr>
          <p:cNvPr id="164898" name="Rectangle 34"/>
          <p:cNvSpPr>
            <a:spLocks noChangeArrowheads="1"/>
          </p:cNvSpPr>
          <p:nvPr/>
        </p:nvSpPr>
        <p:spPr bwMode="auto">
          <a:xfrm>
            <a:off x="6448425" y="13636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899" name="Rectangle 35"/>
          <p:cNvSpPr>
            <a:spLocks noChangeArrowheads="1"/>
          </p:cNvSpPr>
          <p:nvPr/>
        </p:nvSpPr>
        <p:spPr bwMode="auto">
          <a:xfrm>
            <a:off x="2305050" y="1503363"/>
            <a:ext cx="174625" cy="171450"/>
          </a:xfrm>
          <a:prstGeom prst="rect">
            <a:avLst/>
          </a:prstGeom>
          <a:noFill/>
          <a:ln w="9525">
            <a:noFill/>
            <a:miter lim="800000"/>
            <a:headEnd/>
            <a:tailEnd/>
          </a:ln>
        </p:spPr>
        <p:txBody>
          <a:bodyPr wrap="none" lIns="0" tIns="0" rIns="0" bIns="0">
            <a:spAutoFit/>
          </a:bodyPr>
          <a:lstStyle/>
          <a:p>
            <a:r>
              <a:rPr lang="es-ES" sz="1000">
                <a:solidFill>
                  <a:srgbClr val="000000"/>
                </a:solidFill>
              </a:rPr>
              <a:t>el </a:t>
            </a:r>
            <a:endParaRPr lang="es-ES"/>
          </a:p>
        </p:txBody>
      </p:sp>
      <p:sp>
        <p:nvSpPr>
          <p:cNvPr id="164900" name="Rectangle 36"/>
          <p:cNvSpPr>
            <a:spLocks noChangeArrowheads="1"/>
          </p:cNvSpPr>
          <p:nvPr/>
        </p:nvSpPr>
        <p:spPr bwMode="auto">
          <a:xfrm>
            <a:off x="2513013" y="1501775"/>
            <a:ext cx="571500" cy="173038"/>
          </a:xfrm>
          <a:prstGeom prst="rect">
            <a:avLst/>
          </a:prstGeom>
          <a:noFill/>
          <a:ln w="9525">
            <a:noFill/>
            <a:miter lim="800000"/>
            <a:headEnd/>
            <a:tailEnd/>
          </a:ln>
        </p:spPr>
        <p:txBody>
          <a:bodyPr wrap="none" lIns="0" tIns="0" rIns="0" bIns="0">
            <a:spAutoFit/>
          </a:bodyPr>
          <a:lstStyle/>
          <a:p>
            <a:r>
              <a:rPr lang="es-ES" sz="1000" b="1">
                <a:solidFill>
                  <a:srgbClr val="000000"/>
                </a:solidFill>
              </a:rPr>
              <a:t>consejero</a:t>
            </a:r>
            <a:endParaRPr lang="es-ES"/>
          </a:p>
        </p:txBody>
      </p:sp>
      <p:sp>
        <p:nvSpPr>
          <p:cNvPr id="164901" name="Rectangle 37"/>
          <p:cNvSpPr>
            <a:spLocks noChangeArrowheads="1"/>
          </p:cNvSpPr>
          <p:nvPr/>
        </p:nvSpPr>
        <p:spPr bwMode="auto">
          <a:xfrm>
            <a:off x="3005138" y="15033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02" name="Rectangle 38"/>
          <p:cNvSpPr>
            <a:spLocks noChangeArrowheads="1"/>
          </p:cNvSpPr>
          <p:nvPr/>
        </p:nvSpPr>
        <p:spPr bwMode="auto">
          <a:xfrm>
            <a:off x="3124200" y="1501775"/>
            <a:ext cx="627063"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4903" name="Rectangle 39"/>
          <p:cNvSpPr>
            <a:spLocks noChangeArrowheads="1"/>
          </p:cNvSpPr>
          <p:nvPr/>
        </p:nvSpPr>
        <p:spPr bwMode="auto">
          <a:xfrm>
            <a:off x="3671888" y="1503363"/>
            <a:ext cx="2120900" cy="171450"/>
          </a:xfrm>
          <a:prstGeom prst="rect">
            <a:avLst/>
          </a:prstGeom>
          <a:noFill/>
          <a:ln w="9525">
            <a:noFill/>
            <a:miter lim="800000"/>
            <a:headEnd/>
            <a:tailEnd/>
          </a:ln>
        </p:spPr>
        <p:txBody>
          <a:bodyPr wrap="none" lIns="0" tIns="0" rIns="0" bIns="0">
            <a:spAutoFit/>
          </a:bodyPr>
          <a:lstStyle/>
          <a:p>
            <a:r>
              <a:rPr lang="es-ES" sz="1000">
                <a:solidFill>
                  <a:srgbClr val="000000"/>
                </a:solidFill>
              </a:rPr>
              <a:t> para discutir los objetivos de la carrera. </a:t>
            </a:r>
            <a:endParaRPr lang="es-ES"/>
          </a:p>
        </p:txBody>
      </p:sp>
      <p:sp>
        <p:nvSpPr>
          <p:cNvPr id="164904" name="Rectangle 40"/>
          <p:cNvSpPr>
            <a:spLocks noChangeArrowheads="1"/>
          </p:cNvSpPr>
          <p:nvPr/>
        </p:nvSpPr>
        <p:spPr bwMode="auto">
          <a:xfrm>
            <a:off x="6356350" y="150177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905" name="Rectangle 41"/>
          <p:cNvSpPr>
            <a:spLocks noChangeArrowheads="1"/>
          </p:cNvSpPr>
          <p:nvPr/>
        </p:nvSpPr>
        <p:spPr bwMode="auto">
          <a:xfrm>
            <a:off x="6448425" y="15033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06" name="Rectangle 42"/>
          <p:cNvSpPr>
            <a:spLocks noChangeArrowheads="1"/>
          </p:cNvSpPr>
          <p:nvPr/>
        </p:nvSpPr>
        <p:spPr bwMode="auto">
          <a:xfrm>
            <a:off x="6478588" y="15033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07" name="Rectangle 43"/>
          <p:cNvSpPr>
            <a:spLocks noChangeArrowheads="1"/>
          </p:cNvSpPr>
          <p:nvPr/>
        </p:nvSpPr>
        <p:spPr bwMode="auto">
          <a:xfrm>
            <a:off x="2305050" y="1643063"/>
            <a:ext cx="2200275" cy="152400"/>
          </a:xfrm>
          <a:prstGeom prst="rect">
            <a:avLst/>
          </a:prstGeom>
          <a:noFill/>
          <a:ln w="9525">
            <a:noFill/>
            <a:miter lim="800000"/>
            <a:headEnd/>
            <a:tailEnd/>
          </a:ln>
        </p:spPr>
        <p:txBody>
          <a:bodyPr wrap="none" lIns="0" tIns="0" rIns="0" bIns="0">
            <a:spAutoFit/>
          </a:bodyPr>
          <a:lstStyle/>
          <a:p>
            <a:r>
              <a:rPr lang="es-ES" sz="1000">
                <a:solidFill>
                  <a:srgbClr val="006600"/>
                </a:solidFill>
              </a:rPr>
              <a:t>http://www.crk.umn.edu/academics/AgBus</a:t>
            </a:r>
            <a:endParaRPr lang="es-ES"/>
          </a:p>
        </p:txBody>
      </p:sp>
      <p:sp>
        <p:nvSpPr>
          <p:cNvPr id="164908" name="Rectangle 44"/>
          <p:cNvSpPr>
            <a:spLocks noChangeArrowheads="1"/>
          </p:cNvSpPr>
          <p:nvPr/>
        </p:nvSpPr>
        <p:spPr bwMode="auto">
          <a:xfrm>
            <a:off x="4411663" y="1643063"/>
            <a:ext cx="93662" cy="171450"/>
          </a:xfrm>
          <a:prstGeom prst="rect">
            <a:avLst/>
          </a:prstGeom>
          <a:noFill/>
          <a:ln w="9525">
            <a:noFill/>
            <a:miter lim="800000"/>
            <a:headEnd/>
            <a:tailEnd/>
          </a:ln>
        </p:spPr>
        <p:txBody>
          <a:bodyPr wrap="none" lIns="0" tIns="0" rIns="0" bIns="0">
            <a:spAutoFit/>
          </a:bodyPr>
          <a:lstStyle/>
          <a:p>
            <a:r>
              <a:rPr lang="es-ES" sz="1000">
                <a:solidFill>
                  <a:srgbClr val="006600"/>
                </a:solidFill>
              </a:rPr>
              <a:t>-</a:t>
            </a:r>
            <a:endParaRPr lang="es-ES"/>
          </a:p>
        </p:txBody>
      </p:sp>
      <p:sp>
        <p:nvSpPr>
          <p:cNvPr id="164909" name="Rectangle 45"/>
          <p:cNvSpPr>
            <a:spLocks noChangeArrowheads="1"/>
          </p:cNvSpPr>
          <p:nvPr/>
        </p:nvSpPr>
        <p:spPr bwMode="auto">
          <a:xfrm>
            <a:off x="4452938" y="1643063"/>
            <a:ext cx="941387" cy="152400"/>
          </a:xfrm>
          <a:prstGeom prst="rect">
            <a:avLst/>
          </a:prstGeom>
          <a:noFill/>
          <a:ln w="9525">
            <a:noFill/>
            <a:miter lim="800000"/>
            <a:headEnd/>
            <a:tailEnd/>
          </a:ln>
        </p:spPr>
        <p:txBody>
          <a:bodyPr wrap="none" lIns="0" tIns="0" rIns="0" bIns="0">
            <a:spAutoFit/>
          </a:bodyPr>
          <a:lstStyle/>
          <a:p>
            <a:r>
              <a:rPr lang="es-ES" sz="1000">
                <a:solidFill>
                  <a:srgbClr val="006600"/>
                </a:solidFill>
              </a:rPr>
              <a:t>sp/Internships.htm</a:t>
            </a:r>
            <a:endParaRPr lang="es-ES"/>
          </a:p>
        </p:txBody>
      </p:sp>
      <p:sp>
        <p:nvSpPr>
          <p:cNvPr id="164910" name="Rectangle 46"/>
          <p:cNvSpPr>
            <a:spLocks noChangeArrowheads="1"/>
          </p:cNvSpPr>
          <p:nvPr/>
        </p:nvSpPr>
        <p:spPr bwMode="auto">
          <a:xfrm>
            <a:off x="5356225" y="1643063"/>
            <a:ext cx="1460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11" name="Rectangle 47"/>
          <p:cNvSpPr>
            <a:spLocks noChangeArrowheads="1"/>
          </p:cNvSpPr>
          <p:nvPr/>
        </p:nvSpPr>
        <p:spPr bwMode="auto">
          <a:xfrm>
            <a:off x="5446713" y="16430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12" name="Rectangle 48"/>
          <p:cNvSpPr>
            <a:spLocks noChangeArrowheads="1"/>
          </p:cNvSpPr>
          <p:nvPr/>
        </p:nvSpPr>
        <p:spPr bwMode="auto">
          <a:xfrm>
            <a:off x="2133600" y="17827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13" name="Rectangle 49"/>
          <p:cNvSpPr>
            <a:spLocks noChangeArrowheads="1"/>
          </p:cNvSpPr>
          <p:nvPr/>
        </p:nvSpPr>
        <p:spPr bwMode="auto">
          <a:xfrm>
            <a:off x="2133600" y="1924050"/>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13.</a:t>
            </a:r>
            <a:endParaRPr lang="es-ES"/>
          </a:p>
        </p:txBody>
      </p:sp>
      <p:sp>
        <p:nvSpPr>
          <p:cNvPr id="164914" name="Rectangle 50"/>
          <p:cNvSpPr>
            <a:spLocks noChangeArrowheads="1"/>
          </p:cNvSpPr>
          <p:nvPr/>
        </p:nvSpPr>
        <p:spPr bwMode="auto">
          <a:xfrm>
            <a:off x="2224088" y="19240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15" name="Rectangle 51"/>
          <p:cNvSpPr>
            <a:spLocks noChangeArrowheads="1"/>
          </p:cNvSpPr>
          <p:nvPr/>
        </p:nvSpPr>
        <p:spPr bwMode="auto">
          <a:xfrm>
            <a:off x="2316163" y="1924050"/>
            <a:ext cx="684212" cy="171450"/>
          </a:xfrm>
          <a:prstGeom prst="rect">
            <a:avLst/>
          </a:prstGeom>
          <a:noFill/>
          <a:ln w="9525">
            <a:noFill/>
            <a:miter lim="800000"/>
            <a:headEnd/>
            <a:tailEnd/>
          </a:ln>
        </p:spPr>
        <p:txBody>
          <a:bodyPr wrap="none" lIns="0" tIns="0" rIns="0" bIns="0">
            <a:spAutoFit/>
          </a:bodyPr>
          <a:lstStyle/>
          <a:p>
            <a:r>
              <a:rPr lang="es-ES" sz="1000">
                <a:solidFill>
                  <a:srgbClr val="000000"/>
                </a:solidFill>
              </a:rPr>
              <a:t>Orientación </a:t>
            </a:r>
            <a:endParaRPr lang="es-ES"/>
          </a:p>
        </p:txBody>
      </p:sp>
      <p:sp>
        <p:nvSpPr>
          <p:cNvPr id="164916" name="Rectangle 52"/>
          <p:cNvSpPr>
            <a:spLocks noChangeArrowheads="1"/>
          </p:cNvSpPr>
          <p:nvPr/>
        </p:nvSpPr>
        <p:spPr bwMode="auto">
          <a:xfrm>
            <a:off x="2921000" y="1924050"/>
            <a:ext cx="655638" cy="171450"/>
          </a:xfrm>
          <a:prstGeom prst="rect">
            <a:avLst/>
          </a:prstGeom>
          <a:noFill/>
          <a:ln w="9525">
            <a:noFill/>
            <a:miter lim="800000"/>
            <a:headEnd/>
            <a:tailEnd/>
          </a:ln>
        </p:spPr>
        <p:txBody>
          <a:bodyPr wrap="none" lIns="0" tIns="0" rIns="0" bIns="0">
            <a:spAutoFit/>
          </a:bodyPr>
          <a:lstStyle/>
          <a:p>
            <a:r>
              <a:rPr lang="es-ES" sz="1000">
                <a:solidFill>
                  <a:srgbClr val="000000"/>
                </a:solidFill>
              </a:rPr>
              <a:t>Académica.</a:t>
            </a:r>
            <a:endParaRPr lang="es-ES"/>
          </a:p>
        </p:txBody>
      </p:sp>
      <p:sp>
        <p:nvSpPr>
          <p:cNvPr id="164917" name="Rectangle 53"/>
          <p:cNvSpPr>
            <a:spLocks noChangeArrowheads="1"/>
          </p:cNvSpPr>
          <p:nvPr/>
        </p:nvSpPr>
        <p:spPr bwMode="auto">
          <a:xfrm>
            <a:off x="3498850" y="19240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18" name="Rectangle 54"/>
          <p:cNvSpPr>
            <a:spLocks noChangeArrowheads="1"/>
          </p:cNvSpPr>
          <p:nvPr/>
        </p:nvSpPr>
        <p:spPr bwMode="auto">
          <a:xfrm>
            <a:off x="2133600" y="2063750"/>
            <a:ext cx="2592388" cy="152400"/>
          </a:xfrm>
          <a:prstGeom prst="rect">
            <a:avLst/>
          </a:prstGeom>
          <a:noFill/>
          <a:ln w="9525">
            <a:noFill/>
            <a:miter lim="800000"/>
            <a:headEnd/>
            <a:tailEnd/>
          </a:ln>
        </p:spPr>
        <p:txBody>
          <a:bodyPr wrap="none" lIns="0" tIns="0" rIns="0" bIns="0">
            <a:spAutoFit/>
          </a:bodyPr>
          <a:lstStyle/>
          <a:p>
            <a:r>
              <a:rPr lang="es-ES" sz="1000">
                <a:solidFill>
                  <a:srgbClr val="000000"/>
                </a:solidFill>
              </a:rPr>
              <a:t>      Todos los estudiantes tienen asignado un “cons</a:t>
            </a:r>
            <a:endParaRPr lang="es-ES"/>
          </a:p>
        </p:txBody>
      </p:sp>
      <p:sp>
        <p:nvSpPr>
          <p:cNvPr id="164919" name="Rectangle 55"/>
          <p:cNvSpPr>
            <a:spLocks noChangeArrowheads="1"/>
          </p:cNvSpPr>
          <p:nvPr/>
        </p:nvSpPr>
        <p:spPr bwMode="auto">
          <a:xfrm>
            <a:off x="4614863" y="2063750"/>
            <a:ext cx="1744662" cy="152400"/>
          </a:xfrm>
          <a:prstGeom prst="rect">
            <a:avLst/>
          </a:prstGeom>
          <a:noFill/>
          <a:ln w="9525">
            <a:noFill/>
            <a:miter lim="800000"/>
            <a:headEnd/>
            <a:tailEnd/>
          </a:ln>
        </p:spPr>
        <p:txBody>
          <a:bodyPr wrap="none" lIns="0" tIns="0" rIns="0" bIns="0">
            <a:spAutoFit/>
          </a:bodyPr>
          <a:lstStyle/>
          <a:p>
            <a:r>
              <a:rPr lang="es-ES" sz="1000">
                <a:solidFill>
                  <a:srgbClr val="000000"/>
                </a:solidFill>
              </a:rPr>
              <a:t>ejero académico” (profesor) que   </a:t>
            </a:r>
            <a:endParaRPr lang="es-ES"/>
          </a:p>
        </p:txBody>
      </p:sp>
      <p:sp>
        <p:nvSpPr>
          <p:cNvPr id="164920" name="Rectangle 56"/>
          <p:cNvSpPr>
            <a:spLocks noChangeArrowheads="1"/>
          </p:cNvSpPr>
          <p:nvPr/>
        </p:nvSpPr>
        <p:spPr bwMode="auto">
          <a:xfrm>
            <a:off x="6278563" y="20637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21" name="Rectangle 57"/>
          <p:cNvSpPr>
            <a:spLocks noChangeArrowheads="1"/>
          </p:cNvSpPr>
          <p:nvPr/>
        </p:nvSpPr>
        <p:spPr bwMode="auto">
          <a:xfrm>
            <a:off x="2133600" y="2203450"/>
            <a:ext cx="4384675" cy="171450"/>
          </a:xfrm>
          <a:prstGeom prst="rect">
            <a:avLst/>
          </a:prstGeom>
          <a:noFill/>
          <a:ln w="9525">
            <a:noFill/>
            <a:miter lim="800000"/>
            <a:headEnd/>
            <a:tailEnd/>
          </a:ln>
        </p:spPr>
        <p:txBody>
          <a:bodyPr wrap="none" lIns="0" tIns="0" rIns="0" bIns="0">
            <a:spAutoFit/>
          </a:bodyPr>
          <a:lstStyle/>
          <a:p>
            <a:r>
              <a:rPr lang="es-ES" sz="1000">
                <a:solidFill>
                  <a:srgbClr val="000000"/>
                </a:solidFill>
              </a:rPr>
              <a:t>       brinda orientación y da recomendaciones sobre los cursos que debe tomar, sus ...</a:t>
            </a:r>
            <a:endParaRPr lang="es-ES"/>
          </a:p>
        </p:txBody>
      </p:sp>
      <p:sp>
        <p:nvSpPr>
          <p:cNvPr id="164922" name="Rectangle 58"/>
          <p:cNvSpPr>
            <a:spLocks noChangeArrowheads="1"/>
          </p:cNvSpPr>
          <p:nvPr/>
        </p:nvSpPr>
        <p:spPr bwMode="auto">
          <a:xfrm>
            <a:off x="6275388" y="22034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23" name="Rectangle 59"/>
          <p:cNvSpPr>
            <a:spLocks noChangeArrowheads="1"/>
          </p:cNvSpPr>
          <p:nvPr/>
        </p:nvSpPr>
        <p:spPr bwMode="auto">
          <a:xfrm>
            <a:off x="2133600" y="2343150"/>
            <a:ext cx="24130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24" name="Rectangle 60"/>
          <p:cNvSpPr>
            <a:spLocks noChangeArrowheads="1"/>
          </p:cNvSpPr>
          <p:nvPr/>
        </p:nvSpPr>
        <p:spPr bwMode="auto">
          <a:xfrm>
            <a:off x="2316163" y="23431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25" name="Rectangle 61"/>
          <p:cNvSpPr>
            <a:spLocks noChangeArrowheads="1"/>
          </p:cNvSpPr>
          <p:nvPr/>
        </p:nvSpPr>
        <p:spPr bwMode="auto">
          <a:xfrm>
            <a:off x="2346325" y="2343150"/>
            <a:ext cx="2963863" cy="152400"/>
          </a:xfrm>
          <a:prstGeom prst="rect">
            <a:avLst/>
          </a:prstGeom>
          <a:noFill/>
          <a:ln w="9525">
            <a:noFill/>
            <a:miter lim="800000"/>
            <a:headEnd/>
            <a:tailEnd/>
          </a:ln>
        </p:spPr>
        <p:txBody>
          <a:bodyPr wrap="none" lIns="0" tIns="0" rIns="0" bIns="0">
            <a:spAutoFit/>
          </a:bodyPr>
          <a:lstStyle/>
          <a:p>
            <a:r>
              <a:rPr lang="es-ES" sz="1000">
                <a:solidFill>
                  <a:srgbClr val="0000FF"/>
                </a:solidFill>
              </a:rPr>
              <a:t>http://ponce.inter.edu/nhp/interweb/OrientacionAcad.html</a:t>
            </a:r>
            <a:endParaRPr lang="es-ES"/>
          </a:p>
        </p:txBody>
      </p:sp>
      <p:sp>
        <p:nvSpPr>
          <p:cNvPr id="164926" name="Rectangle 62"/>
          <p:cNvSpPr>
            <a:spLocks noChangeArrowheads="1"/>
          </p:cNvSpPr>
          <p:nvPr/>
        </p:nvSpPr>
        <p:spPr bwMode="auto">
          <a:xfrm>
            <a:off x="2346325" y="2466975"/>
            <a:ext cx="2836863" cy="4763"/>
          </a:xfrm>
          <a:prstGeom prst="rect">
            <a:avLst/>
          </a:prstGeom>
          <a:solidFill>
            <a:srgbClr val="0000FF"/>
          </a:solidFill>
          <a:ln w="9525">
            <a:noFill/>
            <a:miter lim="800000"/>
            <a:headEnd/>
            <a:tailEnd/>
          </a:ln>
        </p:spPr>
        <p:txBody>
          <a:bodyPr/>
          <a:lstStyle/>
          <a:p>
            <a:endParaRPr lang="es-ES"/>
          </a:p>
        </p:txBody>
      </p:sp>
      <p:sp>
        <p:nvSpPr>
          <p:cNvPr id="164927" name="Rectangle 63"/>
          <p:cNvSpPr>
            <a:spLocks noChangeArrowheads="1"/>
          </p:cNvSpPr>
          <p:nvPr/>
        </p:nvSpPr>
        <p:spPr bwMode="auto">
          <a:xfrm>
            <a:off x="5183188" y="23431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28" name="Rectangle 64"/>
          <p:cNvSpPr>
            <a:spLocks noChangeArrowheads="1"/>
          </p:cNvSpPr>
          <p:nvPr/>
        </p:nvSpPr>
        <p:spPr bwMode="auto">
          <a:xfrm>
            <a:off x="2133600" y="248285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29" name="Rectangle 65"/>
          <p:cNvSpPr>
            <a:spLocks noChangeArrowheads="1"/>
          </p:cNvSpPr>
          <p:nvPr/>
        </p:nvSpPr>
        <p:spPr bwMode="auto">
          <a:xfrm>
            <a:off x="2133600" y="2624138"/>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14.</a:t>
            </a:r>
            <a:endParaRPr lang="es-ES"/>
          </a:p>
        </p:txBody>
      </p:sp>
      <p:sp>
        <p:nvSpPr>
          <p:cNvPr id="164930" name="Rectangle 66"/>
          <p:cNvSpPr>
            <a:spLocks noChangeArrowheads="1"/>
          </p:cNvSpPr>
          <p:nvPr/>
        </p:nvSpPr>
        <p:spPr bwMode="auto">
          <a:xfrm>
            <a:off x="2224088" y="26241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31" name="Rectangle 67"/>
          <p:cNvSpPr>
            <a:spLocks noChangeArrowheads="1"/>
          </p:cNvSpPr>
          <p:nvPr/>
        </p:nvSpPr>
        <p:spPr bwMode="auto">
          <a:xfrm>
            <a:off x="2316163" y="2624138"/>
            <a:ext cx="1009650" cy="152400"/>
          </a:xfrm>
          <a:prstGeom prst="rect">
            <a:avLst/>
          </a:prstGeom>
          <a:noFill/>
          <a:ln w="9525">
            <a:noFill/>
            <a:miter lim="800000"/>
            <a:headEnd/>
            <a:tailEnd/>
          </a:ln>
        </p:spPr>
        <p:txBody>
          <a:bodyPr wrap="none" lIns="0" tIns="0" rIns="0" bIns="0">
            <a:spAutoFit/>
          </a:bodyPr>
          <a:lstStyle/>
          <a:p>
            <a:r>
              <a:rPr lang="es-ES" sz="1000">
                <a:solidFill>
                  <a:srgbClr val="0000FF"/>
                </a:solidFill>
              </a:rPr>
              <a:t>Untitled Document </a:t>
            </a:r>
            <a:endParaRPr lang="es-ES"/>
          </a:p>
        </p:txBody>
      </p:sp>
      <p:sp>
        <p:nvSpPr>
          <p:cNvPr id="164932" name="Rectangle 68"/>
          <p:cNvSpPr>
            <a:spLocks noChangeArrowheads="1"/>
          </p:cNvSpPr>
          <p:nvPr/>
        </p:nvSpPr>
        <p:spPr bwMode="auto">
          <a:xfrm>
            <a:off x="2316163" y="2746375"/>
            <a:ext cx="4132262" cy="6350"/>
          </a:xfrm>
          <a:prstGeom prst="rect">
            <a:avLst/>
          </a:prstGeom>
          <a:solidFill>
            <a:srgbClr val="0000FF"/>
          </a:solidFill>
          <a:ln w="9525">
            <a:noFill/>
            <a:miter lim="800000"/>
            <a:headEnd/>
            <a:tailEnd/>
          </a:ln>
        </p:spPr>
        <p:txBody>
          <a:bodyPr/>
          <a:lstStyle/>
          <a:p>
            <a:endParaRPr lang="es-ES"/>
          </a:p>
        </p:txBody>
      </p:sp>
      <p:sp>
        <p:nvSpPr>
          <p:cNvPr id="164933" name="Rectangle 69"/>
          <p:cNvSpPr>
            <a:spLocks noChangeArrowheads="1"/>
          </p:cNvSpPr>
          <p:nvPr/>
        </p:nvSpPr>
        <p:spPr bwMode="auto">
          <a:xfrm>
            <a:off x="6478588" y="26241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34" name="Rectangle 70"/>
          <p:cNvSpPr>
            <a:spLocks noChangeArrowheads="1"/>
          </p:cNvSpPr>
          <p:nvPr/>
        </p:nvSpPr>
        <p:spPr bwMode="auto">
          <a:xfrm>
            <a:off x="2305050" y="2762250"/>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935" name="Rectangle 71"/>
          <p:cNvSpPr>
            <a:spLocks noChangeArrowheads="1"/>
          </p:cNvSpPr>
          <p:nvPr/>
        </p:nvSpPr>
        <p:spPr bwMode="auto">
          <a:xfrm>
            <a:off x="2397125" y="2763838"/>
            <a:ext cx="1612900" cy="171450"/>
          </a:xfrm>
          <a:prstGeom prst="rect">
            <a:avLst/>
          </a:prstGeom>
          <a:noFill/>
          <a:ln w="9525">
            <a:noFill/>
            <a:miter lim="800000"/>
            <a:headEnd/>
            <a:tailEnd/>
          </a:ln>
        </p:spPr>
        <p:txBody>
          <a:bodyPr wrap="none" lIns="0" tIns="0" rIns="0" bIns="0">
            <a:spAutoFit/>
          </a:bodyPr>
          <a:lstStyle/>
          <a:p>
            <a:r>
              <a:rPr lang="es-ES" sz="1000">
                <a:solidFill>
                  <a:srgbClr val="000000"/>
                </a:solidFill>
              </a:rPr>
              <a:t> estudiante puede adicionar o r</a:t>
            </a:r>
            <a:endParaRPr lang="es-ES"/>
          </a:p>
        </p:txBody>
      </p:sp>
      <p:sp>
        <p:nvSpPr>
          <p:cNvPr id="164936" name="Rectangle 72"/>
          <p:cNvSpPr>
            <a:spLocks noChangeArrowheads="1"/>
          </p:cNvSpPr>
          <p:nvPr/>
        </p:nvSpPr>
        <p:spPr bwMode="auto">
          <a:xfrm>
            <a:off x="3960813" y="2763838"/>
            <a:ext cx="2527300" cy="152400"/>
          </a:xfrm>
          <a:prstGeom prst="rect">
            <a:avLst/>
          </a:prstGeom>
          <a:noFill/>
          <a:ln w="9525">
            <a:noFill/>
            <a:miter lim="800000"/>
            <a:headEnd/>
            <a:tailEnd/>
          </a:ln>
        </p:spPr>
        <p:txBody>
          <a:bodyPr wrap="none" lIns="0" tIns="0" rIns="0" bIns="0">
            <a:spAutoFit/>
          </a:bodyPr>
          <a:lstStyle/>
          <a:p>
            <a:r>
              <a:rPr lang="es-ES" sz="1000">
                <a:solidFill>
                  <a:srgbClr val="000000"/>
                </a:solidFill>
              </a:rPr>
              <a:t>etirar cursos de su programa semestral durante el </a:t>
            </a:r>
            <a:endParaRPr lang="es-ES"/>
          </a:p>
        </p:txBody>
      </p:sp>
      <p:sp>
        <p:nvSpPr>
          <p:cNvPr id="164937" name="Rectangle 73"/>
          <p:cNvSpPr>
            <a:spLocks noChangeArrowheads="1"/>
          </p:cNvSpPr>
          <p:nvPr/>
        </p:nvSpPr>
        <p:spPr bwMode="auto">
          <a:xfrm>
            <a:off x="2305050" y="2901950"/>
            <a:ext cx="2767013" cy="171450"/>
          </a:xfrm>
          <a:prstGeom prst="rect">
            <a:avLst/>
          </a:prstGeom>
          <a:noFill/>
          <a:ln w="9525">
            <a:noFill/>
            <a:miter lim="800000"/>
            <a:headEnd/>
            <a:tailEnd/>
          </a:ln>
        </p:spPr>
        <p:txBody>
          <a:bodyPr wrap="none" lIns="0" tIns="0" rIns="0" bIns="0">
            <a:spAutoFit/>
          </a:bodyPr>
          <a:lstStyle/>
          <a:p>
            <a:r>
              <a:rPr lang="es-ES" sz="1000">
                <a:solidFill>
                  <a:srgbClr val="000000"/>
                </a:solidFill>
              </a:rPr>
              <a:t>período señalado para ello, previa autorización de su </a:t>
            </a:r>
            <a:endParaRPr lang="es-ES"/>
          </a:p>
        </p:txBody>
      </p:sp>
      <p:sp>
        <p:nvSpPr>
          <p:cNvPr id="164938" name="Rectangle 74"/>
          <p:cNvSpPr>
            <a:spLocks noChangeArrowheads="1"/>
          </p:cNvSpPr>
          <p:nvPr/>
        </p:nvSpPr>
        <p:spPr bwMode="auto">
          <a:xfrm>
            <a:off x="5157788" y="2900363"/>
            <a:ext cx="571500" cy="173037"/>
          </a:xfrm>
          <a:prstGeom prst="rect">
            <a:avLst/>
          </a:prstGeom>
          <a:noFill/>
          <a:ln w="9525">
            <a:noFill/>
            <a:miter lim="800000"/>
            <a:headEnd/>
            <a:tailEnd/>
          </a:ln>
        </p:spPr>
        <p:txBody>
          <a:bodyPr wrap="none" lIns="0" tIns="0" rIns="0" bIns="0">
            <a:spAutoFit/>
          </a:bodyPr>
          <a:lstStyle/>
          <a:p>
            <a:r>
              <a:rPr lang="es-ES" sz="1000" b="1">
                <a:solidFill>
                  <a:srgbClr val="000000"/>
                </a:solidFill>
              </a:rPr>
              <a:t>consejero</a:t>
            </a:r>
            <a:endParaRPr lang="es-ES"/>
          </a:p>
        </p:txBody>
      </p:sp>
      <p:sp>
        <p:nvSpPr>
          <p:cNvPr id="164939" name="Rectangle 75"/>
          <p:cNvSpPr>
            <a:spLocks noChangeArrowheads="1"/>
          </p:cNvSpPr>
          <p:nvPr/>
        </p:nvSpPr>
        <p:spPr bwMode="auto">
          <a:xfrm>
            <a:off x="5653088" y="29019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40" name="Rectangle 76"/>
          <p:cNvSpPr>
            <a:spLocks noChangeArrowheads="1"/>
          </p:cNvSpPr>
          <p:nvPr/>
        </p:nvSpPr>
        <p:spPr bwMode="auto">
          <a:xfrm>
            <a:off x="5715000" y="2900363"/>
            <a:ext cx="627063" cy="173037"/>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4941" name="Rectangle 77"/>
          <p:cNvSpPr>
            <a:spLocks noChangeArrowheads="1"/>
          </p:cNvSpPr>
          <p:nvPr/>
        </p:nvSpPr>
        <p:spPr bwMode="auto">
          <a:xfrm>
            <a:off x="6262688" y="2901950"/>
            <a:ext cx="11430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42" name="Rectangle 78"/>
          <p:cNvSpPr>
            <a:spLocks noChangeArrowheads="1"/>
          </p:cNvSpPr>
          <p:nvPr/>
        </p:nvSpPr>
        <p:spPr bwMode="auto">
          <a:xfrm>
            <a:off x="6356350" y="2900363"/>
            <a:ext cx="149225" cy="173037"/>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943" name="Rectangle 79"/>
          <p:cNvSpPr>
            <a:spLocks noChangeArrowheads="1"/>
          </p:cNvSpPr>
          <p:nvPr/>
        </p:nvSpPr>
        <p:spPr bwMode="auto">
          <a:xfrm>
            <a:off x="6448425" y="29019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44" name="Rectangle 80"/>
          <p:cNvSpPr>
            <a:spLocks noChangeArrowheads="1"/>
          </p:cNvSpPr>
          <p:nvPr/>
        </p:nvSpPr>
        <p:spPr bwMode="auto">
          <a:xfrm>
            <a:off x="6477000" y="29019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45" name="Rectangle 81"/>
          <p:cNvSpPr>
            <a:spLocks noChangeArrowheads="1"/>
          </p:cNvSpPr>
          <p:nvPr/>
        </p:nvSpPr>
        <p:spPr bwMode="auto">
          <a:xfrm>
            <a:off x="2305050" y="3043238"/>
            <a:ext cx="1747838" cy="152400"/>
          </a:xfrm>
          <a:prstGeom prst="rect">
            <a:avLst/>
          </a:prstGeom>
          <a:noFill/>
          <a:ln w="9525">
            <a:noFill/>
            <a:miter lim="800000"/>
            <a:headEnd/>
            <a:tailEnd/>
          </a:ln>
        </p:spPr>
        <p:txBody>
          <a:bodyPr wrap="none" lIns="0" tIns="0" rIns="0" bIns="0">
            <a:spAutoFit/>
          </a:bodyPr>
          <a:lstStyle/>
          <a:p>
            <a:r>
              <a:rPr lang="es-ES" sz="1000">
                <a:solidFill>
                  <a:srgbClr val="0000FF"/>
                </a:solidFill>
              </a:rPr>
              <a:t>http://www.uniandes.edu.co/home</a:t>
            </a:r>
            <a:endParaRPr lang="es-ES"/>
          </a:p>
        </p:txBody>
      </p:sp>
      <p:sp>
        <p:nvSpPr>
          <p:cNvPr id="164946" name="Rectangle 82"/>
          <p:cNvSpPr>
            <a:spLocks noChangeArrowheads="1"/>
          </p:cNvSpPr>
          <p:nvPr/>
        </p:nvSpPr>
        <p:spPr bwMode="auto">
          <a:xfrm>
            <a:off x="3978275" y="3043238"/>
            <a:ext cx="93663" cy="171450"/>
          </a:xfrm>
          <a:prstGeom prst="rect">
            <a:avLst/>
          </a:prstGeom>
          <a:noFill/>
          <a:ln w="9525">
            <a:noFill/>
            <a:miter lim="800000"/>
            <a:headEnd/>
            <a:tailEnd/>
          </a:ln>
        </p:spPr>
        <p:txBody>
          <a:bodyPr wrap="none" lIns="0" tIns="0" rIns="0" bIns="0">
            <a:spAutoFit/>
          </a:bodyPr>
          <a:lstStyle/>
          <a:p>
            <a:r>
              <a:rPr lang="es-ES" sz="1000">
                <a:solidFill>
                  <a:srgbClr val="0000FF"/>
                </a:solidFill>
              </a:rPr>
              <a:t>-</a:t>
            </a:r>
            <a:endParaRPr lang="es-ES"/>
          </a:p>
        </p:txBody>
      </p:sp>
      <p:sp>
        <p:nvSpPr>
          <p:cNvPr id="164947" name="Rectangle 83"/>
          <p:cNvSpPr>
            <a:spLocks noChangeArrowheads="1"/>
          </p:cNvSpPr>
          <p:nvPr/>
        </p:nvSpPr>
        <p:spPr bwMode="auto">
          <a:xfrm>
            <a:off x="2305050" y="3165475"/>
            <a:ext cx="1714500" cy="6350"/>
          </a:xfrm>
          <a:prstGeom prst="rect">
            <a:avLst/>
          </a:prstGeom>
          <a:solidFill>
            <a:srgbClr val="0000FF"/>
          </a:solidFill>
          <a:ln w="9525">
            <a:noFill/>
            <a:miter lim="800000"/>
            <a:headEnd/>
            <a:tailEnd/>
          </a:ln>
        </p:spPr>
        <p:txBody>
          <a:bodyPr/>
          <a:lstStyle/>
          <a:p>
            <a:endParaRPr lang="es-ES"/>
          </a:p>
        </p:txBody>
      </p:sp>
      <p:sp>
        <p:nvSpPr>
          <p:cNvPr id="164948" name="Rectangle 84"/>
          <p:cNvSpPr>
            <a:spLocks noChangeArrowheads="1"/>
          </p:cNvSpPr>
          <p:nvPr/>
        </p:nvSpPr>
        <p:spPr bwMode="auto">
          <a:xfrm>
            <a:off x="2305050" y="3182938"/>
            <a:ext cx="4311650" cy="152400"/>
          </a:xfrm>
          <a:prstGeom prst="rect">
            <a:avLst/>
          </a:prstGeom>
          <a:noFill/>
          <a:ln w="9525">
            <a:noFill/>
            <a:miter lim="800000"/>
            <a:headEnd/>
            <a:tailEnd/>
          </a:ln>
        </p:spPr>
        <p:txBody>
          <a:bodyPr wrap="none" lIns="0" tIns="0" rIns="0" bIns="0">
            <a:spAutoFit/>
          </a:bodyPr>
          <a:lstStyle/>
          <a:p>
            <a:r>
              <a:rPr lang="es-ES" sz="1000">
                <a:solidFill>
                  <a:srgbClr val="0000FF"/>
                </a:solidFill>
              </a:rPr>
              <a:t>visitantes/subtemas_generales/informacionGeneral/reglamento/estudiantes/capitulo7</a:t>
            </a:r>
            <a:endParaRPr lang="es-ES"/>
          </a:p>
        </p:txBody>
      </p:sp>
      <p:sp>
        <p:nvSpPr>
          <p:cNvPr id="164949" name="Rectangle 85"/>
          <p:cNvSpPr>
            <a:spLocks noChangeArrowheads="1"/>
          </p:cNvSpPr>
          <p:nvPr/>
        </p:nvSpPr>
        <p:spPr bwMode="auto">
          <a:xfrm>
            <a:off x="2305050" y="3305175"/>
            <a:ext cx="4125913" cy="6350"/>
          </a:xfrm>
          <a:prstGeom prst="rect">
            <a:avLst/>
          </a:prstGeom>
          <a:solidFill>
            <a:srgbClr val="0000FF"/>
          </a:solidFill>
          <a:ln w="9525">
            <a:noFill/>
            <a:miter lim="800000"/>
            <a:headEnd/>
            <a:tailEnd/>
          </a:ln>
        </p:spPr>
        <p:txBody>
          <a:bodyPr/>
          <a:lstStyle/>
          <a:p>
            <a:endParaRPr lang="es-ES"/>
          </a:p>
        </p:txBody>
      </p:sp>
      <p:sp>
        <p:nvSpPr>
          <p:cNvPr id="164950" name="Rectangle 86"/>
          <p:cNvSpPr>
            <a:spLocks noChangeArrowheads="1"/>
          </p:cNvSpPr>
          <p:nvPr/>
        </p:nvSpPr>
        <p:spPr bwMode="auto">
          <a:xfrm>
            <a:off x="2305050" y="3322638"/>
            <a:ext cx="228600" cy="152400"/>
          </a:xfrm>
          <a:prstGeom prst="rect">
            <a:avLst/>
          </a:prstGeom>
          <a:noFill/>
          <a:ln w="9525">
            <a:noFill/>
            <a:miter lim="800000"/>
            <a:headEnd/>
            <a:tailEnd/>
          </a:ln>
        </p:spPr>
        <p:txBody>
          <a:bodyPr wrap="none" lIns="0" tIns="0" rIns="0" bIns="0">
            <a:spAutoFit/>
          </a:bodyPr>
          <a:lstStyle/>
          <a:p>
            <a:r>
              <a:rPr lang="es-ES" sz="1000">
                <a:solidFill>
                  <a:srgbClr val="0000FF"/>
                </a:solidFill>
              </a:rPr>
              <a:t>.htm</a:t>
            </a:r>
            <a:endParaRPr lang="es-ES"/>
          </a:p>
        </p:txBody>
      </p:sp>
      <p:sp>
        <p:nvSpPr>
          <p:cNvPr id="164951" name="Rectangle 87"/>
          <p:cNvSpPr>
            <a:spLocks noChangeArrowheads="1"/>
          </p:cNvSpPr>
          <p:nvPr/>
        </p:nvSpPr>
        <p:spPr bwMode="auto">
          <a:xfrm>
            <a:off x="2305050" y="3446463"/>
            <a:ext cx="219075" cy="4762"/>
          </a:xfrm>
          <a:prstGeom prst="rect">
            <a:avLst/>
          </a:prstGeom>
          <a:solidFill>
            <a:srgbClr val="0000FF"/>
          </a:solidFill>
          <a:ln w="9525">
            <a:noFill/>
            <a:miter lim="800000"/>
            <a:headEnd/>
            <a:tailEnd/>
          </a:ln>
        </p:spPr>
        <p:txBody>
          <a:bodyPr/>
          <a:lstStyle/>
          <a:p>
            <a:endParaRPr lang="es-ES"/>
          </a:p>
        </p:txBody>
      </p:sp>
      <p:sp>
        <p:nvSpPr>
          <p:cNvPr id="164952" name="Rectangle 88"/>
          <p:cNvSpPr>
            <a:spLocks noChangeArrowheads="1"/>
          </p:cNvSpPr>
          <p:nvPr/>
        </p:nvSpPr>
        <p:spPr bwMode="auto">
          <a:xfrm>
            <a:off x="2524125" y="33226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53" name="Rectangle 89"/>
          <p:cNvSpPr>
            <a:spLocks noChangeArrowheads="1"/>
          </p:cNvSpPr>
          <p:nvPr/>
        </p:nvSpPr>
        <p:spPr bwMode="auto">
          <a:xfrm>
            <a:off x="2554288" y="33226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54" name="Rectangle 90"/>
          <p:cNvSpPr>
            <a:spLocks noChangeArrowheads="1"/>
          </p:cNvSpPr>
          <p:nvPr/>
        </p:nvSpPr>
        <p:spPr bwMode="auto">
          <a:xfrm>
            <a:off x="2133600" y="34623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55" name="Rectangle 91"/>
          <p:cNvSpPr>
            <a:spLocks noChangeArrowheads="1"/>
          </p:cNvSpPr>
          <p:nvPr/>
        </p:nvSpPr>
        <p:spPr bwMode="auto">
          <a:xfrm>
            <a:off x="2133600" y="3602038"/>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15.</a:t>
            </a:r>
            <a:endParaRPr lang="es-ES"/>
          </a:p>
        </p:txBody>
      </p:sp>
      <p:sp>
        <p:nvSpPr>
          <p:cNvPr id="164956" name="Rectangle 92"/>
          <p:cNvSpPr>
            <a:spLocks noChangeArrowheads="1"/>
          </p:cNvSpPr>
          <p:nvPr/>
        </p:nvSpPr>
        <p:spPr bwMode="auto">
          <a:xfrm>
            <a:off x="2224088" y="36020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57" name="Rectangle 93"/>
          <p:cNvSpPr>
            <a:spLocks noChangeArrowheads="1"/>
          </p:cNvSpPr>
          <p:nvPr/>
        </p:nvSpPr>
        <p:spPr bwMode="auto">
          <a:xfrm>
            <a:off x="2316163" y="3602038"/>
            <a:ext cx="3606800" cy="171450"/>
          </a:xfrm>
          <a:prstGeom prst="rect">
            <a:avLst/>
          </a:prstGeom>
          <a:noFill/>
          <a:ln w="9525">
            <a:noFill/>
            <a:miter lim="800000"/>
            <a:headEnd/>
            <a:tailEnd/>
          </a:ln>
        </p:spPr>
        <p:txBody>
          <a:bodyPr wrap="none" lIns="0" tIns="0" rIns="0" bIns="0">
            <a:spAutoFit/>
          </a:bodyPr>
          <a:lstStyle/>
          <a:p>
            <a:r>
              <a:rPr lang="es-ES" sz="1000">
                <a:solidFill>
                  <a:srgbClr val="000000"/>
                </a:solidFill>
              </a:rPr>
              <a:t>Información General. Pontificia Universidad Católica de Puerto Rico.</a:t>
            </a:r>
            <a:endParaRPr lang="es-ES"/>
          </a:p>
        </p:txBody>
      </p:sp>
      <p:sp>
        <p:nvSpPr>
          <p:cNvPr id="164958" name="Rectangle 94"/>
          <p:cNvSpPr>
            <a:spLocks noChangeArrowheads="1"/>
          </p:cNvSpPr>
          <p:nvPr/>
        </p:nvSpPr>
        <p:spPr bwMode="auto">
          <a:xfrm>
            <a:off x="5713413" y="36020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59" name="Rectangle 95"/>
          <p:cNvSpPr>
            <a:spLocks noChangeArrowheads="1"/>
          </p:cNvSpPr>
          <p:nvPr/>
        </p:nvSpPr>
        <p:spPr bwMode="auto">
          <a:xfrm>
            <a:off x="2133600" y="3743325"/>
            <a:ext cx="2844800" cy="171450"/>
          </a:xfrm>
          <a:prstGeom prst="rect">
            <a:avLst/>
          </a:prstGeom>
          <a:noFill/>
          <a:ln w="9525">
            <a:noFill/>
            <a:miter lim="800000"/>
            <a:headEnd/>
            <a:tailEnd/>
          </a:ln>
        </p:spPr>
        <p:txBody>
          <a:bodyPr wrap="none" lIns="0" tIns="0" rIns="0" bIns="0">
            <a:spAutoFit/>
          </a:bodyPr>
          <a:lstStyle/>
          <a:p>
            <a:r>
              <a:rPr lang="es-ES" sz="1000">
                <a:solidFill>
                  <a:srgbClr val="000000"/>
                </a:solidFill>
              </a:rPr>
              <a:t>      ... en que el estudiante está tomando los primeros 1</a:t>
            </a:r>
            <a:endParaRPr lang="es-ES"/>
          </a:p>
        </p:txBody>
      </p:sp>
      <p:sp>
        <p:nvSpPr>
          <p:cNvPr id="164960" name="Rectangle 96"/>
          <p:cNvSpPr>
            <a:spLocks noChangeArrowheads="1"/>
          </p:cNvSpPr>
          <p:nvPr/>
        </p:nvSpPr>
        <p:spPr bwMode="auto">
          <a:xfrm>
            <a:off x="4805363" y="3743325"/>
            <a:ext cx="195262" cy="152400"/>
          </a:xfrm>
          <a:prstGeom prst="rect">
            <a:avLst/>
          </a:prstGeom>
          <a:noFill/>
          <a:ln w="9525">
            <a:noFill/>
            <a:miter lim="800000"/>
            <a:headEnd/>
            <a:tailEnd/>
          </a:ln>
        </p:spPr>
        <p:txBody>
          <a:bodyPr wrap="none" lIns="0" tIns="0" rIns="0" bIns="0">
            <a:spAutoFit/>
          </a:bodyPr>
          <a:lstStyle/>
          <a:p>
            <a:r>
              <a:rPr lang="es-ES" sz="1000">
                <a:solidFill>
                  <a:srgbClr val="000000"/>
                </a:solidFill>
              </a:rPr>
              <a:t>2 cr</a:t>
            </a:r>
            <a:endParaRPr lang="es-ES"/>
          </a:p>
        </p:txBody>
      </p:sp>
      <p:sp>
        <p:nvSpPr>
          <p:cNvPr id="164961" name="Rectangle 97"/>
          <p:cNvSpPr>
            <a:spLocks noChangeArrowheads="1"/>
          </p:cNvSpPr>
          <p:nvPr/>
        </p:nvSpPr>
        <p:spPr bwMode="auto">
          <a:xfrm>
            <a:off x="4991100" y="3743325"/>
            <a:ext cx="1184275" cy="152400"/>
          </a:xfrm>
          <a:prstGeom prst="rect">
            <a:avLst/>
          </a:prstGeom>
          <a:noFill/>
          <a:ln w="9525">
            <a:noFill/>
            <a:miter lim="800000"/>
            <a:headEnd/>
            <a:tailEnd/>
          </a:ln>
        </p:spPr>
        <p:txBody>
          <a:bodyPr wrap="none" lIns="0" tIns="0" rIns="0" bIns="0">
            <a:spAutoFit/>
          </a:bodyPr>
          <a:lstStyle/>
          <a:p>
            <a:r>
              <a:rPr lang="es-ES" sz="1000">
                <a:solidFill>
                  <a:srgbClr val="000000"/>
                </a:solidFill>
              </a:rPr>
              <a:t>éditos graduados. La    </a:t>
            </a:r>
            <a:endParaRPr lang="es-ES"/>
          </a:p>
        </p:txBody>
      </p:sp>
      <p:sp>
        <p:nvSpPr>
          <p:cNvPr id="164962" name="Rectangle 98"/>
          <p:cNvSpPr>
            <a:spLocks noChangeArrowheads="1"/>
          </p:cNvSpPr>
          <p:nvPr/>
        </p:nvSpPr>
        <p:spPr bwMode="auto">
          <a:xfrm>
            <a:off x="6122988" y="37433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63" name="Rectangle 99"/>
          <p:cNvSpPr>
            <a:spLocks noChangeArrowheads="1"/>
          </p:cNvSpPr>
          <p:nvPr/>
        </p:nvSpPr>
        <p:spPr bwMode="auto">
          <a:xfrm>
            <a:off x="2133600" y="3883025"/>
            <a:ext cx="736600" cy="171450"/>
          </a:xfrm>
          <a:prstGeom prst="rect">
            <a:avLst/>
          </a:prstGeom>
          <a:noFill/>
          <a:ln w="9525">
            <a:noFill/>
            <a:miter lim="800000"/>
            <a:headEnd/>
            <a:tailEnd/>
          </a:ln>
        </p:spPr>
        <p:txBody>
          <a:bodyPr wrap="none" lIns="0" tIns="0" rIns="0" bIns="0">
            <a:spAutoFit/>
          </a:bodyPr>
          <a:lstStyle/>
          <a:p>
            <a:r>
              <a:rPr lang="es-ES" sz="1000">
                <a:solidFill>
                  <a:srgbClr val="000000"/>
                </a:solidFill>
              </a:rPr>
              <a:t>      entrevista</a:t>
            </a:r>
            <a:endParaRPr lang="es-ES"/>
          </a:p>
        </p:txBody>
      </p:sp>
      <p:sp>
        <p:nvSpPr>
          <p:cNvPr id="164964" name="Rectangle 100"/>
          <p:cNvSpPr>
            <a:spLocks noChangeArrowheads="1"/>
          </p:cNvSpPr>
          <p:nvPr/>
        </p:nvSpPr>
        <p:spPr bwMode="auto">
          <a:xfrm>
            <a:off x="2789238" y="3883025"/>
            <a:ext cx="3660775" cy="171450"/>
          </a:xfrm>
          <a:prstGeom prst="rect">
            <a:avLst/>
          </a:prstGeom>
          <a:noFill/>
          <a:ln w="9525">
            <a:noFill/>
            <a:miter lim="800000"/>
            <a:headEnd/>
            <a:tailEnd/>
          </a:ln>
        </p:spPr>
        <p:txBody>
          <a:bodyPr wrap="none" lIns="0" tIns="0" rIns="0" bIns="0">
            <a:spAutoFit/>
          </a:bodyPr>
          <a:lstStyle/>
          <a:p>
            <a:r>
              <a:rPr lang="es-ES" sz="1000">
                <a:solidFill>
                  <a:srgbClr val="000000"/>
                </a:solidFill>
              </a:rPr>
              <a:t>   la gestionará el candidato o estudiante con su “consejero académico”</a:t>
            </a:r>
            <a:endParaRPr lang="es-ES"/>
          </a:p>
        </p:txBody>
      </p:sp>
      <p:sp>
        <p:nvSpPr>
          <p:cNvPr id="164965" name="Rectangle 101"/>
          <p:cNvSpPr>
            <a:spLocks noChangeArrowheads="1"/>
          </p:cNvSpPr>
          <p:nvPr/>
        </p:nvSpPr>
        <p:spPr bwMode="auto">
          <a:xfrm>
            <a:off x="6238875" y="3883025"/>
            <a:ext cx="114300" cy="171450"/>
          </a:xfrm>
          <a:prstGeom prst="rect">
            <a:avLst/>
          </a:prstGeom>
          <a:noFill/>
          <a:ln w="9525">
            <a:noFill/>
            <a:miter lim="800000"/>
            <a:headEnd/>
            <a:tailEnd/>
          </a:ln>
        </p:spPr>
        <p:txBody>
          <a:bodyPr wrap="none" lIns="0" tIns="0" rIns="0" bIns="0">
            <a:spAutoFit/>
          </a:bodyPr>
          <a:lstStyle/>
          <a:p>
            <a:r>
              <a:rPr lang="es-ES" sz="1000">
                <a:solidFill>
                  <a:srgbClr val="000000"/>
                </a:solidFill>
              </a:rPr>
              <a:t>..</a:t>
            </a:r>
            <a:endParaRPr lang="es-ES"/>
          </a:p>
        </p:txBody>
      </p:sp>
      <p:sp>
        <p:nvSpPr>
          <p:cNvPr id="164966" name="Rectangle 102"/>
          <p:cNvSpPr>
            <a:spLocks noChangeArrowheads="1"/>
          </p:cNvSpPr>
          <p:nvPr/>
        </p:nvSpPr>
        <p:spPr bwMode="auto">
          <a:xfrm>
            <a:off x="6299200" y="38830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67" name="Rectangle 103"/>
          <p:cNvSpPr>
            <a:spLocks noChangeArrowheads="1"/>
          </p:cNvSpPr>
          <p:nvPr/>
        </p:nvSpPr>
        <p:spPr bwMode="auto">
          <a:xfrm>
            <a:off x="6329363" y="3883025"/>
            <a:ext cx="1031875"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68" name="Rectangle 104"/>
          <p:cNvSpPr>
            <a:spLocks noChangeArrowheads="1"/>
          </p:cNvSpPr>
          <p:nvPr/>
        </p:nvSpPr>
        <p:spPr bwMode="auto">
          <a:xfrm>
            <a:off x="7273925" y="38830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69" name="Rectangle 105"/>
          <p:cNvSpPr>
            <a:spLocks noChangeArrowheads="1"/>
          </p:cNvSpPr>
          <p:nvPr/>
        </p:nvSpPr>
        <p:spPr bwMode="auto">
          <a:xfrm>
            <a:off x="2133600" y="4022725"/>
            <a:ext cx="24130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70" name="Rectangle 106"/>
          <p:cNvSpPr>
            <a:spLocks noChangeArrowheads="1"/>
          </p:cNvSpPr>
          <p:nvPr/>
        </p:nvSpPr>
        <p:spPr bwMode="auto">
          <a:xfrm>
            <a:off x="2316163" y="4022725"/>
            <a:ext cx="577850" cy="152400"/>
          </a:xfrm>
          <a:prstGeom prst="rect">
            <a:avLst/>
          </a:prstGeom>
          <a:noFill/>
          <a:ln w="9525">
            <a:noFill/>
            <a:miter lim="800000"/>
            <a:headEnd/>
            <a:tailEnd/>
          </a:ln>
        </p:spPr>
        <p:txBody>
          <a:bodyPr wrap="none" lIns="0" tIns="0" rIns="0" bIns="0">
            <a:spAutoFit/>
          </a:bodyPr>
          <a:lstStyle/>
          <a:p>
            <a:r>
              <a:rPr lang="es-ES" sz="1000">
                <a:solidFill>
                  <a:srgbClr val="0000FF"/>
                </a:solidFill>
              </a:rPr>
              <a:t>http://www</a:t>
            </a:r>
            <a:endParaRPr lang="es-ES"/>
          </a:p>
        </p:txBody>
      </p:sp>
      <p:sp>
        <p:nvSpPr>
          <p:cNvPr id="164971" name="Rectangle 107"/>
          <p:cNvSpPr>
            <a:spLocks noChangeArrowheads="1"/>
          </p:cNvSpPr>
          <p:nvPr/>
        </p:nvSpPr>
        <p:spPr bwMode="auto">
          <a:xfrm>
            <a:off x="2870200" y="4022725"/>
            <a:ext cx="1004888" cy="152400"/>
          </a:xfrm>
          <a:prstGeom prst="rect">
            <a:avLst/>
          </a:prstGeom>
          <a:noFill/>
          <a:ln w="9525">
            <a:noFill/>
            <a:miter lim="800000"/>
            <a:headEnd/>
            <a:tailEnd/>
          </a:ln>
        </p:spPr>
        <p:txBody>
          <a:bodyPr wrap="none" lIns="0" tIns="0" rIns="0" bIns="0">
            <a:spAutoFit/>
          </a:bodyPr>
          <a:lstStyle/>
          <a:p>
            <a:r>
              <a:rPr lang="es-ES" sz="1000">
                <a:solidFill>
                  <a:srgbClr val="0000FF"/>
                </a:solidFill>
              </a:rPr>
              <a:t>.pucpr.edu/catalogo</a:t>
            </a:r>
            <a:endParaRPr lang="es-ES"/>
          </a:p>
        </p:txBody>
      </p:sp>
      <p:sp>
        <p:nvSpPr>
          <p:cNvPr id="164972" name="Rectangle 108"/>
          <p:cNvSpPr>
            <a:spLocks noChangeArrowheads="1"/>
          </p:cNvSpPr>
          <p:nvPr/>
        </p:nvSpPr>
        <p:spPr bwMode="auto">
          <a:xfrm>
            <a:off x="3830638" y="4022725"/>
            <a:ext cx="93662" cy="171450"/>
          </a:xfrm>
          <a:prstGeom prst="rect">
            <a:avLst/>
          </a:prstGeom>
          <a:noFill/>
          <a:ln w="9525">
            <a:noFill/>
            <a:miter lim="800000"/>
            <a:headEnd/>
            <a:tailEnd/>
          </a:ln>
        </p:spPr>
        <p:txBody>
          <a:bodyPr wrap="none" lIns="0" tIns="0" rIns="0" bIns="0">
            <a:spAutoFit/>
          </a:bodyPr>
          <a:lstStyle/>
          <a:p>
            <a:r>
              <a:rPr lang="es-ES" sz="1000">
                <a:solidFill>
                  <a:srgbClr val="0000FF"/>
                </a:solidFill>
              </a:rPr>
              <a:t>-</a:t>
            </a:r>
            <a:endParaRPr lang="es-ES"/>
          </a:p>
        </p:txBody>
      </p:sp>
      <p:sp>
        <p:nvSpPr>
          <p:cNvPr id="164973" name="Rectangle 109"/>
          <p:cNvSpPr>
            <a:spLocks noChangeArrowheads="1"/>
          </p:cNvSpPr>
          <p:nvPr/>
        </p:nvSpPr>
        <p:spPr bwMode="auto">
          <a:xfrm>
            <a:off x="3871913" y="4022725"/>
            <a:ext cx="1684337" cy="152400"/>
          </a:xfrm>
          <a:prstGeom prst="rect">
            <a:avLst/>
          </a:prstGeom>
          <a:noFill/>
          <a:ln w="9525">
            <a:noFill/>
            <a:miter lim="800000"/>
            <a:headEnd/>
            <a:tailEnd/>
          </a:ln>
        </p:spPr>
        <p:txBody>
          <a:bodyPr wrap="none" lIns="0" tIns="0" rIns="0" bIns="0">
            <a:spAutoFit/>
          </a:bodyPr>
          <a:lstStyle/>
          <a:p>
            <a:r>
              <a:rPr lang="es-ES" sz="1000">
                <a:solidFill>
                  <a:srgbClr val="0000FF"/>
                </a:solidFill>
              </a:rPr>
              <a:t>graduado/educacion/informacion</a:t>
            </a:r>
            <a:endParaRPr lang="es-ES"/>
          </a:p>
        </p:txBody>
      </p:sp>
      <p:sp>
        <p:nvSpPr>
          <p:cNvPr id="164974" name="Rectangle 110"/>
          <p:cNvSpPr>
            <a:spLocks noChangeArrowheads="1"/>
          </p:cNvSpPr>
          <p:nvPr/>
        </p:nvSpPr>
        <p:spPr bwMode="auto">
          <a:xfrm>
            <a:off x="5480050" y="4022725"/>
            <a:ext cx="93663" cy="171450"/>
          </a:xfrm>
          <a:prstGeom prst="rect">
            <a:avLst/>
          </a:prstGeom>
          <a:noFill/>
          <a:ln w="9525">
            <a:noFill/>
            <a:miter lim="800000"/>
            <a:headEnd/>
            <a:tailEnd/>
          </a:ln>
        </p:spPr>
        <p:txBody>
          <a:bodyPr wrap="none" lIns="0" tIns="0" rIns="0" bIns="0">
            <a:spAutoFit/>
          </a:bodyPr>
          <a:lstStyle/>
          <a:p>
            <a:r>
              <a:rPr lang="es-ES" sz="1000">
                <a:solidFill>
                  <a:srgbClr val="0000FF"/>
                </a:solidFill>
              </a:rPr>
              <a:t>-</a:t>
            </a:r>
            <a:endParaRPr lang="es-ES"/>
          </a:p>
        </p:txBody>
      </p:sp>
      <p:sp>
        <p:nvSpPr>
          <p:cNvPr id="164975" name="Rectangle 111"/>
          <p:cNvSpPr>
            <a:spLocks noChangeArrowheads="1"/>
          </p:cNvSpPr>
          <p:nvPr/>
        </p:nvSpPr>
        <p:spPr bwMode="auto">
          <a:xfrm>
            <a:off x="5521325" y="4022725"/>
            <a:ext cx="604838" cy="152400"/>
          </a:xfrm>
          <a:prstGeom prst="rect">
            <a:avLst/>
          </a:prstGeom>
          <a:noFill/>
          <a:ln w="9525">
            <a:noFill/>
            <a:miter lim="800000"/>
            <a:headEnd/>
            <a:tailEnd/>
          </a:ln>
        </p:spPr>
        <p:txBody>
          <a:bodyPr wrap="none" lIns="0" tIns="0" rIns="0" bIns="0">
            <a:spAutoFit/>
          </a:bodyPr>
          <a:lstStyle/>
          <a:p>
            <a:r>
              <a:rPr lang="es-ES" sz="1000">
                <a:solidFill>
                  <a:srgbClr val="0000FF"/>
                </a:solidFill>
              </a:rPr>
              <a:t>general.htm</a:t>
            </a:r>
            <a:endParaRPr lang="es-ES"/>
          </a:p>
        </p:txBody>
      </p:sp>
      <p:sp>
        <p:nvSpPr>
          <p:cNvPr id="164976" name="Rectangle 112"/>
          <p:cNvSpPr>
            <a:spLocks noChangeArrowheads="1"/>
          </p:cNvSpPr>
          <p:nvPr/>
        </p:nvSpPr>
        <p:spPr bwMode="auto">
          <a:xfrm>
            <a:off x="2316163" y="4144963"/>
            <a:ext cx="3783012" cy="6350"/>
          </a:xfrm>
          <a:prstGeom prst="rect">
            <a:avLst/>
          </a:prstGeom>
          <a:solidFill>
            <a:srgbClr val="0000FF"/>
          </a:solidFill>
          <a:ln w="9525">
            <a:noFill/>
            <a:miter lim="800000"/>
            <a:headEnd/>
            <a:tailEnd/>
          </a:ln>
        </p:spPr>
        <p:txBody>
          <a:bodyPr/>
          <a:lstStyle/>
          <a:p>
            <a:endParaRPr lang="es-ES"/>
          </a:p>
        </p:txBody>
      </p:sp>
      <p:sp>
        <p:nvSpPr>
          <p:cNvPr id="164977" name="Rectangle 113"/>
          <p:cNvSpPr>
            <a:spLocks noChangeArrowheads="1"/>
          </p:cNvSpPr>
          <p:nvPr/>
        </p:nvSpPr>
        <p:spPr bwMode="auto">
          <a:xfrm>
            <a:off x="6099175" y="40227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78" name="Rectangle 114"/>
          <p:cNvSpPr>
            <a:spLocks noChangeArrowheads="1"/>
          </p:cNvSpPr>
          <p:nvPr/>
        </p:nvSpPr>
        <p:spPr bwMode="auto">
          <a:xfrm>
            <a:off x="2133600" y="41624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79" name="Rectangle 115"/>
          <p:cNvSpPr>
            <a:spLocks noChangeArrowheads="1"/>
          </p:cNvSpPr>
          <p:nvPr/>
        </p:nvSpPr>
        <p:spPr bwMode="auto">
          <a:xfrm>
            <a:off x="2133600" y="4302125"/>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16.</a:t>
            </a:r>
            <a:endParaRPr lang="es-ES"/>
          </a:p>
        </p:txBody>
      </p:sp>
      <p:sp>
        <p:nvSpPr>
          <p:cNvPr id="164980" name="Rectangle 116"/>
          <p:cNvSpPr>
            <a:spLocks noChangeArrowheads="1"/>
          </p:cNvSpPr>
          <p:nvPr/>
        </p:nvSpPr>
        <p:spPr bwMode="auto">
          <a:xfrm>
            <a:off x="2224088" y="43021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81" name="Rectangle 117"/>
          <p:cNvSpPr>
            <a:spLocks noChangeArrowheads="1"/>
          </p:cNvSpPr>
          <p:nvPr/>
        </p:nvSpPr>
        <p:spPr bwMode="auto">
          <a:xfrm>
            <a:off x="2316163" y="4302125"/>
            <a:ext cx="627062" cy="171450"/>
          </a:xfrm>
          <a:prstGeom prst="rect">
            <a:avLst/>
          </a:prstGeom>
          <a:noFill/>
          <a:ln w="9525">
            <a:noFill/>
            <a:miter lim="800000"/>
            <a:headEnd/>
            <a:tailEnd/>
          </a:ln>
        </p:spPr>
        <p:txBody>
          <a:bodyPr wrap="none" lIns="0" tIns="0" rIns="0" bIns="0">
            <a:spAutoFit/>
          </a:bodyPr>
          <a:lstStyle/>
          <a:p>
            <a:r>
              <a:rPr lang="es-ES" sz="1000">
                <a:solidFill>
                  <a:srgbClr val="0000FF"/>
                </a:solidFill>
              </a:rPr>
              <a:t>Consejería </a:t>
            </a:r>
            <a:endParaRPr lang="es-ES"/>
          </a:p>
        </p:txBody>
      </p:sp>
      <p:sp>
        <p:nvSpPr>
          <p:cNvPr id="164982" name="Rectangle 118"/>
          <p:cNvSpPr>
            <a:spLocks noChangeArrowheads="1"/>
          </p:cNvSpPr>
          <p:nvPr/>
        </p:nvSpPr>
        <p:spPr bwMode="auto">
          <a:xfrm>
            <a:off x="2316163" y="4425950"/>
            <a:ext cx="520700" cy="6350"/>
          </a:xfrm>
          <a:prstGeom prst="rect">
            <a:avLst/>
          </a:prstGeom>
          <a:solidFill>
            <a:srgbClr val="0000FF"/>
          </a:solidFill>
          <a:ln w="9525">
            <a:noFill/>
            <a:miter lim="800000"/>
            <a:headEnd/>
            <a:tailEnd/>
          </a:ln>
        </p:spPr>
        <p:txBody>
          <a:bodyPr/>
          <a:lstStyle/>
          <a:p>
            <a:endParaRPr lang="es-ES"/>
          </a:p>
        </p:txBody>
      </p:sp>
      <p:sp>
        <p:nvSpPr>
          <p:cNvPr id="164983" name="Rectangle 119"/>
          <p:cNvSpPr>
            <a:spLocks noChangeArrowheads="1"/>
          </p:cNvSpPr>
          <p:nvPr/>
        </p:nvSpPr>
        <p:spPr bwMode="auto">
          <a:xfrm>
            <a:off x="2867025" y="43021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84" name="Rectangle 120"/>
          <p:cNvSpPr>
            <a:spLocks noChangeArrowheads="1"/>
          </p:cNvSpPr>
          <p:nvPr/>
        </p:nvSpPr>
        <p:spPr bwMode="auto">
          <a:xfrm>
            <a:off x="2305050" y="4443413"/>
            <a:ext cx="3578225" cy="171450"/>
          </a:xfrm>
          <a:prstGeom prst="rect">
            <a:avLst/>
          </a:prstGeom>
          <a:noFill/>
          <a:ln w="9525">
            <a:noFill/>
            <a:miter lim="800000"/>
            <a:headEnd/>
            <a:tailEnd/>
          </a:ln>
        </p:spPr>
        <p:txBody>
          <a:bodyPr wrap="none" lIns="0" tIns="0" rIns="0" bIns="0">
            <a:spAutoFit/>
          </a:bodyPr>
          <a:lstStyle/>
          <a:p>
            <a:r>
              <a:rPr lang="es-ES" sz="1000">
                <a:solidFill>
                  <a:srgbClr val="000000"/>
                </a:solidFill>
              </a:rPr>
              <a:t>Consejería. Consejeros Académicos. El departamento de mecánica le</a:t>
            </a:r>
            <a:endParaRPr lang="es-ES"/>
          </a:p>
        </p:txBody>
      </p:sp>
      <p:sp>
        <p:nvSpPr>
          <p:cNvPr id="164985" name="Rectangle 121"/>
          <p:cNvSpPr>
            <a:spLocks noChangeArrowheads="1"/>
          </p:cNvSpPr>
          <p:nvPr/>
        </p:nvSpPr>
        <p:spPr bwMode="auto">
          <a:xfrm>
            <a:off x="6448425" y="44434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86" name="Rectangle 122"/>
          <p:cNvSpPr>
            <a:spLocks noChangeArrowheads="1"/>
          </p:cNvSpPr>
          <p:nvPr/>
        </p:nvSpPr>
        <p:spPr bwMode="auto">
          <a:xfrm>
            <a:off x="2305050" y="4583113"/>
            <a:ext cx="847725" cy="171450"/>
          </a:xfrm>
          <a:prstGeom prst="rect">
            <a:avLst/>
          </a:prstGeom>
          <a:noFill/>
          <a:ln w="9525">
            <a:noFill/>
            <a:miter lim="800000"/>
            <a:headEnd/>
            <a:tailEnd/>
          </a:ln>
        </p:spPr>
        <p:txBody>
          <a:bodyPr wrap="none" lIns="0" tIns="0" rIns="0" bIns="0">
            <a:spAutoFit/>
          </a:bodyPr>
          <a:lstStyle/>
          <a:p>
            <a:r>
              <a:rPr lang="es-ES" sz="1000">
                <a:solidFill>
                  <a:srgbClr val="000000"/>
                </a:solidFill>
              </a:rPr>
              <a:t>ha asignado un </a:t>
            </a:r>
            <a:endParaRPr lang="es-ES"/>
          </a:p>
        </p:txBody>
      </p:sp>
      <p:sp>
        <p:nvSpPr>
          <p:cNvPr id="164987" name="Rectangle 123"/>
          <p:cNvSpPr>
            <a:spLocks noChangeArrowheads="1"/>
          </p:cNvSpPr>
          <p:nvPr/>
        </p:nvSpPr>
        <p:spPr bwMode="auto">
          <a:xfrm>
            <a:off x="3325813" y="4581525"/>
            <a:ext cx="246062" cy="173038"/>
          </a:xfrm>
          <a:prstGeom prst="rect">
            <a:avLst/>
          </a:prstGeom>
          <a:noFill/>
          <a:ln w="9525">
            <a:noFill/>
            <a:miter lim="800000"/>
            <a:headEnd/>
            <a:tailEnd/>
          </a:ln>
        </p:spPr>
        <p:txBody>
          <a:bodyPr wrap="none" lIns="0" tIns="0" rIns="0" bIns="0">
            <a:spAutoFit/>
          </a:bodyPr>
          <a:lstStyle/>
          <a:p>
            <a:r>
              <a:rPr lang="es-ES" sz="1000" b="1">
                <a:solidFill>
                  <a:srgbClr val="000000"/>
                </a:solidFill>
              </a:rPr>
              <a:t>con</a:t>
            </a:r>
            <a:endParaRPr lang="es-ES"/>
          </a:p>
        </p:txBody>
      </p:sp>
      <p:sp>
        <p:nvSpPr>
          <p:cNvPr id="164988" name="Rectangle 124"/>
          <p:cNvSpPr>
            <a:spLocks noChangeArrowheads="1"/>
          </p:cNvSpPr>
          <p:nvPr/>
        </p:nvSpPr>
        <p:spPr bwMode="auto">
          <a:xfrm>
            <a:off x="3506788" y="4581525"/>
            <a:ext cx="327025" cy="152400"/>
          </a:xfrm>
          <a:prstGeom prst="rect">
            <a:avLst/>
          </a:prstGeom>
          <a:noFill/>
          <a:ln w="9525">
            <a:noFill/>
            <a:miter lim="800000"/>
            <a:headEnd/>
            <a:tailEnd/>
          </a:ln>
        </p:spPr>
        <p:txBody>
          <a:bodyPr wrap="none" lIns="0" tIns="0" rIns="0" bIns="0">
            <a:spAutoFit/>
          </a:bodyPr>
          <a:lstStyle/>
          <a:p>
            <a:r>
              <a:rPr lang="es-ES" sz="1000" b="1">
                <a:solidFill>
                  <a:srgbClr val="000000"/>
                </a:solidFill>
              </a:rPr>
              <a:t>sejero</a:t>
            </a:r>
            <a:endParaRPr lang="es-ES"/>
          </a:p>
        </p:txBody>
      </p:sp>
      <p:sp>
        <p:nvSpPr>
          <p:cNvPr id="164989" name="Rectangle 125"/>
          <p:cNvSpPr>
            <a:spLocks noChangeArrowheads="1"/>
          </p:cNvSpPr>
          <p:nvPr/>
        </p:nvSpPr>
        <p:spPr bwMode="auto">
          <a:xfrm>
            <a:off x="3817938" y="45831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90" name="Rectangle 126"/>
          <p:cNvSpPr>
            <a:spLocks noChangeArrowheads="1"/>
          </p:cNvSpPr>
          <p:nvPr/>
        </p:nvSpPr>
        <p:spPr bwMode="auto">
          <a:xfrm>
            <a:off x="3935413" y="4581525"/>
            <a:ext cx="627062"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4991" name="Rectangle 127"/>
          <p:cNvSpPr>
            <a:spLocks noChangeArrowheads="1"/>
          </p:cNvSpPr>
          <p:nvPr/>
        </p:nvSpPr>
        <p:spPr bwMode="auto">
          <a:xfrm>
            <a:off x="4483100" y="4583113"/>
            <a:ext cx="1468438" cy="171450"/>
          </a:xfrm>
          <a:prstGeom prst="rect">
            <a:avLst/>
          </a:prstGeom>
          <a:noFill/>
          <a:ln w="9525">
            <a:noFill/>
            <a:miter lim="800000"/>
            <a:headEnd/>
            <a:tailEnd/>
          </a:ln>
        </p:spPr>
        <p:txBody>
          <a:bodyPr wrap="none" lIns="0" tIns="0" rIns="0" bIns="0">
            <a:spAutoFit/>
          </a:bodyPr>
          <a:lstStyle/>
          <a:p>
            <a:r>
              <a:rPr lang="es-ES" sz="1000">
                <a:solidFill>
                  <a:srgbClr val="000000"/>
                </a:solidFill>
              </a:rPr>
              <a:t> a cada estudiante. Si desea </a:t>
            </a:r>
            <a:endParaRPr lang="es-ES"/>
          </a:p>
        </p:txBody>
      </p:sp>
      <p:sp>
        <p:nvSpPr>
          <p:cNvPr id="164992" name="Rectangle 128"/>
          <p:cNvSpPr>
            <a:spLocks noChangeArrowheads="1"/>
          </p:cNvSpPr>
          <p:nvPr/>
        </p:nvSpPr>
        <p:spPr bwMode="auto">
          <a:xfrm>
            <a:off x="6356350" y="458152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4993" name="Rectangle 129"/>
          <p:cNvSpPr>
            <a:spLocks noChangeArrowheads="1"/>
          </p:cNvSpPr>
          <p:nvPr/>
        </p:nvSpPr>
        <p:spPr bwMode="auto">
          <a:xfrm>
            <a:off x="6448425" y="45831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94" name="Rectangle 130"/>
          <p:cNvSpPr>
            <a:spLocks noChangeArrowheads="1"/>
          </p:cNvSpPr>
          <p:nvPr/>
        </p:nvSpPr>
        <p:spPr bwMode="auto">
          <a:xfrm>
            <a:off x="6478588" y="45831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95" name="Rectangle 131"/>
          <p:cNvSpPr>
            <a:spLocks noChangeArrowheads="1"/>
          </p:cNvSpPr>
          <p:nvPr/>
        </p:nvSpPr>
        <p:spPr bwMode="auto">
          <a:xfrm>
            <a:off x="2305050" y="4722813"/>
            <a:ext cx="4181475" cy="152400"/>
          </a:xfrm>
          <a:prstGeom prst="rect">
            <a:avLst/>
          </a:prstGeom>
          <a:noFill/>
          <a:ln w="9525">
            <a:noFill/>
            <a:miter lim="800000"/>
            <a:headEnd/>
            <a:tailEnd/>
          </a:ln>
        </p:spPr>
        <p:txBody>
          <a:bodyPr wrap="none" lIns="0" tIns="0" rIns="0" bIns="0">
            <a:spAutoFit/>
          </a:bodyPr>
          <a:lstStyle/>
          <a:p>
            <a:r>
              <a:rPr lang="es-ES" sz="1000">
                <a:solidFill>
                  <a:srgbClr val="006600"/>
                </a:solidFill>
              </a:rPr>
              <a:t>http://mecanica.uniandes.edu.co/academica/pregrado/coordinacion/consejeria.htm</a:t>
            </a:r>
            <a:endParaRPr lang="es-ES"/>
          </a:p>
        </p:txBody>
      </p:sp>
      <p:sp>
        <p:nvSpPr>
          <p:cNvPr id="164996" name="Rectangle 132"/>
          <p:cNvSpPr>
            <a:spLocks noChangeArrowheads="1"/>
          </p:cNvSpPr>
          <p:nvPr/>
        </p:nvSpPr>
        <p:spPr bwMode="auto">
          <a:xfrm>
            <a:off x="6300788" y="4722813"/>
            <a:ext cx="11430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4997" name="Rectangle 133"/>
          <p:cNvSpPr>
            <a:spLocks noChangeArrowheads="1"/>
          </p:cNvSpPr>
          <p:nvPr/>
        </p:nvSpPr>
        <p:spPr bwMode="auto">
          <a:xfrm>
            <a:off x="6362700" y="47228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4998" name="Rectangle 134"/>
          <p:cNvSpPr>
            <a:spLocks noChangeArrowheads="1"/>
          </p:cNvSpPr>
          <p:nvPr/>
        </p:nvSpPr>
        <p:spPr bwMode="auto">
          <a:xfrm>
            <a:off x="2133600" y="4862513"/>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17.</a:t>
            </a:r>
            <a:endParaRPr lang="es-ES"/>
          </a:p>
        </p:txBody>
      </p:sp>
      <p:sp>
        <p:nvSpPr>
          <p:cNvPr id="164999" name="Rectangle 135"/>
          <p:cNvSpPr>
            <a:spLocks noChangeArrowheads="1"/>
          </p:cNvSpPr>
          <p:nvPr/>
        </p:nvSpPr>
        <p:spPr bwMode="auto">
          <a:xfrm>
            <a:off x="2224088" y="486251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00" name="Rectangle 136"/>
          <p:cNvSpPr>
            <a:spLocks noChangeArrowheads="1"/>
          </p:cNvSpPr>
          <p:nvPr/>
        </p:nvSpPr>
        <p:spPr bwMode="auto">
          <a:xfrm>
            <a:off x="2316163" y="4862513"/>
            <a:ext cx="1944687" cy="171450"/>
          </a:xfrm>
          <a:prstGeom prst="rect">
            <a:avLst/>
          </a:prstGeom>
          <a:noFill/>
          <a:ln w="9525">
            <a:noFill/>
            <a:miter lim="800000"/>
            <a:headEnd/>
            <a:tailEnd/>
          </a:ln>
        </p:spPr>
        <p:txBody>
          <a:bodyPr wrap="none" lIns="0" tIns="0" rIns="0" bIns="0">
            <a:spAutoFit/>
          </a:bodyPr>
          <a:lstStyle/>
          <a:p>
            <a:r>
              <a:rPr lang="es-ES" sz="1000">
                <a:solidFill>
                  <a:srgbClr val="0000FF"/>
                </a:solidFill>
              </a:rPr>
              <a:t>Servicios para Estudiantes del IALC </a:t>
            </a:r>
            <a:endParaRPr lang="es-ES"/>
          </a:p>
        </p:txBody>
      </p:sp>
      <p:sp>
        <p:nvSpPr>
          <p:cNvPr id="165001" name="Rectangle 137"/>
          <p:cNvSpPr>
            <a:spLocks noChangeArrowheads="1"/>
          </p:cNvSpPr>
          <p:nvPr/>
        </p:nvSpPr>
        <p:spPr bwMode="auto">
          <a:xfrm>
            <a:off x="2316163" y="4986338"/>
            <a:ext cx="4132262" cy="4762"/>
          </a:xfrm>
          <a:prstGeom prst="rect">
            <a:avLst/>
          </a:prstGeom>
          <a:solidFill>
            <a:srgbClr val="0000FF"/>
          </a:solidFill>
          <a:ln w="9525">
            <a:noFill/>
            <a:miter lim="800000"/>
            <a:headEnd/>
            <a:tailEnd/>
          </a:ln>
        </p:spPr>
        <p:txBody>
          <a:bodyPr/>
          <a:lstStyle/>
          <a:p>
            <a:endParaRPr lang="es-ES"/>
          </a:p>
        </p:txBody>
      </p:sp>
      <p:sp>
        <p:nvSpPr>
          <p:cNvPr id="165002" name="Rectangle 138"/>
          <p:cNvSpPr>
            <a:spLocks noChangeArrowheads="1"/>
          </p:cNvSpPr>
          <p:nvPr/>
        </p:nvSpPr>
        <p:spPr bwMode="auto">
          <a:xfrm>
            <a:off x="6478588" y="48625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5003" name="Rectangle 139"/>
          <p:cNvSpPr>
            <a:spLocks noChangeArrowheads="1"/>
          </p:cNvSpPr>
          <p:nvPr/>
        </p:nvSpPr>
        <p:spPr bwMode="auto">
          <a:xfrm>
            <a:off x="2305050" y="500062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5004" name="Rectangle 140"/>
          <p:cNvSpPr>
            <a:spLocks noChangeArrowheads="1"/>
          </p:cNvSpPr>
          <p:nvPr/>
        </p:nvSpPr>
        <p:spPr bwMode="auto">
          <a:xfrm>
            <a:off x="2397125" y="5002213"/>
            <a:ext cx="700088" cy="152400"/>
          </a:xfrm>
          <a:prstGeom prst="rect">
            <a:avLst/>
          </a:prstGeom>
          <a:noFill/>
          <a:ln w="9525">
            <a:noFill/>
            <a:miter lim="800000"/>
            <a:headEnd/>
            <a:tailEnd/>
          </a:ln>
        </p:spPr>
        <p:txBody>
          <a:bodyPr wrap="none" lIns="0" tIns="0" rIns="0" bIns="0">
            <a:spAutoFit/>
          </a:bodyPr>
          <a:lstStyle/>
          <a:p>
            <a:r>
              <a:rPr lang="es-ES" sz="1000">
                <a:solidFill>
                  <a:srgbClr val="000000"/>
                </a:solidFill>
              </a:rPr>
              <a:t> Consejeria A</a:t>
            </a:r>
            <a:endParaRPr lang="es-ES"/>
          </a:p>
        </p:txBody>
      </p:sp>
      <p:sp>
        <p:nvSpPr>
          <p:cNvPr id="165005" name="Rectangle 141"/>
          <p:cNvSpPr>
            <a:spLocks noChangeArrowheads="1"/>
          </p:cNvSpPr>
          <p:nvPr/>
        </p:nvSpPr>
        <p:spPr bwMode="auto">
          <a:xfrm>
            <a:off x="3159125" y="5002213"/>
            <a:ext cx="1662113" cy="152400"/>
          </a:xfrm>
          <a:prstGeom prst="rect">
            <a:avLst/>
          </a:prstGeom>
          <a:noFill/>
          <a:ln w="9525">
            <a:noFill/>
            <a:miter lim="800000"/>
            <a:headEnd/>
            <a:tailEnd/>
          </a:ln>
        </p:spPr>
        <p:txBody>
          <a:bodyPr wrap="none" lIns="0" tIns="0" rIns="0" bIns="0">
            <a:spAutoFit/>
          </a:bodyPr>
          <a:lstStyle/>
          <a:p>
            <a:r>
              <a:rPr lang="es-ES" sz="1000">
                <a:solidFill>
                  <a:srgbClr val="000000"/>
                </a:solidFill>
              </a:rPr>
              <a:t>cadémica. IALC tiene su propio </a:t>
            </a:r>
            <a:endParaRPr lang="es-ES"/>
          </a:p>
        </p:txBody>
      </p:sp>
      <p:sp>
        <p:nvSpPr>
          <p:cNvPr id="165006" name="Rectangle 142"/>
          <p:cNvSpPr>
            <a:spLocks noChangeArrowheads="1"/>
          </p:cNvSpPr>
          <p:nvPr/>
        </p:nvSpPr>
        <p:spPr bwMode="auto">
          <a:xfrm>
            <a:off x="4981575" y="5000625"/>
            <a:ext cx="571500" cy="173038"/>
          </a:xfrm>
          <a:prstGeom prst="rect">
            <a:avLst/>
          </a:prstGeom>
          <a:noFill/>
          <a:ln w="9525">
            <a:noFill/>
            <a:miter lim="800000"/>
            <a:headEnd/>
            <a:tailEnd/>
          </a:ln>
        </p:spPr>
        <p:txBody>
          <a:bodyPr wrap="none" lIns="0" tIns="0" rIns="0" bIns="0">
            <a:spAutoFit/>
          </a:bodyPr>
          <a:lstStyle/>
          <a:p>
            <a:r>
              <a:rPr lang="es-ES" sz="1000" b="1">
                <a:solidFill>
                  <a:srgbClr val="000000"/>
                </a:solidFill>
              </a:rPr>
              <a:t>consejero</a:t>
            </a:r>
            <a:endParaRPr lang="es-ES"/>
          </a:p>
        </p:txBody>
      </p:sp>
      <p:sp>
        <p:nvSpPr>
          <p:cNvPr id="165007" name="Rectangle 143"/>
          <p:cNvSpPr>
            <a:spLocks noChangeArrowheads="1"/>
          </p:cNvSpPr>
          <p:nvPr/>
        </p:nvSpPr>
        <p:spPr bwMode="auto">
          <a:xfrm>
            <a:off x="5475288" y="50022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5008" name="Rectangle 144"/>
          <p:cNvSpPr>
            <a:spLocks noChangeArrowheads="1"/>
          </p:cNvSpPr>
          <p:nvPr/>
        </p:nvSpPr>
        <p:spPr bwMode="auto">
          <a:xfrm>
            <a:off x="5553075" y="5000625"/>
            <a:ext cx="627063"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5009" name="Rectangle 145"/>
          <p:cNvSpPr>
            <a:spLocks noChangeArrowheads="1"/>
          </p:cNvSpPr>
          <p:nvPr/>
        </p:nvSpPr>
        <p:spPr bwMode="auto">
          <a:xfrm>
            <a:off x="6100763" y="5002213"/>
            <a:ext cx="366712" cy="171450"/>
          </a:xfrm>
          <a:prstGeom prst="rect">
            <a:avLst/>
          </a:prstGeom>
          <a:noFill/>
          <a:ln w="9525">
            <a:noFill/>
            <a:miter lim="800000"/>
            <a:headEnd/>
            <a:tailEnd/>
          </a:ln>
        </p:spPr>
        <p:txBody>
          <a:bodyPr wrap="none" lIns="0" tIns="0" rIns="0" bIns="0">
            <a:spAutoFit/>
          </a:bodyPr>
          <a:lstStyle/>
          <a:p>
            <a:r>
              <a:rPr lang="es-ES" sz="1000">
                <a:solidFill>
                  <a:srgbClr val="000000"/>
                </a:solidFill>
              </a:rPr>
              <a:t> quien</a:t>
            </a:r>
            <a:endParaRPr lang="es-ES"/>
          </a:p>
        </p:txBody>
      </p:sp>
      <p:sp>
        <p:nvSpPr>
          <p:cNvPr id="165010" name="Rectangle 146"/>
          <p:cNvSpPr>
            <a:spLocks noChangeArrowheads="1"/>
          </p:cNvSpPr>
          <p:nvPr/>
        </p:nvSpPr>
        <p:spPr bwMode="auto">
          <a:xfrm>
            <a:off x="6448425" y="50022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5011" name="Rectangle 147"/>
          <p:cNvSpPr>
            <a:spLocks noChangeArrowheads="1"/>
          </p:cNvSpPr>
          <p:nvPr/>
        </p:nvSpPr>
        <p:spPr bwMode="auto">
          <a:xfrm>
            <a:off x="2305050" y="5141913"/>
            <a:ext cx="3244850" cy="171450"/>
          </a:xfrm>
          <a:prstGeom prst="rect">
            <a:avLst/>
          </a:prstGeom>
          <a:noFill/>
          <a:ln w="9525">
            <a:noFill/>
            <a:miter lim="800000"/>
            <a:headEnd/>
            <a:tailEnd/>
          </a:ln>
        </p:spPr>
        <p:txBody>
          <a:bodyPr wrap="none" lIns="0" tIns="0" rIns="0" bIns="0">
            <a:spAutoFit/>
          </a:bodyPr>
          <a:lstStyle/>
          <a:p>
            <a:r>
              <a:rPr lang="es-ES" sz="1000">
                <a:solidFill>
                  <a:srgbClr val="000000"/>
                </a:solidFill>
              </a:rPr>
              <a:t>asesora a los estudiantes en la selección de los cursos a tomar. </a:t>
            </a:r>
            <a:endParaRPr lang="es-ES"/>
          </a:p>
        </p:txBody>
      </p:sp>
      <p:sp>
        <p:nvSpPr>
          <p:cNvPr id="165012" name="Rectangle 148"/>
          <p:cNvSpPr>
            <a:spLocks noChangeArrowheads="1"/>
          </p:cNvSpPr>
          <p:nvPr/>
        </p:nvSpPr>
        <p:spPr bwMode="auto">
          <a:xfrm>
            <a:off x="6356350" y="5140325"/>
            <a:ext cx="149225" cy="173038"/>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5013" name="Rectangle 149"/>
          <p:cNvSpPr>
            <a:spLocks noChangeArrowheads="1"/>
          </p:cNvSpPr>
          <p:nvPr/>
        </p:nvSpPr>
        <p:spPr bwMode="auto">
          <a:xfrm>
            <a:off x="6448425" y="51419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5014" name="Rectangle 150"/>
          <p:cNvSpPr>
            <a:spLocks noChangeArrowheads="1"/>
          </p:cNvSpPr>
          <p:nvPr/>
        </p:nvSpPr>
        <p:spPr bwMode="auto">
          <a:xfrm>
            <a:off x="6478588" y="51419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5015" name="Rectangle 151"/>
          <p:cNvSpPr>
            <a:spLocks noChangeArrowheads="1"/>
          </p:cNvSpPr>
          <p:nvPr/>
        </p:nvSpPr>
        <p:spPr bwMode="auto">
          <a:xfrm>
            <a:off x="2305050" y="5283200"/>
            <a:ext cx="2841625" cy="152400"/>
          </a:xfrm>
          <a:prstGeom prst="rect">
            <a:avLst/>
          </a:prstGeom>
          <a:noFill/>
          <a:ln w="9525">
            <a:noFill/>
            <a:miter lim="800000"/>
            <a:headEnd/>
            <a:tailEnd/>
          </a:ln>
        </p:spPr>
        <p:txBody>
          <a:bodyPr wrap="none" lIns="0" tIns="0" rIns="0" bIns="0">
            <a:spAutoFit/>
          </a:bodyPr>
          <a:lstStyle/>
          <a:p>
            <a:r>
              <a:rPr lang="es-ES" sz="1000">
                <a:solidFill>
                  <a:srgbClr val="006600"/>
                </a:solidFill>
              </a:rPr>
              <a:t>http://134.121.56.132/ialc/brochurespan/service.sp.html</a:t>
            </a:r>
            <a:endParaRPr lang="es-ES"/>
          </a:p>
        </p:txBody>
      </p:sp>
      <p:sp>
        <p:nvSpPr>
          <p:cNvPr id="165016" name="Rectangle 152"/>
          <p:cNvSpPr>
            <a:spLocks noChangeArrowheads="1"/>
          </p:cNvSpPr>
          <p:nvPr/>
        </p:nvSpPr>
        <p:spPr bwMode="auto">
          <a:xfrm>
            <a:off x="5027613" y="52832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17" name="Rectangle 153"/>
          <p:cNvSpPr>
            <a:spLocks noChangeArrowheads="1"/>
          </p:cNvSpPr>
          <p:nvPr/>
        </p:nvSpPr>
        <p:spPr bwMode="auto">
          <a:xfrm>
            <a:off x="5057775" y="52832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18" name="Rectangle 154"/>
          <p:cNvSpPr>
            <a:spLocks noChangeArrowheads="1"/>
          </p:cNvSpPr>
          <p:nvPr/>
        </p:nvSpPr>
        <p:spPr bwMode="auto">
          <a:xfrm>
            <a:off x="2133600" y="54229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19" name="Rectangle 155"/>
          <p:cNvSpPr>
            <a:spLocks noChangeArrowheads="1"/>
          </p:cNvSpPr>
          <p:nvPr/>
        </p:nvSpPr>
        <p:spPr bwMode="auto">
          <a:xfrm>
            <a:off x="2133600" y="5562600"/>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18.</a:t>
            </a:r>
            <a:endParaRPr lang="es-ES"/>
          </a:p>
        </p:txBody>
      </p:sp>
      <p:sp>
        <p:nvSpPr>
          <p:cNvPr id="165020" name="Rectangle 156"/>
          <p:cNvSpPr>
            <a:spLocks noChangeArrowheads="1"/>
          </p:cNvSpPr>
          <p:nvPr/>
        </p:nvSpPr>
        <p:spPr bwMode="auto">
          <a:xfrm>
            <a:off x="2224088" y="55626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21" name="Rectangle 157"/>
          <p:cNvSpPr>
            <a:spLocks noChangeArrowheads="1"/>
          </p:cNvSpPr>
          <p:nvPr/>
        </p:nvSpPr>
        <p:spPr bwMode="auto">
          <a:xfrm>
            <a:off x="2316163" y="5564188"/>
            <a:ext cx="706437"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CONSEJO </a:t>
            </a:r>
            <a:endParaRPr lang="es-ES"/>
          </a:p>
        </p:txBody>
      </p:sp>
      <p:sp>
        <p:nvSpPr>
          <p:cNvPr id="165022" name="Rectangle 158"/>
          <p:cNvSpPr>
            <a:spLocks noChangeArrowheads="1"/>
          </p:cNvSpPr>
          <p:nvPr/>
        </p:nvSpPr>
        <p:spPr bwMode="auto">
          <a:xfrm>
            <a:off x="3024188" y="5561013"/>
            <a:ext cx="846137" cy="173037"/>
          </a:xfrm>
          <a:prstGeom prst="rect">
            <a:avLst/>
          </a:prstGeom>
          <a:noFill/>
          <a:ln w="9525">
            <a:noFill/>
            <a:miter lim="800000"/>
            <a:headEnd/>
            <a:tailEnd/>
          </a:ln>
        </p:spPr>
        <p:txBody>
          <a:bodyPr wrap="none" lIns="0" tIns="0" rIns="0" bIns="0">
            <a:spAutoFit/>
          </a:bodyPr>
          <a:lstStyle/>
          <a:p>
            <a:r>
              <a:rPr lang="es-ES" sz="1000" b="1">
                <a:solidFill>
                  <a:srgbClr val="0000FF"/>
                </a:solidFill>
                <a:latin typeface="Arial" charset="0"/>
              </a:rPr>
              <a:t>ACADEMICO</a:t>
            </a:r>
            <a:endParaRPr lang="es-ES"/>
          </a:p>
        </p:txBody>
      </p:sp>
      <p:sp>
        <p:nvSpPr>
          <p:cNvPr id="165023" name="Rectangle 159"/>
          <p:cNvSpPr>
            <a:spLocks noChangeArrowheads="1"/>
          </p:cNvSpPr>
          <p:nvPr/>
        </p:nvSpPr>
        <p:spPr bwMode="auto">
          <a:xfrm>
            <a:off x="3776663" y="5564188"/>
            <a:ext cx="268287"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 DE</a:t>
            </a:r>
            <a:endParaRPr lang="es-ES"/>
          </a:p>
        </p:txBody>
      </p:sp>
      <p:sp>
        <p:nvSpPr>
          <p:cNvPr id="165024" name="Rectangle 160"/>
          <p:cNvSpPr>
            <a:spLocks noChangeArrowheads="1"/>
          </p:cNvSpPr>
          <p:nvPr/>
        </p:nvSpPr>
        <p:spPr bwMode="auto">
          <a:xfrm>
            <a:off x="4065588" y="5564188"/>
            <a:ext cx="2125662"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L AREA DE LAS CIENCIAS FISICO </a:t>
            </a:r>
            <a:endParaRPr lang="es-ES"/>
          </a:p>
        </p:txBody>
      </p:sp>
      <p:sp>
        <p:nvSpPr>
          <p:cNvPr id="165025" name="Rectangle 161"/>
          <p:cNvSpPr>
            <a:spLocks noChangeArrowheads="1"/>
          </p:cNvSpPr>
          <p:nvPr/>
        </p:nvSpPr>
        <p:spPr bwMode="auto">
          <a:xfrm>
            <a:off x="2316163" y="5684838"/>
            <a:ext cx="4132262" cy="11112"/>
          </a:xfrm>
          <a:prstGeom prst="rect">
            <a:avLst/>
          </a:prstGeom>
          <a:solidFill>
            <a:srgbClr val="0000FF"/>
          </a:solidFill>
          <a:ln w="9525">
            <a:noFill/>
            <a:miter lim="800000"/>
            <a:headEnd/>
            <a:tailEnd/>
          </a:ln>
        </p:spPr>
        <p:txBody>
          <a:bodyPr/>
          <a:lstStyle/>
          <a:p>
            <a:endParaRPr lang="es-ES"/>
          </a:p>
        </p:txBody>
      </p:sp>
      <p:sp>
        <p:nvSpPr>
          <p:cNvPr id="165026" name="Rectangle 162"/>
          <p:cNvSpPr>
            <a:spLocks noChangeArrowheads="1"/>
          </p:cNvSpPr>
          <p:nvPr/>
        </p:nvSpPr>
        <p:spPr bwMode="auto">
          <a:xfrm>
            <a:off x="2305050" y="5703888"/>
            <a:ext cx="1128713"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MATEMATICAS Y </a:t>
            </a:r>
            <a:endParaRPr lang="es-ES"/>
          </a:p>
        </p:txBody>
      </p:sp>
      <p:sp>
        <p:nvSpPr>
          <p:cNvPr id="165027" name="Rectangle 163"/>
          <p:cNvSpPr>
            <a:spLocks noChangeArrowheads="1"/>
          </p:cNvSpPr>
          <p:nvPr/>
        </p:nvSpPr>
        <p:spPr bwMode="auto">
          <a:xfrm>
            <a:off x="6345238" y="5700713"/>
            <a:ext cx="166687" cy="173037"/>
          </a:xfrm>
          <a:prstGeom prst="rect">
            <a:avLst/>
          </a:prstGeom>
          <a:noFill/>
          <a:ln w="9525">
            <a:noFill/>
            <a:miter lim="800000"/>
            <a:headEnd/>
            <a:tailEnd/>
          </a:ln>
        </p:spPr>
        <p:txBody>
          <a:bodyPr wrap="none" lIns="0" tIns="0" rIns="0" bIns="0">
            <a:spAutoFit/>
          </a:bodyPr>
          <a:lstStyle/>
          <a:p>
            <a:r>
              <a:rPr lang="es-ES" sz="1000" b="1">
                <a:solidFill>
                  <a:srgbClr val="0000FF"/>
                </a:solidFill>
                <a:latin typeface="Arial" charset="0"/>
              </a:rPr>
              <a:t>...</a:t>
            </a:r>
            <a:endParaRPr lang="es-ES"/>
          </a:p>
        </p:txBody>
      </p:sp>
      <p:sp>
        <p:nvSpPr>
          <p:cNvPr id="165028" name="Rectangle 164"/>
          <p:cNvSpPr>
            <a:spLocks noChangeArrowheads="1"/>
          </p:cNvSpPr>
          <p:nvPr/>
        </p:nvSpPr>
        <p:spPr bwMode="auto">
          <a:xfrm>
            <a:off x="2305050" y="5826125"/>
            <a:ext cx="4143375" cy="7938"/>
          </a:xfrm>
          <a:prstGeom prst="rect">
            <a:avLst/>
          </a:prstGeom>
          <a:solidFill>
            <a:srgbClr val="0000FF"/>
          </a:solidFill>
          <a:ln w="9525">
            <a:noFill/>
            <a:miter lim="800000"/>
            <a:headEnd/>
            <a:tailEnd/>
          </a:ln>
        </p:spPr>
        <p:txBody>
          <a:bodyPr/>
          <a:lstStyle/>
          <a:p>
            <a:endParaRPr lang="es-ES"/>
          </a:p>
        </p:txBody>
      </p:sp>
      <p:sp>
        <p:nvSpPr>
          <p:cNvPr id="165029" name="Rectangle 165"/>
          <p:cNvSpPr>
            <a:spLocks noChangeArrowheads="1"/>
          </p:cNvSpPr>
          <p:nvPr/>
        </p:nvSpPr>
        <p:spPr bwMode="auto">
          <a:xfrm>
            <a:off x="6448425" y="5703888"/>
            <a:ext cx="9207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 </a:t>
            </a:r>
            <a:endParaRPr lang="es-ES"/>
          </a:p>
        </p:txBody>
      </p:sp>
      <p:sp>
        <p:nvSpPr>
          <p:cNvPr id="165030" name="Rectangle 166"/>
          <p:cNvSpPr>
            <a:spLocks noChangeArrowheads="1"/>
          </p:cNvSpPr>
          <p:nvPr/>
        </p:nvSpPr>
        <p:spPr bwMode="auto">
          <a:xfrm>
            <a:off x="6481763" y="5703888"/>
            <a:ext cx="92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031" name="Rectangle 167"/>
          <p:cNvSpPr>
            <a:spLocks noChangeArrowheads="1"/>
          </p:cNvSpPr>
          <p:nvPr/>
        </p:nvSpPr>
        <p:spPr bwMode="auto">
          <a:xfrm>
            <a:off x="2305050" y="5840413"/>
            <a:ext cx="166688" cy="173037"/>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032" name="Rectangle 168"/>
          <p:cNvSpPr>
            <a:spLocks noChangeArrowheads="1"/>
          </p:cNvSpPr>
          <p:nvPr/>
        </p:nvSpPr>
        <p:spPr bwMode="auto">
          <a:xfrm>
            <a:off x="2408238" y="5843588"/>
            <a:ext cx="1531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parte del Consejo; III. Un </a:t>
            </a:r>
            <a:endParaRPr lang="es-ES"/>
          </a:p>
        </p:txBody>
      </p:sp>
      <p:sp>
        <p:nvSpPr>
          <p:cNvPr id="165033" name="Rectangle 169"/>
          <p:cNvSpPr>
            <a:spLocks noChangeArrowheads="1"/>
          </p:cNvSpPr>
          <p:nvPr/>
        </p:nvSpPr>
        <p:spPr bwMode="auto">
          <a:xfrm>
            <a:off x="4200525" y="5840413"/>
            <a:ext cx="661988" cy="173037"/>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5034" name="Rectangle 170"/>
          <p:cNvSpPr>
            <a:spLocks noChangeArrowheads="1"/>
          </p:cNvSpPr>
          <p:nvPr/>
        </p:nvSpPr>
        <p:spPr bwMode="auto">
          <a:xfrm>
            <a:off x="4775200" y="5843588"/>
            <a:ext cx="16383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representante del personal </a:t>
            </a:r>
            <a:endParaRPr lang="es-ES"/>
          </a:p>
        </p:txBody>
      </p:sp>
      <p:sp>
        <p:nvSpPr>
          <p:cNvPr id="165035" name="Rectangle 171"/>
          <p:cNvSpPr>
            <a:spLocks noChangeArrowheads="1"/>
          </p:cNvSpPr>
          <p:nvPr/>
        </p:nvSpPr>
        <p:spPr bwMode="auto">
          <a:xfrm>
            <a:off x="2305050" y="5980113"/>
            <a:ext cx="719138" cy="173037"/>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5036" name="Rectangle 172"/>
          <p:cNvSpPr>
            <a:spLocks noChangeArrowheads="1"/>
          </p:cNvSpPr>
          <p:nvPr/>
        </p:nvSpPr>
        <p:spPr bwMode="auto">
          <a:xfrm>
            <a:off x="2935288" y="5983288"/>
            <a:ext cx="3313112"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del área por cada escuela o facultad que forme parte del </a:t>
            </a:r>
            <a:endParaRPr lang="es-ES"/>
          </a:p>
        </p:txBody>
      </p:sp>
      <p:sp>
        <p:nvSpPr>
          <p:cNvPr id="165037" name="Rectangle 173"/>
          <p:cNvSpPr>
            <a:spLocks noChangeArrowheads="1"/>
          </p:cNvSpPr>
          <p:nvPr/>
        </p:nvSpPr>
        <p:spPr bwMode="auto">
          <a:xfrm>
            <a:off x="2305050" y="6124575"/>
            <a:ext cx="981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Consejo; IV. Un </a:t>
            </a:r>
            <a:endParaRPr lang="es-ES"/>
          </a:p>
        </p:txBody>
      </p:sp>
      <p:sp>
        <p:nvSpPr>
          <p:cNvPr id="165038" name="Rectangle 174"/>
          <p:cNvSpPr>
            <a:spLocks noChangeArrowheads="1"/>
          </p:cNvSpPr>
          <p:nvPr/>
        </p:nvSpPr>
        <p:spPr bwMode="auto">
          <a:xfrm>
            <a:off x="5770563" y="6119813"/>
            <a:ext cx="768350" cy="173037"/>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5039" name="Rectangle 175"/>
          <p:cNvSpPr>
            <a:spLocks noChangeArrowheads="1"/>
          </p:cNvSpPr>
          <p:nvPr/>
        </p:nvSpPr>
        <p:spPr bwMode="auto">
          <a:xfrm>
            <a:off x="6448425" y="6124575"/>
            <a:ext cx="92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040" name="Rectangle 176"/>
          <p:cNvSpPr>
            <a:spLocks noChangeArrowheads="1"/>
          </p:cNvSpPr>
          <p:nvPr/>
        </p:nvSpPr>
        <p:spPr bwMode="auto">
          <a:xfrm>
            <a:off x="6481763" y="6124575"/>
            <a:ext cx="92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041" name="Rectangle 177"/>
          <p:cNvSpPr>
            <a:spLocks noChangeArrowheads="1"/>
          </p:cNvSpPr>
          <p:nvPr/>
        </p:nvSpPr>
        <p:spPr bwMode="auto">
          <a:xfrm>
            <a:off x="2305050" y="6264275"/>
            <a:ext cx="2171700"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http://www.unam.mx/caacfmi/cap2.htm</a:t>
            </a:r>
            <a:endParaRPr lang="es-ES"/>
          </a:p>
        </p:txBody>
      </p:sp>
      <p:sp>
        <p:nvSpPr>
          <p:cNvPr id="165042" name="Rectangle 178"/>
          <p:cNvSpPr>
            <a:spLocks noChangeArrowheads="1"/>
          </p:cNvSpPr>
          <p:nvPr/>
        </p:nvSpPr>
        <p:spPr bwMode="auto">
          <a:xfrm>
            <a:off x="4397375" y="6264275"/>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5043" name="Rectangle 179"/>
          <p:cNvSpPr>
            <a:spLocks noChangeArrowheads="1"/>
          </p:cNvSpPr>
          <p:nvPr/>
        </p:nvSpPr>
        <p:spPr bwMode="auto">
          <a:xfrm>
            <a:off x="4464050" y="6264275"/>
            <a:ext cx="92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044" name="Rectangle 180"/>
          <p:cNvSpPr>
            <a:spLocks noChangeArrowheads="1"/>
          </p:cNvSpPr>
          <p:nvPr/>
        </p:nvSpPr>
        <p:spPr bwMode="auto">
          <a:xfrm>
            <a:off x="4497388" y="6264275"/>
            <a:ext cx="1968500"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www.unam.mx]</a:t>
            </a:r>
            <a:endParaRPr lang="es-ES"/>
          </a:p>
        </p:txBody>
      </p:sp>
      <p:sp>
        <p:nvSpPr>
          <p:cNvPr id="165045" name="Rectangle 181"/>
          <p:cNvSpPr>
            <a:spLocks noChangeArrowheads="1"/>
          </p:cNvSpPr>
          <p:nvPr/>
        </p:nvSpPr>
        <p:spPr bwMode="auto">
          <a:xfrm>
            <a:off x="4497388" y="6384925"/>
            <a:ext cx="1893887" cy="9525"/>
          </a:xfrm>
          <a:prstGeom prst="rect">
            <a:avLst/>
          </a:prstGeom>
          <a:solidFill>
            <a:srgbClr val="0000FF"/>
          </a:solidFill>
          <a:ln w="9525">
            <a:noFill/>
            <a:miter lim="800000"/>
            <a:headEnd/>
            <a:tailEnd/>
          </a:ln>
        </p:spPr>
        <p:txBody>
          <a:bodyPr/>
          <a:lstStyle/>
          <a:p>
            <a:endParaRPr lang="es-ES"/>
          </a:p>
        </p:txBody>
      </p:sp>
      <p:sp>
        <p:nvSpPr>
          <p:cNvPr id="165046" name="Rectangle 182"/>
          <p:cNvSpPr>
            <a:spLocks noChangeArrowheads="1"/>
          </p:cNvSpPr>
          <p:nvPr/>
        </p:nvSpPr>
        <p:spPr bwMode="auto">
          <a:xfrm>
            <a:off x="6391275" y="62626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047" name="Rectangle 183"/>
          <p:cNvSpPr>
            <a:spLocks noChangeArrowheads="1"/>
          </p:cNvSpPr>
          <p:nvPr/>
        </p:nvSpPr>
        <p:spPr bwMode="auto">
          <a:xfrm>
            <a:off x="6423025" y="62626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2362200" y="307975"/>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1.9</a:t>
            </a:r>
            <a:endParaRPr lang="es-ES"/>
          </a:p>
        </p:txBody>
      </p:sp>
      <p:sp>
        <p:nvSpPr>
          <p:cNvPr id="165893" name="Rectangle 5"/>
          <p:cNvSpPr>
            <a:spLocks noChangeArrowheads="1"/>
          </p:cNvSpPr>
          <p:nvPr/>
        </p:nvSpPr>
        <p:spPr bwMode="auto">
          <a:xfrm>
            <a:off x="2457450" y="3079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894" name="Rectangle 6"/>
          <p:cNvSpPr>
            <a:spLocks noChangeArrowheads="1"/>
          </p:cNvSpPr>
          <p:nvPr/>
        </p:nvSpPr>
        <p:spPr bwMode="auto">
          <a:xfrm>
            <a:off x="2552700" y="307975"/>
            <a:ext cx="1447800"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Como Obtener el Grado </a:t>
            </a:r>
            <a:endParaRPr lang="es-ES"/>
          </a:p>
        </p:txBody>
      </p:sp>
      <p:sp>
        <p:nvSpPr>
          <p:cNvPr id="165895" name="Rectangle 7"/>
          <p:cNvSpPr>
            <a:spLocks noChangeArrowheads="1"/>
          </p:cNvSpPr>
          <p:nvPr/>
        </p:nvSpPr>
        <p:spPr bwMode="auto">
          <a:xfrm>
            <a:off x="6203950" y="304800"/>
            <a:ext cx="739775" cy="171450"/>
          </a:xfrm>
          <a:prstGeom prst="rect">
            <a:avLst/>
          </a:prstGeom>
          <a:noFill/>
          <a:ln w="9525">
            <a:noFill/>
            <a:miter lim="800000"/>
            <a:headEnd/>
            <a:tailEnd/>
          </a:ln>
        </p:spPr>
        <p:txBody>
          <a:bodyPr wrap="none" lIns="0" tIns="0" rIns="0" bIns="0">
            <a:spAutoFit/>
          </a:bodyPr>
          <a:lstStyle/>
          <a:p>
            <a:r>
              <a:rPr lang="es-ES" sz="1000" b="1">
                <a:solidFill>
                  <a:srgbClr val="0000FF"/>
                </a:solidFill>
                <a:latin typeface="Arial" charset="0"/>
              </a:rPr>
              <a:t>Académico</a:t>
            </a:r>
            <a:endParaRPr lang="es-ES"/>
          </a:p>
        </p:txBody>
      </p:sp>
      <p:sp>
        <p:nvSpPr>
          <p:cNvPr id="165896" name="Rectangle 8"/>
          <p:cNvSpPr>
            <a:spLocks noChangeArrowheads="1"/>
          </p:cNvSpPr>
          <p:nvPr/>
        </p:nvSpPr>
        <p:spPr bwMode="auto">
          <a:xfrm>
            <a:off x="2552700" y="436563"/>
            <a:ext cx="4332288" cy="9525"/>
          </a:xfrm>
          <a:prstGeom prst="rect">
            <a:avLst/>
          </a:prstGeom>
          <a:solidFill>
            <a:srgbClr val="0000FF"/>
          </a:solidFill>
          <a:ln w="9525">
            <a:noFill/>
            <a:miter lim="800000"/>
            <a:headEnd/>
            <a:tailEnd/>
          </a:ln>
        </p:spPr>
        <p:txBody>
          <a:bodyPr/>
          <a:lstStyle/>
          <a:p>
            <a:endParaRPr lang="es-ES"/>
          </a:p>
        </p:txBody>
      </p:sp>
      <p:sp>
        <p:nvSpPr>
          <p:cNvPr id="165897" name="Rectangle 9"/>
          <p:cNvSpPr>
            <a:spLocks noChangeArrowheads="1"/>
          </p:cNvSpPr>
          <p:nvPr/>
        </p:nvSpPr>
        <p:spPr bwMode="auto">
          <a:xfrm>
            <a:off x="6884988" y="307975"/>
            <a:ext cx="90487"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 </a:t>
            </a:r>
            <a:endParaRPr lang="es-ES"/>
          </a:p>
        </p:txBody>
      </p:sp>
      <p:sp>
        <p:nvSpPr>
          <p:cNvPr id="165898" name="Rectangle 10"/>
          <p:cNvSpPr>
            <a:spLocks noChangeArrowheads="1"/>
          </p:cNvSpPr>
          <p:nvPr/>
        </p:nvSpPr>
        <p:spPr bwMode="auto">
          <a:xfrm>
            <a:off x="6919913" y="30797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899" name="Rectangle 11"/>
          <p:cNvSpPr>
            <a:spLocks noChangeArrowheads="1"/>
          </p:cNvSpPr>
          <p:nvPr/>
        </p:nvSpPr>
        <p:spPr bwMode="auto">
          <a:xfrm>
            <a:off x="2541588" y="455613"/>
            <a:ext cx="18303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COMO OBTENER EL GRADO </a:t>
            </a:r>
            <a:endParaRPr lang="es-ES"/>
          </a:p>
        </p:txBody>
      </p:sp>
      <p:sp>
        <p:nvSpPr>
          <p:cNvPr id="165900" name="Rectangle 12"/>
          <p:cNvSpPr>
            <a:spLocks noChangeArrowheads="1"/>
          </p:cNvSpPr>
          <p:nvPr/>
        </p:nvSpPr>
        <p:spPr bwMode="auto">
          <a:xfrm>
            <a:off x="4506913" y="450850"/>
            <a:ext cx="844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ACADEMICO</a:t>
            </a:r>
            <a:endParaRPr lang="es-ES"/>
          </a:p>
        </p:txBody>
      </p:sp>
      <p:sp>
        <p:nvSpPr>
          <p:cNvPr id="165901" name="Rectangle 13"/>
          <p:cNvSpPr>
            <a:spLocks noChangeArrowheads="1"/>
          </p:cNvSpPr>
          <p:nvPr/>
        </p:nvSpPr>
        <p:spPr bwMode="auto">
          <a:xfrm>
            <a:off x="5294313" y="455613"/>
            <a:ext cx="1425575"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 Magister Scientiae o </a:t>
            </a:r>
            <a:endParaRPr lang="es-ES"/>
          </a:p>
        </p:txBody>
      </p:sp>
      <p:sp>
        <p:nvSpPr>
          <p:cNvPr id="165902" name="Rectangle 14"/>
          <p:cNvSpPr>
            <a:spLocks noChangeArrowheads="1"/>
          </p:cNvSpPr>
          <p:nvPr/>
        </p:nvSpPr>
        <p:spPr bwMode="auto">
          <a:xfrm>
            <a:off x="2541588" y="601663"/>
            <a:ext cx="129222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Magíster Profesional .</a:t>
            </a:r>
            <a:endParaRPr lang="es-ES"/>
          </a:p>
        </p:txBody>
      </p:sp>
      <p:sp>
        <p:nvSpPr>
          <p:cNvPr id="165903" name="Rectangle 15"/>
          <p:cNvSpPr>
            <a:spLocks noChangeArrowheads="1"/>
          </p:cNvSpPr>
          <p:nvPr/>
        </p:nvSpPr>
        <p:spPr bwMode="auto">
          <a:xfrm>
            <a:off x="3808413" y="598488"/>
            <a:ext cx="201612"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 </a:t>
            </a:r>
            <a:endParaRPr lang="es-ES"/>
          </a:p>
        </p:txBody>
      </p:sp>
      <p:sp>
        <p:nvSpPr>
          <p:cNvPr id="165904" name="Rectangle 16"/>
          <p:cNvSpPr>
            <a:spLocks noChangeArrowheads="1"/>
          </p:cNvSpPr>
          <p:nvPr/>
        </p:nvSpPr>
        <p:spPr bwMode="auto">
          <a:xfrm>
            <a:off x="3963988" y="601663"/>
            <a:ext cx="294005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Estudios elaborado conjuntamente con el Profesor </a:t>
            </a:r>
            <a:endParaRPr lang="es-ES"/>
          </a:p>
        </p:txBody>
      </p:sp>
      <p:sp>
        <p:nvSpPr>
          <p:cNvPr id="165905" name="Rectangle 17"/>
          <p:cNvSpPr>
            <a:spLocks noChangeArrowheads="1"/>
          </p:cNvSpPr>
          <p:nvPr/>
        </p:nvSpPr>
        <p:spPr bwMode="auto">
          <a:xfrm>
            <a:off x="2541588" y="744538"/>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 </a:t>
            </a:r>
            <a:endParaRPr lang="es-ES"/>
          </a:p>
        </p:txBody>
      </p:sp>
      <p:sp>
        <p:nvSpPr>
          <p:cNvPr id="165906" name="Rectangle 18"/>
          <p:cNvSpPr>
            <a:spLocks noChangeArrowheads="1"/>
          </p:cNvSpPr>
          <p:nvPr/>
        </p:nvSpPr>
        <p:spPr bwMode="auto">
          <a:xfrm>
            <a:off x="3573463" y="749300"/>
            <a:ext cx="139382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o quien haga las veces </a:t>
            </a:r>
            <a:endParaRPr lang="es-ES"/>
          </a:p>
        </p:txBody>
      </p:sp>
      <p:sp>
        <p:nvSpPr>
          <p:cNvPr id="165907" name="Rectangle 19"/>
          <p:cNvSpPr>
            <a:spLocks noChangeArrowheads="1"/>
          </p:cNvSpPr>
          <p:nvPr/>
        </p:nvSpPr>
        <p:spPr bwMode="auto">
          <a:xfrm>
            <a:off x="6777038" y="744538"/>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08" name="Rectangle 20"/>
          <p:cNvSpPr>
            <a:spLocks noChangeArrowheads="1"/>
          </p:cNvSpPr>
          <p:nvPr/>
        </p:nvSpPr>
        <p:spPr bwMode="auto">
          <a:xfrm>
            <a:off x="6884988" y="7493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09" name="Rectangle 21"/>
          <p:cNvSpPr>
            <a:spLocks noChangeArrowheads="1"/>
          </p:cNvSpPr>
          <p:nvPr/>
        </p:nvSpPr>
        <p:spPr bwMode="auto">
          <a:xfrm>
            <a:off x="6919913" y="7493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10" name="Rectangle 22"/>
          <p:cNvSpPr>
            <a:spLocks noChangeArrowheads="1"/>
          </p:cNvSpPr>
          <p:nvPr/>
        </p:nvSpPr>
        <p:spPr bwMode="auto">
          <a:xfrm>
            <a:off x="2541588" y="895350"/>
            <a:ext cx="2757487"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http://www.lamolina.edu.pe/Postgrado/grado.html</a:t>
            </a:r>
            <a:endParaRPr lang="es-ES"/>
          </a:p>
        </p:txBody>
      </p:sp>
      <p:sp>
        <p:nvSpPr>
          <p:cNvPr id="165911" name="Rectangle 23"/>
          <p:cNvSpPr>
            <a:spLocks noChangeArrowheads="1"/>
          </p:cNvSpPr>
          <p:nvPr/>
        </p:nvSpPr>
        <p:spPr bwMode="auto">
          <a:xfrm>
            <a:off x="5330825" y="895350"/>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5912" name="Rectangle 24"/>
          <p:cNvSpPr>
            <a:spLocks noChangeArrowheads="1"/>
          </p:cNvSpPr>
          <p:nvPr/>
        </p:nvSpPr>
        <p:spPr bwMode="auto">
          <a:xfrm>
            <a:off x="5402263" y="89535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13" name="Rectangle 25"/>
          <p:cNvSpPr>
            <a:spLocks noChangeArrowheads="1"/>
          </p:cNvSpPr>
          <p:nvPr/>
        </p:nvSpPr>
        <p:spPr bwMode="auto">
          <a:xfrm>
            <a:off x="5559425" y="895350"/>
            <a:ext cx="11652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a:t>
            </a:r>
            <a:endParaRPr lang="es-ES"/>
          </a:p>
        </p:txBody>
      </p:sp>
      <p:sp>
        <p:nvSpPr>
          <p:cNvPr id="165914" name="Rectangle 26"/>
          <p:cNvSpPr>
            <a:spLocks noChangeArrowheads="1"/>
          </p:cNvSpPr>
          <p:nvPr/>
        </p:nvSpPr>
        <p:spPr bwMode="auto">
          <a:xfrm>
            <a:off x="5559425" y="1023938"/>
            <a:ext cx="1325563" cy="9525"/>
          </a:xfrm>
          <a:prstGeom prst="rect">
            <a:avLst/>
          </a:prstGeom>
          <a:solidFill>
            <a:srgbClr val="0000FF"/>
          </a:solidFill>
          <a:ln w="9525">
            <a:noFill/>
            <a:miter lim="800000"/>
            <a:headEnd/>
            <a:tailEnd/>
          </a:ln>
        </p:spPr>
        <p:txBody>
          <a:bodyPr/>
          <a:lstStyle/>
          <a:p>
            <a:endParaRPr lang="es-ES"/>
          </a:p>
        </p:txBody>
      </p:sp>
      <p:sp>
        <p:nvSpPr>
          <p:cNvPr id="165915" name="Rectangle 27"/>
          <p:cNvSpPr>
            <a:spLocks noChangeArrowheads="1"/>
          </p:cNvSpPr>
          <p:nvPr/>
        </p:nvSpPr>
        <p:spPr bwMode="auto">
          <a:xfrm>
            <a:off x="2541588" y="1042988"/>
            <a:ext cx="1236662"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www.lamolina.edu.pe]</a:t>
            </a:r>
            <a:endParaRPr lang="es-ES"/>
          </a:p>
        </p:txBody>
      </p:sp>
      <p:sp>
        <p:nvSpPr>
          <p:cNvPr id="165916" name="Rectangle 28"/>
          <p:cNvSpPr>
            <a:spLocks noChangeArrowheads="1"/>
          </p:cNvSpPr>
          <p:nvPr/>
        </p:nvSpPr>
        <p:spPr bwMode="auto">
          <a:xfrm>
            <a:off x="2541588" y="1169988"/>
            <a:ext cx="1249362" cy="9525"/>
          </a:xfrm>
          <a:prstGeom prst="rect">
            <a:avLst/>
          </a:prstGeom>
          <a:solidFill>
            <a:srgbClr val="0000FF"/>
          </a:solidFill>
          <a:ln w="9525">
            <a:noFill/>
            <a:miter lim="800000"/>
            <a:headEnd/>
            <a:tailEnd/>
          </a:ln>
        </p:spPr>
        <p:txBody>
          <a:bodyPr/>
          <a:lstStyle/>
          <a:p>
            <a:endParaRPr lang="es-ES"/>
          </a:p>
        </p:txBody>
      </p:sp>
      <p:sp>
        <p:nvSpPr>
          <p:cNvPr id="165917" name="Rectangle 29"/>
          <p:cNvSpPr>
            <a:spLocks noChangeArrowheads="1"/>
          </p:cNvSpPr>
          <p:nvPr/>
        </p:nvSpPr>
        <p:spPr bwMode="auto">
          <a:xfrm>
            <a:off x="3790950" y="10414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18" name="Rectangle 30"/>
          <p:cNvSpPr>
            <a:spLocks noChangeArrowheads="1"/>
          </p:cNvSpPr>
          <p:nvPr/>
        </p:nvSpPr>
        <p:spPr bwMode="auto">
          <a:xfrm>
            <a:off x="2362200" y="11890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19" name="Rectangle 31"/>
          <p:cNvSpPr>
            <a:spLocks noChangeArrowheads="1"/>
          </p:cNvSpPr>
          <p:nvPr/>
        </p:nvSpPr>
        <p:spPr bwMode="auto">
          <a:xfrm>
            <a:off x="2362200" y="1335088"/>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20.</a:t>
            </a:r>
            <a:endParaRPr lang="es-ES"/>
          </a:p>
        </p:txBody>
      </p:sp>
      <p:sp>
        <p:nvSpPr>
          <p:cNvPr id="165920" name="Rectangle 32"/>
          <p:cNvSpPr>
            <a:spLocks noChangeArrowheads="1"/>
          </p:cNvSpPr>
          <p:nvPr/>
        </p:nvSpPr>
        <p:spPr bwMode="auto">
          <a:xfrm>
            <a:off x="2457450" y="13350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21" name="Rectangle 33"/>
          <p:cNvSpPr>
            <a:spLocks noChangeArrowheads="1"/>
          </p:cNvSpPr>
          <p:nvPr/>
        </p:nvSpPr>
        <p:spPr bwMode="auto">
          <a:xfrm>
            <a:off x="2552700" y="1336675"/>
            <a:ext cx="84137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Organización </a:t>
            </a:r>
            <a:endParaRPr lang="es-ES"/>
          </a:p>
        </p:txBody>
      </p:sp>
      <p:sp>
        <p:nvSpPr>
          <p:cNvPr id="165922" name="Rectangle 34"/>
          <p:cNvSpPr>
            <a:spLocks noChangeArrowheads="1"/>
          </p:cNvSpPr>
          <p:nvPr/>
        </p:nvSpPr>
        <p:spPr bwMode="auto">
          <a:xfrm>
            <a:off x="2552700" y="1463675"/>
            <a:ext cx="752475" cy="9525"/>
          </a:xfrm>
          <a:prstGeom prst="rect">
            <a:avLst/>
          </a:prstGeom>
          <a:solidFill>
            <a:srgbClr val="0000FF"/>
          </a:solidFill>
          <a:ln w="9525">
            <a:noFill/>
            <a:miter lim="800000"/>
            <a:headEnd/>
            <a:tailEnd/>
          </a:ln>
        </p:spPr>
        <p:txBody>
          <a:bodyPr/>
          <a:lstStyle/>
          <a:p>
            <a:endParaRPr lang="es-ES"/>
          </a:p>
        </p:txBody>
      </p:sp>
      <p:sp>
        <p:nvSpPr>
          <p:cNvPr id="165923" name="Rectangle 35"/>
          <p:cNvSpPr>
            <a:spLocks noChangeArrowheads="1"/>
          </p:cNvSpPr>
          <p:nvPr/>
        </p:nvSpPr>
        <p:spPr bwMode="auto">
          <a:xfrm>
            <a:off x="3340100" y="1336675"/>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24" name="Rectangle 36"/>
          <p:cNvSpPr>
            <a:spLocks noChangeArrowheads="1"/>
          </p:cNvSpPr>
          <p:nvPr/>
        </p:nvSpPr>
        <p:spPr bwMode="auto">
          <a:xfrm>
            <a:off x="2541588" y="1482725"/>
            <a:ext cx="37036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ESTRUCTURA. El H. Consejo Técnico está estructurado por un </a:t>
            </a:r>
            <a:endParaRPr lang="es-ES"/>
          </a:p>
        </p:txBody>
      </p:sp>
      <p:sp>
        <p:nvSpPr>
          <p:cNvPr id="165925" name="Rectangle 37"/>
          <p:cNvSpPr>
            <a:spLocks noChangeArrowheads="1"/>
          </p:cNvSpPr>
          <p:nvPr/>
        </p:nvSpPr>
        <p:spPr bwMode="auto">
          <a:xfrm>
            <a:off x="6280150" y="1479550"/>
            <a:ext cx="661988"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5926" name="Rectangle 38"/>
          <p:cNvSpPr>
            <a:spLocks noChangeArrowheads="1"/>
          </p:cNvSpPr>
          <p:nvPr/>
        </p:nvSpPr>
        <p:spPr bwMode="auto">
          <a:xfrm>
            <a:off x="6884988" y="14827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27" name="Rectangle 39"/>
          <p:cNvSpPr>
            <a:spLocks noChangeArrowheads="1"/>
          </p:cNvSpPr>
          <p:nvPr/>
        </p:nvSpPr>
        <p:spPr bwMode="auto">
          <a:xfrm>
            <a:off x="2541588" y="1630363"/>
            <a:ext cx="4953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técnico </a:t>
            </a:r>
            <a:endParaRPr lang="es-ES"/>
          </a:p>
        </p:txBody>
      </p:sp>
      <p:sp>
        <p:nvSpPr>
          <p:cNvPr id="165928" name="Rectangle 40"/>
          <p:cNvSpPr>
            <a:spLocks noChangeArrowheads="1"/>
          </p:cNvSpPr>
          <p:nvPr/>
        </p:nvSpPr>
        <p:spPr bwMode="auto">
          <a:xfrm>
            <a:off x="2982913" y="1625600"/>
            <a:ext cx="7191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5929" name="Rectangle 41"/>
          <p:cNvSpPr>
            <a:spLocks noChangeArrowheads="1"/>
          </p:cNvSpPr>
          <p:nvPr/>
        </p:nvSpPr>
        <p:spPr bwMode="auto">
          <a:xfrm>
            <a:off x="3643313" y="1630363"/>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30" name="Rectangle 42"/>
          <p:cNvSpPr>
            <a:spLocks noChangeArrowheads="1"/>
          </p:cNvSpPr>
          <p:nvPr/>
        </p:nvSpPr>
        <p:spPr bwMode="auto">
          <a:xfrm>
            <a:off x="3679825" y="1630363"/>
            <a:ext cx="327183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propietario y un suplente, correspondientes a cada área; </a:t>
            </a:r>
            <a:endParaRPr lang="es-ES"/>
          </a:p>
        </p:txBody>
      </p:sp>
      <p:sp>
        <p:nvSpPr>
          <p:cNvPr id="165931" name="Rectangle 43"/>
          <p:cNvSpPr>
            <a:spLocks noChangeArrowheads="1"/>
          </p:cNvSpPr>
          <p:nvPr/>
        </p:nvSpPr>
        <p:spPr bwMode="auto">
          <a:xfrm>
            <a:off x="2541588" y="1776413"/>
            <a:ext cx="261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dos</a:t>
            </a:r>
            <a:endParaRPr lang="es-ES"/>
          </a:p>
        </p:txBody>
      </p:sp>
      <p:sp>
        <p:nvSpPr>
          <p:cNvPr id="165932" name="Rectangle 44"/>
          <p:cNvSpPr>
            <a:spLocks noChangeArrowheads="1"/>
          </p:cNvSpPr>
          <p:nvPr/>
        </p:nvSpPr>
        <p:spPr bwMode="auto">
          <a:xfrm>
            <a:off x="2747963" y="1773238"/>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33" name="Rectangle 45"/>
          <p:cNvSpPr>
            <a:spLocks noChangeArrowheads="1"/>
          </p:cNvSpPr>
          <p:nvPr/>
        </p:nvSpPr>
        <p:spPr bwMode="auto">
          <a:xfrm>
            <a:off x="2854325" y="177641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34" name="Rectangle 46"/>
          <p:cNvSpPr>
            <a:spLocks noChangeArrowheads="1"/>
          </p:cNvSpPr>
          <p:nvPr/>
        </p:nvSpPr>
        <p:spPr bwMode="auto">
          <a:xfrm>
            <a:off x="2890838" y="1776413"/>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35" name="Rectangle 47"/>
          <p:cNvSpPr>
            <a:spLocks noChangeArrowheads="1"/>
          </p:cNvSpPr>
          <p:nvPr/>
        </p:nvSpPr>
        <p:spPr bwMode="auto">
          <a:xfrm>
            <a:off x="2541588" y="1924050"/>
            <a:ext cx="2506662"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http://www.cuautitlan2.unam.mx/consejo.htm</a:t>
            </a:r>
            <a:endParaRPr lang="es-ES"/>
          </a:p>
        </p:txBody>
      </p:sp>
      <p:sp>
        <p:nvSpPr>
          <p:cNvPr id="165936" name="Rectangle 48"/>
          <p:cNvSpPr>
            <a:spLocks noChangeArrowheads="1"/>
          </p:cNvSpPr>
          <p:nvPr/>
        </p:nvSpPr>
        <p:spPr bwMode="auto">
          <a:xfrm>
            <a:off x="5075238" y="1924050"/>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5937" name="Rectangle 49"/>
          <p:cNvSpPr>
            <a:spLocks noChangeArrowheads="1"/>
          </p:cNvSpPr>
          <p:nvPr/>
        </p:nvSpPr>
        <p:spPr bwMode="auto">
          <a:xfrm>
            <a:off x="5146675" y="1924050"/>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38" name="Rectangle 50"/>
          <p:cNvSpPr>
            <a:spLocks noChangeArrowheads="1"/>
          </p:cNvSpPr>
          <p:nvPr/>
        </p:nvSpPr>
        <p:spPr bwMode="auto">
          <a:xfrm>
            <a:off x="5389563" y="1924050"/>
            <a:ext cx="11652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a:t>
            </a:r>
            <a:endParaRPr lang="es-ES"/>
          </a:p>
        </p:txBody>
      </p:sp>
      <p:sp>
        <p:nvSpPr>
          <p:cNvPr id="165939" name="Rectangle 51"/>
          <p:cNvSpPr>
            <a:spLocks noChangeArrowheads="1"/>
          </p:cNvSpPr>
          <p:nvPr/>
        </p:nvSpPr>
        <p:spPr bwMode="auto">
          <a:xfrm>
            <a:off x="5389563" y="2051050"/>
            <a:ext cx="1495425" cy="9525"/>
          </a:xfrm>
          <a:prstGeom prst="rect">
            <a:avLst/>
          </a:prstGeom>
          <a:solidFill>
            <a:srgbClr val="0000FF"/>
          </a:solidFill>
          <a:ln w="9525">
            <a:noFill/>
            <a:miter lim="800000"/>
            <a:headEnd/>
            <a:tailEnd/>
          </a:ln>
        </p:spPr>
        <p:txBody>
          <a:bodyPr/>
          <a:lstStyle/>
          <a:p>
            <a:endParaRPr lang="es-ES"/>
          </a:p>
        </p:txBody>
      </p:sp>
      <p:sp>
        <p:nvSpPr>
          <p:cNvPr id="165940" name="Rectangle 52"/>
          <p:cNvSpPr>
            <a:spLocks noChangeArrowheads="1"/>
          </p:cNvSpPr>
          <p:nvPr/>
        </p:nvSpPr>
        <p:spPr bwMode="auto">
          <a:xfrm>
            <a:off x="2541588" y="2070100"/>
            <a:ext cx="647700"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www.cuauti</a:t>
            </a:r>
            <a:endParaRPr lang="es-ES"/>
          </a:p>
        </p:txBody>
      </p:sp>
      <p:sp>
        <p:nvSpPr>
          <p:cNvPr id="165941" name="Rectangle 53"/>
          <p:cNvSpPr>
            <a:spLocks noChangeArrowheads="1"/>
          </p:cNvSpPr>
          <p:nvPr/>
        </p:nvSpPr>
        <p:spPr bwMode="auto">
          <a:xfrm>
            <a:off x="3195638" y="2070100"/>
            <a:ext cx="863600"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tlan2.unam.mx]</a:t>
            </a:r>
            <a:endParaRPr lang="es-ES"/>
          </a:p>
        </p:txBody>
      </p:sp>
      <p:sp>
        <p:nvSpPr>
          <p:cNvPr id="165942" name="Rectangle 54"/>
          <p:cNvSpPr>
            <a:spLocks noChangeArrowheads="1"/>
          </p:cNvSpPr>
          <p:nvPr/>
        </p:nvSpPr>
        <p:spPr bwMode="auto">
          <a:xfrm>
            <a:off x="2541588" y="2198688"/>
            <a:ext cx="1527175" cy="9525"/>
          </a:xfrm>
          <a:prstGeom prst="rect">
            <a:avLst/>
          </a:prstGeom>
          <a:solidFill>
            <a:srgbClr val="0000FF"/>
          </a:solidFill>
          <a:ln w="9525">
            <a:noFill/>
            <a:miter lim="800000"/>
            <a:headEnd/>
            <a:tailEnd/>
          </a:ln>
        </p:spPr>
        <p:txBody>
          <a:bodyPr/>
          <a:lstStyle/>
          <a:p>
            <a:endParaRPr lang="es-ES"/>
          </a:p>
        </p:txBody>
      </p:sp>
      <p:sp>
        <p:nvSpPr>
          <p:cNvPr id="165943" name="Rectangle 55"/>
          <p:cNvSpPr>
            <a:spLocks noChangeArrowheads="1"/>
          </p:cNvSpPr>
          <p:nvPr/>
        </p:nvSpPr>
        <p:spPr bwMode="auto">
          <a:xfrm>
            <a:off x="4068763" y="20701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44" name="Rectangle 56"/>
          <p:cNvSpPr>
            <a:spLocks noChangeArrowheads="1"/>
          </p:cNvSpPr>
          <p:nvPr/>
        </p:nvSpPr>
        <p:spPr bwMode="auto">
          <a:xfrm>
            <a:off x="2362200" y="221615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45" name="Rectangle 57"/>
          <p:cNvSpPr>
            <a:spLocks noChangeArrowheads="1"/>
          </p:cNvSpPr>
          <p:nvPr/>
        </p:nvSpPr>
        <p:spPr bwMode="auto">
          <a:xfrm>
            <a:off x="2362200" y="2363788"/>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21.</a:t>
            </a:r>
            <a:endParaRPr lang="es-ES"/>
          </a:p>
        </p:txBody>
      </p:sp>
      <p:sp>
        <p:nvSpPr>
          <p:cNvPr id="165946" name="Rectangle 58"/>
          <p:cNvSpPr>
            <a:spLocks noChangeArrowheads="1"/>
          </p:cNvSpPr>
          <p:nvPr/>
        </p:nvSpPr>
        <p:spPr bwMode="auto">
          <a:xfrm>
            <a:off x="2457450" y="23637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47" name="Rectangle 59"/>
          <p:cNvSpPr>
            <a:spLocks noChangeArrowheads="1"/>
          </p:cNvSpPr>
          <p:nvPr/>
        </p:nvSpPr>
        <p:spPr bwMode="auto">
          <a:xfrm>
            <a:off x="2552700" y="2363788"/>
            <a:ext cx="614363"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Gobierno </a:t>
            </a:r>
            <a:endParaRPr lang="es-ES"/>
          </a:p>
        </p:txBody>
      </p:sp>
      <p:sp>
        <p:nvSpPr>
          <p:cNvPr id="165948" name="Rectangle 60"/>
          <p:cNvSpPr>
            <a:spLocks noChangeArrowheads="1"/>
          </p:cNvSpPr>
          <p:nvPr/>
        </p:nvSpPr>
        <p:spPr bwMode="auto">
          <a:xfrm>
            <a:off x="2552700" y="2492375"/>
            <a:ext cx="525463" cy="9525"/>
          </a:xfrm>
          <a:prstGeom prst="rect">
            <a:avLst/>
          </a:prstGeom>
          <a:solidFill>
            <a:srgbClr val="0000FF"/>
          </a:solidFill>
          <a:ln w="9525">
            <a:noFill/>
            <a:miter lim="800000"/>
            <a:headEnd/>
            <a:tailEnd/>
          </a:ln>
        </p:spPr>
        <p:txBody>
          <a:bodyPr/>
          <a:lstStyle/>
          <a:p>
            <a:endParaRPr lang="es-ES"/>
          </a:p>
        </p:txBody>
      </p:sp>
      <p:sp>
        <p:nvSpPr>
          <p:cNvPr id="165949" name="Rectangle 61"/>
          <p:cNvSpPr>
            <a:spLocks noChangeArrowheads="1"/>
          </p:cNvSpPr>
          <p:nvPr/>
        </p:nvSpPr>
        <p:spPr bwMode="auto">
          <a:xfrm>
            <a:off x="3113088" y="236378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50" name="Rectangle 62"/>
          <p:cNvSpPr>
            <a:spLocks noChangeArrowheads="1"/>
          </p:cNvSpPr>
          <p:nvPr/>
        </p:nvSpPr>
        <p:spPr bwMode="auto">
          <a:xfrm>
            <a:off x="2541588" y="250666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51" name="Rectangle 63"/>
          <p:cNvSpPr>
            <a:spLocks noChangeArrowheads="1"/>
          </p:cNvSpPr>
          <p:nvPr/>
        </p:nvSpPr>
        <p:spPr bwMode="auto">
          <a:xfrm>
            <a:off x="2647950" y="2511425"/>
            <a:ext cx="41560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División, los Jefes de los Departamentos que constituyen la división, un </a:t>
            </a:r>
            <a:endParaRPr lang="es-ES"/>
          </a:p>
        </p:txBody>
      </p:sp>
      <p:sp>
        <p:nvSpPr>
          <p:cNvPr id="165952" name="Rectangle 64"/>
          <p:cNvSpPr>
            <a:spLocks noChangeArrowheads="1"/>
          </p:cNvSpPr>
          <p:nvPr/>
        </p:nvSpPr>
        <p:spPr bwMode="auto">
          <a:xfrm>
            <a:off x="2541588" y="2654300"/>
            <a:ext cx="6619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5953" name="Rectangle 65"/>
          <p:cNvSpPr>
            <a:spLocks noChangeArrowheads="1"/>
          </p:cNvSpPr>
          <p:nvPr/>
        </p:nvSpPr>
        <p:spPr bwMode="auto">
          <a:xfrm>
            <a:off x="3144838" y="265747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54" name="Rectangle 66"/>
          <p:cNvSpPr>
            <a:spLocks noChangeArrowheads="1"/>
          </p:cNvSpPr>
          <p:nvPr/>
        </p:nvSpPr>
        <p:spPr bwMode="auto">
          <a:xfrm>
            <a:off x="3198813" y="2654300"/>
            <a:ext cx="7191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5955" name="Rectangle 67"/>
          <p:cNvSpPr>
            <a:spLocks noChangeArrowheads="1"/>
          </p:cNvSpPr>
          <p:nvPr/>
        </p:nvSpPr>
        <p:spPr bwMode="auto">
          <a:xfrm>
            <a:off x="3857625" y="2657475"/>
            <a:ext cx="2970213"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 cada departamento y un número de consejeros </a:t>
            </a:r>
            <a:endParaRPr lang="es-ES"/>
          </a:p>
        </p:txBody>
      </p:sp>
      <p:sp>
        <p:nvSpPr>
          <p:cNvPr id="165956" name="Rectangle 68"/>
          <p:cNvSpPr>
            <a:spLocks noChangeArrowheads="1"/>
          </p:cNvSpPr>
          <p:nvPr/>
        </p:nvSpPr>
        <p:spPr bwMode="auto">
          <a:xfrm>
            <a:off x="2541588" y="2805113"/>
            <a:ext cx="744537"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alumnosigual</a:t>
            </a:r>
            <a:endParaRPr lang="es-ES"/>
          </a:p>
        </p:txBody>
      </p:sp>
      <p:sp>
        <p:nvSpPr>
          <p:cNvPr id="165957" name="Rectangle 69"/>
          <p:cNvSpPr>
            <a:spLocks noChangeArrowheads="1"/>
          </p:cNvSpPr>
          <p:nvPr/>
        </p:nvSpPr>
        <p:spPr bwMode="auto">
          <a:xfrm>
            <a:off x="3294063" y="2800350"/>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58" name="Rectangle 70"/>
          <p:cNvSpPr>
            <a:spLocks noChangeArrowheads="1"/>
          </p:cNvSpPr>
          <p:nvPr/>
        </p:nvSpPr>
        <p:spPr bwMode="auto">
          <a:xfrm>
            <a:off x="3400425" y="280511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59" name="Rectangle 71"/>
          <p:cNvSpPr>
            <a:spLocks noChangeArrowheads="1"/>
          </p:cNvSpPr>
          <p:nvPr/>
        </p:nvSpPr>
        <p:spPr bwMode="auto">
          <a:xfrm>
            <a:off x="3436938" y="2805113"/>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60" name="Rectangle 72"/>
          <p:cNvSpPr>
            <a:spLocks noChangeArrowheads="1"/>
          </p:cNvSpPr>
          <p:nvPr/>
        </p:nvSpPr>
        <p:spPr bwMode="auto">
          <a:xfrm>
            <a:off x="2541588" y="2951163"/>
            <a:ext cx="303212"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a:t>
            </a:r>
            <a:endParaRPr lang="es-ES"/>
          </a:p>
        </p:txBody>
      </p:sp>
      <p:sp>
        <p:nvSpPr>
          <p:cNvPr id="165961" name="Rectangle 73"/>
          <p:cNvSpPr>
            <a:spLocks noChangeArrowheads="1"/>
          </p:cNvSpPr>
          <p:nvPr/>
        </p:nvSpPr>
        <p:spPr bwMode="auto">
          <a:xfrm>
            <a:off x="2790825" y="2951163"/>
            <a:ext cx="2378075"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//fuentes.csh.udg.mx/acerca/gobiern2.html</a:t>
            </a:r>
            <a:endParaRPr lang="es-ES"/>
          </a:p>
        </p:txBody>
      </p:sp>
      <p:sp>
        <p:nvSpPr>
          <p:cNvPr id="165962" name="Rectangle 74"/>
          <p:cNvSpPr>
            <a:spLocks noChangeArrowheads="1"/>
          </p:cNvSpPr>
          <p:nvPr/>
        </p:nvSpPr>
        <p:spPr bwMode="auto">
          <a:xfrm>
            <a:off x="5195888" y="2951163"/>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5963" name="Rectangle 75"/>
          <p:cNvSpPr>
            <a:spLocks noChangeArrowheads="1"/>
          </p:cNvSpPr>
          <p:nvPr/>
        </p:nvSpPr>
        <p:spPr bwMode="auto">
          <a:xfrm>
            <a:off x="5267325" y="295116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64" name="Rectangle 76"/>
          <p:cNvSpPr>
            <a:spLocks noChangeArrowheads="1"/>
          </p:cNvSpPr>
          <p:nvPr/>
        </p:nvSpPr>
        <p:spPr bwMode="auto">
          <a:xfrm>
            <a:off x="5470525" y="2951163"/>
            <a:ext cx="11652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a:t>
            </a:r>
            <a:endParaRPr lang="es-ES"/>
          </a:p>
        </p:txBody>
      </p:sp>
      <p:sp>
        <p:nvSpPr>
          <p:cNvPr id="165965" name="Rectangle 77"/>
          <p:cNvSpPr>
            <a:spLocks noChangeArrowheads="1"/>
          </p:cNvSpPr>
          <p:nvPr/>
        </p:nvSpPr>
        <p:spPr bwMode="auto">
          <a:xfrm>
            <a:off x="5470525" y="3078163"/>
            <a:ext cx="1414463" cy="9525"/>
          </a:xfrm>
          <a:prstGeom prst="rect">
            <a:avLst/>
          </a:prstGeom>
          <a:solidFill>
            <a:srgbClr val="0000FF"/>
          </a:solidFill>
          <a:ln w="9525">
            <a:noFill/>
            <a:miter lim="800000"/>
            <a:headEnd/>
            <a:tailEnd/>
          </a:ln>
        </p:spPr>
        <p:txBody>
          <a:bodyPr/>
          <a:lstStyle/>
          <a:p>
            <a:endParaRPr lang="es-ES"/>
          </a:p>
        </p:txBody>
      </p:sp>
      <p:sp>
        <p:nvSpPr>
          <p:cNvPr id="165966" name="Rectangle 78"/>
          <p:cNvSpPr>
            <a:spLocks noChangeArrowheads="1"/>
          </p:cNvSpPr>
          <p:nvPr/>
        </p:nvSpPr>
        <p:spPr bwMode="auto">
          <a:xfrm>
            <a:off x="2541588" y="3097213"/>
            <a:ext cx="1128712"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fuentes.csh.udg.mx]</a:t>
            </a:r>
            <a:endParaRPr lang="es-ES"/>
          </a:p>
        </p:txBody>
      </p:sp>
      <p:sp>
        <p:nvSpPr>
          <p:cNvPr id="165967" name="Rectangle 79"/>
          <p:cNvSpPr>
            <a:spLocks noChangeArrowheads="1"/>
          </p:cNvSpPr>
          <p:nvPr/>
        </p:nvSpPr>
        <p:spPr bwMode="auto">
          <a:xfrm>
            <a:off x="2541588" y="3225800"/>
            <a:ext cx="1143000" cy="9525"/>
          </a:xfrm>
          <a:prstGeom prst="rect">
            <a:avLst/>
          </a:prstGeom>
          <a:solidFill>
            <a:srgbClr val="0000FF"/>
          </a:solidFill>
          <a:ln w="9525">
            <a:noFill/>
            <a:miter lim="800000"/>
            <a:headEnd/>
            <a:tailEnd/>
          </a:ln>
        </p:spPr>
        <p:txBody>
          <a:bodyPr/>
          <a:lstStyle/>
          <a:p>
            <a:endParaRPr lang="es-ES"/>
          </a:p>
        </p:txBody>
      </p:sp>
      <p:sp>
        <p:nvSpPr>
          <p:cNvPr id="165968" name="Rectangle 80"/>
          <p:cNvSpPr>
            <a:spLocks noChangeArrowheads="1"/>
          </p:cNvSpPr>
          <p:nvPr/>
        </p:nvSpPr>
        <p:spPr bwMode="auto">
          <a:xfrm>
            <a:off x="3684588" y="309721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69" name="Rectangle 81"/>
          <p:cNvSpPr>
            <a:spLocks noChangeArrowheads="1"/>
          </p:cNvSpPr>
          <p:nvPr/>
        </p:nvSpPr>
        <p:spPr bwMode="auto">
          <a:xfrm>
            <a:off x="2362200" y="32432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70" name="Rectangle 82"/>
          <p:cNvSpPr>
            <a:spLocks noChangeArrowheads="1"/>
          </p:cNvSpPr>
          <p:nvPr/>
        </p:nvSpPr>
        <p:spPr bwMode="auto">
          <a:xfrm>
            <a:off x="2362200" y="3390900"/>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22.</a:t>
            </a:r>
            <a:endParaRPr lang="es-ES"/>
          </a:p>
        </p:txBody>
      </p:sp>
      <p:sp>
        <p:nvSpPr>
          <p:cNvPr id="165971" name="Rectangle 83"/>
          <p:cNvSpPr>
            <a:spLocks noChangeArrowheads="1"/>
          </p:cNvSpPr>
          <p:nvPr/>
        </p:nvSpPr>
        <p:spPr bwMode="auto">
          <a:xfrm>
            <a:off x="2457450" y="33909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72" name="Rectangle 84"/>
          <p:cNvSpPr>
            <a:spLocks noChangeArrowheads="1"/>
          </p:cNvSpPr>
          <p:nvPr/>
        </p:nvSpPr>
        <p:spPr bwMode="auto">
          <a:xfrm>
            <a:off x="2552700" y="3390900"/>
            <a:ext cx="13557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Programa de Maestría </a:t>
            </a:r>
            <a:endParaRPr lang="es-ES"/>
          </a:p>
        </p:txBody>
      </p:sp>
      <p:sp>
        <p:nvSpPr>
          <p:cNvPr id="165973" name="Rectangle 85"/>
          <p:cNvSpPr>
            <a:spLocks noChangeArrowheads="1"/>
          </p:cNvSpPr>
          <p:nvPr/>
        </p:nvSpPr>
        <p:spPr bwMode="auto">
          <a:xfrm>
            <a:off x="2552700" y="3519488"/>
            <a:ext cx="4332288" cy="9525"/>
          </a:xfrm>
          <a:prstGeom prst="rect">
            <a:avLst/>
          </a:prstGeom>
          <a:solidFill>
            <a:srgbClr val="0000FF"/>
          </a:solidFill>
          <a:ln w="9525">
            <a:noFill/>
            <a:miter lim="800000"/>
            <a:headEnd/>
            <a:tailEnd/>
          </a:ln>
        </p:spPr>
        <p:txBody>
          <a:bodyPr/>
          <a:lstStyle/>
          <a:p>
            <a:endParaRPr lang="es-ES"/>
          </a:p>
        </p:txBody>
      </p:sp>
      <p:sp>
        <p:nvSpPr>
          <p:cNvPr id="165974" name="Rectangle 86"/>
          <p:cNvSpPr>
            <a:spLocks noChangeArrowheads="1"/>
          </p:cNvSpPr>
          <p:nvPr/>
        </p:nvSpPr>
        <p:spPr bwMode="auto">
          <a:xfrm>
            <a:off x="6919913" y="33909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75" name="Rectangle 87"/>
          <p:cNvSpPr>
            <a:spLocks noChangeArrowheads="1"/>
          </p:cNvSpPr>
          <p:nvPr/>
        </p:nvSpPr>
        <p:spPr bwMode="auto">
          <a:xfrm>
            <a:off x="2541588" y="353536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76" name="Rectangle 88"/>
          <p:cNvSpPr>
            <a:spLocks noChangeArrowheads="1"/>
          </p:cNvSpPr>
          <p:nvPr/>
        </p:nvSpPr>
        <p:spPr bwMode="auto">
          <a:xfrm>
            <a:off x="2649538" y="3538538"/>
            <a:ext cx="2430462"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Científica, asignará a cada estudiante un </a:t>
            </a:r>
            <a:endParaRPr lang="es-ES"/>
          </a:p>
        </p:txBody>
      </p:sp>
      <p:sp>
        <p:nvSpPr>
          <p:cNvPr id="165977" name="Rectangle 89"/>
          <p:cNvSpPr>
            <a:spLocks noChangeArrowheads="1"/>
          </p:cNvSpPr>
          <p:nvPr/>
        </p:nvSpPr>
        <p:spPr bwMode="auto">
          <a:xfrm>
            <a:off x="5100638" y="3535363"/>
            <a:ext cx="682625"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5978" name="Rectangle 90"/>
          <p:cNvSpPr>
            <a:spLocks noChangeArrowheads="1"/>
          </p:cNvSpPr>
          <p:nvPr/>
        </p:nvSpPr>
        <p:spPr bwMode="auto">
          <a:xfrm>
            <a:off x="5726113" y="3538538"/>
            <a:ext cx="12144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Principal durante el </a:t>
            </a:r>
            <a:endParaRPr lang="es-ES"/>
          </a:p>
        </p:txBody>
      </p:sp>
      <p:sp>
        <p:nvSpPr>
          <p:cNvPr id="165979" name="Rectangle 91"/>
          <p:cNvSpPr>
            <a:spLocks noChangeArrowheads="1"/>
          </p:cNvSpPr>
          <p:nvPr/>
        </p:nvSpPr>
        <p:spPr bwMode="auto">
          <a:xfrm>
            <a:off x="2541588" y="3684588"/>
            <a:ext cx="1827212"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primer trimestre del primer año </a:t>
            </a:r>
            <a:endParaRPr lang="es-ES"/>
          </a:p>
        </p:txBody>
      </p:sp>
      <p:sp>
        <p:nvSpPr>
          <p:cNvPr id="165980" name="Rectangle 92"/>
          <p:cNvSpPr>
            <a:spLocks noChangeArrowheads="1"/>
          </p:cNvSpPr>
          <p:nvPr/>
        </p:nvSpPr>
        <p:spPr bwMode="auto">
          <a:xfrm>
            <a:off x="4416425" y="3681413"/>
            <a:ext cx="719138"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5981" name="Rectangle 93"/>
          <p:cNvSpPr>
            <a:spLocks noChangeArrowheads="1"/>
          </p:cNvSpPr>
          <p:nvPr/>
        </p:nvSpPr>
        <p:spPr bwMode="auto">
          <a:xfrm>
            <a:off x="5076825" y="3684588"/>
            <a:ext cx="18161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Este profesor es responsable </a:t>
            </a:r>
            <a:endParaRPr lang="es-ES"/>
          </a:p>
        </p:txBody>
      </p:sp>
      <p:sp>
        <p:nvSpPr>
          <p:cNvPr id="165982" name="Rectangle 94"/>
          <p:cNvSpPr>
            <a:spLocks noChangeArrowheads="1"/>
          </p:cNvSpPr>
          <p:nvPr/>
        </p:nvSpPr>
        <p:spPr bwMode="auto">
          <a:xfrm>
            <a:off x="2541588" y="3832225"/>
            <a:ext cx="37465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por la</a:t>
            </a:r>
            <a:endParaRPr lang="es-ES"/>
          </a:p>
        </p:txBody>
      </p:sp>
      <p:sp>
        <p:nvSpPr>
          <p:cNvPr id="165983" name="Rectangle 95"/>
          <p:cNvSpPr>
            <a:spLocks noChangeArrowheads="1"/>
          </p:cNvSpPr>
          <p:nvPr/>
        </p:nvSpPr>
        <p:spPr bwMode="auto">
          <a:xfrm>
            <a:off x="6777038" y="3829050"/>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5984" name="Rectangle 96"/>
          <p:cNvSpPr>
            <a:spLocks noChangeArrowheads="1"/>
          </p:cNvSpPr>
          <p:nvPr/>
        </p:nvSpPr>
        <p:spPr bwMode="auto">
          <a:xfrm>
            <a:off x="6884988" y="38322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85" name="Rectangle 97"/>
          <p:cNvSpPr>
            <a:spLocks noChangeArrowheads="1"/>
          </p:cNvSpPr>
          <p:nvPr/>
        </p:nvSpPr>
        <p:spPr bwMode="auto">
          <a:xfrm>
            <a:off x="6919913" y="38322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86" name="Rectangle 98"/>
          <p:cNvSpPr>
            <a:spLocks noChangeArrowheads="1"/>
          </p:cNvSpPr>
          <p:nvPr/>
        </p:nvSpPr>
        <p:spPr bwMode="auto">
          <a:xfrm>
            <a:off x="2541588" y="3978275"/>
            <a:ext cx="2528887"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http://www.catie.ac.cr/posgrado/maestria.htm</a:t>
            </a:r>
            <a:endParaRPr lang="es-ES"/>
          </a:p>
        </p:txBody>
      </p:sp>
      <p:sp>
        <p:nvSpPr>
          <p:cNvPr id="165987" name="Rectangle 99"/>
          <p:cNvSpPr>
            <a:spLocks noChangeArrowheads="1"/>
          </p:cNvSpPr>
          <p:nvPr/>
        </p:nvSpPr>
        <p:spPr bwMode="auto">
          <a:xfrm>
            <a:off x="5095875" y="3978275"/>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5988" name="Rectangle 100"/>
          <p:cNvSpPr>
            <a:spLocks noChangeArrowheads="1"/>
          </p:cNvSpPr>
          <p:nvPr/>
        </p:nvSpPr>
        <p:spPr bwMode="auto">
          <a:xfrm>
            <a:off x="5167313" y="397827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5989" name="Rectangle 101"/>
          <p:cNvSpPr>
            <a:spLocks noChangeArrowheads="1"/>
          </p:cNvSpPr>
          <p:nvPr/>
        </p:nvSpPr>
        <p:spPr bwMode="auto">
          <a:xfrm>
            <a:off x="5403850" y="3978275"/>
            <a:ext cx="11652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a:t>
            </a:r>
            <a:endParaRPr lang="es-ES"/>
          </a:p>
        </p:txBody>
      </p:sp>
      <p:sp>
        <p:nvSpPr>
          <p:cNvPr id="165990" name="Rectangle 102"/>
          <p:cNvSpPr>
            <a:spLocks noChangeArrowheads="1"/>
          </p:cNvSpPr>
          <p:nvPr/>
        </p:nvSpPr>
        <p:spPr bwMode="auto">
          <a:xfrm>
            <a:off x="5403850" y="4106863"/>
            <a:ext cx="1481138" cy="9525"/>
          </a:xfrm>
          <a:prstGeom prst="rect">
            <a:avLst/>
          </a:prstGeom>
          <a:solidFill>
            <a:srgbClr val="0000FF"/>
          </a:solidFill>
          <a:ln w="9525">
            <a:noFill/>
            <a:miter lim="800000"/>
            <a:headEnd/>
            <a:tailEnd/>
          </a:ln>
        </p:spPr>
        <p:txBody>
          <a:bodyPr/>
          <a:lstStyle/>
          <a:p>
            <a:endParaRPr lang="es-ES"/>
          </a:p>
        </p:txBody>
      </p:sp>
      <p:sp>
        <p:nvSpPr>
          <p:cNvPr id="165991" name="Rectangle 103"/>
          <p:cNvSpPr>
            <a:spLocks noChangeArrowheads="1"/>
          </p:cNvSpPr>
          <p:nvPr/>
        </p:nvSpPr>
        <p:spPr bwMode="auto">
          <a:xfrm>
            <a:off x="2541588" y="4125913"/>
            <a:ext cx="922337"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www.catie.ac.cr]</a:t>
            </a:r>
            <a:endParaRPr lang="es-ES"/>
          </a:p>
        </p:txBody>
      </p:sp>
      <p:sp>
        <p:nvSpPr>
          <p:cNvPr id="165992" name="Rectangle 104"/>
          <p:cNvSpPr>
            <a:spLocks noChangeArrowheads="1"/>
          </p:cNvSpPr>
          <p:nvPr/>
        </p:nvSpPr>
        <p:spPr bwMode="auto">
          <a:xfrm>
            <a:off x="2541588" y="4252913"/>
            <a:ext cx="930275" cy="9525"/>
          </a:xfrm>
          <a:prstGeom prst="rect">
            <a:avLst/>
          </a:prstGeom>
          <a:solidFill>
            <a:srgbClr val="0000FF"/>
          </a:solidFill>
          <a:ln w="9525">
            <a:noFill/>
            <a:miter lim="800000"/>
            <a:headEnd/>
            <a:tailEnd/>
          </a:ln>
        </p:spPr>
        <p:txBody>
          <a:bodyPr/>
          <a:lstStyle/>
          <a:p>
            <a:endParaRPr lang="es-ES"/>
          </a:p>
        </p:txBody>
      </p:sp>
      <p:sp>
        <p:nvSpPr>
          <p:cNvPr id="165993" name="Rectangle 105"/>
          <p:cNvSpPr>
            <a:spLocks noChangeArrowheads="1"/>
          </p:cNvSpPr>
          <p:nvPr/>
        </p:nvSpPr>
        <p:spPr bwMode="auto">
          <a:xfrm>
            <a:off x="3471863" y="412591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94" name="Rectangle 106"/>
          <p:cNvSpPr>
            <a:spLocks noChangeArrowheads="1"/>
          </p:cNvSpPr>
          <p:nvPr/>
        </p:nvSpPr>
        <p:spPr bwMode="auto">
          <a:xfrm>
            <a:off x="2362200" y="42719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95" name="Rectangle 107"/>
          <p:cNvSpPr>
            <a:spLocks noChangeArrowheads="1"/>
          </p:cNvSpPr>
          <p:nvPr/>
        </p:nvSpPr>
        <p:spPr bwMode="auto">
          <a:xfrm>
            <a:off x="2362200" y="4419600"/>
            <a:ext cx="127000" cy="152400"/>
          </a:xfrm>
          <a:prstGeom prst="rect">
            <a:avLst/>
          </a:prstGeom>
          <a:noFill/>
          <a:ln w="9525">
            <a:noFill/>
            <a:miter lim="800000"/>
            <a:headEnd/>
            <a:tailEnd/>
          </a:ln>
        </p:spPr>
        <p:txBody>
          <a:bodyPr wrap="none" lIns="0" tIns="0" rIns="0" bIns="0">
            <a:spAutoFit/>
          </a:bodyPr>
          <a:lstStyle/>
          <a:p>
            <a:r>
              <a:rPr lang="es-ES" sz="1000">
                <a:solidFill>
                  <a:srgbClr val="006600"/>
                </a:solidFill>
              </a:rPr>
              <a:t>23</a:t>
            </a:r>
            <a:endParaRPr lang="es-ES"/>
          </a:p>
        </p:txBody>
      </p:sp>
      <p:sp>
        <p:nvSpPr>
          <p:cNvPr id="165996" name="Rectangle 108"/>
          <p:cNvSpPr>
            <a:spLocks noChangeArrowheads="1"/>
          </p:cNvSpPr>
          <p:nvPr/>
        </p:nvSpPr>
        <p:spPr bwMode="auto">
          <a:xfrm>
            <a:off x="2457450" y="44196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5997" name="Rectangle 109"/>
          <p:cNvSpPr>
            <a:spLocks noChangeArrowheads="1"/>
          </p:cNvSpPr>
          <p:nvPr/>
        </p:nvSpPr>
        <p:spPr bwMode="auto">
          <a:xfrm>
            <a:off x="2552700" y="4419600"/>
            <a:ext cx="1744663"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UPAEP, Reglamento Vigente </a:t>
            </a:r>
            <a:endParaRPr lang="es-ES"/>
          </a:p>
        </p:txBody>
      </p:sp>
      <p:sp>
        <p:nvSpPr>
          <p:cNvPr id="165998" name="Rectangle 110"/>
          <p:cNvSpPr>
            <a:spLocks noChangeArrowheads="1"/>
          </p:cNvSpPr>
          <p:nvPr/>
        </p:nvSpPr>
        <p:spPr bwMode="auto">
          <a:xfrm>
            <a:off x="2552700" y="4546600"/>
            <a:ext cx="4332288" cy="9525"/>
          </a:xfrm>
          <a:prstGeom prst="rect">
            <a:avLst/>
          </a:prstGeom>
          <a:solidFill>
            <a:srgbClr val="0000FF"/>
          </a:solidFill>
          <a:ln w="9525">
            <a:noFill/>
            <a:miter lim="800000"/>
            <a:headEnd/>
            <a:tailEnd/>
          </a:ln>
        </p:spPr>
        <p:txBody>
          <a:bodyPr/>
          <a:lstStyle/>
          <a:p>
            <a:endParaRPr lang="es-ES"/>
          </a:p>
        </p:txBody>
      </p:sp>
      <p:sp>
        <p:nvSpPr>
          <p:cNvPr id="165999" name="Rectangle 111"/>
          <p:cNvSpPr>
            <a:spLocks noChangeArrowheads="1"/>
          </p:cNvSpPr>
          <p:nvPr/>
        </p:nvSpPr>
        <p:spPr bwMode="auto">
          <a:xfrm>
            <a:off x="6919913" y="44196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00" name="Rectangle 112"/>
          <p:cNvSpPr>
            <a:spLocks noChangeArrowheads="1"/>
          </p:cNvSpPr>
          <p:nvPr/>
        </p:nvSpPr>
        <p:spPr bwMode="auto">
          <a:xfrm>
            <a:off x="2541588" y="4562475"/>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6001" name="Rectangle 113"/>
          <p:cNvSpPr>
            <a:spLocks noChangeArrowheads="1"/>
          </p:cNvSpPr>
          <p:nvPr/>
        </p:nvSpPr>
        <p:spPr bwMode="auto">
          <a:xfrm>
            <a:off x="2647950" y="4565650"/>
            <a:ext cx="238125"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aca</a:t>
            </a:r>
            <a:endParaRPr lang="es-ES"/>
          </a:p>
        </p:txBody>
      </p:sp>
      <p:sp>
        <p:nvSpPr>
          <p:cNvPr id="166002" name="Rectangle 114"/>
          <p:cNvSpPr>
            <a:spLocks noChangeArrowheads="1"/>
          </p:cNvSpPr>
          <p:nvPr/>
        </p:nvSpPr>
        <p:spPr bwMode="auto">
          <a:xfrm>
            <a:off x="2921000" y="4565650"/>
            <a:ext cx="1706563"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démicos: El nombramiento de </a:t>
            </a:r>
            <a:endParaRPr lang="es-ES"/>
          </a:p>
        </p:txBody>
      </p:sp>
      <p:sp>
        <p:nvSpPr>
          <p:cNvPr id="166003" name="Rectangle 115"/>
          <p:cNvSpPr>
            <a:spLocks noChangeArrowheads="1"/>
          </p:cNvSpPr>
          <p:nvPr/>
        </p:nvSpPr>
        <p:spPr bwMode="auto">
          <a:xfrm>
            <a:off x="4767263" y="4562475"/>
            <a:ext cx="6619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6004" name="Rectangle 116"/>
          <p:cNvSpPr>
            <a:spLocks noChangeArrowheads="1"/>
          </p:cNvSpPr>
          <p:nvPr/>
        </p:nvSpPr>
        <p:spPr bwMode="auto">
          <a:xfrm>
            <a:off x="5370513" y="456565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05" name="Rectangle 117"/>
          <p:cNvSpPr>
            <a:spLocks noChangeArrowheads="1"/>
          </p:cNvSpPr>
          <p:nvPr/>
        </p:nvSpPr>
        <p:spPr bwMode="auto">
          <a:xfrm>
            <a:off x="5437188" y="4562475"/>
            <a:ext cx="7191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6006" name="Rectangle 118"/>
          <p:cNvSpPr>
            <a:spLocks noChangeArrowheads="1"/>
          </p:cNvSpPr>
          <p:nvPr/>
        </p:nvSpPr>
        <p:spPr bwMode="auto">
          <a:xfrm>
            <a:off x="6096000" y="4565650"/>
            <a:ext cx="78263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es un título </a:t>
            </a:r>
            <a:endParaRPr lang="es-ES"/>
          </a:p>
        </p:txBody>
      </p:sp>
      <p:sp>
        <p:nvSpPr>
          <p:cNvPr id="166007" name="Rectangle 119"/>
          <p:cNvSpPr>
            <a:spLocks noChangeArrowheads="1"/>
          </p:cNvSpPr>
          <p:nvPr/>
        </p:nvSpPr>
        <p:spPr bwMode="auto">
          <a:xfrm>
            <a:off x="2541588" y="4713288"/>
            <a:ext cx="43957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honorífico, que representa una obligación moral para con la propia profesión </a:t>
            </a:r>
            <a:endParaRPr lang="es-ES"/>
          </a:p>
        </p:txBody>
      </p:sp>
      <p:sp>
        <p:nvSpPr>
          <p:cNvPr id="166008" name="Rectangle 120"/>
          <p:cNvSpPr>
            <a:spLocks noChangeArrowheads="1"/>
          </p:cNvSpPr>
          <p:nvPr/>
        </p:nvSpPr>
        <p:spPr bwMode="auto">
          <a:xfrm>
            <a:off x="2541588" y="4859338"/>
            <a:ext cx="660400"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y laUPAEP.</a:t>
            </a:r>
            <a:endParaRPr lang="es-ES"/>
          </a:p>
        </p:txBody>
      </p:sp>
      <p:sp>
        <p:nvSpPr>
          <p:cNvPr id="166009" name="Rectangle 121"/>
          <p:cNvSpPr>
            <a:spLocks noChangeArrowheads="1"/>
          </p:cNvSpPr>
          <p:nvPr/>
        </p:nvSpPr>
        <p:spPr bwMode="auto">
          <a:xfrm>
            <a:off x="6777038" y="485616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6010" name="Rectangle 122"/>
          <p:cNvSpPr>
            <a:spLocks noChangeArrowheads="1"/>
          </p:cNvSpPr>
          <p:nvPr/>
        </p:nvSpPr>
        <p:spPr bwMode="auto">
          <a:xfrm>
            <a:off x="6884988" y="485933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11" name="Rectangle 123"/>
          <p:cNvSpPr>
            <a:spLocks noChangeArrowheads="1"/>
          </p:cNvSpPr>
          <p:nvPr/>
        </p:nvSpPr>
        <p:spPr bwMode="auto">
          <a:xfrm>
            <a:off x="6919913" y="485933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12" name="Rectangle 124"/>
          <p:cNvSpPr>
            <a:spLocks noChangeArrowheads="1"/>
          </p:cNvSpPr>
          <p:nvPr/>
        </p:nvSpPr>
        <p:spPr bwMode="auto">
          <a:xfrm>
            <a:off x="2541588" y="5006975"/>
            <a:ext cx="4230687"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http://web.upaep.mx/manuel/academica/consejo/reglamento%20consejos%</a:t>
            </a:r>
            <a:endParaRPr lang="es-ES"/>
          </a:p>
        </p:txBody>
      </p:sp>
      <p:sp>
        <p:nvSpPr>
          <p:cNvPr id="166013" name="Rectangle 125"/>
          <p:cNvSpPr>
            <a:spLocks noChangeArrowheads="1"/>
          </p:cNvSpPr>
          <p:nvPr/>
        </p:nvSpPr>
        <p:spPr bwMode="auto">
          <a:xfrm>
            <a:off x="2541588" y="5153025"/>
            <a:ext cx="1060450"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20academicos.htm</a:t>
            </a:r>
            <a:endParaRPr lang="es-ES"/>
          </a:p>
        </p:txBody>
      </p:sp>
      <p:sp>
        <p:nvSpPr>
          <p:cNvPr id="166014" name="Rectangle 126"/>
          <p:cNvSpPr>
            <a:spLocks noChangeArrowheads="1"/>
          </p:cNvSpPr>
          <p:nvPr/>
        </p:nvSpPr>
        <p:spPr bwMode="auto">
          <a:xfrm>
            <a:off x="3613150" y="5153025"/>
            <a:ext cx="127000"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6015" name="Rectangle 127"/>
          <p:cNvSpPr>
            <a:spLocks noChangeArrowheads="1"/>
          </p:cNvSpPr>
          <p:nvPr/>
        </p:nvSpPr>
        <p:spPr bwMode="auto">
          <a:xfrm>
            <a:off x="3684588" y="51530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16" name="Rectangle 128"/>
          <p:cNvSpPr>
            <a:spLocks noChangeArrowheads="1"/>
          </p:cNvSpPr>
          <p:nvPr/>
        </p:nvSpPr>
        <p:spPr bwMode="auto">
          <a:xfrm>
            <a:off x="3719513" y="5153025"/>
            <a:ext cx="1957387"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web.upaep.mx]</a:t>
            </a:r>
            <a:endParaRPr lang="es-ES"/>
          </a:p>
        </p:txBody>
      </p:sp>
      <p:sp>
        <p:nvSpPr>
          <p:cNvPr id="166017" name="Rectangle 129"/>
          <p:cNvSpPr>
            <a:spLocks noChangeArrowheads="1"/>
          </p:cNvSpPr>
          <p:nvPr/>
        </p:nvSpPr>
        <p:spPr bwMode="auto">
          <a:xfrm>
            <a:off x="3719513" y="5281613"/>
            <a:ext cx="1978025" cy="9525"/>
          </a:xfrm>
          <a:prstGeom prst="rect">
            <a:avLst/>
          </a:prstGeom>
          <a:solidFill>
            <a:srgbClr val="0000FF"/>
          </a:solidFill>
          <a:ln w="9525">
            <a:noFill/>
            <a:miter lim="800000"/>
            <a:headEnd/>
            <a:tailEnd/>
          </a:ln>
        </p:spPr>
        <p:txBody>
          <a:bodyPr/>
          <a:lstStyle/>
          <a:p>
            <a:endParaRPr lang="es-ES"/>
          </a:p>
        </p:txBody>
      </p:sp>
      <p:sp>
        <p:nvSpPr>
          <p:cNvPr id="166018" name="Rectangle 130"/>
          <p:cNvSpPr>
            <a:spLocks noChangeArrowheads="1"/>
          </p:cNvSpPr>
          <p:nvPr/>
        </p:nvSpPr>
        <p:spPr bwMode="auto">
          <a:xfrm>
            <a:off x="5697538" y="515302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6019" name="Rectangle 131"/>
          <p:cNvSpPr>
            <a:spLocks noChangeArrowheads="1"/>
          </p:cNvSpPr>
          <p:nvPr/>
        </p:nvSpPr>
        <p:spPr bwMode="auto">
          <a:xfrm>
            <a:off x="2362200" y="52990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6040" name="Rectangle 152"/>
          <p:cNvSpPr>
            <a:spLocks noChangeArrowheads="1"/>
          </p:cNvSpPr>
          <p:nvPr/>
        </p:nvSpPr>
        <p:spPr bwMode="auto">
          <a:xfrm>
            <a:off x="5673725" y="6162675"/>
            <a:ext cx="1077913" cy="9525"/>
          </a:xfrm>
          <a:prstGeom prst="rect">
            <a:avLst/>
          </a:prstGeom>
          <a:solidFill>
            <a:srgbClr val="0000FF"/>
          </a:solidFill>
          <a:ln w="9525">
            <a:noFill/>
            <a:miter lim="800000"/>
            <a:headEnd/>
            <a:tailEnd/>
          </a:ln>
        </p:spPr>
        <p:txBody>
          <a:bodyPr/>
          <a:lstStyle/>
          <a:p>
            <a:endParaRPr lang="es-ES"/>
          </a:p>
        </p:txBody>
      </p:sp>
      <p:sp>
        <p:nvSpPr>
          <p:cNvPr id="166042" name="Rectangle 154"/>
          <p:cNvSpPr>
            <a:spLocks noChangeArrowheads="1"/>
          </p:cNvSpPr>
          <p:nvPr/>
        </p:nvSpPr>
        <p:spPr bwMode="auto">
          <a:xfrm>
            <a:off x="2362200" y="6308725"/>
            <a:ext cx="1254125" cy="9525"/>
          </a:xfrm>
          <a:prstGeom prst="rect">
            <a:avLst/>
          </a:prstGeom>
          <a:solidFill>
            <a:srgbClr val="0000FF"/>
          </a:solidFill>
          <a:ln w="9525">
            <a:noFill/>
            <a:miter lim="800000"/>
            <a:headEnd/>
            <a:tailEnd/>
          </a:ln>
        </p:spPr>
        <p:txBody>
          <a:bodyPr/>
          <a:lstStyle/>
          <a:p>
            <a:endParaRPr lang="es-ES"/>
          </a:p>
        </p:txBody>
      </p:sp>
      <p:grpSp>
        <p:nvGrpSpPr>
          <p:cNvPr id="166047" name="Group 159"/>
          <p:cNvGrpSpPr>
            <a:grpSpLocks/>
          </p:cNvGrpSpPr>
          <p:nvPr/>
        </p:nvGrpSpPr>
        <p:grpSpPr bwMode="auto">
          <a:xfrm>
            <a:off x="2362200" y="5446713"/>
            <a:ext cx="4608513" cy="887412"/>
            <a:chOff x="1461" y="3431"/>
            <a:chExt cx="2903" cy="559"/>
          </a:xfrm>
        </p:grpSpPr>
        <p:sp>
          <p:nvSpPr>
            <p:cNvPr id="166031" name="Rectangle 143"/>
            <p:cNvSpPr>
              <a:spLocks noChangeArrowheads="1"/>
            </p:cNvSpPr>
            <p:nvPr/>
          </p:nvSpPr>
          <p:spPr bwMode="auto">
            <a:xfrm>
              <a:off x="3312" y="3616"/>
              <a:ext cx="1052"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le ayude a decidir cuál curso </a:t>
              </a:r>
              <a:endParaRPr lang="es-ES"/>
            </a:p>
          </p:txBody>
        </p:sp>
        <p:sp>
          <p:nvSpPr>
            <p:cNvPr id="166039" name="Rectangle 151"/>
            <p:cNvSpPr>
              <a:spLocks noChangeArrowheads="1"/>
            </p:cNvSpPr>
            <p:nvPr/>
          </p:nvSpPr>
          <p:spPr bwMode="auto">
            <a:xfrm>
              <a:off x="3648" y="3801"/>
              <a:ext cx="694" cy="96"/>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[Más resultados de </a:t>
              </a:r>
              <a:endParaRPr lang="es-ES"/>
            </a:p>
          </p:txBody>
        </p:sp>
        <p:grpSp>
          <p:nvGrpSpPr>
            <p:cNvPr id="166046" name="Group 158"/>
            <p:cNvGrpSpPr>
              <a:grpSpLocks/>
            </p:cNvGrpSpPr>
            <p:nvPr/>
          </p:nvGrpSpPr>
          <p:grpSpPr bwMode="auto">
            <a:xfrm>
              <a:off x="1461" y="3431"/>
              <a:ext cx="2859" cy="559"/>
              <a:chOff x="1353" y="3431"/>
              <a:chExt cx="2859" cy="559"/>
            </a:xfrm>
          </p:grpSpPr>
          <p:sp>
            <p:nvSpPr>
              <p:cNvPr id="166020" name="Rectangle 132"/>
              <p:cNvSpPr>
                <a:spLocks noChangeArrowheads="1"/>
              </p:cNvSpPr>
              <p:nvPr/>
            </p:nvSpPr>
            <p:spPr bwMode="auto">
              <a:xfrm>
                <a:off x="1488" y="3431"/>
                <a:ext cx="1267" cy="96"/>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Catalog College Student Handbook </a:t>
                </a:r>
                <a:endParaRPr lang="es-ES"/>
              </a:p>
            </p:txBody>
          </p:sp>
          <p:sp>
            <p:nvSpPr>
              <p:cNvPr id="166021" name="Rectangle 133"/>
              <p:cNvSpPr>
                <a:spLocks noChangeArrowheads="1"/>
              </p:cNvSpPr>
              <p:nvPr/>
            </p:nvSpPr>
            <p:spPr bwMode="auto">
              <a:xfrm>
                <a:off x="2771" y="3431"/>
                <a:ext cx="27" cy="96"/>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a:t>
                </a:r>
                <a:endParaRPr lang="es-ES"/>
              </a:p>
            </p:txBody>
          </p:sp>
          <p:sp>
            <p:nvSpPr>
              <p:cNvPr id="166022" name="Rectangle 134"/>
              <p:cNvSpPr>
                <a:spLocks noChangeArrowheads="1"/>
              </p:cNvSpPr>
              <p:nvPr/>
            </p:nvSpPr>
            <p:spPr bwMode="auto">
              <a:xfrm>
                <a:off x="2798" y="3431"/>
                <a:ext cx="876" cy="96"/>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 Académica Información </a:t>
                </a:r>
                <a:endParaRPr lang="es-ES"/>
              </a:p>
            </p:txBody>
          </p:sp>
          <p:sp>
            <p:nvSpPr>
              <p:cNvPr id="166023" name="Rectangle 135"/>
              <p:cNvSpPr>
                <a:spLocks noChangeArrowheads="1"/>
              </p:cNvSpPr>
              <p:nvPr/>
            </p:nvSpPr>
            <p:spPr bwMode="auto">
              <a:xfrm>
                <a:off x="1488" y="3512"/>
                <a:ext cx="2172" cy="6"/>
              </a:xfrm>
              <a:prstGeom prst="rect">
                <a:avLst/>
              </a:prstGeom>
              <a:solidFill>
                <a:srgbClr val="0000FF"/>
              </a:solidFill>
              <a:ln w="9525">
                <a:noFill/>
                <a:miter lim="800000"/>
                <a:headEnd/>
                <a:tailEnd/>
              </a:ln>
            </p:spPr>
            <p:txBody>
              <a:bodyPr/>
              <a:lstStyle/>
              <a:p>
                <a:endParaRPr lang="es-ES"/>
              </a:p>
            </p:txBody>
          </p:sp>
          <p:sp>
            <p:nvSpPr>
              <p:cNvPr id="166024" name="Rectangle 136"/>
              <p:cNvSpPr>
                <a:spLocks noChangeArrowheads="1"/>
              </p:cNvSpPr>
              <p:nvPr/>
            </p:nvSpPr>
            <p:spPr bwMode="auto">
              <a:xfrm>
                <a:off x="3682" y="3431"/>
                <a:ext cx="22"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25" name="Rectangle 137"/>
              <p:cNvSpPr>
                <a:spLocks noChangeArrowheads="1"/>
              </p:cNvSpPr>
              <p:nvPr/>
            </p:nvSpPr>
            <p:spPr bwMode="auto">
              <a:xfrm>
                <a:off x="1488" y="3522"/>
                <a:ext cx="66" cy="96"/>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6026" name="Rectangle 138"/>
              <p:cNvSpPr>
                <a:spLocks noChangeArrowheads="1"/>
              </p:cNvSpPr>
              <p:nvPr/>
            </p:nvSpPr>
            <p:spPr bwMode="auto">
              <a:xfrm>
                <a:off x="1555" y="3524"/>
                <a:ext cx="2177"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borrar clases particulares o semestres enteros de su archivo </a:t>
                </a:r>
                <a:endParaRPr lang="es-ES"/>
              </a:p>
            </p:txBody>
          </p:sp>
          <p:sp>
            <p:nvSpPr>
              <p:cNvPr id="166027" name="Rectangle 139"/>
              <p:cNvSpPr>
                <a:spLocks noChangeArrowheads="1"/>
              </p:cNvSpPr>
              <p:nvPr/>
            </p:nvSpPr>
            <p:spPr bwMode="auto">
              <a:xfrm>
                <a:off x="3753" y="3522"/>
                <a:ext cx="411" cy="96"/>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6028" name="Rectangle 140"/>
              <p:cNvSpPr>
                <a:spLocks noChangeArrowheads="1"/>
              </p:cNvSpPr>
              <p:nvPr/>
            </p:nvSpPr>
            <p:spPr bwMode="auto">
              <a:xfrm>
                <a:off x="4168" y="3524"/>
                <a:ext cx="44"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29" name="Rectangle 141"/>
              <p:cNvSpPr>
                <a:spLocks noChangeArrowheads="1"/>
              </p:cNvSpPr>
              <p:nvPr/>
            </p:nvSpPr>
            <p:spPr bwMode="auto">
              <a:xfrm>
                <a:off x="1488" y="3616"/>
                <a:ext cx="1306"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Puede que una conversación con su </a:t>
                </a:r>
                <a:endParaRPr lang="es-ES"/>
              </a:p>
            </p:txBody>
          </p:sp>
          <p:sp>
            <p:nvSpPr>
              <p:cNvPr id="166030" name="Rectangle 142"/>
              <p:cNvSpPr>
                <a:spLocks noChangeArrowheads="1"/>
              </p:cNvSpPr>
              <p:nvPr/>
            </p:nvSpPr>
            <p:spPr bwMode="auto">
              <a:xfrm>
                <a:off x="2811" y="3614"/>
                <a:ext cx="376" cy="96"/>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6032" name="Rectangle 144"/>
              <p:cNvSpPr>
                <a:spLocks noChangeArrowheads="1"/>
              </p:cNvSpPr>
              <p:nvPr/>
            </p:nvSpPr>
            <p:spPr bwMode="auto">
              <a:xfrm>
                <a:off x="1488" y="3709"/>
                <a:ext cx="318"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deacción</a:t>
                </a:r>
                <a:endParaRPr lang="es-ES"/>
              </a:p>
            </p:txBody>
          </p:sp>
          <p:sp>
            <p:nvSpPr>
              <p:cNvPr id="166033" name="Rectangle 145"/>
              <p:cNvSpPr>
                <a:spLocks noChangeArrowheads="1"/>
              </p:cNvSpPr>
              <p:nvPr/>
            </p:nvSpPr>
            <p:spPr bwMode="auto">
              <a:xfrm>
                <a:off x="1809" y="3707"/>
                <a:ext cx="66" cy="96"/>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6034" name="Rectangle 146"/>
              <p:cNvSpPr>
                <a:spLocks noChangeArrowheads="1"/>
              </p:cNvSpPr>
              <p:nvPr/>
            </p:nvSpPr>
            <p:spPr bwMode="auto">
              <a:xfrm>
                <a:off x="1877" y="3709"/>
                <a:ext cx="22"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35" name="Rectangle 147"/>
              <p:cNvSpPr>
                <a:spLocks noChangeArrowheads="1"/>
              </p:cNvSpPr>
              <p:nvPr/>
            </p:nvSpPr>
            <p:spPr bwMode="auto">
              <a:xfrm>
                <a:off x="1899" y="3709"/>
                <a:ext cx="22"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36" name="Rectangle 148"/>
              <p:cNvSpPr>
                <a:spLocks noChangeArrowheads="1"/>
              </p:cNvSpPr>
              <p:nvPr/>
            </p:nvSpPr>
            <p:spPr bwMode="auto">
              <a:xfrm>
                <a:off x="1488" y="3801"/>
                <a:ext cx="1998" cy="96"/>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http://www.gavilan.cc.ca.us/handbook/esp/academic.htm</a:t>
                </a:r>
                <a:endParaRPr lang="es-ES"/>
              </a:p>
            </p:txBody>
          </p:sp>
          <p:sp>
            <p:nvSpPr>
              <p:cNvPr id="166037" name="Rectangle 149"/>
              <p:cNvSpPr>
                <a:spLocks noChangeArrowheads="1"/>
              </p:cNvSpPr>
              <p:nvPr/>
            </p:nvSpPr>
            <p:spPr bwMode="auto">
              <a:xfrm>
                <a:off x="3507" y="3801"/>
                <a:ext cx="44" cy="96"/>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6038" name="Rectangle 150"/>
              <p:cNvSpPr>
                <a:spLocks noChangeArrowheads="1"/>
              </p:cNvSpPr>
              <p:nvPr/>
            </p:nvSpPr>
            <p:spPr bwMode="auto">
              <a:xfrm>
                <a:off x="3552" y="3801"/>
                <a:ext cx="22" cy="96"/>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6041" name="Rectangle 153"/>
              <p:cNvSpPr>
                <a:spLocks noChangeArrowheads="1"/>
              </p:cNvSpPr>
              <p:nvPr/>
            </p:nvSpPr>
            <p:spPr bwMode="auto">
              <a:xfrm>
                <a:off x="1488" y="3894"/>
                <a:ext cx="784" cy="96"/>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www.gavilan.cc.ca.us]</a:t>
                </a:r>
                <a:endParaRPr lang="es-ES"/>
              </a:p>
            </p:txBody>
          </p:sp>
          <p:sp>
            <p:nvSpPr>
              <p:cNvPr id="166043" name="Rectangle 155"/>
              <p:cNvSpPr>
                <a:spLocks noChangeArrowheads="1"/>
              </p:cNvSpPr>
              <p:nvPr/>
            </p:nvSpPr>
            <p:spPr bwMode="auto">
              <a:xfrm>
                <a:off x="2278" y="3894"/>
                <a:ext cx="20" cy="96"/>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6045" name="Rectangle 157"/>
              <p:cNvSpPr>
                <a:spLocks noChangeArrowheads="1"/>
              </p:cNvSpPr>
              <p:nvPr/>
            </p:nvSpPr>
            <p:spPr bwMode="auto">
              <a:xfrm>
                <a:off x="1353" y="3438"/>
                <a:ext cx="80" cy="96"/>
              </a:xfrm>
              <a:prstGeom prst="rect">
                <a:avLst/>
              </a:prstGeom>
              <a:noFill/>
              <a:ln w="9525">
                <a:noFill/>
                <a:miter lim="800000"/>
                <a:headEnd/>
                <a:tailEnd/>
              </a:ln>
            </p:spPr>
            <p:txBody>
              <a:bodyPr wrap="none" lIns="0" tIns="0" rIns="0" bIns="0">
                <a:spAutoFit/>
              </a:bodyPr>
              <a:lstStyle/>
              <a:p>
                <a:r>
                  <a:rPr lang="es-ES" sz="1000">
                    <a:solidFill>
                      <a:srgbClr val="006600"/>
                    </a:solidFill>
                  </a:rPr>
                  <a:t>24</a:t>
                </a:r>
                <a:endParaRPr lang="es-ES"/>
              </a:p>
            </p:txBody>
          </p:sp>
        </p:grpSp>
      </p:gr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2667000" y="38417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17" name="Rectangle 5"/>
          <p:cNvSpPr>
            <a:spLocks noChangeArrowheads="1"/>
          </p:cNvSpPr>
          <p:nvPr/>
        </p:nvSpPr>
        <p:spPr bwMode="auto">
          <a:xfrm>
            <a:off x="2667000" y="512763"/>
            <a:ext cx="142875" cy="136525"/>
          </a:xfrm>
          <a:prstGeom prst="rect">
            <a:avLst/>
          </a:prstGeom>
          <a:noFill/>
          <a:ln w="9525">
            <a:noFill/>
            <a:miter lim="800000"/>
            <a:headEnd/>
            <a:tailEnd/>
          </a:ln>
        </p:spPr>
        <p:txBody>
          <a:bodyPr wrap="none" lIns="0" tIns="0" rIns="0" bIns="0">
            <a:spAutoFit/>
          </a:bodyPr>
          <a:lstStyle/>
          <a:p>
            <a:r>
              <a:rPr lang="es-ES" sz="900">
                <a:solidFill>
                  <a:srgbClr val="006600"/>
                </a:solidFill>
              </a:rPr>
              <a:t>25.</a:t>
            </a:r>
            <a:endParaRPr lang="es-ES"/>
          </a:p>
        </p:txBody>
      </p:sp>
      <p:sp>
        <p:nvSpPr>
          <p:cNvPr id="166918" name="Rectangle 6"/>
          <p:cNvSpPr>
            <a:spLocks noChangeArrowheads="1"/>
          </p:cNvSpPr>
          <p:nvPr/>
        </p:nvSpPr>
        <p:spPr bwMode="auto">
          <a:xfrm>
            <a:off x="2751138" y="512763"/>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19" name="Rectangle 7"/>
          <p:cNvSpPr>
            <a:spLocks noChangeArrowheads="1"/>
          </p:cNvSpPr>
          <p:nvPr/>
        </p:nvSpPr>
        <p:spPr bwMode="auto">
          <a:xfrm>
            <a:off x="2835275" y="514350"/>
            <a:ext cx="3667125"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HCC DALE MABRY CAMPUS ACADEMIC ADVISING INFORMATION </a:t>
            </a:r>
            <a:endParaRPr lang="es-ES"/>
          </a:p>
        </p:txBody>
      </p:sp>
      <p:sp>
        <p:nvSpPr>
          <p:cNvPr id="166920" name="Rectangle 8"/>
          <p:cNvSpPr>
            <a:spLocks noChangeArrowheads="1"/>
          </p:cNvSpPr>
          <p:nvPr/>
        </p:nvSpPr>
        <p:spPr bwMode="auto">
          <a:xfrm>
            <a:off x="2835275" y="627063"/>
            <a:ext cx="3827463" cy="7937"/>
          </a:xfrm>
          <a:prstGeom prst="rect">
            <a:avLst/>
          </a:prstGeom>
          <a:solidFill>
            <a:srgbClr val="0000FF"/>
          </a:solidFill>
          <a:ln w="9525">
            <a:noFill/>
            <a:miter lim="800000"/>
            <a:headEnd/>
            <a:tailEnd/>
          </a:ln>
        </p:spPr>
        <p:txBody>
          <a:bodyPr/>
          <a:lstStyle/>
          <a:p>
            <a:endParaRPr lang="es-ES"/>
          </a:p>
        </p:txBody>
      </p:sp>
      <p:sp>
        <p:nvSpPr>
          <p:cNvPr id="166921" name="Rectangle 9"/>
          <p:cNvSpPr>
            <a:spLocks noChangeArrowheads="1"/>
          </p:cNvSpPr>
          <p:nvPr/>
        </p:nvSpPr>
        <p:spPr bwMode="auto">
          <a:xfrm>
            <a:off x="6694488" y="51435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22" name="Rectangle 10"/>
          <p:cNvSpPr>
            <a:spLocks noChangeArrowheads="1"/>
          </p:cNvSpPr>
          <p:nvPr/>
        </p:nvSpPr>
        <p:spPr bwMode="auto">
          <a:xfrm>
            <a:off x="2825750" y="639763"/>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23" name="Rectangle 11"/>
          <p:cNvSpPr>
            <a:spLocks noChangeArrowheads="1"/>
          </p:cNvSpPr>
          <p:nvPr/>
        </p:nvSpPr>
        <p:spPr bwMode="auto">
          <a:xfrm>
            <a:off x="2921000" y="644525"/>
            <a:ext cx="335280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que los estudiantes van a poder utilizar en lugar de asistir a una </a:t>
            </a:r>
            <a:endParaRPr lang="es-ES"/>
          </a:p>
        </p:txBody>
      </p:sp>
      <p:sp>
        <p:nvSpPr>
          <p:cNvPr id="166924" name="Rectangle 12"/>
          <p:cNvSpPr>
            <a:spLocks noChangeArrowheads="1"/>
          </p:cNvSpPr>
          <p:nvPr/>
        </p:nvSpPr>
        <p:spPr bwMode="auto">
          <a:xfrm>
            <a:off x="2825750" y="773113"/>
            <a:ext cx="61118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orientación</a:t>
            </a:r>
            <a:endParaRPr lang="es-ES"/>
          </a:p>
        </p:txBody>
      </p:sp>
      <p:sp>
        <p:nvSpPr>
          <p:cNvPr id="166925" name="Rectangle 13"/>
          <p:cNvSpPr>
            <a:spLocks noChangeArrowheads="1"/>
          </p:cNvSpPr>
          <p:nvPr/>
        </p:nvSpPr>
        <p:spPr bwMode="auto">
          <a:xfrm>
            <a:off x="3376613" y="77311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26" name="Rectangle 14"/>
          <p:cNvSpPr>
            <a:spLocks noChangeArrowheads="1"/>
          </p:cNvSpPr>
          <p:nvPr/>
        </p:nvSpPr>
        <p:spPr bwMode="auto">
          <a:xfrm>
            <a:off x="2825750" y="903288"/>
            <a:ext cx="70643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en el recinto.</a:t>
            </a:r>
            <a:endParaRPr lang="es-ES"/>
          </a:p>
        </p:txBody>
      </p:sp>
      <p:sp>
        <p:nvSpPr>
          <p:cNvPr id="166927" name="Rectangle 15"/>
          <p:cNvSpPr>
            <a:spLocks noChangeArrowheads="1"/>
          </p:cNvSpPr>
          <p:nvPr/>
        </p:nvSpPr>
        <p:spPr bwMode="auto">
          <a:xfrm>
            <a:off x="3489325" y="9032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28" name="Rectangle 16"/>
          <p:cNvSpPr>
            <a:spLocks noChangeArrowheads="1"/>
          </p:cNvSpPr>
          <p:nvPr/>
        </p:nvSpPr>
        <p:spPr bwMode="auto">
          <a:xfrm>
            <a:off x="3521075" y="903288"/>
            <a:ext cx="1641475"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Para más detalles consulte su </a:t>
            </a:r>
            <a:endParaRPr lang="es-ES"/>
          </a:p>
        </p:txBody>
      </p:sp>
      <p:sp>
        <p:nvSpPr>
          <p:cNvPr id="166929" name="Rectangle 17"/>
          <p:cNvSpPr>
            <a:spLocks noChangeArrowheads="1"/>
          </p:cNvSpPr>
          <p:nvPr/>
        </p:nvSpPr>
        <p:spPr bwMode="auto">
          <a:xfrm>
            <a:off x="5140325" y="900113"/>
            <a:ext cx="61436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6930" name="Rectangle 18"/>
          <p:cNvSpPr>
            <a:spLocks noChangeArrowheads="1"/>
          </p:cNvSpPr>
          <p:nvPr/>
        </p:nvSpPr>
        <p:spPr bwMode="auto">
          <a:xfrm>
            <a:off x="5691188" y="9032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31" name="Rectangle 19"/>
          <p:cNvSpPr>
            <a:spLocks noChangeArrowheads="1"/>
          </p:cNvSpPr>
          <p:nvPr/>
        </p:nvSpPr>
        <p:spPr bwMode="auto">
          <a:xfrm>
            <a:off x="5730875" y="900113"/>
            <a:ext cx="66516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Académico</a:t>
            </a:r>
            <a:endParaRPr lang="es-ES"/>
          </a:p>
        </p:txBody>
      </p:sp>
      <p:sp>
        <p:nvSpPr>
          <p:cNvPr id="166932" name="Rectangle 20"/>
          <p:cNvSpPr>
            <a:spLocks noChangeArrowheads="1"/>
          </p:cNvSpPr>
          <p:nvPr/>
        </p:nvSpPr>
        <p:spPr bwMode="auto">
          <a:xfrm>
            <a:off x="6332538" y="9032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a:t>
            </a:r>
            <a:endParaRPr lang="es-ES"/>
          </a:p>
        </p:txBody>
      </p:sp>
      <p:sp>
        <p:nvSpPr>
          <p:cNvPr id="166933" name="Rectangle 21"/>
          <p:cNvSpPr>
            <a:spLocks noChangeArrowheads="1"/>
          </p:cNvSpPr>
          <p:nvPr/>
        </p:nvSpPr>
        <p:spPr bwMode="auto">
          <a:xfrm>
            <a:off x="6364288" y="9032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34" name="Rectangle 22"/>
          <p:cNvSpPr>
            <a:spLocks noChangeArrowheads="1"/>
          </p:cNvSpPr>
          <p:nvPr/>
        </p:nvSpPr>
        <p:spPr bwMode="auto">
          <a:xfrm>
            <a:off x="6396038" y="903288"/>
            <a:ext cx="34290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Ésta </a:t>
            </a:r>
            <a:endParaRPr lang="es-ES"/>
          </a:p>
        </p:txBody>
      </p:sp>
      <p:sp>
        <p:nvSpPr>
          <p:cNvPr id="166935" name="Rectangle 23"/>
          <p:cNvSpPr>
            <a:spLocks noChangeArrowheads="1"/>
          </p:cNvSpPr>
          <p:nvPr/>
        </p:nvSpPr>
        <p:spPr bwMode="auto">
          <a:xfrm>
            <a:off x="2825750" y="1030288"/>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36" name="Rectangle 24"/>
          <p:cNvSpPr>
            <a:spLocks noChangeArrowheads="1"/>
          </p:cNvSpPr>
          <p:nvPr/>
        </p:nvSpPr>
        <p:spPr bwMode="auto">
          <a:xfrm>
            <a:off x="2919413" y="10334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37" name="Rectangle 25"/>
          <p:cNvSpPr>
            <a:spLocks noChangeArrowheads="1"/>
          </p:cNvSpPr>
          <p:nvPr/>
        </p:nvSpPr>
        <p:spPr bwMode="auto">
          <a:xfrm>
            <a:off x="2951163" y="10334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38" name="Rectangle 26"/>
          <p:cNvSpPr>
            <a:spLocks noChangeArrowheads="1"/>
          </p:cNvSpPr>
          <p:nvPr/>
        </p:nvSpPr>
        <p:spPr bwMode="auto">
          <a:xfrm>
            <a:off x="2825750" y="1162050"/>
            <a:ext cx="29146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http://www.hcc.cc.fl.us/DM_Student_services/advising/AA</a:t>
            </a:r>
            <a:endParaRPr lang="es-ES"/>
          </a:p>
        </p:txBody>
      </p:sp>
      <p:sp>
        <p:nvSpPr>
          <p:cNvPr id="166939" name="Rectangle 27"/>
          <p:cNvSpPr>
            <a:spLocks noChangeArrowheads="1"/>
          </p:cNvSpPr>
          <p:nvPr/>
        </p:nvSpPr>
        <p:spPr bwMode="auto">
          <a:xfrm>
            <a:off x="5700713" y="1162050"/>
            <a:ext cx="8890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a:t>
            </a:r>
            <a:endParaRPr lang="es-ES"/>
          </a:p>
        </p:txBody>
      </p:sp>
      <p:sp>
        <p:nvSpPr>
          <p:cNvPr id="166940" name="Rectangle 28"/>
          <p:cNvSpPr>
            <a:spLocks noChangeArrowheads="1"/>
          </p:cNvSpPr>
          <p:nvPr/>
        </p:nvSpPr>
        <p:spPr bwMode="auto">
          <a:xfrm>
            <a:off x="5738813" y="1162050"/>
            <a:ext cx="6159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spanish.htm</a:t>
            </a:r>
            <a:endParaRPr lang="es-ES"/>
          </a:p>
        </p:txBody>
      </p:sp>
      <p:sp>
        <p:nvSpPr>
          <p:cNvPr id="166941" name="Rectangle 29"/>
          <p:cNvSpPr>
            <a:spLocks noChangeArrowheads="1"/>
          </p:cNvSpPr>
          <p:nvPr/>
        </p:nvSpPr>
        <p:spPr bwMode="auto">
          <a:xfrm>
            <a:off x="6346825" y="1162050"/>
            <a:ext cx="11430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  </a:t>
            </a:r>
            <a:endParaRPr lang="es-ES"/>
          </a:p>
        </p:txBody>
      </p:sp>
      <p:sp>
        <p:nvSpPr>
          <p:cNvPr id="166942" name="Rectangle 30"/>
          <p:cNvSpPr>
            <a:spLocks noChangeArrowheads="1"/>
          </p:cNvSpPr>
          <p:nvPr/>
        </p:nvSpPr>
        <p:spPr bwMode="auto">
          <a:xfrm>
            <a:off x="6410325" y="116205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43" name="Rectangle 31"/>
          <p:cNvSpPr>
            <a:spLocks noChangeArrowheads="1"/>
          </p:cNvSpPr>
          <p:nvPr/>
        </p:nvSpPr>
        <p:spPr bwMode="auto">
          <a:xfrm>
            <a:off x="2825750" y="1292225"/>
            <a:ext cx="187325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[Más resultados de www.hcc.cc.fl.us]</a:t>
            </a:r>
            <a:endParaRPr lang="es-ES"/>
          </a:p>
        </p:txBody>
      </p:sp>
      <p:sp>
        <p:nvSpPr>
          <p:cNvPr id="166944" name="Rectangle 32"/>
          <p:cNvSpPr>
            <a:spLocks noChangeArrowheads="1"/>
          </p:cNvSpPr>
          <p:nvPr/>
        </p:nvSpPr>
        <p:spPr bwMode="auto">
          <a:xfrm>
            <a:off x="2825750" y="1404938"/>
            <a:ext cx="1849438" cy="7937"/>
          </a:xfrm>
          <a:prstGeom prst="rect">
            <a:avLst/>
          </a:prstGeom>
          <a:solidFill>
            <a:srgbClr val="0000FF"/>
          </a:solidFill>
          <a:ln w="9525">
            <a:noFill/>
            <a:miter lim="800000"/>
            <a:headEnd/>
            <a:tailEnd/>
          </a:ln>
        </p:spPr>
        <p:txBody>
          <a:bodyPr/>
          <a:lstStyle/>
          <a:p>
            <a:endParaRPr lang="es-ES"/>
          </a:p>
        </p:txBody>
      </p:sp>
      <p:sp>
        <p:nvSpPr>
          <p:cNvPr id="166945" name="Rectangle 33"/>
          <p:cNvSpPr>
            <a:spLocks noChangeArrowheads="1"/>
          </p:cNvSpPr>
          <p:nvPr/>
        </p:nvSpPr>
        <p:spPr bwMode="auto">
          <a:xfrm>
            <a:off x="4675188" y="129222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46" name="Rectangle 34"/>
          <p:cNvSpPr>
            <a:spLocks noChangeArrowheads="1"/>
          </p:cNvSpPr>
          <p:nvPr/>
        </p:nvSpPr>
        <p:spPr bwMode="auto">
          <a:xfrm>
            <a:off x="4706938" y="1292225"/>
            <a:ext cx="74612" cy="153988"/>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47" name="Rectangle 35"/>
          <p:cNvSpPr>
            <a:spLocks noChangeArrowheads="1"/>
          </p:cNvSpPr>
          <p:nvPr/>
        </p:nvSpPr>
        <p:spPr bwMode="auto">
          <a:xfrm>
            <a:off x="2667000" y="142240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48" name="Rectangle 36"/>
          <p:cNvSpPr>
            <a:spLocks noChangeArrowheads="1"/>
          </p:cNvSpPr>
          <p:nvPr/>
        </p:nvSpPr>
        <p:spPr bwMode="auto">
          <a:xfrm>
            <a:off x="2667000" y="1550988"/>
            <a:ext cx="142875" cy="136525"/>
          </a:xfrm>
          <a:prstGeom prst="rect">
            <a:avLst/>
          </a:prstGeom>
          <a:noFill/>
          <a:ln w="9525">
            <a:noFill/>
            <a:miter lim="800000"/>
            <a:headEnd/>
            <a:tailEnd/>
          </a:ln>
        </p:spPr>
        <p:txBody>
          <a:bodyPr wrap="none" lIns="0" tIns="0" rIns="0" bIns="0">
            <a:spAutoFit/>
          </a:bodyPr>
          <a:lstStyle/>
          <a:p>
            <a:r>
              <a:rPr lang="es-ES" sz="900">
                <a:solidFill>
                  <a:srgbClr val="006600"/>
                </a:solidFill>
              </a:rPr>
              <a:t>26.</a:t>
            </a:r>
            <a:endParaRPr lang="es-ES"/>
          </a:p>
        </p:txBody>
      </p:sp>
      <p:sp>
        <p:nvSpPr>
          <p:cNvPr id="166949" name="Rectangle 37"/>
          <p:cNvSpPr>
            <a:spLocks noChangeArrowheads="1"/>
          </p:cNvSpPr>
          <p:nvPr/>
        </p:nvSpPr>
        <p:spPr bwMode="auto">
          <a:xfrm>
            <a:off x="2751138" y="1550988"/>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50" name="Rectangle 38"/>
          <p:cNvSpPr>
            <a:spLocks noChangeArrowheads="1"/>
          </p:cNvSpPr>
          <p:nvPr/>
        </p:nvSpPr>
        <p:spPr bwMode="auto">
          <a:xfrm>
            <a:off x="2835275" y="1550988"/>
            <a:ext cx="142240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ESTUDIOS DE MAESTRíA </a:t>
            </a:r>
            <a:endParaRPr lang="es-ES"/>
          </a:p>
        </p:txBody>
      </p:sp>
      <p:sp>
        <p:nvSpPr>
          <p:cNvPr id="166951" name="Rectangle 39"/>
          <p:cNvSpPr>
            <a:spLocks noChangeArrowheads="1"/>
          </p:cNvSpPr>
          <p:nvPr/>
        </p:nvSpPr>
        <p:spPr bwMode="auto">
          <a:xfrm>
            <a:off x="2835275" y="1663700"/>
            <a:ext cx="3827463" cy="9525"/>
          </a:xfrm>
          <a:prstGeom prst="rect">
            <a:avLst/>
          </a:prstGeom>
          <a:solidFill>
            <a:srgbClr val="0000FF"/>
          </a:solidFill>
          <a:ln w="9525">
            <a:noFill/>
            <a:miter lim="800000"/>
            <a:headEnd/>
            <a:tailEnd/>
          </a:ln>
        </p:spPr>
        <p:txBody>
          <a:bodyPr/>
          <a:lstStyle/>
          <a:p>
            <a:endParaRPr lang="es-ES"/>
          </a:p>
        </p:txBody>
      </p:sp>
      <p:sp>
        <p:nvSpPr>
          <p:cNvPr id="166952" name="Rectangle 40"/>
          <p:cNvSpPr>
            <a:spLocks noChangeArrowheads="1"/>
          </p:cNvSpPr>
          <p:nvPr/>
        </p:nvSpPr>
        <p:spPr bwMode="auto">
          <a:xfrm>
            <a:off x="6694488" y="15509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53" name="Rectangle 41"/>
          <p:cNvSpPr>
            <a:spLocks noChangeArrowheads="1"/>
          </p:cNvSpPr>
          <p:nvPr/>
        </p:nvSpPr>
        <p:spPr bwMode="auto">
          <a:xfrm>
            <a:off x="2825750" y="1677988"/>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54" name="Rectangle 42"/>
          <p:cNvSpPr>
            <a:spLocks noChangeArrowheads="1"/>
          </p:cNvSpPr>
          <p:nvPr/>
        </p:nvSpPr>
        <p:spPr bwMode="auto">
          <a:xfrm>
            <a:off x="2921000" y="1681163"/>
            <a:ext cx="6413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PROFESO</a:t>
            </a:r>
            <a:endParaRPr lang="es-ES"/>
          </a:p>
        </p:txBody>
      </p:sp>
      <p:sp>
        <p:nvSpPr>
          <p:cNvPr id="166955" name="Rectangle 43"/>
          <p:cNvSpPr>
            <a:spLocks noChangeArrowheads="1"/>
          </p:cNvSpPr>
          <p:nvPr/>
        </p:nvSpPr>
        <p:spPr bwMode="auto">
          <a:xfrm>
            <a:off x="3516313" y="1681163"/>
            <a:ext cx="16510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R </a:t>
            </a:r>
            <a:endParaRPr lang="es-ES"/>
          </a:p>
        </p:txBody>
      </p:sp>
      <p:sp>
        <p:nvSpPr>
          <p:cNvPr id="166956" name="Rectangle 44"/>
          <p:cNvSpPr>
            <a:spLocks noChangeArrowheads="1"/>
          </p:cNvSpPr>
          <p:nvPr/>
        </p:nvSpPr>
        <p:spPr bwMode="auto">
          <a:xfrm>
            <a:off x="3641725" y="1677988"/>
            <a:ext cx="77311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6957" name="Rectangle 45"/>
          <p:cNvSpPr>
            <a:spLocks noChangeArrowheads="1"/>
          </p:cNvSpPr>
          <p:nvPr/>
        </p:nvSpPr>
        <p:spPr bwMode="auto">
          <a:xfrm>
            <a:off x="4349750" y="1681163"/>
            <a:ext cx="7937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 El profesor </a:t>
            </a:r>
            <a:endParaRPr lang="es-ES"/>
          </a:p>
        </p:txBody>
      </p:sp>
      <p:sp>
        <p:nvSpPr>
          <p:cNvPr id="166958" name="Rectangle 46"/>
          <p:cNvSpPr>
            <a:spLocks noChangeArrowheads="1"/>
          </p:cNvSpPr>
          <p:nvPr/>
        </p:nvSpPr>
        <p:spPr bwMode="auto">
          <a:xfrm>
            <a:off x="5137150" y="1677988"/>
            <a:ext cx="59531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6959" name="Rectangle 47"/>
          <p:cNvSpPr>
            <a:spLocks noChangeArrowheads="1"/>
          </p:cNvSpPr>
          <p:nvPr/>
        </p:nvSpPr>
        <p:spPr bwMode="auto">
          <a:xfrm>
            <a:off x="5668963" y="1681163"/>
            <a:ext cx="4254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es un </a:t>
            </a:r>
            <a:endParaRPr lang="es-ES"/>
          </a:p>
        </p:txBody>
      </p:sp>
      <p:sp>
        <p:nvSpPr>
          <p:cNvPr id="166960" name="Rectangle 48"/>
          <p:cNvSpPr>
            <a:spLocks noChangeArrowheads="1"/>
          </p:cNvSpPr>
          <p:nvPr/>
        </p:nvSpPr>
        <p:spPr bwMode="auto">
          <a:xfrm>
            <a:off x="6078538" y="1677988"/>
            <a:ext cx="646112"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académico</a:t>
            </a:r>
            <a:endParaRPr lang="es-ES"/>
          </a:p>
        </p:txBody>
      </p:sp>
      <p:sp>
        <p:nvSpPr>
          <p:cNvPr id="166961" name="Rectangle 49"/>
          <p:cNvSpPr>
            <a:spLocks noChangeArrowheads="1"/>
          </p:cNvSpPr>
          <p:nvPr/>
        </p:nvSpPr>
        <p:spPr bwMode="auto">
          <a:xfrm>
            <a:off x="6662738" y="16811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62" name="Rectangle 50"/>
          <p:cNvSpPr>
            <a:spLocks noChangeArrowheads="1"/>
          </p:cNvSpPr>
          <p:nvPr/>
        </p:nvSpPr>
        <p:spPr bwMode="auto">
          <a:xfrm>
            <a:off x="2825750" y="1811338"/>
            <a:ext cx="362108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nacional o extranjero que cumple actividades de asesoría académica, </a:t>
            </a:r>
            <a:endParaRPr lang="es-ES"/>
          </a:p>
        </p:txBody>
      </p:sp>
      <p:sp>
        <p:nvSpPr>
          <p:cNvPr id="166963" name="Rectangle 51"/>
          <p:cNvSpPr>
            <a:spLocks noChangeArrowheads="1"/>
          </p:cNvSpPr>
          <p:nvPr/>
        </p:nvSpPr>
        <p:spPr bwMode="auto">
          <a:xfrm>
            <a:off x="2825750" y="1939925"/>
            <a:ext cx="79533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principalmente</a:t>
            </a:r>
            <a:endParaRPr lang="es-ES"/>
          </a:p>
        </p:txBody>
      </p:sp>
      <p:sp>
        <p:nvSpPr>
          <p:cNvPr id="166964" name="Rectangle 52"/>
          <p:cNvSpPr>
            <a:spLocks noChangeArrowheads="1"/>
          </p:cNvSpPr>
          <p:nvPr/>
        </p:nvSpPr>
        <p:spPr bwMode="auto">
          <a:xfrm>
            <a:off x="3559175" y="1936750"/>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65" name="Rectangle 53"/>
          <p:cNvSpPr>
            <a:spLocks noChangeArrowheads="1"/>
          </p:cNvSpPr>
          <p:nvPr/>
        </p:nvSpPr>
        <p:spPr bwMode="auto">
          <a:xfrm>
            <a:off x="3654425" y="193992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66" name="Rectangle 54"/>
          <p:cNvSpPr>
            <a:spLocks noChangeArrowheads="1"/>
          </p:cNvSpPr>
          <p:nvPr/>
        </p:nvSpPr>
        <p:spPr bwMode="auto">
          <a:xfrm>
            <a:off x="3684588" y="193992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67" name="Rectangle 55"/>
          <p:cNvSpPr>
            <a:spLocks noChangeArrowheads="1"/>
          </p:cNvSpPr>
          <p:nvPr/>
        </p:nvSpPr>
        <p:spPr bwMode="auto">
          <a:xfrm>
            <a:off x="2825750" y="2070100"/>
            <a:ext cx="38798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http://quipu.uni.edu.pe/OtrosWWW/webproof/public/catalogo/posgrado/maes</a:t>
            </a:r>
            <a:endParaRPr lang="es-ES"/>
          </a:p>
        </p:txBody>
      </p:sp>
      <p:sp>
        <p:nvSpPr>
          <p:cNvPr id="166968" name="Rectangle 56"/>
          <p:cNvSpPr>
            <a:spLocks noChangeArrowheads="1"/>
          </p:cNvSpPr>
          <p:nvPr/>
        </p:nvSpPr>
        <p:spPr bwMode="auto">
          <a:xfrm>
            <a:off x="2825750" y="2200275"/>
            <a:ext cx="4381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trias.htm</a:t>
            </a:r>
            <a:endParaRPr lang="es-ES"/>
          </a:p>
        </p:txBody>
      </p:sp>
      <p:sp>
        <p:nvSpPr>
          <p:cNvPr id="166969" name="Rectangle 57"/>
          <p:cNvSpPr>
            <a:spLocks noChangeArrowheads="1"/>
          </p:cNvSpPr>
          <p:nvPr/>
        </p:nvSpPr>
        <p:spPr bwMode="auto">
          <a:xfrm>
            <a:off x="3259138" y="2200275"/>
            <a:ext cx="11430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  </a:t>
            </a:r>
            <a:endParaRPr lang="es-ES"/>
          </a:p>
        </p:txBody>
      </p:sp>
      <p:sp>
        <p:nvSpPr>
          <p:cNvPr id="166970" name="Rectangle 58"/>
          <p:cNvSpPr>
            <a:spLocks noChangeArrowheads="1"/>
          </p:cNvSpPr>
          <p:nvPr/>
        </p:nvSpPr>
        <p:spPr bwMode="auto">
          <a:xfrm>
            <a:off x="3321050" y="220027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71" name="Rectangle 59"/>
          <p:cNvSpPr>
            <a:spLocks noChangeArrowheads="1"/>
          </p:cNvSpPr>
          <p:nvPr/>
        </p:nvSpPr>
        <p:spPr bwMode="auto">
          <a:xfrm>
            <a:off x="3352800" y="220027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72" name="Rectangle 60"/>
          <p:cNvSpPr>
            <a:spLocks noChangeArrowheads="1"/>
          </p:cNvSpPr>
          <p:nvPr/>
        </p:nvSpPr>
        <p:spPr bwMode="auto">
          <a:xfrm>
            <a:off x="3382963" y="2198688"/>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73" name="Rectangle 61"/>
          <p:cNvSpPr>
            <a:spLocks noChangeArrowheads="1"/>
          </p:cNvSpPr>
          <p:nvPr/>
        </p:nvSpPr>
        <p:spPr bwMode="auto">
          <a:xfrm>
            <a:off x="2667000" y="233045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74" name="Rectangle 62"/>
          <p:cNvSpPr>
            <a:spLocks noChangeArrowheads="1"/>
          </p:cNvSpPr>
          <p:nvPr/>
        </p:nvSpPr>
        <p:spPr bwMode="auto">
          <a:xfrm>
            <a:off x="2667000" y="2459038"/>
            <a:ext cx="142875" cy="136525"/>
          </a:xfrm>
          <a:prstGeom prst="rect">
            <a:avLst/>
          </a:prstGeom>
          <a:noFill/>
          <a:ln w="9525">
            <a:noFill/>
            <a:miter lim="800000"/>
            <a:headEnd/>
            <a:tailEnd/>
          </a:ln>
        </p:spPr>
        <p:txBody>
          <a:bodyPr wrap="none" lIns="0" tIns="0" rIns="0" bIns="0">
            <a:spAutoFit/>
          </a:bodyPr>
          <a:lstStyle/>
          <a:p>
            <a:r>
              <a:rPr lang="es-ES" sz="900">
                <a:solidFill>
                  <a:srgbClr val="006600"/>
                </a:solidFill>
              </a:rPr>
              <a:t>27.</a:t>
            </a:r>
            <a:endParaRPr lang="es-ES"/>
          </a:p>
        </p:txBody>
      </p:sp>
      <p:sp>
        <p:nvSpPr>
          <p:cNvPr id="166975" name="Rectangle 63"/>
          <p:cNvSpPr>
            <a:spLocks noChangeArrowheads="1"/>
          </p:cNvSpPr>
          <p:nvPr/>
        </p:nvSpPr>
        <p:spPr bwMode="auto">
          <a:xfrm>
            <a:off x="2751138" y="2459038"/>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76" name="Rectangle 64"/>
          <p:cNvSpPr>
            <a:spLocks noChangeArrowheads="1"/>
          </p:cNvSpPr>
          <p:nvPr/>
        </p:nvSpPr>
        <p:spPr bwMode="auto">
          <a:xfrm>
            <a:off x="2835275" y="2459038"/>
            <a:ext cx="1711325"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Facultad de Estudios Generales </a:t>
            </a:r>
            <a:endParaRPr lang="es-ES"/>
          </a:p>
        </p:txBody>
      </p:sp>
      <p:sp>
        <p:nvSpPr>
          <p:cNvPr id="166977" name="Rectangle 65"/>
          <p:cNvSpPr>
            <a:spLocks noChangeArrowheads="1"/>
          </p:cNvSpPr>
          <p:nvPr/>
        </p:nvSpPr>
        <p:spPr bwMode="auto">
          <a:xfrm>
            <a:off x="2835275" y="2571750"/>
            <a:ext cx="3827463" cy="9525"/>
          </a:xfrm>
          <a:prstGeom prst="rect">
            <a:avLst/>
          </a:prstGeom>
          <a:solidFill>
            <a:srgbClr val="0000FF"/>
          </a:solidFill>
          <a:ln w="9525">
            <a:noFill/>
            <a:miter lim="800000"/>
            <a:headEnd/>
            <a:tailEnd/>
          </a:ln>
        </p:spPr>
        <p:txBody>
          <a:bodyPr/>
          <a:lstStyle/>
          <a:p>
            <a:endParaRPr lang="es-ES"/>
          </a:p>
        </p:txBody>
      </p:sp>
      <p:sp>
        <p:nvSpPr>
          <p:cNvPr id="166978" name="Rectangle 66"/>
          <p:cNvSpPr>
            <a:spLocks noChangeArrowheads="1"/>
          </p:cNvSpPr>
          <p:nvPr/>
        </p:nvSpPr>
        <p:spPr bwMode="auto">
          <a:xfrm>
            <a:off x="6694488" y="245903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79" name="Rectangle 67"/>
          <p:cNvSpPr>
            <a:spLocks noChangeArrowheads="1"/>
          </p:cNvSpPr>
          <p:nvPr/>
        </p:nvSpPr>
        <p:spPr bwMode="auto">
          <a:xfrm>
            <a:off x="2825750" y="2586038"/>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80" name="Rectangle 68"/>
          <p:cNvSpPr>
            <a:spLocks noChangeArrowheads="1"/>
          </p:cNvSpPr>
          <p:nvPr/>
        </p:nvSpPr>
        <p:spPr bwMode="auto">
          <a:xfrm>
            <a:off x="2921000" y="2589213"/>
            <a:ext cx="330835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el proceso de adaptacióna la vida universitaria, el logro del éxito </a:t>
            </a:r>
            <a:endParaRPr lang="es-ES"/>
          </a:p>
        </p:txBody>
      </p:sp>
      <p:sp>
        <p:nvSpPr>
          <p:cNvPr id="166981" name="Rectangle 69"/>
          <p:cNvSpPr>
            <a:spLocks noChangeArrowheads="1"/>
          </p:cNvSpPr>
          <p:nvPr/>
        </p:nvSpPr>
        <p:spPr bwMode="auto">
          <a:xfrm>
            <a:off x="2825750" y="2714625"/>
            <a:ext cx="64611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académico</a:t>
            </a:r>
            <a:endParaRPr lang="es-ES"/>
          </a:p>
        </p:txBody>
      </p:sp>
      <p:sp>
        <p:nvSpPr>
          <p:cNvPr id="166982" name="Rectangle 70"/>
          <p:cNvSpPr>
            <a:spLocks noChangeArrowheads="1"/>
          </p:cNvSpPr>
          <p:nvPr/>
        </p:nvSpPr>
        <p:spPr bwMode="auto">
          <a:xfrm>
            <a:off x="3408363" y="271780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83" name="Rectangle 71"/>
          <p:cNvSpPr>
            <a:spLocks noChangeArrowheads="1"/>
          </p:cNvSpPr>
          <p:nvPr/>
        </p:nvSpPr>
        <p:spPr bwMode="auto">
          <a:xfrm>
            <a:off x="3448050" y="2714625"/>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6984" name="Rectangle 72"/>
          <p:cNvSpPr>
            <a:spLocks noChangeArrowheads="1"/>
          </p:cNvSpPr>
          <p:nvPr/>
        </p:nvSpPr>
        <p:spPr bwMode="auto">
          <a:xfrm>
            <a:off x="3543300" y="2717800"/>
            <a:ext cx="31242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considere necesario, concertando una cita con la psicológa o </a:t>
            </a:r>
            <a:endParaRPr lang="es-ES"/>
          </a:p>
        </p:txBody>
      </p:sp>
      <p:sp>
        <p:nvSpPr>
          <p:cNvPr id="166985" name="Rectangle 73"/>
          <p:cNvSpPr>
            <a:spLocks noChangeArrowheads="1"/>
          </p:cNvSpPr>
          <p:nvPr/>
        </p:nvSpPr>
        <p:spPr bwMode="auto">
          <a:xfrm>
            <a:off x="2825750" y="2847975"/>
            <a:ext cx="42068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con su </a:t>
            </a:r>
            <a:endParaRPr lang="es-ES"/>
          </a:p>
        </p:txBody>
      </p:sp>
      <p:sp>
        <p:nvSpPr>
          <p:cNvPr id="166986" name="Rectangle 74"/>
          <p:cNvSpPr>
            <a:spLocks noChangeArrowheads="1"/>
          </p:cNvSpPr>
          <p:nvPr/>
        </p:nvSpPr>
        <p:spPr bwMode="auto">
          <a:xfrm>
            <a:off x="6034088" y="2844800"/>
            <a:ext cx="690562"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6987" name="Rectangle 75"/>
          <p:cNvSpPr>
            <a:spLocks noChangeArrowheads="1"/>
          </p:cNvSpPr>
          <p:nvPr/>
        </p:nvSpPr>
        <p:spPr bwMode="auto">
          <a:xfrm>
            <a:off x="6662738" y="284797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88" name="Rectangle 76"/>
          <p:cNvSpPr>
            <a:spLocks noChangeArrowheads="1"/>
          </p:cNvSpPr>
          <p:nvPr/>
        </p:nvSpPr>
        <p:spPr bwMode="auto">
          <a:xfrm>
            <a:off x="6694488" y="284797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89" name="Rectangle 77"/>
          <p:cNvSpPr>
            <a:spLocks noChangeArrowheads="1"/>
          </p:cNvSpPr>
          <p:nvPr/>
        </p:nvSpPr>
        <p:spPr bwMode="auto">
          <a:xfrm>
            <a:off x="2825750" y="2978150"/>
            <a:ext cx="871538"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http://generales.</a:t>
            </a:r>
            <a:endParaRPr lang="es-ES"/>
          </a:p>
        </p:txBody>
      </p:sp>
      <p:sp>
        <p:nvSpPr>
          <p:cNvPr id="166990" name="Rectangle 78"/>
          <p:cNvSpPr>
            <a:spLocks noChangeArrowheads="1"/>
          </p:cNvSpPr>
          <p:nvPr/>
        </p:nvSpPr>
        <p:spPr bwMode="auto">
          <a:xfrm>
            <a:off x="3633788" y="2978150"/>
            <a:ext cx="17843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upr.clu.edu/centros/orientacion.htm</a:t>
            </a:r>
            <a:endParaRPr lang="es-ES"/>
          </a:p>
        </p:txBody>
      </p:sp>
      <p:sp>
        <p:nvSpPr>
          <p:cNvPr id="166991" name="Rectangle 79"/>
          <p:cNvSpPr>
            <a:spLocks noChangeArrowheads="1"/>
          </p:cNvSpPr>
          <p:nvPr/>
        </p:nvSpPr>
        <p:spPr bwMode="auto">
          <a:xfrm>
            <a:off x="5397500" y="2978150"/>
            <a:ext cx="11430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  </a:t>
            </a:r>
            <a:endParaRPr lang="es-ES"/>
          </a:p>
        </p:txBody>
      </p:sp>
      <p:sp>
        <p:nvSpPr>
          <p:cNvPr id="166992" name="Rectangle 80"/>
          <p:cNvSpPr>
            <a:spLocks noChangeArrowheads="1"/>
          </p:cNvSpPr>
          <p:nvPr/>
        </p:nvSpPr>
        <p:spPr bwMode="auto">
          <a:xfrm>
            <a:off x="5459413" y="2976563"/>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6993" name="Rectangle 81"/>
          <p:cNvSpPr>
            <a:spLocks noChangeArrowheads="1"/>
          </p:cNvSpPr>
          <p:nvPr/>
        </p:nvSpPr>
        <p:spPr bwMode="auto">
          <a:xfrm>
            <a:off x="2667000" y="310673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94" name="Rectangle 82"/>
          <p:cNvSpPr>
            <a:spLocks noChangeArrowheads="1"/>
          </p:cNvSpPr>
          <p:nvPr/>
        </p:nvSpPr>
        <p:spPr bwMode="auto">
          <a:xfrm>
            <a:off x="2667000" y="3236913"/>
            <a:ext cx="15875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28.</a:t>
            </a:r>
            <a:endParaRPr lang="es-ES"/>
          </a:p>
        </p:txBody>
      </p:sp>
      <p:sp>
        <p:nvSpPr>
          <p:cNvPr id="166995" name="Rectangle 83"/>
          <p:cNvSpPr>
            <a:spLocks noChangeArrowheads="1"/>
          </p:cNvSpPr>
          <p:nvPr/>
        </p:nvSpPr>
        <p:spPr bwMode="auto">
          <a:xfrm>
            <a:off x="2760663" y="323691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96" name="Rectangle 84"/>
          <p:cNvSpPr>
            <a:spLocks noChangeArrowheads="1"/>
          </p:cNvSpPr>
          <p:nvPr/>
        </p:nvSpPr>
        <p:spPr bwMode="auto">
          <a:xfrm>
            <a:off x="2835275" y="3236913"/>
            <a:ext cx="207645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Reglamento de Actividades Academicas </a:t>
            </a:r>
            <a:endParaRPr lang="es-ES"/>
          </a:p>
        </p:txBody>
      </p:sp>
      <p:sp>
        <p:nvSpPr>
          <p:cNvPr id="166997" name="Rectangle 85"/>
          <p:cNvSpPr>
            <a:spLocks noChangeArrowheads="1"/>
          </p:cNvSpPr>
          <p:nvPr/>
        </p:nvSpPr>
        <p:spPr bwMode="auto">
          <a:xfrm>
            <a:off x="2835275" y="3349625"/>
            <a:ext cx="3827463" cy="7938"/>
          </a:xfrm>
          <a:prstGeom prst="rect">
            <a:avLst/>
          </a:prstGeom>
          <a:solidFill>
            <a:srgbClr val="0000FF"/>
          </a:solidFill>
          <a:ln w="9525">
            <a:noFill/>
            <a:miter lim="800000"/>
            <a:headEnd/>
            <a:tailEnd/>
          </a:ln>
        </p:spPr>
        <p:txBody>
          <a:bodyPr/>
          <a:lstStyle/>
          <a:p>
            <a:endParaRPr lang="es-ES"/>
          </a:p>
        </p:txBody>
      </p:sp>
      <p:sp>
        <p:nvSpPr>
          <p:cNvPr id="166998" name="Rectangle 86"/>
          <p:cNvSpPr>
            <a:spLocks noChangeArrowheads="1"/>
          </p:cNvSpPr>
          <p:nvPr/>
        </p:nvSpPr>
        <p:spPr bwMode="auto">
          <a:xfrm>
            <a:off x="6694488" y="323691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6999" name="Rectangle 87"/>
          <p:cNvSpPr>
            <a:spLocks noChangeArrowheads="1"/>
          </p:cNvSpPr>
          <p:nvPr/>
        </p:nvSpPr>
        <p:spPr bwMode="auto">
          <a:xfrm>
            <a:off x="2825750" y="3363913"/>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7000" name="Rectangle 88"/>
          <p:cNvSpPr>
            <a:spLocks noChangeArrowheads="1"/>
          </p:cNvSpPr>
          <p:nvPr/>
        </p:nvSpPr>
        <p:spPr bwMode="auto">
          <a:xfrm>
            <a:off x="2919413" y="3367088"/>
            <a:ext cx="3130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Para este fin, las estancias se considerarán en el programa </a:t>
            </a:r>
            <a:endParaRPr lang="es-ES"/>
          </a:p>
        </p:txBody>
      </p:sp>
      <p:sp>
        <p:nvSpPr>
          <p:cNvPr id="167001" name="Rectangle 89"/>
          <p:cNvSpPr>
            <a:spLocks noChangeArrowheads="1"/>
          </p:cNvSpPr>
          <p:nvPr/>
        </p:nvSpPr>
        <p:spPr bwMode="auto">
          <a:xfrm>
            <a:off x="6078538" y="3363913"/>
            <a:ext cx="646112"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académico</a:t>
            </a:r>
            <a:endParaRPr lang="es-ES"/>
          </a:p>
        </p:txBody>
      </p:sp>
      <p:sp>
        <p:nvSpPr>
          <p:cNvPr id="167002" name="Rectangle 90"/>
          <p:cNvSpPr>
            <a:spLocks noChangeArrowheads="1"/>
          </p:cNvSpPr>
          <p:nvPr/>
        </p:nvSpPr>
        <p:spPr bwMode="auto">
          <a:xfrm>
            <a:off x="6662738" y="33670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03" name="Rectangle 91"/>
          <p:cNvSpPr>
            <a:spLocks noChangeArrowheads="1"/>
          </p:cNvSpPr>
          <p:nvPr/>
        </p:nvSpPr>
        <p:spPr bwMode="auto">
          <a:xfrm>
            <a:off x="2825750" y="3495675"/>
            <a:ext cx="195580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del estudiante y se gestionarán con ap</a:t>
            </a:r>
            <a:endParaRPr lang="es-ES"/>
          </a:p>
        </p:txBody>
      </p:sp>
      <p:sp>
        <p:nvSpPr>
          <p:cNvPr id="167004" name="Rectangle 92"/>
          <p:cNvSpPr>
            <a:spLocks noChangeArrowheads="1"/>
          </p:cNvSpPr>
          <p:nvPr/>
        </p:nvSpPr>
        <p:spPr bwMode="auto">
          <a:xfrm>
            <a:off x="4889500" y="3495675"/>
            <a:ext cx="52705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oyo de su </a:t>
            </a:r>
            <a:endParaRPr lang="es-ES"/>
          </a:p>
        </p:txBody>
      </p:sp>
      <p:sp>
        <p:nvSpPr>
          <p:cNvPr id="167005" name="Rectangle 93"/>
          <p:cNvSpPr>
            <a:spLocks noChangeArrowheads="1"/>
          </p:cNvSpPr>
          <p:nvPr/>
        </p:nvSpPr>
        <p:spPr bwMode="auto">
          <a:xfrm>
            <a:off x="5476875" y="3492500"/>
            <a:ext cx="59531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7006" name="Rectangle 94"/>
          <p:cNvSpPr>
            <a:spLocks noChangeArrowheads="1"/>
          </p:cNvSpPr>
          <p:nvPr/>
        </p:nvSpPr>
        <p:spPr bwMode="auto">
          <a:xfrm>
            <a:off x="6008688" y="3495675"/>
            <a:ext cx="700087"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y asesores. </a:t>
            </a:r>
            <a:endParaRPr lang="es-ES"/>
          </a:p>
        </p:txBody>
      </p:sp>
      <p:sp>
        <p:nvSpPr>
          <p:cNvPr id="167007" name="Rectangle 95"/>
          <p:cNvSpPr>
            <a:spLocks noChangeArrowheads="1"/>
          </p:cNvSpPr>
          <p:nvPr/>
        </p:nvSpPr>
        <p:spPr bwMode="auto">
          <a:xfrm>
            <a:off x="2825750" y="3625850"/>
            <a:ext cx="835025"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ARTÍCULO33°.</a:t>
            </a:r>
            <a:endParaRPr lang="es-ES"/>
          </a:p>
        </p:txBody>
      </p:sp>
      <p:sp>
        <p:nvSpPr>
          <p:cNvPr id="167008" name="Rectangle 96"/>
          <p:cNvSpPr>
            <a:spLocks noChangeArrowheads="1"/>
          </p:cNvSpPr>
          <p:nvPr/>
        </p:nvSpPr>
        <p:spPr bwMode="auto">
          <a:xfrm>
            <a:off x="3597275" y="3622675"/>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7009" name="Rectangle 97"/>
          <p:cNvSpPr>
            <a:spLocks noChangeArrowheads="1"/>
          </p:cNvSpPr>
          <p:nvPr/>
        </p:nvSpPr>
        <p:spPr bwMode="auto">
          <a:xfrm>
            <a:off x="3692525" y="362585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10" name="Rectangle 98"/>
          <p:cNvSpPr>
            <a:spLocks noChangeArrowheads="1"/>
          </p:cNvSpPr>
          <p:nvPr/>
        </p:nvSpPr>
        <p:spPr bwMode="auto">
          <a:xfrm>
            <a:off x="3724275" y="362585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11" name="Rectangle 99"/>
          <p:cNvSpPr>
            <a:spLocks noChangeArrowheads="1"/>
          </p:cNvSpPr>
          <p:nvPr/>
        </p:nvSpPr>
        <p:spPr bwMode="auto">
          <a:xfrm>
            <a:off x="2825750" y="3756025"/>
            <a:ext cx="276225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http://www.colpos.mx/reglamento/act_academicas.htm</a:t>
            </a:r>
            <a:endParaRPr lang="es-ES"/>
          </a:p>
        </p:txBody>
      </p:sp>
      <p:sp>
        <p:nvSpPr>
          <p:cNvPr id="167012" name="Rectangle 100"/>
          <p:cNvSpPr>
            <a:spLocks noChangeArrowheads="1"/>
          </p:cNvSpPr>
          <p:nvPr/>
        </p:nvSpPr>
        <p:spPr bwMode="auto">
          <a:xfrm>
            <a:off x="5553075" y="3756025"/>
            <a:ext cx="11430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  </a:t>
            </a:r>
            <a:endParaRPr lang="es-ES"/>
          </a:p>
        </p:txBody>
      </p:sp>
      <p:sp>
        <p:nvSpPr>
          <p:cNvPr id="167013" name="Rectangle 101"/>
          <p:cNvSpPr>
            <a:spLocks noChangeArrowheads="1"/>
          </p:cNvSpPr>
          <p:nvPr/>
        </p:nvSpPr>
        <p:spPr bwMode="auto">
          <a:xfrm>
            <a:off x="5614988" y="3756025"/>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14" name="Rectangle 102"/>
          <p:cNvSpPr>
            <a:spLocks noChangeArrowheads="1"/>
          </p:cNvSpPr>
          <p:nvPr/>
        </p:nvSpPr>
        <p:spPr bwMode="auto">
          <a:xfrm>
            <a:off x="5667375" y="3756025"/>
            <a:ext cx="1049338"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[Más resultados de </a:t>
            </a:r>
            <a:endParaRPr lang="es-ES"/>
          </a:p>
        </p:txBody>
      </p:sp>
      <p:sp>
        <p:nvSpPr>
          <p:cNvPr id="167015" name="Rectangle 103"/>
          <p:cNvSpPr>
            <a:spLocks noChangeArrowheads="1"/>
          </p:cNvSpPr>
          <p:nvPr/>
        </p:nvSpPr>
        <p:spPr bwMode="auto">
          <a:xfrm>
            <a:off x="5667375" y="3868738"/>
            <a:ext cx="995363" cy="7937"/>
          </a:xfrm>
          <a:prstGeom prst="rect">
            <a:avLst/>
          </a:prstGeom>
          <a:solidFill>
            <a:srgbClr val="0000FF"/>
          </a:solidFill>
          <a:ln w="9525">
            <a:noFill/>
            <a:miter lim="800000"/>
            <a:headEnd/>
            <a:tailEnd/>
          </a:ln>
        </p:spPr>
        <p:txBody>
          <a:bodyPr/>
          <a:lstStyle/>
          <a:p>
            <a:endParaRPr lang="es-ES"/>
          </a:p>
        </p:txBody>
      </p:sp>
      <p:sp>
        <p:nvSpPr>
          <p:cNvPr id="167016" name="Rectangle 104"/>
          <p:cNvSpPr>
            <a:spLocks noChangeArrowheads="1"/>
          </p:cNvSpPr>
          <p:nvPr/>
        </p:nvSpPr>
        <p:spPr bwMode="auto">
          <a:xfrm>
            <a:off x="2825750" y="3886200"/>
            <a:ext cx="82550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www.colpos.mx]</a:t>
            </a:r>
            <a:endParaRPr lang="es-ES"/>
          </a:p>
        </p:txBody>
      </p:sp>
      <p:sp>
        <p:nvSpPr>
          <p:cNvPr id="167017" name="Rectangle 105"/>
          <p:cNvSpPr>
            <a:spLocks noChangeArrowheads="1"/>
          </p:cNvSpPr>
          <p:nvPr/>
        </p:nvSpPr>
        <p:spPr bwMode="auto">
          <a:xfrm>
            <a:off x="2825750" y="3998913"/>
            <a:ext cx="814388" cy="7937"/>
          </a:xfrm>
          <a:prstGeom prst="rect">
            <a:avLst/>
          </a:prstGeom>
          <a:solidFill>
            <a:srgbClr val="0000FF"/>
          </a:solidFill>
          <a:ln w="9525">
            <a:noFill/>
            <a:miter lim="800000"/>
            <a:headEnd/>
            <a:tailEnd/>
          </a:ln>
        </p:spPr>
        <p:txBody>
          <a:bodyPr/>
          <a:lstStyle/>
          <a:p>
            <a:endParaRPr lang="es-ES"/>
          </a:p>
        </p:txBody>
      </p:sp>
      <p:sp>
        <p:nvSpPr>
          <p:cNvPr id="167018" name="Rectangle 106"/>
          <p:cNvSpPr>
            <a:spLocks noChangeArrowheads="1"/>
          </p:cNvSpPr>
          <p:nvPr/>
        </p:nvSpPr>
        <p:spPr bwMode="auto">
          <a:xfrm>
            <a:off x="3640138" y="388620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19" name="Rectangle 107"/>
          <p:cNvSpPr>
            <a:spLocks noChangeArrowheads="1"/>
          </p:cNvSpPr>
          <p:nvPr/>
        </p:nvSpPr>
        <p:spPr bwMode="auto">
          <a:xfrm>
            <a:off x="2667000" y="4014788"/>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20" name="Rectangle 108"/>
          <p:cNvSpPr>
            <a:spLocks noChangeArrowheads="1"/>
          </p:cNvSpPr>
          <p:nvPr/>
        </p:nvSpPr>
        <p:spPr bwMode="auto">
          <a:xfrm>
            <a:off x="2667000" y="4144963"/>
            <a:ext cx="142875" cy="136525"/>
          </a:xfrm>
          <a:prstGeom prst="rect">
            <a:avLst/>
          </a:prstGeom>
          <a:noFill/>
          <a:ln w="9525">
            <a:noFill/>
            <a:miter lim="800000"/>
            <a:headEnd/>
            <a:tailEnd/>
          </a:ln>
        </p:spPr>
        <p:txBody>
          <a:bodyPr wrap="none" lIns="0" tIns="0" rIns="0" bIns="0">
            <a:spAutoFit/>
          </a:bodyPr>
          <a:lstStyle/>
          <a:p>
            <a:r>
              <a:rPr lang="es-ES" sz="900">
                <a:solidFill>
                  <a:srgbClr val="006600"/>
                </a:solidFill>
              </a:rPr>
              <a:t>29.</a:t>
            </a:r>
            <a:endParaRPr lang="es-ES"/>
          </a:p>
        </p:txBody>
      </p:sp>
      <p:sp>
        <p:nvSpPr>
          <p:cNvPr id="167021" name="Rectangle 109"/>
          <p:cNvSpPr>
            <a:spLocks noChangeArrowheads="1"/>
          </p:cNvSpPr>
          <p:nvPr/>
        </p:nvSpPr>
        <p:spPr bwMode="auto">
          <a:xfrm>
            <a:off x="2751138" y="4144963"/>
            <a:ext cx="74612"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22" name="Rectangle 110"/>
          <p:cNvSpPr>
            <a:spLocks noChangeArrowheads="1"/>
          </p:cNvSpPr>
          <p:nvPr/>
        </p:nvSpPr>
        <p:spPr bwMode="auto">
          <a:xfrm>
            <a:off x="2835275" y="41449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23" name="Rectangle 111"/>
          <p:cNvSpPr>
            <a:spLocks noChangeArrowheads="1"/>
          </p:cNvSpPr>
          <p:nvPr/>
        </p:nvSpPr>
        <p:spPr bwMode="auto">
          <a:xfrm>
            <a:off x="2867025" y="41449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24" name="Rectangle 112"/>
          <p:cNvSpPr>
            <a:spLocks noChangeArrowheads="1"/>
          </p:cNvSpPr>
          <p:nvPr/>
        </p:nvSpPr>
        <p:spPr bwMode="auto">
          <a:xfrm>
            <a:off x="2898775" y="4144963"/>
            <a:ext cx="2125663"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Directorio de la Universidad del Dominio </a:t>
            </a:r>
            <a:endParaRPr lang="es-ES"/>
          </a:p>
        </p:txBody>
      </p:sp>
      <p:sp>
        <p:nvSpPr>
          <p:cNvPr id="167025" name="Rectangle 113"/>
          <p:cNvSpPr>
            <a:spLocks noChangeArrowheads="1"/>
          </p:cNvSpPr>
          <p:nvPr/>
        </p:nvSpPr>
        <p:spPr bwMode="auto">
          <a:xfrm>
            <a:off x="2898775" y="4257675"/>
            <a:ext cx="3763963" cy="7938"/>
          </a:xfrm>
          <a:prstGeom prst="rect">
            <a:avLst/>
          </a:prstGeom>
          <a:solidFill>
            <a:srgbClr val="0000FF"/>
          </a:solidFill>
          <a:ln w="9525">
            <a:noFill/>
            <a:miter lim="800000"/>
            <a:headEnd/>
            <a:tailEnd/>
          </a:ln>
        </p:spPr>
        <p:txBody>
          <a:bodyPr/>
          <a:lstStyle/>
          <a:p>
            <a:endParaRPr lang="es-ES"/>
          </a:p>
        </p:txBody>
      </p:sp>
      <p:sp>
        <p:nvSpPr>
          <p:cNvPr id="167026" name="Rectangle 114"/>
          <p:cNvSpPr>
            <a:spLocks noChangeArrowheads="1"/>
          </p:cNvSpPr>
          <p:nvPr/>
        </p:nvSpPr>
        <p:spPr bwMode="auto">
          <a:xfrm>
            <a:off x="6694488" y="4144963"/>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27" name="Rectangle 115"/>
          <p:cNvSpPr>
            <a:spLocks noChangeArrowheads="1"/>
          </p:cNvSpPr>
          <p:nvPr/>
        </p:nvSpPr>
        <p:spPr bwMode="auto">
          <a:xfrm>
            <a:off x="2825750" y="4270375"/>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7028" name="Rectangle 116"/>
          <p:cNvSpPr>
            <a:spLocks noChangeArrowheads="1"/>
          </p:cNvSpPr>
          <p:nvPr/>
        </p:nvSpPr>
        <p:spPr bwMode="auto">
          <a:xfrm>
            <a:off x="2919413" y="4275138"/>
            <a:ext cx="3741737"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Cada módulo consta de 4 créditos semestrales. Cada está módulo está </a:t>
            </a:r>
            <a:endParaRPr lang="es-ES"/>
          </a:p>
        </p:txBody>
      </p:sp>
      <p:sp>
        <p:nvSpPr>
          <p:cNvPr id="167029" name="Rectangle 117"/>
          <p:cNvSpPr>
            <a:spLocks noChangeArrowheads="1"/>
          </p:cNvSpPr>
          <p:nvPr/>
        </p:nvSpPr>
        <p:spPr bwMode="auto">
          <a:xfrm>
            <a:off x="2825750" y="4403725"/>
            <a:ext cx="2916238"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apropiadamente diseñado en concordancia con el Tutor </a:t>
            </a:r>
            <a:endParaRPr lang="es-ES"/>
          </a:p>
        </p:txBody>
      </p:sp>
      <p:sp>
        <p:nvSpPr>
          <p:cNvPr id="167030" name="Rectangle 118"/>
          <p:cNvSpPr>
            <a:spLocks noChangeArrowheads="1"/>
          </p:cNvSpPr>
          <p:nvPr/>
        </p:nvSpPr>
        <p:spPr bwMode="auto">
          <a:xfrm>
            <a:off x="5670550" y="4400550"/>
            <a:ext cx="66516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Académico</a:t>
            </a:r>
            <a:endParaRPr lang="es-ES"/>
          </a:p>
        </p:txBody>
      </p:sp>
      <p:sp>
        <p:nvSpPr>
          <p:cNvPr id="167031" name="Rectangle 119"/>
          <p:cNvSpPr>
            <a:spLocks noChangeArrowheads="1"/>
          </p:cNvSpPr>
          <p:nvPr/>
        </p:nvSpPr>
        <p:spPr bwMode="auto">
          <a:xfrm>
            <a:off x="6272213" y="4403725"/>
            <a:ext cx="46990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(guía o </a:t>
            </a:r>
            <a:endParaRPr lang="es-ES"/>
          </a:p>
        </p:txBody>
      </p:sp>
      <p:sp>
        <p:nvSpPr>
          <p:cNvPr id="167032" name="Rectangle 120"/>
          <p:cNvSpPr>
            <a:spLocks noChangeArrowheads="1"/>
          </p:cNvSpPr>
          <p:nvPr/>
        </p:nvSpPr>
        <p:spPr bwMode="auto">
          <a:xfrm>
            <a:off x="2825750" y="4530725"/>
            <a:ext cx="595313"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consejero</a:t>
            </a:r>
            <a:endParaRPr lang="es-ES"/>
          </a:p>
        </p:txBody>
      </p:sp>
      <p:sp>
        <p:nvSpPr>
          <p:cNvPr id="167033" name="Rectangle 121"/>
          <p:cNvSpPr>
            <a:spLocks noChangeArrowheads="1"/>
          </p:cNvSpPr>
          <p:nvPr/>
        </p:nvSpPr>
        <p:spPr bwMode="auto">
          <a:xfrm>
            <a:off x="3357563" y="4533900"/>
            <a:ext cx="1206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a:t>
            </a:r>
            <a:endParaRPr lang="es-ES"/>
          </a:p>
        </p:txBody>
      </p:sp>
      <p:sp>
        <p:nvSpPr>
          <p:cNvPr id="167034" name="Rectangle 122"/>
          <p:cNvSpPr>
            <a:spLocks noChangeArrowheads="1"/>
          </p:cNvSpPr>
          <p:nvPr/>
        </p:nvSpPr>
        <p:spPr bwMode="auto">
          <a:xfrm>
            <a:off x="3427413" y="4530725"/>
            <a:ext cx="149225" cy="15557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a:t>
            </a:r>
            <a:endParaRPr lang="es-ES"/>
          </a:p>
        </p:txBody>
      </p:sp>
      <p:sp>
        <p:nvSpPr>
          <p:cNvPr id="167035" name="Rectangle 123"/>
          <p:cNvSpPr>
            <a:spLocks noChangeArrowheads="1"/>
          </p:cNvSpPr>
          <p:nvPr/>
        </p:nvSpPr>
        <p:spPr bwMode="auto">
          <a:xfrm>
            <a:off x="3521075" y="453390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36" name="Rectangle 124"/>
          <p:cNvSpPr>
            <a:spLocks noChangeArrowheads="1"/>
          </p:cNvSpPr>
          <p:nvPr/>
        </p:nvSpPr>
        <p:spPr bwMode="auto">
          <a:xfrm>
            <a:off x="3552825" y="4533900"/>
            <a:ext cx="82550" cy="152400"/>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167037" name="Rectangle 125"/>
          <p:cNvSpPr>
            <a:spLocks noChangeArrowheads="1"/>
          </p:cNvSpPr>
          <p:nvPr/>
        </p:nvSpPr>
        <p:spPr bwMode="auto">
          <a:xfrm>
            <a:off x="2825750" y="4664075"/>
            <a:ext cx="3378200" cy="136525"/>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http://www.melchizedek.com/directorio_de_la_universidad_del.htm</a:t>
            </a:r>
            <a:endParaRPr lang="es-ES"/>
          </a:p>
        </p:txBody>
      </p:sp>
      <p:sp>
        <p:nvSpPr>
          <p:cNvPr id="167038" name="Rectangle 126"/>
          <p:cNvSpPr>
            <a:spLocks noChangeArrowheads="1"/>
          </p:cNvSpPr>
          <p:nvPr/>
        </p:nvSpPr>
        <p:spPr bwMode="auto">
          <a:xfrm>
            <a:off x="6161088" y="4664075"/>
            <a:ext cx="82550" cy="152400"/>
          </a:xfrm>
          <a:prstGeom prst="rect">
            <a:avLst/>
          </a:prstGeom>
          <a:noFill/>
          <a:ln w="9525">
            <a:noFill/>
            <a:miter lim="800000"/>
            <a:headEnd/>
            <a:tailEnd/>
          </a:ln>
        </p:spPr>
        <p:txBody>
          <a:bodyPr wrap="none" lIns="0" tIns="0" rIns="0" bIns="0">
            <a:spAutoFit/>
          </a:bodyPr>
          <a:lstStyle/>
          <a:p>
            <a:r>
              <a:rPr lang="es-ES" sz="900">
                <a:solidFill>
                  <a:srgbClr val="006600"/>
                </a:solidFill>
                <a:latin typeface="Arial" charset="0"/>
              </a:rPr>
              <a:t> </a:t>
            </a:r>
            <a:endParaRPr lang="es-ES"/>
          </a:p>
        </p:txBody>
      </p:sp>
      <p:sp>
        <p:nvSpPr>
          <p:cNvPr id="167039" name="Rectangle 127"/>
          <p:cNvSpPr>
            <a:spLocks noChangeArrowheads="1"/>
          </p:cNvSpPr>
          <p:nvPr/>
        </p:nvSpPr>
        <p:spPr bwMode="auto">
          <a:xfrm>
            <a:off x="6191250" y="4662488"/>
            <a:ext cx="74613"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40" name="Rectangle 128"/>
          <p:cNvSpPr>
            <a:spLocks noChangeArrowheads="1"/>
          </p:cNvSpPr>
          <p:nvPr/>
        </p:nvSpPr>
        <p:spPr bwMode="auto">
          <a:xfrm>
            <a:off x="2667000" y="4792663"/>
            <a:ext cx="74613" cy="153987"/>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41" name="Rectangle 129"/>
          <p:cNvSpPr>
            <a:spLocks noChangeArrowheads="1"/>
          </p:cNvSpPr>
          <p:nvPr/>
        </p:nvSpPr>
        <p:spPr bwMode="auto">
          <a:xfrm>
            <a:off x="2667000" y="4922838"/>
            <a:ext cx="142875" cy="136525"/>
          </a:xfrm>
          <a:prstGeom prst="rect">
            <a:avLst/>
          </a:prstGeom>
          <a:noFill/>
          <a:ln w="9525">
            <a:noFill/>
            <a:miter lim="800000"/>
            <a:headEnd/>
            <a:tailEnd/>
          </a:ln>
        </p:spPr>
        <p:txBody>
          <a:bodyPr wrap="none" lIns="0" tIns="0" rIns="0" bIns="0">
            <a:spAutoFit/>
          </a:bodyPr>
          <a:lstStyle/>
          <a:p>
            <a:r>
              <a:rPr lang="es-ES" sz="900">
                <a:solidFill>
                  <a:srgbClr val="000000"/>
                </a:solidFill>
              </a:rPr>
              <a:t>30.</a:t>
            </a:r>
            <a:endParaRPr lang="es-ES"/>
          </a:p>
        </p:txBody>
      </p:sp>
      <p:sp>
        <p:nvSpPr>
          <p:cNvPr id="167042" name="Rectangle 130"/>
          <p:cNvSpPr>
            <a:spLocks noChangeArrowheads="1"/>
          </p:cNvSpPr>
          <p:nvPr/>
        </p:nvSpPr>
        <p:spPr bwMode="auto">
          <a:xfrm>
            <a:off x="2751138" y="492283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43" name="Rectangle 131"/>
          <p:cNvSpPr>
            <a:spLocks noChangeArrowheads="1"/>
          </p:cNvSpPr>
          <p:nvPr/>
        </p:nvSpPr>
        <p:spPr bwMode="auto">
          <a:xfrm>
            <a:off x="2835275" y="4922838"/>
            <a:ext cx="97155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Untitled Document </a:t>
            </a:r>
            <a:endParaRPr lang="es-ES"/>
          </a:p>
        </p:txBody>
      </p:sp>
      <p:sp>
        <p:nvSpPr>
          <p:cNvPr id="167044" name="Rectangle 132"/>
          <p:cNvSpPr>
            <a:spLocks noChangeArrowheads="1"/>
          </p:cNvSpPr>
          <p:nvPr/>
        </p:nvSpPr>
        <p:spPr bwMode="auto">
          <a:xfrm>
            <a:off x="2835275" y="5035550"/>
            <a:ext cx="3827463" cy="7938"/>
          </a:xfrm>
          <a:prstGeom prst="rect">
            <a:avLst/>
          </a:prstGeom>
          <a:solidFill>
            <a:srgbClr val="0000FF"/>
          </a:solidFill>
          <a:ln w="9525">
            <a:noFill/>
            <a:miter lim="800000"/>
            <a:headEnd/>
            <a:tailEnd/>
          </a:ln>
        </p:spPr>
        <p:txBody>
          <a:bodyPr/>
          <a:lstStyle/>
          <a:p>
            <a:endParaRPr lang="es-ES"/>
          </a:p>
        </p:txBody>
      </p:sp>
      <p:sp>
        <p:nvSpPr>
          <p:cNvPr id="167045" name="Rectangle 133"/>
          <p:cNvSpPr>
            <a:spLocks noChangeArrowheads="1"/>
          </p:cNvSpPr>
          <p:nvPr/>
        </p:nvSpPr>
        <p:spPr bwMode="auto">
          <a:xfrm>
            <a:off x="6694488" y="492283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46" name="Rectangle 134"/>
          <p:cNvSpPr>
            <a:spLocks noChangeArrowheads="1"/>
          </p:cNvSpPr>
          <p:nvPr/>
        </p:nvSpPr>
        <p:spPr bwMode="auto">
          <a:xfrm>
            <a:off x="2825750" y="5049838"/>
            <a:ext cx="134938" cy="153987"/>
          </a:xfrm>
          <a:prstGeom prst="rect">
            <a:avLst/>
          </a:prstGeom>
          <a:noFill/>
          <a:ln w="9525">
            <a:noFill/>
            <a:miter lim="800000"/>
            <a:headEnd/>
            <a:tailEnd/>
          </a:ln>
        </p:spPr>
        <p:txBody>
          <a:bodyPr wrap="none" lIns="0" tIns="0" rIns="0" bIns="0">
            <a:spAutoFit/>
          </a:bodyPr>
          <a:lstStyle/>
          <a:p>
            <a:r>
              <a:rPr lang="es-ES" sz="900" b="1">
                <a:solidFill>
                  <a:srgbClr val="000000"/>
                </a:solidFill>
              </a:rPr>
              <a:t>...</a:t>
            </a:r>
            <a:endParaRPr lang="es-ES"/>
          </a:p>
        </p:txBody>
      </p:sp>
      <p:sp>
        <p:nvSpPr>
          <p:cNvPr id="167047" name="Rectangle 135"/>
          <p:cNvSpPr>
            <a:spLocks noChangeArrowheads="1"/>
          </p:cNvSpPr>
          <p:nvPr/>
        </p:nvSpPr>
        <p:spPr bwMode="auto">
          <a:xfrm>
            <a:off x="2909888" y="5051425"/>
            <a:ext cx="3706812" cy="153988"/>
          </a:xfrm>
          <a:prstGeom prst="rect">
            <a:avLst/>
          </a:prstGeom>
          <a:noFill/>
          <a:ln w="9525">
            <a:noFill/>
            <a:miter lim="800000"/>
            <a:headEnd/>
            <a:tailEnd/>
          </a:ln>
        </p:spPr>
        <p:txBody>
          <a:bodyPr wrap="none" lIns="0" tIns="0" rIns="0" bIns="0">
            <a:spAutoFit/>
          </a:bodyPr>
          <a:lstStyle/>
          <a:p>
            <a:r>
              <a:rPr lang="es-ES" sz="900">
                <a:solidFill>
                  <a:srgbClr val="000000"/>
                </a:solidFill>
              </a:rPr>
              <a:t> III. PROGRAMA DE ORIENTACION Y CONSEJERIA. Todo estudiante del </a:t>
            </a:r>
            <a:endParaRPr lang="es-ES"/>
          </a:p>
        </p:txBody>
      </p:sp>
      <p:sp>
        <p:nvSpPr>
          <p:cNvPr id="167048" name="Rectangle 136"/>
          <p:cNvSpPr>
            <a:spLocks noChangeArrowheads="1"/>
          </p:cNvSpPr>
          <p:nvPr/>
        </p:nvSpPr>
        <p:spPr bwMode="auto">
          <a:xfrm>
            <a:off x="2825750" y="5181600"/>
            <a:ext cx="558800" cy="136525"/>
          </a:xfrm>
          <a:prstGeom prst="rect">
            <a:avLst/>
          </a:prstGeom>
          <a:noFill/>
          <a:ln w="9525">
            <a:noFill/>
            <a:miter lim="800000"/>
            <a:headEnd/>
            <a:tailEnd/>
          </a:ln>
        </p:spPr>
        <p:txBody>
          <a:bodyPr wrap="none" lIns="0" tIns="0" rIns="0" bIns="0">
            <a:spAutoFit/>
          </a:bodyPr>
          <a:lstStyle/>
          <a:p>
            <a:r>
              <a:rPr lang="es-ES" sz="900">
                <a:solidFill>
                  <a:srgbClr val="000000"/>
                </a:solidFill>
              </a:rPr>
              <a:t>Departamen</a:t>
            </a:r>
            <a:endParaRPr lang="es-ES"/>
          </a:p>
        </p:txBody>
      </p:sp>
      <p:sp>
        <p:nvSpPr>
          <p:cNvPr id="167049" name="Rectangle 137"/>
          <p:cNvSpPr>
            <a:spLocks noChangeArrowheads="1"/>
          </p:cNvSpPr>
          <p:nvPr/>
        </p:nvSpPr>
        <p:spPr bwMode="auto">
          <a:xfrm>
            <a:off x="3376613" y="5181600"/>
            <a:ext cx="2127250" cy="136525"/>
          </a:xfrm>
          <a:prstGeom prst="rect">
            <a:avLst/>
          </a:prstGeom>
          <a:noFill/>
          <a:ln w="9525">
            <a:noFill/>
            <a:miter lim="800000"/>
            <a:headEnd/>
            <a:tailEnd/>
          </a:ln>
        </p:spPr>
        <p:txBody>
          <a:bodyPr wrap="none" lIns="0" tIns="0" rIns="0" bIns="0">
            <a:spAutoFit/>
          </a:bodyPr>
          <a:lstStyle/>
          <a:p>
            <a:r>
              <a:rPr lang="es-ES" sz="900">
                <a:solidFill>
                  <a:srgbClr val="000000"/>
                </a:solidFill>
              </a:rPr>
              <a:t>to de Química recibirá el asesoramiento de un </a:t>
            </a:r>
            <a:endParaRPr lang="es-ES"/>
          </a:p>
        </p:txBody>
      </p:sp>
      <p:sp>
        <p:nvSpPr>
          <p:cNvPr id="167050" name="Rectangle 138"/>
          <p:cNvSpPr>
            <a:spLocks noChangeArrowheads="1"/>
          </p:cNvSpPr>
          <p:nvPr/>
        </p:nvSpPr>
        <p:spPr bwMode="auto">
          <a:xfrm>
            <a:off x="5646738" y="5180013"/>
            <a:ext cx="514350" cy="153987"/>
          </a:xfrm>
          <a:prstGeom prst="rect">
            <a:avLst/>
          </a:prstGeom>
          <a:noFill/>
          <a:ln w="9525">
            <a:noFill/>
            <a:miter lim="800000"/>
            <a:headEnd/>
            <a:tailEnd/>
          </a:ln>
        </p:spPr>
        <p:txBody>
          <a:bodyPr wrap="none" lIns="0" tIns="0" rIns="0" bIns="0">
            <a:spAutoFit/>
          </a:bodyPr>
          <a:lstStyle/>
          <a:p>
            <a:r>
              <a:rPr lang="es-ES" sz="900" b="1">
                <a:solidFill>
                  <a:srgbClr val="000000"/>
                </a:solidFill>
              </a:rPr>
              <a:t>consejero</a:t>
            </a:r>
            <a:endParaRPr lang="es-ES"/>
          </a:p>
        </p:txBody>
      </p:sp>
      <p:sp>
        <p:nvSpPr>
          <p:cNvPr id="167051" name="Rectangle 139"/>
          <p:cNvSpPr>
            <a:spLocks noChangeArrowheads="1"/>
          </p:cNvSpPr>
          <p:nvPr/>
        </p:nvSpPr>
        <p:spPr bwMode="auto">
          <a:xfrm>
            <a:off x="6103938" y="5181600"/>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52" name="Rectangle 140"/>
          <p:cNvSpPr>
            <a:spLocks noChangeArrowheads="1"/>
          </p:cNvSpPr>
          <p:nvPr/>
        </p:nvSpPr>
        <p:spPr bwMode="auto">
          <a:xfrm>
            <a:off x="6153150" y="5180013"/>
            <a:ext cx="593725" cy="153987"/>
          </a:xfrm>
          <a:prstGeom prst="rect">
            <a:avLst/>
          </a:prstGeom>
          <a:noFill/>
          <a:ln w="9525">
            <a:noFill/>
            <a:miter lim="800000"/>
            <a:headEnd/>
            <a:tailEnd/>
          </a:ln>
        </p:spPr>
        <p:txBody>
          <a:bodyPr wrap="none" lIns="0" tIns="0" rIns="0" bIns="0">
            <a:spAutoFit/>
          </a:bodyPr>
          <a:lstStyle/>
          <a:p>
            <a:r>
              <a:rPr lang="es-ES" sz="900" b="1">
                <a:solidFill>
                  <a:srgbClr val="000000"/>
                </a:solidFill>
              </a:rPr>
              <a:t>académico </a:t>
            </a:r>
            <a:endParaRPr lang="es-ES"/>
          </a:p>
        </p:txBody>
      </p:sp>
      <p:sp>
        <p:nvSpPr>
          <p:cNvPr id="167053" name="Rectangle 141"/>
          <p:cNvSpPr>
            <a:spLocks noChangeArrowheads="1"/>
          </p:cNvSpPr>
          <p:nvPr/>
        </p:nvSpPr>
        <p:spPr bwMode="auto">
          <a:xfrm>
            <a:off x="2825750" y="5310188"/>
            <a:ext cx="700088" cy="153987"/>
          </a:xfrm>
          <a:prstGeom prst="rect">
            <a:avLst/>
          </a:prstGeom>
          <a:noFill/>
          <a:ln w="9525">
            <a:noFill/>
            <a:miter lim="800000"/>
            <a:headEnd/>
            <a:tailEnd/>
          </a:ln>
        </p:spPr>
        <p:txBody>
          <a:bodyPr wrap="none" lIns="0" tIns="0" rIns="0" bIns="0">
            <a:spAutoFit/>
          </a:bodyPr>
          <a:lstStyle/>
          <a:p>
            <a:r>
              <a:rPr lang="es-ES" sz="900">
                <a:solidFill>
                  <a:srgbClr val="000000"/>
                </a:solidFill>
              </a:rPr>
              <a:t>para decidir el</a:t>
            </a:r>
            <a:endParaRPr lang="es-ES"/>
          </a:p>
        </p:txBody>
      </p:sp>
      <p:sp>
        <p:nvSpPr>
          <p:cNvPr id="167054" name="Rectangle 142"/>
          <p:cNvSpPr>
            <a:spLocks noChangeArrowheads="1"/>
          </p:cNvSpPr>
          <p:nvPr/>
        </p:nvSpPr>
        <p:spPr bwMode="auto">
          <a:xfrm>
            <a:off x="6577013" y="5308600"/>
            <a:ext cx="134937" cy="153988"/>
          </a:xfrm>
          <a:prstGeom prst="rect">
            <a:avLst/>
          </a:prstGeom>
          <a:noFill/>
          <a:ln w="9525">
            <a:noFill/>
            <a:miter lim="800000"/>
            <a:headEnd/>
            <a:tailEnd/>
          </a:ln>
        </p:spPr>
        <p:txBody>
          <a:bodyPr wrap="none" lIns="0" tIns="0" rIns="0" bIns="0">
            <a:spAutoFit/>
          </a:bodyPr>
          <a:lstStyle/>
          <a:p>
            <a:r>
              <a:rPr lang="es-ES" sz="900" b="1">
                <a:solidFill>
                  <a:srgbClr val="000000"/>
                </a:solidFill>
              </a:rPr>
              <a:t>...</a:t>
            </a:r>
            <a:endParaRPr lang="es-ES"/>
          </a:p>
        </p:txBody>
      </p:sp>
      <p:sp>
        <p:nvSpPr>
          <p:cNvPr id="167055" name="Rectangle 143"/>
          <p:cNvSpPr>
            <a:spLocks noChangeArrowheads="1"/>
          </p:cNvSpPr>
          <p:nvPr/>
        </p:nvSpPr>
        <p:spPr bwMode="auto">
          <a:xfrm>
            <a:off x="6662738" y="531018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56" name="Rectangle 144"/>
          <p:cNvSpPr>
            <a:spLocks noChangeArrowheads="1"/>
          </p:cNvSpPr>
          <p:nvPr/>
        </p:nvSpPr>
        <p:spPr bwMode="auto">
          <a:xfrm>
            <a:off x="6689725" y="5310188"/>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57" name="Rectangle 145"/>
          <p:cNvSpPr>
            <a:spLocks noChangeArrowheads="1"/>
          </p:cNvSpPr>
          <p:nvPr/>
        </p:nvSpPr>
        <p:spPr bwMode="auto">
          <a:xfrm>
            <a:off x="2825750" y="5441950"/>
            <a:ext cx="2889250" cy="136525"/>
          </a:xfrm>
          <a:prstGeom prst="rect">
            <a:avLst/>
          </a:prstGeom>
          <a:noFill/>
          <a:ln w="9525">
            <a:noFill/>
            <a:miter lim="800000"/>
            <a:headEnd/>
            <a:tailEnd/>
          </a:ln>
        </p:spPr>
        <p:txBody>
          <a:bodyPr wrap="none" lIns="0" tIns="0" rIns="0" bIns="0">
            <a:spAutoFit/>
          </a:bodyPr>
          <a:lstStyle/>
          <a:p>
            <a:r>
              <a:rPr lang="es-ES" sz="900">
                <a:solidFill>
                  <a:srgbClr val="006600"/>
                </a:solidFill>
              </a:rPr>
              <a:t>http://www.cnnet.clu.edu/quim/chemdepart/folleto/folleto.html</a:t>
            </a:r>
            <a:endParaRPr lang="es-ES"/>
          </a:p>
        </p:txBody>
      </p:sp>
      <p:sp>
        <p:nvSpPr>
          <p:cNvPr id="167058" name="Rectangle 146"/>
          <p:cNvSpPr>
            <a:spLocks noChangeArrowheads="1"/>
          </p:cNvSpPr>
          <p:nvPr/>
        </p:nvSpPr>
        <p:spPr bwMode="auto">
          <a:xfrm>
            <a:off x="5675313" y="5441950"/>
            <a:ext cx="103187" cy="153988"/>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59" name="Rectangle 147"/>
          <p:cNvSpPr>
            <a:spLocks noChangeArrowheads="1"/>
          </p:cNvSpPr>
          <p:nvPr/>
        </p:nvSpPr>
        <p:spPr bwMode="auto">
          <a:xfrm>
            <a:off x="5732463" y="5441950"/>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60" name="Rectangle 148"/>
          <p:cNvSpPr>
            <a:spLocks noChangeArrowheads="1"/>
          </p:cNvSpPr>
          <p:nvPr/>
        </p:nvSpPr>
        <p:spPr bwMode="auto">
          <a:xfrm>
            <a:off x="5813425" y="5441950"/>
            <a:ext cx="890588"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[Más resultados </a:t>
            </a:r>
            <a:endParaRPr lang="es-ES"/>
          </a:p>
        </p:txBody>
      </p:sp>
      <p:sp>
        <p:nvSpPr>
          <p:cNvPr id="167061" name="Rectangle 149"/>
          <p:cNvSpPr>
            <a:spLocks noChangeArrowheads="1"/>
          </p:cNvSpPr>
          <p:nvPr/>
        </p:nvSpPr>
        <p:spPr bwMode="auto">
          <a:xfrm>
            <a:off x="5813425" y="5554663"/>
            <a:ext cx="849313" cy="7937"/>
          </a:xfrm>
          <a:prstGeom prst="rect">
            <a:avLst/>
          </a:prstGeom>
          <a:solidFill>
            <a:srgbClr val="0000FF"/>
          </a:solidFill>
          <a:ln w="9525">
            <a:noFill/>
            <a:miter lim="800000"/>
            <a:headEnd/>
            <a:tailEnd/>
          </a:ln>
        </p:spPr>
        <p:txBody>
          <a:bodyPr/>
          <a:lstStyle/>
          <a:p>
            <a:endParaRPr lang="es-ES"/>
          </a:p>
        </p:txBody>
      </p:sp>
      <p:sp>
        <p:nvSpPr>
          <p:cNvPr id="167062" name="Rectangle 150"/>
          <p:cNvSpPr>
            <a:spLocks noChangeArrowheads="1"/>
          </p:cNvSpPr>
          <p:nvPr/>
        </p:nvSpPr>
        <p:spPr bwMode="auto">
          <a:xfrm>
            <a:off x="2825750" y="5572125"/>
            <a:ext cx="1149350" cy="136525"/>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de www.cnnet.clu.edu]</a:t>
            </a:r>
            <a:endParaRPr lang="es-ES"/>
          </a:p>
        </p:txBody>
      </p:sp>
      <p:sp>
        <p:nvSpPr>
          <p:cNvPr id="167063" name="Rectangle 151"/>
          <p:cNvSpPr>
            <a:spLocks noChangeArrowheads="1"/>
          </p:cNvSpPr>
          <p:nvPr/>
        </p:nvSpPr>
        <p:spPr bwMode="auto">
          <a:xfrm>
            <a:off x="2825750" y="5684838"/>
            <a:ext cx="1135063" cy="7937"/>
          </a:xfrm>
          <a:prstGeom prst="rect">
            <a:avLst/>
          </a:prstGeom>
          <a:solidFill>
            <a:srgbClr val="0000FF"/>
          </a:solidFill>
          <a:ln w="9525">
            <a:noFill/>
            <a:miter lim="800000"/>
            <a:headEnd/>
            <a:tailEnd/>
          </a:ln>
        </p:spPr>
        <p:txBody>
          <a:bodyPr/>
          <a:lstStyle/>
          <a:p>
            <a:endParaRPr lang="es-ES"/>
          </a:p>
        </p:txBody>
      </p:sp>
      <p:sp>
        <p:nvSpPr>
          <p:cNvPr id="167064" name="Rectangle 152"/>
          <p:cNvSpPr>
            <a:spLocks noChangeArrowheads="1"/>
          </p:cNvSpPr>
          <p:nvPr/>
        </p:nvSpPr>
        <p:spPr bwMode="auto">
          <a:xfrm>
            <a:off x="3960813" y="5572125"/>
            <a:ext cx="74612" cy="153988"/>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65" name="Rectangle 153"/>
          <p:cNvSpPr>
            <a:spLocks noChangeArrowheads="1"/>
          </p:cNvSpPr>
          <p:nvPr/>
        </p:nvSpPr>
        <p:spPr bwMode="auto">
          <a:xfrm>
            <a:off x="3987800" y="55721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66" name="Rectangle 154"/>
          <p:cNvSpPr>
            <a:spLocks noChangeArrowheads="1"/>
          </p:cNvSpPr>
          <p:nvPr/>
        </p:nvSpPr>
        <p:spPr bwMode="auto">
          <a:xfrm>
            <a:off x="4016375" y="55721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67" name="Rectangle 155"/>
          <p:cNvSpPr>
            <a:spLocks noChangeArrowheads="1"/>
          </p:cNvSpPr>
          <p:nvPr/>
        </p:nvSpPr>
        <p:spPr bwMode="auto">
          <a:xfrm>
            <a:off x="2667000" y="5700713"/>
            <a:ext cx="74613"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68" name="Rectangle 156"/>
          <p:cNvSpPr>
            <a:spLocks noChangeArrowheads="1"/>
          </p:cNvSpPr>
          <p:nvPr/>
        </p:nvSpPr>
        <p:spPr bwMode="auto">
          <a:xfrm>
            <a:off x="2667000" y="5830888"/>
            <a:ext cx="142875" cy="136525"/>
          </a:xfrm>
          <a:prstGeom prst="rect">
            <a:avLst/>
          </a:prstGeom>
          <a:noFill/>
          <a:ln w="9525">
            <a:noFill/>
            <a:miter lim="800000"/>
            <a:headEnd/>
            <a:tailEnd/>
          </a:ln>
        </p:spPr>
        <p:txBody>
          <a:bodyPr wrap="none" lIns="0" tIns="0" rIns="0" bIns="0">
            <a:spAutoFit/>
          </a:bodyPr>
          <a:lstStyle/>
          <a:p>
            <a:r>
              <a:rPr lang="es-ES" sz="900">
                <a:solidFill>
                  <a:srgbClr val="000000"/>
                </a:solidFill>
              </a:rPr>
              <a:t>31.</a:t>
            </a:r>
            <a:endParaRPr lang="es-ES"/>
          </a:p>
        </p:txBody>
      </p:sp>
      <p:sp>
        <p:nvSpPr>
          <p:cNvPr id="167069" name="Rectangle 157"/>
          <p:cNvSpPr>
            <a:spLocks noChangeArrowheads="1"/>
          </p:cNvSpPr>
          <p:nvPr/>
        </p:nvSpPr>
        <p:spPr bwMode="auto">
          <a:xfrm>
            <a:off x="2751138" y="583088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70" name="Rectangle 158"/>
          <p:cNvSpPr>
            <a:spLocks noChangeArrowheads="1"/>
          </p:cNvSpPr>
          <p:nvPr/>
        </p:nvSpPr>
        <p:spPr bwMode="auto">
          <a:xfrm>
            <a:off x="2835275" y="5832475"/>
            <a:ext cx="877888" cy="152400"/>
          </a:xfrm>
          <a:prstGeom prst="rect">
            <a:avLst/>
          </a:prstGeom>
          <a:noFill/>
          <a:ln w="9525">
            <a:noFill/>
            <a:miter lim="800000"/>
            <a:headEnd/>
            <a:tailEnd/>
          </a:ln>
        </p:spPr>
        <p:txBody>
          <a:bodyPr wrap="none" lIns="0" tIns="0" rIns="0" bIns="0">
            <a:spAutoFit/>
          </a:bodyPr>
          <a:lstStyle/>
          <a:p>
            <a:r>
              <a:rPr lang="es-ES" sz="900">
                <a:solidFill>
                  <a:srgbClr val="0000FF"/>
                </a:solidFill>
                <a:latin typeface="Arial" charset="0"/>
              </a:rPr>
              <a:t>Pagina nueva 1 </a:t>
            </a:r>
            <a:endParaRPr lang="es-ES"/>
          </a:p>
        </p:txBody>
      </p:sp>
      <p:sp>
        <p:nvSpPr>
          <p:cNvPr id="167071" name="Rectangle 159"/>
          <p:cNvSpPr>
            <a:spLocks noChangeArrowheads="1"/>
          </p:cNvSpPr>
          <p:nvPr/>
        </p:nvSpPr>
        <p:spPr bwMode="auto">
          <a:xfrm>
            <a:off x="2835275" y="5945188"/>
            <a:ext cx="3827463" cy="7937"/>
          </a:xfrm>
          <a:prstGeom prst="rect">
            <a:avLst/>
          </a:prstGeom>
          <a:solidFill>
            <a:srgbClr val="0000FF"/>
          </a:solidFill>
          <a:ln w="9525">
            <a:noFill/>
            <a:miter lim="800000"/>
            <a:headEnd/>
            <a:tailEnd/>
          </a:ln>
        </p:spPr>
        <p:txBody>
          <a:bodyPr/>
          <a:lstStyle/>
          <a:p>
            <a:endParaRPr lang="es-ES"/>
          </a:p>
        </p:txBody>
      </p:sp>
      <p:sp>
        <p:nvSpPr>
          <p:cNvPr id="167072" name="Rectangle 160"/>
          <p:cNvSpPr>
            <a:spLocks noChangeArrowheads="1"/>
          </p:cNvSpPr>
          <p:nvPr/>
        </p:nvSpPr>
        <p:spPr bwMode="auto">
          <a:xfrm>
            <a:off x="6694488" y="5830888"/>
            <a:ext cx="74612" cy="153987"/>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73" name="Rectangle 161"/>
          <p:cNvSpPr>
            <a:spLocks noChangeArrowheads="1"/>
          </p:cNvSpPr>
          <p:nvPr/>
        </p:nvSpPr>
        <p:spPr bwMode="auto">
          <a:xfrm>
            <a:off x="2825750" y="5959475"/>
            <a:ext cx="134938" cy="153988"/>
          </a:xfrm>
          <a:prstGeom prst="rect">
            <a:avLst/>
          </a:prstGeom>
          <a:noFill/>
          <a:ln w="9525">
            <a:noFill/>
            <a:miter lim="800000"/>
            <a:headEnd/>
            <a:tailEnd/>
          </a:ln>
        </p:spPr>
        <p:txBody>
          <a:bodyPr wrap="none" lIns="0" tIns="0" rIns="0" bIns="0">
            <a:spAutoFit/>
          </a:bodyPr>
          <a:lstStyle/>
          <a:p>
            <a:r>
              <a:rPr lang="es-ES" sz="900" b="1">
                <a:solidFill>
                  <a:srgbClr val="000000"/>
                </a:solidFill>
              </a:rPr>
              <a:t>...</a:t>
            </a:r>
            <a:endParaRPr lang="es-ES"/>
          </a:p>
        </p:txBody>
      </p:sp>
      <p:sp>
        <p:nvSpPr>
          <p:cNvPr id="167074" name="Rectangle 162"/>
          <p:cNvSpPr>
            <a:spLocks noChangeArrowheads="1"/>
          </p:cNvSpPr>
          <p:nvPr/>
        </p:nvSpPr>
        <p:spPr bwMode="auto">
          <a:xfrm>
            <a:off x="2909888" y="5961063"/>
            <a:ext cx="365125" cy="153987"/>
          </a:xfrm>
          <a:prstGeom prst="rect">
            <a:avLst/>
          </a:prstGeom>
          <a:noFill/>
          <a:ln w="9525">
            <a:noFill/>
            <a:miter lim="800000"/>
            <a:headEnd/>
            <a:tailEnd/>
          </a:ln>
        </p:spPr>
        <p:txBody>
          <a:bodyPr wrap="none" lIns="0" tIns="0" rIns="0" bIns="0">
            <a:spAutoFit/>
          </a:bodyPr>
          <a:lstStyle/>
          <a:p>
            <a:r>
              <a:rPr lang="es-ES" sz="900">
                <a:solidFill>
                  <a:srgbClr val="000000"/>
                </a:solidFill>
              </a:rPr>
              <a:t> grado </a:t>
            </a:r>
            <a:endParaRPr lang="es-ES"/>
          </a:p>
        </p:txBody>
      </p:sp>
      <p:sp>
        <p:nvSpPr>
          <p:cNvPr id="167075" name="Rectangle 163"/>
          <p:cNvSpPr>
            <a:spLocks noChangeArrowheads="1"/>
          </p:cNvSpPr>
          <p:nvPr/>
        </p:nvSpPr>
        <p:spPr bwMode="auto">
          <a:xfrm>
            <a:off x="3254375" y="5959475"/>
            <a:ext cx="565150" cy="153988"/>
          </a:xfrm>
          <a:prstGeom prst="rect">
            <a:avLst/>
          </a:prstGeom>
          <a:noFill/>
          <a:ln w="9525">
            <a:noFill/>
            <a:miter lim="800000"/>
            <a:headEnd/>
            <a:tailEnd/>
          </a:ln>
        </p:spPr>
        <p:txBody>
          <a:bodyPr wrap="none" lIns="0" tIns="0" rIns="0" bIns="0">
            <a:spAutoFit/>
          </a:bodyPr>
          <a:lstStyle/>
          <a:p>
            <a:r>
              <a:rPr lang="es-ES" sz="900" b="1">
                <a:solidFill>
                  <a:srgbClr val="000000"/>
                </a:solidFill>
              </a:rPr>
              <a:t>académico</a:t>
            </a:r>
            <a:endParaRPr lang="es-ES"/>
          </a:p>
        </p:txBody>
      </p:sp>
      <p:sp>
        <p:nvSpPr>
          <p:cNvPr id="167076" name="Rectangle 164"/>
          <p:cNvSpPr>
            <a:spLocks noChangeArrowheads="1"/>
          </p:cNvSpPr>
          <p:nvPr/>
        </p:nvSpPr>
        <p:spPr bwMode="auto">
          <a:xfrm>
            <a:off x="3762375" y="5961063"/>
            <a:ext cx="2881313" cy="153987"/>
          </a:xfrm>
          <a:prstGeom prst="rect">
            <a:avLst/>
          </a:prstGeom>
          <a:noFill/>
          <a:ln w="9525">
            <a:noFill/>
            <a:miter lim="800000"/>
            <a:headEnd/>
            <a:tailEnd/>
          </a:ln>
        </p:spPr>
        <p:txBody>
          <a:bodyPr wrap="none" lIns="0" tIns="0" rIns="0" bIns="0">
            <a:spAutoFit/>
          </a:bodyPr>
          <a:lstStyle/>
          <a:p>
            <a:r>
              <a:rPr lang="es-ES" sz="900">
                <a:solidFill>
                  <a:srgbClr val="000000"/>
                </a:solidFill>
              </a:rPr>
              <a:t> máximo (Tesis Doctoral) y desempeñar sus actividades en el </a:t>
            </a:r>
            <a:endParaRPr lang="es-ES"/>
          </a:p>
        </p:txBody>
      </p:sp>
      <p:sp>
        <p:nvSpPr>
          <p:cNvPr id="167077" name="Rectangle 165"/>
          <p:cNvSpPr>
            <a:spLocks noChangeArrowheads="1"/>
          </p:cNvSpPr>
          <p:nvPr/>
        </p:nvSpPr>
        <p:spPr bwMode="auto">
          <a:xfrm>
            <a:off x="2825750" y="6089650"/>
            <a:ext cx="2497138" cy="136525"/>
          </a:xfrm>
          <a:prstGeom prst="rect">
            <a:avLst/>
          </a:prstGeom>
          <a:noFill/>
          <a:ln w="9525">
            <a:noFill/>
            <a:miter lim="800000"/>
            <a:headEnd/>
            <a:tailEnd/>
          </a:ln>
        </p:spPr>
        <p:txBody>
          <a:bodyPr wrap="none" lIns="0" tIns="0" rIns="0" bIns="0">
            <a:spAutoFit/>
          </a:bodyPr>
          <a:lstStyle/>
          <a:p>
            <a:r>
              <a:rPr lang="es-ES" sz="900">
                <a:solidFill>
                  <a:srgbClr val="000000"/>
                </a:solidFill>
              </a:rPr>
              <a:t>ámbito de la ciudad de Córdoba. Artículo 7°: Son func</a:t>
            </a:r>
            <a:endParaRPr lang="es-ES"/>
          </a:p>
        </p:txBody>
      </p:sp>
      <p:sp>
        <p:nvSpPr>
          <p:cNvPr id="167078" name="Rectangle 166"/>
          <p:cNvSpPr>
            <a:spLocks noChangeArrowheads="1"/>
          </p:cNvSpPr>
          <p:nvPr/>
        </p:nvSpPr>
        <p:spPr bwMode="auto">
          <a:xfrm>
            <a:off x="5451475" y="6089650"/>
            <a:ext cx="438150" cy="136525"/>
          </a:xfrm>
          <a:prstGeom prst="rect">
            <a:avLst/>
          </a:prstGeom>
          <a:noFill/>
          <a:ln w="9525">
            <a:noFill/>
            <a:miter lim="800000"/>
            <a:headEnd/>
            <a:tailEnd/>
          </a:ln>
        </p:spPr>
        <p:txBody>
          <a:bodyPr wrap="none" lIns="0" tIns="0" rIns="0" bIns="0">
            <a:spAutoFit/>
          </a:bodyPr>
          <a:lstStyle/>
          <a:p>
            <a:r>
              <a:rPr lang="es-ES" sz="900">
                <a:solidFill>
                  <a:srgbClr val="000000"/>
                </a:solidFill>
              </a:rPr>
              <a:t>iones del </a:t>
            </a:r>
            <a:endParaRPr lang="es-ES"/>
          </a:p>
        </p:txBody>
      </p:sp>
      <p:sp>
        <p:nvSpPr>
          <p:cNvPr id="167079" name="Rectangle 167"/>
          <p:cNvSpPr>
            <a:spLocks noChangeArrowheads="1"/>
          </p:cNvSpPr>
          <p:nvPr/>
        </p:nvSpPr>
        <p:spPr bwMode="auto">
          <a:xfrm>
            <a:off x="5921375" y="6088063"/>
            <a:ext cx="514350" cy="153987"/>
          </a:xfrm>
          <a:prstGeom prst="rect">
            <a:avLst/>
          </a:prstGeom>
          <a:noFill/>
          <a:ln w="9525">
            <a:noFill/>
            <a:miter lim="800000"/>
            <a:headEnd/>
            <a:tailEnd/>
          </a:ln>
        </p:spPr>
        <p:txBody>
          <a:bodyPr wrap="none" lIns="0" tIns="0" rIns="0" bIns="0">
            <a:spAutoFit/>
          </a:bodyPr>
          <a:lstStyle/>
          <a:p>
            <a:r>
              <a:rPr lang="es-ES" sz="900" b="1">
                <a:solidFill>
                  <a:srgbClr val="000000"/>
                </a:solidFill>
              </a:rPr>
              <a:t>consejero</a:t>
            </a:r>
            <a:endParaRPr lang="es-ES"/>
          </a:p>
        </p:txBody>
      </p:sp>
      <p:sp>
        <p:nvSpPr>
          <p:cNvPr id="167080" name="Rectangle 168"/>
          <p:cNvSpPr>
            <a:spLocks noChangeArrowheads="1"/>
          </p:cNvSpPr>
          <p:nvPr/>
        </p:nvSpPr>
        <p:spPr bwMode="auto">
          <a:xfrm>
            <a:off x="6378575" y="6089650"/>
            <a:ext cx="211138" cy="153988"/>
          </a:xfrm>
          <a:prstGeom prst="rect">
            <a:avLst/>
          </a:prstGeom>
          <a:noFill/>
          <a:ln w="9525">
            <a:noFill/>
            <a:miter lim="800000"/>
            <a:headEnd/>
            <a:tailEnd/>
          </a:ln>
        </p:spPr>
        <p:txBody>
          <a:bodyPr wrap="none" lIns="0" tIns="0" rIns="0" bIns="0">
            <a:spAutoFit/>
          </a:bodyPr>
          <a:lstStyle/>
          <a:p>
            <a:r>
              <a:rPr lang="es-ES" sz="900">
                <a:solidFill>
                  <a:srgbClr val="000000"/>
                </a:solidFill>
              </a:rPr>
              <a:t> de </a:t>
            </a:r>
            <a:endParaRPr lang="es-ES"/>
          </a:p>
        </p:txBody>
      </p:sp>
      <p:sp>
        <p:nvSpPr>
          <p:cNvPr id="167081" name="Rectangle 169"/>
          <p:cNvSpPr>
            <a:spLocks noChangeArrowheads="1"/>
          </p:cNvSpPr>
          <p:nvPr/>
        </p:nvSpPr>
        <p:spPr bwMode="auto">
          <a:xfrm>
            <a:off x="6577013" y="6088063"/>
            <a:ext cx="134937" cy="153987"/>
          </a:xfrm>
          <a:prstGeom prst="rect">
            <a:avLst/>
          </a:prstGeom>
          <a:noFill/>
          <a:ln w="9525">
            <a:noFill/>
            <a:miter lim="800000"/>
            <a:headEnd/>
            <a:tailEnd/>
          </a:ln>
        </p:spPr>
        <p:txBody>
          <a:bodyPr wrap="none" lIns="0" tIns="0" rIns="0" bIns="0">
            <a:spAutoFit/>
          </a:bodyPr>
          <a:lstStyle/>
          <a:p>
            <a:r>
              <a:rPr lang="es-ES" sz="900" b="1">
                <a:solidFill>
                  <a:srgbClr val="000000"/>
                </a:solidFill>
              </a:rPr>
              <a:t>...</a:t>
            </a:r>
            <a:endParaRPr lang="es-ES"/>
          </a:p>
        </p:txBody>
      </p:sp>
      <p:sp>
        <p:nvSpPr>
          <p:cNvPr id="167082" name="Rectangle 170"/>
          <p:cNvSpPr>
            <a:spLocks noChangeArrowheads="1"/>
          </p:cNvSpPr>
          <p:nvPr/>
        </p:nvSpPr>
        <p:spPr bwMode="auto">
          <a:xfrm>
            <a:off x="6662738" y="6089650"/>
            <a:ext cx="74612"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83" name="Rectangle 171"/>
          <p:cNvSpPr>
            <a:spLocks noChangeArrowheads="1"/>
          </p:cNvSpPr>
          <p:nvPr/>
        </p:nvSpPr>
        <p:spPr bwMode="auto">
          <a:xfrm>
            <a:off x="6689725" y="608965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84" name="Rectangle 172"/>
          <p:cNvSpPr>
            <a:spLocks noChangeArrowheads="1"/>
          </p:cNvSpPr>
          <p:nvPr/>
        </p:nvSpPr>
        <p:spPr bwMode="auto">
          <a:xfrm>
            <a:off x="2825750" y="6219825"/>
            <a:ext cx="2060575" cy="136525"/>
          </a:xfrm>
          <a:prstGeom prst="rect">
            <a:avLst/>
          </a:prstGeom>
          <a:noFill/>
          <a:ln w="9525">
            <a:noFill/>
            <a:miter lim="800000"/>
            <a:headEnd/>
            <a:tailEnd/>
          </a:ln>
        </p:spPr>
        <p:txBody>
          <a:bodyPr wrap="none" lIns="0" tIns="0" rIns="0" bIns="0">
            <a:spAutoFit/>
          </a:bodyPr>
          <a:lstStyle/>
          <a:p>
            <a:r>
              <a:rPr lang="es-ES" sz="900">
                <a:solidFill>
                  <a:srgbClr val="006600"/>
                </a:solidFill>
              </a:rPr>
              <a:t>http://www.fcq.unc.edu.ar/site/maestrias.htm</a:t>
            </a:r>
            <a:endParaRPr lang="es-ES"/>
          </a:p>
        </p:txBody>
      </p:sp>
      <p:sp>
        <p:nvSpPr>
          <p:cNvPr id="167085" name="Rectangle 173"/>
          <p:cNvSpPr>
            <a:spLocks noChangeArrowheads="1"/>
          </p:cNvSpPr>
          <p:nvPr/>
        </p:nvSpPr>
        <p:spPr bwMode="auto">
          <a:xfrm>
            <a:off x="4857750" y="6219825"/>
            <a:ext cx="103188" cy="153988"/>
          </a:xfrm>
          <a:prstGeom prst="rect">
            <a:avLst/>
          </a:prstGeom>
          <a:noFill/>
          <a:ln w="9525">
            <a:noFill/>
            <a:miter lim="800000"/>
            <a:headEnd/>
            <a:tailEnd/>
          </a:ln>
        </p:spPr>
        <p:txBody>
          <a:bodyPr wrap="none" lIns="0" tIns="0" rIns="0" bIns="0">
            <a:spAutoFit/>
          </a:bodyPr>
          <a:lstStyle/>
          <a:p>
            <a:r>
              <a:rPr lang="es-ES" sz="900">
                <a:solidFill>
                  <a:srgbClr val="006600"/>
                </a:solidFill>
              </a:rPr>
              <a:t>  </a:t>
            </a:r>
            <a:endParaRPr lang="es-ES"/>
          </a:p>
        </p:txBody>
      </p:sp>
      <p:sp>
        <p:nvSpPr>
          <p:cNvPr id="167086" name="Rectangle 174"/>
          <p:cNvSpPr>
            <a:spLocks noChangeArrowheads="1"/>
          </p:cNvSpPr>
          <p:nvPr/>
        </p:nvSpPr>
        <p:spPr bwMode="auto">
          <a:xfrm>
            <a:off x="4914900" y="6219825"/>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
        <p:nvSpPr>
          <p:cNvPr id="167087" name="Rectangle 175"/>
          <p:cNvSpPr>
            <a:spLocks noChangeArrowheads="1"/>
          </p:cNvSpPr>
          <p:nvPr/>
        </p:nvSpPr>
        <p:spPr bwMode="auto">
          <a:xfrm>
            <a:off x="2667000" y="6350000"/>
            <a:ext cx="74613" cy="153988"/>
          </a:xfrm>
          <a:prstGeom prst="rect">
            <a:avLst/>
          </a:prstGeom>
          <a:noFill/>
          <a:ln w="9525">
            <a:noFill/>
            <a:miter lim="800000"/>
            <a:headEnd/>
            <a:tailEnd/>
          </a:ln>
        </p:spPr>
        <p:txBody>
          <a:bodyPr wrap="none" lIns="0" tIns="0" rIns="0" bIns="0">
            <a:spAutoFit/>
          </a:bodyPr>
          <a:lstStyle/>
          <a:p>
            <a:r>
              <a:rPr lang="es-ES" sz="900">
                <a:solidFill>
                  <a:srgbClr val="000000"/>
                </a:solidFill>
              </a:rPr>
              <a:t> </a:t>
            </a:r>
            <a:endParaRPr lang="es-ES"/>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ph type="title"/>
          </p:nvPr>
        </p:nvPicPr>
        <p:blipFill>
          <a:blip r:embed="rId2"/>
          <a:srcRect/>
          <a:stretch>
            <a:fillRect/>
          </a:stretch>
        </p:blipFill>
        <p:spPr>
          <a:xfrm>
            <a:off x="1752600" y="609600"/>
            <a:ext cx="5867400" cy="5522913"/>
          </a:xfrm>
          <a:noFill/>
          <a:ln/>
        </p:spPr>
      </p:pic>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2514600" y="384175"/>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32.</a:t>
            </a:r>
            <a:endParaRPr lang="es-ES"/>
          </a:p>
        </p:txBody>
      </p:sp>
      <p:sp>
        <p:nvSpPr>
          <p:cNvPr id="167941" name="Rectangle 5"/>
          <p:cNvSpPr>
            <a:spLocks noChangeArrowheads="1"/>
          </p:cNvSpPr>
          <p:nvPr/>
        </p:nvSpPr>
        <p:spPr bwMode="auto">
          <a:xfrm>
            <a:off x="2606675" y="38417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42" name="Rectangle 6"/>
          <p:cNvSpPr>
            <a:spLocks noChangeArrowheads="1"/>
          </p:cNvSpPr>
          <p:nvPr/>
        </p:nvSpPr>
        <p:spPr bwMode="auto">
          <a:xfrm>
            <a:off x="2698750" y="384175"/>
            <a:ext cx="72707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reglamento </a:t>
            </a:r>
            <a:endParaRPr lang="es-ES"/>
          </a:p>
        </p:txBody>
      </p:sp>
      <p:sp>
        <p:nvSpPr>
          <p:cNvPr id="167943" name="Rectangle 7"/>
          <p:cNvSpPr>
            <a:spLocks noChangeArrowheads="1"/>
          </p:cNvSpPr>
          <p:nvPr/>
        </p:nvSpPr>
        <p:spPr bwMode="auto">
          <a:xfrm>
            <a:off x="2698750" y="508000"/>
            <a:ext cx="615950" cy="9525"/>
          </a:xfrm>
          <a:prstGeom prst="rect">
            <a:avLst/>
          </a:prstGeom>
          <a:solidFill>
            <a:srgbClr val="0000FF"/>
          </a:solidFill>
          <a:ln w="9525">
            <a:noFill/>
            <a:miter lim="800000"/>
            <a:headEnd/>
            <a:tailEnd/>
          </a:ln>
        </p:spPr>
        <p:txBody>
          <a:bodyPr/>
          <a:lstStyle/>
          <a:p>
            <a:endParaRPr lang="es-ES"/>
          </a:p>
        </p:txBody>
      </p:sp>
      <p:sp>
        <p:nvSpPr>
          <p:cNvPr id="167944" name="Rectangle 8"/>
          <p:cNvSpPr>
            <a:spLocks noChangeArrowheads="1"/>
          </p:cNvSpPr>
          <p:nvPr/>
        </p:nvSpPr>
        <p:spPr bwMode="auto">
          <a:xfrm>
            <a:off x="3348038" y="38417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45" name="Rectangle 9"/>
          <p:cNvSpPr>
            <a:spLocks noChangeArrowheads="1"/>
          </p:cNvSpPr>
          <p:nvPr/>
        </p:nvSpPr>
        <p:spPr bwMode="auto">
          <a:xfrm>
            <a:off x="2687638" y="522288"/>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46" name="Rectangle 10"/>
          <p:cNvSpPr>
            <a:spLocks noChangeArrowheads="1"/>
          </p:cNvSpPr>
          <p:nvPr/>
        </p:nvSpPr>
        <p:spPr bwMode="auto">
          <a:xfrm>
            <a:off x="2790825" y="52546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47" name="Rectangle 11"/>
          <p:cNvSpPr>
            <a:spLocks noChangeArrowheads="1"/>
          </p:cNvSpPr>
          <p:nvPr/>
        </p:nvSpPr>
        <p:spPr bwMode="auto">
          <a:xfrm>
            <a:off x="2830513" y="522288"/>
            <a:ext cx="6810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7948" name="Rectangle 12"/>
          <p:cNvSpPr>
            <a:spLocks noChangeArrowheads="1"/>
          </p:cNvSpPr>
          <p:nvPr/>
        </p:nvSpPr>
        <p:spPr bwMode="auto">
          <a:xfrm>
            <a:off x="3430588" y="525463"/>
            <a:ext cx="359092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 un profesor del Instituto Tecnológico de Costa Rica ajeno al </a:t>
            </a:r>
            <a:endParaRPr lang="es-ES"/>
          </a:p>
        </p:txBody>
      </p:sp>
      <p:sp>
        <p:nvSpPr>
          <p:cNvPr id="167949" name="Rectangle 13"/>
          <p:cNvSpPr>
            <a:spLocks noChangeArrowheads="1"/>
          </p:cNvSpPr>
          <p:nvPr/>
        </p:nvSpPr>
        <p:spPr bwMode="auto">
          <a:xfrm>
            <a:off x="2687638" y="668338"/>
            <a:ext cx="1395412"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Programa oa una person</a:t>
            </a:r>
            <a:endParaRPr lang="es-ES"/>
          </a:p>
        </p:txBody>
      </p:sp>
      <p:sp>
        <p:nvSpPr>
          <p:cNvPr id="167950" name="Rectangle 14"/>
          <p:cNvSpPr>
            <a:spLocks noChangeArrowheads="1"/>
          </p:cNvSpPr>
          <p:nvPr/>
        </p:nvSpPr>
        <p:spPr bwMode="auto">
          <a:xfrm>
            <a:off x="4097338" y="668338"/>
            <a:ext cx="2801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a ajena a la Institución, pero que posea el grado </a:t>
            </a:r>
            <a:endParaRPr lang="es-ES"/>
          </a:p>
        </p:txBody>
      </p:sp>
      <p:sp>
        <p:nvSpPr>
          <p:cNvPr id="167951" name="Rectangle 15"/>
          <p:cNvSpPr>
            <a:spLocks noChangeArrowheads="1"/>
          </p:cNvSpPr>
          <p:nvPr/>
        </p:nvSpPr>
        <p:spPr bwMode="auto">
          <a:xfrm>
            <a:off x="2687638" y="804863"/>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7952" name="Rectangle 16"/>
          <p:cNvSpPr>
            <a:spLocks noChangeArrowheads="1"/>
          </p:cNvSpPr>
          <p:nvPr/>
        </p:nvSpPr>
        <p:spPr bwMode="auto">
          <a:xfrm>
            <a:off x="3324225" y="809625"/>
            <a:ext cx="188913"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y </a:t>
            </a:r>
            <a:endParaRPr lang="es-ES"/>
          </a:p>
        </p:txBody>
      </p:sp>
      <p:sp>
        <p:nvSpPr>
          <p:cNvPr id="167953" name="Rectangle 17"/>
          <p:cNvSpPr>
            <a:spLocks noChangeArrowheads="1"/>
          </p:cNvSpPr>
          <p:nvPr/>
        </p:nvSpPr>
        <p:spPr bwMode="auto">
          <a:xfrm>
            <a:off x="6770688" y="80486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54" name="Rectangle 18"/>
          <p:cNvSpPr>
            <a:spLocks noChangeArrowheads="1"/>
          </p:cNvSpPr>
          <p:nvPr/>
        </p:nvSpPr>
        <p:spPr bwMode="auto">
          <a:xfrm>
            <a:off x="6873875" y="809625"/>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55" name="Rectangle 19"/>
          <p:cNvSpPr>
            <a:spLocks noChangeArrowheads="1"/>
          </p:cNvSpPr>
          <p:nvPr/>
        </p:nvSpPr>
        <p:spPr bwMode="auto">
          <a:xfrm>
            <a:off x="6907213" y="8096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56" name="Rectangle 20"/>
          <p:cNvSpPr>
            <a:spLocks noChangeArrowheads="1"/>
          </p:cNvSpPr>
          <p:nvPr/>
        </p:nvSpPr>
        <p:spPr bwMode="auto">
          <a:xfrm>
            <a:off x="2687638" y="950913"/>
            <a:ext cx="2967037"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http://www.itcr.ac.cr/carreras/maetec/reglamento.htm</a:t>
            </a:r>
            <a:endParaRPr lang="es-ES"/>
          </a:p>
        </p:txBody>
      </p:sp>
      <p:sp>
        <p:nvSpPr>
          <p:cNvPr id="167957" name="Rectangle 21"/>
          <p:cNvSpPr>
            <a:spLocks noChangeArrowheads="1"/>
          </p:cNvSpPr>
          <p:nvPr/>
        </p:nvSpPr>
        <p:spPr bwMode="auto">
          <a:xfrm>
            <a:off x="5573713" y="950913"/>
            <a:ext cx="125412"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7958" name="Rectangle 22"/>
          <p:cNvSpPr>
            <a:spLocks noChangeArrowheads="1"/>
          </p:cNvSpPr>
          <p:nvPr/>
        </p:nvSpPr>
        <p:spPr bwMode="auto">
          <a:xfrm>
            <a:off x="5641975" y="9509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59" name="Rectangle 23"/>
          <p:cNvSpPr>
            <a:spLocks noChangeArrowheads="1"/>
          </p:cNvSpPr>
          <p:nvPr/>
        </p:nvSpPr>
        <p:spPr bwMode="auto">
          <a:xfrm>
            <a:off x="2514600" y="10906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60" name="Rectangle 24"/>
          <p:cNvSpPr>
            <a:spLocks noChangeArrowheads="1"/>
          </p:cNvSpPr>
          <p:nvPr/>
        </p:nvSpPr>
        <p:spPr bwMode="auto">
          <a:xfrm>
            <a:off x="2514600" y="1233488"/>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33.</a:t>
            </a:r>
            <a:endParaRPr lang="es-ES"/>
          </a:p>
        </p:txBody>
      </p:sp>
      <p:sp>
        <p:nvSpPr>
          <p:cNvPr id="167961" name="Rectangle 25"/>
          <p:cNvSpPr>
            <a:spLocks noChangeArrowheads="1"/>
          </p:cNvSpPr>
          <p:nvPr/>
        </p:nvSpPr>
        <p:spPr bwMode="auto">
          <a:xfrm>
            <a:off x="2606675" y="123348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62" name="Rectangle 26"/>
          <p:cNvSpPr>
            <a:spLocks noChangeArrowheads="1"/>
          </p:cNvSpPr>
          <p:nvPr/>
        </p:nvSpPr>
        <p:spPr bwMode="auto">
          <a:xfrm>
            <a:off x="2698750" y="1233488"/>
            <a:ext cx="639763"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Consejeria </a:t>
            </a:r>
            <a:endParaRPr lang="es-ES"/>
          </a:p>
        </p:txBody>
      </p:sp>
      <p:sp>
        <p:nvSpPr>
          <p:cNvPr id="167963" name="Rectangle 27"/>
          <p:cNvSpPr>
            <a:spLocks noChangeArrowheads="1"/>
          </p:cNvSpPr>
          <p:nvPr/>
        </p:nvSpPr>
        <p:spPr bwMode="auto">
          <a:xfrm>
            <a:off x="2698750" y="1357313"/>
            <a:ext cx="587375" cy="9525"/>
          </a:xfrm>
          <a:prstGeom prst="rect">
            <a:avLst/>
          </a:prstGeom>
          <a:solidFill>
            <a:srgbClr val="0000FF"/>
          </a:solidFill>
          <a:ln w="9525">
            <a:noFill/>
            <a:miter lim="800000"/>
            <a:headEnd/>
            <a:tailEnd/>
          </a:ln>
        </p:spPr>
        <p:txBody>
          <a:bodyPr/>
          <a:lstStyle/>
          <a:p>
            <a:endParaRPr lang="es-ES"/>
          </a:p>
        </p:txBody>
      </p:sp>
      <p:sp>
        <p:nvSpPr>
          <p:cNvPr id="167964" name="Rectangle 28"/>
          <p:cNvSpPr>
            <a:spLocks noChangeArrowheads="1"/>
          </p:cNvSpPr>
          <p:nvPr/>
        </p:nvSpPr>
        <p:spPr bwMode="auto">
          <a:xfrm>
            <a:off x="3321050" y="1233488"/>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65" name="Rectangle 29"/>
          <p:cNvSpPr>
            <a:spLocks noChangeArrowheads="1"/>
          </p:cNvSpPr>
          <p:nvPr/>
        </p:nvSpPr>
        <p:spPr bwMode="auto">
          <a:xfrm>
            <a:off x="2687638" y="1371600"/>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66" name="Rectangle 30"/>
          <p:cNvSpPr>
            <a:spLocks noChangeArrowheads="1"/>
          </p:cNvSpPr>
          <p:nvPr/>
        </p:nvSpPr>
        <p:spPr bwMode="auto">
          <a:xfrm>
            <a:off x="2790825" y="1374775"/>
            <a:ext cx="2063750"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Funciones: Para alcanzar los objetiv</a:t>
            </a:r>
            <a:endParaRPr lang="es-ES"/>
          </a:p>
        </p:txBody>
      </p:sp>
      <p:sp>
        <p:nvSpPr>
          <p:cNvPr id="167967" name="Rectangle 31"/>
          <p:cNvSpPr>
            <a:spLocks noChangeArrowheads="1"/>
          </p:cNvSpPr>
          <p:nvPr/>
        </p:nvSpPr>
        <p:spPr bwMode="auto">
          <a:xfrm>
            <a:off x="4906963" y="1374775"/>
            <a:ext cx="102235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os propuestos el </a:t>
            </a:r>
            <a:endParaRPr lang="es-ES"/>
          </a:p>
        </p:txBody>
      </p:sp>
      <p:sp>
        <p:nvSpPr>
          <p:cNvPr id="167968" name="Rectangle 32"/>
          <p:cNvSpPr>
            <a:spLocks noChangeArrowheads="1"/>
          </p:cNvSpPr>
          <p:nvPr/>
        </p:nvSpPr>
        <p:spPr bwMode="auto">
          <a:xfrm>
            <a:off x="5907088" y="1371600"/>
            <a:ext cx="6810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7969" name="Rectangle 33"/>
          <p:cNvSpPr>
            <a:spLocks noChangeArrowheads="1"/>
          </p:cNvSpPr>
          <p:nvPr/>
        </p:nvSpPr>
        <p:spPr bwMode="auto">
          <a:xfrm>
            <a:off x="6510338" y="1374775"/>
            <a:ext cx="4445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debe: </a:t>
            </a:r>
            <a:endParaRPr lang="es-ES"/>
          </a:p>
        </p:txBody>
      </p:sp>
      <p:sp>
        <p:nvSpPr>
          <p:cNvPr id="167970" name="Rectangle 34"/>
          <p:cNvSpPr>
            <a:spLocks noChangeArrowheads="1"/>
          </p:cNvSpPr>
          <p:nvPr/>
        </p:nvSpPr>
        <p:spPr bwMode="auto">
          <a:xfrm>
            <a:off x="2687638" y="1517650"/>
            <a:ext cx="1404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Conocer el rendimiento </a:t>
            </a:r>
            <a:endParaRPr lang="es-ES"/>
          </a:p>
        </p:txBody>
      </p:sp>
      <p:sp>
        <p:nvSpPr>
          <p:cNvPr id="167971" name="Rectangle 35"/>
          <p:cNvSpPr>
            <a:spLocks noChangeArrowheads="1"/>
          </p:cNvSpPr>
          <p:nvPr/>
        </p:nvSpPr>
        <p:spPr bwMode="auto">
          <a:xfrm>
            <a:off x="4010025" y="1512888"/>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7972" name="Rectangle 36"/>
          <p:cNvSpPr>
            <a:spLocks noChangeArrowheads="1"/>
          </p:cNvSpPr>
          <p:nvPr/>
        </p:nvSpPr>
        <p:spPr bwMode="auto">
          <a:xfrm>
            <a:off x="4645025" y="1517650"/>
            <a:ext cx="23637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del estudiante (notas, promedio, retiros, </a:t>
            </a:r>
            <a:endParaRPr lang="es-ES"/>
          </a:p>
        </p:txBody>
      </p:sp>
      <p:sp>
        <p:nvSpPr>
          <p:cNvPr id="167973" name="Rectangle 37"/>
          <p:cNvSpPr>
            <a:spLocks noChangeArrowheads="1"/>
          </p:cNvSpPr>
          <p:nvPr/>
        </p:nvSpPr>
        <p:spPr bwMode="auto">
          <a:xfrm>
            <a:off x="2687638" y="1658938"/>
            <a:ext cx="7953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excusas, etc </a:t>
            </a:r>
            <a:endParaRPr lang="es-ES"/>
          </a:p>
        </p:txBody>
      </p:sp>
      <p:sp>
        <p:nvSpPr>
          <p:cNvPr id="167974" name="Rectangle 38"/>
          <p:cNvSpPr>
            <a:spLocks noChangeArrowheads="1"/>
          </p:cNvSpPr>
          <p:nvPr/>
        </p:nvSpPr>
        <p:spPr bwMode="auto">
          <a:xfrm>
            <a:off x="6770688" y="1654175"/>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75" name="Rectangle 39"/>
          <p:cNvSpPr>
            <a:spLocks noChangeArrowheads="1"/>
          </p:cNvSpPr>
          <p:nvPr/>
        </p:nvSpPr>
        <p:spPr bwMode="auto">
          <a:xfrm>
            <a:off x="6873875" y="1658938"/>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76" name="Rectangle 40"/>
          <p:cNvSpPr>
            <a:spLocks noChangeArrowheads="1"/>
          </p:cNvSpPr>
          <p:nvPr/>
        </p:nvSpPr>
        <p:spPr bwMode="auto">
          <a:xfrm>
            <a:off x="6907213" y="165893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77" name="Rectangle 41"/>
          <p:cNvSpPr>
            <a:spLocks noChangeArrowheads="1"/>
          </p:cNvSpPr>
          <p:nvPr/>
        </p:nvSpPr>
        <p:spPr bwMode="auto">
          <a:xfrm>
            <a:off x="2687638" y="1800225"/>
            <a:ext cx="3403600"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http://fing.javeriana.edu.co/ingenieria/ing_civil/consejeria.htm</a:t>
            </a:r>
            <a:endParaRPr lang="es-ES"/>
          </a:p>
        </p:txBody>
      </p:sp>
      <p:sp>
        <p:nvSpPr>
          <p:cNvPr id="167978" name="Rectangle 42"/>
          <p:cNvSpPr>
            <a:spLocks noChangeArrowheads="1"/>
          </p:cNvSpPr>
          <p:nvPr/>
        </p:nvSpPr>
        <p:spPr bwMode="auto">
          <a:xfrm>
            <a:off x="6005513" y="1800225"/>
            <a:ext cx="125412"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7979" name="Rectangle 43"/>
          <p:cNvSpPr>
            <a:spLocks noChangeArrowheads="1"/>
          </p:cNvSpPr>
          <p:nvPr/>
        </p:nvSpPr>
        <p:spPr bwMode="auto">
          <a:xfrm>
            <a:off x="6073775" y="17986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80" name="Rectangle 44"/>
          <p:cNvSpPr>
            <a:spLocks noChangeArrowheads="1"/>
          </p:cNvSpPr>
          <p:nvPr/>
        </p:nvSpPr>
        <p:spPr bwMode="auto">
          <a:xfrm>
            <a:off x="2514600" y="19399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81" name="Rectangle 45"/>
          <p:cNvSpPr>
            <a:spLocks noChangeArrowheads="1"/>
          </p:cNvSpPr>
          <p:nvPr/>
        </p:nvSpPr>
        <p:spPr bwMode="auto">
          <a:xfrm>
            <a:off x="2514600" y="2082800"/>
            <a:ext cx="158750" cy="152400"/>
          </a:xfrm>
          <a:prstGeom prst="rect">
            <a:avLst/>
          </a:prstGeom>
          <a:noFill/>
          <a:ln w="9525">
            <a:noFill/>
            <a:miter lim="800000"/>
            <a:headEnd/>
            <a:tailEnd/>
          </a:ln>
        </p:spPr>
        <p:txBody>
          <a:bodyPr wrap="none" lIns="0" tIns="0" rIns="0" bIns="0">
            <a:spAutoFit/>
          </a:bodyPr>
          <a:lstStyle/>
          <a:p>
            <a:r>
              <a:rPr lang="es-ES" sz="1000">
                <a:solidFill>
                  <a:srgbClr val="000000"/>
                </a:solidFill>
              </a:rPr>
              <a:t>34.</a:t>
            </a:r>
            <a:endParaRPr lang="es-ES"/>
          </a:p>
        </p:txBody>
      </p:sp>
      <p:sp>
        <p:nvSpPr>
          <p:cNvPr id="167982" name="Rectangle 46"/>
          <p:cNvSpPr>
            <a:spLocks noChangeArrowheads="1"/>
          </p:cNvSpPr>
          <p:nvPr/>
        </p:nvSpPr>
        <p:spPr bwMode="auto">
          <a:xfrm>
            <a:off x="2606675" y="208280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83" name="Rectangle 47"/>
          <p:cNvSpPr>
            <a:spLocks noChangeArrowheads="1"/>
          </p:cNvSpPr>
          <p:nvPr/>
        </p:nvSpPr>
        <p:spPr bwMode="auto">
          <a:xfrm>
            <a:off x="2698750" y="2082800"/>
            <a:ext cx="827088"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 ! ! ! ! ! ! ! ! ! ! </a:t>
            </a:r>
            <a:endParaRPr lang="es-ES"/>
          </a:p>
        </p:txBody>
      </p:sp>
      <p:sp>
        <p:nvSpPr>
          <p:cNvPr id="167984" name="Rectangle 48"/>
          <p:cNvSpPr>
            <a:spLocks noChangeArrowheads="1"/>
          </p:cNvSpPr>
          <p:nvPr/>
        </p:nvSpPr>
        <p:spPr bwMode="auto">
          <a:xfrm>
            <a:off x="2698750" y="2206625"/>
            <a:ext cx="4175125" cy="7938"/>
          </a:xfrm>
          <a:prstGeom prst="rect">
            <a:avLst/>
          </a:prstGeom>
          <a:solidFill>
            <a:srgbClr val="0000FF"/>
          </a:solidFill>
          <a:ln w="9525">
            <a:noFill/>
            <a:miter lim="800000"/>
            <a:headEnd/>
            <a:tailEnd/>
          </a:ln>
        </p:spPr>
        <p:txBody>
          <a:bodyPr/>
          <a:lstStyle/>
          <a:p>
            <a:endParaRPr lang="es-ES"/>
          </a:p>
        </p:txBody>
      </p:sp>
      <p:sp>
        <p:nvSpPr>
          <p:cNvPr id="167985" name="Rectangle 49"/>
          <p:cNvSpPr>
            <a:spLocks noChangeArrowheads="1"/>
          </p:cNvSpPr>
          <p:nvPr/>
        </p:nvSpPr>
        <p:spPr bwMode="auto">
          <a:xfrm>
            <a:off x="6907213" y="20828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86" name="Rectangle 50"/>
          <p:cNvSpPr>
            <a:spLocks noChangeArrowheads="1"/>
          </p:cNvSpPr>
          <p:nvPr/>
        </p:nvSpPr>
        <p:spPr bwMode="auto">
          <a:xfrm>
            <a:off x="2687638" y="222091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87" name="Rectangle 51"/>
          <p:cNvSpPr>
            <a:spLocks noChangeArrowheads="1"/>
          </p:cNvSpPr>
          <p:nvPr/>
        </p:nvSpPr>
        <p:spPr bwMode="auto">
          <a:xfrm>
            <a:off x="2790825" y="2224088"/>
            <a:ext cx="60642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Para ser </a:t>
            </a:r>
            <a:endParaRPr lang="es-ES"/>
          </a:p>
        </p:txBody>
      </p:sp>
      <p:sp>
        <p:nvSpPr>
          <p:cNvPr id="167988" name="Rectangle 52"/>
          <p:cNvSpPr>
            <a:spLocks noChangeArrowheads="1"/>
          </p:cNvSpPr>
          <p:nvPr/>
        </p:nvSpPr>
        <p:spPr bwMode="auto">
          <a:xfrm>
            <a:off x="3382963" y="2220913"/>
            <a:ext cx="66040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7989" name="Rectangle 53"/>
          <p:cNvSpPr>
            <a:spLocks noChangeArrowheads="1"/>
          </p:cNvSpPr>
          <p:nvPr/>
        </p:nvSpPr>
        <p:spPr bwMode="auto">
          <a:xfrm>
            <a:off x="3963988" y="2224088"/>
            <a:ext cx="292735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es necesario reunir los siguientes requisitos: ! Ser </a:t>
            </a:r>
            <a:endParaRPr lang="es-ES"/>
          </a:p>
        </p:txBody>
      </p:sp>
      <p:sp>
        <p:nvSpPr>
          <p:cNvPr id="167990" name="Rectangle 54"/>
          <p:cNvSpPr>
            <a:spLocks noChangeArrowheads="1"/>
          </p:cNvSpPr>
          <p:nvPr/>
        </p:nvSpPr>
        <p:spPr bwMode="auto">
          <a:xfrm>
            <a:off x="2687638" y="2362200"/>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7991" name="Rectangle 55"/>
          <p:cNvSpPr>
            <a:spLocks noChangeArrowheads="1"/>
          </p:cNvSpPr>
          <p:nvPr/>
        </p:nvSpPr>
        <p:spPr bwMode="auto">
          <a:xfrm>
            <a:off x="3324225" y="2365375"/>
            <a:ext cx="31273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de tiempo completo y tener cuando menos un año de </a:t>
            </a:r>
            <a:endParaRPr lang="es-ES"/>
          </a:p>
        </p:txBody>
      </p:sp>
      <p:sp>
        <p:nvSpPr>
          <p:cNvPr id="167992" name="Rectangle 56"/>
          <p:cNvSpPr>
            <a:spLocks noChangeArrowheads="1"/>
          </p:cNvSpPr>
          <p:nvPr/>
        </p:nvSpPr>
        <p:spPr bwMode="auto">
          <a:xfrm>
            <a:off x="2687638" y="2508250"/>
            <a:ext cx="10302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antigüedad en la </a:t>
            </a:r>
            <a:endParaRPr lang="es-ES"/>
          </a:p>
        </p:txBody>
      </p:sp>
      <p:sp>
        <p:nvSpPr>
          <p:cNvPr id="167993" name="Rectangle 57"/>
          <p:cNvSpPr>
            <a:spLocks noChangeArrowheads="1"/>
          </p:cNvSpPr>
          <p:nvPr/>
        </p:nvSpPr>
        <p:spPr bwMode="auto">
          <a:xfrm>
            <a:off x="6770688" y="2503488"/>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7994" name="Rectangle 58"/>
          <p:cNvSpPr>
            <a:spLocks noChangeArrowheads="1"/>
          </p:cNvSpPr>
          <p:nvPr/>
        </p:nvSpPr>
        <p:spPr bwMode="auto">
          <a:xfrm>
            <a:off x="6873875" y="2508250"/>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95" name="Rectangle 59"/>
          <p:cNvSpPr>
            <a:spLocks noChangeArrowheads="1"/>
          </p:cNvSpPr>
          <p:nvPr/>
        </p:nvSpPr>
        <p:spPr bwMode="auto">
          <a:xfrm>
            <a:off x="6907213" y="250825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7996" name="Rectangle 60"/>
          <p:cNvSpPr>
            <a:spLocks noChangeArrowheads="1"/>
          </p:cNvSpPr>
          <p:nvPr/>
        </p:nvSpPr>
        <p:spPr bwMode="auto">
          <a:xfrm>
            <a:off x="2687638" y="2649538"/>
            <a:ext cx="3376612"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http://ola.icmyl.unam.mx/instituto/consejo%20academico.pdf</a:t>
            </a:r>
            <a:endParaRPr lang="es-ES"/>
          </a:p>
        </p:txBody>
      </p:sp>
      <p:sp>
        <p:nvSpPr>
          <p:cNvPr id="167997" name="Rectangle 61"/>
          <p:cNvSpPr>
            <a:spLocks noChangeArrowheads="1"/>
          </p:cNvSpPr>
          <p:nvPr/>
        </p:nvSpPr>
        <p:spPr bwMode="auto">
          <a:xfrm>
            <a:off x="5976938" y="2649538"/>
            <a:ext cx="125412"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7998" name="Rectangle 62"/>
          <p:cNvSpPr>
            <a:spLocks noChangeArrowheads="1"/>
          </p:cNvSpPr>
          <p:nvPr/>
        </p:nvSpPr>
        <p:spPr bwMode="auto">
          <a:xfrm>
            <a:off x="6045200" y="26479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7999" name="Rectangle 63"/>
          <p:cNvSpPr>
            <a:spLocks noChangeArrowheads="1"/>
          </p:cNvSpPr>
          <p:nvPr/>
        </p:nvSpPr>
        <p:spPr bwMode="auto">
          <a:xfrm>
            <a:off x="2514600" y="27892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00" name="Rectangle 64"/>
          <p:cNvSpPr>
            <a:spLocks noChangeArrowheads="1"/>
          </p:cNvSpPr>
          <p:nvPr/>
        </p:nvSpPr>
        <p:spPr bwMode="auto">
          <a:xfrm>
            <a:off x="2514600" y="2930525"/>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35.</a:t>
            </a:r>
            <a:endParaRPr lang="es-ES"/>
          </a:p>
        </p:txBody>
      </p:sp>
      <p:sp>
        <p:nvSpPr>
          <p:cNvPr id="168001" name="Rectangle 65"/>
          <p:cNvSpPr>
            <a:spLocks noChangeArrowheads="1"/>
          </p:cNvSpPr>
          <p:nvPr/>
        </p:nvSpPr>
        <p:spPr bwMode="auto">
          <a:xfrm>
            <a:off x="2606675" y="293052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02" name="Rectangle 66"/>
          <p:cNvSpPr>
            <a:spLocks noChangeArrowheads="1"/>
          </p:cNvSpPr>
          <p:nvPr/>
        </p:nvSpPr>
        <p:spPr bwMode="auto">
          <a:xfrm>
            <a:off x="2698750" y="2932113"/>
            <a:ext cx="3692525"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Facultad de Ciencias Sociales | Doctorado en Ciencias Sociales </a:t>
            </a:r>
            <a:endParaRPr lang="es-ES"/>
          </a:p>
        </p:txBody>
      </p:sp>
      <p:sp>
        <p:nvSpPr>
          <p:cNvPr id="168003" name="Rectangle 67"/>
          <p:cNvSpPr>
            <a:spLocks noChangeArrowheads="1"/>
          </p:cNvSpPr>
          <p:nvPr/>
        </p:nvSpPr>
        <p:spPr bwMode="auto">
          <a:xfrm>
            <a:off x="2698750" y="3054350"/>
            <a:ext cx="4175125" cy="9525"/>
          </a:xfrm>
          <a:prstGeom prst="rect">
            <a:avLst/>
          </a:prstGeom>
          <a:solidFill>
            <a:srgbClr val="0000FF"/>
          </a:solidFill>
          <a:ln w="9525">
            <a:noFill/>
            <a:miter lim="800000"/>
            <a:headEnd/>
            <a:tailEnd/>
          </a:ln>
        </p:spPr>
        <p:txBody>
          <a:bodyPr/>
          <a:lstStyle/>
          <a:p>
            <a:endParaRPr lang="es-ES"/>
          </a:p>
        </p:txBody>
      </p:sp>
      <p:sp>
        <p:nvSpPr>
          <p:cNvPr id="168004" name="Rectangle 68"/>
          <p:cNvSpPr>
            <a:spLocks noChangeArrowheads="1"/>
          </p:cNvSpPr>
          <p:nvPr/>
        </p:nvSpPr>
        <p:spPr bwMode="auto">
          <a:xfrm>
            <a:off x="6908800" y="293211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05" name="Rectangle 69"/>
          <p:cNvSpPr>
            <a:spLocks noChangeArrowheads="1"/>
          </p:cNvSpPr>
          <p:nvPr/>
        </p:nvSpPr>
        <p:spPr bwMode="auto">
          <a:xfrm>
            <a:off x="2687638" y="3070225"/>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06" name="Rectangle 70"/>
          <p:cNvSpPr>
            <a:spLocks noChangeArrowheads="1"/>
          </p:cNvSpPr>
          <p:nvPr/>
        </p:nvSpPr>
        <p:spPr bwMode="auto">
          <a:xfrm>
            <a:off x="2790825" y="3073400"/>
            <a:ext cx="3992563"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El Consejo Directivo de la Facultad establecerá, al finalizar cada año </a:t>
            </a:r>
            <a:endParaRPr lang="es-ES"/>
          </a:p>
        </p:txBody>
      </p:sp>
      <p:sp>
        <p:nvSpPr>
          <p:cNvPr id="168007" name="Rectangle 71"/>
          <p:cNvSpPr>
            <a:spLocks noChangeArrowheads="1"/>
          </p:cNvSpPr>
          <p:nvPr/>
        </p:nvSpPr>
        <p:spPr bwMode="auto">
          <a:xfrm>
            <a:off x="2687638" y="3211513"/>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8008" name="Rectangle 72"/>
          <p:cNvSpPr>
            <a:spLocks noChangeArrowheads="1"/>
          </p:cNvSpPr>
          <p:nvPr/>
        </p:nvSpPr>
        <p:spPr bwMode="auto">
          <a:xfrm>
            <a:off x="3324225" y="3214688"/>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09" name="Rectangle 73"/>
          <p:cNvSpPr>
            <a:spLocks noChangeArrowheads="1"/>
          </p:cNvSpPr>
          <p:nvPr/>
        </p:nvSpPr>
        <p:spPr bwMode="auto">
          <a:xfrm>
            <a:off x="3452813" y="321151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10" name="Rectangle 74"/>
          <p:cNvSpPr>
            <a:spLocks noChangeArrowheads="1"/>
          </p:cNvSpPr>
          <p:nvPr/>
        </p:nvSpPr>
        <p:spPr bwMode="auto">
          <a:xfrm>
            <a:off x="3556000" y="3214688"/>
            <a:ext cx="261143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que cumpla con los requisitos establecidos p</a:t>
            </a:r>
            <a:endParaRPr lang="es-ES"/>
          </a:p>
        </p:txBody>
      </p:sp>
      <p:sp>
        <p:nvSpPr>
          <p:cNvPr id="168011" name="Rectangle 75"/>
          <p:cNvSpPr>
            <a:spLocks noChangeArrowheads="1"/>
          </p:cNvSpPr>
          <p:nvPr/>
        </p:nvSpPr>
        <p:spPr bwMode="auto">
          <a:xfrm>
            <a:off x="6696075" y="3214688"/>
            <a:ext cx="27463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ara </a:t>
            </a:r>
            <a:endParaRPr lang="es-ES"/>
          </a:p>
        </p:txBody>
      </p:sp>
      <p:sp>
        <p:nvSpPr>
          <p:cNvPr id="168012" name="Rectangle 76"/>
          <p:cNvSpPr>
            <a:spLocks noChangeArrowheads="1"/>
          </p:cNvSpPr>
          <p:nvPr/>
        </p:nvSpPr>
        <p:spPr bwMode="auto">
          <a:xfrm>
            <a:off x="2687638" y="3355975"/>
            <a:ext cx="1277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desempeñarse como </a:t>
            </a:r>
            <a:endParaRPr lang="es-ES"/>
          </a:p>
        </p:txBody>
      </p:sp>
      <p:sp>
        <p:nvSpPr>
          <p:cNvPr id="168013" name="Rectangle 77"/>
          <p:cNvSpPr>
            <a:spLocks noChangeArrowheads="1"/>
          </p:cNvSpPr>
          <p:nvPr/>
        </p:nvSpPr>
        <p:spPr bwMode="auto">
          <a:xfrm>
            <a:off x="5380038" y="3352800"/>
            <a:ext cx="68103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8014" name="Rectangle 78"/>
          <p:cNvSpPr>
            <a:spLocks noChangeArrowheads="1"/>
          </p:cNvSpPr>
          <p:nvPr/>
        </p:nvSpPr>
        <p:spPr bwMode="auto">
          <a:xfrm>
            <a:off x="5981700" y="3355975"/>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15" name="Rectangle 79"/>
          <p:cNvSpPr>
            <a:spLocks noChangeArrowheads="1"/>
          </p:cNvSpPr>
          <p:nvPr/>
        </p:nvSpPr>
        <p:spPr bwMode="auto">
          <a:xfrm>
            <a:off x="6770688" y="3352800"/>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16" name="Rectangle 80"/>
          <p:cNvSpPr>
            <a:spLocks noChangeArrowheads="1"/>
          </p:cNvSpPr>
          <p:nvPr/>
        </p:nvSpPr>
        <p:spPr bwMode="auto">
          <a:xfrm>
            <a:off x="6873875" y="3355975"/>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17" name="Rectangle 81"/>
          <p:cNvSpPr>
            <a:spLocks noChangeArrowheads="1"/>
          </p:cNvSpPr>
          <p:nvPr/>
        </p:nvSpPr>
        <p:spPr bwMode="auto">
          <a:xfrm>
            <a:off x="6907213" y="335597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18" name="Rectangle 82"/>
          <p:cNvSpPr>
            <a:spLocks noChangeArrowheads="1"/>
          </p:cNvSpPr>
          <p:nvPr/>
        </p:nvSpPr>
        <p:spPr bwMode="auto">
          <a:xfrm>
            <a:off x="2687638" y="3497263"/>
            <a:ext cx="2441575"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http://www.fsoc.uba.ar/posgra2/regdoct.htm</a:t>
            </a:r>
            <a:endParaRPr lang="es-ES"/>
          </a:p>
        </p:txBody>
      </p:sp>
      <p:sp>
        <p:nvSpPr>
          <p:cNvPr id="168019" name="Rectangle 83"/>
          <p:cNvSpPr>
            <a:spLocks noChangeArrowheads="1"/>
          </p:cNvSpPr>
          <p:nvPr/>
        </p:nvSpPr>
        <p:spPr bwMode="auto">
          <a:xfrm>
            <a:off x="5067300" y="3497263"/>
            <a:ext cx="125413"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8020" name="Rectangle 84"/>
          <p:cNvSpPr>
            <a:spLocks noChangeArrowheads="1"/>
          </p:cNvSpPr>
          <p:nvPr/>
        </p:nvSpPr>
        <p:spPr bwMode="auto">
          <a:xfrm>
            <a:off x="5135563" y="34972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21" name="Rectangle 85"/>
          <p:cNvSpPr>
            <a:spLocks noChangeArrowheads="1"/>
          </p:cNvSpPr>
          <p:nvPr/>
        </p:nvSpPr>
        <p:spPr bwMode="auto">
          <a:xfrm>
            <a:off x="2514600" y="3638550"/>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22" name="Rectangle 86"/>
          <p:cNvSpPr>
            <a:spLocks noChangeArrowheads="1"/>
          </p:cNvSpPr>
          <p:nvPr/>
        </p:nvSpPr>
        <p:spPr bwMode="auto">
          <a:xfrm>
            <a:off x="2514600" y="3779838"/>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36.</a:t>
            </a:r>
            <a:endParaRPr lang="es-ES"/>
          </a:p>
        </p:txBody>
      </p:sp>
      <p:sp>
        <p:nvSpPr>
          <p:cNvPr id="168023" name="Rectangle 87"/>
          <p:cNvSpPr>
            <a:spLocks noChangeArrowheads="1"/>
          </p:cNvSpPr>
          <p:nvPr/>
        </p:nvSpPr>
        <p:spPr bwMode="auto">
          <a:xfrm>
            <a:off x="2606675" y="377983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24" name="Rectangle 88"/>
          <p:cNvSpPr>
            <a:spLocks noChangeArrowheads="1"/>
          </p:cNvSpPr>
          <p:nvPr/>
        </p:nvSpPr>
        <p:spPr bwMode="auto">
          <a:xfrm>
            <a:off x="2698750" y="3781425"/>
            <a:ext cx="2605088"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Zion Ministerial Institute's Admissions Policies </a:t>
            </a:r>
            <a:endParaRPr lang="es-ES"/>
          </a:p>
        </p:txBody>
      </p:sp>
      <p:sp>
        <p:nvSpPr>
          <p:cNvPr id="168025" name="Rectangle 89"/>
          <p:cNvSpPr>
            <a:spLocks noChangeArrowheads="1"/>
          </p:cNvSpPr>
          <p:nvPr/>
        </p:nvSpPr>
        <p:spPr bwMode="auto">
          <a:xfrm>
            <a:off x="2698750" y="3903663"/>
            <a:ext cx="4175125" cy="9525"/>
          </a:xfrm>
          <a:prstGeom prst="rect">
            <a:avLst/>
          </a:prstGeom>
          <a:solidFill>
            <a:srgbClr val="0000FF"/>
          </a:solidFill>
          <a:ln w="9525">
            <a:noFill/>
            <a:miter lim="800000"/>
            <a:headEnd/>
            <a:tailEnd/>
          </a:ln>
        </p:spPr>
        <p:txBody>
          <a:bodyPr/>
          <a:lstStyle/>
          <a:p>
            <a:endParaRPr lang="es-ES"/>
          </a:p>
        </p:txBody>
      </p:sp>
      <p:sp>
        <p:nvSpPr>
          <p:cNvPr id="168026" name="Rectangle 90"/>
          <p:cNvSpPr>
            <a:spLocks noChangeArrowheads="1"/>
          </p:cNvSpPr>
          <p:nvPr/>
        </p:nvSpPr>
        <p:spPr bwMode="auto">
          <a:xfrm>
            <a:off x="6907213" y="3781425"/>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27" name="Rectangle 91"/>
          <p:cNvSpPr>
            <a:spLocks noChangeArrowheads="1"/>
          </p:cNvSpPr>
          <p:nvPr/>
        </p:nvSpPr>
        <p:spPr bwMode="auto">
          <a:xfrm>
            <a:off x="2687638" y="3917950"/>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28" name="Rectangle 92"/>
          <p:cNvSpPr>
            <a:spLocks noChangeArrowheads="1"/>
          </p:cNvSpPr>
          <p:nvPr/>
        </p:nvSpPr>
        <p:spPr bwMode="auto">
          <a:xfrm>
            <a:off x="2790825" y="3922713"/>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29" name="Rectangle 93"/>
          <p:cNvSpPr>
            <a:spLocks noChangeArrowheads="1"/>
          </p:cNvSpPr>
          <p:nvPr/>
        </p:nvSpPr>
        <p:spPr bwMode="auto">
          <a:xfrm>
            <a:off x="2871788" y="3922713"/>
            <a:ext cx="7064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Calendario </a:t>
            </a:r>
            <a:endParaRPr lang="es-ES"/>
          </a:p>
        </p:txBody>
      </p:sp>
      <p:sp>
        <p:nvSpPr>
          <p:cNvPr id="168030" name="Rectangle 94"/>
          <p:cNvSpPr>
            <a:spLocks noChangeArrowheads="1"/>
          </p:cNvSpPr>
          <p:nvPr/>
        </p:nvSpPr>
        <p:spPr bwMode="auto">
          <a:xfrm>
            <a:off x="3546475" y="3917950"/>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8031" name="Rectangle 95"/>
          <p:cNvSpPr>
            <a:spLocks noChangeArrowheads="1"/>
          </p:cNvSpPr>
          <p:nvPr/>
        </p:nvSpPr>
        <p:spPr bwMode="auto">
          <a:xfrm>
            <a:off x="4181475" y="3922713"/>
            <a:ext cx="2532063"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Al completar el proceso de inscripción, los </a:t>
            </a:r>
            <a:endParaRPr lang="es-ES"/>
          </a:p>
        </p:txBody>
      </p:sp>
      <p:sp>
        <p:nvSpPr>
          <p:cNvPr id="168032" name="Rectangle 96"/>
          <p:cNvSpPr>
            <a:spLocks noChangeArrowheads="1"/>
          </p:cNvSpPr>
          <p:nvPr/>
        </p:nvSpPr>
        <p:spPr bwMode="auto">
          <a:xfrm>
            <a:off x="2687638" y="4064000"/>
            <a:ext cx="1905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es</a:t>
            </a:r>
            <a:endParaRPr lang="es-ES"/>
          </a:p>
        </p:txBody>
      </p:sp>
      <p:sp>
        <p:nvSpPr>
          <p:cNvPr id="168033" name="Rectangle 97"/>
          <p:cNvSpPr>
            <a:spLocks noChangeArrowheads="1"/>
          </p:cNvSpPr>
          <p:nvPr/>
        </p:nvSpPr>
        <p:spPr bwMode="auto">
          <a:xfrm>
            <a:off x="2817813" y="4064000"/>
            <a:ext cx="923925" cy="152400"/>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tudiantes tienen </a:t>
            </a:r>
            <a:endParaRPr lang="es-ES"/>
          </a:p>
        </p:txBody>
      </p:sp>
      <p:sp>
        <p:nvSpPr>
          <p:cNvPr id="168034" name="Rectangle 98"/>
          <p:cNvSpPr>
            <a:spLocks noChangeArrowheads="1"/>
          </p:cNvSpPr>
          <p:nvPr/>
        </p:nvSpPr>
        <p:spPr bwMode="auto">
          <a:xfrm>
            <a:off x="3775075" y="4060825"/>
            <a:ext cx="201613"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 </a:t>
            </a:r>
            <a:endParaRPr lang="es-ES"/>
          </a:p>
        </p:txBody>
      </p:sp>
      <p:sp>
        <p:nvSpPr>
          <p:cNvPr id="168035" name="Rectangle 99"/>
          <p:cNvSpPr>
            <a:spLocks noChangeArrowheads="1"/>
          </p:cNvSpPr>
          <p:nvPr/>
        </p:nvSpPr>
        <p:spPr bwMode="auto">
          <a:xfrm>
            <a:off x="3938588" y="4064000"/>
            <a:ext cx="2921000"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de estudiantes. Luego de haberse inscripto, se les </a:t>
            </a:r>
            <a:endParaRPr lang="es-ES"/>
          </a:p>
        </p:txBody>
      </p:sp>
      <p:sp>
        <p:nvSpPr>
          <p:cNvPr id="168036" name="Rectangle 100"/>
          <p:cNvSpPr>
            <a:spLocks noChangeArrowheads="1"/>
          </p:cNvSpPr>
          <p:nvPr/>
        </p:nvSpPr>
        <p:spPr bwMode="auto">
          <a:xfrm>
            <a:off x="2687638" y="4205288"/>
            <a:ext cx="642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asigna un </a:t>
            </a:r>
            <a:endParaRPr lang="es-ES"/>
          </a:p>
        </p:txBody>
      </p:sp>
      <p:sp>
        <p:nvSpPr>
          <p:cNvPr id="168037" name="Rectangle 101"/>
          <p:cNvSpPr>
            <a:spLocks noChangeArrowheads="1"/>
          </p:cNvSpPr>
          <p:nvPr/>
        </p:nvSpPr>
        <p:spPr bwMode="auto">
          <a:xfrm>
            <a:off x="4608513" y="4202113"/>
            <a:ext cx="715962"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 </a:t>
            </a:r>
            <a:endParaRPr lang="es-ES"/>
          </a:p>
        </p:txBody>
      </p:sp>
      <p:sp>
        <p:nvSpPr>
          <p:cNvPr id="168038" name="Rectangle 102"/>
          <p:cNvSpPr>
            <a:spLocks noChangeArrowheads="1"/>
          </p:cNvSpPr>
          <p:nvPr/>
        </p:nvSpPr>
        <p:spPr bwMode="auto">
          <a:xfrm>
            <a:off x="5921375" y="4205288"/>
            <a:ext cx="2317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de </a:t>
            </a:r>
            <a:endParaRPr lang="es-ES"/>
          </a:p>
        </p:txBody>
      </p:sp>
      <p:sp>
        <p:nvSpPr>
          <p:cNvPr id="168039" name="Rectangle 103"/>
          <p:cNvSpPr>
            <a:spLocks noChangeArrowheads="1"/>
          </p:cNvSpPr>
          <p:nvPr/>
        </p:nvSpPr>
        <p:spPr bwMode="auto">
          <a:xfrm>
            <a:off x="6769100" y="4202113"/>
            <a:ext cx="166688"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40" name="Rectangle 104"/>
          <p:cNvSpPr>
            <a:spLocks noChangeArrowheads="1"/>
          </p:cNvSpPr>
          <p:nvPr/>
        </p:nvSpPr>
        <p:spPr bwMode="auto">
          <a:xfrm>
            <a:off x="6873875" y="4205288"/>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41" name="Rectangle 105"/>
          <p:cNvSpPr>
            <a:spLocks noChangeArrowheads="1"/>
          </p:cNvSpPr>
          <p:nvPr/>
        </p:nvSpPr>
        <p:spPr bwMode="auto">
          <a:xfrm>
            <a:off x="6907213" y="420528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42" name="Rectangle 106"/>
          <p:cNvSpPr>
            <a:spLocks noChangeArrowheads="1"/>
          </p:cNvSpPr>
          <p:nvPr/>
        </p:nvSpPr>
        <p:spPr bwMode="auto">
          <a:xfrm>
            <a:off x="2687638" y="4346575"/>
            <a:ext cx="2038350" cy="152400"/>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http://www.zmi.edu/ar/admiss.htm?4</a:t>
            </a:r>
            <a:endParaRPr lang="es-ES"/>
          </a:p>
        </p:txBody>
      </p:sp>
      <p:sp>
        <p:nvSpPr>
          <p:cNvPr id="168043" name="Rectangle 107"/>
          <p:cNvSpPr>
            <a:spLocks noChangeArrowheads="1"/>
          </p:cNvSpPr>
          <p:nvPr/>
        </p:nvSpPr>
        <p:spPr bwMode="auto">
          <a:xfrm>
            <a:off x="4670425" y="4346575"/>
            <a:ext cx="90488"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8044" name="Rectangle 108"/>
          <p:cNvSpPr>
            <a:spLocks noChangeArrowheads="1"/>
          </p:cNvSpPr>
          <p:nvPr/>
        </p:nvSpPr>
        <p:spPr bwMode="auto">
          <a:xfrm>
            <a:off x="4703763" y="4346575"/>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45" name="Rectangle 109"/>
          <p:cNvSpPr>
            <a:spLocks noChangeArrowheads="1"/>
          </p:cNvSpPr>
          <p:nvPr/>
        </p:nvSpPr>
        <p:spPr bwMode="auto">
          <a:xfrm>
            <a:off x="2514600" y="4487863"/>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46" name="Rectangle 110"/>
          <p:cNvSpPr>
            <a:spLocks noChangeArrowheads="1"/>
          </p:cNvSpPr>
          <p:nvPr/>
        </p:nvSpPr>
        <p:spPr bwMode="auto">
          <a:xfrm>
            <a:off x="2514600" y="4629150"/>
            <a:ext cx="158750" cy="152400"/>
          </a:xfrm>
          <a:prstGeom prst="rect">
            <a:avLst/>
          </a:prstGeom>
          <a:noFill/>
          <a:ln w="9525">
            <a:noFill/>
            <a:miter lim="800000"/>
            <a:headEnd/>
            <a:tailEnd/>
          </a:ln>
        </p:spPr>
        <p:txBody>
          <a:bodyPr wrap="none" lIns="0" tIns="0" rIns="0" bIns="0">
            <a:spAutoFit/>
          </a:bodyPr>
          <a:lstStyle/>
          <a:p>
            <a:r>
              <a:rPr lang="es-ES" sz="1000">
                <a:solidFill>
                  <a:srgbClr val="006600"/>
                </a:solidFill>
              </a:rPr>
              <a:t>37.</a:t>
            </a:r>
            <a:endParaRPr lang="es-ES"/>
          </a:p>
        </p:txBody>
      </p:sp>
      <p:sp>
        <p:nvSpPr>
          <p:cNvPr id="168047" name="Rectangle 111"/>
          <p:cNvSpPr>
            <a:spLocks noChangeArrowheads="1"/>
          </p:cNvSpPr>
          <p:nvPr/>
        </p:nvSpPr>
        <p:spPr bwMode="auto">
          <a:xfrm>
            <a:off x="2606675" y="462915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48" name="Rectangle 112"/>
          <p:cNvSpPr>
            <a:spLocks noChangeArrowheads="1"/>
          </p:cNvSpPr>
          <p:nvPr/>
        </p:nvSpPr>
        <p:spPr bwMode="auto">
          <a:xfrm>
            <a:off x="2698750" y="4630738"/>
            <a:ext cx="2228850"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PONTIFICIA UNIVERSIDAD JAVERIA</a:t>
            </a:r>
            <a:endParaRPr lang="es-ES"/>
          </a:p>
        </p:txBody>
      </p:sp>
      <p:sp>
        <p:nvSpPr>
          <p:cNvPr id="168049" name="Rectangle 113"/>
          <p:cNvSpPr>
            <a:spLocks noChangeArrowheads="1"/>
          </p:cNvSpPr>
          <p:nvPr/>
        </p:nvSpPr>
        <p:spPr bwMode="auto">
          <a:xfrm>
            <a:off x="6702425" y="4630738"/>
            <a:ext cx="266700" cy="168275"/>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NA </a:t>
            </a:r>
            <a:endParaRPr lang="es-ES"/>
          </a:p>
        </p:txBody>
      </p:sp>
      <p:sp>
        <p:nvSpPr>
          <p:cNvPr id="168050" name="Rectangle 114"/>
          <p:cNvSpPr>
            <a:spLocks noChangeArrowheads="1"/>
          </p:cNvSpPr>
          <p:nvPr/>
        </p:nvSpPr>
        <p:spPr bwMode="auto">
          <a:xfrm>
            <a:off x="2698750" y="4752975"/>
            <a:ext cx="4175125" cy="9525"/>
          </a:xfrm>
          <a:prstGeom prst="rect">
            <a:avLst/>
          </a:prstGeom>
          <a:solidFill>
            <a:srgbClr val="0000FF"/>
          </a:solidFill>
          <a:ln w="9525">
            <a:noFill/>
            <a:miter lim="800000"/>
            <a:headEnd/>
            <a:tailEnd/>
          </a:ln>
        </p:spPr>
        <p:txBody>
          <a:bodyPr/>
          <a:lstStyle/>
          <a:p>
            <a:endParaRPr lang="es-ES"/>
          </a:p>
        </p:txBody>
      </p:sp>
      <p:sp>
        <p:nvSpPr>
          <p:cNvPr id="168051" name="Rectangle 115"/>
          <p:cNvSpPr>
            <a:spLocks noChangeArrowheads="1"/>
          </p:cNvSpPr>
          <p:nvPr/>
        </p:nvSpPr>
        <p:spPr bwMode="auto">
          <a:xfrm>
            <a:off x="6907213" y="4630738"/>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52" name="Rectangle 116"/>
          <p:cNvSpPr>
            <a:spLocks noChangeArrowheads="1"/>
          </p:cNvSpPr>
          <p:nvPr/>
        </p:nvSpPr>
        <p:spPr bwMode="auto">
          <a:xfrm>
            <a:off x="2687638" y="4767263"/>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53" name="Rectangle 117"/>
          <p:cNvSpPr>
            <a:spLocks noChangeArrowheads="1"/>
          </p:cNvSpPr>
          <p:nvPr/>
        </p:nvSpPr>
        <p:spPr bwMode="auto">
          <a:xfrm>
            <a:off x="2790825" y="4772025"/>
            <a:ext cx="42576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que la “atención individual” puede estar diferenciada entre aquella de tipo </a:t>
            </a:r>
            <a:endParaRPr lang="es-ES"/>
          </a:p>
        </p:txBody>
      </p:sp>
      <p:sp>
        <p:nvSpPr>
          <p:cNvPr id="168054" name="Rectangle 118"/>
          <p:cNvSpPr>
            <a:spLocks noChangeArrowheads="1"/>
          </p:cNvSpPr>
          <p:nvPr/>
        </p:nvSpPr>
        <p:spPr bwMode="auto">
          <a:xfrm>
            <a:off x="2687638" y="4908550"/>
            <a:ext cx="717550"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académico</a:t>
            </a:r>
            <a:endParaRPr lang="es-ES"/>
          </a:p>
        </p:txBody>
      </p:sp>
      <p:sp>
        <p:nvSpPr>
          <p:cNvPr id="168055" name="Rectangle 119"/>
          <p:cNvSpPr>
            <a:spLocks noChangeArrowheads="1"/>
          </p:cNvSpPr>
          <p:nvPr/>
        </p:nvSpPr>
        <p:spPr bwMode="auto">
          <a:xfrm>
            <a:off x="3324225" y="4913313"/>
            <a:ext cx="29527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es </a:t>
            </a:r>
            <a:endParaRPr lang="es-ES"/>
          </a:p>
        </p:txBody>
      </p:sp>
      <p:sp>
        <p:nvSpPr>
          <p:cNvPr id="168056" name="Rectangle 120"/>
          <p:cNvSpPr>
            <a:spLocks noChangeArrowheads="1"/>
          </p:cNvSpPr>
          <p:nvPr/>
        </p:nvSpPr>
        <p:spPr bwMode="auto">
          <a:xfrm>
            <a:off x="3590925" y="4908550"/>
            <a:ext cx="166688"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57" name="Rectangle 121"/>
          <p:cNvSpPr>
            <a:spLocks noChangeArrowheads="1"/>
          </p:cNvSpPr>
          <p:nvPr/>
        </p:nvSpPr>
        <p:spPr bwMode="auto">
          <a:xfrm>
            <a:off x="3695700" y="4913313"/>
            <a:ext cx="238125"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Al </a:t>
            </a:r>
            <a:endParaRPr lang="es-ES"/>
          </a:p>
        </p:txBody>
      </p:sp>
      <p:sp>
        <p:nvSpPr>
          <p:cNvPr id="168058" name="Rectangle 122"/>
          <p:cNvSpPr>
            <a:spLocks noChangeArrowheads="1"/>
          </p:cNvSpPr>
          <p:nvPr/>
        </p:nvSpPr>
        <p:spPr bwMode="auto">
          <a:xfrm>
            <a:off x="3908425" y="4908550"/>
            <a:ext cx="681038"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Consejero</a:t>
            </a:r>
            <a:endParaRPr lang="es-ES"/>
          </a:p>
        </p:txBody>
      </p:sp>
      <p:sp>
        <p:nvSpPr>
          <p:cNvPr id="168059" name="Rectangle 123"/>
          <p:cNvSpPr>
            <a:spLocks noChangeArrowheads="1"/>
          </p:cNvSpPr>
          <p:nvPr/>
        </p:nvSpPr>
        <p:spPr bwMode="auto">
          <a:xfrm>
            <a:off x="4510088" y="4913313"/>
            <a:ext cx="24209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le corresponde hacer un seguimiento del </a:t>
            </a:r>
            <a:endParaRPr lang="es-ES"/>
          </a:p>
        </p:txBody>
      </p:sp>
      <p:sp>
        <p:nvSpPr>
          <p:cNvPr id="168060" name="Rectangle 124"/>
          <p:cNvSpPr>
            <a:spLocks noChangeArrowheads="1"/>
          </p:cNvSpPr>
          <p:nvPr/>
        </p:nvSpPr>
        <p:spPr bwMode="auto">
          <a:xfrm>
            <a:off x="2687638" y="5054600"/>
            <a:ext cx="78263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proceso a lo </a:t>
            </a:r>
            <a:endParaRPr lang="es-ES"/>
          </a:p>
        </p:txBody>
      </p:sp>
      <p:sp>
        <p:nvSpPr>
          <p:cNvPr id="168061" name="Rectangle 125"/>
          <p:cNvSpPr>
            <a:spLocks noChangeArrowheads="1"/>
          </p:cNvSpPr>
          <p:nvPr/>
        </p:nvSpPr>
        <p:spPr bwMode="auto">
          <a:xfrm>
            <a:off x="6770688" y="5051425"/>
            <a:ext cx="166687" cy="171450"/>
          </a:xfrm>
          <a:prstGeom prst="rect">
            <a:avLst/>
          </a:prstGeom>
          <a:noFill/>
          <a:ln w="9525">
            <a:noFill/>
            <a:miter lim="800000"/>
            <a:headEnd/>
            <a:tailEnd/>
          </a:ln>
        </p:spPr>
        <p:txBody>
          <a:bodyPr wrap="none" lIns="0" tIns="0" rIns="0" bIns="0">
            <a:spAutoFit/>
          </a:bodyPr>
          <a:lstStyle/>
          <a:p>
            <a:r>
              <a:rPr lang="es-ES" sz="1000" b="1">
                <a:solidFill>
                  <a:srgbClr val="000000"/>
                </a:solidFill>
                <a:latin typeface="Arial" charset="0"/>
              </a:rPr>
              <a:t>...</a:t>
            </a:r>
            <a:endParaRPr lang="es-ES"/>
          </a:p>
        </p:txBody>
      </p:sp>
      <p:sp>
        <p:nvSpPr>
          <p:cNvPr id="168062" name="Rectangle 126"/>
          <p:cNvSpPr>
            <a:spLocks noChangeArrowheads="1"/>
          </p:cNvSpPr>
          <p:nvPr/>
        </p:nvSpPr>
        <p:spPr bwMode="auto">
          <a:xfrm>
            <a:off x="6873875" y="5054600"/>
            <a:ext cx="90488"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63" name="Rectangle 127"/>
          <p:cNvSpPr>
            <a:spLocks noChangeArrowheads="1"/>
          </p:cNvSpPr>
          <p:nvPr/>
        </p:nvSpPr>
        <p:spPr bwMode="auto">
          <a:xfrm>
            <a:off x="6907213" y="5054600"/>
            <a:ext cx="90487" cy="168275"/>
          </a:xfrm>
          <a:prstGeom prst="rect">
            <a:avLst/>
          </a:prstGeom>
          <a:noFill/>
          <a:ln w="9525">
            <a:noFill/>
            <a:miter lim="800000"/>
            <a:headEnd/>
            <a:tailEnd/>
          </a:ln>
        </p:spPr>
        <p:txBody>
          <a:bodyPr wrap="none" lIns="0" tIns="0" rIns="0" bIns="0">
            <a:spAutoFit/>
          </a:bodyPr>
          <a:lstStyle/>
          <a:p>
            <a:r>
              <a:rPr lang="es-ES" sz="1000">
                <a:solidFill>
                  <a:srgbClr val="000000"/>
                </a:solidFill>
                <a:latin typeface="Arial" charset="0"/>
              </a:rPr>
              <a:t> </a:t>
            </a:r>
            <a:endParaRPr lang="es-ES"/>
          </a:p>
        </p:txBody>
      </p:sp>
      <p:sp>
        <p:nvSpPr>
          <p:cNvPr id="168064" name="Rectangle 128"/>
          <p:cNvSpPr>
            <a:spLocks noChangeArrowheads="1"/>
          </p:cNvSpPr>
          <p:nvPr/>
        </p:nvSpPr>
        <p:spPr bwMode="auto">
          <a:xfrm>
            <a:off x="2687638" y="5195888"/>
            <a:ext cx="4183062"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http://www.javeriana.edu.co/Facultades/Ciencias/fantasia/con_lversion.doc</a:t>
            </a:r>
            <a:endParaRPr lang="es-ES"/>
          </a:p>
        </p:txBody>
      </p:sp>
      <p:sp>
        <p:nvSpPr>
          <p:cNvPr id="168065" name="Rectangle 129"/>
          <p:cNvSpPr>
            <a:spLocks noChangeArrowheads="1"/>
          </p:cNvSpPr>
          <p:nvPr/>
        </p:nvSpPr>
        <p:spPr bwMode="auto">
          <a:xfrm>
            <a:off x="2687638" y="5319713"/>
            <a:ext cx="4075112" cy="7937"/>
          </a:xfrm>
          <a:prstGeom prst="rect">
            <a:avLst/>
          </a:prstGeom>
          <a:solidFill>
            <a:srgbClr val="0000FF"/>
          </a:solidFill>
          <a:ln w="9525">
            <a:noFill/>
            <a:miter lim="800000"/>
            <a:headEnd/>
            <a:tailEnd/>
          </a:ln>
        </p:spPr>
        <p:txBody>
          <a:bodyPr/>
          <a:lstStyle/>
          <a:p>
            <a:endParaRPr lang="es-ES"/>
          </a:p>
        </p:txBody>
      </p:sp>
      <p:sp>
        <p:nvSpPr>
          <p:cNvPr id="168066" name="Rectangle 130"/>
          <p:cNvSpPr>
            <a:spLocks noChangeArrowheads="1"/>
          </p:cNvSpPr>
          <p:nvPr/>
        </p:nvSpPr>
        <p:spPr bwMode="auto">
          <a:xfrm>
            <a:off x="6762750" y="5195888"/>
            <a:ext cx="90488" cy="168275"/>
          </a:xfrm>
          <a:prstGeom prst="rect">
            <a:avLst/>
          </a:prstGeom>
          <a:noFill/>
          <a:ln w="9525">
            <a:noFill/>
            <a:miter lim="800000"/>
            <a:headEnd/>
            <a:tailEnd/>
          </a:ln>
        </p:spPr>
        <p:txBody>
          <a:bodyPr wrap="none" lIns="0" tIns="0" rIns="0" bIns="0">
            <a:spAutoFit/>
          </a:bodyPr>
          <a:lstStyle/>
          <a:p>
            <a:r>
              <a:rPr lang="es-ES" sz="1000">
                <a:solidFill>
                  <a:srgbClr val="006600"/>
                </a:solidFill>
                <a:latin typeface="Arial" charset="0"/>
              </a:rPr>
              <a:t> </a:t>
            </a:r>
            <a:endParaRPr lang="es-ES"/>
          </a:p>
        </p:txBody>
      </p:sp>
      <p:sp>
        <p:nvSpPr>
          <p:cNvPr id="168067" name="Rectangle 131"/>
          <p:cNvSpPr>
            <a:spLocks noChangeArrowheads="1"/>
          </p:cNvSpPr>
          <p:nvPr/>
        </p:nvSpPr>
        <p:spPr bwMode="auto">
          <a:xfrm>
            <a:off x="6797675" y="51958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68" name="Rectangle 132"/>
          <p:cNvSpPr>
            <a:spLocks noChangeArrowheads="1"/>
          </p:cNvSpPr>
          <p:nvPr/>
        </p:nvSpPr>
        <p:spPr bwMode="auto">
          <a:xfrm>
            <a:off x="2514600" y="5335588"/>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69" name="Rectangle 133"/>
          <p:cNvSpPr>
            <a:spLocks noChangeArrowheads="1"/>
          </p:cNvSpPr>
          <p:nvPr/>
        </p:nvSpPr>
        <p:spPr bwMode="auto">
          <a:xfrm>
            <a:off x="2514600" y="5478463"/>
            <a:ext cx="127000" cy="152400"/>
          </a:xfrm>
          <a:prstGeom prst="rect">
            <a:avLst/>
          </a:prstGeom>
          <a:noFill/>
          <a:ln w="9525">
            <a:noFill/>
            <a:miter lim="800000"/>
            <a:headEnd/>
            <a:tailEnd/>
          </a:ln>
        </p:spPr>
        <p:txBody>
          <a:bodyPr wrap="none" lIns="0" tIns="0" rIns="0" bIns="0">
            <a:spAutoFit/>
          </a:bodyPr>
          <a:lstStyle/>
          <a:p>
            <a:r>
              <a:rPr lang="es-ES" sz="1000">
                <a:solidFill>
                  <a:srgbClr val="000000"/>
                </a:solidFill>
              </a:rPr>
              <a:t>38</a:t>
            </a:r>
            <a:endParaRPr lang="es-ES"/>
          </a:p>
        </p:txBody>
      </p:sp>
      <p:sp>
        <p:nvSpPr>
          <p:cNvPr id="168070" name="Rectangle 134"/>
          <p:cNvSpPr>
            <a:spLocks noChangeArrowheads="1"/>
          </p:cNvSpPr>
          <p:nvPr/>
        </p:nvSpPr>
        <p:spPr bwMode="auto">
          <a:xfrm>
            <a:off x="2606675" y="54784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71" name="Rectangle 135"/>
          <p:cNvSpPr>
            <a:spLocks noChangeArrowheads="1"/>
          </p:cNvSpPr>
          <p:nvPr/>
        </p:nvSpPr>
        <p:spPr bwMode="auto">
          <a:xfrm>
            <a:off x="2698750" y="5478463"/>
            <a:ext cx="2751138" cy="152400"/>
          </a:xfrm>
          <a:prstGeom prst="rect">
            <a:avLst/>
          </a:prstGeom>
          <a:noFill/>
          <a:ln w="9525">
            <a:noFill/>
            <a:miter lim="800000"/>
            <a:headEnd/>
            <a:tailEnd/>
          </a:ln>
        </p:spPr>
        <p:txBody>
          <a:bodyPr wrap="none" lIns="0" tIns="0" rIns="0" bIns="0">
            <a:spAutoFit/>
          </a:bodyPr>
          <a:lstStyle/>
          <a:p>
            <a:r>
              <a:rPr lang="es-ES" sz="1000">
                <a:solidFill>
                  <a:srgbClr val="0000FF"/>
                </a:solidFill>
                <a:latin typeface="Arial" charset="0"/>
              </a:rPr>
              <a:t>Bienvenidos a Pacific Western University (PWU) </a:t>
            </a:r>
            <a:endParaRPr lang="es-ES"/>
          </a:p>
        </p:txBody>
      </p:sp>
      <p:sp>
        <p:nvSpPr>
          <p:cNvPr id="168072" name="Rectangle 136"/>
          <p:cNvSpPr>
            <a:spLocks noChangeArrowheads="1"/>
          </p:cNvSpPr>
          <p:nvPr/>
        </p:nvSpPr>
        <p:spPr bwMode="auto">
          <a:xfrm>
            <a:off x="2698750" y="5602288"/>
            <a:ext cx="4175125" cy="9525"/>
          </a:xfrm>
          <a:prstGeom prst="rect">
            <a:avLst/>
          </a:prstGeom>
          <a:solidFill>
            <a:srgbClr val="0000FF"/>
          </a:solidFill>
          <a:ln w="9525">
            <a:noFill/>
            <a:miter lim="800000"/>
            <a:headEnd/>
            <a:tailEnd/>
          </a:ln>
        </p:spPr>
        <p:txBody>
          <a:bodyPr/>
          <a:lstStyle/>
          <a:p>
            <a:endParaRPr lang="es-ES"/>
          </a:p>
        </p:txBody>
      </p:sp>
      <p:sp>
        <p:nvSpPr>
          <p:cNvPr id="168073" name="Rectangle 137"/>
          <p:cNvSpPr>
            <a:spLocks noChangeArrowheads="1"/>
          </p:cNvSpPr>
          <p:nvPr/>
        </p:nvSpPr>
        <p:spPr bwMode="auto">
          <a:xfrm>
            <a:off x="6907213" y="547846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74" name="Rectangle 138"/>
          <p:cNvSpPr>
            <a:spLocks noChangeArrowheads="1"/>
          </p:cNvSpPr>
          <p:nvPr/>
        </p:nvSpPr>
        <p:spPr bwMode="auto">
          <a:xfrm>
            <a:off x="2687638" y="5618163"/>
            <a:ext cx="150812" cy="171450"/>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8075" name="Rectangle 139"/>
          <p:cNvSpPr>
            <a:spLocks noChangeArrowheads="1"/>
          </p:cNvSpPr>
          <p:nvPr/>
        </p:nvSpPr>
        <p:spPr bwMode="auto">
          <a:xfrm>
            <a:off x="2779713" y="5619750"/>
            <a:ext cx="1836737" cy="171450"/>
          </a:xfrm>
          <a:prstGeom prst="rect">
            <a:avLst/>
          </a:prstGeom>
          <a:noFill/>
          <a:ln w="9525">
            <a:noFill/>
            <a:miter lim="800000"/>
            <a:headEnd/>
            <a:tailEnd/>
          </a:ln>
        </p:spPr>
        <p:txBody>
          <a:bodyPr wrap="none" lIns="0" tIns="0" rIns="0" bIns="0">
            <a:spAutoFit/>
          </a:bodyPr>
          <a:lstStyle/>
          <a:p>
            <a:r>
              <a:rPr lang="es-ES" sz="1000">
                <a:solidFill>
                  <a:srgbClr val="000000"/>
                </a:solidFill>
              </a:rPr>
              <a:t> Cada estudiante tiene asignado un </a:t>
            </a:r>
            <a:endParaRPr lang="es-ES"/>
          </a:p>
        </p:txBody>
      </p:sp>
      <p:sp>
        <p:nvSpPr>
          <p:cNvPr id="168076" name="Rectangle 140"/>
          <p:cNvSpPr>
            <a:spLocks noChangeArrowheads="1"/>
          </p:cNvSpPr>
          <p:nvPr/>
        </p:nvSpPr>
        <p:spPr bwMode="auto">
          <a:xfrm>
            <a:off x="4570413" y="5618163"/>
            <a:ext cx="566737" cy="171450"/>
          </a:xfrm>
          <a:prstGeom prst="rect">
            <a:avLst/>
          </a:prstGeom>
          <a:noFill/>
          <a:ln w="9525">
            <a:noFill/>
            <a:miter lim="800000"/>
            <a:headEnd/>
            <a:tailEnd/>
          </a:ln>
        </p:spPr>
        <p:txBody>
          <a:bodyPr wrap="none" lIns="0" tIns="0" rIns="0" bIns="0">
            <a:spAutoFit/>
          </a:bodyPr>
          <a:lstStyle/>
          <a:p>
            <a:r>
              <a:rPr lang="es-ES" sz="1000" b="1">
                <a:solidFill>
                  <a:srgbClr val="000000"/>
                </a:solidFill>
              </a:rPr>
              <a:t>consejero</a:t>
            </a:r>
            <a:endParaRPr lang="es-ES"/>
          </a:p>
        </p:txBody>
      </p:sp>
      <p:sp>
        <p:nvSpPr>
          <p:cNvPr id="168077" name="Rectangle 141"/>
          <p:cNvSpPr>
            <a:spLocks noChangeArrowheads="1"/>
          </p:cNvSpPr>
          <p:nvPr/>
        </p:nvSpPr>
        <p:spPr bwMode="auto">
          <a:xfrm>
            <a:off x="5070475" y="5619750"/>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78" name="Rectangle 142"/>
          <p:cNvSpPr>
            <a:spLocks noChangeArrowheads="1"/>
          </p:cNvSpPr>
          <p:nvPr/>
        </p:nvSpPr>
        <p:spPr bwMode="auto">
          <a:xfrm>
            <a:off x="5110163" y="5618163"/>
            <a:ext cx="623887" cy="171450"/>
          </a:xfrm>
          <a:prstGeom prst="rect">
            <a:avLst/>
          </a:prstGeom>
          <a:noFill/>
          <a:ln w="9525">
            <a:noFill/>
            <a:miter lim="800000"/>
            <a:headEnd/>
            <a:tailEnd/>
          </a:ln>
        </p:spPr>
        <p:txBody>
          <a:bodyPr wrap="none" lIns="0" tIns="0" rIns="0" bIns="0">
            <a:spAutoFit/>
          </a:bodyPr>
          <a:lstStyle/>
          <a:p>
            <a:r>
              <a:rPr lang="es-ES" sz="1000" b="1">
                <a:solidFill>
                  <a:srgbClr val="000000"/>
                </a:solidFill>
              </a:rPr>
              <a:t>académico</a:t>
            </a:r>
            <a:endParaRPr lang="es-ES"/>
          </a:p>
        </p:txBody>
      </p:sp>
      <p:sp>
        <p:nvSpPr>
          <p:cNvPr id="168079" name="Rectangle 143"/>
          <p:cNvSpPr>
            <a:spLocks noChangeArrowheads="1"/>
          </p:cNvSpPr>
          <p:nvPr/>
        </p:nvSpPr>
        <p:spPr bwMode="auto">
          <a:xfrm>
            <a:off x="5664200" y="5619750"/>
            <a:ext cx="1273175" cy="171450"/>
          </a:xfrm>
          <a:prstGeom prst="rect">
            <a:avLst/>
          </a:prstGeom>
          <a:noFill/>
          <a:ln w="9525">
            <a:noFill/>
            <a:miter lim="800000"/>
            <a:headEnd/>
            <a:tailEnd/>
          </a:ln>
        </p:spPr>
        <p:txBody>
          <a:bodyPr wrap="none" lIns="0" tIns="0" rIns="0" bIns="0">
            <a:spAutoFit/>
          </a:bodyPr>
          <a:lstStyle/>
          <a:p>
            <a:r>
              <a:rPr lang="es-ES" sz="1000">
                <a:solidFill>
                  <a:srgbClr val="000000"/>
                </a:solidFill>
              </a:rPr>
              <a:t> (y a veces más de uno) </a:t>
            </a:r>
            <a:endParaRPr lang="es-ES"/>
          </a:p>
        </p:txBody>
      </p:sp>
      <p:sp>
        <p:nvSpPr>
          <p:cNvPr id="168080" name="Rectangle 144"/>
          <p:cNvSpPr>
            <a:spLocks noChangeArrowheads="1"/>
          </p:cNvSpPr>
          <p:nvPr/>
        </p:nvSpPr>
        <p:spPr bwMode="auto">
          <a:xfrm>
            <a:off x="2687638" y="5761038"/>
            <a:ext cx="233362" cy="171450"/>
          </a:xfrm>
          <a:prstGeom prst="rect">
            <a:avLst/>
          </a:prstGeom>
          <a:noFill/>
          <a:ln w="9525">
            <a:noFill/>
            <a:miter lim="800000"/>
            <a:headEnd/>
            <a:tailEnd/>
          </a:ln>
        </p:spPr>
        <p:txBody>
          <a:bodyPr wrap="none" lIns="0" tIns="0" rIns="0" bIns="0">
            <a:spAutoFit/>
          </a:bodyPr>
          <a:lstStyle/>
          <a:p>
            <a:r>
              <a:rPr lang="es-ES" sz="1000">
                <a:solidFill>
                  <a:srgbClr val="000000"/>
                </a:solidFill>
              </a:rPr>
              <a:t>que</a:t>
            </a:r>
            <a:endParaRPr lang="es-ES"/>
          </a:p>
        </p:txBody>
      </p:sp>
      <p:sp>
        <p:nvSpPr>
          <p:cNvPr id="168081" name="Rectangle 145"/>
          <p:cNvSpPr>
            <a:spLocks noChangeArrowheads="1"/>
          </p:cNvSpPr>
          <p:nvPr/>
        </p:nvSpPr>
        <p:spPr bwMode="auto">
          <a:xfrm>
            <a:off x="2865438" y="5761038"/>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82" name="Rectangle 146"/>
          <p:cNvSpPr>
            <a:spLocks noChangeArrowheads="1"/>
          </p:cNvSpPr>
          <p:nvPr/>
        </p:nvSpPr>
        <p:spPr bwMode="auto">
          <a:xfrm>
            <a:off x="2687638" y="5902325"/>
            <a:ext cx="3729037" cy="171450"/>
          </a:xfrm>
          <a:prstGeom prst="rect">
            <a:avLst/>
          </a:prstGeom>
          <a:noFill/>
          <a:ln w="9525">
            <a:noFill/>
            <a:miter lim="800000"/>
            <a:headEnd/>
            <a:tailEnd/>
          </a:ln>
        </p:spPr>
        <p:txBody>
          <a:bodyPr wrap="none" lIns="0" tIns="0" rIns="0" bIns="0">
            <a:spAutoFit/>
          </a:bodyPr>
          <a:lstStyle/>
          <a:p>
            <a:r>
              <a:rPr lang="es-ES" sz="1000">
                <a:solidFill>
                  <a:srgbClr val="000000"/>
                </a:solidFill>
              </a:rPr>
              <a:t>está accesible ocho horas por día, cinco días a la semana y que posee un </a:t>
            </a:r>
            <a:endParaRPr lang="es-ES"/>
          </a:p>
        </p:txBody>
      </p:sp>
      <p:sp>
        <p:nvSpPr>
          <p:cNvPr id="168083" name="Rectangle 147"/>
          <p:cNvSpPr>
            <a:spLocks noChangeArrowheads="1"/>
          </p:cNvSpPr>
          <p:nvPr/>
        </p:nvSpPr>
        <p:spPr bwMode="auto">
          <a:xfrm>
            <a:off x="6780213" y="5900738"/>
            <a:ext cx="150812" cy="171450"/>
          </a:xfrm>
          <a:prstGeom prst="rect">
            <a:avLst/>
          </a:prstGeom>
          <a:noFill/>
          <a:ln w="9525">
            <a:noFill/>
            <a:miter lim="800000"/>
            <a:headEnd/>
            <a:tailEnd/>
          </a:ln>
        </p:spPr>
        <p:txBody>
          <a:bodyPr wrap="none" lIns="0" tIns="0" rIns="0" bIns="0">
            <a:spAutoFit/>
          </a:bodyPr>
          <a:lstStyle/>
          <a:p>
            <a:r>
              <a:rPr lang="es-ES" sz="1000" b="1">
                <a:solidFill>
                  <a:srgbClr val="000000"/>
                </a:solidFill>
              </a:rPr>
              <a:t>...</a:t>
            </a:r>
            <a:endParaRPr lang="es-ES"/>
          </a:p>
        </p:txBody>
      </p:sp>
      <p:sp>
        <p:nvSpPr>
          <p:cNvPr id="168084" name="Rectangle 148"/>
          <p:cNvSpPr>
            <a:spLocks noChangeArrowheads="1"/>
          </p:cNvSpPr>
          <p:nvPr/>
        </p:nvSpPr>
        <p:spPr bwMode="auto">
          <a:xfrm>
            <a:off x="6873875" y="59023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85" name="Rectangle 149"/>
          <p:cNvSpPr>
            <a:spLocks noChangeArrowheads="1"/>
          </p:cNvSpPr>
          <p:nvPr/>
        </p:nvSpPr>
        <p:spPr bwMode="auto">
          <a:xfrm>
            <a:off x="6904038" y="5902325"/>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86" name="Rectangle 150"/>
          <p:cNvSpPr>
            <a:spLocks noChangeArrowheads="1"/>
          </p:cNvSpPr>
          <p:nvPr/>
        </p:nvSpPr>
        <p:spPr bwMode="auto">
          <a:xfrm>
            <a:off x="2687638" y="6043613"/>
            <a:ext cx="857250" cy="152400"/>
          </a:xfrm>
          <a:prstGeom prst="rect">
            <a:avLst/>
          </a:prstGeom>
          <a:noFill/>
          <a:ln w="9525">
            <a:noFill/>
            <a:miter lim="800000"/>
            <a:headEnd/>
            <a:tailEnd/>
          </a:ln>
        </p:spPr>
        <p:txBody>
          <a:bodyPr wrap="none" lIns="0" tIns="0" rIns="0" bIns="0">
            <a:spAutoFit/>
          </a:bodyPr>
          <a:lstStyle/>
          <a:p>
            <a:r>
              <a:rPr lang="es-ES" sz="1000">
                <a:solidFill>
                  <a:srgbClr val="006600"/>
                </a:solidFill>
              </a:rPr>
              <a:t>http://www.open</a:t>
            </a:r>
            <a:endParaRPr lang="es-ES"/>
          </a:p>
        </p:txBody>
      </p:sp>
      <p:sp>
        <p:nvSpPr>
          <p:cNvPr id="168087" name="Rectangle 151"/>
          <p:cNvSpPr>
            <a:spLocks noChangeArrowheads="1"/>
          </p:cNvSpPr>
          <p:nvPr/>
        </p:nvSpPr>
        <p:spPr bwMode="auto">
          <a:xfrm>
            <a:off x="3517900" y="6043613"/>
            <a:ext cx="93663" cy="171450"/>
          </a:xfrm>
          <a:prstGeom prst="rect">
            <a:avLst/>
          </a:prstGeom>
          <a:noFill/>
          <a:ln w="9525">
            <a:noFill/>
            <a:miter lim="800000"/>
            <a:headEnd/>
            <a:tailEnd/>
          </a:ln>
        </p:spPr>
        <p:txBody>
          <a:bodyPr wrap="none" lIns="0" tIns="0" rIns="0" bIns="0">
            <a:spAutoFit/>
          </a:bodyPr>
          <a:lstStyle/>
          <a:p>
            <a:r>
              <a:rPr lang="es-ES" sz="1000">
                <a:solidFill>
                  <a:srgbClr val="006600"/>
                </a:solidFill>
              </a:rPr>
              <a:t>-</a:t>
            </a:r>
            <a:endParaRPr lang="es-ES"/>
          </a:p>
        </p:txBody>
      </p:sp>
      <p:sp>
        <p:nvSpPr>
          <p:cNvPr id="168088" name="Rectangle 152"/>
          <p:cNvSpPr>
            <a:spLocks noChangeArrowheads="1"/>
          </p:cNvSpPr>
          <p:nvPr/>
        </p:nvSpPr>
        <p:spPr bwMode="auto">
          <a:xfrm>
            <a:off x="3559175" y="6043613"/>
            <a:ext cx="1919288" cy="152400"/>
          </a:xfrm>
          <a:prstGeom prst="rect">
            <a:avLst/>
          </a:prstGeom>
          <a:noFill/>
          <a:ln w="9525">
            <a:noFill/>
            <a:miter lim="800000"/>
            <a:headEnd/>
            <a:tailEnd/>
          </a:ln>
        </p:spPr>
        <p:txBody>
          <a:bodyPr wrap="none" lIns="0" tIns="0" rIns="0" bIns="0">
            <a:spAutoFit/>
          </a:bodyPr>
          <a:lstStyle/>
          <a:p>
            <a:r>
              <a:rPr lang="es-ES" sz="1000">
                <a:solidFill>
                  <a:srgbClr val="006600"/>
                </a:solidFill>
              </a:rPr>
              <a:t>universities.com/pwu/pwu_home.htm</a:t>
            </a:r>
            <a:endParaRPr lang="es-ES"/>
          </a:p>
        </p:txBody>
      </p:sp>
      <p:sp>
        <p:nvSpPr>
          <p:cNvPr id="168089" name="Rectangle 153"/>
          <p:cNvSpPr>
            <a:spLocks noChangeArrowheads="1"/>
          </p:cNvSpPr>
          <p:nvPr/>
        </p:nvSpPr>
        <p:spPr bwMode="auto">
          <a:xfrm>
            <a:off x="5416550" y="6043613"/>
            <a:ext cx="147638"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
        <p:nvSpPr>
          <p:cNvPr id="168090" name="Rectangle 154"/>
          <p:cNvSpPr>
            <a:spLocks noChangeArrowheads="1"/>
          </p:cNvSpPr>
          <p:nvPr/>
        </p:nvSpPr>
        <p:spPr bwMode="auto">
          <a:xfrm>
            <a:off x="5508625" y="6043613"/>
            <a:ext cx="82550" cy="171450"/>
          </a:xfrm>
          <a:prstGeom prst="rect">
            <a:avLst/>
          </a:prstGeom>
          <a:noFill/>
          <a:ln w="9525">
            <a:noFill/>
            <a:miter lim="800000"/>
            <a:headEnd/>
            <a:tailEnd/>
          </a:ln>
        </p:spPr>
        <p:txBody>
          <a:bodyPr wrap="none" lIns="0" tIns="0" rIns="0" bIns="0">
            <a:spAutoFit/>
          </a:bodyPr>
          <a:lstStyle/>
          <a:p>
            <a:r>
              <a:rPr lang="es-ES" sz="1000">
                <a:solidFill>
                  <a:srgbClr val="000000"/>
                </a:solidFill>
              </a:rPr>
              <a:t> </a:t>
            </a:r>
            <a:endParaRPr lang="es-ES"/>
          </a:p>
        </p:txBody>
      </p:sp>
      <p:sp>
        <p:nvSpPr>
          <p:cNvPr id="168091" name="Rectangle 155"/>
          <p:cNvSpPr>
            <a:spLocks noChangeArrowheads="1"/>
          </p:cNvSpPr>
          <p:nvPr/>
        </p:nvSpPr>
        <p:spPr bwMode="auto">
          <a:xfrm>
            <a:off x="2514600" y="6184900"/>
            <a:ext cx="82550" cy="171450"/>
          </a:xfrm>
          <a:prstGeom prst="rect">
            <a:avLst/>
          </a:prstGeom>
          <a:noFill/>
          <a:ln w="9525">
            <a:noFill/>
            <a:miter lim="800000"/>
            <a:headEnd/>
            <a:tailEnd/>
          </a:ln>
        </p:spPr>
        <p:txBody>
          <a:bodyPr wrap="none" lIns="0" tIns="0" rIns="0" bIns="0">
            <a:spAutoFit/>
          </a:bodyPr>
          <a:lstStyle/>
          <a:p>
            <a:r>
              <a:rPr lang="es-ES" sz="1000">
                <a:solidFill>
                  <a:srgbClr val="006600"/>
                </a:solidFill>
              </a:rPr>
              <a:t> </a:t>
            </a:r>
            <a:endParaRPr lang="es-ES"/>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2590800" y="307975"/>
            <a:ext cx="139700" cy="168275"/>
          </a:xfrm>
          <a:prstGeom prst="rect">
            <a:avLst/>
          </a:prstGeom>
          <a:noFill/>
          <a:ln w="9525">
            <a:noFill/>
            <a:miter lim="800000"/>
            <a:headEnd/>
            <a:tailEnd/>
          </a:ln>
        </p:spPr>
        <p:txBody>
          <a:bodyPr wrap="none" lIns="0" tIns="0" rIns="0" bIns="0">
            <a:spAutoFit/>
          </a:bodyPr>
          <a:lstStyle/>
          <a:p>
            <a:r>
              <a:rPr lang="es-ES" sz="1100">
                <a:solidFill>
                  <a:srgbClr val="000000"/>
                </a:solidFill>
              </a:rPr>
              <a:t>39</a:t>
            </a:r>
            <a:endParaRPr lang="es-ES"/>
          </a:p>
        </p:txBody>
      </p:sp>
      <p:sp>
        <p:nvSpPr>
          <p:cNvPr id="168965" name="Rectangle 5"/>
          <p:cNvSpPr>
            <a:spLocks noChangeArrowheads="1"/>
          </p:cNvSpPr>
          <p:nvPr/>
        </p:nvSpPr>
        <p:spPr bwMode="auto">
          <a:xfrm>
            <a:off x="2690813" y="30797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8966" name="Rectangle 6"/>
          <p:cNvSpPr>
            <a:spLocks noChangeArrowheads="1"/>
          </p:cNvSpPr>
          <p:nvPr/>
        </p:nvSpPr>
        <p:spPr bwMode="auto">
          <a:xfrm>
            <a:off x="2790825" y="309563"/>
            <a:ext cx="708025" cy="168275"/>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Consejeria </a:t>
            </a:r>
            <a:endParaRPr lang="es-ES"/>
          </a:p>
        </p:txBody>
      </p:sp>
      <p:sp>
        <p:nvSpPr>
          <p:cNvPr id="168967" name="Rectangle 7"/>
          <p:cNvSpPr>
            <a:spLocks noChangeArrowheads="1"/>
          </p:cNvSpPr>
          <p:nvPr/>
        </p:nvSpPr>
        <p:spPr bwMode="auto">
          <a:xfrm>
            <a:off x="2790825" y="442913"/>
            <a:ext cx="641350" cy="9525"/>
          </a:xfrm>
          <a:prstGeom prst="rect">
            <a:avLst/>
          </a:prstGeom>
          <a:solidFill>
            <a:srgbClr val="0000FF"/>
          </a:solidFill>
          <a:ln w="9525">
            <a:noFill/>
            <a:miter lim="800000"/>
            <a:headEnd/>
            <a:tailEnd/>
          </a:ln>
        </p:spPr>
        <p:txBody>
          <a:bodyPr/>
          <a:lstStyle/>
          <a:p>
            <a:endParaRPr lang="es-ES"/>
          </a:p>
        </p:txBody>
      </p:sp>
      <p:sp>
        <p:nvSpPr>
          <p:cNvPr id="168968" name="Rectangle 8"/>
          <p:cNvSpPr>
            <a:spLocks noChangeArrowheads="1"/>
          </p:cNvSpPr>
          <p:nvPr/>
        </p:nvSpPr>
        <p:spPr bwMode="auto">
          <a:xfrm>
            <a:off x="3470275" y="309563"/>
            <a:ext cx="100013"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8969" name="Rectangle 9"/>
          <p:cNvSpPr>
            <a:spLocks noChangeArrowheads="1"/>
          </p:cNvSpPr>
          <p:nvPr/>
        </p:nvSpPr>
        <p:spPr bwMode="auto">
          <a:xfrm>
            <a:off x="2779713" y="458788"/>
            <a:ext cx="184150" cy="188912"/>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t>
            </a:r>
            <a:endParaRPr lang="es-ES"/>
          </a:p>
        </p:txBody>
      </p:sp>
      <p:sp>
        <p:nvSpPr>
          <p:cNvPr id="168970" name="Rectangle 10"/>
          <p:cNvSpPr>
            <a:spLocks noChangeArrowheads="1"/>
          </p:cNvSpPr>
          <p:nvPr/>
        </p:nvSpPr>
        <p:spPr bwMode="auto">
          <a:xfrm>
            <a:off x="2892425" y="463550"/>
            <a:ext cx="1516063" cy="168275"/>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Evaluaciones mensuale</a:t>
            </a:r>
            <a:endParaRPr lang="es-ES"/>
          </a:p>
        </p:txBody>
      </p:sp>
      <p:sp>
        <p:nvSpPr>
          <p:cNvPr id="168971" name="Rectangle 11"/>
          <p:cNvSpPr>
            <a:spLocks noChangeArrowheads="1"/>
          </p:cNvSpPr>
          <p:nvPr/>
        </p:nvSpPr>
        <p:spPr bwMode="auto">
          <a:xfrm>
            <a:off x="4433888" y="463550"/>
            <a:ext cx="2859087"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s para discutir tu progreso personal, familiar, </a:t>
            </a:r>
            <a:endParaRPr lang="es-ES"/>
          </a:p>
        </p:txBody>
      </p:sp>
      <p:sp>
        <p:nvSpPr>
          <p:cNvPr id="168972" name="Rectangle 12"/>
          <p:cNvSpPr>
            <a:spLocks noChangeArrowheads="1"/>
          </p:cNvSpPr>
          <p:nvPr/>
        </p:nvSpPr>
        <p:spPr bwMode="auto">
          <a:xfrm>
            <a:off x="2779713" y="612775"/>
            <a:ext cx="790575" cy="188913"/>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académico</a:t>
            </a:r>
            <a:endParaRPr lang="es-ES"/>
          </a:p>
        </p:txBody>
      </p:sp>
      <p:sp>
        <p:nvSpPr>
          <p:cNvPr id="168973" name="Rectangle 13"/>
          <p:cNvSpPr>
            <a:spLocks noChangeArrowheads="1"/>
          </p:cNvSpPr>
          <p:nvPr/>
        </p:nvSpPr>
        <p:spPr bwMode="auto">
          <a:xfrm>
            <a:off x="3475038" y="617538"/>
            <a:ext cx="2908300"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y vocacional. Es importante que consultes tu </a:t>
            </a:r>
            <a:endParaRPr lang="es-ES"/>
          </a:p>
        </p:txBody>
      </p:sp>
      <p:sp>
        <p:nvSpPr>
          <p:cNvPr id="168974" name="Rectangle 14"/>
          <p:cNvSpPr>
            <a:spLocks noChangeArrowheads="1"/>
          </p:cNvSpPr>
          <p:nvPr/>
        </p:nvSpPr>
        <p:spPr bwMode="auto">
          <a:xfrm>
            <a:off x="6384925" y="612775"/>
            <a:ext cx="727075" cy="188913"/>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consejero</a:t>
            </a:r>
            <a:endParaRPr lang="es-ES"/>
          </a:p>
        </p:txBody>
      </p:sp>
      <p:sp>
        <p:nvSpPr>
          <p:cNvPr id="168975" name="Rectangle 15"/>
          <p:cNvSpPr>
            <a:spLocks noChangeArrowheads="1"/>
          </p:cNvSpPr>
          <p:nvPr/>
        </p:nvSpPr>
        <p:spPr bwMode="auto">
          <a:xfrm>
            <a:off x="7018338" y="617538"/>
            <a:ext cx="419100"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para </a:t>
            </a:r>
            <a:endParaRPr lang="es-ES"/>
          </a:p>
        </p:txBody>
      </p:sp>
      <p:sp>
        <p:nvSpPr>
          <p:cNvPr id="168976" name="Rectangle 16"/>
          <p:cNvSpPr>
            <a:spLocks noChangeArrowheads="1"/>
          </p:cNvSpPr>
          <p:nvPr/>
        </p:nvSpPr>
        <p:spPr bwMode="auto">
          <a:xfrm>
            <a:off x="2779713" y="771525"/>
            <a:ext cx="1236662"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cada situación por </a:t>
            </a:r>
            <a:endParaRPr lang="es-ES"/>
          </a:p>
        </p:txBody>
      </p:sp>
      <p:sp>
        <p:nvSpPr>
          <p:cNvPr id="168977" name="Rectangle 17"/>
          <p:cNvSpPr>
            <a:spLocks noChangeArrowheads="1"/>
          </p:cNvSpPr>
          <p:nvPr/>
        </p:nvSpPr>
        <p:spPr bwMode="auto">
          <a:xfrm>
            <a:off x="7235825" y="768350"/>
            <a:ext cx="184150" cy="188913"/>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t>
            </a:r>
            <a:endParaRPr lang="es-ES"/>
          </a:p>
        </p:txBody>
      </p:sp>
      <p:sp>
        <p:nvSpPr>
          <p:cNvPr id="168978" name="Rectangle 18"/>
          <p:cNvSpPr>
            <a:spLocks noChangeArrowheads="1"/>
          </p:cNvSpPr>
          <p:nvPr/>
        </p:nvSpPr>
        <p:spPr bwMode="auto">
          <a:xfrm>
            <a:off x="7348538" y="771525"/>
            <a:ext cx="100012"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8979" name="Rectangle 19"/>
          <p:cNvSpPr>
            <a:spLocks noChangeArrowheads="1"/>
          </p:cNvSpPr>
          <p:nvPr/>
        </p:nvSpPr>
        <p:spPr bwMode="auto">
          <a:xfrm>
            <a:off x="7385050" y="771525"/>
            <a:ext cx="100013"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8980" name="Rectangle 20"/>
          <p:cNvSpPr>
            <a:spLocks noChangeArrowheads="1"/>
          </p:cNvSpPr>
          <p:nvPr/>
        </p:nvSpPr>
        <p:spPr bwMode="auto">
          <a:xfrm>
            <a:off x="2779713" y="925513"/>
            <a:ext cx="2665412" cy="168275"/>
          </a:xfrm>
          <a:prstGeom prst="rect">
            <a:avLst/>
          </a:prstGeom>
          <a:noFill/>
          <a:ln w="9525">
            <a:noFill/>
            <a:miter lim="800000"/>
            <a:headEnd/>
            <a:tailEnd/>
          </a:ln>
        </p:spPr>
        <p:txBody>
          <a:bodyPr wrap="none" lIns="0" tIns="0" rIns="0" bIns="0">
            <a:spAutoFit/>
          </a:bodyPr>
          <a:lstStyle/>
          <a:p>
            <a:r>
              <a:rPr lang="es-ES" sz="1100">
                <a:solidFill>
                  <a:srgbClr val="006600"/>
                </a:solidFill>
                <a:latin typeface="Arial" charset="0"/>
              </a:rPr>
              <a:t>http://home.coqui.net/domin/consejeria.htm</a:t>
            </a:r>
            <a:endParaRPr lang="es-ES"/>
          </a:p>
        </p:txBody>
      </p:sp>
      <p:sp>
        <p:nvSpPr>
          <p:cNvPr id="168981" name="Rectangle 21"/>
          <p:cNvSpPr>
            <a:spLocks noChangeArrowheads="1"/>
          </p:cNvSpPr>
          <p:nvPr/>
        </p:nvSpPr>
        <p:spPr bwMode="auto">
          <a:xfrm>
            <a:off x="5348288" y="925513"/>
            <a:ext cx="139700" cy="184150"/>
          </a:xfrm>
          <a:prstGeom prst="rect">
            <a:avLst/>
          </a:prstGeom>
          <a:noFill/>
          <a:ln w="9525">
            <a:noFill/>
            <a:miter lim="800000"/>
            <a:headEnd/>
            <a:tailEnd/>
          </a:ln>
        </p:spPr>
        <p:txBody>
          <a:bodyPr wrap="none" lIns="0" tIns="0" rIns="0" bIns="0">
            <a:spAutoFit/>
          </a:bodyPr>
          <a:lstStyle/>
          <a:p>
            <a:r>
              <a:rPr lang="es-ES" sz="1100">
                <a:solidFill>
                  <a:srgbClr val="006600"/>
                </a:solidFill>
                <a:latin typeface="Arial" charset="0"/>
              </a:rPr>
              <a:t>  </a:t>
            </a:r>
            <a:endParaRPr lang="es-ES"/>
          </a:p>
        </p:txBody>
      </p:sp>
      <p:sp>
        <p:nvSpPr>
          <p:cNvPr id="168982" name="Rectangle 22"/>
          <p:cNvSpPr>
            <a:spLocks noChangeArrowheads="1"/>
          </p:cNvSpPr>
          <p:nvPr/>
        </p:nvSpPr>
        <p:spPr bwMode="auto">
          <a:xfrm>
            <a:off x="5422900" y="925513"/>
            <a:ext cx="90488"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8983" name="Rectangle 23"/>
          <p:cNvSpPr>
            <a:spLocks noChangeArrowheads="1"/>
          </p:cNvSpPr>
          <p:nvPr/>
        </p:nvSpPr>
        <p:spPr bwMode="auto">
          <a:xfrm>
            <a:off x="5456238" y="925513"/>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8984" name="Rectangle 24"/>
          <p:cNvSpPr>
            <a:spLocks noChangeArrowheads="1"/>
          </p:cNvSpPr>
          <p:nvPr/>
        </p:nvSpPr>
        <p:spPr bwMode="auto">
          <a:xfrm>
            <a:off x="2590800" y="1079500"/>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8985" name="Rectangle 25"/>
          <p:cNvSpPr>
            <a:spLocks noChangeArrowheads="1"/>
          </p:cNvSpPr>
          <p:nvPr/>
        </p:nvSpPr>
        <p:spPr bwMode="auto">
          <a:xfrm>
            <a:off x="2590800" y="1235075"/>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40.</a:t>
            </a:r>
            <a:endParaRPr lang="es-ES"/>
          </a:p>
        </p:txBody>
      </p:sp>
      <p:sp>
        <p:nvSpPr>
          <p:cNvPr id="168986" name="Rectangle 26"/>
          <p:cNvSpPr>
            <a:spLocks noChangeArrowheads="1"/>
          </p:cNvSpPr>
          <p:nvPr/>
        </p:nvSpPr>
        <p:spPr bwMode="auto">
          <a:xfrm>
            <a:off x="2690813" y="123507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8987" name="Rectangle 27"/>
          <p:cNvSpPr>
            <a:spLocks noChangeArrowheads="1"/>
          </p:cNvSpPr>
          <p:nvPr/>
        </p:nvSpPr>
        <p:spPr bwMode="auto">
          <a:xfrm>
            <a:off x="2790825" y="1235075"/>
            <a:ext cx="161925"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U</a:t>
            </a:r>
            <a:endParaRPr lang="es-ES"/>
          </a:p>
        </p:txBody>
      </p:sp>
      <p:sp>
        <p:nvSpPr>
          <p:cNvPr id="168988" name="Rectangle 28"/>
          <p:cNvSpPr>
            <a:spLocks noChangeArrowheads="1"/>
          </p:cNvSpPr>
          <p:nvPr/>
        </p:nvSpPr>
        <p:spPr bwMode="auto">
          <a:xfrm>
            <a:off x="2887663" y="1235075"/>
            <a:ext cx="1085850" cy="168275"/>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ntitled Document </a:t>
            </a:r>
            <a:endParaRPr lang="es-ES"/>
          </a:p>
        </p:txBody>
      </p:sp>
      <p:sp>
        <p:nvSpPr>
          <p:cNvPr id="168989" name="Rectangle 29"/>
          <p:cNvSpPr>
            <a:spLocks noChangeArrowheads="1"/>
          </p:cNvSpPr>
          <p:nvPr/>
        </p:nvSpPr>
        <p:spPr bwMode="auto">
          <a:xfrm>
            <a:off x="2790825" y="1370013"/>
            <a:ext cx="4557713" cy="9525"/>
          </a:xfrm>
          <a:prstGeom prst="rect">
            <a:avLst/>
          </a:prstGeom>
          <a:solidFill>
            <a:srgbClr val="0000FF"/>
          </a:solidFill>
          <a:ln w="9525">
            <a:noFill/>
            <a:miter lim="800000"/>
            <a:headEnd/>
            <a:tailEnd/>
          </a:ln>
        </p:spPr>
        <p:txBody>
          <a:bodyPr/>
          <a:lstStyle/>
          <a:p>
            <a:endParaRPr lang="es-ES"/>
          </a:p>
        </p:txBody>
      </p:sp>
      <p:sp>
        <p:nvSpPr>
          <p:cNvPr id="168990" name="Rectangle 30"/>
          <p:cNvSpPr>
            <a:spLocks noChangeArrowheads="1"/>
          </p:cNvSpPr>
          <p:nvPr/>
        </p:nvSpPr>
        <p:spPr bwMode="auto">
          <a:xfrm>
            <a:off x="7385050" y="1235075"/>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8991" name="Rectangle 31"/>
          <p:cNvSpPr>
            <a:spLocks noChangeArrowheads="1"/>
          </p:cNvSpPr>
          <p:nvPr/>
        </p:nvSpPr>
        <p:spPr bwMode="auto">
          <a:xfrm>
            <a:off x="2779713" y="1385888"/>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8992" name="Rectangle 32"/>
          <p:cNvSpPr>
            <a:spLocks noChangeArrowheads="1"/>
          </p:cNvSpPr>
          <p:nvPr/>
        </p:nvSpPr>
        <p:spPr bwMode="auto">
          <a:xfrm>
            <a:off x="2881313" y="1389063"/>
            <a:ext cx="3689350" cy="187325"/>
          </a:xfrm>
          <a:prstGeom prst="rect">
            <a:avLst/>
          </a:prstGeom>
          <a:noFill/>
          <a:ln w="9525">
            <a:noFill/>
            <a:miter lim="800000"/>
            <a:headEnd/>
            <a:tailEnd/>
          </a:ln>
        </p:spPr>
        <p:txBody>
          <a:bodyPr wrap="none" lIns="0" tIns="0" rIns="0" bIns="0">
            <a:spAutoFit/>
          </a:bodyPr>
          <a:lstStyle/>
          <a:p>
            <a:r>
              <a:rPr lang="es-ES" sz="1100">
                <a:solidFill>
                  <a:srgbClr val="000000"/>
                </a:solidFill>
              </a:rPr>
              <a:t> SUPERVISION: Todos los estudiantes son supervisados por un </a:t>
            </a:r>
            <a:endParaRPr lang="es-ES"/>
          </a:p>
        </p:txBody>
      </p:sp>
      <p:sp>
        <p:nvSpPr>
          <p:cNvPr id="168993" name="Rectangle 33"/>
          <p:cNvSpPr>
            <a:spLocks noChangeArrowheads="1"/>
          </p:cNvSpPr>
          <p:nvPr/>
        </p:nvSpPr>
        <p:spPr bwMode="auto">
          <a:xfrm>
            <a:off x="6430963" y="1385888"/>
            <a:ext cx="62547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consejero</a:t>
            </a:r>
            <a:endParaRPr lang="es-ES"/>
          </a:p>
        </p:txBody>
      </p:sp>
      <p:sp>
        <p:nvSpPr>
          <p:cNvPr id="168994" name="Rectangle 34"/>
          <p:cNvSpPr>
            <a:spLocks noChangeArrowheads="1"/>
          </p:cNvSpPr>
          <p:nvPr/>
        </p:nvSpPr>
        <p:spPr bwMode="auto">
          <a:xfrm>
            <a:off x="6975475" y="1389063"/>
            <a:ext cx="469900" cy="187325"/>
          </a:xfrm>
          <a:prstGeom prst="rect">
            <a:avLst/>
          </a:prstGeom>
          <a:noFill/>
          <a:ln w="9525">
            <a:noFill/>
            <a:miter lim="800000"/>
            <a:headEnd/>
            <a:tailEnd/>
          </a:ln>
        </p:spPr>
        <p:txBody>
          <a:bodyPr wrap="none" lIns="0" tIns="0" rIns="0" bIns="0">
            <a:spAutoFit/>
          </a:bodyPr>
          <a:lstStyle/>
          <a:p>
            <a:r>
              <a:rPr lang="es-ES" sz="1100">
                <a:solidFill>
                  <a:srgbClr val="000000"/>
                </a:solidFill>
              </a:rPr>
              <a:t>, quien </a:t>
            </a:r>
            <a:endParaRPr lang="es-ES"/>
          </a:p>
        </p:txBody>
      </p:sp>
      <p:sp>
        <p:nvSpPr>
          <p:cNvPr id="168995" name="Rectangle 35"/>
          <p:cNvSpPr>
            <a:spLocks noChangeArrowheads="1"/>
          </p:cNvSpPr>
          <p:nvPr/>
        </p:nvSpPr>
        <p:spPr bwMode="auto">
          <a:xfrm>
            <a:off x="2779713" y="1543050"/>
            <a:ext cx="2809875" cy="168275"/>
          </a:xfrm>
          <a:prstGeom prst="rect">
            <a:avLst/>
          </a:prstGeom>
          <a:noFill/>
          <a:ln w="9525">
            <a:noFill/>
            <a:miter lim="800000"/>
            <a:headEnd/>
            <a:tailEnd/>
          </a:ln>
        </p:spPr>
        <p:txBody>
          <a:bodyPr wrap="none" lIns="0" tIns="0" rIns="0" bIns="0">
            <a:spAutoFit/>
          </a:bodyPr>
          <a:lstStyle/>
          <a:p>
            <a:r>
              <a:rPr lang="es-ES" sz="1100">
                <a:solidFill>
                  <a:srgbClr val="000000"/>
                </a:solidFill>
              </a:rPr>
              <a:t>se encarga de checar constantemente el desarrollo </a:t>
            </a:r>
            <a:endParaRPr lang="es-ES"/>
          </a:p>
        </p:txBody>
      </p:sp>
      <p:sp>
        <p:nvSpPr>
          <p:cNvPr id="168996" name="Rectangle 36"/>
          <p:cNvSpPr>
            <a:spLocks noChangeArrowheads="1"/>
          </p:cNvSpPr>
          <p:nvPr/>
        </p:nvSpPr>
        <p:spPr bwMode="auto">
          <a:xfrm>
            <a:off x="5537200" y="1541463"/>
            <a:ext cx="687388"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académico</a:t>
            </a:r>
            <a:endParaRPr lang="es-ES"/>
          </a:p>
        </p:txBody>
      </p:sp>
      <p:sp>
        <p:nvSpPr>
          <p:cNvPr id="168997" name="Rectangle 37"/>
          <p:cNvSpPr>
            <a:spLocks noChangeArrowheads="1"/>
          </p:cNvSpPr>
          <p:nvPr/>
        </p:nvSpPr>
        <p:spPr bwMode="auto">
          <a:xfrm>
            <a:off x="6142038" y="1543050"/>
            <a:ext cx="1314450" cy="187325"/>
          </a:xfrm>
          <a:prstGeom prst="rect">
            <a:avLst/>
          </a:prstGeom>
          <a:noFill/>
          <a:ln w="9525">
            <a:noFill/>
            <a:miter lim="800000"/>
            <a:headEnd/>
            <a:tailEnd/>
          </a:ln>
        </p:spPr>
        <p:txBody>
          <a:bodyPr wrap="none" lIns="0" tIns="0" rIns="0" bIns="0">
            <a:spAutoFit/>
          </a:bodyPr>
          <a:lstStyle/>
          <a:p>
            <a:r>
              <a:rPr lang="es-ES" sz="1100">
                <a:solidFill>
                  <a:srgbClr val="000000"/>
                </a:solidFill>
              </a:rPr>
              <a:t> y profesional de cada </a:t>
            </a:r>
            <a:endParaRPr lang="es-ES"/>
          </a:p>
        </p:txBody>
      </p:sp>
      <p:sp>
        <p:nvSpPr>
          <p:cNvPr id="168998" name="Rectangle 38"/>
          <p:cNvSpPr>
            <a:spLocks noChangeArrowheads="1"/>
          </p:cNvSpPr>
          <p:nvPr/>
        </p:nvSpPr>
        <p:spPr bwMode="auto">
          <a:xfrm>
            <a:off x="2779713" y="1697038"/>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8999" name="Rectangle 39"/>
          <p:cNvSpPr>
            <a:spLocks noChangeArrowheads="1"/>
          </p:cNvSpPr>
          <p:nvPr/>
        </p:nvSpPr>
        <p:spPr bwMode="auto">
          <a:xfrm>
            <a:off x="2881313" y="16986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00" name="Rectangle 40"/>
          <p:cNvSpPr>
            <a:spLocks noChangeArrowheads="1"/>
          </p:cNvSpPr>
          <p:nvPr/>
        </p:nvSpPr>
        <p:spPr bwMode="auto">
          <a:xfrm>
            <a:off x="2914650" y="1698625"/>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01" name="Rectangle 41"/>
          <p:cNvSpPr>
            <a:spLocks noChangeArrowheads="1"/>
          </p:cNvSpPr>
          <p:nvPr/>
        </p:nvSpPr>
        <p:spPr bwMode="auto">
          <a:xfrm>
            <a:off x="2779713" y="1851025"/>
            <a:ext cx="3251200" cy="168275"/>
          </a:xfrm>
          <a:prstGeom prst="rect">
            <a:avLst/>
          </a:prstGeom>
          <a:noFill/>
          <a:ln w="9525">
            <a:noFill/>
            <a:miter lim="800000"/>
            <a:headEnd/>
            <a:tailEnd/>
          </a:ln>
        </p:spPr>
        <p:txBody>
          <a:bodyPr wrap="none" lIns="0" tIns="0" rIns="0" bIns="0">
            <a:spAutoFit/>
          </a:bodyPr>
          <a:lstStyle/>
          <a:p>
            <a:r>
              <a:rPr lang="es-ES" sz="1100">
                <a:solidFill>
                  <a:srgbClr val="006600"/>
                </a:solidFill>
              </a:rPr>
              <a:t>http://www.tecamavj.com.mx/tecafinal/ANOS/ano1.HTM</a:t>
            </a:r>
            <a:endParaRPr lang="es-ES"/>
          </a:p>
        </p:txBody>
      </p:sp>
      <p:sp>
        <p:nvSpPr>
          <p:cNvPr id="169002" name="Rectangle 42"/>
          <p:cNvSpPr>
            <a:spLocks noChangeArrowheads="1"/>
          </p:cNvSpPr>
          <p:nvPr/>
        </p:nvSpPr>
        <p:spPr bwMode="auto">
          <a:xfrm>
            <a:off x="5911850" y="1851025"/>
            <a:ext cx="125413"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003" name="Rectangle 43"/>
          <p:cNvSpPr>
            <a:spLocks noChangeArrowheads="1"/>
          </p:cNvSpPr>
          <p:nvPr/>
        </p:nvSpPr>
        <p:spPr bwMode="auto">
          <a:xfrm>
            <a:off x="5980113" y="18510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04" name="Rectangle 44"/>
          <p:cNvSpPr>
            <a:spLocks noChangeArrowheads="1"/>
          </p:cNvSpPr>
          <p:nvPr/>
        </p:nvSpPr>
        <p:spPr bwMode="auto">
          <a:xfrm>
            <a:off x="2590800" y="2005013"/>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05" name="Rectangle 45"/>
          <p:cNvSpPr>
            <a:spLocks noChangeArrowheads="1"/>
          </p:cNvSpPr>
          <p:nvPr/>
        </p:nvSpPr>
        <p:spPr bwMode="auto">
          <a:xfrm>
            <a:off x="2590800" y="2160588"/>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41.</a:t>
            </a:r>
            <a:endParaRPr lang="es-ES"/>
          </a:p>
        </p:txBody>
      </p:sp>
      <p:sp>
        <p:nvSpPr>
          <p:cNvPr id="169006" name="Rectangle 46"/>
          <p:cNvSpPr>
            <a:spLocks noChangeArrowheads="1"/>
          </p:cNvSpPr>
          <p:nvPr/>
        </p:nvSpPr>
        <p:spPr bwMode="auto">
          <a:xfrm>
            <a:off x="2690813" y="2160588"/>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07" name="Rectangle 47"/>
          <p:cNvSpPr>
            <a:spLocks noChangeArrowheads="1"/>
          </p:cNvSpPr>
          <p:nvPr/>
        </p:nvSpPr>
        <p:spPr bwMode="auto">
          <a:xfrm>
            <a:off x="2790825" y="2160588"/>
            <a:ext cx="3471863"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PROGRAMA ESPECIAL DE PROFESIONALIZACIÓN </a:t>
            </a:r>
            <a:endParaRPr lang="es-ES"/>
          </a:p>
        </p:txBody>
      </p:sp>
      <p:sp>
        <p:nvSpPr>
          <p:cNvPr id="169008" name="Rectangle 48"/>
          <p:cNvSpPr>
            <a:spLocks noChangeArrowheads="1"/>
          </p:cNvSpPr>
          <p:nvPr/>
        </p:nvSpPr>
        <p:spPr bwMode="auto">
          <a:xfrm>
            <a:off x="2790825" y="2295525"/>
            <a:ext cx="4557713" cy="9525"/>
          </a:xfrm>
          <a:prstGeom prst="rect">
            <a:avLst/>
          </a:prstGeom>
          <a:solidFill>
            <a:srgbClr val="0000FF"/>
          </a:solidFill>
          <a:ln w="9525">
            <a:noFill/>
            <a:miter lim="800000"/>
            <a:headEnd/>
            <a:tailEnd/>
          </a:ln>
        </p:spPr>
        <p:txBody>
          <a:bodyPr/>
          <a:lstStyle/>
          <a:p>
            <a:endParaRPr lang="es-ES"/>
          </a:p>
        </p:txBody>
      </p:sp>
      <p:sp>
        <p:nvSpPr>
          <p:cNvPr id="169009" name="Rectangle 49"/>
          <p:cNvSpPr>
            <a:spLocks noChangeArrowheads="1"/>
          </p:cNvSpPr>
          <p:nvPr/>
        </p:nvSpPr>
        <p:spPr bwMode="auto">
          <a:xfrm>
            <a:off x="7385050" y="2160588"/>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10" name="Rectangle 50"/>
          <p:cNvSpPr>
            <a:spLocks noChangeArrowheads="1"/>
          </p:cNvSpPr>
          <p:nvPr/>
        </p:nvSpPr>
        <p:spPr bwMode="auto">
          <a:xfrm>
            <a:off x="2779713" y="2311400"/>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11" name="Rectangle 51"/>
          <p:cNvSpPr>
            <a:spLocks noChangeArrowheads="1"/>
          </p:cNvSpPr>
          <p:nvPr/>
        </p:nvSpPr>
        <p:spPr bwMode="auto">
          <a:xfrm>
            <a:off x="2881313" y="2312988"/>
            <a:ext cx="4137025" cy="187325"/>
          </a:xfrm>
          <a:prstGeom prst="rect">
            <a:avLst/>
          </a:prstGeom>
          <a:noFill/>
          <a:ln w="9525">
            <a:noFill/>
            <a:miter lim="800000"/>
            <a:headEnd/>
            <a:tailEnd/>
          </a:ln>
        </p:spPr>
        <p:txBody>
          <a:bodyPr wrap="none" lIns="0" tIns="0" rIns="0" bIns="0">
            <a:spAutoFit/>
          </a:bodyPr>
          <a:lstStyle/>
          <a:p>
            <a:r>
              <a:rPr lang="es-ES" sz="1100">
                <a:solidFill>
                  <a:srgbClr val="000000"/>
                </a:solidFill>
              </a:rPr>
              <a:t> se incorporó la Carrera de Economía, orientada a la obtención del grado </a:t>
            </a:r>
            <a:endParaRPr lang="es-ES"/>
          </a:p>
        </p:txBody>
      </p:sp>
      <p:sp>
        <p:nvSpPr>
          <p:cNvPr id="169012" name="Rectangle 52"/>
          <p:cNvSpPr>
            <a:spLocks noChangeArrowheads="1"/>
          </p:cNvSpPr>
          <p:nvPr/>
        </p:nvSpPr>
        <p:spPr bwMode="auto">
          <a:xfrm>
            <a:off x="2779713" y="2465388"/>
            <a:ext cx="687387"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académico</a:t>
            </a:r>
            <a:endParaRPr lang="es-ES"/>
          </a:p>
        </p:txBody>
      </p:sp>
      <p:sp>
        <p:nvSpPr>
          <p:cNvPr id="169013" name="Rectangle 53"/>
          <p:cNvSpPr>
            <a:spLocks noChangeArrowheads="1"/>
          </p:cNvSpPr>
          <p:nvPr/>
        </p:nvSpPr>
        <p:spPr bwMode="auto">
          <a:xfrm>
            <a:off x="3384550" y="2468563"/>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14" name="Rectangle 54"/>
          <p:cNvSpPr>
            <a:spLocks noChangeArrowheads="1"/>
          </p:cNvSpPr>
          <p:nvPr/>
        </p:nvSpPr>
        <p:spPr bwMode="auto">
          <a:xfrm>
            <a:off x="3422650" y="2465388"/>
            <a:ext cx="20002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 </a:t>
            </a:r>
            <a:endParaRPr lang="es-ES"/>
          </a:p>
        </p:txBody>
      </p:sp>
      <p:sp>
        <p:nvSpPr>
          <p:cNvPr id="169015" name="Rectangle 55"/>
          <p:cNvSpPr>
            <a:spLocks noChangeArrowheads="1"/>
          </p:cNvSpPr>
          <p:nvPr/>
        </p:nvSpPr>
        <p:spPr bwMode="auto">
          <a:xfrm>
            <a:off x="3560763" y="2468563"/>
            <a:ext cx="2936875" cy="168275"/>
          </a:xfrm>
          <a:prstGeom prst="rect">
            <a:avLst/>
          </a:prstGeom>
          <a:noFill/>
          <a:ln w="9525">
            <a:noFill/>
            <a:miter lim="800000"/>
            <a:headEnd/>
            <a:tailEnd/>
          </a:ln>
        </p:spPr>
        <p:txBody>
          <a:bodyPr wrap="none" lIns="0" tIns="0" rIns="0" bIns="0">
            <a:spAutoFit/>
          </a:bodyPr>
          <a:lstStyle/>
          <a:p>
            <a:r>
              <a:rPr lang="es-ES" sz="1100">
                <a:solidFill>
                  <a:srgbClr val="000000"/>
                </a:solidFill>
              </a:rPr>
              <a:t>tutorial, donde el profesor tutor se convierte en un as</a:t>
            </a:r>
            <a:endParaRPr lang="es-ES"/>
          </a:p>
        </p:txBody>
      </p:sp>
      <p:sp>
        <p:nvSpPr>
          <p:cNvPr id="169016" name="Rectangle 56"/>
          <p:cNvSpPr>
            <a:spLocks noChangeArrowheads="1"/>
          </p:cNvSpPr>
          <p:nvPr/>
        </p:nvSpPr>
        <p:spPr bwMode="auto">
          <a:xfrm>
            <a:off x="6435725" y="2468563"/>
            <a:ext cx="371475" cy="168275"/>
          </a:xfrm>
          <a:prstGeom prst="rect">
            <a:avLst/>
          </a:prstGeom>
          <a:noFill/>
          <a:ln w="9525">
            <a:noFill/>
            <a:miter lim="800000"/>
            <a:headEnd/>
            <a:tailEnd/>
          </a:ln>
        </p:spPr>
        <p:txBody>
          <a:bodyPr wrap="none" lIns="0" tIns="0" rIns="0" bIns="0">
            <a:spAutoFit/>
          </a:bodyPr>
          <a:lstStyle/>
          <a:p>
            <a:r>
              <a:rPr lang="es-ES" sz="1100">
                <a:solidFill>
                  <a:srgbClr val="000000"/>
                </a:solidFill>
              </a:rPr>
              <a:t>esor y </a:t>
            </a:r>
            <a:endParaRPr lang="es-ES"/>
          </a:p>
        </p:txBody>
      </p:sp>
      <p:sp>
        <p:nvSpPr>
          <p:cNvPr id="169017" name="Rectangle 57"/>
          <p:cNvSpPr>
            <a:spLocks noChangeArrowheads="1"/>
          </p:cNvSpPr>
          <p:nvPr/>
        </p:nvSpPr>
        <p:spPr bwMode="auto">
          <a:xfrm>
            <a:off x="6802438" y="2465388"/>
            <a:ext cx="62547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consejero</a:t>
            </a:r>
            <a:endParaRPr lang="es-ES"/>
          </a:p>
        </p:txBody>
      </p:sp>
      <p:sp>
        <p:nvSpPr>
          <p:cNvPr id="169018" name="Rectangle 58"/>
          <p:cNvSpPr>
            <a:spLocks noChangeArrowheads="1"/>
          </p:cNvSpPr>
          <p:nvPr/>
        </p:nvSpPr>
        <p:spPr bwMode="auto">
          <a:xfrm>
            <a:off x="7348538" y="2468563"/>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19" name="Rectangle 59"/>
          <p:cNvSpPr>
            <a:spLocks noChangeArrowheads="1"/>
          </p:cNvSpPr>
          <p:nvPr/>
        </p:nvSpPr>
        <p:spPr bwMode="auto">
          <a:xfrm>
            <a:off x="2779713" y="2620963"/>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20" name="Rectangle 60"/>
          <p:cNvSpPr>
            <a:spLocks noChangeArrowheads="1"/>
          </p:cNvSpPr>
          <p:nvPr/>
        </p:nvSpPr>
        <p:spPr bwMode="auto">
          <a:xfrm>
            <a:off x="2881313" y="2624138"/>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21" name="Rectangle 61"/>
          <p:cNvSpPr>
            <a:spLocks noChangeArrowheads="1"/>
          </p:cNvSpPr>
          <p:nvPr/>
        </p:nvSpPr>
        <p:spPr bwMode="auto">
          <a:xfrm>
            <a:off x="2914650" y="2624138"/>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22" name="Rectangle 62"/>
          <p:cNvSpPr>
            <a:spLocks noChangeArrowheads="1"/>
          </p:cNvSpPr>
          <p:nvPr/>
        </p:nvSpPr>
        <p:spPr bwMode="auto">
          <a:xfrm>
            <a:off x="2779713" y="2776538"/>
            <a:ext cx="2393950" cy="168275"/>
          </a:xfrm>
          <a:prstGeom prst="rect">
            <a:avLst/>
          </a:prstGeom>
          <a:noFill/>
          <a:ln w="9525">
            <a:noFill/>
            <a:miter lim="800000"/>
            <a:headEnd/>
            <a:tailEnd/>
          </a:ln>
        </p:spPr>
        <p:txBody>
          <a:bodyPr wrap="none" lIns="0" tIns="0" rIns="0" bIns="0">
            <a:spAutoFit/>
          </a:bodyPr>
          <a:lstStyle/>
          <a:p>
            <a:r>
              <a:rPr lang="es-ES" sz="1100">
                <a:solidFill>
                  <a:srgbClr val="006600"/>
                </a:solidFill>
              </a:rPr>
              <a:t>http://www.uigv.edu.pe/academicos/admin</a:t>
            </a:r>
            <a:endParaRPr lang="es-ES"/>
          </a:p>
        </p:txBody>
      </p:sp>
      <p:sp>
        <p:nvSpPr>
          <p:cNvPr id="169023" name="Rectangle 63"/>
          <p:cNvSpPr>
            <a:spLocks noChangeArrowheads="1"/>
          </p:cNvSpPr>
          <p:nvPr/>
        </p:nvSpPr>
        <p:spPr bwMode="auto">
          <a:xfrm>
            <a:off x="5087938" y="2776538"/>
            <a:ext cx="101600" cy="187325"/>
          </a:xfrm>
          <a:prstGeom prst="rect">
            <a:avLst/>
          </a:prstGeom>
          <a:noFill/>
          <a:ln w="9525">
            <a:noFill/>
            <a:miter lim="800000"/>
            <a:headEnd/>
            <a:tailEnd/>
          </a:ln>
        </p:spPr>
        <p:txBody>
          <a:bodyPr wrap="none" lIns="0" tIns="0" rIns="0" bIns="0">
            <a:spAutoFit/>
          </a:bodyPr>
          <a:lstStyle/>
          <a:p>
            <a:r>
              <a:rPr lang="es-ES" sz="1100">
                <a:solidFill>
                  <a:srgbClr val="006600"/>
                </a:solidFill>
              </a:rPr>
              <a:t>-</a:t>
            </a:r>
            <a:endParaRPr lang="es-ES"/>
          </a:p>
        </p:txBody>
      </p:sp>
      <p:sp>
        <p:nvSpPr>
          <p:cNvPr id="169024" name="Rectangle 64"/>
          <p:cNvSpPr>
            <a:spLocks noChangeArrowheads="1"/>
          </p:cNvSpPr>
          <p:nvPr/>
        </p:nvSpPr>
        <p:spPr bwMode="auto">
          <a:xfrm>
            <a:off x="5132388" y="2776538"/>
            <a:ext cx="1751012" cy="168275"/>
          </a:xfrm>
          <a:prstGeom prst="rect">
            <a:avLst/>
          </a:prstGeom>
          <a:noFill/>
          <a:ln w="9525">
            <a:noFill/>
            <a:miter lim="800000"/>
            <a:headEnd/>
            <a:tailEnd/>
          </a:ln>
        </p:spPr>
        <p:txBody>
          <a:bodyPr wrap="none" lIns="0" tIns="0" rIns="0" bIns="0">
            <a:spAutoFit/>
          </a:bodyPr>
          <a:lstStyle/>
          <a:p>
            <a:r>
              <a:rPr lang="es-ES" sz="1100">
                <a:solidFill>
                  <a:srgbClr val="006600"/>
                </a:solidFill>
              </a:rPr>
              <a:t>econo/edudistancia/pepcad.htm</a:t>
            </a:r>
            <a:endParaRPr lang="es-ES"/>
          </a:p>
        </p:txBody>
      </p:sp>
      <p:sp>
        <p:nvSpPr>
          <p:cNvPr id="169025" name="Rectangle 65"/>
          <p:cNvSpPr>
            <a:spLocks noChangeArrowheads="1"/>
          </p:cNvSpPr>
          <p:nvPr/>
        </p:nvSpPr>
        <p:spPr bwMode="auto">
          <a:xfrm>
            <a:off x="6821488" y="2776538"/>
            <a:ext cx="90487"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026" name="Rectangle 66"/>
          <p:cNvSpPr>
            <a:spLocks noChangeArrowheads="1"/>
          </p:cNvSpPr>
          <p:nvPr/>
        </p:nvSpPr>
        <p:spPr bwMode="auto">
          <a:xfrm>
            <a:off x="6854825" y="2776538"/>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27" name="Rectangle 67"/>
          <p:cNvSpPr>
            <a:spLocks noChangeArrowheads="1"/>
          </p:cNvSpPr>
          <p:nvPr/>
        </p:nvSpPr>
        <p:spPr bwMode="auto">
          <a:xfrm>
            <a:off x="2590800" y="2932113"/>
            <a:ext cx="100013"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9028" name="Rectangle 68"/>
          <p:cNvSpPr>
            <a:spLocks noChangeArrowheads="1"/>
          </p:cNvSpPr>
          <p:nvPr/>
        </p:nvSpPr>
        <p:spPr bwMode="auto">
          <a:xfrm>
            <a:off x="2590800" y="3086100"/>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42.</a:t>
            </a:r>
            <a:endParaRPr lang="es-ES"/>
          </a:p>
        </p:txBody>
      </p:sp>
      <p:sp>
        <p:nvSpPr>
          <p:cNvPr id="169029" name="Rectangle 69"/>
          <p:cNvSpPr>
            <a:spLocks noChangeArrowheads="1"/>
          </p:cNvSpPr>
          <p:nvPr/>
        </p:nvSpPr>
        <p:spPr bwMode="auto">
          <a:xfrm>
            <a:off x="2690813" y="308610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30" name="Rectangle 70"/>
          <p:cNvSpPr>
            <a:spLocks noChangeArrowheads="1"/>
          </p:cNvSpPr>
          <p:nvPr/>
        </p:nvSpPr>
        <p:spPr bwMode="auto">
          <a:xfrm>
            <a:off x="2790825" y="3086100"/>
            <a:ext cx="2378075"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Universidad Católica de Santa María </a:t>
            </a:r>
            <a:endParaRPr lang="es-ES"/>
          </a:p>
        </p:txBody>
      </p:sp>
      <p:sp>
        <p:nvSpPr>
          <p:cNvPr id="169031" name="Rectangle 71"/>
          <p:cNvSpPr>
            <a:spLocks noChangeArrowheads="1"/>
          </p:cNvSpPr>
          <p:nvPr/>
        </p:nvSpPr>
        <p:spPr bwMode="auto">
          <a:xfrm>
            <a:off x="2790825" y="3221038"/>
            <a:ext cx="4557713" cy="9525"/>
          </a:xfrm>
          <a:prstGeom prst="rect">
            <a:avLst/>
          </a:prstGeom>
          <a:solidFill>
            <a:srgbClr val="0000FF"/>
          </a:solidFill>
          <a:ln w="9525">
            <a:noFill/>
            <a:miter lim="800000"/>
            <a:headEnd/>
            <a:tailEnd/>
          </a:ln>
        </p:spPr>
        <p:txBody>
          <a:bodyPr/>
          <a:lstStyle/>
          <a:p>
            <a:endParaRPr lang="es-ES"/>
          </a:p>
        </p:txBody>
      </p:sp>
      <p:sp>
        <p:nvSpPr>
          <p:cNvPr id="169032" name="Rectangle 72"/>
          <p:cNvSpPr>
            <a:spLocks noChangeArrowheads="1"/>
          </p:cNvSpPr>
          <p:nvPr/>
        </p:nvSpPr>
        <p:spPr bwMode="auto">
          <a:xfrm>
            <a:off x="7385050" y="3086100"/>
            <a:ext cx="100013"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9033" name="Rectangle 73"/>
          <p:cNvSpPr>
            <a:spLocks noChangeArrowheads="1"/>
          </p:cNvSpPr>
          <p:nvPr/>
        </p:nvSpPr>
        <p:spPr bwMode="auto">
          <a:xfrm>
            <a:off x="2779713" y="3236913"/>
            <a:ext cx="184150" cy="188912"/>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t>
            </a:r>
            <a:endParaRPr lang="es-ES"/>
          </a:p>
        </p:txBody>
      </p:sp>
      <p:sp>
        <p:nvSpPr>
          <p:cNvPr id="169034" name="Rectangle 74"/>
          <p:cNvSpPr>
            <a:spLocks noChangeArrowheads="1"/>
          </p:cNvSpPr>
          <p:nvPr/>
        </p:nvSpPr>
        <p:spPr bwMode="auto">
          <a:xfrm>
            <a:off x="2892425" y="3241675"/>
            <a:ext cx="2393950"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precisar el rol del tutor y su papel de </a:t>
            </a:r>
            <a:endParaRPr lang="es-ES"/>
          </a:p>
        </p:txBody>
      </p:sp>
      <p:sp>
        <p:nvSpPr>
          <p:cNvPr id="169035" name="Rectangle 75"/>
          <p:cNvSpPr>
            <a:spLocks noChangeArrowheads="1"/>
          </p:cNvSpPr>
          <p:nvPr/>
        </p:nvSpPr>
        <p:spPr bwMode="auto">
          <a:xfrm>
            <a:off x="5194300" y="3236913"/>
            <a:ext cx="727075" cy="188912"/>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consejero</a:t>
            </a:r>
            <a:endParaRPr lang="es-ES"/>
          </a:p>
        </p:txBody>
      </p:sp>
      <p:sp>
        <p:nvSpPr>
          <p:cNvPr id="169036" name="Rectangle 76"/>
          <p:cNvSpPr>
            <a:spLocks noChangeArrowheads="1"/>
          </p:cNvSpPr>
          <p:nvPr/>
        </p:nvSpPr>
        <p:spPr bwMode="auto">
          <a:xfrm>
            <a:off x="5829300" y="3241675"/>
            <a:ext cx="1122363" cy="168275"/>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orientador y fortal</a:t>
            </a:r>
            <a:endParaRPr lang="es-ES"/>
          </a:p>
        </p:txBody>
      </p:sp>
      <p:sp>
        <p:nvSpPr>
          <p:cNvPr id="169037" name="Rectangle 77"/>
          <p:cNvSpPr>
            <a:spLocks noChangeArrowheads="1"/>
          </p:cNvSpPr>
          <p:nvPr/>
        </p:nvSpPr>
        <p:spPr bwMode="auto">
          <a:xfrm>
            <a:off x="6931025" y="3241675"/>
            <a:ext cx="309563" cy="168275"/>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ecer </a:t>
            </a:r>
            <a:endParaRPr lang="es-ES"/>
          </a:p>
        </p:txBody>
      </p:sp>
      <p:sp>
        <p:nvSpPr>
          <p:cNvPr id="169038" name="Rectangle 78"/>
          <p:cNvSpPr>
            <a:spLocks noChangeArrowheads="1"/>
          </p:cNvSpPr>
          <p:nvPr/>
        </p:nvSpPr>
        <p:spPr bwMode="auto">
          <a:xfrm>
            <a:off x="7235825" y="3236913"/>
            <a:ext cx="184150" cy="188912"/>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t>
            </a:r>
            <a:endParaRPr lang="es-ES"/>
          </a:p>
        </p:txBody>
      </p:sp>
      <p:sp>
        <p:nvSpPr>
          <p:cNvPr id="169039" name="Rectangle 79"/>
          <p:cNvSpPr>
            <a:spLocks noChangeArrowheads="1"/>
          </p:cNvSpPr>
          <p:nvPr/>
        </p:nvSpPr>
        <p:spPr bwMode="auto">
          <a:xfrm>
            <a:off x="7348538" y="3241675"/>
            <a:ext cx="100012"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9040" name="Rectangle 80"/>
          <p:cNvSpPr>
            <a:spLocks noChangeArrowheads="1"/>
          </p:cNvSpPr>
          <p:nvPr/>
        </p:nvSpPr>
        <p:spPr bwMode="auto">
          <a:xfrm>
            <a:off x="2779713" y="3395663"/>
            <a:ext cx="684212"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El evento </a:t>
            </a:r>
            <a:endParaRPr lang="es-ES"/>
          </a:p>
        </p:txBody>
      </p:sp>
      <p:sp>
        <p:nvSpPr>
          <p:cNvPr id="169041" name="Rectangle 81"/>
          <p:cNvSpPr>
            <a:spLocks noChangeArrowheads="1"/>
          </p:cNvSpPr>
          <p:nvPr/>
        </p:nvSpPr>
        <p:spPr bwMode="auto">
          <a:xfrm>
            <a:off x="3417888" y="3390900"/>
            <a:ext cx="790575" cy="188913"/>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académico</a:t>
            </a:r>
            <a:endParaRPr lang="es-ES"/>
          </a:p>
        </p:txBody>
      </p:sp>
      <p:sp>
        <p:nvSpPr>
          <p:cNvPr id="169042" name="Rectangle 82"/>
          <p:cNvSpPr>
            <a:spLocks noChangeArrowheads="1"/>
          </p:cNvSpPr>
          <p:nvPr/>
        </p:nvSpPr>
        <p:spPr bwMode="auto">
          <a:xfrm>
            <a:off x="4111625" y="3395663"/>
            <a:ext cx="3303588"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estará a cargo de prestigioso académicos entre los </a:t>
            </a:r>
            <a:endParaRPr lang="es-ES"/>
          </a:p>
        </p:txBody>
      </p:sp>
      <p:sp>
        <p:nvSpPr>
          <p:cNvPr id="169043" name="Rectangle 83"/>
          <p:cNvSpPr>
            <a:spLocks noChangeArrowheads="1"/>
          </p:cNvSpPr>
          <p:nvPr/>
        </p:nvSpPr>
        <p:spPr bwMode="auto">
          <a:xfrm>
            <a:off x="2779713" y="3549650"/>
            <a:ext cx="941387"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que destacan </a:t>
            </a:r>
            <a:endParaRPr lang="es-ES"/>
          </a:p>
        </p:txBody>
      </p:sp>
      <p:sp>
        <p:nvSpPr>
          <p:cNvPr id="169044" name="Rectangle 84"/>
          <p:cNvSpPr>
            <a:spLocks noChangeArrowheads="1"/>
          </p:cNvSpPr>
          <p:nvPr/>
        </p:nvSpPr>
        <p:spPr bwMode="auto">
          <a:xfrm>
            <a:off x="7235825" y="3544888"/>
            <a:ext cx="184150" cy="188912"/>
          </a:xfrm>
          <a:prstGeom prst="rect">
            <a:avLst/>
          </a:prstGeom>
          <a:noFill/>
          <a:ln w="9525">
            <a:noFill/>
            <a:miter lim="800000"/>
            <a:headEnd/>
            <a:tailEnd/>
          </a:ln>
        </p:spPr>
        <p:txBody>
          <a:bodyPr wrap="none" lIns="0" tIns="0" rIns="0" bIns="0">
            <a:spAutoFit/>
          </a:bodyPr>
          <a:lstStyle/>
          <a:p>
            <a:r>
              <a:rPr lang="es-ES" sz="1100" b="1">
                <a:solidFill>
                  <a:srgbClr val="000000"/>
                </a:solidFill>
                <a:latin typeface="Arial" charset="0"/>
              </a:rPr>
              <a:t>...</a:t>
            </a:r>
            <a:endParaRPr lang="es-ES"/>
          </a:p>
        </p:txBody>
      </p:sp>
      <p:sp>
        <p:nvSpPr>
          <p:cNvPr id="169045" name="Rectangle 85"/>
          <p:cNvSpPr>
            <a:spLocks noChangeArrowheads="1"/>
          </p:cNvSpPr>
          <p:nvPr/>
        </p:nvSpPr>
        <p:spPr bwMode="auto">
          <a:xfrm>
            <a:off x="7348538" y="3549650"/>
            <a:ext cx="100012"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9046" name="Rectangle 86"/>
          <p:cNvSpPr>
            <a:spLocks noChangeArrowheads="1"/>
          </p:cNvSpPr>
          <p:nvPr/>
        </p:nvSpPr>
        <p:spPr bwMode="auto">
          <a:xfrm>
            <a:off x="7385050" y="3549650"/>
            <a:ext cx="100013" cy="184150"/>
          </a:xfrm>
          <a:prstGeom prst="rect">
            <a:avLst/>
          </a:prstGeom>
          <a:noFill/>
          <a:ln w="9525">
            <a:noFill/>
            <a:miter lim="800000"/>
            <a:headEnd/>
            <a:tailEnd/>
          </a:ln>
        </p:spPr>
        <p:txBody>
          <a:bodyPr wrap="none" lIns="0" tIns="0" rIns="0" bIns="0">
            <a:spAutoFit/>
          </a:bodyPr>
          <a:lstStyle/>
          <a:p>
            <a:r>
              <a:rPr lang="es-ES" sz="1100">
                <a:solidFill>
                  <a:srgbClr val="000000"/>
                </a:solidFill>
                <a:latin typeface="Arial" charset="0"/>
              </a:rPr>
              <a:t> </a:t>
            </a:r>
            <a:endParaRPr lang="es-ES"/>
          </a:p>
        </p:txBody>
      </p:sp>
      <p:sp>
        <p:nvSpPr>
          <p:cNvPr id="169047" name="Rectangle 87"/>
          <p:cNvSpPr>
            <a:spLocks noChangeArrowheads="1"/>
          </p:cNvSpPr>
          <p:nvPr/>
        </p:nvSpPr>
        <p:spPr bwMode="auto">
          <a:xfrm>
            <a:off x="2779713" y="3703638"/>
            <a:ext cx="2378075" cy="168275"/>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http://www.ucsm.edu.pe/pagnot01.htm</a:t>
            </a:r>
            <a:endParaRPr lang="es-ES"/>
          </a:p>
        </p:txBody>
      </p:sp>
      <p:sp>
        <p:nvSpPr>
          <p:cNvPr id="169048" name="Rectangle 88"/>
          <p:cNvSpPr>
            <a:spLocks noChangeArrowheads="1"/>
          </p:cNvSpPr>
          <p:nvPr/>
        </p:nvSpPr>
        <p:spPr bwMode="auto">
          <a:xfrm>
            <a:off x="2779713" y="3838575"/>
            <a:ext cx="2292350" cy="9525"/>
          </a:xfrm>
          <a:prstGeom prst="rect">
            <a:avLst/>
          </a:prstGeom>
          <a:solidFill>
            <a:srgbClr val="0000FF"/>
          </a:solidFill>
          <a:ln w="9525">
            <a:noFill/>
            <a:miter lim="800000"/>
            <a:headEnd/>
            <a:tailEnd/>
          </a:ln>
        </p:spPr>
        <p:txBody>
          <a:bodyPr/>
          <a:lstStyle/>
          <a:p>
            <a:endParaRPr lang="es-ES"/>
          </a:p>
        </p:txBody>
      </p:sp>
      <p:sp>
        <p:nvSpPr>
          <p:cNvPr id="169049" name="Rectangle 89"/>
          <p:cNvSpPr>
            <a:spLocks noChangeArrowheads="1"/>
          </p:cNvSpPr>
          <p:nvPr/>
        </p:nvSpPr>
        <p:spPr bwMode="auto">
          <a:xfrm>
            <a:off x="5072063" y="3703638"/>
            <a:ext cx="100012" cy="184150"/>
          </a:xfrm>
          <a:prstGeom prst="rect">
            <a:avLst/>
          </a:prstGeom>
          <a:noFill/>
          <a:ln w="9525">
            <a:noFill/>
            <a:miter lim="800000"/>
            <a:headEnd/>
            <a:tailEnd/>
          </a:ln>
        </p:spPr>
        <p:txBody>
          <a:bodyPr wrap="none" lIns="0" tIns="0" rIns="0" bIns="0">
            <a:spAutoFit/>
          </a:bodyPr>
          <a:lstStyle/>
          <a:p>
            <a:r>
              <a:rPr lang="es-ES" sz="1100">
                <a:solidFill>
                  <a:srgbClr val="006600"/>
                </a:solidFill>
                <a:latin typeface="Arial" charset="0"/>
              </a:rPr>
              <a:t> </a:t>
            </a:r>
            <a:endParaRPr lang="es-ES"/>
          </a:p>
        </p:txBody>
      </p:sp>
      <p:sp>
        <p:nvSpPr>
          <p:cNvPr id="169050" name="Rectangle 90"/>
          <p:cNvSpPr>
            <a:spLocks noChangeArrowheads="1"/>
          </p:cNvSpPr>
          <p:nvPr/>
        </p:nvSpPr>
        <p:spPr bwMode="auto">
          <a:xfrm>
            <a:off x="5110163" y="3703638"/>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51" name="Rectangle 91"/>
          <p:cNvSpPr>
            <a:spLocks noChangeArrowheads="1"/>
          </p:cNvSpPr>
          <p:nvPr/>
        </p:nvSpPr>
        <p:spPr bwMode="auto">
          <a:xfrm>
            <a:off x="2590800" y="3857625"/>
            <a:ext cx="100013" cy="184150"/>
          </a:xfrm>
          <a:prstGeom prst="rect">
            <a:avLst/>
          </a:prstGeom>
          <a:noFill/>
          <a:ln w="9525">
            <a:noFill/>
            <a:miter lim="800000"/>
            <a:headEnd/>
            <a:tailEnd/>
          </a:ln>
        </p:spPr>
        <p:txBody>
          <a:bodyPr wrap="none" lIns="0" tIns="0" rIns="0" bIns="0">
            <a:spAutoFit/>
          </a:bodyPr>
          <a:lstStyle/>
          <a:p>
            <a:r>
              <a:rPr lang="es-ES" sz="1100">
                <a:solidFill>
                  <a:srgbClr val="006600"/>
                </a:solidFill>
                <a:latin typeface="Arial" charset="0"/>
              </a:rPr>
              <a:t> </a:t>
            </a:r>
            <a:endParaRPr lang="es-ES"/>
          </a:p>
        </p:txBody>
      </p:sp>
      <p:sp>
        <p:nvSpPr>
          <p:cNvPr id="169052" name="Rectangle 92"/>
          <p:cNvSpPr>
            <a:spLocks noChangeArrowheads="1"/>
          </p:cNvSpPr>
          <p:nvPr/>
        </p:nvSpPr>
        <p:spPr bwMode="auto">
          <a:xfrm>
            <a:off x="2590800" y="4011613"/>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43.</a:t>
            </a:r>
            <a:endParaRPr lang="es-ES"/>
          </a:p>
        </p:txBody>
      </p:sp>
      <p:sp>
        <p:nvSpPr>
          <p:cNvPr id="169053" name="Rectangle 93"/>
          <p:cNvSpPr>
            <a:spLocks noChangeArrowheads="1"/>
          </p:cNvSpPr>
          <p:nvPr/>
        </p:nvSpPr>
        <p:spPr bwMode="auto">
          <a:xfrm>
            <a:off x="2690813" y="4011613"/>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54" name="Rectangle 94"/>
          <p:cNvSpPr>
            <a:spLocks noChangeArrowheads="1"/>
          </p:cNvSpPr>
          <p:nvPr/>
        </p:nvSpPr>
        <p:spPr bwMode="auto">
          <a:xfrm>
            <a:off x="2790825" y="4011613"/>
            <a:ext cx="90488"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055" name="Rectangle 95"/>
          <p:cNvSpPr>
            <a:spLocks noChangeArrowheads="1"/>
          </p:cNvSpPr>
          <p:nvPr/>
        </p:nvSpPr>
        <p:spPr bwMode="auto">
          <a:xfrm>
            <a:off x="2825750" y="4013200"/>
            <a:ext cx="1266825"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Guía del programa </a:t>
            </a:r>
            <a:endParaRPr lang="es-ES"/>
          </a:p>
        </p:txBody>
      </p:sp>
      <p:sp>
        <p:nvSpPr>
          <p:cNvPr id="169056" name="Rectangle 96"/>
          <p:cNvSpPr>
            <a:spLocks noChangeArrowheads="1"/>
          </p:cNvSpPr>
          <p:nvPr/>
        </p:nvSpPr>
        <p:spPr bwMode="auto">
          <a:xfrm>
            <a:off x="2825750" y="4146550"/>
            <a:ext cx="4522788" cy="9525"/>
          </a:xfrm>
          <a:prstGeom prst="rect">
            <a:avLst/>
          </a:prstGeom>
          <a:solidFill>
            <a:srgbClr val="0000FF"/>
          </a:solidFill>
          <a:ln w="9525">
            <a:noFill/>
            <a:miter lim="800000"/>
            <a:headEnd/>
            <a:tailEnd/>
          </a:ln>
        </p:spPr>
        <p:txBody>
          <a:bodyPr/>
          <a:lstStyle/>
          <a:p>
            <a:endParaRPr lang="es-ES"/>
          </a:p>
        </p:txBody>
      </p:sp>
      <p:sp>
        <p:nvSpPr>
          <p:cNvPr id="169057" name="Rectangle 97"/>
          <p:cNvSpPr>
            <a:spLocks noChangeArrowheads="1"/>
          </p:cNvSpPr>
          <p:nvPr/>
        </p:nvSpPr>
        <p:spPr bwMode="auto">
          <a:xfrm>
            <a:off x="7385050" y="4011613"/>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58" name="Rectangle 98"/>
          <p:cNvSpPr>
            <a:spLocks noChangeArrowheads="1"/>
          </p:cNvSpPr>
          <p:nvPr/>
        </p:nvSpPr>
        <p:spPr bwMode="auto">
          <a:xfrm>
            <a:off x="2779713" y="4164013"/>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59" name="Rectangle 99"/>
          <p:cNvSpPr>
            <a:spLocks noChangeArrowheads="1"/>
          </p:cNvSpPr>
          <p:nvPr/>
        </p:nvSpPr>
        <p:spPr bwMode="auto">
          <a:xfrm>
            <a:off x="2881313" y="4165600"/>
            <a:ext cx="2424112" cy="187325"/>
          </a:xfrm>
          <a:prstGeom prst="rect">
            <a:avLst/>
          </a:prstGeom>
          <a:noFill/>
          <a:ln w="9525">
            <a:noFill/>
            <a:miter lim="800000"/>
            <a:headEnd/>
            <a:tailEnd/>
          </a:ln>
        </p:spPr>
        <p:txBody>
          <a:bodyPr wrap="none" lIns="0" tIns="0" rIns="0" bIns="0">
            <a:spAutoFit/>
          </a:bodyPr>
          <a:lstStyle/>
          <a:p>
            <a:r>
              <a:rPr lang="es-ES" sz="1100">
                <a:solidFill>
                  <a:srgbClr val="000000"/>
                </a:solidFill>
              </a:rPr>
              <a:t> Los fondos están limitados a uno por año </a:t>
            </a:r>
            <a:endParaRPr lang="es-ES"/>
          </a:p>
        </p:txBody>
      </p:sp>
      <p:sp>
        <p:nvSpPr>
          <p:cNvPr id="169060" name="Rectangle 100"/>
          <p:cNvSpPr>
            <a:spLocks noChangeArrowheads="1"/>
          </p:cNvSpPr>
          <p:nvPr/>
        </p:nvSpPr>
        <p:spPr bwMode="auto">
          <a:xfrm>
            <a:off x="5481638" y="4164013"/>
            <a:ext cx="687387"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académico</a:t>
            </a:r>
            <a:endParaRPr lang="es-ES"/>
          </a:p>
        </p:txBody>
      </p:sp>
      <p:sp>
        <p:nvSpPr>
          <p:cNvPr id="169061" name="Rectangle 101"/>
          <p:cNvSpPr>
            <a:spLocks noChangeArrowheads="1"/>
          </p:cNvSpPr>
          <p:nvPr/>
        </p:nvSpPr>
        <p:spPr bwMode="auto">
          <a:xfrm>
            <a:off x="6086475" y="4165600"/>
            <a:ext cx="947738" cy="187325"/>
          </a:xfrm>
          <a:prstGeom prst="rect">
            <a:avLst/>
          </a:prstGeom>
          <a:noFill/>
          <a:ln w="9525">
            <a:noFill/>
            <a:miter lim="800000"/>
            <a:headEnd/>
            <a:tailEnd/>
          </a:ln>
        </p:spPr>
        <p:txBody>
          <a:bodyPr wrap="none" lIns="0" tIns="0" rIns="0" bIns="0">
            <a:spAutoFit/>
          </a:bodyPr>
          <a:lstStyle/>
          <a:p>
            <a:r>
              <a:rPr lang="es-ES" sz="1100">
                <a:solidFill>
                  <a:srgbClr val="000000"/>
                </a:solidFill>
              </a:rPr>
              <a:t> por estudiante. </a:t>
            </a:r>
            <a:endParaRPr lang="es-ES"/>
          </a:p>
        </p:txBody>
      </p:sp>
      <p:sp>
        <p:nvSpPr>
          <p:cNvPr id="169062" name="Rectangle 102"/>
          <p:cNvSpPr>
            <a:spLocks noChangeArrowheads="1"/>
          </p:cNvSpPr>
          <p:nvPr/>
        </p:nvSpPr>
        <p:spPr bwMode="auto">
          <a:xfrm>
            <a:off x="7051675" y="4164013"/>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63" name="Rectangle 103"/>
          <p:cNvSpPr>
            <a:spLocks noChangeArrowheads="1"/>
          </p:cNvSpPr>
          <p:nvPr/>
        </p:nvSpPr>
        <p:spPr bwMode="auto">
          <a:xfrm>
            <a:off x="7151688" y="4165600"/>
            <a:ext cx="257175" cy="187325"/>
          </a:xfrm>
          <a:prstGeom prst="rect">
            <a:avLst/>
          </a:prstGeom>
          <a:noFill/>
          <a:ln w="9525">
            <a:noFill/>
            <a:miter lim="800000"/>
            <a:headEnd/>
            <a:tailEnd/>
          </a:ln>
        </p:spPr>
        <p:txBody>
          <a:bodyPr wrap="none" lIns="0" tIns="0" rIns="0" bIns="0">
            <a:spAutoFit/>
          </a:bodyPr>
          <a:lstStyle/>
          <a:p>
            <a:r>
              <a:rPr lang="es-ES" sz="1100">
                <a:solidFill>
                  <a:srgbClr val="000000"/>
                </a:solidFill>
              </a:rPr>
              <a:t> de </a:t>
            </a:r>
            <a:endParaRPr lang="es-ES"/>
          </a:p>
        </p:txBody>
      </p:sp>
      <p:sp>
        <p:nvSpPr>
          <p:cNvPr id="169064" name="Rectangle 104"/>
          <p:cNvSpPr>
            <a:spLocks noChangeArrowheads="1"/>
          </p:cNvSpPr>
          <p:nvPr/>
        </p:nvSpPr>
        <p:spPr bwMode="auto">
          <a:xfrm>
            <a:off x="2779713" y="4321175"/>
            <a:ext cx="4078287" cy="187325"/>
          </a:xfrm>
          <a:prstGeom prst="rect">
            <a:avLst/>
          </a:prstGeom>
          <a:noFill/>
          <a:ln w="9525">
            <a:noFill/>
            <a:miter lim="800000"/>
            <a:headEnd/>
            <a:tailEnd/>
          </a:ln>
        </p:spPr>
        <p:txBody>
          <a:bodyPr wrap="none" lIns="0" tIns="0" rIns="0" bIns="0">
            <a:spAutoFit/>
          </a:bodyPr>
          <a:lstStyle/>
          <a:p>
            <a:r>
              <a:rPr lang="es-ES" sz="1100">
                <a:solidFill>
                  <a:srgbClr val="000000"/>
                </a:solidFill>
              </a:rPr>
              <a:t>consejería Durante el primer año, el/la Director/a Ejecutivo/a servirá de </a:t>
            </a:r>
            <a:endParaRPr lang="es-ES"/>
          </a:p>
        </p:txBody>
      </p:sp>
      <p:sp>
        <p:nvSpPr>
          <p:cNvPr id="169065" name="Rectangle 105"/>
          <p:cNvSpPr>
            <a:spLocks noChangeArrowheads="1"/>
          </p:cNvSpPr>
          <p:nvPr/>
        </p:nvSpPr>
        <p:spPr bwMode="auto">
          <a:xfrm>
            <a:off x="6667500" y="4318000"/>
            <a:ext cx="62547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consejero</a:t>
            </a:r>
            <a:endParaRPr lang="es-ES"/>
          </a:p>
        </p:txBody>
      </p:sp>
      <p:sp>
        <p:nvSpPr>
          <p:cNvPr id="169066" name="Rectangle 106"/>
          <p:cNvSpPr>
            <a:spLocks noChangeArrowheads="1"/>
          </p:cNvSpPr>
          <p:nvPr/>
        </p:nvSpPr>
        <p:spPr bwMode="auto">
          <a:xfrm>
            <a:off x="7212013" y="432117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67" name="Rectangle 107"/>
          <p:cNvSpPr>
            <a:spLocks noChangeArrowheads="1"/>
          </p:cNvSpPr>
          <p:nvPr/>
        </p:nvSpPr>
        <p:spPr bwMode="auto">
          <a:xfrm>
            <a:off x="7246938" y="4318000"/>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68" name="Rectangle 108"/>
          <p:cNvSpPr>
            <a:spLocks noChangeArrowheads="1"/>
          </p:cNvSpPr>
          <p:nvPr/>
        </p:nvSpPr>
        <p:spPr bwMode="auto">
          <a:xfrm>
            <a:off x="7348538" y="432117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69" name="Rectangle 109"/>
          <p:cNvSpPr>
            <a:spLocks noChangeArrowheads="1"/>
          </p:cNvSpPr>
          <p:nvPr/>
        </p:nvSpPr>
        <p:spPr bwMode="auto">
          <a:xfrm>
            <a:off x="7380288" y="432117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70" name="Rectangle 110"/>
          <p:cNvSpPr>
            <a:spLocks noChangeArrowheads="1"/>
          </p:cNvSpPr>
          <p:nvPr/>
        </p:nvSpPr>
        <p:spPr bwMode="auto">
          <a:xfrm>
            <a:off x="2779713" y="4475163"/>
            <a:ext cx="2747962" cy="168275"/>
          </a:xfrm>
          <a:prstGeom prst="rect">
            <a:avLst/>
          </a:prstGeom>
          <a:noFill/>
          <a:ln w="9525">
            <a:noFill/>
            <a:miter lim="800000"/>
            <a:headEnd/>
            <a:tailEnd/>
          </a:ln>
        </p:spPr>
        <p:txBody>
          <a:bodyPr wrap="none" lIns="0" tIns="0" rIns="0" bIns="0">
            <a:spAutoFit/>
          </a:bodyPr>
          <a:lstStyle/>
          <a:p>
            <a:r>
              <a:rPr lang="es-ES" sz="1100">
                <a:solidFill>
                  <a:srgbClr val="006600"/>
                </a:solidFill>
              </a:rPr>
              <a:t>http://web.gc.cuny.edu/hispanic/spanish_version/</a:t>
            </a:r>
            <a:endParaRPr lang="es-ES"/>
          </a:p>
        </p:txBody>
      </p:sp>
      <p:sp>
        <p:nvSpPr>
          <p:cNvPr id="169071" name="Rectangle 111"/>
          <p:cNvSpPr>
            <a:spLocks noChangeArrowheads="1"/>
          </p:cNvSpPr>
          <p:nvPr/>
        </p:nvSpPr>
        <p:spPr bwMode="auto">
          <a:xfrm>
            <a:off x="5432425" y="4475163"/>
            <a:ext cx="1443038" cy="168275"/>
          </a:xfrm>
          <a:prstGeom prst="rect">
            <a:avLst/>
          </a:prstGeom>
          <a:noFill/>
          <a:ln w="9525">
            <a:noFill/>
            <a:miter lim="800000"/>
            <a:headEnd/>
            <a:tailEnd/>
          </a:ln>
        </p:spPr>
        <p:txBody>
          <a:bodyPr wrap="none" lIns="0" tIns="0" rIns="0" bIns="0">
            <a:spAutoFit/>
          </a:bodyPr>
          <a:lstStyle/>
          <a:p>
            <a:r>
              <a:rPr lang="es-ES" sz="1100">
                <a:solidFill>
                  <a:srgbClr val="006600"/>
                </a:solidFill>
              </a:rPr>
              <a:t>handbook_text_span.html</a:t>
            </a:r>
            <a:endParaRPr lang="es-ES"/>
          </a:p>
        </p:txBody>
      </p:sp>
      <p:sp>
        <p:nvSpPr>
          <p:cNvPr id="169072" name="Rectangle 112"/>
          <p:cNvSpPr>
            <a:spLocks noChangeArrowheads="1"/>
          </p:cNvSpPr>
          <p:nvPr/>
        </p:nvSpPr>
        <p:spPr bwMode="auto">
          <a:xfrm>
            <a:off x="6821488" y="4475163"/>
            <a:ext cx="125412"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073" name="Rectangle 113"/>
          <p:cNvSpPr>
            <a:spLocks noChangeArrowheads="1"/>
          </p:cNvSpPr>
          <p:nvPr/>
        </p:nvSpPr>
        <p:spPr bwMode="auto">
          <a:xfrm>
            <a:off x="6888163" y="4475163"/>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74" name="Rectangle 114"/>
          <p:cNvSpPr>
            <a:spLocks noChangeArrowheads="1"/>
          </p:cNvSpPr>
          <p:nvPr/>
        </p:nvSpPr>
        <p:spPr bwMode="auto">
          <a:xfrm>
            <a:off x="2590800" y="4629150"/>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75" name="Rectangle 115"/>
          <p:cNvSpPr>
            <a:spLocks noChangeArrowheads="1"/>
          </p:cNvSpPr>
          <p:nvPr/>
        </p:nvSpPr>
        <p:spPr bwMode="auto">
          <a:xfrm>
            <a:off x="2590800" y="4784725"/>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44.</a:t>
            </a:r>
            <a:endParaRPr lang="es-ES"/>
          </a:p>
        </p:txBody>
      </p:sp>
      <p:sp>
        <p:nvSpPr>
          <p:cNvPr id="169076" name="Rectangle 116"/>
          <p:cNvSpPr>
            <a:spLocks noChangeArrowheads="1"/>
          </p:cNvSpPr>
          <p:nvPr/>
        </p:nvSpPr>
        <p:spPr bwMode="auto">
          <a:xfrm>
            <a:off x="2690813" y="47847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77" name="Rectangle 117"/>
          <p:cNvSpPr>
            <a:spLocks noChangeArrowheads="1"/>
          </p:cNvSpPr>
          <p:nvPr/>
        </p:nvSpPr>
        <p:spPr bwMode="auto">
          <a:xfrm>
            <a:off x="2790825" y="4784725"/>
            <a:ext cx="1419225"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FUNDAMENTACIÓN </a:t>
            </a:r>
            <a:endParaRPr lang="es-ES"/>
          </a:p>
        </p:txBody>
      </p:sp>
      <p:sp>
        <p:nvSpPr>
          <p:cNvPr id="169078" name="Rectangle 118"/>
          <p:cNvSpPr>
            <a:spLocks noChangeArrowheads="1"/>
          </p:cNvSpPr>
          <p:nvPr/>
        </p:nvSpPr>
        <p:spPr bwMode="auto">
          <a:xfrm>
            <a:off x="2790825" y="4919663"/>
            <a:ext cx="1268413" cy="9525"/>
          </a:xfrm>
          <a:prstGeom prst="rect">
            <a:avLst/>
          </a:prstGeom>
          <a:solidFill>
            <a:srgbClr val="0000FF"/>
          </a:solidFill>
          <a:ln w="9525">
            <a:noFill/>
            <a:miter lim="800000"/>
            <a:headEnd/>
            <a:tailEnd/>
          </a:ln>
        </p:spPr>
        <p:txBody>
          <a:bodyPr/>
          <a:lstStyle/>
          <a:p>
            <a:endParaRPr lang="es-ES"/>
          </a:p>
        </p:txBody>
      </p:sp>
      <p:sp>
        <p:nvSpPr>
          <p:cNvPr id="169079" name="Rectangle 119"/>
          <p:cNvSpPr>
            <a:spLocks noChangeArrowheads="1"/>
          </p:cNvSpPr>
          <p:nvPr/>
        </p:nvSpPr>
        <p:spPr bwMode="auto">
          <a:xfrm>
            <a:off x="4097338" y="47847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80" name="Rectangle 120"/>
          <p:cNvSpPr>
            <a:spLocks noChangeArrowheads="1"/>
          </p:cNvSpPr>
          <p:nvPr/>
        </p:nvSpPr>
        <p:spPr bwMode="auto">
          <a:xfrm>
            <a:off x="2779713" y="4935538"/>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81" name="Rectangle 121"/>
          <p:cNvSpPr>
            <a:spLocks noChangeArrowheads="1"/>
          </p:cNvSpPr>
          <p:nvPr/>
        </p:nvSpPr>
        <p:spPr bwMode="auto">
          <a:xfrm>
            <a:off x="2881313" y="4937125"/>
            <a:ext cx="3340100" cy="187325"/>
          </a:xfrm>
          <a:prstGeom prst="rect">
            <a:avLst/>
          </a:prstGeom>
          <a:noFill/>
          <a:ln w="9525">
            <a:noFill/>
            <a:miter lim="800000"/>
            <a:headEnd/>
            <a:tailEnd/>
          </a:ln>
        </p:spPr>
        <p:txBody>
          <a:bodyPr wrap="none" lIns="0" tIns="0" rIns="0" bIns="0">
            <a:spAutoFit/>
          </a:bodyPr>
          <a:lstStyle/>
          <a:p>
            <a:r>
              <a:rPr lang="es-ES" sz="1100">
                <a:solidFill>
                  <a:srgbClr val="000000"/>
                </a:solidFill>
              </a:rPr>
              <a:t> La claridad y precisión de esta sección servirá para que el </a:t>
            </a:r>
            <a:endParaRPr lang="es-ES"/>
          </a:p>
        </p:txBody>
      </p:sp>
      <p:sp>
        <p:nvSpPr>
          <p:cNvPr id="169082" name="Rectangle 122"/>
          <p:cNvSpPr>
            <a:spLocks noChangeArrowheads="1"/>
          </p:cNvSpPr>
          <p:nvPr/>
        </p:nvSpPr>
        <p:spPr bwMode="auto">
          <a:xfrm>
            <a:off x="6410325" y="4935538"/>
            <a:ext cx="66357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Consejero</a:t>
            </a:r>
            <a:endParaRPr lang="es-ES"/>
          </a:p>
        </p:txBody>
      </p:sp>
      <p:sp>
        <p:nvSpPr>
          <p:cNvPr id="169083" name="Rectangle 123"/>
          <p:cNvSpPr>
            <a:spLocks noChangeArrowheads="1"/>
          </p:cNvSpPr>
          <p:nvPr/>
        </p:nvSpPr>
        <p:spPr bwMode="auto">
          <a:xfrm>
            <a:off x="6991350" y="4937125"/>
            <a:ext cx="257175" cy="187325"/>
          </a:xfrm>
          <a:prstGeom prst="rect">
            <a:avLst/>
          </a:prstGeom>
          <a:noFill/>
          <a:ln w="9525">
            <a:noFill/>
            <a:miter lim="800000"/>
            <a:headEnd/>
            <a:tailEnd/>
          </a:ln>
        </p:spPr>
        <p:txBody>
          <a:bodyPr wrap="none" lIns="0" tIns="0" rIns="0" bIns="0">
            <a:spAutoFit/>
          </a:bodyPr>
          <a:lstStyle/>
          <a:p>
            <a:r>
              <a:rPr lang="es-ES" sz="1100">
                <a:solidFill>
                  <a:srgbClr val="000000"/>
                </a:solidFill>
              </a:rPr>
              <a:t> de </a:t>
            </a:r>
            <a:endParaRPr lang="es-ES"/>
          </a:p>
        </p:txBody>
      </p:sp>
      <p:sp>
        <p:nvSpPr>
          <p:cNvPr id="169084" name="Rectangle 124"/>
          <p:cNvSpPr>
            <a:spLocks noChangeArrowheads="1"/>
          </p:cNvSpPr>
          <p:nvPr/>
        </p:nvSpPr>
        <p:spPr bwMode="auto">
          <a:xfrm>
            <a:off x="7246938" y="4935538"/>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85" name="Rectangle 125"/>
          <p:cNvSpPr>
            <a:spLocks noChangeArrowheads="1"/>
          </p:cNvSpPr>
          <p:nvPr/>
        </p:nvSpPr>
        <p:spPr bwMode="auto">
          <a:xfrm>
            <a:off x="7348538" y="49371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86" name="Rectangle 126"/>
          <p:cNvSpPr>
            <a:spLocks noChangeArrowheads="1"/>
          </p:cNvSpPr>
          <p:nvPr/>
        </p:nvSpPr>
        <p:spPr bwMode="auto">
          <a:xfrm>
            <a:off x="2779713" y="5092700"/>
            <a:ext cx="3983037" cy="187325"/>
          </a:xfrm>
          <a:prstGeom prst="rect">
            <a:avLst/>
          </a:prstGeom>
          <a:noFill/>
          <a:ln w="9525">
            <a:noFill/>
            <a:miter lim="800000"/>
            <a:headEnd/>
            <a:tailEnd/>
          </a:ln>
        </p:spPr>
        <p:txBody>
          <a:bodyPr wrap="none" lIns="0" tIns="0" rIns="0" bIns="0">
            <a:spAutoFit/>
          </a:bodyPr>
          <a:lstStyle/>
          <a:p>
            <a:r>
              <a:rPr lang="es-ES" sz="1100">
                <a:solidFill>
                  <a:srgbClr val="000000"/>
                </a:solidFill>
              </a:rPr>
              <a:t>asignaturas a partir de la sumilla que les debe proporcionar la Escuela </a:t>
            </a:r>
            <a:endParaRPr lang="es-ES"/>
          </a:p>
        </p:txBody>
      </p:sp>
      <p:sp>
        <p:nvSpPr>
          <p:cNvPr id="169087" name="Rectangle 127"/>
          <p:cNvSpPr>
            <a:spLocks noChangeArrowheads="1"/>
          </p:cNvSpPr>
          <p:nvPr/>
        </p:nvSpPr>
        <p:spPr bwMode="auto">
          <a:xfrm>
            <a:off x="6578600" y="5089525"/>
            <a:ext cx="233363" cy="168275"/>
          </a:xfrm>
          <a:prstGeom prst="rect">
            <a:avLst/>
          </a:prstGeom>
          <a:noFill/>
          <a:ln w="9525">
            <a:noFill/>
            <a:miter lim="800000"/>
            <a:headEnd/>
            <a:tailEnd/>
          </a:ln>
        </p:spPr>
        <p:txBody>
          <a:bodyPr wrap="none" lIns="0" tIns="0" rIns="0" bIns="0">
            <a:spAutoFit/>
          </a:bodyPr>
          <a:lstStyle/>
          <a:p>
            <a:r>
              <a:rPr lang="es-ES" sz="1100" b="1">
                <a:solidFill>
                  <a:srgbClr val="000000"/>
                </a:solidFill>
              </a:rPr>
              <a:t>Aca</a:t>
            </a:r>
            <a:endParaRPr lang="es-ES"/>
          </a:p>
        </p:txBody>
      </p:sp>
      <p:sp>
        <p:nvSpPr>
          <p:cNvPr id="169088" name="Rectangle 128"/>
          <p:cNvSpPr>
            <a:spLocks noChangeArrowheads="1"/>
          </p:cNvSpPr>
          <p:nvPr/>
        </p:nvSpPr>
        <p:spPr bwMode="auto">
          <a:xfrm>
            <a:off x="6800850" y="5089525"/>
            <a:ext cx="425450" cy="168275"/>
          </a:xfrm>
          <a:prstGeom prst="rect">
            <a:avLst/>
          </a:prstGeom>
          <a:noFill/>
          <a:ln w="9525">
            <a:noFill/>
            <a:miter lim="800000"/>
            <a:headEnd/>
            <a:tailEnd/>
          </a:ln>
        </p:spPr>
        <p:txBody>
          <a:bodyPr wrap="none" lIns="0" tIns="0" rIns="0" bIns="0">
            <a:spAutoFit/>
          </a:bodyPr>
          <a:lstStyle/>
          <a:p>
            <a:r>
              <a:rPr lang="es-ES" sz="1100" b="1">
                <a:solidFill>
                  <a:srgbClr val="000000"/>
                </a:solidFill>
              </a:rPr>
              <a:t>démico</a:t>
            </a:r>
            <a:endParaRPr lang="es-ES"/>
          </a:p>
        </p:txBody>
      </p:sp>
      <p:sp>
        <p:nvSpPr>
          <p:cNvPr id="169089" name="Rectangle 129"/>
          <p:cNvSpPr>
            <a:spLocks noChangeArrowheads="1"/>
          </p:cNvSpPr>
          <p:nvPr/>
        </p:nvSpPr>
        <p:spPr bwMode="auto">
          <a:xfrm>
            <a:off x="7212013" y="509270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0" name="Rectangle 130"/>
          <p:cNvSpPr>
            <a:spLocks noChangeArrowheads="1"/>
          </p:cNvSpPr>
          <p:nvPr/>
        </p:nvSpPr>
        <p:spPr bwMode="auto">
          <a:xfrm>
            <a:off x="7246938" y="5089525"/>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091" name="Rectangle 131"/>
          <p:cNvSpPr>
            <a:spLocks noChangeArrowheads="1"/>
          </p:cNvSpPr>
          <p:nvPr/>
        </p:nvSpPr>
        <p:spPr bwMode="auto">
          <a:xfrm>
            <a:off x="7348538" y="509270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2" name="Rectangle 132"/>
          <p:cNvSpPr>
            <a:spLocks noChangeArrowheads="1"/>
          </p:cNvSpPr>
          <p:nvPr/>
        </p:nvSpPr>
        <p:spPr bwMode="auto">
          <a:xfrm>
            <a:off x="7381875" y="5092700"/>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3" name="Rectangle 133"/>
          <p:cNvSpPr>
            <a:spLocks noChangeArrowheads="1"/>
          </p:cNvSpPr>
          <p:nvPr/>
        </p:nvSpPr>
        <p:spPr bwMode="auto">
          <a:xfrm>
            <a:off x="2779713" y="5246688"/>
            <a:ext cx="2413000" cy="168275"/>
          </a:xfrm>
          <a:prstGeom prst="rect">
            <a:avLst/>
          </a:prstGeom>
          <a:noFill/>
          <a:ln w="9525">
            <a:noFill/>
            <a:miter lim="800000"/>
            <a:headEnd/>
            <a:tailEnd/>
          </a:ln>
        </p:spPr>
        <p:txBody>
          <a:bodyPr wrap="none" lIns="0" tIns="0" rIns="0" bIns="0">
            <a:spAutoFit/>
          </a:bodyPr>
          <a:lstStyle/>
          <a:p>
            <a:r>
              <a:rPr lang="es-ES" sz="1100">
                <a:solidFill>
                  <a:srgbClr val="006600"/>
                </a:solidFill>
              </a:rPr>
              <a:t>http://www.urp.edu.pe/trans_nuevomil.htm</a:t>
            </a:r>
            <a:endParaRPr lang="es-ES"/>
          </a:p>
        </p:txBody>
      </p:sp>
      <p:sp>
        <p:nvSpPr>
          <p:cNvPr id="169094" name="Rectangle 134"/>
          <p:cNvSpPr>
            <a:spLocks noChangeArrowheads="1"/>
          </p:cNvSpPr>
          <p:nvPr/>
        </p:nvSpPr>
        <p:spPr bwMode="auto">
          <a:xfrm>
            <a:off x="5106988" y="5246688"/>
            <a:ext cx="125412"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095" name="Rectangle 135"/>
          <p:cNvSpPr>
            <a:spLocks noChangeArrowheads="1"/>
          </p:cNvSpPr>
          <p:nvPr/>
        </p:nvSpPr>
        <p:spPr bwMode="auto">
          <a:xfrm>
            <a:off x="5173663" y="5246688"/>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6" name="Rectangle 136"/>
          <p:cNvSpPr>
            <a:spLocks noChangeArrowheads="1"/>
          </p:cNvSpPr>
          <p:nvPr/>
        </p:nvSpPr>
        <p:spPr bwMode="auto">
          <a:xfrm>
            <a:off x="2590800" y="5400675"/>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7" name="Rectangle 137"/>
          <p:cNvSpPr>
            <a:spLocks noChangeArrowheads="1"/>
          </p:cNvSpPr>
          <p:nvPr/>
        </p:nvSpPr>
        <p:spPr bwMode="auto">
          <a:xfrm>
            <a:off x="2590800" y="5556250"/>
            <a:ext cx="174625" cy="168275"/>
          </a:xfrm>
          <a:prstGeom prst="rect">
            <a:avLst/>
          </a:prstGeom>
          <a:noFill/>
          <a:ln w="9525">
            <a:noFill/>
            <a:miter lim="800000"/>
            <a:headEnd/>
            <a:tailEnd/>
          </a:ln>
        </p:spPr>
        <p:txBody>
          <a:bodyPr wrap="none" lIns="0" tIns="0" rIns="0" bIns="0">
            <a:spAutoFit/>
          </a:bodyPr>
          <a:lstStyle/>
          <a:p>
            <a:r>
              <a:rPr lang="es-ES" sz="1100">
                <a:solidFill>
                  <a:srgbClr val="000000"/>
                </a:solidFill>
              </a:rPr>
              <a:t>45.</a:t>
            </a:r>
            <a:endParaRPr lang="es-ES"/>
          </a:p>
        </p:txBody>
      </p:sp>
      <p:sp>
        <p:nvSpPr>
          <p:cNvPr id="169098" name="Rectangle 138"/>
          <p:cNvSpPr>
            <a:spLocks noChangeArrowheads="1"/>
          </p:cNvSpPr>
          <p:nvPr/>
        </p:nvSpPr>
        <p:spPr bwMode="auto">
          <a:xfrm>
            <a:off x="2690813" y="555625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099" name="Rectangle 139"/>
          <p:cNvSpPr>
            <a:spLocks noChangeArrowheads="1"/>
          </p:cNvSpPr>
          <p:nvPr/>
        </p:nvSpPr>
        <p:spPr bwMode="auto">
          <a:xfrm>
            <a:off x="2790825" y="5556250"/>
            <a:ext cx="419100"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Perfil </a:t>
            </a:r>
            <a:endParaRPr lang="es-ES"/>
          </a:p>
        </p:txBody>
      </p:sp>
      <p:sp>
        <p:nvSpPr>
          <p:cNvPr id="169100" name="Rectangle 140"/>
          <p:cNvSpPr>
            <a:spLocks noChangeArrowheads="1"/>
          </p:cNvSpPr>
          <p:nvPr/>
        </p:nvSpPr>
        <p:spPr bwMode="auto">
          <a:xfrm>
            <a:off x="6616700" y="5553075"/>
            <a:ext cx="828675" cy="188913"/>
          </a:xfrm>
          <a:prstGeom prst="rect">
            <a:avLst/>
          </a:prstGeom>
          <a:noFill/>
          <a:ln w="9525">
            <a:noFill/>
            <a:miter lim="800000"/>
            <a:headEnd/>
            <a:tailEnd/>
          </a:ln>
        </p:spPr>
        <p:txBody>
          <a:bodyPr wrap="none" lIns="0" tIns="0" rIns="0" bIns="0">
            <a:spAutoFit/>
          </a:bodyPr>
          <a:lstStyle/>
          <a:p>
            <a:r>
              <a:rPr lang="es-ES" sz="1100" b="1">
                <a:solidFill>
                  <a:srgbClr val="0000FF"/>
                </a:solidFill>
                <a:latin typeface="Arial" charset="0"/>
              </a:rPr>
              <a:t>Profesional</a:t>
            </a:r>
            <a:endParaRPr lang="es-ES"/>
          </a:p>
        </p:txBody>
      </p:sp>
      <p:sp>
        <p:nvSpPr>
          <p:cNvPr id="169101" name="Rectangle 141"/>
          <p:cNvSpPr>
            <a:spLocks noChangeArrowheads="1"/>
          </p:cNvSpPr>
          <p:nvPr/>
        </p:nvSpPr>
        <p:spPr bwMode="auto">
          <a:xfrm>
            <a:off x="2790825" y="5691188"/>
            <a:ext cx="4557713" cy="9525"/>
          </a:xfrm>
          <a:prstGeom prst="rect">
            <a:avLst/>
          </a:prstGeom>
          <a:solidFill>
            <a:srgbClr val="0000FF"/>
          </a:solidFill>
          <a:ln w="9525">
            <a:noFill/>
            <a:miter lim="800000"/>
            <a:headEnd/>
            <a:tailEnd/>
          </a:ln>
        </p:spPr>
        <p:txBody>
          <a:bodyPr/>
          <a:lstStyle/>
          <a:p>
            <a:endParaRPr lang="es-ES"/>
          </a:p>
        </p:txBody>
      </p:sp>
      <p:sp>
        <p:nvSpPr>
          <p:cNvPr id="169102" name="Rectangle 142"/>
          <p:cNvSpPr>
            <a:spLocks noChangeArrowheads="1"/>
          </p:cNvSpPr>
          <p:nvPr/>
        </p:nvSpPr>
        <p:spPr bwMode="auto">
          <a:xfrm>
            <a:off x="7348538" y="5556250"/>
            <a:ext cx="100012"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 </a:t>
            </a:r>
            <a:endParaRPr lang="es-ES"/>
          </a:p>
        </p:txBody>
      </p:sp>
      <p:sp>
        <p:nvSpPr>
          <p:cNvPr id="169103" name="Rectangle 143"/>
          <p:cNvSpPr>
            <a:spLocks noChangeArrowheads="1"/>
          </p:cNvSpPr>
          <p:nvPr/>
        </p:nvSpPr>
        <p:spPr bwMode="auto">
          <a:xfrm>
            <a:off x="7385050" y="5556250"/>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04" name="Rectangle 144"/>
          <p:cNvSpPr>
            <a:spLocks noChangeArrowheads="1"/>
          </p:cNvSpPr>
          <p:nvPr/>
        </p:nvSpPr>
        <p:spPr bwMode="auto">
          <a:xfrm>
            <a:off x="2779713" y="5708650"/>
            <a:ext cx="1058862" cy="187325"/>
          </a:xfrm>
          <a:prstGeom prst="rect">
            <a:avLst/>
          </a:prstGeom>
          <a:noFill/>
          <a:ln w="9525">
            <a:noFill/>
            <a:miter lim="800000"/>
            <a:headEnd/>
            <a:tailEnd/>
          </a:ln>
        </p:spPr>
        <p:txBody>
          <a:bodyPr wrap="none" lIns="0" tIns="0" rIns="0" bIns="0">
            <a:spAutoFit/>
          </a:bodyPr>
          <a:lstStyle/>
          <a:p>
            <a:r>
              <a:rPr lang="es-ES" sz="1100">
                <a:solidFill>
                  <a:srgbClr val="000000"/>
                </a:solidFill>
              </a:rPr>
              <a:t>Quien es Nuestro </a:t>
            </a:r>
            <a:endParaRPr lang="es-ES"/>
          </a:p>
        </p:txBody>
      </p:sp>
      <p:sp>
        <p:nvSpPr>
          <p:cNvPr id="169105" name="Rectangle 145"/>
          <p:cNvSpPr>
            <a:spLocks noChangeArrowheads="1"/>
          </p:cNvSpPr>
          <p:nvPr/>
        </p:nvSpPr>
        <p:spPr bwMode="auto">
          <a:xfrm>
            <a:off x="3889375" y="5707063"/>
            <a:ext cx="663575" cy="187325"/>
          </a:xfrm>
          <a:prstGeom prst="rect">
            <a:avLst/>
          </a:prstGeom>
          <a:noFill/>
          <a:ln w="9525">
            <a:noFill/>
            <a:miter lim="800000"/>
            <a:headEnd/>
            <a:tailEnd/>
          </a:ln>
        </p:spPr>
        <p:txBody>
          <a:bodyPr wrap="none" lIns="0" tIns="0" rIns="0" bIns="0">
            <a:spAutoFit/>
          </a:bodyPr>
          <a:lstStyle/>
          <a:p>
            <a:r>
              <a:rPr lang="es-ES" sz="1100" b="1">
                <a:solidFill>
                  <a:srgbClr val="000000"/>
                </a:solidFill>
              </a:rPr>
              <a:t>Consejero</a:t>
            </a:r>
            <a:endParaRPr lang="es-ES"/>
          </a:p>
        </p:txBody>
      </p:sp>
      <p:sp>
        <p:nvSpPr>
          <p:cNvPr id="169106" name="Rectangle 146"/>
          <p:cNvSpPr>
            <a:spLocks noChangeArrowheads="1"/>
          </p:cNvSpPr>
          <p:nvPr/>
        </p:nvSpPr>
        <p:spPr bwMode="auto">
          <a:xfrm>
            <a:off x="4471988" y="570865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07" name="Rectangle 147"/>
          <p:cNvSpPr>
            <a:spLocks noChangeArrowheads="1"/>
          </p:cNvSpPr>
          <p:nvPr/>
        </p:nvSpPr>
        <p:spPr bwMode="auto">
          <a:xfrm>
            <a:off x="4552950" y="5707063"/>
            <a:ext cx="735013" cy="187325"/>
          </a:xfrm>
          <a:prstGeom prst="rect">
            <a:avLst/>
          </a:prstGeom>
          <a:noFill/>
          <a:ln w="9525">
            <a:noFill/>
            <a:miter lim="800000"/>
            <a:headEnd/>
            <a:tailEnd/>
          </a:ln>
        </p:spPr>
        <p:txBody>
          <a:bodyPr wrap="none" lIns="0" tIns="0" rIns="0" bIns="0">
            <a:spAutoFit/>
          </a:bodyPr>
          <a:lstStyle/>
          <a:p>
            <a:r>
              <a:rPr lang="es-ES" sz="1100" b="1">
                <a:solidFill>
                  <a:srgbClr val="000000"/>
                </a:solidFill>
              </a:rPr>
              <a:t>Profesional</a:t>
            </a:r>
            <a:endParaRPr lang="es-ES"/>
          </a:p>
        </p:txBody>
      </p:sp>
      <p:sp>
        <p:nvSpPr>
          <p:cNvPr id="169108" name="Rectangle 148"/>
          <p:cNvSpPr>
            <a:spLocks noChangeArrowheads="1"/>
          </p:cNvSpPr>
          <p:nvPr/>
        </p:nvSpPr>
        <p:spPr bwMode="auto">
          <a:xfrm>
            <a:off x="5202238" y="5708650"/>
            <a:ext cx="501650" cy="187325"/>
          </a:xfrm>
          <a:prstGeom prst="rect">
            <a:avLst/>
          </a:prstGeom>
          <a:noFill/>
          <a:ln w="9525">
            <a:noFill/>
            <a:miter lim="800000"/>
            <a:headEnd/>
            <a:tailEnd/>
          </a:ln>
        </p:spPr>
        <p:txBody>
          <a:bodyPr wrap="none" lIns="0" tIns="0" rIns="0" bIns="0">
            <a:spAutoFit/>
          </a:bodyPr>
          <a:lstStyle/>
          <a:p>
            <a:r>
              <a:rPr lang="es-ES" sz="1100">
                <a:solidFill>
                  <a:srgbClr val="000000"/>
                </a:solidFill>
              </a:rPr>
              <a:t>? Es un </a:t>
            </a:r>
            <a:endParaRPr lang="es-ES"/>
          </a:p>
        </p:txBody>
      </p:sp>
      <p:sp>
        <p:nvSpPr>
          <p:cNvPr id="169109" name="Rectangle 149"/>
          <p:cNvSpPr>
            <a:spLocks noChangeArrowheads="1"/>
          </p:cNvSpPr>
          <p:nvPr/>
        </p:nvSpPr>
        <p:spPr bwMode="auto">
          <a:xfrm>
            <a:off x="5773738" y="5707063"/>
            <a:ext cx="1068387" cy="187325"/>
          </a:xfrm>
          <a:prstGeom prst="rect">
            <a:avLst/>
          </a:prstGeom>
          <a:noFill/>
          <a:ln w="9525">
            <a:noFill/>
            <a:miter lim="800000"/>
            <a:headEnd/>
            <a:tailEnd/>
          </a:ln>
        </p:spPr>
        <p:txBody>
          <a:bodyPr wrap="none" lIns="0" tIns="0" rIns="0" bIns="0">
            <a:spAutoFit/>
          </a:bodyPr>
          <a:lstStyle/>
          <a:p>
            <a:r>
              <a:rPr lang="es-ES" sz="1100" b="1">
                <a:solidFill>
                  <a:srgbClr val="000000"/>
                </a:solidFill>
              </a:rPr>
              <a:t>PROFESIONAL</a:t>
            </a:r>
            <a:endParaRPr lang="es-ES"/>
          </a:p>
        </p:txBody>
      </p:sp>
      <p:sp>
        <p:nvSpPr>
          <p:cNvPr id="169110" name="Rectangle 150"/>
          <p:cNvSpPr>
            <a:spLocks noChangeArrowheads="1"/>
          </p:cNvSpPr>
          <p:nvPr/>
        </p:nvSpPr>
        <p:spPr bwMode="auto">
          <a:xfrm>
            <a:off x="6743700" y="5708650"/>
            <a:ext cx="582613" cy="187325"/>
          </a:xfrm>
          <a:prstGeom prst="rect">
            <a:avLst/>
          </a:prstGeom>
          <a:noFill/>
          <a:ln w="9525">
            <a:noFill/>
            <a:miter lim="800000"/>
            <a:headEnd/>
            <a:tailEnd/>
          </a:ln>
        </p:spPr>
        <p:txBody>
          <a:bodyPr wrap="none" lIns="0" tIns="0" rIns="0" bIns="0">
            <a:spAutoFit/>
          </a:bodyPr>
          <a:lstStyle/>
          <a:p>
            <a:r>
              <a:rPr lang="es-ES" sz="1100">
                <a:solidFill>
                  <a:srgbClr val="000000"/>
                </a:solidFill>
              </a:rPr>
              <a:t> con años</a:t>
            </a:r>
            <a:endParaRPr lang="es-ES"/>
          </a:p>
        </p:txBody>
      </p:sp>
      <p:sp>
        <p:nvSpPr>
          <p:cNvPr id="169111" name="Rectangle 151"/>
          <p:cNvSpPr>
            <a:spLocks noChangeArrowheads="1"/>
          </p:cNvSpPr>
          <p:nvPr/>
        </p:nvSpPr>
        <p:spPr bwMode="auto">
          <a:xfrm>
            <a:off x="7348538" y="5708650"/>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12" name="Rectangle 152"/>
          <p:cNvSpPr>
            <a:spLocks noChangeArrowheads="1"/>
          </p:cNvSpPr>
          <p:nvPr/>
        </p:nvSpPr>
        <p:spPr bwMode="auto">
          <a:xfrm>
            <a:off x="2779713" y="5864225"/>
            <a:ext cx="4022725" cy="187325"/>
          </a:xfrm>
          <a:prstGeom prst="rect">
            <a:avLst/>
          </a:prstGeom>
          <a:noFill/>
          <a:ln w="9525">
            <a:noFill/>
            <a:miter lim="800000"/>
            <a:headEnd/>
            <a:tailEnd/>
          </a:ln>
        </p:spPr>
        <p:txBody>
          <a:bodyPr wrap="none" lIns="0" tIns="0" rIns="0" bIns="0">
            <a:spAutoFit/>
          </a:bodyPr>
          <a:lstStyle/>
          <a:p>
            <a:r>
              <a:rPr lang="es-ES" sz="1100">
                <a:solidFill>
                  <a:srgbClr val="000000"/>
                </a:solidFill>
              </a:rPr>
              <a:t>de estudio y preparación; Es una persona DINÁMICA porque siempre </a:t>
            </a:r>
            <a:endParaRPr lang="es-ES"/>
          </a:p>
        </p:txBody>
      </p:sp>
      <p:sp>
        <p:nvSpPr>
          <p:cNvPr id="169113" name="Rectangle 153"/>
          <p:cNvSpPr>
            <a:spLocks noChangeArrowheads="1"/>
          </p:cNvSpPr>
          <p:nvPr/>
        </p:nvSpPr>
        <p:spPr bwMode="auto">
          <a:xfrm>
            <a:off x="7246938" y="5861050"/>
            <a:ext cx="165100" cy="187325"/>
          </a:xfrm>
          <a:prstGeom prst="rect">
            <a:avLst/>
          </a:prstGeom>
          <a:noFill/>
          <a:ln w="9525">
            <a:noFill/>
            <a:miter lim="800000"/>
            <a:headEnd/>
            <a:tailEnd/>
          </a:ln>
        </p:spPr>
        <p:txBody>
          <a:bodyPr wrap="none" lIns="0" tIns="0" rIns="0" bIns="0">
            <a:spAutoFit/>
          </a:bodyPr>
          <a:lstStyle/>
          <a:p>
            <a:r>
              <a:rPr lang="es-ES" sz="1100" b="1">
                <a:solidFill>
                  <a:srgbClr val="000000"/>
                </a:solidFill>
              </a:rPr>
              <a:t>...</a:t>
            </a:r>
            <a:endParaRPr lang="es-ES"/>
          </a:p>
        </p:txBody>
      </p:sp>
      <p:sp>
        <p:nvSpPr>
          <p:cNvPr id="169114" name="Rectangle 154"/>
          <p:cNvSpPr>
            <a:spLocks noChangeArrowheads="1"/>
          </p:cNvSpPr>
          <p:nvPr/>
        </p:nvSpPr>
        <p:spPr bwMode="auto">
          <a:xfrm>
            <a:off x="7348538" y="5864225"/>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15" name="Rectangle 155"/>
          <p:cNvSpPr>
            <a:spLocks noChangeArrowheads="1"/>
          </p:cNvSpPr>
          <p:nvPr/>
        </p:nvSpPr>
        <p:spPr bwMode="auto">
          <a:xfrm>
            <a:off x="7381875" y="5864225"/>
            <a:ext cx="90488"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16" name="Rectangle 156"/>
          <p:cNvSpPr>
            <a:spLocks noChangeArrowheads="1"/>
          </p:cNvSpPr>
          <p:nvPr/>
        </p:nvSpPr>
        <p:spPr bwMode="auto">
          <a:xfrm>
            <a:off x="2779713" y="6018213"/>
            <a:ext cx="3932237" cy="168275"/>
          </a:xfrm>
          <a:prstGeom prst="rect">
            <a:avLst/>
          </a:prstGeom>
          <a:noFill/>
          <a:ln w="9525">
            <a:noFill/>
            <a:miter lim="800000"/>
            <a:headEnd/>
            <a:tailEnd/>
          </a:ln>
        </p:spPr>
        <p:txBody>
          <a:bodyPr wrap="none" lIns="0" tIns="0" rIns="0" bIns="0">
            <a:spAutoFit/>
          </a:bodyPr>
          <a:lstStyle/>
          <a:p>
            <a:r>
              <a:rPr lang="es-ES" sz="1100">
                <a:solidFill>
                  <a:srgbClr val="006600"/>
                </a:solidFill>
              </a:rPr>
              <a:t>http://www.segurosbolivar.com.co:4942/Bolsa/html/perfil_frames.htm</a:t>
            </a:r>
            <a:endParaRPr lang="es-ES"/>
          </a:p>
        </p:txBody>
      </p:sp>
      <p:sp>
        <p:nvSpPr>
          <p:cNvPr id="169117" name="Rectangle 157"/>
          <p:cNvSpPr>
            <a:spLocks noChangeArrowheads="1"/>
          </p:cNvSpPr>
          <p:nvPr/>
        </p:nvSpPr>
        <p:spPr bwMode="auto">
          <a:xfrm>
            <a:off x="6575425" y="6018213"/>
            <a:ext cx="125413" cy="187325"/>
          </a:xfrm>
          <a:prstGeom prst="rect">
            <a:avLst/>
          </a:prstGeom>
          <a:noFill/>
          <a:ln w="9525">
            <a:noFill/>
            <a:miter lim="800000"/>
            <a:headEnd/>
            <a:tailEnd/>
          </a:ln>
        </p:spPr>
        <p:txBody>
          <a:bodyPr wrap="none" lIns="0" tIns="0" rIns="0" bIns="0">
            <a:spAutoFit/>
          </a:bodyPr>
          <a:lstStyle/>
          <a:p>
            <a:r>
              <a:rPr lang="es-ES" sz="1100">
                <a:solidFill>
                  <a:srgbClr val="006600"/>
                </a:solidFill>
              </a:rPr>
              <a:t>  </a:t>
            </a:r>
            <a:endParaRPr lang="es-ES"/>
          </a:p>
        </p:txBody>
      </p:sp>
      <p:sp>
        <p:nvSpPr>
          <p:cNvPr id="169118" name="Rectangle 158"/>
          <p:cNvSpPr>
            <a:spLocks noChangeArrowheads="1"/>
          </p:cNvSpPr>
          <p:nvPr/>
        </p:nvSpPr>
        <p:spPr bwMode="auto">
          <a:xfrm>
            <a:off x="6643688" y="6018213"/>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
        <p:nvSpPr>
          <p:cNvPr id="169119" name="Rectangle 159"/>
          <p:cNvSpPr>
            <a:spLocks noChangeArrowheads="1"/>
          </p:cNvSpPr>
          <p:nvPr/>
        </p:nvSpPr>
        <p:spPr bwMode="auto">
          <a:xfrm>
            <a:off x="7056438" y="6019800"/>
            <a:ext cx="403225" cy="184150"/>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[Más </a:t>
            </a:r>
            <a:endParaRPr lang="es-ES"/>
          </a:p>
        </p:txBody>
      </p:sp>
      <p:sp>
        <p:nvSpPr>
          <p:cNvPr id="169120" name="Rectangle 160"/>
          <p:cNvSpPr>
            <a:spLocks noChangeArrowheads="1"/>
          </p:cNvSpPr>
          <p:nvPr/>
        </p:nvSpPr>
        <p:spPr bwMode="auto">
          <a:xfrm>
            <a:off x="7056438" y="6153150"/>
            <a:ext cx="292100" cy="11113"/>
          </a:xfrm>
          <a:prstGeom prst="rect">
            <a:avLst/>
          </a:prstGeom>
          <a:solidFill>
            <a:srgbClr val="0000FF"/>
          </a:solidFill>
          <a:ln w="9525">
            <a:noFill/>
            <a:miter lim="800000"/>
            <a:headEnd/>
            <a:tailEnd/>
          </a:ln>
        </p:spPr>
        <p:txBody>
          <a:bodyPr/>
          <a:lstStyle/>
          <a:p>
            <a:endParaRPr lang="es-ES"/>
          </a:p>
        </p:txBody>
      </p:sp>
      <p:sp>
        <p:nvSpPr>
          <p:cNvPr id="169121" name="Rectangle 161"/>
          <p:cNvSpPr>
            <a:spLocks noChangeArrowheads="1"/>
          </p:cNvSpPr>
          <p:nvPr/>
        </p:nvSpPr>
        <p:spPr bwMode="auto">
          <a:xfrm>
            <a:off x="2779713" y="6173788"/>
            <a:ext cx="2654300" cy="168275"/>
          </a:xfrm>
          <a:prstGeom prst="rect">
            <a:avLst/>
          </a:prstGeom>
          <a:noFill/>
          <a:ln w="9525">
            <a:noFill/>
            <a:miter lim="800000"/>
            <a:headEnd/>
            <a:tailEnd/>
          </a:ln>
        </p:spPr>
        <p:txBody>
          <a:bodyPr wrap="none" lIns="0" tIns="0" rIns="0" bIns="0">
            <a:spAutoFit/>
          </a:bodyPr>
          <a:lstStyle/>
          <a:p>
            <a:r>
              <a:rPr lang="es-ES" sz="1100">
                <a:solidFill>
                  <a:srgbClr val="0000FF"/>
                </a:solidFill>
                <a:latin typeface="Arial" charset="0"/>
              </a:rPr>
              <a:t>resultados de www.segurosbolivar.com.co]</a:t>
            </a:r>
            <a:endParaRPr lang="es-ES"/>
          </a:p>
        </p:txBody>
      </p:sp>
      <p:sp>
        <p:nvSpPr>
          <p:cNvPr id="169122" name="Rectangle 162"/>
          <p:cNvSpPr>
            <a:spLocks noChangeArrowheads="1"/>
          </p:cNvSpPr>
          <p:nvPr/>
        </p:nvSpPr>
        <p:spPr bwMode="auto">
          <a:xfrm>
            <a:off x="2779713" y="6308725"/>
            <a:ext cx="2552700" cy="9525"/>
          </a:xfrm>
          <a:prstGeom prst="rect">
            <a:avLst/>
          </a:prstGeom>
          <a:solidFill>
            <a:srgbClr val="0000FF"/>
          </a:solidFill>
          <a:ln w="9525">
            <a:noFill/>
            <a:miter lim="800000"/>
            <a:headEnd/>
            <a:tailEnd/>
          </a:ln>
        </p:spPr>
        <p:txBody>
          <a:bodyPr/>
          <a:lstStyle/>
          <a:p>
            <a:endParaRPr lang="es-ES"/>
          </a:p>
        </p:txBody>
      </p:sp>
      <p:sp>
        <p:nvSpPr>
          <p:cNvPr id="169123" name="Rectangle 163"/>
          <p:cNvSpPr>
            <a:spLocks noChangeArrowheads="1"/>
          </p:cNvSpPr>
          <p:nvPr/>
        </p:nvSpPr>
        <p:spPr bwMode="auto">
          <a:xfrm>
            <a:off x="5332413" y="6173788"/>
            <a:ext cx="90487" cy="187325"/>
          </a:xfrm>
          <a:prstGeom prst="rect">
            <a:avLst/>
          </a:prstGeom>
          <a:noFill/>
          <a:ln w="9525">
            <a:noFill/>
            <a:miter lim="800000"/>
            <a:headEnd/>
            <a:tailEnd/>
          </a:ln>
        </p:spPr>
        <p:txBody>
          <a:bodyPr wrap="none" lIns="0" tIns="0" rIns="0" bIns="0">
            <a:spAutoFit/>
          </a:bodyPr>
          <a:lstStyle/>
          <a:p>
            <a:r>
              <a:rPr lang="es-ES" sz="1100">
                <a:solidFill>
                  <a:srgbClr val="000000"/>
                </a:solidFill>
              </a:rPr>
              <a:t> </a:t>
            </a:r>
            <a:endParaRPr lang="es-ES"/>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1217613" y="455613"/>
            <a:ext cx="238125" cy="228600"/>
          </a:xfrm>
          <a:prstGeom prst="rect">
            <a:avLst/>
          </a:prstGeom>
          <a:noFill/>
          <a:ln w="9525">
            <a:noFill/>
            <a:miter lim="800000"/>
            <a:headEnd/>
            <a:tailEnd/>
          </a:ln>
        </p:spPr>
        <p:txBody>
          <a:bodyPr wrap="none" lIns="0" tIns="0" rIns="0" bIns="0">
            <a:spAutoFit/>
          </a:bodyPr>
          <a:lstStyle/>
          <a:p>
            <a:r>
              <a:rPr lang="es-ES" sz="1500">
                <a:solidFill>
                  <a:srgbClr val="000000"/>
                </a:solidFill>
              </a:rPr>
              <a:t>46.</a:t>
            </a:r>
            <a:endParaRPr lang="es-ES"/>
          </a:p>
        </p:txBody>
      </p:sp>
      <p:sp>
        <p:nvSpPr>
          <p:cNvPr id="169989" name="Rectangle 5"/>
          <p:cNvSpPr>
            <a:spLocks noChangeArrowheads="1"/>
          </p:cNvSpPr>
          <p:nvPr/>
        </p:nvSpPr>
        <p:spPr bwMode="auto">
          <a:xfrm>
            <a:off x="1358900" y="45561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69990" name="Rectangle 6"/>
          <p:cNvSpPr>
            <a:spLocks noChangeArrowheads="1"/>
          </p:cNvSpPr>
          <p:nvPr/>
        </p:nvSpPr>
        <p:spPr bwMode="auto">
          <a:xfrm>
            <a:off x="1498600" y="457200"/>
            <a:ext cx="3043238" cy="2286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Ambiente Jóven: Consejeros Pares </a:t>
            </a:r>
            <a:endParaRPr lang="es-ES"/>
          </a:p>
        </p:txBody>
      </p:sp>
      <p:sp>
        <p:nvSpPr>
          <p:cNvPr id="169991" name="Rectangle 7"/>
          <p:cNvSpPr>
            <a:spLocks noChangeArrowheads="1"/>
          </p:cNvSpPr>
          <p:nvPr/>
        </p:nvSpPr>
        <p:spPr bwMode="auto">
          <a:xfrm>
            <a:off x="1498600" y="642938"/>
            <a:ext cx="6348413" cy="14287"/>
          </a:xfrm>
          <a:prstGeom prst="rect">
            <a:avLst/>
          </a:prstGeom>
          <a:solidFill>
            <a:srgbClr val="0000FF"/>
          </a:solidFill>
          <a:ln w="9525">
            <a:noFill/>
            <a:miter lim="800000"/>
            <a:headEnd/>
            <a:tailEnd/>
          </a:ln>
        </p:spPr>
        <p:txBody>
          <a:bodyPr/>
          <a:lstStyle/>
          <a:p>
            <a:endParaRPr lang="es-ES"/>
          </a:p>
        </p:txBody>
      </p:sp>
      <p:sp>
        <p:nvSpPr>
          <p:cNvPr id="169992" name="Rectangle 8"/>
          <p:cNvSpPr>
            <a:spLocks noChangeArrowheads="1"/>
          </p:cNvSpPr>
          <p:nvPr/>
        </p:nvSpPr>
        <p:spPr bwMode="auto">
          <a:xfrm>
            <a:off x="7899400" y="45561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69993" name="Rectangle 9"/>
          <p:cNvSpPr>
            <a:spLocks noChangeArrowheads="1"/>
          </p:cNvSpPr>
          <p:nvPr/>
        </p:nvSpPr>
        <p:spPr bwMode="auto">
          <a:xfrm>
            <a:off x="1482725" y="666750"/>
            <a:ext cx="223838"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69994" name="Rectangle 10"/>
          <p:cNvSpPr>
            <a:spLocks noChangeArrowheads="1"/>
          </p:cNvSpPr>
          <p:nvPr/>
        </p:nvSpPr>
        <p:spPr bwMode="auto">
          <a:xfrm>
            <a:off x="1624013" y="669925"/>
            <a:ext cx="3338512" cy="257175"/>
          </a:xfrm>
          <a:prstGeom prst="rect">
            <a:avLst/>
          </a:prstGeom>
          <a:noFill/>
          <a:ln w="9525">
            <a:noFill/>
            <a:miter lim="800000"/>
            <a:headEnd/>
            <a:tailEnd/>
          </a:ln>
        </p:spPr>
        <p:txBody>
          <a:bodyPr wrap="none" lIns="0" tIns="0" rIns="0" bIns="0">
            <a:spAutoFit/>
          </a:bodyPr>
          <a:lstStyle/>
          <a:p>
            <a:r>
              <a:rPr lang="es-ES" sz="1500">
                <a:solidFill>
                  <a:srgbClr val="000000"/>
                </a:solidFill>
              </a:rPr>
              <a:t> Es muy importante tener en cuenta que el </a:t>
            </a:r>
            <a:endParaRPr lang="es-ES"/>
          </a:p>
        </p:txBody>
      </p:sp>
      <p:sp>
        <p:nvSpPr>
          <p:cNvPr id="169995" name="Rectangle 11"/>
          <p:cNvSpPr>
            <a:spLocks noChangeArrowheads="1"/>
          </p:cNvSpPr>
          <p:nvPr/>
        </p:nvSpPr>
        <p:spPr bwMode="auto">
          <a:xfrm>
            <a:off x="4835525" y="666750"/>
            <a:ext cx="855663" cy="257175"/>
          </a:xfrm>
          <a:prstGeom prst="rect">
            <a:avLst/>
          </a:prstGeom>
          <a:noFill/>
          <a:ln w="9525">
            <a:noFill/>
            <a:miter lim="800000"/>
            <a:headEnd/>
            <a:tailEnd/>
          </a:ln>
        </p:spPr>
        <p:txBody>
          <a:bodyPr wrap="none" lIns="0" tIns="0" rIns="0" bIns="0">
            <a:spAutoFit/>
          </a:bodyPr>
          <a:lstStyle/>
          <a:p>
            <a:r>
              <a:rPr lang="es-ES" sz="1500" b="1">
                <a:solidFill>
                  <a:srgbClr val="000000"/>
                </a:solidFill>
              </a:rPr>
              <a:t>consejero</a:t>
            </a:r>
            <a:endParaRPr lang="es-ES"/>
          </a:p>
        </p:txBody>
      </p:sp>
      <p:sp>
        <p:nvSpPr>
          <p:cNvPr id="169996" name="Rectangle 12"/>
          <p:cNvSpPr>
            <a:spLocks noChangeArrowheads="1"/>
          </p:cNvSpPr>
          <p:nvPr/>
        </p:nvSpPr>
        <p:spPr bwMode="auto">
          <a:xfrm>
            <a:off x="5594350" y="669925"/>
            <a:ext cx="808038" cy="257175"/>
          </a:xfrm>
          <a:prstGeom prst="rect">
            <a:avLst/>
          </a:prstGeom>
          <a:noFill/>
          <a:ln w="9525">
            <a:noFill/>
            <a:miter lim="800000"/>
            <a:headEnd/>
            <a:tailEnd/>
          </a:ln>
        </p:spPr>
        <p:txBody>
          <a:bodyPr wrap="none" lIns="0" tIns="0" rIns="0" bIns="0">
            <a:spAutoFit/>
          </a:bodyPr>
          <a:lstStyle/>
          <a:p>
            <a:r>
              <a:rPr lang="es-ES" sz="1500">
                <a:solidFill>
                  <a:srgbClr val="000000"/>
                </a:solidFill>
              </a:rPr>
              <a:t> no es un </a:t>
            </a:r>
            <a:endParaRPr lang="es-ES"/>
          </a:p>
        </p:txBody>
      </p:sp>
      <p:sp>
        <p:nvSpPr>
          <p:cNvPr id="169997" name="Rectangle 13"/>
          <p:cNvSpPr>
            <a:spLocks noChangeArrowheads="1"/>
          </p:cNvSpPr>
          <p:nvPr/>
        </p:nvSpPr>
        <p:spPr bwMode="auto">
          <a:xfrm>
            <a:off x="6316663" y="666750"/>
            <a:ext cx="99377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profesional</a:t>
            </a:r>
            <a:endParaRPr lang="es-ES"/>
          </a:p>
        </p:txBody>
      </p:sp>
      <p:sp>
        <p:nvSpPr>
          <p:cNvPr id="169998" name="Rectangle 14"/>
          <p:cNvSpPr>
            <a:spLocks noChangeArrowheads="1"/>
          </p:cNvSpPr>
          <p:nvPr/>
        </p:nvSpPr>
        <p:spPr bwMode="auto">
          <a:xfrm>
            <a:off x="7212013" y="669925"/>
            <a:ext cx="569912" cy="257175"/>
          </a:xfrm>
          <a:prstGeom prst="rect">
            <a:avLst/>
          </a:prstGeom>
          <a:noFill/>
          <a:ln w="9525">
            <a:noFill/>
            <a:miter lim="800000"/>
            <a:headEnd/>
            <a:tailEnd/>
          </a:ln>
        </p:spPr>
        <p:txBody>
          <a:bodyPr wrap="none" lIns="0" tIns="0" rIns="0" bIns="0">
            <a:spAutoFit/>
          </a:bodyPr>
          <a:lstStyle/>
          <a:p>
            <a:r>
              <a:rPr lang="es-ES" sz="1500">
                <a:solidFill>
                  <a:srgbClr val="000000"/>
                </a:solidFill>
              </a:rPr>
              <a:t> y por </a:t>
            </a:r>
            <a:endParaRPr lang="es-ES"/>
          </a:p>
        </p:txBody>
      </p:sp>
      <p:sp>
        <p:nvSpPr>
          <p:cNvPr id="169999" name="Rectangle 15"/>
          <p:cNvSpPr>
            <a:spLocks noChangeArrowheads="1"/>
          </p:cNvSpPr>
          <p:nvPr/>
        </p:nvSpPr>
        <p:spPr bwMode="auto">
          <a:xfrm>
            <a:off x="7700963" y="669925"/>
            <a:ext cx="273050" cy="257175"/>
          </a:xfrm>
          <a:prstGeom prst="rect">
            <a:avLst/>
          </a:prstGeom>
          <a:noFill/>
          <a:ln w="9525">
            <a:noFill/>
            <a:miter lim="800000"/>
            <a:headEnd/>
            <a:tailEnd/>
          </a:ln>
        </p:spPr>
        <p:txBody>
          <a:bodyPr wrap="none" lIns="0" tIns="0" rIns="0" bIns="0">
            <a:spAutoFit/>
          </a:bodyPr>
          <a:lstStyle/>
          <a:p>
            <a:r>
              <a:rPr lang="es-ES" sz="1500">
                <a:solidFill>
                  <a:srgbClr val="000000"/>
                </a:solidFill>
              </a:rPr>
              <a:t>lo </a:t>
            </a:r>
            <a:endParaRPr lang="es-ES"/>
          </a:p>
        </p:txBody>
      </p:sp>
      <p:sp>
        <p:nvSpPr>
          <p:cNvPr id="170000" name="Rectangle 16"/>
          <p:cNvSpPr>
            <a:spLocks noChangeArrowheads="1"/>
          </p:cNvSpPr>
          <p:nvPr/>
        </p:nvSpPr>
        <p:spPr bwMode="auto">
          <a:xfrm>
            <a:off x="1482725" y="884238"/>
            <a:ext cx="1541463" cy="228600"/>
          </a:xfrm>
          <a:prstGeom prst="rect">
            <a:avLst/>
          </a:prstGeom>
          <a:noFill/>
          <a:ln w="9525">
            <a:noFill/>
            <a:miter lim="800000"/>
            <a:headEnd/>
            <a:tailEnd/>
          </a:ln>
        </p:spPr>
        <p:txBody>
          <a:bodyPr wrap="none" lIns="0" tIns="0" rIns="0" bIns="0">
            <a:spAutoFit/>
          </a:bodyPr>
          <a:lstStyle/>
          <a:p>
            <a:r>
              <a:rPr lang="es-ES" sz="1500">
                <a:solidFill>
                  <a:srgbClr val="000000"/>
                </a:solidFill>
              </a:rPr>
              <a:t>tanto si crees que ne</a:t>
            </a:r>
            <a:endParaRPr lang="es-ES"/>
          </a:p>
        </p:txBody>
      </p:sp>
      <p:sp>
        <p:nvSpPr>
          <p:cNvPr id="170001" name="Rectangle 17"/>
          <p:cNvSpPr>
            <a:spLocks noChangeArrowheads="1"/>
          </p:cNvSpPr>
          <p:nvPr/>
        </p:nvSpPr>
        <p:spPr bwMode="auto">
          <a:xfrm>
            <a:off x="3108325" y="884238"/>
            <a:ext cx="1055688" cy="228600"/>
          </a:xfrm>
          <a:prstGeom prst="rect">
            <a:avLst/>
          </a:prstGeom>
          <a:noFill/>
          <a:ln w="9525">
            <a:noFill/>
            <a:miter lim="800000"/>
            <a:headEnd/>
            <a:tailEnd/>
          </a:ln>
        </p:spPr>
        <p:txBody>
          <a:bodyPr wrap="none" lIns="0" tIns="0" rIns="0" bIns="0">
            <a:spAutoFit/>
          </a:bodyPr>
          <a:lstStyle/>
          <a:p>
            <a:r>
              <a:rPr lang="es-ES" sz="1500">
                <a:solidFill>
                  <a:srgbClr val="000000"/>
                </a:solidFill>
              </a:rPr>
              <a:t>cesitas ayuda </a:t>
            </a:r>
            <a:endParaRPr lang="es-ES"/>
          </a:p>
        </p:txBody>
      </p:sp>
      <p:sp>
        <p:nvSpPr>
          <p:cNvPr id="170002" name="Rectangle 18"/>
          <p:cNvSpPr>
            <a:spLocks noChangeArrowheads="1"/>
          </p:cNvSpPr>
          <p:nvPr/>
        </p:nvSpPr>
        <p:spPr bwMode="auto">
          <a:xfrm>
            <a:off x="4202113" y="882650"/>
            <a:ext cx="99377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profesional</a:t>
            </a:r>
            <a:endParaRPr lang="es-ES"/>
          </a:p>
        </p:txBody>
      </p:sp>
      <p:sp>
        <p:nvSpPr>
          <p:cNvPr id="170003" name="Rectangle 19"/>
          <p:cNvSpPr>
            <a:spLocks noChangeArrowheads="1"/>
          </p:cNvSpPr>
          <p:nvPr/>
        </p:nvSpPr>
        <p:spPr bwMode="auto">
          <a:xfrm>
            <a:off x="5095875" y="884238"/>
            <a:ext cx="2547938" cy="257175"/>
          </a:xfrm>
          <a:prstGeom prst="rect">
            <a:avLst/>
          </a:prstGeom>
          <a:noFill/>
          <a:ln w="9525">
            <a:noFill/>
            <a:miter lim="800000"/>
            <a:headEnd/>
            <a:tailEnd/>
          </a:ln>
        </p:spPr>
        <p:txBody>
          <a:bodyPr wrap="none" lIns="0" tIns="0" rIns="0" bIns="0">
            <a:spAutoFit/>
          </a:bodyPr>
          <a:lstStyle/>
          <a:p>
            <a:r>
              <a:rPr lang="es-ES" sz="1500">
                <a:solidFill>
                  <a:srgbClr val="000000"/>
                </a:solidFill>
              </a:rPr>
              <a:t>, lo mas indicado es buscarla en </a:t>
            </a:r>
            <a:endParaRPr lang="es-ES"/>
          </a:p>
        </p:txBody>
      </p:sp>
      <p:sp>
        <p:nvSpPr>
          <p:cNvPr id="170004" name="Rectangle 20"/>
          <p:cNvSpPr>
            <a:spLocks noChangeArrowheads="1"/>
          </p:cNvSpPr>
          <p:nvPr/>
        </p:nvSpPr>
        <p:spPr bwMode="auto">
          <a:xfrm>
            <a:off x="7707313" y="882650"/>
            <a:ext cx="223837"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05" name="Rectangle 21"/>
          <p:cNvSpPr>
            <a:spLocks noChangeArrowheads="1"/>
          </p:cNvSpPr>
          <p:nvPr/>
        </p:nvSpPr>
        <p:spPr bwMode="auto">
          <a:xfrm>
            <a:off x="7847013" y="88423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06" name="Rectangle 22"/>
          <p:cNvSpPr>
            <a:spLocks noChangeArrowheads="1"/>
          </p:cNvSpPr>
          <p:nvPr/>
        </p:nvSpPr>
        <p:spPr bwMode="auto">
          <a:xfrm>
            <a:off x="7893050" y="88423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07" name="Rectangle 23"/>
          <p:cNvSpPr>
            <a:spLocks noChangeArrowheads="1"/>
          </p:cNvSpPr>
          <p:nvPr/>
        </p:nvSpPr>
        <p:spPr bwMode="auto">
          <a:xfrm>
            <a:off x="1482725" y="1100138"/>
            <a:ext cx="3235325" cy="228600"/>
          </a:xfrm>
          <a:prstGeom prst="rect">
            <a:avLst/>
          </a:prstGeom>
          <a:noFill/>
          <a:ln w="9525">
            <a:noFill/>
            <a:miter lim="800000"/>
            <a:headEnd/>
            <a:tailEnd/>
          </a:ln>
        </p:spPr>
        <p:txBody>
          <a:bodyPr wrap="none" lIns="0" tIns="0" rIns="0" bIns="0">
            <a:spAutoFit/>
          </a:bodyPr>
          <a:lstStyle/>
          <a:p>
            <a:r>
              <a:rPr lang="es-ES" sz="1500">
                <a:solidFill>
                  <a:srgbClr val="006600"/>
                </a:solidFill>
              </a:rPr>
              <a:t>http://www.ambientejoven.org/peered.htm</a:t>
            </a:r>
            <a:endParaRPr lang="es-ES"/>
          </a:p>
        </p:txBody>
      </p:sp>
      <p:sp>
        <p:nvSpPr>
          <p:cNvPr id="170008" name="Rectangle 24"/>
          <p:cNvSpPr>
            <a:spLocks noChangeArrowheads="1"/>
          </p:cNvSpPr>
          <p:nvPr/>
        </p:nvSpPr>
        <p:spPr bwMode="auto">
          <a:xfrm>
            <a:off x="4667250" y="1100138"/>
            <a:ext cx="171450"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09" name="Rectangle 25"/>
          <p:cNvSpPr>
            <a:spLocks noChangeArrowheads="1"/>
          </p:cNvSpPr>
          <p:nvPr/>
        </p:nvSpPr>
        <p:spPr bwMode="auto">
          <a:xfrm>
            <a:off x="4760913" y="110013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10" name="Rectangle 26"/>
          <p:cNvSpPr>
            <a:spLocks noChangeArrowheads="1"/>
          </p:cNvSpPr>
          <p:nvPr/>
        </p:nvSpPr>
        <p:spPr bwMode="auto">
          <a:xfrm>
            <a:off x="1217613" y="131603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11" name="Rectangle 27"/>
          <p:cNvSpPr>
            <a:spLocks noChangeArrowheads="1"/>
          </p:cNvSpPr>
          <p:nvPr/>
        </p:nvSpPr>
        <p:spPr bwMode="auto">
          <a:xfrm>
            <a:off x="1217613" y="1533525"/>
            <a:ext cx="265112" cy="2286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47.</a:t>
            </a:r>
            <a:endParaRPr lang="es-ES"/>
          </a:p>
        </p:txBody>
      </p:sp>
      <p:sp>
        <p:nvSpPr>
          <p:cNvPr id="170012" name="Rectangle 28"/>
          <p:cNvSpPr>
            <a:spLocks noChangeArrowheads="1"/>
          </p:cNvSpPr>
          <p:nvPr/>
        </p:nvSpPr>
        <p:spPr bwMode="auto">
          <a:xfrm>
            <a:off x="1374775" y="1533525"/>
            <a:ext cx="138113" cy="2540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 </a:t>
            </a:r>
            <a:endParaRPr lang="es-ES"/>
          </a:p>
        </p:txBody>
      </p:sp>
      <p:sp>
        <p:nvSpPr>
          <p:cNvPr id="170013" name="Rectangle 29"/>
          <p:cNvSpPr>
            <a:spLocks noChangeArrowheads="1"/>
          </p:cNvSpPr>
          <p:nvPr/>
        </p:nvSpPr>
        <p:spPr bwMode="auto">
          <a:xfrm>
            <a:off x="1498600" y="1527175"/>
            <a:ext cx="611188" cy="258763"/>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PLAN</a:t>
            </a:r>
            <a:endParaRPr lang="es-ES"/>
          </a:p>
        </p:txBody>
      </p:sp>
      <p:sp>
        <p:nvSpPr>
          <p:cNvPr id="170014" name="Rectangle 30"/>
          <p:cNvSpPr>
            <a:spLocks noChangeArrowheads="1"/>
          </p:cNvSpPr>
          <p:nvPr/>
        </p:nvSpPr>
        <p:spPr bwMode="auto">
          <a:xfrm>
            <a:off x="2008188" y="1533525"/>
            <a:ext cx="138112"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t>
            </a:r>
            <a:endParaRPr lang="es-ES"/>
          </a:p>
        </p:txBody>
      </p:sp>
      <p:sp>
        <p:nvSpPr>
          <p:cNvPr id="170015" name="Rectangle 31"/>
          <p:cNvSpPr>
            <a:spLocks noChangeArrowheads="1"/>
          </p:cNvSpPr>
          <p:nvPr/>
        </p:nvSpPr>
        <p:spPr bwMode="auto">
          <a:xfrm>
            <a:off x="3554413" y="1527175"/>
            <a:ext cx="1470025" cy="258763"/>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ESTRATEGICO</a:t>
            </a:r>
            <a:endParaRPr lang="es-ES"/>
          </a:p>
        </p:txBody>
      </p:sp>
      <p:sp>
        <p:nvSpPr>
          <p:cNvPr id="170016" name="Rectangle 32"/>
          <p:cNvSpPr>
            <a:spLocks noChangeArrowheads="1"/>
          </p:cNvSpPr>
          <p:nvPr/>
        </p:nvSpPr>
        <p:spPr bwMode="auto">
          <a:xfrm>
            <a:off x="4905375" y="1533525"/>
            <a:ext cx="138113"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t>
            </a:r>
            <a:endParaRPr lang="es-ES"/>
          </a:p>
        </p:txBody>
      </p:sp>
      <p:sp>
        <p:nvSpPr>
          <p:cNvPr id="170017" name="Rectangle 33"/>
          <p:cNvSpPr>
            <a:spLocks noChangeArrowheads="1"/>
          </p:cNvSpPr>
          <p:nvPr/>
        </p:nvSpPr>
        <p:spPr bwMode="auto">
          <a:xfrm>
            <a:off x="6453188" y="1527175"/>
            <a:ext cx="1512887" cy="258763"/>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CORPORATIVO</a:t>
            </a:r>
            <a:endParaRPr lang="es-ES"/>
          </a:p>
        </p:txBody>
      </p:sp>
      <p:sp>
        <p:nvSpPr>
          <p:cNvPr id="170018" name="Rectangle 34"/>
          <p:cNvSpPr>
            <a:spLocks noChangeArrowheads="1"/>
          </p:cNvSpPr>
          <p:nvPr/>
        </p:nvSpPr>
        <p:spPr bwMode="auto">
          <a:xfrm>
            <a:off x="1498600" y="1720850"/>
            <a:ext cx="6348413" cy="15875"/>
          </a:xfrm>
          <a:prstGeom prst="rect">
            <a:avLst/>
          </a:prstGeom>
          <a:solidFill>
            <a:srgbClr val="0000FF"/>
          </a:solidFill>
          <a:ln w="9525">
            <a:noFill/>
            <a:miter lim="800000"/>
            <a:headEnd/>
            <a:tailEnd/>
          </a:ln>
        </p:spPr>
        <p:txBody>
          <a:bodyPr/>
          <a:lstStyle/>
          <a:p>
            <a:endParaRPr lang="es-ES"/>
          </a:p>
        </p:txBody>
      </p:sp>
      <p:sp>
        <p:nvSpPr>
          <p:cNvPr id="170019" name="Rectangle 35"/>
          <p:cNvSpPr>
            <a:spLocks noChangeArrowheads="1"/>
          </p:cNvSpPr>
          <p:nvPr/>
        </p:nvSpPr>
        <p:spPr bwMode="auto">
          <a:xfrm>
            <a:off x="7847013" y="1533525"/>
            <a:ext cx="138112"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t>
            </a:r>
            <a:endParaRPr lang="es-ES"/>
          </a:p>
        </p:txBody>
      </p:sp>
      <p:sp>
        <p:nvSpPr>
          <p:cNvPr id="170020" name="Rectangle 36"/>
          <p:cNvSpPr>
            <a:spLocks noChangeArrowheads="1"/>
          </p:cNvSpPr>
          <p:nvPr/>
        </p:nvSpPr>
        <p:spPr bwMode="auto">
          <a:xfrm>
            <a:off x="7899400" y="153193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21" name="Rectangle 37"/>
          <p:cNvSpPr>
            <a:spLocks noChangeArrowheads="1"/>
          </p:cNvSpPr>
          <p:nvPr/>
        </p:nvSpPr>
        <p:spPr bwMode="auto">
          <a:xfrm>
            <a:off x="1482725" y="1743075"/>
            <a:ext cx="60007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PLAN</a:t>
            </a:r>
            <a:endParaRPr lang="es-ES"/>
          </a:p>
        </p:txBody>
      </p:sp>
      <p:sp>
        <p:nvSpPr>
          <p:cNvPr id="170022" name="Rectangle 38"/>
          <p:cNvSpPr>
            <a:spLocks noChangeArrowheads="1"/>
          </p:cNvSpPr>
          <p:nvPr/>
        </p:nvSpPr>
        <p:spPr bwMode="auto">
          <a:xfrm>
            <a:off x="1990725" y="1746250"/>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23" name="Rectangle 39"/>
          <p:cNvSpPr>
            <a:spLocks noChangeArrowheads="1"/>
          </p:cNvSpPr>
          <p:nvPr/>
        </p:nvSpPr>
        <p:spPr bwMode="auto">
          <a:xfrm>
            <a:off x="2049463" y="1743075"/>
            <a:ext cx="1479550" cy="257175"/>
          </a:xfrm>
          <a:prstGeom prst="rect">
            <a:avLst/>
          </a:prstGeom>
          <a:noFill/>
          <a:ln w="9525">
            <a:noFill/>
            <a:miter lim="800000"/>
            <a:headEnd/>
            <a:tailEnd/>
          </a:ln>
        </p:spPr>
        <p:txBody>
          <a:bodyPr wrap="none" lIns="0" tIns="0" rIns="0" bIns="0">
            <a:spAutoFit/>
          </a:bodyPr>
          <a:lstStyle/>
          <a:p>
            <a:r>
              <a:rPr lang="es-ES" sz="1500" b="1">
                <a:solidFill>
                  <a:srgbClr val="000000"/>
                </a:solidFill>
              </a:rPr>
              <a:t>ESTRATEGICO</a:t>
            </a:r>
            <a:endParaRPr lang="es-ES"/>
          </a:p>
        </p:txBody>
      </p:sp>
      <p:sp>
        <p:nvSpPr>
          <p:cNvPr id="170024" name="Rectangle 40"/>
          <p:cNvSpPr>
            <a:spLocks noChangeArrowheads="1"/>
          </p:cNvSpPr>
          <p:nvPr/>
        </p:nvSpPr>
        <p:spPr bwMode="auto">
          <a:xfrm>
            <a:off x="3421063" y="1746250"/>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25" name="Rectangle 41"/>
          <p:cNvSpPr>
            <a:spLocks noChangeArrowheads="1"/>
          </p:cNvSpPr>
          <p:nvPr/>
        </p:nvSpPr>
        <p:spPr bwMode="auto">
          <a:xfrm>
            <a:off x="3478213" y="1743075"/>
            <a:ext cx="153352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CORPORATIVO</a:t>
            </a:r>
            <a:endParaRPr lang="es-ES"/>
          </a:p>
        </p:txBody>
      </p:sp>
      <p:sp>
        <p:nvSpPr>
          <p:cNvPr id="170026" name="Rectangle 42"/>
          <p:cNvSpPr>
            <a:spLocks noChangeArrowheads="1"/>
          </p:cNvSpPr>
          <p:nvPr/>
        </p:nvSpPr>
        <p:spPr bwMode="auto">
          <a:xfrm>
            <a:off x="4900613" y="1746250"/>
            <a:ext cx="3073400" cy="257175"/>
          </a:xfrm>
          <a:prstGeom prst="rect">
            <a:avLst/>
          </a:prstGeom>
          <a:noFill/>
          <a:ln w="9525">
            <a:noFill/>
            <a:miter lim="800000"/>
            <a:headEnd/>
            <a:tailEnd/>
          </a:ln>
        </p:spPr>
        <p:txBody>
          <a:bodyPr wrap="none" lIns="0" tIns="0" rIns="0" bIns="0">
            <a:spAutoFit/>
          </a:bodyPr>
          <a:lstStyle/>
          <a:p>
            <a:r>
              <a:rPr lang="es-ES" sz="1500">
                <a:solidFill>
                  <a:srgbClr val="000000"/>
                </a:solidFill>
              </a:rPr>
              <a:t> VISIÓN DE LA UNIVERSIDAD DE </a:t>
            </a:r>
            <a:endParaRPr lang="es-ES"/>
          </a:p>
        </p:txBody>
      </p:sp>
      <p:sp>
        <p:nvSpPr>
          <p:cNvPr id="170027" name="Rectangle 43"/>
          <p:cNvSpPr>
            <a:spLocks noChangeArrowheads="1"/>
          </p:cNvSpPr>
          <p:nvPr/>
        </p:nvSpPr>
        <p:spPr bwMode="auto">
          <a:xfrm>
            <a:off x="1482725" y="1960563"/>
            <a:ext cx="1098550" cy="257175"/>
          </a:xfrm>
          <a:prstGeom prst="rect">
            <a:avLst/>
          </a:prstGeom>
          <a:noFill/>
          <a:ln w="9525">
            <a:noFill/>
            <a:miter lim="800000"/>
            <a:headEnd/>
            <a:tailEnd/>
          </a:ln>
        </p:spPr>
        <p:txBody>
          <a:bodyPr wrap="none" lIns="0" tIns="0" rIns="0" bIns="0">
            <a:spAutoFit/>
          </a:bodyPr>
          <a:lstStyle/>
          <a:p>
            <a:r>
              <a:rPr lang="es-ES" sz="1500">
                <a:solidFill>
                  <a:srgbClr val="000000"/>
                </a:solidFill>
              </a:rPr>
              <a:t>SANTIAGO </a:t>
            </a:r>
            <a:endParaRPr lang="es-ES"/>
          </a:p>
        </p:txBody>
      </p:sp>
      <p:sp>
        <p:nvSpPr>
          <p:cNvPr id="170028" name="Rectangle 44"/>
          <p:cNvSpPr>
            <a:spLocks noChangeArrowheads="1"/>
          </p:cNvSpPr>
          <p:nvPr/>
        </p:nvSpPr>
        <p:spPr bwMode="auto">
          <a:xfrm>
            <a:off x="2487613" y="1960563"/>
            <a:ext cx="5284787" cy="228600"/>
          </a:xfrm>
          <a:prstGeom prst="rect">
            <a:avLst/>
          </a:prstGeom>
          <a:noFill/>
          <a:ln w="9525">
            <a:noFill/>
            <a:miter lim="800000"/>
            <a:headEnd/>
            <a:tailEnd/>
          </a:ln>
        </p:spPr>
        <p:txBody>
          <a:bodyPr wrap="none" lIns="0" tIns="0" rIns="0" bIns="0">
            <a:spAutoFit/>
          </a:bodyPr>
          <a:lstStyle/>
          <a:p>
            <a:r>
              <a:rPr lang="es-ES" sz="1500">
                <a:solidFill>
                  <a:srgbClr val="000000"/>
                </a:solidFill>
              </a:rPr>
              <a:t>DE CHILE. « Una Universidad proactiva, dinámica y flexible, capaz </a:t>
            </a:r>
            <a:endParaRPr lang="es-ES"/>
          </a:p>
        </p:txBody>
      </p:sp>
      <p:sp>
        <p:nvSpPr>
          <p:cNvPr id="170029" name="Rectangle 45"/>
          <p:cNvSpPr>
            <a:spLocks noChangeArrowheads="1"/>
          </p:cNvSpPr>
          <p:nvPr/>
        </p:nvSpPr>
        <p:spPr bwMode="auto">
          <a:xfrm>
            <a:off x="7707313" y="1957388"/>
            <a:ext cx="223837"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30" name="Rectangle 46"/>
          <p:cNvSpPr>
            <a:spLocks noChangeArrowheads="1"/>
          </p:cNvSpPr>
          <p:nvPr/>
        </p:nvSpPr>
        <p:spPr bwMode="auto">
          <a:xfrm>
            <a:off x="7847013" y="196056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31" name="Rectangle 47"/>
          <p:cNvSpPr>
            <a:spLocks noChangeArrowheads="1"/>
          </p:cNvSpPr>
          <p:nvPr/>
        </p:nvSpPr>
        <p:spPr bwMode="auto">
          <a:xfrm>
            <a:off x="7893050" y="196056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32" name="Rectangle 48"/>
          <p:cNvSpPr>
            <a:spLocks noChangeArrowheads="1"/>
          </p:cNvSpPr>
          <p:nvPr/>
        </p:nvSpPr>
        <p:spPr bwMode="auto">
          <a:xfrm>
            <a:off x="1482725" y="2176463"/>
            <a:ext cx="2897188" cy="228600"/>
          </a:xfrm>
          <a:prstGeom prst="rect">
            <a:avLst/>
          </a:prstGeom>
          <a:noFill/>
          <a:ln w="9525">
            <a:noFill/>
            <a:miter lim="800000"/>
            <a:headEnd/>
            <a:tailEnd/>
          </a:ln>
        </p:spPr>
        <p:txBody>
          <a:bodyPr wrap="none" lIns="0" tIns="0" rIns="0" bIns="0">
            <a:spAutoFit/>
          </a:bodyPr>
          <a:lstStyle/>
          <a:p>
            <a:r>
              <a:rPr lang="es-ES" sz="1500">
                <a:solidFill>
                  <a:srgbClr val="006600"/>
                </a:solidFill>
              </a:rPr>
              <a:t>http://www.usach.cl/noticias/plan.htm</a:t>
            </a:r>
            <a:endParaRPr lang="es-ES"/>
          </a:p>
        </p:txBody>
      </p:sp>
      <p:sp>
        <p:nvSpPr>
          <p:cNvPr id="170033" name="Rectangle 49"/>
          <p:cNvSpPr>
            <a:spLocks noChangeArrowheads="1"/>
          </p:cNvSpPr>
          <p:nvPr/>
        </p:nvSpPr>
        <p:spPr bwMode="auto">
          <a:xfrm>
            <a:off x="4333875" y="2176463"/>
            <a:ext cx="171450"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34" name="Rectangle 50"/>
          <p:cNvSpPr>
            <a:spLocks noChangeArrowheads="1"/>
          </p:cNvSpPr>
          <p:nvPr/>
        </p:nvSpPr>
        <p:spPr bwMode="auto">
          <a:xfrm>
            <a:off x="4427538" y="217646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35" name="Rectangle 51"/>
          <p:cNvSpPr>
            <a:spLocks noChangeArrowheads="1"/>
          </p:cNvSpPr>
          <p:nvPr/>
        </p:nvSpPr>
        <p:spPr bwMode="auto">
          <a:xfrm>
            <a:off x="4475163" y="2178050"/>
            <a:ext cx="2787650" cy="2286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[Más resultados de www.usach.c</a:t>
            </a:r>
            <a:endParaRPr lang="es-ES"/>
          </a:p>
        </p:txBody>
      </p:sp>
      <p:sp>
        <p:nvSpPr>
          <p:cNvPr id="170036" name="Rectangle 52"/>
          <p:cNvSpPr>
            <a:spLocks noChangeArrowheads="1"/>
          </p:cNvSpPr>
          <p:nvPr/>
        </p:nvSpPr>
        <p:spPr bwMode="auto">
          <a:xfrm>
            <a:off x="7210425" y="2178050"/>
            <a:ext cx="179388"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l]</a:t>
            </a:r>
            <a:endParaRPr lang="es-ES"/>
          </a:p>
        </p:txBody>
      </p:sp>
      <p:sp>
        <p:nvSpPr>
          <p:cNvPr id="170037" name="Rectangle 53"/>
          <p:cNvSpPr>
            <a:spLocks noChangeArrowheads="1"/>
          </p:cNvSpPr>
          <p:nvPr/>
        </p:nvSpPr>
        <p:spPr bwMode="auto">
          <a:xfrm>
            <a:off x="4475163" y="2365375"/>
            <a:ext cx="2827337" cy="14288"/>
          </a:xfrm>
          <a:prstGeom prst="rect">
            <a:avLst/>
          </a:prstGeom>
          <a:solidFill>
            <a:srgbClr val="0000FF"/>
          </a:solidFill>
          <a:ln w="9525">
            <a:noFill/>
            <a:miter lim="800000"/>
            <a:headEnd/>
            <a:tailEnd/>
          </a:ln>
        </p:spPr>
        <p:txBody>
          <a:bodyPr/>
          <a:lstStyle/>
          <a:p>
            <a:endParaRPr lang="es-ES"/>
          </a:p>
        </p:txBody>
      </p:sp>
      <p:sp>
        <p:nvSpPr>
          <p:cNvPr id="170038" name="Rectangle 54"/>
          <p:cNvSpPr>
            <a:spLocks noChangeArrowheads="1"/>
          </p:cNvSpPr>
          <p:nvPr/>
        </p:nvSpPr>
        <p:spPr bwMode="auto">
          <a:xfrm>
            <a:off x="7302500" y="2178050"/>
            <a:ext cx="138113" cy="2540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 </a:t>
            </a:r>
            <a:endParaRPr lang="es-ES"/>
          </a:p>
        </p:txBody>
      </p:sp>
      <p:sp>
        <p:nvSpPr>
          <p:cNvPr id="170039" name="Rectangle 55"/>
          <p:cNvSpPr>
            <a:spLocks noChangeArrowheads="1"/>
          </p:cNvSpPr>
          <p:nvPr/>
        </p:nvSpPr>
        <p:spPr bwMode="auto">
          <a:xfrm>
            <a:off x="1217613" y="2393950"/>
            <a:ext cx="138112" cy="2540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 </a:t>
            </a:r>
            <a:endParaRPr lang="es-ES"/>
          </a:p>
        </p:txBody>
      </p:sp>
      <p:sp>
        <p:nvSpPr>
          <p:cNvPr id="170040" name="Rectangle 56"/>
          <p:cNvSpPr>
            <a:spLocks noChangeArrowheads="1"/>
          </p:cNvSpPr>
          <p:nvPr/>
        </p:nvSpPr>
        <p:spPr bwMode="auto">
          <a:xfrm>
            <a:off x="1217613" y="2608263"/>
            <a:ext cx="238125" cy="228600"/>
          </a:xfrm>
          <a:prstGeom prst="rect">
            <a:avLst/>
          </a:prstGeom>
          <a:noFill/>
          <a:ln w="9525">
            <a:noFill/>
            <a:miter lim="800000"/>
            <a:headEnd/>
            <a:tailEnd/>
          </a:ln>
        </p:spPr>
        <p:txBody>
          <a:bodyPr wrap="none" lIns="0" tIns="0" rIns="0" bIns="0">
            <a:spAutoFit/>
          </a:bodyPr>
          <a:lstStyle/>
          <a:p>
            <a:r>
              <a:rPr lang="es-ES" sz="1500">
                <a:solidFill>
                  <a:srgbClr val="006600"/>
                </a:solidFill>
              </a:rPr>
              <a:t>48.</a:t>
            </a:r>
            <a:endParaRPr lang="es-ES"/>
          </a:p>
        </p:txBody>
      </p:sp>
      <p:sp>
        <p:nvSpPr>
          <p:cNvPr id="170041" name="Rectangle 57"/>
          <p:cNvSpPr>
            <a:spLocks noChangeArrowheads="1"/>
          </p:cNvSpPr>
          <p:nvPr/>
        </p:nvSpPr>
        <p:spPr bwMode="auto">
          <a:xfrm>
            <a:off x="1358900" y="2608263"/>
            <a:ext cx="123825"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42" name="Rectangle 58"/>
          <p:cNvSpPr>
            <a:spLocks noChangeArrowheads="1"/>
          </p:cNvSpPr>
          <p:nvPr/>
        </p:nvSpPr>
        <p:spPr bwMode="auto">
          <a:xfrm>
            <a:off x="1498600" y="2609850"/>
            <a:ext cx="1600200"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PLANIFICACION </a:t>
            </a:r>
            <a:endParaRPr lang="es-ES"/>
          </a:p>
        </p:txBody>
      </p:sp>
      <p:sp>
        <p:nvSpPr>
          <p:cNvPr id="170043" name="Rectangle 59"/>
          <p:cNvSpPr>
            <a:spLocks noChangeArrowheads="1"/>
          </p:cNvSpPr>
          <p:nvPr/>
        </p:nvSpPr>
        <p:spPr bwMode="auto">
          <a:xfrm>
            <a:off x="3084513" y="2603500"/>
            <a:ext cx="1458912" cy="258763"/>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ESTRATEGICA</a:t>
            </a:r>
            <a:endParaRPr lang="es-ES"/>
          </a:p>
        </p:txBody>
      </p:sp>
      <p:sp>
        <p:nvSpPr>
          <p:cNvPr id="170044" name="Rectangle 60"/>
          <p:cNvSpPr>
            <a:spLocks noChangeArrowheads="1"/>
          </p:cNvSpPr>
          <p:nvPr/>
        </p:nvSpPr>
        <p:spPr bwMode="auto">
          <a:xfrm>
            <a:off x="4424363" y="2609850"/>
            <a:ext cx="3222625"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EN UNIDADES DE INFORMACION </a:t>
            </a:r>
            <a:endParaRPr lang="es-ES"/>
          </a:p>
        </p:txBody>
      </p:sp>
      <p:sp>
        <p:nvSpPr>
          <p:cNvPr id="170045" name="Rectangle 61"/>
          <p:cNvSpPr>
            <a:spLocks noChangeArrowheads="1"/>
          </p:cNvSpPr>
          <p:nvPr/>
        </p:nvSpPr>
        <p:spPr bwMode="auto">
          <a:xfrm>
            <a:off x="1498600" y="2795588"/>
            <a:ext cx="6348413" cy="15875"/>
          </a:xfrm>
          <a:prstGeom prst="rect">
            <a:avLst/>
          </a:prstGeom>
          <a:solidFill>
            <a:srgbClr val="0000FF"/>
          </a:solidFill>
          <a:ln w="9525">
            <a:noFill/>
            <a:miter lim="800000"/>
            <a:headEnd/>
            <a:tailEnd/>
          </a:ln>
        </p:spPr>
        <p:txBody>
          <a:bodyPr/>
          <a:lstStyle/>
          <a:p>
            <a:endParaRPr lang="es-ES"/>
          </a:p>
        </p:txBody>
      </p:sp>
      <p:sp>
        <p:nvSpPr>
          <p:cNvPr id="170046" name="Rectangle 62"/>
          <p:cNvSpPr>
            <a:spLocks noChangeArrowheads="1"/>
          </p:cNvSpPr>
          <p:nvPr/>
        </p:nvSpPr>
        <p:spPr bwMode="auto">
          <a:xfrm>
            <a:off x="7899400" y="260826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47" name="Rectangle 63"/>
          <p:cNvSpPr>
            <a:spLocks noChangeArrowheads="1"/>
          </p:cNvSpPr>
          <p:nvPr/>
        </p:nvSpPr>
        <p:spPr bwMode="auto">
          <a:xfrm>
            <a:off x="1482725" y="2819400"/>
            <a:ext cx="223838"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48" name="Rectangle 64"/>
          <p:cNvSpPr>
            <a:spLocks noChangeArrowheads="1"/>
          </p:cNvSpPr>
          <p:nvPr/>
        </p:nvSpPr>
        <p:spPr bwMode="auto">
          <a:xfrm>
            <a:off x="1624013" y="2820988"/>
            <a:ext cx="5459412" cy="257175"/>
          </a:xfrm>
          <a:prstGeom prst="rect">
            <a:avLst/>
          </a:prstGeom>
          <a:noFill/>
          <a:ln w="9525">
            <a:noFill/>
            <a:miter lim="800000"/>
            <a:headEnd/>
            <a:tailEnd/>
          </a:ln>
        </p:spPr>
        <p:txBody>
          <a:bodyPr wrap="none" lIns="0" tIns="0" rIns="0" bIns="0">
            <a:spAutoFit/>
          </a:bodyPr>
          <a:lstStyle/>
          <a:p>
            <a:r>
              <a:rPr lang="es-ES" sz="1500">
                <a:solidFill>
                  <a:srgbClr val="000000"/>
                </a:solidFill>
              </a:rPr>
              <a:t> a usuarios externos (investigadores, empresarios, estudiantes de otras </a:t>
            </a:r>
            <a:endParaRPr lang="es-ES"/>
          </a:p>
        </p:txBody>
      </p:sp>
      <p:sp>
        <p:nvSpPr>
          <p:cNvPr id="170049" name="Rectangle 65"/>
          <p:cNvSpPr>
            <a:spLocks noChangeArrowheads="1"/>
          </p:cNvSpPr>
          <p:nvPr/>
        </p:nvSpPr>
        <p:spPr bwMode="auto">
          <a:xfrm>
            <a:off x="1482725" y="3033713"/>
            <a:ext cx="1204913" cy="257175"/>
          </a:xfrm>
          <a:prstGeom prst="rect">
            <a:avLst/>
          </a:prstGeom>
          <a:noFill/>
          <a:ln w="9525">
            <a:noFill/>
            <a:miter lim="800000"/>
            <a:headEnd/>
            <a:tailEnd/>
          </a:ln>
        </p:spPr>
        <p:txBody>
          <a:bodyPr wrap="none" lIns="0" tIns="0" rIns="0" bIns="0">
            <a:spAutoFit/>
          </a:bodyPr>
          <a:lstStyle/>
          <a:p>
            <a:r>
              <a:rPr lang="es-ES" sz="1500" b="1">
                <a:solidFill>
                  <a:srgbClr val="000000"/>
                </a:solidFill>
              </a:rPr>
              <a:t>universidades</a:t>
            </a:r>
            <a:endParaRPr lang="es-ES"/>
          </a:p>
        </p:txBody>
      </p:sp>
      <p:sp>
        <p:nvSpPr>
          <p:cNvPr id="170050" name="Rectangle 66"/>
          <p:cNvSpPr>
            <a:spLocks noChangeArrowheads="1"/>
          </p:cNvSpPr>
          <p:nvPr/>
        </p:nvSpPr>
        <p:spPr bwMode="auto">
          <a:xfrm>
            <a:off x="2584450" y="3036888"/>
            <a:ext cx="209550"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51" name="Rectangle 67"/>
          <p:cNvSpPr>
            <a:spLocks noChangeArrowheads="1"/>
          </p:cNvSpPr>
          <p:nvPr/>
        </p:nvSpPr>
        <p:spPr bwMode="auto">
          <a:xfrm>
            <a:off x="2743200" y="3033713"/>
            <a:ext cx="271463" cy="257175"/>
          </a:xfrm>
          <a:prstGeom prst="rect">
            <a:avLst/>
          </a:prstGeom>
          <a:noFill/>
          <a:ln w="9525">
            <a:noFill/>
            <a:miter lim="800000"/>
            <a:headEnd/>
            <a:tailEnd/>
          </a:ln>
        </p:spPr>
        <p:txBody>
          <a:bodyPr wrap="none" lIns="0" tIns="0" rIns="0" bIns="0">
            <a:spAutoFit/>
          </a:bodyPr>
          <a:lstStyle/>
          <a:p>
            <a:r>
              <a:rPr lang="es-ES" sz="1500" b="1">
                <a:solidFill>
                  <a:srgbClr val="000000"/>
                </a:solidFill>
              </a:rPr>
              <a:t>... </a:t>
            </a:r>
            <a:endParaRPr lang="es-ES"/>
          </a:p>
        </p:txBody>
      </p:sp>
      <p:sp>
        <p:nvSpPr>
          <p:cNvPr id="170052" name="Rectangle 68"/>
          <p:cNvSpPr>
            <a:spLocks noChangeArrowheads="1"/>
          </p:cNvSpPr>
          <p:nvPr/>
        </p:nvSpPr>
        <p:spPr bwMode="auto">
          <a:xfrm>
            <a:off x="2957513" y="3036888"/>
            <a:ext cx="2779712" cy="228600"/>
          </a:xfrm>
          <a:prstGeom prst="rect">
            <a:avLst/>
          </a:prstGeom>
          <a:noFill/>
          <a:ln w="9525">
            <a:noFill/>
            <a:miter lim="800000"/>
            <a:headEnd/>
            <a:tailEnd/>
          </a:ln>
        </p:spPr>
        <p:txBody>
          <a:bodyPr wrap="none" lIns="0" tIns="0" rIns="0" bIns="0">
            <a:spAutoFit/>
          </a:bodyPr>
          <a:lstStyle/>
          <a:p>
            <a:r>
              <a:rPr lang="es-ES" sz="1500">
                <a:solidFill>
                  <a:srgbClr val="000000"/>
                </a:solidFill>
              </a:rPr>
              <a:t>Outsourcing (Ver Subcontratacion). </a:t>
            </a:r>
            <a:endParaRPr lang="es-ES"/>
          </a:p>
        </p:txBody>
      </p:sp>
      <p:sp>
        <p:nvSpPr>
          <p:cNvPr id="170053" name="Rectangle 69"/>
          <p:cNvSpPr>
            <a:spLocks noChangeArrowheads="1"/>
          </p:cNvSpPr>
          <p:nvPr/>
        </p:nvSpPr>
        <p:spPr bwMode="auto">
          <a:xfrm>
            <a:off x="5775325" y="3033713"/>
            <a:ext cx="633413" cy="257175"/>
          </a:xfrm>
          <a:prstGeom prst="rect">
            <a:avLst/>
          </a:prstGeom>
          <a:noFill/>
          <a:ln w="9525">
            <a:noFill/>
            <a:miter lim="800000"/>
            <a:headEnd/>
            <a:tailEnd/>
          </a:ln>
        </p:spPr>
        <p:txBody>
          <a:bodyPr wrap="none" lIns="0" tIns="0" rIns="0" bIns="0">
            <a:spAutoFit/>
          </a:bodyPr>
          <a:lstStyle/>
          <a:p>
            <a:r>
              <a:rPr lang="es-ES" sz="1500" b="1">
                <a:solidFill>
                  <a:srgbClr val="000000"/>
                </a:solidFill>
              </a:rPr>
              <a:t>Planea</a:t>
            </a:r>
            <a:endParaRPr lang="es-ES"/>
          </a:p>
        </p:txBody>
      </p:sp>
      <p:sp>
        <p:nvSpPr>
          <p:cNvPr id="170054" name="Rectangle 70"/>
          <p:cNvSpPr>
            <a:spLocks noChangeArrowheads="1"/>
          </p:cNvSpPr>
          <p:nvPr/>
        </p:nvSpPr>
        <p:spPr bwMode="auto">
          <a:xfrm>
            <a:off x="6315075" y="3033713"/>
            <a:ext cx="338138" cy="228600"/>
          </a:xfrm>
          <a:prstGeom prst="rect">
            <a:avLst/>
          </a:prstGeom>
          <a:noFill/>
          <a:ln w="9525">
            <a:noFill/>
            <a:miter lim="800000"/>
            <a:headEnd/>
            <a:tailEnd/>
          </a:ln>
        </p:spPr>
        <p:txBody>
          <a:bodyPr wrap="none" lIns="0" tIns="0" rIns="0" bIns="0">
            <a:spAutoFit/>
          </a:bodyPr>
          <a:lstStyle/>
          <a:p>
            <a:r>
              <a:rPr lang="es-ES" sz="1500" b="1">
                <a:solidFill>
                  <a:srgbClr val="000000"/>
                </a:solidFill>
              </a:rPr>
              <a:t>ción</a:t>
            </a:r>
            <a:endParaRPr lang="es-ES"/>
          </a:p>
        </p:txBody>
      </p:sp>
      <p:sp>
        <p:nvSpPr>
          <p:cNvPr id="170055" name="Rectangle 71"/>
          <p:cNvSpPr>
            <a:spLocks noChangeArrowheads="1"/>
          </p:cNvSpPr>
          <p:nvPr/>
        </p:nvSpPr>
        <p:spPr bwMode="auto">
          <a:xfrm>
            <a:off x="6648450" y="303688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56" name="Rectangle 72"/>
          <p:cNvSpPr>
            <a:spLocks noChangeArrowheads="1"/>
          </p:cNvSpPr>
          <p:nvPr/>
        </p:nvSpPr>
        <p:spPr bwMode="auto">
          <a:xfrm>
            <a:off x="6723063" y="3033713"/>
            <a:ext cx="96202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estratégica</a:t>
            </a:r>
            <a:endParaRPr lang="es-ES"/>
          </a:p>
        </p:txBody>
      </p:sp>
      <p:sp>
        <p:nvSpPr>
          <p:cNvPr id="170057" name="Rectangle 73"/>
          <p:cNvSpPr>
            <a:spLocks noChangeArrowheads="1"/>
          </p:cNvSpPr>
          <p:nvPr/>
        </p:nvSpPr>
        <p:spPr bwMode="auto">
          <a:xfrm>
            <a:off x="7585075" y="3036888"/>
            <a:ext cx="171450"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58" name="Rectangle 74"/>
          <p:cNvSpPr>
            <a:spLocks noChangeArrowheads="1"/>
          </p:cNvSpPr>
          <p:nvPr/>
        </p:nvSpPr>
        <p:spPr bwMode="auto">
          <a:xfrm>
            <a:off x="7707313" y="3033713"/>
            <a:ext cx="223837"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59" name="Rectangle 75"/>
          <p:cNvSpPr>
            <a:spLocks noChangeArrowheads="1"/>
          </p:cNvSpPr>
          <p:nvPr/>
        </p:nvSpPr>
        <p:spPr bwMode="auto">
          <a:xfrm>
            <a:off x="7847013" y="303688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60" name="Rectangle 76"/>
          <p:cNvSpPr>
            <a:spLocks noChangeArrowheads="1"/>
          </p:cNvSpPr>
          <p:nvPr/>
        </p:nvSpPr>
        <p:spPr bwMode="auto">
          <a:xfrm>
            <a:off x="7893050" y="303688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61" name="Rectangle 77"/>
          <p:cNvSpPr>
            <a:spLocks noChangeArrowheads="1"/>
          </p:cNvSpPr>
          <p:nvPr/>
        </p:nvSpPr>
        <p:spPr bwMode="auto">
          <a:xfrm>
            <a:off x="1482725" y="3252788"/>
            <a:ext cx="3962400" cy="228600"/>
          </a:xfrm>
          <a:prstGeom prst="rect">
            <a:avLst/>
          </a:prstGeom>
          <a:noFill/>
          <a:ln w="9525">
            <a:noFill/>
            <a:miter lim="800000"/>
            <a:headEnd/>
            <a:tailEnd/>
          </a:ln>
        </p:spPr>
        <p:txBody>
          <a:bodyPr wrap="none" lIns="0" tIns="0" rIns="0" bIns="0">
            <a:spAutoFit/>
          </a:bodyPr>
          <a:lstStyle/>
          <a:p>
            <a:r>
              <a:rPr lang="es-ES" sz="1500">
                <a:solidFill>
                  <a:srgbClr val="006600"/>
                </a:solidFill>
              </a:rPr>
              <a:t>http://www.icpna.edu.pe/ABLA/Eva%20Flores.htm</a:t>
            </a:r>
            <a:endParaRPr lang="es-ES"/>
          </a:p>
        </p:txBody>
      </p:sp>
      <p:sp>
        <p:nvSpPr>
          <p:cNvPr id="170062" name="Rectangle 78"/>
          <p:cNvSpPr>
            <a:spLocks noChangeArrowheads="1"/>
          </p:cNvSpPr>
          <p:nvPr/>
        </p:nvSpPr>
        <p:spPr bwMode="auto">
          <a:xfrm>
            <a:off x="5380038" y="3252788"/>
            <a:ext cx="123825"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63" name="Rectangle 79"/>
          <p:cNvSpPr>
            <a:spLocks noChangeArrowheads="1"/>
          </p:cNvSpPr>
          <p:nvPr/>
        </p:nvSpPr>
        <p:spPr bwMode="auto">
          <a:xfrm>
            <a:off x="5426075" y="3252788"/>
            <a:ext cx="123825"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64" name="Rectangle 80"/>
          <p:cNvSpPr>
            <a:spLocks noChangeArrowheads="1"/>
          </p:cNvSpPr>
          <p:nvPr/>
        </p:nvSpPr>
        <p:spPr bwMode="auto">
          <a:xfrm>
            <a:off x="1217613" y="3467100"/>
            <a:ext cx="123825"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65" name="Rectangle 81"/>
          <p:cNvSpPr>
            <a:spLocks noChangeArrowheads="1"/>
          </p:cNvSpPr>
          <p:nvPr/>
        </p:nvSpPr>
        <p:spPr bwMode="auto">
          <a:xfrm>
            <a:off x="1217613" y="3684588"/>
            <a:ext cx="265112" cy="2286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49.</a:t>
            </a:r>
            <a:endParaRPr lang="es-ES"/>
          </a:p>
        </p:txBody>
      </p:sp>
      <p:sp>
        <p:nvSpPr>
          <p:cNvPr id="170066" name="Rectangle 82"/>
          <p:cNvSpPr>
            <a:spLocks noChangeArrowheads="1"/>
          </p:cNvSpPr>
          <p:nvPr/>
        </p:nvSpPr>
        <p:spPr bwMode="auto">
          <a:xfrm>
            <a:off x="1374775" y="3684588"/>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067" name="Rectangle 83"/>
          <p:cNvSpPr>
            <a:spLocks noChangeArrowheads="1"/>
          </p:cNvSpPr>
          <p:nvPr/>
        </p:nvSpPr>
        <p:spPr bwMode="auto">
          <a:xfrm>
            <a:off x="1498600" y="3683000"/>
            <a:ext cx="123825"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68" name="Rectangle 84"/>
          <p:cNvSpPr>
            <a:spLocks noChangeArrowheads="1"/>
          </p:cNvSpPr>
          <p:nvPr/>
        </p:nvSpPr>
        <p:spPr bwMode="auto">
          <a:xfrm>
            <a:off x="1546225" y="3684588"/>
            <a:ext cx="1431925"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PLATAFORMA </a:t>
            </a:r>
            <a:endParaRPr lang="es-ES"/>
          </a:p>
        </p:txBody>
      </p:sp>
      <p:sp>
        <p:nvSpPr>
          <p:cNvPr id="170069" name="Rectangle 85"/>
          <p:cNvSpPr>
            <a:spLocks noChangeArrowheads="1"/>
          </p:cNvSpPr>
          <p:nvPr/>
        </p:nvSpPr>
        <p:spPr bwMode="auto">
          <a:xfrm>
            <a:off x="2881313" y="3678238"/>
            <a:ext cx="1458912" cy="258762"/>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ESTRATEGICA</a:t>
            </a:r>
            <a:endParaRPr lang="es-ES"/>
          </a:p>
        </p:txBody>
      </p:sp>
      <p:sp>
        <p:nvSpPr>
          <p:cNvPr id="170070" name="Rectangle 86"/>
          <p:cNvSpPr>
            <a:spLocks noChangeArrowheads="1"/>
          </p:cNvSpPr>
          <p:nvPr/>
        </p:nvSpPr>
        <p:spPr bwMode="auto">
          <a:xfrm>
            <a:off x="4222750" y="3684588"/>
            <a:ext cx="138113"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t>
            </a:r>
            <a:endParaRPr lang="es-ES"/>
          </a:p>
        </p:txBody>
      </p:sp>
      <p:sp>
        <p:nvSpPr>
          <p:cNvPr id="170071" name="Rectangle 87"/>
          <p:cNvSpPr>
            <a:spLocks noChangeArrowheads="1"/>
          </p:cNvSpPr>
          <p:nvPr/>
        </p:nvSpPr>
        <p:spPr bwMode="auto">
          <a:xfrm>
            <a:off x="4291013" y="3684588"/>
            <a:ext cx="147637"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a:t>
            </a:r>
            <a:endParaRPr lang="es-ES"/>
          </a:p>
        </p:txBody>
      </p:sp>
      <p:sp>
        <p:nvSpPr>
          <p:cNvPr id="170072" name="Rectangle 88"/>
          <p:cNvSpPr>
            <a:spLocks noChangeArrowheads="1"/>
          </p:cNvSpPr>
          <p:nvPr/>
        </p:nvSpPr>
        <p:spPr bwMode="auto">
          <a:xfrm>
            <a:off x="4354513" y="3684588"/>
            <a:ext cx="1685925" cy="2286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Areas Funcionales </a:t>
            </a:r>
            <a:endParaRPr lang="es-ES"/>
          </a:p>
        </p:txBody>
      </p:sp>
      <p:sp>
        <p:nvSpPr>
          <p:cNvPr id="170073" name="Rectangle 89"/>
          <p:cNvSpPr>
            <a:spLocks noChangeArrowheads="1"/>
          </p:cNvSpPr>
          <p:nvPr/>
        </p:nvSpPr>
        <p:spPr bwMode="auto">
          <a:xfrm>
            <a:off x="6056313" y="3684588"/>
            <a:ext cx="147637"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a:t>
            </a:r>
            <a:endParaRPr lang="es-ES"/>
          </a:p>
        </p:txBody>
      </p:sp>
      <p:sp>
        <p:nvSpPr>
          <p:cNvPr id="170074" name="Rectangle 90"/>
          <p:cNvSpPr>
            <a:spLocks noChangeArrowheads="1"/>
          </p:cNvSpPr>
          <p:nvPr/>
        </p:nvSpPr>
        <p:spPr bwMode="auto">
          <a:xfrm>
            <a:off x="6118225" y="3684588"/>
            <a:ext cx="1865313"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AREA FUNCIONAL </a:t>
            </a:r>
            <a:endParaRPr lang="es-ES"/>
          </a:p>
        </p:txBody>
      </p:sp>
      <p:sp>
        <p:nvSpPr>
          <p:cNvPr id="170075" name="Rectangle 91"/>
          <p:cNvSpPr>
            <a:spLocks noChangeArrowheads="1"/>
          </p:cNvSpPr>
          <p:nvPr/>
        </p:nvSpPr>
        <p:spPr bwMode="auto">
          <a:xfrm>
            <a:off x="1546225" y="3871913"/>
            <a:ext cx="6300788" cy="14287"/>
          </a:xfrm>
          <a:prstGeom prst="rect">
            <a:avLst/>
          </a:prstGeom>
          <a:solidFill>
            <a:srgbClr val="0000FF"/>
          </a:solidFill>
          <a:ln w="9525">
            <a:noFill/>
            <a:miter lim="800000"/>
            <a:headEnd/>
            <a:tailEnd/>
          </a:ln>
        </p:spPr>
        <p:txBody>
          <a:bodyPr/>
          <a:lstStyle/>
          <a:p>
            <a:endParaRPr lang="es-ES"/>
          </a:p>
        </p:txBody>
      </p:sp>
      <p:sp>
        <p:nvSpPr>
          <p:cNvPr id="170076" name="Rectangle 92"/>
          <p:cNvSpPr>
            <a:spLocks noChangeArrowheads="1"/>
          </p:cNvSpPr>
          <p:nvPr/>
        </p:nvSpPr>
        <p:spPr bwMode="auto">
          <a:xfrm>
            <a:off x="1482725" y="3895725"/>
            <a:ext cx="252413" cy="258763"/>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a:t>
            </a:r>
            <a:endParaRPr lang="es-ES"/>
          </a:p>
        </p:txBody>
      </p:sp>
      <p:sp>
        <p:nvSpPr>
          <p:cNvPr id="170077" name="Rectangle 93"/>
          <p:cNvSpPr>
            <a:spLocks noChangeArrowheads="1"/>
          </p:cNvSpPr>
          <p:nvPr/>
        </p:nvSpPr>
        <p:spPr bwMode="auto">
          <a:xfrm>
            <a:off x="1482725" y="4087813"/>
            <a:ext cx="157163" cy="20637"/>
          </a:xfrm>
          <a:prstGeom prst="rect">
            <a:avLst/>
          </a:prstGeom>
          <a:solidFill>
            <a:srgbClr val="0000FF"/>
          </a:solidFill>
          <a:ln w="9525">
            <a:noFill/>
            <a:miter lim="800000"/>
            <a:headEnd/>
            <a:tailEnd/>
          </a:ln>
        </p:spPr>
        <p:txBody>
          <a:bodyPr/>
          <a:lstStyle/>
          <a:p>
            <a:endParaRPr lang="es-ES"/>
          </a:p>
        </p:txBody>
      </p:sp>
      <p:sp>
        <p:nvSpPr>
          <p:cNvPr id="170078" name="Rectangle 94"/>
          <p:cNvSpPr>
            <a:spLocks noChangeArrowheads="1"/>
          </p:cNvSpPr>
          <p:nvPr/>
        </p:nvSpPr>
        <p:spPr bwMode="auto">
          <a:xfrm>
            <a:off x="1639888" y="3902075"/>
            <a:ext cx="138112"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a:t>
            </a:r>
            <a:endParaRPr lang="es-ES"/>
          </a:p>
        </p:txBody>
      </p:sp>
      <p:sp>
        <p:nvSpPr>
          <p:cNvPr id="170079" name="Rectangle 95"/>
          <p:cNvSpPr>
            <a:spLocks noChangeArrowheads="1"/>
          </p:cNvSpPr>
          <p:nvPr/>
        </p:nvSpPr>
        <p:spPr bwMode="auto">
          <a:xfrm>
            <a:off x="1692275" y="3900488"/>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80" name="Rectangle 96"/>
          <p:cNvSpPr>
            <a:spLocks noChangeArrowheads="1"/>
          </p:cNvSpPr>
          <p:nvPr/>
        </p:nvSpPr>
        <p:spPr bwMode="auto">
          <a:xfrm>
            <a:off x="1482725" y="4111625"/>
            <a:ext cx="223838"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81" name="Rectangle 97"/>
          <p:cNvSpPr>
            <a:spLocks noChangeArrowheads="1"/>
          </p:cNvSpPr>
          <p:nvPr/>
        </p:nvSpPr>
        <p:spPr bwMode="auto">
          <a:xfrm>
            <a:off x="1624013" y="4113213"/>
            <a:ext cx="4775200" cy="257175"/>
          </a:xfrm>
          <a:prstGeom prst="rect">
            <a:avLst/>
          </a:prstGeom>
          <a:noFill/>
          <a:ln w="9525">
            <a:noFill/>
            <a:miter lim="800000"/>
            <a:headEnd/>
            <a:tailEnd/>
          </a:ln>
        </p:spPr>
        <p:txBody>
          <a:bodyPr wrap="none" lIns="0" tIns="0" rIns="0" bIns="0">
            <a:spAutoFit/>
          </a:bodyPr>
          <a:lstStyle/>
          <a:p>
            <a:r>
              <a:rPr lang="es-ES" sz="1500">
                <a:solidFill>
                  <a:srgbClr val="000000"/>
                </a:solidFill>
              </a:rPr>
              <a:t> DESAFÍO. MACROBJETIVO. LÍNEAS DE ACCIÓN. 1. A</a:t>
            </a:r>
            <a:endParaRPr lang="es-ES"/>
          </a:p>
        </p:txBody>
      </p:sp>
      <p:sp>
        <p:nvSpPr>
          <p:cNvPr id="170082" name="Rectangle 98"/>
          <p:cNvSpPr>
            <a:spLocks noChangeArrowheads="1"/>
          </p:cNvSpPr>
          <p:nvPr/>
        </p:nvSpPr>
        <p:spPr bwMode="auto">
          <a:xfrm>
            <a:off x="6746875" y="4113213"/>
            <a:ext cx="463550" cy="228600"/>
          </a:xfrm>
          <a:prstGeom prst="rect">
            <a:avLst/>
          </a:prstGeom>
          <a:noFill/>
          <a:ln w="9525">
            <a:noFill/>
            <a:miter lim="800000"/>
            <a:headEnd/>
            <a:tailEnd/>
          </a:ln>
        </p:spPr>
        <p:txBody>
          <a:bodyPr wrap="none" lIns="0" tIns="0" rIns="0" bIns="0">
            <a:spAutoFit/>
          </a:bodyPr>
          <a:lstStyle/>
          <a:p>
            <a:r>
              <a:rPr lang="es-ES" sz="1500">
                <a:solidFill>
                  <a:srgbClr val="000000"/>
                </a:solidFill>
              </a:rPr>
              <a:t>nte la </a:t>
            </a:r>
            <a:endParaRPr lang="es-ES"/>
          </a:p>
        </p:txBody>
      </p:sp>
      <p:sp>
        <p:nvSpPr>
          <p:cNvPr id="170083" name="Rectangle 99"/>
          <p:cNvSpPr>
            <a:spLocks noChangeArrowheads="1"/>
          </p:cNvSpPr>
          <p:nvPr/>
        </p:nvSpPr>
        <p:spPr bwMode="auto">
          <a:xfrm>
            <a:off x="7353300" y="4111625"/>
            <a:ext cx="223838"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84" name="Rectangle 100"/>
          <p:cNvSpPr>
            <a:spLocks noChangeArrowheads="1"/>
          </p:cNvSpPr>
          <p:nvPr/>
        </p:nvSpPr>
        <p:spPr bwMode="auto">
          <a:xfrm>
            <a:off x="7493000" y="4113213"/>
            <a:ext cx="411163" cy="257175"/>
          </a:xfrm>
          <a:prstGeom prst="rect">
            <a:avLst/>
          </a:prstGeom>
          <a:noFill/>
          <a:ln w="9525">
            <a:noFill/>
            <a:miter lim="800000"/>
            <a:headEnd/>
            <a:tailEnd/>
          </a:ln>
        </p:spPr>
        <p:txBody>
          <a:bodyPr wrap="none" lIns="0" tIns="0" rIns="0" bIns="0">
            <a:spAutoFit/>
          </a:bodyPr>
          <a:lstStyle/>
          <a:p>
            <a:r>
              <a:rPr lang="es-ES" sz="1500">
                <a:solidFill>
                  <a:srgbClr val="000000"/>
                </a:solidFill>
              </a:rPr>
              <a:t> 2.3 </a:t>
            </a:r>
            <a:endParaRPr lang="es-ES"/>
          </a:p>
        </p:txBody>
      </p:sp>
      <p:sp>
        <p:nvSpPr>
          <p:cNvPr id="170085" name="Rectangle 101"/>
          <p:cNvSpPr>
            <a:spLocks noChangeArrowheads="1"/>
          </p:cNvSpPr>
          <p:nvPr/>
        </p:nvSpPr>
        <p:spPr bwMode="auto">
          <a:xfrm>
            <a:off x="1482725" y="4329113"/>
            <a:ext cx="2382838" cy="228600"/>
          </a:xfrm>
          <a:prstGeom prst="rect">
            <a:avLst/>
          </a:prstGeom>
          <a:noFill/>
          <a:ln w="9525">
            <a:noFill/>
            <a:miter lim="800000"/>
            <a:headEnd/>
            <a:tailEnd/>
          </a:ln>
        </p:spPr>
        <p:txBody>
          <a:bodyPr wrap="none" lIns="0" tIns="0" rIns="0" bIns="0">
            <a:spAutoFit/>
          </a:bodyPr>
          <a:lstStyle/>
          <a:p>
            <a:r>
              <a:rPr lang="es-ES" sz="1500">
                <a:solidFill>
                  <a:srgbClr val="000000"/>
                </a:solidFill>
              </a:rPr>
              <a:t>Refernciarnos con los Colegios</a:t>
            </a:r>
            <a:endParaRPr lang="es-ES"/>
          </a:p>
        </p:txBody>
      </p:sp>
      <p:sp>
        <p:nvSpPr>
          <p:cNvPr id="170086" name="Rectangle 102"/>
          <p:cNvSpPr>
            <a:spLocks noChangeArrowheads="1"/>
          </p:cNvSpPr>
          <p:nvPr/>
        </p:nvSpPr>
        <p:spPr bwMode="auto">
          <a:xfrm>
            <a:off x="7847013" y="432911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87" name="Rectangle 103"/>
          <p:cNvSpPr>
            <a:spLocks noChangeArrowheads="1"/>
          </p:cNvSpPr>
          <p:nvPr/>
        </p:nvSpPr>
        <p:spPr bwMode="auto">
          <a:xfrm>
            <a:off x="1482725" y="4543425"/>
            <a:ext cx="219075" cy="257175"/>
          </a:xfrm>
          <a:prstGeom prst="rect">
            <a:avLst/>
          </a:prstGeom>
          <a:noFill/>
          <a:ln w="9525">
            <a:noFill/>
            <a:miter lim="800000"/>
            <a:headEnd/>
            <a:tailEnd/>
          </a:ln>
        </p:spPr>
        <p:txBody>
          <a:bodyPr wrap="none" lIns="0" tIns="0" rIns="0" bIns="0">
            <a:spAutoFit/>
          </a:bodyPr>
          <a:lstStyle/>
          <a:p>
            <a:r>
              <a:rPr lang="es-ES" sz="1500">
                <a:solidFill>
                  <a:srgbClr val="000000"/>
                </a:solidFill>
              </a:rPr>
              <a:t>y </a:t>
            </a:r>
            <a:endParaRPr lang="es-ES"/>
          </a:p>
        </p:txBody>
      </p:sp>
      <p:sp>
        <p:nvSpPr>
          <p:cNvPr id="170088" name="Rectangle 104"/>
          <p:cNvSpPr>
            <a:spLocks noChangeArrowheads="1"/>
          </p:cNvSpPr>
          <p:nvPr/>
        </p:nvSpPr>
        <p:spPr bwMode="auto">
          <a:xfrm>
            <a:off x="1651000" y="4541838"/>
            <a:ext cx="1236663" cy="257175"/>
          </a:xfrm>
          <a:prstGeom prst="rect">
            <a:avLst/>
          </a:prstGeom>
          <a:noFill/>
          <a:ln w="9525">
            <a:noFill/>
            <a:miter lim="800000"/>
            <a:headEnd/>
            <a:tailEnd/>
          </a:ln>
        </p:spPr>
        <p:txBody>
          <a:bodyPr wrap="none" lIns="0" tIns="0" rIns="0" bIns="0">
            <a:spAutoFit/>
          </a:bodyPr>
          <a:lstStyle/>
          <a:p>
            <a:r>
              <a:rPr lang="es-ES" sz="1500" b="1">
                <a:solidFill>
                  <a:srgbClr val="000000"/>
                </a:solidFill>
              </a:rPr>
              <a:t>Universidades</a:t>
            </a:r>
            <a:endParaRPr lang="es-ES"/>
          </a:p>
        </p:txBody>
      </p:sp>
      <p:sp>
        <p:nvSpPr>
          <p:cNvPr id="170089" name="Rectangle 105"/>
          <p:cNvSpPr>
            <a:spLocks noChangeArrowheads="1"/>
          </p:cNvSpPr>
          <p:nvPr/>
        </p:nvSpPr>
        <p:spPr bwMode="auto">
          <a:xfrm>
            <a:off x="2784475" y="4543425"/>
            <a:ext cx="538163" cy="257175"/>
          </a:xfrm>
          <a:prstGeom prst="rect">
            <a:avLst/>
          </a:prstGeom>
          <a:noFill/>
          <a:ln w="9525">
            <a:noFill/>
            <a:miter lim="800000"/>
            <a:headEnd/>
            <a:tailEnd/>
          </a:ln>
        </p:spPr>
        <p:txBody>
          <a:bodyPr wrap="none" lIns="0" tIns="0" rIns="0" bIns="0">
            <a:spAutoFit/>
          </a:bodyPr>
          <a:lstStyle/>
          <a:p>
            <a:r>
              <a:rPr lang="es-ES" sz="1500">
                <a:solidFill>
                  <a:srgbClr val="000000"/>
                </a:solidFill>
              </a:rPr>
              <a:t> de la </a:t>
            </a:r>
            <a:endParaRPr lang="es-ES"/>
          </a:p>
        </p:txBody>
      </p:sp>
      <p:sp>
        <p:nvSpPr>
          <p:cNvPr id="170090" name="Rectangle 106"/>
          <p:cNvSpPr>
            <a:spLocks noChangeArrowheads="1"/>
          </p:cNvSpPr>
          <p:nvPr/>
        </p:nvSpPr>
        <p:spPr bwMode="auto">
          <a:xfrm>
            <a:off x="3322638" y="4541838"/>
            <a:ext cx="223837"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91" name="Rectangle 107"/>
          <p:cNvSpPr>
            <a:spLocks noChangeArrowheads="1"/>
          </p:cNvSpPr>
          <p:nvPr/>
        </p:nvSpPr>
        <p:spPr bwMode="auto">
          <a:xfrm>
            <a:off x="3462338" y="4543425"/>
            <a:ext cx="3078162" cy="257175"/>
          </a:xfrm>
          <a:prstGeom prst="rect">
            <a:avLst/>
          </a:prstGeom>
          <a:noFill/>
          <a:ln w="9525">
            <a:noFill/>
            <a:miter lim="800000"/>
            <a:headEnd/>
            <a:tailEnd/>
          </a:ln>
        </p:spPr>
        <p:txBody>
          <a:bodyPr wrap="none" lIns="0" tIns="0" rIns="0" bIns="0">
            <a:spAutoFit/>
          </a:bodyPr>
          <a:lstStyle/>
          <a:p>
            <a:r>
              <a:rPr lang="es-ES" sz="1500">
                <a:solidFill>
                  <a:srgbClr val="000000"/>
                </a:solidFill>
              </a:rPr>
              <a:t> 5.4 Coordinar con Gestión Humana la </a:t>
            </a:r>
            <a:endParaRPr lang="es-ES"/>
          </a:p>
        </p:txBody>
      </p:sp>
      <p:sp>
        <p:nvSpPr>
          <p:cNvPr id="170092" name="Rectangle 108"/>
          <p:cNvSpPr>
            <a:spLocks noChangeArrowheads="1"/>
          </p:cNvSpPr>
          <p:nvPr/>
        </p:nvSpPr>
        <p:spPr bwMode="auto">
          <a:xfrm>
            <a:off x="6600825" y="4541838"/>
            <a:ext cx="962025" cy="257175"/>
          </a:xfrm>
          <a:prstGeom prst="rect">
            <a:avLst/>
          </a:prstGeom>
          <a:noFill/>
          <a:ln w="9525">
            <a:noFill/>
            <a:miter lim="800000"/>
            <a:headEnd/>
            <a:tailEnd/>
          </a:ln>
        </p:spPr>
        <p:txBody>
          <a:bodyPr wrap="none" lIns="0" tIns="0" rIns="0" bIns="0">
            <a:spAutoFit/>
          </a:bodyPr>
          <a:lstStyle/>
          <a:p>
            <a:r>
              <a:rPr lang="es-ES" sz="1500" b="1">
                <a:solidFill>
                  <a:srgbClr val="000000"/>
                </a:solidFill>
              </a:rPr>
              <a:t>planeación</a:t>
            </a:r>
            <a:endParaRPr lang="es-ES"/>
          </a:p>
        </p:txBody>
      </p:sp>
      <p:sp>
        <p:nvSpPr>
          <p:cNvPr id="170093" name="Rectangle 109"/>
          <p:cNvSpPr>
            <a:spLocks noChangeArrowheads="1"/>
          </p:cNvSpPr>
          <p:nvPr/>
        </p:nvSpPr>
        <p:spPr bwMode="auto">
          <a:xfrm>
            <a:off x="7462838" y="4543425"/>
            <a:ext cx="268287" cy="257175"/>
          </a:xfrm>
          <a:prstGeom prst="rect">
            <a:avLst/>
          </a:prstGeom>
          <a:noFill/>
          <a:ln w="9525">
            <a:noFill/>
            <a:miter lim="800000"/>
            <a:headEnd/>
            <a:tailEnd/>
          </a:ln>
        </p:spPr>
        <p:txBody>
          <a:bodyPr wrap="none" lIns="0" tIns="0" rIns="0" bIns="0">
            <a:spAutoFit/>
          </a:bodyPr>
          <a:lstStyle/>
          <a:p>
            <a:r>
              <a:rPr lang="es-ES" sz="1500">
                <a:solidFill>
                  <a:srgbClr val="000000"/>
                </a:solidFill>
              </a:rPr>
              <a:t> y </a:t>
            </a:r>
            <a:endParaRPr lang="es-ES"/>
          </a:p>
        </p:txBody>
      </p:sp>
      <p:sp>
        <p:nvSpPr>
          <p:cNvPr id="170094" name="Rectangle 110"/>
          <p:cNvSpPr>
            <a:spLocks noChangeArrowheads="1"/>
          </p:cNvSpPr>
          <p:nvPr/>
        </p:nvSpPr>
        <p:spPr bwMode="auto">
          <a:xfrm>
            <a:off x="7705725" y="4541838"/>
            <a:ext cx="223838" cy="257175"/>
          </a:xfrm>
          <a:prstGeom prst="rect">
            <a:avLst/>
          </a:prstGeom>
          <a:noFill/>
          <a:ln w="9525">
            <a:noFill/>
            <a:miter lim="800000"/>
            <a:headEnd/>
            <a:tailEnd/>
          </a:ln>
        </p:spPr>
        <p:txBody>
          <a:bodyPr wrap="none" lIns="0" tIns="0" rIns="0" bIns="0">
            <a:spAutoFit/>
          </a:bodyPr>
          <a:lstStyle/>
          <a:p>
            <a:r>
              <a:rPr lang="es-ES" sz="1500" b="1">
                <a:solidFill>
                  <a:srgbClr val="000000"/>
                </a:solidFill>
              </a:rPr>
              <a:t>...</a:t>
            </a:r>
            <a:endParaRPr lang="es-ES"/>
          </a:p>
        </p:txBody>
      </p:sp>
      <p:sp>
        <p:nvSpPr>
          <p:cNvPr id="170095" name="Rectangle 111"/>
          <p:cNvSpPr>
            <a:spLocks noChangeArrowheads="1"/>
          </p:cNvSpPr>
          <p:nvPr/>
        </p:nvSpPr>
        <p:spPr bwMode="auto">
          <a:xfrm>
            <a:off x="7847013" y="4543425"/>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96" name="Rectangle 112"/>
          <p:cNvSpPr>
            <a:spLocks noChangeArrowheads="1"/>
          </p:cNvSpPr>
          <p:nvPr/>
        </p:nvSpPr>
        <p:spPr bwMode="auto">
          <a:xfrm>
            <a:off x="7894638" y="4543425"/>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097" name="Rectangle 113"/>
          <p:cNvSpPr>
            <a:spLocks noChangeArrowheads="1"/>
          </p:cNvSpPr>
          <p:nvPr/>
        </p:nvSpPr>
        <p:spPr bwMode="auto">
          <a:xfrm>
            <a:off x="1482725" y="4759325"/>
            <a:ext cx="4168775" cy="228600"/>
          </a:xfrm>
          <a:prstGeom prst="rect">
            <a:avLst/>
          </a:prstGeom>
          <a:noFill/>
          <a:ln w="9525">
            <a:noFill/>
            <a:miter lim="800000"/>
            <a:headEnd/>
            <a:tailEnd/>
          </a:ln>
        </p:spPr>
        <p:txBody>
          <a:bodyPr wrap="none" lIns="0" tIns="0" rIns="0" bIns="0">
            <a:spAutoFit/>
          </a:bodyPr>
          <a:lstStyle/>
          <a:p>
            <a:r>
              <a:rPr lang="es-ES" sz="1500">
                <a:solidFill>
                  <a:srgbClr val="006600"/>
                </a:solidFill>
              </a:rPr>
              <a:t>http://www.acodesi.org.co/acodesi/administrativa.html</a:t>
            </a:r>
            <a:endParaRPr lang="es-ES"/>
          </a:p>
        </p:txBody>
      </p:sp>
      <p:sp>
        <p:nvSpPr>
          <p:cNvPr id="170098" name="Rectangle 114"/>
          <p:cNvSpPr>
            <a:spLocks noChangeArrowheads="1"/>
          </p:cNvSpPr>
          <p:nvPr/>
        </p:nvSpPr>
        <p:spPr bwMode="auto">
          <a:xfrm>
            <a:off x="5586413" y="4759325"/>
            <a:ext cx="171450" cy="257175"/>
          </a:xfrm>
          <a:prstGeom prst="rect">
            <a:avLst/>
          </a:prstGeom>
          <a:noFill/>
          <a:ln w="9525">
            <a:noFill/>
            <a:miter lim="800000"/>
            <a:headEnd/>
            <a:tailEnd/>
          </a:ln>
        </p:spPr>
        <p:txBody>
          <a:bodyPr wrap="none" lIns="0" tIns="0" rIns="0" bIns="0">
            <a:spAutoFit/>
          </a:bodyPr>
          <a:lstStyle/>
          <a:p>
            <a:r>
              <a:rPr lang="es-ES" sz="1500">
                <a:solidFill>
                  <a:srgbClr val="006600"/>
                </a:solidFill>
              </a:rPr>
              <a:t>  </a:t>
            </a:r>
            <a:endParaRPr lang="es-ES"/>
          </a:p>
        </p:txBody>
      </p:sp>
      <p:sp>
        <p:nvSpPr>
          <p:cNvPr id="170099" name="Rectangle 115"/>
          <p:cNvSpPr>
            <a:spLocks noChangeArrowheads="1"/>
          </p:cNvSpPr>
          <p:nvPr/>
        </p:nvSpPr>
        <p:spPr bwMode="auto">
          <a:xfrm>
            <a:off x="5680075" y="4760913"/>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00" name="Rectangle 116"/>
          <p:cNvSpPr>
            <a:spLocks noChangeArrowheads="1"/>
          </p:cNvSpPr>
          <p:nvPr/>
        </p:nvSpPr>
        <p:spPr bwMode="auto">
          <a:xfrm>
            <a:off x="1217613" y="4976813"/>
            <a:ext cx="138112"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01" name="Rectangle 117"/>
          <p:cNvSpPr>
            <a:spLocks noChangeArrowheads="1"/>
          </p:cNvSpPr>
          <p:nvPr/>
        </p:nvSpPr>
        <p:spPr bwMode="auto">
          <a:xfrm>
            <a:off x="1217613" y="5191125"/>
            <a:ext cx="190500" cy="228600"/>
          </a:xfrm>
          <a:prstGeom prst="rect">
            <a:avLst/>
          </a:prstGeom>
          <a:noFill/>
          <a:ln w="9525">
            <a:noFill/>
            <a:miter lim="800000"/>
            <a:headEnd/>
            <a:tailEnd/>
          </a:ln>
        </p:spPr>
        <p:txBody>
          <a:bodyPr wrap="none" lIns="0" tIns="0" rIns="0" bIns="0">
            <a:spAutoFit/>
          </a:bodyPr>
          <a:lstStyle/>
          <a:p>
            <a:r>
              <a:rPr lang="es-ES" sz="1500">
                <a:solidFill>
                  <a:srgbClr val="000000"/>
                </a:solidFill>
              </a:rPr>
              <a:t>50</a:t>
            </a:r>
            <a:endParaRPr lang="es-ES"/>
          </a:p>
        </p:txBody>
      </p:sp>
      <p:sp>
        <p:nvSpPr>
          <p:cNvPr id="170102" name="Rectangle 118"/>
          <p:cNvSpPr>
            <a:spLocks noChangeArrowheads="1"/>
          </p:cNvSpPr>
          <p:nvPr/>
        </p:nvSpPr>
        <p:spPr bwMode="auto">
          <a:xfrm>
            <a:off x="1358900" y="5191125"/>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
        <p:nvSpPr>
          <p:cNvPr id="170103" name="Rectangle 119"/>
          <p:cNvSpPr>
            <a:spLocks noChangeArrowheads="1"/>
          </p:cNvSpPr>
          <p:nvPr/>
        </p:nvSpPr>
        <p:spPr bwMode="auto">
          <a:xfrm>
            <a:off x="1498600" y="5191125"/>
            <a:ext cx="709613" cy="2286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Sitio We</a:t>
            </a:r>
            <a:endParaRPr lang="es-ES"/>
          </a:p>
        </p:txBody>
      </p:sp>
      <p:sp>
        <p:nvSpPr>
          <p:cNvPr id="170104" name="Rectangle 120"/>
          <p:cNvSpPr>
            <a:spLocks noChangeArrowheads="1"/>
          </p:cNvSpPr>
          <p:nvPr/>
        </p:nvSpPr>
        <p:spPr bwMode="auto">
          <a:xfrm>
            <a:off x="2392363" y="5191125"/>
            <a:ext cx="709612"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b de la </a:t>
            </a:r>
            <a:endParaRPr lang="es-ES"/>
          </a:p>
        </p:txBody>
      </p:sp>
      <p:sp>
        <p:nvSpPr>
          <p:cNvPr id="170105" name="Rectangle 121"/>
          <p:cNvSpPr>
            <a:spLocks noChangeArrowheads="1"/>
          </p:cNvSpPr>
          <p:nvPr/>
        </p:nvSpPr>
        <p:spPr bwMode="auto">
          <a:xfrm>
            <a:off x="3597275" y="5186363"/>
            <a:ext cx="1182688" cy="258762"/>
          </a:xfrm>
          <a:prstGeom prst="rect">
            <a:avLst/>
          </a:prstGeom>
          <a:noFill/>
          <a:ln w="9525">
            <a:noFill/>
            <a:miter lim="800000"/>
            <a:headEnd/>
            <a:tailEnd/>
          </a:ln>
        </p:spPr>
        <p:txBody>
          <a:bodyPr wrap="none" lIns="0" tIns="0" rIns="0" bIns="0">
            <a:spAutoFit/>
          </a:bodyPr>
          <a:lstStyle/>
          <a:p>
            <a:r>
              <a:rPr lang="es-ES" sz="1500" b="1">
                <a:solidFill>
                  <a:srgbClr val="0000FF"/>
                </a:solidFill>
                <a:latin typeface="Arial" charset="0"/>
              </a:rPr>
              <a:t>Universidad</a:t>
            </a:r>
            <a:endParaRPr lang="es-ES"/>
          </a:p>
        </p:txBody>
      </p:sp>
      <p:sp>
        <p:nvSpPr>
          <p:cNvPr id="170106" name="Rectangle 122"/>
          <p:cNvSpPr>
            <a:spLocks noChangeArrowheads="1"/>
          </p:cNvSpPr>
          <p:nvPr/>
        </p:nvSpPr>
        <p:spPr bwMode="auto">
          <a:xfrm>
            <a:off x="4668838" y="5191125"/>
            <a:ext cx="2009775"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Tecnológica Nacional </a:t>
            </a:r>
            <a:endParaRPr lang="es-ES"/>
          </a:p>
        </p:txBody>
      </p:sp>
      <p:sp>
        <p:nvSpPr>
          <p:cNvPr id="170107" name="Rectangle 123"/>
          <p:cNvSpPr>
            <a:spLocks noChangeArrowheads="1"/>
          </p:cNvSpPr>
          <p:nvPr/>
        </p:nvSpPr>
        <p:spPr bwMode="auto">
          <a:xfrm>
            <a:off x="7151688" y="5191125"/>
            <a:ext cx="147637"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a:t>
            </a:r>
            <a:endParaRPr lang="es-ES"/>
          </a:p>
        </p:txBody>
      </p:sp>
      <p:sp>
        <p:nvSpPr>
          <p:cNvPr id="170108" name="Rectangle 124"/>
          <p:cNvSpPr>
            <a:spLocks noChangeArrowheads="1"/>
          </p:cNvSpPr>
          <p:nvPr/>
        </p:nvSpPr>
        <p:spPr bwMode="auto">
          <a:xfrm>
            <a:off x="7213600" y="5191125"/>
            <a:ext cx="582613"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 UTN </a:t>
            </a:r>
            <a:endParaRPr lang="es-ES"/>
          </a:p>
        </p:txBody>
      </p:sp>
      <p:sp>
        <p:nvSpPr>
          <p:cNvPr id="170109" name="Rectangle 125"/>
          <p:cNvSpPr>
            <a:spLocks noChangeArrowheads="1"/>
          </p:cNvSpPr>
          <p:nvPr/>
        </p:nvSpPr>
        <p:spPr bwMode="auto">
          <a:xfrm>
            <a:off x="1498600" y="5378450"/>
            <a:ext cx="6348413" cy="15875"/>
          </a:xfrm>
          <a:prstGeom prst="rect">
            <a:avLst/>
          </a:prstGeom>
          <a:solidFill>
            <a:srgbClr val="0000FF"/>
          </a:solidFill>
          <a:ln w="9525">
            <a:noFill/>
            <a:miter lim="800000"/>
            <a:headEnd/>
            <a:tailEnd/>
          </a:ln>
        </p:spPr>
        <p:txBody>
          <a:bodyPr/>
          <a:lstStyle/>
          <a:p>
            <a:endParaRPr lang="es-ES"/>
          </a:p>
        </p:txBody>
      </p:sp>
      <p:sp>
        <p:nvSpPr>
          <p:cNvPr id="170110" name="Rectangle 126"/>
          <p:cNvSpPr>
            <a:spLocks noChangeArrowheads="1"/>
          </p:cNvSpPr>
          <p:nvPr/>
        </p:nvSpPr>
        <p:spPr bwMode="auto">
          <a:xfrm>
            <a:off x="7899400" y="5191125"/>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11" name="Rectangle 127"/>
          <p:cNvSpPr>
            <a:spLocks noChangeArrowheads="1"/>
          </p:cNvSpPr>
          <p:nvPr/>
        </p:nvSpPr>
        <p:spPr bwMode="auto">
          <a:xfrm>
            <a:off x="1482725" y="5400675"/>
            <a:ext cx="252413" cy="258763"/>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a:t>
            </a:r>
            <a:endParaRPr lang="es-ES"/>
          </a:p>
        </p:txBody>
      </p:sp>
      <p:sp>
        <p:nvSpPr>
          <p:cNvPr id="170112" name="Rectangle 128"/>
          <p:cNvSpPr>
            <a:spLocks noChangeArrowheads="1"/>
          </p:cNvSpPr>
          <p:nvPr/>
        </p:nvSpPr>
        <p:spPr bwMode="auto">
          <a:xfrm>
            <a:off x="1639888" y="5407025"/>
            <a:ext cx="5343525"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Por ello, EL CONSEJO SUPERIOR UNIVERSITARIO DE LA </a:t>
            </a:r>
            <a:endParaRPr lang="es-ES"/>
          </a:p>
        </p:txBody>
      </p:sp>
      <p:sp>
        <p:nvSpPr>
          <p:cNvPr id="170113" name="Rectangle 129"/>
          <p:cNvSpPr>
            <a:spLocks noChangeArrowheads="1"/>
          </p:cNvSpPr>
          <p:nvPr/>
        </p:nvSpPr>
        <p:spPr bwMode="auto">
          <a:xfrm>
            <a:off x="1482725" y="5616575"/>
            <a:ext cx="1404938" cy="258763"/>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UNIVERSIDAD</a:t>
            </a:r>
            <a:endParaRPr lang="es-ES"/>
          </a:p>
        </p:txBody>
      </p:sp>
      <p:sp>
        <p:nvSpPr>
          <p:cNvPr id="170114" name="Rectangle 130"/>
          <p:cNvSpPr>
            <a:spLocks noChangeArrowheads="1"/>
          </p:cNvSpPr>
          <p:nvPr/>
        </p:nvSpPr>
        <p:spPr bwMode="auto">
          <a:xfrm>
            <a:off x="2771775" y="5621338"/>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15" name="Rectangle 131"/>
          <p:cNvSpPr>
            <a:spLocks noChangeArrowheads="1"/>
          </p:cNvSpPr>
          <p:nvPr/>
        </p:nvSpPr>
        <p:spPr bwMode="auto">
          <a:xfrm>
            <a:off x="3228975" y="5616575"/>
            <a:ext cx="252413" cy="258763"/>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a:t>
            </a:r>
            <a:endParaRPr lang="es-ES"/>
          </a:p>
        </p:txBody>
      </p:sp>
      <p:sp>
        <p:nvSpPr>
          <p:cNvPr id="170116" name="Rectangle 132"/>
          <p:cNvSpPr>
            <a:spLocks noChangeArrowheads="1"/>
          </p:cNvSpPr>
          <p:nvPr/>
        </p:nvSpPr>
        <p:spPr bwMode="auto">
          <a:xfrm>
            <a:off x="3386138" y="5621338"/>
            <a:ext cx="2974975"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de Presupuesto y Administración,</a:t>
            </a:r>
            <a:endParaRPr lang="es-ES"/>
          </a:p>
        </p:txBody>
      </p:sp>
      <p:sp>
        <p:nvSpPr>
          <p:cNvPr id="170117" name="Rectangle 133"/>
          <p:cNvSpPr>
            <a:spLocks noChangeArrowheads="1"/>
          </p:cNvSpPr>
          <p:nvPr/>
        </p:nvSpPr>
        <p:spPr bwMode="auto">
          <a:xfrm>
            <a:off x="7847013" y="5621338"/>
            <a:ext cx="138112"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18" name="Rectangle 134"/>
          <p:cNvSpPr>
            <a:spLocks noChangeArrowheads="1"/>
          </p:cNvSpPr>
          <p:nvPr/>
        </p:nvSpPr>
        <p:spPr bwMode="auto">
          <a:xfrm>
            <a:off x="1482725" y="5837238"/>
            <a:ext cx="1438275"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el análisis de la </a:t>
            </a:r>
            <a:endParaRPr lang="es-ES"/>
          </a:p>
        </p:txBody>
      </p:sp>
      <p:sp>
        <p:nvSpPr>
          <p:cNvPr id="170119" name="Rectangle 135"/>
          <p:cNvSpPr>
            <a:spLocks noChangeArrowheads="1"/>
          </p:cNvSpPr>
          <p:nvPr/>
        </p:nvSpPr>
        <p:spPr bwMode="auto">
          <a:xfrm>
            <a:off x="4256088" y="5830888"/>
            <a:ext cx="1374775" cy="258762"/>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Programación</a:t>
            </a:r>
            <a:endParaRPr lang="es-ES"/>
          </a:p>
        </p:txBody>
      </p:sp>
      <p:sp>
        <p:nvSpPr>
          <p:cNvPr id="170120" name="Rectangle 136"/>
          <p:cNvSpPr>
            <a:spLocks noChangeArrowheads="1"/>
          </p:cNvSpPr>
          <p:nvPr/>
        </p:nvSpPr>
        <p:spPr bwMode="auto">
          <a:xfrm>
            <a:off x="5513388" y="5837238"/>
            <a:ext cx="138112"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21" name="Rectangle 137"/>
          <p:cNvSpPr>
            <a:spLocks noChangeArrowheads="1"/>
          </p:cNvSpPr>
          <p:nvPr/>
        </p:nvSpPr>
        <p:spPr bwMode="auto">
          <a:xfrm>
            <a:off x="5926138" y="5830888"/>
            <a:ext cx="1468437" cy="258762"/>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Presupuestaria</a:t>
            </a:r>
            <a:endParaRPr lang="es-ES"/>
          </a:p>
        </p:txBody>
      </p:sp>
      <p:sp>
        <p:nvSpPr>
          <p:cNvPr id="170122" name="Rectangle 138"/>
          <p:cNvSpPr>
            <a:spLocks noChangeArrowheads="1"/>
          </p:cNvSpPr>
          <p:nvPr/>
        </p:nvSpPr>
        <p:spPr bwMode="auto">
          <a:xfrm>
            <a:off x="7278688" y="5837238"/>
            <a:ext cx="138112"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23" name="Rectangle 139"/>
          <p:cNvSpPr>
            <a:spLocks noChangeArrowheads="1"/>
          </p:cNvSpPr>
          <p:nvPr/>
        </p:nvSpPr>
        <p:spPr bwMode="auto">
          <a:xfrm>
            <a:off x="7689850" y="5830888"/>
            <a:ext cx="252413" cy="258762"/>
          </a:xfrm>
          <a:prstGeom prst="rect">
            <a:avLst/>
          </a:prstGeom>
          <a:noFill/>
          <a:ln w="9525">
            <a:noFill/>
            <a:miter lim="800000"/>
            <a:headEnd/>
            <a:tailEnd/>
          </a:ln>
        </p:spPr>
        <p:txBody>
          <a:bodyPr wrap="none" lIns="0" tIns="0" rIns="0" bIns="0">
            <a:spAutoFit/>
          </a:bodyPr>
          <a:lstStyle/>
          <a:p>
            <a:r>
              <a:rPr lang="es-ES" sz="1500" b="1">
                <a:solidFill>
                  <a:srgbClr val="000000"/>
                </a:solidFill>
                <a:latin typeface="Arial" charset="0"/>
              </a:rPr>
              <a:t>...</a:t>
            </a:r>
            <a:endParaRPr lang="es-ES"/>
          </a:p>
        </p:txBody>
      </p:sp>
      <p:sp>
        <p:nvSpPr>
          <p:cNvPr id="170124" name="Rectangle 140"/>
          <p:cNvSpPr>
            <a:spLocks noChangeArrowheads="1"/>
          </p:cNvSpPr>
          <p:nvPr/>
        </p:nvSpPr>
        <p:spPr bwMode="auto">
          <a:xfrm>
            <a:off x="7847013" y="5837238"/>
            <a:ext cx="138112"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25" name="Rectangle 141"/>
          <p:cNvSpPr>
            <a:spLocks noChangeArrowheads="1"/>
          </p:cNvSpPr>
          <p:nvPr/>
        </p:nvSpPr>
        <p:spPr bwMode="auto">
          <a:xfrm>
            <a:off x="7899400" y="5837238"/>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26" name="Rectangle 142"/>
          <p:cNvSpPr>
            <a:spLocks noChangeArrowheads="1"/>
          </p:cNvSpPr>
          <p:nvPr/>
        </p:nvSpPr>
        <p:spPr bwMode="auto">
          <a:xfrm>
            <a:off x="1482725" y="6051550"/>
            <a:ext cx="4378325" cy="2286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http://www.utn.edu.ar/flash/novedadesacad01.shtml</a:t>
            </a:r>
            <a:endParaRPr lang="es-ES"/>
          </a:p>
        </p:txBody>
      </p:sp>
      <p:sp>
        <p:nvSpPr>
          <p:cNvPr id="170127" name="Rectangle 143"/>
          <p:cNvSpPr>
            <a:spLocks noChangeArrowheads="1"/>
          </p:cNvSpPr>
          <p:nvPr/>
        </p:nvSpPr>
        <p:spPr bwMode="auto">
          <a:xfrm>
            <a:off x="5778500" y="6051550"/>
            <a:ext cx="190500" cy="254000"/>
          </a:xfrm>
          <a:prstGeom prst="rect">
            <a:avLst/>
          </a:prstGeom>
          <a:noFill/>
          <a:ln w="9525">
            <a:noFill/>
            <a:miter lim="800000"/>
            <a:headEnd/>
            <a:tailEnd/>
          </a:ln>
        </p:spPr>
        <p:txBody>
          <a:bodyPr wrap="none" lIns="0" tIns="0" rIns="0" bIns="0">
            <a:spAutoFit/>
          </a:bodyPr>
          <a:lstStyle/>
          <a:p>
            <a:r>
              <a:rPr lang="es-ES" sz="1500">
                <a:solidFill>
                  <a:srgbClr val="006600"/>
                </a:solidFill>
                <a:latin typeface="Arial" charset="0"/>
              </a:rPr>
              <a:t>  </a:t>
            </a:r>
            <a:endParaRPr lang="es-ES"/>
          </a:p>
        </p:txBody>
      </p:sp>
      <p:sp>
        <p:nvSpPr>
          <p:cNvPr id="170128" name="Rectangle 144"/>
          <p:cNvSpPr>
            <a:spLocks noChangeArrowheads="1"/>
          </p:cNvSpPr>
          <p:nvPr/>
        </p:nvSpPr>
        <p:spPr bwMode="auto">
          <a:xfrm>
            <a:off x="5883275" y="6051550"/>
            <a:ext cx="138113" cy="254000"/>
          </a:xfrm>
          <a:prstGeom prst="rect">
            <a:avLst/>
          </a:prstGeom>
          <a:noFill/>
          <a:ln w="9525">
            <a:noFill/>
            <a:miter lim="800000"/>
            <a:headEnd/>
            <a:tailEnd/>
          </a:ln>
        </p:spPr>
        <p:txBody>
          <a:bodyPr wrap="none" lIns="0" tIns="0" rIns="0" bIns="0">
            <a:spAutoFit/>
          </a:bodyPr>
          <a:lstStyle/>
          <a:p>
            <a:r>
              <a:rPr lang="es-ES" sz="1500">
                <a:solidFill>
                  <a:srgbClr val="000000"/>
                </a:solidFill>
                <a:latin typeface="Arial" charset="0"/>
              </a:rPr>
              <a:t> </a:t>
            </a:r>
            <a:endParaRPr lang="es-ES"/>
          </a:p>
        </p:txBody>
      </p:sp>
      <p:sp>
        <p:nvSpPr>
          <p:cNvPr id="170129" name="Rectangle 145"/>
          <p:cNvSpPr>
            <a:spLocks noChangeArrowheads="1"/>
          </p:cNvSpPr>
          <p:nvPr/>
        </p:nvSpPr>
        <p:spPr bwMode="auto">
          <a:xfrm>
            <a:off x="6045200" y="6051550"/>
            <a:ext cx="1747838" cy="2540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[Más resultados de </a:t>
            </a:r>
            <a:endParaRPr lang="es-ES"/>
          </a:p>
        </p:txBody>
      </p:sp>
      <p:sp>
        <p:nvSpPr>
          <p:cNvPr id="170130" name="Rectangle 146"/>
          <p:cNvSpPr>
            <a:spLocks noChangeArrowheads="1"/>
          </p:cNvSpPr>
          <p:nvPr/>
        </p:nvSpPr>
        <p:spPr bwMode="auto">
          <a:xfrm>
            <a:off x="6045200" y="6238875"/>
            <a:ext cx="1801813" cy="14288"/>
          </a:xfrm>
          <a:prstGeom prst="rect">
            <a:avLst/>
          </a:prstGeom>
          <a:solidFill>
            <a:srgbClr val="0000FF"/>
          </a:solidFill>
          <a:ln w="9525">
            <a:noFill/>
            <a:miter lim="800000"/>
            <a:headEnd/>
            <a:tailEnd/>
          </a:ln>
        </p:spPr>
        <p:txBody>
          <a:bodyPr/>
          <a:lstStyle/>
          <a:p>
            <a:endParaRPr lang="es-ES"/>
          </a:p>
        </p:txBody>
      </p:sp>
      <p:sp>
        <p:nvSpPr>
          <p:cNvPr id="170131" name="Rectangle 147"/>
          <p:cNvSpPr>
            <a:spLocks noChangeArrowheads="1"/>
          </p:cNvSpPr>
          <p:nvPr/>
        </p:nvSpPr>
        <p:spPr bwMode="auto">
          <a:xfrm>
            <a:off x="1482725" y="6267450"/>
            <a:ext cx="1377950" cy="228600"/>
          </a:xfrm>
          <a:prstGeom prst="rect">
            <a:avLst/>
          </a:prstGeom>
          <a:noFill/>
          <a:ln w="9525">
            <a:noFill/>
            <a:miter lim="800000"/>
            <a:headEnd/>
            <a:tailEnd/>
          </a:ln>
        </p:spPr>
        <p:txBody>
          <a:bodyPr wrap="none" lIns="0" tIns="0" rIns="0" bIns="0">
            <a:spAutoFit/>
          </a:bodyPr>
          <a:lstStyle/>
          <a:p>
            <a:r>
              <a:rPr lang="es-ES" sz="1500">
                <a:solidFill>
                  <a:srgbClr val="0000FF"/>
                </a:solidFill>
                <a:latin typeface="Arial" charset="0"/>
              </a:rPr>
              <a:t>www.utn.edu.ar]</a:t>
            </a:r>
            <a:endParaRPr lang="es-ES"/>
          </a:p>
        </p:txBody>
      </p:sp>
      <p:sp>
        <p:nvSpPr>
          <p:cNvPr id="170132" name="Rectangle 148"/>
          <p:cNvSpPr>
            <a:spLocks noChangeArrowheads="1"/>
          </p:cNvSpPr>
          <p:nvPr/>
        </p:nvSpPr>
        <p:spPr bwMode="auto">
          <a:xfrm>
            <a:off x="1482725" y="6454775"/>
            <a:ext cx="1352550" cy="14288"/>
          </a:xfrm>
          <a:prstGeom prst="rect">
            <a:avLst/>
          </a:prstGeom>
          <a:solidFill>
            <a:srgbClr val="0000FF"/>
          </a:solidFill>
          <a:ln w="9525">
            <a:noFill/>
            <a:miter lim="800000"/>
            <a:headEnd/>
            <a:tailEnd/>
          </a:ln>
        </p:spPr>
        <p:txBody>
          <a:bodyPr/>
          <a:lstStyle/>
          <a:p>
            <a:endParaRPr lang="es-ES"/>
          </a:p>
        </p:txBody>
      </p:sp>
      <p:sp>
        <p:nvSpPr>
          <p:cNvPr id="170133" name="Rectangle 149"/>
          <p:cNvSpPr>
            <a:spLocks noChangeArrowheads="1"/>
          </p:cNvSpPr>
          <p:nvPr/>
        </p:nvSpPr>
        <p:spPr bwMode="auto">
          <a:xfrm>
            <a:off x="2835275" y="6265863"/>
            <a:ext cx="123825" cy="257175"/>
          </a:xfrm>
          <a:prstGeom prst="rect">
            <a:avLst/>
          </a:prstGeom>
          <a:noFill/>
          <a:ln w="9525">
            <a:noFill/>
            <a:miter lim="800000"/>
            <a:headEnd/>
            <a:tailEnd/>
          </a:ln>
        </p:spPr>
        <p:txBody>
          <a:bodyPr wrap="none" lIns="0" tIns="0" rIns="0" bIns="0">
            <a:spAutoFit/>
          </a:bodyPr>
          <a:lstStyle/>
          <a:p>
            <a:r>
              <a:rPr lang="es-ES" sz="1500">
                <a:solidFill>
                  <a:srgbClr val="000000"/>
                </a:solidFill>
              </a:rPr>
              <a:t> </a:t>
            </a:r>
            <a:endParaRPr lang="es-ES"/>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1042988" y="836613"/>
            <a:ext cx="7721600" cy="1143000"/>
          </a:xfrm>
        </p:spPr>
        <p:txBody>
          <a:bodyPr/>
          <a:lstStyle/>
          <a:p>
            <a:r>
              <a:rPr lang="es-ES"/>
              <a:t>FIN</a:t>
            </a:r>
          </a:p>
        </p:txBody>
      </p:sp>
      <p:sp>
        <p:nvSpPr>
          <p:cNvPr id="171011" name="Rectangle 3"/>
          <p:cNvSpPr>
            <a:spLocks noGrp="1" noChangeArrowheads="1"/>
          </p:cNvSpPr>
          <p:nvPr>
            <p:ph type="subTitle" idx="1"/>
          </p:nvPr>
        </p:nvSpPr>
        <p:spPr/>
        <p:txBody>
          <a:bodyPr/>
          <a:lstStyle/>
          <a:p>
            <a:r>
              <a:rPr lang="es-ES"/>
              <a:t>MUCHAS GRACIAS POR SU AMABLE ATENCIÓN</a:t>
            </a:r>
          </a:p>
        </p:txBody>
      </p:sp>
      <p:pic>
        <p:nvPicPr>
          <p:cNvPr id="171012" name="Picture 4"/>
          <p:cNvPicPr>
            <a:picLocks noChangeAspect="1" noChangeArrowheads="1"/>
          </p:cNvPicPr>
          <p:nvPr/>
        </p:nvPicPr>
        <p:blipFill>
          <a:blip r:embed="rId3"/>
          <a:srcRect/>
          <a:stretch>
            <a:fillRect/>
          </a:stretch>
        </p:blipFill>
        <p:spPr bwMode="auto">
          <a:xfrm>
            <a:off x="3708400" y="2420938"/>
            <a:ext cx="2447925" cy="1081087"/>
          </a:xfrm>
          <a:prstGeom prst="rect">
            <a:avLst/>
          </a:prstGeom>
          <a:noFill/>
          <a:ln w="9525">
            <a:noFill/>
            <a:miter lim="800000"/>
            <a:headEnd/>
            <a:tailEnd/>
          </a:ln>
          <a:effectLst/>
        </p:spPr>
      </p:pic>
      <p:sp>
        <p:nvSpPr>
          <p:cNvPr id="171013" name="AutoShape 5">
            <a:hlinkClick r:id="" action="ppaction://hlinkshowjump?jump=firstslide" highlightClick="1"/>
          </p:cNvPr>
          <p:cNvSpPr>
            <a:spLocks noChangeArrowheads="1"/>
          </p:cNvSpPr>
          <p:nvPr/>
        </p:nvSpPr>
        <p:spPr bwMode="auto">
          <a:xfrm>
            <a:off x="7596188" y="5373688"/>
            <a:ext cx="792162" cy="792162"/>
          </a:xfrm>
          <a:prstGeom prst="actionButtonBeginning">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1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p:cNvPicPr>
            <a:picLocks noChangeAspect="1" noChangeArrowheads="1"/>
          </p:cNvPicPr>
          <p:nvPr>
            <p:ph type="title"/>
          </p:nvPr>
        </p:nvPicPr>
        <p:blipFill>
          <a:blip r:embed="rId2"/>
          <a:srcRect/>
          <a:stretch>
            <a:fillRect/>
          </a:stretch>
        </p:blipFill>
        <p:spPr>
          <a:xfrm>
            <a:off x="1476375" y="1196975"/>
            <a:ext cx="6408738" cy="4951413"/>
          </a:xfrm>
          <a:noFill/>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1676400"/>
            <a:ext cx="7620000" cy="4724400"/>
          </a:xfrm>
        </p:spPr>
        <p:txBody>
          <a:bodyPr/>
          <a:lstStyle/>
          <a:p>
            <a:pPr algn="just"/>
            <a:r>
              <a:rPr lang="es-MX" sz="1600" b="1"/>
              <a:t>Observando la actividad del Consejero Académico existente en la ESPOL, instituida reglamentariamente, encontramos que esta no se  realiza en todas las unidades con la intensidad que la importancia amerita y la excelencia académica requiere. Es necesario, entonces, un impulso con base científica que permita que esta labor adquiera una mayor participación del profesorado con la finalidad de mejorar el producto estudiante, en el proceso docente-educativo. </a:t>
            </a:r>
            <a:r>
              <a:rPr lang="es-ES" sz="1600" b="1"/>
              <a:t/>
            </a:r>
            <a:br>
              <a:rPr lang="es-ES" sz="1600" b="1"/>
            </a:br>
            <a:r>
              <a:rPr lang="es-ES" sz="1600" b="1"/>
              <a:t>El profesor Carlos M. Álvarez de Zayas, ref. 1, define al proceso docente-educativo como un “proceso formativo escolar que del modo más sistémico se dirige a la formación social de las nuevas generaciones y en él el estudiante se instruye, desarrolla y educa”. Además,  “El proceso docente-educativo surge como tal para satisfacer una necesidad social, un encargo social, un problema, es decir, la necesidad de la preparación de los ciudadanos de un país, de las nuevas generaciones, que es sin dudas, de naturaleza social. El proceso docente-educativo eficiente es aquel que transforma la necesidad social en motivo para el estudiante, un proceso motivado engendra la dinámica interna del grupo estudiantil que estimula el desarrollo de sus rasgos más humanos: ideales, valores, sentimientos, conceptos consustánciales a la sociedad”.</a:t>
            </a:r>
            <a:r>
              <a:rPr lang="es-ES" sz="1600"/>
              <a:t> </a:t>
            </a:r>
          </a:p>
        </p:txBody>
      </p:sp>
      <p:sp>
        <p:nvSpPr>
          <p:cNvPr id="21507" name="Text Box 3"/>
          <p:cNvSpPr txBox="1">
            <a:spLocks noChangeArrowheads="1"/>
          </p:cNvSpPr>
          <p:nvPr/>
        </p:nvSpPr>
        <p:spPr bwMode="auto">
          <a:xfrm>
            <a:off x="1143000" y="838200"/>
            <a:ext cx="7467600" cy="1004888"/>
          </a:xfrm>
          <a:prstGeom prst="rect">
            <a:avLst/>
          </a:prstGeom>
          <a:noFill/>
          <a:ln w="9525">
            <a:noFill/>
            <a:miter lim="800000"/>
            <a:headEnd/>
            <a:tailEnd/>
          </a:ln>
          <a:effectLst/>
        </p:spPr>
        <p:txBody>
          <a:bodyPr>
            <a:spAutoFit/>
          </a:bodyPr>
          <a:lstStyle/>
          <a:p>
            <a:pPr algn="ctr">
              <a:spcBef>
                <a:spcPct val="50000"/>
              </a:spcBef>
            </a:pPr>
            <a:r>
              <a:rPr lang="es-MX" b="1">
                <a:latin typeface="Arial Unicode MS" pitchFamily="34" charset="-128"/>
                <a:ea typeface="Arial Unicode MS" pitchFamily="34" charset="-128"/>
                <a:cs typeface="Arial Unicode MS" pitchFamily="34" charset="-128"/>
              </a:rPr>
              <a:t>INTRODUCCIÓN</a:t>
            </a:r>
            <a:endParaRPr lang="es-ES">
              <a:latin typeface="Arial Unicode MS" pitchFamily="34" charset="-128"/>
              <a:ea typeface="Arial Unicode MS" pitchFamily="34" charset="-128"/>
              <a:cs typeface="Arial Unicode MS" pitchFamily="34" charset="-128"/>
            </a:endParaRPr>
          </a:p>
          <a:p>
            <a:pPr>
              <a:spcBef>
                <a:spcPct val="50000"/>
              </a:spcBef>
            </a:pPr>
            <a:endParaRPr lang="es-E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2988" y="765175"/>
            <a:ext cx="7620000" cy="5867400"/>
          </a:xfrm>
        </p:spPr>
        <p:txBody>
          <a:bodyPr/>
          <a:lstStyle/>
          <a:p>
            <a:pPr algn="just"/>
            <a:r>
              <a:rPr lang="es-ES" sz="1800" b="1"/>
              <a:t>De, Tendencias Pedagógicas Contemporáneas, ref. 2, “Como un presupuesto básico del proceso docente se establece que la enseñanza debe basarse en el debate abierto y no en la actividad de transmisión que lleva aparejada la copia de apuntes por parte de los estudiantes. Por ello el profesor debe problematizar los contenidos y demás componentes del proceso (objetivos, métodos, formas); propiciar la utilización de métodos activos como la resolución de problemas, la experimentación, el trabajo del grupo; y provocar la reflexión y la toma de postura crítica ante cualquier problema, situación o hecho, estimulando la investigación y protegiendo la divergencia de puntos de vistas. El aprendizaje es consecuencia lógica del propio trabajo de investigación sobre la práctica de aquel que lo efectuó. En dicho proceso investigativo se integran como participantes, tanto el profesor como los estudiantes, lo que rompe en determinada medida la contraposición tradicional entre alumno-profesor”.</a:t>
            </a:r>
            <a:r>
              <a:rPr lang="es-ES" sz="1800"/>
              <a:t> </a:t>
            </a:r>
            <a:r>
              <a:rPr lang="es-MX" sz="1800">
                <a:latin typeface="Arial Unicode MS" pitchFamily="34" charset="-128"/>
                <a:ea typeface="Arial Unicode MS" pitchFamily="34" charset="-128"/>
                <a:cs typeface="Arial Unicode MS" pitchFamily="34" charset="-128"/>
              </a:rPr>
              <a:t> </a:t>
            </a:r>
            <a:r>
              <a:rPr lang="es-MX" sz="1800" b="1">
                <a:latin typeface="Arial Unicode MS" pitchFamily="34" charset="-128"/>
                <a:ea typeface="Arial Unicode MS" pitchFamily="34" charset="-128"/>
                <a:cs typeface="Arial Unicode MS" pitchFamily="34" charset="-128"/>
              </a:rPr>
              <a:t/>
            </a:r>
            <a:br>
              <a:rPr lang="es-MX" sz="1800" b="1">
                <a:latin typeface="Arial Unicode MS" pitchFamily="34" charset="-128"/>
                <a:ea typeface="Arial Unicode MS" pitchFamily="34" charset="-128"/>
                <a:cs typeface="Arial Unicode MS" pitchFamily="34" charset="-128"/>
              </a:rPr>
            </a:br>
            <a:endParaRPr lang="es-ES" sz="1800" b="1">
              <a:latin typeface="Arial Unicode MS" pitchFamily="34" charset="-128"/>
              <a:ea typeface="Arial Unicode MS" pitchFamily="34" charset="-128"/>
              <a:cs typeface="Arial Unicode MS" pitchFamily="34" charset="-128"/>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2988" y="620713"/>
            <a:ext cx="7620000" cy="6019800"/>
          </a:xfrm>
        </p:spPr>
        <p:txBody>
          <a:bodyPr/>
          <a:lstStyle/>
          <a:p>
            <a:pPr algn="just"/>
            <a:r>
              <a:rPr lang="es-ES" sz="1600" b="1"/>
              <a:t>Consideramos, como un aporte a lo antes mencionado, que la actividad de consejería debe plantearse como la de  “Profesor Consejero Académico – Profesional” el cual es un docente que tiene confianza en las posibilidades de desarrollo de su “Alumno–Aconsejado”, y que su autoridad formal debe estar perfectamente especificada en su manual de funciones.</a:t>
            </a:r>
            <a:r>
              <a:rPr lang="es-ES" sz="1600"/>
              <a:t> </a:t>
            </a:r>
            <a:r>
              <a:rPr lang="es-MX" sz="1600"/>
              <a:t>El tema de tesis propuesto trata de cubrir desde la etapa preparatoria de formación de este tipo de profesor hasta su función, entre otras, de orientar, supervigilar y controlar el desempeño de los estudiantes.</a:t>
            </a:r>
            <a:r>
              <a:rPr lang="es-ES" sz="1600"/>
              <a:t/>
            </a:r>
            <a:br>
              <a:rPr lang="es-ES" sz="1600"/>
            </a:br>
            <a:r>
              <a:rPr lang="es-ES" sz="1600"/>
              <a:t>Además, </a:t>
            </a:r>
            <a:r>
              <a:rPr lang="es-ES" sz="1600" b="1"/>
              <a:t>al introducir el componente de lo “profesional” del consejero, destacamos la importancia de que los estudiantes tengan una idea cabal de la profesión en que se preparan y tratan de obtener un título que le permita ejercer legalmente la profesión elegida.</a:t>
            </a:r>
            <a:r>
              <a:rPr lang="es-MX" sz="1600"/>
              <a:t/>
            </a:r>
            <a:br>
              <a:rPr lang="es-MX" sz="1600"/>
            </a:br>
            <a:r>
              <a:rPr lang="es-MX" sz="1600"/>
              <a:t>Entonces, se genera el problema de establecer las atribuciones, obligaciones y limitaciones de la actividad del Profesor Consejero Académico – Profesional. Esto es, que describa las tareas y responsabilidades del consejero y sus alumnos, la disponibilidad de recursos y los procedimientos regulares. Esto involucra actividades tales como: capacitar, adiestrar, vigilar, motivar, estimular, disciplinar, delegar, apoyar  y  evaluar. </a:t>
            </a:r>
            <a:endParaRPr lang="es-ES" sz="160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ph type="title"/>
          </p:nvPr>
        </p:nvPicPr>
        <p:blipFill>
          <a:blip r:embed="rId2"/>
          <a:srcRect/>
          <a:stretch>
            <a:fillRect/>
          </a:stretch>
        </p:blipFill>
        <p:spPr>
          <a:xfrm>
            <a:off x="2411413" y="908050"/>
            <a:ext cx="5099050" cy="5478463"/>
          </a:xfrm>
          <a:noFill/>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066800" y="381000"/>
            <a:ext cx="7620000" cy="1219200"/>
          </a:xfrm>
        </p:spPr>
        <p:txBody>
          <a:bodyPr/>
          <a:lstStyle/>
          <a:p>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1600" b="1">
                <a:latin typeface="Arial Unicode MS" pitchFamily="34" charset="-128"/>
                <a:ea typeface="Arial Unicode MS" pitchFamily="34" charset="-128"/>
                <a:cs typeface="Arial Unicode MS" pitchFamily="34" charset="-128"/>
              </a:rPr>
              <a:t/>
            </a:r>
            <a:br>
              <a:rPr lang="es-MX" sz="1600" b="1">
                <a:latin typeface="Arial Unicode MS" pitchFamily="34" charset="-128"/>
                <a:ea typeface="Arial Unicode MS" pitchFamily="34" charset="-128"/>
                <a:cs typeface="Arial Unicode MS" pitchFamily="34" charset="-128"/>
              </a:rPr>
            </a:br>
            <a:r>
              <a:rPr lang="es-MX" sz="2400" b="1">
                <a:latin typeface="Arial Unicode MS" pitchFamily="34" charset="-128"/>
                <a:ea typeface="Arial Unicode MS" pitchFamily="34" charset="-128"/>
                <a:cs typeface="Arial Unicode MS" pitchFamily="34" charset="-128"/>
              </a:rPr>
              <a:t>AGRADECIMIENTO</a:t>
            </a:r>
            <a:r>
              <a:rPr lang="es-ES" sz="2400">
                <a:latin typeface="Arial Unicode MS" pitchFamily="34" charset="-128"/>
                <a:ea typeface="Arial Unicode MS" pitchFamily="34" charset="-128"/>
                <a:cs typeface="Arial Unicode MS" pitchFamily="34" charset="-128"/>
              </a:rPr>
              <a:t/>
            </a:r>
            <a:br>
              <a:rPr lang="es-ES" sz="2400">
                <a:latin typeface="Arial Unicode MS" pitchFamily="34" charset="-128"/>
                <a:ea typeface="Arial Unicode MS" pitchFamily="34" charset="-128"/>
                <a:cs typeface="Arial Unicode MS" pitchFamily="34" charset="-128"/>
              </a:rPr>
            </a:br>
            <a:r>
              <a:rPr lang="es-ES" sz="2000">
                <a:latin typeface="Arial Unicode MS" pitchFamily="34" charset="-128"/>
                <a:ea typeface="Arial Unicode MS" pitchFamily="34" charset="-128"/>
                <a:cs typeface="Arial Unicode MS" pitchFamily="34" charset="-128"/>
              </a:rPr>
              <a:t/>
            </a:r>
            <a:br>
              <a:rPr lang="es-ES" sz="2000">
                <a:latin typeface="Arial Unicode MS" pitchFamily="34" charset="-128"/>
                <a:ea typeface="Arial Unicode MS" pitchFamily="34" charset="-128"/>
                <a:cs typeface="Arial Unicode MS" pitchFamily="34" charset="-128"/>
              </a:rPr>
            </a:br>
            <a:r>
              <a:rPr lang="es-MX" sz="1600">
                <a:latin typeface="Arial Unicode MS" pitchFamily="34" charset="-128"/>
                <a:ea typeface="Arial Unicode MS" pitchFamily="34" charset="-128"/>
                <a:cs typeface="Arial Unicode MS" pitchFamily="34" charset="-128"/>
              </a:rPr>
              <a:t> </a:t>
            </a:r>
            <a:r>
              <a:rPr lang="es-ES" sz="1600">
                <a:latin typeface="Arial Unicode MS" pitchFamily="34" charset="-128"/>
                <a:ea typeface="Arial Unicode MS" pitchFamily="34" charset="-128"/>
                <a:cs typeface="Arial Unicode MS" pitchFamily="34" charset="-128"/>
              </a:rPr>
              <a:t/>
            </a:r>
            <a:br>
              <a:rPr lang="es-ES" sz="1600">
                <a:latin typeface="Arial Unicode MS" pitchFamily="34" charset="-128"/>
                <a:ea typeface="Arial Unicode MS" pitchFamily="34" charset="-128"/>
                <a:cs typeface="Arial Unicode MS" pitchFamily="34" charset="-128"/>
              </a:rPr>
            </a:br>
            <a:r>
              <a:rPr lang="es-ES" sz="1600">
                <a:latin typeface="Arial Unicode MS" pitchFamily="34" charset="-128"/>
                <a:ea typeface="Arial Unicode MS" pitchFamily="34" charset="-128"/>
                <a:cs typeface="Arial Unicode MS" pitchFamily="34" charset="-128"/>
              </a:rPr>
              <a:t/>
            </a:r>
            <a:br>
              <a:rPr lang="es-ES" sz="1600">
                <a:latin typeface="Arial Unicode MS" pitchFamily="34" charset="-128"/>
                <a:ea typeface="Arial Unicode MS" pitchFamily="34" charset="-128"/>
                <a:cs typeface="Arial Unicode MS" pitchFamily="34" charset="-128"/>
              </a:rPr>
            </a:br>
            <a:r>
              <a:rPr lang="es-MX" sz="1800">
                <a:latin typeface="Arial Unicode MS" pitchFamily="34" charset="-128"/>
                <a:ea typeface="Arial Unicode MS" pitchFamily="34" charset="-128"/>
                <a:cs typeface="Arial Unicode MS" pitchFamily="34" charset="-128"/>
              </a:rPr>
              <a:t> </a:t>
            </a:r>
            <a:r>
              <a:rPr lang="es-ES" sz="1800">
                <a:latin typeface="Arial Unicode MS" pitchFamily="34" charset="-128"/>
                <a:ea typeface="Arial Unicode MS" pitchFamily="34" charset="-128"/>
                <a:cs typeface="Arial Unicode MS" pitchFamily="34" charset="-128"/>
              </a:rPr>
              <a:t/>
            </a:r>
            <a:br>
              <a:rPr lang="es-ES" sz="1800">
                <a:latin typeface="Arial Unicode MS" pitchFamily="34" charset="-128"/>
                <a:ea typeface="Arial Unicode MS" pitchFamily="34" charset="-128"/>
                <a:cs typeface="Arial Unicode MS" pitchFamily="34" charset="-128"/>
              </a:rPr>
            </a:br>
            <a:r>
              <a:rPr lang="es-MX" sz="1800" b="1">
                <a:latin typeface="Arial Unicode MS" pitchFamily="34" charset="-128"/>
                <a:ea typeface="Arial Unicode MS" pitchFamily="34" charset="-128"/>
                <a:cs typeface="Arial Unicode MS" pitchFamily="34" charset="-128"/>
              </a:rPr>
              <a:t> </a:t>
            </a:r>
            <a:r>
              <a:rPr lang="es-ES" sz="1800">
                <a:latin typeface="Arial Unicode MS" pitchFamily="34" charset="-128"/>
                <a:ea typeface="Arial Unicode MS" pitchFamily="34" charset="-128"/>
                <a:cs typeface="Arial Unicode MS" pitchFamily="34" charset="-128"/>
              </a:rPr>
              <a:t/>
            </a:r>
            <a:br>
              <a:rPr lang="es-ES" sz="1800">
                <a:latin typeface="Arial Unicode MS" pitchFamily="34" charset="-128"/>
                <a:ea typeface="Arial Unicode MS" pitchFamily="34" charset="-128"/>
                <a:cs typeface="Arial Unicode MS" pitchFamily="34" charset="-128"/>
              </a:rPr>
            </a:br>
            <a:endParaRPr lang="es-ES" sz="1800">
              <a:latin typeface="Arial Unicode MS" pitchFamily="34" charset="-128"/>
              <a:ea typeface="Arial Unicode MS" pitchFamily="34" charset="-128"/>
              <a:cs typeface="Arial Unicode MS" pitchFamily="34" charset="-128"/>
            </a:endParaRPr>
          </a:p>
        </p:txBody>
      </p:sp>
      <p:sp>
        <p:nvSpPr>
          <p:cNvPr id="1027" name="Text Box 3"/>
          <p:cNvSpPr txBox="1">
            <a:spLocks noChangeArrowheads="1"/>
          </p:cNvSpPr>
          <p:nvPr/>
        </p:nvSpPr>
        <p:spPr bwMode="auto">
          <a:xfrm>
            <a:off x="1187450" y="2349500"/>
            <a:ext cx="7543800" cy="3081338"/>
          </a:xfrm>
          <a:prstGeom prst="rect">
            <a:avLst/>
          </a:prstGeom>
          <a:noFill/>
          <a:ln w="9525">
            <a:noFill/>
            <a:miter lim="800000"/>
            <a:headEnd/>
            <a:tailEnd/>
          </a:ln>
          <a:effectLst/>
        </p:spPr>
        <p:txBody>
          <a:bodyPr>
            <a:spAutoFit/>
          </a:bodyPr>
          <a:lstStyle/>
          <a:p>
            <a:pPr algn="just"/>
            <a:r>
              <a:rPr lang="es-MX" sz="2800"/>
              <a:t>A todas las personas  que  de uno u   otro   modo  colaboraron en la realización   de   este   trabajo  y</a:t>
            </a:r>
          </a:p>
          <a:p>
            <a:pPr algn="just"/>
            <a:r>
              <a:rPr lang="es-MX" sz="2800"/>
              <a:t>especialmente  a  los   Profesores Cubanos  y  Ecuatorianos  que  se esforzaron  por  darnos  lo  mejor de  sus  enseñanzas. También,  al Ing. Mario F. Luces Noboa Magister en Docencia Superior e Investigación Educativa que aceptó dirigir mi tesis.</a:t>
            </a:r>
            <a:endParaRPr lang="es-ES" sz="280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ph type="title"/>
          </p:nvPr>
        </p:nvPicPr>
        <p:blipFill>
          <a:blip r:embed="rId2"/>
          <a:srcRect/>
          <a:stretch>
            <a:fillRect/>
          </a:stretch>
        </p:blipFill>
        <p:spPr>
          <a:xfrm>
            <a:off x="2555875" y="1628775"/>
            <a:ext cx="4997450" cy="5032375"/>
          </a:xfrm>
          <a:noFill/>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a:xfrm>
            <a:off x="1116013" y="2565400"/>
            <a:ext cx="7620000" cy="1143000"/>
          </a:xfrm>
        </p:spPr>
        <p:txBody>
          <a:bodyPr/>
          <a:lstStyle/>
          <a:p>
            <a:pPr algn="l"/>
            <a:r>
              <a:rPr lang="es-MX" sz="2400" b="1"/>
              <a:t>CAPÍTULO I</a:t>
            </a:r>
            <a:br>
              <a:rPr lang="es-MX" sz="2400" b="1"/>
            </a:br>
            <a:r>
              <a:rPr lang="es-MX" sz="2400" b="1"/>
              <a:t/>
            </a:r>
            <a:br>
              <a:rPr lang="es-MX" sz="2400" b="1"/>
            </a:br>
            <a:r>
              <a:rPr lang="es-MX" sz="2400" b="1"/>
              <a:t>FUNDAMENTO TEÓRICO PARA EL TRABAJO DE ASESORAMIENTO DEL PROFESOR CONSEJERO ACADÉMICO-PROFESIONAL</a:t>
            </a:r>
            <a:r>
              <a:rPr lang="es-MX" sz="2800"/>
              <a:t>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ChangeAspect="1" noChangeArrowheads="1"/>
          </p:cNvPicPr>
          <p:nvPr>
            <p:ph type="title"/>
          </p:nvPr>
        </p:nvPicPr>
        <p:blipFill>
          <a:blip r:embed="rId2"/>
          <a:srcRect/>
          <a:stretch>
            <a:fillRect/>
          </a:stretch>
        </p:blipFill>
        <p:spPr>
          <a:xfrm>
            <a:off x="1547813" y="765175"/>
            <a:ext cx="6408737" cy="5202238"/>
          </a:xfrm>
          <a:noFill/>
          <a:ln/>
        </p:spPr>
      </p:pic>
      <p:sp>
        <p:nvSpPr>
          <p:cNvPr id="27655" name="AutoShape 7">
            <a:hlinkClick r:id="rId3" action="ppaction://hlinkfile" highlightClick="1"/>
          </p:cNvPr>
          <p:cNvSpPr>
            <a:spLocks noChangeArrowheads="1"/>
          </p:cNvSpPr>
          <p:nvPr/>
        </p:nvSpPr>
        <p:spPr bwMode="auto">
          <a:xfrm>
            <a:off x="3492500" y="981075"/>
            <a:ext cx="576263" cy="503238"/>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7656" name="AutoShape 8">
            <a:hlinkClick r:id="" action="ppaction://hlinkshowjump?jump=lastslideviewed" highlightClick="1"/>
          </p:cNvPr>
          <p:cNvSpPr>
            <a:spLocks noChangeArrowheads="1"/>
          </p:cNvSpPr>
          <p:nvPr/>
        </p:nvSpPr>
        <p:spPr bwMode="auto">
          <a:xfrm>
            <a:off x="4284663" y="981075"/>
            <a:ext cx="574675" cy="503238"/>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p:cNvPicPr>
            <a:picLocks noChangeAspect="1" noChangeArrowheads="1"/>
          </p:cNvPicPr>
          <p:nvPr>
            <p:ph type="title"/>
          </p:nvPr>
        </p:nvPicPr>
        <p:blipFill>
          <a:blip r:embed="rId2"/>
          <a:srcRect/>
          <a:stretch>
            <a:fillRect/>
          </a:stretch>
        </p:blipFill>
        <p:spPr>
          <a:xfrm>
            <a:off x="2268538" y="908050"/>
            <a:ext cx="5545137" cy="5238750"/>
          </a:xfrm>
          <a:noFill/>
          <a:ln/>
        </p:spPr>
      </p:pic>
      <p:sp>
        <p:nvSpPr>
          <p:cNvPr id="28680" name="AutoShape 8">
            <a:hlinkClick r:id="rId3" action="ppaction://hlinksldjump" highlightClick="1"/>
          </p:cNvPr>
          <p:cNvSpPr>
            <a:spLocks noChangeArrowheads="1"/>
          </p:cNvSpPr>
          <p:nvPr/>
        </p:nvSpPr>
        <p:spPr bwMode="auto">
          <a:xfrm>
            <a:off x="7885113" y="6021388"/>
            <a:ext cx="503237" cy="4318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ChangeAspect="1" noChangeArrowheads="1"/>
          </p:cNvPicPr>
          <p:nvPr>
            <p:ph type="title"/>
          </p:nvPr>
        </p:nvPicPr>
        <p:blipFill>
          <a:blip r:embed="rId2"/>
          <a:srcRect/>
          <a:stretch>
            <a:fillRect/>
          </a:stretch>
        </p:blipFill>
        <p:spPr>
          <a:xfrm>
            <a:off x="1476375" y="476250"/>
            <a:ext cx="6911975" cy="5610225"/>
          </a:xfrm>
          <a:noFill/>
          <a:ln/>
        </p:spPr>
      </p:pic>
      <p:sp>
        <p:nvSpPr>
          <p:cNvPr id="29703" name="AutoShape 7">
            <a:hlinkClick r:id="rId3" action="ppaction://hlinksldjump" highlightClick="1"/>
          </p:cNvPr>
          <p:cNvSpPr>
            <a:spLocks noChangeArrowheads="1"/>
          </p:cNvSpPr>
          <p:nvPr/>
        </p:nvSpPr>
        <p:spPr bwMode="auto">
          <a:xfrm>
            <a:off x="7812088" y="5876925"/>
            <a:ext cx="647700" cy="5762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p:cNvPicPr>
            <a:picLocks noChangeAspect="1" noChangeArrowheads="1"/>
          </p:cNvPicPr>
          <p:nvPr>
            <p:ph type="title"/>
          </p:nvPr>
        </p:nvPicPr>
        <p:blipFill>
          <a:blip r:embed="rId2"/>
          <a:srcRect/>
          <a:stretch>
            <a:fillRect/>
          </a:stretch>
        </p:blipFill>
        <p:spPr>
          <a:xfrm>
            <a:off x="1116013" y="1196975"/>
            <a:ext cx="7345362" cy="5046663"/>
          </a:xfrm>
          <a:noFill/>
          <a:ln/>
        </p:spPr>
      </p:pic>
      <p:sp>
        <p:nvSpPr>
          <p:cNvPr id="30727" name="AutoShape 7">
            <a:hlinkClick r:id="rId3" action="ppaction://hlinksldjump" highlightClick="1"/>
          </p:cNvPr>
          <p:cNvSpPr>
            <a:spLocks noChangeArrowheads="1"/>
          </p:cNvSpPr>
          <p:nvPr/>
        </p:nvSpPr>
        <p:spPr bwMode="auto">
          <a:xfrm>
            <a:off x="7812088" y="5876925"/>
            <a:ext cx="576262" cy="5762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3" name="Picture 9"/>
          <p:cNvPicPr>
            <a:picLocks noChangeAspect="1" noChangeArrowheads="1"/>
          </p:cNvPicPr>
          <p:nvPr>
            <p:ph type="title"/>
          </p:nvPr>
        </p:nvPicPr>
        <p:blipFill>
          <a:blip r:embed="rId2"/>
          <a:srcRect/>
          <a:stretch>
            <a:fillRect/>
          </a:stretch>
        </p:blipFill>
        <p:spPr>
          <a:xfrm>
            <a:off x="1187450" y="1773238"/>
            <a:ext cx="7127875" cy="3560762"/>
          </a:xfrm>
          <a:noFill/>
          <a:ln/>
        </p:spPr>
      </p:pic>
      <p:sp>
        <p:nvSpPr>
          <p:cNvPr id="31754" name="AutoShape 10">
            <a:hlinkClick r:id="rId3" action="ppaction://hlinksldjump" highlightClick="1"/>
          </p:cNvPr>
          <p:cNvSpPr>
            <a:spLocks noChangeArrowheads="1"/>
          </p:cNvSpPr>
          <p:nvPr/>
        </p:nvSpPr>
        <p:spPr bwMode="auto">
          <a:xfrm>
            <a:off x="7596188" y="5661025"/>
            <a:ext cx="720725"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ChangeAspect="1" noChangeArrowheads="1"/>
          </p:cNvPicPr>
          <p:nvPr>
            <p:ph type="title"/>
          </p:nvPr>
        </p:nvPicPr>
        <p:blipFill>
          <a:blip r:embed="rId2"/>
          <a:srcRect/>
          <a:stretch>
            <a:fillRect/>
          </a:stretch>
        </p:blipFill>
        <p:spPr>
          <a:xfrm>
            <a:off x="1331913" y="1916113"/>
            <a:ext cx="7127875" cy="3554412"/>
          </a:xfrm>
          <a:noFill/>
          <a:ln/>
        </p:spPr>
      </p:pic>
      <p:sp>
        <p:nvSpPr>
          <p:cNvPr id="32775" name="AutoShape 7">
            <a:hlinkClick r:id="rId3" action="ppaction://hlinksldjump" highlightClick="1"/>
          </p:cNvPr>
          <p:cNvSpPr>
            <a:spLocks noChangeArrowheads="1"/>
          </p:cNvSpPr>
          <p:nvPr/>
        </p:nvSpPr>
        <p:spPr bwMode="auto">
          <a:xfrm>
            <a:off x="7740650" y="5734050"/>
            <a:ext cx="576263"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p:cNvPicPr>
            <a:picLocks noChangeAspect="1" noChangeArrowheads="1"/>
          </p:cNvPicPr>
          <p:nvPr>
            <p:ph type="title"/>
          </p:nvPr>
        </p:nvPicPr>
        <p:blipFill>
          <a:blip r:embed="rId2"/>
          <a:srcRect/>
          <a:stretch>
            <a:fillRect/>
          </a:stretch>
        </p:blipFill>
        <p:spPr>
          <a:xfrm>
            <a:off x="1187450" y="765175"/>
            <a:ext cx="7416800" cy="5095875"/>
          </a:xfrm>
          <a:noFill/>
          <a:ln/>
        </p:spPr>
      </p:pic>
      <p:sp>
        <p:nvSpPr>
          <p:cNvPr id="33801" name="AutoShape 9">
            <a:hlinkClick r:id="rId3" action="ppaction://hlinksldjump" highlightClick="1"/>
          </p:cNvPr>
          <p:cNvSpPr>
            <a:spLocks noChangeArrowheads="1"/>
          </p:cNvSpPr>
          <p:nvPr/>
        </p:nvSpPr>
        <p:spPr bwMode="auto">
          <a:xfrm>
            <a:off x="7740650" y="5734050"/>
            <a:ext cx="576263" cy="50323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a:xfrm>
            <a:off x="900113" y="2924175"/>
            <a:ext cx="7620000" cy="1143000"/>
          </a:xfrm>
        </p:spPr>
        <p:txBody>
          <a:bodyPr/>
          <a:lstStyle/>
          <a:p>
            <a:pPr algn="just"/>
            <a:r>
              <a:rPr lang="es-ES" sz="2400" b="1"/>
              <a:t/>
            </a:r>
            <a:br>
              <a:rPr lang="es-ES" sz="2400" b="1"/>
            </a:br>
            <a:r>
              <a:rPr lang="es-ES" sz="2200" b="1"/>
              <a:t>Consideramos que es necesario implementar la actividad del p.c.a-p., con la intensidad que amerita la época. Por cuanto, la razón académica radica en la insuficiencia en la labor del profesor consejero y la razón social se encuentra en la trascendencia de la actividad de este profesor. El objetivo de elaborar una estrategia de asesoramiento, que posibilite desarrollar la labor, a nivel de excelencia, del profesor consejero académico-profesional en el proceso de formación de los estudiantes de la Carrera de Ingeniería Civil, tiene como resultado priorizar el carácter académico y práctico de la actividad del docente.</a:t>
            </a:r>
            <a:endParaRPr lang="es-MX" sz="2200" b="1"/>
          </a:p>
        </p:txBody>
      </p:sp>
      <p:sp>
        <p:nvSpPr>
          <p:cNvPr id="34826" name="Text Box 10"/>
          <p:cNvSpPr txBox="1">
            <a:spLocks noChangeArrowheads="1"/>
          </p:cNvSpPr>
          <p:nvPr/>
        </p:nvSpPr>
        <p:spPr bwMode="auto">
          <a:xfrm>
            <a:off x="900113" y="549275"/>
            <a:ext cx="7559675" cy="1096963"/>
          </a:xfrm>
          <a:prstGeom prst="rect">
            <a:avLst/>
          </a:prstGeom>
          <a:noFill/>
          <a:ln w="9525">
            <a:noFill/>
            <a:miter lim="800000"/>
            <a:headEnd/>
            <a:tailEnd/>
          </a:ln>
          <a:effectLst/>
        </p:spPr>
        <p:txBody>
          <a:bodyPr>
            <a:spAutoFit/>
          </a:bodyPr>
          <a:lstStyle/>
          <a:p>
            <a:pPr>
              <a:spcBef>
                <a:spcPct val="50000"/>
              </a:spcBef>
            </a:pPr>
            <a:r>
              <a:rPr lang="es-MX" sz="2200" b="1"/>
              <a:t>Actualmente algunas unidades llevan a cabo las consejerías académicas, no todas las carreras tienen a sus profesores en estas labores.</a:t>
            </a:r>
          </a:p>
        </p:txBody>
      </p:sp>
      <p:sp>
        <p:nvSpPr>
          <p:cNvPr id="34827" name="AutoShape 11">
            <a:hlinkClick r:id="rId2" action="ppaction://hlinksldjump" highlightClick="1"/>
          </p:cNvPr>
          <p:cNvSpPr>
            <a:spLocks noChangeArrowheads="1"/>
          </p:cNvSpPr>
          <p:nvPr/>
        </p:nvSpPr>
        <p:spPr bwMode="auto">
          <a:xfrm>
            <a:off x="7380288" y="5661025"/>
            <a:ext cx="6477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MX" sz="2400" b="1">
                <a:latin typeface="Arial Unicode MS" pitchFamily="34" charset="-128"/>
                <a:ea typeface="Arial Unicode MS" pitchFamily="34" charset="-128"/>
                <a:cs typeface="Arial Unicode MS" pitchFamily="34" charset="-128"/>
              </a:rPr>
              <a:t/>
            </a:r>
            <a:br>
              <a:rPr lang="es-MX" sz="2400" b="1">
                <a:latin typeface="Arial Unicode MS" pitchFamily="34" charset="-128"/>
                <a:ea typeface="Arial Unicode MS" pitchFamily="34" charset="-128"/>
                <a:cs typeface="Arial Unicode MS" pitchFamily="34" charset="-128"/>
              </a:rPr>
            </a:br>
            <a:r>
              <a:rPr lang="es-MX" sz="2400" b="1">
                <a:latin typeface="Arial Unicode MS" pitchFamily="34" charset="-128"/>
                <a:ea typeface="Arial Unicode MS" pitchFamily="34" charset="-128"/>
                <a:cs typeface="Arial Unicode MS" pitchFamily="34" charset="-128"/>
              </a:rPr>
              <a:t/>
            </a:r>
            <a:br>
              <a:rPr lang="es-MX" sz="2400" b="1">
                <a:latin typeface="Arial Unicode MS" pitchFamily="34" charset="-128"/>
                <a:ea typeface="Arial Unicode MS" pitchFamily="34" charset="-128"/>
                <a:cs typeface="Arial Unicode MS" pitchFamily="34" charset="-128"/>
              </a:rPr>
            </a:br>
            <a:r>
              <a:rPr lang="es-MX" sz="2400" b="1">
                <a:latin typeface="Arial Unicode MS" pitchFamily="34" charset="-128"/>
                <a:ea typeface="Arial Unicode MS" pitchFamily="34" charset="-128"/>
                <a:cs typeface="Arial Unicode MS" pitchFamily="34" charset="-128"/>
              </a:rPr>
              <a:t/>
            </a:r>
            <a:br>
              <a:rPr lang="es-MX" sz="2400" b="1">
                <a:latin typeface="Arial Unicode MS" pitchFamily="34" charset="-128"/>
                <a:ea typeface="Arial Unicode MS" pitchFamily="34" charset="-128"/>
                <a:cs typeface="Arial Unicode MS" pitchFamily="34" charset="-128"/>
              </a:rPr>
            </a:br>
            <a:r>
              <a:rPr lang="es-MX" sz="2400" b="1">
                <a:latin typeface="Arial Unicode MS" pitchFamily="34" charset="-128"/>
                <a:ea typeface="Arial Unicode MS" pitchFamily="34" charset="-128"/>
                <a:cs typeface="Arial Unicode MS" pitchFamily="34" charset="-128"/>
              </a:rPr>
              <a:t>DEDICATORIA</a:t>
            </a:r>
            <a:r>
              <a:rPr lang="es-ES" sz="2400">
                <a:latin typeface="Arial Unicode MS" pitchFamily="34" charset="-128"/>
                <a:ea typeface="Arial Unicode MS" pitchFamily="34" charset="-128"/>
                <a:cs typeface="Arial Unicode MS" pitchFamily="34" charset="-128"/>
              </a:rPr>
              <a:t/>
            </a:r>
            <a:br>
              <a:rPr lang="es-ES" sz="2400">
                <a:latin typeface="Arial Unicode MS" pitchFamily="34" charset="-128"/>
                <a:ea typeface="Arial Unicode MS" pitchFamily="34" charset="-128"/>
                <a:cs typeface="Arial Unicode MS" pitchFamily="34" charset="-128"/>
              </a:rPr>
            </a:br>
            <a:endParaRPr lang="es-ES" sz="2400">
              <a:latin typeface="Arial Unicode MS" pitchFamily="34" charset="-128"/>
              <a:ea typeface="Arial Unicode MS" pitchFamily="34" charset="-128"/>
              <a:cs typeface="Arial Unicode MS" pitchFamily="34" charset="-128"/>
            </a:endParaRPr>
          </a:p>
        </p:txBody>
      </p:sp>
      <p:sp>
        <p:nvSpPr>
          <p:cNvPr id="6147" name="Text Box 3"/>
          <p:cNvSpPr txBox="1">
            <a:spLocks noChangeArrowheads="1"/>
          </p:cNvSpPr>
          <p:nvPr/>
        </p:nvSpPr>
        <p:spPr bwMode="auto">
          <a:xfrm>
            <a:off x="3851275" y="2060575"/>
            <a:ext cx="7620000" cy="4365625"/>
          </a:xfrm>
          <a:prstGeom prst="rect">
            <a:avLst/>
          </a:prstGeom>
          <a:noFill/>
          <a:ln w="9525">
            <a:noFill/>
            <a:miter lim="800000"/>
            <a:headEnd/>
            <a:tailEnd/>
          </a:ln>
          <a:effectLst/>
        </p:spPr>
        <p:txBody>
          <a:bodyPr>
            <a:spAutoFit/>
          </a:bodyPr>
          <a:lstStyle/>
          <a:p>
            <a:pPr>
              <a:spcBef>
                <a:spcPct val="50000"/>
              </a:spcBef>
            </a:pPr>
            <a:r>
              <a:rPr lang="es-MX" sz="1600">
                <a:latin typeface="Arial Unicode MS" pitchFamily="34" charset="-128"/>
                <a:ea typeface="Arial Unicode MS" pitchFamily="34" charset="-128"/>
                <a:cs typeface="Arial Unicode MS" pitchFamily="34" charset="-128"/>
              </a:rPr>
              <a:t>A MIS PADRES</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 </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A MIS HERMANOS</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 </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A MI ESPOSA</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 </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A MIS HIJOS</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 </a:t>
            </a:r>
            <a:endParaRPr lang="es-ES" sz="1600">
              <a:latin typeface="Arial Unicode MS" pitchFamily="34" charset="-128"/>
              <a:ea typeface="Arial Unicode MS" pitchFamily="34" charset="-128"/>
              <a:cs typeface="Arial Unicode MS" pitchFamily="34" charset="-128"/>
            </a:endParaRPr>
          </a:p>
          <a:p>
            <a:pPr>
              <a:spcBef>
                <a:spcPct val="50000"/>
              </a:spcBef>
            </a:pPr>
            <a:r>
              <a:rPr lang="es-MX" sz="1600">
                <a:latin typeface="Arial Unicode MS" pitchFamily="34" charset="-128"/>
                <a:ea typeface="Arial Unicode MS" pitchFamily="34" charset="-128"/>
                <a:cs typeface="Arial Unicode MS" pitchFamily="34" charset="-128"/>
              </a:rPr>
              <a:t>A MIS ESTUDIANTES</a:t>
            </a:r>
            <a:endParaRPr lang="es-ES" sz="1600">
              <a:latin typeface="Arial Unicode MS" pitchFamily="34" charset="-128"/>
              <a:ea typeface="Arial Unicode MS" pitchFamily="34" charset="-128"/>
              <a:cs typeface="Arial Unicode MS" pitchFamily="34" charset="-128"/>
            </a:endParaRPr>
          </a:p>
          <a:p>
            <a:pPr>
              <a:spcBef>
                <a:spcPct val="50000"/>
              </a:spcBef>
            </a:pPr>
            <a:r>
              <a:rPr lang="es-MX" b="1">
                <a:latin typeface="Arial Unicode MS" pitchFamily="34" charset="-128"/>
                <a:ea typeface="Arial Unicode MS" pitchFamily="34" charset="-128"/>
                <a:cs typeface="Arial Unicode MS" pitchFamily="34" charset="-128"/>
              </a:rPr>
              <a:t> </a:t>
            </a:r>
            <a:endParaRPr lang="es-ES">
              <a:latin typeface="Arial Unicode MS" pitchFamily="34" charset="-128"/>
              <a:ea typeface="Arial Unicode MS" pitchFamily="34" charset="-128"/>
              <a:cs typeface="Arial Unicode MS" pitchFamily="34" charset="-128"/>
            </a:endParaRPr>
          </a:p>
          <a:p>
            <a:pPr>
              <a:spcBef>
                <a:spcPct val="50000"/>
              </a:spcBef>
            </a:pPr>
            <a:endParaRPr lang="es-E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Grp="1" noChangeArrowheads="1"/>
          </p:cNvSpPr>
          <p:nvPr>
            <p:ph type="title"/>
          </p:nvPr>
        </p:nvSpPr>
        <p:spPr>
          <a:xfrm>
            <a:off x="1042988" y="2708275"/>
            <a:ext cx="7620000" cy="1143000"/>
          </a:xfrm>
        </p:spPr>
        <p:txBody>
          <a:bodyPr/>
          <a:lstStyle/>
          <a:p>
            <a:pPr algn="just"/>
            <a:r>
              <a:rPr lang="es-MX" sz="2800"/>
              <a:t>El profesor</a:t>
            </a:r>
            <a:r>
              <a:rPr lang="es-MX" sz="2800" b="1"/>
              <a:t> </a:t>
            </a:r>
            <a:r>
              <a:rPr lang="es-MX" sz="2800"/>
              <a:t>Carlos M. Álvarez de Zayas, ref. 1, menciona, </a:t>
            </a:r>
            <a:r>
              <a:rPr lang="es-MX" sz="2800" b="1"/>
              <a:t>“Aquel país en el que todos sus ciudadanos ejecutan sus labores a un nivel de excelencia es una nación preparada y puede ocupar un lugar de vanguardia en el concierto universal de los estados”.</a:t>
            </a:r>
            <a:r>
              <a:rPr lang="es-MX" sz="2800"/>
              <a:t> </a:t>
            </a:r>
          </a:p>
        </p:txBody>
      </p:sp>
      <p:sp>
        <p:nvSpPr>
          <p:cNvPr id="35848" name="AutoShape 8">
            <a:hlinkClick r:id="rId2" action="ppaction://hlinksldjump" highlightClick="1"/>
          </p:cNvPr>
          <p:cNvSpPr>
            <a:spLocks noChangeArrowheads="1"/>
          </p:cNvSpPr>
          <p:nvPr/>
        </p:nvSpPr>
        <p:spPr bwMode="auto">
          <a:xfrm>
            <a:off x="7596188" y="5373688"/>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p:cNvPicPr>
            <a:picLocks noChangeAspect="1" noChangeArrowheads="1"/>
          </p:cNvPicPr>
          <p:nvPr>
            <p:ph type="title"/>
          </p:nvPr>
        </p:nvPicPr>
        <p:blipFill>
          <a:blip r:embed="rId2"/>
          <a:srcRect/>
          <a:stretch>
            <a:fillRect/>
          </a:stretch>
        </p:blipFill>
        <p:spPr>
          <a:xfrm>
            <a:off x="1116013" y="1125538"/>
            <a:ext cx="7416800" cy="4632325"/>
          </a:xfrm>
          <a:noFill/>
          <a:ln/>
        </p:spPr>
      </p:pic>
      <p:sp>
        <p:nvSpPr>
          <p:cNvPr id="36873" name="AutoShape 9">
            <a:hlinkClick r:id="rId3" action="ppaction://hlinkfile" highlightClick="1"/>
          </p:cNvPr>
          <p:cNvSpPr>
            <a:spLocks noChangeArrowheads="1"/>
          </p:cNvSpPr>
          <p:nvPr/>
        </p:nvSpPr>
        <p:spPr bwMode="auto">
          <a:xfrm>
            <a:off x="6156325" y="981075"/>
            <a:ext cx="720725" cy="647700"/>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36874" name="AutoShape 10">
            <a:hlinkClick r:id="" action="ppaction://hlinkshowjump?jump=lastslideviewed" highlightClick="1"/>
          </p:cNvPr>
          <p:cNvSpPr>
            <a:spLocks noChangeArrowheads="1"/>
          </p:cNvSpPr>
          <p:nvPr/>
        </p:nvSpPr>
        <p:spPr bwMode="auto">
          <a:xfrm>
            <a:off x="7235825" y="5734050"/>
            <a:ext cx="649288" cy="574675"/>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ph type="title"/>
          </p:nvPr>
        </p:nvPicPr>
        <p:blipFill>
          <a:blip r:embed="rId2"/>
          <a:srcRect/>
          <a:stretch>
            <a:fillRect/>
          </a:stretch>
        </p:blipFill>
        <p:spPr>
          <a:xfrm>
            <a:off x="1403350" y="836613"/>
            <a:ext cx="6913563" cy="5611812"/>
          </a:xfrm>
          <a:noFill/>
          <a:ln/>
        </p:spPr>
      </p:pic>
      <p:sp>
        <p:nvSpPr>
          <p:cNvPr id="37895" name="AutoShape 7">
            <a:hlinkClick r:id="rId3" action="ppaction://hlinksldjump" highlightClick="1"/>
          </p:cNvPr>
          <p:cNvSpPr>
            <a:spLocks noChangeArrowheads="1"/>
          </p:cNvSpPr>
          <p:nvPr/>
        </p:nvSpPr>
        <p:spPr bwMode="auto">
          <a:xfrm>
            <a:off x="7667625" y="5805488"/>
            <a:ext cx="576263" cy="5762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p:cNvPicPr>
            <a:picLocks noChangeAspect="1" noChangeArrowheads="1"/>
          </p:cNvPicPr>
          <p:nvPr>
            <p:ph type="title"/>
          </p:nvPr>
        </p:nvPicPr>
        <p:blipFill>
          <a:blip r:embed="rId2"/>
          <a:srcRect/>
          <a:stretch>
            <a:fillRect/>
          </a:stretch>
        </p:blipFill>
        <p:spPr>
          <a:xfrm>
            <a:off x="1258888" y="836613"/>
            <a:ext cx="6840537" cy="5124450"/>
          </a:xfrm>
          <a:noFill/>
          <a:ln/>
        </p:spPr>
      </p:pic>
      <p:sp>
        <p:nvSpPr>
          <p:cNvPr id="46089" name="AutoShape 9">
            <a:hlinkClick r:id="rId3" action="ppaction://hlinksldjump" highlightClick="1"/>
          </p:cNvPr>
          <p:cNvSpPr>
            <a:spLocks noChangeArrowheads="1"/>
          </p:cNvSpPr>
          <p:nvPr/>
        </p:nvSpPr>
        <p:spPr bwMode="auto">
          <a:xfrm>
            <a:off x="7451725" y="5734050"/>
            <a:ext cx="576263"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p:cNvPicPr>
            <a:picLocks noChangeAspect="1" noChangeArrowheads="1"/>
          </p:cNvPicPr>
          <p:nvPr>
            <p:ph type="title"/>
          </p:nvPr>
        </p:nvPicPr>
        <p:blipFill>
          <a:blip r:embed="rId2"/>
          <a:srcRect/>
          <a:stretch>
            <a:fillRect/>
          </a:stretch>
        </p:blipFill>
        <p:spPr>
          <a:xfrm>
            <a:off x="2051050" y="620713"/>
            <a:ext cx="6049963" cy="5672137"/>
          </a:xfrm>
          <a:noFill/>
          <a:ln/>
        </p:spPr>
      </p:pic>
      <p:sp>
        <p:nvSpPr>
          <p:cNvPr id="48137" name="AutoShape 9">
            <a:hlinkClick r:id="rId3" action="ppaction://hlinksldjump" highlightClick="1"/>
          </p:cNvPr>
          <p:cNvSpPr>
            <a:spLocks noChangeArrowheads="1"/>
          </p:cNvSpPr>
          <p:nvPr/>
        </p:nvSpPr>
        <p:spPr bwMode="auto">
          <a:xfrm>
            <a:off x="7740650" y="5876925"/>
            <a:ext cx="647700" cy="5048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0" name="Picture 8"/>
          <p:cNvPicPr>
            <a:picLocks noChangeAspect="1" noChangeArrowheads="1"/>
          </p:cNvPicPr>
          <p:nvPr>
            <p:ph type="title"/>
          </p:nvPr>
        </p:nvPicPr>
        <p:blipFill>
          <a:blip r:embed="rId2"/>
          <a:srcRect/>
          <a:stretch>
            <a:fillRect/>
          </a:stretch>
        </p:blipFill>
        <p:spPr>
          <a:xfrm>
            <a:off x="1403350" y="923925"/>
            <a:ext cx="6624638" cy="5376863"/>
          </a:xfrm>
          <a:noFill/>
          <a:ln/>
        </p:spPr>
      </p:pic>
      <p:sp>
        <p:nvSpPr>
          <p:cNvPr id="49161" name="AutoShape 9">
            <a:hlinkClick r:id="rId3" action="ppaction://hlinksldjump" highlightClick="1"/>
          </p:cNvPr>
          <p:cNvSpPr>
            <a:spLocks noChangeArrowheads="1"/>
          </p:cNvSpPr>
          <p:nvPr/>
        </p:nvSpPr>
        <p:spPr bwMode="auto">
          <a:xfrm>
            <a:off x="7380288" y="5876925"/>
            <a:ext cx="647700" cy="5762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5" name="Picture 9"/>
          <p:cNvPicPr>
            <a:picLocks noChangeAspect="1" noChangeArrowheads="1"/>
          </p:cNvPicPr>
          <p:nvPr>
            <p:ph type="title"/>
          </p:nvPr>
        </p:nvPicPr>
        <p:blipFill>
          <a:blip r:embed="rId2"/>
          <a:srcRect/>
          <a:stretch>
            <a:fillRect/>
          </a:stretch>
        </p:blipFill>
        <p:spPr>
          <a:xfrm>
            <a:off x="1116013" y="2276475"/>
            <a:ext cx="7272337" cy="2271713"/>
          </a:xfrm>
          <a:noFill/>
          <a:ln/>
        </p:spPr>
      </p:pic>
      <p:sp>
        <p:nvSpPr>
          <p:cNvPr id="50186" name="AutoShape 10">
            <a:hlinkClick r:id="rId3" action="ppaction://hlinksldjump" highlightClick="1"/>
          </p:cNvPr>
          <p:cNvSpPr>
            <a:spLocks noChangeArrowheads="1"/>
          </p:cNvSpPr>
          <p:nvPr/>
        </p:nvSpPr>
        <p:spPr bwMode="auto">
          <a:xfrm>
            <a:off x="6948488" y="4365625"/>
            <a:ext cx="719137"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Rectangle 9"/>
          <p:cNvSpPr>
            <a:spLocks noGrp="1" noChangeArrowheads="1"/>
          </p:cNvSpPr>
          <p:nvPr>
            <p:ph type="title"/>
          </p:nvPr>
        </p:nvSpPr>
        <p:spPr>
          <a:xfrm>
            <a:off x="1042988" y="2636838"/>
            <a:ext cx="7620000" cy="1143000"/>
          </a:xfrm>
        </p:spPr>
        <p:txBody>
          <a:bodyPr/>
          <a:lstStyle/>
          <a:p>
            <a:pPr algn="just"/>
            <a:r>
              <a:rPr lang="es-MX" sz="2400" b="1"/>
              <a:t>El Instrumento de las Consejerías es una estrategia adicional para lograr efectivamente la</a:t>
            </a:r>
            <a:r>
              <a:rPr lang="es-MX" sz="2400"/>
              <a:t> </a:t>
            </a:r>
            <a:r>
              <a:rPr lang="es-MX" sz="2400" b="1"/>
              <a:t>Atención Individual. </a:t>
            </a:r>
            <a:r>
              <a:rPr lang="es-MX" sz="2400"/>
              <a:t>De ref. 37,</a:t>
            </a:r>
            <a:r>
              <a:rPr lang="es-MX" sz="2400" b="1"/>
              <a:t> </a:t>
            </a:r>
            <a:r>
              <a:rPr lang="es-MX" sz="2400"/>
              <a:t>la atención individual es el acompañamiento que hace el profesor del crecimiento personal de sus estudiantes. En este proceso, el profesor busca hacerle conciencia  al estudiante de su protagonismo, en que el estudiante es agente de su propia formación. De tal manera se espera que el estudiante vaya tomando sus propias decisiones a medida que se forma. Alegóricamente y en este sentido, el profesor es un espejo,</a:t>
            </a:r>
            <a:r>
              <a:rPr lang="es-MX" sz="2400" b="1"/>
              <a:t> </a:t>
            </a:r>
            <a:r>
              <a:rPr lang="es-MX" sz="2400"/>
              <a:t>que le permite al estudiante reflejar en él su propia imagen. </a:t>
            </a:r>
          </a:p>
        </p:txBody>
      </p:sp>
      <p:sp>
        <p:nvSpPr>
          <p:cNvPr id="51210" name="AutoShape 10">
            <a:hlinkClick r:id="rId2" action="ppaction://hlinksldjump" highlightClick="1"/>
          </p:cNvPr>
          <p:cNvSpPr>
            <a:spLocks noChangeArrowheads="1"/>
          </p:cNvSpPr>
          <p:nvPr/>
        </p:nvSpPr>
        <p:spPr bwMode="auto">
          <a:xfrm>
            <a:off x="7451725" y="5229225"/>
            <a:ext cx="649288"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title"/>
          </p:nvPr>
        </p:nvSpPr>
        <p:spPr>
          <a:xfrm>
            <a:off x="1042988" y="2852738"/>
            <a:ext cx="7620000" cy="1143000"/>
          </a:xfrm>
        </p:spPr>
        <p:txBody>
          <a:bodyPr/>
          <a:lstStyle/>
          <a:p>
            <a:pPr algn="just"/>
            <a:r>
              <a:rPr lang="es-MX" sz="2400"/>
              <a:t>La consejería es parte del proceso de aprendizaje que busca una formación integral en la interacción profesor-alumno, es</a:t>
            </a:r>
            <a:r>
              <a:rPr lang="es-MX" sz="2400" b="1"/>
              <a:t> </a:t>
            </a:r>
            <a:r>
              <a:rPr lang="es-MX" sz="2400"/>
              <a:t>pertinente pues permite trascender hacia otros aspectos del individuo, diferentes al puramente cognoscitivo, estos aspectos adicionales son el afectivo y ético-valorativo. Que perfil requieren las consejerías: deben ser un canal de comunicación y acción entre estudiantes, docentes y comunidad universitaria en general, en el cual se exprese el propósito de la formación integral; deben entenderse como un proceso flexible, institucionalizado al nivel de Facultad y de Carrera, que pueda adecuarse a necesidades tanto individuales como del</a:t>
            </a:r>
            <a:r>
              <a:rPr lang="es-MX" sz="2400" b="1"/>
              <a:t> </a:t>
            </a:r>
            <a:r>
              <a:rPr lang="es-MX" sz="2400"/>
              <a:t>grupo; </a:t>
            </a:r>
          </a:p>
        </p:txBody>
      </p:sp>
      <p:sp>
        <p:nvSpPr>
          <p:cNvPr id="52232" name="AutoShape 8">
            <a:hlinkClick r:id="rId2" action="ppaction://hlinksldjump" highlightClick="1"/>
          </p:cNvPr>
          <p:cNvSpPr>
            <a:spLocks noChangeArrowheads="1"/>
          </p:cNvSpPr>
          <p:nvPr/>
        </p:nvSpPr>
        <p:spPr bwMode="auto">
          <a:xfrm>
            <a:off x="7596188" y="5516563"/>
            <a:ext cx="792162"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7"/>
          <p:cNvSpPr>
            <a:spLocks noGrp="1" noChangeArrowheads="1"/>
          </p:cNvSpPr>
          <p:nvPr>
            <p:ph type="title"/>
          </p:nvPr>
        </p:nvSpPr>
        <p:spPr>
          <a:xfrm>
            <a:off x="1042988" y="2636838"/>
            <a:ext cx="7620000" cy="1143000"/>
          </a:xfrm>
        </p:spPr>
        <p:txBody>
          <a:bodyPr/>
          <a:lstStyle/>
          <a:p>
            <a:pPr algn="just"/>
            <a:r>
              <a:rPr lang="es-MX" sz="2000"/>
              <a:t>La consejería es una actividad de asesoría permanente que exige continuidad en el seguimiento a los estudiantes; debe atender articuladamente aspectos académicos, sociales y personales en todas sus dimensiones: cognoscitiva, afectiva y ético-valorativa; Las acciones del p.c.a-p. son orientar, animar, sugerir dentro de un ambiente de confianza, respeto y exigencia.</a:t>
            </a:r>
            <a:r>
              <a:rPr lang="es-MX" sz="2000" b="1"/>
              <a:t> </a:t>
            </a:r>
            <a:r>
              <a:rPr lang="es-MX" sz="2000"/>
              <a:t>Cómo se desarrollan las consejerías: Para los alumnos no debe ser un espacio de quejas, tampoco para el profesor su función necesariamente es de intermediario, pero el en caso particular que se requiera puede actuar  como mediador en los conflictos entre profesores y estudiantes. La imagen actual de profesor receptor de quejas y solucionador de problemas, se debe cambiar por la del p.c.a-p. que orienta en todos los aspectos que conduzcan a la formación integral del estudiante. Alternativamente, de ref. 10, el p.c.a-p. también será el intermediario entre el estudiante y el profesorado en cuestiones académicas.</a:t>
            </a:r>
          </a:p>
        </p:txBody>
      </p:sp>
      <p:sp>
        <p:nvSpPr>
          <p:cNvPr id="53256" name="AutoShape 8">
            <a:hlinkClick r:id="rId2" action="ppaction://hlinksldjump" highlightClick="1"/>
          </p:cNvPr>
          <p:cNvSpPr>
            <a:spLocks noChangeArrowheads="1"/>
          </p:cNvSpPr>
          <p:nvPr/>
        </p:nvSpPr>
        <p:spPr bwMode="auto">
          <a:xfrm>
            <a:off x="7308850" y="5445125"/>
            <a:ext cx="792163"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MX" sz="2800" b="1">
                <a:latin typeface="Arial Unicode MS" pitchFamily="34" charset="-128"/>
                <a:ea typeface="Arial Unicode MS" pitchFamily="34" charset="-128"/>
                <a:cs typeface="Arial Unicode MS" pitchFamily="34" charset="-128"/>
              </a:rPr>
              <a:t/>
            </a:r>
            <a:br>
              <a:rPr lang="es-MX" sz="2800" b="1">
                <a:latin typeface="Arial Unicode MS" pitchFamily="34" charset="-128"/>
                <a:ea typeface="Arial Unicode MS" pitchFamily="34" charset="-128"/>
                <a:cs typeface="Arial Unicode MS" pitchFamily="34" charset="-128"/>
              </a:rPr>
            </a:br>
            <a:r>
              <a:rPr lang="es-MX" sz="2800" b="1">
                <a:latin typeface="Arial Unicode MS" pitchFamily="34" charset="-128"/>
                <a:ea typeface="Arial Unicode MS" pitchFamily="34" charset="-128"/>
                <a:cs typeface="Arial Unicode MS" pitchFamily="34" charset="-128"/>
              </a:rPr>
              <a:t/>
            </a:r>
            <a:br>
              <a:rPr lang="es-MX" sz="2800" b="1">
                <a:latin typeface="Arial Unicode MS" pitchFamily="34" charset="-128"/>
                <a:ea typeface="Arial Unicode MS" pitchFamily="34" charset="-128"/>
                <a:cs typeface="Arial Unicode MS" pitchFamily="34" charset="-128"/>
              </a:rPr>
            </a:br>
            <a:r>
              <a:rPr lang="es-MX" sz="2800" b="1">
                <a:latin typeface="Arial Unicode MS" pitchFamily="34" charset="-128"/>
                <a:ea typeface="Arial Unicode MS" pitchFamily="34" charset="-128"/>
                <a:cs typeface="Arial Unicode MS" pitchFamily="34" charset="-128"/>
              </a:rPr>
              <a:t/>
            </a:r>
            <a:br>
              <a:rPr lang="es-MX" sz="2800" b="1">
                <a:latin typeface="Arial Unicode MS" pitchFamily="34" charset="-128"/>
                <a:ea typeface="Arial Unicode MS" pitchFamily="34" charset="-128"/>
                <a:cs typeface="Arial Unicode MS" pitchFamily="34" charset="-128"/>
              </a:rPr>
            </a:br>
            <a:r>
              <a:rPr lang="es-MX" sz="2800" b="1">
                <a:latin typeface="Arial Unicode MS" pitchFamily="34" charset="-128"/>
                <a:ea typeface="Arial Unicode MS" pitchFamily="34" charset="-128"/>
                <a:cs typeface="Arial Unicode MS" pitchFamily="34" charset="-128"/>
              </a:rPr>
              <a:t>TRIBUNAL DE GRADUACIÓN</a:t>
            </a:r>
            <a:r>
              <a:rPr lang="es-ES">
                <a:latin typeface="Arial Unicode MS" pitchFamily="34" charset="-128"/>
                <a:ea typeface="Arial Unicode MS" pitchFamily="34" charset="-128"/>
                <a:cs typeface="Arial Unicode MS" pitchFamily="34" charset="-128"/>
              </a:rPr>
              <a:t/>
            </a:r>
            <a:br>
              <a:rPr lang="es-ES">
                <a:latin typeface="Arial Unicode MS" pitchFamily="34" charset="-128"/>
                <a:ea typeface="Arial Unicode MS" pitchFamily="34" charset="-128"/>
                <a:cs typeface="Arial Unicode MS" pitchFamily="34" charset="-128"/>
              </a:rPr>
            </a:br>
            <a:endParaRPr lang="es-ES">
              <a:latin typeface="Arial Unicode MS" pitchFamily="34" charset="-128"/>
              <a:ea typeface="Arial Unicode MS" pitchFamily="34" charset="-128"/>
              <a:cs typeface="Arial Unicode MS" pitchFamily="34" charset="-128"/>
            </a:endParaRPr>
          </a:p>
        </p:txBody>
      </p:sp>
      <p:sp>
        <p:nvSpPr>
          <p:cNvPr id="7171" name="Text Box 3"/>
          <p:cNvSpPr txBox="1">
            <a:spLocks noChangeArrowheads="1"/>
          </p:cNvSpPr>
          <p:nvPr/>
        </p:nvSpPr>
        <p:spPr bwMode="auto">
          <a:xfrm>
            <a:off x="1905000" y="1676400"/>
            <a:ext cx="6858000" cy="4772025"/>
          </a:xfrm>
          <a:prstGeom prst="rect">
            <a:avLst/>
          </a:prstGeom>
          <a:noFill/>
          <a:ln w="9525">
            <a:noFill/>
            <a:miter lim="800000"/>
            <a:headEnd/>
            <a:tailEnd/>
          </a:ln>
          <a:effectLst/>
        </p:spPr>
        <p:txBody>
          <a:bodyPr>
            <a:spAutoFit/>
          </a:bodyPr>
          <a:lstStyle/>
          <a:p>
            <a:pPr>
              <a:spcBef>
                <a:spcPct val="50000"/>
              </a:spcBef>
            </a:pPr>
            <a:endParaRPr lang="en-US" sz="1400">
              <a:latin typeface="Arial Unicode MS" pitchFamily="34" charset="-128"/>
              <a:ea typeface="Arial Unicode MS" pitchFamily="34" charset="-128"/>
              <a:cs typeface="Arial Unicode MS" pitchFamily="34" charset="-128"/>
            </a:endParaRPr>
          </a:p>
          <a:p>
            <a:pPr>
              <a:spcBef>
                <a:spcPct val="50000"/>
              </a:spcBef>
            </a:pPr>
            <a:endParaRPr lang="en-US" sz="1400">
              <a:latin typeface="Arial Unicode MS" pitchFamily="34" charset="-128"/>
              <a:ea typeface="Arial Unicode MS" pitchFamily="34" charset="-128"/>
              <a:cs typeface="Arial Unicode MS" pitchFamily="34" charset="-128"/>
            </a:endParaRPr>
          </a:p>
          <a:p>
            <a:pPr>
              <a:spcBef>
                <a:spcPct val="50000"/>
              </a:spcBef>
            </a:pPr>
            <a:endParaRPr lang="en-US" sz="1400">
              <a:latin typeface="Arial Unicode MS" pitchFamily="34" charset="-128"/>
              <a:ea typeface="Arial Unicode MS" pitchFamily="34" charset="-128"/>
              <a:cs typeface="Arial Unicode MS" pitchFamily="34" charset="-128"/>
            </a:endParaRPr>
          </a:p>
          <a:p>
            <a:pPr>
              <a:spcBef>
                <a:spcPct val="50000"/>
              </a:spcBef>
            </a:pPr>
            <a:endParaRPr lang="en-US" sz="1400">
              <a:latin typeface="Arial Unicode MS" pitchFamily="34" charset="-128"/>
              <a:ea typeface="Arial Unicode MS" pitchFamily="34" charset="-128"/>
              <a:cs typeface="Arial Unicode MS" pitchFamily="34" charset="-128"/>
            </a:endParaRPr>
          </a:p>
          <a:p>
            <a:pPr>
              <a:spcBef>
                <a:spcPct val="50000"/>
              </a:spcBef>
            </a:pPr>
            <a:r>
              <a:rPr lang="en-US" sz="1400">
                <a:latin typeface="Arial Unicode MS" pitchFamily="34" charset="-128"/>
                <a:ea typeface="Arial Unicode MS" pitchFamily="34" charset="-128"/>
                <a:cs typeface="Arial Unicode MS" pitchFamily="34" charset="-128"/>
              </a:rPr>
              <a:t>__________________________                             ____________________________       </a:t>
            </a:r>
          </a:p>
          <a:p>
            <a:pPr>
              <a:spcBef>
                <a:spcPct val="50000"/>
              </a:spcBef>
            </a:pPr>
            <a:r>
              <a:rPr lang="en-US" sz="1400">
                <a:latin typeface="Arial Unicode MS" pitchFamily="34" charset="-128"/>
                <a:ea typeface="Arial Unicode MS" pitchFamily="34" charset="-128"/>
                <a:cs typeface="Arial Unicode MS" pitchFamily="34" charset="-128"/>
              </a:rPr>
              <a:t>ING. RICARDO CASSÍS MARTÍNEZ                 ING.  </a:t>
            </a:r>
            <a:r>
              <a:rPr lang="es-MX" sz="1400">
                <a:latin typeface="Arial Unicode MS" pitchFamily="34" charset="-128"/>
                <a:ea typeface="Arial Unicode MS" pitchFamily="34" charset="-128"/>
                <a:cs typeface="Arial Unicode MS" pitchFamily="34" charset="-128"/>
              </a:rPr>
              <a:t>MARIO  LUCES  NOBOA</a:t>
            </a:r>
            <a:endParaRPr lang="es-ES" sz="1400">
              <a:latin typeface="Arial Unicode MS" pitchFamily="34" charset="-128"/>
              <a:ea typeface="Arial Unicode MS" pitchFamily="34" charset="-128"/>
              <a:cs typeface="Arial Unicode MS" pitchFamily="34" charset="-128"/>
            </a:endParaRPr>
          </a:p>
          <a:p>
            <a:pPr>
              <a:spcBef>
                <a:spcPct val="50000"/>
              </a:spcBef>
            </a:pPr>
            <a:r>
              <a:rPr lang="es-MX" sz="1400">
                <a:latin typeface="Arial Unicode MS" pitchFamily="34" charset="-128"/>
                <a:ea typeface="Arial Unicode MS" pitchFamily="34" charset="-128"/>
                <a:cs typeface="Arial Unicode MS" pitchFamily="34" charset="-128"/>
              </a:rPr>
              <a:t>           PRESIDENTE                                                DIRECTOR  DE  TESIS</a:t>
            </a:r>
            <a:endParaRPr lang="es-ES" sz="1400">
              <a:latin typeface="Arial Unicode MS" pitchFamily="34" charset="-128"/>
              <a:ea typeface="Arial Unicode MS" pitchFamily="34" charset="-128"/>
              <a:cs typeface="Arial Unicode MS" pitchFamily="34" charset="-128"/>
            </a:endParaRPr>
          </a:p>
          <a:p>
            <a:pPr>
              <a:spcBef>
                <a:spcPct val="50000"/>
              </a:spcBef>
            </a:pPr>
            <a:r>
              <a:rPr lang="es-MX" sz="1400">
                <a:latin typeface="Arial Unicode MS" pitchFamily="34" charset="-128"/>
                <a:ea typeface="Arial Unicode MS" pitchFamily="34" charset="-128"/>
                <a:cs typeface="Arial Unicode MS" pitchFamily="34" charset="-128"/>
              </a:rPr>
              <a:t> </a:t>
            </a:r>
            <a:endParaRPr lang="es-ES" sz="1400">
              <a:latin typeface="Arial Unicode MS" pitchFamily="34" charset="-128"/>
              <a:ea typeface="Arial Unicode MS" pitchFamily="34" charset="-128"/>
              <a:cs typeface="Arial Unicode MS" pitchFamily="34" charset="-128"/>
            </a:endParaRPr>
          </a:p>
          <a:p>
            <a:pPr>
              <a:spcBef>
                <a:spcPct val="50000"/>
              </a:spcBef>
            </a:pPr>
            <a:r>
              <a:rPr lang="en-US" sz="1400" b="1">
                <a:latin typeface="Arial Unicode MS" pitchFamily="34" charset="-128"/>
                <a:ea typeface="Arial Unicode MS" pitchFamily="34" charset="-128"/>
                <a:cs typeface="Arial Unicode MS" pitchFamily="34" charset="-128"/>
              </a:rPr>
              <a:t> </a:t>
            </a:r>
            <a:endParaRPr lang="es-ES" sz="1400">
              <a:latin typeface="Arial Unicode MS" pitchFamily="34" charset="-128"/>
              <a:ea typeface="Arial Unicode MS" pitchFamily="34" charset="-128"/>
              <a:cs typeface="Arial Unicode MS" pitchFamily="34" charset="-128"/>
            </a:endParaRPr>
          </a:p>
          <a:p>
            <a:pPr>
              <a:spcBef>
                <a:spcPct val="50000"/>
              </a:spcBef>
            </a:pPr>
            <a:r>
              <a:rPr lang="en-US" sz="1400">
                <a:latin typeface="Arial Unicode MS" pitchFamily="34" charset="-128"/>
                <a:ea typeface="Arial Unicode MS" pitchFamily="34" charset="-128"/>
                <a:cs typeface="Arial Unicode MS" pitchFamily="34" charset="-128"/>
              </a:rPr>
              <a:t> </a:t>
            </a:r>
            <a:endParaRPr lang="es-ES" sz="1400">
              <a:latin typeface="Arial Unicode MS" pitchFamily="34" charset="-128"/>
              <a:ea typeface="Arial Unicode MS" pitchFamily="34" charset="-128"/>
              <a:cs typeface="Arial Unicode MS" pitchFamily="34" charset="-128"/>
            </a:endParaRPr>
          </a:p>
          <a:p>
            <a:pPr>
              <a:spcBef>
                <a:spcPct val="50000"/>
              </a:spcBef>
            </a:pPr>
            <a:r>
              <a:rPr lang="en-US" sz="1400">
                <a:latin typeface="Arial Unicode MS" pitchFamily="34" charset="-128"/>
                <a:ea typeface="Arial Unicode MS" pitchFamily="34" charset="-128"/>
                <a:cs typeface="Arial Unicode MS" pitchFamily="34" charset="-128"/>
              </a:rPr>
              <a:t> ___________________________                           ____________________________</a:t>
            </a:r>
            <a:endParaRPr lang="es-ES" sz="1400">
              <a:latin typeface="Arial Unicode MS" pitchFamily="34" charset="-128"/>
              <a:ea typeface="Arial Unicode MS" pitchFamily="34" charset="-128"/>
              <a:cs typeface="Arial Unicode MS" pitchFamily="34" charset="-128"/>
            </a:endParaRPr>
          </a:p>
          <a:p>
            <a:pPr>
              <a:spcBef>
                <a:spcPct val="50000"/>
              </a:spcBef>
            </a:pPr>
            <a:r>
              <a:rPr lang="es-MX" sz="1400">
                <a:latin typeface="Arial Unicode MS" pitchFamily="34" charset="-128"/>
                <a:ea typeface="Arial Unicode MS" pitchFamily="34" charset="-128"/>
                <a:cs typeface="Arial Unicode MS" pitchFamily="34" charset="-128"/>
              </a:rPr>
              <a:t>DR. HUGO  ARIAS  PALACIOS                           M.C.  JAIME  VÁSQUEZ  TITO</a:t>
            </a:r>
            <a:endParaRPr lang="es-ES" sz="1400">
              <a:latin typeface="Arial Unicode MS" pitchFamily="34" charset="-128"/>
              <a:ea typeface="Arial Unicode MS" pitchFamily="34" charset="-128"/>
              <a:cs typeface="Arial Unicode MS" pitchFamily="34" charset="-128"/>
            </a:endParaRPr>
          </a:p>
          <a:p>
            <a:pPr>
              <a:spcBef>
                <a:spcPct val="50000"/>
              </a:spcBef>
            </a:pPr>
            <a:r>
              <a:rPr lang="es-MX" sz="1400">
                <a:latin typeface="Arial Unicode MS" pitchFamily="34" charset="-128"/>
                <a:ea typeface="Arial Unicode MS" pitchFamily="34" charset="-128"/>
                <a:cs typeface="Arial Unicode MS" pitchFamily="34" charset="-128"/>
              </a:rPr>
              <a:t>          VOCAL PRINCIPAL                                            VOCAL PRINCIPAL</a:t>
            </a:r>
            <a:endParaRPr lang="es-ES" sz="1400">
              <a:latin typeface="Arial Unicode MS" pitchFamily="34" charset="-128"/>
              <a:ea typeface="Arial Unicode MS" pitchFamily="34" charset="-128"/>
              <a:cs typeface="Arial Unicode MS" pitchFamily="34" charset="-128"/>
            </a:endParaRPr>
          </a:p>
          <a:p>
            <a:pPr>
              <a:spcBef>
                <a:spcPct val="50000"/>
              </a:spcBef>
            </a:pPr>
            <a:r>
              <a:rPr lang="es-MX" sz="1400">
                <a:latin typeface="Arial Unicode MS" pitchFamily="34" charset="-128"/>
                <a:ea typeface="Arial Unicode MS" pitchFamily="34" charset="-128"/>
                <a:cs typeface="Arial Unicode MS" pitchFamily="34" charset="-128"/>
              </a:rPr>
              <a:t> </a:t>
            </a:r>
            <a:endParaRPr lang="es-ES" sz="1400">
              <a:latin typeface="Arial Unicode MS" pitchFamily="34" charset="-128"/>
              <a:ea typeface="Arial Unicode MS" pitchFamily="34" charset="-128"/>
              <a:cs typeface="Arial Unicode MS" pitchFamily="34" charset="-128"/>
            </a:endParaRPr>
          </a:p>
          <a:p>
            <a:pPr>
              <a:spcBef>
                <a:spcPct val="50000"/>
              </a:spcBef>
            </a:pPr>
            <a:endParaRPr lang="es-ES" sz="140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noChangeArrowheads="1"/>
          </p:cNvSpPr>
          <p:nvPr>
            <p:ph type="title"/>
          </p:nvPr>
        </p:nvSpPr>
        <p:spPr>
          <a:xfrm>
            <a:off x="1042988" y="2565400"/>
            <a:ext cx="7620000" cy="1143000"/>
          </a:xfrm>
        </p:spPr>
        <p:txBody>
          <a:bodyPr/>
          <a:lstStyle/>
          <a:p>
            <a:pPr algn="just"/>
            <a:r>
              <a:rPr lang="es-MX" sz="3200"/>
              <a:t>De ref. 37, la consejería es una acción preventiva no curativa, que la carrera le ofrece a sus alumnos para ser escuchados (oírles con atención, que los profesores debemos aprovechar), orientados, estimulados. </a:t>
            </a:r>
            <a:br>
              <a:rPr lang="es-MX" sz="3200"/>
            </a:br>
            <a:r>
              <a:rPr lang="es-MX" sz="3200"/>
              <a:t/>
            </a:r>
            <a:br>
              <a:rPr lang="es-MX" sz="3200"/>
            </a:br>
            <a:r>
              <a:rPr lang="es-MX" sz="3200"/>
              <a:t>El p.c.a-p., promueve en sus estudiantes el análisis crítico y oportuno de la formación académica-profesional, ref. 28.</a:t>
            </a:r>
          </a:p>
        </p:txBody>
      </p:sp>
      <p:sp>
        <p:nvSpPr>
          <p:cNvPr id="54280" name="AutoShape 8">
            <a:hlinkClick r:id="rId2" action="ppaction://hlinksldjump" highlightClick="1"/>
          </p:cNvPr>
          <p:cNvSpPr>
            <a:spLocks noChangeArrowheads="1"/>
          </p:cNvSpPr>
          <p:nvPr/>
        </p:nvSpPr>
        <p:spPr bwMode="auto">
          <a:xfrm>
            <a:off x="7524750" y="5516563"/>
            <a:ext cx="863600"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Rectangle 7"/>
          <p:cNvSpPr>
            <a:spLocks noGrp="1" noChangeArrowheads="1"/>
          </p:cNvSpPr>
          <p:nvPr>
            <p:ph type="title"/>
          </p:nvPr>
        </p:nvSpPr>
        <p:spPr>
          <a:xfrm>
            <a:off x="1042988" y="3068638"/>
            <a:ext cx="7620000" cy="1143000"/>
          </a:xfrm>
        </p:spPr>
        <p:txBody>
          <a:bodyPr/>
          <a:lstStyle/>
          <a:p>
            <a:pPr algn="just"/>
            <a:r>
              <a:rPr lang="es-MX" sz="2000"/>
              <a:t>De ref. 37, en esta forma se construye relación de confianza, de respeto y de exigencia sobre la cual se pueden sugerir acciones que sean aceptadas por los aconsejados. El momento de desarrollo personal del estudiante durante la universidad es uno que es privilegiado para que él aprenda a aprender por sí mismo, aprenda a tomar decisiones responsables y aprenda a enfrentar constructivamente los conflictos que se le presentan. Este aprendizaje se puede obstaculizar cuando un p.c.a-p.  paternalista está durante toda la carrera previniéndole y evitándole al estudiante la búsqueda, la incertidumbre, la opción y la toma de decisiones.</a:t>
            </a:r>
            <a:br>
              <a:rPr lang="es-MX" sz="2000"/>
            </a:br>
            <a:r>
              <a:rPr lang="es-MX" sz="2000"/>
              <a:t/>
            </a:r>
            <a:br>
              <a:rPr lang="es-MX" sz="2000"/>
            </a:br>
            <a:r>
              <a:rPr lang="es-MX" sz="2200"/>
              <a:t>Así como, aprenda a emprender en asuntos de índole empresarial; y</a:t>
            </a:r>
            <a:r>
              <a:rPr lang="es-MX" sz="2200" b="1"/>
              <a:t> aprenda a aprovechar sus estudios, virtudes, el tiempo, etc.</a:t>
            </a:r>
            <a:r>
              <a:rPr lang="es-MX" sz="2000"/>
              <a:t> </a:t>
            </a:r>
            <a:br>
              <a:rPr lang="es-MX" sz="2000"/>
            </a:br>
            <a:endParaRPr lang="es-MX" sz="2000"/>
          </a:p>
        </p:txBody>
      </p:sp>
      <p:sp>
        <p:nvSpPr>
          <p:cNvPr id="55304" name="AutoShape 8">
            <a:hlinkClick r:id="rId2" action="ppaction://hlinksldjump" highlightClick="1"/>
          </p:cNvPr>
          <p:cNvSpPr>
            <a:spLocks noChangeArrowheads="1"/>
          </p:cNvSpPr>
          <p:nvPr/>
        </p:nvSpPr>
        <p:spPr bwMode="auto">
          <a:xfrm>
            <a:off x="7308850" y="5516563"/>
            <a:ext cx="863600"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Rectangle 10"/>
          <p:cNvSpPr>
            <a:spLocks noGrp="1" noChangeArrowheads="1"/>
          </p:cNvSpPr>
          <p:nvPr>
            <p:ph type="title"/>
          </p:nvPr>
        </p:nvSpPr>
        <p:spPr>
          <a:xfrm>
            <a:off x="1116013" y="2492375"/>
            <a:ext cx="7620000" cy="1143000"/>
          </a:xfrm>
        </p:spPr>
        <p:txBody>
          <a:bodyPr/>
          <a:lstStyle/>
          <a:p>
            <a:pPr algn="just"/>
            <a:r>
              <a:rPr lang="es-MX" sz="2800" b="1"/>
              <a:t>Son tareas</a:t>
            </a:r>
            <a:r>
              <a:rPr lang="es-MX" sz="2800"/>
              <a:t> </a:t>
            </a:r>
            <a:r>
              <a:rPr lang="es-MX" sz="2800" b="1"/>
              <a:t>(tareas = obra, trabajo, que ha de hacerse en tiempo determinado) del p.c.a-p.: </a:t>
            </a:r>
            <a:r>
              <a:rPr lang="es-MX" sz="2800"/>
              <a:t>de ref. 32, autorizar la matrícula del estudiante; Elaborar con el estudiante el plan de estudios y someterlo a la ratificación de la autoridad superior; Proponer las modificaciones necesarias al plan de estudios en consulta con el estudiante. </a:t>
            </a:r>
          </a:p>
        </p:txBody>
      </p:sp>
      <p:sp>
        <p:nvSpPr>
          <p:cNvPr id="57355" name="AutoShape 11">
            <a:hlinkClick r:id="rId2" action="ppaction://hlinksldjump" highlightClick="1"/>
          </p:cNvPr>
          <p:cNvSpPr>
            <a:spLocks noChangeArrowheads="1"/>
          </p:cNvSpPr>
          <p:nvPr/>
        </p:nvSpPr>
        <p:spPr bwMode="auto">
          <a:xfrm>
            <a:off x="7380288" y="4508500"/>
            <a:ext cx="936625"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noChangeArrowheads="1"/>
          </p:cNvSpPr>
          <p:nvPr>
            <p:ph type="title"/>
          </p:nvPr>
        </p:nvSpPr>
        <p:spPr>
          <a:xfrm>
            <a:off x="1116013" y="2708275"/>
            <a:ext cx="7620000" cy="1143000"/>
          </a:xfrm>
        </p:spPr>
        <p:txBody>
          <a:bodyPr/>
          <a:lstStyle/>
          <a:p>
            <a:pPr algn="just"/>
            <a:r>
              <a:rPr lang="es-MX" sz="2000"/>
              <a:t>De ref. 33, definir en la carrera y en las especializaciones actividades que podrían contribuir al fortalecimiento del sistema de consejería, contando para ello con la participación de directivos, consejeros, profesores y estudiantes; Identificar los recursos humanos, tecnológicos, locativos, financieros, entre otros, de las especializaciones, la carrera y la facultad y aquellos que se requerirían de otras fuentes, para la realización de las actividades propuestas; Crear mecanismos para el intercambio de información entre especializaciones: Reuniones de carrera, boletín informativo y cartelera, entre otros; Identificar y clasificar</a:t>
            </a:r>
            <a:r>
              <a:rPr lang="es-MX" sz="2000" b="1"/>
              <a:t> </a:t>
            </a:r>
            <a:r>
              <a:rPr lang="es-MX" sz="2000"/>
              <a:t>alternativas de actividades interdisciplinarias según grupos de interés. Conocer el rendimiento académico del estudiante (notas, promedio, retiros, excusas, etc.) cuando se considere necesario; Atender las consultas de cada estudiante y orientarlo o remitirlo a la instancia correspondiente; Atender las consultas que directivos y profesores le formulen con relación a sus estudiantes; Utilizar los medios necesarios para conservar la información de entrevistas o de informaciones verbales recibidos directamente del estudiante en relación con su situación en la universidad, manteniendo la confidencialidad de aquella información que el estudiante considere necesario; </a:t>
            </a:r>
          </a:p>
        </p:txBody>
      </p:sp>
      <p:sp>
        <p:nvSpPr>
          <p:cNvPr id="58376" name="AutoShape 8">
            <a:hlinkClick r:id="rId2" action="ppaction://hlinksldjump" highlightClick="1"/>
          </p:cNvPr>
          <p:cNvSpPr>
            <a:spLocks noChangeArrowheads="1"/>
          </p:cNvSpPr>
          <p:nvPr/>
        </p:nvSpPr>
        <p:spPr bwMode="auto">
          <a:xfrm>
            <a:off x="7235825" y="5949950"/>
            <a:ext cx="792163"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8" name="Rectangle 6"/>
          <p:cNvSpPr>
            <a:spLocks noGrp="1" noChangeArrowheads="1"/>
          </p:cNvSpPr>
          <p:nvPr>
            <p:ph type="title"/>
          </p:nvPr>
        </p:nvSpPr>
        <p:spPr>
          <a:xfrm>
            <a:off x="1042988" y="2852738"/>
            <a:ext cx="7620000" cy="1143000"/>
          </a:xfrm>
        </p:spPr>
        <p:txBody>
          <a:bodyPr/>
          <a:lstStyle/>
          <a:p>
            <a:pPr algn="just"/>
            <a:r>
              <a:rPr lang="es-MX" sz="2400"/>
              <a:t>Convocar al estudiante a reuniones periódicas con el fin de informarlo sobre las actividades de la carrera y escuchar sus sugerencias al respecto, también ref. 25, 37, 38, proponen, atender al estudiante en orden de llegada, no se requiere cita previa, en casos excepcionales pueden buscarlo a cualquier hora o comunicarse por vía telefónica o por correo electrónico o a través del correo postal; Suministrar al estudiante la información necesaria sobre objetivos y limitaciones de la consejería; Evaluar y seguir el desarrollo del proceso de consejería conjuntamente con el estudiante. De ref. 44, formar a sus estudiantes conforme a una educación universitaria ética, ligada a los valores que nos lleven a una sociedad justa y solidaria en el que se respeten la vida y la libertad y se fomente la valoración de la persona en todas sus dimensiones. </a:t>
            </a:r>
          </a:p>
        </p:txBody>
      </p:sp>
      <p:sp>
        <p:nvSpPr>
          <p:cNvPr id="233479" name="AutoShape 7">
            <a:hlinkClick r:id="rId2" action="ppaction://hlinksldjump" highlightClick="1"/>
          </p:cNvPr>
          <p:cNvSpPr>
            <a:spLocks noChangeArrowheads="1"/>
          </p:cNvSpPr>
          <p:nvPr/>
        </p:nvSpPr>
        <p:spPr bwMode="auto">
          <a:xfrm>
            <a:off x="7380288" y="5876925"/>
            <a:ext cx="792162"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6" name="Rectangle 6"/>
          <p:cNvSpPr>
            <a:spLocks noGrp="1" noChangeArrowheads="1"/>
          </p:cNvSpPr>
          <p:nvPr>
            <p:ph type="title"/>
          </p:nvPr>
        </p:nvSpPr>
        <p:spPr>
          <a:xfrm>
            <a:off x="1116013" y="2492375"/>
            <a:ext cx="7620000" cy="1143000"/>
          </a:xfrm>
        </p:spPr>
        <p:txBody>
          <a:bodyPr/>
          <a:lstStyle/>
          <a:p>
            <a:pPr algn="just"/>
            <a:r>
              <a:rPr lang="es-MX" sz="2400"/>
              <a:t/>
            </a:r>
            <a:br>
              <a:rPr lang="es-MX" sz="2400"/>
            </a:br>
            <a:r>
              <a:rPr lang="es-MX" sz="2400"/>
              <a:t/>
            </a:r>
            <a:br>
              <a:rPr lang="es-MX" sz="2400"/>
            </a:br>
            <a:r>
              <a:rPr lang="es-MX" sz="2400"/>
              <a:t>De ref. 41, en la modalidad de Universidad Abierta, en donde el sistema metodológico de enseñanza-aprendizaje se desarrolla fuera del claustro universitario, con el uso de manuales autoinstructivos, cassettes, videocasetes y otros recursos educativos, se requiere el apoyo o reforzamiento basado en un sistema de consejería. </a:t>
            </a:r>
            <a:br>
              <a:rPr lang="es-MX" sz="2400"/>
            </a:br>
            <a:r>
              <a:rPr lang="es-MX" sz="2400"/>
              <a:t>Los p.c.a-p., se comunican con los estudiantes de forma regular y mantienen la asistencia uno a uno que sea necesaria para la educación a distancia, ref. 36.</a:t>
            </a:r>
          </a:p>
        </p:txBody>
      </p:sp>
      <p:sp>
        <p:nvSpPr>
          <p:cNvPr id="235527" name="Text Box 7"/>
          <p:cNvSpPr txBox="1">
            <a:spLocks noChangeArrowheads="1"/>
          </p:cNvSpPr>
          <p:nvPr/>
        </p:nvSpPr>
        <p:spPr bwMode="auto">
          <a:xfrm>
            <a:off x="1116013" y="476250"/>
            <a:ext cx="7559675" cy="1187450"/>
          </a:xfrm>
          <a:prstGeom prst="rect">
            <a:avLst/>
          </a:prstGeom>
          <a:noFill/>
          <a:ln w="9525">
            <a:noFill/>
            <a:miter lim="800000"/>
            <a:headEnd/>
            <a:tailEnd/>
          </a:ln>
          <a:effectLst/>
        </p:spPr>
        <p:txBody>
          <a:bodyPr>
            <a:spAutoFit/>
          </a:bodyPr>
          <a:lstStyle/>
          <a:p>
            <a:pPr>
              <a:spcBef>
                <a:spcPct val="50000"/>
              </a:spcBef>
            </a:pPr>
            <a:r>
              <a:rPr lang="es-MX"/>
              <a:t>Estudiar programas de iniciativa propia que tengan significativas diferencias de otros sistemas educacionales, ref. 29.</a:t>
            </a:r>
          </a:p>
        </p:txBody>
      </p:sp>
      <p:sp>
        <p:nvSpPr>
          <p:cNvPr id="235528" name="AutoShape 8">
            <a:hlinkClick r:id="rId2" action="ppaction://hlinksldjump" highlightClick="1"/>
          </p:cNvPr>
          <p:cNvSpPr>
            <a:spLocks noChangeArrowheads="1"/>
          </p:cNvSpPr>
          <p:nvPr/>
        </p:nvSpPr>
        <p:spPr bwMode="auto">
          <a:xfrm>
            <a:off x="7524750" y="4868863"/>
            <a:ext cx="719138"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6" name="Rectangle 8"/>
          <p:cNvSpPr>
            <a:spLocks noGrp="1" noChangeArrowheads="1"/>
          </p:cNvSpPr>
          <p:nvPr>
            <p:ph type="title"/>
          </p:nvPr>
        </p:nvSpPr>
        <p:spPr>
          <a:xfrm>
            <a:off x="1116013" y="2781300"/>
            <a:ext cx="7620000" cy="1143000"/>
          </a:xfrm>
        </p:spPr>
        <p:txBody>
          <a:bodyPr/>
          <a:lstStyle/>
          <a:p>
            <a:pPr algn="just"/>
            <a:r>
              <a:rPr lang="es-MX" sz="2400" b="1"/>
              <a:t>El p.c.a-p., es responsable</a:t>
            </a:r>
            <a:r>
              <a:rPr lang="es-MX" sz="2400"/>
              <a:t> </a:t>
            </a:r>
            <a:r>
              <a:rPr lang="es-MX" sz="2400" b="1"/>
              <a:t>(responsabilidades = calidad de responsable, que esta obligado a responder de ciertos actos, fiador, garante, solidario): </a:t>
            </a:r>
            <a:r>
              <a:rPr lang="es-MX" sz="2400"/>
              <a:t>de la formación integral del estudiante.</a:t>
            </a:r>
            <a:r>
              <a:rPr lang="es-MX" sz="2400" b="1"/>
              <a:t> </a:t>
            </a:r>
            <a:r>
              <a:rPr lang="es-MX" sz="2400"/>
              <a:t>Por la colaboración en la selección, dirección académica, de investigación, supervisión y asesoramiento al aspirante durante el desarrollo de su trabajo de tesis de grado, de proveer los medios necesarios para que el aspirante pueda desarrollar su trabajo; ref. 22, 31, 35. El alumno presenta su proyecto de tesis bajo la supervisión de un p.c.a-p. de la especialidad, ref. 19.</a:t>
            </a:r>
          </a:p>
        </p:txBody>
      </p:sp>
      <p:sp>
        <p:nvSpPr>
          <p:cNvPr id="237577" name="AutoShape 9">
            <a:hlinkClick r:id="rId2" action="ppaction://hlinksldjump" highlightClick="1"/>
          </p:cNvPr>
          <p:cNvSpPr>
            <a:spLocks noChangeArrowheads="1"/>
          </p:cNvSpPr>
          <p:nvPr/>
        </p:nvSpPr>
        <p:spPr bwMode="auto">
          <a:xfrm>
            <a:off x="7019925" y="5013325"/>
            <a:ext cx="720725"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a:xfrm>
            <a:off x="971550" y="2708275"/>
            <a:ext cx="7620000" cy="1143000"/>
          </a:xfrm>
        </p:spPr>
        <p:txBody>
          <a:bodyPr/>
          <a:lstStyle/>
          <a:p>
            <a:pPr algn="just"/>
            <a:r>
              <a:rPr lang="es-MX" sz="2200" b="1"/>
              <a:t>Los p.c.a-p., tienen como obligaciones: </a:t>
            </a:r>
            <a:r>
              <a:rPr lang="es-MX" sz="2200"/>
              <a:t>de ref. 23,</a:t>
            </a:r>
            <a:r>
              <a:rPr lang="es-MX" sz="2200" b="1"/>
              <a:t> </a:t>
            </a:r>
            <a:r>
              <a:rPr lang="es-MX" sz="2200"/>
              <a:t>asistir a las sesiones a que sean convocados; Participar en la discusión y la elaboración de dictámenes de asuntos de su competencia; Formar parte de comisiones de índole académico-profesional; Proponer candidatos a consejeros académicos externos, se plantea la participación de consejeros externos que se inviten en forma honorífica que sean personalidades destacadas en el ejercicio de la profesión, tanto en el ámbito laboral o académico, que simpaticen con la ESPOL y que los aliente el deseo de trascender en la obra educativa</a:t>
            </a:r>
            <a:r>
              <a:rPr lang="es-MX" sz="2200" b="1"/>
              <a:t>.</a:t>
            </a:r>
            <a:r>
              <a:rPr lang="es-MX" sz="2200"/>
              <a:t> Promover al programa académico en el ámbito profesional; Dar seguimiento al desarrollo profesional de los egresados de los programas; Fomentar en los alumnos y exalumnos la búsqueda de la excelencia profesional; Vigilar  que el desarrollo del programa académico sea congruente con la filosofía de la institución y de la profesión. </a:t>
            </a:r>
          </a:p>
        </p:txBody>
      </p:sp>
      <p:sp>
        <p:nvSpPr>
          <p:cNvPr id="69638" name="AutoShape 6">
            <a:hlinkClick r:id="rId2" action="ppaction://hlinksldjump" highlightClick="1"/>
          </p:cNvPr>
          <p:cNvSpPr>
            <a:spLocks noChangeArrowheads="1"/>
          </p:cNvSpPr>
          <p:nvPr/>
        </p:nvSpPr>
        <p:spPr bwMode="auto">
          <a:xfrm>
            <a:off x="6877050" y="5661025"/>
            <a:ext cx="863600"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1042988" y="4365625"/>
            <a:ext cx="7620000" cy="1143000"/>
          </a:xfrm>
        </p:spPr>
        <p:txBody>
          <a:bodyPr/>
          <a:lstStyle/>
          <a:p>
            <a:pPr algn="just"/>
            <a:r>
              <a:rPr lang="es-MX" sz="2400"/>
              <a:t>El p.c.a-p., se referirá a otro personal de apoyo los casos que no sean de su competencia; si no puede responder las preguntas del estudiante, el consejero derivará al estudiante a otra persona que lo pueda asistir, ref. 15, 36. </a:t>
            </a:r>
          </a:p>
        </p:txBody>
      </p:sp>
      <p:sp>
        <p:nvSpPr>
          <p:cNvPr id="70663" name="Text Box 7"/>
          <p:cNvSpPr txBox="1">
            <a:spLocks noChangeArrowheads="1"/>
          </p:cNvSpPr>
          <p:nvPr/>
        </p:nvSpPr>
        <p:spPr bwMode="auto">
          <a:xfrm>
            <a:off x="1042988" y="1628775"/>
            <a:ext cx="7416800" cy="3013075"/>
          </a:xfrm>
          <a:prstGeom prst="rect">
            <a:avLst/>
          </a:prstGeom>
          <a:noFill/>
          <a:ln w="9525">
            <a:noFill/>
            <a:miter lim="800000"/>
            <a:headEnd/>
            <a:tailEnd/>
          </a:ln>
          <a:effectLst/>
        </p:spPr>
        <p:txBody>
          <a:bodyPr>
            <a:spAutoFit/>
          </a:bodyPr>
          <a:lstStyle/>
          <a:p>
            <a:pPr>
              <a:spcBef>
                <a:spcPct val="50000"/>
              </a:spcBef>
            </a:pPr>
            <a:r>
              <a:rPr lang="es-MX">
                <a:solidFill>
                  <a:schemeClr val="tx2"/>
                </a:solidFill>
              </a:rPr>
              <a:t>De ref. 46, proponer p.c.a-p. Pares, de ser necesario, se les llaman p.c.a-p.  pares porque  no se trata de personas con  diplomas o certificados en psicología o terapia mental, sino simplemente de personas como uno, que tienen especial interés en ayudar a las demás personas a resolver un determinado problema.</a:t>
            </a:r>
            <a:br>
              <a:rPr lang="es-MX">
                <a:solidFill>
                  <a:schemeClr val="tx2"/>
                </a:solidFill>
              </a:rPr>
            </a:br>
            <a:r>
              <a:rPr lang="es-MX">
                <a:solidFill>
                  <a:schemeClr val="tx2"/>
                </a:solidFill>
              </a:rPr>
              <a:t> </a:t>
            </a:r>
            <a:br>
              <a:rPr lang="es-MX">
                <a:solidFill>
                  <a:schemeClr val="tx2"/>
                </a:solidFill>
              </a:rPr>
            </a:br>
            <a:endParaRPr lang="es-MX">
              <a:solidFill>
                <a:schemeClr val="tx2"/>
              </a:solidFill>
            </a:endParaRPr>
          </a:p>
        </p:txBody>
      </p:sp>
      <p:sp>
        <p:nvSpPr>
          <p:cNvPr id="70664" name="AutoShape 8">
            <a:hlinkClick r:id="rId2" action="ppaction://hlinksldjump" highlightClick="1"/>
          </p:cNvPr>
          <p:cNvSpPr>
            <a:spLocks noChangeArrowheads="1"/>
          </p:cNvSpPr>
          <p:nvPr/>
        </p:nvSpPr>
        <p:spPr bwMode="auto">
          <a:xfrm>
            <a:off x="7235825" y="5373688"/>
            <a:ext cx="1008063"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971550" y="2997200"/>
            <a:ext cx="7620000" cy="1143000"/>
          </a:xfrm>
        </p:spPr>
        <p:txBody>
          <a:bodyPr/>
          <a:lstStyle/>
          <a:p>
            <a:pPr algn="just"/>
            <a:r>
              <a:rPr lang="es-MX" sz="2400" b="1"/>
              <a:t>Para ser electo o designado p.c.a-p., se propone:</a:t>
            </a:r>
            <a:r>
              <a:rPr lang="es-MX" sz="2400"/>
              <a:t> a) Ser profesor a tiempo completo y de categoría agregado; b) Tener una antigüedad mínima de cuatro años al servicio de la ESPOL; de ref. 21, 34, c) No ocupar en la institución ningún puesto administrativo, no estar comisionado o en estancia sabática</a:t>
            </a:r>
            <a:r>
              <a:rPr lang="es-MX" sz="2400" b="1"/>
              <a:t> </a:t>
            </a:r>
            <a:r>
              <a:rPr lang="es-MX" sz="2400"/>
              <a:t>en el momento de su elección o designación, ni durante sus funciones, y d) No tener antecedentes penales por delitos dolosos o por faltas graves a la disciplina institucional o haber sido sancionado</a:t>
            </a:r>
            <a:r>
              <a:rPr lang="es-MX" sz="2400" b="1"/>
              <a:t> </a:t>
            </a:r>
            <a:r>
              <a:rPr lang="es-MX" sz="2400"/>
              <a:t>en los términos de la legislación universitaria.</a:t>
            </a:r>
          </a:p>
        </p:txBody>
      </p:sp>
      <p:sp>
        <p:nvSpPr>
          <p:cNvPr id="71686" name="AutoShape 6">
            <a:hlinkClick r:id="rId2" action="ppaction://hlinksldjump" highlightClick="1"/>
          </p:cNvPr>
          <p:cNvSpPr>
            <a:spLocks noChangeArrowheads="1"/>
          </p:cNvSpPr>
          <p:nvPr/>
        </p:nvSpPr>
        <p:spPr bwMode="auto">
          <a:xfrm>
            <a:off x="6804025" y="5157788"/>
            <a:ext cx="6477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MX" sz="2400" b="1">
                <a:cs typeface="Times New Roman" pitchFamily="18" charset="0"/>
              </a:rPr>
              <a:t/>
            </a:r>
            <a:br>
              <a:rPr lang="es-MX" sz="2400" b="1">
                <a:cs typeface="Times New Roman" pitchFamily="18" charset="0"/>
              </a:rPr>
            </a:br>
            <a:r>
              <a:rPr lang="es-MX" sz="2400" b="1">
                <a:cs typeface="Times New Roman" pitchFamily="18" charset="0"/>
              </a:rPr>
              <a:t/>
            </a:r>
            <a:br>
              <a:rPr lang="es-MX" sz="2400" b="1">
                <a:cs typeface="Times New Roman" pitchFamily="18" charset="0"/>
              </a:rPr>
            </a:br>
            <a:r>
              <a:rPr lang="es-MX" sz="2400" b="1">
                <a:cs typeface="Times New Roman" pitchFamily="18" charset="0"/>
              </a:rPr>
              <a:t>DECLARACIÓN EXPRESA</a:t>
            </a:r>
            <a:r>
              <a:rPr lang="es-ES"/>
              <a:t> </a:t>
            </a:r>
          </a:p>
        </p:txBody>
      </p:sp>
      <p:sp>
        <p:nvSpPr>
          <p:cNvPr id="8195" name="Text Box 3"/>
          <p:cNvSpPr txBox="1">
            <a:spLocks noChangeArrowheads="1"/>
          </p:cNvSpPr>
          <p:nvPr/>
        </p:nvSpPr>
        <p:spPr bwMode="auto">
          <a:xfrm>
            <a:off x="2667000" y="2141538"/>
            <a:ext cx="6019800" cy="4716462"/>
          </a:xfrm>
          <a:prstGeom prst="rect">
            <a:avLst/>
          </a:prstGeom>
          <a:noFill/>
          <a:ln w="9525">
            <a:noFill/>
            <a:miter lim="800000"/>
            <a:headEnd/>
            <a:tailEnd/>
          </a:ln>
          <a:effectLst/>
        </p:spPr>
        <p:txBody>
          <a:bodyPr>
            <a:spAutoFit/>
          </a:bodyPr>
          <a:lstStyle/>
          <a:p>
            <a:pPr algn="just">
              <a:spcBef>
                <a:spcPct val="50000"/>
              </a:spcBef>
            </a:pPr>
            <a:r>
              <a:rPr lang="es-MX" sz="1800" b="1">
                <a:latin typeface="Arial Unicode MS" pitchFamily="34" charset="-128"/>
                <a:ea typeface="Arial Unicode MS" pitchFamily="34" charset="-128"/>
                <a:cs typeface="Arial Unicode MS" pitchFamily="34" charset="-128"/>
              </a:rPr>
              <a:t>“La responsabilidad del contenido de esta       </a:t>
            </a:r>
            <a:endParaRPr lang="es-ES" sz="1800">
              <a:latin typeface="Arial Unicode MS" pitchFamily="34" charset="-128"/>
              <a:ea typeface="Arial Unicode MS" pitchFamily="34" charset="-128"/>
              <a:cs typeface="Arial Unicode MS" pitchFamily="34" charset="-128"/>
            </a:endParaRPr>
          </a:p>
          <a:p>
            <a:pPr algn="just">
              <a:spcBef>
                <a:spcPct val="50000"/>
              </a:spcBef>
            </a:pPr>
            <a:r>
              <a:rPr lang="es-MX" sz="1800" b="1">
                <a:latin typeface="Arial Unicode MS" pitchFamily="34" charset="-128"/>
                <a:ea typeface="Arial Unicode MS" pitchFamily="34" charset="-128"/>
                <a:cs typeface="Arial Unicode MS" pitchFamily="34" charset="-128"/>
              </a:rPr>
              <a:t> Tesis    de    Grado,     me     corresponden</a:t>
            </a:r>
            <a:endParaRPr lang="es-ES" sz="1800">
              <a:latin typeface="Arial Unicode MS" pitchFamily="34" charset="-128"/>
              <a:ea typeface="Arial Unicode MS" pitchFamily="34" charset="-128"/>
              <a:cs typeface="Arial Unicode MS" pitchFamily="34" charset="-128"/>
            </a:endParaRPr>
          </a:p>
          <a:p>
            <a:pPr algn="just">
              <a:spcBef>
                <a:spcPct val="50000"/>
              </a:spcBef>
            </a:pPr>
            <a:r>
              <a:rPr lang="es-MX" sz="1800" b="1">
                <a:latin typeface="Arial Unicode MS" pitchFamily="34" charset="-128"/>
                <a:ea typeface="Arial Unicode MS" pitchFamily="34" charset="-128"/>
                <a:cs typeface="Arial Unicode MS" pitchFamily="34" charset="-128"/>
              </a:rPr>
              <a:t> exclusivamente; y el patrimonio intelectual</a:t>
            </a:r>
            <a:endParaRPr lang="es-ES" sz="1800">
              <a:latin typeface="Arial Unicode MS" pitchFamily="34" charset="-128"/>
              <a:ea typeface="Arial Unicode MS" pitchFamily="34" charset="-128"/>
              <a:cs typeface="Arial Unicode MS" pitchFamily="34" charset="-128"/>
            </a:endParaRPr>
          </a:p>
          <a:p>
            <a:pPr algn="just">
              <a:spcBef>
                <a:spcPct val="50000"/>
              </a:spcBef>
            </a:pPr>
            <a:r>
              <a:rPr lang="es-MX" sz="1800" b="1">
                <a:latin typeface="Arial Unicode MS" pitchFamily="34" charset="-128"/>
                <a:ea typeface="Arial Unicode MS" pitchFamily="34" charset="-128"/>
                <a:cs typeface="Arial Unicode MS" pitchFamily="34" charset="-128"/>
              </a:rPr>
              <a:t>de  la  misma  a  la  ESCUELA SUPERIOR</a:t>
            </a:r>
            <a:endParaRPr lang="es-ES" sz="1800">
              <a:latin typeface="Arial Unicode MS" pitchFamily="34" charset="-128"/>
              <a:ea typeface="Arial Unicode MS" pitchFamily="34" charset="-128"/>
              <a:cs typeface="Arial Unicode MS" pitchFamily="34" charset="-128"/>
            </a:endParaRPr>
          </a:p>
          <a:p>
            <a:pPr algn="just">
              <a:spcBef>
                <a:spcPct val="50000"/>
              </a:spcBef>
            </a:pPr>
            <a:r>
              <a:rPr lang="es-MX" sz="1800" b="1">
                <a:latin typeface="Arial Unicode MS" pitchFamily="34" charset="-128"/>
                <a:ea typeface="Arial Unicode MS" pitchFamily="34" charset="-128"/>
                <a:cs typeface="Arial Unicode MS" pitchFamily="34" charset="-128"/>
              </a:rPr>
              <a:t>POLITÉCNICA DEL LITORAL”</a:t>
            </a:r>
            <a:endParaRPr lang="es-ES" sz="1800">
              <a:latin typeface="Arial Unicode MS" pitchFamily="34" charset="-128"/>
              <a:ea typeface="Arial Unicode MS" pitchFamily="34" charset="-128"/>
              <a:cs typeface="Arial Unicode MS" pitchFamily="34" charset="-128"/>
            </a:endParaRPr>
          </a:p>
          <a:p>
            <a:pPr algn="ctr">
              <a:spcBef>
                <a:spcPct val="50000"/>
              </a:spcBef>
            </a:pPr>
            <a:r>
              <a:rPr lang="es-MX" sz="1800" b="1">
                <a:latin typeface="Arial Unicode MS" pitchFamily="34" charset="-128"/>
                <a:ea typeface="Arial Unicode MS" pitchFamily="34" charset="-128"/>
                <a:cs typeface="Arial Unicode MS" pitchFamily="34" charset="-128"/>
              </a:rPr>
              <a:t> </a:t>
            </a:r>
            <a:endParaRPr lang="es-ES" sz="1800">
              <a:latin typeface="Arial Unicode MS" pitchFamily="34" charset="-128"/>
              <a:ea typeface="Arial Unicode MS" pitchFamily="34" charset="-128"/>
              <a:cs typeface="Arial Unicode MS" pitchFamily="34" charset="-128"/>
            </a:endParaRPr>
          </a:p>
          <a:p>
            <a:pPr algn="ctr">
              <a:spcBef>
                <a:spcPct val="50000"/>
              </a:spcBef>
            </a:pPr>
            <a:r>
              <a:rPr lang="es-MX" sz="1800" b="1">
                <a:latin typeface="Arial Unicode MS" pitchFamily="34" charset="-128"/>
                <a:ea typeface="Arial Unicode MS" pitchFamily="34" charset="-128"/>
                <a:cs typeface="Arial Unicode MS" pitchFamily="34" charset="-128"/>
              </a:rPr>
              <a:t> </a:t>
            </a:r>
            <a:endParaRPr lang="es-ES" sz="1800">
              <a:latin typeface="Arial Unicode MS" pitchFamily="34" charset="-128"/>
              <a:ea typeface="Arial Unicode MS" pitchFamily="34" charset="-128"/>
              <a:cs typeface="Arial Unicode MS" pitchFamily="34" charset="-128"/>
            </a:endParaRPr>
          </a:p>
          <a:p>
            <a:pPr algn="just">
              <a:spcBef>
                <a:spcPct val="50000"/>
              </a:spcBef>
            </a:pPr>
            <a:r>
              <a:rPr lang="es-ES" sz="1800"/>
              <a:t/>
            </a:r>
            <a:br>
              <a:rPr lang="es-ES" sz="1800"/>
            </a:br>
            <a:r>
              <a:rPr lang="es-MX" b="1">
                <a:latin typeface="Arial Unicode MS" pitchFamily="34" charset="-128"/>
                <a:ea typeface="Arial Unicode MS" pitchFamily="34" charset="-128"/>
                <a:cs typeface="Arial Unicode MS" pitchFamily="34" charset="-128"/>
              </a:rPr>
              <a:t> </a:t>
            </a:r>
            <a:endParaRPr lang="es-ES">
              <a:latin typeface="Arial Unicode MS" pitchFamily="34" charset="-128"/>
              <a:ea typeface="Arial Unicode MS" pitchFamily="34" charset="-128"/>
              <a:cs typeface="Arial Unicode MS" pitchFamily="34" charset="-128"/>
            </a:endParaRPr>
          </a:p>
          <a:p>
            <a:pPr>
              <a:spcBef>
                <a:spcPct val="50000"/>
              </a:spcBef>
            </a:pPr>
            <a:r>
              <a:rPr lang="es-MX" b="1">
                <a:latin typeface="Arial Unicode MS" pitchFamily="34" charset="-128"/>
                <a:ea typeface="Arial Unicode MS" pitchFamily="34" charset="-128"/>
                <a:cs typeface="Arial Unicode MS" pitchFamily="34" charset="-128"/>
              </a:rPr>
              <a:t> </a:t>
            </a:r>
            <a:endParaRPr lang="es-ES">
              <a:latin typeface="Arial Unicode MS" pitchFamily="34" charset="-128"/>
              <a:ea typeface="Arial Unicode MS" pitchFamily="34" charset="-128"/>
              <a:cs typeface="Arial Unicode MS" pitchFamily="34" charset="-128"/>
            </a:endParaRPr>
          </a:p>
          <a:p>
            <a:pPr>
              <a:spcBef>
                <a:spcPct val="50000"/>
              </a:spcBef>
            </a:pPr>
            <a:endParaRPr lang="es-ES"/>
          </a:p>
        </p:txBody>
      </p:sp>
      <p:sp>
        <p:nvSpPr>
          <p:cNvPr id="8196" name="Text Box 4"/>
          <p:cNvSpPr txBox="1">
            <a:spLocks noChangeArrowheads="1"/>
          </p:cNvSpPr>
          <p:nvPr/>
        </p:nvSpPr>
        <p:spPr bwMode="auto">
          <a:xfrm>
            <a:off x="1066800" y="4572000"/>
            <a:ext cx="7772400" cy="1833563"/>
          </a:xfrm>
          <a:prstGeom prst="rect">
            <a:avLst/>
          </a:prstGeom>
          <a:noFill/>
          <a:ln w="9525">
            <a:noFill/>
            <a:miter lim="800000"/>
            <a:headEnd/>
            <a:tailEnd/>
          </a:ln>
          <a:effectLst/>
        </p:spPr>
        <p:txBody>
          <a:bodyPr>
            <a:spAutoFit/>
          </a:bodyPr>
          <a:lstStyle/>
          <a:p>
            <a:pPr algn="ctr">
              <a:spcBef>
                <a:spcPct val="50000"/>
              </a:spcBef>
            </a:pPr>
            <a:endParaRPr lang="es-MX" sz="1800" b="1">
              <a:latin typeface="Arial Unicode MS" pitchFamily="34" charset="-128"/>
              <a:ea typeface="Arial Unicode MS" pitchFamily="34" charset="-128"/>
              <a:cs typeface="Arial Unicode MS" pitchFamily="34" charset="-128"/>
            </a:endParaRPr>
          </a:p>
          <a:p>
            <a:pPr algn="ctr">
              <a:spcBef>
                <a:spcPct val="50000"/>
              </a:spcBef>
            </a:pPr>
            <a:r>
              <a:rPr lang="es-MX" sz="1600" b="1">
                <a:latin typeface="Arial Unicode MS" pitchFamily="34" charset="-128"/>
                <a:ea typeface="Arial Unicode MS" pitchFamily="34" charset="-128"/>
                <a:cs typeface="Arial Unicode MS" pitchFamily="34" charset="-128"/>
              </a:rPr>
              <a:t>________________________________</a:t>
            </a:r>
          </a:p>
          <a:p>
            <a:pPr algn="ctr">
              <a:spcBef>
                <a:spcPct val="50000"/>
              </a:spcBef>
            </a:pPr>
            <a:r>
              <a:rPr lang="es-MX" sz="1600" b="1">
                <a:latin typeface="Arial Unicode MS" pitchFamily="34" charset="-128"/>
                <a:ea typeface="Arial Unicode MS" pitchFamily="34" charset="-128"/>
                <a:cs typeface="Arial Unicode MS" pitchFamily="34" charset="-128"/>
              </a:rPr>
              <a:t>JULIO EBERTH RODRÍGUEZ RÍOS</a:t>
            </a:r>
            <a:endParaRPr lang="es-ES" sz="1600">
              <a:latin typeface="Arial Unicode MS" pitchFamily="34" charset="-128"/>
              <a:ea typeface="Arial Unicode MS" pitchFamily="34" charset="-128"/>
              <a:cs typeface="Arial Unicode MS" pitchFamily="34" charset="-128"/>
            </a:endParaRPr>
          </a:p>
          <a:p>
            <a:pPr algn="ctr">
              <a:spcBef>
                <a:spcPct val="50000"/>
              </a:spcBef>
            </a:pPr>
            <a:r>
              <a:rPr lang="es-MX" sz="1600" b="1">
                <a:latin typeface="Arial Unicode MS" pitchFamily="34" charset="-128"/>
                <a:ea typeface="Arial Unicode MS" pitchFamily="34" charset="-128"/>
                <a:cs typeface="Arial Unicode MS" pitchFamily="34" charset="-128"/>
              </a:rPr>
              <a:t>INGENIERO CIVIL</a:t>
            </a:r>
            <a:endParaRPr lang="es-ES" sz="1600">
              <a:latin typeface="Arial Unicode MS" pitchFamily="34" charset="-128"/>
              <a:ea typeface="Arial Unicode MS" pitchFamily="34" charset="-128"/>
              <a:cs typeface="Arial Unicode MS" pitchFamily="34" charset="-128"/>
            </a:endParaRPr>
          </a:p>
          <a:p>
            <a:pPr>
              <a:spcBef>
                <a:spcPct val="50000"/>
              </a:spcBef>
            </a:pPr>
            <a:endParaRPr lang="es-ES" sz="160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a:xfrm>
            <a:off x="1042988" y="3213100"/>
            <a:ext cx="7620000" cy="1143000"/>
          </a:xfrm>
        </p:spPr>
        <p:txBody>
          <a:bodyPr/>
          <a:lstStyle/>
          <a:p>
            <a:pPr algn="just"/>
            <a:r>
              <a:rPr lang="es-MX" sz="2400"/>
              <a:t>Puede considerarse p.c.a-p.  propietarios y suplentes, correspondientes a cada carrera, ref. 20. Así como, p.c.a-p.  principales miembros del claustro de investigadores, ref. 22.</a:t>
            </a:r>
            <a:br>
              <a:rPr lang="es-MX" sz="2400"/>
            </a:br>
            <a:r>
              <a:rPr lang="es-MX" sz="2400"/>
              <a:t>En el caso de ser electo, de ref. 11, se convoca a los estudiantes a participar en la elección directa, mediante voto universal, libre y secreto, para un período de dos años, de los p.c.a-p.  de carrera.</a:t>
            </a:r>
            <a:br>
              <a:rPr lang="es-MX" sz="2400"/>
            </a:br>
            <a:r>
              <a:rPr lang="es-MX" sz="2400"/>
              <a:t/>
            </a:r>
            <a:br>
              <a:rPr lang="es-MX" sz="2400"/>
            </a:br>
            <a:r>
              <a:rPr lang="es-MX" sz="2400"/>
              <a:t>Los p.c.a-p., ref. 18, dejaran de serlo si: incumplen con los requisitos de su selección, por renuncia expresa, por suspensión definitiva penada por el artículo del reglamento correspondiente.</a:t>
            </a:r>
          </a:p>
        </p:txBody>
      </p:sp>
      <p:sp>
        <p:nvSpPr>
          <p:cNvPr id="72710" name="AutoShape 6">
            <a:hlinkClick r:id="rId2" action="ppaction://hlinksldjump" highlightClick="1"/>
          </p:cNvPr>
          <p:cNvSpPr>
            <a:spLocks noChangeArrowheads="1"/>
          </p:cNvSpPr>
          <p:nvPr/>
        </p:nvSpPr>
        <p:spPr bwMode="auto">
          <a:xfrm>
            <a:off x="7019925" y="5734050"/>
            <a:ext cx="936625" cy="71913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title"/>
          </p:nvPr>
        </p:nvSpPr>
        <p:spPr>
          <a:xfrm>
            <a:off x="1042988" y="2852738"/>
            <a:ext cx="7620000" cy="1143000"/>
          </a:xfrm>
        </p:spPr>
        <p:txBody>
          <a:bodyPr/>
          <a:lstStyle/>
          <a:p>
            <a:pPr algn="just"/>
            <a:r>
              <a:rPr lang="es-MX" sz="2400"/>
              <a:t>El p.c.a-p. puede ser bilingüe (español/inglés), ref. 9.</a:t>
            </a:r>
            <a:br>
              <a:rPr lang="es-MX" sz="2400"/>
            </a:br>
            <a:r>
              <a:rPr lang="es-MX" sz="2400"/>
              <a:t>Si el estudiante desea saber quien es su p.c.a-p., deberá consultar la lista respectiva, ref. 16.  Todos los estudiantes son supervisados por un p.c.a-p., quien se encarga de checar constantemente el desarrollo académico y profesional de cada estudiante en su aprendizaje, ref. 40.</a:t>
            </a:r>
            <a:br>
              <a:rPr lang="es-MX" sz="2400"/>
            </a:br>
            <a:r>
              <a:rPr lang="es-MX" sz="2400"/>
              <a:t> </a:t>
            </a:r>
            <a:br>
              <a:rPr lang="es-MX" sz="2400"/>
            </a:br>
            <a:r>
              <a:rPr lang="es-MX" sz="2400"/>
              <a:t>El p.c.a-p. es escogido de acuerdo con los intereses académicos-profesionales del estudiante.</a:t>
            </a:r>
          </a:p>
        </p:txBody>
      </p:sp>
      <p:sp>
        <p:nvSpPr>
          <p:cNvPr id="73734" name="AutoShape 6">
            <a:hlinkClick r:id="rId2" action="ppaction://hlinksldjump" highlightClick="1"/>
          </p:cNvPr>
          <p:cNvSpPr>
            <a:spLocks noChangeArrowheads="1"/>
          </p:cNvSpPr>
          <p:nvPr/>
        </p:nvSpPr>
        <p:spPr bwMode="auto">
          <a:xfrm>
            <a:off x="6948488" y="4868863"/>
            <a:ext cx="936625" cy="8651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title"/>
          </p:nvPr>
        </p:nvSpPr>
        <p:spPr>
          <a:xfrm>
            <a:off x="1116013" y="2708275"/>
            <a:ext cx="7620000" cy="1143000"/>
          </a:xfrm>
        </p:spPr>
        <p:txBody>
          <a:bodyPr/>
          <a:lstStyle/>
          <a:p>
            <a:pPr algn="just"/>
            <a:r>
              <a:rPr lang="es-MX" sz="2400"/>
              <a:t>De ref. 29, conceptualmente estudiante es aquel que atiende las clases, siendo enseñado por un profesor; el estudiante demuestra con hechos su aprendizaje y es evaluado por el profesor.</a:t>
            </a:r>
            <a:br>
              <a:rPr lang="es-MX" sz="2400"/>
            </a:br>
            <a:r>
              <a:rPr lang="es-MX" sz="2400"/>
              <a:t/>
            </a:r>
            <a:br>
              <a:rPr lang="es-MX" sz="2400"/>
            </a:br>
            <a:r>
              <a:rPr lang="es-MX" sz="2400"/>
              <a:t>El profesor Carlos M. Álvarez de Zayas, ref. 1, menciona que: “el aprendizaje es la actividad que desarrolla el estudiante para aprender, para asimilar la materia de estudio. La enseñanza es, a su vez, la actividad que ejecuta el profesor”. </a:t>
            </a:r>
            <a:br>
              <a:rPr lang="es-MX" sz="2400"/>
            </a:br>
            <a:r>
              <a:rPr lang="es-MX" sz="2400"/>
              <a:t/>
            </a:r>
            <a:br>
              <a:rPr lang="es-MX" sz="2400"/>
            </a:br>
            <a:r>
              <a:rPr lang="es-MX" sz="2400"/>
              <a:t>El estudiante es absolutamente responsable de mantenerse informado de todas las normas, reglas, disposiciones o procedimientos institucionales; ref. 15.</a:t>
            </a:r>
            <a:br>
              <a:rPr lang="es-MX" sz="2400"/>
            </a:br>
            <a:r>
              <a:rPr lang="es-MX" sz="2400"/>
              <a:t>El alumno puede solicitar cambio de su p.c.a-p. debido a la imposibilidad de contar con su asesoramiento, ref. 26.</a:t>
            </a:r>
          </a:p>
        </p:txBody>
      </p:sp>
      <p:sp>
        <p:nvSpPr>
          <p:cNvPr id="78854" name="AutoShape 6">
            <a:hlinkClick r:id="rId2" action="ppaction://hlinksldjump" highlightClick="1"/>
          </p:cNvPr>
          <p:cNvSpPr>
            <a:spLocks noChangeArrowheads="1"/>
          </p:cNvSpPr>
          <p:nvPr/>
        </p:nvSpPr>
        <p:spPr bwMode="auto">
          <a:xfrm>
            <a:off x="8027988" y="5876925"/>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type="title"/>
          </p:nvPr>
        </p:nvSpPr>
        <p:spPr>
          <a:xfrm>
            <a:off x="1116013" y="2924175"/>
            <a:ext cx="7620000" cy="1143000"/>
          </a:xfrm>
        </p:spPr>
        <p:txBody>
          <a:bodyPr/>
          <a:lstStyle/>
          <a:p>
            <a:pPr algn="just"/>
            <a:r>
              <a:rPr lang="es-MX" sz="2400"/>
              <a:t>De ref. 48, el</a:t>
            </a:r>
            <a:r>
              <a:rPr lang="es-MX" sz="2400" b="1"/>
              <a:t> Planeamiento Estratégico </a:t>
            </a:r>
            <a:r>
              <a:rPr lang="es-MX" sz="2400"/>
              <a:t>nos propone una evaluación realista de la situación existente, es decir un autoanálisis, el que debe cubrir todos los aspectos de la organización y su entorno. Por lo tanto, se propone un análisis basado en el análisis  FODA = Fortalezas, Oportunidades, Debilidades y Amenazas. Según Burrows (1989) lo estratégico incluye lo siguiente: ¿Dónde estamos?, ¿Dónde queremos estar?, y el proceso de mantenerse ahí. El plan debe responder a la misión y a las metas que queremos alcanzar para la carrera, es trabajar en el presente y tener en cuenta los objetivos futuros. Después de analizar las fortalezas y debilidades, las oportunidades y los riesgos, las metas determinan concentrar los recursos para alcanzar el éxito. </a:t>
            </a:r>
          </a:p>
        </p:txBody>
      </p:sp>
      <p:sp>
        <p:nvSpPr>
          <p:cNvPr id="79878" name="AutoShape 6">
            <a:hlinkClick r:id="rId2" action="ppaction://hlinksldjump" highlightClick="1"/>
          </p:cNvPr>
          <p:cNvSpPr>
            <a:spLocks noChangeArrowheads="1"/>
          </p:cNvSpPr>
          <p:nvPr/>
        </p:nvSpPr>
        <p:spPr bwMode="auto">
          <a:xfrm>
            <a:off x="6804025" y="5876925"/>
            <a:ext cx="8636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Rectangle 5"/>
          <p:cNvSpPr>
            <a:spLocks noGrp="1" noChangeArrowheads="1"/>
          </p:cNvSpPr>
          <p:nvPr>
            <p:ph type="title"/>
          </p:nvPr>
        </p:nvSpPr>
        <p:spPr>
          <a:xfrm>
            <a:off x="1042988" y="2781300"/>
            <a:ext cx="7620000" cy="1143000"/>
          </a:xfrm>
        </p:spPr>
        <p:txBody>
          <a:bodyPr/>
          <a:lstStyle/>
          <a:p>
            <a:pPr algn="just"/>
            <a:r>
              <a:rPr lang="es-MX" sz="2200"/>
              <a:t>De 37, una fortaleza se encuentra en el proceso de inducción cuando se les da a conocer a los estudiantes la oportunidad que tienen con las consejerías y se les explica su sentido. Una debilidad de tipo operativo seria la distribución del número de aconsejados por p.c.a-p.</a:t>
            </a:r>
            <a:br>
              <a:rPr lang="es-MX" sz="2200"/>
            </a:br>
            <a:r>
              <a:rPr lang="es-MX" sz="2200"/>
              <a:t> </a:t>
            </a:r>
            <a:r>
              <a:rPr lang="es-MX" sz="2200" b="1"/>
              <a:t/>
            </a:r>
            <a:br>
              <a:rPr lang="es-MX" sz="2200" b="1"/>
            </a:br>
            <a:r>
              <a:rPr lang="es-MX" sz="2200" b="1"/>
              <a:t>La política que se propone por carrera es que sean aproximadamente 20 estudiantes por profesor.</a:t>
            </a:r>
            <a:br>
              <a:rPr lang="es-MX" sz="2200" b="1"/>
            </a:br>
            <a:r>
              <a:rPr lang="es-MX" sz="2200"/>
              <a:t/>
            </a:r>
            <a:br>
              <a:rPr lang="es-MX" sz="2200"/>
            </a:br>
            <a:r>
              <a:rPr lang="es-MX" sz="2200"/>
              <a:t>La formación profesional, el desarrollo personal, la formación valórica representan una responsabilidad permanente de la universidad para con sus alumnos y la sociedad donde los futuros profesionales desarrollarán su potencial. En este sentido, la institución tiene el deber de proveer no sólo las condiciones y los medios necesarios para que el proceso formativo se desarrolle adecuadamente, sino, además, proporcionar las condiciones para una formación integral y una buena calidad de vida estudiantil, ref. 47.</a:t>
            </a:r>
          </a:p>
        </p:txBody>
      </p:sp>
      <p:sp>
        <p:nvSpPr>
          <p:cNvPr id="239623" name="AutoShape 7">
            <a:hlinkClick r:id="rId2" action="ppaction://hlinksldjump" highlightClick="1"/>
          </p:cNvPr>
          <p:cNvSpPr>
            <a:spLocks noChangeArrowheads="1"/>
          </p:cNvSpPr>
          <p:nvPr/>
        </p:nvSpPr>
        <p:spPr bwMode="auto">
          <a:xfrm>
            <a:off x="6659563" y="6021388"/>
            <a:ext cx="792162" cy="5032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5"/>
          <p:cNvSpPr>
            <a:spLocks noGrp="1" noChangeArrowheads="1"/>
          </p:cNvSpPr>
          <p:nvPr>
            <p:ph type="title"/>
          </p:nvPr>
        </p:nvSpPr>
        <p:spPr>
          <a:xfrm>
            <a:off x="1116013" y="3284538"/>
            <a:ext cx="7620000" cy="1143000"/>
          </a:xfrm>
        </p:spPr>
        <p:txBody>
          <a:bodyPr/>
          <a:lstStyle/>
          <a:p>
            <a:pPr algn="just"/>
            <a:r>
              <a:rPr lang="es-MX" sz="2600" b="1"/>
              <a:t>Entonces, es un objetivo específico, para desarrollar la labor del p.c.a-p. el crear un Sistema de Consejería Académica-Profesional, en que el p.c.a-p. oriente, ayude, asesore, y tenga tareas, responsabilidades y obligaciones como las mencionadas en este ítem. También, que el p.c.a-p.  sea electo o designado de la forma como proponemos en esta tesis, así como realizar un análisis foda que establezca un planeamiento estratégico para implementar de la mejor manera el sistema de consejería académica-profesional.</a:t>
            </a:r>
            <a:r>
              <a:rPr lang="es-MX" sz="2800"/>
              <a:t> </a:t>
            </a:r>
          </a:p>
        </p:txBody>
      </p:sp>
      <p:sp>
        <p:nvSpPr>
          <p:cNvPr id="240646" name="AutoShape 6">
            <a:hlinkClick r:id="rId2" action="ppaction://hlinksldjump" highlightClick="1"/>
          </p:cNvPr>
          <p:cNvSpPr>
            <a:spLocks noChangeArrowheads="1"/>
          </p:cNvSpPr>
          <p:nvPr/>
        </p:nvSpPr>
        <p:spPr bwMode="auto">
          <a:xfrm>
            <a:off x="7019925" y="5734050"/>
            <a:ext cx="792163" cy="71913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2" name="Picture 8"/>
          <p:cNvPicPr>
            <a:picLocks noChangeAspect="1" noChangeArrowheads="1"/>
          </p:cNvPicPr>
          <p:nvPr>
            <p:ph type="title"/>
          </p:nvPr>
        </p:nvPicPr>
        <p:blipFill>
          <a:blip r:embed="rId2"/>
          <a:srcRect/>
          <a:stretch>
            <a:fillRect/>
          </a:stretch>
        </p:blipFill>
        <p:spPr>
          <a:xfrm>
            <a:off x="1116013" y="765175"/>
            <a:ext cx="7343775" cy="3668713"/>
          </a:xfrm>
          <a:noFill/>
          <a:ln/>
        </p:spPr>
      </p:pic>
      <p:sp>
        <p:nvSpPr>
          <p:cNvPr id="241673" name="AutoShape 9">
            <a:hlinkClick r:id="rId3" action="ppaction://hlinkfile" highlightClick="1"/>
          </p:cNvPr>
          <p:cNvSpPr>
            <a:spLocks noChangeArrowheads="1"/>
          </p:cNvSpPr>
          <p:nvPr/>
        </p:nvSpPr>
        <p:spPr bwMode="auto">
          <a:xfrm>
            <a:off x="4643438" y="1052513"/>
            <a:ext cx="576262" cy="504825"/>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41674" name="AutoShape 10">
            <a:hlinkClick r:id="" action="ppaction://hlinkshowjump?jump=lastslideviewed" highlightClick="1"/>
          </p:cNvPr>
          <p:cNvSpPr>
            <a:spLocks noChangeArrowheads="1"/>
          </p:cNvSpPr>
          <p:nvPr/>
        </p:nvSpPr>
        <p:spPr bwMode="auto">
          <a:xfrm>
            <a:off x="7956550" y="5589588"/>
            <a:ext cx="719138" cy="6477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noChangeArrowheads="1"/>
          </p:cNvSpPr>
          <p:nvPr>
            <p:ph type="title"/>
          </p:nvPr>
        </p:nvSpPr>
        <p:spPr>
          <a:xfrm>
            <a:off x="971550" y="2781300"/>
            <a:ext cx="7620000" cy="1143000"/>
          </a:xfrm>
        </p:spPr>
        <p:txBody>
          <a:bodyPr/>
          <a:lstStyle/>
          <a:p>
            <a:pPr algn="just"/>
            <a:r>
              <a:rPr lang="es-MX" sz="2400" b="1"/>
              <a:t>En el contenido del trabajo educativo se consideran actividades dirigidas a la educación moral, ética, en las instituciones de cultura superior, laboral, intelectual, física de los educandos, mediante las clases y las actividades extradocentes. Las tendencias al dogmatismo y la anarquía, no tendrán cabida en este trabajo educativo.</a:t>
            </a:r>
            <a:r>
              <a:rPr lang="es-MX" sz="2400"/>
              <a:t/>
            </a:r>
            <a:br>
              <a:rPr lang="es-MX" sz="2400"/>
            </a:br>
            <a:r>
              <a:rPr lang="es-MX" sz="2400"/>
              <a:t>  </a:t>
            </a:r>
            <a:br>
              <a:rPr lang="es-MX" sz="2400"/>
            </a:br>
            <a:r>
              <a:rPr lang="es-MX" sz="2400"/>
              <a:t>Una adecuada calidad en la formación de los p.c.a-p., es garantizada por los profesores que muestren una gran confianza en su trabajo educativo y en las posibilidades que ofrecen a sus alumnos de ser educados e incluso reeducados.</a:t>
            </a:r>
          </a:p>
        </p:txBody>
      </p:sp>
      <p:sp>
        <p:nvSpPr>
          <p:cNvPr id="264197" name="AutoShape 5">
            <a:hlinkClick r:id="rId2" action="ppaction://hlinksldjump" highlightClick="1"/>
          </p:cNvPr>
          <p:cNvSpPr>
            <a:spLocks noChangeArrowheads="1"/>
          </p:cNvSpPr>
          <p:nvPr/>
        </p:nvSpPr>
        <p:spPr bwMode="auto">
          <a:xfrm>
            <a:off x="7235825" y="5661025"/>
            <a:ext cx="1081088"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a:xfrm>
            <a:off x="1116013" y="2492375"/>
            <a:ext cx="7620000" cy="1143000"/>
          </a:xfrm>
        </p:spPr>
        <p:txBody>
          <a:bodyPr/>
          <a:lstStyle/>
          <a:p>
            <a:pPr algn="just"/>
            <a:r>
              <a:rPr lang="es-MX" sz="2000" b="1"/>
              <a:t>Una apropiada comunicación de carácter dinamizador,  de los p.c.a-p., aportara al desarrollo de la  individualidad consciente del alumno. El p.c.a-p., deberá propender por la cultura de la comunicación  que le permita utilizar el diálogo cabal de su trabajo, de construcción del conocimiento,  en el proceso docente-educativo.</a:t>
            </a:r>
            <a:br>
              <a:rPr lang="es-MX" sz="2000" b="1"/>
            </a:br>
            <a:r>
              <a:rPr lang="es-ES" sz="2000" b="1"/>
              <a:t/>
            </a:r>
            <a:br>
              <a:rPr lang="es-ES" sz="2000" b="1"/>
            </a:br>
            <a:r>
              <a:rPr lang="es-ES" sz="2000" b="1"/>
              <a:t>Para que los alumnos reconozcan la autoridad real de los p.c.a-p., y profesores, las relaciones que se establezcan en todo el proceso docente-educativo, se requiere un necesario respeto de los consejeros por los alumnos. Es fundamental que exista homogeneidad en la exigencia, lo que se manifiesta cuando los consejeros cumplen al igual que los alumnos las normas establecidas, cuando coinciden las valoraciones de los profesores ante hechos o situaciones semejantes, cuando se valora o sanciona una actitud o conducta de manera justa, equitativa y cuando, antes de emitir un juicio o valoración, se toman en cuenta todos los elementos</a:t>
            </a:r>
            <a:r>
              <a:rPr lang="es-MX" sz="2000"/>
              <a:t> </a:t>
            </a:r>
          </a:p>
        </p:txBody>
      </p:sp>
      <p:sp>
        <p:nvSpPr>
          <p:cNvPr id="266245" name="AutoShape 5">
            <a:hlinkClick r:id="rId2" action="ppaction://hlinksldjump" highlightClick="1"/>
          </p:cNvPr>
          <p:cNvSpPr>
            <a:spLocks noChangeArrowheads="1"/>
          </p:cNvSpPr>
          <p:nvPr/>
        </p:nvSpPr>
        <p:spPr bwMode="auto">
          <a:xfrm>
            <a:off x="7164388" y="5229225"/>
            <a:ext cx="936625" cy="792163"/>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042988" y="2636838"/>
            <a:ext cx="7620000" cy="1143000"/>
          </a:xfrm>
        </p:spPr>
        <p:txBody>
          <a:bodyPr/>
          <a:lstStyle/>
          <a:p>
            <a:pPr algn="just"/>
            <a:r>
              <a:rPr lang="es-ES" sz="2000" b="1"/>
              <a:t>El p.c.a-p., debe mostrarse sensible ante los problemas que presenten sus alumnos; debe investigar como viven, por qué presentan determinada conducta y, en conformidad resolver. El p.c.a-p., desempeña un papel importante en la organización del trabajo educativo de cada componente docente. Él debe orientar y controlar el trabajo.</a:t>
            </a:r>
            <a:br>
              <a:rPr lang="es-ES" sz="2000" b="1"/>
            </a:br>
            <a:r>
              <a:rPr lang="es-MX" sz="2000" b="1"/>
              <a:t/>
            </a:r>
            <a:br>
              <a:rPr lang="es-MX" sz="2000" b="1"/>
            </a:br>
            <a:r>
              <a:rPr lang="es-MX" sz="2000" b="1"/>
              <a:t>Las formas fundamentales para organizar el trabajo educativo del p.c.a-p. en las Instituciones de Cultura Superior son los siguientes: el trabajo educativo a través del proceso docente-educativo que no se realiza directamente en clase (como el de las consejerías), el trabajo educativo mediante las actividades extradocentes y extrainstitucional, el trabajo educativo a distancia, el trabajo educativo que realizan las organizaciones estudiantiles, el trabajo educativo con el medio que rodea al estudiante.</a:t>
            </a:r>
          </a:p>
        </p:txBody>
      </p:sp>
      <p:sp>
        <p:nvSpPr>
          <p:cNvPr id="268292" name="AutoShape 4">
            <a:hlinkClick r:id="rId2" action="ppaction://hlinksldjump" highlightClick="1"/>
          </p:cNvPr>
          <p:cNvSpPr>
            <a:spLocks noChangeArrowheads="1"/>
          </p:cNvSpPr>
          <p:nvPr/>
        </p:nvSpPr>
        <p:spPr bwMode="auto">
          <a:xfrm>
            <a:off x="7019925" y="5300663"/>
            <a:ext cx="792163"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914400"/>
            <a:ext cx="7620000" cy="5562600"/>
          </a:xfrm>
        </p:spPr>
        <p:txBody>
          <a:bodyPr/>
          <a:lstStyle/>
          <a:p>
            <a:pPr algn="just"/>
            <a:r>
              <a:rPr lang="es-MX" sz="2000" b="1">
                <a:latin typeface="Arial Unicode MS" pitchFamily="34" charset="-128"/>
                <a:ea typeface="Arial Unicode MS" pitchFamily="34" charset="-128"/>
                <a:cs typeface="Arial Unicode MS" pitchFamily="34" charset="-128"/>
              </a:rPr>
              <a:t> </a:t>
            </a:r>
            <a:r>
              <a:rPr lang="es-ES" sz="2000">
                <a:latin typeface="Arial Unicode MS" pitchFamily="34" charset="-128"/>
                <a:ea typeface="Arial Unicode MS" pitchFamily="34" charset="-128"/>
                <a:cs typeface="Arial Unicode MS" pitchFamily="34" charset="-128"/>
              </a:rPr>
              <a:t/>
            </a:r>
            <a:br>
              <a:rPr lang="es-ES" sz="2000">
                <a:latin typeface="Arial Unicode MS" pitchFamily="34" charset="-128"/>
                <a:ea typeface="Arial Unicode MS" pitchFamily="34" charset="-128"/>
                <a:cs typeface="Arial Unicode MS" pitchFamily="34" charset="-128"/>
              </a:rPr>
            </a:br>
            <a:r>
              <a:rPr lang="es-MX" sz="2000">
                <a:latin typeface="Arial Unicode MS" pitchFamily="34" charset="-128"/>
                <a:ea typeface="Arial Unicode MS" pitchFamily="34" charset="-128"/>
                <a:cs typeface="Arial Unicode MS" pitchFamily="34" charset="-128"/>
              </a:rPr>
              <a:t> </a:t>
            </a:r>
            <a:r>
              <a:rPr lang="es-ES" sz="2000">
                <a:latin typeface="Arial Unicode MS" pitchFamily="34" charset="-128"/>
                <a:ea typeface="Arial Unicode MS" pitchFamily="34" charset="-128"/>
                <a:cs typeface="Arial Unicode MS" pitchFamily="34" charset="-128"/>
              </a:rPr>
              <a:t/>
            </a:r>
            <a:br>
              <a:rPr lang="es-ES" sz="2000">
                <a:latin typeface="Arial Unicode MS" pitchFamily="34" charset="-128"/>
                <a:ea typeface="Arial Unicode MS" pitchFamily="34" charset="-128"/>
                <a:cs typeface="Arial Unicode MS" pitchFamily="34" charset="-128"/>
              </a:rPr>
            </a:br>
            <a:r>
              <a:rPr lang="es-MX" sz="2000"/>
              <a:t>La actividad del Consejero Académico reglamentada en la ESPOL, no se  realiza en todas las unidades con la intensidad que la importancia amerita. Es necesario, dar un impulso con base científica que permita que esta labor adquiera una mayor participación del profesorado con la finalidad de mejorar el producto estudiante, en el proceso docente-educativo. El Tema de Tesis propuesto “Labores del Profesor Consejero Académico-Profesional, Tareas y Responsabilidades”, pretende cubrir la insuficiencia que se tiene en la actividad de consejeria. A</a:t>
            </a:r>
            <a:r>
              <a:rPr lang="es-ES" sz="2000"/>
              <a:t>l introducir el componente de lo “profesional” del consejero, destacamos la importancia de que los estudiantes tengan una idea cabal de la profesión en que se prepara y trata de obtener un título que le permita ejercer legalmente la profesión elegida. </a:t>
            </a:r>
            <a:r>
              <a:rPr lang="es-MX" sz="2000"/>
              <a:t>El trabajo realizado propone una estrategia para implementar un Sistema de Consejería Académica-Profesional en la Carrera de Ingeniería Civil de la ESPOL.</a:t>
            </a:r>
            <a:endParaRPr lang="es-ES" sz="2000"/>
          </a:p>
        </p:txBody>
      </p:sp>
      <p:sp>
        <p:nvSpPr>
          <p:cNvPr id="9219" name="Text Box 3"/>
          <p:cNvSpPr txBox="1">
            <a:spLocks noChangeArrowheads="1"/>
          </p:cNvSpPr>
          <p:nvPr/>
        </p:nvSpPr>
        <p:spPr bwMode="auto">
          <a:xfrm>
            <a:off x="1219200" y="685800"/>
            <a:ext cx="7315200" cy="1552575"/>
          </a:xfrm>
          <a:prstGeom prst="rect">
            <a:avLst/>
          </a:prstGeom>
          <a:noFill/>
          <a:ln w="9525">
            <a:noFill/>
            <a:miter lim="800000"/>
            <a:headEnd/>
            <a:tailEnd/>
          </a:ln>
          <a:effectLst/>
        </p:spPr>
        <p:txBody>
          <a:bodyPr>
            <a:spAutoFit/>
          </a:bodyPr>
          <a:lstStyle/>
          <a:p>
            <a:pPr algn="ctr">
              <a:spcBef>
                <a:spcPct val="50000"/>
              </a:spcBef>
            </a:pPr>
            <a:endParaRPr lang="es-MX" b="1">
              <a:latin typeface="Arial Unicode MS" pitchFamily="34" charset="-128"/>
              <a:ea typeface="Arial Unicode MS" pitchFamily="34" charset="-128"/>
              <a:cs typeface="Arial Unicode MS" pitchFamily="34" charset="-128"/>
            </a:endParaRPr>
          </a:p>
          <a:p>
            <a:pPr algn="ctr">
              <a:spcBef>
                <a:spcPct val="50000"/>
              </a:spcBef>
            </a:pPr>
            <a:r>
              <a:rPr lang="es-MX" b="1">
                <a:latin typeface="Arial Unicode MS" pitchFamily="34" charset="-128"/>
                <a:ea typeface="Arial Unicode MS" pitchFamily="34" charset="-128"/>
                <a:cs typeface="Arial Unicode MS" pitchFamily="34" charset="-128"/>
              </a:rPr>
              <a:t>RESUMEN</a:t>
            </a:r>
            <a:endParaRPr lang="es-ES">
              <a:latin typeface="Arial Unicode MS" pitchFamily="34" charset="-128"/>
              <a:ea typeface="Arial Unicode MS" pitchFamily="34" charset="-128"/>
              <a:cs typeface="Arial Unicode MS" pitchFamily="34" charset="-128"/>
            </a:endParaRPr>
          </a:p>
          <a:p>
            <a:pPr>
              <a:spcBef>
                <a:spcPct val="50000"/>
              </a:spcBef>
            </a:pPr>
            <a:endParaRPr lang="es-ES"/>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187450" y="2852738"/>
            <a:ext cx="7620000" cy="1143000"/>
          </a:xfrm>
        </p:spPr>
        <p:txBody>
          <a:bodyPr/>
          <a:lstStyle/>
          <a:p>
            <a:pPr algn="just"/>
            <a:r>
              <a:rPr lang="es-MX" sz="2400"/>
              <a:t>Estas formas de organización requieren de vías para influir positivamente en la formación de los estudiantes, de ahí la importancia de los métodos de trabajo educativo. Los métodos de educación contienen todos los medios y vías del trabajo pedagógico y/o andragógico mediante los cuales se aporta al logro de los objetivos  de la formación integral del estudiante, en correspondencia con el fin y los objetivos de la educación y la sociedad a la que pertenecemos.</a:t>
            </a:r>
          </a:p>
        </p:txBody>
      </p:sp>
      <p:sp>
        <p:nvSpPr>
          <p:cNvPr id="269316" name="AutoShape 4">
            <a:hlinkClick r:id="rId2" action="ppaction://hlinksldjump" highlightClick="1"/>
          </p:cNvPr>
          <p:cNvSpPr>
            <a:spLocks noChangeArrowheads="1"/>
          </p:cNvSpPr>
          <p:nvPr/>
        </p:nvSpPr>
        <p:spPr bwMode="auto">
          <a:xfrm>
            <a:off x="7596188" y="4724400"/>
            <a:ext cx="792162" cy="865188"/>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116013" y="3068638"/>
            <a:ext cx="7620000" cy="1143000"/>
          </a:xfrm>
        </p:spPr>
        <p:txBody>
          <a:bodyPr/>
          <a:lstStyle/>
          <a:p>
            <a:pPr algn="just"/>
            <a:r>
              <a:rPr lang="es-MX" sz="2000"/>
              <a:t>Entre los métodos educativos fundamentales que puede utilizar el p.c.a-p., están los que se pueden agrupar de la forma siguiente: los dirigidos a actuar sobre la conciencia y los métodos de educación por medio de la actividad práctica. Además, los métodos complementarios de estimulación pedagógica y/o andragógica. El primer grupo incluye como método fundamental la persuasión que tiene como sus principales procedimientos las charlas éticas y las conferencias, los debates, la información política, los murales, los encuentros con personalidades, entre otros. El otro grupo de métodos es el de la educación a través de la actividad práctica de los educandos. Estos métodos constituyen acciones encaminadas a la utilización eficaz de distintas actividades prácticas para educar la conciencia y propiciar conductas adecuadas, estimulan la realización de proyectos útiles y de posible aplicación. Un aspecto importante en la aplicación de estos métodos es el emitir informes, que permitan analizar y evaluar los resultados. </a:t>
            </a:r>
          </a:p>
        </p:txBody>
      </p:sp>
      <p:sp>
        <p:nvSpPr>
          <p:cNvPr id="270340" name="AutoShape 4">
            <a:hlinkClick r:id="rId2" action="ppaction://hlinksldjump" highlightClick="1"/>
          </p:cNvPr>
          <p:cNvSpPr>
            <a:spLocks noChangeArrowheads="1"/>
          </p:cNvSpPr>
          <p:nvPr/>
        </p:nvSpPr>
        <p:spPr bwMode="auto">
          <a:xfrm>
            <a:off x="6227763" y="5734050"/>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042988" y="2924175"/>
            <a:ext cx="7620000" cy="1143000"/>
          </a:xfrm>
        </p:spPr>
        <p:txBody>
          <a:bodyPr/>
          <a:lstStyle/>
          <a:p>
            <a:pPr algn="just"/>
            <a:r>
              <a:rPr lang="es-MX" sz="2000"/>
              <a:t>También, la definición profesional de los estudiantes no se puede separar del proceso integral de su desarrollo, al respecto, el Dr. Fernando González Rey, ref. 5., dice, “...la definición profesional del joven se expresa en una configuración subjetiva cuya representación responde a una profesión concreta, sobre la cual el joven se orienta conscientemente”. Además, “..., como última etapa del desarrollo de la motivación profesional, hemos señalado la de reafirmación profesional, que se produce a lo largo del estudio de la profesión y durante los primeros años de su desempeño. La reafirmación profesional es el proceso culminante de la configuración de la identidad profesional. En la etapa de reafirmación profesional, el joven no solo experimenta motivación profesional,  sino  que   permanentemente   se   expresa   a   través  de  su profesión en situaciones diversas de su vida cotidiana, experimentando en relación con su profesión, vivencias de realización, reconocimiento y seguridad personal. Este es el momento culminante de su identidad profesional. La identidad profesional, como todo proceso parcial de configuración de la identidad personal, es un proceso inseparable de esta que muchas veces funge como uno de sus pilares esenciales”. </a:t>
            </a:r>
          </a:p>
        </p:txBody>
      </p:sp>
      <p:sp>
        <p:nvSpPr>
          <p:cNvPr id="271364" name="AutoShape 4">
            <a:hlinkClick r:id="rId2" action="ppaction://hlinksldjump" highlightClick="1"/>
          </p:cNvPr>
          <p:cNvSpPr>
            <a:spLocks noChangeArrowheads="1"/>
          </p:cNvSpPr>
          <p:nvPr/>
        </p:nvSpPr>
        <p:spPr bwMode="auto">
          <a:xfrm>
            <a:off x="4500563" y="6092825"/>
            <a:ext cx="503237" cy="4318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42988" y="2924175"/>
            <a:ext cx="7620000" cy="1143000"/>
          </a:xfrm>
        </p:spPr>
        <p:txBody>
          <a:bodyPr/>
          <a:lstStyle/>
          <a:p>
            <a:pPr algn="just"/>
            <a:r>
              <a:rPr lang="es-MX" sz="2400" b="1"/>
              <a:t>La experiencia de avanzada demuestra que el éxito del trabajo educativo no radica en el uso acertado de métodos y procedimientos aislados, sino en el conjunto de métodos y procedimientos y formas que reflejan el contenido fundamental de la educación.</a:t>
            </a:r>
            <a:br>
              <a:rPr lang="es-MX" sz="2400" b="1"/>
            </a:br>
            <a:r>
              <a:rPr lang="es-MX" sz="2400"/>
              <a:t/>
            </a:r>
            <a:br>
              <a:rPr lang="es-MX" sz="2400"/>
            </a:br>
            <a:r>
              <a:rPr lang="es-MX" sz="2400"/>
              <a:t>La persuasión, el ejemplo y la exigencia deben formar una trilogía inseparable: la persuasión por medio de la palabra, la información y la explicación argumentada; el ejemplo, en la actuación del educador en cada instante y en cada lugar de la vida universitaria y la exigencia con el mismo rigor y sistematización por parte de todos los profesores. Según Makarenko, no hay personalidad en formación que se resista a esta trilogía. Enrique José Varona sintetizo magistralmente esta concepción cuando dijo, refiriéndose a la tarea del profesor: “Educar con la palabra, educar con la pluma, educar con la acción”.</a:t>
            </a:r>
          </a:p>
        </p:txBody>
      </p:sp>
      <p:sp>
        <p:nvSpPr>
          <p:cNvPr id="272388" name="AutoShape 4">
            <a:hlinkClick r:id="rId2" action="ppaction://hlinksldjump" highlightClick="1"/>
          </p:cNvPr>
          <p:cNvSpPr>
            <a:spLocks noChangeArrowheads="1"/>
          </p:cNvSpPr>
          <p:nvPr/>
        </p:nvSpPr>
        <p:spPr bwMode="auto">
          <a:xfrm>
            <a:off x="4140200" y="6237288"/>
            <a:ext cx="360363" cy="2873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116013" y="3068638"/>
            <a:ext cx="7620000" cy="1143000"/>
          </a:xfrm>
        </p:spPr>
        <p:txBody>
          <a:bodyPr/>
          <a:lstStyle/>
          <a:p>
            <a:pPr algn="just"/>
            <a:r>
              <a:rPr lang="es-MX" sz="2400"/>
              <a:t>El profesor Carlos M. Álvarez de Zayas, ref. 1., menciona </a:t>
            </a:r>
            <a:r>
              <a:rPr lang="es-MX" sz="2400" b="1"/>
              <a:t>“La Educación es el proceso y el resultado cuya función es la de formar al hombre para la vida, de &lt;templar el alma para la vida&gt;, en toda su complejidad”. </a:t>
            </a:r>
            <a:r>
              <a:rPr lang="es-MX" sz="2400"/>
              <a:t>  </a:t>
            </a:r>
            <a:br>
              <a:rPr lang="es-MX" sz="2400"/>
            </a:br>
            <a:r>
              <a:rPr lang="es-MX" sz="2400"/>
              <a:t>  </a:t>
            </a:r>
            <a:r>
              <a:rPr lang="es-MX" sz="2400" b="1"/>
              <a:t/>
            </a:r>
            <a:br>
              <a:rPr lang="es-MX" sz="2400" b="1"/>
            </a:br>
            <a:r>
              <a:rPr lang="es-MX" sz="2400" b="1"/>
              <a:t>El p.c.a-p., y el profesor deben conocer cabalmente los diferentes métodos y procedimientos que se pueden utilizar para ejecutar las tareas que se propongan, pues constituyen la esencia de cómo se debe ejercitar esta importante labor.</a:t>
            </a:r>
            <a:r>
              <a:rPr lang="es-MX" sz="2400"/>
              <a:t> </a:t>
            </a:r>
          </a:p>
        </p:txBody>
      </p:sp>
      <p:sp>
        <p:nvSpPr>
          <p:cNvPr id="273412" name="AutoShape 4">
            <a:hlinkClick r:id="rId2" action="ppaction://hlinksldjump" highlightClick="1"/>
          </p:cNvPr>
          <p:cNvSpPr>
            <a:spLocks noChangeArrowheads="1"/>
          </p:cNvSpPr>
          <p:nvPr/>
        </p:nvSpPr>
        <p:spPr bwMode="auto">
          <a:xfrm>
            <a:off x="4067175" y="5157788"/>
            <a:ext cx="720725"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ph type="title"/>
          </p:nvPr>
        </p:nvPicPr>
        <p:blipFill>
          <a:blip r:embed="rId2"/>
          <a:srcRect/>
          <a:stretch>
            <a:fillRect/>
          </a:stretch>
        </p:blipFill>
        <p:spPr>
          <a:xfrm>
            <a:off x="1042988" y="1125538"/>
            <a:ext cx="7667625" cy="4310062"/>
          </a:xfrm>
          <a:noFill/>
          <a:ln/>
        </p:spPr>
      </p:pic>
      <p:sp>
        <p:nvSpPr>
          <p:cNvPr id="274437" name="AutoShape 5">
            <a:hlinkClick r:id="rId3" action="ppaction://hlinkfile" highlightClick="1"/>
          </p:cNvPr>
          <p:cNvSpPr>
            <a:spLocks noChangeArrowheads="1"/>
          </p:cNvSpPr>
          <p:nvPr/>
        </p:nvSpPr>
        <p:spPr bwMode="auto">
          <a:xfrm>
            <a:off x="7885113" y="908050"/>
            <a:ext cx="719137" cy="720725"/>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74438" name="AutoShape 6">
            <a:hlinkClick r:id="" action="ppaction://hlinkshowjump?jump=lastslideviewed" highlightClick="1"/>
          </p:cNvPr>
          <p:cNvSpPr>
            <a:spLocks noChangeArrowheads="1"/>
          </p:cNvSpPr>
          <p:nvPr/>
        </p:nvSpPr>
        <p:spPr bwMode="auto">
          <a:xfrm>
            <a:off x="7812088" y="5300663"/>
            <a:ext cx="792162" cy="649287"/>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042988" y="2708275"/>
            <a:ext cx="7620000" cy="1143000"/>
          </a:xfrm>
        </p:spPr>
        <p:txBody>
          <a:bodyPr/>
          <a:lstStyle/>
          <a:p>
            <a:pPr algn="just"/>
            <a:r>
              <a:rPr lang="es-MX" sz="2400"/>
              <a:t>Al respecto se tiene:</a:t>
            </a:r>
            <a:br>
              <a:rPr lang="es-MX" sz="2400"/>
            </a:br>
            <a:r>
              <a:rPr lang="es-ES" sz="2400"/>
              <a:t/>
            </a:r>
            <a:br>
              <a:rPr lang="es-ES" sz="2400"/>
            </a:br>
            <a:r>
              <a:rPr lang="es-ES" sz="2400"/>
              <a:t>Considerando que la </a:t>
            </a:r>
            <a:r>
              <a:rPr lang="es-ES" sz="2400" b="1"/>
              <a:t>Cooperación Técnica Internacional </a:t>
            </a:r>
            <a:r>
              <a:rPr lang="es-ES" sz="2400"/>
              <a:t>es una vía adecuada para Capacitar al Personal Docente, que es un Profesor a Tiempo Completo de Educación Superior, para ejercer la labor de Profesor Consejero Académico-Profesional, se propone establecer un convenio con alguna Institución de Cultura Superior del extranjero.</a:t>
            </a:r>
            <a:br>
              <a:rPr lang="es-ES" sz="2400"/>
            </a:br>
            <a:r>
              <a:rPr lang="es-ES" sz="2400"/>
              <a:t/>
            </a:r>
            <a:br>
              <a:rPr lang="es-ES" sz="2400"/>
            </a:br>
            <a:r>
              <a:rPr lang="es-ES" sz="2400"/>
              <a:t>Para poder llevar a efecto la Cooperación Técnica Internacional adecuadamente, consideramos que se debe realizar el siguiente proceso: </a:t>
            </a:r>
            <a:endParaRPr lang="es-MX" sz="2400"/>
          </a:p>
        </p:txBody>
      </p:sp>
      <p:sp>
        <p:nvSpPr>
          <p:cNvPr id="275460" name="AutoShape 4">
            <a:hlinkClick r:id="rId2" action="ppaction://hlinksldjump" highlightClick="1"/>
          </p:cNvPr>
          <p:cNvSpPr>
            <a:spLocks noChangeArrowheads="1"/>
          </p:cNvSpPr>
          <p:nvPr/>
        </p:nvSpPr>
        <p:spPr bwMode="auto">
          <a:xfrm>
            <a:off x="5219700" y="5157788"/>
            <a:ext cx="792163" cy="8636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042988" y="2997200"/>
            <a:ext cx="7620000" cy="1143000"/>
          </a:xfrm>
        </p:spPr>
        <p:txBody>
          <a:bodyPr/>
          <a:lstStyle/>
          <a:p>
            <a:pPr algn="just"/>
            <a:r>
              <a:rPr lang="es-ES" sz="2400" b="1"/>
              <a:t>DIAGNÓSTICO, por medio del Análisis FODA.</a:t>
            </a:r>
            <a:br>
              <a:rPr lang="es-ES" sz="2400" b="1"/>
            </a:br>
            <a:r>
              <a:rPr lang="es-ES" sz="2400" b="1"/>
              <a:t/>
            </a:r>
            <a:br>
              <a:rPr lang="es-ES" sz="2400" b="1"/>
            </a:br>
            <a:r>
              <a:rPr lang="es-ES" sz="2400" b="1"/>
              <a:t>F</a:t>
            </a:r>
            <a:r>
              <a:rPr lang="es-ES" sz="2400"/>
              <a:t>ORTALEZAS.-  a) Tener implementado la actividad de Consejería Académica-Profesional en la ESPOL.  b) Poder contar, de ser necesario, con el número suficiente de profesores a tiempo completo.  c) Rubro de recursos para capacitación.</a:t>
            </a:r>
            <a:r>
              <a:rPr lang="es-ES" sz="2400" b="1"/>
              <a:t/>
            </a:r>
            <a:br>
              <a:rPr lang="es-ES" sz="2400" b="1"/>
            </a:br>
            <a:r>
              <a:rPr lang="es-ES" sz="2400" b="1"/>
              <a:t/>
            </a:r>
            <a:br>
              <a:rPr lang="es-ES" sz="2400" b="1"/>
            </a:br>
            <a:r>
              <a:rPr lang="es-ES" sz="2400" b="1"/>
              <a:t>O</a:t>
            </a:r>
            <a:r>
              <a:rPr lang="es-ES" sz="2400"/>
              <a:t>PORTUNIDADES.-  a) El poder ser los pioneros en realizar programas de capacitación para la actividad de </a:t>
            </a:r>
            <a:r>
              <a:rPr lang="es-MX" sz="2400"/>
              <a:t>p.c.a-p.</a:t>
            </a:r>
            <a:r>
              <a:rPr lang="es-ES" sz="2400"/>
              <a:t>, en la ciudad y en país.  b) Captar profesores, que requieran capacitarse, de otras instituciones que permita ayudar al financiamiento del convenio.</a:t>
            </a:r>
            <a:endParaRPr lang="es-MX" sz="2400"/>
          </a:p>
        </p:txBody>
      </p:sp>
      <p:sp>
        <p:nvSpPr>
          <p:cNvPr id="276484" name="AutoShape 4">
            <a:hlinkClick r:id="rId2" action="ppaction://hlinksldjump" highlightClick="1"/>
          </p:cNvPr>
          <p:cNvSpPr>
            <a:spLocks noChangeArrowheads="1"/>
          </p:cNvSpPr>
          <p:nvPr/>
        </p:nvSpPr>
        <p:spPr bwMode="auto">
          <a:xfrm>
            <a:off x="6443663" y="5589588"/>
            <a:ext cx="865187"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Rectangle 7"/>
          <p:cNvSpPr>
            <a:spLocks noGrp="1" noChangeArrowheads="1"/>
          </p:cNvSpPr>
          <p:nvPr>
            <p:ph type="title"/>
          </p:nvPr>
        </p:nvSpPr>
        <p:spPr>
          <a:xfrm>
            <a:off x="1042988" y="3284538"/>
            <a:ext cx="7620000" cy="1143000"/>
          </a:xfrm>
        </p:spPr>
        <p:txBody>
          <a:bodyPr/>
          <a:lstStyle/>
          <a:p>
            <a:pPr algn="just"/>
            <a:r>
              <a:rPr lang="es-ES" sz="2400" b="1"/>
              <a:t>D</a:t>
            </a:r>
            <a:r>
              <a:rPr lang="es-ES" sz="2400"/>
              <a:t>EBILIDADES.-  a) No contar con profesores capacitados para ejercer esta labor y la necesidad de capacitar en esta actividad a los profesores para dar asesoría a los estudiantes.  c) La necesidad de disponer de recursos luego que los profesores ya formados inicien su labor.</a:t>
            </a:r>
            <a:br>
              <a:rPr lang="es-ES" sz="2400"/>
            </a:br>
            <a:r>
              <a:rPr lang="es-ES" sz="2400" b="1"/>
              <a:t/>
            </a:r>
            <a:br>
              <a:rPr lang="es-ES" sz="2400" b="1"/>
            </a:br>
            <a:r>
              <a:rPr lang="es-ES" sz="2400" b="1"/>
              <a:t>A</a:t>
            </a:r>
            <a:r>
              <a:rPr lang="es-ES" sz="2400"/>
              <a:t>MENAZAS.-  a) Debido a la inestabilidad económica del país, que incide en los recursos disponibles para las Instituciones de Cultura Superior, no sea posible cumplir con el programa de capacitación.  b) No disponibilidad de los profesores que reúnan los requisitos para poder seguir el programa de capacitación.</a:t>
            </a:r>
            <a:endParaRPr lang="es-MX" sz="2400"/>
          </a:p>
        </p:txBody>
      </p:sp>
      <p:sp>
        <p:nvSpPr>
          <p:cNvPr id="242696" name="AutoShape 8">
            <a:hlinkClick r:id="rId2" action="ppaction://hlinksldjump" highlightClick="1"/>
          </p:cNvPr>
          <p:cNvSpPr>
            <a:spLocks noChangeArrowheads="1"/>
          </p:cNvSpPr>
          <p:nvPr/>
        </p:nvSpPr>
        <p:spPr bwMode="auto">
          <a:xfrm>
            <a:off x="4716463" y="5734050"/>
            <a:ext cx="792162"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title"/>
          </p:nvPr>
        </p:nvSpPr>
        <p:spPr>
          <a:xfrm>
            <a:off x="1042988" y="2924175"/>
            <a:ext cx="7620000" cy="1143000"/>
          </a:xfrm>
        </p:spPr>
        <p:txBody>
          <a:bodyPr/>
          <a:lstStyle/>
          <a:p>
            <a:pPr algn="just"/>
            <a:r>
              <a:rPr lang="es-ES" sz="2400" b="1"/>
              <a:t>TIEMPO DE DURACIÓN DEL PROGRAMA DE CAPACITACIÓN.</a:t>
            </a:r>
            <a:r>
              <a:rPr lang="es-ES" sz="2400"/>
              <a:t/>
            </a:r>
            <a:br>
              <a:rPr lang="es-ES" sz="2400"/>
            </a:br>
            <a:r>
              <a:rPr lang="es-ES" sz="2400"/>
              <a:t/>
            </a:r>
            <a:br>
              <a:rPr lang="es-ES" sz="2400"/>
            </a:br>
            <a:r>
              <a:rPr lang="es-ES" sz="2400"/>
              <a:t>El tiempo de la Cooperación Técnica Internacional sería el que dure un Diplomado de Consejería Académica-Profesional, considerando que se requiere un diplomado para la formación del p.c.a-p.</a:t>
            </a:r>
            <a:br>
              <a:rPr lang="es-ES" sz="2400"/>
            </a:br>
            <a:r>
              <a:rPr lang="es-ES" sz="2400"/>
              <a:t> </a:t>
            </a:r>
            <a:br>
              <a:rPr lang="es-ES" sz="2400"/>
            </a:br>
            <a:r>
              <a:rPr lang="es-ES" sz="2400"/>
              <a:t>El diplomado propuesto estaría conformado por cinco módulos de sesenta horas cada uno. La propuesta de los módulos considerados, orientados al trabajo de </a:t>
            </a:r>
            <a:r>
              <a:rPr lang="es-MX" sz="2400"/>
              <a:t>p.c.a-p.,</a:t>
            </a:r>
            <a:r>
              <a:rPr lang="es-ES" sz="2400"/>
              <a:t> resulta de los cursos tomados en la maestría y los seminarios-talleres asistidos y aprobados por nosotros, excepto el módulo de Consejería Académica-Profesional que es la razón misma del tema de tesis.  Los módulos a dictarse serian:</a:t>
            </a:r>
            <a:endParaRPr lang="es-MX" sz="2400"/>
          </a:p>
        </p:txBody>
      </p:sp>
      <p:sp>
        <p:nvSpPr>
          <p:cNvPr id="277509" name="AutoShape 5">
            <a:hlinkClick r:id="rId2" action="ppaction://hlinksldjump" highlightClick="1"/>
          </p:cNvPr>
          <p:cNvSpPr>
            <a:spLocks noChangeArrowheads="1"/>
          </p:cNvSpPr>
          <p:nvPr/>
        </p:nvSpPr>
        <p:spPr bwMode="auto">
          <a:xfrm>
            <a:off x="2268538" y="6092825"/>
            <a:ext cx="719137" cy="5048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2988" y="685800"/>
            <a:ext cx="7620000" cy="6172200"/>
          </a:xfrm>
        </p:spPr>
        <p:txBody>
          <a:bodyPr/>
          <a:lstStyle/>
          <a:p>
            <a:pPr algn="just"/>
            <a:r>
              <a:rPr lang="es-MX" sz="1800"/>
              <a:t>El tema propuesto da origen a: </a:t>
            </a:r>
            <a:r>
              <a:rPr lang="es-ES" sz="1800" b="1"/>
              <a:t>Definición del Problema Científico: </a:t>
            </a:r>
            <a:r>
              <a:rPr lang="es-ES" sz="1800"/>
              <a:t>“Insuficiencias en la Labor de Asesoramiento del Profesor Consejero Académico-Profesional”. Con el </a:t>
            </a:r>
            <a:r>
              <a:rPr lang="es-ES" sz="1800" b="1"/>
              <a:t>Objeto: </a:t>
            </a:r>
            <a:r>
              <a:rPr lang="es-ES" sz="1800"/>
              <a:t>“Proceso de Capacitación del Profesor Consejero Académico-Profesional”. El</a:t>
            </a:r>
            <a:r>
              <a:rPr lang="es-ES" sz="1800" b="1"/>
              <a:t> Objetivo: </a:t>
            </a:r>
            <a:r>
              <a:rPr lang="es-ES" sz="1800"/>
              <a:t>“Elaborar una Estrategia que Posibilite Desarrollar la Labor del Profesor Consejero Académico-Profesional en el Proceso de Formación de los Estudiantes de la Carrera de Ingeniería Civil de la Escuela Superior Politécnica del Litoral”. En un</a:t>
            </a:r>
            <a:r>
              <a:rPr lang="es-ES" sz="1800" b="1"/>
              <a:t> Campo de Acción: </a:t>
            </a:r>
            <a:r>
              <a:rPr lang="es-ES" sz="1800"/>
              <a:t>“Asesoria Pedagógica y/o Andragógica del Profesor Consejero Académico-Profesional Durante el Proceso Docente-Educativo de los Estudiantes de Ingeniería Civil”. Y la</a:t>
            </a:r>
            <a:r>
              <a:rPr lang="es-ES" sz="1800" b="1"/>
              <a:t> Idea a Defender: </a:t>
            </a:r>
            <a:r>
              <a:rPr lang="es-ES" sz="1800"/>
              <a:t>“El Análisis de la Experiencia y Documentación de la ESPOL, así como de otras Instituciones de Cultura Superior, Consulta a Expertos, Permitirá la Elaboración de una Estrategia para Desarrollar  la Labor del Profesor Consejero Académico-Profesional, que Posibilite en los Estudiantes de la Carrera de Ingeniería Civil una Mejor Formación Académica y una Mayor Preparación para el Ejercicio de su Profesión”.</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7" name="Picture 5"/>
          <p:cNvPicPr>
            <a:picLocks noChangeAspect="1" noChangeArrowheads="1"/>
          </p:cNvPicPr>
          <p:nvPr>
            <p:ph type="title"/>
          </p:nvPr>
        </p:nvPicPr>
        <p:blipFill>
          <a:blip r:embed="rId2"/>
          <a:srcRect/>
          <a:stretch>
            <a:fillRect/>
          </a:stretch>
        </p:blipFill>
        <p:spPr>
          <a:xfrm>
            <a:off x="1619250" y="836613"/>
            <a:ext cx="6408738" cy="5202237"/>
          </a:xfrm>
          <a:noFill/>
          <a:ln/>
        </p:spPr>
      </p:pic>
      <p:sp>
        <p:nvSpPr>
          <p:cNvPr id="279558" name="AutoShape 6">
            <a:hlinkClick r:id="rId3" action="ppaction://hlinksldjump" highlightClick="1"/>
          </p:cNvPr>
          <p:cNvSpPr>
            <a:spLocks noChangeArrowheads="1"/>
          </p:cNvSpPr>
          <p:nvPr/>
        </p:nvSpPr>
        <p:spPr bwMode="auto">
          <a:xfrm>
            <a:off x="7308850" y="5661025"/>
            <a:ext cx="8636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a:xfrm>
            <a:off x="1042988" y="2781300"/>
            <a:ext cx="7620000" cy="1143000"/>
          </a:xfrm>
        </p:spPr>
        <p:txBody>
          <a:bodyPr/>
          <a:lstStyle/>
          <a:p>
            <a:pPr algn="just"/>
            <a:r>
              <a:rPr lang="es-ES" sz="2400" b="1"/>
              <a:t>VALIDACIÓN.</a:t>
            </a:r>
            <a:r>
              <a:rPr lang="es-ES" sz="2400"/>
              <a:t/>
            </a:r>
            <a:br>
              <a:rPr lang="es-ES" sz="2400"/>
            </a:br>
            <a:r>
              <a:rPr lang="es-ES" sz="2400"/>
              <a:t/>
            </a:r>
            <a:br>
              <a:rPr lang="es-ES" sz="2400"/>
            </a:br>
            <a:r>
              <a:rPr lang="es-ES" sz="2400"/>
              <a:t>Para validar el proyecto se requiere la participación de expertos que permitan mediante su criterio asegurar los resultados esperados. Luego, se procede a la aprobación y firma del Convenio de Cooperación Técnica Internacional por las instituciones participantes.</a:t>
            </a:r>
            <a:br>
              <a:rPr lang="es-ES" sz="2400"/>
            </a:br>
            <a:r>
              <a:rPr lang="es-ES" sz="2400"/>
              <a:t/>
            </a:r>
            <a:br>
              <a:rPr lang="es-ES" sz="2400"/>
            </a:br>
            <a:r>
              <a:rPr lang="es-ES" sz="2400"/>
              <a:t>Luego de firmado el convenio, se implementa el proyecto. Se evalúa el éxito de lo convenido, de acuerdo con la “reacción de los educandos”, “aprendizaje”, “comportamiento”, “resultados”. </a:t>
            </a:r>
            <a:endParaRPr lang="es-MX" sz="2400"/>
          </a:p>
        </p:txBody>
      </p:sp>
      <p:sp>
        <p:nvSpPr>
          <p:cNvPr id="281605" name="AutoShape 5">
            <a:hlinkClick r:id="rId2" action="ppaction://hlinksldjump" highlightClick="1"/>
          </p:cNvPr>
          <p:cNvSpPr>
            <a:spLocks noChangeArrowheads="1"/>
          </p:cNvSpPr>
          <p:nvPr/>
        </p:nvSpPr>
        <p:spPr bwMode="auto">
          <a:xfrm>
            <a:off x="5867400" y="5300663"/>
            <a:ext cx="865188" cy="7921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2" name="Rectangle 10"/>
          <p:cNvSpPr>
            <a:spLocks noGrp="1" noChangeArrowheads="1"/>
          </p:cNvSpPr>
          <p:nvPr>
            <p:ph type="title"/>
          </p:nvPr>
        </p:nvSpPr>
        <p:spPr>
          <a:xfrm>
            <a:off x="971550" y="2276475"/>
            <a:ext cx="7620000" cy="1143000"/>
          </a:xfrm>
        </p:spPr>
        <p:txBody>
          <a:bodyPr/>
          <a:lstStyle/>
          <a:p>
            <a:pPr algn="l"/>
            <a:r>
              <a:rPr lang="es-MX" sz="3200" b="1"/>
              <a:t>CAPÍTULO II</a:t>
            </a:r>
            <a:br>
              <a:rPr lang="es-MX" sz="3200" b="1"/>
            </a:br>
            <a:r>
              <a:rPr lang="es-MX" sz="2400" b="1"/>
              <a:t/>
            </a:r>
            <a:br>
              <a:rPr lang="es-MX" sz="2400" b="1"/>
            </a:br>
            <a:r>
              <a:rPr lang="es-MX" sz="2800" b="1"/>
              <a:t>FUNDAMENTACIÓN  DE  LA  PROPUESTA  PARA  EL  TRABAJO  DE  ASESORAMIENTO  DEL PROFESOR  CONSEJERO  ACADÉMICO-PROFESIONAL</a:t>
            </a: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3" name="Picture 5"/>
          <p:cNvPicPr>
            <a:picLocks noChangeAspect="1" noChangeArrowheads="1"/>
          </p:cNvPicPr>
          <p:nvPr>
            <p:ph type="title"/>
          </p:nvPr>
        </p:nvPicPr>
        <p:blipFill>
          <a:blip r:embed="rId2"/>
          <a:srcRect/>
          <a:stretch>
            <a:fillRect/>
          </a:stretch>
        </p:blipFill>
        <p:spPr>
          <a:xfrm>
            <a:off x="1258888" y="760413"/>
            <a:ext cx="6913562" cy="5611812"/>
          </a:xfrm>
          <a:noFill/>
          <a:ln/>
        </p:spPr>
      </p:pic>
      <p:sp>
        <p:nvSpPr>
          <p:cNvPr id="283654" name="AutoShape 6">
            <a:hlinkClick r:id="rId3" action="ppaction://hlinkfile" highlightClick="1"/>
          </p:cNvPr>
          <p:cNvSpPr>
            <a:spLocks noChangeArrowheads="1"/>
          </p:cNvSpPr>
          <p:nvPr/>
        </p:nvSpPr>
        <p:spPr bwMode="auto">
          <a:xfrm>
            <a:off x="7885113" y="549275"/>
            <a:ext cx="790575" cy="647700"/>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83655" name="AutoShape 7">
            <a:hlinkClick r:id="" action="ppaction://hlinkshowjump?jump=lastslideviewed" highlightClick="1"/>
          </p:cNvPr>
          <p:cNvSpPr>
            <a:spLocks noChangeArrowheads="1"/>
          </p:cNvSpPr>
          <p:nvPr/>
        </p:nvSpPr>
        <p:spPr bwMode="auto">
          <a:xfrm>
            <a:off x="8101013" y="5805488"/>
            <a:ext cx="574675" cy="6477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4"/>
          <p:cNvSpPr>
            <a:spLocks noGrp="1" noChangeArrowheads="1"/>
          </p:cNvSpPr>
          <p:nvPr>
            <p:ph type="title"/>
          </p:nvPr>
        </p:nvSpPr>
        <p:spPr>
          <a:xfrm>
            <a:off x="1042988" y="2852738"/>
            <a:ext cx="7620000" cy="1143000"/>
          </a:xfrm>
        </p:spPr>
        <p:txBody>
          <a:bodyPr/>
          <a:lstStyle/>
          <a:p>
            <a:pPr algn="just"/>
            <a:r>
              <a:rPr lang="es-MX" sz="2600" b="1"/>
              <a:t>Es un profesional que enfatizara en sus estudiantes el tener siempre presente los valores humanos, tales como: honestidad, tolerancia, justicia, respeto, paz, libertad, solidaridad, humildad, responsabilidad, laboriosidad, generosidad, perseverancia, bondad, agradecimiento, amistad, prudencia, fortaleza, lealtad, dignidad, espíritu crítico, trabajo en equipo, autoestima, capacitación permanente, respeto a la palabra empeñada, iniciativa, veracidad.</a:t>
            </a:r>
          </a:p>
        </p:txBody>
      </p:sp>
      <p:sp>
        <p:nvSpPr>
          <p:cNvPr id="285701" name="AutoShape 5">
            <a:hlinkClick r:id="rId2" action="ppaction://hlinksldjump" highlightClick="1"/>
          </p:cNvPr>
          <p:cNvSpPr>
            <a:spLocks noChangeArrowheads="1"/>
          </p:cNvSpPr>
          <p:nvPr/>
        </p:nvSpPr>
        <p:spPr bwMode="auto">
          <a:xfrm>
            <a:off x="7092950" y="5084763"/>
            <a:ext cx="863600" cy="8651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Rectangle 4"/>
          <p:cNvSpPr>
            <a:spLocks noGrp="1" noChangeArrowheads="1"/>
          </p:cNvSpPr>
          <p:nvPr>
            <p:ph type="title"/>
          </p:nvPr>
        </p:nvSpPr>
        <p:spPr>
          <a:xfrm>
            <a:off x="971550" y="2708275"/>
            <a:ext cx="7620000" cy="1143000"/>
          </a:xfrm>
        </p:spPr>
        <p:txBody>
          <a:bodyPr/>
          <a:lstStyle/>
          <a:p>
            <a:pPr algn="just"/>
            <a:r>
              <a:rPr lang="es-MX" sz="2400" b="1"/>
              <a:t>Es un docente investigador que tiene conocimientos suficientes de las ciencias.</a:t>
            </a:r>
            <a:r>
              <a:rPr lang="es-MX" sz="2400"/>
              <a:t> Ciencia es el conjunto organizado, sistemático, racional, verificable, de conocimientos relativos a una cosa o rama del saber. Las ciencias, son: Ciencias Formales o Ideales, que se ocupan de estudiar las relaciones entre los entes formales o simbólicos creados por ellas mismas; las ciencias formales típicas son la lógica y la matemática. Ciencias Fácticas, que estudian los hechos, su nombre mismo proviene de la voz latina Factum que significa &lt;lo que esta hecho, realizado&gt;, en oposición a lo Eidético, que significa &lt;lo que es sólo idea, no está realizado&gt;. Son fácticas todas las ciencias que estudian los hechos y fenómenos naturales: física, química, biología, astronomía, etc.; y lo son también las que estudian los hechos y fenómenos sociales: antropología, sociología, psicología, política, derecho, economía, etc.”. </a:t>
            </a:r>
          </a:p>
        </p:txBody>
      </p:sp>
      <p:sp>
        <p:nvSpPr>
          <p:cNvPr id="287749" name="AutoShape 5">
            <a:hlinkClick r:id="rId2" action="ppaction://hlinksldjump" highlightClick="1"/>
          </p:cNvPr>
          <p:cNvSpPr>
            <a:spLocks noChangeArrowheads="1"/>
          </p:cNvSpPr>
          <p:nvPr/>
        </p:nvSpPr>
        <p:spPr bwMode="auto">
          <a:xfrm>
            <a:off x="7235825" y="5805488"/>
            <a:ext cx="865188" cy="7191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7" name="Picture 5"/>
          <p:cNvPicPr>
            <a:picLocks noChangeAspect="1" noChangeArrowheads="1"/>
          </p:cNvPicPr>
          <p:nvPr>
            <p:ph type="title"/>
          </p:nvPr>
        </p:nvPicPr>
        <p:blipFill>
          <a:blip r:embed="rId2"/>
          <a:srcRect/>
          <a:stretch>
            <a:fillRect/>
          </a:stretch>
        </p:blipFill>
        <p:spPr>
          <a:xfrm>
            <a:off x="1258888" y="1628775"/>
            <a:ext cx="7272337" cy="3654425"/>
          </a:xfrm>
          <a:noFill/>
          <a:ln/>
        </p:spPr>
      </p:pic>
      <p:sp>
        <p:nvSpPr>
          <p:cNvPr id="289798" name="AutoShape 6">
            <a:hlinkClick r:id="rId3" action="ppaction://hlinksldjump" highlightClick="1"/>
          </p:cNvPr>
          <p:cNvSpPr>
            <a:spLocks noChangeArrowheads="1"/>
          </p:cNvSpPr>
          <p:nvPr/>
        </p:nvSpPr>
        <p:spPr bwMode="auto">
          <a:xfrm>
            <a:off x="4067175" y="5516563"/>
            <a:ext cx="792163" cy="6492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5" name="Picture 5"/>
          <p:cNvPicPr>
            <a:picLocks noChangeAspect="1" noChangeArrowheads="1"/>
          </p:cNvPicPr>
          <p:nvPr>
            <p:ph type="title"/>
          </p:nvPr>
        </p:nvPicPr>
        <p:blipFill>
          <a:blip r:embed="rId2"/>
          <a:srcRect/>
          <a:stretch>
            <a:fillRect/>
          </a:stretch>
        </p:blipFill>
        <p:spPr>
          <a:xfrm>
            <a:off x="1042988" y="1081088"/>
            <a:ext cx="7561262" cy="5192712"/>
          </a:xfrm>
          <a:noFill/>
          <a:ln/>
        </p:spPr>
      </p:pic>
      <p:sp>
        <p:nvSpPr>
          <p:cNvPr id="291846" name="AutoShape 6">
            <a:hlinkClick r:id="rId3" action="ppaction://hlinkfile" highlightClick="1"/>
          </p:cNvPr>
          <p:cNvSpPr>
            <a:spLocks noChangeArrowheads="1"/>
          </p:cNvSpPr>
          <p:nvPr/>
        </p:nvSpPr>
        <p:spPr bwMode="auto">
          <a:xfrm>
            <a:off x="7164388" y="692150"/>
            <a:ext cx="792162" cy="720725"/>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91847" name="AutoShape 7">
            <a:hlinkClick r:id="" action="ppaction://hlinkshowjump?jump=lastslideviewed" highlightClick="1"/>
          </p:cNvPr>
          <p:cNvSpPr>
            <a:spLocks noChangeArrowheads="1"/>
          </p:cNvSpPr>
          <p:nvPr/>
        </p:nvSpPr>
        <p:spPr bwMode="auto">
          <a:xfrm>
            <a:off x="7380288" y="5805488"/>
            <a:ext cx="863600" cy="6477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Rectangle 5"/>
          <p:cNvSpPr>
            <a:spLocks noGrp="1" noChangeArrowheads="1"/>
          </p:cNvSpPr>
          <p:nvPr>
            <p:ph type="title"/>
          </p:nvPr>
        </p:nvSpPr>
        <p:spPr>
          <a:xfrm>
            <a:off x="1116013" y="3213100"/>
            <a:ext cx="7620000" cy="1143000"/>
          </a:xfrm>
        </p:spPr>
        <p:txBody>
          <a:bodyPr/>
          <a:lstStyle/>
          <a:p>
            <a:pPr algn="just"/>
            <a:r>
              <a:rPr lang="es-MX" sz="2400" b="1"/>
              <a:t>Tutoreo, </a:t>
            </a:r>
            <a:r>
              <a:rPr lang="es-MX" sz="2400"/>
              <a:t>en el campo educativo: “..., se trata de orientar y ayudar a un alumno o pequeño grupos de alumnos principalmente en sus actividades relacionadas con el aprendizaje, ayudarles en la resolución de sus tareas y ofrecerles la facilitación para encontrar información de manera oportuna y rápida” (Ayala, 1998).</a:t>
            </a:r>
            <a:br>
              <a:rPr lang="es-MX" sz="2400"/>
            </a:br>
            <a:r>
              <a:rPr lang="es-MX" sz="2400" b="1"/>
              <a:t/>
            </a:r>
            <a:br>
              <a:rPr lang="es-MX" sz="2400" b="1"/>
            </a:br>
            <a:r>
              <a:rPr lang="es-MX" sz="2400" b="1"/>
              <a:t>Asesoría, </a:t>
            </a:r>
            <a:r>
              <a:rPr lang="es-MX" sz="2400"/>
              <a:t>en el campo educativo: “el concepto de asesoría puede tener diferentes niveles, desde la asesoría de un alumno que tiene dificultades para la comprensión de un tema de matemáticas, hasta la asesoría a un alumno que sufre la disyuntiva de la elección vocacional” (Ayala, 1998).</a:t>
            </a:r>
          </a:p>
        </p:txBody>
      </p:sp>
      <p:sp>
        <p:nvSpPr>
          <p:cNvPr id="244742" name="AutoShape 6">
            <a:hlinkClick r:id="rId2" action="ppaction://hlinksldjump" highlightClick="1"/>
          </p:cNvPr>
          <p:cNvSpPr>
            <a:spLocks noChangeArrowheads="1"/>
          </p:cNvSpPr>
          <p:nvPr/>
        </p:nvSpPr>
        <p:spPr bwMode="auto">
          <a:xfrm>
            <a:off x="7885113" y="6021388"/>
            <a:ext cx="790575" cy="5032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p:cNvSpPr>
            <a:spLocks noGrp="1" noChangeArrowheads="1"/>
          </p:cNvSpPr>
          <p:nvPr>
            <p:ph type="title"/>
          </p:nvPr>
        </p:nvSpPr>
        <p:spPr>
          <a:xfrm>
            <a:off x="1116013" y="2349500"/>
            <a:ext cx="7620000" cy="1143000"/>
          </a:xfrm>
        </p:spPr>
        <p:txBody>
          <a:bodyPr/>
          <a:lstStyle/>
          <a:p>
            <a:pPr algn="just"/>
            <a:r>
              <a:rPr lang="es-MX" sz="2400" b="1"/>
              <a:t>Consejería, </a:t>
            </a:r>
            <a:r>
              <a:rPr lang="es-MX" sz="2400"/>
              <a:t>en el campo educativo: “... un amplio repertorio de procedimientos que incluyen los consejos, el estímulo, el suministro de información ...” (Shetzer, B. 1972).</a:t>
            </a:r>
            <a:br>
              <a:rPr lang="es-MX" sz="2400"/>
            </a:br>
            <a:r>
              <a:rPr lang="es-MX" sz="2400"/>
              <a:t> </a:t>
            </a:r>
            <a:br>
              <a:rPr lang="es-MX" sz="2400"/>
            </a:br>
            <a:r>
              <a:rPr lang="es-MX" sz="2400"/>
              <a:t>Intercambiar ideas y opiniones es fundamental en la consejería., el proceso está relacionado con el cambio y el desarrollo, sin que el consejero intente cambiar al alumno. “Es el sujeto quien busca el cambio y el desarrollo en su interior y el papel del consejero es ayudar a dicho cambio sin quitarle la dirección al sujeto, sino haciendo que pueda aclarar metas y sentimientos hasta que sea capaz de tomar con seguridad y confianza la autodirección” (Hansen et al, 1986). </a:t>
            </a:r>
          </a:p>
        </p:txBody>
      </p:sp>
      <p:sp>
        <p:nvSpPr>
          <p:cNvPr id="245766" name="AutoShape 6">
            <a:hlinkClick r:id="rId2" action="ppaction://hlinksldjump" highlightClick="1"/>
          </p:cNvPr>
          <p:cNvSpPr>
            <a:spLocks noChangeArrowheads="1"/>
          </p:cNvSpPr>
          <p:nvPr/>
        </p:nvSpPr>
        <p:spPr bwMode="auto">
          <a:xfrm>
            <a:off x="7524750" y="5157788"/>
            <a:ext cx="792163" cy="7191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990600"/>
            <a:ext cx="7620000" cy="5486400"/>
          </a:xfrm>
        </p:spPr>
        <p:txBody>
          <a:bodyPr/>
          <a:lstStyle/>
          <a:p>
            <a:pPr algn="just"/>
            <a:r>
              <a:rPr lang="es-MX" sz="2000"/>
              <a:t>Entonces, es un </a:t>
            </a:r>
            <a:r>
              <a:rPr lang="es-MX" sz="2000" b="1"/>
              <a:t>objetivo específico</a:t>
            </a:r>
            <a:r>
              <a:rPr lang="es-MX" sz="2000"/>
              <a:t>,</a:t>
            </a:r>
            <a:r>
              <a:rPr lang="es-MX" sz="2000" b="1"/>
              <a:t> </a:t>
            </a:r>
            <a:r>
              <a:rPr lang="es-MX" sz="2000"/>
              <a:t>para desarrollar la labor del p.c.a-p., el crear un Sistema de Consejería Académica-Profesional, en que el Profesor Consejero Académico Profesional (p.c.a-p.), oriente, ayude, asesore, y tenga tareas, responsabilidades y obligaciones como las mencionadas en este ítem. Además, que el p.c.a-p., sea electo o designado de la forma como proponemos en esta tesis, así como realizar un análisis foda que establezca un planeamiento estratégico para implementar de la mejor manera el sistema de consejería académica-profesional. También, son   </a:t>
            </a:r>
            <a:r>
              <a:rPr lang="es-MX" sz="2000" b="1"/>
              <a:t>objetivos específicos: - </a:t>
            </a:r>
            <a:r>
              <a:rPr lang="es-MX" sz="2000"/>
              <a:t>trabajo educativo del p.c.a-p., - propuesta de capacitación del  p.c.a-p., - estrategia de trabajo de índole operativo del p.c.a-p., - reformular el organigrama de las consejerías de la ESPOL, - establecer los requerimientos presupuestarios necesarios para realizar las diversas actividades que demanda la labor de p.c.a-p. </a:t>
            </a:r>
            <a:endParaRPr lang="es-ES" sz="200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0" name="Rectangle 6"/>
          <p:cNvSpPr>
            <a:spLocks noGrp="1" noChangeArrowheads="1"/>
          </p:cNvSpPr>
          <p:nvPr>
            <p:ph type="title"/>
          </p:nvPr>
        </p:nvSpPr>
        <p:spPr>
          <a:xfrm>
            <a:off x="1116013" y="2420938"/>
            <a:ext cx="7620000" cy="1143000"/>
          </a:xfrm>
        </p:spPr>
        <p:txBody>
          <a:bodyPr/>
          <a:lstStyle/>
          <a:p>
            <a:pPr algn="just"/>
            <a:r>
              <a:rPr lang="es-MX" sz="2400" b="1"/>
              <a:t>Se ayuda a buscar el cambio, académico-profesional, fundamentalmente para que el sujeto se vuelva crítico, controversial, prudente y exigente, con su propia labor y con la de otros.</a:t>
            </a:r>
            <a:br>
              <a:rPr lang="es-MX" sz="2400" b="1"/>
            </a:br>
            <a:r>
              <a:rPr lang="es-MX" sz="2400" b="1"/>
              <a:t/>
            </a:r>
            <a:br>
              <a:rPr lang="es-MX" sz="2400" b="1"/>
            </a:br>
            <a:r>
              <a:rPr lang="es-MX" sz="2400" b="1"/>
              <a:t>Guía, </a:t>
            </a:r>
            <a:r>
              <a:rPr lang="es-MX" sz="2400"/>
              <a:t>en el campo educativo: “Profesor que conduce, enseña, instruye, dirige al estudiante en un proyecto determinado”.</a:t>
            </a:r>
            <a:r>
              <a:rPr lang="es-MX" sz="2400" b="1"/>
              <a:t/>
            </a:r>
            <a:br>
              <a:rPr lang="es-MX" sz="2400" b="1"/>
            </a:br>
            <a:r>
              <a:rPr lang="es-MX" sz="2400" b="1"/>
              <a:t/>
            </a:r>
            <a:br>
              <a:rPr lang="es-MX" sz="2400" b="1"/>
            </a:br>
            <a:r>
              <a:rPr lang="es-MX" sz="2400" b="1"/>
              <a:t>Consultor, </a:t>
            </a:r>
            <a:r>
              <a:rPr lang="es-MX" sz="2400"/>
              <a:t>en el campo educativo: “Especialista que emite su  dictamen y/o parecer profesional acerca de la duda motivo de la consulta”.</a:t>
            </a:r>
          </a:p>
        </p:txBody>
      </p:sp>
      <p:sp>
        <p:nvSpPr>
          <p:cNvPr id="246791" name="AutoShape 7">
            <a:hlinkClick r:id="rId2" action="ppaction://hlinksldjump" highlightClick="1"/>
          </p:cNvPr>
          <p:cNvSpPr>
            <a:spLocks noChangeArrowheads="1"/>
          </p:cNvSpPr>
          <p:nvPr/>
        </p:nvSpPr>
        <p:spPr bwMode="auto">
          <a:xfrm>
            <a:off x="7812088" y="5157788"/>
            <a:ext cx="792162" cy="7191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4" name="Picture 6"/>
          <p:cNvPicPr>
            <a:picLocks noChangeAspect="1" noChangeArrowheads="1"/>
          </p:cNvPicPr>
          <p:nvPr>
            <p:ph type="title"/>
          </p:nvPr>
        </p:nvPicPr>
        <p:blipFill>
          <a:blip r:embed="rId2"/>
          <a:srcRect/>
          <a:stretch>
            <a:fillRect/>
          </a:stretch>
        </p:blipFill>
        <p:spPr>
          <a:xfrm>
            <a:off x="1331913" y="981075"/>
            <a:ext cx="6480175" cy="5668963"/>
          </a:xfrm>
          <a:noFill/>
          <a:ln/>
        </p:spPr>
      </p:pic>
      <p:sp>
        <p:nvSpPr>
          <p:cNvPr id="247815" name="AutoShape 7">
            <a:hlinkClick r:id="rId3" action="ppaction://hlinksldjump" highlightClick="1"/>
          </p:cNvPr>
          <p:cNvSpPr>
            <a:spLocks noChangeArrowheads="1"/>
          </p:cNvSpPr>
          <p:nvPr/>
        </p:nvSpPr>
        <p:spPr bwMode="auto">
          <a:xfrm>
            <a:off x="7596188" y="5661025"/>
            <a:ext cx="792162"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Rectangle 5"/>
          <p:cNvSpPr>
            <a:spLocks noGrp="1" noChangeArrowheads="1"/>
          </p:cNvSpPr>
          <p:nvPr>
            <p:ph type="title"/>
          </p:nvPr>
        </p:nvSpPr>
        <p:spPr>
          <a:xfrm>
            <a:off x="1116013" y="2565400"/>
            <a:ext cx="7620000" cy="1143000"/>
          </a:xfrm>
        </p:spPr>
        <p:txBody>
          <a:bodyPr/>
          <a:lstStyle/>
          <a:p>
            <a:pPr algn="just"/>
            <a:r>
              <a:rPr lang="es-MX" sz="2400" b="1"/>
              <a:t>Además, podría decirse que el alumno de Formación Profesional tiene un perfil característico derivado de su trayectoria educativa, su medio familiar y de las oportunidades que le brinda el medio en que se desarrolla.</a:t>
            </a:r>
            <a:br>
              <a:rPr lang="es-MX" sz="2400" b="1"/>
            </a:br>
            <a:r>
              <a:rPr lang="es-MX" sz="2400" b="1"/>
              <a:t/>
            </a:r>
            <a:br>
              <a:rPr lang="es-MX" sz="2400" b="1"/>
            </a:br>
            <a:r>
              <a:rPr lang="es-MX" sz="2400" b="1"/>
              <a:t>La consejería estaría encasillada como una labor de “construcción” de la profesionalidad del alumno.</a:t>
            </a:r>
          </a:p>
        </p:txBody>
      </p:sp>
      <p:sp>
        <p:nvSpPr>
          <p:cNvPr id="248838" name="AutoShape 6">
            <a:hlinkClick r:id="rId2" action="ppaction://hlinksldjump" highlightClick="1"/>
          </p:cNvPr>
          <p:cNvSpPr>
            <a:spLocks noChangeArrowheads="1"/>
          </p:cNvSpPr>
          <p:nvPr/>
        </p:nvSpPr>
        <p:spPr bwMode="auto">
          <a:xfrm>
            <a:off x="7812088" y="4292600"/>
            <a:ext cx="792162"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2" name="Picture 6"/>
          <p:cNvPicPr>
            <a:picLocks noChangeAspect="1" noChangeArrowheads="1"/>
          </p:cNvPicPr>
          <p:nvPr>
            <p:ph type="title"/>
          </p:nvPr>
        </p:nvPicPr>
        <p:blipFill>
          <a:blip r:embed="rId2"/>
          <a:srcRect/>
          <a:stretch>
            <a:fillRect/>
          </a:stretch>
        </p:blipFill>
        <p:spPr>
          <a:xfrm>
            <a:off x="2411413" y="692150"/>
            <a:ext cx="5545137" cy="5507038"/>
          </a:xfrm>
          <a:noFill/>
          <a:ln/>
        </p:spPr>
      </p:pic>
      <p:sp>
        <p:nvSpPr>
          <p:cNvPr id="249863" name="AutoShape 7">
            <a:hlinkClick r:id="rId3" action="ppaction://hlinksldjump" highlightClick="1"/>
          </p:cNvPr>
          <p:cNvSpPr>
            <a:spLocks noChangeArrowheads="1"/>
          </p:cNvSpPr>
          <p:nvPr/>
        </p:nvSpPr>
        <p:spPr bwMode="auto">
          <a:xfrm>
            <a:off x="7451725" y="5589588"/>
            <a:ext cx="936625" cy="8636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6" name="Picture 6"/>
          <p:cNvPicPr>
            <a:picLocks noChangeAspect="1" noChangeArrowheads="1"/>
          </p:cNvPicPr>
          <p:nvPr>
            <p:ph type="title"/>
          </p:nvPr>
        </p:nvPicPr>
        <p:blipFill>
          <a:blip r:embed="rId2"/>
          <a:srcRect/>
          <a:stretch>
            <a:fillRect/>
          </a:stretch>
        </p:blipFill>
        <p:spPr>
          <a:xfrm>
            <a:off x="1979613" y="908050"/>
            <a:ext cx="6121400" cy="5461000"/>
          </a:xfrm>
          <a:noFill/>
          <a:ln/>
        </p:spPr>
      </p:pic>
      <p:sp>
        <p:nvSpPr>
          <p:cNvPr id="250887" name="AutoShape 7">
            <a:hlinkClick r:id="rId3" action="ppaction://hlinkfile" highlightClick="1"/>
          </p:cNvPr>
          <p:cNvSpPr>
            <a:spLocks noChangeArrowheads="1"/>
          </p:cNvSpPr>
          <p:nvPr/>
        </p:nvSpPr>
        <p:spPr bwMode="auto">
          <a:xfrm>
            <a:off x="5292725" y="692150"/>
            <a:ext cx="719138" cy="576263"/>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50888" name="AutoShape 8">
            <a:hlinkClick r:id="" action="ppaction://hlinkshowjump?jump=lastslideviewed" highlightClick="1"/>
          </p:cNvPr>
          <p:cNvSpPr>
            <a:spLocks noChangeArrowheads="1"/>
          </p:cNvSpPr>
          <p:nvPr/>
        </p:nvSpPr>
        <p:spPr bwMode="auto">
          <a:xfrm>
            <a:off x="6443663" y="692150"/>
            <a:ext cx="649287" cy="576263"/>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0" name="Picture 6"/>
          <p:cNvPicPr>
            <a:picLocks noChangeAspect="1" noChangeArrowheads="1"/>
          </p:cNvPicPr>
          <p:nvPr>
            <p:ph type="title"/>
          </p:nvPr>
        </p:nvPicPr>
        <p:blipFill>
          <a:blip r:embed="rId2"/>
          <a:srcRect/>
          <a:stretch>
            <a:fillRect/>
          </a:stretch>
        </p:blipFill>
        <p:spPr>
          <a:xfrm>
            <a:off x="1116013" y="836613"/>
            <a:ext cx="7200900" cy="4497387"/>
          </a:xfrm>
          <a:noFill/>
          <a:ln/>
        </p:spPr>
      </p:pic>
      <p:sp>
        <p:nvSpPr>
          <p:cNvPr id="251911" name="AutoShape 7">
            <a:hlinkClick r:id="rId3" action="ppaction://hlinksldjump" highlightClick="1"/>
          </p:cNvPr>
          <p:cNvSpPr>
            <a:spLocks noChangeArrowheads="1"/>
          </p:cNvSpPr>
          <p:nvPr/>
        </p:nvSpPr>
        <p:spPr bwMode="auto">
          <a:xfrm>
            <a:off x="7596188" y="5445125"/>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Grp="1" noChangeArrowheads="1"/>
          </p:cNvSpPr>
          <p:nvPr>
            <p:ph type="title"/>
          </p:nvPr>
        </p:nvSpPr>
        <p:spPr>
          <a:xfrm>
            <a:off x="1116013" y="3141663"/>
            <a:ext cx="7620000" cy="1143000"/>
          </a:xfrm>
        </p:spPr>
        <p:txBody>
          <a:bodyPr/>
          <a:lstStyle/>
          <a:p>
            <a:pPr algn="just"/>
            <a:r>
              <a:rPr lang="es-MX" sz="2800" b="1"/>
              <a:t>El profesor que lleve adelante estas tareas y otras relacionadas, en la búsqueda de calidad en el proceso docente-educativo con el propósito de que los alumnos logren sus objetivos formativos, entonces convierte a la consejería en una de sus responsabilidades.</a:t>
            </a:r>
            <a:br>
              <a:rPr lang="es-MX" sz="2800" b="1"/>
            </a:br>
            <a:r>
              <a:rPr lang="es-MX" sz="2800" b="1"/>
              <a:t/>
            </a:r>
            <a:br>
              <a:rPr lang="es-MX" sz="2800" b="1"/>
            </a:br>
            <a:r>
              <a:rPr lang="es-MX" sz="2800" b="1"/>
              <a:t>Se requiere contar con una información relevante que permita alimentar y retroalimentar  la estrategia de trabajo.</a:t>
            </a:r>
          </a:p>
        </p:txBody>
      </p:sp>
      <p:sp>
        <p:nvSpPr>
          <p:cNvPr id="252934" name="AutoShape 6">
            <a:hlinkClick r:id="rId2" action="ppaction://hlinksldjump" highlightClick="1"/>
          </p:cNvPr>
          <p:cNvSpPr>
            <a:spLocks noChangeArrowheads="1"/>
          </p:cNvSpPr>
          <p:nvPr/>
        </p:nvSpPr>
        <p:spPr bwMode="auto">
          <a:xfrm>
            <a:off x="7596188" y="5589588"/>
            <a:ext cx="792162" cy="71913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8" name="Picture 6"/>
          <p:cNvPicPr>
            <a:picLocks noChangeAspect="1" noChangeArrowheads="1"/>
          </p:cNvPicPr>
          <p:nvPr>
            <p:ph type="title"/>
          </p:nvPr>
        </p:nvPicPr>
        <p:blipFill>
          <a:blip r:embed="rId2"/>
          <a:srcRect/>
          <a:stretch>
            <a:fillRect/>
          </a:stretch>
        </p:blipFill>
        <p:spPr>
          <a:xfrm>
            <a:off x="1116013" y="720725"/>
            <a:ext cx="7559675" cy="6137275"/>
          </a:xfrm>
          <a:noFill/>
          <a:ln/>
        </p:spPr>
      </p:pic>
      <p:sp>
        <p:nvSpPr>
          <p:cNvPr id="253959" name="AutoShape 7">
            <a:hlinkClick r:id="rId3" action="ppaction://hlinksldjump" highlightClick="1"/>
          </p:cNvPr>
          <p:cNvSpPr>
            <a:spLocks noChangeArrowheads="1"/>
          </p:cNvSpPr>
          <p:nvPr/>
        </p:nvSpPr>
        <p:spPr bwMode="auto">
          <a:xfrm>
            <a:off x="7451725" y="5516563"/>
            <a:ext cx="792163"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2" name="Picture 6"/>
          <p:cNvPicPr>
            <a:picLocks noChangeAspect="1" noChangeArrowheads="1"/>
          </p:cNvPicPr>
          <p:nvPr>
            <p:ph type="title"/>
          </p:nvPr>
        </p:nvPicPr>
        <p:blipFill>
          <a:blip r:embed="rId2"/>
          <a:srcRect/>
          <a:stretch>
            <a:fillRect/>
          </a:stretch>
        </p:blipFill>
        <p:spPr>
          <a:xfrm>
            <a:off x="1187450" y="1196975"/>
            <a:ext cx="7273925" cy="3179763"/>
          </a:xfrm>
          <a:noFill/>
          <a:ln/>
        </p:spPr>
      </p:pic>
      <p:sp>
        <p:nvSpPr>
          <p:cNvPr id="254983" name="AutoShape 7">
            <a:hlinkClick r:id="rId3" action="ppaction://hlinkfile" highlightClick="1"/>
          </p:cNvPr>
          <p:cNvSpPr>
            <a:spLocks noChangeArrowheads="1"/>
          </p:cNvSpPr>
          <p:nvPr/>
        </p:nvSpPr>
        <p:spPr bwMode="auto">
          <a:xfrm>
            <a:off x="5795963" y="981075"/>
            <a:ext cx="720725" cy="576263"/>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254984" name="AutoShape 8">
            <a:hlinkClick r:id="" action="ppaction://hlinkshowjump?jump=lastslideviewed" highlightClick="1"/>
          </p:cNvPr>
          <p:cNvSpPr>
            <a:spLocks noChangeArrowheads="1"/>
          </p:cNvSpPr>
          <p:nvPr/>
        </p:nvSpPr>
        <p:spPr bwMode="auto">
          <a:xfrm>
            <a:off x="6948488" y="981075"/>
            <a:ext cx="647700" cy="576263"/>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6" name="Picture 6"/>
          <p:cNvPicPr>
            <a:picLocks noChangeAspect="1" noChangeArrowheads="1"/>
          </p:cNvPicPr>
          <p:nvPr>
            <p:ph type="title"/>
          </p:nvPr>
        </p:nvPicPr>
        <p:blipFill>
          <a:blip r:embed="rId2"/>
          <a:srcRect/>
          <a:stretch>
            <a:fillRect/>
          </a:stretch>
        </p:blipFill>
        <p:spPr>
          <a:xfrm>
            <a:off x="1116013" y="692150"/>
            <a:ext cx="7272337" cy="4541838"/>
          </a:xfrm>
          <a:noFill/>
          <a:ln/>
        </p:spPr>
      </p:pic>
      <p:sp>
        <p:nvSpPr>
          <p:cNvPr id="256007" name="AutoShape 7">
            <a:hlinkClick r:id="rId3" action="ppaction://hlinksldjump" highlightClick="1"/>
          </p:cNvPr>
          <p:cNvSpPr>
            <a:spLocks noChangeArrowheads="1"/>
          </p:cNvSpPr>
          <p:nvPr/>
        </p:nvSpPr>
        <p:spPr bwMode="auto">
          <a:xfrm>
            <a:off x="7019925" y="5013325"/>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762000"/>
            <a:ext cx="7620000" cy="5562600"/>
          </a:xfrm>
        </p:spPr>
        <p:txBody>
          <a:bodyPr/>
          <a:lstStyle/>
          <a:p>
            <a:pPr algn="just"/>
            <a:r>
              <a:rPr lang="es-ES" sz="2000"/>
              <a:t>La </a:t>
            </a:r>
            <a:r>
              <a:rPr lang="es-ES" sz="2000" b="1"/>
              <a:t>Metodología o Diseño Metodológico,</a:t>
            </a:r>
            <a:r>
              <a:rPr lang="es-ES" sz="2000"/>
              <a:t> empleado, contiene: </a:t>
            </a:r>
            <a:r>
              <a:rPr lang="es-ES" sz="2000" b="1"/>
              <a:t>Enfoque o Tipo de Investigación,</a:t>
            </a:r>
            <a:r>
              <a:rPr lang="es-ES" sz="2000"/>
              <a:t> que puede ser cualitativo y/o cuantitativo; la metodología Interpretativo-Humanista o Cualitativa (Marzas y Rossman, 1989), conjuntamente con técnicas cuantitativas se considera, para nuestro caso, adecuada para lograr el objetivo planteado. Se sigue un enfoque Holístico-Inductivo-Idiográfico, con la finalidad de comprender cómo los sujetos experimentan, perciben, crean, modifican, analizan e interpretan la realidad educativa en la que se hallan inmersos. Se emplearon técnicas cuantitativas de índole empírico analítica, positivista, científica, ideadas por el grupo formado por Comte (1798-1857), S. Mill (1806-1873), Durkheim (1858-1917) y Popper (Viena, 1902). Se considero la técnica de recolección de datos por medio de una encuesta, bibliografía-referencias. </a:t>
            </a:r>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30" name="Picture 6"/>
          <p:cNvPicPr>
            <a:picLocks noChangeAspect="1" noChangeArrowheads="1"/>
          </p:cNvPicPr>
          <p:nvPr>
            <p:ph type="title"/>
          </p:nvPr>
        </p:nvPicPr>
        <p:blipFill>
          <a:blip r:embed="rId2"/>
          <a:srcRect/>
          <a:stretch>
            <a:fillRect/>
          </a:stretch>
        </p:blipFill>
        <p:spPr>
          <a:xfrm>
            <a:off x="1908175" y="981075"/>
            <a:ext cx="5834063" cy="5468938"/>
          </a:xfrm>
          <a:noFill/>
          <a:ln/>
        </p:spPr>
      </p:pic>
      <p:sp>
        <p:nvSpPr>
          <p:cNvPr id="257031" name="AutoShape 7">
            <a:hlinkClick r:id="rId3" action="ppaction://hlinksldjump" highlightClick="1"/>
          </p:cNvPr>
          <p:cNvSpPr>
            <a:spLocks noChangeArrowheads="1"/>
          </p:cNvSpPr>
          <p:nvPr/>
        </p:nvSpPr>
        <p:spPr bwMode="auto">
          <a:xfrm>
            <a:off x="7740650" y="5734050"/>
            <a:ext cx="719138"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Rectangle 5"/>
          <p:cNvSpPr>
            <a:spLocks noGrp="1" noChangeArrowheads="1"/>
          </p:cNvSpPr>
          <p:nvPr>
            <p:ph type="title"/>
          </p:nvPr>
        </p:nvSpPr>
        <p:spPr>
          <a:xfrm>
            <a:off x="1042988" y="2852738"/>
            <a:ext cx="7620000" cy="1143000"/>
          </a:xfrm>
        </p:spPr>
        <p:txBody>
          <a:bodyPr/>
          <a:lstStyle/>
          <a:p>
            <a:pPr algn="just"/>
            <a:r>
              <a:rPr lang="es-ES" sz="2200" b="1"/>
              <a:t>Es nuestra propuesta que este organigrama deberá ser  reformulado al considerar que la labor del p.c.a-p. se realice “Horizontalmente”, es decir, su tarea se ejecuta en el “Término” que se le asigna un grupo determinado, o “Verticalmente”, esto es, su tarea se ejecuta con un grupo determinado hasta que este culmine su carrera.</a:t>
            </a:r>
            <a:br>
              <a:rPr lang="es-ES" sz="2200" b="1"/>
            </a:br>
            <a:r>
              <a:rPr lang="es-ES" sz="2200" b="1"/>
              <a:t/>
            </a:r>
            <a:br>
              <a:rPr lang="es-ES" sz="2200" b="1"/>
            </a:br>
            <a:r>
              <a:rPr lang="es-ES" sz="2200" b="1"/>
              <a:t>Por lo que, cuando el p.c.a-p. ejerce su tarea con un grupo asignado en un término, entonces, el caso es de “integración horizontal”. El otro caso, seria, la “integración vertical” de la tarea, y el tiempo es de largo plazo, alrededor de cinco años.</a:t>
            </a:r>
            <a:br>
              <a:rPr lang="es-ES" sz="2200" b="1"/>
            </a:br>
            <a:r>
              <a:rPr lang="es-ES" sz="2200"/>
              <a:t/>
            </a:r>
            <a:br>
              <a:rPr lang="es-ES" sz="2200"/>
            </a:br>
            <a:r>
              <a:rPr lang="es-ES" sz="2200"/>
              <a:t>Considerando, que es un </a:t>
            </a:r>
            <a:r>
              <a:rPr lang="es-ES" sz="2200" b="1"/>
              <a:t>objetivo específico </a:t>
            </a:r>
            <a:r>
              <a:rPr lang="es-ES" sz="2200"/>
              <a:t>el</a:t>
            </a:r>
            <a:r>
              <a:rPr lang="es-ES" sz="2200" b="1"/>
              <a:t> </a:t>
            </a:r>
            <a:r>
              <a:rPr lang="es-ES" sz="2200"/>
              <a:t>reformular el </a:t>
            </a:r>
            <a:r>
              <a:rPr lang="es-MX" sz="2200"/>
              <a:t>Organigrama Funcional de las Consejerías Académicas instituido en la ESPOL</a:t>
            </a:r>
            <a:r>
              <a:rPr lang="es-ES" sz="2200"/>
              <a:t>, proponemos que el Organigrama Funcional de la Consejería Académica-Profesional estaría adecuadamente constituido de la siguiente manera:</a:t>
            </a:r>
            <a:endParaRPr lang="es-MX" sz="2200"/>
          </a:p>
        </p:txBody>
      </p:sp>
      <p:sp>
        <p:nvSpPr>
          <p:cNvPr id="258054" name="AutoShape 6">
            <a:hlinkClick r:id="rId2" action="ppaction://hlinksldjump" highlightClick="1"/>
          </p:cNvPr>
          <p:cNvSpPr>
            <a:spLocks noChangeArrowheads="1"/>
          </p:cNvSpPr>
          <p:nvPr/>
        </p:nvSpPr>
        <p:spPr bwMode="auto">
          <a:xfrm>
            <a:off x="7667625" y="5949950"/>
            <a:ext cx="649288"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80" name="Picture 8"/>
          <p:cNvPicPr>
            <a:picLocks noChangeAspect="1" noChangeArrowheads="1"/>
          </p:cNvPicPr>
          <p:nvPr>
            <p:ph type="title"/>
          </p:nvPr>
        </p:nvPicPr>
        <p:blipFill>
          <a:blip r:embed="rId2"/>
          <a:srcRect/>
          <a:stretch>
            <a:fillRect/>
          </a:stretch>
        </p:blipFill>
        <p:spPr>
          <a:xfrm>
            <a:off x="1258888" y="887413"/>
            <a:ext cx="7416800" cy="5556250"/>
          </a:xfrm>
          <a:noFill/>
          <a:ln/>
        </p:spPr>
      </p:pic>
      <p:sp>
        <p:nvSpPr>
          <p:cNvPr id="259081" name="AutoShape 9">
            <a:hlinkClick r:id="rId3" action="ppaction://hlinksldjump" highlightClick="1"/>
          </p:cNvPr>
          <p:cNvSpPr>
            <a:spLocks noChangeArrowheads="1"/>
          </p:cNvSpPr>
          <p:nvPr/>
        </p:nvSpPr>
        <p:spPr bwMode="auto">
          <a:xfrm>
            <a:off x="8027988" y="5805488"/>
            <a:ext cx="720725"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102" name="Picture 6"/>
          <p:cNvPicPr>
            <a:picLocks noChangeAspect="1" noChangeArrowheads="1"/>
          </p:cNvPicPr>
          <p:nvPr>
            <p:ph type="title"/>
          </p:nvPr>
        </p:nvPicPr>
        <p:blipFill>
          <a:blip r:embed="rId2"/>
          <a:srcRect/>
          <a:stretch>
            <a:fillRect/>
          </a:stretch>
        </p:blipFill>
        <p:spPr>
          <a:xfrm>
            <a:off x="1187450" y="1114425"/>
            <a:ext cx="7416800" cy="5329238"/>
          </a:xfrm>
          <a:noFill/>
          <a:ln/>
        </p:spPr>
      </p:pic>
      <p:sp>
        <p:nvSpPr>
          <p:cNvPr id="260103" name="AutoShape 7">
            <a:hlinkClick r:id="rId3" action="ppaction://hlinksldjump" highlightClick="1"/>
          </p:cNvPr>
          <p:cNvSpPr>
            <a:spLocks noChangeArrowheads="1"/>
          </p:cNvSpPr>
          <p:nvPr/>
        </p:nvSpPr>
        <p:spPr bwMode="auto">
          <a:xfrm>
            <a:off x="7524750" y="5516563"/>
            <a:ext cx="792163" cy="649287"/>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8" name="Picture 8"/>
          <p:cNvPicPr>
            <a:picLocks noChangeAspect="1" noChangeArrowheads="1"/>
          </p:cNvPicPr>
          <p:nvPr>
            <p:ph type="title"/>
          </p:nvPr>
        </p:nvPicPr>
        <p:blipFill>
          <a:blip r:embed="rId2"/>
          <a:srcRect/>
          <a:stretch>
            <a:fillRect/>
          </a:stretch>
        </p:blipFill>
        <p:spPr>
          <a:xfrm>
            <a:off x="2987675" y="620713"/>
            <a:ext cx="4181475" cy="5680075"/>
          </a:xfrm>
          <a:noFill/>
          <a:ln/>
        </p:spPr>
      </p:pic>
      <p:sp>
        <p:nvSpPr>
          <p:cNvPr id="261129" name="Line 9"/>
          <p:cNvSpPr>
            <a:spLocks noChangeShapeType="1"/>
          </p:cNvSpPr>
          <p:nvPr/>
        </p:nvSpPr>
        <p:spPr bwMode="auto">
          <a:xfrm flipH="1">
            <a:off x="4932363" y="620713"/>
            <a:ext cx="71437" cy="5616575"/>
          </a:xfrm>
          <a:prstGeom prst="line">
            <a:avLst/>
          </a:prstGeom>
          <a:noFill/>
          <a:ln w="9525">
            <a:solidFill>
              <a:schemeClr val="tx1"/>
            </a:solidFill>
            <a:round/>
            <a:headEnd/>
            <a:tailEnd/>
          </a:ln>
          <a:effectLst/>
        </p:spPr>
        <p:txBody>
          <a:bodyPr wrap="none"/>
          <a:lstStyle/>
          <a:p>
            <a:endParaRPr lang="es-ES"/>
          </a:p>
        </p:txBody>
      </p:sp>
      <p:sp>
        <p:nvSpPr>
          <p:cNvPr id="261131" name="Line 11"/>
          <p:cNvSpPr>
            <a:spLocks noChangeShapeType="1"/>
          </p:cNvSpPr>
          <p:nvPr/>
        </p:nvSpPr>
        <p:spPr bwMode="auto">
          <a:xfrm>
            <a:off x="3924300" y="620713"/>
            <a:ext cx="0" cy="5616575"/>
          </a:xfrm>
          <a:prstGeom prst="line">
            <a:avLst/>
          </a:prstGeom>
          <a:noFill/>
          <a:ln w="9525">
            <a:solidFill>
              <a:schemeClr val="tx1"/>
            </a:solidFill>
            <a:round/>
            <a:headEnd/>
            <a:tailEnd/>
          </a:ln>
          <a:effectLst/>
        </p:spPr>
        <p:txBody>
          <a:bodyPr wrap="none"/>
          <a:lstStyle/>
          <a:p>
            <a:endParaRPr lang="es-ES"/>
          </a:p>
        </p:txBody>
      </p:sp>
      <p:sp>
        <p:nvSpPr>
          <p:cNvPr id="261132" name="Line 12"/>
          <p:cNvSpPr>
            <a:spLocks noChangeShapeType="1"/>
          </p:cNvSpPr>
          <p:nvPr/>
        </p:nvSpPr>
        <p:spPr bwMode="auto">
          <a:xfrm>
            <a:off x="2987675" y="620713"/>
            <a:ext cx="0" cy="5616575"/>
          </a:xfrm>
          <a:prstGeom prst="line">
            <a:avLst/>
          </a:prstGeom>
          <a:noFill/>
          <a:ln w="9525">
            <a:solidFill>
              <a:schemeClr val="tx1"/>
            </a:solidFill>
            <a:round/>
            <a:headEnd/>
            <a:tailEnd/>
          </a:ln>
          <a:effectLst/>
        </p:spPr>
        <p:txBody>
          <a:bodyPr wrap="none"/>
          <a:lstStyle/>
          <a:p>
            <a:endParaRPr lang="es-ES"/>
          </a:p>
        </p:txBody>
      </p:sp>
      <p:sp>
        <p:nvSpPr>
          <p:cNvPr id="261133" name="Line 13"/>
          <p:cNvSpPr>
            <a:spLocks noChangeShapeType="1"/>
          </p:cNvSpPr>
          <p:nvPr/>
        </p:nvSpPr>
        <p:spPr bwMode="auto">
          <a:xfrm>
            <a:off x="2987675" y="6237288"/>
            <a:ext cx="3889375" cy="0"/>
          </a:xfrm>
          <a:prstGeom prst="line">
            <a:avLst/>
          </a:prstGeom>
          <a:noFill/>
          <a:ln w="9525">
            <a:solidFill>
              <a:schemeClr val="tx1"/>
            </a:solidFill>
            <a:round/>
            <a:headEnd/>
            <a:tailEnd/>
          </a:ln>
          <a:effectLst/>
        </p:spPr>
        <p:txBody>
          <a:bodyPr wrap="none"/>
          <a:lstStyle/>
          <a:p>
            <a:endParaRPr lang="es-ES"/>
          </a:p>
        </p:txBody>
      </p:sp>
      <p:sp>
        <p:nvSpPr>
          <p:cNvPr id="261135" name="Line 15"/>
          <p:cNvSpPr>
            <a:spLocks noChangeShapeType="1"/>
          </p:cNvSpPr>
          <p:nvPr/>
        </p:nvSpPr>
        <p:spPr bwMode="auto">
          <a:xfrm>
            <a:off x="2987675" y="620713"/>
            <a:ext cx="3889375" cy="0"/>
          </a:xfrm>
          <a:prstGeom prst="line">
            <a:avLst/>
          </a:prstGeom>
          <a:noFill/>
          <a:ln w="9525">
            <a:solidFill>
              <a:schemeClr val="tx1"/>
            </a:solidFill>
            <a:round/>
            <a:headEnd/>
            <a:tailEnd/>
          </a:ln>
          <a:effectLst/>
        </p:spPr>
        <p:txBody>
          <a:bodyPr wrap="none"/>
          <a:lstStyle/>
          <a:p>
            <a:endParaRPr lang="es-ES"/>
          </a:p>
        </p:txBody>
      </p:sp>
      <p:sp>
        <p:nvSpPr>
          <p:cNvPr id="261137" name="Line 17"/>
          <p:cNvSpPr>
            <a:spLocks noChangeShapeType="1"/>
          </p:cNvSpPr>
          <p:nvPr/>
        </p:nvSpPr>
        <p:spPr bwMode="auto">
          <a:xfrm>
            <a:off x="6877050" y="620713"/>
            <a:ext cx="0" cy="5616575"/>
          </a:xfrm>
          <a:prstGeom prst="line">
            <a:avLst/>
          </a:prstGeom>
          <a:noFill/>
          <a:ln w="9525">
            <a:solidFill>
              <a:schemeClr val="tx1"/>
            </a:solidFill>
            <a:round/>
            <a:headEnd/>
            <a:tailEnd/>
          </a:ln>
          <a:effectLst/>
        </p:spPr>
        <p:txBody>
          <a:bodyPr wrap="none"/>
          <a:lstStyle/>
          <a:p>
            <a:endParaRPr lang="es-ES"/>
          </a:p>
        </p:txBody>
      </p:sp>
      <p:sp>
        <p:nvSpPr>
          <p:cNvPr id="261138" name="Line 18"/>
          <p:cNvSpPr>
            <a:spLocks noChangeShapeType="1"/>
          </p:cNvSpPr>
          <p:nvPr/>
        </p:nvSpPr>
        <p:spPr bwMode="auto">
          <a:xfrm flipV="1">
            <a:off x="5940425" y="620713"/>
            <a:ext cx="0" cy="5616575"/>
          </a:xfrm>
          <a:prstGeom prst="line">
            <a:avLst/>
          </a:prstGeom>
          <a:noFill/>
          <a:ln w="9525">
            <a:solidFill>
              <a:schemeClr val="tx1"/>
            </a:solidFill>
            <a:round/>
            <a:headEnd/>
            <a:tailEnd/>
          </a:ln>
          <a:effectLst/>
        </p:spPr>
        <p:txBody>
          <a:bodyPr wrap="none"/>
          <a:lstStyle/>
          <a:p>
            <a:endParaRPr lang="es-ES"/>
          </a:p>
        </p:txBody>
      </p:sp>
      <p:sp>
        <p:nvSpPr>
          <p:cNvPr id="261139" name="Line 19"/>
          <p:cNvSpPr>
            <a:spLocks noChangeShapeType="1"/>
          </p:cNvSpPr>
          <p:nvPr/>
        </p:nvSpPr>
        <p:spPr bwMode="auto">
          <a:xfrm>
            <a:off x="2987675" y="4508500"/>
            <a:ext cx="3889375" cy="0"/>
          </a:xfrm>
          <a:prstGeom prst="line">
            <a:avLst/>
          </a:prstGeom>
          <a:noFill/>
          <a:ln w="9525">
            <a:solidFill>
              <a:schemeClr val="tx1"/>
            </a:solidFill>
            <a:round/>
            <a:headEnd/>
            <a:tailEnd/>
          </a:ln>
          <a:effectLst/>
        </p:spPr>
        <p:txBody>
          <a:bodyPr wrap="none"/>
          <a:lstStyle/>
          <a:p>
            <a:endParaRPr lang="es-ES"/>
          </a:p>
        </p:txBody>
      </p:sp>
      <p:sp>
        <p:nvSpPr>
          <p:cNvPr id="261140" name="AutoShape 20">
            <a:hlinkClick r:id="rId3" action="ppaction://hlinksldjump" highlightClick="1"/>
          </p:cNvPr>
          <p:cNvSpPr>
            <a:spLocks noChangeArrowheads="1"/>
          </p:cNvSpPr>
          <p:nvPr/>
        </p:nvSpPr>
        <p:spPr bwMode="auto">
          <a:xfrm>
            <a:off x="7740650" y="5589588"/>
            <a:ext cx="719138"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8" name="Picture 4"/>
          <p:cNvPicPr>
            <a:picLocks noChangeAspect="1" noChangeArrowheads="1"/>
          </p:cNvPicPr>
          <p:nvPr>
            <p:ph type="title"/>
          </p:nvPr>
        </p:nvPicPr>
        <p:blipFill>
          <a:blip r:embed="rId2"/>
          <a:srcRect/>
          <a:stretch>
            <a:fillRect/>
          </a:stretch>
        </p:blipFill>
        <p:spPr>
          <a:xfrm>
            <a:off x="1547813" y="1031875"/>
            <a:ext cx="6911975" cy="5340350"/>
          </a:xfrm>
          <a:noFill/>
          <a:ln/>
        </p:spPr>
      </p:pic>
      <p:sp>
        <p:nvSpPr>
          <p:cNvPr id="262149" name="Line 5"/>
          <p:cNvSpPr>
            <a:spLocks noChangeShapeType="1"/>
          </p:cNvSpPr>
          <p:nvPr/>
        </p:nvSpPr>
        <p:spPr bwMode="auto">
          <a:xfrm flipH="1">
            <a:off x="1547813" y="981075"/>
            <a:ext cx="6408737" cy="0"/>
          </a:xfrm>
          <a:prstGeom prst="line">
            <a:avLst/>
          </a:prstGeom>
          <a:noFill/>
          <a:ln w="9525">
            <a:solidFill>
              <a:schemeClr val="tx1"/>
            </a:solidFill>
            <a:round/>
            <a:headEnd/>
            <a:tailEnd/>
          </a:ln>
          <a:effectLst/>
        </p:spPr>
        <p:txBody>
          <a:bodyPr wrap="none"/>
          <a:lstStyle/>
          <a:p>
            <a:endParaRPr lang="es-ES"/>
          </a:p>
        </p:txBody>
      </p:sp>
      <p:sp>
        <p:nvSpPr>
          <p:cNvPr id="262150" name="Line 6"/>
          <p:cNvSpPr>
            <a:spLocks noChangeShapeType="1"/>
          </p:cNvSpPr>
          <p:nvPr/>
        </p:nvSpPr>
        <p:spPr bwMode="auto">
          <a:xfrm>
            <a:off x="1547813" y="981075"/>
            <a:ext cx="0" cy="3671888"/>
          </a:xfrm>
          <a:prstGeom prst="line">
            <a:avLst/>
          </a:prstGeom>
          <a:noFill/>
          <a:ln w="9525">
            <a:solidFill>
              <a:schemeClr val="tx1"/>
            </a:solidFill>
            <a:round/>
            <a:headEnd/>
            <a:tailEnd/>
          </a:ln>
          <a:effectLst/>
        </p:spPr>
        <p:txBody>
          <a:bodyPr wrap="none"/>
          <a:lstStyle/>
          <a:p>
            <a:endParaRPr lang="es-ES"/>
          </a:p>
        </p:txBody>
      </p:sp>
      <p:sp>
        <p:nvSpPr>
          <p:cNvPr id="262151" name="Line 7"/>
          <p:cNvSpPr>
            <a:spLocks noChangeShapeType="1"/>
          </p:cNvSpPr>
          <p:nvPr/>
        </p:nvSpPr>
        <p:spPr bwMode="auto">
          <a:xfrm>
            <a:off x="4787900" y="981075"/>
            <a:ext cx="0" cy="3671888"/>
          </a:xfrm>
          <a:prstGeom prst="line">
            <a:avLst/>
          </a:prstGeom>
          <a:noFill/>
          <a:ln w="9525">
            <a:solidFill>
              <a:schemeClr val="tx1"/>
            </a:solidFill>
            <a:round/>
            <a:headEnd/>
            <a:tailEnd/>
          </a:ln>
          <a:effectLst/>
        </p:spPr>
        <p:txBody>
          <a:bodyPr wrap="none"/>
          <a:lstStyle/>
          <a:p>
            <a:endParaRPr lang="es-ES"/>
          </a:p>
        </p:txBody>
      </p:sp>
      <p:sp>
        <p:nvSpPr>
          <p:cNvPr id="262152" name="Line 8"/>
          <p:cNvSpPr>
            <a:spLocks noChangeShapeType="1"/>
          </p:cNvSpPr>
          <p:nvPr/>
        </p:nvSpPr>
        <p:spPr bwMode="auto">
          <a:xfrm>
            <a:off x="1547813" y="3068638"/>
            <a:ext cx="6408737" cy="0"/>
          </a:xfrm>
          <a:prstGeom prst="line">
            <a:avLst/>
          </a:prstGeom>
          <a:noFill/>
          <a:ln w="9525">
            <a:solidFill>
              <a:schemeClr val="tx1"/>
            </a:solidFill>
            <a:round/>
            <a:headEnd/>
            <a:tailEnd/>
          </a:ln>
          <a:effectLst/>
        </p:spPr>
        <p:txBody>
          <a:bodyPr wrap="none"/>
          <a:lstStyle/>
          <a:p>
            <a:endParaRPr lang="es-ES"/>
          </a:p>
        </p:txBody>
      </p:sp>
      <p:sp>
        <p:nvSpPr>
          <p:cNvPr id="262153" name="Line 9"/>
          <p:cNvSpPr>
            <a:spLocks noChangeShapeType="1"/>
          </p:cNvSpPr>
          <p:nvPr/>
        </p:nvSpPr>
        <p:spPr bwMode="auto">
          <a:xfrm>
            <a:off x="1547813" y="4365625"/>
            <a:ext cx="6408737" cy="0"/>
          </a:xfrm>
          <a:prstGeom prst="line">
            <a:avLst/>
          </a:prstGeom>
          <a:noFill/>
          <a:ln w="9525">
            <a:solidFill>
              <a:schemeClr val="tx1"/>
            </a:solidFill>
            <a:round/>
            <a:headEnd/>
            <a:tailEnd/>
          </a:ln>
          <a:effectLst/>
        </p:spPr>
        <p:txBody>
          <a:bodyPr wrap="none"/>
          <a:lstStyle/>
          <a:p>
            <a:endParaRPr lang="es-ES"/>
          </a:p>
        </p:txBody>
      </p:sp>
      <p:sp>
        <p:nvSpPr>
          <p:cNvPr id="262154" name="Line 10"/>
          <p:cNvSpPr>
            <a:spLocks noChangeShapeType="1"/>
          </p:cNvSpPr>
          <p:nvPr/>
        </p:nvSpPr>
        <p:spPr bwMode="auto">
          <a:xfrm>
            <a:off x="3132138" y="981075"/>
            <a:ext cx="0" cy="3671888"/>
          </a:xfrm>
          <a:prstGeom prst="line">
            <a:avLst/>
          </a:prstGeom>
          <a:noFill/>
          <a:ln w="9525">
            <a:solidFill>
              <a:schemeClr val="tx1"/>
            </a:solidFill>
            <a:round/>
            <a:headEnd/>
            <a:tailEnd/>
          </a:ln>
          <a:effectLst/>
        </p:spPr>
        <p:txBody>
          <a:bodyPr wrap="none"/>
          <a:lstStyle/>
          <a:p>
            <a:endParaRPr lang="es-ES"/>
          </a:p>
        </p:txBody>
      </p:sp>
      <p:sp>
        <p:nvSpPr>
          <p:cNvPr id="262155" name="Line 11"/>
          <p:cNvSpPr>
            <a:spLocks noChangeShapeType="1"/>
          </p:cNvSpPr>
          <p:nvPr/>
        </p:nvSpPr>
        <p:spPr bwMode="auto">
          <a:xfrm>
            <a:off x="6372225" y="981075"/>
            <a:ext cx="0" cy="3671888"/>
          </a:xfrm>
          <a:prstGeom prst="line">
            <a:avLst/>
          </a:prstGeom>
          <a:noFill/>
          <a:ln w="9525">
            <a:solidFill>
              <a:schemeClr val="tx1"/>
            </a:solidFill>
            <a:round/>
            <a:headEnd/>
            <a:tailEnd/>
          </a:ln>
          <a:effectLst/>
        </p:spPr>
        <p:txBody>
          <a:bodyPr wrap="none"/>
          <a:lstStyle/>
          <a:p>
            <a:endParaRPr lang="es-ES"/>
          </a:p>
        </p:txBody>
      </p:sp>
      <p:sp>
        <p:nvSpPr>
          <p:cNvPr id="262156" name="AutoShape 12">
            <a:hlinkClick r:id="rId3" action="ppaction://hlinksldjump" highlightClick="1"/>
          </p:cNvPr>
          <p:cNvSpPr>
            <a:spLocks noChangeArrowheads="1"/>
          </p:cNvSpPr>
          <p:nvPr/>
        </p:nvSpPr>
        <p:spPr bwMode="auto">
          <a:xfrm>
            <a:off x="7740650" y="5805488"/>
            <a:ext cx="719138" cy="576262"/>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2" name="Picture 4"/>
          <p:cNvPicPr>
            <a:picLocks noChangeAspect="1" noChangeArrowheads="1"/>
          </p:cNvPicPr>
          <p:nvPr>
            <p:ph type="title"/>
          </p:nvPr>
        </p:nvPicPr>
        <p:blipFill>
          <a:blip r:embed="rId2"/>
          <a:srcRect/>
          <a:stretch>
            <a:fillRect/>
          </a:stretch>
        </p:blipFill>
        <p:spPr>
          <a:xfrm>
            <a:off x="1331913" y="833438"/>
            <a:ext cx="6911975" cy="5610225"/>
          </a:xfrm>
          <a:noFill/>
          <a:ln/>
        </p:spPr>
      </p:pic>
      <p:sp>
        <p:nvSpPr>
          <p:cNvPr id="263173" name="AutoShape 5">
            <a:hlinkClick r:id="rId3" action="ppaction://hlinksldjump" highlightClick="1"/>
          </p:cNvPr>
          <p:cNvSpPr>
            <a:spLocks noChangeArrowheads="1"/>
          </p:cNvSpPr>
          <p:nvPr/>
        </p:nvSpPr>
        <p:spPr bwMode="auto">
          <a:xfrm>
            <a:off x="7812088" y="5949950"/>
            <a:ext cx="792162" cy="57467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964" name="Group 76"/>
          <p:cNvGrpSpPr>
            <a:grpSpLocks noChangeAspect="1"/>
          </p:cNvGrpSpPr>
          <p:nvPr/>
        </p:nvGrpSpPr>
        <p:grpSpPr bwMode="auto">
          <a:xfrm>
            <a:off x="1042988" y="1557338"/>
            <a:ext cx="7531100" cy="3705225"/>
            <a:chOff x="657" y="981"/>
            <a:chExt cx="4744" cy="2334"/>
          </a:xfrm>
        </p:grpSpPr>
        <p:sp>
          <p:nvSpPr>
            <p:cNvPr id="293963" name="AutoShape 75"/>
            <p:cNvSpPr>
              <a:spLocks noChangeAspect="1" noChangeArrowheads="1" noTextEdit="1"/>
            </p:cNvSpPr>
            <p:nvPr/>
          </p:nvSpPr>
          <p:spPr bwMode="auto">
            <a:xfrm>
              <a:off x="657" y="981"/>
              <a:ext cx="4672" cy="2334"/>
            </a:xfrm>
            <a:prstGeom prst="rect">
              <a:avLst/>
            </a:prstGeom>
            <a:noFill/>
            <a:ln w="9525">
              <a:noFill/>
              <a:miter lim="800000"/>
              <a:headEnd/>
              <a:tailEnd/>
            </a:ln>
          </p:spPr>
          <p:txBody>
            <a:bodyPr/>
            <a:lstStyle/>
            <a:p>
              <a:endParaRPr lang="es-ES"/>
            </a:p>
          </p:txBody>
        </p:sp>
        <p:sp>
          <p:nvSpPr>
            <p:cNvPr id="293965" name="Rectangle 77"/>
            <p:cNvSpPr>
              <a:spLocks noChangeArrowheads="1"/>
            </p:cNvSpPr>
            <p:nvPr/>
          </p:nvSpPr>
          <p:spPr bwMode="auto">
            <a:xfrm>
              <a:off x="657" y="981"/>
              <a:ext cx="82" cy="178"/>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3966" name="Rectangle 78"/>
            <p:cNvSpPr>
              <a:spLocks noChangeArrowheads="1"/>
            </p:cNvSpPr>
            <p:nvPr/>
          </p:nvSpPr>
          <p:spPr bwMode="auto">
            <a:xfrm>
              <a:off x="657" y="1273"/>
              <a:ext cx="96" cy="154"/>
            </a:xfrm>
            <a:prstGeom prst="rect">
              <a:avLst/>
            </a:prstGeom>
            <a:noFill/>
            <a:ln w="9525">
              <a:noFill/>
              <a:miter lim="800000"/>
              <a:headEnd/>
              <a:tailEnd/>
            </a:ln>
          </p:spPr>
          <p:txBody>
            <a:bodyPr wrap="none" lIns="0" tIns="0" rIns="0" bIns="0">
              <a:spAutoFit/>
            </a:bodyPr>
            <a:lstStyle/>
            <a:p>
              <a:r>
                <a:rPr lang="es-MX" sz="1600">
                  <a:solidFill>
                    <a:srgbClr val="000000"/>
                  </a:solidFill>
                </a:rPr>
                <a:t>4.</a:t>
              </a:r>
              <a:endParaRPr lang="es-MX"/>
            </a:p>
          </p:txBody>
        </p:sp>
        <p:sp>
          <p:nvSpPr>
            <p:cNvPr id="293967" name="Rectangle 79"/>
            <p:cNvSpPr>
              <a:spLocks noChangeArrowheads="1"/>
            </p:cNvSpPr>
            <p:nvPr/>
          </p:nvSpPr>
          <p:spPr bwMode="auto">
            <a:xfrm>
              <a:off x="752" y="1273"/>
              <a:ext cx="93" cy="171"/>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293968" name="Rectangle 80"/>
            <p:cNvSpPr>
              <a:spLocks noChangeArrowheads="1"/>
            </p:cNvSpPr>
            <p:nvPr/>
          </p:nvSpPr>
          <p:spPr bwMode="auto">
            <a:xfrm>
              <a:off x="847" y="1273"/>
              <a:ext cx="262" cy="178"/>
            </a:xfrm>
            <a:prstGeom prst="rect">
              <a:avLst/>
            </a:prstGeom>
            <a:noFill/>
            <a:ln w="9525">
              <a:noFill/>
              <a:miter lim="800000"/>
              <a:headEnd/>
              <a:tailEnd/>
            </a:ln>
          </p:spPr>
          <p:txBody>
            <a:bodyPr wrap="none" lIns="0" tIns="0" rIns="0" bIns="0">
              <a:spAutoFit/>
            </a:bodyPr>
            <a:lstStyle/>
            <a:p>
              <a:r>
                <a:rPr lang="es-MX" sz="1600">
                  <a:solidFill>
                    <a:srgbClr val="000000"/>
                  </a:solidFill>
                </a:rPr>
                <a:t>El p</a:t>
              </a:r>
              <a:endParaRPr lang="es-MX"/>
            </a:p>
          </p:txBody>
        </p:sp>
        <p:sp>
          <p:nvSpPr>
            <p:cNvPr id="293969" name="Rectangle 81"/>
            <p:cNvSpPr>
              <a:spLocks noChangeArrowheads="1"/>
            </p:cNvSpPr>
            <p:nvPr/>
          </p:nvSpPr>
          <p:spPr bwMode="auto">
            <a:xfrm>
              <a:off x="1073" y="1273"/>
              <a:ext cx="228" cy="178"/>
            </a:xfrm>
            <a:prstGeom prst="rect">
              <a:avLst/>
            </a:prstGeom>
            <a:noFill/>
            <a:ln w="9525">
              <a:noFill/>
              <a:miter lim="800000"/>
              <a:headEnd/>
              <a:tailEnd/>
            </a:ln>
          </p:spPr>
          <p:txBody>
            <a:bodyPr wrap="none" lIns="0" tIns="0" rIns="0" bIns="0">
              <a:spAutoFit/>
            </a:bodyPr>
            <a:lstStyle/>
            <a:p>
              <a:r>
                <a:rPr lang="es-MX" sz="1600">
                  <a:solidFill>
                    <a:srgbClr val="000000"/>
                  </a:solidFill>
                </a:rPr>
                <a:t>.c.a</a:t>
              </a:r>
              <a:endParaRPr lang="es-MX"/>
            </a:p>
          </p:txBody>
        </p:sp>
        <p:sp>
          <p:nvSpPr>
            <p:cNvPr id="293970" name="Rectangle 82"/>
            <p:cNvSpPr>
              <a:spLocks noChangeArrowheads="1"/>
            </p:cNvSpPr>
            <p:nvPr/>
          </p:nvSpPr>
          <p:spPr bwMode="auto">
            <a:xfrm>
              <a:off x="1251" y="1273"/>
              <a:ext cx="91" cy="178"/>
            </a:xfrm>
            <a:prstGeom prst="rect">
              <a:avLst/>
            </a:prstGeom>
            <a:noFill/>
            <a:ln w="9525">
              <a:noFill/>
              <a:miter lim="800000"/>
              <a:headEnd/>
              <a:tailEnd/>
            </a:ln>
          </p:spPr>
          <p:txBody>
            <a:bodyPr wrap="none" lIns="0" tIns="0" rIns="0" bIns="0">
              <a:spAutoFit/>
            </a:bodyPr>
            <a:lstStyle/>
            <a:p>
              <a:r>
                <a:rPr lang="es-MX" sz="1600">
                  <a:solidFill>
                    <a:srgbClr val="000000"/>
                  </a:solidFill>
                </a:rPr>
                <a:t>-</a:t>
              </a:r>
              <a:endParaRPr lang="es-MX"/>
            </a:p>
          </p:txBody>
        </p:sp>
        <p:sp>
          <p:nvSpPr>
            <p:cNvPr id="293971" name="Rectangle 83"/>
            <p:cNvSpPr>
              <a:spLocks noChangeArrowheads="1"/>
            </p:cNvSpPr>
            <p:nvPr/>
          </p:nvSpPr>
          <p:spPr bwMode="auto">
            <a:xfrm>
              <a:off x="1291" y="1273"/>
              <a:ext cx="3970" cy="178"/>
            </a:xfrm>
            <a:prstGeom prst="rect">
              <a:avLst/>
            </a:prstGeom>
            <a:noFill/>
            <a:ln w="9525">
              <a:noFill/>
              <a:miter lim="800000"/>
              <a:headEnd/>
              <a:tailEnd/>
            </a:ln>
          </p:spPr>
          <p:txBody>
            <a:bodyPr wrap="none" lIns="0" tIns="0" rIns="0" bIns="0">
              <a:spAutoFit/>
            </a:bodyPr>
            <a:lstStyle/>
            <a:p>
              <a:r>
                <a:rPr lang="es-MX" sz="1600">
                  <a:solidFill>
                    <a:srgbClr val="000000"/>
                  </a:solidFill>
                </a:rPr>
                <a:t>p., es la persona a quien el estudiante le puede comunicar, desde problemas </a:t>
              </a:r>
              <a:endParaRPr lang="es-MX"/>
            </a:p>
          </p:txBody>
        </p:sp>
        <p:sp>
          <p:nvSpPr>
            <p:cNvPr id="293972" name="Rectangle 84"/>
            <p:cNvSpPr>
              <a:spLocks noChangeArrowheads="1"/>
            </p:cNvSpPr>
            <p:nvPr/>
          </p:nvSpPr>
          <p:spPr bwMode="auto">
            <a:xfrm>
              <a:off x="837" y="1565"/>
              <a:ext cx="4237" cy="178"/>
            </a:xfrm>
            <a:prstGeom prst="rect">
              <a:avLst/>
            </a:prstGeom>
            <a:noFill/>
            <a:ln w="9525">
              <a:noFill/>
              <a:miter lim="800000"/>
              <a:headEnd/>
              <a:tailEnd/>
            </a:ln>
          </p:spPr>
          <p:txBody>
            <a:bodyPr wrap="none" lIns="0" tIns="0" rIns="0" bIns="0">
              <a:spAutoFit/>
            </a:bodyPr>
            <a:lstStyle/>
            <a:p>
              <a:r>
                <a:rPr lang="es-MX" sz="1600">
                  <a:solidFill>
                    <a:srgbClr val="000000"/>
                  </a:solidFill>
                </a:rPr>
                <a:t>personales y confidenciales, hasta reclamos y sugerencias respecto a los diversos </a:t>
              </a:r>
              <a:endParaRPr lang="es-MX"/>
            </a:p>
          </p:txBody>
        </p:sp>
        <p:sp>
          <p:nvSpPr>
            <p:cNvPr id="293973" name="Rectangle 85"/>
            <p:cNvSpPr>
              <a:spLocks noChangeArrowheads="1"/>
            </p:cNvSpPr>
            <p:nvPr/>
          </p:nvSpPr>
          <p:spPr bwMode="auto">
            <a:xfrm>
              <a:off x="837" y="1856"/>
              <a:ext cx="2523" cy="178"/>
            </a:xfrm>
            <a:prstGeom prst="rect">
              <a:avLst/>
            </a:prstGeom>
            <a:noFill/>
            <a:ln w="9525">
              <a:noFill/>
              <a:miter lim="800000"/>
              <a:headEnd/>
              <a:tailEnd/>
            </a:ln>
          </p:spPr>
          <p:txBody>
            <a:bodyPr wrap="none" lIns="0" tIns="0" rIns="0" bIns="0">
              <a:spAutoFit/>
            </a:bodyPr>
            <a:lstStyle/>
            <a:p>
              <a:r>
                <a:rPr lang="es-MX" sz="1600">
                  <a:solidFill>
                    <a:srgbClr val="000000"/>
                  </a:solidFill>
                </a:rPr>
                <a:t>estamentos de la universidad o sus reglamentos.</a:t>
              </a:r>
              <a:endParaRPr lang="es-MX"/>
            </a:p>
          </p:txBody>
        </p:sp>
        <p:sp>
          <p:nvSpPr>
            <p:cNvPr id="293974" name="Rectangle 86"/>
            <p:cNvSpPr>
              <a:spLocks noChangeArrowheads="1"/>
            </p:cNvSpPr>
            <p:nvPr/>
          </p:nvSpPr>
          <p:spPr bwMode="auto">
            <a:xfrm>
              <a:off x="3271" y="1856"/>
              <a:ext cx="82" cy="178"/>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3975" name="Rectangle 87"/>
            <p:cNvSpPr>
              <a:spLocks noChangeArrowheads="1"/>
            </p:cNvSpPr>
            <p:nvPr/>
          </p:nvSpPr>
          <p:spPr bwMode="auto">
            <a:xfrm>
              <a:off x="657" y="2148"/>
              <a:ext cx="82" cy="178"/>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3976" name="Rectangle 88"/>
            <p:cNvSpPr>
              <a:spLocks noChangeArrowheads="1"/>
            </p:cNvSpPr>
            <p:nvPr/>
          </p:nvSpPr>
          <p:spPr bwMode="auto">
            <a:xfrm>
              <a:off x="657" y="2440"/>
              <a:ext cx="96" cy="154"/>
            </a:xfrm>
            <a:prstGeom prst="rect">
              <a:avLst/>
            </a:prstGeom>
            <a:noFill/>
            <a:ln w="9525">
              <a:noFill/>
              <a:miter lim="800000"/>
              <a:headEnd/>
              <a:tailEnd/>
            </a:ln>
          </p:spPr>
          <p:txBody>
            <a:bodyPr wrap="none" lIns="0" tIns="0" rIns="0" bIns="0">
              <a:spAutoFit/>
            </a:bodyPr>
            <a:lstStyle/>
            <a:p>
              <a:r>
                <a:rPr lang="es-MX" sz="1600">
                  <a:solidFill>
                    <a:srgbClr val="000000"/>
                  </a:solidFill>
                </a:rPr>
                <a:t>5.</a:t>
              </a:r>
              <a:endParaRPr lang="es-MX"/>
            </a:p>
          </p:txBody>
        </p:sp>
        <p:sp>
          <p:nvSpPr>
            <p:cNvPr id="293977" name="Rectangle 89"/>
            <p:cNvSpPr>
              <a:spLocks noChangeArrowheads="1"/>
            </p:cNvSpPr>
            <p:nvPr/>
          </p:nvSpPr>
          <p:spPr bwMode="auto">
            <a:xfrm>
              <a:off x="752" y="2440"/>
              <a:ext cx="93" cy="171"/>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293978" name="Rectangle 90"/>
            <p:cNvSpPr>
              <a:spLocks noChangeArrowheads="1"/>
            </p:cNvSpPr>
            <p:nvPr/>
          </p:nvSpPr>
          <p:spPr bwMode="auto">
            <a:xfrm>
              <a:off x="847" y="2440"/>
              <a:ext cx="2474" cy="178"/>
            </a:xfrm>
            <a:prstGeom prst="rect">
              <a:avLst/>
            </a:prstGeom>
            <a:noFill/>
            <a:ln w="9525">
              <a:noFill/>
              <a:miter lim="800000"/>
              <a:headEnd/>
              <a:tailEnd/>
            </a:ln>
          </p:spPr>
          <p:txBody>
            <a:bodyPr wrap="none" lIns="0" tIns="0" rIns="0" bIns="0">
              <a:spAutoFit/>
            </a:bodyPr>
            <a:lstStyle/>
            <a:p>
              <a:r>
                <a:rPr lang="es-MX" sz="1600">
                  <a:solidFill>
                    <a:srgbClr val="000000"/>
                  </a:solidFill>
                </a:rPr>
                <a:t>Asesoramiento en momentos que el estudiante </a:t>
              </a:r>
              <a:endParaRPr lang="es-MX"/>
            </a:p>
          </p:txBody>
        </p:sp>
        <p:sp>
          <p:nvSpPr>
            <p:cNvPr id="293979" name="Rectangle 91"/>
            <p:cNvSpPr>
              <a:spLocks noChangeArrowheads="1"/>
            </p:cNvSpPr>
            <p:nvPr/>
          </p:nvSpPr>
          <p:spPr bwMode="auto">
            <a:xfrm>
              <a:off x="3279" y="2440"/>
              <a:ext cx="2122" cy="178"/>
            </a:xfrm>
            <a:prstGeom prst="rect">
              <a:avLst/>
            </a:prstGeom>
            <a:noFill/>
            <a:ln w="9525">
              <a:noFill/>
              <a:miter lim="800000"/>
              <a:headEnd/>
              <a:tailEnd/>
            </a:ln>
          </p:spPr>
          <p:txBody>
            <a:bodyPr wrap="none" lIns="0" tIns="0" rIns="0" bIns="0">
              <a:spAutoFit/>
            </a:bodyPr>
            <a:lstStyle/>
            <a:p>
              <a:r>
                <a:rPr lang="es-MX" sz="1600">
                  <a:solidFill>
                    <a:srgbClr val="000000"/>
                  </a:solidFill>
                </a:rPr>
                <a:t>tenga que avaluar su situación y decidir </a:t>
              </a:r>
              <a:endParaRPr lang="es-MX"/>
            </a:p>
          </p:txBody>
        </p:sp>
        <p:sp>
          <p:nvSpPr>
            <p:cNvPr id="293980" name="Rectangle 92"/>
            <p:cNvSpPr>
              <a:spLocks noChangeArrowheads="1"/>
            </p:cNvSpPr>
            <p:nvPr/>
          </p:nvSpPr>
          <p:spPr bwMode="auto">
            <a:xfrm>
              <a:off x="837" y="2732"/>
              <a:ext cx="4507" cy="178"/>
            </a:xfrm>
            <a:prstGeom prst="rect">
              <a:avLst/>
            </a:prstGeom>
            <a:noFill/>
            <a:ln w="9525">
              <a:noFill/>
              <a:miter lim="800000"/>
              <a:headEnd/>
              <a:tailEnd/>
            </a:ln>
          </p:spPr>
          <p:txBody>
            <a:bodyPr wrap="none" lIns="0" tIns="0" rIns="0" bIns="0">
              <a:spAutoFit/>
            </a:bodyPr>
            <a:lstStyle/>
            <a:p>
              <a:r>
                <a:rPr lang="es-MX" sz="1600">
                  <a:solidFill>
                    <a:srgbClr val="000000"/>
                  </a:solidFill>
                </a:rPr>
                <a:t>si debe permanecer en un curso o darse de baja, y cómo esa decisión afecta sus planes </a:t>
              </a:r>
              <a:endParaRPr lang="es-MX"/>
            </a:p>
          </p:txBody>
        </p:sp>
        <p:sp>
          <p:nvSpPr>
            <p:cNvPr id="293981" name="Rectangle 93"/>
            <p:cNvSpPr>
              <a:spLocks noChangeArrowheads="1"/>
            </p:cNvSpPr>
            <p:nvPr/>
          </p:nvSpPr>
          <p:spPr bwMode="auto">
            <a:xfrm>
              <a:off x="837" y="3023"/>
              <a:ext cx="448" cy="178"/>
            </a:xfrm>
            <a:prstGeom prst="rect">
              <a:avLst/>
            </a:prstGeom>
            <a:noFill/>
            <a:ln w="9525">
              <a:noFill/>
              <a:miter lim="800000"/>
              <a:headEnd/>
              <a:tailEnd/>
            </a:ln>
          </p:spPr>
          <p:txBody>
            <a:bodyPr wrap="none" lIns="0" tIns="0" rIns="0" bIns="0">
              <a:spAutoFit/>
            </a:bodyPr>
            <a:lstStyle/>
            <a:p>
              <a:r>
                <a:rPr lang="es-MX" sz="1600">
                  <a:solidFill>
                    <a:srgbClr val="000000"/>
                  </a:solidFill>
                </a:rPr>
                <a:t>futuros.</a:t>
              </a:r>
              <a:endParaRPr lang="es-MX"/>
            </a:p>
          </p:txBody>
        </p:sp>
        <p:sp>
          <p:nvSpPr>
            <p:cNvPr id="293982" name="Rectangle 94"/>
            <p:cNvSpPr>
              <a:spLocks noChangeArrowheads="1"/>
            </p:cNvSpPr>
            <p:nvPr/>
          </p:nvSpPr>
          <p:spPr bwMode="auto">
            <a:xfrm>
              <a:off x="1228" y="3023"/>
              <a:ext cx="82" cy="178"/>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grpSp>
      <p:sp>
        <p:nvSpPr>
          <p:cNvPr id="293983" name="AutoShape 95">
            <a:hlinkClick r:id="rId2" action="ppaction://hlinksldjump" highlightClick="1"/>
          </p:cNvPr>
          <p:cNvSpPr>
            <a:spLocks noChangeArrowheads="1"/>
          </p:cNvSpPr>
          <p:nvPr/>
        </p:nvSpPr>
        <p:spPr bwMode="auto">
          <a:xfrm>
            <a:off x="7164388" y="5013325"/>
            <a:ext cx="792162" cy="720725"/>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970" name="Group 34"/>
          <p:cNvGrpSpPr>
            <a:grpSpLocks noChangeAspect="1"/>
          </p:cNvGrpSpPr>
          <p:nvPr/>
        </p:nvGrpSpPr>
        <p:grpSpPr bwMode="auto">
          <a:xfrm>
            <a:off x="1258888" y="1173163"/>
            <a:ext cx="7389812" cy="5149850"/>
            <a:chOff x="793" y="677"/>
            <a:chExt cx="4745" cy="3306"/>
          </a:xfrm>
        </p:grpSpPr>
        <p:sp>
          <p:nvSpPr>
            <p:cNvPr id="295969" name="AutoShape 33"/>
            <p:cNvSpPr>
              <a:spLocks noChangeAspect="1" noChangeArrowheads="1" noTextEdit="1"/>
            </p:cNvSpPr>
            <p:nvPr/>
          </p:nvSpPr>
          <p:spPr bwMode="auto">
            <a:xfrm>
              <a:off x="793" y="677"/>
              <a:ext cx="4582" cy="3292"/>
            </a:xfrm>
            <a:prstGeom prst="rect">
              <a:avLst/>
            </a:prstGeom>
            <a:noFill/>
            <a:ln w="9525">
              <a:noFill/>
              <a:miter lim="800000"/>
              <a:headEnd/>
              <a:tailEnd/>
            </a:ln>
          </p:spPr>
          <p:txBody>
            <a:bodyPr/>
            <a:lstStyle/>
            <a:p>
              <a:endParaRPr lang="es-ES"/>
            </a:p>
          </p:txBody>
        </p:sp>
        <p:sp>
          <p:nvSpPr>
            <p:cNvPr id="295971" name="Rectangle 35"/>
            <p:cNvSpPr>
              <a:spLocks noChangeArrowheads="1"/>
            </p:cNvSpPr>
            <p:nvPr/>
          </p:nvSpPr>
          <p:spPr bwMode="auto">
            <a:xfrm>
              <a:off x="793" y="677"/>
              <a:ext cx="32" cy="156"/>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5972" name="Rectangle 36"/>
            <p:cNvSpPr>
              <a:spLocks noChangeArrowheads="1"/>
            </p:cNvSpPr>
            <p:nvPr/>
          </p:nvSpPr>
          <p:spPr bwMode="auto">
            <a:xfrm>
              <a:off x="793" y="963"/>
              <a:ext cx="98" cy="157"/>
            </a:xfrm>
            <a:prstGeom prst="rect">
              <a:avLst/>
            </a:prstGeom>
            <a:noFill/>
            <a:ln w="9525">
              <a:noFill/>
              <a:miter lim="800000"/>
              <a:headEnd/>
              <a:tailEnd/>
            </a:ln>
          </p:spPr>
          <p:txBody>
            <a:bodyPr wrap="none" lIns="0" tIns="0" rIns="0" bIns="0">
              <a:spAutoFit/>
            </a:bodyPr>
            <a:lstStyle/>
            <a:p>
              <a:r>
                <a:rPr lang="es-MX" sz="1600">
                  <a:solidFill>
                    <a:srgbClr val="000000"/>
                  </a:solidFill>
                </a:rPr>
                <a:t>6.</a:t>
              </a:r>
              <a:endParaRPr lang="es-MX"/>
            </a:p>
          </p:txBody>
        </p:sp>
        <p:sp>
          <p:nvSpPr>
            <p:cNvPr id="295973" name="Rectangle 37"/>
            <p:cNvSpPr>
              <a:spLocks noChangeArrowheads="1"/>
            </p:cNvSpPr>
            <p:nvPr/>
          </p:nvSpPr>
          <p:spPr bwMode="auto">
            <a:xfrm>
              <a:off x="886" y="963"/>
              <a:ext cx="36" cy="157"/>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295974" name="Rectangle 38"/>
            <p:cNvSpPr>
              <a:spLocks noChangeArrowheads="1"/>
            </p:cNvSpPr>
            <p:nvPr/>
          </p:nvSpPr>
          <p:spPr bwMode="auto">
            <a:xfrm>
              <a:off x="980" y="963"/>
              <a:ext cx="1801" cy="157"/>
            </a:xfrm>
            <a:prstGeom prst="rect">
              <a:avLst/>
            </a:prstGeom>
            <a:noFill/>
            <a:ln w="9525">
              <a:noFill/>
              <a:miter lim="800000"/>
              <a:headEnd/>
              <a:tailEnd/>
            </a:ln>
          </p:spPr>
          <p:txBody>
            <a:bodyPr wrap="none" lIns="0" tIns="0" rIns="0" bIns="0">
              <a:spAutoFit/>
            </a:bodyPr>
            <a:lstStyle/>
            <a:p>
              <a:r>
                <a:rPr lang="es-MX" sz="1600">
                  <a:solidFill>
                    <a:srgbClr val="000000"/>
                  </a:solidFill>
                </a:rPr>
                <a:t>En el aspecto ocupacional, el p.c.a</a:t>
              </a:r>
              <a:endParaRPr lang="es-MX"/>
            </a:p>
          </p:txBody>
        </p:sp>
        <p:sp>
          <p:nvSpPr>
            <p:cNvPr id="295975" name="Rectangle 39"/>
            <p:cNvSpPr>
              <a:spLocks noChangeArrowheads="1"/>
            </p:cNvSpPr>
            <p:nvPr/>
          </p:nvSpPr>
          <p:spPr bwMode="auto">
            <a:xfrm>
              <a:off x="2718" y="963"/>
              <a:ext cx="43" cy="157"/>
            </a:xfrm>
            <a:prstGeom prst="rect">
              <a:avLst/>
            </a:prstGeom>
            <a:noFill/>
            <a:ln w="9525">
              <a:noFill/>
              <a:miter lim="800000"/>
              <a:headEnd/>
              <a:tailEnd/>
            </a:ln>
          </p:spPr>
          <p:txBody>
            <a:bodyPr wrap="none" lIns="0" tIns="0" rIns="0" bIns="0">
              <a:spAutoFit/>
            </a:bodyPr>
            <a:lstStyle/>
            <a:p>
              <a:r>
                <a:rPr lang="es-MX" sz="1600">
                  <a:solidFill>
                    <a:srgbClr val="000000"/>
                  </a:solidFill>
                </a:rPr>
                <a:t>-</a:t>
              </a:r>
              <a:endParaRPr lang="es-MX"/>
            </a:p>
          </p:txBody>
        </p:sp>
        <p:sp>
          <p:nvSpPr>
            <p:cNvPr id="295976" name="Rectangle 40"/>
            <p:cNvSpPr>
              <a:spLocks noChangeArrowheads="1"/>
            </p:cNvSpPr>
            <p:nvPr/>
          </p:nvSpPr>
          <p:spPr bwMode="auto">
            <a:xfrm>
              <a:off x="2758" y="963"/>
              <a:ext cx="2744" cy="157"/>
            </a:xfrm>
            <a:prstGeom prst="rect">
              <a:avLst/>
            </a:prstGeom>
            <a:noFill/>
            <a:ln w="9525">
              <a:noFill/>
              <a:miter lim="800000"/>
              <a:headEnd/>
              <a:tailEnd/>
            </a:ln>
          </p:spPr>
          <p:txBody>
            <a:bodyPr wrap="none" lIns="0" tIns="0" rIns="0" bIns="0">
              <a:spAutoFit/>
            </a:bodyPr>
            <a:lstStyle/>
            <a:p>
              <a:r>
                <a:rPr lang="es-MX" sz="1600">
                  <a:solidFill>
                    <a:srgbClr val="000000"/>
                  </a:solidFill>
                </a:rPr>
                <a:t>p puede informar al estudiante sobre la relación que </a:t>
              </a:r>
              <a:endParaRPr lang="es-MX"/>
            </a:p>
          </p:txBody>
        </p:sp>
        <p:sp>
          <p:nvSpPr>
            <p:cNvPr id="295977" name="Rectangle 41"/>
            <p:cNvSpPr>
              <a:spLocks noChangeArrowheads="1"/>
            </p:cNvSpPr>
            <p:nvPr/>
          </p:nvSpPr>
          <p:spPr bwMode="auto">
            <a:xfrm>
              <a:off x="969" y="1250"/>
              <a:ext cx="1473" cy="157"/>
            </a:xfrm>
            <a:prstGeom prst="rect">
              <a:avLst/>
            </a:prstGeom>
            <a:noFill/>
            <a:ln w="9525">
              <a:noFill/>
              <a:miter lim="800000"/>
              <a:headEnd/>
              <a:tailEnd/>
            </a:ln>
          </p:spPr>
          <p:txBody>
            <a:bodyPr wrap="none" lIns="0" tIns="0" rIns="0" bIns="0">
              <a:spAutoFit/>
            </a:bodyPr>
            <a:lstStyle/>
            <a:p>
              <a:r>
                <a:rPr lang="es-MX" sz="1600">
                  <a:solidFill>
                    <a:srgbClr val="000000"/>
                  </a:solidFill>
                </a:rPr>
                <a:t>existe entre sus intereses, su</a:t>
              </a:r>
              <a:endParaRPr lang="es-MX"/>
            </a:p>
          </p:txBody>
        </p:sp>
        <p:sp>
          <p:nvSpPr>
            <p:cNvPr id="295978" name="Rectangle 42"/>
            <p:cNvSpPr>
              <a:spLocks noChangeArrowheads="1"/>
            </p:cNvSpPr>
            <p:nvPr/>
          </p:nvSpPr>
          <p:spPr bwMode="auto">
            <a:xfrm>
              <a:off x="2376" y="1250"/>
              <a:ext cx="3162" cy="157"/>
            </a:xfrm>
            <a:prstGeom prst="rect">
              <a:avLst/>
            </a:prstGeom>
            <a:noFill/>
            <a:ln w="9525">
              <a:noFill/>
              <a:miter lim="800000"/>
              <a:headEnd/>
              <a:tailEnd/>
            </a:ln>
          </p:spPr>
          <p:txBody>
            <a:bodyPr wrap="none" lIns="0" tIns="0" rIns="0" bIns="0">
              <a:spAutoFit/>
            </a:bodyPr>
            <a:lstStyle/>
            <a:p>
              <a:r>
                <a:rPr lang="es-MX" sz="1600">
                  <a:solidFill>
                    <a:srgbClr val="000000"/>
                  </a:solidFill>
                </a:rPr>
                <a:t>s habilidades y la carrera, y las posibilidades de empleo que </a:t>
              </a:r>
              <a:endParaRPr lang="es-MX"/>
            </a:p>
          </p:txBody>
        </p:sp>
        <p:sp>
          <p:nvSpPr>
            <p:cNvPr id="295979" name="Rectangle 43"/>
            <p:cNvSpPr>
              <a:spLocks noChangeArrowheads="1"/>
            </p:cNvSpPr>
            <p:nvPr/>
          </p:nvSpPr>
          <p:spPr bwMode="auto">
            <a:xfrm>
              <a:off x="969" y="1536"/>
              <a:ext cx="4558" cy="157"/>
            </a:xfrm>
            <a:prstGeom prst="rect">
              <a:avLst/>
            </a:prstGeom>
            <a:noFill/>
            <a:ln w="9525">
              <a:noFill/>
              <a:miter lim="800000"/>
              <a:headEnd/>
              <a:tailEnd/>
            </a:ln>
          </p:spPr>
          <p:txBody>
            <a:bodyPr wrap="none" lIns="0" tIns="0" rIns="0" bIns="0">
              <a:spAutoFit/>
            </a:bodyPr>
            <a:lstStyle/>
            <a:p>
              <a:r>
                <a:rPr lang="es-MX" sz="1600">
                  <a:solidFill>
                    <a:srgbClr val="000000"/>
                  </a:solidFill>
                </a:rPr>
                <a:t>ella ofrece, en el desarrollo de las destrezas necesarias para la búsqueda y retención de </a:t>
              </a:r>
              <a:endParaRPr lang="es-MX"/>
            </a:p>
          </p:txBody>
        </p:sp>
        <p:sp>
          <p:nvSpPr>
            <p:cNvPr id="295980" name="Rectangle 44"/>
            <p:cNvSpPr>
              <a:spLocks noChangeArrowheads="1"/>
            </p:cNvSpPr>
            <p:nvPr/>
          </p:nvSpPr>
          <p:spPr bwMode="auto">
            <a:xfrm>
              <a:off x="969" y="1822"/>
              <a:ext cx="3671" cy="157"/>
            </a:xfrm>
            <a:prstGeom prst="rect">
              <a:avLst/>
            </a:prstGeom>
            <a:noFill/>
            <a:ln w="9525">
              <a:noFill/>
              <a:miter lim="800000"/>
              <a:headEnd/>
              <a:tailEnd/>
            </a:ln>
          </p:spPr>
          <p:txBody>
            <a:bodyPr wrap="none" lIns="0" tIns="0" rIns="0" bIns="0">
              <a:spAutoFit/>
            </a:bodyPr>
            <a:lstStyle/>
            <a:p>
              <a:r>
                <a:rPr lang="es-MX" sz="1600">
                  <a:solidFill>
                    <a:srgbClr val="000000"/>
                  </a:solidFill>
                </a:rPr>
                <a:t>empleo. Auspiciar charlas y/o talleres sobre oportunidades de empleo.</a:t>
              </a:r>
              <a:endParaRPr lang="es-MX"/>
            </a:p>
          </p:txBody>
        </p:sp>
        <p:sp>
          <p:nvSpPr>
            <p:cNvPr id="295981" name="Rectangle 45"/>
            <p:cNvSpPr>
              <a:spLocks noChangeArrowheads="1"/>
            </p:cNvSpPr>
            <p:nvPr/>
          </p:nvSpPr>
          <p:spPr bwMode="auto">
            <a:xfrm>
              <a:off x="4459" y="1822"/>
              <a:ext cx="32" cy="156"/>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5982" name="Rectangle 46"/>
            <p:cNvSpPr>
              <a:spLocks noChangeArrowheads="1"/>
            </p:cNvSpPr>
            <p:nvPr/>
          </p:nvSpPr>
          <p:spPr bwMode="auto">
            <a:xfrm>
              <a:off x="793" y="2108"/>
              <a:ext cx="32" cy="156"/>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5983" name="Rectangle 47"/>
            <p:cNvSpPr>
              <a:spLocks noChangeArrowheads="1"/>
            </p:cNvSpPr>
            <p:nvPr/>
          </p:nvSpPr>
          <p:spPr bwMode="auto">
            <a:xfrm>
              <a:off x="793" y="2395"/>
              <a:ext cx="98" cy="157"/>
            </a:xfrm>
            <a:prstGeom prst="rect">
              <a:avLst/>
            </a:prstGeom>
            <a:noFill/>
            <a:ln w="9525">
              <a:noFill/>
              <a:miter lim="800000"/>
              <a:headEnd/>
              <a:tailEnd/>
            </a:ln>
          </p:spPr>
          <p:txBody>
            <a:bodyPr wrap="none" lIns="0" tIns="0" rIns="0" bIns="0">
              <a:spAutoFit/>
            </a:bodyPr>
            <a:lstStyle/>
            <a:p>
              <a:r>
                <a:rPr lang="es-MX" sz="1600">
                  <a:solidFill>
                    <a:srgbClr val="000000"/>
                  </a:solidFill>
                </a:rPr>
                <a:t>7.</a:t>
              </a:r>
              <a:endParaRPr lang="es-MX"/>
            </a:p>
          </p:txBody>
        </p:sp>
        <p:sp>
          <p:nvSpPr>
            <p:cNvPr id="295984" name="Rectangle 48"/>
            <p:cNvSpPr>
              <a:spLocks noChangeArrowheads="1"/>
            </p:cNvSpPr>
            <p:nvPr/>
          </p:nvSpPr>
          <p:spPr bwMode="auto">
            <a:xfrm>
              <a:off x="886" y="2395"/>
              <a:ext cx="36" cy="157"/>
            </a:xfrm>
            <a:prstGeom prst="rect">
              <a:avLst/>
            </a:prstGeom>
            <a:noFill/>
            <a:ln w="9525">
              <a:noFill/>
              <a:miter lim="800000"/>
              <a:headEnd/>
              <a:tailEnd/>
            </a:ln>
          </p:spPr>
          <p:txBody>
            <a:bodyPr wrap="none" lIns="0" tIns="0" rIns="0" bIns="0">
              <a:spAutoFit/>
            </a:bodyPr>
            <a:lstStyle/>
            <a:p>
              <a:r>
                <a:rPr lang="es-MX" sz="1600">
                  <a:solidFill>
                    <a:srgbClr val="000000"/>
                  </a:solidFill>
                  <a:latin typeface="Arial" charset="0"/>
                </a:rPr>
                <a:t> </a:t>
              </a:r>
              <a:endParaRPr lang="es-MX"/>
            </a:p>
          </p:txBody>
        </p:sp>
        <p:sp>
          <p:nvSpPr>
            <p:cNvPr id="295985" name="Rectangle 49"/>
            <p:cNvSpPr>
              <a:spLocks noChangeArrowheads="1"/>
            </p:cNvSpPr>
            <p:nvPr/>
          </p:nvSpPr>
          <p:spPr bwMode="auto">
            <a:xfrm>
              <a:off x="980" y="2395"/>
              <a:ext cx="1289" cy="157"/>
            </a:xfrm>
            <a:prstGeom prst="rect">
              <a:avLst/>
            </a:prstGeom>
            <a:noFill/>
            <a:ln w="9525">
              <a:noFill/>
              <a:miter lim="800000"/>
              <a:headEnd/>
              <a:tailEnd/>
            </a:ln>
          </p:spPr>
          <p:txBody>
            <a:bodyPr wrap="none" lIns="0" tIns="0" rIns="0" bIns="0">
              <a:spAutoFit/>
            </a:bodyPr>
            <a:lstStyle/>
            <a:p>
              <a:r>
                <a:rPr lang="es-MX" sz="1600">
                  <a:solidFill>
                    <a:srgbClr val="000000"/>
                  </a:solidFill>
                </a:rPr>
                <a:t>En la relación Consejero</a:t>
              </a:r>
              <a:endParaRPr lang="es-MX"/>
            </a:p>
          </p:txBody>
        </p:sp>
        <p:sp>
          <p:nvSpPr>
            <p:cNvPr id="295986" name="Rectangle 50"/>
            <p:cNvSpPr>
              <a:spLocks noChangeArrowheads="1"/>
            </p:cNvSpPr>
            <p:nvPr/>
          </p:nvSpPr>
          <p:spPr bwMode="auto">
            <a:xfrm>
              <a:off x="2233" y="2395"/>
              <a:ext cx="43" cy="156"/>
            </a:xfrm>
            <a:prstGeom prst="rect">
              <a:avLst/>
            </a:prstGeom>
            <a:noFill/>
            <a:ln w="9525">
              <a:noFill/>
              <a:miter lim="800000"/>
              <a:headEnd/>
              <a:tailEnd/>
            </a:ln>
          </p:spPr>
          <p:txBody>
            <a:bodyPr wrap="none" lIns="0" tIns="0" rIns="0" bIns="0">
              <a:spAutoFit/>
            </a:bodyPr>
            <a:lstStyle/>
            <a:p>
              <a:r>
                <a:rPr lang="es-MX" sz="1600">
                  <a:solidFill>
                    <a:srgbClr val="000000"/>
                  </a:solidFill>
                </a:rPr>
                <a:t>-</a:t>
              </a:r>
              <a:endParaRPr lang="es-MX"/>
            </a:p>
          </p:txBody>
        </p:sp>
        <p:sp>
          <p:nvSpPr>
            <p:cNvPr id="295987" name="Rectangle 51"/>
            <p:cNvSpPr>
              <a:spLocks noChangeArrowheads="1"/>
            </p:cNvSpPr>
            <p:nvPr/>
          </p:nvSpPr>
          <p:spPr bwMode="auto">
            <a:xfrm>
              <a:off x="2273" y="2395"/>
              <a:ext cx="487" cy="157"/>
            </a:xfrm>
            <a:prstGeom prst="rect">
              <a:avLst/>
            </a:prstGeom>
            <a:noFill/>
            <a:ln w="9525">
              <a:noFill/>
              <a:miter lim="800000"/>
              <a:headEnd/>
              <a:tailEnd/>
            </a:ln>
          </p:spPr>
          <p:txBody>
            <a:bodyPr wrap="none" lIns="0" tIns="0" rIns="0" bIns="0">
              <a:spAutoFit/>
            </a:bodyPr>
            <a:lstStyle/>
            <a:p>
              <a:r>
                <a:rPr lang="es-MX" sz="1600">
                  <a:solidFill>
                    <a:srgbClr val="000000"/>
                  </a:solidFill>
                </a:rPr>
                <a:t>Aconseja</a:t>
              </a:r>
              <a:endParaRPr lang="es-MX"/>
            </a:p>
          </p:txBody>
        </p:sp>
        <p:sp>
          <p:nvSpPr>
            <p:cNvPr id="295988" name="Rectangle 52"/>
            <p:cNvSpPr>
              <a:spLocks noChangeArrowheads="1"/>
            </p:cNvSpPr>
            <p:nvPr/>
          </p:nvSpPr>
          <p:spPr bwMode="auto">
            <a:xfrm>
              <a:off x="2735" y="2395"/>
              <a:ext cx="2729" cy="157"/>
            </a:xfrm>
            <a:prstGeom prst="rect">
              <a:avLst/>
            </a:prstGeom>
            <a:noFill/>
            <a:ln w="9525">
              <a:noFill/>
              <a:miter lim="800000"/>
              <a:headEnd/>
              <a:tailEnd/>
            </a:ln>
          </p:spPr>
          <p:txBody>
            <a:bodyPr wrap="none" lIns="0" tIns="0" rIns="0" bIns="0">
              <a:spAutoFit/>
            </a:bodyPr>
            <a:lstStyle/>
            <a:p>
              <a:r>
                <a:rPr lang="es-MX" sz="1600">
                  <a:solidFill>
                    <a:srgbClr val="000000"/>
                  </a:solidFill>
                </a:rPr>
                <a:t>do el crecimiento personal es de doble vía. Crece el </a:t>
              </a:r>
              <a:endParaRPr lang="es-MX"/>
            </a:p>
          </p:txBody>
        </p:sp>
        <p:sp>
          <p:nvSpPr>
            <p:cNvPr id="295989" name="Rectangle 53"/>
            <p:cNvSpPr>
              <a:spLocks noChangeArrowheads="1"/>
            </p:cNvSpPr>
            <p:nvPr/>
          </p:nvSpPr>
          <p:spPr bwMode="auto">
            <a:xfrm>
              <a:off x="969" y="2681"/>
              <a:ext cx="4403" cy="157"/>
            </a:xfrm>
            <a:prstGeom prst="rect">
              <a:avLst/>
            </a:prstGeom>
            <a:noFill/>
            <a:ln w="9525">
              <a:noFill/>
              <a:miter lim="800000"/>
              <a:headEnd/>
              <a:tailEnd/>
            </a:ln>
          </p:spPr>
          <p:txBody>
            <a:bodyPr wrap="none" lIns="0" tIns="0" rIns="0" bIns="0">
              <a:spAutoFit/>
            </a:bodyPr>
            <a:lstStyle/>
            <a:p>
              <a:r>
                <a:rPr lang="es-MX" sz="1600">
                  <a:solidFill>
                    <a:srgbClr val="000000"/>
                  </a:solidFill>
                </a:rPr>
                <a:t>consejero, pues, puede conocer mejor a las nuevas generaciones, crece el alumno al </a:t>
              </a:r>
              <a:endParaRPr lang="es-MX"/>
            </a:p>
          </p:txBody>
        </p:sp>
        <p:sp>
          <p:nvSpPr>
            <p:cNvPr id="295990" name="Rectangle 54"/>
            <p:cNvSpPr>
              <a:spLocks noChangeArrowheads="1"/>
            </p:cNvSpPr>
            <p:nvPr/>
          </p:nvSpPr>
          <p:spPr bwMode="auto">
            <a:xfrm>
              <a:off x="969" y="2967"/>
              <a:ext cx="4430" cy="157"/>
            </a:xfrm>
            <a:prstGeom prst="rect">
              <a:avLst/>
            </a:prstGeom>
            <a:noFill/>
            <a:ln w="9525">
              <a:noFill/>
              <a:miter lim="800000"/>
              <a:headEnd/>
              <a:tailEnd/>
            </a:ln>
          </p:spPr>
          <p:txBody>
            <a:bodyPr wrap="none" lIns="0" tIns="0" rIns="0" bIns="0">
              <a:spAutoFit/>
            </a:bodyPr>
            <a:lstStyle/>
            <a:p>
              <a:r>
                <a:rPr lang="es-MX" sz="1600">
                  <a:solidFill>
                    <a:srgbClr val="000000"/>
                  </a:solidFill>
                </a:rPr>
                <a:t>encontrar en su maestro un nuevo paradigma que requiere de este último coherencia </a:t>
              </a:r>
              <a:endParaRPr lang="es-MX"/>
            </a:p>
          </p:txBody>
        </p:sp>
        <p:sp>
          <p:nvSpPr>
            <p:cNvPr id="295991" name="Rectangle 55"/>
            <p:cNvSpPr>
              <a:spLocks noChangeArrowheads="1"/>
            </p:cNvSpPr>
            <p:nvPr/>
          </p:nvSpPr>
          <p:spPr bwMode="auto">
            <a:xfrm>
              <a:off x="969" y="3253"/>
              <a:ext cx="1920" cy="157"/>
            </a:xfrm>
            <a:prstGeom prst="rect">
              <a:avLst/>
            </a:prstGeom>
            <a:noFill/>
            <a:ln w="9525">
              <a:noFill/>
              <a:miter lim="800000"/>
              <a:headEnd/>
              <a:tailEnd/>
            </a:ln>
          </p:spPr>
          <p:txBody>
            <a:bodyPr wrap="none" lIns="0" tIns="0" rIns="0" bIns="0">
              <a:spAutoFit/>
            </a:bodyPr>
            <a:lstStyle/>
            <a:p>
              <a:r>
                <a:rPr lang="es-MX" sz="1600">
                  <a:solidFill>
                    <a:srgbClr val="000000"/>
                  </a:solidFill>
                </a:rPr>
                <a:t>entre lo que dice y práctica (puntuali</a:t>
              </a:r>
              <a:endParaRPr lang="es-MX"/>
            </a:p>
          </p:txBody>
        </p:sp>
        <p:sp>
          <p:nvSpPr>
            <p:cNvPr id="295992" name="Rectangle 56"/>
            <p:cNvSpPr>
              <a:spLocks noChangeArrowheads="1"/>
            </p:cNvSpPr>
            <p:nvPr/>
          </p:nvSpPr>
          <p:spPr bwMode="auto">
            <a:xfrm>
              <a:off x="2917" y="3253"/>
              <a:ext cx="2487" cy="157"/>
            </a:xfrm>
            <a:prstGeom prst="rect">
              <a:avLst/>
            </a:prstGeom>
            <a:noFill/>
            <a:ln w="9525">
              <a:noFill/>
              <a:miter lim="800000"/>
              <a:headEnd/>
              <a:tailEnd/>
            </a:ln>
          </p:spPr>
          <p:txBody>
            <a:bodyPr wrap="none" lIns="0" tIns="0" rIns="0" bIns="0">
              <a:spAutoFit/>
            </a:bodyPr>
            <a:lstStyle/>
            <a:p>
              <a:r>
                <a:rPr lang="es-MX" sz="1600">
                  <a:solidFill>
                    <a:srgbClr val="000000"/>
                  </a:solidFill>
                </a:rPr>
                <a:t>dad, respeto, orden, búsqueda de la excelencia, </a:t>
              </a:r>
              <a:endParaRPr lang="es-MX"/>
            </a:p>
          </p:txBody>
        </p:sp>
        <p:sp>
          <p:nvSpPr>
            <p:cNvPr id="295993" name="Rectangle 57"/>
            <p:cNvSpPr>
              <a:spLocks noChangeArrowheads="1"/>
            </p:cNvSpPr>
            <p:nvPr/>
          </p:nvSpPr>
          <p:spPr bwMode="auto">
            <a:xfrm>
              <a:off x="969" y="3540"/>
              <a:ext cx="1051" cy="157"/>
            </a:xfrm>
            <a:prstGeom prst="rect">
              <a:avLst/>
            </a:prstGeom>
            <a:noFill/>
            <a:ln w="9525">
              <a:noFill/>
              <a:miter lim="800000"/>
              <a:headEnd/>
              <a:tailEnd/>
            </a:ln>
          </p:spPr>
          <p:txBody>
            <a:bodyPr wrap="none" lIns="0" tIns="0" rIns="0" bIns="0">
              <a:spAutoFit/>
            </a:bodyPr>
            <a:lstStyle/>
            <a:p>
              <a:r>
                <a:rPr lang="es-MX" sz="1600">
                  <a:solidFill>
                    <a:srgbClr val="000000"/>
                  </a:solidFill>
                </a:rPr>
                <a:t>tolerancia, diálogo).</a:t>
              </a:r>
              <a:endParaRPr lang="es-MX"/>
            </a:p>
          </p:txBody>
        </p:sp>
        <p:sp>
          <p:nvSpPr>
            <p:cNvPr id="295994" name="Rectangle 58"/>
            <p:cNvSpPr>
              <a:spLocks noChangeArrowheads="1"/>
            </p:cNvSpPr>
            <p:nvPr/>
          </p:nvSpPr>
          <p:spPr bwMode="auto">
            <a:xfrm>
              <a:off x="1966" y="3540"/>
              <a:ext cx="33" cy="157"/>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sp>
          <p:nvSpPr>
            <p:cNvPr id="295995" name="Rectangle 59"/>
            <p:cNvSpPr>
              <a:spLocks noChangeArrowheads="1"/>
            </p:cNvSpPr>
            <p:nvPr/>
          </p:nvSpPr>
          <p:spPr bwMode="auto">
            <a:xfrm>
              <a:off x="793" y="3826"/>
              <a:ext cx="33" cy="157"/>
            </a:xfrm>
            <a:prstGeom prst="rect">
              <a:avLst/>
            </a:prstGeom>
            <a:noFill/>
            <a:ln w="9525">
              <a:noFill/>
              <a:miter lim="800000"/>
              <a:headEnd/>
              <a:tailEnd/>
            </a:ln>
          </p:spPr>
          <p:txBody>
            <a:bodyPr wrap="none" lIns="0" tIns="0" rIns="0" bIns="0">
              <a:spAutoFit/>
            </a:bodyPr>
            <a:lstStyle/>
            <a:p>
              <a:r>
                <a:rPr lang="es-MX" sz="1600">
                  <a:solidFill>
                    <a:srgbClr val="000000"/>
                  </a:solidFill>
                </a:rPr>
                <a:t> </a:t>
              </a:r>
              <a:endParaRPr lang="es-MX"/>
            </a:p>
          </p:txBody>
        </p:sp>
      </p:grpSp>
      <p:sp>
        <p:nvSpPr>
          <p:cNvPr id="295996" name="AutoShape 60">
            <a:hlinkClick r:id="rId2" action="ppaction://hlinksldjump" highlightClick="1"/>
          </p:cNvPr>
          <p:cNvSpPr>
            <a:spLocks noChangeArrowheads="1"/>
          </p:cNvSpPr>
          <p:nvPr/>
        </p:nvSpPr>
        <p:spPr bwMode="auto">
          <a:xfrm>
            <a:off x="7092950" y="5661025"/>
            <a:ext cx="647700" cy="647700"/>
          </a:xfrm>
          <a:prstGeom prst="actionButtonHome">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p:cNvPicPr>
            <a:picLocks noChangeAspect="1" noChangeArrowheads="1"/>
          </p:cNvPicPr>
          <p:nvPr>
            <p:ph type="title"/>
          </p:nvPr>
        </p:nvPicPr>
        <p:blipFill>
          <a:blip r:embed="rId2"/>
          <a:srcRect/>
          <a:stretch>
            <a:fillRect/>
          </a:stretch>
        </p:blipFill>
        <p:spPr>
          <a:xfrm>
            <a:off x="1403350" y="835025"/>
            <a:ext cx="6192838" cy="5608638"/>
          </a:xfrm>
          <a:noFill/>
          <a:ln/>
        </p:spPr>
      </p:pic>
      <p:sp>
        <p:nvSpPr>
          <p:cNvPr id="326661" name="AutoShape 5">
            <a:hlinkClick r:id="rId3" action="ppaction://hlinkfile" highlightClick="1"/>
          </p:cNvPr>
          <p:cNvSpPr>
            <a:spLocks noChangeArrowheads="1"/>
          </p:cNvSpPr>
          <p:nvPr/>
        </p:nvSpPr>
        <p:spPr bwMode="auto">
          <a:xfrm>
            <a:off x="7308850" y="692150"/>
            <a:ext cx="792163" cy="720725"/>
          </a:xfrm>
          <a:prstGeom prst="actionButtonInformation">
            <a:avLst/>
          </a:prstGeom>
          <a:solidFill>
            <a:schemeClr val="accent1"/>
          </a:solidFill>
          <a:ln w="9525">
            <a:noFill/>
            <a:miter lim="800000"/>
            <a:headEnd/>
            <a:tailEnd/>
          </a:ln>
          <a:effectLst/>
        </p:spPr>
        <p:txBody>
          <a:bodyPr wrap="none" anchor="ctr"/>
          <a:lstStyle/>
          <a:p>
            <a:endParaRPr lang="es-ES"/>
          </a:p>
        </p:txBody>
      </p:sp>
      <p:sp>
        <p:nvSpPr>
          <p:cNvPr id="326662" name="AutoShape 6">
            <a:hlinkClick r:id="" action="ppaction://hlinkshowjump?jump=lastslideviewed" highlightClick="1"/>
          </p:cNvPr>
          <p:cNvSpPr>
            <a:spLocks noChangeArrowheads="1"/>
          </p:cNvSpPr>
          <p:nvPr/>
        </p:nvSpPr>
        <p:spPr bwMode="auto">
          <a:xfrm>
            <a:off x="7524750" y="5805488"/>
            <a:ext cx="792163" cy="647700"/>
          </a:xfrm>
          <a:prstGeom prst="actionButtonReturn">
            <a:avLst/>
          </a:prstGeom>
          <a:solidFill>
            <a:schemeClr val="accent1"/>
          </a:solidFill>
          <a:ln w="9525">
            <a:noFill/>
            <a:miter lim="800000"/>
            <a:headEnd/>
            <a:tailEnd/>
          </a:ln>
          <a:effectLst/>
        </p:spPr>
        <p:txBody>
          <a:bodyPr wrap="none" anchor="ctr"/>
          <a:lstStyle/>
          <a:p>
            <a:endParaRPr lang="es-ES"/>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uaderno">
  <a:themeElements>
    <a:clrScheme name="Cuaderno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Cuadern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aderno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uaderno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uaderno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689</TotalTime>
  <Words>8872</Words>
  <Application>Microsoft PowerPoint</Application>
  <PresentationFormat>Presentación en pantalla (4:3)</PresentationFormat>
  <Paragraphs>1309</Paragraphs>
  <Slides>143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143</vt:i4>
      </vt:variant>
    </vt:vector>
  </HeadingPairs>
  <TitlesOfParts>
    <vt:vector size="147" baseType="lpstr">
      <vt:lpstr>Times New Roman</vt:lpstr>
      <vt:lpstr>Arial Unicode MS</vt:lpstr>
      <vt:lpstr>Arial</vt:lpstr>
      <vt:lpstr>Cuaderno</vt:lpstr>
      <vt:lpstr>     ESCUELA SUPERIOR POLITÉCNICA DEL LITORAL    INSTITUTO DE CIENCIAS HUMANISTICAS Y ECONÓMICAS     “MAESTRÍA EN DOCENCIA E INVESTIGACIÓN EDUCATIVA”         “LABORES DEL PROFESOR CONSEJERO ACADÉMICO- PROFESIONAL, TAREAS Y RESPONSABILIDADES”     AUTOR:    ING. CIVIL  JULIO EBERTH RODRÍGUEZ RÍOS     Guayaquil – Ecuador   Abril/2004   </vt:lpstr>
      <vt:lpstr>        AGRADECIMIENTO         </vt:lpstr>
      <vt:lpstr>   DEDICATORIA </vt:lpstr>
      <vt:lpstr>   TRIBUNAL DE GRADUACIÓN </vt:lpstr>
      <vt:lpstr>  DECLARACIÓN EXPRESA </vt:lpstr>
      <vt:lpstr>    La actividad del Consejero Académico reglamentada en la ESPOL, no se  realiza en todas las unidades con la intensidad que la importancia amerita. Es necesario, dar un impulso con base científica que permita que esta labor adquiera una mayor participación del profesorado con la finalidad de mejorar el producto estudiante, en el proceso docente-educativo. El Tema de Tesis propuesto “Labores del Profesor Consejero Académico-Profesional, Tareas y Responsabilidades”, pretende cubrir la insuficiencia que se tiene en la actividad de consejeria. Al introducir el componente de lo “profesional” del consejero, destacamos la importancia de que los estudiantes tengan una idea cabal de la profesión en que se prepara y trata de obtener un título que le permita ejercer legalmente la profesión elegida. El trabajo realizado propone una estrategia para implementar un Sistema de Consejería Académica-Profesional en la Carrera de Ingeniería Civil de la ESPOL.</vt:lpstr>
      <vt:lpstr>El tema propuesto da origen a: Definición del Problema Científico: “Insuficiencias en la Labor de Asesoramiento del Profesor Consejero Académico-Profesional”. Con el Objeto: “Proceso de Capacitación del Profesor Consejero Académico-Profesional”. El Objetivo: “Elaborar una Estrategia que Posibilite Desarrollar la Labor del Profesor Consejero Académico-Profesional en el Proceso de Formación de los Estudiantes de la Carrera de Ingeniería Civil de la Escuela Superior Politécnica del Litoral”. En un Campo de Acción: “Asesoria Pedagógica y/o Andragógica del Profesor Consejero Académico-Profesional Durante el Proceso Docente-Educativo de los Estudiantes de Ingeniería Civil”. Y la Idea a Defender: “El Análisis de la Experiencia y Documentación de la ESPOL, así como de otras Instituciones de Cultura Superior, Consulta a Expertos, Permitirá la Elaboración de una Estrategia para Desarrollar  la Labor del Profesor Consejero Académico-Profesional, que Posibilite en los Estudiantes de la Carrera de Ingeniería Civil una Mejor Formación Académica y una Mayor Preparación para el Ejercicio de su Profesión”.</vt:lpstr>
      <vt:lpstr>Entonces, es un objetivo específico, para desarrollar la labor del p.c.a-p., el crear un Sistema de Consejería Académica-Profesional, en que el Profesor Consejero Académico Profesional (p.c.a-p.), oriente, ayude, asesore, y tenga tareas, responsabilidades y obligaciones como las mencionadas en este ítem. Además, que el p.c.a-p., sea electo o designado de la forma como proponemos en esta tesis, así como realizar un análisis foda que establezca un planeamiento estratégico para implementar de la mejor manera el sistema de consejería académica-profesional. También, son   objetivos específicos: - trabajo educativo del p.c.a-p., - propuesta de capacitación del  p.c.a-p., - estrategia de trabajo de índole operativo del p.c.a-p., - reformular el organigrama de las consejerías de la ESPOL, - establecer los requerimientos presupuestarios necesarios para realizar las diversas actividades que demanda la labor de p.c.a-p. </vt:lpstr>
      <vt:lpstr>La Metodología o Diseño Metodológico, empleado, contiene: Enfoque o Tipo de Investigación, que puede ser cualitativo y/o cuantitativo; la metodología Interpretativo-Humanista o Cualitativa (Marzas y Rossman, 1989), conjuntamente con técnicas cuantitativas se considera, para nuestro caso, adecuada para lograr el objetivo planteado. Se sigue un enfoque Holístico-Inductivo-Idiográfico, con la finalidad de comprender cómo los sujetos experimentan, perciben, crean, modifican, analizan e interpretan la realidad educativa en la que se hallan inmersos. Se emplearon técnicas cuantitativas de índole empírico analítica, positivista, científica, ideadas por el grupo formado por Comte (1798-1857), S. Mill (1806-1873), Durkheim (1858-1917) y Popper (Viena, 1902). Se considero la técnica de recolección de datos por medio de una encuesta, bibliografía-referencias. </vt:lpstr>
      <vt:lpstr> Para el caso de la bibliografía y referencias se lo hizo por la búsqueda de libros, artículos, etc., y el Internet; para el caso de la encuesta, tipo cuestionario, ver Anexo 3, nos permitimos recabar de los Expertos, que son Docentes de Educación Superior, previamente seleccionados por sus conocimientos, experiencia, maestría pedagógica y dominio de la problemática, los criterios sobre el problema planteado atendiendo al programa indicado. El Tipo de Investigación  en que nos enmarcamos es, investigación descriptiva, que comprende el registro, análisis e interpretación de la naturaleza actual, o sea trabaja sobre realidades de hechos presentes. Los datos son generalmente obtenidos de encuestas, entrevistas y observación de los fenómenos. El diseño de la investigación No experimental es el practicado ahora, y la investigación no experimental es la que no manipula deliberadamente las variables a estudiar, lo que hace este tipo de investigación es observar fenómenos tal y como se dan en su contexto actual, para después analizarlo; no se construye ninguna situación, sino que se observan situaciones ya existentes. Además, el tipo de investigación esta en conformidad con el conocimiento intelectual, que para nuestro caso es científico, por lo que, la investigación realizada es de esta naturaleza, es una Investigación Educativa que equivale a la Investigación Científica aplicada a la educación. </vt:lpstr>
      <vt:lpstr>De las Conclusiones más importantes, tenemos: • Se verificó que a partir de la experiencia y documentación de la ESPOL, así como de otras Instituciones de Cultura Superior, Consulta a Expertos, fue posible establecer la estrategia presentada para desarrollar  la labor del p.c.a-p. • A partir de la estrategia encontrada es factible proponer la creación de un Sistema de Consejería Académica-Profesional que mediante el proceso respectivo establezca un programa preventivo y desarrollativo que ayude al estudiante, privilegiando los ámbitos más demandados socialmente. Por desarrollativo, derivativo de desarrollar, debe entenderse como la acción y efecto de desarrollar (perfeccionar, mejorar, crecer). El proceso debe ser estructurado dinámicamente y no estáticamente, por cuanto la dinámica de las ideas y el cambio continuo nos conducen a un futuro de excelencia. • Consideramos que la Cooperación Técnica Internacional es una vía adecuada para capacitar al personal docente, que es un profesor a tiempo completo de educación superior, para ejercer la labor de p.c.a-p. El  dictado de un diplomado, conformado por cinco módulos de sesenta horas cada uno, capacitaría adecuadamente a los docentes. </vt:lpstr>
      <vt:lpstr>• Para el logro del objetivo capacitación del p.c.a-p., es importante contar con los recursos tanto humanos como económicos, así como también de la decisión política institucional. • Se requiere, para el planeamiento estratégico de implementación de la consejería, ejecutar extensivamente un estudio basado en el análisis  Foda = Fortalezas, Oportunidades, Debilidades y Amenazas. • El tener en nuestro cuerpo docente, profesores debidamente capacitados para asesorar a los estudiantes, ayudaría a resolver problemas en que  los motivos y razones se suceden por: deficientes antecedentes académicos, dificultad para poner atención en clase, falta de métodos de estudios, deficiencias de índole profesional, problemas familiares, orientación vocacional, la relación con el profesor, problemas afectivos. • El poner en práctica las consejerias académicas-profesionales tendría como ventajas: estudiantes conocedores de los diferentes aspectos relacionados a su vida estudiantil,  orientación y recomendación sobre los cursos que debe tomar, sus prerrequisitos,  su progreso académico-profesional, avaluar su situación y decidir si debe permanecer en un curso o darse de baja, y cómo esa decisión afecta sus planes futuros, afianzar sus valores humanos y éticos, entre otras cosas.  Docentes  Investigadores  que  ayuden  al  estudiante  a  aprender  a  aprender, a aprender a emprender, a aprender a aprovechar. Docentes que pueden conocer mejor a las nuevas generaciones, pues, en la relación consejero-aconsejado el crecimiento personal es de doble vía. </vt:lpstr>
      <vt:lpstr>Diapositiva 13</vt:lpstr>
      <vt:lpstr>Diapositiva 14</vt:lpstr>
      <vt:lpstr>Diapositiva 15</vt:lpstr>
      <vt:lpstr>Observando la actividad del Consejero Académico existente en la ESPOL, instituida reglamentariamente, encontramos que esta no se  realiza en todas las unidades con la intensidad que la importancia amerita y la excelencia académica requiere. Es necesario, entonces, un impulso con base científica que permita que esta labor adquiera una mayor participación del profesorado con la finalidad de mejorar el producto estudiante, en el proceso docente-educativo.  El profesor Carlos M. Álvarez de Zayas, ref. 1, define al proceso docente-educativo como un “proceso formativo escolar que del modo más sistémico se dirige a la formación social de las nuevas generaciones y en él el estudiante se instruye, desarrolla y educa”. Además,  “El proceso docente-educativo surge como tal para satisfacer una necesidad social, un encargo social, un problema, es decir, la necesidad de la preparación de los ciudadanos de un país, de las nuevas generaciones, que es sin dudas, de naturaleza social. El proceso docente-educativo eficiente es aquel que transforma la necesidad social en motivo para el estudiante, un proceso motivado engendra la dinámica interna del grupo estudiantil que estimula el desarrollo de sus rasgos más humanos: ideales, valores, sentimientos, conceptos consustánciales a la sociedad”. </vt:lpstr>
      <vt:lpstr>De, Tendencias Pedagógicas Contemporáneas, ref. 2, “Como un presupuesto básico del proceso docente se establece que la enseñanza debe basarse en el debate abierto y no en la actividad de transmisión que lleva aparejada la copia de apuntes por parte de los estudiantes. Por ello el profesor debe problematizar los contenidos y demás componentes del proceso (objetivos, métodos, formas); propiciar la utilización de métodos activos como la resolución de problemas, la experimentación, el trabajo del grupo; y provocar la reflexión y la toma de postura crítica ante cualquier problema, situación o hecho, estimulando la investigación y protegiendo la divergencia de puntos de vistas. El aprendizaje es consecuencia lógica del propio trabajo de investigación sobre la práctica de aquel que lo efectuó. En dicho proceso investigativo se integran como participantes, tanto el profesor como los estudiantes, lo que rompe en determinada medida la contraposición tradicional entre alumno-profesor”.   </vt:lpstr>
      <vt:lpstr>Consideramos, como un aporte a lo antes mencionado, que la actividad de consejería debe plantearse como la de  “Profesor Consejero Académico – Profesional” el cual es un docente que tiene confianza en las posibilidades de desarrollo de su “Alumno–Aconsejado”, y que su autoridad formal debe estar perfectamente especificada en su manual de funciones. El tema de tesis propuesto trata de cubrir desde la etapa preparatoria de formación de este tipo de profesor hasta su función, entre otras, de orientar, supervigilar y controlar el desempeño de los estudiantes. Además, al introducir el componente de lo “profesional” del consejero, destacamos la importancia de que los estudiantes tengan una idea cabal de la profesión en que se preparan y tratan de obtener un título que le permita ejercer legalmente la profesión elegida. Entonces, se genera el problema de establecer las atribuciones, obligaciones y limitaciones de la actividad del Profesor Consejero Académico – Profesional. Esto es, que describa las tareas y responsabilidades del consejero y sus alumnos, la disponibilidad de recursos y los procedimientos regulares. Esto involucra actividades tales como: capacitar, adiestrar, vigilar, motivar, estimular, disciplinar, delegar, apoyar  y  evaluar. </vt:lpstr>
      <vt:lpstr>Diapositiva 19</vt:lpstr>
      <vt:lpstr>Diapositiva 20</vt:lpstr>
      <vt:lpstr>CAPÍTULO I  FUNDAMENTO TEÓRICO PARA EL TRABAJO DE ASESORAMIENTO DEL PROFESOR CONSEJERO ACADÉMICO-PROFESIONAL </vt:lpstr>
      <vt:lpstr>Diapositiva 22</vt:lpstr>
      <vt:lpstr>Diapositiva 23</vt:lpstr>
      <vt:lpstr>Diapositiva 24</vt:lpstr>
      <vt:lpstr>Diapositiva 25</vt:lpstr>
      <vt:lpstr>Diapositiva 26</vt:lpstr>
      <vt:lpstr>Diapositiva 27</vt:lpstr>
      <vt:lpstr>Diapositiva 28</vt:lpstr>
      <vt:lpstr> Consideramos que es necesario implementar la actividad del p.c.a-p., con la intensidad que amerita la época. Por cuanto, la razón académica radica en la insuficiencia en la labor del profesor consejero y la razón social se encuentra en la trascendencia de la actividad de este profesor. El objetivo de elaborar una estrategia de asesoramiento, que posibilite desarrollar la labor, a nivel de excelencia, del profesor consejero académico-profesional en el proceso de formación de los estudiantes de la Carrera de Ingeniería Civil, tiene como resultado priorizar el carácter académico y práctico de la actividad del docente.</vt:lpstr>
      <vt:lpstr>El profesor Carlos M. Álvarez de Zayas, ref. 1, menciona, “Aquel país en el que todos sus ciudadanos ejecutan sus labores a un nivel de excelencia es una nación preparada y puede ocupar un lugar de vanguardia en el concierto universal de los estados”. </vt:lpstr>
      <vt:lpstr>Diapositiva 31</vt:lpstr>
      <vt:lpstr>Diapositiva 32</vt:lpstr>
      <vt:lpstr>Diapositiva 33</vt:lpstr>
      <vt:lpstr>Diapositiva 34</vt:lpstr>
      <vt:lpstr>Diapositiva 35</vt:lpstr>
      <vt:lpstr>Diapositiva 36</vt:lpstr>
      <vt:lpstr>El Instrumento de las Consejerías es una estrategia adicional para lograr efectivamente la Atención Individual. De ref. 37, la atención individual es el acompañamiento que hace el profesor del crecimiento personal de sus estudiantes. En este proceso, el profesor busca hacerle conciencia  al estudiante de su protagonismo, en que el estudiante es agente de su propia formación. De tal manera se espera que el estudiante vaya tomando sus propias decisiones a medida que se forma. Alegóricamente y en este sentido, el profesor es un espejo, que le permite al estudiante reflejar en él su propia imagen. </vt:lpstr>
      <vt:lpstr>La consejería es parte del proceso de aprendizaje que busca una formación integral en la interacción profesor-alumno, es pertinente pues permite trascender hacia otros aspectos del individuo, diferentes al puramente cognoscitivo, estos aspectos adicionales son el afectivo y ético-valorativo. Que perfil requieren las consejerías: deben ser un canal de comunicación y acción entre estudiantes, docentes y comunidad universitaria en general, en el cual se exprese el propósito de la formación integral; deben entenderse como un proceso flexible, institucionalizado al nivel de Facultad y de Carrera, que pueda adecuarse a necesidades tanto individuales como del grupo; </vt:lpstr>
      <vt:lpstr>La consejería es una actividad de asesoría permanente que exige continuidad en el seguimiento a los estudiantes; debe atender articuladamente aspectos académicos, sociales y personales en todas sus dimensiones: cognoscitiva, afectiva y ético-valorativa; Las acciones del p.c.a-p. son orientar, animar, sugerir dentro de un ambiente de confianza, respeto y exigencia. Cómo se desarrollan las consejerías: Para los alumnos no debe ser un espacio de quejas, tampoco para el profesor su función necesariamente es de intermediario, pero el en caso particular que se requiera puede actuar  como mediador en los conflictos entre profesores y estudiantes. La imagen actual de profesor receptor de quejas y solucionador de problemas, se debe cambiar por la del p.c.a-p. que orienta en todos los aspectos que conduzcan a la formación integral del estudiante. Alternativamente, de ref. 10, el p.c.a-p. también será el intermediario entre el estudiante y el profesorado en cuestiones académicas.</vt:lpstr>
      <vt:lpstr>De ref. 37, la consejería es una acción preventiva no curativa, que la carrera le ofrece a sus alumnos para ser escuchados (oírles con atención, que los profesores debemos aprovechar), orientados, estimulados.   El p.c.a-p., promueve en sus estudiantes el análisis crítico y oportuno de la formación académica-profesional, ref. 28.</vt:lpstr>
      <vt:lpstr>De ref. 37, en esta forma se construye relación de confianza, de respeto y de exigencia sobre la cual se pueden sugerir acciones que sean aceptadas por los aconsejados. El momento de desarrollo personal del estudiante durante la universidad es uno que es privilegiado para que él aprenda a aprender por sí mismo, aprenda a tomar decisiones responsables y aprenda a enfrentar constructivamente los conflictos que se le presentan. Este aprendizaje se puede obstaculizar cuando un p.c.a-p.  paternalista está durante toda la carrera previniéndole y evitándole al estudiante la búsqueda, la incertidumbre, la opción y la toma de decisiones.  Así como, aprenda a emprender en asuntos de índole empresarial; y aprenda a aprovechar sus estudios, virtudes, el tiempo, etc.  </vt:lpstr>
      <vt:lpstr>Son tareas (tareas = obra, trabajo, que ha de hacerse en tiempo determinado) del p.c.a-p.: de ref. 32, autorizar la matrícula del estudiante; Elaborar con el estudiante el plan de estudios y someterlo a la ratificación de la autoridad superior; Proponer las modificaciones necesarias al plan de estudios en consulta con el estudiante. </vt:lpstr>
      <vt:lpstr>De ref. 33, definir en la carrera y en las especializaciones actividades que podrían contribuir al fortalecimiento del sistema de consejería, contando para ello con la participación de directivos, consejeros, profesores y estudiantes; Identificar los recursos humanos, tecnológicos, locativos, financieros, entre otros, de las especializaciones, la carrera y la facultad y aquellos que se requerirían de otras fuentes, para la realización de las actividades propuestas; Crear mecanismos para el intercambio de información entre especializaciones: Reuniones de carrera, boletín informativo y cartelera, entre otros; Identificar y clasificar alternativas de actividades interdisciplinarias según grupos de interés. Conocer el rendimiento académico del estudiante (notas, promedio, retiros, excusas, etc.) cuando se considere necesario; Atender las consultas de cada estudiante y orientarlo o remitirlo a la instancia correspondiente; Atender las consultas que directivos y profesores le formulen con relación a sus estudiantes; Utilizar los medios necesarios para conservar la información de entrevistas o de informaciones verbales recibidos directamente del estudiante en relación con su situación en la universidad, manteniendo la confidencialidad de aquella información que el estudiante considere necesario; </vt:lpstr>
      <vt:lpstr>Convocar al estudiante a reuniones periódicas con el fin de informarlo sobre las actividades de la carrera y escuchar sus sugerencias al respecto, también ref. 25, 37, 38, proponen, atender al estudiante en orden de llegada, no se requiere cita previa, en casos excepcionales pueden buscarlo a cualquier hora o comunicarse por vía telefónica o por correo electrónico o a través del correo postal; Suministrar al estudiante la información necesaria sobre objetivos y limitaciones de la consejería; Evaluar y seguir el desarrollo del proceso de consejería conjuntamente con el estudiante. De ref. 44, formar a sus estudiantes conforme a una educación universitaria ética, ligada a los valores que nos lleven a una sociedad justa y solidaria en el que se respeten la vida y la libertad y se fomente la valoración de la persona en todas sus dimensiones. </vt:lpstr>
      <vt:lpstr>  De ref. 41, en la modalidad de Universidad Abierta, en donde el sistema metodológico de enseñanza-aprendizaje se desarrolla fuera del claustro universitario, con el uso de manuales autoinstructivos, cassettes, videocasetes y otros recursos educativos, se requiere el apoyo o reforzamiento basado en un sistema de consejería.  Los p.c.a-p., se comunican con los estudiantes de forma regular y mantienen la asistencia uno a uno que sea necesaria para la educación a distancia, ref. 36.</vt:lpstr>
      <vt:lpstr>El p.c.a-p., es responsable (responsabilidades = calidad de responsable, que esta obligado a responder de ciertos actos, fiador, garante, solidario): de la formación integral del estudiante. Por la colaboración en la selección, dirección académica, de investigación, supervisión y asesoramiento al aspirante durante el desarrollo de su trabajo de tesis de grado, de proveer los medios necesarios para que el aspirante pueda desarrollar su trabajo; ref. 22, 31, 35. El alumno presenta su proyecto de tesis bajo la supervisión de un p.c.a-p. de la especialidad, ref. 19.</vt:lpstr>
      <vt:lpstr>Los p.c.a-p., tienen como obligaciones: de ref. 23, asistir a las sesiones a que sean convocados; Participar en la discusión y la elaboración de dictámenes de asuntos de su competencia; Formar parte de comisiones de índole académico-profesional; Proponer candidatos a consejeros académicos externos, se plantea la participación de consejeros externos que se inviten en forma honorífica que sean personalidades destacadas en el ejercicio de la profesión, tanto en el ámbito laboral o académico, que simpaticen con la ESPOL y que los aliente el deseo de trascender en la obra educativa. Promover al programa académico en el ámbito profesional; Dar seguimiento al desarrollo profesional de los egresados de los programas; Fomentar en los alumnos y exalumnos la búsqueda de la excelencia profesional; Vigilar  que el desarrollo del programa académico sea congruente con la filosofía de la institución y de la profesión. </vt:lpstr>
      <vt:lpstr>El p.c.a-p., se referirá a otro personal de apoyo los casos que no sean de su competencia; si no puede responder las preguntas del estudiante, el consejero derivará al estudiante a otra persona que lo pueda asistir, ref. 15, 36. </vt:lpstr>
      <vt:lpstr>Para ser electo o designado p.c.a-p., se propone: a) Ser profesor a tiempo completo y de categoría agregado; b) Tener una antigüedad mínima de cuatro años al servicio de la ESPOL; de ref. 21, 34, c) No ocupar en la institución ningún puesto administrativo, no estar comisionado o en estancia sabática en el momento de su elección o designación, ni durante sus funciones, y d) No tener antecedentes penales por delitos dolosos o por faltas graves a la disciplina institucional o haber sido sancionado en los términos de la legislación universitaria.</vt:lpstr>
      <vt:lpstr>Puede considerarse p.c.a-p.  propietarios y suplentes, correspondientes a cada carrera, ref. 20. Así como, p.c.a-p.  principales miembros del claustro de investigadores, ref. 22. En el caso de ser electo, de ref. 11, se convoca a los estudiantes a participar en la elección directa, mediante voto universal, libre y secreto, para un período de dos años, de los p.c.a-p.  de carrera.  Los p.c.a-p., ref. 18, dejaran de serlo si: incumplen con los requisitos de su selección, por renuncia expresa, por suspensión definitiva penada por el artículo del reglamento correspondiente.</vt:lpstr>
      <vt:lpstr>El p.c.a-p. puede ser bilingüe (español/inglés), ref. 9. Si el estudiante desea saber quien es su p.c.a-p., deberá consultar la lista respectiva, ref. 16.  Todos los estudiantes son supervisados por un p.c.a-p., quien se encarga de checar constantemente el desarrollo académico y profesional de cada estudiante en su aprendizaje, ref. 40.   El p.c.a-p. es escogido de acuerdo con los intereses académicos-profesionales del estudiante.</vt:lpstr>
      <vt:lpstr>De ref. 29, conceptualmente estudiante es aquel que atiende las clases, siendo enseñado por un profesor; el estudiante demuestra con hechos su aprendizaje y es evaluado por el profesor.  El profesor Carlos M. Álvarez de Zayas, ref. 1, menciona que: “el aprendizaje es la actividad que desarrolla el estudiante para aprender, para asimilar la materia de estudio. La enseñanza es, a su vez, la actividad que ejecuta el profesor”.   El estudiante es absolutamente responsable de mantenerse informado de todas las normas, reglas, disposiciones o procedimientos institucionales; ref. 15. El alumno puede solicitar cambio de su p.c.a-p. debido a la imposibilidad de contar con su asesoramiento, ref. 26.</vt:lpstr>
      <vt:lpstr>De ref. 48, el Planeamiento Estratégico nos propone una evaluación realista de la situación existente, es decir un autoanálisis, el que debe cubrir todos los aspectos de la organización y su entorno. Por lo tanto, se propone un análisis basado en el análisis  FODA = Fortalezas, Oportunidades, Debilidades y Amenazas. Según Burrows (1989) lo estratégico incluye lo siguiente: ¿Dónde estamos?, ¿Dónde queremos estar?, y el proceso de mantenerse ahí. El plan debe responder a la misión y a las metas que queremos alcanzar para la carrera, es trabajar en el presente y tener en cuenta los objetivos futuros. Después de analizar las fortalezas y debilidades, las oportunidades y los riesgos, las metas determinan concentrar los recursos para alcanzar el éxito. </vt:lpstr>
      <vt:lpstr>De 37, una fortaleza se encuentra en el proceso de inducción cuando se les da a conocer a los estudiantes la oportunidad que tienen con las consejerías y se les explica su sentido. Una debilidad de tipo operativo seria la distribución del número de aconsejados por p.c.a-p.   La política que se propone por carrera es que sean aproximadamente 20 estudiantes por profesor.  La formación profesional, el desarrollo personal, la formación valórica representan una responsabilidad permanente de la universidad para con sus alumnos y la sociedad donde los futuros profesionales desarrollarán su potencial. En este sentido, la institución tiene el deber de proveer no sólo las condiciones y los medios necesarios para que el proceso formativo se desarrolle adecuadamente, sino, además, proporcionar las condiciones para una formación integral y una buena calidad de vida estudiantil, ref. 47.</vt:lpstr>
      <vt:lpstr>Entonces, es un objetivo específico, para desarrollar la labor del p.c.a-p. el crear un Sistema de Consejería Académica-Profesional, en que el p.c.a-p. oriente, ayude, asesore, y tenga tareas, responsabilidades y obligaciones como las mencionadas en este ítem. También, que el p.c.a-p.  sea electo o designado de la forma como proponemos en esta tesis, así como realizar un análisis foda que establezca un planeamiento estratégico para implementar de la mejor manera el sistema de consejería académica-profesional. </vt:lpstr>
      <vt:lpstr>Diapositiva 56</vt:lpstr>
      <vt:lpstr>En el contenido del trabajo educativo se consideran actividades dirigidas a la educación moral, ética, en las instituciones de cultura superior, laboral, intelectual, física de los educandos, mediante las clases y las actividades extradocentes. Las tendencias al dogmatismo y la anarquía, no tendrán cabida en este trabajo educativo.    Una adecuada calidad en la formación de los p.c.a-p., es garantizada por los profesores que muestren una gran confianza en su trabajo educativo y en las posibilidades que ofrecen a sus alumnos de ser educados e incluso reeducados.</vt:lpstr>
      <vt:lpstr>Una apropiada comunicación de carácter dinamizador,  de los p.c.a-p., aportara al desarrollo de la  individualidad consciente del alumno. El p.c.a-p., deberá propender por la cultura de la comunicación  que le permita utilizar el diálogo cabal de su trabajo, de construcción del conocimiento,  en el proceso docente-educativo.  Para que los alumnos reconozcan la autoridad real de los p.c.a-p., y profesores, las relaciones que se establezcan en todo el proceso docente-educativo, se requiere un necesario respeto de los consejeros por los alumnos. Es fundamental que exista homogeneidad en la exigencia, lo que se manifiesta cuando los consejeros cumplen al igual que los alumnos las normas establecidas, cuando coinciden las valoraciones de los profesores ante hechos o situaciones semejantes, cuando se valora o sanciona una actitud o conducta de manera justa, equitativa y cuando, antes de emitir un juicio o valoración, se toman en cuenta todos los elementos </vt:lpstr>
      <vt:lpstr>El p.c.a-p., debe mostrarse sensible ante los problemas que presenten sus alumnos; debe investigar como viven, por qué presentan determinada conducta y, en conformidad resolver. El p.c.a-p., desempeña un papel importante en la organización del trabajo educativo de cada componente docente. Él debe orientar y controlar el trabajo.  Las formas fundamentales para organizar el trabajo educativo del p.c.a-p. en las Instituciones de Cultura Superior son los siguientes: el trabajo educativo a través del proceso docente-educativo que no se realiza directamente en clase (como el de las consejerías), el trabajo educativo mediante las actividades extradocentes y extrainstitucional, el trabajo educativo a distancia, el trabajo educativo que realizan las organizaciones estudiantiles, el trabajo educativo con el medio que rodea al estudiante.</vt:lpstr>
      <vt:lpstr>Estas formas de organización requieren de vías para influir positivamente en la formación de los estudiantes, de ahí la importancia de los métodos de trabajo educativo. Los métodos de educación contienen todos los medios y vías del trabajo pedagógico y/o andragógico mediante los cuales se aporta al logro de los objetivos  de la formación integral del estudiante, en correspondencia con el fin y los objetivos de la educación y la sociedad a la que pertenecemos.</vt:lpstr>
      <vt:lpstr>Entre los métodos educativos fundamentales que puede utilizar el p.c.a-p., están los que se pueden agrupar de la forma siguiente: los dirigidos a actuar sobre la conciencia y los métodos de educación por medio de la actividad práctica. Además, los métodos complementarios de estimulación pedagógica y/o andragógica. El primer grupo incluye como método fundamental la persuasión que tiene como sus principales procedimientos las charlas éticas y las conferencias, los debates, la información política, los murales, los encuentros con personalidades, entre otros. El otro grupo de métodos es el de la educación a través de la actividad práctica de los educandos. Estos métodos constituyen acciones encaminadas a la utilización eficaz de distintas actividades prácticas para educar la conciencia y propiciar conductas adecuadas, estimulan la realización de proyectos útiles y de posible aplicación. Un aspecto importante en la aplicación de estos métodos es el emitir informes, que permitan analizar y evaluar los resultados. </vt:lpstr>
      <vt:lpstr>También, la definición profesional de los estudiantes no se puede separar del proceso integral de su desarrollo, al respecto, el Dr. Fernando González Rey, ref. 5., dice, “...la definición profesional del joven se expresa en una configuración subjetiva cuya representación responde a una profesión concreta, sobre la cual el joven se orienta conscientemente”. Además, “..., como última etapa del desarrollo de la motivación profesional, hemos señalado la de reafirmación profesional, que se produce a lo largo del estudio de la profesión y durante los primeros años de su desempeño. La reafirmación profesional es el proceso culminante de la configuración de la identidad profesional. En la etapa de reafirmación profesional, el joven no solo experimenta motivación profesional,  sino  que   permanentemente   se   expresa   a   través  de  su profesión en situaciones diversas de su vida cotidiana, experimentando en relación con su profesión, vivencias de realización, reconocimiento y seguridad personal. Este es el momento culminante de su identidad profesional. La identidad profesional, como todo proceso parcial de configuración de la identidad personal, es un proceso inseparable de esta que muchas veces funge como uno de sus pilares esenciales”. </vt:lpstr>
      <vt:lpstr>La experiencia de avanzada demuestra que el éxito del trabajo educativo no radica en el uso acertado de métodos y procedimientos aislados, sino en el conjunto de métodos y procedimientos y formas que reflejan el contenido fundamental de la educación.  La persuasión, el ejemplo y la exigencia deben formar una trilogía inseparable: la persuasión por medio de la palabra, la información y la explicación argumentada; el ejemplo, en la actuación del educador en cada instante y en cada lugar de la vida universitaria y la exigencia con el mismo rigor y sistematización por parte de todos los profesores. Según Makarenko, no hay personalidad en formación que se resista a esta trilogía. Enrique José Varona sintetizo magistralmente esta concepción cuando dijo, refiriéndose a la tarea del profesor: “Educar con la palabra, educar con la pluma, educar con la acción”.</vt:lpstr>
      <vt:lpstr>El profesor Carlos M. Álvarez de Zayas, ref. 1., menciona “La Educación es el proceso y el resultado cuya función es la de formar al hombre para la vida, de &lt;templar el alma para la vida&gt;, en toda su complejidad”.       El p.c.a-p., y el profesor deben conocer cabalmente los diferentes métodos y procedimientos que se pueden utilizar para ejecutar las tareas que se propongan, pues constituyen la esencia de cómo se debe ejercitar esta importante labor. </vt:lpstr>
      <vt:lpstr>Diapositiva 65</vt:lpstr>
      <vt:lpstr>Al respecto se tiene:  Considerando que la Cooperación Técnica Internacional es una vía adecuada para Capacitar al Personal Docente, que es un Profesor a Tiempo Completo de Educación Superior, para ejercer la labor de Profesor Consejero Académico-Profesional, se propone establecer un convenio con alguna Institución de Cultura Superior del extranjero.  Para poder llevar a efecto la Cooperación Técnica Internacional adecuadamente, consideramos que se debe realizar el siguiente proceso: </vt:lpstr>
      <vt:lpstr>DIAGNÓSTICO, por medio del Análisis FODA.  FORTALEZAS.-  a) Tener implementado la actividad de Consejería Académica-Profesional en la ESPOL.  b) Poder contar, de ser necesario, con el número suficiente de profesores a tiempo completo.  c) Rubro de recursos para capacitación.  OPORTUNIDADES.-  a) El poder ser los pioneros en realizar programas de capacitación para la actividad de p.c.a-p., en la ciudad y en país.  b) Captar profesores, que requieran capacitarse, de otras instituciones que permita ayudar al financiamiento del convenio.</vt:lpstr>
      <vt:lpstr>DEBILIDADES.-  a) No contar con profesores capacitados para ejercer esta labor y la necesidad de capacitar en esta actividad a los profesores para dar asesoría a los estudiantes.  c) La necesidad de disponer de recursos luego que los profesores ya formados inicien su labor.  AMENAZAS.-  a) Debido a la inestabilidad económica del país, que incide en los recursos disponibles para las Instituciones de Cultura Superior, no sea posible cumplir con el programa de capacitación.  b) No disponibilidad de los profesores que reúnan los requisitos para poder seguir el programa de capacitación.</vt:lpstr>
      <vt:lpstr>TIEMPO DE DURACIÓN DEL PROGRAMA DE CAPACITACIÓN.  El tiempo de la Cooperación Técnica Internacional sería el que dure un Diplomado de Consejería Académica-Profesional, considerando que se requiere un diplomado para la formación del p.c.a-p.   El diplomado propuesto estaría conformado por cinco módulos de sesenta horas cada uno. La propuesta de los módulos considerados, orientados al trabajo de p.c.a-p., resulta de los cursos tomados en la maestría y los seminarios-talleres asistidos y aprobados por nosotros, excepto el módulo de Consejería Académica-Profesional que es la razón misma del tema de tesis.  Los módulos a dictarse serian:</vt:lpstr>
      <vt:lpstr>Diapositiva 70</vt:lpstr>
      <vt:lpstr>VALIDACIÓN.  Para validar el proyecto se requiere la participación de expertos que permitan mediante su criterio asegurar los resultados esperados. Luego, se procede a la aprobación y firma del Convenio de Cooperación Técnica Internacional por las instituciones participantes.  Luego de firmado el convenio, se implementa el proyecto. Se evalúa el éxito de lo convenido, de acuerdo con la “reacción de los educandos”, “aprendizaje”, “comportamiento”, “resultados”. </vt:lpstr>
      <vt:lpstr>CAPÍTULO II  FUNDAMENTACIÓN  DE  LA  PROPUESTA  PARA  EL  TRABAJO  DE  ASESORAMIENTO  DEL PROFESOR  CONSEJERO  ACADÉMICO-PROFESIONAL</vt:lpstr>
      <vt:lpstr>Diapositiva 73</vt:lpstr>
      <vt:lpstr>Es un profesional que enfatizara en sus estudiantes el tener siempre presente los valores humanos, tales como: honestidad, tolerancia, justicia, respeto, paz, libertad, solidaridad, humildad, responsabilidad, laboriosidad, generosidad, perseverancia, bondad, agradecimiento, amistad, prudencia, fortaleza, lealtad, dignidad, espíritu crítico, trabajo en equipo, autoestima, capacitación permanente, respeto a la palabra empeñada, iniciativa, veracidad.</vt:lpstr>
      <vt:lpstr>Es un docente investigador que tiene conocimientos suficientes de las ciencias. Ciencia es el conjunto organizado, sistemático, racional, verificable, de conocimientos relativos a una cosa o rama del saber. Las ciencias, son: Ciencias Formales o Ideales, que se ocupan de estudiar las relaciones entre los entes formales o simbólicos creados por ellas mismas; las ciencias formales típicas son la lógica y la matemática. Ciencias Fácticas, que estudian los hechos, su nombre mismo proviene de la voz latina Factum que significa &lt;lo que esta hecho, realizado&gt;, en oposición a lo Eidético, que significa &lt;lo que es sólo idea, no está realizado&gt;. Son fácticas todas las ciencias que estudian los hechos y fenómenos naturales: física, química, biología, astronomía, etc.; y lo son también las que estudian los hechos y fenómenos sociales: antropología, sociología, psicología, política, derecho, economía, etc.”. </vt:lpstr>
      <vt:lpstr>Diapositiva 76</vt:lpstr>
      <vt:lpstr>Diapositiva 77</vt:lpstr>
      <vt:lpstr>Tutoreo, en el campo educativo: “..., se trata de orientar y ayudar a un alumno o pequeño grupos de alumnos principalmente en sus actividades relacionadas con el aprendizaje, ayudarles en la resolución de sus tareas y ofrecerles la facilitación para encontrar información de manera oportuna y rápida” (Ayala, 1998).  Asesoría, en el campo educativo: “el concepto de asesoría puede tener diferentes niveles, desde la asesoría de un alumno que tiene dificultades para la comprensión de un tema de matemáticas, hasta la asesoría a un alumno que sufre la disyuntiva de la elección vocacional” (Ayala, 1998).</vt:lpstr>
      <vt:lpstr>Consejería, en el campo educativo: “... un amplio repertorio de procedimientos que incluyen los consejos, el estímulo, el suministro de información ...” (Shetzer, B. 1972).   Intercambiar ideas y opiniones es fundamental en la consejería., el proceso está relacionado con el cambio y el desarrollo, sin que el consejero intente cambiar al alumno. “Es el sujeto quien busca el cambio y el desarrollo en su interior y el papel del consejero es ayudar a dicho cambio sin quitarle la dirección al sujeto, sino haciendo que pueda aclarar metas y sentimientos hasta que sea capaz de tomar con seguridad y confianza la autodirección” (Hansen et al, 1986). </vt:lpstr>
      <vt:lpstr>Se ayuda a buscar el cambio, académico-profesional, fundamentalmente para que el sujeto se vuelva crítico, controversial, prudente y exigente, con su propia labor y con la de otros.  Guía, en el campo educativo: “Profesor que conduce, enseña, instruye, dirige al estudiante en un proyecto determinado”.  Consultor, en el campo educativo: “Especialista que emite su  dictamen y/o parecer profesional acerca de la duda motivo de la consulta”.</vt:lpstr>
      <vt:lpstr>Diapositiva 81</vt:lpstr>
      <vt:lpstr>Además, podría decirse que el alumno de Formación Profesional tiene un perfil característico derivado de su trayectoria educativa, su medio familiar y de las oportunidades que le brinda el medio en que se desarrolla.  La consejería estaría encasillada como una labor de “construcción” de la profesionalidad del alumno.</vt:lpstr>
      <vt:lpstr>Diapositiva 83</vt:lpstr>
      <vt:lpstr>Diapositiva 84</vt:lpstr>
      <vt:lpstr>Diapositiva 85</vt:lpstr>
      <vt:lpstr>El profesor que lleve adelante estas tareas y otras relacionadas, en la búsqueda de calidad en el proceso docente-educativo con el propósito de que los alumnos logren sus objetivos formativos, entonces convierte a la consejería en una de sus responsabilidades.  Se requiere contar con una información relevante que permita alimentar y retroalimentar  la estrategia de trabajo.</vt:lpstr>
      <vt:lpstr>Diapositiva 87</vt:lpstr>
      <vt:lpstr>Diapositiva 88</vt:lpstr>
      <vt:lpstr>Diapositiva 89</vt:lpstr>
      <vt:lpstr>Diapositiva 90</vt:lpstr>
      <vt:lpstr>Es nuestra propuesta que este organigrama deberá ser  reformulado al considerar que la labor del p.c.a-p. se realice “Horizontalmente”, es decir, su tarea se ejecuta en el “Término” que se le asigna un grupo determinado, o “Verticalmente”, esto es, su tarea se ejecuta con un grupo determinado hasta que este culmine su carrera.  Por lo que, cuando el p.c.a-p. ejerce su tarea con un grupo asignado en un término, entonces, el caso es de “integración horizontal”. El otro caso, seria, la “integración vertical” de la tarea, y el tiempo es de largo plazo, alrededor de cinco años.  Considerando, que es un objetivo específico el reformular el Organigrama Funcional de las Consejerías Académicas instituido en la ESPOL, proponemos que el Organigrama Funcional de la Consejería Académica-Profesional estaría adecuadamente constituido de la siguiente manera:</vt:lpstr>
      <vt:lpstr>Diapositiva 92</vt:lpstr>
      <vt:lpstr>Diapositiva 93</vt:lpstr>
      <vt:lpstr>Diapositiva 94</vt:lpstr>
      <vt:lpstr>Diapositiva 95</vt:lpstr>
      <vt:lpstr>Diapositiva 96</vt:lpstr>
      <vt:lpstr>Diapositiva 97</vt:lpstr>
      <vt:lpstr>Diapositiva 98</vt:lpstr>
      <vt:lpstr>Diapositiva 99</vt:lpstr>
      <vt:lpstr>Enfoque o Tipo de Investigación, que puede ser cualitativo y/o cuantitativo. La Metodología Interpretativo-Humanista o Cualitativa (Marshall y Rossman, 1989), conjuntamente con técnicas cuantitativas se considera, para nuestro caso, adecuada para lograr el objetivo planteado que resolverá el problema propuesto. Se sigue un enfoque Holístico-Inductivo-Idiográfico, con la finalidad de comprender cómo los sujetos experimentan, perciben, crean, modifican, analizan e interpretan la realidad educativa en la que se hallan inmersos. Se trata de recurrir a los puntos de vistas de los sujetos implicados en las situaciones educativas para entender su experiencia directa. El manejo holístico esta vinculado al uso de una nueva estructura mental que permite a las personas tomar decisiones que satisfacen sus necesidades inmediatas, sin poner en riesgo su bienestar futuro o el de las generaciones futuras. </vt:lpstr>
      <vt:lpstr>Los métodos inductivos, de lo particular a lo general, están generalmente asociados con la investigación cualitativa mientras que el método deductivo, va de lo general a lo particular, está asociado frecuentemente con la investigación cuantitativa. El razonamiento inductivo es el patrón de pensamiento en que se formulan generalizaciones a partir de casos específicos. La investigación cualitativa evita la cuantificación. Los investigadores cualitativos hacen registros narrativos de los fenómenos que son estudiados mediante técnicas como la observación participante y las entrevistas no estructuradas, realidad dinámica.   La tradición idiográfica enfatiza casos individuales, mientras la nomotética enfatiza grupos de casos, pero la diferencia no es solo una de números, sino en estrategia; el estudio idiográfico trata de obtener una información sobre diferentes aspectos de una persona. </vt:lpstr>
      <vt:lpstr>Además, se emplearan técnicas cuantitativas de índole empírico analítica, positivista, científica, ideadas por el grupo formado por Comte (1798-1857), S. Mill (1806-1873), Durkheim (1858-1917) y Popper (Viena, 1902). La investigación cuantitativa es aquella en la se recogen y analizan datos cuantitativos sobre variables, realidad estática. La diferencia fundamental entre ambas metodologías es que la cuantitativa estudia la asociación o relación entre variables cuantificadas y la cualitativa lo hace en contextos estructurales y situacionales.</vt:lpstr>
      <vt:lpstr>Diapositiva 103</vt:lpstr>
      <vt:lpstr>Técnicas, a utilizarse. En este estudio se considero la técnica de recolección de datos y su instrumento, bibliografía-referencias y una encuesta. Para el caso de la bibliografía y referencias se lo hizo por la búsqueda de libros, artículos, etc., y el Internet; para el caso de la encuesta, tipo cuestionario, ver Anexo 3, nos permitimos recabar de los Expertos, que son Docentes de Educación Superior, previamente seleccionados por sus conocimientos, experiencia, maestría pedagógica y dominio de la problemática, los criterios sobre el problema planteado atendiendo a el programa indicado. Los tipos de preguntas para el caso practicado, encuesta, que van desde el menos hasta el más estructurado son: Abiertas, de Selección Múltiple, Dicotómicas. Este último tipo de preguntas no la usamos en nuestra investigación. </vt:lpstr>
      <vt:lpstr>Utilizamos la Investigación Descriptiva, que comprende el registro, análisis e interpretación de la naturaleza actual, o sea trabaja sobre realidades de hechos presentes. Los datos son generalmente obtenidos de encuestas, entrevistas y observación de los fenómenos. El diseño de la investigación No experimental es el practicado ahora, y la investigación no experimental es la que no manipula deliberadamente las variables a estudiar. Lo que hace este tipo de investigación es observar fenómenos tal y como se dan en su contexto actual, para después analizarlo. En un estudio no experimental no se construye ninguna situación, sino que se observan situaciones ya existentes. </vt:lpstr>
      <vt:lpstr>Además, el tipo de investigación esta en conformidad con el conocimiento intelectual, que puede ser: empírico o vulgar; científico, en nuestro caso la investigación realizada es de esta naturaleza, es una Investigación Educativa que equivale a la Investigación Científica aplicada a la educación; filosófico; teológico. </vt:lpstr>
      <vt:lpstr>Diapositiva 107</vt:lpstr>
      <vt:lpstr>Para Validar el Problema Científico, es decir la propuesta investigada, utilizaremos la técnica estadística del Coeficiente de Concordancia de Kendall de uso frecuente en las ciencias sociales, con el empleo del paquete estadístico SPSS para Windows.  Cuando se requiere establecer la relación entre dos variables podemos recurrir a distintos coeficientes de correlación en dependencia del nivel de medición alcanzado; pero en muchas ocasiones la relación que queremos es entre más de dos variables. Cuando las variables están medidas al menos en una escala ordinal es utilizable el coeficiente de concordancia de Kendall, el cual tiene un amplio uso para establecer el grado de acuerdo entre jueces, expertos o evaluadores de un grupo de individuos con respecto a un criterio determinado.</vt:lpstr>
      <vt:lpstr>Para el caso, tenemos diez expertos docentes de educación superior que en base a la encuesta realizada emitieron su criterio de las ocho preguntas (atributos o variables), que son empleadas en la validación del problema científico. </vt:lpstr>
      <vt:lpstr>Diapositiva 110</vt:lpstr>
      <vt:lpstr>Diapositiva 111</vt:lpstr>
      <vt:lpstr>Diapositiva 112</vt:lpstr>
      <vt:lpstr>Diapositiva 113</vt:lpstr>
      <vt:lpstr>Diapositiva 114</vt:lpstr>
      <vt:lpstr>CAPÍTULO III  CONCLUSIONES Y RECOMENDACIONES</vt:lpstr>
      <vt:lpstr>Diapositiva 116</vt:lpstr>
      <vt:lpstr>Estimamos que el Organigrama Funcional del Sistema de Consejería Académica-Profesional estaría adecuadamente constituido de la siguiente manera: Comisión Académica, Vice-Rector General, Comisión de Consejería Académica-Profesional, presidida por el Vice-Rector General o su Delegado, Un Profesor Consejero Académico-Profesional por Unidad miembro de la Comisión de Consejería A-P, Profesores Consejeros Académico-Profesional cuantos sean necesarios por  Unidad y por Carrera, Organismos de Apoyo de la ESPOL, tales como: Centro de Registros, Calificaciones y Estadísticas CRECE, Centro de Prestación de Servicios CPS, Relaciones Externas, Asesoría Jurídica, Unidad de Planificación, entre otros; Profesionales y Empresas, de apoyo, en conformidad a la Carrera de Estudio. </vt:lpstr>
      <vt:lpstr>Diapositiva 118</vt:lpstr>
      <vt:lpstr>Diapositiva 119</vt:lpstr>
      <vt:lpstr>Se requiere, para el planeamiento estratégico de implementación de la consejería, ejecutar extensivamente un estudio basado en el análisis  Foda = Fortalezas, Oportunidades, Debilidades y Amenazas. Según Burrows (1989) que incluya lo siguiente: ¿Dónde estamos?, ¿Dónde queremos estar?, y el proceso de mantenerse ahí. El plan debe responder a la misión y a las metas que queremos alcanzar para la carrera, es trabajar en el presente y tener en cuenta los objetivos futuros. Después de analizar las fortalezas y debilidades, las oportunidades y los riesgos, las metas determinan concentrar los recursos para alcanzar el éxito. </vt:lpstr>
      <vt:lpstr>El tener en nuestro cuerpo docente, profesores debidamente capacitados para asesorar a los estudiantes, ayudaría a resolver problemas en que  los motivos y razones se suceden por: deficientes antecedentes académicos, dificultad para poner atención en clase, falta de métodos de estudios, deficiencias de índole profesional, problemas familiares, orientación vocacional, la relación con el profesor, problemas afectivos.</vt:lpstr>
      <vt:lpstr>Diapositiva 122</vt:lpstr>
      <vt:lpstr>Diapositiva 123</vt:lpstr>
      <vt:lpstr>Diapositiva 124</vt:lpstr>
      <vt:lpstr>ANEXOS</vt:lpstr>
      <vt:lpstr>Diapositiva 126</vt:lpstr>
      <vt:lpstr>Diapositiva 127</vt:lpstr>
      <vt:lpstr>Diapositiva 128</vt:lpstr>
      <vt:lpstr>Diapositiva 129</vt:lpstr>
      <vt:lpstr>Diapositiva 130</vt:lpstr>
      <vt:lpstr>Diapositiva 131</vt:lpstr>
      <vt:lpstr>Diapositiva 132</vt:lpstr>
      <vt:lpstr>Diapositiva 133</vt:lpstr>
      <vt:lpstr> ANEXO 4  CONTROL DE RENDIMIENTO ACADÉMICO   </vt:lpstr>
      <vt:lpstr>Diapositiva 135</vt:lpstr>
      <vt:lpstr>Diapositiva 136</vt:lpstr>
      <vt:lpstr>Diapositiva 137</vt:lpstr>
      <vt:lpstr>Diapositiva 138</vt:lpstr>
      <vt:lpstr>Diapositiva 139</vt:lpstr>
      <vt:lpstr>Diapositiva 140</vt:lpstr>
      <vt:lpstr>Diapositiva 141</vt:lpstr>
      <vt:lpstr>Diapositiva 142</vt:lpstr>
      <vt:lpstr>FIN</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ESCUELA SUPERIOR POLITÉCNICA DEL LITORAL    INSTITUTO DE CIENCIAS HUMANISTICAS Y ECONÓMICAS     “MAESTRÍA EN DOCENCIA E INVESTIGACIÓN EDUCATIVA”    TÍTULO DE TESIS:    “LABORES DEL PROFESOR CONSEJERO ACADÉMICO- PROFESIONAL, TAREAS Y RESPONSABILIDADES”   </dc:title>
  <dc:subject>TESIS MAESTRÍA</dc:subject>
  <dc:creator>J. Rodríguez R.</dc:creator>
  <cp:lastModifiedBy>Administrador</cp:lastModifiedBy>
  <cp:revision>60</cp:revision>
  <dcterms:created xsi:type="dcterms:W3CDTF">2004-04-05T13:38:31Z</dcterms:created>
  <dcterms:modified xsi:type="dcterms:W3CDTF">2009-12-14T16:04:41Z</dcterms:modified>
</cp:coreProperties>
</file>