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1" r:id="rId14"/>
    <p:sldId id="274" r:id="rId15"/>
    <p:sldId id="275" r:id="rId16"/>
    <p:sldId id="276" r:id="rId17"/>
    <p:sldId id="277" r:id="rId18"/>
    <p:sldId id="262" r:id="rId19"/>
    <p:sldId id="263" r:id="rId20"/>
    <p:sldId id="264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9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F9900"/>
    <a:srgbClr val="000000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15" autoAdjust="0"/>
    <p:restoredTop sz="94595" autoAdjust="0"/>
  </p:normalViewPr>
  <p:slideViewPr>
    <p:cSldViewPr>
      <p:cViewPr varScale="1">
        <p:scale>
          <a:sx n="62" d="100"/>
          <a:sy n="62" d="100"/>
        </p:scale>
        <p:origin x="-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1161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116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16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116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16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16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grpSp>
          <p:nvGrpSpPr>
            <p:cNvPr id="11162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116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16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16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16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16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16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1116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_tradnl"/>
              <a:t>Haga clic para cambiar el estilo de título	</a:t>
            </a:r>
          </a:p>
        </p:txBody>
      </p:sp>
      <p:sp>
        <p:nvSpPr>
          <p:cNvPr id="1116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1116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1116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1116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F0AB4C3-CACD-4EA8-8B27-B1FF7785A7B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EDA0B-B6B3-40B1-92A7-DCE09254A77C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D4E-65CD-4EB1-AA18-A787D6670CBA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2525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1725" y="1981200"/>
            <a:ext cx="3692525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439A0CE-79BE-4E17-AE45-4C197D4C37D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018F0D-3DE4-44DC-B098-81155568EC00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37450" cy="411480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02C7CFA-37D3-49E8-AA96-65ACDF3EC936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E9C4D-C5E1-4787-ADB3-87AFDF347AE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91753-601B-4002-9CC6-4C96733005D0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25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1725" y="1981200"/>
            <a:ext cx="36925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752A9-491E-4B27-997F-8D060B74BDD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194B9-CDDE-4ADF-AD69-AC95A1DDF54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976E2-77C7-4F25-8DD6-8548B34B6A2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0ABFD-1692-41B8-9AE7-934870BB0EAF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FE98C-EF28-4D2E-A9AC-0C52351C6EED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81FAF-C017-4637-ABC2-70792B7A69AF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105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05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grpSp>
          <p:nvGrpSpPr>
            <p:cNvPr id="11059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105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5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6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6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6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6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6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6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6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1106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106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374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106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1106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1106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404714-8836-413C-A303-AC594B74F07D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6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7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Gr_fico_de_Microsoft_Office_Excel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404813"/>
            <a:ext cx="18002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32102" name="Object 6"/>
          <p:cNvGraphicFramePr>
            <a:graphicFrameLocks noChangeAspect="1"/>
          </p:cNvGraphicFramePr>
          <p:nvPr/>
        </p:nvGraphicFramePr>
        <p:xfrm>
          <a:off x="1042988" y="333375"/>
          <a:ext cx="1441450" cy="1438275"/>
        </p:xfrm>
        <a:graphic>
          <a:graphicData uri="http://schemas.openxmlformats.org/presentationml/2006/ole">
            <p:oleObj spid="_x0000_s132102" name="Imagen" r:id="rId4" imgW="542857" imgH="656969" progId="MS_ClipArt_Gallery.2">
              <p:embed/>
            </p:oleObj>
          </a:graphicData>
        </a:graphic>
      </p:graphicFrame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1403350" y="2060575"/>
            <a:ext cx="6945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ESCUELA SUPERIOR POLITECNICA DEL LITORAL</a:t>
            </a:r>
            <a:b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INSTITUTO DE CIENCIAS HUMANISTICAS  Y                        </a:t>
            </a:r>
            <a:b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ECONOMICAS</a:t>
            </a:r>
            <a:endParaRPr lang="es-MX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755650" y="3644900"/>
            <a:ext cx="8281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“Proyecto Plan habitacional en los sectores urbano marginales</a:t>
            </a:r>
            <a:b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del cantón Milagro en base a una estructura mixta:                       </a:t>
            </a:r>
            <a:b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metálica-bambú-cemento.”</a:t>
            </a:r>
            <a:endParaRPr lang="es-MX" sz="23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2916238" y="5661025"/>
            <a:ext cx="4033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pPr>
              <a:buFontTx/>
              <a:buBlip>
                <a:blip r:embed="rId5"/>
              </a:buBlip>
            </a:pPr>
            <a:r>
              <a:rPr lang="es-MX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Carlos Ochoa González</a:t>
            </a:r>
          </a:p>
        </p:txBody>
      </p: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900113" y="5013325"/>
            <a:ext cx="3024187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s-MX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Presentado por:</a:t>
            </a:r>
          </a:p>
        </p:txBody>
      </p:sp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2916238" y="6092825"/>
            <a:ext cx="4033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pPr>
              <a:buFontTx/>
              <a:buBlip>
                <a:blip r:embed="rId5"/>
              </a:buBlip>
            </a:pPr>
            <a:r>
              <a:rPr lang="es-MX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Christian Freire Freire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125538"/>
            <a:ext cx="8243888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1331913" y="260350"/>
            <a:ext cx="67262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MX" sz="2400">
                <a:solidFill>
                  <a:srgbClr val="FF9900"/>
                </a:solidFill>
              </a:rPr>
              <a:t>Ingreso total mensual del grupo familiar frente a</a:t>
            </a:r>
          </a:p>
          <a:p>
            <a:pPr algn="ctr"/>
            <a:r>
              <a:rPr lang="es-MX" sz="2400">
                <a:solidFill>
                  <a:srgbClr val="FF9900"/>
                </a:solidFill>
              </a:rPr>
              <a:t>los Gastos elementales al mes</a:t>
            </a:r>
            <a:endParaRPr lang="es-ES_tradnl" sz="2400">
              <a:solidFill>
                <a:srgbClr val="FF9900"/>
              </a:solidFill>
            </a:endParaRP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539750" y="6381750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692150"/>
            <a:ext cx="5832475" cy="465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2843213" y="5589588"/>
            <a:ext cx="388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>
                <a:solidFill>
                  <a:srgbClr val="FFFF00"/>
                </a:solidFill>
              </a:rPr>
              <a:t>Correlación:</a:t>
            </a:r>
            <a:r>
              <a:rPr lang="es-MX" sz="2400"/>
              <a:t>0,759</a:t>
            </a:r>
          </a:p>
          <a:p>
            <a:r>
              <a:rPr lang="es-MX" sz="2400"/>
              <a:t>Significante al nivel de 0,01</a:t>
            </a:r>
            <a:endParaRPr lang="es-ES_tradnl" sz="2400"/>
          </a:p>
        </p:txBody>
      </p:sp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1692275" y="5300663"/>
            <a:ext cx="2144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801688"/>
            <a:ext cx="8208963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7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4556125"/>
            <a:ext cx="273685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70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4565650"/>
            <a:ext cx="2663825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1116013" y="260350"/>
            <a:ext cx="723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>
                <a:solidFill>
                  <a:srgbClr val="FF9900"/>
                </a:solidFill>
              </a:rPr>
              <a:t>Disposición de pago frente a la Disposición al ahorro</a:t>
            </a:r>
            <a:endParaRPr lang="es-ES_tradnl" sz="2400">
              <a:solidFill>
                <a:srgbClr val="FF9900"/>
              </a:solidFill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827088" y="4149725"/>
            <a:ext cx="2986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/>
              <a:t>a) Frente a Ingresos totales</a:t>
            </a:r>
            <a:endParaRPr lang="es-ES_tradnl"/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5435600" y="4149725"/>
            <a:ext cx="347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/>
              <a:t>b) Frente a Disposición al ahorro</a:t>
            </a:r>
            <a:endParaRPr lang="es-ES_tradnl"/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635375" y="4868863"/>
            <a:ext cx="17653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MX">
                <a:solidFill>
                  <a:srgbClr val="FFFF00"/>
                </a:solidFill>
              </a:rPr>
              <a:t>Correlación (a):</a:t>
            </a:r>
          </a:p>
          <a:p>
            <a:pPr algn="ctr"/>
            <a:r>
              <a:rPr lang="es-MX"/>
              <a:t>0,101</a:t>
            </a:r>
          </a:p>
          <a:p>
            <a:pPr algn="ctr"/>
            <a:r>
              <a:rPr lang="es-MX">
                <a:solidFill>
                  <a:srgbClr val="FFFF00"/>
                </a:solidFill>
              </a:rPr>
              <a:t>Correlación (b):</a:t>
            </a:r>
          </a:p>
          <a:p>
            <a:pPr algn="ctr"/>
            <a:r>
              <a:rPr lang="es-MX"/>
              <a:t>0,053</a:t>
            </a:r>
            <a:endParaRPr lang="es-ES_tradnl"/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3651250" y="3933825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3635375" y="6381750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75" y="476250"/>
            <a:ext cx="7129463" cy="1181100"/>
          </a:xfrm>
        </p:spPr>
        <p:txBody>
          <a:bodyPr/>
          <a:lstStyle/>
          <a:p>
            <a:pPr algn="ctr"/>
            <a:r>
              <a:rPr lang="es-MX" sz="3600">
                <a:solidFill>
                  <a:srgbClr val="FFFF99"/>
                </a:solidFill>
              </a:rPr>
              <a:t>Segmentación de la Demanda</a:t>
            </a:r>
            <a:endParaRPr lang="es-ES_tradnl" sz="3600">
              <a:solidFill>
                <a:srgbClr val="FFFF99"/>
              </a:solidFill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0" y="2233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42343" name="Object 7"/>
          <p:cNvGraphicFramePr>
            <a:graphicFrameLocks noChangeAspect="1"/>
          </p:cNvGraphicFramePr>
          <p:nvPr/>
        </p:nvGraphicFramePr>
        <p:xfrm>
          <a:off x="2124075" y="2249488"/>
          <a:ext cx="4824413" cy="3186112"/>
        </p:xfrm>
        <a:graphic>
          <a:graphicData uri="http://schemas.openxmlformats.org/presentationml/2006/ole">
            <p:oleObj spid="_x0000_s142343" name="Gráfico" r:id="rId3" imgW="3629025" imgH="2400300" progId="Excel.Chart.8">
              <p:embed/>
            </p:oleObj>
          </a:graphicData>
        </a:graphic>
      </p:graphicFrame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1763713" y="5734050"/>
            <a:ext cx="617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>
                <a:solidFill>
                  <a:srgbClr val="FFFF00"/>
                </a:solidFill>
              </a:rPr>
              <a:t>Variable de interés:</a:t>
            </a:r>
            <a:r>
              <a:rPr lang="es-MX" sz="2400"/>
              <a:t> Congruencia entre nivel </a:t>
            </a:r>
          </a:p>
          <a:p>
            <a:r>
              <a:rPr lang="es-MX" sz="2400"/>
              <a:t>de Ingresos, Gastos y Disposición de pago</a:t>
            </a:r>
            <a:endParaRPr lang="es-ES_tradnl" sz="2400"/>
          </a:p>
        </p:txBody>
      </p:sp>
      <p:sp>
        <p:nvSpPr>
          <p:cNvPr id="142350" name="Text Box 14"/>
          <p:cNvSpPr txBox="1">
            <a:spLocks noChangeArrowheads="1"/>
          </p:cNvSpPr>
          <p:nvPr/>
        </p:nvSpPr>
        <p:spPr bwMode="auto">
          <a:xfrm>
            <a:off x="2195513" y="5373688"/>
            <a:ext cx="21447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0" y="2224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59750" name="Object 6"/>
          <p:cNvGraphicFramePr>
            <a:graphicFrameLocks noChangeAspect="1"/>
          </p:cNvGraphicFramePr>
          <p:nvPr/>
        </p:nvGraphicFramePr>
        <p:xfrm>
          <a:off x="1979613" y="2420938"/>
          <a:ext cx="5040312" cy="3295650"/>
        </p:xfrm>
        <a:graphic>
          <a:graphicData uri="http://schemas.openxmlformats.org/presentationml/2006/ole">
            <p:oleObj spid="_x0000_s159750" name="Gráfico" r:id="rId3" imgW="3667125" imgH="2419350" progId="Excel.Chart.8">
              <p:embed/>
            </p:oleObj>
          </a:graphicData>
        </a:graphic>
      </p:graphicFrame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900113" y="765175"/>
            <a:ext cx="790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3200">
                <a:solidFill>
                  <a:srgbClr val="FFFF99"/>
                </a:solidFill>
              </a:rPr>
              <a:t>Análisis de discriminación:</a:t>
            </a:r>
            <a:r>
              <a:rPr lang="es-MX" sz="3200"/>
              <a:t> Ingresos-Gastos</a:t>
            </a:r>
            <a:endParaRPr lang="es-ES_tradnl" sz="3200"/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2051050" y="5661025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0" y="2219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1835150" y="2492375"/>
          <a:ext cx="5256213" cy="3495675"/>
        </p:xfrm>
        <a:graphic>
          <a:graphicData uri="http://schemas.openxmlformats.org/presentationml/2006/ole">
            <p:oleObj spid="_x0000_s160772" name="Gráfico" r:id="rId3" imgW="3648075" imgH="2428875" progId="Excel.Chart.8">
              <p:embed/>
            </p:oleObj>
          </a:graphicData>
        </a:graphic>
      </p:graphicFrame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0" y="2224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1036638" y="663575"/>
            <a:ext cx="71389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MX" sz="3200">
                <a:solidFill>
                  <a:srgbClr val="FFFF99"/>
                </a:solidFill>
              </a:rPr>
              <a:t>Análisis de contraste:</a:t>
            </a:r>
            <a:r>
              <a:rPr lang="es-MX" sz="3200"/>
              <a:t> Relación entre la</a:t>
            </a:r>
          </a:p>
          <a:p>
            <a:pPr algn="ctr"/>
            <a:r>
              <a:rPr lang="es-MX" sz="3200"/>
              <a:t>disposición de pago y los ingresos</a:t>
            </a:r>
            <a:endParaRPr lang="es-ES_tradnl" sz="3200"/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1908175" y="5949950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820" name="Object 4"/>
          <p:cNvGraphicFramePr>
            <a:graphicFrameLocks noChangeAspect="1"/>
          </p:cNvGraphicFramePr>
          <p:nvPr/>
        </p:nvGraphicFramePr>
        <p:xfrm>
          <a:off x="1979613" y="2179638"/>
          <a:ext cx="5329237" cy="3538537"/>
        </p:xfrm>
        <a:graphic>
          <a:graphicData uri="http://schemas.openxmlformats.org/presentationml/2006/ole">
            <p:oleObj spid="_x0000_s162820" name="Gráfico" r:id="rId3" imgW="3638550" imgH="2419350" progId="Excel.Chart.8">
              <p:embed/>
            </p:oleObj>
          </a:graphicData>
        </a:graphic>
      </p:graphicFrame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2627313" y="6021388"/>
            <a:ext cx="376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Ingresos de al menos $ 66</a:t>
            </a:r>
            <a:endParaRPr lang="es-ES_tradnl" sz="2400"/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1619250" y="908050"/>
            <a:ext cx="6513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3600">
                <a:solidFill>
                  <a:srgbClr val="FFFF00"/>
                </a:solidFill>
              </a:rPr>
              <a:t>Segmento de interés resultante</a:t>
            </a:r>
            <a:endParaRPr lang="es-ES_tradnl" sz="3600"/>
          </a:p>
        </p:txBody>
      </p:sp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2051050" y="5661025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1979613" y="836613"/>
            <a:ext cx="57356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32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Mercado meta del proyecto</a:t>
            </a:r>
            <a:endParaRPr lang="es-ES_tradnl" sz="3200" b="1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67040" name="Group 128"/>
          <p:cNvGraphicFramePr>
            <a:graphicFrameLocks noGrp="1"/>
          </p:cNvGraphicFramePr>
          <p:nvPr/>
        </p:nvGraphicFramePr>
        <p:xfrm>
          <a:off x="2411413" y="2565400"/>
          <a:ext cx="4824412" cy="2516823"/>
        </p:xfrm>
        <a:graphic>
          <a:graphicData uri="http://schemas.openxmlformats.org/drawingml/2006/table">
            <a:tbl>
              <a:tblPr/>
              <a:tblGrid>
                <a:gridCol w="1611312"/>
                <a:gridCol w="2217738"/>
                <a:gridCol w="995362"/>
              </a:tblGrid>
              <a:tr h="2905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Viviendas de caña y/o madera de las zonas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89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urbano marginales del cantón Milagro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Piso de: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Paredes de: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Entablado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Caña revestida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843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Caña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Caña revestida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Entablado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Madera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Caña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Madera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3724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67032" name="Text Box 120"/>
          <p:cNvSpPr txBox="1">
            <a:spLocks noChangeArrowheads="1"/>
          </p:cNvSpPr>
          <p:nvPr/>
        </p:nvSpPr>
        <p:spPr bwMode="auto">
          <a:xfrm>
            <a:off x="755650" y="5516563"/>
            <a:ext cx="805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Resultados de la encuesta se proyectarán a esta población</a:t>
            </a:r>
            <a:endParaRPr lang="es-ES_tradnl" sz="2400"/>
          </a:p>
        </p:txBody>
      </p:sp>
      <p:sp>
        <p:nvSpPr>
          <p:cNvPr id="167041" name="Text Box 129"/>
          <p:cNvSpPr txBox="1">
            <a:spLocks noChangeArrowheads="1"/>
          </p:cNvSpPr>
          <p:nvPr/>
        </p:nvSpPr>
        <p:spPr bwMode="auto">
          <a:xfrm>
            <a:off x="2411413" y="5084763"/>
            <a:ext cx="426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Fuente: </a:t>
            </a:r>
            <a:r>
              <a:rPr lang="es-MX" sz="1200"/>
              <a:t>VI Censo de Población y V de Vivienda 2001 - INEC</a:t>
            </a:r>
            <a:endParaRPr lang="es-MX" sz="1200" b="1"/>
          </a:p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7543800" cy="1431925"/>
          </a:xfrm>
        </p:spPr>
        <p:txBody>
          <a:bodyPr/>
          <a:lstStyle/>
          <a:p>
            <a:pPr algn="ctr"/>
            <a:r>
              <a:rPr lang="es-MX" sz="3600">
                <a:solidFill>
                  <a:srgbClr val="FFFF99"/>
                </a:solidFill>
              </a:rPr>
              <a:t>Demanda actual</a:t>
            </a:r>
            <a:endParaRPr lang="es-ES_tradnl" sz="3600">
              <a:solidFill>
                <a:srgbClr val="FFFF99"/>
              </a:solidFill>
            </a:endParaRPr>
          </a:p>
        </p:txBody>
      </p:sp>
      <p:sp>
        <p:nvSpPr>
          <p:cNvPr id="144492" name="Rectangle 1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44491" name="Object 107"/>
          <p:cNvGraphicFramePr>
            <a:graphicFrameLocks noChangeAspect="1"/>
          </p:cNvGraphicFramePr>
          <p:nvPr/>
        </p:nvGraphicFramePr>
        <p:xfrm>
          <a:off x="2411413" y="2349500"/>
          <a:ext cx="5040312" cy="3048000"/>
        </p:xfrm>
        <a:graphic>
          <a:graphicData uri="http://schemas.openxmlformats.org/presentationml/2006/ole">
            <p:oleObj spid="_x0000_s144491" name="Gráfico" r:id="rId3" imgW="3409950" imgH="2066925" progId="Excel.Chart.8">
              <p:embed/>
            </p:oleObj>
          </a:graphicData>
        </a:graphic>
      </p:graphicFrame>
      <p:sp>
        <p:nvSpPr>
          <p:cNvPr id="144493" name="Text Box 109"/>
          <p:cNvSpPr txBox="1">
            <a:spLocks noChangeArrowheads="1"/>
          </p:cNvSpPr>
          <p:nvPr/>
        </p:nvSpPr>
        <p:spPr bwMode="auto">
          <a:xfrm>
            <a:off x="1476375" y="6021388"/>
            <a:ext cx="707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Demanda obtenida con un margen de error del 5%</a:t>
            </a:r>
            <a:endParaRPr lang="es-ES_tradnl" sz="2400"/>
          </a:p>
        </p:txBody>
      </p:sp>
      <p:sp>
        <p:nvSpPr>
          <p:cNvPr id="144494" name="Text Box 110"/>
          <p:cNvSpPr txBox="1">
            <a:spLocks noChangeArrowheads="1"/>
          </p:cNvSpPr>
          <p:nvPr/>
        </p:nvSpPr>
        <p:spPr bwMode="auto">
          <a:xfrm>
            <a:off x="2484438" y="5445125"/>
            <a:ext cx="2144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>
                <a:solidFill>
                  <a:srgbClr val="FFFF99"/>
                </a:solidFill>
              </a:rPr>
              <a:t>Análisis de la Oferta</a:t>
            </a:r>
            <a:endParaRPr lang="es-ES_tradnl" sz="3600">
              <a:solidFill>
                <a:srgbClr val="FFFF99"/>
              </a:solidFill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1619250" y="2205038"/>
            <a:ext cx="6224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32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Participación de los oferentes</a:t>
            </a:r>
            <a:endParaRPr lang="es-ES_tradnl" sz="3200" b="1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46510" name="Group 78"/>
          <p:cNvGraphicFramePr>
            <a:graphicFrameLocks noGrp="1"/>
          </p:cNvGraphicFramePr>
          <p:nvPr>
            <p:ph idx="1"/>
          </p:nvPr>
        </p:nvGraphicFramePr>
        <p:xfrm>
          <a:off x="1908175" y="2997200"/>
          <a:ext cx="5543550" cy="2344741"/>
        </p:xfrm>
        <a:graphic>
          <a:graphicData uri="http://schemas.openxmlformats.org/drawingml/2006/table">
            <a:tbl>
              <a:tblPr/>
              <a:tblGrid>
                <a:gridCol w="2195513"/>
                <a:gridCol w="3348037"/>
              </a:tblGrid>
              <a:tr h="487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Entidad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Participación en % de la producción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MIDUVI (incluido BEV)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44.44%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LANN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Autogestión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22.22%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Mutualista Pichincha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5.56%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Otros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2.78%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46511" name="Text Box 79"/>
          <p:cNvSpPr txBox="1">
            <a:spLocks noChangeArrowheads="1"/>
          </p:cNvSpPr>
          <p:nvPr/>
        </p:nvSpPr>
        <p:spPr bwMode="auto">
          <a:xfrm>
            <a:off x="3468688" y="5516563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Fuente: </a:t>
            </a:r>
            <a:r>
              <a:rPr lang="es-MX" sz="1200"/>
              <a:t>Investigación de mercado</a:t>
            </a:r>
            <a:endParaRPr lang="es-MX" sz="1200" b="1"/>
          </a:p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>
                <a:solidFill>
                  <a:srgbClr val="FFFF99"/>
                </a:solidFill>
              </a:rPr>
              <a:t>Presentación</a:t>
            </a:r>
            <a:endParaRPr lang="es-ES_tradnl">
              <a:solidFill>
                <a:srgbClr val="FFFF99"/>
              </a:solidFill>
            </a:endParaRPr>
          </a:p>
        </p:txBody>
      </p:sp>
      <p:sp>
        <p:nvSpPr>
          <p:cNvPr id="133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es-MX"/>
              <a:t>Introducción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s-MX"/>
              <a:t>Estudio de mercado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s-MX"/>
              <a:t>Especificaciones técnicas del producto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s-MX"/>
              <a:t>Evaluación financiera y económica</a:t>
            </a:r>
          </a:p>
          <a:p>
            <a:pPr>
              <a:buFont typeface="Wingdings" pitchFamily="2" charset="2"/>
              <a:buNone/>
            </a:pPr>
            <a:r>
              <a:rPr lang="es-MX"/>
              <a:t>   Conclusiones y recomendaciones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>
                <a:solidFill>
                  <a:srgbClr val="FFFF99"/>
                </a:solidFill>
              </a:rPr>
              <a:t>Estrategia de Marketing-Mix</a:t>
            </a:r>
            <a:endParaRPr lang="es-ES_tradnl" sz="3600">
              <a:solidFill>
                <a:srgbClr val="FFFF99"/>
              </a:solidFill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6889750" cy="4114800"/>
          </a:xfrm>
        </p:spPr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s-MX"/>
              <a:t>Estrategia de especialización</a:t>
            </a:r>
          </a:p>
          <a:p>
            <a:pPr>
              <a:buFont typeface="Wingdings" pitchFamily="2" charset="2"/>
              <a:buNone/>
            </a:pPr>
            <a:r>
              <a:rPr lang="es-MX"/>
              <a:t>   - Factor de diferenciación:</a:t>
            </a:r>
          </a:p>
          <a:p>
            <a:pPr>
              <a:buFont typeface="Wingdings" pitchFamily="2" charset="2"/>
              <a:buNone/>
            </a:pPr>
            <a:r>
              <a:rPr lang="es-MX"/>
              <a:t>                   Precio-Producto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MX"/>
              <a:t>Precio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MX"/>
              <a:t>Producto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MX"/>
              <a:t>Distribución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MX"/>
              <a:t>Comunicación</a:t>
            </a:r>
          </a:p>
          <a:p>
            <a:pPr>
              <a:buFont typeface="Wingdings" pitchFamily="2" charset="2"/>
              <a:buNone/>
            </a:pPr>
            <a:endParaRPr lang="es-ES_tradnl"/>
          </a:p>
        </p:txBody>
      </p:sp>
      <p:graphicFrame>
        <p:nvGraphicFramePr>
          <p:cNvPr id="147462" name="Rectangle 6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47462" name="Imagen" r:id="rId4" imgW="0" imgH="0" progId="MS_ClipArt_Gallery.2">
              <p:embed/>
            </p:oleObj>
          </a:graphicData>
        </a:graphic>
      </p:graphicFrame>
      <p:pic>
        <p:nvPicPr>
          <p:cNvPr id="147468" name="Picture 12"/>
          <p:cNvPicPr>
            <a:picLocks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076825" y="4005263"/>
            <a:ext cx="3241675" cy="19113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>
                <a:solidFill>
                  <a:srgbClr val="FFFF99"/>
                </a:solidFill>
              </a:rPr>
              <a:t>Caracteristicas de la vivienda.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Antisísmica</a:t>
            </a:r>
          </a:p>
          <a:p>
            <a:r>
              <a:rPr lang="es-MX"/>
              <a:t>Protegida de la salinidad del ambiente</a:t>
            </a:r>
          </a:p>
          <a:p>
            <a:r>
              <a:rPr lang="es-MX"/>
              <a:t>Reducción de costos</a:t>
            </a:r>
          </a:p>
          <a:p>
            <a:r>
              <a:rPr lang="es-MX"/>
              <a:t>Fácil  construcción</a:t>
            </a:r>
          </a:p>
          <a:p>
            <a:pPr>
              <a:buFont typeface="Wingdings" pitchFamily="2" charset="2"/>
              <a:buNone/>
            </a:pPr>
            <a:endParaRPr lang="es-MX"/>
          </a:p>
          <a:p>
            <a:endParaRPr lang="es-MX"/>
          </a:p>
          <a:p>
            <a:endParaRPr lang="es-MX"/>
          </a:p>
          <a:p>
            <a:endParaRPr lang="es-MX"/>
          </a:p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2250" y="-387350"/>
            <a:ext cx="7543800" cy="1431925"/>
          </a:xfrm>
        </p:spPr>
        <p:txBody>
          <a:bodyPr/>
          <a:lstStyle/>
          <a:p>
            <a:r>
              <a:rPr lang="es-MX">
                <a:solidFill>
                  <a:srgbClr val="FFFF99"/>
                </a:solidFill>
              </a:rPr>
              <a:t>Diseño arquitectónico</a:t>
            </a:r>
          </a:p>
        </p:txBody>
      </p:sp>
      <p:pic>
        <p:nvPicPr>
          <p:cNvPr id="179204" name="Picture 4"/>
          <p:cNvPicPr>
            <a:picLocks noChangeAspect="1" noChangeArrowheads="1"/>
          </p:cNvPicPr>
          <p:nvPr>
            <p:ph idx="1"/>
          </p:nvPr>
        </p:nvPicPr>
        <p:blipFill>
          <a:blip r:embed="rId2">
            <a:lum bright="-36000" contrast="60000"/>
          </a:blip>
          <a:srcRect l="14604" t="14200" r="16180" b="29770"/>
          <a:stretch>
            <a:fillRect/>
          </a:stretch>
        </p:blipFill>
        <p:spPr>
          <a:xfrm>
            <a:off x="2339975" y="765175"/>
            <a:ext cx="5041900" cy="59880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531813"/>
            <a:ext cx="7543800" cy="1431926"/>
          </a:xfrm>
        </p:spPr>
        <p:txBody>
          <a:bodyPr/>
          <a:lstStyle/>
          <a:p>
            <a:pPr algn="ctr"/>
            <a:r>
              <a:rPr lang="es-MX">
                <a:solidFill>
                  <a:srgbClr val="FFFF99"/>
                </a:solidFill>
              </a:rPr>
              <a:t>Análisis financiero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2627313" y="476250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FFFF99"/>
                </a:solidFill>
              </a:rPr>
              <a:t>TASA DE INTERES DE DESCUENTO</a:t>
            </a:r>
          </a:p>
        </p:txBody>
      </p:sp>
      <p:sp>
        <p:nvSpPr>
          <p:cNvPr id="181880" name="Rectangle 632"/>
          <p:cNvSpPr>
            <a:spLocks noChangeArrowheads="1"/>
          </p:cNvSpPr>
          <p:nvPr/>
        </p:nvSpPr>
        <p:spPr bwMode="auto">
          <a:xfrm>
            <a:off x="-889000" y="-925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81879" name="Object 631"/>
          <p:cNvGraphicFramePr>
            <a:graphicFrameLocks noChangeAspect="1"/>
          </p:cNvGraphicFramePr>
          <p:nvPr/>
        </p:nvGraphicFramePr>
        <p:xfrm>
          <a:off x="2595563" y="908050"/>
          <a:ext cx="3921125" cy="582613"/>
        </p:xfrm>
        <a:graphic>
          <a:graphicData uri="http://schemas.openxmlformats.org/presentationml/2006/ole">
            <p:oleObj spid="_x0000_s181879" name="Ecuación" r:id="rId3" imgW="1600200" imgH="241200" progId="Equation.3">
              <p:embed/>
            </p:oleObj>
          </a:graphicData>
        </a:graphic>
      </p:graphicFrame>
      <p:sp>
        <p:nvSpPr>
          <p:cNvPr id="181881" name="Rectangle 633"/>
          <p:cNvSpPr>
            <a:spLocks noChangeArrowheads="1"/>
          </p:cNvSpPr>
          <p:nvPr/>
        </p:nvSpPr>
        <p:spPr bwMode="auto">
          <a:xfrm>
            <a:off x="971550" y="1560513"/>
            <a:ext cx="6049963" cy="1004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s-EC" sz="1200" b="1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Empresa				Capital		B</a:t>
            </a:r>
            <a:endParaRPr lang="en-US" sz="1200" b="1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C" sz="12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Excalibur Imolostries Inc. 			700.000		0.605</a:t>
            </a:r>
            <a:endParaRPr lang="en-US" sz="12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C" sz="12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Keystone Consolidar Inc			2´210.000		1.145</a:t>
            </a:r>
            <a:endParaRPr lang="en-US" sz="12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C" sz="12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Tramodynetics Inc			4´200.000		0.31</a:t>
            </a:r>
            <a:endParaRPr lang="en-US" sz="12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n-US" sz="120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81882" name="Rectangle 634"/>
          <p:cNvSpPr>
            <a:spLocks noChangeArrowheads="1"/>
          </p:cNvSpPr>
          <p:nvPr/>
        </p:nvSpPr>
        <p:spPr bwMode="auto">
          <a:xfrm>
            <a:off x="-889000" y="262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MX">
              <a:latin typeface="Arial" charset="0"/>
            </a:endParaRPr>
          </a:p>
        </p:txBody>
      </p:sp>
      <p:graphicFrame>
        <p:nvGraphicFramePr>
          <p:cNvPr id="181877" name="Object 629"/>
          <p:cNvGraphicFramePr>
            <a:graphicFrameLocks noChangeAspect="1"/>
          </p:cNvGraphicFramePr>
          <p:nvPr/>
        </p:nvGraphicFramePr>
        <p:xfrm>
          <a:off x="971550" y="2636838"/>
          <a:ext cx="1817688" cy="487362"/>
        </p:xfrm>
        <a:graphic>
          <a:graphicData uri="http://schemas.openxmlformats.org/presentationml/2006/ole">
            <p:oleObj spid="_x0000_s181877" name="Ecuación" r:id="rId4" imgW="1459866" imgH="393529" progId="Equation.3">
              <p:embed/>
            </p:oleObj>
          </a:graphicData>
        </a:graphic>
      </p:graphicFrame>
      <p:sp>
        <p:nvSpPr>
          <p:cNvPr id="181883" name="Rectangle 635"/>
          <p:cNvSpPr>
            <a:spLocks noChangeArrowheads="1"/>
          </p:cNvSpPr>
          <p:nvPr/>
        </p:nvSpPr>
        <p:spPr bwMode="auto">
          <a:xfrm>
            <a:off x="971550" y="3162300"/>
            <a:ext cx="4745038" cy="914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s-EC" sz="12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Índice				Sp 500 cierre</a:t>
            </a:r>
            <a:endParaRPr lang="en-US" sz="11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C" sz="12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28/01/2004				1´128.48</a:t>
            </a:r>
            <a:endParaRPr lang="en-US" sz="11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C" sz="12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28/01/1994				478.40</a:t>
            </a:r>
            <a:endParaRPr lang="en-US" sz="11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n-US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81876" name="Object 628"/>
          <p:cNvGraphicFramePr>
            <a:graphicFrameLocks noChangeAspect="1"/>
          </p:cNvGraphicFramePr>
          <p:nvPr/>
        </p:nvGraphicFramePr>
        <p:xfrm>
          <a:off x="1042988" y="4113213"/>
          <a:ext cx="1485900" cy="533400"/>
        </p:xfrm>
        <a:graphic>
          <a:graphicData uri="http://schemas.openxmlformats.org/presentationml/2006/ole">
            <p:oleObj spid="_x0000_s181876" name="Ecuación" r:id="rId5" imgW="1485900" imgH="533400" progId="Equation.3">
              <p:embed/>
            </p:oleObj>
          </a:graphicData>
        </a:graphic>
      </p:graphicFrame>
      <p:sp>
        <p:nvSpPr>
          <p:cNvPr id="181884" name="Rectangle 636"/>
          <p:cNvSpPr>
            <a:spLocks noChangeArrowheads="1"/>
          </p:cNvSpPr>
          <p:nvPr/>
        </p:nvSpPr>
        <p:spPr bwMode="auto">
          <a:xfrm>
            <a:off x="611188" y="4646613"/>
            <a:ext cx="2209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C" sz="1200">
                <a:latin typeface="Arial" charset="0"/>
                <a:ea typeface="Times New Roman" pitchFamily="18" charset="0"/>
                <a:cs typeface="Arial" charset="0"/>
              </a:rPr>
              <a:t>      = 135,738% cada 10 años</a:t>
            </a:r>
            <a:endParaRPr lang="en-US" sz="1100">
              <a:ea typeface="Times New Roman" pitchFamily="18" charset="0"/>
              <a:cs typeface="Arial" charset="0"/>
            </a:endParaRPr>
          </a:p>
          <a:p>
            <a:pPr eaLnBrk="0" hangingPunct="0"/>
            <a:endParaRPr lang="en-US">
              <a:latin typeface="Arial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81875" name="Object 627"/>
          <p:cNvGraphicFramePr>
            <a:graphicFrameLocks noChangeAspect="1"/>
          </p:cNvGraphicFramePr>
          <p:nvPr/>
        </p:nvGraphicFramePr>
        <p:xfrm>
          <a:off x="900113" y="5030788"/>
          <a:ext cx="1836737" cy="342900"/>
        </p:xfrm>
        <a:graphic>
          <a:graphicData uri="http://schemas.openxmlformats.org/presentationml/2006/ole">
            <p:oleObj spid="_x0000_s181875" name="Ecuación" r:id="rId6" imgW="1473200" imgH="279400" progId="Equation.3">
              <p:embed/>
            </p:oleObj>
          </a:graphicData>
        </a:graphic>
      </p:graphicFrame>
      <p:sp>
        <p:nvSpPr>
          <p:cNvPr id="181885" name="Rectangle 637"/>
          <p:cNvSpPr>
            <a:spLocks noChangeArrowheads="1"/>
          </p:cNvSpPr>
          <p:nvPr/>
        </p:nvSpPr>
        <p:spPr bwMode="auto">
          <a:xfrm>
            <a:off x="-889000" y="5472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81874" name="Object 626"/>
          <p:cNvGraphicFramePr>
            <a:graphicFrameLocks noChangeAspect="1"/>
          </p:cNvGraphicFramePr>
          <p:nvPr/>
        </p:nvGraphicFramePr>
        <p:xfrm>
          <a:off x="900113" y="5445125"/>
          <a:ext cx="1584325" cy="431800"/>
        </p:xfrm>
        <a:graphic>
          <a:graphicData uri="http://schemas.openxmlformats.org/presentationml/2006/ole">
            <p:oleObj spid="_x0000_s181874" name="Ecuación" r:id="rId7" imgW="838200" imgH="228600" progId="Equation.3">
              <p:embed/>
            </p:oleObj>
          </a:graphicData>
        </a:graphic>
      </p:graphicFrame>
      <p:graphicFrame>
        <p:nvGraphicFramePr>
          <p:cNvPr id="181873" name="Object 625"/>
          <p:cNvGraphicFramePr>
            <a:graphicFrameLocks noChangeAspect="1"/>
          </p:cNvGraphicFramePr>
          <p:nvPr/>
        </p:nvGraphicFramePr>
        <p:xfrm>
          <a:off x="900113" y="5969000"/>
          <a:ext cx="4637087" cy="339725"/>
        </p:xfrm>
        <a:graphic>
          <a:graphicData uri="http://schemas.openxmlformats.org/presentationml/2006/ole">
            <p:oleObj spid="_x0000_s181873" name="Ecuación" r:id="rId8" imgW="3124200" imgH="228600" progId="Equation.3">
              <p:embed/>
            </p:oleObj>
          </a:graphicData>
        </a:graphic>
      </p:graphicFrame>
      <p:sp>
        <p:nvSpPr>
          <p:cNvPr id="181887" name="Rectangle 639"/>
          <p:cNvSpPr>
            <a:spLocks noChangeArrowheads="1"/>
          </p:cNvSpPr>
          <p:nvPr/>
        </p:nvSpPr>
        <p:spPr bwMode="auto">
          <a:xfrm>
            <a:off x="-889000" y="666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81872" name="Object 624"/>
          <p:cNvGraphicFramePr>
            <a:graphicFrameLocks noChangeAspect="1"/>
          </p:cNvGraphicFramePr>
          <p:nvPr/>
        </p:nvGraphicFramePr>
        <p:xfrm>
          <a:off x="900113" y="6453188"/>
          <a:ext cx="2376487" cy="396875"/>
        </p:xfrm>
        <a:graphic>
          <a:graphicData uri="http://schemas.openxmlformats.org/presentationml/2006/ole">
            <p:oleObj spid="_x0000_s181872" name="Ecuación" r:id="rId9" imgW="1371600" imgH="228600" progId="Equation.3">
              <p:embed/>
            </p:oleObj>
          </a:graphicData>
        </a:graphic>
      </p:graphicFrame>
      <p:sp>
        <p:nvSpPr>
          <p:cNvPr id="181888" name="Rectangle 640"/>
          <p:cNvSpPr>
            <a:spLocks noChangeArrowheads="1"/>
          </p:cNvSpPr>
          <p:nvPr/>
        </p:nvSpPr>
        <p:spPr bwMode="auto">
          <a:xfrm>
            <a:off x="-889000" y="688975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endParaRPr lang="en-US">
              <a:latin typeface="Arial" charset="0"/>
            </a:endParaRPr>
          </a:p>
        </p:txBody>
      </p:sp>
      <p:sp>
        <p:nvSpPr>
          <p:cNvPr id="181889" name="Rectangle 641"/>
          <p:cNvSpPr>
            <a:spLocks noChangeArrowheads="1"/>
          </p:cNvSpPr>
          <p:nvPr/>
        </p:nvSpPr>
        <p:spPr bwMode="auto">
          <a:xfrm>
            <a:off x="-889000" y="753110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81890" name="Rectangle 642"/>
          <p:cNvSpPr>
            <a:spLocks noChangeArrowheads="1"/>
          </p:cNvSpPr>
          <p:nvPr/>
        </p:nvSpPr>
        <p:spPr bwMode="auto">
          <a:xfrm>
            <a:off x="-889000" y="7540625"/>
            <a:ext cx="2563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000">
                <a:latin typeface="Arial" charset="0"/>
                <a:cs typeface="Times New Roman" pitchFamily="18" charset="0"/>
                <a:hlinkClick r:id="" action="ppaction://noaction"/>
              </a:rPr>
              <a:t>[1]</a:t>
            </a:r>
            <a:r>
              <a:rPr lang="en-US" sz="1000">
                <a:latin typeface="Arial" charset="0"/>
                <a:ea typeface="Times New Roman" pitchFamily="18" charset="0"/>
                <a:cs typeface="Arial" charset="0"/>
              </a:rPr>
              <a:t> Capital Goods. www.financeyahoo.com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57" name="Group 1161"/>
          <p:cNvGraphicFramePr>
            <a:graphicFrameLocks noGrp="1"/>
          </p:cNvGraphicFramePr>
          <p:nvPr>
            <p:ph idx="1"/>
          </p:nvPr>
        </p:nvGraphicFramePr>
        <p:xfrm>
          <a:off x="179388" y="96838"/>
          <a:ext cx="8713787" cy="6786562"/>
        </p:xfrm>
        <a:graphic>
          <a:graphicData uri="http://schemas.openxmlformats.org/drawingml/2006/table">
            <a:tbl>
              <a:tblPr/>
              <a:tblGrid>
                <a:gridCol w="1584325"/>
                <a:gridCol w="979487"/>
                <a:gridCol w="965200"/>
                <a:gridCol w="935038"/>
                <a:gridCol w="1008062"/>
                <a:gridCol w="1008063"/>
                <a:gridCol w="989012"/>
                <a:gridCol w="1244600"/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FLUJO DE CAJA FINANCIERO</a:t>
                      </a:r>
                      <a:endParaRPr kumimoji="0" lang="es-MX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1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2 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6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INGRESOS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$524,160.00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$547,223.04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$571,300.85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$596,438.09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$622,681.37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$650,079.35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Costos Operativos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$309,423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$323,037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$337,251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$352,090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$367,582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$383,756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= ) UTILIDAD BRUTA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$214,737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$224,186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$234,050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$244,348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$255,099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$266,324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Gastos Administrativos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$45,888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$47,907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$50,015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$52,216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$54,513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$56,912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Sueldos y Salarios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$21,744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$22,701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$23,700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$24,742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$25,831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$26,968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Gastos de Oficina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$12,060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$12,591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$13,145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$13,723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$14,327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$14,957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Gastos Generales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$12,084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$12,616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$13,750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$14,355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$14,987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DEPRECIACION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)Gastos de Promoción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$3,000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$3,132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$3,270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$3,414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$3,564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$3,721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Imprevistos Costo Materia Prima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$8,487.09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$8,860.52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$9,250.38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$9,657.40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$10,082.32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$10,525.95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(=) Utilidad antes Rep. Utili e Imp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$127,576.94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$134,500.87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$141,729.45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$149,276.09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$157,154.78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$165,380.14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15% Reparti de Utilidades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$19,136.54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$20,175.13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$21,259.42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$22,391.41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$23,573.22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$24,807.02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=) Util. Antes de Imp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$108,440.40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$114,325.74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$120,470.03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$126,884.68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$133,581.57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$140,573.12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25% Impuesto a la renta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$27,110.10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$28,581.43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$30,117.51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$31,721.17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$33,395.39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$35,143.28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(=) Flujo de efectivo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$81,330.30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$85,744.30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$90,352.53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$95,163.51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$100,186.17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$105,429.84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+ ) DEPRECIACION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$29,785.09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$29,785.09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$29,785.09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$29,785.09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$29,785.09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$29,785.09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= ) Utilidad neta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$111,115.39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$115,529.40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$120,137.62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$124,948.60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$129,971.27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$135,214.93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+ ) Valor de salvamento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$141,519.44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= ) Flujo de caja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$111,115.39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$115,529.40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$120,137.62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$124,948.60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$129,971.27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$135,214.93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inversión inicial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-$320,230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=  ) FLUJO DE CAJA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-$320,230</a:t>
                      </a:r>
                      <a:endParaRPr kumimoji="0" lang="es-MX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$111,115.39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$115,529.40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$120,137.62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$124,948.60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$129,971.27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$276,734.37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2800">
                <a:solidFill>
                  <a:srgbClr val="FFFF99"/>
                </a:solidFill>
              </a:rPr>
              <a:t>Análisis de sensibilidad</a:t>
            </a:r>
          </a:p>
        </p:txBody>
      </p:sp>
      <p:graphicFrame>
        <p:nvGraphicFramePr>
          <p:cNvPr id="186460" name="Group 92"/>
          <p:cNvGraphicFramePr>
            <a:graphicFrameLocks noGrp="1"/>
          </p:cNvGraphicFramePr>
          <p:nvPr>
            <p:ph idx="1"/>
          </p:nvPr>
        </p:nvGraphicFramePr>
        <p:xfrm>
          <a:off x="1138238" y="1690688"/>
          <a:ext cx="7537450" cy="4114800"/>
        </p:xfrm>
        <a:graphic>
          <a:graphicData uri="http://schemas.openxmlformats.org/drawingml/2006/table">
            <a:tbl>
              <a:tblPr/>
              <a:tblGrid>
                <a:gridCol w="3011487"/>
                <a:gridCol w="1714500"/>
                <a:gridCol w="2811463"/>
              </a:tblGrid>
              <a:tr h="76835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VARIACION EN EL PRECIO DE LA VIVIENDA</a:t>
                      </a:r>
                      <a:endParaRPr kumimoji="0" lang="es-EC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6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Disminución</a:t>
                      </a:r>
                      <a:endParaRPr kumimoji="0" lang="es-EC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VAN </a:t>
                      </a:r>
                      <a:endParaRPr kumimoji="0" lang="es-EC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29%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$149,590.50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26%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$112,142.55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9%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22%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$74,694.60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507" name="Group 91"/>
          <p:cNvGraphicFramePr>
            <a:graphicFrameLocks noGrp="1"/>
          </p:cNvGraphicFramePr>
          <p:nvPr>
            <p:ph/>
          </p:nvPr>
        </p:nvGraphicFramePr>
        <p:xfrm>
          <a:off x="1066800" y="304800"/>
          <a:ext cx="7543800" cy="5791200"/>
        </p:xfrm>
        <a:graphic>
          <a:graphicData uri="http://schemas.openxmlformats.org/drawingml/2006/table">
            <a:tbl>
              <a:tblPr/>
              <a:tblGrid>
                <a:gridCol w="2393950"/>
                <a:gridCol w="2544763"/>
                <a:gridCol w="2605087"/>
              </a:tblGrid>
              <a:tr h="1411288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Aumento de Materias Primas</a:t>
                      </a:r>
                      <a:endParaRPr kumimoji="0" lang="es-EC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04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AUMENTO</a:t>
                      </a:r>
                      <a:endParaRPr kumimoji="0" lang="es-EC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VAN </a:t>
                      </a:r>
                      <a:endParaRPr kumimoji="0" lang="es-EC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$146,615.17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$126,403.53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$106,191.89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555" name="Group 91"/>
          <p:cNvGraphicFramePr>
            <a:graphicFrameLocks noGrp="1"/>
          </p:cNvGraphicFramePr>
          <p:nvPr>
            <p:ph/>
          </p:nvPr>
        </p:nvGraphicFramePr>
        <p:xfrm>
          <a:off x="1066800" y="304800"/>
          <a:ext cx="7543800" cy="5791200"/>
        </p:xfrm>
        <a:graphic>
          <a:graphicData uri="http://schemas.openxmlformats.org/drawingml/2006/table">
            <a:tbl>
              <a:tblPr/>
              <a:tblGrid>
                <a:gridCol w="2933700"/>
                <a:gridCol w="2224088"/>
                <a:gridCol w="2386012"/>
              </a:tblGrid>
              <a:tr h="1217613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Disminución de producción y venta de la vivienda</a:t>
                      </a:r>
                      <a:endParaRPr kumimoji="0" lang="es-EC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57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DISMINUCION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VAN</a:t>
                      </a:r>
                      <a:endParaRPr kumimoji="0" lang="es-EC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7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$37,246.65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$24,603.97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75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$12,201.34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315913"/>
            <a:ext cx="7543800" cy="1431926"/>
          </a:xfrm>
        </p:spPr>
        <p:txBody>
          <a:bodyPr/>
          <a:lstStyle/>
          <a:p>
            <a:pPr algn="ctr"/>
            <a:r>
              <a:rPr lang="es-MX" sz="3200">
                <a:solidFill>
                  <a:srgbClr val="FFFF99"/>
                </a:solidFill>
              </a:rPr>
              <a:t>Análisis económico</a:t>
            </a:r>
          </a:p>
        </p:txBody>
      </p:sp>
      <p:sp>
        <p:nvSpPr>
          <p:cNvPr id="192517" name="Line 5"/>
          <p:cNvSpPr>
            <a:spLocks noChangeShapeType="1"/>
          </p:cNvSpPr>
          <p:nvPr/>
        </p:nvSpPr>
        <p:spPr bwMode="auto">
          <a:xfrm>
            <a:off x="1138238" y="3446463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2516" name="Line 4"/>
          <p:cNvSpPr>
            <a:spLocks noChangeShapeType="1"/>
          </p:cNvSpPr>
          <p:nvPr/>
        </p:nvSpPr>
        <p:spPr bwMode="auto">
          <a:xfrm>
            <a:off x="3309938" y="4733925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681038" y="969963"/>
            <a:ext cx="4994275" cy="540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MX" sz="2400" b="1">
                <a:solidFill>
                  <a:srgbClr val="FFFF66"/>
                </a:solidFill>
                <a:latin typeface="Arial" charset="0"/>
                <a:ea typeface="Times New Roman" pitchFamily="18" charset="0"/>
                <a:cs typeface="Arial" charset="0"/>
              </a:rPr>
              <a:t>Calculo de la TICO</a:t>
            </a:r>
            <a:endParaRPr lang="en-US" sz="2400" b="1">
              <a:solidFill>
                <a:srgbClr val="FFFF66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200" b="1">
                <a:latin typeface="Arial" charset="0"/>
                <a:ea typeface="Times New Roman" pitchFamily="18" charset="0"/>
                <a:cs typeface="Arial" charset="0"/>
              </a:rPr>
              <a:t> </a:t>
            </a: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			</a:t>
            </a:r>
            <a:r>
              <a:rPr lang="es-MX" sz="2000" b="1">
                <a:latin typeface="Arial" charset="0"/>
                <a:ea typeface="Times New Roman" pitchFamily="18" charset="0"/>
                <a:cs typeface="Arial" charset="0"/>
              </a:rPr>
              <a:t>I = TICO = ng + r</a:t>
            </a:r>
            <a:endParaRPr lang="en-US" sz="20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20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g = tasa de crecimiento del consumo per – capita 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g &lt; 4 %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6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r = tasa de preferencia pura en el tiempo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0 &lt; r &lt; 5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6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n= elasticidad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0 &lt; n &lt; 2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6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6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n = 1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g = 3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r = 3 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6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Tico = (1 ) (3 ) + 3</a:t>
            </a:r>
            <a:endParaRPr lang="en-US" sz="16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6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Tico = 6 %</a:t>
            </a:r>
            <a:endParaRPr lang="en-US" sz="1600">
              <a:ea typeface="Times New Roman" pitchFamily="18" charset="0"/>
              <a:cs typeface="Arial" charset="0"/>
            </a:endParaRPr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681038" y="7915275"/>
            <a:ext cx="3017837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92522" name="Rectangle 10"/>
          <p:cNvSpPr>
            <a:spLocks noChangeArrowheads="1"/>
          </p:cNvSpPr>
          <p:nvPr/>
        </p:nvSpPr>
        <p:spPr bwMode="auto">
          <a:xfrm>
            <a:off x="681038" y="7924800"/>
            <a:ext cx="22621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000">
                <a:latin typeface="Arial" charset="0"/>
                <a:cs typeface="Times New Roman" pitchFamily="18" charset="0"/>
                <a:hlinkClick r:id="" action="ppaction://noaction"/>
              </a:rPr>
              <a:t>[1]</a:t>
            </a:r>
            <a:r>
              <a:rPr lang="es-ES" sz="100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s-MX" sz="1000">
                <a:latin typeface="Arial" charset="0"/>
                <a:ea typeface="Times New Roman" pitchFamily="18" charset="0"/>
                <a:cs typeface="Arial" charset="0"/>
              </a:rPr>
              <a:t>Valor Oficial por el Banco Mundial</a:t>
            </a:r>
            <a:endParaRPr lang="es-MX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1184275" y="28575"/>
            <a:ext cx="7204075" cy="708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s-MX" sz="1200" b="1">
              <a:latin typeface="Arial" charset="0"/>
              <a:ea typeface="Times New Roman" pitchFamily="18" charset="0"/>
              <a:cs typeface="Arial" charset="0"/>
            </a:endParaRPr>
          </a:p>
          <a:p>
            <a:r>
              <a:rPr lang="es-MX" sz="2000" b="1">
                <a:solidFill>
                  <a:srgbClr val="FFFF66"/>
                </a:solidFill>
                <a:ea typeface="Times New Roman" pitchFamily="18" charset="0"/>
                <a:cs typeface="Arial" charset="0"/>
              </a:rPr>
              <a:t>Calculo de la TIC</a:t>
            </a:r>
            <a:endParaRPr lang="en-US" sz="2000" b="1">
              <a:solidFill>
                <a:srgbClr val="FFFF66"/>
              </a:solidFill>
              <a:ea typeface="Times New Roman" pitchFamily="18" charset="0"/>
              <a:cs typeface="Arial" charset="0"/>
            </a:endParaRPr>
          </a:p>
          <a:p>
            <a:pPr algn="ctr"/>
            <a:r>
              <a:rPr lang="es-MX" sz="2400" b="1">
                <a:ea typeface="Times New Roman" pitchFamily="18" charset="0"/>
                <a:cs typeface="Arial" charset="0"/>
              </a:rPr>
              <a:t>	</a:t>
            </a:r>
            <a:r>
              <a:rPr lang="es-MX" sz="2400" b="1">
                <a:solidFill>
                  <a:srgbClr val="FFFF66"/>
                </a:solidFill>
                <a:ea typeface="Times New Roman" pitchFamily="18" charset="0"/>
                <a:cs typeface="Arial" charset="0"/>
              </a:rPr>
              <a:t>Tic = s q + (1 + s ) q / v B</a:t>
            </a:r>
          </a:p>
          <a:p>
            <a:endParaRPr lang="en-US" sz="2400">
              <a:solidFill>
                <a:srgbClr val="FFFF66"/>
              </a:solidFill>
              <a:ea typeface="Times New Roman" pitchFamily="18" charset="0"/>
              <a:cs typeface="Arial" charset="0"/>
            </a:endParaRPr>
          </a:p>
          <a:p>
            <a:r>
              <a:rPr lang="es-MX" sz="1400" b="1">
                <a:ea typeface="Times New Roman" pitchFamily="18" charset="0"/>
                <a:cs typeface="Arial" charset="0"/>
              </a:rPr>
              <a:t>s = </a:t>
            </a:r>
            <a:r>
              <a:rPr lang="es-MX" sz="1400">
                <a:ea typeface="Times New Roman" pitchFamily="18" charset="0"/>
                <a:cs typeface="Arial" charset="0"/>
              </a:rPr>
              <a:t>propensión marginal al ahorro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s-MX" sz="1400" b="1">
                <a:ea typeface="Times New Roman" pitchFamily="18" charset="0"/>
                <a:cs typeface="Arial" charset="0"/>
              </a:rPr>
              <a:t>q = </a:t>
            </a:r>
            <a:r>
              <a:rPr lang="es-MX" sz="1400">
                <a:ea typeface="Times New Roman" pitchFamily="18" charset="0"/>
                <a:cs typeface="Arial" charset="0"/>
              </a:rPr>
              <a:t>Productividad marginal del capital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s-MX" sz="1400" b="1">
                <a:ea typeface="Times New Roman" pitchFamily="18" charset="0"/>
                <a:cs typeface="Arial" charset="0"/>
              </a:rPr>
              <a:t>( 1 – s ) = </a:t>
            </a:r>
            <a:r>
              <a:rPr lang="es-MX" sz="1400">
                <a:ea typeface="Times New Roman" pitchFamily="18" charset="0"/>
                <a:cs typeface="Arial" charset="0"/>
              </a:rPr>
              <a:t>Propensión marginal al consumo</a:t>
            </a:r>
            <a:r>
              <a:rPr lang="es-MX" sz="1400" b="1">
                <a:ea typeface="Times New Roman" pitchFamily="18" charset="0"/>
                <a:cs typeface="Arial" charset="0"/>
              </a:rPr>
              <a:t>.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s-MX" sz="1400" b="1">
                <a:ea typeface="Times New Roman" pitchFamily="18" charset="0"/>
                <a:cs typeface="Arial" charset="0"/>
              </a:rPr>
              <a:t>V = </a:t>
            </a:r>
            <a:r>
              <a:rPr lang="es-MX" sz="1400">
                <a:ea typeface="Times New Roman" pitchFamily="18" charset="0"/>
                <a:cs typeface="Arial" charset="0"/>
              </a:rPr>
              <a:t>Precio cuenta de la inversión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n-US" sz="1400" b="1">
                <a:ea typeface="Times New Roman" pitchFamily="18" charset="0"/>
                <a:cs typeface="Arial" charset="0"/>
              </a:rPr>
              <a:t>V = ( q / i ) / B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n-US" sz="1400" b="1">
                <a:ea typeface="Times New Roman" pitchFamily="18" charset="0"/>
                <a:cs typeface="Arial" charset="0"/>
              </a:rPr>
              <a:t>B   = 	      </a:t>
            </a:r>
            <a:r>
              <a:rPr lang="en-US" sz="1400" b="1" u="sng">
                <a:ea typeface="Times New Roman" pitchFamily="18" charset="0"/>
                <a:cs typeface="Arial" charset="0"/>
              </a:rPr>
              <a:t>MCIF + X FOB</a:t>
            </a:r>
            <a:endParaRPr lang="en-US" sz="1400" u="sng">
              <a:ea typeface="Times New Roman" pitchFamily="18" charset="0"/>
              <a:cs typeface="Arial" charset="0"/>
            </a:endParaRPr>
          </a:p>
          <a:p>
            <a:r>
              <a:rPr lang="en-US" sz="1400" b="1">
                <a:ea typeface="Times New Roman" pitchFamily="18" charset="0"/>
                <a:cs typeface="Arial" charset="0"/>
              </a:rPr>
              <a:t>                M( 1 + tm) + X (1 – tx)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s-MX" sz="1400" b="1">
                <a:ea typeface="Times New Roman" pitchFamily="18" charset="0"/>
                <a:cs typeface="Arial" charset="0"/>
              </a:rPr>
              <a:t>Importaciones ( M ) 2002 = 	6006.1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s-MX" sz="1400" b="1">
                <a:ea typeface="Times New Roman" pitchFamily="18" charset="0"/>
                <a:cs typeface="Arial" charset="0"/>
              </a:rPr>
              <a:t>Aranceles  ( A) = 		  421.7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r>
              <a:rPr lang="es-MX" sz="1400" b="1">
                <a:ea typeface="Times New Roman" pitchFamily="18" charset="0"/>
                <a:cs typeface="Arial" charset="0"/>
              </a:rPr>
              <a:t>(  M + A ) =	                6.427.8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B = 0.93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600" b="1">
                <a:latin typeface="Arial" charset="0"/>
                <a:ea typeface="Times New Roman" pitchFamily="18" charset="0"/>
                <a:cs typeface="Arial" charset="0"/>
              </a:rPr>
              <a:t>q </a:t>
            </a:r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=  12 %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i = Tico = 6 %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4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V = </a:t>
            </a:r>
            <a:r>
              <a:rPr lang="es-MX" sz="1400">
                <a:latin typeface="Arial" charset="0"/>
                <a:ea typeface="Times New Roman" pitchFamily="18" charset="0"/>
                <a:cs typeface="Arial" charset="0"/>
              </a:rPr>
              <a:t>( 0.12 / 0.06) /* 0.93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V = </a:t>
            </a:r>
            <a:r>
              <a:rPr lang="es-MX" sz="1400">
                <a:latin typeface="Arial" charset="0"/>
                <a:ea typeface="Times New Roman" pitchFamily="18" charset="0"/>
                <a:cs typeface="Arial" charset="0"/>
              </a:rPr>
              <a:t>1.86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Tic = (0.03) ( 0.12) + (0.75) (0.12) / (0.93) (1.86)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Tic = 0.08 = 8 %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MX" sz="14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Cuando  (v ) (B ) = 1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Nivel crítico del consumo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Tic = </a:t>
            </a:r>
            <a:r>
              <a:rPr lang="es-MX" sz="1400">
                <a:latin typeface="Arial" charset="0"/>
                <a:ea typeface="Times New Roman" pitchFamily="18" charset="0"/>
                <a:cs typeface="Arial" charset="0"/>
              </a:rPr>
              <a:t>0.03 + 0.09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MX" sz="1400" b="1">
                <a:latin typeface="Arial" charset="0"/>
                <a:ea typeface="Times New Roman" pitchFamily="18" charset="0"/>
                <a:cs typeface="Arial" charset="0"/>
              </a:rPr>
              <a:t>Tic = 0.12 = 12 % = q  Tasa social de descuento</a:t>
            </a:r>
            <a:endParaRPr lang="en-US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400"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en-US" sz="1400">
                <a:latin typeface="Arial" charset="0"/>
                <a:ea typeface="Times New Roman" pitchFamily="18" charset="0"/>
                <a:cs typeface="Arial" charset="0"/>
              </a:rPr>
            </a:br>
            <a:endParaRPr lang="en-US" sz="1400"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>
                <a:solidFill>
                  <a:srgbClr val="FFFF99"/>
                </a:solidFill>
              </a:rPr>
              <a:t>Introducción</a:t>
            </a:r>
            <a:endParaRPr lang="es-ES_tradnl">
              <a:solidFill>
                <a:srgbClr val="FFFF99"/>
              </a:solidFill>
            </a:endParaRP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349500"/>
            <a:ext cx="3695700" cy="4114800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es-MX" sz="2800"/>
              <a:t>ANTECEDENTES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es-MX" sz="2800"/>
              <a:t>ANÁLISIS SITUACIONAL</a:t>
            </a:r>
          </a:p>
          <a:p>
            <a:pPr>
              <a:buFont typeface="Wingdings" pitchFamily="2" charset="2"/>
              <a:buNone/>
            </a:pPr>
            <a:endParaRPr lang="es-MX" sz="2800"/>
          </a:p>
          <a:p>
            <a:pPr>
              <a:buFont typeface="Wingdings" pitchFamily="2" charset="2"/>
              <a:buNone/>
            </a:pPr>
            <a:endParaRPr lang="es-ES_tradnl" sz="2800"/>
          </a:p>
        </p:txBody>
      </p:sp>
      <p:pic>
        <p:nvPicPr>
          <p:cNvPr id="136199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24300" y="2420938"/>
            <a:ext cx="4895850" cy="4043362"/>
          </a:xfrm>
          <a:noFill/>
          <a:ln/>
        </p:spPr>
      </p:pic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900113" y="6165850"/>
            <a:ext cx="30813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200" b="1"/>
              <a:t>Fuente:</a:t>
            </a:r>
            <a:r>
              <a:rPr lang="es-MX" sz="1200"/>
              <a:t>  Fundación “Hogar de Cristo”</a:t>
            </a:r>
          </a:p>
          <a:p>
            <a:pPr>
              <a:spcBef>
                <a:spcPct val="50000"/>
              </a:spcBef>
            </a:pPr>
            <a:r>
              <a:rPr lang="es-MX" sz="1200"/>
              <a:t>Muestra de 600 familias - 2002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734" name="Group 126"/>
          <p:cNvGraphicFramePr>
            <a:graphicFrameLocks noGrp="1"/>
          </p:cNvGraphicFramePr>
          <p:nvPr>
            <p:ph/>
          </p:nvPr>
        </p:nvGraphicFramePr>
        <p:xfrm>
          <a:off x="1066800" y="1022350"/>
          <a:ext cx="7543800" cy="5791200"/>
        </p:xfrm>
        <a:graphic>
          <a:graphicData uri="http://schemas.openxmlformats.org/drawingml/2006/table">
            <a:tbl>
              <a:tblPr/>
              <a:tblGrid>
                <a:gridCol w="3771900"/>
                <a:gridCol w="3771900"/>
              </a:tblGrid>
              <a:tr h="531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NOMBRE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Maquinaria y equipo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0.8768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Otros manufacturados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0.8433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Papel e imprenta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1.1117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Electricidad, Agua, Gas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0.3526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Construcción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0.5173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Mano de Obra Calificada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0.674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Mano de Obra no calificada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0.4665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Tasa Social de descuento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36" name="Text Box 128"/>
          <p:cNvSpPr txBox="1">
            <a:spLocks noChangeArrowheads="1"/>
          </p:cNvSpPr>
          <p:nvPr/>
        </p:nvSpPr>
        <p:spPr bwMode="auto">
          <a:xfrm>
            <a:off x="2268538" y="188913"/>
            <a:ext cx="446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solidFill>
                  <a:srgbClr val="FFFF66"/>
                </a:solidFill>
              </a:rPr>
              <a:t>FACTORES DE CONVERSIÓN SOCIALES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-458788"/>
            <a:ext cx="7543800" cy="1431926"/>
          </a:xfrm>
        </p:spPr>
        <p:txBody>
          <a:bodyPr/>
          <a:lstStyle/>
          <a:p>
            <a:r>
              <a:rPr lang="es-MX" sz="2800">
                <a:solidFill>
                  <a:srgbClr val="FFFF66"/>
                </a:solidFill>
              </a:rPr>
              <a:t>FLUJO DE CAJA ECONONOMICO</a:t>
            </a: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0" y="-3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MX">
              <a:latin typeface="Arial" charset="0"/>
            </a:endParaRPr>
          </a:p>
        </p:txBody>
      </p:sp>
      <p:graphicFrame>
        <p:nvGraphicFramePr>
          <p:cNvPr id="195169" name="Group 609"/>
          <p:cNvGraphicFramePr>
            <a:graphicFrameLocks noGrp="1"/>
          </p:cNvGraphicFramePr>
          <p:nvPr/>
        </p:nvGraphicFramePr>
        <p:xfrm>
          <a:off x="-36513" y="-242888"/>
          <a:ext cx="9085263" cy="7108826"/>
        </p:xfrm>
        <a:graphic>
          <a:graphicData uri="http://schemas.openxmlformats.org/drawingml/2006/table">
            <a:tbl>
              <a:tblPr/>
              <a:tblGrid>
                <a:gridCol w="1728788"/>
                <a:gridCol w="979488"/>
                <a:gridCol w="1128712"/>
                <a:gridCol w="1150938"/>
                <a:gridCol w="1069975"/>
                <a:gridCol w="1044575"/>
                <a:gridCol w="1057275"/>
                <a:gridCol w="925512"/>
              </a:tblGrid>
              <a:tr h="26670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ESTADO DE RESULTADOS SIN INFLACION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AÑO 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INGRESOS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$488,299.03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$488,299.03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$488,299.03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$488,299.03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$488,299.03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$488,299.03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Costos Operativos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$295,274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$295,274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$295,274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$295,274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$295,274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$295,274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= ) UTILIDAD BRUTA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$193,025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$193,025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$193,025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$193,025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$193,025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$193,025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Gastos Administrativos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$32,323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$32,323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$32,323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$32,323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$32,323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$32,323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Sueldos y Salarios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$14,655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$14,655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$14,655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$14,655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$14,655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$14,655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Gastos de Oficina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$13,407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$13,407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$13,407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$13,407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$13,407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$13,407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Gastos Generales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$4,261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$4,261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$4,261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$4,261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$4,261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$4,261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)Gastos de Promoción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$3,000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$3,000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$2,500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$2,500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$2,500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$2,500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Imprevistos de materia prima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$8,487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$8,487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$8,487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$8,487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$8,487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$8,487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- ) Gastos Financieros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(=) Utilidad antes Rep. Utili e Imp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$149,214.11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$149,214.11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$149,714.11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$149,714.11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$149,714.11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$149,714.11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+ )  valor de salvamento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$58,497.72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       Inversión inicial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 = ) Utilidad Neta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-$231,558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$149,214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$149,214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$149,714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$149,714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$149,714.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$208,211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VAN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$368,544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TIR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62%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MX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27" name="Rectangle 567"/>
          <p:cNvSpPr>
            <a:spLocks noChangeArrowheads="1"/>
          </p:cNvSpPr>
          <p:nvPr/>
        </p:nvSpPr>
        <p:spPr bwMode="auto">
          <a:xfrm>
            <a:off x="0" y="686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MX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404813"/>
            <a:ext cx="18002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95589" name="Object 5"/>
          <p:cNvGraphicFramePr>
            <a:graphicFrameLocks noChangeAspect="1"/>
          </p:cNvGraphicFramePr>
          <p:nvPr/>
        </p:nvGraphicFramePr>
        <p:xfrm>
          <a:off x="1042988" y="333375"/>
          <a:ext cx="1441450" cy="1438275"/>
        </p:xfrm>
        <a:graphic>
          <a:graphicData uri="http://schemas.openxmlformats.org/presentationml/2006/ole">
            <p:oleObj spid="_x0000_s195589" name="Imagen" r:id="rId4" imgW="542857" imgH="656969" progId="MS_ClipArt_Gallery.2">
              <p:embed/>
            </p:oleObj>
          </a:graphicData>
        </a:graphic>
      </p:graphicFrame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403350" y="2060575"/>
            <a:ext cx="6945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ESCUELA SUPERIOR POLITECNICA DEL LITORAL</a:t>
            </a:r>
            <a:b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INSTITUTO DE CIENCIAS HUMANISTICAS  Y                        </a:t>
            </a:r>
            <a:b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ECONOMICAS</a:t>
            </a:r>
            <a:endParaRPr lang="es-MX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755650" y="3644900"/>
            <a:ext cx="8281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“Proyecto Plan habitacional en los sectores urbano marginales</a:t>
            </a:r>
            <a:b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del cantón Milagro en base a una estructura mixta:                       </a:t>
            </a:r>
            <a:b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MX" sz="23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metálica-bambú-cemento.”</a:t>
            </a:r>
            <a:endParaRPr lang="es-MX" sz="23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2916238" y="5661025"/>
            <a:ext cx="4033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pPr>
              <a:buFontTx/>
              <a:buBlip>
                <a:blip r:embed="rId5"/>
              </a:buBlip>
            </a:pPr>
            <a:r>
              <a:rPr lang="es-MX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Carlos Ochoa González</a:t>
            </a:r>
          </a:p>
        </p:txBody>
      </p:sp>
      <p:sp>
        <p:nvSpPr>
          <p:cNvPr id="195593" name="Rectangle 9"/>
          <p:cNvSpPr>
            <a:spLocks noChangeArrowheads="1"/>
          </p:cNvSpPr>
          <p:nvPr/>
        </p:nvSpPr>
        <p:spPr bwMode="auto">
          <a:xfrm>
            <a:off x="900113" y="5013325"/>
            <a:ext cx="3024187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s-MX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Presentado por:</a:t>
            </a:r>
          </a:p>
        </p:txBody>
      </p:sp>
      <p:sp>
        <p:nvSpPr>
          <p:cNvPr id="195594" name="Rectangle 10"/>
          <p:cNvSpPr>
            <a:spLocks noChangeArrowheads="1"/>
          </p:cNvSpPr>
          <p:nvPr/>
        </p:nvSpPr>
        <p:spPr bwMode="auto">
          <a:xfrm>
            <a:off x="2916238" y="6092825"/>
            <a:ext cx="4033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pPr>
              <a:buFontTx/>
              <a:buBlip>
                <a:blip r:embed="rId5"/>
              </a:buBlip>
            </a:pPr>
            <a:r>
              <a:rPr lang="es-MX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Christian Freire Freire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>
                <a:solidFill>
                  <a:srgbClr val="FFFF99"/>
                </a:solidFill>
              </a:rPr>
              <a:t>Estudio de mercado</a:t>
            </a:r>
            <a:endParaRPr lang="es-ES_tradnl">
              <a:solidFill>
                <a:srgbClr val="FFFF99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392988" cy="4114800"/>
          </a:xfrm>
        </p:spPr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s-MX" sz="2800"/>
              <a:t>Análisis de la Demanda</a:t>
            </a:r>
          </a:p>
          <a:p>
            <a:pPr>
              <a:buFont typeface="Wingdings" pitchFamily="2" charset="2"/>
              <a:buNone/>
            </a:pPr>
            <a:r>
              <a:rPr lang="es-MX" sz="2800"/>
              <a:t> 		  </a:t>
            </a:r>
            <a:r>
              <a:rPr lang="es-MX" sz="2800">
                <a:solidFill>
                  <a:srgbClr val="FFFF99"/>
                </a:solidFill>
              </a:rPr>
              <a:t>Metodología para cuantificar la</a:t>
            </a:r>
          </a:p>
          <a:p>
            <a:pPr>
              <a:buFont typeface="Wingdings" pitchFamily="2" charset="2"/>
              <a:buNone/>
            </a:pPr>
            <a:r>
              <a:rPr lang="es-MX" sz="2800">
                <a:solidFill>
                  <a:srgbClr val="FFFF99"/>
                </a:solidFill>
              </a:rPr>
              <a:t>                          Demanda</a:t>
            </a:r>
          </a:p>
          <a:p>
            <a:pPr>
              <a:buFont typeface="Wingdings" pitchFamily="2" charset="2"/>
              <a:buNone/>
            </a:pPr>
            <a:endParaRPr lang="es-ES_tradnl" sz="2800">
              <a:solidFill>
                <a:srgbClr val="FFFF99"/>
              </a:solidFill>
            </a:endParaRP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39270" name="Object 6"/>
          <p:cNvGraphicFramePr>
            <a:graphicFrameLocks noChangeAspect="1"/>
          </p:cNvGraphicFramePr>
          <p:nvPr/>
        </p:nvGraphicFramePr>
        <p:xfrm>
          <a:off x="3851275" y="4581525"/>
          <a:ext cx="1584325" cy="733425"/>
        </p:xfrm>
        <a:graphic>
          <a:graphicData uri="http://schemas.openxmlformats.org/presentationml/2006/ole">
            <p:oleObj spid="_x0000_s139270" name="Ecuación" r:id="rId4" imgW="901309" imgH="418918" progId="Equation.3">
              <p:embed/>
            </p:oleObj>
          </a:graphicData>
        </a:graphic>
      </p:graphicFrame>
      <p:sp>
        <p:nvSpPr>
          <p:cNvPr id="139273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5867400" y="5805488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000"/>
              <a:t>encuestas</a:t>
            </a:r>
            <a:endParaRPr lang="es-ES_tradnl" sz="2000"/>
          </a:p>
        </p:txBody>
      </p:sp>
      <p:sp>
        <p:nvSpPr>
          <p:cNvPr id="139275" name="Text Box 11"/>
          <p:cNvSpPr txBox="1">
            <a:spLocks noChangeArrowheads="1"/>
          </p:cNvSpPr>
          <p:nvPr/>
        </p:nvSpPr>
        <p:spPr bwMode="auto">
          <a:xfrm>
            <a:off x="2771775" y="3860800"/>
            <a:ext cx="421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800"/>
              <a:t>Muestreo aleatorio simple</a:t>
            </a:r>
            <a:endParaRPr lang="es-ES_tradnl" sz="2800"/>
          </a:p>
        </p:txBody>
      </p:sp>
      <p:pic>
        <p:nvPicPr>
          <p:cNvPr id="139276" name="Picture 12"/>
          <p:cNvPicPr>
            <a:picLocks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3563938" y="5661025"/>
            <a:ext cx="2087562" cy="719138"/>
          </a:xfrm>
          <a:solidFill>
            <a:schemeClr val="tx1"/>
          </a:solidFill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>
                <a:solidFill>
                  <a:srgbClr val="FFFF99"/>
                </a:solidFill>
              </a:rPr>
              <a:t>Encuesta</a:t>
            </a:r>
            <a:endParaRPr lang="es-ES_tradnl" sz="3600">
              <a:solidFill>
                <a:srgbClr val="FFFF99"/>
              </a:solidFill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2400"/>
              <a:t>Preguntas referentes a:</a:t>
            </a:r>
          </a:p>
          <a:p>
            <a:pPr>
              <a:lnSpc>
                <a:spcPct val="80000"/>
              </a:lnSpc>
            </a:pPr>
            <a:r>
              <a:rPr lang="es-MX" sz="2400"/>
              <a:t>Vivienda propia</a:t>
            </a:r>
          </a:p>
          <a:p>
            <a:pPr>
              <a:lnSpc>
                <a:spcPct val="80000"/>
              </a:lnSpc>
            </a:pPr>
            <a:r>
              <a:rPr lang="es-MX" sz="2400"/>
              <a:t>Terreno de dimensiones requeridas</a:t>
            </a:r>
          </a:p>
          <a:p>
            <a:pPr>
              <a:lnSpc>
                <a:spcPct val="80000"/>
              </a:lnSpc>
            </a:pPr>
            <a:r>
              <a:rPr lang="es-MX" sz="2400"/>
              <a:t>Interés en el proyecto</a:t>
            </a:r>
          </a:p>
          <a:p>
            <a:pPr>
              <a:lnSpc>
                <a:spcPct val="80000"/>
              </a:lnSpc>
            </a:pPr>
            <a:r>
              <a:rPr lang="es-MX" sz="2400"/>
              <a:t>Disposición de pagos mensuales</a:t>
            </a:r>
          </a:p>
          <a:p>
            <a:pPr>
              <a:lnSpc>
                <a:spcPct val="80000"/>
              </a:lnSpc>
            </a:pPr>
            <a:r>
              <a:rPr lang="es-MX" sz="2400"/>
              <a:t>Plazo de financiamiento</a:t>
            </a:r>
          </a:p>
          <a:p>
            <a:pPr>
              <a:lnSpc>
                <a:spcPct val="80000"/>
              </a:lnSpc>
            </a:pPr>
            <a:r>
              <a:rPr lang="es-MX" sz="2400"/>
              <a:t>Personal de construcción</a:t>
            </a:r>
          </a:p>
          <a:p>
            <a:pPr>
              <a:lnSpc>
                <a:spcPct val="80000"/>
              </a:lnSpc>
            </a:pPr>
            <a:r>
              <a:rPr lang="es-MX" sz="2400"/>
              <a:t>Documentación del terreno</a:t>
            </a:r>
          </a:p>
          <a:p>
            <a:pPr>
              <a:lnSpc>
                <a:spcPct val="80000"/>
              </a:lnSpc>
            </a:pPr>
            <a:r>
              <a:rPr lang="es-MX" sz="2400"/>
              <a:t>Número de habitantes para la vivienda</a:t>
            </a:r>
          </a:p>
          <a:p>
            <a:pPr>
              <a:lnSpc>
                <a:spcPct val="80000"/>
              </a:lnSpc>
            </a:pPr>
            <a:r>
              <a:rPr lang="es-MX" sz="2400"/>
              <a:t>Ingreso mensual total del grupo familiar</a:t>
            </a:r>
          </a:p>
          <a:p>
            <a:pPr>
              <a:lnSpc>
                <a:spcPct val="80000"/>
              </a:lnSpc>
            </a:pPr>
            <a:r>
              <a:rPr lang="es-MX" sz="2400"/>
              <a:t>Gastos elementales totales al mes</a:t>
            </a:r>
            <a:endParaRPr lang="es-ES_tradnl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>
                <a:solidFill>
                  <a:srgbClr val="FFFF99"/>
                </a:solidFill>
              </a:rPr>
              <a:t>Resultados de la Investigación</a:t>
            </a:r>
            <a:endParaRPr lang="es-ES_tradnl" sz="3600">
              <a:solidFill>
                <a:srgbClr val="FFFF99"/>
              </a:solidFill>
            </a:endParaRPr>
          </a:p>
        </p:txBody>
      </p:sp>
      <p:pic>
        <p:nvPicPr>
          <p:cNvPr id="149510" name="Picture 6"/>
          <p:cNvPicPr>
            <a:picLocks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1700213"/>
            <a:ext cx="4608512" cy="2503487"/>
          </a:xfrm>
          <a:noFill/>
          <a:ln/>
        </p:spPr>
      </p:pic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49511" name="Object 7"/>
          <p:cNvGraphicFramePr>
            <a:graphicFrameLocks noChangeAspect="1"/>
          </p:cNvGraphicFramePr>
          <p:nvPr/>
        </p:nvGraphicFramePr>
        <p:xfrm>
          <a:off x="4140200" y="4154488"/>
          <a:ext cx="4608513" cy="2514600"/>
        </p:xfrm>
        <a:graphic>
          <a:graphicData uri="http://schemas.openxmlformats.org/presentationml/2006/ole">
            <p:oleObj spid="_x0000_s149511" name="Gráfico" r:id="rId4" imgW="3362325" imgH="1838325" progId="Excel.Chart.8">
              <p:embed/>
            </p:oleObj>
          </a:graphicData>
        </a:graphic>
      </p:graphicFrame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0" y="434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5703888" y="2289175"/>
            <a:ext cx="2957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Rango de pago</a:t>
            </a:r>
          </a:p>
          <a:p>
            <a:r>
              <a:rPr lang="es-MX" sz="2400"/>
              <a:t>resultante: $ 28 - 31</a:t>
            </a:r>
            <a:endParaRPr lang="es-ES_tradnl" sz="2400"/>
          </a:p>
        </p:txBody>
      </p:sp>
      <p:sp>
        <p:nvSpPr>
          <p:cNvPr id="149517" name="Text Box 13"/>
          <p:cNvSpPr txBox="1">
            <a:spLocks noChangeArrowheads="1"/>
          </p:cNvSpPr>
          <p:nvPr/>
        </p:nvSpPr>
        <p:spPr bwMode="auto">
          <a:xfrm>
            <a:off x="1042988" y="4941888"/>
            <a:ext cx="2620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Solicitud de plazo</a:t>
            </a:r>
          </a:p>
          <a:p>
            <a:r>
              <a:rPr lang="es-MX" sz="2400"/>
              <a:t>resultante: 5 años</a:t>
            </a:r>
            <a:endParaRPr lang="es-ES_tradnl" sz="2400"/>
          </a:p>
        </p:txBody>
      </p:sp>
      <p:sp>
        <p:nvSpPr>
          <p:cNvPr id="149518" name="Text Box 14"/>
          <p:cNvSpPr txBox="1">
            <a:spLocks noChangeArrowheads="1"/>
          </p:cNvSpPr>
          <p:nvPr/>
        </p:nvSpPr>
        <p:spPr bwMode="auto">
          <a:xfrm>
            <a:off x="900113" y="4221163"/>
            <a:ext cx="21447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  <p:sp>
        <p:nvSpPr>
          <p:cNvPr id="149519" name="Text Box 15"/>
          <p:cNvSpPr txBox="1">
            <a:spLocks noChangeArrowheads="1"/>
          </p:cNvSpPr>
          <p:nvPr/>
        </p:nvSpPr>
        <p:spPr bwMode="auto">
          <a:xfrm>
            <a:off x="1908175" y="6308725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51557" name="Object 5"/>
          <p:cNvGraphicFramePr>
            <a:graphicFrameLocks noChangeAspect="1"/>
          </p:cNvGraphicFramePr>
          <p:nvPr/>
        </p:nvGraphicFramePr>
        <p:xfrm>
          <a:off x="3492500" y="476250"/>
          <a:ext cx="4716463" cy="2792413"/>
        </p:xfrm>
        <a:graphic>
          <a:graphicData uri="http://schemas.openxmlformats.org/presentationml/2006/ole">
            <p:oleObj spid="_x0000_s151557" name="Gráfico" r:id="rId3" imgW="3162300" imgH="1876425" progId="Excel.Chart.8">
              <p:embed/>
            </p:oleObj>
          </a:graphicData>
        </a:graphic>
      </p:graphicFrame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0" y="4362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0" y="4362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1563" name="Text Box 11"/>
          <p:cNvSpPr txBox="1">
            <a:spLocks noChangeArrowheads="1"/>
          </p:cNvSpPr>
          <p:nvPr/>
        </p:nvSpPr>
        <p:spPr bwMode="auto">
          <a:xfrm>
            <a:off x="539750" y="2349500"/>
            <a:ext cx="284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Variable de Interés:</a:t>
            </a:r>
          </a:p>
          <a:p>
            <a:r>
              <a:rPr lang="es-MX" sz="2400"/>
              <a:t>Título de propiedad</a:t>
            </a:r>
            <a:endParaRPr lang="es-ES_tradnl" sz="2400"/>
          </a:p>
        </p:txBody>
      </p:sp>
      <p:sp>
        <p:nvSpPr>
          <p:cNvPr id="151564" name="Text Box 12"/>
          <p:cNvSpPr txBox="1">
            <a:spLocks noChangeArrowheads="1"/>
          </p:cNvSpPr>
          <p:nvPr/>
        </p:nvSpPr>
        <p:spPr bwMode="auto">
          <a:xfrm>
            <a:off x="5724525" y="5300663"/>
            <a:ext cx="3168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Se requiere contrastar</a:t>
            </a:r>
          </a:p>
          <a:p>
            <a:r>
              <a:rPr lang="es-MX" sz="2400"/>
              <a:t>con los gastos</a:t>
            </a:r>
            <a:endParaRPr lang="es-ES_tradnl" sz="2400"/>
          </a:p>
        </p:txBody>
      </p:sp>
      <p:pic>
        <p:nvPicPr>
          <p:cNvPr id="151565" name="Picture 13"/>
          <p:cNvPicPr>
            <a:picLocks noChangeAspect="1" noChangeArrowheads="1"/>
          </p:cNvPicPr>
          <p:nvPr>
            <p:ph/>
          </p:nvPr>
        </p:nvPicPr>
        <p:blipFill>
          <a:blip r:embed="rId4"/>
          <a:srcRect/>
          <a:stretch>
            <a:fillRect/>
          </a:stretch>
        </p:blipFill>
        <p:spPr>
          <a:xfrm>
            <a:off x="468313" y="3644900"/>
            <a:ext cx="5111750" cy="2776538"/>
          </a:xfrm>
          <a:noFill/>
          <a:ln/>
        </p:spPr>
      </p:pic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3492500" y="3284538"/>
            <a:ext cx="2144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539750" y="6381750"/>
            <a:ext cx="21447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4427538" y="404813"/>
          <a:ext cx="4284662" cy="2536825"/>
        </p:xfrm>
        <a:graphic>
          <a:graphicData uri="http://schemas.openxmlformats.org/presentationml/2006/ole">
            <p:oleObj spid="_x0000_s153604" name="Gráfico" r:id="rId3" imgW="3162300" imgH="1876425" progId="Excel.Chart.8">
              <p:embed/>
            </p:oleObj>
          </a:graphicData>
        </a:graphic>
      </p:graphicFrame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0" y="4362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15360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3238" y="4024313"/>
            <a:ext cx="83169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2339975" y="2852738"/>
            <a:ext cx="4992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MX" sz="3600" b="1">
                <a:solidFill>
                  <a:srgbClr val="FFFF99"/>
                </a:solidFill>
              </a:rPr>
              <a:t>Análisis multivariado</a:t>
            </a:r>
            <a:endParaRPr lang="es-ES_tradnl" sz="3600" b="1">
              <a:solidFill>
                <a:srgbClr val="FFFF99"/>
              </a:solidFill>
            </a:endParaRP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1258888" y="765175"/>
            <a:ext cx="28241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/>
              <a:t>Gastos elementales</a:t>
            </a:r>
          </a:p>
          <a:p>
            <a:r>
              <a:rPr lang="es-MX" sz="2400"/>
              <a:t>para la subsistencia</a:t>
            </a:r>
            <a:endParaRPr lang="es-ES_tradnl" sz="2400"/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611188" y="3429000"/>
            <a:ext cx="793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>
                <a:solidFill>
                  <a:srgbClr val="FF9900"/>
                </a:solidFill>
              </a:rPr>
              <a:t>Posesión de terreno frente a la documentación del mismo</a:t>
            </a:r>
            <a:endParaRPr lang="es-ES_tradnl" sz="2400">
              <a:solidFill>
                <a:srgbClr val="FF9900"/>
              </a:solidFill>
            </a:endParaRPr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2195513" y="2565400"/>
            <a:ext cx="2144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  <p:sp>
        <p:nvSpPr>
          <p:cNvPr id="153612" name="Text Box 12"/>
          <p:cNvSpPr txBox="1">
            <a:spLocks noChangeArrowheads="1"/>
          </p:cNvSpPr>
          <p:nvPr/>
        </p:nvSpPr>
        <p:spPr bwMode="auto">
          <a:xfrm>
            <a:off x="468313" y="6308725"/>
            <a:ext cx="2144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512763"/>
            <a:ext cx="7489825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4143375"/>
            <a:ext cx="3168650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4716463" y="4221163"/>
            <a:ext cx="4178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MX" sz="2400">
                <a:solidFill>
                  <a:srgbClr val="FF9900"/>
                </a:solidFill>
              </a:rPr>
              <a:t>Disposición de pago frente al </a:t>
            </a:r>
          </a:p>
          <a:p>
            <a:pPr algn="ctr"/>
            <a:r>
              <a:rPr lang="es-MX" sz="2400">
                <a:solidFill>
                  <a:srgbClr val="FF9900"/>
                </a:solidFill>
              </a:rPr>
              <a:t>plazo solicitado</a:t>
            </a:r>
            <a:endParaRPr lang="es-ES_tradnl" sz="2400">
              <a:solidFill>
                <a:srgbClr val="FF9900"/>
              </a:solidFill>
            </a:endParaRP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4932363" y="5516563"/>
            <a:ext cx="388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400">
                <a:solidFill>
                  <a:srgbClr val="FFFF00"/>
                </a:solidFill>
              </a:rPr>
              <a:t>Correlación:</a:t>
            </a:r>
            <a:r>
              <a:rPr lang="es-MX" sz="2400"/>
              <a:t> -0,295</a:t>
            </a:r>
          </a:p>
          <a:p>
            <a:r>
              <a:rPr lang="es-MX" sz="2400"/>
              <a:t>Significante al nivel de 0,01</a:t>
            </a:r>
            <a:endParaRPr lang="es-ES_tradnl" sz="2400"/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4500563" y="6381750"/>
            <a:ext cx="2144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6588125" y="4005263"/>
            <a:ext cx="2144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200" b="1"/>
              <a:t>Elaborado por:</a:t>
            </a:r>
            <a:r>
              <a:rPr lang="es-MX" sz="1200"/>
              <a:t> Los Autores</a:t>
            </a:r>
            <a:endParaRPr lang="es-ES_tradn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lejos">
  <a:themeElements>
    <a:clrScheme name="Reflejos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882</TotalTime>
  <Words>1315</Words>
  <Application>Microsoft PowerPoint</Application>
  <PresentationFormat>Presentación en pantalla (4:3)</PresentationFormat>
  <Paragraphs>561</Paragraphs>
  <Slides>32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4</vt:i4>
      </vt:variant>
      <vt:variant>
        <vt:lpstr>Títulos de diapositiva</vt:lpstr>
      </vt:variant>
      <vt:variant>
        <vt:i4>32</vt:i4>
      </vt:variant>
    </vt:vector>
  </HeadingPairs>
  <TitlesOfParts>
    <vt:vector size="41" baseType="lpstr">
      <vt:lpstr>Arial</vt:lpstr>
      <vt:lpstr>Tahoma</vt:lpstr>
      <vt:lpstr>Times New Roman</vt:lpstr>
      <vt:lpstr>Wingdings</vt:lpstr>
      <vt:lpstr>Reflejos</vt:lpstr>
      <vt:lpstr>Galería de imágenes de Microsoft</vt:lpstr>
      <vt:lpstr>Ecuación de MS Editor de ecuaciones 3.0</vt:lpstr>
      <vt:lpstr>Gráfico de Microsoft Excel</vt:lpstr>
      <vt:lpstr>Microsoft Editor de ecuaciones 3.0</vt:lpstr>
      <vt:lpstr>Diapositiva 1</vt:lpstr>
      <vt:lpstr>Presentación</vt:lpstr>
      <vt:lpstr>Introducción</vt:lpstr>
      <vt:lpstr>Estudio de mercado</vt:lpstr>
      <vt:lpstr>Encuesta</vt:lpstr>
      <vt:lpstr>Resultados de la Investigación</vt:lpstr>
      <vt:lpstr>Diapositiva 7</vt:lpstr>
      <vt:lpstr>Diapositiva 8</vt:lpstr>
      <vt:lpstr>Diapositiva 9</vt:lpstr>
      <vt:lpstr>Diapositiva 10</vt:lpstr>
      <vt:lpstr>Diapositiva 11</vt:lpstr>
      <vt:lpstr>Diapositiva 12</vt:lpstr>
      <vt:lpstr>Segmentación de la Demanda</vt:lpstr>
      <vt:lpstr>Diapositiva 14</vt:lpstr>
      <vt:lpstr>Diapositiva 15</vt:lpstr>
      <vt:lpstr>Diapositiva 16</vt:lpstr>
      <vt:lpstr>Diapositiva 17</vt:lpstr>
      <vt:lpstr>Demanda actual</vt:lpstr>
      <vt:lpstr>Análisis de la Oferta</vt:lpstr>
      <vt:lpstr>Estrategia de Marketing-Mix</vt:lpstr>
      <vt:lpstr>Caracteristicas de la vivienda.</vt:lpstr>
      <vt:lpstr>Diseño arquitectónico</vt:lpstr>
      <vt:lpstr>Análisis financiero</vt:lpstr>
      <vt:lpstr>Diapositiva 24</vt:lpstr>
      <vt:lpstr>Análisis de sensibilidad</vt:lpstr>
      <vt:lpstr>Diapositiva 26</vt:lpstr>
      <vt:lpstr>Diapositiva 27</vt:lpstr>
      <vt:lpstr>Análisis económico</vt:lpstr>
      <vt:lpstr>Diapositiva 29</vt:lpstr>
      <vt:lpstr>Diapositiva 30</vt:lpstr>
      <vt:lpstr>FLUJO DE CAJA ECONONOMICO</vt:lpstr>
      <vt:lpstr>Diapositiva 32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Christian Omar Freire Freire</dc:creator>
  <cp:lastModifiedBy>Administrador</cp:lastModifiedBy>
  <cp:revision>45</cp:revision>
  <cp:lastPrinted>1601-01-01T00:00:00Z</cp:lastPrinted>
  <dcterms:created xsi:type="dcterms:W3CDTF">2004-01-13T19:34:27Z</dcterms:created>
  <dcterms:modified xsi:type="dcterms:W3CDTF">2009-12-17T14:39:32Z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