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45"/>
  </p:notesMasterIdLst>
  <p:handoutMasterIdLst>
    <p:handoutMasterId r:id="rId46"/>
  </p:handoutMasterIdLst>
  <p:sldIdLst>
    <p:sldId id="256" r:id="rId2"/>
    <p:sldId id="257" r:id="rId3"/>
    <p:sldId id="321" r:id="rId4"/>
    <p:sldId id="269" r:id="rId5"/>
    <p:sldId id="258" r:id="rId6"/>
    <p:sldId id="263" r:id="rId7"/>
    <p:sldId id="260" r:id="rId8"/>
    <p:sldId id="259" r:id="rId9"/>
    <p:sldId id="261" r:id="rId10"/>
    <p:sldId id="267" r:id="rId11"/>
    <p:sldId id="270" r:id="rId12"/>
    <p:sldId id="271" r:id="rId13"/>
    <p:sldId id="274" r:id="rId14"/>
    <p:sldId id="272" r:id="rId15"/>
    <p:sldId id="273" r:id="rId16"/>
    <p:sldId id="275" r:id="rId17"/>
    <p:sldId id="294" r:id="rId18"/>
    <p:sldId id="276" r:id="rId19"/>
    <p:sldId id="277" r:id="rId20"/>
    <p:sldId id="278" r:id="rId21"/>
    <p:sldId id="292" r:id="rId22"/>
    <p:sldId id="285" r:id="rId23"/>
    <p:sldId id="319" r:id="rId24"/>
    <p:sldId id="320" r:id="rId25"/>
    <p:sldId id="293" r:id="rId26"/>
    <p:sldId id="295" r:id="rId27"/>
    <p:sldId id="296" r:id="rId28"/>
    <p:sldId id="297" r:id="rId29"/>
    <p:sldId id="298" r:id="rId30"/>
    <p:sldId id="299" r:id="rId31"/>
    <p:sldId id="300" r:id="rId32"/>
    <p:sldId id="301" r:id="rId33"/>
    <p:sldId id="302" r:id="rId34"/>
    <p:sldId id="303" r:id="rId35"/>
    <p:sldId id="304" r:id="rId36"/>
    <p:sldId id="305" r:id="rId37"/>
    <p:sldId id="306" r:id="rId38"/>
    <p:sldId id="307" r:id="rId39"/>
    <p:sldId id="309" r:id="rId40"/>
    <p:sldId id="312" r:id="rId41"/>
    <p:sldId id="314" r:id="rId42"/>
    <p:sldId id="315" r:id="rId43"/>
    <p:sldId id="316" r:id="rId4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E9FF"/>
    <a:srgbClr val="CFE7FF"/>
    <a:srgbClr val="000066"/>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96" autoAdjust="0"/>
    <p:restoredTop sz="94581" autoAdjust="0"/>
  </p:normalViewPr>
  <p:slideViewPr>
    <p:cSldViewPr>
      <p:cViewPr varScale="1">
        <p:scale>
          <a:sx n="52" d="100"/>
          <a:sy n="52" d="100"/>
        </p:scale>
        <p:origin x="-84"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604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604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604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FF4E5B63-2C1E-4BE4-AB65-346FCC87127F}" type="slidenum">
              <a:rPr lang="en-US"/>
              <a:pPr/>
              <a:t>‹Nº›</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614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6144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614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83ABEAA4-5A39-44BA-AE0D-D51A89506494}" type="slidenum">
              <a:rPr lang="en-US"/>
              <a:pPr/>
              <a:t>‹Nº›</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DA43A9-C175-4293-82A5-76E2D1F49E53}" type="slidenum">
              <a:rPr lang="en-US"/>
              <a:pPr/>
              <a:t>1</a:t>
            </a:fld>
            <a:endParaRPr lang="en-US"/>
          </a:p>
        </p:txBody>
      </p:sp>
      <p:sp>
        <p:nvSpPr>
          <p:cNvPr id="62466" name="Rectangle 2"/>
          <p:cNvSpPr>
            <a:spLocks noRo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s-EC"/>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08234A-33AD-4DC8-9F54-D06DC3801773}" type="slidenum">
              <a:rPr lang="en-US"/>
              <a:pPr/>
              <a:t>11</a:t>
            </a:fld>
            <a:endParaRPr lang="en-US"/>
          </a:p>
        </p:txBody>
      </p:sp>
      <p:sp>
        <p:nvSpPr>
          <p:cNvPr id="73730" name="Rectangle 2"/>
          <p:cNvSpPr>
            <a:spLocks noRo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s-EC"/>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188655-D811-4265-BCBF-C19FB43FE61E}" type="slidenum">
              <a:rPr lang="en-US"/>
              <a:pPr/>
              <a:t>12</a:t>
            </a:fld>
            <a:endParaRPr lang="en-US"/>
          </a:p>
        </p:txBody>
      </p:sp>
      <p:sp>
        <p:nvSpPr>
          <p:cNvPr id="74754" name="Rectangle 2"/>
          <p:cNvSpPr>
            <a:spLocks noRo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s-EC"/>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0D9E34-F680-4CE8-BCC3-8FE14D7FDDD7}" type="slidenum">
              <a:rPr lang="en-US"/>
              <a:pPr/>
              <a:t>13</a:t>
            </a:fld>
            <a:endParaRPr lang="en-US"/>
          </a:p>
        </p:txBody>
      </p:sp>
      <p:sp>
        <p:nvSpPr>
          <p:cNvPr id="75778" name="Rectangle 2"/>
          <p:cNvSpPr>
            <a:spLocks noRo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s-EC"/>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462093-2461-4402-8202-584A4532A76E}" type="slidenum">
              <a:rPr lang="en-US"/>
              <a:pPr/>
              <a:t>14</a:t>
            </a:fld>
            <a:endParaRPr lang="en-US"/>
          </a:p>
        </p:txBody>
      </p:sp>
      <p:sp>
        <p:nvSpPr>
          <p:cNvPr id="76802" name="Rectangle 2"/>
          <p:cNvSpPr>
            <a:spLocks noRo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s-EC"/>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57FB76-CAC2-4C64-86AC-F7CD0DF05745}" type="slidenum">
              <a:rPr lang="en-US"/>
              <a:pPr/>
              <a:t>15</a:t>
            </a:fld>
            <a:endParaRPr lang="en-US"/>
          </a:p>
        </p:txBody>
      </p:sp>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s-EC"/>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C57748-F16C-477C-9F9B-3E23227D3453}" type="slidenum">
              <a:rPr lang="en-US"/>
              <a:pPr/>
              <a:t>16</a:t>
            </a:fld>
            <a:endParaRPr lang="en-US"/>
          </a:p>
        </p:txBody>
      </p:sp>
      <p:sp>
        <p:nvSpPr>
          <p:cNvPr id="78850" name="Rectangle 2"/>
          <p:cNvSpPr>
            <a:spLocks noRo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s-EC"/>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FF9EA6-52FF-4DF0-A213-C85E2F5423CB}" type="slidenum">
              <a:rPr lang="en-US"/>
              <a:pPr/>
              <a:t>17</a:t>
            </a:fld>
            <a:endParaRPr lang="en-US"/>
          </a:p>
        </p:txBody>
      </p:sp>
      <p:sp>
        <p:nvSpPr>
          <p:cNvPr id="109570" name="Rectangle 2"/>
          <p:cNvSpPr>
            <a:spLocks noRo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s-EC"/>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902ED3-0EC8-4E22-8C4E-91F22CBB714F}" type="slidenum">
              <a:rPr lang="en-US"/>
              <a:pPr/>
              <a:t>18</a:t>
            </a:fld>
            <a:endParaRPr lang="en-US"/>
          </a:p>
        </p:txBody>
      </p:sp>
      <p:sp>
        <p:nvSpPr>
          <p:cNvPr id="79874" name="Rectangle 2"/>
          <p:cNvSpPr>
            <a:spLocks noRo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s-EC"/>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B49FE2-5249-4512-9999-32ABC0CCC50F}" type="slidenum">
              <a:rPr lang="en-US"/>
              <a:pPr/>
              <a:t>19</a:t>
            </a:fld>
            <a:endParaRPr lang="en-US"/>
          </a:p>
        </p:txBody>
      </p:sp>
      <p:sp>
        <p:nvSpPr>
          <p:cNvPr id="80898" name="Rectangle 2"/>
          <p:cNvSpPr>
            <a:spLocks noRo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s-EC"/>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75BFB4-0A51-48E2-882C-87C0BDF8189F}" type="slidenum">
              <a:rPr lang="en-US"/>
              <a:pPr/>
              <a:t>20</a:t>
            </a:fld>
            <a:endParaRPr lang="en-US"/>
          </a:p>
        </p:txBody>
      </p:sp>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s-EC"/>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D10AAB-9E4D-4A94-AC6D-3C3592E11294}" type="slidenum">
              <a:rPr lang="en-US"/>
              <a:pPr/>
              <a:t>2</a:t>
            </a:fld>
            <a:endParaRPr lang="en-US"/>
          </a:p>
        </p:txBody>
      </p:sp>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s-EC"/>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C06946-C77E-4E6C-AF26-727A52FC4C74}" type="slidenum">
              <a:rPr lang="en-US"/>
              <a:pPr/>
              <a:t>21</a:t>
            </a:fld>
            <a:endParaRPr lang="en-US"/>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s-EC"/>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134CD0-F126-4B58-AF51-2664FE7AA31A}" type="slidenum">
              <a:rPr lang="en-US"/>
              <a:pPr/>
              <a:t>22</a:t>
            </a:fld>
            <a:endParaRPr lang="en-US"/>
          </a:p>
        </p:txBody>
      </p:sp>
      <p:sp>
        <p:nvSpPr>
          <p:cNvPr id="111618" name="Rectangle 2"/>
          <p:cNvSpPr>
            <a:spLocks noRo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s-EC"/>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DC9669-09B3-4533-AB94-3880FF2330D8}" type="slidenum">
              <a:rPr lang="en-US"/>
              <a:pPr/>
              <a:t>25</a:t>
            </a:fld>
            <a:endParaRPr lang="en-US"/>
          </a:p>
        </p:txBody>
      </p:sp>
      <p:sp>
        <p:nvSpPr>
          <p:cNvPr id="119810" name="Rectangle 2"/>
          <p:cNvSpPr>
            <a:spLocks noRo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s-EC"/>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47326D-8C07-4B68-8970-BE55913492B9}" type="slidenum">
              <a:rPr lang="en-US"/>
              <a:pPr/>
              <a:t>26</a:t>
            </a:fld>
            <a:endParaRPr lang="en-US"/>
          </a:p>
        </p:txBody>
      </p:sp>
      <p:sp>
        <p:nvSpPr>
          <p:cNvPr id="120834" name="Rectangle 2"/>
          <p:cNvSpPr>
            <a:spLocks noRo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s-EC"/>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CECA8E-40FC-45FD-94CF-7A561FDA2F52}" type="slidenum">
              <a:rPr lang="en-US"/>
              <a:pPr/>
              <a:t>27</a:t>
            </a:fld>
            <a:endParaRPr lang="en-US"/>
          </a:p>
        </p:txBody>
      </p:sp>
      <p:sp>
        <p:nvSpPr>
          <p:cNvPr id="121858" name="Rectangle 2"/>
          <p:cNvSpPr>
            <a:spLocks noRo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s-EC"/>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1F8DE6-F3DE-4CE4-9CE4-FCEE04985ABD}" type="slidenum">
              <a:rPr lang="en-US"/>
              <a:pPr/>
              <a:t>28</a:t>
            </a:fld>
            <a:endParaRPr lang="en-US"/>
          </a:p>
        </p:txBody>
      </p:sp>
      <p:sp>
        <p:nvSpPr>
          <p:cNvPr id="122882" name="Rectangle 2"/>
          <p:cNvSpPr>
            <a:spLocks noRo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s-EC"/>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AC6305-5874-4AB3-AD34-AFE7E00EE3E3}" type="slidenum">
              <a:rPr lang="en-US"/>
              <a:pPr/>
              <a:t>29</a:t>
            </a:fld>
            <a:endParaRPr lang="en-US"/>
          </a:p>
        </p:txBody>
      </p:sp>
      <p:sp>
        <p:nvSpPr>
          <p:cNvPr id="123906" name="Rectangle 2"/>
          <p:cNvSpPr>
            <a:spLocks noRo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s-EC"/>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BCA81-60C3-4AC3-ABE6-A57525CF8CD3}" type="slidenum">
              <a:rPr lang="en-US"/>
              <a:pPr/>
              <a:t>30</a:t>
            </a:fld>
            <a:endParaRPr lang="en-US"/>
          </a:p>
        </p:txBody>
      </p:sp>
      <p:sp>
        <p:nvSpPr>
          <p:cNvPr id="134146" name="Rectangle 2"/>
          <p:cNvSpPr>
            <a:spLocks noRo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s-EC"/>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B0361C-53DA-40C2-A010-6E9CFFA643F0}" type="slidenum">
              <a:rPr lang="en-US"/>
              <a:pPr/>
              <a:t>31</a:t>
            </a:fld>
            <a:endParaRPr lang="en-US"/>
          </a:p>
        </p:txBody>
      </p:sp>
      <p:sp>
        <p:nvSpPr>
          <p:cNvPr id="135170" name="Rectangle 2"/>
          <p:cNvSpPr>
            <a:spLocks noRo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s-EC"/>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849A5E-128C-44C9-87C4-A77BB39DE5C4}" type="slidenum">
              <a:rPr lang="en-US"/>
              <a:pPr/>
              <a:t>32</a:t>
            </a:fld>
            <a:endParaRPr lang="en-US"/>
          </a:p>
        </p:txBody>
      </p:sp>
      <p:sp>
        <p:nvSpPr>
          <p:cNvPr id="136194" name="Rectangle 2"/>
          <p:cNvSpPr>
            <a:spLocks noRo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s-EC"/>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6007B4-A370-4260-92B6-B1F08777AB48}" type="slidenum">
              <a:rPr lang="en-US"/>
              <a:pPr/>
              <a:t>4</a:t>
            </a:fld>
            <a:endParaRPr lang="en-US"/>
          </a:p>
        </p:txBody>
      </p:sp>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s-EC"/>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57E35A-11A8-4FE6-8E0E-220C593C4261}" type="slidenum">
              <a:rPr lang="en-US"/>
              <a:pPr/>
              <a:t>33</a:t>
            </a:fld>
            <a:endParaRPr lang="en-US"/>
          </a:p>
        </p:txBody>
      </p:sp>
      <p:sp>
        <p:nvSpPr>
          <p:cNvPr id="137218" name="Rectangle 2"/>
          <p:cNvSpPr>
            <a:spLocks noRo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s-EC"/>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E78EA4-3B1C-4EBA-845C-32CECE1CF48A}" type="slidenum">
              <a:rPr lang="en-US"/>
              <a:pPr/>
              <a:t>34</a:t>
            </a:fld>
            <a:endParaRPr lang="en-US"/>
          </a:p>
        </p:txBody>
      </p:sp>
      <p:sp>
        <p:nvSpPr>
          <p:cNvPr id="138242" name="Rectangle 2"/>
          <p:cNvSpPr>
            <a:spLocks noRo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s-EC"/>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4606DD-4356-4116-BD1C-23907FA74FD7}" type="slidenum">
              <a:rPr lang="en-US"/>
              <a:pPr/>
              <a:t>5</a:t>
            </a:fld>
            <a:endParaRPr lang="en-US"/>
          </a:p>
        </p:txBody>
      </p:sp>
      <p:sp>
        <p:nvSpPr>
          <p:cNvPr id="66562" name="Rectangle 2"/>
          <p:cNvSpPr>
            <a:spLocks noRo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s-EC"/>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E4E4E9-35B1-4ADA-935B-FF4DD069CCCD}" type="slidenum">
              <a:rPr lang="en-US"/>
              <a:pPr/>
              <a:t>6</a:t>
            </a:fld>
            <a:endParaRPr lang="en-US"/>
          </a:p>
        </p:txBody>
      </p:sp>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s-EC"/>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1133F8-12BD-43CD-BDB5-5C0188FF58E6}" type="slidenum">
              <a:rPr lang="en-US"/>
              <a:pPr/>
              <a:t>7</a:t>
            </a:fld>
            <a:endParaRPr lang="en-US"/>
          </a:p>
        </p:txBody>
      </p:sp>
      <p:sp>
        <p:nvSpPr>
          <p:cNvPr id="70658" name="Rectangle 2"/>
          <p:cNvSpPr>
            <a:spLocks noRo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s-EC"/>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5423D4-B4E0-4B05-A127-0924CB1A6782}" type="slidenum">
              <a:rPr lang="en-US"/>
              <a:pPr/>
              <a:t>8</a:t>
            </a:fld>
            <a:endParaRPr lang="en-US"/>
          </a:p>
        </p:txBody>
      </p:sp>
      <p:sp>
        <p:nvSpPr>
          <p:cNvPr id="68610" name="Rectangle 2"/>
          <p:cNvSpPr>
            <a:spLocks noRo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s-EC"/>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B99040-31B6-44F3-B903-CB6FEBEACCBC}" type="slidenum">
              <a:rPr lang="en-US"/>
              <a:pPr/>
              <a:t>9</a:t>
            </a:fld>
            <a:endParaRPr lang="en-US"/>
          </a:p>
        </p:txBody>
      </p:sp>
      <p:sp>
        <p:nvSpPr>
          <p:cNvPr id="71682" name="Rectangle 2"/>
          <p:cNvSpPr>
            <a:spLocks noRo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s-EC"/>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8F46FC-5444-4C5D-9AF4-12D4BAD4E380}" type="slidenum">
              <a:rPr lang="en-US"/>
              <a:pPr/>
              <a:t>10</a:t>
            </a:fld>
            <a:endParaRPr lang="en-US"/>
          </a:p>
        </p:txBody>
      </p:sp>
      <p:sp>
        <p:nvSpPr>
          <p:cNvPr id="72706" name="Rectangle 2"/>
          <p:cNvSpPr>
            <a:spLocks noRo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s-EC"/>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9218" name="Group 2"/>
          <p:cNvGrpSpPr>
            <a:grpSpLocks/>
          </p:cNvGrpSpPr>
          <p:nvPr/>
        </p:nvGrpSpPr>
        <p:grpSpPr bwMode="auto">
          <a:xfrm>
            <a:off x="0" y="6350"/>
            <a:ext cx="9140825" cy="6851650"/>
            <a:chOff x="0" y="4"/>
            <a:chExt cx="5758" cy="4316"/>
          </a:xfrm>
        </p:grpSpPr>
        <p:grpSp>
          <p:nvGrpSpPr>
            <p:cNvPr id="9219" name="Group 3"/>
            <p:cNvGrpSpPr>
              <a:grpSpLocks/>
            </p:cNvGrpSpPr>
            <p:nvPr/>
          </p:nvGrpSpPr>
          <p:grpSpPr bwMode="auto">
            <a:xfrm>
              <a:off x="0" y="1161"/>
              <a:ext cx="5758" cy="3159"/>
              <a:chOff x="0" y="1161"/>
              <a:chExt cx="5758" cy="3159"/>
            </a:xfrm>
          </p:grpSpPr>
          <p:sp>
            <p:nvSpPr>
              <p:cNvPr id="9220"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s-ES"/>
              </a:p>
            </p:txBody>
          </p:sp>
          <p:sp>
            <p:nvSpPr>
              <p:cNvPr id="9221"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s-ES"/>
              </a:p>
            </p:txBody>
          </p:sp>
        </p:grpSp>
        <p:sp>
          <p:nvSpPr>
            <p:cNvPr id="9222"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s-ES"/>
            </a:p>
          </p:txBody>
        </p:sp>
        <p:sp>
          <p:nvSpPr>
            <p:cNvPr id="9223"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s-ES"/>
            </a:p>
          </p:txBody>
        </p:sp>
        <p:sp>
          <p:nvSpPr>
            <p:cNvPr id="9224"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s-ES"/>
            </a:p>
          </p:txBody>
        </p:sp>
        <p:grpSp>
          <p:nvGrpSpPr>
            <p:cNvPr id="9225" name="Group 9"/>
            <p:cNvGrpSpPr>
              <a:grpSpLocks/>
            </p:cNvGrpSpPr>
            <p:nvPr/>
          </p:nvGrpSpPr>
          <p:grpSpPr bwMode="auto">
            <a:xfrm>
              <a:off x="348" y="4"/>
              <a:ext cx="5410" cy="4316"/>
              <a:chOff x="348" y="4"/>
              <a:chExt cx="5410" cy="4316"/>
            </a:xfrm>
          </p:grpSpPr>
          <p:sp>
            <p:nvSpPr>
              <p:cNvPr id="9226"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s-ES"/>
              </a:p>
            </p:txBody>
          </p:sp>
          <p:sp>
            <p:nvSpPr>
              <p:cNvPr id="9227"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s-ES"/>
              </a:p>
            </p:txBody>
          </p:sp>
          <p:sp>
            <p:nvSpPr>
              <p:cNvPr id="9228"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s-ES"/>
              </a:p>
            </p:txBody>
          </p:sp>
          <p:sp>
            <p:nvSpPr>
              <p:cNvPr id="9229"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s-ES"/>
              </a:p>
            </p:txBody>
          </p:sp>
          <p:sp>
            <p:nvSpPr>
              <p:cNvPr id="9230"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s-ES"/>
              </a:p>
            </p:txBody>
          </p:sp>
          <p:sp>
            <p:nvSpPr>
              <p:cNvPr id="9231"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s-ES"/>
              </a:p>
            </p:txBody>
          </p:sp>
        </p:grpSp>
      </p:grpSp>
      <p:sp>
        <p:nvSpPr>
          <p:cNvPr id="9232"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9233"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9234" name="Rectangle 18"/>
          <p:cNvSpPr>
            <a:spLocks noGrp="1" noChangeArrowheads="1"/>
          </p:cNvSpPr>
          <p:nvPr>
            <p:ph type="dt" sz="quarter" idx="2"/>
          </p:nvPr>
        </p:nvSpPr>
        <p:spPr/>
        <p:txBody>
          <a:bodyPr/>
          <a:lstStyle>
            <a:lvl1pPr>
              <a:defRPr/>
            </a:lvl1pPr>
          </a:lstStyle>
          <a:p>
            <a:endParaRPr lang="en-US"/>
          </a:p>
        </p:txBody>
      </p:sp>
      <p:sp>
        <p:nvSpPr>
          <p:cNvPr id="9235" name="Rectangle 19"/>
          <p:cNvSpPr>
            <a:spLocks noGrp="1" noChangeArrowheads="1"/>
          </p:cNvSpPr>
          <p:nvPr>
            <p:ph type="ftr" sz="quarter" idx="3"/>
          </p:nvPr>
        </p:nvSpPr>
        <p:spPr>
          <a:xfrm>
            <a:off x="3352800" y="6248400"/>
            <a:ext cx="2895600" cy="457200"/>
          </a:xfrm>
        </p:spPr>
        <p:txBody>
          <a:bodyPr/>
          <a:lstStyle>
            <a:lvl1pPr>
              <a:defRPr/>
            </a:lvl1pPr>
          </a:lstStyle>
          <a:p>
            <a:endParaRPr lang="en-US"/>
          </a:p>
        </p:txBody>
      </p:sp>
      <p:sp>
        <p:nvSpPr>
          <p:cNvPr id="9236" name="Rectangle 20"/>
          <p:cNvSpPr>
            <a:spLocks noGrp="1" noChangeArrowheads="1"/>
          </p:cNvSpPr>
          <p:nvPr>
            <p:ph type="sldNum" sz="quarter" idx="4"/>
          </p:nvPr>
        </p:nvSpPr>
        <p:spPr/>
        <p:txBody>
          <a:bodyPr/>
          <a:lstStyle>
            <a:lvl1pPr>
              <a:defRPr/>
            </a:lvl1pPr>
          </a:lstStyle>
          <a:p>
            <a:fld id="{E301C356-698B-4A88-9097-5DBC97F184AC}" type="slidenum">
              <a:rPr lang="en-US"/>
              <a:pPr/>
              <a:t>‹Nº›</a:t>
            </a:fld>
            <a:endParaRPr lang="en-US"/>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AB730957-3D8A-475E-B39F-E75865861CCC}" type="slidenum">
              <a:rPr lang="en-US"/>
              <a:pPr/>
              <a:t>‹Nº›</a:t>
            </a:fld>
            <a:endParaRPr lang="en-US"/>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24650" y="304800"/>
            <a:ext cx="1885950" cy="57912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066800" y="304800"/>
            <a:ext cx="5505450" cy="5791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3C77A802-3CB5-417C-9FDD-45F5075F28B5}" type="slidenum">
              <a:rPr lang="en-US"/>
              <a:pPr/>
              <a:t>‹Nº›</a:t>
            </a:fld>
            <a:endParaRPr lang="en-US"/>
          </a:p>
        </p:txBody>
      </p:sp>
    </p:spTree>
  </p:cSld>
  <p:clrMapOvr>
    <a:masterClrMapping/>
  </p:clrMapOvr>
  <p:transition spd="slow">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ítulo y 4 objetos">
    <p:spTree>
      <p:nvGrpSpPr>
        <p:cNvPr id="1" name=""/>
        <p:cNvGrpSpPr/>
        <p:nvPr/>
      </p:nvGrpSpPr>
      <p:grpSpPr>
        <a:xfrm>
          <a:off x="0" y="0"/>
          <a:ext cx="0" cy="0"/>
          <a:chOff x="0" y="0"/>
          <a:chExt cx="0" cy="0"/>
        </a:xfrm>
      </p:grpSpPr>
      <p:sp>
        <p:nvSpPr>
          <p:cNvPr id="2" name="1 Título"/>
          <p:cNvSpPr>
            <a:spLocks noGrp="1"/>
          </p:cNvSpPr>
          <p:nvPr>
            <p:ph type="title" sz="quarter"/>
          </p:nvPr>
        </p:nvSpPr>
        <p:spPr>
          <a:xfrm>
            <a:off x="1066800" y="304800"/>
            <a:ext cx="7543800" cy="1431925"/>
          </a:xfrm>
        </p:spPr>
        <p:txBody>
          <a:bodyPr/>
          <a:lstStyle/>
          <a:p>
            <a:r>
              <a:rPr lang="es-ES" smtClean="0"/>
              <a:t>Haga clic para modificar el estilo de título del patrón</a:t>
            </a:r>
            <a:endParaRPr lang="es-ES"/>
          </a:p>
        </p:txBody>
      </p:sp>
      <p:sp>
        <p:nvSpPr>
          <p:cNvPr id="3" name="2 Marcador de contenido"/>
          <p:cNvSpPr>
            <a:spLocks noGrp="1"/>
          </p:cNvSpPr>
          <p:nvPr>
            <p:ph sz="quarter" idx="1"/>
          </p:nvPr>
        </p:nvSpPr>
        <p:spPr>
          <a:xfrm>
            <a:off x="1066800" y="1981200"/>
            <a:ext cx="3695700" cy="1981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914900" y="1981200"/>
            <a:ext cx="3695700" cy="1981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1066800" y="4114800"/>
            <a:ext cx="3695700" cy="1981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contenido"/>
          <p:cNvSpPr>
            <a:spLocks noGrp="1"/>
          </p:cNvSpPr>
          <p:nvPr>
            <p:ph sz="quarter" idx="4"/>
          </p:nvPr>
        </p:nvSpPr>
        <p:spPr>
          <a:xfrm>
            <a:off x="4914900" y="4114800"/>
            <a:ext cx="3695700" cy="1981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a:xfrm>
            <a:off x="1066800" y="6248400"/>
            <a:ext cx="1905000" cy="457200"/>
          </a:xfrm>
        </p:spPr>
        <p:txBody>
          <a:bodyPr/>
          <a:lstStyle>
            <a:lvl1pPr>
              <a:defRPr/>
            </a:lvl1pPr>
          </a:lstStyle>
          <a:p>
            <a:endParaRPr lang="en-US"/>
          </a:p>
        </p:txBody>
      </p:sp>
      <p:sp>
        <p:nvSpPr>
          <p:cNvPr id="8" name="7 Marcador de pie de página"/>
          <p:cNvSpPr>
            <a:spLocks noGrp="1"/>
          </p:cNvSpPr>
          <p:nvPr>
            <p:ph type="ftr" sz="quarter" idx="11"/>
          </p:nvPr>
        </p:nvSpPr>
        <p:spPr>
          <a:xfrm>
            <a:off x="3429000" y="6248400"/>
            <a:ext cx="2895600" cy="457200"/>
          </a:xfrm>
        </p:spPr>
        <p:txBody>
          <a:bodyPr/>
          <a:lstStyle>
            <a:lvl1pPr>
              <a:defRPr/>
            </a:lvl1pPr>
          </a:lstStyle>
          <a:p>
            <a:endParaRPr lang="en-US"/>
          </a:p>
        </p:txBody>
      </p:sp>
      <p:sp>
        <p:nvSpPr>
          <p:cNvPr id="9" name="8 Marcador de número de diapositiva"/>
          <p:cNvSpPr>
            <a:spLocks noGrp="1"/>
          </p:cNvSpPr>
          <p:nvPr>
            <p:ph type="sldNum" sz="quarter" idx="12"/>
          </p:nvPr>
        </p:nvSpPr>
        <p:spPr>
          <a:xfrm>
            <a:off x="6705600" y="6248400"/>
            <a:ext cx="1905000" cy="457200"/>
          </a:xfrm>
        </p:spPr>
        <p:txBody>
          <a:bodyPr/>
          <a:lstStyle>
            <a:lvl1pPr>
              <a:defRPr/>
            </a:lvl1pPr>
          </a:lstStyle>
          <a:p>
            <a:fld id="{2371BBC3-DF81-4513-BA68-9F3EC0C6295E}" type="slidenum">
              <a:rPr lang="en-US"/>
              <a:pPr/>
              <a:t>‹Nº›</a:t>
            </a:fld>
            <a:endParaRPr lang="en-US"/>
          </a:p>
        </p:txBody>
      </p:sp>
    </p:spTree>
  </p:cSld>
  <p:clrMapOvr>
    <a:masterClrMapping/>
  </p:clrMapOvr>
  <p:transition spd="slow">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1066800" y="304800"/>
            <a:ext cx="7543800" cy="5791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2 Marcador de fecha"/>
          <p:cNvSpPr>
            <a:spLocks noGrp="1"/>
          </p:cNvSpPr>
          <p:nvPr>
            <p:ph type="dt" sz="half" idx="10"/>
          </p:nvPr>
        </p:nvSpPr>
        <p:spPr>
          <a:xfrm>
            <a:off x="1066800" y="6248400"/>
            <a:ext cx="1905000" cy="457200"/>
          </a:xfrm>
        </p:spPr>
        <p:txBody>
          <a:bodyPr/>
          <a:lstStyle>
            <a:lvl1pPr>
              <a:defRPr/>
            </a:lvl1pPr>
          </a:lstStyle>
          <a:p>
            <a:endParaRPr lang="en-US"/>
          </a:p>
        </p:txBody>
      </p:sp>
      <p:sp>
        <p:nvSpPr>
          <p:cNvPr id="4" name="3 Marcador de pie de página"/>
          <p:cNvSpPr>
            <a:spLocks noGrp="1"/>
          </p:cNvSpPr>
          <p:nvPr>
            <p:ph type="ftr" sz="quarter" idx="11"/>
          </p:nvPr>
        </p:nvSpPr>
        <p:spPr>
          <a:xfrm>
            <a:off x="3429000" y="6248400"/>
            <a:ext cx="2895600" cy="457200"/>
          </a:xfrm>
        </p:spPr>
        <p:txBody>
          <a:bodyPr/>
          <a:lstStyle>
            <a:lvl1pPr>
              <a:defRPr/>
            </a:lvl1pPr>
          </a:lstStyle>
          <a:p>
            <a:endParaRPr lang="en-US"/>
          </a:p>
        </p:txBody>
      </p:sp>
      <p:sp>
        <p:nvSpPr>
          <p:cNvPr id="5" name="4 Marcador de número de diapositiva"/>
          <p:cNvSpPr>
            <a:spLocks noGrp="1"/>
          </p:cNvSpPr>
          <p:nvPr>
            <p:ph type="sldNum" sz="quarter" idx="12"/>
          </p:nvPr>
        </p:nvSpPr>
        <p:spPr>
          <a:xfrm>
            <a:off x="6705600" y="6248400"/>
            <a:ext cx="1905000" cy="457200"/>
          </a:xfrm>
        </p:spPr>
        <p:txBody>
          <a:bodyPr/>
          <a:lstStyle>
            <a:lvl1pPr>
              <a:defRPr/>
            </a:lvl1pPr>
          </a:lstStyle>
          <a:p>
            <a:fld id="{4C13BA0A-2777-4058-B4A7-9E60FB675E5A}" type="slidenum">
              <a:rPr lang="en-US"/>
              <a:pPr/>
              <a:t>‹Nº›</a:t>
            </a:fld>
            <a:endParaRPr lang="en-US"/>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30709C72-0162-4334-9893-93A09BDAA5BC}" type="slidenum">
              <a:rPr lang="en-US"/>
              <a:pPr/>
              <a:t>‹Nº›</a:t>
            </a:fld>
            <a:endParaRPr lang="en-US"/>
          </a:p>
        </p:txBody>
      </p:sp>
    </p:spTree>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21AB5565-DBCB-423D-98D2-A59099F614E6}" type="slidenum">
              <a:rPr lang="en-US"/>
              <a:pPr/>
              <a:t>‹Nº›</a:t>
            </a:fld>
            <a:endParaRPr lang="en-US"/>
          </a:p>
        </p:txBody>
      </p:sp>
    </p:spTree>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A1AE3F37-151F-410F-91AA-368A864A03FC}" type="slidenum">
              <a:rPr lang="en-US"/>
              <a:pPr/>
              <a:t>‹Nº›</a:t>
            </a:fld>
            <a:endParaRPr lang="en-US"/>
          </a:p>
        </p:txBody>
      </p:sp>
    </p:spTree>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n-US"/>
          </a:p>
        </p:txBody>
      </p:sp>
      <p:sp>
        <p:nvSpPr>
          <p:cNvPr id="8" name="7 Marcador de pie de página"/>
          <p:cNvSpPr>
            <a:spLocks noGrp="1"/>
          </p:cNvSpPr>
          <p:nvPr>
            <p:ph type="ftr" sz="quarter" idx="11"/>
          </p:nvPr>
        </p:nvSpPr>
        <p:spPr/>
        <p:txBody>
          <a:bodyPr/>
          <a:lstStyle>
            <a:lvl1pPr>
              <a:defRPr/>
            </a:lvl1pPr>
          </a:lstStyle>
          <a:p>
            <a:endParaRPr lang="en-US"/>
          </a:p>
        </p:txBody>
      </p:sp>
      <p:sp>
        <p:nvSpPr>
          <p:cNvPr id="9" name="8 Marcador de número de diapositiva"/>
          <p:cNvSpPr>
            <a:spLocks noGrp="1"/>
          </p:cNvSpPr>
          <p:nvPr>
            <p:ph type="sldNum" sz="quarter" idx="12"/>
          </p:nvPr>
        </p:nvSpPr>
        <p:spPr/>
        <p:txBody>
          <a:bodyPr/>
          <a:lstStyle>
            <a:lvl1pPr>
              <a:defRPr/>
            </a:lvl1pPr>
          </a:lstStyle>
          <a:p>
            <a:fld id="{BEB6DCEE-99BA-413C-BE3F-8FA563932C89}" type="slidenum">
              <a:rPr lang="en-US"/>
              <a:pPr/>
              <a:t>‹Nº›</a:t>
            </a:fld>
            <a:endParaRPr lang="en-US"/>
          </a:p>
        </p:txBody>
      </p:sp>
    </p:spTree>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n-US"/>
          </a:p>
        </p:txBody>
      </p:sp>
      <p:sp>
        <p:nvSpPr>
          <p:cNvPr id="4" name="3 Marcador de pie de página"/>
          <p:cNvSpPr>
            <a:spLocks noGrp="1"/>
          </p:cNvSpPr>
          <p:nvPr>
            <p:ph type="ftr" sz="quarter" idx="11"/>
          </p:nvPr>
        </p:nvSpPr>
        <p:spPr/>
        <p:txBody>
          <a:bodyPr/>
          <a:lstStyle>
            <a:lvl1pPr>
              <a:defRPr/>
            </a:lvl1pPr>
          </a:lstStyle>
          <a:p>
            <a:endParaRPr lang="en-US"/>
          </a:p>
        </p:txBody>
      </p:sp>
      <p:sp>
        <p:nvSpPr>
          <p:cNvPr id="5" name="4 Marcador de número de diapositiva"/>
          <p:cNvSpPr>
            <a:spLocks noGrp="1"/>
          </p:cNvSpPr>
          <p:nvPr>
            <p:ph type="sldNum" sz="quarter" idx="12"/>
          </p:nvPr>
        </p:nvSpPr>
        <p:spPr/>
        <p:txBody>
          <a:bodyPr/>
          <a:lstStyle>
            <a:lvl1pPr>
              <a:defRPr/>
            </a:lvl1pPr>
          </a:lstStyle>
          <a:p>
            <a:fld id="{BC4CCF88-BAA0-46E4-B2FE-B044FC739D18}" type="slidenum">
              <a:rPr lang="en-US"/>
              <a:pPr/>
              <a:t>‹Nº›</a:t>
            </a:fld>
            <a:endParaRPr lang="en-US"/>
          </a:p>
        </p:txBody>
      </p:sp>
    </p:spTree>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n-US"/>
          </a:p>
        </p:txBody>
      </p:sp>
      <p:sp>
        <p:nvSpPr>
          <p:cNvPr id="3" name="2 Marcador de pie de página"/>
          <p:cNvSpPr>
            <a:spLocks noGrp="1"/>
          </p:cNvSpPr>
          <p:nvPr>
            <p:ph type="ftr" sz="quarter" idx="11"/>
          </p:nvPr>
        </p:nvSpPr>
        <p:spPr/>
        <p:txBody>
          <a:bodyPr/>
          <a:lstStyle>
            <a:lvl1pPr>
              <a:defRPr/>
            </a:lvl1pPr>
          </a:lstStyle>
          <a:p>
            <a:endParaRPr lang="en-US"/>
          </a:p>
        </p:txBody>
      </p:sp>
      <p:sp>
        <p:nvSpPr>
          <p:cNvPr id="4" name="3 Marcador de número de diapositiva"/>
          <p:cNvSpPr>
            <a:spLocks noGrp="1"/>
          </p:cNvSpPr>
          <p:nvPr>
            <p:ph type="sldNum" sz="quarter" idx="12"/>
          </p:nvPr>
        </p:nvSpPr>
        <p:spPr/>
        <p:txBody>
          <a:bodyPr/>
          <a:lstStyle>
            <a:lvl1pPr>
              <a:defRPr/>
            </a:lvl1pPr>
          </a:lstStyle>
          <a:p>
            <a:fld id="{58220B07-C7AE-4865-A4B4-E8282F46B611}" type="slidenum">
              <a:rPr lang="en-US"/>
              <a:pPr/>
              <a:t>‹Nº›</a:t>
            </a:fld>
            <a:endParaRPr lang="en-US"/>
          </a:p>
        </p:txBody>
      </p:sp>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63A46C3A-2643-4A0B-8D60-9CF9D3D5F12C}" type="slidenum">
              <a:rPr lang="en-US"/>
              <a:pPr/>
              <a:t>‹Nº›</a:t>
            </a:fld>
            <a:endParaRPr lang="en-US"/>
          </a:p>
        </p:txBody>
      </p:sp>
    </p:spTree>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3E3FFD9D-CF66-424B-B9A7-536B836ECF84}" type="slidenum">
              <a:rPr lang="en-US"/>
              <a:pPr/>
              <a:t>‹Nº›</a:t>
            </a:fld>
            <a:endParaRPr lang="en-US"/>
          </a:p>
        </p:txBody>
      </p:sp>
    </p:spTree>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194" name="Group 2"/>
          <p:cNvGrpSpPr>
            <a:grpSpLocks/>
          </p:cNvGrpSpPr>
          <p:nvPr/>
        </p:nvGrpSpPr>
        <p:grpSpPr bwMode="auto">
          <a:xfrm>
            <a:off x="0" y="6350"/>
            <a:ext cx="9140825" cy="6851650"/>
            <a:chOff x="0" y="4"/>
            <a:chExt cx="5758" cy="4316"/>
          </a:xfrm>
        </p:grpSpPr>
        <p:sp>
          <p:nvSpPr>
            <p:cNvPr id="8195"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s-ES"/>
            </a:p>
          </p:txBody>
        </p:sp>
        <p:sp>
          <p:nvSpPr>
            <p:cNvPr id="8196"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s-ES"/>
            </a:p>
          </p:txBody>
        </p:sp>
        <p:grpSp>
          <p:nvGrpSpPr>
            <p:cNvPr id="8197" name="Group 5"/>
            <p:cNvGrpSpPr>
              <a:grpSpLocks/>
            </p:cNvGrpSpPr>
            <p:nvPr userDrawn="1"/>
          </p:nvGrpSpPr>
          <p:grpSpPr bwMode="auto">
            <a:xfrm>
              <a:off x="0" y="4"/>
              <a:ext cx="5758" cy="4316"/>
              <a:chOff x="0" y="4"/>
              <a:chExt cx="5758" cy="4316"/>
            </a:xfrm>
          </p:grpSpPr>
          <p:sp>
            <p:nvSpPr>
              <p:cNvPr id="8198"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s-ES"/>
              </a:p>
            </p:txBody>
          </p:sp>
          <p:sp>
            <p:nvSpPr>
              <p:cNvPr id="8199"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s-ES"/>
              </a:p>
            </p:txBody>
          </p:sp>
          <p:sp>
            <p:nvSpPr>
              <p:cNvPr id="8200"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s-ES"/>
              </a:p>
            </p:txBody>
          </p:sp>
          <p:sp>
            <p:nvSpPr>
              <p:cNvPr id="8201"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s-ES"/>
              </a:p>
            </p:txBody>
          </p:sp>
          <p:sp>
            <p:nvSpPr>
              <p:cNvPr id="8202"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s-ES"/>
              </a:p>
            </p:txBody>
          </p:sp>
          <p:sp>
            <p:nvSpPr>
              <p:cNvPr id="8203"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s-ES"/>
              </a:p>
            </p:txBody>
          </p:sp>
          <p:sp>
            <p:nvSpPr>
              <p:cNvPr id="8204"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s-ES"/>
              </a:p>
            </p:txBody>
          </p:sp>
          <p:sp>
            <p:nvSpPr>
              <p:cNvPr id="8205"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s-ES"/>
              </a:p>
            </p:txBody>
          </p:sp>
          <p:sp>
            <p:nvSpPr>
              <p:cNvPr id="8206"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s-ES"/>
              </a:p>
            </p:txBody>
          </p:sp>
        </p:grpSp>
      </p:grpSp>
      <p:sp>
        <p:nvSpPr>
          <p:cNvPr id="8207"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208"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09"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p>
        </p:txBody>
      </p:sp>
      <p:sp>
        <p:nvSpPr>
          <p:cNvPr id="8210"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p>
        </p:txBody>
      </p:sp>
      <p:sp>
        <p:nvSpPr>
          <p:cNvPr id="8211"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17D9DC09-45EB-45DD-BF9E-E29A78DF6F28}" type="slidenum">
              <a:rPr lang="en-US"/>
              <a:pPr/>
              <a:t>‹Nº›</a:t>
            </a:fld>
            <a:endParaRPr lang="en-US"/>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Lst>
  <p:transition spd="slow">
    <p:random/>
  </p:transition>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14.e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066800" y="2492375"/>
            <a:ext cx="6818313" cy="3146425"/>
          </a:xfrm>
        </p:spPr>
        <p:txBody>
          <a:bodyPr/>
          <a:lstStyle/>
          <a:p>
            <a:endParaRPr lang="en-US"/>
          </a:p>
          <a:p>
            <a:r>
              <a:rPr lang="en-US"/>
              <a:t>“PROYECTO PARA EL FOMENTO Y DESARROLLO DE LA ACTIVIDAD MICROEMPRESARIAL ESTUDIANTIL EN LA ESPOL”    FODAME</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051">
                                            <p:txEl>
                                              <p:pRg st="1" end="1"/>
                                            </p:txEl>
                                          </p:spTgt>
                                        </p:tgtEl>
                                        <p:attrNameLst>
                                          <p:attrName>style.visibility</p:attrName>
                                        </p:attrNameLst>
                                      </p:cBhvr>
                                      <p:to>
                                        <p:strVal val="visible"/>
                                      </p:to>
                                    </p:set>
                                    <p:animEffect transition="in" filter="fade">
                                      <p:cBhvr>
                                        <p:cTn id="7" dur="1000"/>
                                        <p:tgtEl>
                                          <p:spTgt spid="2051">
                                            <p:txEl>
                                              <p:pRg st="1" end="1"/>
                                            </p:txEl>
                                          </p:spTgt>
                                        </p:tgtEl>
                                      </p:cBhvr>
                                    </p:animEffect>
                                    <p:anim calcmode="lin" valueType="num">
                                      <p:cBhvr>
                                        <p:cTn id="8" dur="1000" fill="hold"/>
                                        <p:tgtEl>
                                          <p:spTgt spid="2051">
                                            <p:txEl>
                                              <p:pRg st="1" end="1"/>
                                            </p:txEl>
                                          </p:spTgt>
                                        </p:tgtEl>
                                        <p:attrNameLst>
                                          <p:attrName>ppt_w</p:attrName>
                                        </p:attrNameLst>
                                      </p:cBhvr>
                                      <p:tavLst>
                                        <p:tav tm="0" fmla="#ppt_w*sin(2.5*pi*$)">
                                          <p:val>
                                            <p:fltVal val="0"/>
                                          </p:val>
                                        </p:tav>
                                        <p:tav tm="100000">
                                          <p:val>
                                            <p:fltVal val="1"/>
                                          </p:val>
                                        </p:tav>
                                      </p:tavLst>
                                    </p:anim>
                                    <p:anim calcmode="lin" valueType="num">
                                      <p:cBhvr>
                                        <p:cTn id="9" dur="1000" fill="hold"/>
                                        <p:tgtEl>
                                          <p:spTgt spid="2051">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s-ES"/>
              <a:t>Estratificación de la muestra.</a:t>
            </a:r>
            <a:endParaRPr lang="en-US"/>
          </a:p>
        </p:txBody>
      </p:sp>
      <p:sp>
        <p:nvSpPr>
          <p:cNvPr id="32771" name="Rectangle 3"/>
          <p:cNvSpPr>
            <a:spLocks noChangeArrowheads="1"/>
          </p:cNvSpPr>
          <p:nvPr/>
        </p:nvSpPr>
        <p:spPr bwMode="auto">
          <a:xfrm>
            <a:off x="1282700" y="2197100"/>
            <a:ext cx="7543800" cy="4114800"/>
          </a:xfrm>
          <a:prstGeom prst="rect">
            <a:avLst/>
          </a:prstGeom>
          <a:noFill/>
          <a:ln w="9525">
            <a:noFill/>
            <a:miter lim="800000"/>
            <a:headEnd/>
            <a:tailEnd/>
          </a:ln>
          <a:effectLst/>
        </p:spPr>
        <p:txBody>
          <a:bodyPr/>
          <a:lstStyle/>
          <a:p>
            <a:pPr marL="342900" indent="-342900" eaLnBrk="1" hangingPunct="1">
              <a:spcBef>
                <a:spcPct val="20000"/>
              </a:spcBef>
              <a:buClr>
                <a:schemeClr val="tx1"/>
              </a:buClr>
              <a:buSzPct val="90000"/>
              <a:buFont typeface="WP Japanese" pitchFamily="2" charset="2"/>
              <a:buChar char="8"/>
            </a:pPr>
            <a:r>
              <a:rPr lang="en-US" sz="3200">
                <a:effectLst>
                  <a:outerShdw blurRad="38100" dist="38100" dir="2700000" algn="tl">
                    <a:srgbClr val="000000"/>
                  </a:outerShdw>
                </a:effectLst>
              </a:rPr>
              <a:t>CONFORMACION DE LOS ESTRATOS.</a:t>
            </a:r>
          </a:p>
          <a:p>
            <a:pPr marL="342900" indent="-342900" eaLnBrk="1" hangingPunct="1">
              <a:spcBef>
                <a:spcPct val="20000"/>
              </a:spcBef>
              <a:buClr>
                <a:schemeClr val="tx1"/>
              </a:buClr>
              <a:buSzPct val="90000"/>
              <a:buFont typeface="WP Japanese" pitchFamily="2" charset="2"/>
              <a:buNone/>
            </a:pPr>
            <a:endParaRPr lang="en-US" sz="3200">
              <a:effectLst>
                <a:outerShdw blurRad="38100" dist="38100" dir="2700000" algn="tl">
                  <a:srgbClr val="000000"/>
                </a:outerShdw>
              </a:effectLst>
            </a:endParaRPr>
          </a:p>
          <a:p>
            <a:pPr marL="342900" indent="-342900" eaLnBrk="1" hangingPunct="1">
              <a:spcBef>
                <a:spcPct val="20000"/>
              </a:spcBef>
              <a:buClr>
                <a:schemeClr val="tx1"/>
              </a:buClr>
              <a:buSzPct val="90000"/>
              <a:buFont typeface="WP Japanese" pitchFamily="2" charset="2"/>
              <a:buChar char="8"/>
            </a:pPr>
            <a:r>
              <a:rPr lang="en-US" sz="3200">
                <a:effectLst>
                  <a:outerShdw blurRad="38100" dist="38100" dir="2700000" algn="tl">
                    <a:srgbClr val="000000"/>
                  </a:outerShdw>
                </a:effectLst>
              </a:rPr>
              <a:t>JUSTIFICACION DE LA ESTRATIFICACION.</a:t>
            </a:r>
          </a:p>
          <a:p>
            <a:pPr marL="342900" indent="-342900" eaLnBrk="1" hangingPunct="1">
              <a:spcBef>
                <a:spcPct val="20000"/>
              </a:spcBef>
              <a:buClr>
                <a:schemeClr val="tx1"/>
              </a:buClr>
              <a:buSzPct val="90000"/>
              <a:buFont typeface="WP Japanese" pitchFamily="2" charset="2"/>
              <a:buNone/>
            </a:pPr>
            <a:endParaRPr lang="en-US" sz="3200">
              <a:effectLst>
                <a:outerShdw blurRad="38100" dist="38100" dir="2700000" algn="tl">
                  <a:srgbClr val="000000"/>
                </a:outerShdw>
              </a:effectLst>
            </a:endParaRPr>
          </a:p>
          <a:p>
            <a:pPr marL="342900" indent="-342900" eaLnBrk="1" hangingPunct="1">
              <a:spcBef>
                <a:spcPct val="20000"/>
              </a:spcBef>
              <a:buClr>
                <a:schemeClr val="tx1"/>
              </a:buClr>
              <a:buSzPct val="90000"/>
              <a:buFont typeface="WP Japanese" pitchFamily="2" charset="2"/>
              <a:buNone/>
            </a:pPr>
            <a:endParaRPr lang="en-US" sz="3200">
              <a:effectLst>
                <a:outerShdw blurRad="38100" dist="38100" dir="2700000" algn="tl">
                  <a:srgbClr val="000000"/>
                </a:outerShdw>
              </a:effectLst>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32770"/>
                                        </p:tgtEl>
                                        <p:attrNameLst>
                                          <p:attrName>style.visibility</p:attrName>
                                        </p:attrNameLst>
                                      </p:cBhvr>
                                      <p:to>
                                        <p:strVal val="visible"/>
                                      </p:to>
                                    </p:set>
                                    <p:animEffect transition="in" filter="fade">
                                      <p:cBhvr>
                                        <p:cTn id="7" dur="500"/>
                                        <p:tgtEl>
                                          <p:spTgt spid="32770"/>
                                        </p:tgtEl>
                                      </p:cBhvr>
                                    </p:animEffect>
                                    <p:anim calcmode="lin" valueType="num">
                                      <p:cBhvr>
                                        <p:cTn id="8" dur="500" fill="hold"/>
                                        <p:tgtEl>
                                          <p:spTgt spid="32770"/>
                                        </p:tgtEl>
                                        <p:attrNameLst>
                                          <p:attrName>ppt_x</p:attrName>
                                        </p:attrNameLst>
                                      </p:cBhvr>
                                      <p:tavLst>
                                        <p:tav tm="0">
                                          <p:val>
                                            <p:strVal val="#ppt_x-.1"/>
                                          </p:val>
                                        </p:tav>
                                        <p:tav tm="100000">
                                          <p:val>
                                            <p:strVal val="#ppt_x"/>
                                          </p:val>
                                        </p:tav>
                                      </p:tavLst>
                                    </p:anim>
                                    <p:anim calcmode="lin" valueType="num">
                                      <p:cBhvr>
                                        <p:cTn id="9" dur="500" fill="hold"/>
                                        <p:tgtEl>
                                          <p:spTgt spid="32770"/>
                                        </p:tgtEl>
                                        <p:attrNameLst>
                                          <p:attrName>ppt_y</p:attrName>
                                        </p:attrNameLst>
                                      </p:cBhvr>
                                      <p:tavLst>
                                        <p:tav tm="0">
                                          <p:val>
                                            <p:strVal val="#ppt_y"/>
                                          </p:val>
                                        </p:tav>
                                        <p:tav tm="100000">
                                          <p:val>
                                            <p:strVal val="#ppt_y"/>
                                          </p:val>
                                        </p:tav>
                                      </p:tavLst>
                                    </p:anim>
                                  </p:childTnLst>
                                </p:cTn>
                              </p:par>
                            </p:childTnLst>
                          </p:cTn>
                        </p:par>
                        <p:par>
                          <p:cTn id="10" fill="hold">
                            <p:stCondLst>
                              <p:cond delay="1800"/>
                            </p:stCondLst>
                            <p:childTnLst>
                              <p:par>
                                <p:cTn id="11" presetID="10" presetClass="entr" presetSubtype="0" fill="hold" grpId="0" nodeType="afterEffect">
                                  <p:stCondLst>
                                    <p:cond delay="0"/>
                                  </p:stCondLst>
                                  <p:childTnLst>
                                    <p:set>
                                      <p:cBhvr>
                                        <p:cTn id="12" dur="1" fill="hold">
                                          <p:stCondLst>
                                            <p:cond delay="0"/>
                                          </p:stCondLst>
                                        </p:cTn>
                                        <p:tgtEl>
                                          <p:spTgt spid="32771">
                                            <p:txEl>
                                              <p:pRg st="0" end="0"/>
                                            </p:txEl>
                                          </p:spTgt>
                                        </p:tgtEl>
                                        <p:attrNameLst>
                                          <p:attrName>style.visibility</p:attrName>
                                        </p:attrNameLst>
                                      </p:cBhvr>
                                      <p:to>
                                        <p:strVal val="visible"/>
                                      </p:to>
                                    </p:set>
                                    <p:animEffect transition="in" filter="fade">
                                      <p:cBhvr>
                                        <p:cTn id="13" dur="1000"/>
                                        <p:tgtEl>
                                          <p:spTgt spid="32771">
                                            <p:txEl>
                                              <p:pRg st="0" end="0"/>
                                            </p:txEl>
                                          </p:spTgt>
                                        </p:tgtEl>
                                      </p:cBhvr>
                                    </p:animEffect>
                                  </p:childTnLst>
                                </p:cTn>
                              </p:par>
                            </p:childTnLst>
                          </p:cTn>
                        </p:par>
                        <p:par>
                          <p:cTn id="14" fill="hold">
                            <p:stCondLst>
                              <p:cond delay="2800"/>
                            </p:stCondLst>
                            <p:childTnLst>
                              <p:par>
                                <p:cTn id="15" presetID="10" presetClass="entr" presetSubtype="0" fill="hold" grpId="0" nodeType="after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fade">
                                      <p:cBhvr>
                                        <p:cTn id="17" dur="1000"/>
                                        <p:tgtEl>
                                          <p:spTgt spid="327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CAPITULO   3</a:t>
            </a:r>
          </a:p>
        </p:txBody>
      </p:sp>
      <p:sp>
        <p:nvSpPr>
          <p:cNvPr id="35843" name="Rectangle 3"/>
          <p:cNvSpPr>
            <a:spLocks noGrp="1" noChangeArrowheads="1"/>
          </p:cNvSpPr>
          <p:nvPr>
            <p:ph type="body" idx="1"/>
          </p:nvPr>
        </p:nvSpPr>
        <p:spPr>
          <a:xfrm>
            <a:off x="1066800" y="3068638"/>
            <a:ext cx="7826375" cy="1368425"/>
          </a:xfrm>
        </p:spPr>
        <p:txBody>
          <a:bodyPr/>
          <a:lstStyle/>
          <a:p>
            <a:pPr>
              <a:lnSpc>
                <a:spcPct val="80000"/>
              </a:lnSpc>
              <a:buFont typeface="Wingdings" pitchFamily="2" charset="2"/>
              <a:buNone/>
            </a:pPr>
            <a:endParaRPr lang="en-US" sz="800"/>
          </a:p>
          <a:p>
            <a:pPr>
              <a:lnSpc>
                <a:spcPct val="80000"/>
              </a:lnSpc>
              <a:buFont typeface="Wingdings" pitchFamily="2" charset="2"/>
              <a:buNone/>
            </a:pPr>
            <a:endParaRPr lang="en-US" sz="800"/>
          </a:p>
          <a:p>
            <a:pPr>
              <a:lnSpc>
                <a:spcPct val="80000"/>
              </a:lnSpc>
              <a:buFont typeface="Wingdings" pitchFamily="2" charset="2"/>
              <a:buNone/>
            </a:pPr>
            <a:endParaRPr lang="en-US" sz="800"/>
          </a:p>
          <a:p>
            <a:pPr>
              <a:lnSpc>
                <a:spcPct val="80000"/>
              </a:lnSpc>
              <a:buFont typeface="Wingdings" pitchFamily="2" charset="2"/>
              <a:buNone/>
            </a:pPr>
            <a:r>
              <a:rPr lang="en-US" sz="3600" b="1"/>
              <a:t>ANALISIS DE LA INVESTIGACION DE MERCADO.</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wipe(down)">
                                      <p:cBhvr>
                                        <p:cTn id="7" dur="290">
                                          <p:stCondLst>
                                            <p:cond delay="0"/>
                                          </p:stCondLst>
                                        </p:cTn>
                                        <p:tgtEl>
                                          <p:spTgt spid="35842"/>
                                        </p:tgtEl>
                                      </p:cBhvr>
                                    </p:animEffect>
                                    <p:anim calcmode="lin" valueType="num">
                                      <p:cBhvr>
                                        <p:cTn id="8" dur="911" tmFilter="0,0; 0.14,0.36; 0.43,0.73; 0.71,0.91; 1.0,1.0">
                                          <p:stCondLst>
                                            <p:cond delay="0"/>
                                          </p:stCondLst>
                                        </p:cTn>
                                        <p:tgtEl>
                                          <p:spTgt spid="35842"/>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5842"/>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5842"/>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5842"/>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5842"/>
                                        </p:tgtEl>
                                        <p:attrNameLst>
                                          <p:attrName>ppt_y</p:attrName>
                                        </p:attrNameLst>
                                      </p:cBhvr>
                                      <p:tavLst>
                                        <p:tav tm="0" fmla="#ppt_y-sin(pi*$)/81">
                                          <p:val>
                                            <p:fltVal val="0"/>
                                          </p:val>
                                        </p:tav>
                                        <p:tav tm="100000">
                                          <p:val>
                                            <p:fltVal val="1"/>
                                          </p:val>
                                        </p:tav>
                                      </p:tavLst>
                                    </p:anim>
                                    <p:animScale>
                                      <p:cBhvr>
                                        <p:cTn id="13" dur="13">
                                          <p:stCondLst>
                                            <p:cond delay="325"/>
                                          </p:stCondLst>
                                        </p:cTn>
                                        <p:tgtEl>
                                          <p:spTgt spid="35842"/>
                                        </p:tgtEl>
                                      </p:cBhvr>
                                      <p:to x="100000" y="60000"/>
                                    </p:animScale>
                                    <p:animScale>
                                      <p:cBhvr>
                                        <p:cTn id="14" dur="83" decel="50000">
                                          <p:stCondLst>
                                            <p:cond delay="338"/>
                                          </p:stCondLst>
                                        </p:cTn>
                                        <p:tgtEl>
                                          <p:spTgt spid="35842"/>
                                        </p:tgtEl>
                                      </p:cBhvr>
                                      <p:to x="100000" y="100000"/>
                                    </p:animScale>
                                    <p:animScale>
                                      <p:cBhvr>
                                        <p:cTn id="15" dur="13">
                                          <p:stCondLst>
                                            <p:cond delay="656"/>
                                          </p:stCondLst>
                                        </p:cTn>
                                        <p:tgtEl>
                                          <p:spTgt spid="35842"/>
                                        </p:tgtEl>
                                      </p:cBhvr>
                                      <p:to x="100000" y="80000"/>
                                    </p:animScale>
                                    <p:animScale>
                                      <p:cBhvr>
                                        <p:cTn id="16" dur="83" decel="50000">
                                          <p:stCondLst>
                                            <p:cond delay="669"/>
                                          </p:stCondLst>
                                        </p:cTn>
                                        <p:tgtEl>
                                          <p:spTgt spid="35842"/>
                                        </p:tgtEl>
                                      </p:cBhvr>
                                      <p:to x="100000" y="100000"/>
                                    </p:animScale>
                                    <p:animScale>
                                      <p:cBhvr>
                                        <p:cTn id="17" dur="13">
                                          <p:stCondLst>
                                            <p:cond delay="821"/>
                                          </p:stCondLst>
                                        </p:cTn>
                                        <p:tgtEl>
                                          <p:spTgt spid="35842"/>
                                        </p:tgtEl>
                                      </p:cBhvr>
                                      <p:to x="100000" y="90000"/>
                                    </p:animScale>
                                    <p:animScale>
                                      <p:cBhvr>
                                        <p:cTn id="18" dur="83" decel="50000">
                                          <p:stCondLst>
                                            <p:cond delay="834"/>
                                          </p:stCondLst>
                                        </p:cTn>
                                        <p:tgtEl>
                                          <p:spTgt spid="35842"/>
                                        </p:tgtEl>
                                      </p:cBhvr>
                                      <p:to x="100000" y="100000"/>
                                    </p:animScale>
                                    <p:animScale>
                                      <p:cBhvr>
                                        <p:cTn id="19" dur="13">
                                          <p:stCondLst>
                                            <p:cond delay="904"/>
                                          </p:stCondLst>
                                        </p:cTn>
                                        <p:tgtEl>
                                          <p:spTgt spid="35842"/>
                                        </p:tgtEl>
                                      </p:cBhvr>
                                      <p:to x="100000" y="95000"/>
                                    </p:animScale>
                                    <p:animScale>
                                      <p:cBhvr>
                                        <p:cTn id="20" dur="83" decel="50000">
                                          <p:stCondLst>
                                            <p:cond delay="917"/>
                                          </p:stCondLst>
                                        </p:cTn>
                                        <p:tgtEl>
                                          <p:spTgt spid="35842"/>
                                        </p:tgtEl>
                                      </p:cBhvr>
                                      <p:to x="100000" y="100000"/>
                                    </p:animScale>
                                  </p:childTnLst>
                                </p:cTn>
                              </p:par>
                            </p:childTnLst>
                          </p:cTn>
                        </p:par>
                        <p:par>
                          <p:cTn id="21" fill="hold">
                            <p:stCondLst>
                              <p:cond delay="1000"/>
                            </p:stCondLst>
                            <p:childTnLst>
                              <p:par>
                                <p:cTn id="22" presetID="39" presetClass="entr" presetSubtype="0" accel="100000" fill="hold" grpId="0" nodeType="afterEffect">
                                  <p:stCondLst>
                                    <p:cond delay="0"/>
                                  </p:stCondLst>
                                  <p:childTnLst>
                                    <p:set>
                                      <p:cBhvr>
                                        <p:cTn id="23" dur="1" fill="hold">
                                          <p:stCondLst>
                                            <p:cond delay="0"/>
                                          </p:stCondLst>
                                        </p:cTn>
                                        <p:tgtEl>
                                          <p:spTgt spid="35843">
                                            <p:txEl>
                                              <p:pRg st="3" end="3"/>
                                            </p:txEl>
                                          </p:spTgt>
                                        </p:tgtEl>
                                        <p:attrNameLst>
                                          <p:attrName>style.visibility</p:attrName>
                                        </p:attrNameLst>
                                      </p:cBhvr>
                                      <p:to>
                                        <p:strVal val="visible"/>
                                      </p:to>
                                    </p:set>
                                    <p:anim calcmode="lin" valueType="num">
                                      <p:cBhvr>
                                        <p:cTn id="24" dur="500" fill="hold"/>
                                        <p:tgtEl>
                                          <p:spTgt spid="3584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5" dur="500" fill="hold"/>
                                        <p:tgtEl>
                                          <p:spTgt spid="3584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6" dur="500" fill="hold"/>
                                        <p:tgtEl>
                                          <p:spTgt spid="3584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7" dur="500" fill="hold"/>
                                        <p:tgtEl>
                                          <p:spTgt spid="358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marL="838200" indent="-838200"/>
            <a:r>
              <a:rPr lang="es-ES" sz="3600"/>
              <a:t>ANALISIS DE LAS PREGUNTAS  DE	ELECCIÓN.</a:t>
            </a:r>
            <a:endParaRPr lang="en-US" sz="3600"/>
          </a:p>
        </p:txBody>
      </p:sp>
      <p:pic>
        <p:nvPicPr>
          <p:cNvPr id="40967" name="Picture 7"/>
          <p:cNvPicPr>
            <a:picLocks noChangeAspect="1" noChangeArrowheads="1"/>
          </p:cNvPicPr>
          <p:nvPr>
            <p:ph sz="half" idx="1"/>
          </p:nvPr>
        </p:nvPicPr>
        <p:blipFill>
          <a:blip r:embed="rId3"/>
          <a:srcRect/>
          <a:stretch>
            <a:fillRect/>
          </a:stretch>
        </p:blipFill>
        <p:spPr>
          <a:xfrm>
            <a:off x="1403350" y="2205038"/>
            <a:ext cx="6913563" cy="4176712"/>
          </a:xfrm>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0962"/>
                                        </p:tgtEl>
                                        <p:attrNameLst>
                                          <p:attrName>style.visibility</p:attrName>
                                        </p:attrNameLst>
                                      </p:cBhvr>
                                      <p:to>
                                        <p:strVal val="visible"/>
                                      </p:to>
                                    </p:set>
                                  </p:childTnLst>
                                </p:cTn>
                              </p:par>
                            </p:childTnLst>
                          </p:cTn>
                        </p:par>
                        <p:par>
                          <p:cTn id="7" fill="hold">
                            <p:stCondLst>
                              <p:cond delay="0"/>
                            </p:stCondLst>
                            <p:childTnLst>
                              <p:par>
                                <p:cTn id="8" presetID="53" presetClass="entr" presetSubtype="0" fill="hold" nodeType="afterEffect">
                                  <p:stCondLst>
                                    <p:cond delay="0"/>
                                  </p:stCondLst>
                                  <p:childTnLst>
                                    <p:set>
                                      <p:cBhvr>
                                        <p:cTn id="9" dur="1" fill="hold">
                                          <p:stCondLst>
                                            <p:cond delay="0"/>
                                          </p:stCondLst>
                                        </p:cTn>
                                        <p:tgtEl>
                                          <p:spTgt spid="40967"/>
                                        </p:tgtEl>
                                        <p:attrNameLst>
                                          <p:attrName>style.visibility</p:attrName>
                                        </p:attrNameLst>
                                      </p:cBhvr>
                                      <p:to>
                                        <p:strVal val="visible"/>
                                      </p:to>
                                    </p:set>
                                    <p:anim calcmode="lin" valueType="num">
                                      <p:cBhvr>
                                        <p:cTn id="10" dur="1000" fill="hold"/>
                                        <p:tgtEl>
                                          <p:spTgt spid="40967"/>
                                        </p:tgtEl>
                                        <p:attrNameLst>
                                          <p:attrName>ppt_w</p:attrName>
                                        </p:attrNameLst>
                                      </p:cBhvr>
                                      <p:tavLst>
                                        <p:tav tm="0">
                                          <p:val>
                                            <p:fltVal val="0"/>
                                          </p:val>
                                        </p:tav>
                                        <p:tav tm="100000">
                                          <p:val>
                                            <p:strVal val="#ppt_w"/>
                                          </p:val>
                                        </p:tav>
                                      </p:tavLst>
                                    </p:anim>
                                    <p:anim calcmode="lin" valueType="num">
                                      <p:cBhvr>
                                        <p:cTn id="11" dur="1000" fill="hold"/>
                                        <p:tgtEl>
                                          <p:spTgt spid="40967"/>
                                        </p:tgtEl>
                                        <p:attrNameLst>
                                          <p:attrName>ppt_h</p:attrName>
                                        </p:attrNameLst>
                                      </p:cBhvr>
                                      <p:tavLst>
                                        <p:tav tm="0">
                                          <p:val>
                                            <p:fltVal val="0"/>
                                          </p:val>
                                        </p:tav>
                                        <p:tav tm="100000">
                                          <p:val>
                                            <p:strVal val="#ppt_h"/>
                                          </p:val>
                                        </p:tav>
                                      </p:tavLst>
                                    </p:anim>
                                    <p:animEffect transition="in" filter="fade">
                                      <p:cBhvr>
                                        <p:cTn id="12" dur="1000"/>
                                        <p:tgtEl>
                                          <p:spTgt spid="409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6" name="Picture 4"/>
          <p:cNvPicPr>
            <a:picLocks noChangeAspect="1" noChangeArrowheads="1"/>
          </p:cNvPicPr>
          <p:nvPr>
            <p:ph idx="1"/>
          </p:nvPr>
        </p:nvPicPr>
        <p:blipFill>
          <a:blip r:embed="rId3"/>
          <a:srcRect/>
          <a:stretch>
            <a:fillRect/>
          </a:stretch>
        </p:blipFill>
        <p:spPr>
          <a:xfrm>
            <a:off x="1476375" y="2276475"/>
            <a:ext cx="6551613" cy="3960813"/>
          </a:xfrm>
          <a:noFill/>
          <a:ln/>
        </p:spPr>
      </p:pic>
      <p:sp>
        <p:nvSpPr>
          <p:cNvPr id="49159" name="Rectangle 7"/>
          <p:cNvSpPr>
            <a:spLocks noGrp="1" noChangeArrowheads="1"/>
          </p:cNvSpPr>
          <p:nvPr>
            <p:ph type="title"/>
          </p:nvPr>
        </p:nvSpPr>
        <p:spPr>
          <a:noFill/>
          <a:ln/>
        </p:spPr>
        <p:txBody>
          <a:bodyPr/>
          <a:lstStyle/>
          <a:p>
            <a:pPr marL="838200" indent="-838200"/>
            <a:r>
              <a:rPr lang="es-ES" sz="3600"/>
              <a:t>ANALISIS DE LAS PREGUNTAS  DE	ELECCIÓN.</a:t>
            </a:r>
            <a:endParaRPr lang="en-US" sz="360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9159"/>
                                        </p:tgtEl>
                                        <p:attrNameLst>
                                          <p:attrName>style.visibility</p:attrName>
                                        </p:attrNameLst>
                                      </p:cBhvr>
                                      <p:to>
                                        <p:strVal val="visible"/>
                                      </p:to>
                                    </p:set>
                                  </p:childTnLst>
                                </p:cTn>
                              </p:par>
                            </p:childTnLst>
                          </p:cTn>
                        </p:par>
                        <p:par>
                          <p:cTn id="7" fill="hold">
                            <p:stCondLst>
                              <p:cond delay="0"/>
                            </p:stCondLst>
                            <p:childTnLst>
                              <p:par>
                                <p:cTn id="8" presetID="53" presetClass="entr" presetSubtype="0" fill="hold" nodeType="afterEffect">
                                  <p:stCondLst>
                                    <p:cond delay="0"/>
                                  </p:stCondLst>
                                  <p:childTnLst>
                                    <p:set>
                                      <p:cBhvr>
                                        <p:cTn id="9" dur="1" fill="hold">
                                          <p:stCondLst>
                                            <p:cond delay="0"/>
                                          </p:stCondLst>
                                        </p:cTn>
                                        <p:tgtEl>
                                          <p:spTgt spid="49156"/>
                                        </p:tgtEl>
                                        <p:attrNameLst>
                                          <p:attrName>style.visibility</p:attrName>
                                        </p:attrNameLst>
                                      </p:cBhvr>
                                      <p:to>
                                        <p:strVal val="visible"/>
                                      </p:to>
                                    </p:set>
                                    <p:anim calcmode="lin" valueType="num">
                                      <p:cBhvr>
                                        <p:cTn id="10" dur="1000" fill="hold"/>
                                        <p:tgtEl>
                                          <p:spTgt spid="49156"/>
                                        </p:tgtEl>
                                        <p:attrNameLst>
                                          <p:attrName>ppt_w</p:attrName>
                                        </p:attrNameLst>
                                      </p:cBhvr>
                                      <p:tavLst>
                                        <p:tav tm="0">
                                          <p:val>
                                            <p:fltVal val="0"/>
                                          </p:val>
                                        </p:tav>
                                        <p:tav tm="100000">
                                          <p:val>
                                            <p:strVal val="#ppt_w"/>
                                          </p:val>
                                        </p:tav>
                                      </p:tavLst>
                                    </p:anim>
                                    <p:anim calcmode="lin" valueType="num">
                                      <p:cBhvr>
                                        <p:cTn id="11" dur="1000" fill="hold"/>
                                        <p:tgtEl>
                                          <p:spTgt spid="49156"/>
                                        </p:tgtEl>
                                        <p:attrNameLst>
                                          <p:attrName>ppt_h</p:attrName>
                                        </p:attrNameLst>
                                      </p:cBhvr>
                                      <p:tavLst>
                                        <p:tav tm="0">
                                          <p:val>
                                            <p:fltVal val="0"/>
                                          </p:val>
                                        </p:tav>
                                        <p:tav tm="100000">
                                          <p:val>
                                            <p:strVal val="#ppt_h"/>
                                          </p:val>
                                        </p:tav>
                                      </p:tavLst>
                                    </p:anim>
                                    <p:animEffect transition="in" filter="fade">
                                      <p:cBhvr>
                                        <p:cTn id="12" dur="1000"/>
                                        <p:tgtEl>
                                          <p:spTgt spid="49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s-ES" sz="4000"/>
              <a:t>ANALISIS DE LAS PREGUNTAS  DE	ELECCIÓN.</a:t>
            </a:r>
            <a:endParaRPr lang="en-US" sz="4000"/>
          </a:p>
        </p:txBody>
      </p:sp>
      <p:pic>
        <p:nvPicPr>
          <p:cNvPr id="45060" name="Picture 4"/>
          <p:cNvPicPr>
            <a:picLocks noChangeAspect="1" noChangeArrowheads="1"/>
          </p:cNvPicPr>
          <p:nvPr>
            <p:ph idx="1"/>
          </p:nvPr>
        </p:nvPicPr>
        <p:blipFill>
          <a:blip r:embed="rId3"/>
          <a:srcRect/>
          <a:stretch>
            <a:fillRect/>
          </a:stretch>
        </p:blipFill>
        <p:spPr>
          <a:xfrm>
            <a:off x="1330325" y="2205038"/>
            <a:ext cx="7058025" cy="4103687"/>
          </a:xfrm>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childTnLst>
                                </p:cTn>
                              </p:par>
                            </p:childTnLst>
                          </p:cTn>
                        </p:par>
                        <p:par>
                          <p:cTn id="7" fill="hold">
                            <p:stCondLst>
                              <p:cond delay="0"/>
                            </p:stCondLst>
                            <p:childTnLst>
                              <p:par>
                                <p:cTn id="8" presetID="53" presetClass="entr" presetSubtype="0" fill="hold" nodeType="afterEffect">
                                  <p:stCondLst>
                                    <p:cond delay="0"/>
                                  </p:stCondLst>
                                  <p:childTnLst>
                                    <p:set>
                                      <p:cBhvr>
                                        <p:cTn id="9" dur="1" fill="hold">
                                          <p:stCondLst>
                                            <p:cond delay="0"/>
                                          </p:stCondLst>
                                        </p:cTn>
                                        <p:tgtEl>
                                          <p:spTgt spid="45060"/>
                                        </p:tgtEl>
                                        <p:attrNameLst>
                                          <p:attrName>style.visibility</p:attrName>
                                        </p:attrNameLst>
                                      </p:cBhvr>
                                      <p:to>
                                        <p:strVal val="visible"/>
                                      </p:to>
                                    </p:set>
                                    <p:anim calcmode="lin" valueType="num">
                                      <p:cBhvr>
                                        <p:cTn id="10" dur="1000" fill="hold"/>
                                        <p:tgtEl>
                                          <p:spTgt spid="45060"/>
                                        </p:tgtEl>
                                        <p:attrNameLst>
                                          <p:attrName>ppt_w</p:attrName>
                                        </p:attrNameLst>
                                      </p:cBhvr>
                                      <p:tavLst>
                                        <p:tav tm="0">
                                          <p:val>
                                            <p:fltVal val="0"/>
                                          </p:val>
                                        </p:tav>
                                        <p:tav tm="100000">
                                          <p:val>
                                            <p:strVal val="#ppt_w"/>
                                          </p:val>
                                        </p:tav>
                                      </p:tavLst>
                                    </p:anim>
                                    <p:anim calcmode="lin" valueType="num">
                                      <p:cBhvr>
                                        <p:cTn id="11" dur="1000" fill="hold"/>
                                        <p:tgtEl>
                                          <p:spTgt spid="45060"/>
                                        </p:tgtEl>
                                        <p:attrNameLst>
                                          <p:attrName>ppt_h</p:attrName>
                                        </p:attrNameLst>
                                      </p:cBhvr>
                                      <p:tavLst>
                                        <p:tav tm="0">
                                          <p:val>
                                            <p:fltVal val="0"/>
                                          </p:val>
                                        </p:tav>
                                        <p:tav tm="100000">
                                          <p:val>
                                            <p:strVal val="#ppt_h"/>
                                          </p:val>
                                        </p:tav>
                                      </p:tavLst>
                                    </p:anim>
                                    <p:animEffect transition="in" filter="fade">
                                      <p:cBhvr>
                                        <p:cTn id="12" dur="1000"/>
                                        <p:tgtEl>
                                          <p:spTgt spid="45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Rectangle 5"/>
          <p:cNvSpPr>
            <a:spLocks noGrp="1" noChangeArrowheads="1"/>
          </p:cNvSpPr>
          <p:nvPr>
            <p:ph type="title"/>
          </p:nvPr>
        </p:nvSpPr>
        <p:spPr/>
        <p:txBody>
          <a:bodyPr/>
          <a:lstStyle/>
          <a:p>
            <a:r>
              <a:rPr lang="es-ES" sz="4000"/>
              <a:t>ANALISIS DE LAS PREGUNTAS  DE	ELECCIÓN.</a:t>
            </a:r>
            <a:endParaRPr lang="en-US" sz="4000"/>
          </a:p>
        </p:txBody>
      </p:sp>
      <p:pic>
        <p:nvPicPr>
          <p:cNvPr id="47108" name="Picture 4"/>
          <p:cNvPicPr>
            <a:picLocks noChangeAspect="1" noChangeArrowheads="1"/>
          </p:cNvPicPr>
          <p:nvPr>
            <p:ph idx="1"/>
          </p:nvPr>
        </p:nvPicPr>
        <p:blipFill>
          <a:blip r:embed="rId3"/>
          <a:srcRect/>
          <a:stretch>
            <a:fillRect/>
          </a:stretch>
        </p:blipFill>
        <p:spPr>
          <a:xfrm>
            <a:off x="1403350" y="2349500"/>
            <a:ext cx="6769100" cy="3887788"/>
          </a:xfrm>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7109"/>
                                        </p:tgtEl>
                                        <p:attrNameLst>
                                          <p:attrName>style.visibility</p:attrName>
                                        </p:attrNameLst>
                                      </p:cBhvr>
                                      <p:to>
                                        <p:strVal val="visible"/>
                                      </p:to>
                                    </p:set>
                                  </p:childTnLst>
                                </p:cTn>
                              </p:par>
                            </p:childTnLst>
                          </p:cTn>
                        </p:par>
                        <p:par>
                          <p:cTn id="7" fill="hold">
                            <p:stCondLst>
                              <p:cond delay="0"/>
                            </p:stCondLst>
                            <p:childTnLst>
                              <p:par>
                                <p:cTn id="8" presetID="53" presetClass="entr" presetSubtype="0" fill="hold" nodeType="afterEffect">
                                  <p:stCondLst>
                                    <p:cond delay="0"/>
                                  </p:stCondLst>
                                  <p:childTnLst>
                                    <p:set>
                                      <p:cBhvr>
                                        <p:cTn id="9" dur="1" fill="hold">
                                          <p:stCondLst>
                                            <p:cond delay="0"/>
                                          </p:stCondLst>
                                        </p:cTn>
                                        <p:tgtEl>
                                          <p:spTgt spid="47108"/>
                                        </p:tgtEl>
                                        <p:attrNameLst>
                                          <p:attrName>style.visibility</p:attrName>
                                        </p:attrNameLst>
                                      </p:cBhvr>
                                      <p:to>
                                        <p:strVal val="visible"/>
                                      </p:to>
                                    </p:set>
                                    <p:anim calcmode="lin" valueType="num">
                                      <p:cBhvr>
                                        <p:cTn id="10" dur="1000" fill="hold"/>
                                        <p:tgtEl>
                                          <p:spTgt spid="47108"/>
                                        </p:tgtEl>
                                        <p:attrNameLst>
                                          <p:attrName>ppt_w</p:attrName>
                                        </p:attrNameLst>
                                      </p:cBhvr>
                                      <p:tavLst>
                                        <p:tav tm="0">
                                          <p:val>
                                            <p:fltVal val="0"/>
                                          </p:val>
                                        </p:tav>
                                        <p:tav tm="100000">
                                          <p:val>
                                            <p:strVal val="#ppt_w"/>
                                          </p:val>
                                        </p:tav>
                                      </p:tavLst>
                                    </p:anim>
                                    <p:anim calcmode="lin" valueType="num">
                                      <p:cBhvr>
                                        <p:cTn id="11" dur="1000" fill="hold"/>
                                        <p:tgtEl>
                                          <p:spTgt spid="47108"/>
                                        </p:tgtEl>
                                        <p:attrNameLst>
                                          <p:attrName>ppt_h</p:attrName>
                                        </p:attrNameLst>
                                      </p:cBhvr>
                                      <p:tavLst>
                                        <p:tav tm="0">
                                          <p:val>
                                            <p:fltVal val="0"/>
                                          </p:val>
                                        </p:tav>
                                        <p:tav tm="100000">
                                          <p:val>
                                            <p:strVal val="#ppt_h"/>
                                          </p:val>
                                        </p:tav>
                                      </p:tavLst>
                                    </p:anim>
                                    <p:animEffect transition="in" filter="fade">
                                      <p:cBhvr>
                                        <p:cTn id="12" dur="1000"/>
                                        <p:tgtEl>
                                          <p:spTgt spid="47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7" name="Picture 7"/>
          <p:cNvPicPr>
            <a:picLocks noChangeAspect="1" noChangeArrowheads="1"/>
          </p:cNvPicPr>
          <p:nvPr>
            <p:ph idx="1"/>
          </p:nvPr>
        </p:nvPicPr>
        <p:blipFill>
          <a:blip r:embed="rId3"/>
          <a:srcRect/>
          <a:stretch>
            <a:fillRect/>
          </a:stretch>
        </p:blipFill>
        <p:spPr>
          <a:xfrm>
            <a:off x="1763713" y="2349500"/>
            <a:ext cx="6408737" cy="3959225"/>
          </a:xfrm>
          <a:noFill/>
          <a:ln/>
        </p:spPr>
      </p:pic>
      <p:sp>
        <p:nvSpPr>
          <p:cNvPr id="51210" name="Rectangle 10"/>
          <p:cNvSpPr>
            <a:spLocks noGrp="1" noChangeArrowheads="1"/>
          </p:cNvSpPr>
          <p:nvPr>
            <p:ph type="title"/>
          </p:nvPr>
        </p:nvSpPr>
        <p:spPr>
          <a:noFill/>
          <a:ln/>
        </p:spPr>
        <p:txBody>
          <a:bodyPr/>
          <a:lstStyle/>
          <a:p>
            <a:r>
              <a:rPr lang="es-ES" sz="3600"/>
              <a:t>ANALISIS DE LAS PREGUNTAS  DE	ELECCIÓN.</a:t>
            </a:r>
            <a:endParaRPr lang="en-US" sz="360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10"/>
                                        </p:tgtEl>
                                        <p:attrNameLst>
                                          <p:attrName>style.visibility</p:attrName>
                                        </p:attrNameLst>
                                      </p:cBhvr>
                                      <p:to>
                                        <p:strVal val="visible"/>
                                      </p:to>
                                    </p:set>
                                  </p:childTnLst>
                                </p:cTn>
                              </p:par>
                            </p:childTnLst>
                          </p:cTn>
                        </p:par>
                        <p:par>
                          <p:cTn id="7" fill="hold">
                            <p:stCondLst>
                              <p:cond delay="0"/>
                            </p:stCondLst>
                            <p:childTnLst>
                              <p:par>
                                <p:cTn id="8" presetID="53" presetClass="entr" presetSubtype="0" fill="hold" nodeType="afterEffect">
                                  <p:stCondLst>
                                    <p:cond delay="0"/>
                                  </p:stCondLst>
                                  <p:childTnLst>
                                    <p:set>
                                      <p:cBhvr>
                                        <p:cTn id="9" dur="1" fill="hold">
                                          <p:stCondLst>
                                            <p:cond delay="0"/>
                                          </p:stCondLst>
                                        </p:cTn>
                                        <p:tgtEl>
                                          <p:spTgt spid="51207"/>
                                        </p:tgtEl>
                                        <p:attrNameLst>
                                          <p:attrName>style.visibility</p:attrName>
                                        </p:attrNameLst>
                                      </p:cBhvr>
                                      <p:to>
                                        <p:strVal val="visible"/>
                                      </p:to>
                                    </p:set>
                                    <p:anim calcmode="lin" valueType="num">
                                      <p:cBhvr>
                                        <p:cTn id="10" dur="1000" fill="hold"/>
                                        <p:tgtEl>
                                          <p:spTgt spid="51207"/>
                                        </p:tgtEl>
                                        <p:attrNameLst>
                                          <p:attrName>ppt_w</p:attrName>
                                        </p:attrNameLst>
                                      </p:cBhvr>
                                      <p:tavLst>
                                        <p:tav tm="0">
                                          <p:val>
                                            <p:fltVal val="0"/>
                                          </p:val>
                                        </p:tav>
                                        <p:tav tm="100000">
                                          <p:val>
                                            <p:strVal val="#ppt_w"/>
                                          </p:val>
                                        </p:tav>
                                      </p:tavLst>
                                    </p:anim>
                                    <p:anim calcmode="lin" valueType="num">
                                      <p:cBhvr>
                                        <p:cTn id="11" dur="1000" fill="hold"/>
                                        <p:tgtEl>
                                          <p:spTgt spid="51207"/>
                                        </p:tgtEl>
                                        <p:attrNameLst>
                                          <p:attrName>ppt_h</p:attrName>
                                        </p:attrNameLst>
                                      </p:cBhvr>
                                      <p:tavLst>
                                        <p:tav tm="0">
                                          <p:val>
                                            <p:fltVal val="0"/>
                                          </p:val>
                                        </p:tav>
                                        <p:tav tm="100000">
                                          <p:val>
                                            <p:strVal val="#ppt_h"/>
                                          </p:val>
                                        </p:tav>
                                      </p:tavLst>
                                    </p:anim>
                                    <p:animEffect transition="in" filter="fade">
                                      <p:cBhvr>
                                        <p:cTn id="12" dur="1000"/>
                                        <p:tgtEl>
                                          <p:spTgt spid="51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0"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D3E9FF"/>
        </a:solidFill>
        <a:effectLst/>
      </p:bgPr>
    </p:bg>
    <p:spTree>
      <p:nvGrpSpPr>
        <p:cNvPr id="1" name=""/>
        <p:cNvGrpSpPr/>
        <p:nvPr/>
      </p:nvGrpSpPr>
      <p:grpSpPr>
        <a:xfrm>
          <a:off x="0" y="0"/>
          <a:ext cx="0" cy="0"/>
          <a:chOff x="0" y="0"/>
          <a:chExt cx="0" cy="0"/>
        </a:xfrm>
      </p:grpSpPr>
      <p:pic>
        <p:nvPicPr>
          <p:cNvPr id="104453" name="Picture 5"/>
          <p:cNvPicPr>
            <a:picLocks noChangeAspect="1" noChangeArrowheads="1"/>
          </p:cNvPicPr>
          <p:nvPr/>
        </p:nvPicPr>
        <p:blipFill>
          <a:blip r:embed="rId3"/>
          <a:srcRect/>
          <a:stretch>
            <a:fillRect/>
          </a:stretch>
        </p:blipFill>
        <p:spPr bwMode="auto">
          <a:xfrm>
            <a:off x="-396875" y="260350"/>
            <a:ext cx="9715500" cy="5997575"/>
          </a:xfrm>
          <a:prstGeom prst="rect">
            <a:avLst/>
          </a:prstGeom>
          <a:noFill/>
          <a:ln w="9525">
            <a:noFill/>
            <a:miter lim="800000"/>
            <a:headEnd/>
            <a:tailEnd/>
          </a:ln>
          <a:effectLst/>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104453"/>
                                        </p:tgtEl>
                                        <p:attrNameLst>
                                          <p:attrName>style.visibility</p:attrName>
                                        </p:attrNameLst>
                                      </p:cBhvr>
                                      <p:to>
                                        <p:strVal val="visible"/>
                                      </p:to>
                                    </p:set>
                                    <p:anim calcmode="lin" valueType="num">
                                      <p:cBhvr>
                                        <p:cTn id="7" dur="2000" fill="hold"/>
                                        <p:tgtEl>
                                          <p:spTgt spid="104453"/>
                                        </p:tgtEl>
                                        <p:attrNameLst>
                                          <p:attrName>ppt_w</p:attrName>
                                        </p:attrNameLst>
                                      </p:cBhvr>
                                      <p:tavLst>
                                        <p:tav tm="0">
                                          <p:val>
                                            <p:fltVal val="0"/>
                                          </p:val>
                                        </p:tav>
                                        <p:tav tm="100000">
                                          <p:val>
                                            <p:strVal val="#ppt_w"/>
                                          </p:val>
                                        </p:tav>
                                      </p:tavLst>
                                    </p:anim>
                                    <p:anim calcmode="lin" valueType="num">
                                      <p:cBhvr>
                                        <p:cTn id="8" dur="2000" fill="hold"/>
                                        <p:tgtEl>
                                          <p:spTgt spid="104453"/>
                                        </p:tgtEl>
                                        <p:attrNameLst>
                                          <p:attrName>ppt_h</p:attrName>
                                        </p:attrNameLst>
                                      </p:cBhvr>
                                      <p:tavLst>
                                        <p:tav tm="0">
                                          <p:val>
                                            <p:fltVal val="0"/>
                                          </p:val>
                                        </p:tav>
                                        <p:tav tm="100000">
                                          <p:val>
                                            <p:strVal val="#ppt_h"/>
                                          </p:val>
                                        </p:tav>
                                      </p:tavLst>
                                    </p:anim>
                                    <p:animEffect transition="in" filter="fade">
                                      <p:cBhvr>
                                        <p:cTn id="9" dur="2000"/>
                                        <p:tgtEl>
                                          <p:spTgt spid="1044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s-ES" sz="3400"/>
              <a:t>ANALISIS DE LAS PREGUNTAS CON OPCIONES MULTIPLES.</a:t>
            </a:r>
            <a:r>
              <a:rPr lang="en-US"/>
              <a:t> </a:t>
            </a:r>
          </a:p>
        </p:txBody>
      </p:sp>
      <p:sp>
        <p:nvSpPr>
          <p:cNvPr id="54277" name="Rectangle 5"/>
          <p:cNvSpPr>
            <a:spLocks noChangeArrowheads="1"/>
          </p:cNvSpPr>
          <p:nvPr/>
        </p:nvSpPr>
        <p:spPr bwMode="auto">
          <a:xfrm>
            <a:off x="1282700" y="2197100"/>
            <a:ext cx="7537450" cy="4184650"/>
          </a:xfrm>
          <a:prstGeom prst="rect">
            <a:avLst/>
          </a:prstGeom>
          <a:noFill/>
          <a:ln w="9525">
            <a:noFill/>
            <a:miter lim="800000"/>
            <a:headEnd/>
            <a:tailEnd/>
          </a:ln>
          <a:effectLst/>
        </p:spPr>
        <p:txBody>
          <a:bodyPr/>
          <a:lstStyle/>
          <a:p>
            <a:pPr marL="342900" indent="-342900" eaLnBrk="1" hangingPunct="1">
              <a:spcBef>
                <a:spcPct val="20000"/>
              </a:spcBef>
              <a:buClr>
                <a:schemeClr val="tx1"/>
              </a:buClr>
              <a:buSzPct val="90000"/>
              <a:buFont typeface="WP Japanese" pitchFamily="2" charset="2"/>
              <a:buChar char="8"/>
            </a:pPr>
            <a:r>
              <a:rPr lang="en-US" sz="3200">
                <a:effectLst>
                  <a:outerShdw blurRad="38100" dist="38100" dir="2700000" algn="tl">
                    <a:srgbClr val="000000"/>
                  </a:outerShdw>
                </a:effectLst>
              </a:rPr>
              <a:t>(3)  Calidad		 	</a:t>
            </a:r>
            <a:r>
              <a:rPr lang="es-ES" sz="3200" b="1">
                <a:effectLst>
                  <a:outerShdw blurRad="38100" dist="38100" dir="2700000" algn="tl">
                    <a:srgbClr val="000000"/>
                  </a:outerShdw>
                </a:effectLst>
              </a:rPr>
              <a:t>3,116</a:t>
            </a:r>
            <a:endParaRPr lang="en-US" sz="3200">
              <a:effectLst>
                <a:outerShdw blurRad="38100" dist="38100" dir="2700000" algn="tl">
                  <a:srgbClr val="000000"/>
                </a:outerShdw>
              </a:effectLst>
            </a:endParaRPr>
          </a:p>
          <a:p>
            <a:pPr marL="342900" indent="-342900" eaLnBrk="1" hangingPunct="1">
              <a:spcBef>
                <a:spcPct val="20000"/>
              </a:spcBef>
              <a:buClr>
                <a:schemeClr val="tx1"/>
              </a:buClr>
              <a:buSzPct val="90000"/>
              <a:buFont typeface="WP Japanese" pitchFamily="2" charset="2"/>
              <a:buNone/>
            </a:pPr>
            <a:endParaRPr lang="en-US" sz="3200">
              <a:effectLst>
                <a:outerShdw blurRad="38100" dist="38100" dir="2700000" algn="tl">
                  <a:srgbClr val="000000"/>
                </a:outerShdw>
              </a:effectLst>
            </a:endParaRPr>
          </a:p>
          <a:p>
            <a:pPr marL="342900" indent="-342900" eaLnBrk="1" hangingPunct="1">
              <a:spcBef>
                <a:spcPct val="20000"/>
              </a:spcBef>
              <a:buClr>
                <a:schemeClr val="tx1"/>
              </a:buClr>
              <a:buSzPct val="90000"/>
              <a:buFont typeface="WP Japanese" pitchFamily="2" charset="2"/>
              <a:buChar char="8"/>
            </a:pPr>
            <a:r>
              <a:rPr lang="en-US" sz="3200">
                <a:effectLst>
                  <a:outerShdw blurRad="38100" dist="38100" dir="2700000" algn="tl">
                    <a:srgbClr val="000000"/>
                  </a:outerShdw>
                </a:effectLst>
              </a:rPr>
              <a:t>(4)  Variedad			</a:t>
            </a:r>
            <a:r>
              <a:rPr lang="es-ES" sz="3200" b="1">
                <a:effectLst>
                  <a:outerShdw blurRad="38100" dist="38100" dir="2700000" algn="tl">
                    <a:srgbClr val="000000"/>
                  </a:outerShdw>
                </a:effectLst>
              </a:rPr>
              <a:t>3,046</a:t>
            </a:r>
          </a:p>
          <a:p>
            <a:pPr marL="342900" indent="-342900" eaLnBrk="1" hangingPunct="1">
              <a:spcBef>
                <a:spcPct val="20000"/>
              </a:spcBef>
              <a:buClr>
                <a:schemeClr val="tx1"/>
              </a:buClr>
              <a:buSzPct val="90000"/>
              <a:buFont typeface="WP Japanese" pitchFamily="2" charset="2"/>
              <a:buNone/>
            </a:pPr>
            <a:endParaRPr lang="es-ES" sz="3200" b="1">
              <a:effectLst>
                <a:outerShdw blurRad="38100" dist="38100" dir="2700000" algn="tl">
                  <a:srgbClr val="000000"/>
                </a:outerShdw>
              </a:effectLst>
            </a:endParaRPr>
          </a:p>
          <a:p>
            <a:pPr marL="342900" indent="-342900" eaLnBrk="1" hangingPunct="1">
              <a:spcBef>
                <a:spcPct val="20000"/>
              </a:spcBef>
              <a:buClr>
                <a:schemeClr val="tx1"/>
              </a:buClr>
              <a:buSzPct val="90000"/>
              <a:buFont typeface="WP Japanese" pitchFamily="2" charset="2"/>
              <a:buChar char="8"/>
            </a:pPr>
            <a:r>
              <a:rPr lang="en-US" sz="3200">
                <a:effectLst>
                  <a:outerShdw blurRad="38100" dist="38100" dir="2700000" algn="tl">
                    <a:srgbClr val="000000"/>
                  </a:outerShdw>
                </a:effectLst>
              </a:rPr>
              <a:t>(5)  Limpieza  		</a:t>
            </a:r>
            <a:r>
              <a:rPr lang="es-ES" sz="3200" b="1">
                <a:effectLst>
                  <a:outerShdw blurRad="38100" dist="38100" dir="2700000" algn="tl">
                    <a:srgbClr val="000000"/>
                  </a:outerShdw>
                </a:effectLst>
              </a:rPr>
              <a:t>3,128</a:t>
            </a:r>
            <a:r>
              <a:rPr lang="en-US" sz="3200">
                <a:effectLst>
                  <a:outerShdw blurRad="38100" dist="38100" dir="2700000" algn="tl">
                    <a:srgbClr val="000000"/>
                  </a:outerShdw>
                </a:effectLst>
              </a:rPr>
              <a:t> </a:t>
            </a:r>
          </a:p>
          <a:p>
            <a:pPr marL="342900" indent="-342900" eaLnBrk="1" hangingPunct="1">
              <a:spcBef>
                <a:spcPct val="20000"/>
              </a:spcBef>
              <a:buClr>
                <a:schemeClr val="tx1"/>
              </a:buClr>
              <a:buSzPct val="90000"/>
              <a:buFont typeface="WP Japanese" pitchFamily="2" charset="2"/>
              <a:buNone/>
            </a:pPr>
            <a:endParaRPr lang="en-US" sz="3200">
              <a:effectLst>
                <a:outerShdw blurRad="38100" dist="38100" dir="2700000" algn="tl">
                  <a:srgbClr val="000000"/>
                </a:outerShdw>
              </a:effectLst>
            </a:endParaRPr>
          </a:p>
          <a:p>
            <a:pPr marL="342900" indent="-342900" eaLnBrk="1" hangingPunct="1">
              <a:spcBef>
                <a:spcPct val="20000"/>
              </a:spcBef>
              <a:buClr>
                <a:schemeClr val="tx1"/>
              </a:buClr>
              <a:buSzPct val="90000"/>
              <a:buFont typeface="WP Japanese" pitchFamily="2" charset="2"/>
              <a:buNone/>
            </a:pPr>
            <a:endParaRPr lang="en-US" sz="3200">
              <a:effectLst>
                <a:outerShdw blurRad="38100" dist="38100" dir="2700000" algn="tl">
                  <a:srgbClr val="000000"/>
                </a:outerShdw>
              </a:effectLst>
            </a:endParaRPr>
          </a:p>
          <a:p>
            <a:pPr marL="342900" indent="-342900" eaLnBrk="1" hangingPunct="1">
              <a:spcBef>
                <a:spcPct val="20000"/>
              </a:spcBef>
              <a:buClr>
                <a:schemeClr val="tx1"/>
              </a:buClr>
              <a:buSzPct val="90000"/>
              <a:buFont typeface="WP Japanese" pitchFamily="2" charset="2"/>
              <a:buNone/>
            </a:pPr>
            <a:endParaRPr lang="en-US" sz="3200">
              <a:effectLst>
                <a:outerShdw blurRad="38100" dist="38100" dir="2700000" algn="tl">
                  <a:srgbClr val="000000"/>
                </a:outerShdw>
              </a:effectLst>
            </a:endParaRPr>
          </a:p>
          <a:p>
            <a:pPr marL="342900" indent="-342900" eaLnBrk="1" hangingPunct="1">
              <a:spcBef>
                <a:spcPct val="20000"/>
              </a:spcBef>
              <a:buClr>
                <a:schemeClr val="tx1"/>
              </a:buClr>
              <a:buSzPct val="90000"/>
              <a:buFont typeface="WP Japanese" pitchFamily="2" charset="2"/>
              <a:buNone/>
            </a:pPr>
            <a:endParaRPr lang="en-US" sz="3200">
              <a:effectLst>
                <a:outerShdw blurRad="38100" dist="38100" dir="2700000" algn="tl">
                  <a:srgbClr val="000000"/>
                </a:outerShdw>
              </a:effectLst>
            </a:endParaRPr>
          </a:p>
        </p:txBody>
      </p:sp>
      <p:sp>
        <p:nvSpPr>
          <p:cNvPr id="54279" name="AutoShape 7"/>
          <p:cNvSpPr>
            <a:spLocks noChangeArrowheads="1"/>
          </p:cNvSpPr>
          <p:nvPr/>
        </p:nvSpPr>
        <p:spPr bwMode="auto">
          <a:xfrm>
            <a:off x="4067175" y="2349500"/>
            <a:ext cx="1584325" cy="431800"/>
          </a:xfrm>
          <a:prstGeom prst="rightArrow">
            <a:avLst>
              <a:gd name="adj1" fmla="val 50000"/>
              <a:gd name="adj2" fmla="val 91728"/>
            </a:avLst>
          </a:prstGeom>
          <a:solidFill>
            <a:schemeClr val="tx1"/>
          </a:solidFill>
          <a:ln w="9525">
            <a:solidFill>
              <a:schemeClr val="tx1"/>
            </a:solidFill>
            <a:miter lim="800000"/>
            <a:headEnd/>
            <a:tailEnd/>
          </a:ln>
          <a:effectLst/>
        </p:spPr>
        <p:txBody>
          <a:bodyPr wrap="none" anchor="ctr"/>
          <a:lstStyle/>
          <a:p>
            <a:endParaRPr lang="es-ES"/>
          </a:p>
        </p:txBody>
      </p:sp>
      <p:sp>
        <p:nvSpPr>
          <p:cNvPr id="54280" name="AutoShape 8"/>
          <p:cNvSpPr>
            <a:spLocks noChangeArrowheads="1"/>
          </p:cNvSpPr>
          <p:nvPr/>
        </p:nvSpPr>
        <p:spPr bwMode="auto">
          <a:xfrm>
            <a:off x="4211638" y="3502025"/>
            <a:ext cx="1584325" cy="431800"/>
          </a:xfrm>
          <a:prstGeom prst="rightArrow">
            <a:avLst>
              <a:gd name="adj1" fmla="val 50000"/>
              <a:gd name="adj2" fmla="val 91728"/>
            </a:avLst>
          </a:prstGeom>
          <a:solidFill>
            <a:schemeClr val="tx1"/>
          </a:solidFill>
          <a:ln w="9525">
            <a:solidFill>
              <a:schemeClr val="tx1"/>
            </a:solidFill>
            <a:miter lim="800000"/>
            <a:headEnd/>
            <a:tailEnd/>
          </a:ln>
          <a:effectLst/>
        </p:spPr>
        <p:txBody>
          <a:bodyPr wrap="none" anchor="ctr"/>
          <a:lstStyle/>
          <a:p>
            <a:endParaRPr lang="es-ES"/>
          </a:p>
        </p:txBody>
      </p:sp>
      <p:sp>
        <p:nvSpPr>
          <p:cNvPr id="54281" name="AutoShape 9"/>
          <p:cNvSpPr>
            <a:spLocks noChangeArrowheads="1"/>
          </p:cNvSpPr>
          <p:nvPr/>
        </p:nvSpPr>
        <p:spPr bwMode="auto">
          <a:xfrm>
            <a:off x="4211638" y="4724400"/>
            <a:ext cx="1584325" cy="431800"/>
          </a:xfrm>
          <a:prstGeom prst="rightArrow">
            <a:avLst>
              <a:gd name="adj1" fmla="val 50000"/>
              <a:gd name="adj2" fmla="val 91728"/>
            </a:avLst>
          </a:prstGeom>
          <a:solidFill>
            <a:schemeClr val="tx1"/>
          </a:solidFill>
          <a:ln w="9525">
            <a:solidFill>
              <a:schemeClr val="tx1"/>
            </a:solidFill>
            <a:miter lim="800000"/>
            <a:headEnd/>
            <a:tailEnd/>
          </a:ln>
          <a:effectLst/>
        </p:spPr>
        <p:txBody>
          <a:bodyPr wrap="none" anchor="ctr"/>
          <a:lstStyle/>
          <a:p>
            <a:endParaRPr lang="es-ES"/>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54274"/>
                                        </p:tgtEl>
                                        <p:attrNameLst>
                                          <p:attrName>style.visibility</p:attrName>
                                        </p:attrNameLst>
                                      </p:cBhvr>
                                      <p:to>
                                        <p:strVal val="visible"/>
                                      </p:to>
                                    </p:set>
                                    <p:animEffect transition="in" filter="wipe(down)">
                                      <p:cBhvr>
                                        <p:cTn id="7" dur="290">
                                          <p:stCondLst>
                                            <p:cond delay="0"/>
                                          </p:stCondLst>
                                        </p:cTn>
                                        <p:tgtEl>
                                          <p:spTgt spid="54274"/>
                                        </p:tgtEl>
                                      </p:cBhvr>
                                    </p:animEffect>
                                    <p:anim calcmode="lin" valueType="num">
                                      <p:cBhvr>
                                        <p:cTn id="8" dur="911" tmFilter="0,0; 0.14,0.36; 0.43,0.73; 0.71,0.91; 1.0,1.0">
                                          <p:stCondLst>
                                            <p:cond delay="0"/>
                                          </p:stCondLst>
                                        </p:cTn>
                                        <p:tgtEl>
                                          <p:spTgt spid="54274"/>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54274"/>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54274"/>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54274"/>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54274"/>
                                        </p:tgtEl>
                                        <p:attrNameLst>
                                          <p:attrName>ppt_y</p:attrName>
                                        </p:attrNameLst>
                                      </p:cBhvr>
                                      <p:tavLst>
                                        <p:tav tm="0" fmla="#ppt_y-sin(pi*$)/81">
                                          <p:val>
                                            <p:fltVal val="0"/>
                                          </p:val>
                                        </p:tav>
                                        <p:tav tm="100000">
                                          <p:val>
                                            <p:fltVal val="1"/>
                                          </p:val>
                                        </p:tav>
                                      </p:tavLst>
                                    </p:anim>
                                    <p:animScale>
                                      <p:cBhvr>
                                        <p:cTn id="13" dur="13">
                                          <p:stCondLst>
                                            <p:cond delay="325"/>
                                          </p:stCondLst>
                                        </p:cTn>
                                        <p:tgtEl>
                                          <p:spTgt spid="54274"/>
                                        </p:tgtEl>
                                      </p:cBhvr>
                                      <p:to x="100000" y="60000"/>
                                    </p:animScale>
                                    <p:animScale>
                                      <p:cBhvr>
                                        <p:cTn id="14" dur="83" decel="50000">
                                          <p:stCondLst>
                                            <p:cond delay="338"/>
                                          </p:stCondLst>
                                        </p:cTn>
                                        <p:tgtEl>
                                          <p:spTgt spid="54274"/>
                                        </p:tgtEl>
                                      </p:cBhvr>
                                      <p:to x="100000" y="100000"/>
                                    </p:animScale>
                                    <p:animScale>
                                      <p:cBhvr>
                                        <p:cTn id="15" dur="13">
                                          <p:stCondLst>
                                            <p:cond delay="656"/>
                                          </p:stCondLst>
                                        </p:cTn>
                                        <p:tgtEl>
                                          <p:spTgt spid="54274"/>
                                        </p:tgtEl>
                                      </p:cBhvr>
                                      <p:to x="100000" y="80000"/>
                                    </p:animScale>
                                    <p:animScale>
                                      <p:cBhvr>
                                        <p:cTn id="16" dur="83" decel="50000">
                                          <p:stCondLst>
                                            <p:cond delay="669"/>
                                          </p:stCondLst>
                                        </p:cTn>
                                        <p:tgtEl>
                                          <p:spTgt spid="54274"/>
                                        </p:tgtEl>
                                      </p:cBhvr>
                                      <p:to x="100000" y="100000"/>
                                    </p:animScale>
                                    <p:animScale>
                                      <p:cBhvr>
                                        <p:cTn id="17" dur="13">
                                          <p:stCondLst>
                                            <p:cond delay="821"/>
                                          </p:stCondLst>
                                        </p:cTn>
                                        <p:tgtEl>
                                          <p:spTgt spid="54274"/>
                                        </p:tgtEl>
                                      </p:cBhvr>
                                      <p:to x="100000" y="90000"/>
                                    </p:animScale>
                                    <p:animScale>
                                      <p:cBhvr>
                                        <p:cTn id="18" dur="83" decel="50000">
                                          <p:stCondLst>
                                            <p:cond delay="834"/>
                                          </p:stCondLst>
                                        </p:cTn>
                                        <p:tgtEl>
                                          <p:spTgt spid="54274"/>
                                        </p:tgtEl>
                                      </p:cBhvr>
                                      <p:to x="100000" y="100000"/>
                                    </p:animScale>
                                    <p:animScale>
                                      <p:cBhvr>
                                        <p:cTn id="19" dur="13">
                                          <p:stCondLst>
                                            <p:cond delay="904"/>
                                          </p:stCondLst>
                                        </p:cTn>
                                        <p:tgtEl>
                                          <p:spTgt spid="54274"/>
                                        </p:tgtEl>
                                      </p:cBhvr>
                                      <p:to x="100000" y="95000"/>
                                    </p:animScale>
                                    <p:animScale>
                                      <p:cBhvr>
                                        <p:cTn id="20" dur="83" decel="50000">
                                          <p:stCondLst>
                                            <p:cond delay="917"/>
                                          </p:stCondLst>
                                        </p:cTn>
                                        <p:tgtEl>
                                          <p:spTgt spid="54274"/>
                                        </p:tgtEl>
                                      </p:cBhvr>
                                      <p:to x="100000" y="100000"/>
                                    </p:animScale>
                                  </p:childTnLst>
                                </p:cTn>
                              </p:par>
                            </p:childTnLst>
                          </p:cTn>
                        </p:par>
                        <p:par>
                          <p:cTn id="21" fill="hold">
                            <p:stCondLst>
                              <p:cond delay="1000"/>
                            </p:stCondLst>
                            <p:childTnLst>
                              <p:par>
                                <p:cTn id="22" presetID="39" presetClass="entr" presetSubtype="0" accel="100000" fill="hold" grpId="0" nodeType="afterEffect">
                                  <p:stCondLst>
                                    <p:cond delay="0"/>
                                  </p:stCondLst>
                                  <p:childTnLst>
                                    <p:set>
                                      <p:cBhvr>
                                        <p:cTn id="23" dur="1" fill="hold">
                                          <p:stCondLst>
                                            <p:cond delay="0"/>
                                          </p:stCondLst>
                                        </p:cTn>
                                        <p:tgtEl>
                                          <p:spTgt spid="54277">
                                            <p:txEl>
                                              <p:pRg st="0" end="0"/>
                                            </p:txEl>
                                          </p:spTgt>
                                        </p:tgtEl>
                                        <p:attrNameLst>
                                          <p:attrName>style.visibility</p:attrName>
                                        </p:attrNameLst>
                                      </p:cBhvr>
                                      <p:to>
                                        <p:strVal val="visible"/>
                                      </p:to>
                                    </p:set>
                                    <p:anim calcmode="lin" valueType="num">
                                      <p:cBhvr>
                                        <p:cTn id="24" dur="500" fill="hold"/>
                                        <p:tgtEl>
                                          <p:spTgt spid="5427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5" dur="500" fill="hold"/>
                                        <p:tgtEl>
                                          <p:spTgt spid="5427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6" dur="500" fill="hold"/>
                                        <p:tgtEl>
                                          <p:spTgt spid="5427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7" dur="500" fill="hold"/>
                                        <p:tgtEl>
                                          <p:spTgt spid="54277">
                                            <p:txEl>
                                              <p:pRg st="0" end="0"/>
                                            </p:txEl>
                                          </p:spTgt>
                                        </p:tgtEl>
                                        <p:attrNameLst>
                                          <p:attrName>ppt_y</p:attrName>
                                        </p:attrNameLst>
                                      </p:cBhvr>
                                      <p:tavLst>
                                        <p:tav tm="0">
                                          <p:val>
                                            <p:strVal val="#ppt_y"/>
                                          </p:val>
                                        </p:tav>
                                        <p:tav tm="100000">
                                          <p:val>
                                            <p:strVal val="#ppt_y"/>
                                          </p:val>
                                        </p:tav>
                                      </p:tavLst>
                                    </p:anim>
                                  </p:childTnLst>
                                </p:cTn>
                              </p:par>
                            </p:childTnLst>
                          </p:cTn>
                        </p:par>
                        <p:par>
                          <p:cTn id="28" fill="hold">
                            <p:stCondLst>
                              <p:cond delay="1500"/>
                            </p:stCondLst>
                            <p:childTnLst>
                              <p:par>
                                <p:cTn id="29" presetID="39" presetClass="entr" presetSubtype="0" accel="100000" fill="hold" grpId="0" nodeType="afterEffect">
                                  <p:stCondLst>
                                    <p:cond delay="0"/>
                                  </p:stCondLst>
                                  <p:childTnLst>
                                    <p:set>
                                      <p:cBhvr>
                                        <p:cTn id="30" dur="1" fill="hold">
                                          <p:stCondLst>
                                            <p:cond delay="0"/>
                                          </p:stCondLst>
                                        </p:cTn>
                                        <p:tgtEl>
                                          <p:spTgt spid="54279"/>
                                        </p:tgtEl>
                                        <p:attrNameLst>
                                          <p:attrName>style.visibility</p:attrName>
                                        </p:attrNameLst>
                                      </p:cBhvr>
                                      <p:to>
                                        <p:strVal val="visible"/>
                                      </p:to>
                                    </p:set>
                                    <p:anim calcmode="lin" valueType="num">
                                      <p:cBhvr>
                                        <p:cTn id="31" dur="500" fill="hold"/>
                                        <p:tgtEl>
                                          <p:spTgt spid="54279"/>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54279"/>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54279"/>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54279"/>
                                        </p:tgtEl>
                                        <p:attrNameLst>
                                          <p:attrName>ppt_y</p:attrName>
                                        </p:attrNameLst>
                                      </p:cBhvr>
                                      <p:tavLst>
                                        <p:tav tm="0">
                                          <p:val>
                                            <p:strVal val="#ppt_y"/>
                                          </p:val>
                                        </p:tav>
                                        <p:tav tm="100000">
                                          <p:val>
                                            <p:strVal val="#ppt_y"/>
                                          </p:val>
                                        </p:tav>
                                      </p:tavLst>
                                    </p:anim>
                                  </p:childTnLst>
                                </p:cTn>
                              </p:par>
                            </p:childTnLst>
                          </p:cTn>
                        </p:par>
                        <p:par>
                          <p:cTn id="35" fill="hold">
                            <p:stCondLst>
                              <p:cond delay="2000"/>
                            </p:stCondLst>
                            <p:childTnLst>
                              <p:par>
                                <p:cTn id="36" presetID="39" presetClass="entr" presetSubtype="0" accel="100000" fill="hold" grpId="0" nodeType="afterEffect">
                                  <p:stCondLst>
                                    <p:cond delay="0"/>
                                  </p:stCondLst>
                                  <p:childTnLst>
                                    <p:set>
                                      <p:cBhvr>
                                        <p:cTn id="37" dur="1" fill="hold">
                                          <p:stCondLst>
                                            <p:cond delay="0"/>
                                          </p:stCondLst>
                                        </p:cTn>
                                        <p:tgtEl>
                                          <p:spTgt spid="54277">
                                            <p:txEl>
                                              <p:pRg st="2" end="2"/>
                                            </p:txEl>
                                          </p:spTgt>
                                        </p:tgtEl>
                                        <p:attrNameLst>
                                          <p:attrName>style.visibility</p:attrName>
                                        </p:attrNameLst>
                                      </p:cBhvr>
                                      <p:to>
                                        <p:strVal val="visible"/>
                                      </p:to>
                                    </p:set>
                                    <p:anim calcmode="lin" valueType="num">
                                      <p:cBhvr>
                                        <p:cTn id="38" dur="500" fill="hold"/>
                                        <p:tgtEl>
                                          <p:spTgt spid="54277">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54277">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54277">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54277">
                                            <p:txEl>
                                              <p:pRg st="2" end="2"/>
                                            </p:txEl>
                                          </p:spTgt>
                                        </p:tgtEl>
                                        <p:attrNameLst>
                                          <p:attrName>ppt_y</p:attrName>
                                        </p:attrNameLst>
                                      </p:cBhvr>
                                      <p:tavLst>
                                        <p:tav tm="0">
                                          <p:val>
                                            <p:strVal val="#ppt_y"/>
                                          </p:val>
                                        </p:tav>
                                        <p:tav tm="100000">
                                          <p:val>
                                            <p:strVal val="#ppt_y"/>
                                          </p:val>
                                        </p:tav>
                                      </p:tavLst>
                                    </p:anim>
                                  </p:childTnLst>
                                </p:cTn>
                              </p:par>
                            </p:childTnLst>
                          </p:cTn>
                        </p:par>
                        <p:par>
                          <p:cTn id="42" fill="hold">
                            <p:stCondLst>
                              <p:cond delay="2500"/>
                            </p:stCondLst>
                            <p:childTnLst>
                              <p:par>
                                <p:cTn id="43" presetID="39" presetClass="entr" presetSubtype="0" accel="100000" fill="hold" grpId="0" nodeType="afterEffect">
                                  <p:stCondLst>
                                    <p:cond delay="0"/>
                                  </p:stCondLst>
                                  <p:childTnLst>
                                    <p:set>
                                      <p:cBhvr>
                                        <p:cTn id="44" dur="1" fill="hold">
                                          <p:stCondLst>
                                            <p:cond delay="0"/>
                                          </p:stCondLst>
                                        </p:cTn>
                                        <p:tgtEl>
                                          <p:spTgt spid="54280"/>
                                        </p:tgtEl>
                                        <p:attrNameLst>
                                          <p:attrName>style.visibility</p:attrName>
                                        </p:attrNameLst>
                                      </p:cBhvr>
                                      <p:to>
                                        <p:strVal val="visible"/>
                                      </p:to>
                                    </p:set>
                                    <p:anim calcmode="lin" valueType="num">
                                      <p:cBhvr>
                                        <p:cTn id="45" dur="500" fill="hold"/>
                                        <p:tgtEl>
                                          <p:spTgt spid="54280"/>
                                        </p:tgtEl>
                                        <p:attrNameLst>
                                          <p:attrName>ppt_h</p:attrName>
                                        </p:attrNameLst>
                                      </p:cBhvr>
                                      <p:tavLst>
                                        <p:tav tm="0">
                                          <p:val>
                                            <p:strVal val="#ppt_h/20"/>
                                          </p:val>
                                        </p:tav>
                                        <p:tav tm="50000">
                                          <p:val>
                                            <p:strVal val="#ppt_h/20"/>
                                          </p:val>
                                        </p:tav>
                                        <p:tav tm="100000">
                                          <p:val>
                                            <p:strVal val="#ppt_h"/>
                                          </p:val>
                                        </p:tav>
                                      </p:tavLst>
                                    </p:anim>
                                    <p:anim calcmode="lin" valueType="num">
                                      <p:cBhvr>
                                        <p:cTn id="46" dur="500" fill="hold"/>
                                        <p:tgtEl>
                                          <p:spTgt spid="54280"/>
                                        </p:tgtEl>
                                        <p:attrNameLst>
                                          <p:attrName>ppt_w</p:attrName>
                                        </p:attrNameLst>
                                      </p:cBhvr>
                                      <p:tavLst>
                                        <p:tav tm="0">
                                          <p:val>
                                            <p:strVal val="#ppt_w+.3"/>
                                          </p:val>
                                        </p:tav>
                                        <p:tav tm="50000">
                                          <p:val>
                                            <p:strVal val="#ppt_w+.3"/>
                                          </p:val>
                                        </p:tav>
                                        <p:tav tm="100000">
                                          <p:val>
                                            <p:strVal val="#ppt_w"/>
                                          </p:val>
                                        </p:tav>
                                      </p:tavLst>
                                    </p:anim>
                                    <p:anim calcmode="lin" valueType="num">
                                      <p:cBhvr>
                                        <p:cTn id="47" dur="500" fill="hold"/>
                                        <p:tgtEl>
                                          <p:spTgt spid="54280"/>
                                        </p:tgtEl>
                                        <p:attrNameLst>
                                          <p:attrName>ppt_x</p:attrName>
                                        </p:attrNameLst>
                                      </p:cBhvr>
                                      <p:tavLst>
                                        <p:tav tm="0">
                                          <p:val>
                                            <p:strVal val="#ppt_x-.3"/>
                                          </p:val>
                                        </p:tav>
                                        <p:tav tm="50000">
                                          <p:val>
                                            <p:strVal val="#ppt_x"/>
                                          </p:val>
                                        </p:tav>
                                        <p:tav tm="100000">
                                          <p:val>
                                            <p:strVal val="#ppt_x"/>
                                          </p:val>
                                        </p:tav>
                                      </p:tavLst>
                                    </p:anim>
                                    <p:anim calcmode="lin" valueType="num">
                                      <p:cBhvr>
                                        <p:cTn id="48" dur="500" fill="hold"/>
                                        <p:tgtEl>
                                          <p:spTgt spid="54280"/>
                                        </p:tgtEl>
                                        <p:attrNameLst>
                                          <p:attrName>ppt_y</p:attrName>
                                        </p:attrNameLst>
                                      </p:cBhvr>
                                      <p:tavLst>
                                        <p:tav tm="0">
                                          <p:val>
                                            <p:strVal val="#ppt_y"/>
                                          </p:val>
                                        </p:tav>
                                        <p:tav tm="100000">
                                          <p:val>
                                            <p:strVal val="#ppt_y"/>
                                          </p:val>
                                        </p:tav>
                                      </p:tavLst>
                                    </p:anim>
                                  </p:childTnLst>
                                </p:cTn>
                              </p:par>
                            </p:childTnLst>
                          </p:cTn>
                        </p:par>
                        <p:par>
                          <p:cTn id="49" fill="hold">
                            <p:stCondLst>
                              <p:cond delay="3000"/>
                            </p:stCondLst>
                            <p:childTnLst>
                              <p:par>
                                <p:cTn id="50" presetID="39" presetClass="entr" presetSubtype="0" accel="100000" fill="hold" grpId="0" nodeType="afterEffect">
                                  <p:stCondLst>
                                    <p:cond delay="0"/>
                                  </p:stCondLst>
                                  <p:childTnLst>
                                    <p:set>
                                      <p:cBhvr>
                                        <p:cTn id="51" dur="1" fill="hold">
                                          <p:stCondLst>
                                            <p:cond delay="0"/>
                                          </p:stCondLst>
                                        </p:cTn>
                                        <p:tgtEl>
                                          <p:spTgt spid="54277">
                                            <p:txEl>
                                              <p:pRg st="4" end="4"/>
                                            </p:txEl>
                                          </p:spTgt>
                                        </p:tgtEl>
                                        <p:attrNameLst>
                                          <p:attrName>style.visibility</p:attrName>
                                        </p:attrNameLst>
                                      </p:cBhvr>
                                      <p:to>
                                        <p:strVal val="visible"/>
                                      </p:to>
                                    </p:set>
                                    <p:anim calcmode="lin" valueType="num">
                                      <p:cBhvr>
                                        <p:cTn id="52" dur="500" fill="hold"/>
                                        <p:tgtEl>
                                          <p:spTgt spid="54277">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3" dur="500" fill="hold"/>
                                        <p:tgtEl>
                                          <p:spTgt spid="54277">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4" dur="500" fill="hold"/>
                                        <p:tgtEl>
                                          <p:spTgt spid="54277">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5" dur="500" fill="hold"/>
                                        <p:tgtEl>
                                          <p:spTgt spid="54277">
                                            <p:txEl>
                                              <p:pRg st="4" end="4"/>
                                            </p:txEl>
                                          </p:spTgt>
                                        </p:tgtEl>
                                        <p:attrNameLst>
                                          <p:attrName>ppt_y</p:attrName>
                                        </p:attrNameLst>
                                      </p:cBhvr>
                                      <p:tavLst>
                                        <p:tav tm="0">
                                          <p:val>
                                            <p:strVal val="#ppt_y"/>
                                          </p:val>
                                        </p:tav>
                                        <p:tav tm="100000">
                                          <p:val>
                                            <p:strVal val="#ppt_y"/>
                                          </p:val>
                                        </p:tav>
                                      </p:tavLst>
                                    </p:anim>
                                  </p:childTnLst>
                                </p:cTn>
                              </p:par>
                            </p:childTnLst>
                          </p:cTn>
                        </p:par>
                        <p:par>
                          <p:cTn id="56" fill="hold">
                            <p:stCondLst>
                              <p:cond delay="3500"/>
                            </p:stCondLst>
                            <p:childTnLst>
                              <p:par>
                                <p:cTn id="57" presetID="39" presetClass="entr" presetSubtype="0" accel="100000" fill="hold" grpId="0" nodeType="afterEffect">
                                  <p:stCondLst>
                                    <p:cond delay="0"/>
                                  </p:stCondLst>
                                  <p:childTnLst>
                                    <p:set>
                                      <p:cBhvr>
                                        <p:cTn id="58" dur="1" fill="hold">
                                          <p:stCondLst>
                                            <p:cond delay="0"/>
                                          </p:stCondLst>
                                        </p:cTn>
                                        <p:tgtEl>
                                          <p:spTgt spid="54281"/>
                                        </p:tgtEl>
                                        <p:attrNameLst>
                                          <p:attrName>style.visibility</p:attrName>
                                        </p:attrNameLst>
                                      </p:cBhvr>
                                      <p:to>
                                        <p:strVal val="visible"/>
                                      </p:to>
                                    </p:set>
                                    <p:anim calcmode="lin" valueType="num">
                                      <p:cBhvr>
                                        <p:cTn id="59" dur="500" fill="hold"/>
                                        <p:tgtEl>
                                          <p:spTgt spid="54281"/>
                                        </p:tgtEl>
                                        <p:attrNameLst>
                                          <p:attrName>ppt_h</p:attrName>
                                        </p:attrNameLst>
                                      </p:cBhvr>
                                      <p:tavLst>
                                        <p:tav tm="0">
                                          <p:val>
                                            <p:strVal val="#ppt_h/20"/>
                                          </p:val>
                                        </p:tav>
                                        <p:tav tm="50000">
                                          <p:val>
                                            <p:strVal val="#ppt_h/20"/>
                                          </p:val>
                                        </p:tav>
                                        <p:tav tm="100000">
                                          <p:val>
                                            <p:strVal val="#ppt_h"/>
                                          </p:val>
                                        </p:tav>
                                      </p:tavLst>
                                    </p:anim>
                                    <p:anim calcmode="lin" valueType="num">
                                      <p:cBhvr>
                                        <p:cTn id="60" dur="500" fill="hold"/>
                                        <p:tgtEl>
                                          <p:spTgt spid="54281"/>
                                        </p:tgtEl>
                                        <p:attrNameLst>
                                          <p:attrName>ppt_w</p:attrName>
                                        </p:attrNameLst>
                                      </p:cBhvr>
                                      <p:tavLst>
                                        <p:tav tm="0">
                                          <p:val>
                                            <p:strVal val="#ppt_w+.3"/>
                                          </p:val>
                                        </p:tav>
                                        <p:tav tm="50000">
                                          <p:val>
                                            <p:strVal val="#ppt_w+.3"/>
                                          </p:val>
                                        </p:tav>
                                        <p:tav tm="100000">
                                          <p:val>
                                            <p:strVal val="#ppt_w"/>
                                          </p:val>
                                        </p:tav>
                                      </p:tavLst>
                                    </p:anim>
                                    <p:anim calcmode="lin" valueType="num">
                                      <p:cBhvr>
                                        <p:cTn id="61" dur="500" fill="hold"/>
                                        <p:tgtEl>
                                          <p:spTgt spid="54281"/>
                                        </p:tgtEl>
                                        <p:attrNameLst>
                                          <p:attrName>ppt_x</p:attrName>
                                        </p:attrNameLst>
                                      </p:cBhvr>
                                      <p:tavLst>
                                        <p:tav tm="0">
                                          <p:val>
                                            <p:strVal val="#ppt_x-.3"/>
                                          </p:val>
                                        </p:tav>
                                        <p:tav tm="50000">
                                          <p:val>
                                            <p:strVal val="#ppt_x"/>
                                          </p:val>
                                        </p:tav>
                                        <p:tav tm="100000">
                                          <p:val>
                                            <p:strVal val="#ppt_x"/>
                                          </p:val>
                                        </p:tav>
                                      </p:tavLst>
                                    </p:anim>
                                    <p:anim calcmode="lin" valueType="num">
                                      <p:cBhvr>
                                        <p:cTn id="62" dur="500" fill="hold"/>
                                        <p:tgtEl>
                                          <p:spTgt spid="542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7" grpId="0" uiExpand="1" build="p"/>
      <p:bldP spid="54279" grpId="0" animBg="1"/>
      <p:bldP spid="54280" grpId="0" animBg="1"/>
      <p:bldP spid="5428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s-ES" sz="3000"/>
              <a:t>ANALISIS DE LAS PREGUNTAS CON OPCIONES MULTIPLES TIPO LIKERT.</a:t>
            </a:r>
            <a:endParaRPr lang="en-US" sz="3000"/>
          </a:p>
        </p:txBody>
      </p:sp>
      <p:sp>
        <p:nvSpPr>
          <p:cNvPr id="56325" name="Rectangle 5"/>
          <p:cNvSpPr>
            <a:spLocks noChangeArrowheads="1"/>
          </p:cNvSpPr>
          <p:nvPr>
            <p:ph type="body" idx="1"/>
          </p:nvPr>
        </p:nvSpPr>
        <p:spPr>
          <a:noFill/>
          <a:ln/>
        </p:spPr>
        <p:txBody>
          <a:bodyPr/>
          <a:lstStyle/>
          <a:p>
            <a:pPr>
              <a:buClr>
                <a:schemeClr val="tx1"/>
              </a:buClr>
              <a:buSzPct val="90000"/>
              <a:buFont typeface="WP Japanese" pitchFamily="2" charset="2"/>
              <a:buChar char="8"/>
            </a:pPr>
            <a:r>
              <a:rPr lang="en-US" sz="2800"/>
              <a:t>(6)  T. de entrega			</a:t>
            </a:r>
            <a:r>
              <a:rPr lang="es-ES" sz="2800" b="1"/>
              <a:t>2.875</a:t>
            </a:r>
            <a:r>
              <a:rPr lang="en-US" sz="2800"/>
              <a:t>  </a:t>
            </a:r>
          </a:p>
          <a:p>
            <a:pPr>
              <a:buClr>
                <a:schemeClr val="tx1"/>
              </a:buClr>
              <a:buSzPct val="90000"/>
              <a:buFont typeface="WP Japanese" pitchFamily="2" charset="2"/>
              <a:buNone/>
            </a:pPr>
            <a:r>
              <a:rPr lang="en-US" sz="2800"/>
              <a:t>	</a:t>
            </a:r>
          </a:p>
          <a:p>
            <a:pPr>
              <a:buClr>
                <a:schemeClr val="tx1"/>
              </a:buClr>
              <a:buSzPct val="90000"/>
              <a:buFont typeface="WP Japanese" pitchFamily="2" charset="2"/>
              <a:buChar char="8"/>
            </a:pPr>
            <a:r>
              <a:rPr lang="en-US" sz="2800"/>
              <a:t>(7)  Trato recibido			</a:t>
            </a:r>
            <a:r>
              <a:rPr lang="es-ES" sz="2800" b="1"/>
              <a:t>3,212</a:t>
            </a:r>
            <a:r>
              <a:rPr lang="en-US" sz="2800"/>
              <a:t> </a:t>
            </a:r>
          </a:p>
          <a:p>
            <a:pPr>
              <a:buClr>
                <a:schemeClr val="tx1"/>
              </a:buClr>
              <a:buSzPct val="90000"/>
              <a:buFont typeface="WP Japanese" pitchFamily="2" charset="2"/>
              <a:buNone/>
            </a:pPr>
            <a:endParaRPr lang="en-US" sz="2800"/>
          </a:p>
          <a:p>
            <a:pPr>
              <a:buClr>
                <a:schemeClr val="tx1"/>
              </a:buClr>
              <a:buSzPct val="90000"/>
              <a:buFont typeface="WP Japanese" pitchFamily="2" charset="2"/>
              <a:buChar char="8"/>
            </a:pPr>
            <a:r>
              <a:rPr lang="en-US" sz="2800"/>
              <a:t>(8)  Conformidad  			</a:t>
            </a:r>
            <a:r>
              <a:rPr lang="es-ES" sz="2800" b="1"/>
              <a:t>2,954</a:t>
            </a:r>
            <a:r>
              <a:rPr lang="en-US" sz="2800"/>
              <a:t> </a:t>
            </a:r>
          </a:p>
          <a:p>
            <a:pPr>
              <a:buClr>
                <a:schemeClr val="tx1"/>
              </a:buClr>
              <a:buSzPct val="90000"/>
              <a:buFont typeface="WP Japanese" pitchFamily="2" charset="2"/>
              <a:buChar char="8"/>
            </a:pPr>
            <a:endParaRPr lang="en-US" sz="2800"/>
          </a:p>
          <a:p>
            <a:pPr>
              <a:buClr>
                <a:schemeClr val="tx1"/>
              </a:buClr>
              <a:buSzPct val="90000"/>
              <a:buFont typeface="WP Japanese" pitchFamily="2" charset="2"/>
              <a:buChar char="8"/>
            </a:pPr>
            <a:r>
              <a:rPr lang="en-US" sz="2800"/>
              <a:t>(9)  Necesidad de 		</a:t>
            </a:r>
          </a:p>
          <a:p>
            <a:pPr>
              <a:buClr>
                <a:schemeClr val="tx1"/>
              </a:buClr>
              <a:buSzPct val="90000"/>
              <a:buFont typeface="WP Japanese" pitchFamily="2" charset="2"/>
              <a:buNone/>
            </a:pPr>
            <a:r>
              <a:rPr lang="en-US" sz="2800"/>
              <a:t>		 cambios				</a:t>
            </a:r>
            <a:r>
              <a:rPr lang="es-ES" sz="2800" b="1"/>
              <a:t>4,119</a:t>
            </a:r>
            <a:r>
              <a:rPr lang="es-ES" sz="2800"/>
              <a:t> </a:t>
            </a:r>
            <a:endParaRPr lang="en-US" sz="2800"/>
          </a:p>
          <a:p>
            <a:pPr>
              <a:buClr>
                <a:schemeClr val="tx1"/>
              </a:buClr>
              <a:buSzPct val="90000"/>
              <a:buFont typeface="WP Japanese" pitchFamily="2" charset="2"/>
              <a:buNone/>
            </a:pPr>
            <a:endParaRPr lang="en-US" sz="2800"/>
          </a:p>
          <a:p>
            <a:pPr>
              <a:buClr>
                <a:schemeClr val="tx1"/>
              </a:buClr>
              <a:buSzPct val="90000"/>
              <a:buFont typeface="WP Japanese" pitchFamily="2" charset="2"/>
              <a:buNone/>
            </a:pPr>
            <a:endParaRPr lang="en-US" sz="2800"/>
          </a:p>
          <a:p>
            <a:pPr>
              <a:buClr>
                <a:schemeClr val="tx1"/>
              </a:buClr>
              <a:buSzPct val="90000"/>
              <a:buFont typeface="WP Japanese" pitchFamily="2" charset="2"/>
              <a:buNone/>
            </a:pPr>
            <a:endParaRPr lang="en-US" sz="2800"/>
          </a:p>
        </p:txBody>
      </p:sp>
      <p:sp>
        <p:nvSpPr>
          <p:cNvPr id="56326" name="AutoShape 6"/>
          <p:cNvSpPr>
            <a:spLocks noChangeArrowheads="1"/>
          </p:cNvSpPr>
          <p:nvPr/>
        </p:nvSpPr>
        <p:spPr bwMode="auto">
          <a:xfrm>
            <a:off x="4859338" y="1989138"/>
            <a:ext cx="1584325" cy="431800"/>
          </a:xfrm>
          <a:prstGeom prst="rightArrow">
            <a:avLst>
              <a:gd name="adj1" fmla="val 50000"/>
              <a:gd name="adj2" fmla="val 91728"/>
            </a:avLst>
          </a:prstGeom>
          <a:solidFill>
            <a:schemeClr val="tx1"/>
          </a:solidFill>
          <a:ln w="9525">
            <a:solidFill>
              <a:schemeClr val="tx1"/>
            </a:solidFill>
            <a:miter lim="800000"/>
            <a:headEnd/>
            <a:tailEnd/>
          </a:ln>
          <a:effectLst/>
        </p:spPr>
        <p:txBody>
          <a:bodyPr wrap="none" anchor="ctr"/>
          <a:lstStyle/>
          <a:p>
            <a:pPr algn="ctr"/>
            <a:endParaRPr lang="es-EC"/>
          </a:p>
        </p:txBody>
      </p:sp>
      <p:sp>
        <p:nvSpPr>
          <p:cNvPr id="56327" name="AutoShape 7"/>
          <p:cNvSpPr>
            <a:spLocks noChangeArrowheads="1"/>
          </p:cNvSpPr>
          <p:nvPr/>
        </p:nvSpPr>
        <p:spPr bwMode="auto">
          <a:xfrm>
            <a:off x="4932363" y="3068638"/>
            <a:ext cx="1584325" cy="431800"/>
          </a:xfrm>
          <a:prstGeom prst="rightArrow">
            <a:avLst>
              <a:gd name="adj1" fmla="val 50000"/>
              <a:gd name="adj2" fmla="val 91728"/>
            </a:avLst>
          </a:prstGeom>
          <a:solidFill>
            <a:schemeClr val="tx1"/>
          </a:solidFill>
          <a:ln w="9525">
            <a:solidFill>
              <a:schemeClr val="tx1"/>
            </a:solidFill>
            <a:miter lim="800000"/>
            <a:headEnd/>
            <a:tailEnd/>
          </a:ln>
          <a:effectLst/>
        </p:spPr>
        <p:txBody>
          <a:bodyPr wrap="none" anchor="ctr"/>
          <a:lstStyle/>
          <a:p>
            <a:pPr algn="ctr"/>
            <a:endParaRPr lang="es-EC"/>
          </a:p>
        </p:txBody>
      </p:sp>
      <p:sp>
        <p:nvSpPr>
          <p:cNvPr id="56328" name="AutoShape 8"/>
          <p:cNvSpPr>
            <a:spLocks noChangeArrowheads="1"/>
          </p:cNvSpPr>
          <p:nvPr/>
        </p:nvSpPr>
        <p:spPr bwMode="auto">
          <a:xfrm>
            <a:off x="4932363" y="4076700"/>
            <a:ext cx="1584325" cy="431800"/>
          </a:xfrm>
          <a:prstGeom prst="rightArrow">
            <a:avLst>
              <a:gd name="adj1" fmla="val 50000"/>
              <a:gd name="adj2" fmla="val 91728"/>
            </a:avLst>
          </a:prstGeom>
          <a:solidFill>
            <a:schemeClr val="tx1"/>
          </a:solidFill>
          <a:ln w="9525">
            <a:solidFill>
              <a:schemeClr val="tx1"/>
            </a:solidFill>
            <a:miter lim="800000"/>
            <a:headEnd/>
            <a:tailEnd/>
          </a:ln>
          <a:effectLst/>
        </p:spPr>
        <p:txBody>
          <a:bodyPr wrap="none" anchor="ctr"/>
          <a:lstStyle/>
          <a:p>
            <a:pPr algn="ctr"/>
            <a:endParaRPr lang="es-EC"/>
          </a:p>
        </p:txBody>
      </p:sp>
      <p:sp>
        <p:nvSpPr>
          <p:cNvPr id="56329" name="AutoShape 9"/>
          <p:cNvSpPr>
            <a:spLocks noChangeArrowheads="1"/>
          </p:cNvSpPr>
          <p:nvPr/>
        </p:nvSpPr>
        <p:spPr bwMode="auto">
          <a:xfrm>
            <a:off x="4932363" y="5589588"/>
            <a:ext cx="1584325" cy="431800"/>
          </a:xfrm>
          <a:prstGeom prst="rightArrow">
            <a:avLst>
              <a:gd name="adj1" fmla="val 50000"/>
              <a:gd name="adj2" fmla="val 91728"/>
            </a:avLst>
          </a:prstGeom>
          <a:solidFill>
            <a:schemeClr val="tx1"/>
          </a:solidFill>
          <a:ln w="9525">
            <a:solidFill>
              <a:schemeClr val="tx1"/>
            </a:solidFill>
            <a:miter lim="800000"/>
            <a:headEnd/>
            <a:tailEnd/>
          </a:ln>
          <a:effectLst/>
        </p:spPr>
        <p:txBody>
          <a:bodyPr wrap="none" anchor="ctr"/>
          <a:lstStyle/>
          <a:p>
            <a:pPr algn="ctr"/>
            <a:endParaRPr lang="es-EC"/>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56322"/>
                                        </p:tgtEl>
                                        <p:attrNameLst>
                                          <p:attrName>style.visibility</p:attrName>
                                        </p:attrNameLst>
                                      </p:cBhvr>
                                      <p:to>
                                        <p:strVal val="visible"/>
                                      </p:to>
                                    </p:set>
                                    <p:anim calcmode="lin" valueType="num">
                                      <p:cBhvr>
                                        <p:cTn id="7" dur="500" fill="hold"/>
                                        <p:tgtEl>
                                          <p:spTgt spid="5632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632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632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6322"/>
                                        </p:tgtEl>
                                        <p:attrNameLst>
                                          <p:attrName>ppt_y</p:attrName>
                                        </p:attrNameLst>
                                      </p:cBhvr>
                                      <p:tavLst>
                                        <p:tav tm="0">
                                          <p:val>
                                            <p:strVal val="#ppt_y"/>
                                          </p:val>
                                        </p:tav>
                                        <p:tav tm="100000">
                                          <p:val>
                                            <p:strVal val="#ppt_y"/>
                                          </p:val>
                                        </p:tav>
                                      </p:tavLst>
                                    </p:anim>
                                  </p:childTnLst>
                                </p:cTn>
                              </p:par>
                            </p:childTnLst>
                          </p:cTn>
                        </p:par>
                        <p:par>
                          <p:cTn id="11" fill="hold">
                            <p:stCondLst>
                              <p:cond delay="500"/>
                            </p:stCondLst>
                            <p:childTnLst>
                              <p:par>
                                <p:cTn id="12" presetID="39" presetClass="entr" presetSubtype="0" accel="100000" fill="hold" grpId="0" nodeType="afterEffect">
                                  <p:stCondLst>
                                    <p:cond delay="0"/>
                                  </p:stCondLst>
                                  <p:childTnLst>
                                    <p:set>
                                      <p:cBhvr>
                                        <p:cTn id="13" dur="1" fill="hold">
                                          <p:stCondLst>
                                            <p:cond delay="0"/>
                                          </p:stCondLst>
                                        </p:cTn>
                                        <p:tgtEl>
                                          <p:spTgt spid="56325">
                                            <p:txEl>
                                              <p:pRg st="0" end="0"/>
                                            </p:txEl>
                                          </p:spTgt>
                                        </p:tgtEl>
                                        <p:attrNameLst>
                                          <p:attrName>style.visibility</p:attrName>
                                        </p:attrNameLst>
                                      </p:cBhvr>
                                      <p:to>
                                        <p:strVal val="visible"/>
                                      </p:to>
                                    </p:set>
                                    <p:anim calcmode="lin" valueType="num">
                                      <p:cBhvr>
                                        <p:cTn id="14" dur="500" fill="hold"/>
                                        <p:tgtEl>
                                          <p:spTgt spid="5632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5632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5632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56325">
                                            <p:txEl>
                                              <p:pRg st="0" end="0"/>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39" presetClass="entr" presetSubtype="0" accel="100000" fill="hold" grpId="0" nodeType="afterEffect">
                                  <p:stCondLst>
                                    <p:cond delay="0"/>
                                  </p:stCondLst>
                                  <p:childTnLst>
                                    <p:set>
                                      <p:cBhvr>
                                        <p:cTn id="20" dur="1" fill="hold">
                                          <p:stCondLst>
                                            <p:cond delay="0"/>
                                          </p:stCondLst>
                                        </p:cTn>
                                        <p:tgtEl>
                                          <p:spTgt spid="56326"/>
                                        </p:tgtEl>
                                        <p:attrNameLst>
                                          <p:attrName>style.visibility</p:attrName>
                                        </p:attrNameLst>
                                      </p:cBhvr>
                                      <p:to>
                                        <p:strVal val="visible"/>
                                      </p:to>
                                    </p:set>
                                    <p:anim calcmode="lin" valueType="num">
                                      <p:cBhvr>
                                        <p:cTn id="21" dur="500" fill="hold"/>
                                        <p:tgtEl>
                                          <p:spTgt spid="56326"/>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56326"/>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56326"/>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56326"/>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39" presetClass="entr" presetSubtype="0" accel="100000" fill="hold" grpId="0" nodeType="afterEffect">
                                  <p:stCondLst>
                                    <p:cond delay="0"/>
                                  </p:stCondLst>
                                  <p:childTnLst>
                                    <p:set>
                                      <p:cBhvr>
                                        <p:cTn id="27" dur="1" fill="hold">
                                          <p:stCondLst>
                                            <p:cond delay="0"/>
                                          </p:stCondLst>
                                        </p:cTn>
                                        <p:tgtEl>
                                          <p:spTgt spid="56325">
                                            <p:txEl>
                                              <p:pRg st="1" end="1"/>
                                            </p:txEl>
                                          </p:spTgt>
                                        </p:tgtEl>
                                        <p:attrNameLst>
                                          <p:attrName>style.visibility</p:attrName>
                                        </p:attrNameLst>
                                      </p:cBhvr>
                                      <p:to>
                                        <p:strVal val="visible"/>
                                      </p:to>
                                    </p:set>
                                    <p:anim calcmode="lin" valueType="num">
                                      <p:cBhvr>
                                        <p:cTn id="28" dur="500" fill="hold"/>
                                        <p:tgtEl>
                                          <p:spTgt spid="56325">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56325">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56325">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56325">
                                            <p:txEl>
                                              <p:pRg st="1" end="1"/>
                                            </p:txEl>
                                          </p:spTgt>
                                        </p:tgtEl>
                                        <p:attrNameLst>
                                          <p:attrName>ppt_y</p:attrName>
                                        </p:attrNameLst>
                                      </p:cBhvr>
                                      <p:tavLst>
                                        <p:tav tm="0">
                                          <p:val>
                                            <p:strVal val="#ppt_y"/>
                                          </p:val>
                                        </p:tav>
                                        <p:tav tm="100000">
                                          <p:val>
                                            <p:strVal val="#ppt_y"/>
                                          </p:val>
                                        </p:tav>
                                      </p:tavLst>
                                    </p:anim>
                                  </p:childTnLst>
                                </p:cTn>
                              </p:par>
                            </p:childTnLst>
                          </p:cTn>
                        </p:par>
                        <p:par>
                          <p:cTn id="32" fill="hold">
                            <p:stCondLst>
                              <p:cond delay="2000"/>
                            </p:stCondLst>
                            <p:childTnLst>
                              <p:par>
                                <p:cTn id="33" presetID="39" presetClass="entr" presetSubtype="0" accel="100000" fill="hold" grpId="0" nodeType="afterEffect">
                                  <p:stCondLst>
                                    <p:cond delay="0"/>
                                  </p:stCondLst>
                                  <p:childTnLst>
                                    <p:set>
                                      <p:cBhvr>
                                        <p:cTn id="34" dur="1" fill="hold">
                                          <p:stCondLst>
                                            <p:cond delay="0"/>
                                          </p:stCondLst>
                                        </p:cTn>
                                        <p:tgtEl>
                                          <p:spTgt spid="56325">
                                            <p:txEl>
                                              <p:pRg st="2" end="2"/>
                                            </p:txEl>
                                          </p:spTgt>
                                        </p:tgtEl>
                                        <p:attrNameLst>
                                          <p:attrName>style.visibility</p:attrName>
                                        </p:attrNameLst>
                                      </p:cBhvr>
                                      <p:to>
                                        <p:strVal val="visible"/>
                                      </p:to>
                                    </p:set>
                                    <p:anim calcmode="lin" valueType="num">
                                      <p:cBhvr>
                                        <p:cTn id="35" dur="500" fill="hold"/>
                                        <p:tgtEl>
                                          <p:spTgt spid="5632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6" dur="500" fill="hold"/>
                                        <p:tgtEl>
                                          <p:spTgt spid="5632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7" dur="500" fill="hold"/>
                                        <p:tgtEl>
                                          <p:spTgt spid="5632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8" dur="500" fill="hold"/>
                                        <p:tgtEl>
                                          <p:spTgt spid="56325">
                                            <p:txEl>
                                              <p:pRg st="2" end="2"/>
                                            </p:txEl>
                                          </p:spTgt>
                                        </p:tgtEl>
                                        <p:attrNameLst>
                                          <p:attrName>ppt_y</p:attrName>
                                        </p:attrNameLst>
                                      </p:cBhvr>
                                      <p:tavLst>
                                        <p:tav tm="0">
                                          <p:val>
                                            <p:strVal val="#ppt_y"/>
                                          </p:val>
                                        </p:tav>
                                        <p:tav tm="100000">
                                          <p:val>
                                            <p:strVal val="#ppt_y"/>
                                          </p:val>
                                        </p:tav>
                                      </p:tavLst>
                                    </p:anim>
                                  </p:childTnLst>
                                </p:cTn>
                              </p:par>
                            </p:childTnLst>
                          </p:cTn>
                        </p:par>
                        <p:par>
                          <p:cTn id="39" fill="hold">
                            <p:stCondLst>
                              <p:cond delay="2500"/>
                            </p:stCondLst>
                            <p:childTnLst>
                              <p:par>
                                <p:cTn id="40" presetID="39" presetClass="entr" presetSubtype="0" accel="100000" fill="hold" grpId="0" nodeType="afterEffect">
                                  <p:stCondLst>
                                    <p:cond delay="0"/>
                                  </p:stCondLst>
                                  <p:childTnLst>
                                    <p:set>
                                      <p:cBhvr>
                                        <p:cTn id="41" dur="1" fill="hold">
                                          <p:stCondLst>
                                            <p:cond delay="0"/>
                                          </p:stCondLst>
                                        </p:cTn>
                                        <p:tgtEl>
                                          <p:spTgt spid="56327"/>
                                        </p:tgtEl>
                                        <p:attrNameLst>
                                          <p:attrName>style.visibility</p:attrName>
                                        </p:attrNameLst>
                                      </p:cBhvr>
                                      <p:to>
                                        <p:strVal val="visible"/>
                                      </p:to>
                                    </p:set>
                                    <p:anim calcmode="lin" valueType="num">
                                      <p:cBhvr>
                                        <p:cTn id="42" dur="500" fill="hold"/>
                                        <p:tgtEl>
                                          <p:spTgt spid="56327"/>
                                        </p:tgtEl>
                                        <p:attrNameLst>
                                          <p:attrName>ppt_h</p:attrName>
                                        </p:attrNameLst>
                                      </p:cBhvr>
                                      <p:tavLst>
                                        <p:tav tm="0">
                                          <p:val>
                                            <p:strVal val="#ppt_h/20"/>
                                          </p:val>
                                        </p:tav>
                                        <p:tav tm="50000">
                                          <p:val>
                                            <p:strVal val="#ppt_h/20"/>
                                          </p:val>
                                        </p:tav>
                                        <p:tav tm="100000">
                                          <p:val>
                                            <p:strVal val="#ppt_h"/>
                                          </p:val>
                                        </p:tav>
                                      </p:tavLst>
                                    </p:anim>
                                    <p:anim calcmode="lin" valueType="num">
                                      <p:cBhvr>
                                        <p:cTn id="43" dur="500" fill="hold"/>
                                        <p:tgtEl>
                                          <p:spTgt spid="56327"/>
                                        </p:tgtEl>
                                        <p:attrNameLst>
                                          <p:attrName>ppt_w</p:attrName>
                                        </p:attrNameLst>
                                      </p:cBhvr>
                                      <p:tavLst>
                                        <p:tav tm="0">
                                          <p:val>
                                            <p:strVal val="#ppt_w+.3"/>
                                          </p:val>
                                        </p:tav>
                                        <p:tav tm="50000">
                                          <p:val>
                                            <p:strVal val="#ppt_w+.3"/>
                                          </p:val>
                                        </p:tav>
                                        <p:tav tm="100000">
                                          <p:val>
                                            <p:strVal val="#ppt_w"/>
                                          </p:val>
                                        </p:tav>
                                      </p:tavLst>
                                    </p:anim>
                                    <p:anim calcmode="lin" valueType="num">
                                      <p:cBhvr>
                                        <p:cTn id="44" dur="500" fill="hold"/>
                                        <p:tgtEl>
                                          <p:spTgt spid="56327"/>
                                        </p:tgtEl>
                                        <p:attrNameLst>
                                          <p:attrName>ppt_x</p:attrName>
                                        </p:attrNameLst>
                                      </p:cBhvr>
                                      <p:tavLst>
                                        <p:tav tm="0">
                                          <p:val>
                                            <p:strVal val="#ppt_x-.3"/>
                                          </p:val>
                                        </p:tav>
                                        <p:tav tm="50000">
                                          <p:val>
                                            <p:strVal val="#ppt_x"/>
                                          </p:val>
                                        </p:tav>
                                        <p:tav tm="100000">
                                          <p:val>
                                            <p:strVal val="#ppt_x"/>
                                          </p:val>
                                        </p:tav>
                                      </p:tavLst>
                                    </p:anim>
                                    <p:anim calcmode="lin" valueType="num">
                                      <p:cBhvr>
                                        <p:cTn id="45" dur="500" fill="hold"/>
                                        <p:tgtEl>
                                          <p:spTgt spid="56327"/>
                                        </p:tgtEl>
                                        <p:attrNameLst>
                                          <p:attrName>ppt_y</p:attrName>
                                        </p:attrNameLst>
                                      </p:cBhvr>
                                      <p:tavLst>
                                        <p:tav tm="0">
                                          <p:val>
                                            <p:strVal val="#ppt_y"/>
                                          </p:val>
                                        </p:tav>
                                        <p:tav tm="100000">
                                          <p:val>
                                            <p:strVal val="#ppt_y"/>
                                          </p:val>
                                        </p:tav>
                                      </p:tavLst>
                                    </p:anim>
                                  </p:childTnLst>
                                </p:cTn>
                              </p:par>
                            </p:childTnLst>
                          </p:cTn>
                        </p:par>
                        <p:par>
                          <p:cTn id="46" fill="hold">
                            <p:stCondLst>
                              <p:cond delay="3000"/>
                            </p:stCondLst>
                            <p:childTnLst>
                              <p:par>
                                <p:cTn id="47" presetID="39" presetClass="entr" presetSubtype="0" accel="100000" fill="hold" grpId="0" nodeType="afterEffect">
                                  <p:stCondLst>
                                    <p:cond delay="0"/>
                                  </p:stCondLst>
                                  <p:childTnLst>
                                    <p:set>
                                      <p:cBhvr>
                                        <p:cTn id="48" dur="1" fill="hold">
                                          <p:stCondLst>
                                            <p:cond delay="0"/>
                                          </p:stCondLst>
                                        </p:cTn>
                                        <p:tgtEl>
                                          <p:spTgt spid="56325">
                                            <p:txEl>
                                              <p:pRg st="4" end="4"/>
                                            </p:txEl>
                                          </p:spTgt>
                                        </p:tgtEl>
                                        <p:attrNameLst>
                                          <p:attrName>style.visibility</p:attrName>
                                        </p:attrNameLst>
                                      </p:cBhvr>
                                      <p:to>
                                        <p:strVal val="visible"/>
                                      </p:to>
                                    </p:set>
                                    <p:anim calcmode="lin" valueType="num">
                                      <p:cBhvr>
                                        <p:cTn id="49" dur="500" fill="hold"/>
                                        <p:tgtEl>
                                          <p:spTgt spid="56325">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0" dur="500" fill="hold"/>
                                        <p:tgtEl>
                                          <p:spTgt spid="56325">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1" dur="500" fill="hold"/>
                                        <p:tgtEl>
                                          <p:spTgt spid="56325">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2" dur="500" fill="hold"/>
                                        <p:tgtEl>
                                          <p:spTgt spid="56325">
                                            <p:txEl>
                                              <p:pRg st="4" end="4"/>
                                            </p:txEl>
                                          </p:spTgt>
                                        </p:tgtEl>
                                        <p:attrNameLst>
                                          <p:attrName>ppt_y</p:attrName>
                                        </p:attrNameLst>
                                      </p:cBhvr>
                                      <p:tavLst>
                                        <p:tav tm="0">
                                          <p:val>
                                            <p:strVal val="#ppt_y"/>
                                          </p:val>
                                        </p:tav>
                                        <p:tav tm="100000">
                                          <p:val>
                                            <p:strVal val="#ppt_y"/>
                                          </p:val>
                                        </p:tav>
                                      </p:tavLst>
                                    </p:anim>
                                  </p:childTnLst>
                                </p:cTn>
                              </p:par>
                            </p:childTnLst>
                          </p:cTn>
                        </p:par>
                        <p:par>
                          <p:cTn id="53" fill="hold">
                            <p:stCondLst>
                              <p:cond delay="3500"/>
                            </p:stCondLst>
                            <p:childTnLst>
                              <p:par>
                                <p:cTn id="54" presetID="39" presetClass="entr" presetSubtype="0" accel="100000" fill="hold" grpId="0" nodeType="afterEffect">
                                  <p:stCondLst>
                                    <p:cond delay="0"/>
                                  </p:stCondLst>
                                  <p:childTnLst>
                                    <p:set>
                                      <p:cBhvr>
                                        <p:cTn id="55" dur="1" fill="hold">
                                          <p:stCondLst>
                                            <p:cond delay="0"/>
                                          </p:stCondLst>
                                        </p:cTn>
                                        <p:tgtEl>
                                          <p:spTgt spid="56328"/>
                                        </p:tgtEl>
                                        <p:attrNameLst>
                                          <p:attrName>style.visibility</p:attrName>
                                        </p:attrNameLst>
                                      </p:cBhvr>
                                      <p:to>
                                        <p:strVal val="visible"/>
                                      </p:to>
                                    </p:set>
                                    <p:anim calcmode="lin" valueType="num">
                                      <p:cBhvr>
                                        <p:cTn id="56" dur="500" fill="hold"/>
                                        <p:tgtEl>
                                          <p:spTgt spid="56328"/>
                                        </p:tgtEl>
                                        <p:attrNameLst>
                                          <p:attrName>ppt_h</p:attrName>
                                        </p:attrNameLst>
                                      </p:cBhvr>
                                      <p:tavLst>
                                        <p:tav tm="0">
                                          <p:val>
                                            <p:strVal val="#ppt_h/20"/>
                                          </p:val>
                                        </p:tav>
                                        <p:tav tm="50000">
                                          <p:val>
                                            <p:strVal val="#ppt_h/20"/>
                                          </p:val>
                                        </p:tav>
                                        <p:tav tm="100000">
                                          <p:val>
                                            <p:strVal val="#ppt_h"/>
                                          </p:val>
                                        </p:tav>
                                      </p:tavLst>
                                    </p:anim>
                                    <p:anim calcmode="lin" valueType="num">
                                      <p:cBhvr>
                                        <p:cTn id="57" dur="500" fill="hold"/>
                                        <p:tgtEl>
                                          <p:spTgt spid="56328"/>
                                        </p:tgtEl>
                                        <p:attrNameLst>
                                          <p:attrName>ppt_w</p:attrName>
                                        </p:attrNameLst>
                                      </p:cBhvr>
                                      <p:tavLst>
                                        <p:tav tm="0">
                                          <p:val>
                                            <p:strVal val="#ppt_w+.3"/>
                                          </p:val>
                                        </p:tav>
                                        <p:tav tm="50000">
                                          <p:val>
                                            <p:strVal val="#ppt_w+.3"/>
                                          </p:val>
                                        </p:tav>
                                        <p:tav tm="100000">
                                          <p:val>
                                            <p:strVal val="#ppt_w"/>
                                          </p:val>
                                        </p:tav>
                                      </p:tavLst>
                                    </p:anim>
                                    <p:anim calcmode="lin" valueType="num">
                                      <p:cBhvr>
                                        <p:cTn id="58" dur="500" fill="hold"/>
                                        <p:tgtEl>
                                          <p:spTgt spid="56328"/>
                                        </p:tgtEl>
                                        <p:attrNameLst>
                                          <p:attrName>ppt_x</p:attrName>
                                        </p:attrNameLst>
                                      </p:cBhvr>
                                      <p:tavLst>
                                        <p:tav tm="0">
                                          <p:val>
                                            <p:strVal val="#ppt_x-.3"/>
                                          </p:val>
                                        </p:tav>
                                        <p:tav tm="50000">
                                          <p:val>
                                            <p:strVal val="#ppt_x"/>
                                          </p:val>
                                        </p:tav>
                                        <p:tav tm="100000">
                                          <p:val>
                                            <p:strVal val="#ppt_x"/>
                                          </p:val>
                                        </p:tav>
                                      </p:tavLst>
                                    </p:anim>
                                    <p:anim calcmode="lin" valueType="num">
                                      <p:cBhvr>
                                        <p:cTn id="59" dur="500" fill="hold"/>
                                        <p:tgtEl>
                                          <p:spTgt spid="56328"/>
                                        </p:tgtEl>
                                        <p:attrNameLst>
                                          <p:attrName>ppt_y</p:attrName>
                                        </p:attrNameLst>
                                      </p:cBhvr>
                                      <p:tavLst>
                                        <p:tav tm="0">
                                          <p:val>
                                            <p:strVal val="#ppt_y"/>
                                          </p:val>
                                        </p:tav>
                                        <p:tav tm="100000">
                                          <p:val>
                                            <p:strVal val="#ppt_y"/>
                                          </p:val>
                                        </p:tav>
                                      </p:tavLst>
                                    </p:anim>
                                  </p:childTnLst>
                                </p:cTn>
                              </p:par>
                            </p:childTnLst>
                          </p:cTn>
                        </p:par>
                        <p:par>
                          <p:cTn id="60" fill="hold">
                            <p:stCondLst>
                              <p:cond delay="4000"/>
                            </p:stCondLst>
                            <p:childTnLst>
                              <p:par>
                                <p:cTn id="61" presetID="39" presetClass="entr" presetSubtype="0" accel="100000" fill="hold" grpId="0" nodeType="afterEffect">
                                  <p:stCondLst>
                                    <p:cond delay="0"/>
                                  </p:stCondLst>
                                  <p:childTnLst>
                                    <p:set>
                                      <p:cBhvr>
                                        <p:cTn id="62" dur="1" fill="hold">
                                          <p:stCondLst>
                                            <p:cond delay="0"/>
                                          </p:stCondLst>
                                        </p:cTn>
                                        <p:tgtEl>
                                          <p:spTgt spid="56325">
                                            <p:txEl>
                                              <p:pRg st="6" end="6"/>
                                            </p:txEl>
                                          </p:spTgt>
                                        </p:tgtEl>
                                        <p:attrNameLst>
                                          <p:attrName>style.visibility</p:attrName>
                                        </p:attrNameLst>
                                      </p:cBhvr>
                                      <p:to>
                                        <p:strVal val="visible"/>
                                      </p:to>
                                    </p:set>
                                    <p:anim calcmode="lin" valueType="num">
                                      <p:cBhvr>
                                        <p:cTn id="63" dur="500" fill="hold"/>
                                        <p:tgtEl>
                                          <p:spTgt spid="56325">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4" dur="500" fill="hold"/>
                                        <p:tgtEl>
                                          <p:spTgt spid="56325">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5" dur="500" fill="hold"/>
                                        <p:tgtEl>
                                          <p:spTgt spid="56325">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6" dur="500" fill="hold"/>
                                        <p:tgtEl>
                                          <p:spTgt spid="56325">
                                            <p:txEl>
                                              <p:pRg st="6" end="6"/>
                                            </p:txEl>
                                          </p:spTgt>
                                        </p:tgtEl>
                                        <p:attrNameLst>
                                          <p:attrName>ppt_y</p:attrName>
                                        </p:attrNameLst>
                                      </p:cBhvr>
                                      <p:tavLst>
                                        <p:tav tm="0">
                                          <p:val>
                                            <p:strVal val="#ppt_y"/>
                                          </p:val>
                                        </p:tav>
                                        <p:tav tm="100000">
                                          <p:val>
                                            <p:strVal val="#ppt_y"/>
                                          </p:val>
                                        </p:tav>
                                      </p:tavLst>
                                    </p:anim>
                                  </p:childTnLst>
                                </p:cTn>
                              </p:par>
                            </p:childTnLst>
                          </p:cTn>
                        </p:par>
                        <p:par>
                          <p:cTn id="67" fill="hold">
                            <p:stCondLst>
                              <p:cond delay="4500"/>
                            </p:stCondLst>
                            <p:childTnLst>
                              <p:par>
                                <p:cTn id="68" presetID="39" presetClass="entr" presetSubtype="0" accel="100000" fill="hold" grpId="0" nodeType="afterEffect">
                                  <p:stCondLst>
                                    <p:cond delay="0"/>
                                  </p:stCondLst>
                                  <p:childTnLst>
                                    <p:set>
                                      <p:cBhvr>
                                        <p:cTn id="69" dur="1" fill="hold">
                                          <p:stCondLst>
                                            <p:cond delay="0"/>
                                          </p:stCondLst>
                                        </p:cTn>
                                        <p:tgtEl>
                                          <p:spTgt spid="56325">
                                            <p:txEl>
                                              <p:pRg st="7" end="7"/>
                                            </p:txEl>
                                          </p:spTgt>
                                        </p:tgtEl>
                                        <p:attrNameLst>
                                          <p:attrName>style.visibility</p:attrName>
                                        </p:attrNameLst>
                                      </p:cBhvr>
                                      <p:to>
                                        <p:strVal val="visible"/>
                                      </p:to>
                                    </p:set>
                                    <p:anim calcmode="lin" valueType="num">
                                      <p:cBhvr>
                                        <p:cTn id="70" dur="500" fill="hold"/>
                                        <p:tgtEl>
                                          <p:spTgt spid="56325">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56325">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56325">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56325">
                                            <p:txEl>
                                              <p:pRg st="7" end="7"/>
                                            </p:txEl>
                                          </p:spTgt>
                                        </p:tgtEl>
                                        <p:attrNameLst>
                                          <p:attrName>ppt_y</p:attrName>
                                        </p:attrNameLst>
                                      </p:cBhvr>
                                      <p:tavLst>
                                        <p:tav tm="0">
                                          <p:val>
                                            <p:strVal val="#ppt_y"/>
                                          </p:val>
                                        </p:tav>
                                        <p:tav tm="100000">
                                          <p:val>
                                            <p:strVal val="#ppt_y"/>
                                          </p:val>
                                        </p:tav>
                                      </p:tavLst>
                                    </p:anim>
                                  </p:childTnLst>
                                </p:cTn>
                              </p:par>
                            </p:childTnLst>
                          </p:cTn>
                        </p:par>
                        <p:par>
                          <p:cTn id="74" fill="hold">
                            <p:stCondLst>
                              <p:cond delay="5000"/>
                            </p:stCondLst>
                            <p:childTnLst>
                              <p:par>
                                <p:cTn id="75" presetID="39" presetClass="entr" presetSubtype="0" accel="100000" fill="hold" grpId="0" nodeType="afterEffect">
                                  <p:stCondLst>
                                    <p:cond delay="0"/>
                                  </p:stCondLst>
                                  <p:childTnLst>
                                    <p:set>
                                      <p:cBhvr>
                                        <p:cTn id="76" dur="1" fill="hold">
                                          <p:stCondLst>
                                            <p:cond delay="0"/>
                                          </p:stCondLst>
                                        </p:cTn>
                                        <p:tgtEl>
                                          <p:spTgt spid="56329"/>
                                        </p:tgtEl>
                                        <p:attrNameLst>
                                          <p:attrName>style.visibility</p:attrName>
                                        </p:attrNameLst>
                                      </p:cBhvr>
                                      <p:to>
                                        <p:strVal val="visible"/>
                                      </p:to>
                                    </p:set>
                                    <p:anim calcmode="lin" valueType="num">
                                      <p:cBhvr>
                                        <p:cTn id="77" dur="500" fill="hold"/>
                                        <p:tgtEl>
                                          <p:spTgt spid="56329"/>
                                        </p:tgtEl>
                                        <p:attrNameLst>
                                          <p:attrName>ppt_h</p:attrName>
                                        </p:attrNameLst>
                                      </p:cBhvr>
                                      <p:tavLst>
                                        <p:tav tm="0">
                                          <p:val>
                                            <p:strVal val="#ppt_h/20"/>
                                          </p:val>
                                        </p:tav>
                                        <p:tav tm="50000">
                                          <p:val>
                                            <p:strVal val="#ppt_h/20"/>
                                          </p:val>
                                        </p:tav>
                                        <p:tav tm="100000">
                                          <p:val>
                                            <p:strVal val="#ppt_h"/>
                                          </p:val>
                                        </p:tav>
                                      </p:tavLst>
                                    </p:anim>
                                    <p:anim calcmode="lin" valueType="num">
                                      <p:cBhvr>
                                        <p:cTn id="78" dur="500" fill="hold"/>
                                        <p:tgtEl>
                                          <p:spTgt spid="56329"/>
                                        </p:tgtEl>
                                        <p:attrNameLst>
                                          <p:attrName>ppt_w</p:attrName>
                                        </p:attrNameLst>
                                      </p:cBhvr>
                                      <p:tavLst>
                                        <p:tav tm="0">
                                          <p:val>
                                            <p:strVal val="#ppt_w+.3"/>
                                          </p:val>
                                        </p:tav>
                                        <p:tav tm="50000">
                                          <p:val>
                                            <p:strVal val="#ppt_w+.3"/>
                                          </p:val>
                                        </p:tav>
                                        <p:tav tm="100000">
                                          <p:val>
                                            <p:strVal val="#ppt_w"/>
                                          </p:val>
                                        </p:tav>
                                      </p:tavLst>
                                    </p:anim>
                                    <p:anim calcmode="lin" valueType="num">
                                      <p:cBhvr>
                                        <p:cTn id="79" dur="500" fill="hold"/>
                                        <p:tgtEl>
                                          <p:spTgt spid="56329"/>
                                        </p:tgtEl>
                                        <p:attrNameLst>
                                          <p:attrName>ppt_x</p:attrName>
                                        </p:attrNameLst>
                                      </p:cBhvr>
                                      <p:tavLst>
                                        <p:tav tm="0">
                                          <p:val>
                                            <p:strVal val="#ppt_x-.3"/>
                                          </p:val>
                                        </p:tav>
                                        <p:tav tm="50000">
                                          <p:val>
                                            <p:strVal val="#ppt_x"/>
                                          </p:val>
                                        </p:tav>
                                        <p:tav tm="100000">
                                          <p:val>
                                            <p:strVal val="#ppt_x"/>
                                          </p:val>
                                        </p:tav>
                                      </p:tavLst>
                                    </p:anim>
                                    <p:anim calcmode="lin" valueType="num">
                                      <p:cBhvr>
                                        <p:cTn id="80" dur="500" fill="hold"/>
                                        <p:tgtEl>
                                          <p:spTgt spid="563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5" grpId="0" uiExpand="1" build="p"/>
      <p:bldP spid="56326" grpId="0" animBg="1"/>
      <p:bldP spid="56327" grpId="0" animBg="1"/>
      <p:bldP spid="56328" grpId="0" animBg="1"/>
      <p:bldP spid="563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484438" y="333375"/>
            <a:ext cx="4945062" cy="1431925"/>
          </a:xfrm>
        </p:spPr>
        <p:txBody>
          <a:bodyPr/>
          <a:lstStyle/>
          <a:p>
            <a:r>
              <a:rPr lang="en-US"/>
              <a:t>INTRODUCCION</a:t>
            </a:r>
          </a:p>
        </p:txBody>
      </p:sp>
      <p:sp>
        <p:nvSpPr>
          <p:cNvPr id="11267" name="Rectangle 3"/>
          <p:cNvSpPr>
            <a:spLocks noGrp="1" noChangeArrowheads="1"/>
          </p:cNvSpPr>
          <p:nvPr>
            <p:ph type="body" idx="1"/>
          </p:nvPr>
        </p:nvSpPr>
        <p:spPr>
          <a:xfrm>
            <a:off x="1066800" y="1844675"/>
            <a:ext cx="7543800" cy="4679950"/>
          </a:xfrm>
        </p:spPr>
        <p:txBody>
          <a:bodyPr/>
          <a:lstStyle/>
          <a:p>
            <a:pPr>
              <a:lnSpc>
                <a:spcPct val="140000"/>
              </a:lnSpc>
              <a:buClr>
                <a:schemeClr val="tx1"/>
              </a:buClr>
              <a:buSzPct val="90000"/>
              <a:buFont typeface="WP Japanese" pitchFamily="2" charset="2"/>
              <a:buChar char="8"/>
            </a:pPr>
            <a:r>
              <a:rPr lang="en-US" sz="2800" b="1"/>
              <a:t>INFORMACION GENERAL.</a:t>
            </a:r>
          </a:p>
          <a:p>
            <a:pPr>
              <a:lnSpc>
                <a:spcPct val="140000"/>
              </a:lnSpc>
              <a:buClr>
                <a:schemeClr val="tx1"/>
              </a:buClr>
              <a:buSzPct val="90000"/>
              <a:buFont typeface="WP Japanese" pitchFamily="2" charset="2"/>
              <a:buChar char="8"/>
            </a:pPr>
            <a:r>
              <a:rPr lang="en-US" sz="2800" b="1"/>
              <a:t>QUE ES UNA MICROEMPRESA?</a:t>
            </a:r>
          </a:p>
          <a:p>
            <a:pPr>
              <a:lnSpc>
                <a:spcPct val="140000"/>
              </a:lnSpc>
              <a:buClr>
                <a:schemeClr val="tx1"/>
              </a:buClr>
              <a:buSzPct val="90000"/>
              <a:buFont typeface="WP Japanese" pitchFamily="2" charset="2"/>
              <a:buChar char="8"/>
            </a:pPr>
            <a:r>
              <a:rPr lang="en-US" sz="2800" b="1"/>
              <a:t>DIFERENTES AMBITOS DE LA ACTIVIDAD MICROEMPRESARIAL.</a:t>
            </a:r>
          </a:p>
          <a:p>
            <a:pPr>
              <a:lnSpc>
                <a:spcPct val="140000"/>
              </a:lnSpc>
              <a:buClr>
                <a:schemeClr val="tx1"/>
              </a:buClr>
              <a:buSzPct val="90000"/>
              <a:buFont typeface="WP Japanese" pitchFamily="2" charset="2"/>
              <a:buChar char="8"/>
            </a:pPr>
            <a:r>
              <a:rPr lang="en-US" sz="2800" b="1"/>
              <a:t>IMPACTO DEL PROYECTO EN LA ACTIVIDAD MICROEMPRESARIAL DE LA INSTITUCION.</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afterEffect">
                                  <p:stCondLst>
                                    <p:cond delay="0"/>
                                  </p:stCondLst>
                                  <p:childTnLst>
                                    <p:animScale>
                                      <p:cBhvr>
                                        <p:cTn id="6" dur="500" fill="hold"/>
                                        <p:tgtEl>
                                          <p:spTgt spid="11266"/>
                                        </p:tgtEl>
                                      </p:cBhvr>
                                      <p:by x="150000" y="150000"/>
                                    </p:animScale>
                                  </p:childTnLst>
                                </p:cTn>
                              </p:par>
                            </p:childTnLst>
                          </p:cTn>
                        </p:par>
                        <p:par>
                          <p:cTn id="7" fill="hold">
                            <p:stCondLst>
                              <p:cond delay="500"/>
                            </p:stCondLst>
                            <p:childTnLst>
                              <p:par>
                                <p:cTn id="8" presetID="40" presetClass="entr" presetSubtype="0" fill="hold" grpId="0" nodeType="afterEffect">
                                  <p:stCondLst>
                                    <p:cond delay="0"/>
                                  </p:stCondLst>
                                  <p:iterate type="lt">
                                    <p:tmPct val="10000"/>
                                  </p:iterate>
                                  <p:childTnLst>
                                    <p:set>
                                      <p:cBhvr>
                                        <p:cTn id="9" dur="1" fill="hold">
                                          <p:stCondLst>
                                            <p:cond delay="0"/>
                                          </p:stCondLst>
                                        </p:cTn>
                                        <p:tgtEl>
                                          <p:spTgt spid="11267">
                                            <p:txEl>
                                              <p:pRg st="0" end="0"/>
                                            </p:txEl>
                                          </p:spTgt>
                                        </p:tgtEl>
                                        <p:attrNameLst>
                                          <p:attrName>style.visibility</p:attrName>
                                        </p:attrNameLst>
                                      </p:cBhvr>
                                      <p:to>
                                        <p:strVal val="visible"/>
                                      </p:to>
                                    </p:set>
                                    <p:animEffect transition="in" filter="fade">
                                      <p:cBhvr>
                                        <p:cTn id="10" dur="500"/>
                                        <p:tgtEl>
                                          <p:spTgt spid="11267">
                                            <p:txEl>
                                              <p:pRg st="0" end="0"/>
                                            </p:txEl>
                                          </p:spTgt>
                                        </p:tgtEl>
                                      </p:cBhvr>
                                    </p:animEffect>
                                    <p:anim calcmode="lin" valueType="num">
                                      <p:cBhvr>
                                        <p:cTn id="11" dur="500" fill="hold"/>
                                        <p:tgtEl>
                                          <p:spTgt spid="11267">
                                            <p:txEl>
                                              <p:pRg st="0" end="0"/>
                                            </p:txEl>
                                          </p:spTgt>
                                        </p:tgtEl>
                                        <p:attrNameLst>
                                          <p:attrName>ppt_x</p:attrName>
                                        </p:attrNameLst>
                                      </p:cBhvr>
                                      <p:tavLst>
                                        <p:tav tm="0">
                                          <p:val>
                                            <p:strVal val="#ppt_x-.1"/>
                                          </p:val>
                                        </p:tav>
                                        <p:tav tm="100000">
                                          <p:val>
                                            <p:strVal val="#ppt_x"/>
                                          </p:val>
                                        </p:tav>
                                      </p:tavLst>
                                    </p:anim>
                                    <p:anim calcmode="lin" valueType="num">
                                      <p:cBhvr>
                                        <p:cTn id="12"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1900"/>
                            </p:stCondLst>
                            <p:childTnLst>
                              <p:par>
                                <p:cTn id="14" presetID="40" presetClass="entr" presetSubtype="0" fill="hold" grpId="0" nodeType="afterEffect">
                                  <p:stCondLst>
                                    <p:cond delay="0"/>
                                  </p:stCondLst>
                                  <p:iterate type="lt">
                                    <p:tmPct val="10000"/>
                                  </p:iterate>
                                  <p:childTnLst>
                                    <p:set>
                                      <p:cBhvr>
                                        <p:cTn id="15" dur="1" fill="hold">
                                          <p:stCondLst>
                                            <p:cond delay="0"/>
                                          </p:stCondLst>
                                        </p:cTn>
                                        <p:tgtEl>
                                          <p:spTgt spid="11267">
                                            <p:txEl>
                                              <p:pRg st="1" end="1"/>
                                            </p:txEl>
                                          </p:spTgt>
                                        </p:tgtEl>
                                        <p:attrNameLst>
                                          <p:attrName>style.visibility</p:attrName>
                                        </p:attrNameLst>
                                      </p:cBhvr>
                                      <p:to>
                                        <p:strVal val="visible"/>
                                      </p:to>
                                    </p:set>
                                    <p:animEffect transition="in" filter="fade">
                                      <p:cBhvr>
                                        <p:cTn id="16" dur="500"/>
                                        <p:tgtEl>
                                          <p:spTgt spid="11267">
                                            <p:txEl>
                                              <p:pRg st="1" end="1"/>
                                            </p:txEl>
                                          </p:spTgt>
                                        </p:tgtEl>
                                      </p:cBhvr>
                                    </p:animEffect>
                                    <p:anim calcmode="lin" valueType="num">
                                      <p:cBhvr>
                                        <p:cTn id="17" dur="500" fill="hold"/>
                                        <p:tgtEl>
                                          <p:spTgt spid="11267">
                                            <p:txEl>
                                              <p:pRg st="1" end="1"/>
                                            </p:txEl>
                                          </p:spTgt>
                                        </p:tgtEl>
                                        <p:attrNameLst>
                                          <p:attrName>ppt_x</p:attrName>
                                        </p:attrNameLst>
                                      </p:cBhvr>
                                      <p:tavLst>
                                        <p:tav tm="0">
                                          <p:val>
                                            <p:strVal val="#ppt_x-.1"/>
                                          </p:val>
                                        </p:tav>
                                        <p:tav tm="100000">
                                          <p:val>
                                            <p:strVal val="#ppt_x"/>
                                          </p:val>
                                        </p:tav>
                                      </p:tavLst>
                                    </p:anim>
                                    <p:anim calcmode="lin" valueType="num">
                                      <p:cBhvr>
                                        <p:cTn id="18" dur="5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3400"/>
                            </p:stCondLst>
                            <p:childTnLst>
                              <p:par>
                                <p:cTn id="20" presetID="40" presetClass="entr" presetSubtype="0" fill="hold" grpId="0" nodeType="afterEffect">
                                  <p:stCondLst>
                                    <p:cond delay="0"/>
                                  </p:stCondLst>
                                  <p:iterate type="lt">
                                    <p:tmPct val="10000"/>
                                  </p:iterate>
                                  <p:childTnLst>
                                    <p:set>
                                      <p:cBhvr>
                                        <p:cTn id="21" dur="1" fill="hold">
                                          <p:stCondLst>
                                            <p:cond delay="0"/>
                                          </p:stCondLst>
                                        </p:cTn>
                                        <p:tgtEl>
                                          <p:spTgt spid="11267">
                                            <p:txEl>
                                              <p:pRg st="2" end="2"/>
                                            </p:txEl>
                                          </p:spTgt>
                                        </p:tgtEl>
                                        <p:attrNameLst>
                                          <p:attrName>style.visibility</p:attrName>
                                        </p:attrNameLst>
                                      </p:cBhvr>
                                      <p:to>
                                        <p:strVal val="visible"/>
                                      </p:to>
                                    </p:set>
                                    <p:animEffect transition="in" filter="fade">
                                      <p:cBhvr>
                                        <p:cTn id="22" dur="500"/>
                                        <p:tgtEl>
                                          <p:spTgt spid="11267">
                                            <p:txEl>
                                              <p:pRg st="2" end="2"/>
                                            </p:txEl>
                                          </p:spTgt>
                                        </p:tgtEl>
                                      </p:cBhvr>
                                    </p:animEffect>
                                    <p:anim calcmode="lin" valueType="num">
                                      <p:cBhvr>
                                        <p:cTn id="23" dur="500" fill="hold"/>
                                        <p:tgtEl>
                                          <p:spTgt spid="11267">
                                            <p:txEl>
                                              <p:pRg st="2" end="2"/>
                                            </p:txEl>
                                          </p:spTgt>
                                        </p:tgtEl>
                                        <p:attrNameLst>
                                          <p:attrName>ppt_x</p:attrName>
                                        </p:attrNameLst>
                                      </p:cBhvr>
                                      <p:tavLst>
                                        <p:tav tm="0">
                                          <p:val>
                                            <p:strVal val="#ppt_x-.1"/>
                                          </p:val>
                                        </p:tav>
                                        <p:tav tm="100000">
                                          <p:val>
                                            <p:strVal val="#ppt_x"/>
                                          </p:val>
                                        </p:tav>
                                      </p:tavLst>
                                    </p:anim>
                                    <p:anim calcmode="lin" valueType="num">
                                      <p:cBhvr>
                                        <p:cTn id="24"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par>
                          <p:cTn id="25" fill="hold">
                            <p:stCondLst>
                              <p:cond delay="6200"/>
                            </p:stCondLst>
                            <p:childTnLst>
                              <p:par>
                                <p:cTn id="26" presetID="40" presetClass="entr" presetSubtype="0" fill="hold" grpId="0" nodeType="afterEffect">
                                  <p:stCondLst>
                                    <p:cond delay="0"/>
                                  </p:stCondLst>
                                  <p:iterate type="lt">
                                    <p:tmPct val="10000"/>
                                  </p:iterate>
                                  <p:childTnLst>
                                    <p:set>
                                      <p:cBhvr>
                                        <p:cTn id="27" dur="1" fill="hold">
                                          <p:stCondLst>
                                            <p:cond delay="0"/>
                                          </p:stCondLst>
                                        </p:cTn>
                                        <p:tgtEl>
                                          <p:spTgt spid="11267">
                                            <p:txEl>
                                              <p:pRg st="3" end="3"/>
                                            </p:txEl>
                                          </p:spTgt>
                                        </p:tgtEl>
                                        <p:attrNameLst>
                                          <p:attrName>style.visibility</p:attrName>
                                        </p:attrNameLst>
                                      </p:cBhvr>
                                      <p:to>
                                        <p:strVal val="visible"/>
                                      </p:to>
                                    </p:set>
                                    <p:animEffect transition="in" filter="fade">
                                      <p:cBhvr>
                                        <p:cTn id="28" dur="500"/>
                                        <p:tgtEl>
                                          <p:spTgt spid="11267">
                                            <p:txEl>
                                              <p:pRg st="3" end="3"/>
                                            </p:txEl>
                                          </p:spTgt>
                                        </p:tgtEl>
                                      </p:cBhvr>
                                    </p:animEffect>
                                    <p:anim calcmode="lin" valueType="num">
                                      <p:cBhvr>
                                        <p:cTn id="29" dur="500" fill="hold"/>
                                        <p:tgtEl>
                                          <p:spTgt spid="11267">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s-ES" sz="3000"/>
              <a:t>ANALISIS DE LAS PREGUNTAS CON OPCIONES MULTIPLES TIPO LIKERT.</a:t>
            </a:r>
            <a:endParaRPr lang="en-US" sz="3000"/>
          </a:p>
        </p:txBody>
      </p:sp>
      <p:sp>
        <p:nvSpPr>
          <p:cNvPr id="58375" name="Rectangle 7"/>
          <p:cNvSpPr>
            <a:spLocks noChangeArrowheads="1"/>
          </p:cNvSpPr>
          <p:nvPr/>
        </p:nvSpPr>
        <p:spPr bwMode="auto">
          <a:xfrm>
            <a:off x="1282700" y="2197100"/>
            <a:ext cx="7537450" cy="4184650"/>
          </a:xfrm>
          <a:prstGeom prst="rect">
            <a:avLst/>
          </a:prstGeom>
          <a:noFill/>
          <a:ln w="9525">
            <a:noFill/>
            <a:miter lim="800000"/>
            <a:headEnd/>
            <a:tailEnd/>
          </a:ln>
          <a:effectLst/>
        </p:spPr>
        <p:txBody>
          <a:bodyPr/>
          <a:lstStyle/>
          <a:p>
            <a:pPr marL="342900" indent="-342900" eaLnBrk="1" hangingPunct="1">
              <a:spcBef>
                <a:spcPct val="20000"/>
              </a:spcBef>
              <a:buClr>
                <a:schemeClr val="tx1"/>
              </a:buClr>
              <a:buSzPct val="90000"/>
              <a:buFont typeface="WP Japanese" pitchFamily="2" charset="2"/>
              <a:buChar char="8"/>
            </a:pPr>
            <a:r>
              <a:rPr lang="en-US" sz="3200">
                <a:effectLst>
                  <a:outerShdw blurRad="38100" dist="38100" dir="2700000" algn="tl">
                    <a:srgbClr val="000000"/>
                  </a:outerShdw>
                </a:effectLst>
              </a:rPr>
              <a:t>(12)  Oportunidades de negocio.</a:t>
            </a:r>
          </a:p>
          <a:p>
            <a:pPr marL="342900" indent="-342900" eaLnBrk="1" hangingPunct="1">
              <a:spcBef>
                <a:spcPct val="20000"/>
              </a:spcBef>
              <a:buClr>
                <a:schemeClr val="tx1"/>
              </a:buClr>
              <a:buSzPct val="90000"/>
              <a:buFont typeface="WP Japanese" pitchFamily="2" charset="2"/>
              <a:buChar char="8"/>
            </a:pPr>
            <a:r>
              <a:rPr lang="en-US" sz="3200">
                <a:effectLst>
                  <a:outerShdw blurRad="38100" dist="38100" dir="2700000" algn="tl">
                    <a:srgbClr val="000000"/>
                  </a:outerShdw>
                </a:effectLst>
              </a:rPr>
              <a:t>(13)  Organismo de Control.</a:t>
            </a:r>
          </a:p>
          <a:p>
            <a:pPr marL="342900" indent="-342900" eaLnBrk="1" hangingPunct="1">
              <a:spcBef>
                <a:spcPct val="20000"/>
              </a:spcBef>
              <a:buClr>
                <a:schemeClr val="tx1"/>
              </a:buClr>
              <a:buSzPct val="90000"/>
              <a:buFont typeface="WP Japanese" pitchFamily="2" charset="2"/>
              <a:buChar char="8"/>
            </a:pPr>
            <a:r>
              <a:rPr lang="en-US" sz="3200">
                <a:effectLst>
                  <a:outerShdw blurRad="38100" dist="38100" dir="2700000" algn="tl">
                    <a:srgbClr val="000000"/>
                  </a:outerShdw>
                </a:effectLst>
              </a:rPr>
              <a:t>(14-15)  Medio Informativo.</a:t>
            </a:r>
          </a:p>
          <a:p>
            <a:pPr marL="342900" indent="-342900" eaLnBrk="1" hangingPunct="1">
              <a:spcBef>
                <a:spcPct val="20000"/>
              </a:spcBef>
              <a:buClr>
                <a:schemeClr val="tx1"/>
              </a:buClr>
              <a:buSzPct val="90000"/>
              <a:buFont typeface="WP Japanese" pitchFamily="2" charset="2"/>
              <a:buNone/>
            </a:pPr>
            <a:endParaRPr lang="en-US" sz="3200">
              <a:effectLst>
                <a:outerShdw blurRad="38100" dist="38100" dir="2700000" algn="tl">
                  <a:srgbClr val="000000"/>
                </a:outerShdw>
              </a:effectLst>
            </a:endParaRPr>
          </a:p>
          <a:p>
            <a:pPr marL="342900" indent="-342900" algn="ctr" eaLnBrk="1" hangingPunct="1">
              <a:spcBef>
                <a:spcPct val="20000"/>
              </a:spcBef>
              <a:buClr>
                <a:schemeClr val="tx1"/>
              </a:buClr>
              <a:buSzPct val="90000"/>
              <a:buFont typeface="WP Japanese" pitchFamily="2" charset="2"/>
              <a:buNone/>
            </a:pPr>
            <a:r>
              <a:rPr lang="en-US" sz="3200">
                <a:effectLst>
                  <a:outerShdw blurRad="38100" dist="38100" dir="2700000" algn="tl">
                    <a:srgbClr val="000000"/>
                  </a:outerShdw>
                </a:effectLst>
              </a:rPr>
              <a:t>		</a:t>
            </a:r>
          </a:p>
          <a:p>
            <a:pPr marL="342900" indent="-342900" algn="ctr" eaLnBrk="1" hangingPunct="1">
              <a:spcBef>
                <a:spcPct val="20000"/>
              </a:spcBef>
              <a:buClr>
                <a:schemeClr val="tx1"/>
              </a:buClr>
              <a:buSzPct val="90000"/>
              <a:buFont typeface="WP Japanese" pitchFamily="2" charset="2"/>
              <a:buNone/>
            </a:pPr>
            <a:r>
              <a:rPr lang="en-US" sz="3200">
                <a:effectLst>
                  <a:outerShdw blurRad="38100" dist="38100" dir="2700000" algn="tl">
                    <a:srgbClr val="000000"/>
                  </a:outerShdw>
                </a:effectLst>
              </a:rPr>
              <a:t>Estos enunciados obtuvieron 	</a:t>
            </a:r>
          </a:p>
          <a:p>
            <a:pPr marL="342900" indent="-342900" algn="ctr" eaLnBrk="1" hangingPunct="1">
              <a:spcBef>
                <a:spcPct val="20000"/>
              </a:spcBef>
              <a:buClr>
                <a:schemeClr val="tx1"/>
              </a:buClr>
              <a:buSzPct val="90000"/>
              <a:buFont typeface="WP Japanese" pitchFamily="2" charset="2"/>
              <a:buNone/>
            </a:pPr>
            <a:r>
              <a:rPr lang="en-US" sz="3200">
                <a:effectLst>
                  <a:outerShdw blurRad="38100" dist="38100" dir="2700000" algn="tl">
                    <a:srgbClr val="000000"/>
                  </a:outerShdw>
                </a:effectLst>
              </a:rPr>
              <a:t>PUNTUACIONES &lt; 2.</a:t>
            </a:r>
          </a:p>
          <a:p>
            <a:pPr marL="342900" indent="-342900" eaLnBrk="1" hangingPunct="1">
              <a:spcBef>
                <a:spcPct val="20000"/>
              </a:spcBef>
              <a:buClr>
                <a:schemeClr val="tx1"/>
              </a:buClr>
              <a:buSzPct val="90000"/>
              <a:buFont typeface="WP Japanese" pitchFamily="2" charset="2"/>
              <a:buNone/>
            </a:pPr>
            <a:endParaRPr lang="en-US" sz="3200">
              <a:effectLst>
                <a:outerShdw blurRad="38100" dist="38100" dir="2700000" algn="tl">
                  <a:srgbClr val="000000"/>
                </a:outerShdw>
              </a:effectLst>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blinds(horizontal)">
                                      <p:cBhvr>
                                        <p:cTn id="7" dur="500"/>
                                        <p:tgtEl>
                                          <p:spTgt spid="58370"/>
                                        </p:tgtEl>
                                      </p:cBhvr>
                                    </p:animEffect>
                                  </p:childTnLst>
                                </p:cTn>
                              </p:par>
                            </p:childTnLst>
                          </p:cTn>
                        </p:par>
                        <p:par>
                          <p:cTn id="8" fill="hold">
                            <p:stCondLst>
                              <p:cond delay="500"/>
                            </p:stCondLst>
                            <p:childTnLst>
                              <p:par>
                                <p:cTn id="9" presetID="39" presetClass="entr" presetSubtype="0" accel="100000" fill="hold" grpId="0" nodeType="afterEffect">
                                  <p:stCondLst>
                                    <p:cond delay="0"/>
                                  </p:stCondLst>
                                  <p:childTnLst>
                                    <p:set>
                                      <p:cBhvr>
                                        <p:cTn id="10" dur="1" fill="hold">
                                          <p:stCondLst>
                                            <p:cond delay="0"/>
                                          </p:stCondLst>
                                        </p:cTn>
                                        <p:tgtEl>
                                          <p:spTgt spid="58375">
                                            <p:txEl>
                                              <p:pRg st="0" end="0"/>
                                            </p:txEl>
                                          </p:spTgt>
                                        </p:tgtEl>
                                        <p:attrNameLst>
                                          <p:attrName>style.visibility</p:attrName>
                                        </p:attrNameLst>
                                      </p:cBhvr>
                                      <p:to>
                                        <p:strVal val="visible"/>
                                      </p:to>
                                    </p:set>
                                    <p:anim calcmode="lin" valueType="num">
                                      <p:cBhvr>
                                        <p:cTn id="11" dur="500" fill="hold"/>
                                        <p:tgtEl>
                                          <p:spTgt spid="5837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5837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5837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58375">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39" presetClass="entr" presetSubtype="0" accel="100000" fill="hold" grpId="0" nodeType="afterEffect">
                                  <p:stCondLst>
                                    <p:cond delay="0"/>
                                  </p:stCondLst>
                                  <p:childTnLst>
                                    <p:set>
                                      <p:cBhvr>
                                        <p:cTn id="17" dur="1" fill="hold">
                                          <p:stCondLst>
                                            <p:cond delay="0"/>
                                          </p:stCondLst>
                                        </p:cTn>
                                        <p:tgtEl>
                                          <p:spTgt spid="58375">
                                            <p:txEl>
                                              <p:pRg st="1" end="1"/>
                                            </p:txEl>
                                          </p:spTgt>
                                        </p:tgtEl>
                                        <p:attrNameLst>
                                          <p:attrName>style.visibility</p:attrName>
                                        </p:attrNameLst>
                                      </p:cBhvr>
                                      <p:to>
                                        <p:strVal val="visible"/>
                                      </p:to>
                                    </p:set>
                                    <p:anim calcmode="lin" valueType="num">
                                      <p:cBhvr>
                                        <p:cTn id="18" dur="500" fill="hold"/>
                                        <p:tgtEl>
                                          <p:spTgt spid="58375">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58375">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58375">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58375">
                                            <p:txEl>
                                              <p:pRg st="1" end="1"/>
                                            </p:txEl>
                                          </p:spTgt>
                                        </p:tgtEl>
                                        <p:attrNameLst>
                                          <p:attrName>ppt_y</p:attrName>
                                        </p:attrNameLst>
                                      </p:cBhvr>
                                      <p:tavLst>
                                        <p:tav tm="0">
                                          <p:val>
                                            <p:strVal val="#ppt_y"/>
                                          </p:val>
                                        </p:tav>
                                        <p:tav tm="100000">
                                          <p:val>
                                            <p:strVal val="#ppt_y"/>
                                          </p:val>
                                        </p:tav>
                                      </p:tavLst>
                                    </p:anim>
                                  </p:childTnLst>
                                </p:cTn>
                              </p:par>
                            </p:childTnLst>
                          </p:cTn>
                        </p:par>
                        <p:par>
                          <p:cTn id="22" fill="hold">
                            <p:stCondLst>
                              <p:cond delay="1500"/>
                            </p:stCondLst>
                            <p:childTnLst>
                              <p:par>
                                <p:cTn id="23" presetID="39" presetClass="entr" presetSubtype="0" accel="100000" fill="hold" grpId="0" nodeType="afterEffect">
                                  <p:stCondLst>
                                    <p:cond delay="0"/>
                                  </p:stCondLst>
                                  <p:childTnLst>
                                    <p:set>
                                      <p:cBhvr>
                                        <p:cTn id="24" dur="1" fill="hold">
                                          <p:stCondLst>
                                            <p:cond delay="0"/>
                                          </p:stCondLst>
                                        </p:cTn>
                                        <p:tgtEl>
                                          <p:spTgt spid="58375">
                                            <p:txEl>
                                              <p:pRg st="2" end="2"/>
                                            </p:txEl>
                                          </p:spTgt>
                                        </p:tgtEl>
                                        <p:attrNameLst>
                                          <p:attrName>style.visibility</p:attrName>
                                        </p:attrNameLst>
                                      </p:cBhvr>
                                      <p:to>
                                        <p:strVal val="visible"/>
                                      </p:to>
                                    </p:set>
                                    <p:anim calcmode="lin" valueType="num">
                                      <p:cBhvr>
                                        <p:cTn id="25" dur="500" fill="hold"/>
                                        <p:tgtEl>
                                          <p:spTgt spid="5837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5837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5837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58375">
                                            <p:txEl>
                                              <p:pRg st="2" end="2"/>
                                            </p:txEl>
                                          </p:spTgt>
                                        </p:tgtEl>
                                        <p:attrNameLst>
                                          <p:attrName>ppt_y</p:attrName>
                                        </p:attrNameLst>
                                      </p:cBhvr>
                                      <p:tavLst>
                                        <p:tav tm="0">
                                          <p:val>
                                            <p:strVal val="#ppt_y"/>
                                          </p:val>
                                        </p:tav>
                                        <p:tav tm="100000">
                                          <p:val>
                                            <p:strVal val="#ppt_y"/>
                                          </p:val>
                                        </p:tav>
                                      </p:tavLst>
                                    </p:anim>
                                  </p:childTnLst>
                                </p:cTn>
                              </p:par>
                            </p:childTnLst>
                          </p:cTn>
                        </p:par>
                        <p:par>
                          <p:cTn id="29" fill="hold">
                            <p:stCondLst>
                              <p:cond delay="2000"/>
                            </p:stCondLst>
                            <p:childTnLst>
                              <p:par>
                                <p:cTn id="30" presetID="39" presetClass="entr" presetSubtype="0" accel="100000" fill="hold" grpId="0" nodeType="afterEffect">
                                  <p:stCondLst>
                                    <p:cond delay="0"/>
                                  </p:stCondLst>
                                  <p:childTnLst>
                                    <p:set>
                                      <p:cBhvr>
                                        <p:cTn id="31" dur="1" fill="hold">
                                          <p:stCondLst>
                                            <p:cond delay="0"/>
                                          </p:stCondLst>
                                        </p:cTn>
                                        <p:tgtEl>
                                          <p:spTgt spid="58375">
                                            <p:txEl>
                                              <p:pRg st="5" end="5"/>
                                            </p:txEl>
                                          </p:spTgt>
                                        </p:tgtEl>
                                        <p:attrNameLst>
                                          <p:attrName>style.visibility</p:attrName>
                                        </p:attrNameLst>
                                      </p:cBhvr>
                                      <p:to>
                                        <p:strVal val="visible"/>
                                      </p:to>
                                    </p:set>
                                    <p:anim calcmode="lin" valueType="num">
                                      <p:cBhvr>
                                        <p:cTn id="32" dur="500" fill="hold"/>
                                        <p:tgtEl>
                                          <p:spTgt spid="58375">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3" dur="500" fill="hold"/>
                                        <p:tgtEl>
                                          <p:spTgt spid="58375">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4" dur="500" fill="hold"/>
                                        <p:tgtEl>
                                          <p:spTgt spid="58375">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35" dur="500" fill="hold"/>
                                        <p:tgtEl>
                                          <p:spTgt spid="58375">
                                            <p:txEl>
                                              <p:pRg st="5" end="5"/>
                                            </p:txEl>
                                          </p:spTgt>
                                        </p:tgtEl>
                                        <p:attrNameLst>
                                          <p:attrName>ppt_y</p:attrName>
                                        </p:attrNameLst>
                                      </p:cBhvr>
                                      <p:tavLst>
                                        <p:tav tm="0">
                                          <p:val>
                                            <p:strVal val="#ppt_y"/>
                                          </p:val>
                                        </p:tav>
                                        <p:tav tm="100000">
                                          <p:val>
                                            <p:strVal val="#ppt_y"/>
                                          </p:val>
                                        </p:tav>
                                      </p:tavLst>
                                    </p:anim>
                                  </p:childTnLst>
                                </p:cTn>
                              </p:par>
                            </p:childTnLst>
                          </p:cTn>
                        </p:par>
                        <p:par>
                          <p:cTn id="36" fill="hold">
                            <p:stCondLst>
                              <p:cond delay="2500"/>
                            </p:stCondLst>
                            <p:childTnLst>
                              <p:par>
                                <p:cTn id="37" presetID="39" presetClass="entr" presetSubtype="0" accel="100000" fill="hold" grpId="0" nodeType="afterEffect">
                                  <p:stCondLst>
                                    <p:cond delay="0"/>
                                  </p:stCondLst>
                                  <p:childTnLst>
                                    <p:set>
                                      <p:cBhvr>
                                        <p:cTn id="38" dur="1" fill="hold">
                                          <p:stCondLst>
                                            <p:cond delay="0"/>
                                          </p:stCondLst>
                                        </p:cTn>
                                        <p:tgtEl>
                                          <p:spTgt spid="58375">
                                            <p:txEl>
                                              <p:pRg st="6" end="6"/>
                                            </p:txEl>
                                          </p:spTgt>
                                        </p:tgtEl>
                                        <p:attrNameLst>
                                          <p:attrName>style.visibility</p:attrName>
                                        </p:attrNameLst>
                                      </p:cBhvr>
                                      <p:to>
                                        <p:strVal val="visible"/>
                                      </p:to>
                                    </p:set>
                                    <p:anim calcmode="lin" valueType="num">
                                      <p:cBhvr>
                                        <p:cTn id="39" dur="500" fill="hold"/>
                                        <p:tgtEl>
                                          <p:spTgt spid="58375">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58375">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58375">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5837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5837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4" name="Picture 2"/>
          <p:cNvPicPr>
            <a:picLocks noChangeAspect="1" noChangeArrowheads="1"/>
          </p:cNvPicPr>
          <p:nvPr>
            <p:ph sz="half" idx="1"/>
          </p:nvPr>
        </p:nvPicPr>
        <p:blipFill>
          <a:blip r:embed="rId3"/>
          <a:srcRect/>
          <a:stretch>
            <a:fillRect/>
          </a:stretch>
        </p:blipFill>
        <p:spPr>
          <a:xfrm>
            <a:off x="0" y="1916113"/>
            <a:ext cx="9144000" cy="2092325"/>
          </a:xfrm>
          <a:noFill/>
          <a:ln/>
        </p:spPr>
      </p:pic>
      <p:sp>
        <p:nvSpPr>
          <p:cNvPr id="100355" name="Oval 3"/>
          <p:cNvSpPr>
            <a:spLocks noChangeArrowheads="1"/>
          </p:cNvSpPr>
          <p:nvPr/>
        </p:nvSpPr>
        <p:spPr bwMode="auto">
          <a:xfrm>
            <a:off x="7885113" y="2565400"/>
            <a:ext cx="1081087" cy="576263"/>
          </a:xfrm>
          <a:prstGeom prst="ellipse">
            <a:avLst/>
          </a:prstGeom>
          <a:noFill/>
          <a:ln w="76200" cap="rnd">
            <a:solidFill>
              <a:srgbClr val="000066"/>
            </a:solidFill>
            <a:prstDash val="sysDot"/>
            <a:round/>
            <a:headEnd/>
            <a:tailEnd/>
          </a:ln>
          <a:effectLst/>
        </p:spPr>
        <p:txBody>
          <a:bodyPr wrap="none" anchor="ctr"/>
          <a:lstStyle/>
          <a:p>
            <a:endParaRPr lang="es-ES"/>
          </a:p>
        </p:txBody>
      </p:sp>
      <p:sp>
        <p:nvSpPr>
          <p:cNvPr id="100356" name="Rectangle 4"/>
          <p:cNvSpPr>
            <a:spLocks noGrp="1" noChangeArrowheads="1"/>
          </p:cNvSpPr>
          <p:nvPr>
            <p:ph type="title"/>
          </p:nvPr>
        </p:nvSpPr>
        <p:spPr/>
        <p:txBody>
          <a:bodyPr/>
          <a:lstStyle/>
          <a:p>
            <a:r>
              <a:rPr lang="es-EC"/>
              <a:t>MEDIAS Y VARIANZAS MUESTRALES.</a:t>
            </a:r>
          </a:p>
        </p:txBody>
      </p:sp>
      <p:pic>
        <p:nvPicPr>
          <p:cNvPr id="100357" name="Picture 5"/>
          <p:cNvPicPr>
            <a:picLocks noChangeAspect="1" noChangeArrowheads="1"/>
          </p:cNvPicPr>
          <p:nvPr>
            <p:ph sz="half" idx="2"/>
          </p:nvPr>
        </p:nvPicPr>
        <p:blipFill>
          <a:blip r:embed="rId4"/>
          <a:srcRect/>
          <a:stretch>
            <a:fillRect/>
          </a:stretch>
        </p:blipFill>
        <p:spPr>
          <a:xfrm>
            <a:off x="179388" y="4130675"/>
            <a:ext cx="8785225" cy="2563813"/>
          </a:xfrm>
          <a:noFill/>
          <a:ln/>
        </p:spPr>
      </p:pic>
      <p:sp>
        <p:nvSpPr>
          <p:cNvPr id="100358" name="Oval 6"/>
          <p:cNvSpPr>
            <a:spLocks noChangeArrowheads="1"/>
          </p:cNvSpPr>
          <p:nvPr/>
        </p:nvSpPr>
        <p:spPr bwMode="auto">
          <a:xfrm>
            <a:off x="1692275" y="5013325"/>
            <a:ext cx="1081088" cy="503238"/>
          </a:xfrm>
          <a:prstGeom prst="ellipse">
            <a:avLst/>
          </a:prstGeom>
          <a:noFill/>
          <a:ln w="76200" cap="rnd">
            <a:solidFill>
              <a:schemeClr val="bg1"/>
            </a:solidFill>
            <a:prstDash val="sysDot"/>
            <a:round/>
            <a:headEnd/>
            <a:tailEnd/>
          </a:ln>
          <a:effectLst/>
        </p:spPr>
        <p:txBody>
          <a:bodyPr wrap="none" anchor="ctr"/>
          <a:lstStyle/>
          <a:p>
            <a:endParaRPr lang="es-ES"/>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00356"/>
                                        </p:tgtEl>
                                        <p:attrNameLst>
                                          <p:attrName>style.visibility</p:attrName>
                                        </p:attrNameLst>
                                      </p:cBhvr>
                                      <p:to>
                                        <p:strVal val="visible"/>
                                      </p:to>
                                    </p:set>
                                    <p:animEffect transition="in" filter="wipe(down)">
                                      <p:cBhvr>
                                        <p:cTn id="7" dur="290">
                                          <p:stCondLst>
                                            <p:cond delay="0"/>
                                          </p:stCondLst>
                                        </p:cTn>
                                        <p:tgtEl>
                                          <p:spTgt spid="100356"/>
                                        </p:tgtEl>
                                      </p:cBhvr>
                                    </p:animEffect>
                                    <p:anim calcmode="lin" valueType="num">
                                      <p:cBhvr>
                                        <p:cTn id="8" dur="911" tmFilter="0,0; 0.14,0.36; 0.43,0.73; 0.71,0.91; 1.0,1.0">
                                          <p:stCondLst>
                                            <p:cond delay="0"/>
                                          </p:stCondLst>
                                        </p:cTn>
                                        <p:tgtEl>
                                          <p:spTgt spid="100356"/>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00356"/>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00356"/>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00356"/>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00356"/>
                                        </p:tgtEl>
                                        <p:attrNameLst>
                                          <p:attrName>ppt_y</p:attrName>
                                        </p:attrNameLst>
                                      </p:cBhvr>
                                      <p:tavLst>
                                        <p:tav tm="0" fmla="#ppt_y-sin(pi*$)/81">
                                          <p:val>
                                            <p:fltVal val="0"/>
                                          </p:val>
                                        </p:tav>
                                        <p:tav tm="100000">
                                          <p:val>
                                            <p:fltVal val="1"/>
                                          </p:val>
                                        </p:tav>
                                      </p:tavLst>
                                    </p:anim>
                                    <p:animScale>
                                      <p:cBhvr>
                                        <p:cTn id="13" dur="13">
                                          <p:stCondLst>
                                            <p:cond delay="325"/>
                                          </p:stCondLst>
                                        </p:cTn>
                                        <p:tgtEl>
                                          <p:spTgt spid="100356"/>
                                        </p:tgtEl>
                                      </p:cBhvr>
                                      <p:to x="100000" y="60000"/>
                                    </p:animScale>
                                    <p:animScale>
                                      <p:cBhvr>
                                        <p:cTn id="14" dur="83" decel="50000">
                                          <p:stCondLst>
                                            <p:cond delay="338"/>
                                          </p:stCondLst>
                                        </p:cTn>
                                        <p:tgtEl>
                                          <p:spTgt spid="100356"/>
                                        </p:tgtEl>
                                      </p:cBhvr>
                                      <p:to x="100000" y="100000"/>
                                    </p:animScale>
                                    <p:animScale>
                                      <p:cBhvr>
                                        <p:cTn id="15" dur="13">
                                          <p:stCondLst>
                                            <p:cond delay="656"/>
                                          </p:stCondLst>
                                        </p:cTn>
                                        <p:tgtEl>
                                          <p:spTgt spid="100356"/>
                                        </p:tgtEl>
                                      </p:cBhvr>
                                      <p:to x="100000" y="80000"/>
                                    </p:animScale>
                                    <p:animScale>
                                      <p:cBhvr>
                                        <p:cTn id="16" dur="83" decel="50000">
                                          <p:stCondLst>
                                            <p:cond delay="669"/>
                                          </p:stCondLst>
                                        </p:cTn>
                                        <p:tgtEl>
                                          <p:spTgt spid="100356"/>
                                        </p:tgtEl>
                                      </p:cBhvr>
                                      <p:to x="100000" y="100000"/>
                                    </p:animScale>
                                    <p:animScale>
                                      <p:cBhvr>
                                        <p:cTn id="17" dur="13">
                                          <p:stCondLst>
                                            <p:cond delay="821"/>
                                          </p:stCondLst>
                                        </p:cTn>
                                        <p:tgtEl>
                                          <p:spTgt spid="100356"/>
                                        </p:tgtEl>
                                      </p:cBhvr>
                                      <p:to x="100000" y="90000"/>
                                    </p:animScale>
                                    <p:animScale>
                                      <p:cBhvr>
                                        <p:cTn id="18" dur="83" decel="50000">
                                          <p:stCondLst>
                                            <p:cond delay="834"/>
                                          </p:stCondLst>
                                        </p:cTn>
                                        <p:tgtEl>
                                          <p:spTgt spid="100356"/>
                                        </p:tgtEl>
                                      </p:cBhvr>
                                      <p:to x="100000" y="100000"/>
                                    </p:animScale>
                                    <p:animScale>
                                      <p:cBhvr>
                                        <p:cTn id="19" dur="13">
                                          <p:stCondLst>
                                            <p:cond delay="904"/>
                                          </p:stCondLst>
                                        </p:cTn>
                                        <p:tgtEl>
                                          <p:spTgt spid="100356"/>
                                        </p:tgtEl>
                                      </p:cBhvr>
                                      <p:to x="100000" y="95000"/>
                                    </p:animScale>
                                    <p:animScale>
                                      <p:cBhvr>
                                        <p:cTn id="20" dur="83" decel="50000">
                                          <p:stCondLst>
                                            <p:cond delay="917"/>
                                          </p:stCondLst>
                                        </p:cTn>
                                        <p:tgtEl>
                                          <p:spTgt spid="100356"/>
                                        </p:tgtEl>
                                      </p:cBhvr>
                                      <p:to x="100000" y="100000"/>
                                    </p:animScale>
                                  </p:childTnLst>
                                </p:cTn>
                              </p:par>
                            </p:childTnLst>
                          </p:cTn>
                        </p:par>
                        <p:par>
                          <p:cTn id="21" fill="hold">
                            <p:stCondLst>
                              <p:cond delay="1000"/>
                            </p:stCondLst>
                            <p:childTnLst>
                              <p:par>
                                <p:cTn id="22" presetID="29" presetClass="entr" presetSubtype="0" fill="hold" nodeType="afterEffect">
                                  <p:stCondLst>
                                    <p:cond delay="0"/>
                                  </p:stCondLst>
                                  <p:childTnLst>
                                    <p:set>
                                      <p:cBhvr>
                                        <p:cTn id="23" dur="1" fill="hold">
                                          <p:stCondLst>
                                            <p:cond delay="0"/>
                                          </p:stCondLst>
                                        </p:cTn>
                                        <p:tgtEl>
                                          <p:spTgt spid="100354"/>
                                        </p:tgtEl>
                                        <p:attrNameLst>
                                          <p:attrName>style.visibility</p:attrName>
                                        </p:attrNameLst>
                                      </p:cBhvr>
                                      <p:to>
                                        <p:strVal val="visible"/>
                                      </p:to>
                                    </p:set>
                                    <p:anim calcmode="lin" valueType="num">
                                      <p:cBhvr>
                                        <p:cTn id="24" dur="1000" fill="hold"/>
                                        <p:tgtEl>
                                          <p:spTgt spid="100354"/>
                                        </p:tgtEl>
                                        <p:attrNameLst>
                                          <p:attrName>ppt_x</p:attrName>
                                        </p:attrNameLst>
                                      </p:cBhvr>
                                      <p:tavLst>
                                        <p:tav tm="0">
                                          <p:val>
                                            <p:strVal val="#ppt_x-.2"/>
                                          </p:val>
                                        </p:tav>
                                        <p:tav tm="100000">
                                          <p:val>
                                            <p:strVal val="#ppt_x"/>
                                          </p:val>
                                        </p:tav>
                                      </p:tavLst>
                                    </p:anim>
                                    <p:anim calcmode="lin" valueType="num">
                                      <p:cBhvr>
                                        <p:cTn id="25" dur="1000" fill="hold"/>
                                        <p:tgtEl>
                                          <p:spTgt spid="100354"/>
                                        </p:tgtEl>
                                        <p:attrNameLst>
                                          <p:attrName>ppt_y</p:attrName>
                                        </p:attrNameLst>
                                      </p:cBhvr>
                                      <p:tavLst>
                                        <p:tav tm="0">
                                          <p:val>
                                            <p:strVal val="#ppt_y"/>
                                          </p:val>
                                        </p:tav>
                                        <p:tav tm="100000">
                                          <p:val>
                                            <p:strVal val="#ppt_y"/>
                                          </p:val>
                                        </p:tav>
                                      </p:tavLst>
                                    </p:anim>
                                    <p:animEffect transition="in" filter="wipe(right)" prLst="gradientSize: 0.1">
                                      <p:cBhvr>
                                        <p:cTn id="26" dur="1000"/>
                                        <p:tgtEl>
                                          <p:spTgt spid="100354"/>
                                        </p:tgtEl>
                                      </p:cBhvr>
                                    </p:animEffect>
                                  </p:childTnLst>
                                </p:cTn>
                              </p:par>
                            </p:childTnLst>
                          </p:cTn>
                        </p:par>
                        <p:par>
                          <p:cTn id="27" fill="hold">
                            <p:stCondLst>
                              <p:cond delay="2000"/>
                            </p:stCondLst>
                            <p:childTnLst>
                              <p:par>
                                <p:cTn id="28" presetID="51" presetClass="entr" presetSubtype="0" fill="hold" grpId="0" nodeType="afterEffect">
                                  <p:stCondLst>
                                    <p:cond delay="0"/>
                                  </p:stCondLst>
                                  <p:childTnLst>
                                    <p:set>
                                      <p:cBhvr>
                                        <p:cTn id="29" dur="1" fill="hold">
                                          <p:stCondLst>
                                            <p:cond delay="0"/>
                                          </p:stCondLst>
                                        </p:cTn>
                                        <p:tgtEl>
                                          <p:spTgt spid="100355"/>
                                        </p:tgtEl>
                                        <p:attrNameLst>
                                          <p:attrName>style.visibility</p:attrName>
                                        </p:attrNameLst>
                                      </p:cBhvr>
                                      <p:to>
                                        <p:strVal val="visible"/>
                                      </p:to>
                                    </p:set>
                                    <p:animEffect transition="in" filter="fade">
                                      <p:cBhvr>
                                        <p:cTn id="30" dur="385" decel="100000"/>
                                        <p:tgtEl>
                                          <p:spTgt spid="100355"/>
                                        </p:tgtEl>
                                      </p:cBhvr>
                                    </p:animEffect>
                                    <p:animScale>
                                      <p:cBhvr>
                                        <p:cTn id="31" dur="385" decel="100000"/>
                                        <p:tgtEl>
                                          <p:spTgt spid="100355"/>
                                        </p:tgtEl>
                                      </p:cBhvr>
                                      <p:from x="10000" y="10000"/>
                                      <p:to x="200000" y="450000"/>
                                    </p:animScale>
                                    <p:animScale>
                                      <p:cBhvr>
                                        <p:cTn id="32" dur="615" accel="100000" fill="hold">
                                          <p:stCondLst>
                                            <p:cond delay="385"/>
                                          </p:stCondLst>
                                        </p:cTn>
                                        <p:tgtEl>
                                          <p:spTgt spid="100355"/>
                                        </p:tgtEl>
                                      </p:cBhvr>
                                      <p:from x="200000" y="450000"/>
                                      <p:to x="100000" y="100000"/>
                                    </p:animScale>
                                    <p:set>
                                      <p:cBhvr>
                                        <p:cTn id="33" dur="385" fill="hold"/>
                                        <p:tgtEl>
                                          <p:spTgt spid="100355"/>
                                        </p:tgtEl>
                                        <p:attrNameLst>
                                          <p:attrName>ppt_x</p:attrName>
                                        </p:attrNameLst>
                                      </p:cBhvr>
                                      <p:to>
                                        <p:strVal val="(0.5)"/>
                                      </p:to>
                                    </p:set>
                                    <p:anim from="(0.5)" to="(#ppt_x)" calcmode="lin" valueType="num">
                                      <p:cBhvr>
                                        <p:cTn id="34" dur="615" accel="100000" fill="hold">
                                          <p:stCondLst>
                                            <p:cond delay="385"/>
                                          </p:stCondLst>
                                        </p:cTn>
                                        <p:tgtEl>
                                          <p:spTgt spid="100355"/>
                                        </p:tgtEl>
                                        <p:attrNameLst>
                                          <p:attrName>ppt_x</p:attrName>
                                        </p:attrNameLst>
                                      </p:cBhvr>
                                    </p:anim>
                                    <p:set>
                                      <p:cBhvr>
                                        <p:cTn id="35" dur="385" fill="hold"/>
                                        <p:tgtEl>
                                          <p:spTgt spid="100355"/>
                                        </p:tgtEl>
                                        <p:attrNameLst>
                                          <p:attrName>ppt_y</p:attrName>
                                        </p:attrNameLst>
                                      </p:cBhvr>
                                      <p:to>
                                        <p:strVal val="(#ppt_y+0.4)"/>
                                      </p:to>
                                    </p:set>
                                    <p:anim from="(#ppt_y+0.4)" to="(#ppt_y)" calcmode="lin" valueType="num">
                                      <p:cBhvr>
                                        <p:cTn id="36" dur="615" accel="100000" fill="hold">
                                          <p:stCondLst>
                                            <p:cond delay="385"/>
                                          </p:stCondLst>
                                        </p:cTn>
                                        <p:tgtEl>
                                          <p:spTgt spid="100355"/>
                                        </p:tgtEl>
                                        <p:attrNameLst>
                                          <p:attrName>ppt_y</p:attrName>
                                        </p:attrNameLst>
                                      </p:cBhvr>
                                    </p:anim>
                                  </p:childTnLst>
                                </p:cTn>
                              </p:par>
                            </p:childTnLst>
                          </p:cTn>
                        </p:par>
                        <p:par>
                          <p:cTn id="37" fill="hold">
                            <p:stCondLst>
                              <p:cond delay="3000"/>
                            </p:stCondLst>
                            <p:childTnLst>
                              <p:par>
                                <p:cTn id="38" presetID="29" presetClass="entr" presetSubtype="0" fill="hold" nodeType="afterEffect">
                                  <p:stCondLst>
                                    <p:cond delay="0"/>
                                  </p:stCondLst>
                                  <p:childTnLst>
                                    <p:set>
                                      <p:cBhvr>
                                        <p:cTn id="39" dur="1" fill="hold">
                                          <p:stCondLst>
                                            <p:cond delay="0"/>
                                          </p:stCondLst>
                                        </p:cTn>
                                        <p:tgtEl>
                                          <p:spTgt spid="100357"/>
                                        </p:tgtEl>
                                        <p:attrNameLst>
                                          <p:attrName>style.visibility</p:attrName>
                                        </p:attrNameLst>
                                      </p:cBhvr>
                                      <p:to>
                                        <p:strVal val="visible"/>
                                      </p:to>
                                    </p:set>
                                    <p:anim calcmode="lin" valueType="num">
                                      <p:cBhvr>
                                        <p:cTn id="40" dur="1000" fill="hold"/>
                                        <p:tgtEl>
                                          <p:spTgt spid="100357"/>
                                        </p:tgtEl>
                                        <p:attrNameLst>
                                          <p:attrName>ppt_x</p:attrName>
                                        </p:attrNameLst>
                                      </p:cBhvr>
                                      <p:tavLst>
                                        <p:tav tm="0">
                                          <p:val>
                                            <p:strVal val="#ppt_x-.2"/>
                                          </p:val>
                                        </p:tav>
                                        <p:tav tm="100000">
                                          <p:val>
                                            <p:strVal val="#ppt_x"/>
                                          </p:val>
                                        </p:tav>
                                      </p:tavLst>
                                    </p:anim>
                                    <p:anim calcmode="lin" valueType="num">
                                      <p:cBhvr>
                                        <p:cTn id="41" dur="1000" fill="hold"/>
                                        <p:tgtEl>
                                          <p:spTgt spid="100357"/>
                                        </p:tgtEl>
                                        <p:attrNameLst>
                                          <p:attrName>ppt_y</p:attrName>
                                        </p:attrNameLst>
                                      </p:cBhvr>
                                      <p:tavLst>
                                        <p:tav tm="0">
                                          <p:val>
                                            <p:strVal val="#ppt_y"/>
                                          </p:val>
                                        </p:tav>
                                        <p:tav tm="100000">
                                          <p:val>
                                            <p:strVal val="#ppt_y"/>
                                          </p:val>
                                        </p:tav>
                                      </p:tavLst>
                                    </p:anim>
                                    <p:animEffect transition="in" filter="wipe(right)" prLst="gradientSize: 0.1">
                                      <p:cBhvr>
                                        <p:cTn id="42" dur="1000"/>
                                        <p:tgtEl>
                                          <p:spTgt spid="100357"/>
                                        </p:tgtEl>
                                      </p:cBhvr>
                                    </p:animEffect>
                                  </p:childTnLst>
                                </p:cTn>
                              </p:par>
                            </p:childTnLst>
                          </p:cTn>
                        </p:par>
                        <p:par>
                          <p:cTn id="43" fill="hold">
                            <p:stCondLst>
                              <p:cond delay="4000"/>
                            </p:stCondLst>
                            <p:childTnLst>
                              <p:par>
                                <p:cTn id="44" presetID="51" presetClass="entr" presetSubtype="0" fill="hold" grpId="0" nodeType="afterEffect">
                                  <p:stCondLst>
                                    <p:cond delay="0"/>
                                  </p:stCondLst>
                                  <p:childTnLst>
                                    <p:set>
                                      <p:cBhvr>
                                        <p:cTn id="45" dur="1" fill="hold">
                                          <p:stCondLst>
                                            <p:cond delay="0"/>
                                          </p:stCondLst>
                                        </p:cTn>
                                        <p:tgtEl>
                                          <p:spTgt spid="100358"/>
                                        </p:tgtEl>
                                        <p:attrNameLst>
                                          <p:attrName>style.visibility</p:attrName>
                                        </p:attrNameLst>
                                      </p:cBhvr>
                                      <p:to>
                                        <p:strVal val="visible"/>
                                      </p:to>
                                    </p:set>
                                    <p:animEffect transition="in" filter="fade">
                                      <p:cBhvr>
                                        <p:cTn id="46" dur="385" decel="100000"/>
                                        <p:tgtEl>
                                          <p:spTgt spid="100358"/>
                                        </p:tgtEl>
                                      </p:cBhvr>
                                    </p:animEffect>
                                    <p:animScale>
                                      <p:cBhvr>
                                        <p:cTn id="47" dur="385" decel="100000"/>
                                        <p:tgtEl>
                                          <p:spTgt spid="100358"/>
                                        </p:tgtEl>
                                      </p:cBhvr>
                                      <p:from x="10000" y="10000"/>
                                      <p:to x="200000" y="450000"/>
                                    </p:animScale>
                                    <p:animScale>
                                      <p:cBhvr>
                                        <p:cTn id="48" dur="615" accel="100000" fill="hold">
                                          <p:stCondLst>
                                            <p:cond delay="385"/>
                                          </p:stCondLst>
                                        </p:cTn>
                                        <p:tgtEl>
                                          <p:spTgt spid="100358"/>
                                        </p:tgtEl>
                                      </p:cBhvr>
                                      <p:from x="200000" y="450000"/>
                                      <p:to x="100000" y="100000"/>
                                    </p:animScale>
                                    <p:set>
                                      <p:cBhvr>
                                        <p:cTn id="49" dur="385" fill="hold"/>
                                        <p:tgtEl>
                                          <p:spTgt spid="100358"/>
                                        </p:tgtEl>
                                        <p:attrNameLst>
                                          <p:attrName>ppt_x</p:attrName>
                                        </p:attrNameLst>
                                      </p:cBhvr>
                                      <p:to>
                                        <p:strVal val="(0.5)"/>
                                      </p:to>
                                    </p:set>
                                    <p:anim from="(0.5)" to="(#ppt_x)" calcmode="lin" valueType="num">
                                      <p:cBhvr>
                                        <p:cTn id="50" dur="615" accel="100000" fill="hold">
                                          <p:stCondLst>
                                            <p:cond delay="385"/>
                                          </p:stCondLst>
                                        </p:cTn>
                                        <p:tgtEl>
                                          <p:spTgt spid="100358"/>
                                        </p:tgtEl>
                                        <p:attrNameLst>
                                          <p:attrName>ppt_x</p:attrName>
                                        </p:attrNameLst>
                                      </p:cBhvr>
                                    </p:anim>
                                    <p:set>
                                      <p:cBhvr>
                                        <p:cTn id="51" dur="385" fill="hold"/>
                                        <p:tgtEl>
                                          <p:spTgt spid="100358"/>
                                        </p:tgtEl>
                                        <p:attrNameLst>
                                          <p:attrName>ppt_y</p:attrName>
                                        </p:attrNameLst>
                                      </p:cBhvr>
                                      <p:to>
                                        <p:strVal val="(#ppt_y+0.4)"/>
                                      </p:to>
                                    </p:set>
                                    <p:anim from="(#ppt_y+0.4)" to="(#ppt_y)" calcmode="lin" valueType="num">
                                      <p:cBhvr>
                                        <p:cTn id="52" dur="615" accel="100000" fill="hold">
                                          <p:stCondLst>
                                            <p:cond delay="385"/>
                                          </p:stCondLst>
                                        </p:cTn>
                                        <p:tgtEl>
                                          <p:spTgt spid="100358"/>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animBg="1"/>
      <p:bldP spid="100356" grpId="0"/>
      <p:bldP spid="10035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1116013" y="2708275"/>
            <a:ext cx="7632700" cy="1728788"/>
          </a:xfrm>
        </p:spPr>
        <p:txBody>
          <a:bodyPr/>
          <a:lstStyle/>
          <a:p>
            <a:r>
              <a:rPr lang="es-EC" sz="4000"/>
              <a:t>ANALISIS DE LOS ESTRATOS MAS REPRESENTATIVOS DE LA MUESTRA.</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91138"/>
                                        </p:tgtEl>
                                        <p:attrNameLst>
                                          <p:attrName>style.visibility</p:attrName>
                                        </p:attrNameLst>
                                      </p:cBhvr>
                                      <p:to>
                                        <p:strVal val="visible"/>
                                      </p:to>
                                    </p:set>
                                    <p:anim calcmode="lin" valueType="num">
                                      <p:cBhvr>
                                        <p:cTn id="7" dur="500" fill="hold"/>
                                        <p:tgtEl>
                                          <p:spTgt spid="9113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1138"/>
                                        </p:tgtEl>
                                        <p:attrNameLst>
                                          <p:attrName>ppt_y</p:attrName>
                                        </p:attrNameLst>
                                      </p:cBhvr>
                                      <p:tavLst>
                                        <p:tav tm="0">
                                          <p:val>
                                            <p:strVal val="#ppt_y"/>
                                          </p:val>
                                        </p:tav>
                                        <p:tav tm="100000">
                                          <p:val>
                                            <p:strVal val="#ppt_y"/>
                                          </p:val>
                                        </p:tav>
                                      </p:tavLst>
                                    </p:anim>
                                    <p:anim calcmode="lin" valueType="num">
                                      <p:cBhvr>
                                        <p:cTn id="9" dur="500" fill="hold"/>
                                        <p:tgtEl>
                                          <p:spTgt spid="9113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113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1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8724" name="Picture 4"/>
          <p:cNvPicPr>
            <a:picLocks noChangeAspect="1" noChangeArrowheads="1"/>
          </p:cNvPicPr>
          <p:nvPr>
            <p:ph idx="1"/>
          </p:nvPr>
        </p:nvPicPr>
        <p:blipFill>
          <a:blip r:embed="rId2"/>
          <a:srcRect/>
          <a:stretch>
            <a:fillRect/>
          </a:stretch>
        </p:blipFill>
        <p:spPr>
          <a:xfrm>
            <a:off x="0" y="0"/>
            <a:ext cx="9144000" cy="6858000"/>
          </a:xfrm>
          <a:noFill/>
          <a:ln/>
        </p:spPr>
      </p:pic>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2820" name="Picture 4"/>
          <p:cNvPicPr>
            <a:picLocks noChangeAspect="1" noChangeArrowheads="1"/>
          </p:cNvPicPr>
          <p:nvPr>
            <p:ph/>
          </p:nvPr>
        </p:nvPicPr>
        <p:blipFill>
          <a:blip r:embed="rId2"/>
          <a:srcRect/>
          <a:stretch>
            <a:fillRect/>
          </a:stretch>
        </p:blipFill>
        <p:spPr>
          <a:xfrm>
            <a:off x="0" y="0"/>
            <a:ext cx="9144000" cy="6858000"/>
          </a:xfrm>
          <a:noFill/>
          <a:ln/>
        </p:spPr>
      </p:pic>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250825" y="2852738"/>
            <a:ext cx="8569325" cy="1800225"/>
          </a:xfrm>
        </p:spPr>
        <p:txBody>
          <a:bodyPr/>
          <a:lstStyle/>
          <a:p>
            <a:pPr marL="838200" indent="-838200"/>
            <a:r>
              <a:rPr lang="es-ES" sz="3500" i="1"/>
              <a:t/>
            </a:r>
            <a:br>
              <a:rPr lang="es-ES" sz="3500" i="1"/>
            </a:br>
            <a:r>
              <a:rPr lang="es-ES"/>
              <a:t>PROPUESTAS PARALELAS AL PROYECTO.</a:t>
            </a:r>
            <a:endParaRPr lang="es-EC"/>
          </a:p>
        </p:txBody>
      </p:sp>
      <p:sp>
        <p:nvSpPr>
          <p:cNvPr id="101382" name="Rectangle 6"/>
          <p:cNvSpPr>
            <a:spLocks noChangeArrowheads="1"/>
          </p:cNvSpPr>
          <p:nvPr/>
        </p:nvSpPr>
        <p:spPr bwMode="auto">
          <a:xfrm>
            <a:off x="1258888" y="692150"/>
            <a:ext cx="4608512" cy="1008063"/>
          </a:xfrm>
          <a:prstGeom prst="rect">
            <a:avLst/>
          </a:prstGeom>
          <a:noFill/>
          <a:ln w="9525">
            <a:noFill/>
            <a:miter lim="800000"/>
            <a:headEnd/>
            <a:tailEnd/>
          </a:ln>
          <a:effectLst/>
        </p:spPr>
        <p:txBody>
          <a:bodyPr anchor="ctr"/>
          <a:lstStyle/>
          <a:p>
            <a:pPr marL="838200" indent="-838200" eaLnBrk="1" hangingPunct="1"/>
            <a:r>
              <a:rPr lang="es-ES" sz="4800" b="1">
                <a:solidFill>
                  <a:schemeClr val="tx2"/>
                </a:solidFill>
                <a:effectLst>
                  <a:outerShdw blurRad="38100" dist="38100" dir="2700000" algn="tl">
                    <a:srgbClr val="000000"/>
                  </a:outerShdw>
                </a:effectLst>
              </a:rPr>
              <a:t>CAPITULO  4</a:t>
            </a:r>
            <a:endParaRPr lang="es-EC" sz="4800" b="1">
              <a:solidFill>
                <a:schemeClr val="tx2"/>
              </a:solidFill>
              <a:effectLst>
                <a:outerShdw blurRad="38100" dist="38100" dir="2700000" algn="tl">
                  <a:srgbClr val="000000"/>
                </a:outerShdw>
              </a:effectLst>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01382"/>
                                        </p:tgtEl>
                                        <p:attrNameLst>
                                          <p:attrName>style.visibility</p:attrName>
                                        </p:attrNameLst>
                                      </p:cBhvr>
                                      <p:to>
                                        <p:strVal val="visible"/>
                                      </p:to>
                                    </p:set>
                                    <p:animEffect transition="in" filter="wipe(down)">
                                      <p:cBhvr>
                                        <p:cTn id="7" dur="290">
                                          <p:stCondLst>
                                            <p:cond delay="0"/>
                                          </p:stCondLst>
                                        </p:cTn>
                                        <p:tgtEl>
                                          <p:spTgt spid="101382"/>
                                        </p:tgtEl>
                                      </p:cBhvr>
                                    </p:animEffect>
                                    <p:anim calcmode="lin" valueType="num">
                                      <p:cBhvr>
                                        <p:cTn id="8" dur="911" tmFilter="0,0; 0.14,0.36; 0.43,0.73; 0.71,0.91; 1.0,1.0">
                                          <p:stCondLst>
                                            <p:cond delay="0"/>
                                          </p:stCondLst>
                                        </p:cTn>
                                        <p:tgtEl>
                                          <p:spTgt spid="101382"/>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01382"/>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01382"/>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01382"/>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01382"/>
                                        </p:tgtEl>
                                        <p:attrNameLst>
                                          <p:attrName>ppt_y</p:attrName>
                                        </p:attrNameLst>
                                      </p:cBhvr>
                                      <p:tavLst>
                                        <p:tav tm="0" fmla="#ppt_y-sin(pi*$)/81">
                                          <p:val>
                                            <p:fltVal val="0"/>
                                          </p:val>
                                        </p:tav>
                                        <p:tav tm="100000">
                                          <p:val>
                                            <p:fltVal val="1"/>
                                          </p:val>
                                        </p:tav>
                                      </p:tavLst>
                                    </p:anim>
                                    <p:animScale>
                                      <p:cBhvr>
                                        <p:cTn id="13" dur="13">
                                          <p:stCondLst>
                                            <p:cond delay="325"/>
                                          </p:stCondLst>
                                        </p:cTn>
                                        <p:tgtEl>
                                          <p:spTgt spid="101382"/>
                                        </p:tgtEl>
                                      </p:cBhvr>
                                      <p:to x="100000" y="60000"/>
                                    </p:animScale>
                                    <p:animScale>
                                      <p:cBhvr>
                                        <p:cTn id="14" dur="83" decel="50000">
                                          <p:stCondLst>
                                            <p:cond delay="338"/>
                                          </p:stCondLst>
                                        </p:cTn>
                                        <p:tgtEl>
                                          <p:spTgt spid="101382"/>
                                        </p:tgtEl>
                                      </p:cBhvr>
                                      <p:to x="100000" y="100000"/>
                                    </p:animScale>
                                    <p:animScale>
                                      <p:cBhvr>
                                        <p:cTn id="15" dur="13">
                                          <p:stCondLst>
                                            <p:cond delay="656"/>
                                          </p:stCondLst>
                                        </p:cTn>
                                        <p:tgtEl>
                                          <p:spTgt spid="101382"/>
                                        </p:tgtEl>
                                      </p:cBhvr>
                                      <p:to x="100000" y="80000"/>
                                    </p:animScale>
                                    <p:animScale>
                                      <p:cBhvr>
                                        <p:cTn id="16" dur="83" decel="50000">
                                          <p:stCondLst>
                                            <p:cond delay="669"/>
                                          </p:stCondLst>
                                        </p:cTn>
                                        <p:tgtEl>
                                          <p:spTgt spid="101382"/>
                                        </p:tgtEl>
                                      </p:cBhvr>
                                      <p:to x="100000" y="100000"/>
                                    </p:animScale>
                                    <p:animScale>
                                      <p:cBhvr>
                                        <p:cTn id="17" dur="13">
                                          <p:stCondLst>
                                            <p:cond delay="821"/>
                                          </p:stCondLst>
                                        </p:cTn>
                                        <p:tgtEl>
                                          <p:spTgt spid="101382"/>
                                        </p:tgtEl>
                                      </p:cBhvr>
                                      <p:to x="100000" y="90000"/>
                                    </p:animScale>
                                    <p:animScale>
                                      <p:cBhvr>
                                        <p:cTn id="18" dur="83" decel="50000">
                                          <p:stCondLst>
                                            <p:cond delay="834"/>
                                          </p:stCondLst>
                                        </p:cTn>
                                        <p:tgtEl>
                                          <p:spTgt spid="101382"/>
                                        </p:tgtEl>
                                      </p:cBhvr>
                                      <p:to x="100000" y="100000"/>
                                    </p:animScale>
                                    <p:animScale>
                                      <p:cBhvr>
                                        <p:cTn id="19" dur="13">
                                          <p:stCondLst>
                                            <p:cond delay="904"/>
                                          </p:stCondLst>
                                        </p:cTn>
                                        <p:tgtEl>
                                          <p:spTgt spid="101382"/>
                                        </p:tgtEl>
                                      </p:cBhvr>
                                      <p:to x="100000" y="95000"/>
                                    </p:animScale>
                                    <p:animScale>
                                      <p:cBhvr>
                                        <p:cTn id="20" dur="83" decel="50000">
                                          <p:stCondLst>
                                            <p:cond delay="917"/>
                                          </p:stCondLst>
                                        </p:cTn>
                                        <p:tgtEl>
                                          <p:spTgt spid="101382"/>
                                        </p:tgtEl>
                                      </p:cBhvr>
                                      <p:to x="100000" y="100000"/>
                                    </p:animScale>
                                  </p:childTnLst>
                                </p:cTn>
                              </p:par>
                            </p:childTnLst>
                          </p:cTn>
                        </p:par>
                        <p:par>
                          <p:cTn id="21" fill="hold">
                            <p:stCondLst>
                              <p:cond delay="1000"/>
                            </p:stCondLst>
                            <p:childTnLst>
                              <p:par>
                                <p:cTn id="22" presetID="40" presetClass="entr" presetSubtype="0" fill="hold" grpId="0" nodeType="afterEffect">
                                  <p:stCondLst>
                                    <p:cond delay="0"/>
                                  </p:stCondLst>
                                  <p:iterate type="lt">
                                    <p:tmPct val="10000"/>
                                  </p:iterate>
                                  <p:childTnLst>
                                    <p:set>
                                      <p:cBhvr>
                                        <p:cTn id="23" dur="1" fill="hold">
                                          <p:stCondLst>
                                            <p:cond delay="0"/>
                                          </p:stCondLst>
                                        </p:cTn>
                                        <p:tgtEl>
                                          <p:spTgt spid="101378"/>
                                        </p:tgtEl>
                                        <p:attrNameLst>
                                          <p:attrName>style.visibility</p:attrName>
                                        </p:attrNameLst>
                                      </p:cBhvr>
                                      <p:to>
                                        <p:strVal val="visible"/>
                                      </p:to>
                                    </p:set>
                                    <p:animEffect transition="in" filter="fade">
                                      <p:cBhvr>
                                        <p:cTn id="24" dur="500"/>
                                        <p:tgtEl>
                                          <p:spTgt spid="101378"/>
                                        </p:tgtEl>
                                      </p:cBhvr>
                                    </p:animEffect>
                                    <p:anim calcmode="lin" valueType="num">
                                      <p:cBhvr>
                                        <p:cTn id="25" dur="500" fill="hold"/>
                                        <p:tgtEl>
                                          <p:spTgt spid="101378"/>
                                        </p:tgtEl>
                                        <p:attrNameLst>
                                          <p:attrName>ppt_x</p:attrName>
                                        </p:attrNameLst>
                                      </p:cBhvr>
                                      <p:tavLst>
                                        <p:tav tm="0">
                                          <p:val>
                                            <p:strVal val="#ppt_x-.1"/>
                                          </p:val>
                                        </p:tav>
                                        <p:tav tm="100000">
                                          <p:val>
                                            <p:strVal val="#ppt_x"/>
                                          </p:val>
                                        </p:tav>
                                      </p:tavLst>
                                    </p:anim>
                                    <p:anim calcmode="lin" valueType="num">
                                      <p:cBhvr>
                                        <p:cTn id="26" dur="500" fill="hold"/>
                                        <p:tgtEl>
                                          <p:spTgt spid="1013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P spid="10138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s-ES" sz="2200" i="1"/>
              <a:t>			PROPUESTA # 1:</a:t>
            </a:r>
            <a:br>
              <a:rPr lang="es-ES" sz="2200" i="1"/>
            </a:br>
            <a:r>
              <a:rPr lang="es-ES" sz="2200" i="1"/>
              <a:t>Asignar parte de la calificación de los estudiantes de una asignatura, a los resultados obtenidos en la administración de un centro de servicios.</a:t>
            </a:r>
            <a:endParaRPr lang="es-EC" sz="2200" i="1"/>
          </a:p>
        </p:txBody>
      </p:sp>
      <p:sp>
        <p:nvSpPr>
          <p:cNvPr id="105476" name="Rectangle 4"/>
          <p:cNvSpPr>
            <a:spLocks noChangeArrowheads="1"/>
          </p:cNvSpPr>
          <p:nvPr/>
        </p:nvSpPr>
        <p:spPr bwMode="auto">
          <a:xfrm>
            <a:off x="1282700" y="1916113"/>
            <a:ext cx="7537450" cy="4465637"/>
          </a:xfrm>
          <a:prstGeom prst="rect">
            <a:avLst/>
          </a:prstGeom>
          <a:noFill/>
          <a:ln w="9525">
            <a:noFill/>
            <a:miter lim="800000"/>
            <a:headEnd/>
            <a:tailEnd/>
          </a:ln>
          <a:effectLst/>
        </p:spPr>
        <p:txBody>
          <a:bodyPr/>
          <a:lstStyle/>
          <a:p>
            <a:pPr marL="609600" indent="-609600" eaLnBrk="1" hangingPunct="1">
              <a:spcBef>
                <a:spcPct val="20000"/>
              </a:spcBef>
              <a:buClr>
                <a:schemeClr val="tx1"/>
              </a:buClr>
              <a:buSzPct val="90000"/>
              <a:buFont typeface="WP Japanese" pitchFamily="2" charset="2"/>
              <a:buNone/>
            </a:pPr>
            <a:r>
              <a:rPr lang="es-EC" sz="3200">
                <a:effectLst>
                  <a:outerShdw blurRad="38100" dist="38100" dir="2700000" algn="tl">
                    <a:srgbClr val="000000"/>
                  </a:outerShdw>
                </a:effectLst>
              </a:rPr>
              <a:t>	</a:t>
            </a:r>
            <a:r>
              <a:rPr lang="es-EC" sz="3200" i="1">
                <a:solidFill>
                  <a:srgbClr val="FFFF66"/>
                </a:solidFill>
                <a:effectLst>
                  <a:outerShdw blurRad="38100" dist="38100" dir="2700000" algn="tl">
                    <a:srgbClr val="000000"/>
                  </a:outerShdw>
                </a:effectLst>
              </a:rPr>
              <a:t>A continuación expondremos los principales puntos de esta propuesta:</a:t>
            </a:r>
          </a:p>
          <a:p>
            <a:pPr marL="609600" indent="-609600" eaLnBrk="1" hangingPunct="1">
              <a:spcBef>
                <a:spcPct val="20000"/>
              </a:spcBef>
              <a:buClr>
                <a:schemeClr val="tx1"/>
              </a:buClr>
              <a:buSzPct val="90000"/>
              <a:buFont typeface="WP Japanese" pitchFamily="2" charset="2"/>
              <a:buAutoNum type="arabicPeriod"/>
            </a:pPr>
            <a:r>
              <a:rPr lang="es-EC" sz="3200">
                <a:effectLst>
                  <a:outerShdw blurRad="38100" dist="38100" dir="2700000" algn="tl">
                    <a:srgbClr val="000000"/>
                  </a:outerShdw>
                </a:effectLst>
              </a:rPr>
              <a:t>Contar con un área  para el CS.</a:t>
            </a:r>
          </a:p>
          <a:p>
            <a:pPr marL="609600" indent="-609600" eaLnBrk="1" hangingPunct="1">
              <a:spcBef>
                <a:spcPct val="20000"/>
              </a:spcBef>
              <a:buClr>
                <a:schemeClr val="tx1"/>
              </a:buClr>
              <a:buSzPct val="90000"/>
              <a:buFont typeface="WP Japanese" pitchFamily="2" charset="2"/>
              <a:buAutoNum type="arabicPeriod"/>
            </a:pPr>
            <a:r>
              <a:rPr lang="es-EC" sz="3200">
                <a:effectLst>
                  <a:outerShdw blurRad="38100" dist="38100" dir="2700000" algn="tl">
                    <a:srgbClr val="000000"/>
                  </a:outerShdw>
                </a:effectLst>
              </a:rPr>
              <a:t>El docente encargado calificará la administración del negocio.</a:t>
            </a:r>
          </a:p>
          <a:p>
            <a:pPr marL="609600" indent="-609600" eaLnBrk="1" hangingPunct="1">
              <a:spcBef>
                <a:spcPct val="20000"/>
              </a:spcBef>
              <a:buClr>
                <a:schemeClr val="tx1"/>
              </a:buClr>
              <a:buSzPct val="90000"/>
              <a:buFont typeface="WP Japanese" pitchFamily="2" charset="2"/>
              <a:buAutoNum type="arabicPeriod"/>
            </a:pPr>
            <a:r>
              <a:rPr lang="es-EC" sz="3200">
                <a:effectLst>
                  <a:outerShdw blurRad="38100" dist="38100" dir="2700000" algn="tl">
                    <a:srgbClr val="000000"/>
                  </a:outerShdw>
                </a:effectLst>
              </a:rPr>
              <a:t>Esta evaluación será realizada basándose en plantillas propuestas por el proyecto.</a:t>
            </a:r>
          </a:p>
          <a:p>
            <a:pPr marL="609600" indent="-609600" eaLnBrk="1" hangingPunct="1">
              <a:spcBef>
                <a:spcPct val="20000"/>
              </a:spcBef>
              <a:buClr>
                <a:schemeClr val="tx1"/>
              </a:buClr>
              <a:buSzPct val="90000"/>
              <a:buFont typeface="WP Japanese" pitchFamily="2" charset="2"/>
              <a:buAutoNum type="arabicPeriod"/>
            </a:pPr>
            <a:endParaRPr lang="es-EC" sz="3200">
              <a:effectLst>
                <a:outerShdw blurRad="38100" dist="38100" dir="2700000" algn="tl">
                  <a:srgbClr val="000000"/>
                </a:outerShdw>
              </a:effectLst>
            </a:endParaRPr>
          </a:p>
          <a:p>
            <a:pPr marL="609600" indent="-609600" eaLnBrk="1" hangingPunct="1">
              <a:spcBef>
                <a:spcPct val="20000"/>
              </a:spcBef>
              <a:buClr>
                <a:schemeClr val="tx1"/>
              </a:buClr>
              <a:buSzPct val="90000"/>
              <a:buFont typeface="WP Japanese" pitchFamily="2" charset="2"/>
              <a:buNone/>
            </a:pPr>
            <a:endParaRPr lang="es-EC" sz="3200">
              <a:effectLst>
                <a:outerShdw blurRad="38100" dist="38100" dir="2700000" algn="tl">
                  <a:srgbClr val="000000"/>
                </a:outerShdw>
              </a:effectLst>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05474"/>
                                        </p:tgtEl>
                                        <p:attrNameLst>
                                          <p:attrName>style.visibility</p:attrName>
                                        </p:attrNameLst>
                                      </p:cBhvr>
                                      <p:to>
                                        <p:strVal val="visible"/>
                                      </p:to>
                                    </p:set>
                                    <p:anim calcmode="lin" valueType="num">
                                      <p:cBhvr>
                                        <p:cTn id="7" dur="1000" fill="hold"/>
                                        <p:tgtEl>
                                          <p:spTgt spid="105474"/>
                                        </p:tgtEl>
                                        <p:attrNameLst>
                                          <p:attrName>ppt_x</p:attrName>
                                        </p:attrNameLst>
                                      </p:cBhvr>
                                      <p:tavLst>
                                        <p:tav tm="0">
                                          <p:val>
                                            <p:strVal val="#ppt_x-.2"/>
                                          </p:val>
                                        </p:tav>
                                        <p:tav tm="100000">
                                          <p:val>
                                            <p:strVal val="#ppt_x"/>
                                          </p:val>
                                        </p:tav>
                                      </p:tavLst>
                                    </p:anim>
                                    <p:anim calcmode="lin" valueType="num">
                                      <p:cBhvr>
                                        <p:cTn id="8" dur="1000" fill="hold"/>
                                        <p:tgtEl>
                                          <p:spTgt spid="1054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5474"/>
                                        </p:tgtEl>
                                      </p:cBhvr>
                                    </p:animEffect>
                                  </p:childTnLst>
                                </p:cTn>
                              </p:par>
                            </p:childTnLst>
                          </p:cTn>
                        </p:par>
                        <p:par>
                          <p:cTn id="10" fill="hold">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105476"/>
                                        </p:tgtEl>
                                        <p:attrNameLst>
                                          <p:attrName>style.visibility</p:attrName>
                                        </p:attrNameLst>
                                      </p:cBhvr>
                                      <p:to>
                                        <p:strVal val="visible"/>
                                      </p:to>
                                    </p:set>
                                    <p:anim calcmode="lin" valueType="num">
                                      <p:cBhvr>
                                        <p:cTn id="13" dur="1000" fill="hold"/>
                                        <p:tgtEl>
                                          <p:spTgt spid="105476"/>
                                        </p:tgtEl>
                                        <p:attrNameLst>
                                          <p:attrName>ppt_w</p:attrName>
                                        </p:attrNameLst>
                                      </p:cBhvr>
                                      <p:tavLst>
                                        <p:tav tm="0">
                                          <p:val>
                                            <p:fltVal val="0"/>
                                          </p:val>
                                        </p:tav>
                                        <p:tav tm="100000">
                                          <p:val>
                                            <p:strVal val="#ppt_w"/>
                                          </p:val>
                                        </p:tav>
                                      </p:tavLst>
                                    </p:anim>
                                    <p:anim calcmode="lin" valueType="num">
                                      <p:cBhvr>
                                        <p:cTn id="14" dur="1000" fill="hold"/>
                                        <p:tgtEl>
                                          <p:spTgt spid="105476"/>
                                        </p:tgtEl>
                                        <p:attrNameLst>
                                          <p:attrName>ppt_h</p:attrName>
                                        </p:attrNameLst>
                                      </p:cBhvr>
                                      <p:tavLst>
                                        <p:tav tm="0">
                                          <p:val>
                                            <p:fltVal val="0"/>
                                          </p:val>
                                        </p:tav>
                                        <p:tav tm="100000">
                                          <p:val>
                                            <p:strVal val="#ppt_h"/>
                                          </p:val>
                                        </p:tav>
                                      </p:tavLst>
                                    </p:anim>
                                    <p:animEffect transition="in" filter="fade">
                                      <p:cBhvr>
                                        <p:cTn id="15" dur="1000"/>
                                        <p:tgtEl>
                                          <p:spTgt spid="1054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p:bldP spid="10547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s-EC"/>
              <a:t>Propuesta  # 1.</a:t>
            </a:r>
          </a:p>
        </p:txBody>
      </p:sp>
      <p:sp>
        <p:nvSpPr>
          <p:cNvPr id="106500" name="Rectangle 4"/>
          <p:cNvSpPr>
            <a:spLocks noChangeArrowheads="1"/>
          </p:cNvSpPr>
          <p:nvPr/>
        </p:nvSpPr>
        <p:spPr bwMode="auto">
          <a:xfrm>
            <a:off x="1282700" y="1916113"/>
            <a:ext cx="7537450" cy="4465637"/>
          </a:xfrm>
          <a:prstGeom prst="rect">
            <a:avLst/>
          </a:prstGeom>
          <a:noFill/>
          <a:ln w="9525">
            <a:noFill/>
            <a:miter lim="800000"/>
            <a:headEnd/>
            <a:tailEnd/>
          </a:ln>
          <a:effectLst/>
        </p:spPr>
        <p:txBody>
          <a:bodyPr/>
          <a:lstStyle/>
          <a:p>
            <a:pPr marL="609600" indent="-609600" eaLnBrk="1" hangingPunct="1">
              <a:spcBef>
                <a:spcPct val="20000"/>
              </a:spcBef>
              <a:buClr>
                <a:schemeClr val="tx1"/>
              </a:buClr>
              <a:buSzPct val="90000"/>
              <a:buFont typeface="WP Japanese" pitchFamily="2" charset="2"/>
              <a:buNone/>
            </a:pPr>
            <a:endParaRPr lang="es-EC" sz="3200">
              <a:effectLst>
                <a:outerShdw blurRad="38100" dist="38100" dir="2700000" algn="tl">
                  <a:srgbClr val="000000"/>
                </a:outerShdw>
              </a:effectLst>
            </a:endParaRPr>
          </a:p>
        </p:txBody>
      </p:sp>
      <p:sp>
        <p:nvSpPr>
          <p:cNvPr id="106501" name="Rectangle 5"/>
          <p:cNvSpPr>
            <a:spLocks noChangeArrowheads="1"/>
          </p:cNvSpPr>
          <p:nvPr/>
        </p:nvSpPr>
        <p:spPr bwMode="auto">
          <a:xfrm>
            <a:off x="1498600" y="2132013"/>
            <a:ext cx="7537450" cy="4465637"/>
          </a:xfrm>
          <a:prstGeom prst="rect">
            <a:avLst/>
          </a:prstGeom>
          <a:noFill/>
          <a:ln w="9525">
            <a:noFill/>
            <a:miter lim="800000"/>
            <a:headEnd/>
            <a:tailEnd/>
          </a:ln>
          <a:effectLst/>
        </p:spPr>
        <p:txBody>
          <a:bodyPr/>
          <a:lstStyle/>
          <a:p>
            <a:pPr marL="609600" indent="-609600" eaLnBrk="1" hangingPunct="1">
              <a:spcBef>
                <a:spcPct val="20000"/>
              </a:spcBef>
              <a:buClr>
                <a:schemeClr val="tx1"/>
              </a:buClr>
              <a:buSzPct val="90000"/>
              <a:buFont typeface="WP Japanese" pitchFamily="2" charset="2"/>
              <a:buAutoNum type="arabicPeriod" startAt="4"/>
            </a:pPr>
            <a:r>
              <a:rPr lang="es-EC" sz="3200">
                <a:effectLst>
                  <a:outerShdw blurRad="38100" dist="38100" dir="2700000" algn="tl">
                    <a:srgbClr val="000000"/>
                  </a:outerShdw>
                </a:effectLst>
              </a:rPr>
              <a:t>50 % de la nota depende de los resultados obtenidos de la gestión empresarial.</a:t>
            </a:r>
          </a:p>
          <a:p>
            <a:pPr marL="609600" indent="-609600" eaLnBrk="1" hangingPunct="1">
              <a:spcBef>
                <a:spcPct val="20000"/>
              </a:spcBef>
              <a:buClr>
                <a:schemeClr val="tx1"/>
              </a:buClr>
              <a:buSzPct val="90000"/>
              <a:buFont typeface="WP Japanese" pitchFamily="2" charset="2"/>
              <a:buAutoNum type="arabicPeriod" startAt="4"/>
            </a:pPr>
            <a:r>
              <a:rPr lang="es-EC" sz="3200">
                <a:effectLst>
                  <a:outerShdw blurRad="38100" dist="38100" dir="2700000" algn="tl">
                    <a:srgbClr val="000000"/>
                  </a:outerShdw>
                </a:effectLst>
              </a:rPr>
              <a:t>Deberán relacionar la materia con la actividad del negocio.  Presentando estrategias de promoción, publicidad, balances, razones financieras y demás herramientas útiles en la gestión empresarial.</a:t>
            </a:r>
          </a:p>
          <a:p>
            <a:pPr marL="609600" indent="-609600" eaLnBrk="1" hangingPunct="1">
              <a:spcBef>
                <a:spcPct val="20000"/>
              </a:spcBef>
              <a:buClr>
                <a:schemeClr val="tx1"/>
              </a:buClr>
              <a:buSzPct val="90000"/>
              <a:buFont typeface="WP Japanese" pitchFamily="2" charset="2"/>
              <a:buNone/>
            </a:pPr>
            <a:r>
              <a:rPr lang="es-EC" sz="3200">
                <a:effectLst>
                  <a:outerShdw blurRad="38100" dist="38100" dir="2700000" algn="tl">
                    <a:srgbClr val="000000"/>
                  </a:outerShdw>
                </a:effectLst>
              </a:rPr>
              <a:t> </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6498"/>
                                        </p:tgtEl>
                                        <p:attrNameLst>
                                          <p:attrName>style.visibility</p:attrName>
                                        </p:attrNameLst>
                                      </p:cBhvr>
                                      <p:to>
                                        <p:strVal val="visible"/>
                                      </p:to>
                                    </p:set>
                                  </p:childTnLst>
                                </p:cTn>
                              </p:par>
                            </p:childTnLst>
                          </p:cTn>
                        </p:par>
                        <p:par>
                          <p:cTn id="7" fill="hold">
                            <p:stCondLst>
                              <p:cond delay="0"/>
                            </p:stCondLst>
                            <p:childTnLst>
                              <p:par>
                                <p:cTn id="8" presetID="53" presetClass="entr" presetSubtype="0" fill="hold" grpId="0" nodeType="afterEffect">
                                  <p:stCondLst>
                                    <p:cond delay="0"/>
                                  </p:stCondLst>
                                  <p:childTnLst>
                                    <p:set>
                                      <p:cBhvr>
                                        <p:cTn id="9" dur="1" fill="hold">
                                          <p:stCondLst>
                                            <p:cond delay="0"/>
                                          </p:stCondLst>
                                        </p:cTn>
                                        <p:tgtEl>
                                          <p:spTgt spid="106501"/>
                                        </p:tgtEl>
                                        <p:attrNameLst>
                                          <p:attrName>style.visibility</p:attrName>
                                        </p:attrNameLst>
                                      </p:cBhvr>
                                      <p:to>
                                        <p:strVal val="visible"/>
                                      </p:to>
                                    </p:set>
                                    <p:anim calcmode="lin" valueType="num">
                                      <p:cBhvr>
                                        <p:cTn id="10" dur="1000" fill="hold"/>
                                        <p:tgtEl>
                                          <p:spTgt spid="106501"/>
                                        </p:tgtEl>
                                        <p:attrNameLst>
                                          <p:attrName>ppt_w</p:attrName>
                                        </p:attrNameLst>
                                      </p:cBhvr>
                                      <p:tavLst>
                                        <p:tav tm="0">
                                          <p:val>
                                            <p:fltVal val="0"/>
                                          </p:val>
                                        </p:tav>
                                        <p:tav tm="100000">
                                          <p:val>
                                            <p:strVal val="#ppt_w"/>
                                          </p:val>
                                        </p:tav>
                                      </p:tavLst>
                                    </p:anim>
                                    <p:anim calcmode="lin" valueType="num">
                                      <p:cBhvr>
                                        <p:cTn id="11" dur="1000" fill="hold"/>
                                        <p:tgtEl>
                                          <p:spTgt spid="106501"/>
                                        </p:tgtEl>
                                        <p:attrNameLst>
                                          <p:attrName>ppt_h</p:attrName>
                                        </p:attrNameLst>
                                      </p:cBhvr>
                                      <p:tavLst>
                                        <p:tav tm="0">
                                          <p:val>
                                            <p:fltVal val="0"/>
                                          </p:val>
                                        </p:tav>
                                        <p:tav tm="100000">
                                          <p:val>
                                            <p:strVal val="#ppt_h"/>
                                          </p:val>
                                        </p:tav>
                                      </p:tavLst>
                                    </p:anim>
                                    <p:animEffect transition="in" filter="fade">
                                      <p:cBhvr>
                                        <p:cTn id="12" dur="1000"/>
                                        <p:tgtEl>
                                          <p:spTgt spid="1065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p:bldP spid="10650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s-ES" sz="2800" i="1"/>
              <a:t>Propuesta # 2:</a:t>
            </a:r>
            <a:br>
              <a:rPr lang="es-ES" sz="2800" i="1"/>
            </a:br>
            <a:r>
              <a:rPr lang="es-ES" sz="2800" i="1"/>
              <a:t>Asesorías  brindadas por los estudiantes para los centros de servicios.</a:t>
            </a:r>
            <a:r>
              <a:rPr lang="es-ES" sz="4000" i="1"/>
              <a:t> 	</a:t>
            </a:r>
            <a:endParaRPr lang="es-EC" sz="4000" i="1"/>
          </a:p>
        </p:txBody>
      </p:sp>
      <p:sp>
        <p:nvSpPr>
          <p:cNvPr id="107523" name="Rectangle 3"/>
          <p:cNvSpPr>
            <a:spLocks noGrp="1" noChangeArrowheads="1"/>
          </p:cNvSpPr>
          <p:nvPr>
            <p:ph type="body" idx="1"/>
          </p:nvPr>
        </p:nvSpPr>
        <p:spPr/>
        <p:txBody>
          <a:bodyPr/>
          <a:lstStyle/>
          <a:p>
            <a:pPr marL="609600" indent="-609600"/>
            <a:endParaRPr lang="es-ES"/>
          </a:p>
          <a:p>
            <a:pPr marL="609600" indent="-609600"/>
            <a:r>
              <a:rPr lang="es-ES"/>
              <a:t>Esta segunda propuesta busca brindarles a los centros de servicios existentes 	asesorías  empresariales para mejorar la gestión de sus negocios.</a:t>
            </a:r>
            <a:r>
              <a:rPr lang="es-EC"/>
              <a:t> </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7522"/>
                                        </p:tgtEl>
                                        <p:attrNameLst>
                                          <p:attrName>style.visibility</p:attrName>
                                        </p:attrNameLst>
                                      </p:cBhvr>
                                      <p:to>
                                        <p:strVal val="visible"/>
                                      </p:to>
                                    </p:set>
                                    <p:animEffect transition="in" filter="fade">
                                      <p:cBhvr>
                                        <p:cTn id="7" dur="2000"/>
                                        <p:tgtEl>
                                          <p:spTgt spid="107522"/>
                                        </p:tgtEl>
                                      </p:cBhvr>
                                    </p:animEffect>
                                  </p:childTnLst>
                                </p:cTn>
                              </p:par>
                            </p:childTnLst>
                          </p:cTn>
                        </p:par>
                        <p:par>
                          <p:cTn id="8" fill="hold">
                            <p:stCondLst>
                              <p:cond delay="2000"/>
                            </p:stCondLst>
                            <p:childTnLst>
                              <p:par>
                                <p:cTn id="9" presetID="53" presetClass="entr" presetSubtype="0" fill="hold" grpId="0" nodeType="afterEffect">
                                  <p:stCondLst>
                                    <p:cond delay="0"/>
                                  </p:stCondLst>
                                  <p:childTnLst>
                                    <p:set>
                                      <p:cBhvr>
                                        <p:cTn id="10" dur="1" fill="hold">
                                          <p:stCondLst>
                                            <p:cond delay="0"/>
                                          </p:stCondLst>
                                        </p:cTn>
                                        <p:tgtEl>
                                          <p:spTgt spid="107523">
                                            <p:txEl>
                                              <p:pRg st="1" end="1"/>
                                            </p:txEl>
                                          </p:spTgt>
                                        </p:tgtEl>
                                        <p:attrNameLst>
                                          <p:attrName>style.visibility</p:attrName>
                                        </p:attrNameLst>
                                      </p:cBhvr>
                                      <p:to>
                                        <p:strVal val="visible"/>
                                      </p:to>
                                    </p:set>
                                    <p:anim calcmode="lin" valueType="num">
                                      <p:cBhvr>
                                        <p:cTn id="11" dur="500" fill="hold"/>
                                        <p:tgtEl>
                                          <p:spTgt spid="10752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107523">
                                            <p:txEl>
                                              <p:pRg st="1" end="1"/>
                                            </p:txEl>
                                          </p:spTgt>
                                        </p:tgtEl>
                                        <p:attrNameLst>
                                          <p:attrName>ppt_h</p:attrName>
                                        </p:attrNameLst>
                                      </p:cBhvr>
                                      <p:tavLst>
                                        <p:tav tm="0">
                                          <p:val>
                                            <p:fltVal val="0"/>
                                          </p:val>
                                        </p:tav>
                                        <p:tav tm="100000">
                                          <p:val>
                                            <p:strVal val="#ppt_h"/>
                                          </p:val>
                                        </p:tav>
                                      </p:tavLst>
                                    </p:anim>
                                    <p:animEffect transition="in" filter="fade">
                                      <p:cBhvr>
                                        <p:cTn id="13" dur="500"/>
                                        <p:tgtEl>
                                          <p:spTgt spid="1075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p:bldP spid="10752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s-EC"/>
              <a:t>Propuesta # 2.</a:t>
            </a:r>
          </a:p>
        </p:txBody>
      </p:sp>
      <p:sp>
        <p:nvSpPr>
          <p:cNvPr id="108547" name="Rectangle 3"/>
          <p:cNvSpPr>
            <a:spLocks noGrp="1" noChangeArrowheads="1"/>
          </p:cNvSpPr>
          <p:nvPr>
            <p:ph type="body" idx="1"/>
          </p:nvPr>
        </p:nvSpPr>
        <p:spPr>
          <a:xfrm>
            <a:off x="1066800" y="1981200"/>
            <a:ext cx="7543800" cy="4616450"/>
          </a:xfrm>
        </p:spPr>
        <p:txBody>
          <a:bodyPr/>
          <a:lstStyle/>
          <a:p>
            <a:pPr marL="660400" indent="-660400">
              <a:buFont typeface="Wingdings" pitchFamily="2" charset="2"/>
              <a:buAutoNum type="arabicPeriod"/>
            </a:pPr>
            <a:r>
              <a:rPr lang="es-EC" sz="2800" b="1"/>
              <a:t>Asesorías de Marketing.</a:t>
            </a:r>
          </a:p>
          <a:p>
            <a:pPr marL="660400" indent="-660400">
              <a:buFont typeface="Wingdings" pitchFamily="2" charset="2"/>
              <a:buChar char="X"/>
            </a:pPr>
            <a:r>
              <a:rPr lang="es-EC" sz="2800"/>
              <a:t>	Investigación de Mercado</a:t>
            </a:r>
          </a:p>
          <a:p>
            <a:pPr marL="660400" indent="-660400">
              <a:buFont typeface="Wingdings" pitchFamily="2" charset="2"/>
              <a:buChar char="X"/>
            </a:pPr>
            <a:r>
              <a:rPr lang="es-EC" sz="2800"/>
              <a:t>	Diagnóstico de situación de 	marketing. </a:t>
            </a:r>
          </a:p>
          <a:p>
            <a:pPr marL="660400" indent="-660400">
              <a:buFont typeface="Wingdings" pitchFamily="2" charset="2"/>
              <a:buAutoNum type="arabicPeriod" startAt="2"/>
            </a:pPr>
            <a:r>
              <a:rPr lang="es-EC" sz="2800" b="1"/>
              <a:t>Asesorías de Presupuesto.</a:t>
            </a:r>
          </a:p>
          <a:p>
            <a:pPr marL="660400" indent="-660400">
              <a:buFont typeface="Wingdings" pitchFamily="2" charset="2"/>
              <a:buNone/>
            </a:pPr>
            <a:r>
              <a:rPr lang="es-EC" sz="2800"/>
              <a:t>		Ventas, producción, materia prima, 	compras, mano de obra e inventarios.</a:t>
            </a:r>
          </a:p>
          <a:p>
            <a:pPr marL="660400" indent="-660400">
              <a:buFont typeface="Wingdings" pitchFamily="2" charset="2"/>
              <a:buAutoNum type="arabicPeriod" startAt="3"/>
            </a:pPr>
            <a:r>
              <a:rPr lang="es-EC" sz="2800" b="1"/>
              <a:t>Asesorías de Contabilidad.</a:t>
            </a:r>
          </a:p>
          <a:p>
            <a:pPr marL="660400" indent="-660400">
              <a:buFont typeface="Wingdings" pitchFamily="2" charset="2"/>
              <a:buNone/>
            </a:pPr>
            <a:r>
              <a:rPr lang="es-EC" sz="2800" b="1"/>
              <a:t>		E</a:t>
            </a:r>
            <a:r>
              <a:rPr lang="es-ES" sz="2800"/>
              <a:t>stados financieros, balances, libro 	diario, control de inventarios.</a:t>
            </a:r>
            <a:r>
              <a:rPr lang="es-EC" sz="2800"/>
              <a:t> </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108546"/>
                                        </p:tgtEl>
                                        <p:attrNameLst>
                                          <p:attrName>style.visibility</p:attrName>
                                        </p:attrNameLst>
                                      </p:cBhvr>
                                      <p:to>
                                        <p:strVal val="visible"/>
                                      </p:to>
                                    </p:set>
                                    <p:animEffect transition="in" filter="fade">
                                      <p:cBhvr>
                                        <p:cTn id="7" dur="770" decel="100000"/>
                                        <p:tgtEl>
                                          <p:spTgt spid="108546"/>
                                        </p:tgtEl>
                                      </p:cBhvr>
                                    </p:animEffect>
                                    <p:animScale>
                                      <p:cBhvr>
                                        <p:cTn id="8" dur="770" decel="100000"/>
                                        <p:tgtEl>
                                          <p:spTgt spid="108546"/>
                                        </p:tgtEl>
                                      </p:cBhvr>
                                      <p:from x="10000" y="10000"/>
                                      <p:to x="200000" y="450000"/>
                                    </p:animScale>
                                    <p:animScale>
                                      <p:cBhvr>
                                        <p:cTn id="9" dur="1230" accel="100000" fill="hold">
                                          <p:stCondLst>
                                            <p:cond delay="770"/>
                                          </p:stCondLst>
                                        </p:cTn>
                                        <p:tgtEl>
                                          <p:spTgt spid="108546"/>
                                        </p:tgtEl>
                                      </p:cBhvr>
                                      <p:from x="200000" y="450000"/>
                                      <p:to x="100000" y="100000"/>
                                    </p:animScale>
                                    <p:set>
                                      <p:cBhvr>
                                        <p:cTn id="10" dur="770" fill="hold"/>
                                        <p:tgtEl>
                                          <p:spTgt spid="108546"/>
                                        </p:tgtEl>
                                        <p:attrNameLst>
                                          <p:attrName>ppt_x</p:attrName>
                                        </p:attrNameLst>
                                      </p:cBhvr>
                                      <p:to>
                                        <p:strVal val="(0.5)"/>
                                      </p:to>
                                    </p:set>
                                    <p:anim from="(0.5)" to="(#ppt_x)" calcmode="lin" valueType="num">
                                      <p:cBhvr>
                                        <p:cTn id="11" dur="1230" accel="100000" fill="hold">
                                          <p:stCondLst>
                                            <p:cond delay="770"/>
                                          </p:stCondLst>
                                        </p:cTn>
                                        <p:tgtEl>
                                          <p:spTgt spid="108546"/>
                                        </p:tgtEl>
                                        <p:attrNameLst>
                                          <p:attrName>ppt_x</p:attrName>
                                        </p:attrNameLst>
                                      </p:cBhvr>
                                    </p:anim>
                                    <p:set>
                                      <p:cBhvr>
                                        <p:cTn id="12" dur="770" fill="hold"/>
                                        <p:tgtEl>
                                          <p:spTgt spid="108546"/>
                                        </p:tgtEl>
                                        <p:attrNameLst>
                                          <p:attrName>ppt_y</p:attrName>
                                        </p:attrNameLst>
                                      </p:cBhvr>
                                      <p:to>
                                        <p:strVal val="(#ppt_y+0.4)"/>
                                      </p:to>
                                    </p:set>
                                    <p:anim from="(#ppt_y+0.4)" to="(#ppt_y)" calcmode="lin" valueType="num">
                                      <p:cBhvr>
                                        <p:cTn id="13" dur="1230" accel="100000" fill="hold">
                                          <p:stCondLst>
                                            <p:cond delay="770"/>
                                          </p:stCondLst>
                                        </p:cTn>
                                        <p:tgtEl>
                                          <p:spTgt spid="108546"/>
                                        </p:tgtEl>
                                        <p:attrNameLst>
                                          <p:attrName>ppt_y</p:attrName>
                                        </p:attrNameLst>
                                      </p:cBhvr>
                                    </p:anim>
                                  </p:childTnLst>
                                </p:cTn>
                              </p:par>
                            </p:childTnLst>
                          </p:cTn>
                        </p:par>
                        <p:par>
                          <p:cTn id="14" fill="hold">
                            <p:stCondLst>
                              <p:cond delay="2000"/>
                            </p:stCondLst>
                            <p:childTnLst>
                              <p:par>
                                <p:cTn id="15" presetID="1" presetClass="entr" presetSubtype="0" fill="hold" grpId="0" nodeType="afterEffect">
                                  <p:stCondLst>
                                    <p:cond delay="0"/>
                                  </p:stCondLst>
                                  <p:childTnLst>
                                    <p:set>
                                      <p:cBhvr>
                                        <p:cTn id="16" dur="1" fill="hold">
                                          <p:stCondLst>
                                            <p:cond delay="0"/>
                                          </p:stCondLst>
                                        </p:cTn>
                                        <p:tgtEl>
                                          <p:spTgt spid="108547">
                                            <p:txEl>
                                              <p:pRg st="0" end="0"/>
                                            </p:txEl>
                                          </p:spTgt>
                                        </p:tgtEl>
                                        <p:attrNameLst>
                                          <p:attrName>style.visibility</p:attrName>
                                        </p:attrNameLst>
                                      </p:cBhvr>
                                      <p:to>
                                        <p:strVal val="visible"/>
                                      </p:to>
                                    </p:set>
                                  </p:childTnLst>
                                </p:cTn>
                              </p:par>
                            </p:childTnLst>
                          </p:cTn>
                        </p:par>
                        <p:par>
                          <p:cTn id="17" fill="hold">
                            <p:stCondLst>
                              <p:cond delay="2000"/>
                            </p:stCondLst>
                            <p:childTnLst>
                              <p:par>
                                <p:cTn id="18" presetID="1" presetClass="entr" presetSubtype="0" fill="hold" grpId="0" nodeType="afterEffect">
                                  <p:stCondLst>
                                    <p:cond delay="0"/>
                                  </p:stCondLst>
                                  <p:childTnLst>
                                    <p:set>
                                      <p:cBhvr>
                                        <p:cTn id="19" dur="1" fill="hold">
                                          <p:stCondLst>
                                            <p:cond delay="0"/>
                                          </p:stCondLst>
                                        </p:cTn>
                                        <p:tgtEl>
                                          <p:spTgt spid="108547">
                                            <p:txEl>
                                              <p:pRg st="1" end="1"/>
                                            </p:txEl>
                                          </p:spTgt>
                                        </p:tgtEl>
                                        <p:attrNameLst>
                                          <p:attrName>style.visibility</p:attrName>
                                        </p:attrNameLst>
                                      </p:cBhvr>
                                      <p:to>
                                        <p:strVal val="visible"/>
                                      </p:to>
                                    </p:set>
                                  </p:childTnLst>
                                </p:cTn>
                              </p:par>
                            </p:childTnLst>
                          </p:cTn>
                        </p:par>
                        <p:par>
                          <p:cTn id="20" fill="hold">
                            <p:stCondLst>
                              <p:cond delay="2000"/>
                            </p:stCondLst>
                            <p:childTnLst>
                              <p:par>
                                <p:cTn id="21" presetID="1" presetClass="entr" presetSubtype="0" fill="hold" grpId="0" nodeType="afterEffect">
                                  <p:stCondLst>
                                    <p:cond delay="0"/>
                                  </p:stCondLst>
                                  <p:childTnLst>
                                    <p:set>
                                      <p:cBhvr>
                                        <p:cTn id="22" dur="1" fill="hold">
                                          <p:stCondLst>
                                            <p:cond delay="0"/>
                                          </p:stCondLst>
                                        </p:cTn>
                                        <p:tgtEl>
                                          <p:spTgt spid="108547">
                                            <p:txEl>
                                              <p:pRg st="2" end="2"/>
                                            </p:txEl>
                                          </p:spTgt>
                                        </p:tgtEl>
                                        <p:attrNameLst>
                                          <p:attrName>style.visibility</p:attrName>
                                        </p:attrNameLst>
                                      </p:cBhvr>
                                      <p:to>
                                        <p:strVal val="visible"/>
                                      </p:to>
                                    </p:set>
                                  </p:childTnLst>
                                </p:cTn>
                              </p:par>
                            </p:childTnLst>
                          </p:cTn>
                        </p:par>
                        <p:par>
                          <p:cTn id="23" fill="hold">
                            <p:stCondLst>
                              <p:cond delay="2000"/>
                            </p:stCondLst>
                            <p:childTnLst>
                              <p:par>
                                <p:cTn id="24" presetID="1" presetClass="entr" presetSubtype="0" fill="hold" grpId="0" nodeType="afterEffect">
                                  <p:stCondLst>
                                    <p:cond delay="0"/>
                                  </p:stCondLst>
                                  <p:childTnLst>
                                    <p:set>
                                      <p:cBhvr>
                                        <p:cTn id="25" dur="1" fill="hold">
                                          <p:stCondLst>
                                            <p:cond delay="0"/>
                                          </p:stCondLst>
                                        </p:cTn>
                                        <p:tgtEl>
                                          <p:spTgt spid="108547">
                                            <p:txEl>
                                              <p:pRg st="3" end="3"/>
                                            </p:txEl>
                                          </p:spTgt>
                                        </p:tgtEl>
                                        <p:attrNameLst>
                                          <p:attrName>style.visibility</p:attrName>
                                        </p:attrNameLst>
                                      </p:cBhvr>
                                      <p:to>
                                        <p:strVal val="visible"/>
                                      </p:to>
                                    </p:set>
                                  </p:childTnLst>
                                </p:cTn>
                              </p:par>
                            </p:childTnLst>
                          </p:cTn>
                        </p:par>
                        <p:par>
                          <p:cTn id="26" fill="hold">
                            <p:stCondLst>
                              <p:cond delay="2000"/>
                            </p:stCondLst>
                            <p:childTnLst>
                              <p:par>
                                <p:cTn id="27" presetID="1" presetClass="entr" presetSubtype="0" fill="hold" grpId="0" nodeType="afterEffect">
                                  <p:stCondLst>
                                    <p:cond delay="0"/>
                                  </p:stCondLst>
                                  <p:childTnLst>
                                    <p:set>
                                      <p:cBhvr>
                                        <p:cTn id="28" dur="1" fill="hold">
                                          <p:stCondLst>
                                            <p:cond delay="0"/>
                                          </p:stCondLst>
                                        </p:cTn>
                                        <p:tgtEl>
                                          <p:spTgt spid="108547">
                                            <p:txEl>
                                              <p:pRg st="4" end="4"/>
                                            </p:txEl>
                                          </p:spTgt>
                                        </p:tgtEl>
                                        <p:attrNameLst>
                                          <p:attrName>style.visibility</p:attrName>
                                        </p:attrNameLst>
                                      </p:cBhvr>
                                      <p:to>
                                        <p:strVal val="visible"/>
                                      </p:to>
                                    </p:set>
                                  </p:childTnLst>
                                </p:cTn>
                              </p:par>
                            </p:childTnLst>
                          </p:cTn>
                        </p:par>
                        <p:par>
                          <p:cTn id="29" fill="hold">
                            <p:stCondLst>
                              <p:cond delay="2000"/>
                            </p:stCondLst>
                            <p:childTnLst>
                              <p:par>
                                <p:cTn id="30" presetID="1" presetClass="entr" presetSubtype="0" fill="hold" grpId="0" nodeType="afterEffect">
                                  <p:stCondLst>
                                    <p:cond delay="0"/>
                                  </p:stCondLst>
                                  <p:childTnLst>
                                    <p:set>
                                      <p:cBhvr>
                                        <p:cTn id="31" dur="1" fill="hold">
                                          <p:stCondLst>
                                            <p:cond delay="0"/>
                                          </p:stCondLst>
                                        </p:cTn>
                                        <p:tgtEl>
                                          <p:spTgt spid="108547">
                                            <p:txEl>
                                              <p:pRg st="5" end="5"/>
                                            </p:txEl>
                                          </p:spTgt>
                                        </p:tgtEl>
                                        <p:attrNameLst>
                                          <p:attrName>style.visibility</p:attrName>
                                        </p:attrNameLst>
                                      </p:cBhvr>
                                      <p:to>
                                        <p:strVal val="visible"/>
                                      </p:to>
                                    </p:set>
                                  </p:childTnLst>
                                </p:cTn>
                              </p:par>
                            </p:childTnLst>
                          </p:cTn>
                        </p:par>
                        <p:par>
                          <p:cTn id="32" fill="hold">
                            <p:stCondLst>
                              <p:cond delay="2000"/>
                            </p:stCondLst>
                            <p:childTnLst>
                              <p:par>
                                <p:cTn id="33" presetID="1" presetClass="entr" presetSubtype="0" fill="hold" grpId="0" nodeType="afterEffect">
                                  <p:stCondLst>
                                    <p:cond delay="0"/>
                                  </p:stCondLst>
                                  <p:childTnLst>
                                    <p:set>
                                      <p:cBhvr>
                                        <p:cTn id="34" dur="1" fill="hold">
                                          <p:stCondLst>
                                            <p:cond delay="0"/>
                                          </p:stCondLst>
                                        </p:cTn>
                                        <p:tgtEl>
                                          <p:spTgt spid="1085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p:bldP spid="10854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944" name="Picture 8"/>
          <p:cNvPicPr>
            <a:picLocks noChangeAspect="1" noChangeArrowheads="1"/>
          </p:cNvPicPr>
          <p:nvPr>
            <p:ph idx="1"/>
          </p:nvPr>
        </p:nvPicPr>
        <p:blipFill>
          <a:blip r:embed="rId2"/>
          <a:srcRect/>
          <a:stretch>
            <a:fillRect/>
          </a:stretch>
        </p:blipFill>
        <p:spPr>
          <a:xfrm>
            <a:off x="900113" y="1844675"/>
            <a:ext cx="8243887" cy="5013325"/>
          </a:xfrm>
          <a:noFill/>
          <a:ln/>
        </p:spPr>
      </p:pic>
      <p:sp>
        <p:nvSpPr>
          <p:cNvPr id="167946" name="Rectangle 10"/>
          <p:cNvSpPr>
            <a:spLocks noGrp="1" noChangeArrowheads="1"/>
          </p:cNvSpPr>
          <p:nvPr>
            <p:ph type="title"/>
          </p:nvPr>
        </p:nvSpPr>
        <p:spPr>
          <a:xfrm>
            <a:off x="1066800" y="549275"/>
            <a:ext cx="7105650" cy="863600"/>
          </a:xfrm>
          <a:noFill/>
          <a:ln/>
        </p:spPr>
        <p:txBody>
          <a:bodyPr/>
          <a:lstStyle/>
          <a:p>
            <a:r>
              <a:rPr lang="en-US"/>
              <a:t>CENTROS DE SERVICIO</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iterate type="lt">
                                    <p:tmAbs val="0"/>
                                  </p:iterate>
                                  <p:childTnLst>
                                    <p:set>
                                      <p:cBhvr>
                                        <p:cTn id="6" dur="1" fill="hold">
                                          <p:stCondLst>
                                            <p:cond delay="0"/>
                                          </p:stCondLst>
                                        </p:cTn>
                                        <p:tgtEl>
                                          <p:spTgt spid="16794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1679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46" grpId="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1066800" y="2933700"/>
            <a:ext cx="7543800" cy="1431925"/>
          </a:xfrm>
        </p:spPr>
        <p:txBody>
          <a:bodyPr/>
          <a:lstStyle/>
          <a:p>
            <a:r>
              <a:rPr lang="es-EC" sz="4000"/>
              <a:t>PLANTILLAS DE EVALUACION PROPUESTAS</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124930"/>
                                        </p:tgtEl>
                                        <p:attrNameLst>
                                          <p:attrName>style.visibility</p:attrName>
                                        </p:attrNameLst>
                                      </p:cBhvr>
                                      <p:to>
                                        <p:strVal val="visible"/>
                                      </p:to>
                                    </p:set>
                                    <p:animEffect transition="in" filter="fade">
                                      <p:cBhvr>
                                        <p:cTn id="7" dur="770" decel="100000"/>
                                        <p:tgtEl>
                                          <p:spTgt spid="124930"/>
                                        </p:tgtEl>
                                      </p:cBhvr>
                                    </p:animEffect>
                                    <p:animScale>
                                      <p:cBhvr>
                                        <p:cTn id="8" dur="770" decel="100000"/>
                                        <p:tgtEl>
                                          <p:spTgt spid="124930"/>
                                        </p:tgtEl>
                                      </p:cBhvr>
                                      <p:from x="10000" y="10000"/>
                                      <p:to x="200000" y="450000"/>
                                    </p:animScale>
                                    <p:animScale>
                                      <p:cBhvr>
                                        <p:cTn id="9" dur="1230" accel="100000" fill="hold">
                                          <p:stCondLst>
                                            <p:cond delay="770"/>
                                          </p:stCondLst>
                                        </p:cTn>
                                        <p:tgtEl>
                                          <p:spTgt spid="124930"/>
                                        </p:tgtEl>
                                      </p:cBhvr>
                                      <p:from x="200000" y="450000"/>
                                      <p:to x="100000" y="100000"/>
                                    </p:animScale>
                                    <p:set>
                                      <p:cBhvr>
                                        <p:cTn id="10" dur="770" fill="hold"/>
                                        <p:tgtEl>
                                          <p:spTgt spid="124930"/>
                                        </p:tgtEl>
                                        <p:attrNameLst>
                                          <p:attrName>ppt_x</p:attrName>
                                        </p:attrNameLst>
                                      </p:cBhvr>
                                      <p:to>
                                        <p:strVal val="(0.5)"/>
                                      </p:to>
                                    </p:set>
                                    <p:anim from="(0.5)" to="(#ppt_x)" calcmode="lin" valueType="num">
                                      <p:cBhvr>
                                        <p:cTn id="11" dur="1230" accel="100000" fill="hold">
                                          <p:stCondLst>
                                            <p:cond delay="770"/>
                                          </p:stCondLst>
                                        </p:cTn>
                                        <p:tgtEl>
                                          <p:spTgt spid="124930"/>
                                        </p:tgtEl>
                                        <p:attrNameLst>
                                          <p:attrName>ppt_x</p:attrName>
                                        </p:attrNameLst>
                                      </p:cBhvr>
                                    </p:anim>
                                    <p:set>
                                      <p:cBhvr>
                                        <p:cTn id="12" dur="770" fill="hold"/>
                                        <p:tgtEl>
                                          <p:spTgt spid="124930"/>
                                        </p:tgtEl>
                                        <p:attrNameLst>
                                          <p:attrName>ppt_y</p:attrName>
                                        </p:attrNameLst>
                                      </p:cBhvr>
                                      <p:to>
                                        <p:strVal val="(#ppt_y+0.4)"/>
                                      </p:to>
                                    </p:set>
                                    <p:anim from="(#ppt_y+0.4)" to="(#ppt_y)" calcmode="lin" valueType="num">
                                      <p:cBhvr>
                                        <p:cTn id="13" dur="1230" accel="100000" fill="hold">
                                          <p:stCondLst>
                                            <p:cond delay="770"/>
                                          </p:stCondLst>
                                        </p:cTn>
                                        <p:tgtEl>
                                          <p:spTgt spid="12493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0" grpId="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1066800" y="333375"/>
            <a:ext cx="7543800" cy="792163"/>
          </a:xfrm>
        </p:spPr>
        <p:txBody>
          <a:bodyPr/>
          <a:lstStyle/>
          <a:p>
            <a:r>
              <a:rPr lang="es-EC" sz="3200">
                <a:solidFill>
                  <a:schemeClr val="bg2"/>
                </a:solidFill>
                <a:effectLst>
                  <a:outerShdw blurRad="38100" dist="38100" dir="2700000" algn="tl">
                    <a:srgbClr val="C0C0C0"/>
                  </a:outerShdw>
                </a:effectLst>
              </a:rPr>
              <a:t>Bares, comedores y carretillas</a:t>
            </a:r>
          </a:p>
        </p:txBody>
      </p:sp>
      <p:pic>
        <p:nvPicPr>
          <p:cNvPr id="126747" name="Picture 795"/>
          <p:cNvPicPr>
            <a:picLocks noChangeAspect="1" noChangeArrowheads="1"/>
          </p:cNvPicPr>
          <p:nvPr>
            <p:ph idx="1"/>
          </p:nvPr>
        </p:nvPicPr>
        <p:blipFill>
          <a:blip r:embed="rId3"/>
          <a:srcRect l="29607" t="32890" r="24477" b="17789"/>
          <a:stretch>
            <a:fillRect/>
          </a:stretch>
        </p:blipFill>
        <p:spPr>
          <a:xfrm>
            <a:off x="179388" y="1125538"/>
            <a:ext cx="8964612" cy="5732462"/>
          </a:xfrm>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125954"/>
                                        </p:tgtEl>
                                        <p:attrNameLst>
                                          <p:attrName>style.visibility</p:attrName>
                                        </p:attrNameLst>
                                      </p:cBhvr>
                                      <p:to>
                                        <p:strVal val="visible"/>
                                      </p:to>
                                    </p:set>
                                    <p:animEffect transition="in" filter="fade">
                                      <p:cBhvr>
                                        <p:cTn id="7" dur="385" decel="100000"/>
                                        <p:tgtEl>
                                          <p:spTgt spid="125954"/>
                                        </p:tgtEl>
                                      </p:cBhvr>
                                    </p:animEffect>
                                    <p:animScale>
                                      <p:cBhvr>
                                        <p:cTn id="8" dur="385" decel="100000"/>
                                        <p:tgtEl>
                                          <p:spTgt spid="125954"/>
                                        </p:tgtEl>
                                      </p:cBhvr>
                                      <p:from x="10000" y="10000"/>
                                      <p:to x="200000" y="450000"/>
                                    </p:animScale>
                                    <p:animScale>
                                      <p:cBhvr>
                                        <p:cTn id="9" dur="615" accel="100000" fill="hold">
                                          <p:stCondLst>
                                            <p:cond delay="385"/>
                                          </p:stCondLst>
                                        </p:cTn>
                                        <p:tgtEl>
                                          <p:spTgt spid="125954"/>
                                        </p:tgtEl>
                                      </p:cBhvr>
                                      <p:from x="200000" y="450000"/>
                                      <p:to x="100000" y="100000"/>
                                    </p:animScale>
                                    <p:set>
                                      <p:cBhvr>
                                        <p:cTn id="10" dur="385" fill="hold"/>
                                        <p:tgtEl>
                                          <p:spTgt spid="125954"/>
                                        </p:tgtEl>
                                        <p:attrNameLst>
                                          <p:attrName>ppt_x</p:attrName>
                                        </p:attrNameLst>
                                      </p:cBhvr>
                                      <p:to>
                                        <p:strVal val="(0.5)"/>
                                      </p:to>
                                    </p:set>
                                    <p:anim from="(0.5)" to="(#ppt_x)" calcmode="lin" valueType="num">
                                      <p:cBhvr>
                                        <p:cTn id="11" dur="615" accel="100000" fill="hold">
                                          <p:stCondLst>
                                            <p:cond delay="385"/>
                                          </p:stCondLst>
                                        </p:cTn>
                                        <p:tgtEl>
                                          <p:spTgt spid="125954"/>
                                        </p:tgtEl>
                                        <p:attrNameLst>
                                          <p:attrName>ppt_x</p:attrName>
                                        </p:attrNameLst>
                                      </p:cBhvr>
                                    </p:anim>
                                    <p:set>
                                      <p:cBhvr>
                                        <p:cTn id="12" dur="385" fill="hold"/>
                                        <p:tgtEl>
                                          <p:spTgt spid="125954"/>
                                        </p:tgtEl>
                                        <p:attrNameLst>
                                          <p:attrName>ppt_y</p:attrName>
                                        </p:attrNameLst>
                                      </p:cBhvr>
                                      <p:to>
                                        <p:strVal val="(#ppt_y+0.4)"/>
                                      </p:to>
                                    </p:set>
                                    <p:anim from="(#ppt_y+0.4)" to="(#ppt_y)" calcmode="lin" valueType="num">
                                      <p:cBhvr>
                                        <p:cTn id="13" dur="615" accel="100000" fill="hold">
                                          <p:stCondLst>
                                            <p:cond delay="385"/>
                                          </p:stCondLst>
                                        </p:cTn>
                                        <p:tgtEl>
                                          <p:spTgt spid="125954"/>
                                        </p:tgtEl>
                                        <p:attrNameLst>
                                          <p:attrName>ppt_y</p:attrName>
                                        </p:attrNameLst>
                                      </p:cBhvr>
                                    </p:anim>
                                  </p:childTnLst>
                                </p:cTn>
                              </p:par>
                            </p:childTnLst>
                          </p:cTn>
                        </p:par>
                        <p:par>
                          <p:cTn id="14" fill="hold">
                            <p:stCondLst>
                              <p:cond delay="1000"/>
                            </p:stCondLst>
                            <p:childTnLst>
                              <p:par>
                                <p:cTn id="15" presetID="22" presetClass="entr" presetSubtype="4" fill="hold" nodeType="afterEffect">
                                  <p:stCondLst>
                                    <p:cond delay="0"/>
                                  </p:stCondLst>
                                  <p:childTnLst>
                                    <p:set>
                                      <p:cBhvr>
                                        <p:cTn id="16" dur="1" fill="hold">
                                          <p:stCondLst>
                                            <p:cond delay="0"/>
                                          </p:stCondLst>
                                        </p:cTn>
                                        <p:tgtEl>
                                          <p:spTgt spid="126747"/>
                                        </p:tgtEl>
                                        <p:attrNameLst>
                                          <p:attrName>style.visibility</p:attrName>
                                        </p:attrNameLst>
                                      </p:cBhvr>
                                      <p:to>
                                        <p:strVal val="visible"/>
                                      </p:to>
                                    </p:set>
                                    <p:animEffect transition="in" filter="wipe(down)">
                                      <p:cBhvr>
                                        <p:cTn id="17" dur="500"/>
                                        <p:tgtEl>
                                          <p:spTgt spid="126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4" grpId="0"/>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1763713" y="260350"/>
            <a:ext cx="6264275" cy="647700"/>
          </a:xfrm>
        </p:spPr>
        <p:txBody>
          <a:bodyPr/>
          <a:lstStyle/>
          <a:p>
            <a:pPr marL="838200" indent="-838200"/>
            <a:r>
              <a:rPr lang="es-EC" sz="2800">
                <a:solidFill>
                  <a:schemeClr val="bg2"/>
                </a:solidFill>
                <a:effectLst>
                  <a:outerShdw blurRad="38100" dist="38100" dir="2700000" algn="tl">
                    <a:srgbClr val="C0C0C0"/>
                  </a:outerShdw>
                </a:effectLst>
              </a:rPr>
              <a:t>	</a:t>
            </a:r>
            <a:r>
              <a:rPr lang="es-EC" sz="3200">
                <a:solidFill>
                  <a:schemeClr val="bg2"/>
                </a:solidFill>
                <a:effectLst>
                  <a:outerShdw blurRad="38100" dist="38100" dir="2700000" algn="tl">
                    <a:srgbClr val="C0C0C0"/>
                  </a:outerShdw>
                </a:effectLst>
              </a:rPr>
              <a:t>Copiadoras y  papelerías</a:t>
            </a:r>
          </a:p>
        </p:txBody>
      </p:sp>
      <p:pic>
        <p:nvPicPr>
          <p:cNvPr id="129028" name="Picture 4"/>
          <p:cNvPicPr>
            <a:picLocks noChangeAspect="1" noChangeArrowheads="1"/>
          </p:cNvPicPr>
          <p:nvPr>
            <p:ph idx="1"/>
          </p:nvPr>
        </p:nvPicPr>
        <p:blipFill>
          <a:blip r:embed="rId3"/>
          <a:srcRect l="29399" t="16914" r="24681" b="50679"/>
          <a:stretch>
            <a:fillRect/>
          </a:stretch>
        </p:blipFill>
        <p:spPr>
          <a:xfrm>
            <a:off x="179388" y="981075"/>
            <a:ext cx="8964612" cy="5688013"/>
          </a:xfrm>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129026"/>
                                        </p:tgtEl>
                                        <p:attrNameLst>
                                          <p:attrName>style.visibility</p:attrName>
                                        </p:attrNameLst>
                                      </p:cBhvr>
                                      <p:to>
                                        <p:strVal val="visible"/>
                                      </p:to>
                                    </p:set>
                                    <p:animEffect transition="in" filter="fade">
                                      <p:cBhvr>
                                        <p:cTn id="7" dur="770" decel="100000"/>
                                        <p:tgtEl>
                                          <p:spTgt spid="129026"/>
                                        </p:tgtEl>
                                      </p:cBhvr>
                                    </p:animEffect>
                                    <p:animScale>
                                      <p:cBhvr>
                                        <p:cTn id="8" dur="770" decel="100000"/>
                                        <p:tgtEl>
                                          <p:spTgt spid="129026"/>
                                        </p:tgtEl>
                                      </p:cBhvr>
                                      <p:from x="10000" y="10000"/>
                                      <p:to x="200000" y="450000"/>
                                    </p:animScale>
                                    <p:animScale>
                                      <p:cBhvr>
                                        <p:cTn id="9" dur="1230" accel="100000" fill="hold">
                                          <p:stCondLst>
                                            <p:cond delay="770"/>
                                          </p:stCondLst>
                                        </p:cTn>
                                        <p:tgtEl>
                                          <p:spTgt spid="129026"/>
                                        </p:tgtEl>
                                      </p:cBhvr>
                                      <p:from x="200000" y="450000"/>
                                      <p:to x="100000" y="100000"/>
                                    </p:animScale>
                                    <p:set>
                                      <p:cBhvr>
                                        <p:cTn id="10" dur="770" fill="hold"/>
                                        <p:tgtEl>
                                          <p:spTgt spid="129026"/>
                                        </p:tgtEl>
                                        <p:attrNameLst>
                                          <p:attrName>ppt_x</p:attrName>
                                        </p:attrNameLst>
                                      </p:cBhvr>
                                      <p:to>
                                        <p:strVal val="(0.5)"/>
                                      </p:to>
                                    </p:set>
                                    <p:anim from="(0.5)" to="(#ppt_x)" calcmode="lin" valueType="num">
                                      <p:cBhvr>
                                        <p:cTn id="11" dur="1230" accel="100000" fill="hold">
                                          <p:stCondLst>
                                            <p:cond delay="770"/>
                                          </p:stCondLst>
                                        </p:cTn>
                                        <p:tgtEl>
                                          <p:spTgt spid="129026"/>
                                        </p:tgtEl>
                                        <p:attrNameLst>
                                          <p:attrName>ppt_x</p:attrName>
                                        </p:attrNameLst>
                                      </p:cBhvr>
                                    </p:anim>
                                    <p:set>
                                      <p:cBhvr>
                                        <p:cTn id="12" dur="770" fill="hold"/>
                                        <p:tgtEl>
                                          <p:spTgt spid="129026"/>
                                        </p:tgtEl>
                                        <p:attrNameLst>
                                          <p:attrName>ppt_y</p:attrName>
                                        </p:attrNameLst>
                                      </p:cBhvr>
                                      <p:to>
                                        <p:strVal val="(#ppt_y+0.4)"/>
                                      </p:to>
                                    </p:set>
                                    <p:anim from="(#ppt_y+0.4)" to="(#ppt_y)" calcmode="lin" valueType="num">
                                      <p:cBhvr>
                                        <p:cTn id="13" dur="1230" accel="100000" fill="hold">
                                          <p:stCondLst>
                                            <p:cond delay="770"/>
                                          </p:stCondLst>
                                        </p:cTn>
                                        <p:tgtEl>
                                          <p:spTgt spid="129026"/>
                                        </p:tgtEl>
                                        <p:attrNameLst>
                                          <p:attrName>ppt_y</p:attrName>
                                        </p:attrNameLst>
                                      </p:cBhvr>
                                    </p:anim>
                                  </p:childTnLst>
                                </p:cTn>
                              </p:par>
                            </p:childTnLst>
                          </p:cTn>
                        </p:par>
                        <p:par>
                          <p:cTn id="14" fill="hold">
                            <p:stCondLst>
                              <p:cond delay="2000"/>
                            </p:stCondLst>
                            <p:childTnLst>
                              <p:par>
                                <p:cTn id="15" presetID="22" presetClass="entr" presetSubtype="4" fill="hold" nodeType="afterEffect">
                                  <p:stCondLst>
                                    <p:cond delay="0"/>
                                  </p:stCondLst>
                                  <p:childTnLst>
                                    <p:set>
                                      <p:cBhvr>
                                        <p:cTn id="16" dur="1" fill="hold">
                                          <p:stCondLst>
                                            <p:cond delay="0"/>
                                          </p:stCondLst>
                                        </p:cTn>
                                        <p:tgtEl>
                                          <p:spTgt spid="129028"/>
                                        </p:tgtEl>
                                        <p:attrNameLst>
                                          <p:attrName>style.visibility</p:attrName>
                                        </p:attrNameLst>
                                      </p:cBhvr>
                                      <p:to>
                                        <p:strVal val="visible"/>
                                      </p:to>
                                    </p:set>
                                    <p:animEffect transition="in" filter="wipe(down)">
                                      <p:cBhvr>
                                        <p:cTn id="17" dur="500"/>
                                        <p:tgtEl>
                                          <p:spTgt spid="129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6" grpId="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1066800" y="260350"/>
            <a:ext cx="7543800" cy="574675"/>
          </a:xfrm>
        </p:spPr>
        <p:txBody>
          <a:bodyPr/>
          <a:lstStyle/>
          <a:p>
            <a:pPr marL="838200" indent="-838200"/>
            <a:r>
              <a:rPr lang="es-EC" sz="2800">
                <a:solidFill>
                  <a:schemeClr val="bg2"/>
                </a:solidFill>
                <a:effectLst>
                  <a:outerShdw blurRad="38100" dist="38100" dir="2700000" algn="tl">
                    <a:srgbClr val="C0C0C0"/>
                  </a:outerShdw>
                </a:effectLst>
              </a:rPr>
              <a:t>Plantilla para la calificación del administrador</a:t>
            </a:r>
          </a:p>
        </p:txBody>
      </p:sp>
      <p:pic>
        <p:nvPicPr>
          <p:cNvPr id="131076" name="Picture 4"/>
          <p:cNvPicPr>
            <a:picLocks noChangeAspect="1" noChangeArrowheads="1"/>
          </p:cNvPicPr>
          <p:nvPr>
            <p:ph idx="1"/>
          </p:nvPr>
        </p:nvPicPr>
        <p:blipFill>
          <a:blip r:embed="rId3"/>
          <a:srcRect l="29399" t="17688" r="25581" b="19328"/>
          <a:stretch>
            <a:fillRect/>
          </a:stretch>
        </p:blipFill>
        <p:spPr>
          <a:xfrm>
            <a:off x="0" y="1052513"/>
            <a:ext cx="9144000" cy="5805487"/>
          </a:xfrm>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131074"/>
                                        </p:tgtEl>
                                        <p:attrNameLst>
                                          <p:attrName>style.visibility</p:attrName>
                                        </p:attrNameLst>
                                      </p:cBhvr>
                                      <p:to>
                                        <p:strVal val="visible"/>
                                      </p:to>
                                    </p:set>
                                    <p:animEffect transition="in" filter="fade">
                                      <p:cBhvr>
                                        <p:cTn id="7" dur="770" decel="100000"/>
                                        <p:tgtEl>
                                          <p:spTgt spid="131074"/>
                                        </p:tgtEl>
                                      </p:cBhvr>
                                    </p:animEffect>
                                    <p:animScale>
                                      <p:cBhvr>
                                        <p:cTn id="8" dur="770" decel="100000"/>
                                        <p:tgtEl>
                                          <p:spTgt spid="131074"/>
                                        </p:tgtEl>
                                      </p:cBhvr>
                                      <p:from x="10000" y="10000"/>
                                      <p:to x="200000" y="450000"/>
                                    </p:animScale>
                                    <p:animScale>
                                      <p:cBhvr>
                                        <p:cTn id="9" dur="1230" accel="100000" fill="hold">
                                          <p:stCondLst>
                                            <p:cond delay="770"/>
                                          </p:stCondLst>
                                        </p:cTn>
                                        <p:tgtEl>
                                          <p:spTgt spid="131074"/>
                                        </p:tgtEl>
                                      </p:cBhvr>
                                      <p:from x="200000" y="450000"/>
                                      <p:to x="100000" y="100000"/>
                                    </p:animScale>
                                    <p:set>
                                      <p:cBhvr>
                                        <p:cTn id="10" dur="770" fill="hold"/>
                                        <p:tgtEl>
                                          <p:spTgt spid="131074"/>
                                        </p:tgtEl>
                                        <p:attrNameLst>
                                          <p:attrName>ppt_x</p:attrName>
                                        </p:attrNameLst>
                                      </p:cBhvr>
                                      <p:to>
                                        <p:strVal val="(0.5)"/>
                                      </p:to>
                                    </p:set>
                                    <p:anim from="(0.5)" to="(#ppt_x)" calcmode="lin" valueType="num">
                                      <p:cBhvr>
                                        <p:cTn id="11" dur="1230" accel="100000" fill="hold">
                                          <p:stCondLst>
                                            <p:cond delay="770"/>
                                          </p:stCondLst>
                                        </p:cTn>
                                        <p:tgtEl>
                                          <p:spTgt spid="131074"/>
                                        </p:tgtEl>
                                        <p:attrNameLst>
                                          <p:attrName>ppt_x</p:attrName>
                                        </p:attrNameLst>
                                      </p:cBhvr>
                                    </p:anim>
                                    <p:set>
                                      <p:cBhvr>
                                        <p:cTn id="12" dur="770" fill="hold"/>
                                        <p:tgtEl>
                                          <p:spTgt spid="131074"/>
                                        </p:tgtEl>
                                        <p:attrNameLst>
                                          <p:attrName>ppt_y</p:attrName>
                                        </p:attrNameLst>
                                      </p:cBhvr>
                                      <p:to>
                                        <p:strVal val="(#ppt_y+0.4)"/>
                                      </p:to>
                                    </p:set>
                                    <p:anim from="(#ppt_y+0.4)" to="(#ppt_y)" calcmode="lin" valueType="num">
                                      <p:cBhvr>
                                        <p:cTn id="13" dur="1230" accel="100000" fill="hold">
                                          <p:stCondLst>
                                            <p:cond delay="770"/>
                                          </p:stCondLst>
                                        </p:cTn>
                                        <p:tgtEl>
                                          <p:spTgt spid="131074"/>
                                        </p:tgtEl>
                                        <p:attrNameLst>
                                          <p:attrName>ppt_y</p:attrName>
                                        </p:attrNameLst>
                                      </p:cBhvr>
                                    </p:anim>
                                  </p:childTnLst>
                                </p:cTn>
                              </p:par>
                            </p:childTnLst>
                          </p:cTn>
                        </p:par>
                        <p:par>
                          <p:cTn id="14" fill="hold">
                            <p:stCondLst>
                              <p:cond delay="2000"/>
                            </p:stCondLst>
                            <p:childTnLst>
                              <p:par>
                                <p:cTn id="15" presetID="22" presetClass="entr" presetSubtype="4" fill="hold" nodeType="afterEffect">
                                  <p:stCondLst>
                                    <p:cond delay="0"/>
                                  </p:stCondLst>
                                  <p:childTnLst>
                                    <p:set>
                                      <p:cBhvr>
                                        <p:cTn id="16" dur="1" fill="hold">
                                          <p:stCondLst>
                                            <p:cond delay="0"/>
                                          </p:stCondLst>
                                        </p:cTn>
                                        <p:tgtEl>
                                          <p:spTgt spid="131076"/>
                                        </p:tgtEl>
                                        <p:attrNameLst>
                                          <p:attrName>style.visibility</p:attrName>
                                        </p:attrNameLst>
                                      </p:cBhvr>
                                      <p:to>
                                        <p:strVal val="visible"/>
                                      </p:to>
                                    </p:set>
                                    <p:animEffect transition="in" filter="wipe(down)">
                                      <p:cBhvr>
                                        <p:cTn id="17" dur="500"/>
                                        <p:tgtEl>
                                          <p:spTgt spid="131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s-EC"/>
              <a:t>CAPITULO  5</a:t>
            </a:r>
          </a:p>
        </p:txBody>
      </p:sp>
      <p:sp>
        <p:nvSpPr>
          <p:cNvPr id="133123" name="Rectangle 3"/>
          <p:cNvSpPr>
            <a:spLocks noGrp="1" noChangeArrowheads="1"/>
          </p:cNvSpPr>
          <p:nvPr>
            <p:ph type="body" idx="1"/>
          </p:nvPr>
        </p:nvSpPr>
        <p:spPr>
          <a:xfrm>
            <a:off x="1116013" y="3644900"/>
            <a:ext cx="7543800" cy="792163"/>
          </a:xfrm>
        </p:spPr>
        <p:txBody>
          <a:bodyPr/>
          <a:lstStyle/>
          <a:p>
            <a:pPr>
              <a:buFont typeface="Wingdings" pitchFamily="2" charset="2"/>
              <a:buNone/>
            </a:pPr>
            <a:r>
              <a:rPr lang="es-EC" sz="4400" b="1"/>
              <a:t>PAGINA DE INTERNET</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3122"/>
                                        </p:tgtEl>
                                        <p:attrNameLst>
                                          <p:attrName>style.visibility</p:attrName>
                                        </p:attrNameLst>
                                      </p:cBhvr>
                                      <p:to>
                                        <p:strVal val="visible"/>
                                      </p:to>
                                    </p:set>
                                    <p:animEffect transition="in" filter="fade">
                                      <p:cBhvr>
                                        <p:cTn id="7" dur="2000"/>
                                        <p:tgtEl>
                                          <p:spTgt spid="133122"/>
                                        </p:tgtEl>
                                      </p:cBhvr>
                                    </p:animEffect>
                                  </p:childTnLst>
                                </p:cTn>
                              </p:par>
                            </p:childTnLst>
                          </p:cTn>
                        </p:par>
                        <p:par>
                          <p:cTn id="8" fill="hold">
                            <p:stCondLst>
                              <p:cond delay="2000"/>
                            </p:stCondLst>
                            <p:childTnLst>
                              <p:par>
                                <p:cTn id="9" presetID="51" presetClass="entr" presetSubtype="0" fill="hold" grpId="0" nodeType="afterEffect">
                                  <p:stCondLst>
                                    <p:cond delay="0"/>
                                  </p:stCondLst>
                                  <p:childTnLst>
                                    <p:set>
                                      <p:cBhvr>
                                        <p:cTn id="10" dur="1" fill="hold">
                                          <p:stCondLst>
                                            <p:cond delay="0"/>
                                          </p:stCondLst>
                                        </p:cTn>
                                        <p:tgtEl>
                                          <p:spTgt spid="133123">
                                            <p:txEl>
                                              <p:pRg st="0" end="0"/>
                                            </p:txEl>
                                          </p:spTgt>
                                        </p:tgtEl>
                                        <p:attrNameLst>
                                          <p:attrName>style.visibility</p:attrName>
                                        </p:attrNameLst>
                                      </p:cBhvr>
                                      <p:to>
                                        <p:strVal val="visible"/>
                                      </p:to>
                                    </p:set>
                                    <p:animEffect transition="in" filter="fade">
                                      <p:cBhvr>
                                        <p:cTn id="11" dur="385" decel="100000"/>
                                        <p:tgtEl>
                                          <p:spTgt spid="133123">
                                            <p:txEl>
                                              <p:pRg st="0" end="0"/>
                                            </p:txEl>
                                          </p:spTgt>
                                        </p:tgtEl>
                                      </p:cBhvr>
                                    </p:animEffect>
                                    <p:animScale>
                                      <p:cBhvr>
                                        <p:cTn id="12" dur="385" decel="100000"/>
                                        <p:tgtEl>
                                          <p:spTgt spid="133123">
                                            <p:txEl>
                                              <p:pRg st="0" end="0"/>
                                            </p:txEl>
                                          </p:spTgt>
                                        </p:tgtEl>
                                      </p:cBhvr>
                                      <p:from x="10000" y="10000"/>
                                      <p:to x="200000" y="450000"/>
                                    </p:animScale>
                                    <p:animScale>
                                      <p:cBhvr>
                                        <p:cTn id="13" dur="615" accel="100000" fill="hold">
                                          <p:stCondLst>
                                            <p:cond delay="385"/>
                                          </p:stCondLst>
                                        </p:cTn>
                                        <p:tgtEl>
                                          <p:spTgt spid="133123">
                                            <p:txEl>
                                              <p:pRg st="0" end="0"/>
                                            </p:txEl>
                                          </p:spTgt>
                                        </p:tgtEl>
                                      </p:cBhvr>
                                      <p:from x="200000" y="450000"/>
                                      <p:to x="100000" y="100000"/>
                                    </p:animScale>
                                    <p:set>
                                      <p:cBhvr>
                                        <p:cTn id="14" dur="385" fill="hold"/>
                                        <p:tgtEl>
                                          <p:spTgt spid="133123">
                                            <p:txEl>
                                              <p:pRg st="0" end="0"/>
                                            </p:txEl>
                                          </p:spTgt>
                                        </p:tgtEl>
                                        <p:attrNameLst>
                                          <p:attrName>ppt_x</p:attrName>
                                        </p:attrNameLst>
                                      </p:cBhvr>
                                      <p:to>
                                        <p:strVal val="(0.5)"/>
                                      </p:to>
                                    </p:set>
                                    <p:anim from="(0.5)" to="(#ppt_x)" calcmode="lin" valueType="num">
                                      <p:cBhvr>
                                        <p:cTn id="15" dur="615" accel="100000" fill="hold">
                                          <p:stCondLst>
                                            <p:cond delay="385"/>
                                          </p:stCondLst>
                                        </p:cTn>
                                        <p:tgtEl>
                                          <p:spTgt spid="133123">
                                            <p:txEl>
                                              <p:pRg st="0" end="0"/>
                                            </p:txEl>
                                          </p:spTgt>
                                        </p:tgtEl>
                                        <p:attrNameLst>
                                          <p:attrName>ppt_x</p:attrName>
                                        </p:attrNameLst>
                                      </p:cBhvr>
                                    </p:anim>
                                    <p:set>
                                      <p:cBhvr>
                                        <p:cTn id="16" dur="385" fill="hold"/>
                                        <p:tgtEl>
                                          <p:spTgt spid="133123">
                                            <p:txEl>
                                              <p:pRg st="0" end="0"/>
                                            </p:txEl>
                                          </p:spTgt>
                                        </p:tgtEl>
                                        <p:attrNameLst>
                                          <p:attrName>ppt_y</p:attrName>
                                        </p:attrNameLst>
                                      </p:cBhvr>
                                      <p:to>
                                        <p:strVal val="(#ppt_y+0.4)"/>
                                      </p:to>
                                    </p:set>
                                    <p:anim from="(#ppt_y+0.4)" to="(#ppt_y)" calcmode="lin" valueType="num">
                                      <p:cBhvr>
                                        <p:cTn id="17" dur="615" accel="100000" fill="hold">
                                          <p:stCondLst>
                                            <p:cond delay="385"/>
                                          </p:stCondLst>
                                        </p:cTn>
                                        <p:tgtEl>
                                          <p:spTgt spid="133123">
                                            <p:txEl>
                                              <p:pRg st="0" end="0"/>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p:bldP spid="13312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9" name="Rectangle 5"/>
          <p:cNvSpPr>
            <a:spLocks noGrp="1" noChangeArrowheads="1"/>
          </p:cNvSpPr>
          <p:nvPr>
            <p:ph type="title"/>
          </p:nvPr>
        </p:nvSpPr>
        <p:spPr>
          <a:xfrm>
            <a:off x="1066800" y="620713"/>
            <a:ext cx="7543800" cy="720725"/>
          </a:xfrm>
        </p:spPr>
        <p:txBody>
          <a:bodyPr/>
          <a:lstStyle/>
          <a:p>
            <a:pPr algn="ctr"/>
            <a:r>
              <a:rPr lang="es-EC"/>
              <a:t>PAGINA WEB</a:t>
            </a:r>
          </a:p>
        </p:txBody>
      </p:sp>
      <p:pic>
        <p:nvPicPr>
          <p:cNvPr id="139268" name="Picture 4"/>
          <p:cNvPicPr>
            <a:picLocks noChangeAspect="1" noChangeArrowheads="1"/>
          </p:cNvPicPr>
          <p:nvPr>
            <p:ph idx="1"/>
          </p:nvPr>
        </p:nvPicPr>
        <p:blipFill>
          <a:blip r:embed="rId2"/>
          <a:srcRect/>
          <a:stretch>
            <a:fillRect/>
          </a:stretch>
        </p:blipFill>
        <p:spPr>
          <a:xfrm>
            <a:off x="1116013" y="1989138"/>
            <a:ext cx="7632700" cy="4679950"/>
          </a:xfrm>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39269"/>
                                        </p:tgtEl>
                                        <p:attrNameLst>
                                          <p:attrName>style.visibility</p:attrName>
                                        </p:attrNameLst>
                                      </p:cBhvr>
                                      <p:to>
                                        <p:strVal val="visible"/>
                                      </p:to>
                                    </p:set>
                                  </p:childTnLst>
                                </p:cTn>
                              </p:par>
                            </p:childTnLst>
                          </p:cTn>
                        </p:par>
                        <p:par>
                          <p:cTn id="7" fill="hold">
                            <p:stCondLst>
                              <p:cond delay="0"/>
                            </p:stCondLst>
                            <p:childTnLst>
                              <p:par>
                                <p:cTn id="8" presetID="53" presetClass="entr" presetSubtype="0" fill="hold" nodeType="afterEffect">
                                  <p:stCondLst>
                                    <p:cond delay="0"/>
                                  </p:stCondLst>
                                  <p:childTnLst>
                                    <p:set>
                                      <p:cBhvr>
                                        <p:cTn id="9" dur="1" fill="hold">
                                          <p:stCondLst>
                                            <p:cond delay="0"/>
                                          </p:stCondLst>
                                        </p:cTn>
                                        <p:tgtEl>
                                          <p:spTgt spid="139268"/>
                                        </p:tgtEl>
                                        <p:attrNameLst>
                                          <p:attrName>style.visibility</p:attrName>
                                        </p:attrNameLst>
                                      </p:cBhvr>
                                      <p:to>
                                        <p:strVal val="visible"/>
                                      </p:to>
                                    </p:set>
                                    <p:anim calcmode="lin" valueType="num">
                                      <p:cBhvr>
                                        <p:cTn id="10" dur="500" fill="hold"/>
                                        <p:tgtEl>
                                          <p:spTgt spid="139268"/>
                                        </p:tgtEl>
                                        <p:attrNameLst>
                                          <p:attrName>ppt_w</p:attrName>
                                        </p:attrNameLst>
                                      </p:cBhvr>
                                      <p:tavLst>
                                        <p:tav tm="0">
                                          <p:val>
                                            <p:fltVal val="0"/>
                                          </p:val>
                                        </p:tav>
                                        <p:tav tm="100000">
                                          <p:val>
                                            <p:strVal val="#ppt_w"/>
                                          </p:val>
                                        </p:tav>
                                      </p:tavLst>
                                    </p:anim>
                                    <p:anim calcmode="lin" valueType="num">
                                      <p:cBhvr>
                                        <p:cTn id="11" dur="500" fill="hold"/>
                                        <p:tgtEl>
                                          <p:spTgt spid="139268"/>
                                        </p:tgtEl>
                                        <p:attrNameLst>
                                          <p:attrName>ppt_h</p:attrName>
                                        </p:attrNameLst>
                                      </p:cBhvr>
                                      <p:tavLst>
                                        <p:tav tm="0">
                                          <p:val>
                                            <p:fltVal val="0"/>
                                          </p:val>
                                        </p:tav>
                                        <p:tav tm="100000">
                                          <p:val>
                                            <p:strVal val="#ppt_h"/>
                                          </p:val>
                                        </p:tav>
                                      </p:tavLst>
                                    </p:anim>
                                    <p:animEffect transition="in" filter="fade">
                                      <p:cBhvr>
                                        <p:cTn id="12" dur="500"/>
                                        <p:tgtEl>
                                          <p:spTgt spid="139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1116013" y="2852738"/>
            <a:ext cx="7058025" cy="1431925"/>
          </a:xfrm>
        </p:spPr>
        <p:txBody>
          <a:bodyPr/>
          <a:lstStyle/>
          <a:p>
            <a:r>
              <a:rPr lang="es-EC" sz="4800"/>
              <a:t>CONCLUSIONES &amp; RECOMENDACIONES</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41314"/>
                                        </p:tgtEl>
                                        <p:attrNameLst>
                                          <p:attrName>style.visibility</p:attrName>
                                        </p:attrNameLst>
                                      </p:cBhvr>
                                      <p:to>
                                        <p:strVal val="visible"/>
                                      </p:to>
                                    </p:set>
                                    <p:anim calcmode="lin" valueType="num">
                                      <p:cBhvr>
                                        <p:cTn id="7" dur="1000" fill="hold"/>
                                        <p:tgtEl>
                                          <p:spTgt spid="141314"/>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141314"/>
                                        </p:tgtEl>
                                        <p:attrNameLst>
                                          <p:attrName>ppt_y</p:attrName>
                                        </p:attrNameLst>
                                      </p:cBhvr>
                                      <p:tavLst>
                                        <p:tav tm="0">
                                          <p:val>
                                            <p:strVal val="#ppt_y"/>
                                          </p:val>
                                        </p:tav>
                                        <p:tav tm="100000">
                                          <p:val>
                                            <p:strVal val="#ppt_y"/>
                                          </p:val>
                                        </p:tav>
                                      </p:tavLst>
                                    </p:anim>
                                    <p:anim calcmode="lin" valueType="num">
                                      <p:cBhvr>
                                        <p:cTn id="9" dur="1000" fill="hold"/>
                                        <p:tgtEl>
                                          <p:spTgt spid="141314"/>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14131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141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algn="ctr"/>
            <a:r>
              <a:rPr lang="es-EC"/>
              <a:t>Centros de Servicios</a:t>
            </a:r>
            <a:br>
              <a:rPr lang="es-EC"/>
            </a:br>
            <a:r>
              <a:rPr lang="es-EC"/>
              <a:t>Conclusiones</a:t>
            </a:r>
          </a:p>
        </p:txBody>
      </p:sp>
      <p:sp>
        <p:nvSpPr>
          <p:cNvPr id="143363" name="Rectangle 3"/>
          <p:cNvSpPr>
            <a:spLocks noGrp="1" noChangeArrowheads="1"/>
          </p:cNvSpPr>
          <p:nvPr>
            <p:ph type="body" idx="1"/>
          </p:nvPr>
        </p:nvSpPr>
        <p:spPr>
          <a:xfrm>
            <a:off x="1066800" y="1981200"/>
            <a:ext cx="7543800" cy="4687888"/>
          </a:xfrm>
        </p:spPr>
        <p:txBody>
          <a:bodyPr/>
          <a:lstStyle/>
          <a:p>
            <a:pPr>
              <a:lnSpc>
                <a:spcPct val="90000"/>
              </a:lnSpc>
            </a:pPr>
            <a:r>
              <a:rPr lang="es-ES" sz="2800"/>
              <a:t>Los centros más visitados en la Institución son los centros de copiado y los          bares/ comedores.</a:t>
            </a:r>
          </a:p>
          <a:p>
            <a:pPr>
              <a:lnSpc>
                <a:spcPct val="90000"/>
              </a:lnSpc>
            </a:pPr>
            <a:r>
              <a:rPr lang="es-ES" sz="2800"/>
              <a:t>Son utilizados con una frecuencia diaria mayoritariamente.</a:t>
            </a:r>
          </a:p>
          <a:p>
            <a:pPr>
              <a:lnSpc>
                <a:spcPct val="90000"/>
              </a:lnSpc>
            </a:pPr>
            <a:r>
              <a:rPr lang="es-ES" sz="2800"/>
              <a:t>Los factores analizados al realizar el cálculo  del total de la muestra, obtuvieron puntuaciones muy cercanas a la media. </a:t>
            </a:r>
          </a:p>
          <a:p>
            <a:pPr>
              <a:lnSpc>
                <a:spcPct val="90000"/>
              </a:lnSpc>
            </a:pPr>
            <a:r>
              <a:rPr lang="es-ES" sz="2800"/>
              <a:t>Los estudiantes tienen un total acuerdo que los centros de servicios  actuales deben mejorar.  </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3362"/>
                                        </p:tgtEl>
                                        <p:attrNameLst>
                                          <p:attrName>style.visibility</p:attrName>
                                        </p:attrNameLst>
                                      </p:cBhvr>
                                      <p:to>
                                        <p:strVal val="visible"/>
                                      </p:to>
                                    </p:set>
                                    <p:animEffect transition="in" filter="fade">
                                      <p:cBhvr>
                                        <p:cTn id="7" dur="1000"/>
                                        <p:tgtEl>
                                          <p:spTgt spid="143362"/>
                                        </p:tgtEl>
                                      </p:cBhvr>
                                    </p:animEffect>
                                  </p:childTnLst>
                                </p:cTn>
                              </p:par>
                            </p:childTnLst>
                          </p:cTn>
                        </p:par>
                        <p:par>
                          <p:cTn id="8" fill="hold">
                            <p:stCondLst>
                              <p:cond delay="1000"/>
                            </p:stCondLst>
                            <p:childTnLst>
                              <p:par>
                                <p:cTn id="9" presetID="53" presetClass="entr" presetSubtype="0" fill="hold" grpId="0" nodeType="afterEffect">
                                  <p:stCondLst>
                                    <p:cond delay="0"/>
                                  </p:stCondLst>
                                  <p:childTnLst>
                                    <p:set>
                                      <p:cBhvr>
                                        <p:cTn id="10" dur="1" fill="hold">
                                          <p:stCondLst>
                                            <p:cond delay="0"/>
                                          </p:stCondLst>
                                        </p:cTn>
                                        <p:tgtEl>
                                          <p:spTgt spid="143363">
                                            <p:txEl>
                                              <p:pRg st="0" end="0"/>
                                            </p:txEl>
                                          </p:spTgt>
                                        </p:tgtEl>
                                        <p:attrNameLst>
                                          <p:attrName>style.visibility</p:attrName>
                                        </p:attrNameLst>
                                      </p:cBhvr>
                                      <p:to>
                                        <p:strVal val="visible"/>
                                      </p:to>
                                    </p:set>
                                    <p:anim calcmode="lin" valueType="num">
                                      <p:cBhvr>
                                        <p:cTn id="11" dur="1000" fill="hold"/>
                                        <p:tgtEl>
                                          <p:spTgt spid="14336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143363">
                                            <p:txEl>
                                              <p:pRg st="0" end="0"/>
                                            </p:txEl>
                                          </p:spTgt>
                                        </p:tgtEl>
                                        <p:attrNameLst>
                                          <p:attrName>ppt_h</p:attrName>
                                        </p:attrNameLst>
                                      </p:cBhvr>
                                      <p:tavLst>
                                        <p:tav tm="0">
                                          <p:val>
                                            <p:fltVal val="0"/>
                                          </p:val>
                                        </p:tav>
                                        <p:tav tm="100000">
                                          <p:val>
                                            <p:strVal val="#ppt_h"/>
                                          </p:val>
                                        </p:tav>
                                      </p:tavLst>
                                    </p:anim>
                                    <p:animEffect transition="in" filter="fade">
                                      <p:cBhvr>
                                        <p:cTn id="13" dur="1000"/>
                                        <p:tgtEl>
                                          <p:spTgt spid="143363">
                                            <p:txEl>
                                              <p:pRg st="0" end="0"/>
                                            </p:txEl>
                                          </p:spTgt>
                                        </p:tgtEl>
                                      </p:cBhvr>
                                    </p:animEffect>
                                  </p:childTnLst>
                                </p:cTn>
                              </p:par>
                            </p:childTnLst>
                          </p:cTn>
                        </p:par>
                        <p:par>
                          <p:cTn id="14" fill="hold">
                            <p:stCondLst>
                              <p:cond delay="2000"/>
                            </p:stCondLst>
                            <p:childTnLst>
                              <p:par>
                                <p:cTn id="15" presetID="53" presetClass="entr" presetSubtype="0" fill="hold" grpId="0" nodeType="afterEffect">
                                  <p:stCondLst>
                                    <p:cond delay="0"/>
                                  </p:stCondLst>
                                  <p:childTnLst>
                                    <p:set>
                                      <p:cBhvr>
                                        <p:cTn id="16" dur="1" fill="hold">
                                          <p:stCondLst>
                                            <p:cond delay="0"/>
                                          </p:stCondLst>
                                        </p:cTn>
                                        <p:tgtEl>
                                          <p:spTgt spid="143363">
                                            <p:txEl>
                                              <p:pRg st="1" end="1"/>
                                            </p:txEl>
                                          </p:spTgt>
                                        </p:tgtEl>
                                        <p:attrNameLst>
                                          <p:attrName>style.visibility</p:attrName>
                                        </p:attrNameLst>
                                      </p:cBhvr>
                                      <p:to>
                                        <p:strVal val="visible"/>
                                      </p:to>
                                    </p:set>
                                    <p:anim calcmode="lin" valueType="num">
                                      <p:cBhvr>
                                        <p:cTn id="17" dur="1000" fill="hold"/>
                                        <p:tgtEl>
                                          <p:spTgt spid="143363">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143363">
                                            <p:txEl>
                                              <p:pRg st="1" end="1"/>
                                            </p:txEl>
                                          </p:spTgt>
                                        </p:tgtEl>
                                        <p:attrNameLst>
                                          <p:attrName>ppt_h</p:attrName>
                                        </p:attrNameLst>
                                      </p:cBhvr>
                                      <p:tavLst>
                                        <p:tav tm="0">
                                          <p:val>
                                            <p:fltVal val="0"/>
                                          </p:val>
                                        </p:tav>
                                        <p:tav tm="100000">
                                          <p:val>
                                            <p:strVal val="#ppt_h"/>
                                          </p:val>
                                        </p:tav>
                                      </p:tavLst>
                                    </p:anim>
                                    <p:animEffect transition="in" filter="fade">
                                      <p:cBhvr>
                                        <p:cTn id="19" dur="1000"/>
                                        <p:tgtEl>
                                          <p:spTgt spid="143363">
                                            <p:txEl>
                                              <p:pRg st="1" end="1"/>
                                            </p:txEl>
                                          </p:spTgt>
                                        </p:tgtEl>
                                      </p:cBhvr>
                                    </p:animEffect>
                                  </p:childTnLst>
                                </p:cTn>
                              </p:par>
                            </p:childTnLst>
                          </p:cTn>
                        </p:par>
                        <p:par>
                          <p:cTn id="20" fill="hold">
                            <p:stCondLst>
                              <p:cond delay="3000"/>
                            </p:stCondLst>
                            <p:childTnLst>
                              <p:par>
                                <p:cTn id="21" presetID="53" presetClass="entr" presetSubtype="0" fill="hold" grpId="0" nodeType="afterEffect">
                                  <p:stCondLst>
                                    <p:cond delay="0"/>
                                  </p:stCondLst>
                                  <p:childTnLst>
                                    <p:set>
                                      <p:cBhvr>
                                        <p:cTn id="22" dur="1" fill="hold">
                                          <p:stCondLst>
                                            <p:cond delay="0"/>
                                          </p:stCondLst>
                                        </p:cTn>
                                        <p:tgtEl>
                                          <p:spTgt spid="143363">
                                            <p:txEl>
                                              <p:pRg st="2" end="2"/>
                                            </p:txEl>
                                          </p:spTgt>
                                        </p:tgtEl>
                                        <p:attrNameLst>
                                          <p:attrName>style.visibility</p:attrName>
                                        </p:attrNameLst>
                                      </p:cBhvr>
                                      <p:to>
                                        <p:strVal val="visible"/>
                                      </p:to>
                                    </p:set>
                                    <p:anim calcmode="lin" valueType="num">
                                      <p:cBhvr>
                                        <p:cTn id="23" dur="1000" fill="hold"/>
                                        <p:tgtEl>
                                          <p:spTgt spid="14336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43363">
                                            <p:txEl>
                                              <p:pRg st="2" end="2"/>
                                            </p:txEl>
                                          </p:spTgt>
                                        </p:tgtEl>
                                        <p:attrNameLst>
                                          <p:attrName>ppt_h</p:attrName>
                                        </p:attrNameLst>
                                      </p:cBhvr>
                                      <p:tavLst>
                                        <p:tav tm="0">
                                          <p:val>
                                            <p:fltVal val="0"/>
                                          </p:val>
                                        </p:tav>
                                        <p:tav tm="100000">
                                          <p:val>
                                            <p:strVal val="#ppt_h"/>
                                          </p:val>
                                        </p:tav>
                                      </p:tavLst>
                                    </p:anim>
                                    <p:animEffect transition="in" filter="fade">
                                      <p:cBhvr>
                                        <p:cTn id="25" dur="1000"/>
                                        <p:tgtEl>
                                          <p:spTgt spid="143363">
                                            <p:txEl>
                                              <p:pRg st="2" end="2"/>
                                            </p:txEl>
                                          </p:spTgt>
                                        </p:tgtEl>
                                      </p:cBhvr>
                                    </p:animEffect>
                                  </p:childTnLst>
                                </p:cTn>
                              </p:par>
                            </p:childTnLst>
                          </p:cTn>
                        </p:par>
                        <p:par>
                          <p:cTn id="26" fill="hold">
                            <p:stCondLst>
                              <p:cond delay="4000"/>
                            </p:stCondLst>
                            <p:childTnLst>
                              <p:par>
                                <p:cTn id="27" presetID="53" presetClass="entr" presetSubtype="0" fill="hold" grpId="0" nodeType="afterEffect">
                                  <p:stCondLst>
                                    <p:cond delay="0"/>
                                  </p:stCondLst>
                                  <p:childTnLst>
                                    <p:set>
                                      <p:cBhvr>
                                        <p:cTn id="28" dur="1" fill="hold">
                                          <p:stCondLst>
                                            <p:cond delay="0"/>
                                          </p:stCondLst>
                                        </p:cTn>
                                        <p:tgtEl>
                                          <p:spTgt spid="143363">
                                            <p:txEl>
                                              <p:pRg st="3" end="3"/>
                                            </p:txEl>
                                          </p:spTgt>
                                        </p:tgtEl>
                                        <p:attrNameLst>
                                          <p:attrName>style.visibility</p:attrName>
                                        </p:attrNameLst>
                                      </p:cBhvr>
                                      <p:to>
                                        <p:strVal val="visible"/>
                                      </p:to>
                                    </p:set>
                                    <p:anim calcmode="lin" valueType="num">
                                      <p:cBhvr>
                                        <p:cTn id="29" dur="1000" fill="hold"/>
                                        <p:tgtEl>
                                          <p:spTgt spid="14336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143363">
                                            <p:txEl>
                                              <p:pRg st="3" end="3"/>
                                            </p:txEl>
                                          </p:spTgt>
                                        </p:tgtEl>
                                        <p:attrNameLst>
                                          <p:attrName>ppt_h</p:attrName>
                                        </p:attrNameLst>
                                      </p:cBhvr>
                                      <p:tavLst>
                                        <p:tav tm="0">
                                          <p:val>
                                            <p:fltVal val="0"/>
                                          </p:val>
                                        </p:tav>
                                        <p:tav tm="100000">
                                          <p:val>
                                            <p:strVal val="#ppt_h"/>
                                          </p:val>
                                        </p:tav>
                                      </p:tavLst>
                                    </p:anim>
                                    <p:animEffect transition="in" filter="fade">
                                      <p:cBhvr>
                                        <p:cTn id="31" dur="1000"/>
                                        <p:tgtEl>
                                          <p:spTgt spid="143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2" grpId="0"/>
      <p:bldP spid="14336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3"/>
          <p:cNvSpPr>
            <a:spLocks noGrp="1" noChangeArrowheads="1"/>
          </p:cNvSpPr>
          <p:nvPr>
            <p:ph type="body" idx="1"/>
          </p:nvPr>
        </p:nvSpPr>
        <p:spPr>
          <a:xfrm>
            <a:off x="1066800" y="2060575"/>
            <a:ext cx="7537450" cy="4176713"/>
          </a:xfrm>
        </p:spPr>
        <p:txBody>
          <a:bodyPr/>
          <a:lstStyle/>
          <a:p>
            <a:r>
              <a:rPr lang="es-ES"/>
              <a:t>Las clases de centros de servicios que necesitan mejorar según los estudiantes son: comida y centros de copiado.</a:t>
            </a:r>
          </a:p>
          <a:p>
            <a:r>
              <a:rPr lang="es-ES"/>
              <a:t>Los factores que deben mejorar principalmente son: la calidad del producto y el tiempo de entrega.</a:t>
            </a:r>
            <a:endParaRPr lang="es-EC"/>
          </a:p>
          <a:p>
            <a:pPr>
              <a:buFont typeface="Wingdings" pitchFamily="2" charset="2"/>
              <a:buNone/>
            </a:pPr>
            <a:endParaRPr lang="es-EC"/>
          </a:p>
        </p:txBody>
      </p:sp>
      <p:sp>
        <p:nvSpPr>
          <p:cNvPr id="144388" name="Rectangle 4"/>
          <p:cNvSpPr>
            <a:spLocks noGrp="1" noChangeArrowheads="1"/>
          </p:cNvSpPr>
          <p:nvPr>
            <p:ph type="title"/>
          </p:nvPr>
        </p:nvSpPr>
        <p:spPr>
          <a:noFill/>
          <a:ln/>
        </p:spPr>
        <p:txBody>
          <a:bodyPr/>
          <a:lstStyle/>
          <a:p>
            <a:pPr algn="ctr"/>
            <a:r>
              <a:rPr lang="es-EC"/>
              <a:t>Centros de Servicios</a:t>
            </a:r>
            <a:br>
              <a:rPr lang="es-EC"/>
            </a:br>
            <a:r>
              <a:rPr lang="es-EC"/>
              <a:t>Conclusiones</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4388"/>
                                        </p:tgtEl>
                                        <p:attrNameLst>
                                          <p:attrName>style.visibility</p:attrName>
                                        </p:attrNameLst>
                                      </p:cBhvr>
                                      <p:to>
                                        <p:strVal val="visible"/>
                                      </p:to>
                                    </p:set>
                                    <p:animEffect transition="in" filter="fade">
                                      <p:cBhvr>
                                        <p:cTn id="7" dur="2000"/>
                                        <p:tgtEl>
                                          <p:spTgt spid="144388"/>
                                        </p:tgtEl>
                                      </p:cBhvr>
                                    </p:animEffect>
                                  </p:childTnLst>
                                </p:cTn>
                              </p:par>
                            </p:childTnLst>
                          </p:cTn>
                        </p:par>
                        <p:par>
                          <p:cTn id="8" fill="hold">
                            <p:stCondLst>
                              <p:cond delay="2000"/>
                            </p:stCondLst>
                            <p:childTnLst>
                              <p:par>
                                <p:cTn id="9" presetID="53" presetClass="entr" presetSubtype="0" fill="hold" grpId="0" nodeType="afterEffect">
                                  <p:stCondLst>
                                    <p:cond delay="0"/>
                                  </p:stCondLst>
                                  <p:childTnLst>
                                    <p:set>
                                      <p:cBhvr>
                                        <p:cTn id="10" dur="1" fill="hold">
                                          <p:stCondLst>
                                            <p:cond delay="0"/>
                                          </p:stCondLst>
                                        </p:cTn>
                                        <p:tgtEl>
                                          <p:spTgt spid="144387">
                                            <p:txEl>
                                              <p:pRg st="0" end="0"/>
                                            </p:txEl>
                                          </p:spTgt>
                                        </p:tgtEl>
                                        <p:attrNameLst>
                                          <p:attrName>style.visibility</p:attrName>
                                        </p:attrNameLst>
                                      </p:cBhvr>
                                      <p:to>
                                        <p:strVal val="visible"/>
                                      </p:to>
                                    </p:set>
                                    <p:anim calcmode="lin" valueType="num">
                                      <p:cBhvr>
                                        <p:cTn id="11" dur="500" fill="hold"/>
                                        <p:tgtEl>
                                          <p:spTgt spid="144387">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144387">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144387">
                                            <p:txEl>
                                              <p:pRg st="0" end="0"/>
                                            </p:txEl>
                                          </p:spTgt>
                                        </p:tgtEl>
                                      </p:cBhvr>
                                    </p:animEffect>
                                  </p:childTnLst>
                                </p:cTn>
                              </p:par>
                            </p:childTnLst>
                          </p:cTn>
                        </p:par>
                        <p:par>
                          <p:cTn id="14" fill="hold">
                            <p:stCondLst>
                              <p:cond delay="2500"/>
                            </p:stCondLst>
                            <p:childTnLst>
                              <p:par>
                                <p:cTn id="15" presetID="53" presetClass="entr" presetSubtype="0" fill="hold" grpId="0" nodeType="afterEffect">
                                  <p:stCondLst>
                                    <p:cond delay="0"/>
                                  </p:stCondLst>
                                  <p:childTnLst>
                                    <p:set>
                                      <p:cBhvr>
                                        <p:cTn id="16" dur="1" fill="hold">
                                          <p:stCondLst>
                                            <p:cond delay="0"/>
                                          </p:stCondLst>
                                        </p:cTn>
                                        <p:tgtEl>
                                          <p:spTgt spid="144387">
                                            <p:txEl>
                                              <p:pRg st="1" end="1"/>
                                            </p:txEl>
                                          </p:spTgt>
                                        </p:tgtEl>
                                        <p:attrNameLst>
                                          <p:attrName>style.visibility</p:attrName>
                                        </p:attrNameLst>
                                      </p:cBhvr>
                                      <p:to>
                                        <p:strVal val="visible"/>
                                      </p:to>
                                    </p:set>
                                    <p:anim calcmode="lin" valueType="num">
                                      <p:cBhvr>
                                        <p:cTn id="17" dur="500" fill="hold"/>
                                        <p:tgtEl>
                                          <p:spTgt spid="144387">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44387">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1443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p:bldP spid="14438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p:cNvSpPr>
            <a:spLocks noGrp="1" noChangeArrowheads="1"/>
          </p:cNvSpPr>
          <p:nvPr>
            <p:ph type="body" idx="1"/>
          </p:nvPr>
        </p:nvSpPr>
        <p:spPr/>
        <p:txBody>
          <a:bodyPr/>
          <a:lstStyle/>
          <a:p>
            <a:r>
              <a:rPr lang="es-ES"/>
              <a:t>REVISAR LA LINEA DE PRODUCCION.  Ya que los factores que más bajas puntuaciones obtuvieron fueron los que tienen que ver  con el proceso productivo de la empresa (calidad del producto, tiempo de entrega, variedad).</a:t>
            </a:r>
          </a:p>
        </p:txBody>
      </p:sp>
      <p:sp>
        <p:nvSpPr>
          <p:cNvPr id="146436" name="Rectangle 4"/>
          <p:cNvSpPr>
            <a:spLocks noGrp="1" noChangeArrowheads="1"/>
          </p:cNvSpPr>
          <p:nvPr>
            <p:ph type="title"/>
          </p:nvPr>
        </p:nvSpPr>
        <p:spPr>
          <a:noFill/>
          <a:ln/>
        </p:spPr>
        <p:txBody>
          <a:bodyPr/>
          <a:lstStyle/>
          <a:p>
            <a:pPr algn="ctr"/>
            <a:r>
              <a:rPr lang="es-EC"/>
              <a:t>Centros de Servicios</a:t>
            </a:r>
            <a:br>
              <a:rPr lang="es-EC"/>
            </a:br>
            <a:r>
              <a:rPr lang="es-EC"/>
              <a:t>Recomendaciones</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6436"/>
                                        </p:tgtEl>
                                        <p:attrNameLst>
                                          <p:attrName>style.visibility</p:attrName>
                                        </p:attrNameLst>
                                      </p:cBhvr>
                                      <p:to>
                                        <p:strVal val="visible"/>
                                      </p:to>
                                    </p:set>
                                    <p:animEffect transition="in" filter="fade">
                                      <p:cBhvr>
                                        <p:cTn id="7" dur="2000"/>
                                        <p:tgtEl>
                                          <p:spTgt spid="146436"/>
                                        </p:tgtEl>
                                      </p:cBhvr>
                                    </p:animEffect>
                                  </p:childTnLst>
                                </p:cTn>
                              </p:par>
                            </p:childTnLst>
                          </p:cTn>
                        </p:par>
                        <p:par>
                          <p:cTn id="8" fill="hold">
                            <p:stCondLst>
                              <p:cond delay="2000"/>
                            </p:stCondLst>
                            <p:childTnLst>
                              <p:par>
                                <p:cTn id="9" presetID="53" presetClass="entr" presetSubtype="0" fill="hold" grpId="0" nodeType="afterEffect">
                                  <p:stCondLst>
                                    <p:cond delay="0"/>
                                  </p:stCondLst>
                                  <p:childTnLst>
                                    <p:set>
                                      <p:cBhvr>
                                        <p:cTn id="10" dur="1" fill="hold">
                                          <p:stCondLst>
                                            <p:cond delay="0"/>
                                          </p:stCondLst>
                                        </p:cTn>
                                        <p:tgtEl>
                                          <p:spTgt spid="146435">
                                            <p:txEl>
                                              <p:pRg st="0" end="0"/>
                                            </p:txEl>
                                          </p:spTgt>
                                        </p:tgtEl>
                                        <p:attrNameLst>
                                          <p:attrName>style.visibility</p:attrName>
                                        </p:attrNameLst>
                                      </p:cBhvr>
                                      <p:to>
                                        <p:strVal val="visible"/>
                                      </p:to>
                                    </p:set>
                                    <p:anim calcmode="lin" valueType="num">
                                      <p:cBhvr>
                                        <p:cTn id="11" dur="500" fill="hold"/>
                                        <p:tgtEl>
                                          <p:spTgt spid="14643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146435">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146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p:bldP spid="1464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4800"/>
              <a:t>CAPITULO    2</a:t>
            </a:r>
          </a:p>
        </p:txBody>
      </p:sp>
      <p:sp>
        <p:nvSpPr>
          <p:cNvPr id="34819" name="Rectangle 3"/>
          <p:cNvSpPr>
            <a:spLocks noGrp="1" noChangeArrowheads="1"/>
          </p:cNvSpPr>
          <p:nvPr>
            <p:ph type="body" idx="1"/>
          </p:nvPr>
        </p:nvSpPr>
        <p:spPr>
          <a:xfrm>
            <a:off x="1066800" y="3213100"/>
            <a:ext cx="7543800" cy="936625"/>
          </a:xfrm>
        </p:spPr>
        <p:txBody>
          <a:bodyPr/>
          <a:lstStyle/>
          <a:p>
            <a:pPr>
              <a:lnSpc>
                <a:spcPct val="80000"/>
              </a:lnSpc>
              <a:buFont typeface="Wingdings" pitchFamily="2" charset="2"/>
              <a:buNone/>
            </a:pPr>
            <a:endParaRPr lang="en-US" sz="1000"/>
          </a:p>
          <a:p>
            <a:pPr>
              <a:lnSpc>
                <a:spcPct val="80000"/>
              </a:lnSpc>
              <a:buFont typeface="Wingdings" pitchFamily="2" charset="2"/>
              <a:buNone/>
            </a:pPr>
            <a:endParaRPr lang="en-US" sz="1000"/>
          </a:p>
          <a:p>
            <a:pPr>
              <a:lnSpc>
                <a:spcPct val="80000"/>
              </a:lnSpc>
              <a:buFont typeface="Wingdings" pitchFamily="2" charset="2"/>
              <a:buNone/>
            </a:pPr>
            <a:r>
              <a:rPr lang="en-US" sz="3600" b="1"/>
              <a:t>INVESTIGACION DE MERCADO</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2" nodeType="afterEffect">
                                  <p:stCondLst>
                                    <p:cond delay="0"/>
                                  </p:stCondLst>
                                  <p:iterate type="lt">
                                    <p:tmPct val="0"/>
                                  </p:iterate>
                                  <p:childTnLst>
                                    <p:set>
                                      <p:cBhvr>
                                        <p:cTn id="6" dur="1" fill="hold">
                                          <p:stCondLst>
                                            <p:cond delay="0"/>
                                          </p:stCondLst>
                                        </p:cTn>
                                        <p:tgtEl>
                                          <p:spTgt spid="34818"/>
                                        </p:tgtEl>
                                        <p:attrNameLst>
                                          <p:attrName>style.visibility</p:attrName>
                                        </p:attrNameLst>
                                      </p:cBhvr>
                                      <p:to>
                                        <p:strVal val="visible"/>
                                      </p:to>
                                    </p:set>
                                    <p:animEffect transition="in" filter="wipe(down)">
                                      <p:cBhvr>
                                        <p:cTn id="7" dur="290">
                                          <p:stCondLst>
                                            <p:cond delay="0"/>
                                          </p:stCondLst>
                                        </p:cTn>
                                        <p:tgtEl>
                                          <p:spTgt spid="34818"/>
                                        </p:tgtEl>
                                      </p:cBhvr>
                                    </p:animEffect>
                                    <p:anim calcmode="lin" valueType="num">
                                      <p:cBhvr>
                                        <p:cTn id="8" dur="911" tmFilter="0,0; 0.14,0.36; 0.43,0.73; 0.71,0.91; 1.0,1.0">
                                          <p:stCondLst>
                                            <p:cond delay="0"/>
                                          </p:stCondLst>
                                        </p:cTn>
                                        <p:tgtEl>
                                          <p:spTgt spid="34818"/>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4818"/>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4818"/>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4818"/>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4818"/>
                                        </p:tgtEl>
                                        <p:attrNameLst>
                                          <p:attrName>ppt_y</p:attrName>
                                        </p:attrNameLst>
                                      </p:cBhvr>
                                      <p:tavLst>
                                        <p:tav tm="0" fmla="#ppt_y-sin(pi*$)/81">
                                          <p:val>
                                            <p:fltVal val="0"/>
                                          </p:val>
                                        </p:tav>
                                        <p:tav tm="100000">
                                          <p:val>
                                            <p:fltVal val="1"/>
                                          </p:val>
                                        </p:tav>
                                      </p:tavLst>
                                    </p:anim>
                                    <p:animScale>
                                      <p:cBhvr>
                                        <p:cTn id="13" dur="13">
                                          <p:stCondLst>
                                            <p:cond delay="325"/>
                                          </p:stCondLst>
                                        </p:cTn>
                                        <p:tgtEl>
                                          <p:spTgt spid="34818"/>
                                        </p:tgtEl>
                                      </p:cBhvr>
                                      <p:to x="100000" y="60000"/>
                                    </p:animScale>
                                    <p:animScale>
                                      <p:cBhvr>
                                        <p:cTn id="14" dur="83" decel="50000">
                                          <p:stCondLst>
                                            <p:cond delay="338"/>
                                          </p:stCondLst>
                                        </p:cTn>
                                        <p:tgtEl>
                                          <p:spTgt spid="34818"/>
                                        </p:tgtEl>
                                      </p:cBhvr>
                                      <p:to x="100000" y="100000"/>
                                    </p:animScale>
                                    <p:animScale>
                                      <p:cBhvr>
                                        <p:cTn id="15" dur="13">
                                          <p:stCondLst>
                                            <p:cond delay="656"/>
                                          </p:stCondLst>
                                        </p:cTn>
                                        <p:tgtEl>
                                          <p:spTgt spid="34818"/>
                                        </p:tgtEl>
                                      </p:cBhvr>
                                      <p:to x="100000" y="80000"/>
                                    </p:animScale>
                                    <p:animScale>
                                      <p:cBhvr>
                                        <p:cTn id="16" dur="83" decel="50000">
                                          <p:stCondLst>
                                            <p:cond delay="669"/>
                                          </p:stCondLst>
                                        </p:cTn>
                                        <p:tgtEl>
                                          <p:spTgt spid="34818"/>
                                        </p:tgtEl>
                                      </p:cBhvr>
                                      <p:to x="100000" y="100000"/>
                                    </p:animScale>
                                    <p:animScale>
                                      <p:cBhvr>
                                        <p:cTn id="17" dur="13">
                                          <p:stCondLst>
                                            <p:cond delay="821"/>
                                          </p:stCondLst>
                                        </p:cTn>
                                        <p:tgtEl>
                                          <p:spTgt spid="34818"/>
                                        </p:tgtEl>
                                      </p:cBhvr>
                                      <p:to x="100000" y="90000"/>
                                    </p:animScale>
                                    <p:animScale>
                                      <p:cBhvr>
                                        <p:cTn id="18" dur="83" decel="50000">
                                          <p:stCondLst>
                                            <p:cond delay="834"/>
                                          </p:stCondLst>
                                        </p:cTn>
                                        <p:tgtEl>
                                          <p:spTgt spid="34818"/>
                                        </p:tgtEl>
                                      </p:cBhvr>
                                      <p:to x="100000" y="100000"/>
                                    </p:animScale>
                                    <p:animScale>
                                      <p:cBhvr>
                                        <p:cTn id="19" dur="13">
                                          <p:stCondLst>
                                            <p:cond delay="904"/>
                                          </p:stCondLst>
                                        </p:cTn>
                                        <p:tgtEl>
                                          <p:spTgt spid="34818"/>
                                        </p:tgtEl>
                                      </p:cBhvr>
                                      <p:to x="100000" y="95000"/>
                                    </p:animScale>
                                    <p:animScale>
                                      <p:cBhvr>
                                        <p:cTn id="20" dur="83" decel="50000">
                                          <p:stCondLst>
                                            <p:cond delay="917"/>
                                          </p:stCondLst>
                                        </p:cTn>
                                        <p:tgtEl>
                                          <p:spTgt spid="34818"/>
                                        </p:tgtEl>
                                      </p:cBhvr>
                                      <p:to x="100000" y="100000"/>
                                    </p:animScale>
                                  </p:childTnLst>
                                </p:cTn>
                              </p:par>
                            </p:childTnLst>
                          </p:cTn>
                        </p:par>
                        <p:par>
                          <p:cTn id="21" fill="hold">
                            <p:stCondLst>
                              <p:cond delay="1000"/>
                            </p:stCondLst>
                            <p:childTnLst>
                              <p:par>
                                <p:cTn id="22" presetID="39" presetClass="entr" presetSubtype="0" accel="100000" fill="hold" grpId="0" nodeType="afterEffect">
                                  <p:stCondLst>
                                    <p:cond delay="0"/>
                                  </p:stCondLst>
                                  <p:childTnLst>
                                    <p:set>
                                      <p:cBhvr>
                                        <p:cTn id="23" dur="1" fill="hold">
                                          <p:stCondLst>
                                            <p:cond delay="0"/>
                                          </p:stCondLst>
                                        </p:cTn>
                                        <p:tgtEl>
                                          <p:spTgt spid="34819">
                                            <p:txEl>
                                              <p:pRg st="2" end="2"/>
                                            </p:txEl>
                                          </p:spTgt>
                                        </p:tgtEl>
                                        <p:attrNameLst>
                                          <p:attrName>style.visibility</p:attrName>
                                        </p:attrNameLst>
                                      </p:cBhvr>
                                      <p:to>
                                        <p:strVal val="visible"/>
                                      </p:to>
                                    </p:set>
                                    <p:anim calcmode="lin" valueType="num">
                                      <p:cBhvr>
                                        <p:cTn id="24" dur="1000" fill="hold"/>
                                        <p:tgtEl>
                                          <p:spTgt spid="34819">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5" dur="1000" fill="hold"/>
                                        <p:tgtEl>
                                          <p:spTgt spid="34819">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6" dur="1000" fill="hold"/>
                                        <p:tgtEl>
                                          <p:spTgt spid="34819">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7" dur="1000" fill="hold"/>
                                        <p:tgtEl>
                                          <p:spTgt spid="348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2"/>
      <p:bldP spid="34819"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Rectangle 3"/>
          <p:cNvSpPr>
            <a:spLocks noGrp="1" noChangeArrowheads="1"/>
          </p:cNvSpPr>
          <p:nvPr>
            <p:ph type="body" idx="1"/>
          </p:nvPr>
        </p:nvSpPr>
        <p:spPr>
          <a:xfrm>
            <a:off x="1066800" y="1981200"/>
            <a:ext cx="7543800" cy="2455863"/>
          </a:xfrm>
        </p:spPr>
        <p:txBody>
          <a:bodyPr/>
          <a:lstStyle/>
          <a:p>
            <a:r>
              <a:rPr lang="es-ES"/>
              <a:t>POTENCIAR SU “FORTALEZA”: El  trato  brindado a los  estudiantes.</a:t>
            </a:r>
          </a:p>
          <a:p>
            <a:endParaRPr lang="es-ES"/>
          </a:p>
          <a:p>
            <a:r>
              <a:rPr lang="es-ES"/>
              <a:t>INFORMAR LOS RESULTADOS</a:t>
            </a:r>
            <a:endParaRPr lang="es-EC"/>
          </a:p>
        </p:txBody>
      </p:sp>
      <p:sp>
        <p:nvSpPr>
          <p:cNvPr id="149508" name="Rectangle 4"/>
          <p:cNvSpPr>
            <a:spLocks noGrp="1" noChangeArrowheads="1"/>
          </p:cNvSpPr>
          <p:nvPr>
            <p:ph type="title"/>
          </p:nvPr>
        </p:nvSpPr>
        <p:spPr>
          <a:noFill/>
          <a:ln/>
        </p:spPr>
        <p:txBody>
          <a:bodyPr/>
          <a:lstStyle/>
          <a:p>
            <a:pPr algn="ctr"/>
            <a:r>
              <a:rPr lang="es-EC"/>
              <a:t>Centros de Servicios</a:t>
            </a:r>
            <a:br>
              <a:rPr lang="es-EC"/>
            </a:br>
            <a:r>
              <a:rPr lang="es-EC"/>
              <a:t>Recomendaciones</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9508"/>
                                        </p:tgtEl>
                                        <p:attrNameLst>
                                          <p:attrName>style.visibility</p:attrName>
                                        </p:attrNameLst>
                                      </p:cBhvr>
                                      <p:to>
                                        <p:strVal val="visible"/>
                                      </p:to>
                                    </p:set>
                                    <p:animEffect transition="in" filter="fade">
                                      <p:cBhvr>
                                        <p:cTn id="7" dur="2000"/>
                                        <p:tgtEl>
                                          <p:spTgt spid="149508"/>
                                        </p:tgtEl>
                                      </p:cBhvr>
                                    </p:animEffect>
                                  </p:childTnLst>
                                </p:cTn>
                              </p:par>
                            </p:childTnLst>
                          </p:cTn>
                        </p:par>
                        <p:par>
                          <p:cTn id="8" fill="hold">
                            <p:stCondLst>
                              <p:cond delay="2000"/>
                            </p:stCondLst>
                            <p:childTnLst>
                              <p:par>
                                <p:cTn id="9" presetID="53" presetClass="entr" presetSubtype="0" fill="hold" grpId="0" nodeType="afterEffect">
                                  <p:stCondLst>
                                    <p:cond delay="0"/>
                                  </p:stCondLst>
                                  <p:childTnLst>
                                    <p:set>
                                      <p:cBhvr>
                                        <p:cTn id="10" dur="1" fill="hold">
                                          <p:stCondLst>
                                            <p:cond delay="0"/>
                                          </p:stCondLst>
                                        </p:cTn>
                                        <p:tgtEl>
                                          <p:spTgt spid="149507">
                                            <p:txEl>
                                              <p:pRg st="0" end="0"/>
                                            </p:txEl>
                                          </p:spTgt>
                                        </p:tgtEl>
                                        <p:attrNameLst>
                                          <p:attrName>style.visibility</p:attrName>
                                        </p:attrNameLst>
                                      </p:cBhvr>
                                      <p:to>
                                        <p:strVal val="visible"/>
                                      </p:to>
                                    </p:set>
                                    <p:anim calcmode="lin" valueType="num">
                                      <p:cBhvr>
                                        <p:cTn id="11" dur="500" fill="hold"/>
                                        <p:tgtEl>
                                          <p:spTgt spid="149507">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149507">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149507">
                                            <p:txEl>
                                              <p:pRg st="0" end="0"/>
                                            </p:txEl>
                                          </p:spTgt>
                                        </p:tgtEl>
                                      </p:cBhvr>
                                    </p:animEffect>
                                  </p:childTnLst>
                                </p:cTn>
                              </p:par>
                            </p:childTnLst>
                          </p:cTn>
                        </p:par>
                        <p:par>
                          <p:cTn id="14" fill="hold">
                            <p:stCondLst>
                              <p:cond delay="2500"/>
                            </p:stCondLst>
                            <p:childTnLst>
                              <p:par>
                                <p:cTn id="15" presetID="53" presetClass="entr" presetSubtype="0" fill="hold" grpId="0" nodeType="afterEffect">
                                  <p:stCondLst>
                                    <p:cond delay="0"/>
                                  </p:stCondLst>
                                  <p:childTnLst>
                                    <p:set>
                                      <p:cBhvr>
                                        <p:cTn id="16" dur="1" fill="hold">
                                          <p:stCondLst>
                                            <p:cond delay="0"/>
                                          </p:stCondLst>
                                        </p:cTn>
                                        <p:tgtEl>
                                          <p:spTgt spid="149507">
                                            <p:txEl>
                                              <p:pRg st="2" end="2"/>
                                            </p:txEl>
                                          </p:spTgt>
                                        </p:tgtEl>
                                        <p:attrNameLst>
                                          <p:attrName>style.visibility</p:attrName>
                                        </p:attrNameLst>
                                      </p:cBhvr>
                                      <p:to>
                                        <p:strVal val="visible"/>
                                      </p:to>
                                    </p:set>
                                    <p:anim calcmode="lin" valueType="num">
                                      <p:cBhvr>
                                        <p:cTn id="17" dur="500" fill="hold"/>
                                        <p:tgtEl>
                                          <p:spTgt spid="149507">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149507">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149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uiExpand="1" build="p"/>
      <p:bldP spid="14950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pPr marL="838200" indent="-838200" algn="ctr"/>
            <a:r>
              <a:rPr lang="es-ES" sz="4000"/>
              <a:t>Actividad Microempresarial</a:t>
            </a:r>
            <a:br>
              <a:rPr lang="es-ES" sz="4000"/>
            </a:br>
            <a:r>
              <a:rPr lang="es-ES" sz="4000"/>
              <a:t>Conclusiones</a:t>
            </a:r>
            <a:endParaRPr lang="es-EC" sz="4000"/>
          </a:p>
        </p:txBody>
      </p:sp>
      <p:sp>
        <p:nvSpPr>
          <p:cNvPr id="151555" name="Rectangle 3"/>
          <p:cNvSpPr>
            <a:spLocks noGrp="1" noChangeArrowheads="1"/>
          </p:cNvSpPr>
          <p:nvPr>
            <p:ph type="body" idx="1"/>
          </p:nvPr>
        </p:nvSpPr>
        <p:spPr>
          <a:xfrm>
            <a:off x="1066800" y="1981200"/>
            <a:ext cx="7543800" cy="4616450"/>
          </a:xfrm>
        </p:spPr>
        <p:txBody>
          <a:bodyPr/>
          <a:lstStyle/>
          <a:p>
            <a:pPr>
              <a:lnSpc>
                <a:spcPct val="90000"/>
              </a:lnSpc>
            </a:pPr>
            <a:r>
              <a:rPr lang="es-ES" sz="2400"/>
              <a:t>Se desconoce acerca de las oportunidades de  negocio que se presentan en la universidad.</a:t>
            </a:r>
          </a:p>
          <a:p>
            <a:pPr>
              <a:lnSpc>
                <a:spcPct val="90000"/>
              </a:lnSpc>
              <a:buFont typeface="Wingdings" pitchFamily="2" charset="2"/>
              <a:buNone/>
            </a:pPr>
            <a:endParaRPr lang="es-ES" sz="2400"/>
          </a:p>
          <a:p>
            <a:pPr>
              <a:lnSpc>
                <a:spcPct val="90000"/>
              </a:lnSpc>
            </a:pPr>
            <a:r>
              <a:rPr lang="es-ES" sz="2400"/>
              <a:t>Existe desconocimiento acerca de  cuál es el ente regulador de esta actividad en la Institución.</a:t>
            </a:r>
          </a:p>
          <a:p>
            <a:pPr>
              <a:lnSpc>
                <a:spcPct val="90000"/>
              </a:lnSpc>
              <a:buFont typeface="Wingdings" pitchFamily="2" charset="2"/>
              <a:buNone/>
            </a:pPr>
            <a:endParaRPr lang="es-ES" sz="2400"/>
          </a:p>
          <a:p>
            <a:pPr>
              <a:lnSpc>
                <a:spcPct val="90000"/>
              </a:lnSpc>
            </a:pPr>
            <a:r>
              <a:rPr lang="es-ES" sz="2400"/>
              <a:t>Existe desconocimiento con respecto al medio de información utilizado para esta actividad.</a:t>
            </a:r>
          </a:p>
          <a:p>
            <a:pPr>
              <a:lnSpc>
                <a:spcPct val="90000"/>
              </a:lnSpc>
              <a:buFont typeface="Wingdings" pitchFamily="2" charset="2"/>
              <a:buNone/>
            </a:pPr>
            <a:endParaRPr lang="es-ES" sz="2400"/>
          </a:p>
          <a:p>
            <a:pPr>
              <a:lnSpc>
                <a:spcPct val="90000"/>
              </a:lnSpc>
            </a:pPr>
            <a:r>
              <a:rPr lang="es-ES" sz="2400"/>
              <a:t>En general existe un alto grado de desinformación con respecto a la actividad microempresarial dentro de la Institución.</a:t>
            </a:r>
            <a:endParaRPr lang="es-EC" sz="240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1554"/>
                                        </p:tgtEl>
                                        <p:attrNameLst>
                                          <p:attrName>style.visibility</p:attrName>
                                        </p:attrNameLst>
                                      </p:cBhvr>
                                      <p:to>
                                        <p:strVal val="visible"/>
                                      </p:to>
                                    </p:set>
                                    <p:animEffect transition="in" filter="fade">
                                      <p:cBhvr>
                                        <p:cTn id="7" dur="1000"/>
                                        <p:tgtEl>
                                          <p:spTgt spid="151554"/>
                                        </p:tgtEl>
                                      </p:cBhvr>
                                    </p:animEffect>
                                  </p:childTnLst>
                                </p:cTn>
                              </p:par>
                            </p:childTnLst>
                          </p:cTn>
                        </p:par>
                        <p:par>
                          <p:cTn id="8" fill="hold">
                            <p:stCondLst>
                              <p:cond delay="1000"/>
                            </p:stCondLst>
                            <p:childTnLst>
                              <p:par>
                                <p:cTn id="9" presetID="53" presetClass="entr" presetSubtype="0" fill="hold" grpId="0" nodeType="afterEffect">
                                  <p:stCondLst>
                                    <p:cond delay="0"/>
                                  </p:stCondLst>
                                  <p:childTnLst>
                                    <p:set>
                                      <p:cBhvr>
                                        <p:cTn id="10" dur="1" fill="hold">
                                          <p:stCondLst>
                                            <p:cond delay="0"/>
                                          </p:stCondLst>
                                        </p:cTn>
                                        <p:tgtEl>
                                          <p:spTgt spid="151555">
                                            <p:txEl>
                                              <p:pRg st="0" end="0"/>
                                            </p:txEl>
                                          </p:spTgt>
                                        </p:tgtEl>
                                        <p:attrNameLst>
                                          <p:attrName>style.visibility</p:attrName>
                                        </p:attrNameLst>
                                      </p:cBhvr>
                                      <p:to>
                                        <p:strVal val="visible"/>
                                      </p:to>
                                    </p:set>
                                    <p:anim calcmode="lin" valueType="num">
                                      <p:cBhvr>
                                        <p:cTn id="11" dur="500" fill="hold"/>
                                        <p:tgtEl>
                                          <p:spTgt spid="15155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151555">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151555">
                                            <p:txEl>
                                              <p:pRg st="0" end="0"/>
                                            </p:txEl>
                                          </p:spTgt>
                                        </p:tgtEl>
                                      </p:cBhvr>
                                    </p:animEffect>
                                  </p:childTnLst>
                                </p:cTn>
                              </p:par>
                            </p:childTnLst>
                          </p:cTn>
                        </p:par>
                        <p:par>
                          <p:cTn id="14" fill="hold">
                            <p:stCondLst>
                              <p:cond delay="1500"/>
                            </p:stCondLst>
                            <p:childTnLst>
                              <p:par>
                                <p:cTn id="15" presetID="53" presetClass="entr" presetSubtype="0" fill="hold" grpId="0" nodeType="afterEffect">
                                  <p:stCondLst>
                                    <p:cond delay="0"/>
                                  </p:stCondLst>
                                  <p:childTnLst>
                                    <p:set>
                                      <p:cBhvr>
                                        <p:cTn id="16" dur="1" fill="hold">
                                          <p:stCondLst>
                                            <p:cond delay="0"/>
                                          </p:stCondLst>
                                        </p:cTn>
                                        <p:tgtEl>
                                          <p:spTgt spid="151555">
                                            <p:txEl>
                                              <p:pRg st="2" end="2"/>
                                            </p:txEl>
                                          </p:spTgt>
                                        </p:tgtEl>
                                        <p:attrNameLst>
                                          <p:attrName>style.visibility</p:attrName>
                                        </p:attrNameLst>
                                      </p:cBhvr>
                                      <p:to>
                                        <p:strVal val="visible"/>
                                      </p:to>
                                    </p:set>
                                    <p:anim calcmode="lin" valueType="num">
                                      <p:cBhvr>
                                        <p:cTn id="17" dur="500" fill="hold"/>
                                        <p:tgtEl>
                                          <p:spTgt spid="15155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15155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151555">
                                            <p:txEl>
                                              <p:pRg st="2" end="2"/>
                                            </p:txEl>
                                          </p:spTgt>
                                        </p:tgtEl>
                                      </p:cBhvr>
                                    </p:animEffect>
                                  </p:childTnLst>
                                </p:cTn>
                              </p:par>
                            </p:childTnLst>
                          </p:cTn>
                        </p:par>
                        <p:par>
                          <p:cTn id="20" fill="hold">
                            <p:stCondLst>
                              <p:cond delay="2000"/>
                            </p:stCondLst>
                            <p:childTnLst>
                              <p:par>
                                <p:cTn id="21" presetID="53" presetClass="entr" presetSubtype="0" fill="hold" grpId="0" nodeType="afterEffect">
                                  <p:stCondLst>
                                    <p:cond delay="0"/>
                                  </p:stCondLst>
                                  <p:childTnLst>
                                    <p:set>
                                      <p:cBhvr>
                                        <p:cTn id="22" dur="1" fill="hold">
                                          <p:stCondLst>
                                            <p:cond delay="0"/>
                                          </p:stCondLst>
                                        </p:cTn>
                                        <p:tgtEl>
                                          <p:spTgt spid="151555">
                                            <p:txEl>
                                              <p:pRg st="4" end="4"/>
                                            </p:txEl>
                                          </p:spTgt>
                                        </p:tgtEl>
                                        <p:attrNameLst>
                                          <p:attrName>style.visibility</p:attrName>
                                        </p:attrNameLst>
                                      </p:cBhvr>
                                      <p:to>
                                        <p:strVal val="visible"/>
                                      </p:to>
                                    </p:set>
                                    <p:anim calcmode="lin" valueType="num">
                                      <p:cBhvr>
                                        <p:cTn id="23" dur="500" fill="hold"/>
                                        <p:tgtEl>
                                          <p:spTgt spid="151555">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151555">
                                            <p:txEl>
                                              <p:pRg st="4" end="4"/>
                                            </p:txEl>
                                          </p:spTgt>
                                        </p:tgtEl>
                                        <p:attrNameLst>
                                          <p:attrName>ppt_h</p:attrName>
                                        </p:attrNameLst>
                                      </p:cBhvr>
                                      <p:tavLst>
                                        <p:tav tm="0">
                                          <p:val>
                                            <p:fltVal val="0"/>
                                          </p:val>
                                        </p:tav>
                                        <p:tav tm="100000">
                                          <p:val>
                                            <p:strVal val="#ppt_h"/>
                                          </p:val>
                                        </p:tav>
                                      </p:tavLst>
                                    </p:anim>
                                    <p:animEffect transition="in" filter="fade">
                                      <p:cBhvr>
                                        <p:cTn id="25" dur="500"/>
                                        <p:tgtEl>
                                          <p:spTgt spid="151555">
                                            <p:txEl>
                                              <p:pRg st="4" end="4"/>
                                            </p:txEl>
                                          </p:spTgt>
                                        </p:tgtEl>
                                      </p:cBhvr>
                                    </p:animEffect>
                                  </p:childTnLst>
                                </p:cTn>
                              </p:par>
                            </p:childTnLst>
                          </p:cTn>
                        </p:par>
                        <p:par>
                          <p:cTn id="26" fill="hold">
                            <p:stCondLst>
                              <p:cond delay="2500"/>
                            </p:stCondLst>
                            <p:childTnLst>
                              <p:par>
                                <p:cTn id="27" presetID="53" presetClass="entr" presetSubtype="0" fill="hold" grpId="0" nodeType="afterEffect">
                                  <p:stCondLst>
                                    <p:cond delay="0"/>
                                  </p:stCondLst>
                                  <p:childTnLst>
                                    <p:set>
                                      <p:cBhvr>
                                        <p:cTn id="28" dur="1" fill="hold">
                                          <p:stCondLst>
                                            <p:cond delay="0"/>
                                          </p:stCondLst>
                                        </p:cTn>
                                        <p:tgtEl>
                                          <p:spTgt spid="151555">
                                            <p:txEl>
                                              <p:pRg st="6" end="6"/>
                                            </p:txEl>
                                          </p:spTgt>
                                        </p:tgtEl>
                                        <p:attrNameLst>
                                          <p:attrName>style.visibility</p:attrName>
                                        </p:attrNameLst>
                                      </p:cBhvr>
                                      <p:to>
                                        <p:strVal val="visible"/>
                                      </p:to>
                                    </p:set>
                                    <p:anim calcmode="lin" valueType="num">
                                      <p:cBhvr>
                                        <p:cTn id="29" dur="500" fill="hold"/>
                                        <p:tgtEl>
                                          <p:spTgt spid="151555">
                                            <p:txEl>
                                              <p:pRg st="6" end="6"/>
                                            </p:txEl>
                                          </p:spTgt>
                                        </p:tgtEl>
                                        <p:attrNameLst>
                                          <p:attrName>ppt_w</p:attrName>
                                        </p:attrNameLst>
                                      </p:cBhvr>
                                      <p:tavLst>
                                        <p:tav tm="0">
                                          <p:val>
                                            <p:fltVal val="0"/>
                                          </p:val>
                                        </p:tav>
                                        <p:tav tm="100000">
                                          <p:val>
                                            <p:strVal val="#ppt_w"/>
                                          </p:val>
                                        </p:tav>
                                      </p:tavLst>
                                    </p:anim>
                                    <p:anim calcmode="lin" valueType="num">
                                      <p:cBhvr>
                                        <p:cTn id="30" dur="500" fill="hold"/>
                                        <p:tgtEl>
                                          <p:spTgt spid="151555">
                                            <p:txEl>
                                              <p:pRg st="6" end="6"/>
                                            </p:txEl>
                                          </p:spTgt>
                                        </p:tgtEl>
                                        <p:attrNameLst>
                                          <p:attrName>ppt_h</p:attrName>
                                        </p:attrNameLst>
                                      </p:cBhvr>
                                      <p:tavLst>
                                        <p:tav tm="0">
                                          <p:val>
                                            <p:fltVal val="0"/>
                                          </p:val>
                                        </p:tav>
                                        <p:tav tm="100000">
                                          <p:val>
                                            <p:strVal val="#ppt_h"/>
                                          </p:val>
                                        </p:tav>
                                      </p:tavLst>
                                    </p:anim>
                                    <p:animEffect transition="in" filter="fade">
                                      <p:cBhvr>
                                        <p:cTn id="31" dur="500"/>
                                        <p:tgtEl>
                                          <p:spTgt spid="1515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4" grpId="0"/>
      <p:bldP spid="15155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Rectangle 3"/>
          <p:cNvSpPr>
            <a:spLocks noGrp="1" noChangeArrowheads="1"/>
          </p:cNvSpPr>
          <p:nvPr>
            <p:ph type="body" idx="1"/>
          </p:nvPr>
        </p:nvSpPr>
        <p:spPr>
          <a:xfrm>
            <a:off x="1066800" y="1981200"/>
            <a:ext cx="7543800" cy="4616450"/>
          </a:xfrm>
        </p:spPr>
        <p:txBody>
          <a:bodyPr/>
          <a:lstStyle/>
          <a:p>
            <a:pPr>
              <a:lnSpc>
                <a:spcPct val="90000"/>
              </a:lnSpc>
            </a:pPr>
            <a:r>
              <a:rPr lang="es-ES" sz="2600"/>
              <a:t>Principalmente hay que disponer del medio informativo adecuado para  mantener actualizados a los estudiantes  en cuanto a las oportunidades de negocios que se presenten.</a:t>
            </a:r>
          </a:p>
          <a:p>
            <a:pPr>
              <a:lnSpc>
                <a:spcPct val="90000"/>
              </a:lnSpc>
              <a:buFont typeface="Wingdings" pitchFamily="2" charset="2"/>
              <a:buNone/>
            </a:pPr>
            <a:endParaRPr lang="es-ES" sz="2600"/>
          </a:p>
          <a:p>
            <a:pPr>
              <a:lnSpc>
                <a:spcPct val="90000"/>
              </a:lnSpc>
            </a:pPr>
            <a:r>
              <a:rPr lang="es-ES" sz="2600"/>
              <a:t>El medio idóneo según las preferencias de los estudiantes es Internet. Para ello hemos desarrollado una página web, donde se brinda información concerniente a  todos los centros de servicios y se receptarán las propuestas de nuevos negocios en la ESPOL.</a:t>
            </a:r>
            <a:endParaRPr lang="es-EC" sz="2600"/>
          </a:p>
        </p:txBody>
      </p:sp>
      <p:sp>
        <p:nvSpPr>
          <p:cNvPr id="152580" name="Rectangle 4"/>
          <p:cNvSpPr>
            <a:spLocks noGrp="1" noChangeArrowheads="1"/>
          </p:cNvSpPr>
          <p:nvPr>
            <p:ph type="title"/>
          </p:nvPr>
        </p:nvSpPr>
        <p:spPr>
          <a:noFill/>
          <a:ln/>
        </p:spPr>
        <p:txBody>
          <a:bodyPr/>
          <a:lstStyle/>
          <a:p>
            <a:pPr marL="838200" indent="-838200" algn="ctr"/>
            <a:r>
              <a:rPr lang="es-ES" sz="4000"/>
              <a:t>Actividad Microempresarial</a:t>
            </a:r>
            <a:br>
              <a:rPr lang="es-ES" sz="4000"/>
            </a:br>
            <a:r>
              <a:rPr lang="es-ES" sz="4000"/>
              <a:t>Recomendaciones</a:t>
            </a:r>
            <a:endParaRPr lang="es-EC" sz="400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2580"/>
                                        </p:tgtEl>
                                        <p:attrNameLst>
                                          <p:attrName>style.visibility</p:attrName>
                                        </p:attrNameLst>
                                      </p:cBhvr>
                                      <p:to>
                                        <p:strVal val="visible"/>
                                      </p:to>
                                    </p:set>
                                    <p:animEffect transition="in" filter="fade">
                                      <p:cBhvr>
                                        <p:cTn id="7" dur="1000"/>
                                        <p:tgtEl>
                                          <p:spTgt spid="152580"/>
                                        </p:tgtEl>
                                      </p:cBhvr>
                                    </p:animEffect>
                                  </p:childTnLst>
                                </p:cTn>
                              </p:par>
                            </p:childTnLst>
                          </p:cTn>
                        </p:par>
                        <p:par>
                          <p:cTn id="8" fill="hold">
                            <p:stCondLst>
                              <p:cond delay="1000"/>
                            </p:stCondLst>
                            <p:childTnLst>
                              <p:par>
                                <p:cTn id="9" presetID="53" presetClass="entr" presetSubtype="0" fill="hold" grpId="0" nodeType="afterEffect">
                                  <p:stCondLst>
                                    <p:cond delay="0"/>
                                  </p:stCondLst>
                                  <p:childTnLst>
                                    <p:set>
                                      <p:cBhvr>
                                        <p:cTn id="10" dur="1" fill="hold">
                                          <p:stCondLst>
                                            <p:cond delay="0"/>
                                          </p:stCondLst>
                                        </p:cTn>
                                        <p:tgtEl>
                                          <p:spTgt spid="152579">
                                            <p:txEl>
                                              <p:pRg st="0" end="0"/>
                                            </p:txEl>
                                          </p:spTgt>
                                        </p:tgtEl>
                                        <p:attrNameLst>
                                          <p:attrName>style.visibility</p:attrName>
                                        </p:attrNameLst>
                                      </p:cBhvr>
                                      <p:to>
                                        <p:strVal val="visible"/>
                                      </p:to>
                                    </p:set>
                                    <p:anim calcmode="lin" valueType="num">
                                      <p:cBhvr>
                                        <p:cTn id="11" dur="500" fill="hold"/>
                                        <p:tgtEl>
                                          <p:spTgt spid="152579">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152579">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152579">
                                            <p:txEl>
                                              <p:pRg st="0" end="0"/>
                                            </p:txEl>
                                          </p:spTgt>
                                        </p:tgtEl>
                                      </p:cBhvr>
                                    </p:animEffect>
                                  </p:childTnLst>
                                </p:cTn>
                              </p:par>
                            </p:childTnLst>
                          </p:cTn>
                        </p:par>
                        <p:par>
                          <p:cTn id="14" fill="hold">
                            <p:stCondLst>
                              <p:cond delay="1500"/>
                            </p:stCondLst>
                            <p:childTnLst>
                              <p:par>
                                <p:cTn id="15" presetID="53" presetClass="entr" presetSubtype="0" fill="hold" grpId="0" nodeType="afterEffect">
                                  <p:stCondLst>
                                    <p:cond delay="0"/>
                                  </p:stCondLst>
                                  <p:childTnLst>
                                    <p:set>
                                      <p:cBhvr>
                                        <p:cTn id="16" dur="1" fill="hold">
                                          <p:stCondLst>
                                            <p:cond delay="0"/>
                                          </p:stCondLst>
                                        </p:cTn>
                                        <p:tgtEl>
                                          <p:spTgt spid="152579">
                                            <p:txEl>
                                              <p:pRg st="2" end="2"/>
                                            </p:txEl>
                                          </p:spTgt>
                                        </p:tgtEl>
                                        <p:attrNameLst>
                                          <p:attrName>style.visibility</p:attrName>
                                        </p:attrNameLst>
                                      </p:cBhvr>
                                      <p:to>
                                        <p:strVal val="visible"/>
                                      </p:to>
                                    </p:set>
                                    <p:anim calcmode="lin" valueType="num">
                                      <p:cBhvr>
                                        <p:cTn id="17" dur="500" fill="hold"/>
                                        <p:tgtEl>
                                          <p:spTgt spid="152579">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152579">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152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p:bldP spid="152580"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a:xfrm>
            <a:off x="1066800" y="1981200"/>
            <a:ext cx="7543800" cy="4616450"/>
          </a:xfrm>
        </p:spPr>
        <p:txBody>
          <a:bodyPr/>
          <a:lstStyle/>
          <a:p>
            <a:pPr>
              <a:lnSpc>
                <a:spcPct val="90000"/>
              </a:lnSpc>
            </a:pPr>
            <a:r>
              <a:rPr lang="es-ES" sz="2500"/>
              <a:t>Modificar la política de consignación de los centros de servicios, priorizando las propuestas de los estudiantes que se encuentren en capacidad de asumir esta responsabilidad.</a:t>
            </a:r>
          </a:p>
          <a:p>
            <a:pPr>
              <a:lnSpc>
                <a:spcPct val="90000"/>
              </a:lnSpc>
              <a:buFont typeface="Wingdings" pitchFamily="2" charset="2"/>
              <a:buNone/>
            </a:pPr>
            <a:endParaRPr lang="es-ES" sz="2500"/>
          </a:p>
          <a:p>
            <a:pPr>
              <a:lnSpc>
                <a:spcPct val="90000"/>
              </a:lnSpc>
            </a:pPr>
            <a:r>
              <a:rPr lang="es-ES" sz="2500"/>
              <a:t>Implementar un mecanismo de control efectivo para mantener el nivel de servicio de los centros.</a:t>
            </a:r>
          </a:p>
          <a:p>
            <a:pPr>
              <a:lnSpc>
                <a:spcPct val="90000"/>
              </a:lnSpc>
              <a:buFont typeface="Wingdings" pitchFamily="2" charset="2"/>
              <a:buNone/>
            </a:pPr>
            <a:endParaRPr lang="es-ES" sz="2500"/>
          </a:p>
          <a:p>
            <a:pPr>
              <a:lnSpc>
                <a:spcPct val="90000"/>
              </a:lnSpc>
            </a:pPr>
            <a:r>
              <a:rPr lang="es-ES" sz="2500"/>
              <a:t>Establecer reuniones periódicas para analizar y dar solución a las peticiones de los estudiantes,  manifestadas por medio de los buzones de sugerencia.</a:t>
            </a:r>
            <a:endParaRPr lang="es-EC" sz="2500"/>
          </a:p>
        </p:txBody>
      </p:sp>
      <p:sp>
        <p:nvSpPr>
          <p:cNvPr id="153604" name="Rectangle 4"/>
          <p:cNvSpPr>
            <a:spLocks noGrp="1" noChangeArrowheads="1"/>
          </p:cNvSpPr>
          <p:nvPr>
            <p:ph type="title"/>
          </p:nvPr>
        </p:nvSpPr>
        <p:spPr>
          <a:noFill/>
          <a:ln/>
        </p:spPr>
        <p:txBody>
          <a:bodyPr/>
          <a:lstStyle/>
          <a:p>
            <a:pPr marL="838200" indent="-838200" algn="ctr"/>
            <a:r>
              <a:rPr lang="es-ES" sz="4000"/>
              <a:t>Actividad Microempresarial</a:t>
            </a:r>
            <a:br>
              <a:rPr lang="es-ES" sz="4000"/>
            </a:br>
            <a:r>
              <a:rPr lang="es-ES" sz="4000"/>
              <a:t>Recomendaciones</a:t>
            </a:r>
            <a:endParaRPr lang="es-EC" sz="400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3604"/>
                                        </p:tgtEl>
                                        <p:attrNameLst>
                                          <p:attrName>style.visibility</p:attrName>
                                        </p:attrNameLst>
                                      </p:cBhvr>
                                      <p:to>
                                        <p:strVal val="visible"/>
                                      </p:to>
                                    </p:set>
                                    <p:animEffect transition="in" filter="fade">
                                      <p:cBhvr>
                                        <p:cTn id="7" dur="1000"/>
                                        <p:tgtEl>
                                          <p:spTgt spid="153604"/>
                                        </p:tgtEl>
                                      </p:cBhvr>
                                    </p:animEffect>
                                  </p:childTnLst>
                                </p:cTn>
                              </p:par>
                            </p:childTnLst>
                          </p:cTn>
                        </p:par>
                        <p:par>
                          <p:cTn id="8" fill="hold">
                            <p:stCondLst>
                              <p:cond delay="1000"/>
                            </p:stCondLst>
                            <p:childTnLst>
                              <p:par>
                                <p:cTn id="9" presetID="53" presetClass="entr" presetSubtype="0" fill="hold" grpId="0" nodeType="afterEffect">
                                  <p:stCondLst>
                                    <p:cond delay="0"/>
                                  </p:stCondLst>
                                  <p:childTnLst>
                                    <p:set>
                                      <p:cBhvr>
                                        <p:cTn id="10" dur="1" fill="hold">
                                          <p:stCondLst>
                                            <p:cond delay="0"/>
                                          </p:stCondLst>
                                        </p:cTn>
                                        <p:tgtEl>
                                          <p:spTgt spid="153603">
                                            <p:txEl>
                                              <p:pRg st="0" end="0"/>
                                            </p:txEl>
                                          </p:spTgt>
                                        </p:tgtEl>
                                        <p:attrNameLst>
                                          <p:attrName>style.visibility</p:attrName>
                                        </p:attrNameLst>
                                      </p:cBhvr>
                                      <p:to>
                                        <p:strVal val="visible"/>
                                      </p:to>
                                    </p:set>
                                    <p:anim calcmode="lin" valueType="num">
                                      <p:cBhvr>
                                        <p:cTn id="11" dur="500" fill="hold"/>
                                        <p:tgtEl>
                                          <p:spTgt spid="15360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153603">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153603">
                                            <p:txEl>
                                              <p:pRg st="0" end="0"/>
                                            </p:txEl>
                                          </p:spTgt>
                                        </p:tgtEl>
                                      </p:cBhvr>
                                    </p:animEffect>
                                  </p:childTnLst>
                                </p:cTn>
                              </p:par>
                            </p:childTnLst>
                          </p:cTn>
                        </p:par>
                        <p:par>
                          <p:cTn id="14" fill="hold">
                            <p:stCondLst>
                              <p:cond delay="1500"/>
                            </p:stCondLst>
                            <p:childTnLst>
                              <p:par>
                                <p:cTn id="15" presetID="53" presetClass="entr" presetSubtype="0" fill="hold" grpId="0" nodeType="afterEffect">
                                  <p:stCondLst>
                                    <p:cond delay="0"/>
                                  </p:stCondLst>
                                  <p:childTnLst>
                                    <p:set>
                                      <p:cBhvr>
                                        <p:cTn id="16" dur="1" fill="hold">
                                          <p:stCondLst>
                                            <p:cond delay="0"/>
                                          </p:stCondLst>
                                        </p:cTn>
                                        <p:tgtEl>
                                          <p:spTgt spid="153603">
                                            <p:txEl>
                                              <p:pRg st="2" end="2"/>
                                            </p:txEl>
                                          </p:spTgt>
                                        </p:tgtEl>
                                        <p:attrNameLst>
                                          <p:attrName>style.visibility</p:attrName>
                                        </p:attrNameLst>
                                      </p:cBhvr>
                                      <p:to>
                                        <p:strVal val="visible"/>
                                      </p:to>
                                    </p:set>
                                    <p:anim calcmode="lin" valueType="num">
                                      <p:cBhvr>
                                        <p:cTn id="17" dur="500" fill="hold"/>
                                        <p:tgtEl>
                                          <p:spTgt spid="15360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15360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153603">
                                            <p:txEl>
                                              <p:pRg st="2" end="2"/>
                                            </p:txEl>
                                          </p:spTgt>
                                        </p:tgtEl>
                                      </p:cBhvr>
                                    </p:animEffect>
                                  </p:childTnLst>
                                </p:cTn>
                              </p:par>
                            </p:childTnLst>
                          </p:cTn>
                        </p:par>
                        <p:par>
                          <p:cTn id="20" fill="hold">
                            <p:stCondLst>
                              <p:cond delay="2000"/>
                            </p:stCondLst>
                            <p:childTnLst>
                              <p:par>
                                <p:cTn id="21" presetID="53" presetClass="entr" presetSubtype="0" fill="hold" grpId="0" nodeType="afterEffect">
                                  <p:stCondLst>
                                    <p:cond delay="0"/>
                                  </p:stCondLst>
                                  <p:childTnLst>
                                    <p:set>
                                      <p:cBhvr>
                                        <p:cTn id="22" dur="1" fill="hold">
                                          <p:stCondLst>
                                            <p:cond delay="0"/>
                                          </p:stCondLst>
                                        </p:cTn>
                                        <p:tgtEl>
                                          <p:spTgt spid="153603">
                                            <p:txEl>
                                              <p:pRg st="4" end="4"/>
                                            </p:txEl>
                                          </p:spTgt>
                                        </p:tgtEl>
                                        <p:attrNameLst>
                                          <p:attrName>style.visibility</p:attrName>
                                        </p:attrNameLst>
                                      </p:cBhvr>
                                      <p:to>
                                        <p:strVal val="visible"/>
                                      </p:to>
                                    </p:set>
                                    <p:anim calcmode="lin" valueType="num">
                                      <p:cBhvr>
                                        <p:cTn id="23" dur="500" fill="hold"/>
                                        <p:tgtEl>
                                          <p:spTgt spid="153603">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153603">
                                            <p:txEl>
                                              <p:pRg st="4" end="4"/>
                                            </p:txEl>
                                          </p:spTgt>
                                        </p:tgtEl>
                                        <p:attrNameLst>
                                          <p:attrName>ppt_h</p:attrName>
                                        </p:attrNameLst>
                                      </p:cBhvr>
                                      <p:tavLst>
                                        <p:tav tm="0">
                                          <p:val>
                                            <p:fltVal val="0"/>
                                          </p:val>
                                        </p:tav>
                                        <p:tav tm="100000">
                                          <p:val>
                                            <p:strVal val="#ppt_h"/>
                                          </p:val>
                                        </p:tav>
                                      </p:tavLst>
                                    </p:anim>
                                    <p:animEffect transition="in" filter="fade">
                                      <p:cBhvr>
                                        <p:cTn id="25" dur="500"/>
                                        <p:tgtEl>
                                          <p:spTgt spid="153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p:bldP spid="15360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INVESTIGACION DE MERCADO</a:t>
            </a:r>
          </a:p>
        </p:txBody>
      </p:sp>
      <p:sp>
        <p:nvSpPr>
          <p:cNvPr id="12291" name="Rectangle 3"/>
          <p:cNvSpPr>
            <a:spLocks noGrp="1" noChangeArrowheads="1"/>
          </p:cNvSpPr>
          <p:nvPr>
            <p:ph type="body" idx="1"/>
          </p:nvPr>
        </p:nvSpPr>
        <p:spPr/>
        <p:txBody>
          <a:bodyPr/>
          <a:lstStyle/>
          <a:p>
            <a:pPr>
              <a:buClr>
                <a:schemeClr val="tx1"/>
              </a:buClr>
              <a:buSzPct val="90000"/>
              <a:buFont typeface="WP Japanese" pitchFamily="2" charset="2"/>
              <a:buChar char="8"/>
            </a:pPr>
            <a:r>
              <a:rPr lang="en-US"/>
              <a:t>JUSTIFICACION.</a:t>
            </a:r>
          </a:p>
          <a:p>
            <a:pPr>
              <a:buClr>
                <a:schemeClr val="tx1"/>
              </a:buClr>
              <a:buSzPct val="90000"/>
              <a:buFont typeface="WP Japanese" pitchFamily="2" charset="2"/>
              <a:buNone/>
            </a:pPr>
            <a:endParaRPr lang="en-US"/>
          </a:p>
          <a:p>
            <a:pPr>
              <a:buClr>
                <a:schemeClr val="tx1"/>
              </a:buClr>
              <a:buSzPct val="90000"/>
              <a:buFont typeface="WP Japanese" pitchFamily="2" charset="2"/>
              <a:buChar char="8"/>
            </a:pPr>
            <a:r>
              <a:rPr lang="en-US"/>
              <a:t>SEGMENTACION DE LA POBLACION ESTUDIANTIL.</a:t>
            </a:r>
          </a:p>
          <a:p>
            <a:pPr>
              <a:buClr>
                <a:schemeClr val="tx1"/>
              </a:buClr>
              <a:buSzPct val="90000"/>
              <a:buFont typeface="WP Japanese" pitchFamily="2" charset="2"/>
              <a:buChar char="8"/>
            </a:pPr>
            <a:endParaRPr lang="en-US"/>
          </a:p>
          <a:p>
            <a:pPr>
              <a:buClr>
                <a:schemeClr val="tx1"/>
              </a:buClr>
              <a:buSzPct val="90000"/>
              <a:buFont typeface="WP Japanese" pitchFamily="2" charset="2"/>
              <a:buChar char="8"/>
            </a:pPr>
            <a:r>
              <a:rPr lang="en-US"/>
              <a:t>PRUEBA PILOTO.</a:t>
            </a:r>
          </a:p>
          <a:p>
            <a:pPr>
              <a:buClr>
                <a:schemeClr val="tx1"/>
              </a:buClr>
              <a:buSzPct val="90000"/>
              <a:buFont typeface="WP Japanese" pitchFamily="2" charset="2"/>
              <a:buNone/>
            </a:pPr>
            <a:r>
              <a:rPr lang="en-US"/>
              <a:t>			</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1" presetClass="path" presetSubtype="0" accel="50000" decel="50000" fill="hold" grpId="5" nodeType="afterEffect">
                                  <p:stCondLst>
                                    <p:cond delay="0"/>
                                  </p:stCondLst>
                                  <p:iterate type="lt">
                                    <p:tmPct val="0"/>
                                  </p:iterate>
                                  <p:childTnLst>
                                    <p:animMotion origin="layout" path="M 0.0 0.0  C -0.008 0.01065  -0.017 0.02131  -0.021 0.03463  C -0.025 0.04928  -0.027 0.06659  -0.029 0.0839  C -0.031 0.10122  -0.029 0.11587  -0.027 0.13185  C -0.025 0.1465  -0.022 0.16248  -0.015 0.1758  C -0.009 0.18911  0.001 0.19977  0.012 0.20776  C 0.022 0.21575  0.034 0.22108  0.046 0.22374  C 0.058 0.2264  0.07 0.2264  0.081 0.22374  C 0.093 0.22108  0.104 0.21442  0.113 0.20376  C 0.122 0.19444  0.13 0.18246  0.134 0.16781  C 0.139 0.15449  0.141 0.13584  0.141 0.12119  C 0.142 0.10654  0.141 0.08923  0.136 0.07458  C 0.131 0.06126  0.122 0.05061  0.11 0.04528  C 0.098 0.04129  0.086 0.04661  0.078 0.05594  C 0.071 0.06526  0.066 0.07991  0.065 0.09722  C 0.065 0.11453  0.066 0.13052  0.071 0.14383  C 0.076 0.15715  0.075 0.15982  0.095 0.17713  C 0.113 0.19577  0.131 0.19045  0.142 0.19178  C 0.153 0.19178  0.162 0.18645  0.173 0.18112  C 0.185 0.17446  0.195 0.16248  0.202 0.15182  C 0.209 0.14117  0.212 0.12785  0.216 0.10654  C 0.219 0.08523  0.219 0.07458  0.219 0.0586  C 0.219 0.04262  0.219 0.02664  0.219 0.01065  E" pathEditMode="relative" ptsTypes="">
                                      <p:cBhvr>
                                        <p:cTn id="6" dur="2000" fill="hold"/>
                                        <p:tgtEl>
                                          <p:spTgt spid="12290"/>
                                        </p:tgtEl>
                                        <p:attrNameLst>
                                          <p:attrName>ppt_x</p:attrName>
                                          <p:attrName>ppt_y</p:attrName>
                                        </p:attrNameLst>
                                      </p:cBhvr>
                                    </p:animMotion>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12291">
                                            <p:txEl>
                                              <p:pRg st="0" end="0"/>
                                            </p:txEl>
                                          </p:spTgt>
                                        </p:tgtEl>
                                        <p:attrNameLst>
                                          <p:attrName>style.visibility</p:attrName>
                                        </p:attrNameLst>
                                      </p:cBhvr>
                                      <p:to>
                                        <p:strVal val="visible"/>
                                      </p:to>
                                    </p:set>
                                    <p:animEffect transition="in" filter="fade">
                                      <p:cBhvr>
                                        <p:cTn id="10" dur="1000"/>
                                        <p:tgtEl>
                                          <p:spTgt spid="12291">
                                            <p:txEl>
                                              <p:pRg st="0" end="0"/>
                                            </p:txEl>
                                          </p:spTgt>
                                        </p:tgtEl>
                                      </p:cBhvr>
                                    </p:animEffect>
                                  </p:childTnLst>
                                </p:cTn>
                              </p:par>
                            </p:childTnLst>
                          </p:cTn>
                        </p:par>
                        <p:par>
                          <p:cTn id="11" fill="hold">
                            <p:stCondLst>
                              <p:cond delay="3000"/>
                            </p:stCondLst>
                            <p:childTnLst>
                              <p:par>
                                <p:cTn id="12" presetID="10" presetClass="entr" presetSubtype="0" fill="hold" grpId="0" nodeType="afterEffect">
                                  <p:stCondLst>
                                    <p:cond delay="0"/>
                                  </p:stCondLst>
                                  <p:childTnLst>
                                    <p:set>
                                      <p:cBhvr>
                                        <p:cTn id="13" dur="1" fill="hold">
                                          <p:stCondLst>
                                            <p:cond delay="0"/>
                                          </p:stCondLst>
                                        </p:cTn>
                                        <p:tgtEl>
                                          <p:spTgt spid="12291">
                                            <p:txEl>
                                              <p:pRg st="2" end="2"/>
                                            </p:txEl>
                                          </p:spTgt>
                                        </p:tgtEl>
                                        <p:attrNameLst>
                                          <p:attrName>style.visibility</p:attrName>
                                        </p:attrNameLst>
                                      </p:cBhvr>
                                      <p:to>
                                        <p:strVal val="visible"/>
                                      </p:to>
                                    </p:set>
                                    <p:animEffect transition="in" filter="fade">
                                      <p:cBhvr>
                                        <p:cTn id="14" dur="1000"/>
                                        <p:tgtEl>
                                          <p:spTgt spid="12291">
                                            <p:txEl>
                                              <p:pRg st="2" end="2"/>
                                            </p:txEl>
                                          </p:spTgt>
                                        </p:tgtEl>
                                      </p:cBhvr>
                                    </p:animEffect>
                                  </p:childTnLst>
                                </p:cTn>
                              </p:par>
                            </p:childTnLst>
                          </p:cTn>
                        </p:par>
                        <p:par>
                          <p:cTn id="15" fill="hold">
                            <p:stCondLst>
                              <p:cond delay="4000"/>
                            </p:stCondLst>
                            <p:childTnLst>
                              <p:par>
                                <p:cTn id="16" presetID="10" presetClass="entr" presetSubtype="0" fill="hold" grpId="0" nodeType="afterEffect">
                                  <p:stCondLst>
                                    <p:cond delay="0"/>
                                  </p:stCondLst>
                                  <p:childTnLst>
                                    <p:set>
                                      <p:cBhvr>
                                        <p:cTn id="17" dur="1" fill="hold">
                                          <p:stCondLst>
                                            <p:cond delay="0"/>
                                          </p:stCondLst>
                                        </p:cTn>
                                        <p:tgtEl>
                                          <p:spTgt spid="12291">
                                            <p:txEl>
                                              <p:pRg st="4" end="4"/>
                                            </p:txEl>
                                          </p:spTgt>
                                        </p:tgtEl>
                                        <p:attrNameLst>
                                          <p:attrName>style.visibility</p:attrName>
                                        </p:attrNameLst>
                                      </p:cBhvr>
                                      <p:to>
                                        <p:strVal val="visible"/>
                                      </p:to>
                                    </p:set>
                                    <p:animEffect transition="in" filter="fade">
                                      <p:cBhvr>
                                        <p:cTn id="18" dur="1000"/>
                                        <p:tgtEl>
                                          <p:spTgt spid="12291">
                                            <p:txEl>
                                              <p:pRg st="4" end="4"/>
                                            </p:txEl>
                                          </p:spTgt>
                                        </p:tgtEl>
                                      </p:cBhvr>
                                    </p:animEffect>
                                  </p:childTnLst>
                                </p:cTn>
                              </p:par>
                            </p:childTnLst>
                          </p:cTn>
                        </p:par>
                        <p:par>
                          <p:cTn id="19" fill="hold">
                            <p:stCondLst>
                              <p:cond delay="5000"/>
                            </p:stCondLst>
                            <p:childTnLst>
                              <p:par>
                                <p:cTn id="20" presetID="10" presetClass="entr" presetSubtype="0" fill="hold" grpId="0" nodeType="afterEffect">
                                  <p:stCondLst>
                                    <p:cond delay="0"/>
                                  </p:stCondLst>
                                  <p:childTnLst>
                                    <p:set>
                                      <p:cBhvr>
                                        <p:cTn id="21" dur="1" fill="hold">
                                          <p:stCondLst>
                                            <p:cond delay="0"/>
                                          </p:stCondLst>
                                        </p:cTn>
                                        <p:tgtEl>
                                          <p:spTgt spid="12291">
                                            <p:txEl>
                                              <p:pRg st="5" end="5"/>
                                            </p:txEl>
                                          </p:spTgt>
                                        </p:tgtEl>
                                        <p:attrNameLst>
                                          <p:attrName>style.visibility</p:attrName>
                                        </p:attrNameLst>
                                      </p:cBhvr>
                                      <p:to>
                                        <p:strVal val="visible"/>
                                      </p:to>
                                    </p:set>
                                    <p:animEffect transition="in" filter="fade">
                                      <p:cBhvr>
                                        <p:cTn id="22" dur="2300"/>
                                        <p:tgtEl>
                                          <p:spTgt spid="12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5"/>
      <p:bldP spid="1229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8" name="Rectangle 4"/>
          <p:cNvSpPr>
            <a:spLocks noGrp="1" noChangeArrowheads="1"/>
          </p:cNvSpPr>
          <p:nvPr>
            <p:ph type="title"/>
          </p:nvPr>
        </p:nvSpPr>
        <p:spPr>
          <a:noFill/>
          <a:ln/>
        </p:spPr>
        <p:txBody>
          <a:bodyPr/>
          <a:lstStyle/>
          <a:p>
            <a:r>
              <a:rPr lang="en-US"/>
              <a:t>PRUEBA PILOTO</a:t>
            </a:r>
          </a:p>
        </p:txBody>
      </p:sp>
      <p:pic>
        <p:nvPicPr>
          <p:cNvPr id="21509" name="Picture 5"/>
          <p:cNvPicPr>
            <a:picLocks noChangeAspect="1" noChangeArrowheads="1"/>
          </p:cNvPicPr>
          <p:nvPr>
            <p:ph idx="1"/>
          </p:nvPr>
        </p:nvPicPr>
        <p:blipFill>
          <a:blip r:embed="rId3"/>
          <a:srcRect/>
          <a:stretch>
            <a:fillRect/>
          </a:stretch>
        </p:blipFill>
        <p:spPr>
          <a:xfrm>
            <a:off x="1619250" y="2368550"/>
            <a:ext cx="6408738" cy="3946525"/>
          </a:xfrm>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1" nodeType="afterEffect">
                                  <p:stCondLst>
                                    <p:cond delay="0"/>
                                  </p:stCondLst>
                                  <p:iterate type="lt">
                                    <p:tmPct val="10000"/>
                                  </p:iterate>
                                  <p:childTnLst>
                                    <p:set>
                                      <p:cBhvr>
                                        <p:cTn id="6" dur="1" fill="hold">
                                          <p:stCondLst>
                                            <p:cond delay="0"/>
                                          </p:stCondLst>
                                        </p:cTn>
                                        <p:tgtEl>
                                          <p:spTgt spid="21508"/>
                                        </p:tgtEl>
                                        <p:attrNameLst>
                                          <p:attrName>style.visibility</p:attrName>
                                        </p:attrNameLst>
                                      </p:cBhvr>
                                      <p:to>
                                        <p:strVal val="visible"/>
                                      </p:to>
                                    </p:set>
                                    <p:animEffect transition="in" filter="fade">
                                      <p:cBhvr>
                                        <p:cTn id="7" dur="500"/>
                                        <p:tgtEl>
                                          <p:spTgt spid="21508"/>
                                        </p:tgtEl>
                                      </p:cBhvr>
                                    </p:animEffect>
                                    <p:anim calcmode="lin" valueType="num">
                                      <p:cBhvr>
                                        <p:cTn id="8" dur="500" fill="hold"/>
                                        <p:tgtEl>
                                          <p:spTgt spid="21508"/>
                                        </p:tgtEl>
                                        <p:attrNameLst>
                                          <p:attrName>ppt_x</p:attrName>
                                        </p:attrNameLst>
                                      </p:cBhvr>
                                      <p:tavLst>
                                        <p:tav tm="0">
                                          <p:val>
                                            <p:strVal val="#ppt_x-.1"/>
                                          </p:val>
                                        </p:tav>
                                        <p:tav tm="100000">
                                          <p:val>
                                            <p:strVal val="#ppt_x"/>
                                          </p:val>
                                        </p:tav>
                                      </p:tavLst>
                                    </p:anim>
                                    <p:anim calcmode="lin" valueType="num">
                                      <p:cBhvr>
                                        <p:cTn id="9" dur="500" fill="hold"/>
                                        <p:tgtEl>
                                          <p:spTgt spid="21508"/>
                                        </p:tgtEl>
                                        <p:attrNameLst>
                                          <p:attrName>ppt_y</p:attrName>
                                        </p:attrNameLst>
                                      </p:cBhvr>
                                      <p:tavLst>
                                        <p:tav tm="0">
                                          <p:val>
                                            <p:strVal val="#ppt_y"/>
                                          </p:val>
                                        </p:tav>
                                        <p:tav tm="100000">
                                          <p:val>
                                            <p:strVal val="#ppt_y"/>
                                          </p:val>
                                        </p:tav>
                                      </p:tavLst>
                                    </p:anim>
                                  </p:childTnLst>
                                </p:cTn>
                              </p:par>
                            </p:childTnLst>
                          </p:cTn>
                        </p:par>
                        <p:par>
                          <p:cTn id="10" fill="hold">
                            <p:stCondLst>
                              <p:cond delay="1050"/>
                            </p:stCondLst>
                            <p:childTnLst>
                              <p:par>
                                <p:cTn id="11" presetID="53" presetClass="entr" presetSubtype="0" fill="hold" nodeType="afterEffect">
                                  <p:stCondLst>
                                    <p:cond delay="0"/>
                                  </p:stCondLst>
                                  <p:childTnLst>
                                    <p:set>
                                      <p:cBhvr>
                                        <p:cTn id="12" dur="1" fill="hold">
                                          <p:stCondLst>
                                            <p:cond delay="0"/>
                                          </p:stCondLst>
                                        </p:cTn>
                                        <p:tgtEl>
                                          <p:spTgt spid="21509"/>
                                        </p:tgtEl>
                                        <p:attrNameLst>
                                          <p:attrName>style.visibility</p:attrName>
                                        </p:attrNameLst>
                                      </p:cBhvr>
                                      <p:to>
                                        <p:strVal val="visible"/>
                                      </p:to>
                                    </p:set>
                                    <p:anim calcmode="lin" valueType="num">
                                      <p:cBhvr>
                                        <p:cTn id="13" dur="500" fill="hold"/>
                                        <p:tgtEl>
                                          <p:spTgt spid="21509"/>
                                        </p:tgtEl>
                                        <p:attrNameLst>
                                          <p:attrName>ppt_w</p:attrName>
                                        </p:attrNameLst>
                                      </p:cBhvr>
                                      <p:tavLst>
                                        <p:tav tm="0">
                                          <p:val>
                                            <p:fltVal val="0"/>
                                          </p:val>
                                        </p:tav>
                                        <p:tav tm="100000">
                                          <p:val>
                                            <p:strVal val="#ppt_w"/>
                                          </p:val>
                                        </p:tav>
                                      </p:tavLst>
                                    </p:anim>
                                    <p:anim calcmode="lin" valueType="num">
                                      <p:cBhvr>
                                        <p:cTn id="14" dur="500" fill="hold"/>
                                        <p:tgtEl>
                                          <p:spTgt spid="21509"/>
                                        </p:tgtEl>
                                        <p:attrNameLst>
                                          <p:attrName>ppt_h</p:attrName>
                                        </p:attrNameLst>
                                      </p:cBhvr>
                                      <p:tavLst>
                                        <p:tav tm="0">
                                          <p:val>
                                            <p:fltVal val="0"/>
                                          </p:val>
                                        </p:tav>
                                        <p:tav tm="100000">
                                          <p:val>
                                            <p:strVal val="#ppt_h"/>
                                          </p:val>
                                        </p:tav>
                                      </p:tavLst>
                                    </p:anim>
                                    <p:animEffect transition="in" filter="fade">
                                      <p:cBhvr>
                                        <p:cTn id="15"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sz="quarter"/>
          </p:nvPr>
        </p:nvSpPr>
        <p:spPr/>
        <p:txBody>
          <a:bodyPr/>
          <a:lstStyle/>
          <a:p>
            <a:r>
              <a:rPr lang="en-US"/>
              <a:t>RESULTADOS OBTENIDOS EN LA PRUEBA PILOTO.</a:t>
            </a:r>
          </a:p>
        </p:txBody>
      </p:sp>
      <p:pic>
        <p:nvPicPr>
          <p:cNvPr id="14340" name="Picture 4"/>
          <p:cNvPicPr>
            <a:picLocks noChangeAspect="1" noChangeArrowheads="1"/>
          </p:cNvPicPr>
          <p:nvPr>
            <p:ph sz="quarter" idx="1"/>
          </p:nvPr>
        </p:nvPicPr>
        <p:blipFill>
          <a:blip r:embed="rId3"/>
          <a:srcRect/>
          <a:stretch>
            <a:fillRect/>
          </a:stretch>
        </p:blipFill>
        <p:spPr>
          <a:xfrm>
            <a:off x="468313" y="2205038"/>
            <a:ext cx="4319587" cy="1692275"/>
          </a:xfrm>
          <a:noFill/>
          <a:ln/>
        </p:spPr>
      </p:pic>
      <p:pic>
        <p:nvPicPr>
          <p:cNvPr id="14343" name="Picture 7"/>
          <p:cNvPicPr>
            <a:picLocks noChangeAspect="1" noChangeArrowheads="1"/>
          </p:cNvPicPr>
          <p:nvPr>
            <p:ph sz="quarter" idx="2"/>
          </p:nvPr>
        </p:nvPicPr>
        <p:blipFill>
          <a:blip r:embed="rId4"/>
          <a:srcRect/>
          <a:stretch>
            <a:fillRect/>
          </a:stretch>
        </p:blipFill>
        <p:spPr>
          <a:xfrm>
            <a:off x="5148263" y="2133600"/>
            <a:ext cx="3671887" cy="1692275"/>
          </a:xfrm>
          <a:noFill/>
          <a:ln/>
        </p:spPr>
      </p:pic>
      <p:pic>
        <p:nvPicPr>
          <p:cNvPr id="14345" name="Picture 9"/>
          <p:cNvPicPr>
            <a:picLocks noChangeAspect="1" noChangeArrowheads="1"/>
          </p:cNvPicPr>
          <p:nvPr>
            <p:ph sz="quarter" idx="3"/>
          </p:nvPr>
        </p:nvPicPr>
        <p:blipFill>
          <a:blip r:embed="rId5"/>
          <a:srcRect/>
          <a:stretch>
            <a:fillRect/>
          </a:stretch>
        </p:blipFill>
        <p:spPr>
          <a:xfrm>
            <a:off x="179388" y="4149725"/>
            <a:ext cx="8964612" cy="1336675"/>
          </a:xfrm>
          <a:noFill/>
          <a:ln/>
        </p:spPr>
      </p:pic>
      <p:pic>
        <p:nvPicPr>
          <p:cNvPr id="14347" name="Picture 11"/>
          <p:cNvPicPr>
            <a:picLocks noChangeAspect="1" noChangeArrowheads="1"/>
          </p:cNvPicPr>
          <p:nvPr>
            <p:ph sz="quarter" idx="4"/>
          </p:nvPr>
        </p:nvPicPr>
        <p:blipFill>
          <a:blip r:embed="rId6"/>
          <a:srcRect/>
          <a:stretch>
            <a:fillRect/>
          </a:stretch>
        </p:blipFill>
        <p:spPr>
          <a:xfrm>
            <a:off x="2627313" y="5805488"/>
            <a:ext cx="4897437" cy="963612"/>
          </a:xfrm>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1433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14345"/>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14340"/>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143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PRUEBA PILOTO</a:t>
            </a:r>
          </a:p>
        </p:txBody>
      </p:sp>
      <p:sp>
        <p:nvSpPr>
          <p:cNvPr id="13315" name="Rectangle 3"/>
          <p:cNvSpPr>
            <a:spLocks noGrp="1" noChangeArrowheads="1"/>
          </p:cNvSpPr>
          <p:nvPr>
            <p:ph type="body" idx="1"/>
          </p:nvPr>
        </p:nvSpPr>
        <p:spPr/>
        <p:txBody>
          <a:bodyPr/>
          <a:lstStyle/>
          <a:p>
            <a:pPr>
              <a:buClr>
                <a:schemeClr val="tx1"/>
              </a:buClr>
              <a:buSzPct val="90000"/>
              <a:buFont typeface="WP Japanese" pitchFamily="2" charset="2"/>
              <a:buNone/>
            </a:pPr>
            <a:r>
              <a:rPr lang="es-ES" b="1"/>
              <a:t>	η</a:t>
            </a:r>
            <a:r>
              <a:rPr lang="en-US" b="1"/>
              <a:t>o =    z²  s²</a:t>
            </a:r>
            <a:r>
              <a:rPr lang="en-US"/>
              <a:t>			</a:t>
            </a:r>
          </a:p>
          <a:p>
            <a:pPr>
              <a:buFont typeface="Wingdings" pitchFamily="2" charset="2"/>
              <a:buNone/>
            </a:pPr>
            <a:r>
              <a:rPr lang="en-US"/>
              <a:t>		     </a:t>
            </a:r>
            <a:r>
              <a:rPr lang="en-US" b="1"/>
              <a:t>(</a:t>
            </a:r>
            <a:r>
              <a:rPr lang="es-ES" b="1"/>
              <a:t>e²* x)</a:t>
            </a:r>
          </a:p>
          <a:p>
            <a:pPr>
              <a:buFont typeface="Wingdings" pitchFamily="2" charset="2"/>
              <a:buNone/>
            </a:pPr>
            <a:endParaRPr lang="es-ES" b="1"/>
          </a:p>
          <a:p>
            <a:pPr>
              <a:buFont typeface="Wingdings" pitchFamily="2" charset="2"/>
              <a:buNone/>
            </a:pPr>
            <a:r>
              <a:rPr lang="es-ES" b="1"/>
              <a:t>	η =      		ηo				</a:t>
            </a:r>
          </a:p>
          <a:p>
            <a:pPr>
              <a:buFont typeface="Wingdings" pitchFamily="2" charset="2"/>
              <a:buNone/>
            </a:pPr>
            <a:r>
              <a:rPr lang="es-ES" b="1"/>
              <a:t>			1 +  (ηo/N)</a:t>
            </a:r>
          </a:p>
          <a:p>
            <a:pPr>
              <a:buFont typeface="Wingdings" pitchFamily="2" charset="2"/>
              <a:buNone/>
            </a:pPr>
            <a:endParaRPr lang="es-ES" b="1"/>
          </a:p>
          <a:p>
            <a:pPr>
              <a:buFont typeface="Wingdings" pitchFamily="2" charset="2"/>
              <a:buNone/>
            </a:pPr>
            <a:r>
              <a:rPr lang="es-ES" b="1"/>
              <a:t>	η=346</a:t>
            </a:r>
            <a:endParaRPr lang="en-US" b="1"/>
          </a:p>
        </p:txBody>
      </p:sp>
      <p:sp>
        <p:nvSpPr>
          <p:cNvPr id="13316" name="Line 4"/>
          <p:cNvSpPr>
            <a:spLocks noChangeShapeType="1"/>
          </p:cNvSpPr>
          <p:nvPr/>
        </p:nvSpPr>
        <p:spPr bwMode="auto">
          <a:xfrm>
            <a:off x="2700338" y="2565400"/>
            <a:ext cx="1512887" cy="0"/>
          </a:xfrm>
          <a:prstGeom prst="line">
            <a:avLst/>
          </a:prstGeom>
          <a:noFill/>
          <a:ln w="28575">
            <a:solidFill>
              <a:schemeClr val="tx1"/>
            </a:solidFill>
            <a:round/>
            <a:headEnd/>
            <a:tailEnd/>
          </a:ln>
        </p:spPr>
        <p:txBody>
          <a:bodyPr/>
          <a:lstStyle/>
          <a:p>
            <a:endParaRPr lang="es-ES"/>
          </a:p>
        </p:txBody>
      </p:sp>
      <p:sp>
        <p:nvSpPr>
          <p:cNvPr id="13317" name="Line 5"/>
          <p:cNvSpPr>
            <a:spLocks noChangeShapeType="1"/>
          </p:cNvSpPr>
          <p:nvPr/>
        </p:nvSpPr>
        <p:spPr bwMode="auto">
          <a:xfrm>
            <a:off x="2916238" y="4292600"/>
            <a:ext cx="2519362" cy="0"/>
          </a:xfrm>
          <a:prstGeom prst="line">
            <a:avLst/>
          </a:prstGeom>
          <a:noFill/>
          <a:ln w="28575">
            <a:solidFill>
              <a:schemeClr val="tx1"/>
            </a:solidFill>
            <a:round/>
            <a:headEnd/>
            <a:tailEnd/>
          </a:ln>
        </p:spPr>
        <p:txBody>
          <a:bodyPr/>
          <a:lstStyle/>
          <a:p>
            <a:endParaRPr lang="es-ES"/>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1" presetClass="path" presetSubtype="0" accel="50000" decel="50000" fill="hold" grpId="0" nodeType="afterEffect">
                                  <p:stCondLst>
                                    <p:cond delay="0"/>
                                  </p:stCondLst>
                                  <p:childTnLst>
                                    <p:animMotion origin="layout" path="M 0.0 0.0  C -0.008 0.01065  -0.017 0.02131  -0.021 0.03463  C -0.025 0.04928  -0.027 0.06659  -0.029 0.0839  C -0.031 0.10122  -0.029 0.11587  -0.027 0.13185  C -0.025 0.1465  -0.022 0.16248  -0.015 0.1758  C -0.009 0.18911  0.001 0.19977  0.012 0.20776  C 0.022 0.21575  0.034 0.22108  0.046 0.22374  C 0.058 0.2264  0.07 0.2264  0.081 0.22374  C 0.093 0.22108  0.104 0.21442  0.113 0.20376  C 0.122 0.19444  0.13 0.18246  0.134 0.16781  C 0.139 0.15449  0.141 0.13584  0.141 0.12119  C 0.142 0.10654  0.141 0.08923  0.136 0.07458  C 0.131 0.06126  0.122 0.05061  0.11 0.04528  C 0.098 0.04129  0.086 0.04661  0.078 0.05594  C 0.071 0.06526  0.066 0.07991  0.065 0.09722  C 0.065 0.11453  0.066 0.13052  0.071 0.14383  C 0.076 0.15715  0.075 0.15982  0.095 0.17713  C 0.113 0.19577  0.131 0.19045  0.142 0.19178  C 0.153 0.19178  0.162 0.18645  0.173 0.18112  C 0.185 0.17446  0.195 0.16248  0.202 0.15182  C 0.209 0.14117  0.212 0.12785  0.216 0.10654  C 0.219 0.08523  0.219 0.07458  0.219 0.0586  C 0.219 0.04262  0.219 0.02664  0.219 0.01065  E" pathEditMode="relative" ptsTypes="">
                                      <p:cBhvr>
                                        <p:cTn id="6" dur="2000" fill="hold"/>
                                        <p:tgtEl>
                                          <p:spTgt spid="13314"/>
                                        </p:tgtEl>
                                        <p:attrNameLst>
                                          <p:attrName>ppt_x</p:attrName>
                                          <p:attrName>ppt_y</p:attrName>
                                        </p:attrNameLst>
                                      </p:cBhvr>
                                    </p:animMotion>
                                  </p:childTnLst>
                                </p:cTn>
                              </p:par>
                            </p:childTnLst>
                          </p:cTn>
                        </p:par>
                        <p:par>
                          <p:cTn id="7" fill="hold">
                            <p:stCondLst>
                              <p:cond delay="2000"/>
                            </p:stCondLst>
                            <p:childTnLst>
                              <p:par>
                                <p:cTn id="8" presetID="3" presetClass="entr" presetSubtype="10" fill="hold" grpId="0" nodeType="afterEffect">
                                  <p:stCondLst>
                                    <p:cond delay="0"/>
                                  </p:stCondLst>
                                  <p:childTnLst>
                                    <p:set>
                                      <p:cBhvr>
                                        <p:cTn id="9"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10" dur="500"/>
                                        <p:tgtEl>
                                          <p:spTgt spid="13315">
                                            <p:txEl>
                                              <p:pRg st="0" end="0"/>
                                            </p:txEl>
                                          </p:spTgt>
                                        </p:tgtEl>
                                      </p:cBhvr>
                                    </p:animEffect>
                                  </p:childTnLst>
                                </p:cTn>
                              </p:par>
                            </p:childTnLst>
                          </p:cTn>
                        </p:par>
                        <p:par>
                          <p:cTn id="11" fill="hold">
                            <p:stCondLst>
                              <p:cond delay="2500"/>
                            </p:stCondLst>
                            <p:childTnLst>
                              <p:par>
                                <p:cTn id="12" presetID="3" presetClass="entr" presetSubtype="10" fill="hold" grpId="0" nodeType="afterEffect">
                                  <p:stCondLst>
                                    <p:cond delay="0"/>
                                  </p:stCondLst>
                                  <p:childTnLst>
                                    <p:set>
                                      <p:cBhvr>
                                        <p:cTn id="13" dur="1" fill="hold">
                                          <p:stCondLst>
                                            <p:cond delay="0"/>
                                          </p:stCondLst>
                                        </p:cTn>
                                        <p:tgtEl>
                                          <p:spTgt spid="13316"/>
                                        </p:tgtEl>
                                        <p:attrNameLst>
                                          <p:attrName>style.visibility</p:attrName>
                                        </p:attrNameLst>
                                      </p:cBhvr>
                                      <p:to>
                                        <p:strVal val="visible"/>
                                      </p:to>
                                    </p:set>
                                    <p:animEffect transition="in" filter="blinds(horizontal)">
                                      <p:cBhvr>
                                        <p:cTn id="14" dur="500"/>
                                        <p:tgtEl>
                                          <p:spTgt spid="13316"/>
                                        </p:tgtEl>
                                      </p:cBhvr>
                                    </p:animEffect>
                                  </p:childTnLst>
                                </p:cTn>
                              </p:par>
                            </p:childTnLst>
                          </p:cTn>
                        </p:par>
                        <p:par>
                          <p:cTn id="15" fill="hold">
                            <p:stCondLst>
                              <p:cond delay="3000"/>
                            </p:stCondLst>
                            <p:childTnLst>
                              <p:par>
                                <p:cTn id="16" presetID="3" presetClass="entr" presetSubtype="10" fill="hold" grpId="0" nodeType="afterEffect">
                                  <p:stCondLst>
                                    <p:cond delay="0"/>
                                  </p:stCondLst>
                                  <p:childTnLst>
                                    <p:set>
                                      <p:cBhvr>
                                        <p:cTn id="17"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18" dur="500"/>
                                        <p:tgtEl>
                                          <p:spTgt spid="13315">
                                            <p:txEl>
                                              <p:pRg st="1" end="1"/>
                                            </p:txEl>
                                          </p:spTgt>
                                        </p:tgtEl>
                                      </p:cBhvr>
                                    </p:animEffect>
                                  </p:childTnLst>
                                </p:cTn>
                              </p:par>
                            </p:childTnLst>
                          </p:cTn>
                        </p:par>
                        <p:par>
                          <p:cTn id="19" fill="hold">
                            <p:stCondLst>
                              <p:cond delay="3500"/>
                            </p:stCondLst>
                            <p:childTnLst>
                              <p:par>
                                <p:cTn id="20" presetID="3" presetClass="entr" presetSubtype="10" fill="hold" grpId="0" nodeType="after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blinds(horizontal)">
                                      <p:cBhvr>
                                        <p:cTn id="22" dur="500"/>
                                        <p:tgtEl>
                                          <p:spTgt spid="13315">
                                            <p:txEl>
                                              <p:pRg st="3" end="3"/>
                                            </p:txEl>
                                          </p:spTgt>
                                        </p:tgtEl>
                                      </p:cBhvr>
                                    </p:animEffect>
                                  </p:childTnLst>
                                </p:cTn>
                              </p:par>
                            </p:childTnLst>
                          </p:cTn>
                        </p:par>
                        <p:par>
                          <p:cTn id="23" fill="hold">
                            <p:stCondLst>
                              <p:cond delay="4000"/>
                            </p:stCondLst>
                            <p:childTnLst>
                              <p:par>
                                <p:cTn id="24" presetID="3" presetClass="entr" presetSubtype="10" fill="hold" grpId="0" nodeType="afterEffect">
                                  <p:stCondLst>
                                    <p:cond delay="0"/>
                                  </p:stCondLst>
                                  <p:childTnLst>
                                    <p:set>
                                      <p:cBhvr>
                                        <p:cTn id="25" dur="1" fill="hold">
                                          <p:stCondLst>
                                            <p:cond delay="0"/>
                                          </p:stCondLst>
                                        </p:cTn>
                                        <p:tgtEl>
                                          <p:spTgt spid="13317"/>
                                        </p:tgtEl>
                                        <p:attrNameLst>
                                          <p:attrName>style.visibility</p:attrName>
                                        </p:attrNameLst>
                                      </p:cBhvr>
                                      <p:to>
                                        <p:strVal val="visible"/>
                                      </p:to>
                                    </p:set>
                                    <p:animEffect transition="in" filter="blinds(horizontal)">
                                      <p:cBhvr>
                                        <p:cTn id="26" dur="500"/>
                                        <p:tgtEl>
                                          <p:spTgt spid="13317"/>
                                        </p:tgtEl>
                                      </p:cBhvr>
                                    </p:animEffect>
                                  </p:childTnLst>
                                </p:cTn>
                              </p:par>
                            </p:childTnLst>
                          </p:cTn>
                        </p:par>
                        <p:par>
                          <p:cTn id="27" fill="hold">
                            <p:stCondLst>
                              <p:cond delay="4500"/>
                            </p:stCondLst>
                            <p:childTnLst>
                              <p:par>
                                <p:cTn id="28" presetID="3" presetClass="entr" presetSubtype="10" fill="hold" grpId="0" nodeType="afterEffect">
                                  <p:stCondLst>
                                    <p:cond delay="0"/>
                                  </p:stCondLst>
                                  <p:childTnLst>
                                    <p:set>
                                      <p:cBhvr>
                                        <p:cTn id="29" dur="1" fill="hold">
                                          <p:stCondLst>
                                            <p:cond delay="0"/>
                                          </p:stCondLst>
                                        </p:cTn>
                                        <p:tgtEl>
                                          <p:spTgt spid="13315">
                                            <p:txEl>
                                              <p:pRg st="4" end="4"/>
                                            </p:txEl>
                                          </p:spTgt>
                                        </p:tgtEl>
                                        <p:attrNameLst>
                                          <p:attrName>style.visibility</p:attrName>
                                        </p:attrNameLst>
                                      </p:cBhvr>
                                      <p:to>
                                        <p:strVal val="visible"/>
                                      </p:to>
                                    </p:set>
                                    <p:animEffect transition="in" filter="blinds(horizontal)">
                                      <p:cBhvr>
                                        <p:cTn id="30" dur="500"/>
                                        <p:tgtEl>
                                          <p:spTgt spid="13315">
                                            <p:txEl>
                                              <p:pRg st="4" end="4"/>
                                            </p:txEl>
                                          </p:spTgt>
                                        </p:tgtEl>
                                      </p:cBhvr>
                                    </p:animEffect>
                                  </p:childTnLst>
                                </p:cTn>
                              </p:par>
                            </p:childTnLst>
                          </p:cTn>
                        </p:par>
                        <p:par>
                          <p:cTn id="31" fill="hold">
                            <p:stCondLst>
                              <p:cond delay="5000"/>
                            </p:stCondLst>
                            <p:childTnLst>
                              <p:par>
                                <p:cTn id="32" presetID="4" presetClass="entr" presetSubtype="16" fill="hold" grpId="0" nodeType="afterEffect">
                                  <p:stCondLst>
                                    <p:cond delay="0"/>
                                  </p:stCondLst>
                                  <p:childTnLst>
                                    <p:set>
                                      <p:cBhvr>
                                        <p:cTn id="33" dur="1" fill="hold">
                                          <p:stCondLst>
                                            <p:cond delay="0"/>
                                          </p:stCondLst>
                                        </p:cTn>
                                        <p:tgtEl>
                                          <p:spTgt spid="13315">
                                            <p:txEl>
                                              <p:pRg st="6" end="6"/>
                                            </p:txEl>
                                          </p:spTgt>
                                        </p:tgtEl>
                                        <p:attrNameLst>
                                          <p:attrName>style.visibility</p:attrName>
                                        </p:attrNameLst>
                                      </p:cBhvr>
                                      <p:to>
                                        <p:strVal val="visible"/>
                                      </p:to>
                                    </p:set>
                                    <p:animEffect transition="in" filter="box(in)">
                                      <p:cBhvr>
                                        <p:cTn id="34" dur="500"/>
                                        <p:tgtEl>
                                          <p:spTgt spid="13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uiExpand="1" build="p"/>
      <p:bldP spid="13316" grpId="0" animBg="1"/>
      <p:bldP spid="133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s-ES" sz="3600"/>
              <a:t>Modelo de encuesta utilizado  en la investigación de mercado.</a:t>
            </a:r>
            <a:endParaRPr lang="en-US" sz="3600"/>
          </a:p>
        </p:txBody>
      </p:sp>
      <p:sp>
        <p:nvSpPr>
          <p:cNvPr id="18435" name="Rectangle 3"/>
          <p:cNvSpPr>
            <a:spLocks noGrp="1" noChangeArrowheads="1"/>
          </p:cNvSpPr>
          <p:nvPr>
            <p:ph type="body" idx="1"/>
          </p:nvPr>
        </p:nvSpPr>
        <p:spPr/>
        <p:txBody>
          <a:bodyPr/>
          <a:lstStyle/>
          <a:p>
            <a:pPr>
              <a:buClr>
                <a:schemeClr val="tx1"/>
              </a:buClr>
              <a:buSzPct val="90000"/>
              <a:buFont typeface="WP Japanese" pitchFamily="2" charset="2"/>
              <a:buChar char="8"/>
            </a:pPr>
            <a:r>
              <a:rPr lang="es-ES"/>
              <a:t>11 preguntas de opciones múltiples y 5 de elección.</a:t>
            </a:r>
            <a:r>
              <a:rPr lang="en-US"/>
              <a:t> </a:t>
            </a:r>
          </a:p>
          <a:p>
            <a:pPr>
              <a:buClr>
                <a:schemeClr val="tx1"/>
              </a:buClr>
              <a:buSzPct val="90000"/>
              <a:buFont typeface="WP Japanese" pitchFamily="2" charset="2"/>
              <a:buNone/>
            </a:pPr>
            <a:endParaRPr lang="en-US"/>
          </a:p>
          <a:p>
            <a:pPr>
              <a:buClr>
                <a:schemeClr val="tx1"/>
              </a:buClr>
              <a:buSzPct val="90000"/>
              <a:buFont typeface="WP Japanese" pitchFamily="2" charset="2"/>
              <a:buChar char="8"/>
            </a:pPr>
            <a:r>
              <a:rPr lang="en-US"/>
              <a:t>SECCIONES DE LA INVESTIGACION:</a:t>
            </a:r>
          </a:p>
          <a:p>
            <a:pPr>
              <a:buClr>
                <a:schemeClr val="tx1"/>
              </a:buClr>
              <a:buSzPct val="90000"/>
              <a:buFont typeface="WP Japanese" pitchFamily="2" charset="2"/>
              <a:buNone/>
            </a:pPr>
            <a:r>
              <a:rPr lang="en-US"/>
              <a:t>		</a:t>
            </a:r>
            <a:r>
              <a:rPr lang="es-EC"/>
              <a:t>Centros</a:t>
            </a:r>
            <a:r>
              <a:rPr lang="en-US"/>
              <a:t> de Servicios (11).</a:t>
            </a:r>
          </a:p>
          <a:p>
            <a:pPr>
              <a:buClr>
                <a:schemeClr val="tx1"/>
              </a:buClr>
              <a:buSzPct val="90000"/>
              <a:buFont typeface="WP Japanese" pitchFamily="2" charset="2"/>
              <a:buNone/>
            </a:pPr>
            <a:r>
              <a:rPr lang="en-US"/>
              <a:t>		Actividad Microempresarial(5).</a:t>
            </a:r>
          </a:p>
          <a:p>
            <a:pPr>
              <a:buClr>
                <a:schemeClr val="tx1"/>
              </a:buClr>
              <a:buSzPct val="90000"/>
              <a:buFont typeface="WP Japanese" pitchFamily="2" charset="2"/>
              <a:buNone/>
            </a:pPr>
            <a:r>
              <a:rPr lang="en-US"/>
              <a:t>	</a:t>
            </a:r>
          </a:p>
          <a:p>
            <a:pPr>
              <a:buClr>
                <a:schemeClr val="tx1"/>
              </a:buClr>
              <a:buSzPct val="90000"/>
              <a:buFont typeface="WP Japanese" pitchFamily="2" charset="2"/>
              <a:buNone/>
            </a:pPr>
            <a:endParaRPr lang="en-US"/>
          </a:p>
          <a:p>
            <a:endParaRPr lang="en-US"/>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6" presetClass="emph" presetSubtype="0" fill="hold" grpId="3" nodeType="afterEffect">
                                  <p:stCondLst>
                                    <p:cond delay="0"/>
                                  </p:stCondLst>
                                  <p:iterate type="lt">
                                    <p:tmPct val="10000"/>
                                  </p:iterate>
                                  <p:childTnLst>
                                    <p:animScale>
                                      <p:cBhvr>
                                        <p:cTn id="6" dur="250" autoRev="1" fill="hold">
                                          <p:stCondLst>
                                            <p:cond delay="0"/>
                                          </p:stCondLst>
                                        </p:cTn>
                                        <p:tgtEl>
                                          <p:spTgt spid="18434"/>
                                        </p:tgtEl>
                                      </p:cBhvr>
                                      <p:to x="80000" y="100000"/>
                                    </p:animScale>
                                    <p:anim by="(#ppt_w*0.10)" calcmode="lin" valueType="num">
                                      <p:cBhvr>
                                        <p:cTn id="7" dur="250" autoRev="1" fill="hold">
                                          <p:stCondLst>
                                            <p:cond delay="0"/>
                                          </p:stCondLst>
                                        </p:cTn>
                                        <p:tgtEl>
                                          <p:spTgt spid="18434"/>
                                        </p:tgtEl>
                                        <p:attrNameLst>
                                          <p:attrName>ppt_x</p:attrName>
                                        </p:attrNameLst>
                                      </p:cBhvr>
                                    </p:anim>
                                    <p:anim by="(-#ppt_w*0.10)" calcmode="lin" valueType="num">
                                      <p:cBhvr>
                                        <p:cTn id="8" dur="250" autoRev="1" fill="hold">
                                          <p:stCondLst>
                                            <p:cond delay="0"/>
                                          </p:stCondLst>
                                        </p:cTn>
                                        <p:tgtEl>
                                          <p:spTgt spid="18434"/>
                                        </p:tgtEl>
                                        <p:attrNameLst>
                                          <p:attrName>ppt_y</p:attrName>
                                        </p:attrNameLst>
                                      </p:cBhvr>
                                    </p:anim>
                                    <p:animRot by="-480000">
                                      <p:cBhvr>
                                        <p:cTn id="9" dur="250" autoRev="1" fill="hold">
                                          <p:stCondLst>
                                            <p:cond delay="0"/>
                                          </p:stCondLst>
                                        </p:cTn>
                                        <p:tgtEl>
                                          <p:spTgt spid="18434"/>
                                        </p:tgtEl>
                                        <p:attrNameLst>
                                          <p:attrName>r</p:attrName>
                                        </p:attrNameLst>
                                      </p:cBhvr>
                                    </p:animRot>
                                  </p:childTnLst>
                                </p:cTn>
                              </p:par>
                            </p:childTnLst>
                          </p:cTn>
                        </p:par>
                        <p:par>
                          <p:cTn id="10" fill="hold">
                            <p:stCondLst>
                              <p:cond delay="3050"/>
                            </p:stCondLst>
                            <p:childTnLst>
                              <p:par>
                                <p:cTn id="11" presetID="3" presetClass="entr" presetSubtype="10" fill="hold" grpId="1" nodeType="afterEffect">
                                  <p:stCondLst>
                                    <p:cond delay="0"/>
                                  </p:stCondLst>
                                  <p:iterate type="lt">
                                    <p:tmPct val="0"/>
                                  </p:iterate>
                                  <p:childTnLst>
                                    <p:set>
                                      <p:cBhvr>
                                        <p:cTn id="12" dur="1" fill="hold">
                                          <p:stCondLst>
                                            <p:cond delay="0"/>
                                          </p:stCondLst>
                                        </p:cTn>
                                        <p:tgtEl>
                                          <p:spTgt spid="18435">
                                            <p:txEl>
                                              <p:pRg st="0" end="0"/>
                                            </p:txEl>
                                          </p:spTgt>
                                        </p:tgtEl>
                                        <p:attrNameLst>
                                          <p:attrName>style.visibility</p:attrName>
                                        </p:attrNameLst>
                                      </p:cBhvr>
                                      <p:to>
                                        <p:strVal val="visible"/>
                                      </p:to>
                                    </p:set>
                                    <p:animEffect transition="in" filter="blinds(horizontal)">
                                      <p:cBhvr>
                                        <p:cTn id="13" dur="500"/>
                                        <p:tgtEl>
                                          <p:spTgt spid="18435">
                                            <p:txEl>
                                              <p:pRg st="0" end="0"/>
                                            </p:txEl>
                                          </p:spTgt>
                                        </p:tgtEl>
                                      </p:cBhvr>
                                    </p:animEffect>
                                  </p:childTnLst>
                                </p:cTn>
                              </p:par>
                            </p:childTnLst>
                          </p:cTn>
                        </p:par>
                        <p:par>
                          <p:cTn id="14" fill="hold">
                            <p:stCondLst>
                              <p:cond delay="3550"/>
                            </p:stCondLst>
                            <p:childTnLst>
                              <p:par>
                                <p:cTn id="15" presetID="3" presetClass="entr" presetSubtype="10" fill="hold" grpId="1" nodeType="afterEffect">
                                  <p:stCondLst>
                                    <p:cond delay="0"/>
                                  </p:stCondLst>
                                  <p:iterate type="lt">
                                    <p:tmPct val="0"/>
                                  </p:iterate>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blinds(horizontal)">
                                      <p:cBhvr>
                                        <p:cTn id="17" dur="500"/>
                                        <p:tgtEl>
                                          <p:spTgt spid="18435">
                                            <p:txEl>
                                              <p:pRg st="2" end="2"/>
                                            </p:txEl>
                                          </p:spTgt>
                                        </p:tgtEl>
                                      </p:cBhvr>
                                    </p:animEffect>
                                  </p:childTnLst>
                                </p:cTn>
                              </p:par>
                            </p:childTnLst>
                          </p:cTn>
                        </p:par>
                        <p:par>
                          <p:cTn id="18" fill="hold">
                            <p:stCondLst>
                              <p:cond delay="4050"/>
                            </p:stCondLst>
                            <p:childTnLst>
                              <p:par>
                                <p:cTn id="19" presetID="3" presetClass="entr" presetSubtype="10" fill="hold" grpId="1" nodeType="afterEffect">
                                  <p:stCondLst>
                                    <p:cond delay="0"/>
                                  </p:stCondLst>
                                  <p:iterate type="lt">
                                    <p:tmPct val="0"/>
                                  </p:iterate>
                                  <p:childTnLst>
                                    <p:set>
                                      <p:cBhvr>
                                        <p:cTn id="20" dur="1" fill="hold">
                                          <p:stCondLst>
                                            <p:cond delay="0"/>
                                          </p:stCondLst>
                                        </p:cTn>
                                        <p:tgtEl>
                                          <p:spTgt spid="18435">
                                            <p:txEl>
                                              <p:pRg st="3" end="3"/>
                                            </p:txEl>
                                          </p:spTgt>
                                        </p:tgtEl>
                                        <p:attrNameLst>
                                          <p:attrName>style.visibility</p:attrName>
                                        </p:attrNameLst>
                                      </p:cBhvr>
                                      <p:to>
                                        <p:strVal val="visible"/>
                                      </p:to>
                                    </p:set>
                                    <p:animEffect transition="in" filter="blinds(horizontal)">
                                      <p:cBhvr>
                                        <p:cTn id="21" dur="500"/>
                                        <p:tgtEl>
                                          <p:spTgt spid="18435">
                                            <p:txEl>
                                              <p:pRg st="3" end="3"/>
                                            </p:txEl>
                                          </p:spTgt>
                                        </p:tgtEl>
                                      </p:cBhvr>
                                    </p:animEffect>
                                  </p:childTnLst>
                                </p:cTn>
                              </p:par>
                            </p:childTnLst>
                          </p:cTn>
                        </p:par>
                        <p:par>
                          <p:cTn id="22" fill="hold">
                            <p:stCondLst>
                              <p:cond delay="4550"/>
                            </p:stCondLst>
                            <p:childTnLst>
                              <p:par>
                                <p:cTn id="23" presetID="3" presetClass="entr" presetSubtype="10" fill="hold" grpId="1" nodeType="afterEffect">
                                  <p:stCondLst>
                                    <p:cond delay="0"/>
                                  </p:stCondLst>
                                  <p:iterate type="lt">
                                    <p:tmPct val="0"/>
                                  </p:iterate>
                                  <p:childTnLst>
                                    <p:set>
                                      <p:cBhvr>
                                        <p:cTn id="24" dur="1" fill="hold">
                                          <p:stCondLst>
                                            <p:cond delay="0"/>
                                          </p:stCondLst>
                                        </p:cTn>
                                        <p:tgtEl>
                                          <p:spTgt spid="18435">
                                            <p:txEl>
                                              <p:pRg st="4" end="4"/>
                                            </p:txEl>
                                          </p:spTgt>
                                        </p:tgtEl>
                                        <p:attrNameLst>
                                          <p:attrName>style.visibility</p:attrName>
                                        </p:attrNameLst>
                                      </p:cBhvr>
                                      <p:to>
                                        <p:strVal val="visible"/>
                                      </p:to>
                                    </p:set>
                                    <p:animEffect transition="in" filter="blinds(horizontal)">
                                      <p:cBhvr>
                                        <p:cTn id="25" dur="500"/>
                                        <p:tgtEl>
                                          <p:spTgt spid="18435">
                                            <p:txEl>
                                              <p:pRg st="4" end="4"/>
                                            </p:txEl>
                                          </p:spTgt>
                                        </p:tgtEl>
                                      </p:cBhvr>
                                    </p:animEffect>
                                  </p:childTnLst>
                                </p:cTn>
                              </p:par>
                            </p:childTnLst>
                          </p:cTn>
                        </p:par>
                        <p:par>
                          <p:cTn id="26" fill="hold">
                            <p:stCondLst>
                              <p:cond delay="5050"/>
                            </p:stCondLst>
                            <p:childTnLst>
                              <p:par>
                                <p:cTn id="27" presetID="3" presetClass="entr" presetSubtype="10" fill="hold" grpId="1" nodeType="afterEffect">
                                  <p:stCondLst>
                                    <p:cond delay="0"/>
                                  </p:stCondLst>
                                  <p:iterate type="lt">
                                    <p:tmPct val="0"/>
                                  </p:iterate>
                                  <p:childTnLst>
                                    <p:set>
                                      <p:cBhvr>
                                        <p:cTn id="28" dur="1" fill="hold">
                                          <p:stCondLst>
                                            <p:cond delay="0"/>
                                          </p:stCondLst>
                                        </p:cTn>
                                        <p:tgtEl>
                                          <p:spTgt spid="18435">
                                            <p:txEl>
                                              <p:pRg st="5" end="5"/>
                                            </p:txEl>
                                          </p:spTgt>
                                        </p:tgtEl>
                                        <p:attrNameLst>
                                          <p:attrName>style.visibility</p:attrName>
                                        </p:attrNameLst>
                                      </p:cBhvr>
                                      <p:to>
                                        <p:strVal val="visible"/>
                                      </p:to>
                                    </p:set>
                                    <p:animEffect transition="in" filter="blinds(horizontal)">
                                      <p:cBhvr>
                                        <p:cTn id="29" dur="500"/>
                                        <p:tgtEl>
                                          <p:spTgt spid="18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3"/>
      <p:bldP spid="18435" grpId="1" uiExpand="1" build="p"/>
    </p:bld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1870</TotalTime>
  <Words>726</Words>
  <Application>Microsoft PowerPoint</Application>
  <PresentationFormat>Presentación en pantalla (4:3)</PresentationFormat>
  <Paragraphs>171</Paragraphs>
  <Slides>43</Slides>
  <Notes>31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43</vt:i4>
      </vt:variant>
    </vt:vector>
  </HeadingPairs>
  <TitlesOfParts>
    <vt:vector size="49" baseType="lpstr">
      <vt:lpstr>Arial</vt:lpstr>
      <vt:lpstr>Tahoma</vt:lpstr>
      <vt:lpstr>Times New Roman</vt:lpstr>
      <vt:lpstr>Wingdings</vt:lpstr>
      <vt:lpstr>WP Japanese</vt:lpstr>
      <vt:lpstr>Shimmer</vt:lpstr>
      <vt:lpstr>Diapositiva 1</vt:lpstr>
      <vt:lpstr>INTRODUCCION</vt:lpstr>
      <vt:lpstr>CENTROS DE SERVICIO</vt:lpstr>
      <vt:lpstr>CAPITULO    2</vt:lpstr>
      <vt:lpstr>INVESTIGACION DE MERCADO</vt:lpstr>
      <vt:lpstr>PRUEBA PILOTO</vt:lpstr>
      <vt:lpstr>RESULTADOS OBTENIDOS EN LA PRUEBA PILOTO.</vt:lpstr>
      <vt:lpstr>PRUEBA PILOTO</vt:lpstr>
      <vt:lpstr>Modelo de encuesta utilizado  en la investigación de mercado.</vt:lpstr>
      <vt:lpstr>Estratificación de la muestra.</vt:lpstr>
      <vt:lpstr>CAPITULO   3</vt:lpstr>
      <vt:lpstr>ANALISIS DE LAS PREGUNTAS  DE ELECCIÓN.</vt:lpstr>
      <vt:lpstr>ANALISIS DE LAS PREGUNTAS  DE ELECCIÓN.</vt:lpstr>
      <vt:lpstr>ANALISIS DE LAS PREGUNTAS  DE ELECCIÓN.</vt:lpstr>
      <vt:lpstr>ANALISIS DE LAS PREGUNTAS  DE ELECCIÓN.</vt:lpstr>
      <vt:lpstr>ANALISIS DE LAS PREGUNTAS  DE ELECCIÓN.</vt:lpstr>
      <vt:lpstr>Diapositiva 17</vt:lpstr>
      <vt:lpstr>ANALISIS DE LAS PREGUNTAS CON OPCIONES MULTIPLES. </vt:lpstr>
      <vt:lpstr>ANALISIS DE LAS PREGUNTAS CON OPCIONES MULTIPLES TIPO LIKERT.</vt:lpstr>
      <vt:lpstr>ANALISIS DE LAS PREGUNTAS CON OPCIONES MULTIPLES TIPO LIKERT.</vt:lpstr>
      <vt:lpstr>MEDIAS Y VARIANZAS MUESTRALES.</vt:lpstr>
      <vt:lpstr>ANALISIS DE LOS ESTRATOS MAS REPRESENTATIVOS DE LA MUESTRA.</vt:lpstr>
      <vt:lpstr>Diapositiva 23</vt:lpstr>
      <vt:lpstr>Diapositiva 24</vt:lpstr>
      <vt:lpstr> PROPUESTAS PARALELAS AL PROYECTO.</vt:lpstr>
      <vt:lpstr>   PROPUESTA # 1: Asignar parte de la calificación de los estudiantes de una asignatura, a los resultados obtenidos en la administración de un centro de servicios.</vt:lpstr>
      <vt:lpstr>Propuesta  # 1.</vt:lpstr>
      <vt:lpstr>Propuesta # 2: Asesorías  brindadas por los estudiantes para los centros de servicios.  </vt:lpstr>
      <vt:lpstr>Propuesta # 2.</vt:lpstr>
      <vt:lpstr>PLANTILLAS DE EVALUACION PROPUESTAS</vt:lpstr>
      <vt:lpstr>Bares, comedores y carretillas</vt:lpstr>
      <vt:lpstr> Copiadoras y  papelerías</vt:lpstr>
      <vt:lpstr>Plantilla para la calificación del administrador</vt:lpstr>
      <vt:lpstr>CAPITULO  5</vt:lpstr>
      <vt:lpstr>PAGINA WEB</vt:lpstr>
      <vt:lpstr>CONCLUSIONES &amp; RECOMENDACIONES</vt:lpstr>
      <vt:lpstr>Centros de Servicios Conclusiones</vt:lpstr>
      <vt:lpstr>Centros de Servicios Conclusiones</vt:lpstr>
      <vt:lpstr>Centros de Servicios Recomendaciones</vt:lpstr>
      <vt:lpstr>Centros de Servicios Recomendaciones</vt:lpstr>
      <vt:lpstr>Actividad Microempresarial Conclusiones</vt:lpstr>
      <vt:lpstr>Actividad Microempresarial Recomendaciones</vt:lpstr>
      <vt:lpstr>Actividad Microempresarial Recomendaciones</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Washington Brito</dc:creator>
  <cp:lastModifiedBy>Administrador</cp:lastModifiedBy>
  <cp:revision>102</cp:revision>
  <dcterms:created xsi:type="dcterms:W3CDTF">2003-08-22T05:43:23Z</dcterms:created>
  <dcterms:modified xsi:type="dcterms:W3CDTF">2009-12-14T18:10:07Z</dcterms:modified>
</cp:coreProperties>
</file>