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99"/>
    <a:srgbClr val="CCCC00"/>
    <a:srgbClr val="DDDDDD"/>
    <a:srgbClr val="FFCCFF"/>
    <a:srgbClr val="CCCCFF"/>
    <a:srgbClr val="FF99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B6D6F3-CE47-4EF9-B913-7436170C9D2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C739D-6E02-4118-9CFA-F9D41FD84A5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B93C-4BC3-407F-8498-064275135E5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B172-8A35-4E43-AEC6-3A83CA44392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4C862-D5BA-4E23-8AD7-66B1D397894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EE0D1-5458-40B0-8CFA-A66EBFD619C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A8A08-8764-40D9-9D2C-9BFEAA695F6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9E89-BFD9-40C6-8872-DCE5085317E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0DCE5-022A-4AE8-ACE7-AE439F501C6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BFC91-CA83-40A2-97D8-F4065AEBB8B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6E545-96B6-4AFF-983A-3758C956226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D8AAC-A293-4AE3-B4E5-077F9E3F3B9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600858-6696-4FF3-B941-36634C39054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2195513" y="1125538"/>
            <a:ext cx="4967287" cy="4946650"/>
            <a:chOff x="2280" y="1852"/>
            <a:chExt cx="483" cy="486"/>
          </a:xfrm>
        </p:grpSpPr>
        <p:sp>
          <p:nvSpPr>
            <p:cNvPr id="2053" name="AutoShape 5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055" name="Picture 7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0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650" y="981075"/>
            <a:ext cx="770413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rgbClr val="003300"/>
                </a:solidFill>
              </a:rPr>
              <a:t>Las</a:t>
            </a:r>
            <a:r>
              <a:rPr lang="es-ES_tradnl"/>
              <a:t> </a:t>
            </a:r>
            <a:r>
              <a:rPr lang="es-ES_tradnl" sz="3200" b="1">
                <a:solidFill>
                  <a:srgbClr val="003300"/>
                </a:solidFill>
              </a:rPr>
              <a:t>normas sectoriales de los tubos plásticos de P.V.C son:</a:t>
            </a:r>
          </a:p>
          <a:p>
            <a:pPr algn="just">
              <a:spcBef>
                <a:spcPct val="50000"/>
              </a:spcBef>
            </a:pPr>
            <a:endParaRPr lang="es-ES_tradnl" sz="3200" b="1">
              <a:solidFill>
                <a:srgbClr val="0033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63713" y="2924175"/>
            <a:ext cx="6335712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Normas INEN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Normas Ambientales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</a:t>
            </a:r>
          </a:p>
        </p:txBody>
      </p:sp>
      <p:grpSp>
        <p:nvGrpSpPr>
          <p:cNvPr id="12295" name="Group 7"/>
          <p:cNvGrpSpPr>
            <a:grpSpLocks noChangeAspect="1"/>
          </p:cNvGrpSpPr>
          <p:nvPr/>
        </p:nvGrpSpPr>
        <p:grpSpPr bwMode="auto">
          <a:xfrm>
            <a:off x="971550" y="4508500"/>
            <a:ext cx="503238" cy="501650"/>
            <a:chOff x="2280" y="1852"/>
            <a:chExt cx="483" cy="486"/>
          </a:xfrm>
        </p:grpSpPr>
        <p:sp>
          <p:nvSpPr>
            <p:cNvPr id="12296" name="AutoShape 8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2298" name="Picture 10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229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2300" name="Group 12"/>
          <p:cNvGrpSpPr>
            <a:grpSpLocks noChangeAspect="1"/>
          </p:cNvGrpSpPr>
          <p:nvPr/>
        </p:nvGrpSpPr>
        <p:grpSpPr bwMode="auto">
          <a:xfrm>
            <a:off x="971550" y="2781300"/>
            <a:ext cx="503238" cy="501650"/>
            <a:chOff x="2280" y="1852"/>
            <a:chExt cx="483" cy="486"/>
          </a:xfrm>
        </p:grpSpPr>
        <p:sp>
          <p:nvSpPr>
            <p:cNvPr id="12301" name="AutoShape 13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2303" name="Picture 15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230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1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1916113"/>
            <a:ext cx="70580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PLASTITUBOS elaborará tres clases de tubos plásticos de P.V.C de diferentes medidas: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52638" y="3806825"/>
            <a:ext cx="6335712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Tubería Blanca</a:t>
            </a:r>
          </a:p>
          <a:p>
            <a:pPr marL="342900" indent="-342900" algn="just">
              <a:spcBef>
                <a:spcPct val="50000"/>
              </a:spcBef>
            </a:pP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Tubería Gris</a:t>
            </a:r>
          </a:p>
          <a:p>
            <a:pPr marL="342900" indent="-342900" algn="just">
              <a:spcBef>
                <a:spcPct val="50000"/>
              </a:spcBef>
            </a:pP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13319" name="Group 7"/>
          <p:cNvGrpSpPr>
            <a:grpSpLocks noChangeAspect="1"/>
          </p:cNvGrpSpPr>
          <p:nvPr/>
        </p:nvGrpSpPr>
        <p:grpSpPr bwMode="auto">
          <a:xfrm>
            <a:off x="1331913" y="3863975"/>
            <a:ext cx="503237" cy="501650"/>
            <a:chOff x="2280" y="1852"/>
            <a:chExt cx="483" cy="486"/>
          </a:xfrm>
        </p:grpSpPr>
        <p:sp>
          <p:nvSpPr>
            <p:cNvPr id="13320" name="AutoShape 8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3322" name="Picture 10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332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3329" name="Group 17"/>
          <p:cNvGrpSpPr>
            <a:grpSpLocks noChangeAspect="1"/>
          </p:cNvGrpSpPr>
          <p:nvPr/>
        </p:nvGrpSpPr>
        <p:grpSpPr bwMode="auto">
          <a:xfrm>
            <a:off x="1331913" y="5087938"/>
            <a:ext cx="503237" cy="501650"/>
            <a:chOff x="2280" y="1852"/>
            <a:chExt cx="483" cy="486"/>
          </a:xfrm>
        </p:grpSpPr>
        <p:sp>
          <p:nvSpPr>
            <p:cNvPr id="13330" name="AutoShape 18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3332" name="Picture 20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3333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sp>
        <p:nvSpPr>
          <p:cNvPr id="13334" name="WordArt 22"/>
          <p:cNvSpPr>
            <a:spLocks noChangeArrowheads="1" noChangeShapeType="1" noTextEdit="1"/>
          </p:cNvSpPr>
          <p:nvPr/>
        </p:nvSpPr>
        <p:spPr bwMode="auto">
          <a:xfrm>
            <a:off x="2124075" y="981075"/>
            <a:ext cx="5113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>
                        <a:alpha val="89999"/>
                      </a:srgbClr>
                    </a:gs>
                    <a:gs pos="100000">
                      <a:srgbClr val="800080"/>
                    </a:gs>
                  </a:gsLst>
                  <a:lin ang="2700000" scaled="1"/>
                </a:gradFill>
                <a:latin typeface="Arial Narrow"/>
              </a:rPr>
              <a:t>PRODUCCIÓN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28627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19250" y="2205038"/>
            <a:ext cx="633571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  <a:endParaRPr lang="es-ES" sz="24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  <a:r>
              <a:rPr lang="es-ES" sz="3200" b="1">
                <a:solidFill>
                  <a:schemeClr val="accent2"/>
                </a:solidFill>
              </a:rPr>
              <a:t>Tubería</a:t>
            </a:r>
            <a:r>
              <a:rPr lang="es-ES" sz="3200" b="1">
                <a:solidFill>
                  <a:srgbClr val="003300"/>
                </a:solidFill>
              </a:rPr>
              <a:t> </a:t>
            </a:r>
            <a:r>
              <a:rPr lang="es-ES" sz="3200" b="1">
                <a:solidFill>
                  <a:schemeClr val="accent2"/>
                </a:solidFill>
              </a:rPr>
              <a:t>Roscable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14341" name="Group 5"/>
          <p:cNvGrpSpPr>
            <a:grpSpLocks noChangeAspect="1"/>
          </p:cNvGrpSpPr>
          <p:nvPr/>
        </p:nvGrpSpPr>
        <p:grpSpPr bwMode="auto">
          <a:xfrm>
            <a:off x="1042988" y="3068638"/>
            <a:ext cx="503237" cy="501650"/>
            <a:chOff x="2280" y="1852"/>
            <a:chExt cx="483" cy="486"/>
          </a:xfrm>
        </p:grpSpPr>
        <p:sp>
          <p:nvSpPr>
            <p:cNvPr id="14342" name="AutoShape 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4344" name="Picture 8" descr="images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434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5940425" y="0"/>
          <a:ext cx="3203575" cy="6858000"/>
        </p:xfrm>
        <a:graphic>
          <a:graphicData uri="http://schemas.openxmlformats.org/presentationml/2006/ole">
            <p:oleObj spid="_x0000_s14347" name="Fotografía de Photo Editor" r:id="rId4" imgW="952633" imgH="1028844" progId="MSPhotoEd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9412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214438"/>
            <a:ext cx="9144000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651" name="Group 291"/>
          <p:cNvGraphicFramePr>
            <a:graphicFrameLocks noGrp="1"/>
          </p:cNvGraphicFramePr>
          <p:nvPr/>
        </p:nvGraphicFramePr>
        <p:xfrm>
          <a:off x="2411413" y="1557338"/>
          <a:ext cx="4572000" cy="4911414"/>
        </p:xfrm>
        <a:graphic>
          <a:graphicData uri="http://schemas.openxmlformats.org/drawingml/2006/table">
            <a:tbl>
              <a:tblPr/>
              <a:tblGrid>
                <a:gridCol w="1331912"/>
                <a:gridCol w="1858963"/>
                <a:gridCol w="1381125"/>
              </a:tblGrid>
              <a:tr h="4032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TUBERÍA BLANCA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Medidas 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pulgadas)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Características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Peso 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gramos) *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3/8’’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Liviano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Pesado Especial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3/4’’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3/4’’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 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4’’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2350 gr.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5642" name="Text Box 282"/>
          <p:cNvSpPr txBox="1">
            <a:spLocks noChangeArrowheads="1"/>
          </p:cNvSpPr>
          <p:nvPr/>
        </p:nvSpPr>
        <p:spPr bwMode="auto">
          <a:xfrm>
            <a:off x="684213" y="692150"/>
            <a:ext cx="8064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000" b="1">
                <a:solidFill>
                  <a:schemeClr val="accent2"/>
                </a:solidFill>
              </a:rPr>
              <a:t>Las medidas de la tubería blanca de P.V.C.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38039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79500" y="908050"/>
            <a:ext cx="8064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000" b="1">
                <a:solidFill>
                  <a:schemeClr val="accent2"/>
                </a:solidFill>
              </a:rPr>
              <a:t>Las medidas de la tubería gris de P.V.C.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936750"/>
            <a:ext cx="9144000" cy="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6576" name="Group 192"/>
          <p:cNvGraphicFramePr>
            <a:graphicFrameLocks noGrp="1"/>
          </p:cNvGraphicFramePr>
          <p:nvPr/>
        </p:nvGraphicFramePr>
        <p:xfrm>
          <a:off x="2484438" y="1773238"/>
          <a:ext cx="4608512" cy="4632960"/>
        </p:xfrm>
        <a:graphic>
          <a:graphicData uri="http://schemas.openxmlformats.org/drawingml/2006/table">
            <a:tbl>
              <a:tblPr/>
              <a:tblGrid>
                <a:gridCol w="1343025"/>
                <a:gridCol w="1873250"/>
                <a:gridCol w="1392237"/>
              </a:tblGrid>
              <a:tr h="3778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TUBERÍA GRIS</a:t>
                      </a:r>
                      <a:endParaRPr kumimoji="0" lang="es-E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Medidas 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pulgadas)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Características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Peso 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gramos) *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Liviano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3/4’’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Liviano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Liviano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 ¼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Estándar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4800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4117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79500" y="1052513"/>
            <a:ext cx="8064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000" b="1">
                <a:solidFill>
                  <a:schemeClr val="accent2"/>
                </a:solidFill>
              </a:rPr>
              <a:t>Las medidas de la tubería gris de P.V.C.</a:t>
            </a:r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/>
        </p:nvGraphicFramePr>
        <p:xfrm>
          <a:off x="2411413" y="2133600"/>
          <a:ext cx="4537075" cy="3887788"/>
        </p:xfrm>
        <a:graphic>
          <a:graphicData uri="http://schemas.openxmlformats.org/drawingml/2006/table">
            <a:tbl>
              <a:tblPr/>
              <a:tblGrid>
                <a:gridCol w="1322387"/>
                <a:gridCol w="1844675"/>
                <a:gridCol w="1370013"/>
              </a:tblGrid>
              <a:tr h="685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TUBERÍA ROSCABLE</a:t>
                      </a:r>
                      <a:endParaRPr kumimoji="0" lang="es-E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Medidas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pulgadas)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Características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Peso 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(en gramos) *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1/2’’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Roscable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3/4’’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Roscable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2200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1’’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Roscable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3250 gr.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3490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908050"/>
            <a:ext cx="7775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El proceso de producción de los tubos plásticos de P.V.C. es: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35150" y="2420938"/>
            <a:ext cx="6335713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Recepción y almacenamiento de materia prima</a:t>
            </a:r>
          </a:p>
          <a:p>
            <a:pPr marL="342900" indent="-342900" algn="just">
              <a:spcBef>
                <a:spcPct val="50000"/>
              </a:spcBef>
            </a:pPr>
            <a:endParaRPr lang="es-ES" sz="20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Inspección de la materia prima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18439" name="Group 7"/>
          <p:cNvGrpSpPr>
            <a:grpSpLocks noChangeAspect="1"/>
          </p:cNvGrpSpPr>
          <p:nvPr/>
        </p:nvGrpSpPr>
        <p:grpSpPr bwMode="auto">
          <a:xfrm>
            <a:off x="1331913" y="4149725"/>
            <a:ext cx="503237" cy="501650"/>
            <a:chOff x="2280" y="1852"/>
            <a:chExt cx="483" cy="486"/>
          </a:xfrm>
        </p:grpSpPr>
        <p:sp>
          <p:nvSpPr>
            <p:cNvPr id="18440" name="AutoShape 8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8442" name="Picture 10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844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8444" name="Group 12"/>
          <p:cNvGrpSpPr>
            <a:grpSpLocks noChangeAspect="1"/>
          </p:cNvGrpSpPr>
          <p:nvPr/>
        </p:nvGrpSpPr>
        <p:grpSpPr bwMode="auto">
          <a:xfrm>
            <a:off x="1331913" y="2565400"/>
            <a:ext cx="503237" cy="501650"/>
            <a:chOff x="2280" y="1852"/>
            <a:chExt cx="483" cy="486"/>
          </a:xfrm>
        </p:grpSpPr>
        <p:sp>
          <p:nvSpPr>
            <p:cNvPr id="18445" name="AutoShape 13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8447" name="Picture 15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844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34902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35150" y="852488"/>
            <a:ext cx="633571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Transporte de la materia prima a la máquina extrusora</a:t>
            </a:r>
          </a:p>
          <a:p>
            <a:pPr marL="342900" indent="-342900" algn="just">
              <a:spcBef>
                <a:spcPct val="50000"/>
              </a:spcBef>
            </a:pPr>
            <a:endParaRPr lang="es-ES" sz="1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Extrusión</a:t>
            </a:r>
          </a:p>
          <a:p>
            <a:pPr marL="342900" indent="-342900" algn="just">
              <a:spcBef>
                <a:spcPct val="50000"/>
              </a:spcBef>
            </a:pPr>
            <a:endParaRPr lang="es-ES" sz="1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Enfriado y formado</a:t>
            </a:r>
          </a:p>
          <a:p>
            <a:pPr marL="342900" indent="-342900" algn="just">
              <a:spcBef>
                <a:spcPct val="50000"/>
              </a:spcBef>
            </a:pPr>
            <a:endParaRPr lang="es-ES" sz="20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Transporte al área de corte</a:t>
            </a:r>
          </a:p>
          <a:p>
            <a:pPr marL="342900" indent="-342900" algn="just">
              <a:spcBef>
                <a:spcPct val="50000"/>
              </a:spcBef>
            </a:pP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19461" name="Group 5"/>
          <p:cNvGrpSpPr>
            <a:grpSpLocks noChangeAspect="1"/>
          </p:cNvGrpSpPr>
          <p:nvPr/>
        </p:nvGrpSpPr>
        <p:grpSpPr bwMode="auto">
          <a:xfrm>
            <a:off x="1331913" y="3573463"/>
            <a:ext cx="503237" cy="501650"/>
            <a:chOff x="2280" y="1852"/>
            <a:chExt cx="483" cy="486"/>
          </a:xfrm>
        </p:grpSpPr>
        <p:sp>
          <p:nvSpPr>
            <p:cNvPr id="19462" name="AutoShape 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9464" name="Picture 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946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9466" name="Group 10"/>
          <p:cNvGrpSpPr>
            <a:grpSpLocks noChangeAspect="1"/>
          </p:cNvGrpSpPr>
          <p:nvPr/>
        </p:nvGrpSpPr>
        <p:grpSpPr bwMode="auto">
          <a:xfrm>
            <a:off x="1331913" y="4797425"/>
            <a:ext cx="503237" cy="501650"/>
            <a:chOff x="2280" y="1852"/>
            <a:chExt cx="483" cy="486"/>
          </a:xfrm>
        </p:grpSpPr>
        <p:sp>
          <p:nvSpPr>
            <p:cNvPr id="19467" name="AutoShape 1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9469" name="Picture 1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947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9471" name="Group 15"/>
          <p:cNvGrpSpPr>
            <a:grpSpLocks noChangeAspect="1"/>
          </p:cNvGrpSpPr>
          <p:nvPr/>
        </p:nvGrpSpPr>
        <p:grpSpPr bwMode="auto">
          <a:xfrm>
            <a:off x="1258888" y="2420938"/>
            <a:ext cx="503237" cy="501650"/>
            <a:chOff x="2280" y="1852"/>
            <a:chExt cx="483" cy="486"/>
          </a:xfrm>
        </p:grpSpPr>
        <p:sp>
          <p:nvSpPr>
            <p:cNvPr id="19472" name="AutoShape 1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9474" name="Picture 1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947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9476" name="Group 20"/>
          <p:cNvGrpSpPr>
            <a:grpSpLocks noChangeAspect="1"/>
          </p:cNvGrpSpPr>
          <p:nvPr/>
        </p:nvGrpSpPr>
        <p:grpSpPr bwMode="auto">
          <a:xfrm>
            <a:off x="1258888" y="1052513"/>
            <a:ext cx="503237" cy="501650"/>
            <a:chOff x="2280" y="1852"/>
            <a:chExt cx="483" cy="486"/>
          </a:xfrm>
        </p:grpSpPr>
        <p:sp>
          <p:nvSpPr>
            <p:cNvPr id="19477" name="AutoShape 2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9478" name="AutoShape 2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9479" name="Picture 2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948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CCCCFF">
                <a:gamma/>
                <a:tint val="2549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35150" y="852488"/>
            <a:ext cx="633571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Corte</a:t>
            </a:r>
          </a:p>
          <a:p>
            <a:pPr marL="342900" indent="-342900" algn="just">
              <a:spcBef>
                <a:spcPct val="50000"/>
              </a:spcBef>
            </a:pPr>
            <a:endParaRPr lang="es-ES" sz="1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Inspección del producto terminado</a:t>
            </a:r>
          </a:p>
          <a:p>
            <a:pPr marL="342900" indent="-342900" algn="just">
              <a:spcBef>
                <a:spcPct val="50000"/>
              </a:spcBef>
            </a:pPr>
            <a:endParaRPr lang="es-ES" sz="1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Transporte al almacén del producto terminado</a:t>
            </a:r>
          </a:p>
          <a:p>
            <a:pPr marL="342900" indent="-342900" algn="just">
              <a:spcBef>
                <a:spcPct val="50000"/>
              </a:spcBef>
            </a:pPr>
            <a:endParaRPr lang="es-ES" sz="20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Almacenamiento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20485" name="Group 5"/>
          <p:cNvGrpSpPr>
            <a:grpSpLocks noChangeAspect="1"/>
          </p:cNvGrpSpPr>
          <p:nvPr/>
        </p:nvGrpSpPr>
        <p:grpSpPr bwMode="auto">
          <a:xfrm>
            <a:off x="1258888" y="1052513"/>
            <a:ext cx="503237" cy="501650"/>
            <a:chOff x="2280" y="1852"/>
            <a:chExt cx="483" cy="486"/>
          </a:xfrm>
        </p:grpSpPr>
        <p:sp>
          <p:nvSpPr>
            <p:cNvPr id="20486" name="AutoShape 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0488" name="Picture 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048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20490" name="Group 10"/>
          <p:cNvGrpSpPr>
            <a:grpSpLocks noChangeAspect="1"/>
          </p:cNvGrpSpPr>
          <p:nvPr/>
        </p:nvGrpSpPr>
        <p:grpSpPr bwMode="auto">
          <a:xfrm>
            <a:off x="1258888" y="2133600"/>
            <a:ext cx="503237" cy="501650"/>
            <a:chOff x="2280" y="1852"/>
            <a:chExt cx="483" cy="486"/>
          </a:xfrm>
        </p:grpSpPr>
        <p:sp>
          <p:nvSpPr>
            <p:cNvPr id="20491" name="AutoShape 1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0493" name="Picture 1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049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20495" name="Group 15"/>
          <p:cNvGrpSpPr>
            <a:grpSpLocks noChangeAspect="1"/>
          </p:cNvGrpSpPr>
          <p:nvPr/>
        </p:nvGrpSpPr>
        <p:grpSpPr bwMode="auto">
          <a:xfrm>
            <a:off x="1258888" y="3573463"/>
            <a:ext cx="503237" cy="501650"/>
            <a:chOff x="2280" y="1852"/>
            <a:chExt cx="483" cy="486"/>
          </a:xfrm>
        </p:grpSpPr>
        <p:sp>
          <p:nvSpPr>
            <p:cNvPr id="20496" name="AutoShape 1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0498" name="Picture 1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0499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20500" name="Group 20"/>
          <p:cNvGrpSpPr>
            <a:grpSpLocks noChangeAspect="1"/>
          </p:cNvGrpSpPr>
          <p:nvPr/>
        </p:nvGrpSpPr>
        <p:grpSpPr bwMode="auto">
          <a:xfrm>
            <a:off x="1258888" y="4941888"/>
            <a:ext cx="503237" cy="501650"/>
            <a:chOff x="2280" y="1852"/>
            <a:chExt cx="483" cy="486"/>
          </a:xfrm>
        </p:grpSpPr>
        <p:sp>
          <p:nvSpPr>
            <p:cNvPr id="20501" name="AutoShape 2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0503" name="Picture 2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050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1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692275" y="1052513"/>
            <a:ext cx="6192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alpha val="89999"/>
                      </a:schemeClr>
                    </a:gs>
                    <a:gs pos="100000">
                      <a:srgbClr val="FFCCFF"/>
                    </a:gs>
                  </a:gsLst>
                  <a:lin ang="2700000" scaled="1"/>
                </a:gradFill>
                <a:latin typeface="Arial Narrow"/>
              </a:rPr>
              <a:t>ASPECTOS CONTABLES Y TRIBUTARIOS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87450" y="1989138"/>
            <a:ext cx="7272338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Las</a:t>
            </a:r>
            <a:r>
              <a:rPr lang="es-ES_tradnl"/>
              <a:t> </a:t>
            </a:r>
            <a:r>
              <a:rPr lang="es-ES_tradnl" sz="3200" b="1">
                <a:solidFill>
                  <a:schemeClr val="accent2"/>
                </a:solidFill>
              </a:rPr>
              <a:t>principales cuentas contables que involucran al ámbito tributario y que difieren de acuerdo al tipo de contribuyente que sea la empresa son: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835150" y="5103813"/>
            <a:ext cx="6335713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Impuesto Crédito Tributario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21513" name="Group 9"/>
          <p:cNvGrpSpPr>
            <a:grpSpLocks noChangeAspect="1"/>
          </p:cNvGrpSpPr>
          <p:nvPr/>
        </p:nvGrpSpPr>
        <p:grpSpPr bwMode="auto">
          <a:xfrm>
            <a:off x="1331913" y="5013325"/>
            <a:ext cx="503237" cy="501650"/>
            <a:chOff x="2280" y="1852"/>
            <a:chExt cx="483" cy="486"/>
          </a:xfrm>
        </p:grpSpPr>
        <p:sp>
          <p:nvSpPr>
            <p:cNvPr id="21514" name="AutoShape 10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1516" name="Picture 12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151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82" name="Fotografía de Photo Editor" r:id="rId3" imgW="2905531" imgH="914286" progId="MSPhotoEd.3">
              <p:embed/>
            </p:oleObj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80645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 b="1">
                <a:solidFill>
                  <a:schemeClr val="accent2"/>
                </a:solidFill>
              </a:rPr>
              <a:t>Es una empresa dedicada a la producción y comercialización de tubos plásticos de P.V.C.</a:t>
            </a:r>
          </a:p>
          <a:p>
            <a:pPr algn="just">
              <a:spcBef>
                <a:spcPct val="50000"/>
              </a:spcBef>
            </a:pPr>
            <a:endParaRPr lang="es-ES_tradnl" sz="2800" b="1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s-ES_tradnl" sz="2800" b="1">
                <a:solidFill>
                  <a:schemeClr val="accent2"/>
                </a:solidFill>
              </a:rPr>
              <a:t>La tubería sanitaria de P.V.C. tuvo sus inicios en el año 1965 en México, obteniendo con su uso magníficos resultados en instalaciones de edificios residenciales, hospitales, etc.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700338" y="1052513"/>
            <a:ext cx="42481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00000">
                      <a:srgbClr val="36BCCE"/>
                    </a:gs>
                  </a:gsLst>
                  <a:lin ang="2700000" scaled="1"/>
                </a:gradFill>
                <a:latin typeface="Arial Narrow"/>
              </a:rPr>
              <a:t>PLASTITUBOS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1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92275" y="1844675"/>
            <a:ext cx="633571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Retenciones por pagar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Impuestos por pagar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22533" name="Group 5"/>
          <p:cNvGrpSpPr>
            <a:grpSpLocks noChangeAspect="1"/>
          </p:cNvGrpSpPr>
          <p:nvPr/>
        </p:nvGrpSpPr>
        <p:grpSpPr bwMode="auto">
          <a:xfrm>
            <a:off x="1331913" y="3357563"/>
            <a:ext cx="503237" cy="501650"/>
            <a:chOff x="2280" y="1852"/>
            <a:chExt cx="483" cy="486"/>
          </a:xfrm>
        </p:grpSpPr>
        <p:sp>
          <p:nvSpPr>
            <p:cNvPr id="22534" name="AutoShape 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2536" name="Picture 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253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22538" name="Group 10"/>
          <p:cNvGrpSpPr>
            <a:grpSpLocks noChangeAspect="1"/>
          </p:cNvGrpSpPr>
          <p:nvPr/>
        </p:nvGrpSpPr>
        <p:grpSpPr bwMode="auto">
          <a:xfrm>
            <a:off x="1258888" y="1916113"/>
            <a:ext cx="503237" cy="501650"/>
            <a:chOff x="2280" y="1852"/>
            <a:chExt cx="483" cy="486"/>
          </a:xfrm>
        </p:grpSpPr>
        <p:sp>
          <p:nvSpPr>
            <p:cNvPr id="22539" name="AutoShape 1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0" name="AutoShape 1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2541" name="Picture 1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254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2549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0113" y="1052513"/>
            <a:ext cx="75596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Existe</a:t>
            </a:r>
            <a:r>
              <a:rPr lang="es-ES_tradnl"/>
              <a:t> </a:t>
            </a:r>
            <a:r>
              <a:rPr lang="es-ES_tradnl" sz="3200" b="1">
                <a:solidFill>
                  <a:schemeClr val="accent2"/>
                </a:solidFill>
              </a:rPr>
              <a:t>una cuenta que aunque no difiere de acuerdo al tipo de contribuyente si se ve afectada de manera tributaria por las políticas que adopte la empresa esta cuenta es: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92275" y="4005263"/>
            <a:ext cx="62642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Aportes para futuras capitalizaciones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grpSp>
        <p:nvGrpSpPr>
          <p:cNvPr id="23558" name="Group 6"/>
          <p:cNvGrpSpPr>
            <a:grpSpLocks noChangeAspect="1"/>
          </p:cNvGrpSpPr>
          <p:nvPr/>
        </p:nvGrpSpPr>
        <p:grpSpPr bwMode="auto">
          <a:xfrm>
            <a:off x="1331913" y="4076700"/>
            <a:ext cx="503237" cy="501650"/>
            <a:chOff x="2280" y="1852"/>
            <a:chExt cx="483" cy="486"/>
          </a:xfrm>
        </p:grpSpPr>
        <p:sp>
          <p:nvSpPr>
            <p:cNvPr id="23559" name="AutoShape 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23561" name="Picture 9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2356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12549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3068638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71550" y="1844675"/>
            <a:ext cx="7561263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Los contribuyentes especiales pueden retener el I.V.A. en los siguientes porcentajes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/>
          <a:srcRect b="13483"/>
          <a:stretch>
            <a:fillRect/>
          </a:stretch>
        </p:blipFill>
        <p:spPr bwMode="auto">
          <a:xfrm>
            <a:off x="862013" y="3429000"/>
            <a:ext cx="759777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1921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7848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Los contribuyentes especiales deberán presentar a la Administración Tributaria los anexos transaccionales que respalden las operaciones comerciales que realizan de manera mensual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   </a:t>
            </a:r>
            <a:endParaRPr lang="es-ES" sz="2400" b="1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692275" y="1052513"/>
            <a:ext cx="61928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C" sz="32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alpha val="89999"/>
                      </a:schemeClr>
                    </a:gs>
                    <a:gs pos="100000">
                      <a:srgbClr val="FFCCFF"/>
                    </a:gs>
                  </a:gsLst>
                  <a:lin ang="2700000" scaled="1"/>
                </a:gradFill>
                <a:latin typeface="Arial Narrow"/>
              </a:rPr>
              <a:t>DIFERENCIAS ENTRE C.E. Y P.N.O.C.</a:t>
            </a:r>
            <a:endParaRPr lang="es-ES" sz="32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100000">
                    <a:srgbClr val="FFCCFF"/>
                  </a:gs>
                </a:gsLst>
                <a:lin ang="2700000" scaled="1"/>
              </a:gradFill>
              <a:latin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DDDDDD">
                <a:gamma/>
                <a:tint val="1921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073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En lo que respecta a los impuestos que son comunes para ambos tipos de contribuyente tenemos:</a:t>
            </a:r>
            <a:endParaRPr lang="es-ES_tradnl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/>
          <a:srcRect b="1311"/>
          <a:stretch>
            <a:fillRect/>
          </a:stretch>
        </p:blipFill>
        <p:spPr bwMode="auto">
          <a:xfrm>
            <a:off x="395288" y="2781300"/>
            <a:ext cx="8286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CBDF2"/>
            </a:gs>
            <a:gs pos="100000">
              <a:schemeClr val="accent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_tradnl"/>
              <a:t>   </a:t>
            </a:r>
            <a:endParaRPr lang="es-ES_tradnl" b="1">
              <a:solidFill>
                <a:schemeClr val="accent2"/>
              </a:solidFill>
            </a:endParaRPr>
          </a:p>
          <a:p>
            <a:pPr algn="just">
              <a:buFontTx/>
              <a:buNone/>
            </a:pPr>
            <a:endParaRPr lang="es-ES_tradnl" b="1">
              <a:solidFill>
                <a:schemeClr val="accent2"/>
              </a:solidFill>
            </a:endParaRPr>
          </a:p>
          <a:p>
            <a:pPr algn="just">
              <a:buFontTx/>
              <a:buNone/>
            </a:pPr>
            <a:endParaRPr lang="es-ES_tradnl" b="1">
              <a:solidFill>
                <a:schemeClr val="accent2"/>
              </a:solidFill>
            </a:endParaRPr>
          </a:p>
          <a:p>
            <a:pPr algn="just">
              <a:buFontTx/>
              <a:buNone/>
            </a:pPr>
            <a:endParaRPr lang="es-ES_tradnl"/>
          </a:p>
          <a:p>
            <a:endParaRPr lang="es-ES_tradnl"/>
          </a:p>
        </p:txBody>
      </p:sp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900113" y="2276475"/>
            <a:ext cx="360362" cy="358775"/>
            <a:chOff x="2280" y="1852"/>
            <a:chExt cx="483" cy="486"/>
          </a:xfrm>
        </p:grpSpPr>
        <p:sp>
          <p:nvSpPr>
            <p:cNvPr id="4101" name="AutoShape 5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4103" name="Picture 7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410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619250" y="2276475"/>
            <a:ext cx="691356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Unión Hermética</a:t>
            </a:r>
          </a:p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Economía</a:t>
            </a:r>
          </a:p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Mayor vida útil</a:t>
            </a:r>
          </a:p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Flexibilidad</a:t>
            </a:r>
          </a:p>
        </p:txBody>
      </p:sp>
      <p:grpSp>
        <p:nvGrpSpPr>
          <p:cNvPr id="4106" name="Group 10"/>
          <p:cNvGrpSpPr>
            <a:grpSpLocks noChangeAspect="1"/>
          </p:cNvGrpSpPr>
          <p:nvPr/>
        </p:nvGrpSpPr>
        <p:grpSpPr bwMode="auto">
          <a:xfrm>
            <a:off x="900113" y="3068638"/>
            <a:ext cx="360362" cy="358775"/>
            <a:chOff x="2280" y="1852"/>
            <a:chExt cx="483" cy="486"/>
          </a:xfrm>
        </p:grpSpPr>
        <p:sp>
          <p:nvSpPr>
            <p:cNvPr id="4107" name="AutoShape 1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4109" name="Picture 13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411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4111" name="Group 15"/>
          <p:cNvGrpSpPr>
            <a:grpSpLocks noChangeAspect="1"/>
          </p:cNvGrpSpPr>
          <p:nvPr/>
        </p:nvGrpSpPr>
        <p:grpSpPr bwMode="auto">
          <a:xfrm>
            <a:off x="900113" y="3789363"/>
            <a:ext cx="360362" cy="358775"/>
            <a:chOff x="2280" y="1852"/>
            <a:chExt cx="483" cy="486"/>
          </a:xfrm>
        </p:grpSpPr>
        <p:sp>
          <p:nvSpPr>
            <p:cNvPr id="4112" name="AutoShape 1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4114" name="Picture 18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411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4116" name="Group 20"/>
          <p:cNvGrpSpPr>
            <a:grpSpLocks noChangeAspect="1"/>
          </p:cNvGrpSpPr>
          <p:nvPr/>
        </p:nvGrpSpPr>
        <p:grpSpPr bwMode="auto">
          <a:xfrm>
            <a:off x="900113" y="4652963"/>
            <a:ext cx="360362" cy="358775"/>
            <a:chOff x="2280" y="1852"/>
            <a:chExt cx="483" cy="486"/>
          </a:xfrm>
        </p:grpSpPr>
        <p:sp>
          <p:nvSpPr>
            <p:cNvPr id="4117" name="AutoShape 2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4119" name="Picture 23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412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2555875" y="836613"/>
            <a:ext cx="42481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CCECFF"/>
                    </a:gs>
                  </a:gsLst>
                  <a:lin ang="2700000" scaled="1"/>
                </a:gradFill>
                <a:latin typeface="Arial Narrow"/>
              </a:rPr>
              <a:t>VENTAJAS DEL P.V.C.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7088" y="836613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92275" y="2492375"/>
            <a:ext cx="6913563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Baja Rigurosidad</a:t>
            </a:r>
          </a:p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Ligereza </a:t>
            </a:r>
          </a:p>
          <a:p>
            <a:pPr>
              <a:spcBef>
                <a:spcPct val="50000"/>
              </a:spcBef>
            </a:pPr>
            <a:r>
              <a:rPr lang="es-ES_tradnl" sz="3200" b="1">
                <a:solidFill>
                  <a:schemeClr val="accent2"/>
                </a:solidFill>
              </a:rPr>
              <a:t>Resistencia Mecánica</a:t>
            </a:r>
          </a:p>
        </p:txBody>
      </p:sp>
      <p:grpSp>
        <p:nvGrpSpPr>
          <p:cNvPr id="5126" name="Group 6"/>
          <p:cNvGrpSpPr>
            <a:grpSpLocks noChangeAspect="1"/>
          </p:cNvGrpSpPr>
          <p:nvPr/>
        </p:nvGrpSpPr>
        <p:grpSpPr bwMode="auto">
          <a:xfrm>
            <a:off x="900113" y="3357563"/>
            <a:ext cx="360362" cy="358775"/>
            <a:chOff x="2280" y="1852"/>
            <a:chExt cx="483" cy="486"/>
          </a:xfrm>
        </p:grpSpPr>
        <p:sp>
          <p:nvSpPr>
            <p:cNvPr id="5127" name="AutoShape 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5129" name="Picture 9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513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5136" name="Group 16"/>
          <p:cNvGrpSpPr>
            <a:grpSpLocks noChangeAspect="1"/>
          </p:cNvGrpSpPr>
          <p:nvPr/>
        </p:nvGrpSpPr>
        <p:grpSpPr bwMode="auto">
          <a:xfrm>
            <a:off x="900113" y="4005263"/>
            <a:ext cx="360362" cy="358775"/>
            <a:chOff x="2280" y="1852"/>
            <a:chExt cx="483" cy="486"/>
          </a:xfrm>
        </p:grpSpPr>
        <p:sp>
          <p:nvSpPr>
            <p:cNvPr id="5137" name="AutoShape 1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5139" name="Picture 19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5140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5141" name="Group 21"/>
          <p:cNvGrpSpPr>
            <a:grpSpLocks noChangeAspect="1"/>
          </p:cNvGrpSpPr>
          <p:nvPr/>
        </p:nvGrpSpPr>
        <p:grpSpPr bwMode="auto">
          <a:xfrm>
            <a:off x="900113" y="2636838"/>
            <a:ext cx="360362" cy="358775"/>
            <a:chOff x="2280" y="1852"/>
            <a:chExt cx="483" cy="486"/>
          </a:xfrm>
        </p:grpSpPr>
        <p:sp>
          <p:nvSpPr>
            <p:cNvPr id="5142" name="AutoShape 22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43" name="AutoShape 23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5144" name="Picture 24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514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FCC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10525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47813" y="2565400"/>
            <a:ext cx="7056437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A temperaturas menores a 0º C el P.V.C. reduce su resistencia al impacto.</a:t>
            </a:r>
            <a:endParaRPr lang="es-ES_tradnl" sz="3200" b="1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No debe quedar expuesta por periodos prolongados a los rayos solares</a:t>
            </a:r>
            <a:r>
              <a:rPr lang="es-ES_tradnl" sz="3200" b="1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ES_tradnl" sz="3200" b="1">
              <a:solidFill>
                <a:schemeClr val="accent2"/>
              </a:solidFill>
            </a:endParaRPr>
          </a:p>
        </p:txBody>
      </p:sp>
      <p:grpSp>
        <p:nvGrpSpPr>
          <p:cNvPr id="7175" name="Group 7"/>
          <p:cNvGrpSpPr>
            <a:grpSpLocks noChangeAspect="1"/>
          </p:cNvGrpSpPr>
          <p:nvPr/>
        </p:nvGrpSpPr>
        <p:grpSpPr bwMode="auto">
          <a:xfrm>
            <a:off x="827088" y="2852738"/>
            <a:ext cx="360362" cy="358775"/>
            <a:chOff x="2280" y="1852"/>
            <a:chExt cx="483" cy="486"/>
          </a:xfrm>
        </p:grpSpPr>
        <p:sp>
          <p:nvSpPr>
            <p:cNvPr id="7176" name="AutoShape 8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7178" name="Picture 10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717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7180" name="Group 12"/>
          <p:cNvGrpSpPr>
            <a:grpSpLocks noChangeAspect="1"/>
          </p:cNvGrpSpPr>
          <p:nvPr/>
        </p:nvGrpSpPr>
        <p:grpSpPr bwMode="auto">
          <a:xfrm>
            <a:off x="827088" y="4437063"/>
            <a:ext cx="360362" cy="358775"/>
            <a:chOff x="2280" y="1852"/>
            <a:chExt cx="483" cy="486"/>
          </a:xfrm>
        </p:grpSpPr>
        <p:sp>
          <p:nvSpPr>
            <p:cNvPr id="7181" name="AutoShape 13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182" name="AutoShape 14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7183" name="Picture 15" descr="images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718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1835150" y="1196975"/>
            <a:ext cx="61928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2700000" scaled="1"/>
                </a:gradFill>
                <a:latin typeface="Arial Narrow"/>
              </a:rPr>
              <a:t>LIMITACIONES DEL P.V.C.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19250" y="2205038"/>
            <a:ext cx="3744913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200" b="1">
                <a:solidFill>
                  <a:schemeClr val="accent2"/>
                </a:solidFill>
              </a:rPr>
              <a:t>Es susceptible al daño al contacto con elementos punzo cortantes.</a:t>
            </a:r>
            <a:endParaRPr lang="es-ES_tradnl" sz="32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s-ES_tradnl" sz="3200" b="1">
              <a:solidFill>
                <a:schemeClr val="accent2"/>
              </a:solidFill>
            </a:endParaRPr>
          </a:p>
        </p:txBody>
      </p:sp>
      <p:grpSp>
        <p:nvGrpSpPr>
          <p:cNvPr id="8198" name="Group 6"/>
          <p:cNvGrpSpPr>
            <a:grpSpLocks noChangeAspect="1"/>
          </p:cNvGrpSpPr>
          <p:nvPr/>
        </p:nvGrpSpPr>
        <p:grpSpPr bwMode="auto">
          <a:xfrm>
            <a:off x="900113" y="2349500"/>
            <a:ext cx="360362" cy="358775"/>
            <a:chOff x="2280" y="1852"/>
            <a:chExt cx="483" cy="486"/>
          </a:xfrm>
        </p:grpSpPr>
        <p:sp>
          <p:nvSpPr>
            <p:cNvPr id="8199" name="AutoShape 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8201" name="Picture 9" descr="images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820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6156325" y="0"/>
          <a:ext cx="2987675" cy="6858000"/>
        </p:xfrm>
        <a:graphic>
          <a:graphicData uri="http://schemas.openxmlformats.org/presentationml/2006/ole">
            <p:oleObj spid="_x0000_s8206" name="Fotografía de Photo Editor" r:id="rId4" imgW="914286" imgH="914286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tint val="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835150" y="981075"/>
            <a:ext cx="61928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noFill/>
                  <a:round/>
                  <a:headEnd/>
                  <a:tailEnd/>
                </a:ln>
                <a:solidFill>
                  <a:schemeClr val="tx2">
                    <a:alpha val="89999"/>
                  </a:schemeClr>
                </a:solidFill>
                <a:latin typeface="Arial Narrow"/>
              </a:rPr>
              <a:t>MARCO LEGAL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16013" y="1916113"/>
            <a:ext cx="73437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rgbClr val="003300"/>
                </a:solidFill>
              </a:rPr>
              <a:t>En lo relacionado a la materia tributaria los impuestos y obligaciones que atañen al sector son: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39975" y="4221163"/>
            <a:ext cx="5832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Impuesto a la Renta </a:t>
            </a:r>
            <a:endParaRPr lang="es-ES_tradnl" sz="3200" b="1">
              <a:solidFill>
                <a:srgbClr val="003300"/>
              </a:solidFill>
            </a:endParaRPr>
          </a:p>
          <a:p>
            <a:pPr>
              <a:spcBef>
                <a:spcPct val="50000"/>
              </a:spcBef>
            </a:pPr>
            <a:endParaRPr lang="es-ES_tradnl" sz="3200" b="1">
              <a:solidFill>
                <a:srgbClr val="003300"/>
              </a:solidFill>
            </a:endParaRPr>
          </a:p>
        </p:txBody>
      </p:sp>
      <p:grpSp>
        <p:nvGrpSpPr>
          <p:cNvPr id="9225" name="Group 9"/>
          <p:cNvGrpSpPr>
            <a:grpSpLocks noChangeAspect="1"/>
          </p:cNvGrpSpPr>
          <p:nvPr/>
        </p:nvGrpSpPr>
        <p:grpSpPr bwMode="auto">
          <a:xfrm>
            <a:off x="1258888" y="4365625"/>
            <a:ext cx="504825" cy="503238"/>
            <a:chOff x="2280" y="1852"/>
            <a:chExt cx="483" cy="486"/>
          </a:xfrm>
        </p:grpSpPr>
        <p:sp>
          <p:nvSpPr>
            <p:cNvPr id="9226" name="AutoShape 10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9228" name="Picture 12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922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tint val="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79613" y="1557338"/>
            <a:ext cx="6048375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Impuesto al Valor Agregado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Facultades de Investigación y Determinación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Acción de Cobro y Caducidad</a:t>
            </a:r>
          </a:p>
        </p:txBody>
      </p:sp>
      <p:grpSp>
        <p:nvGrpSpPr>
          <p:cNvPr id="10245" name="Group 5"/>
          <p:cNvGrpSpPr>
            <a:grpSpLocks noChangeAspect="1"/>
          </p:cNvGrpSpPr>
          <p:nvPr/>
        </p:nvGrpSpPr>
        <p:grpSpPr bwMode="auto">
          <a:xfrm>
            <a:off x="1331913" y="1628775"/>
            <a:ext cx="503237" cy="501650"/>
            <a:chOff x="2280" y="1852"/>
            <a:chExt cx="483" cy="486"/>
          </a:xfrm>
        </p:grpSpPr>
        <p:sp>
          <p:nvSpPr>
            <p:cNvPr id="10246" name="AutoShape 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0248" name="Picture 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024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0250" name="Group 10"/>
          <p:cNvGrpSpPr>
            <a:grpSpLocks noChangeAspect="1"/>
          </p:cNvGrpSpPr>
          <p:nvPr/>
        </p:nvGrpSpPr>
        <p:grpSpPr bwMode="auto">
          <a:xfrm>
            <a:off x="1258888" y="3141663"/>
            <a:ext cx="503237" cy="501650"/>
            <a:chOff x="2280" y="1852"/>
            <a:chExt cx="483" cy="486"/>
          </a:xfrm>
        </p:grpSpPr>
        <p:sp>
          <p:nvSpPr>
            <p:cNvPr id="10251" name="AutoShape 11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0253" name="Picture 13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025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0255" name="Group 15"/>
          <p:cNvGrpSpPr>
            <a:grpSpLocks noChangeAspect="1"/>
          </p:cNvGrpSpPr>
          <p:nvPr/>
        </p:nvGrpSpPr>
        <p:grpSpPr bwMode="auto">
          <a:xfrm>
            <a:off x="1258888" y="5013325"/>
            <a:ext cx="503237" cy="501650"/>
            <a:chOff x="2280" y="1852"/>
            <a:chExt cx="483" cy="486"/>
          </a:xfrm>
        </p:grpSpPr>
        <p:sp>
          <p:nvSpPr>
            <p:cNvPr id="10256" name="AutoShape 16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57" name="AutoShape 17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0258" name="Picture 18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0259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9200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b="1">
              <a:solidFill>
                <a:srgbClr val="003300"/>
              </a:solidFill>
            </a:endParaRPr>
          </a:p>
          <a:p>
            <a:endParaRPr lang="es-ES_tradnl" b="1">
              <a:solidFill>
                <a:srgbClr val="003300"/>
              </a:solidFill>
            </a:endParaRPr>
          </a:p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35150" y="620713"/>
            <a:ext cx="6335713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Determinación y Liquidación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Deberes Formales y Auditoria Externa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Materia Probatoria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 Comprobantes de Venta</a:t>
            </a:r>
          </a:p>
          <a:p>
            <a:pPr marL="342900" indent="-342900" algn="just">
              <a:spcBef>
                <a:spcPct val="50000"/>
              </a:spcBef>
            </a:pPr>
            <a:endParaRPr lang="es-ES" sz="3200" b="1">
              <a:solidFill>
                <a:srgbClr val="0033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s-ES" sz="3200" b="1">
                <a:solidFill>
                  <a:srgbClr val="003300"/>
                </a:solidFill>
              </a:rPr>
              <a:t>  </a:t>
            </a:r>
          </a:p>
        </p:txBody>
      </p:sp>
      <p:grpSp>
        <p:nvGrpSpPr>
          <p:cNvPr id="11270" name="Group 6"/>
          <p:cNvGrpSpPr>
            <a:grpSpLocks noChangeAspect="1"/>
          </p:cNvGrpSpPr>
          <p:nvPr/>
        </p:nvGrpSpPr>
        <p:grpSpPr bwMode="auto">
          <a:xfrm>
            <a:off x="1116013" y="5516563"/>
            <a:ext cx="503237" cy="501650"/>
            <a:chOff x="2280" y="1852"/>
            <a:chExt cx="483" cy="486"/>
          </a:xfrm>
        </p:grpSpPr>
        <p:sp>
          <p:nvSpPr>
            <p:cNvPr id="11271" name="AutoShape 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1273" name="Picture 9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127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1275" name="Group 11"/>
          <p:cNvGrpSpPr>
            <a:grpSpLocks noChangeAspect="1"/>
          </p:cNvGrpSpPr>
          <p:nvPr/>
        </p:nvGrpSpPr>
        <p:grpSpPr bwMode="auto">
          <a:xfrm>
            <a:off x="971550" y="2205038"/>
            <a:ext cx="503238" cy="501650"/>
            <a:chOff x="2280" y="1852"/>
            <a:chExt cx="483" cy="486"/>
          </a:xfrm>
        </p:grpSpPr>
        <p:sp>
          <p:nvSpPr>
            <p:cNvPr id="11276" name="AutoShape 12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1278" name="Picture 14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127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1280" name="Group 16"/>
          <p:cNvGrpSpPr>
            <a:grpSpLocks noChangeAspect="1"/>
          </p:cNvGrpSpPr>
          <p:nvPr/>
        </p:nvGrpSpPr>
        <p:grpSpPr bwMode="auto">
          <a:xfrm>
            <a:off x="1042988" y="3933825"/>
            <a:ext cx="503237" cy="501650"/>
            <a:chOff x="2280" y="1852"/>
            <a:chExt cx="483" cy="486"/>
          </a:xfrm>
        </p:grpSpPr>
        <p:sp>
          <p:nvSpPr>
            <p:cNvPr id="11281" name="AutoShape 17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1283" name="Picture 19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128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  <p:grpSp>
        <p:nvGrpSpPr>
          <p:cNvPr id="11285" name="Group 21"/>
          <p:cNvGrpSpPr>
            <a:grpSpLocks noChangeAspect="1"/>
          </p:cNvGrpSpPr>
          <p:nvPr/>
        </p:nvGrpSpPr>
        <p:grpSpPr bwMode="auto">
          <a:xfrm>
            <a:off x="1042988" y="692150"/>
            <a:ext cx="503237" cy="501650"/>
            <a:chOff x="2280" y="1852"/>
            <a:chExt cx="483" cy="486"/>
          </a:xfrm>
        </p:grpSpPr>
        <p:sp>
          <p:nvSpPr>
            <p:cNvPr id="11286" name="AutoShape 22"/>
            <p:cNvSpPr>
              <a:spLocks noChangeAspect="1" noChangeArrowheads="1"/>
            </p:cNvSpPr>
            <p:nvPr/>
          </p:nvSpPr>
          <p:spPr bwMode="auto">
            <a:xfrm>
              <a:off x="2280" y="1852"/>
              <a:ext cx="483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2308" y="1949"/>
              <a:ext cx="455" cy="389"/>
            </a:xfrm>
            <a:prstGeom prst="plus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6DA8D9"/>
                </a:gs>
              </a:gsLst>
              <a:lin ang="18900000" scaled="1"/>
            </a:gradFill>
            <a:ln w="28575">
              <a:solidFill>
                <a:srgbClr val="84A4D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pic>
          <p:nvPicPr>
            <p:cNvPr id="11288" name="Picture 24" descr="images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00000">
              <a:off x="2406" y="2003"/>
              <a:ext cx="285" cy="255"/>
            </a:xfrm>
            <a:prstGeom prst="rect">
              <a:avLst/>
            </a:prstGeom>
            <a:noFill/>
          </p:spPr>
        </p:pic>
        <p:sp>
          <p:nvSpPr>
            <p:cNvPr id="1128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280" y="1852"/>
              <a:ext cx="483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S" sz="900" b="1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BECF3"/>
                      </a:gs>
                      <a:gs pos="100000">
                        <a:srgbClr val="6DA8D9"/>
                      </a:gs>
                    </a:gsLst>
                    <a:lin ang="18900000" scaled="1"/>
                  </a:gradFill>
                  <a:latin typeface="Arial Narrow"/>
                </a:rPr>
                <a:t>PLASTITUBOS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688</Words>
  <Application>Microsoft Office PowerPoint</Application>
  <PresentationFormat>Presentación en pantalla (4:3)</PresentationFormat>
  <Paragraphs>245</Paragraphs>
  <Slides>24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Diseño predeterminado</vt:lpstr>
      <vt:lpstr>Foto de Microsoft Photo Editor 3.0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Administrador</cp:lastModifiedBy>
  <cp:revision>11</cp:revision>
  <dcterms:created xsi:type="dcterms:W3CDTF">2006-01-10T09:26:58Z</dcterms:created>
  <dcterms:modified xsi:type="dcterms:W3CDTF">2009-12-08T18:03:33Z</dcterms:modified>
</cp:coreProperties>
</file>