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handoutMasterIdLst>
    <p:handoutMasterId r:id="rId58"/>
  </p:handoutMasterIdLst>
  <p:sldIdLst>
    <p:sldId id="256" r:id="rId2"/>
    <p:sldId id="258" r:id="rId3"/>
    <p:sldId id="262" r:id="rId4"/>
    <p:sldId id="260" r:id="rId5"/>
    <p:sldId id="261" r:id="rId6"/>
    <p:sldId id="257" r:id="rId7"/>
    <p:sldId id="259" r:id="rId8"/>
    <p:sldId id="263" r:id="rId9"/>
    <p:sldId id="28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302" r:id="rId40"/>
    <p:sldId id="303" r:id="rId41"/>
    <p:sldId id="297" r:id="rId42"/>
    <p:sldId id="298" r:id="rId43"/>
    <p:sldId id="300" r:id="rId44"/>
    <p:sldId id="301" r:id="rId45"/>
    <p:sldId id="304" r:id="rId46"/>
    <p:sldId id="311" r:id="rId47"/>
    <p:sldId id="313" r:id="rId48"/>
    <p:sldId id="314" r:id="rId49"/>
    <p:sldId id="318" r:id="rId50"/>
    <p:sldId id="315" r:id="rId51"/>
    <p:sldId id="316" r:id="rId52"/>
    <p:sldId id="317" r:id="rId53"/>
    <p:sldId id="320" r:id="rId54"/>
    <p:sldId id="321" r:id="rId55"/>
    <p:sldId id="322" r:id="rId56"/>
    <p:sldId id="319" r:id="rId57"/>
  </p:sldIdLst>
  <p:sldSz cx="9144000" cy="6858000" type="screen4x3"/>
  <p:notesSz cx="6858000" cy="97139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00"/>
    <a:srgbClr val="DAE4F2"/>
    <a:srgbClr val="45441B"/>
    <a:srgbClr val="99CCFF"/>
    <a:srgbClr val="FF9900"/>
    <a:srgbClr val="006666"/>
    <a:srgbClr val="336600"/>
    <a:srgbClr val="859B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52" d="100"/>
          <a:sy n="52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898AA3-E13F-4A87-91B2-ED7F37505AE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s-ES"/>
              <a:t>Haga clic para modificar el estilo de título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DDB27F-EEBC-4134-B53E-65455A3D585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C1AD-E12C-41B4-A830-6D1A097103A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203A-6DD0-4174-A2F7-D095238DEA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762000" y="1773238"/>
            <a:ext cx="7696200" cy="4751387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EACC10-0B55-49DE-A3AD-8809E104B3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62000" y="333375"/>
            <a:ext cx="7696200" cy="6191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DE0C29-EB4A-4B94-94FB-1049622159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FBEDD-26A4-42D6-9B0E-05EDBFB5E5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5141-901B-4848-A4F7-5165DF7752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6D30-BB3B-44A5-84BB-F626D93067D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DB905-832D-44D7-B972-1F50B5146A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69ECB-CFB2-4ABA-9033-054B525F18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D887F-87C1-417B-B6A4-B7F6F77E1A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5B04-08FC-4A59-A076-330B8DB790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7C2A9-8B5D-4CDF-96A4-63EDA113A1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5C389066-DE07-4FF7-8D1E-BCC2CFB2CCF7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base.xl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_fico_de_Microsoft_Office_Excel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_fico_de_Microsoft_Office_Excel2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_fico_de_Microsoft_Office_Excel3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Gr_fico_de_Microsoft_Office_Excel4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949950"/>
            <a:ext cx="7723188" cy="762000"/>
          </a:xfrm>
        </p:spPr>
        <p:txBody>
          <a:bodyPr/>
          <a:lstStyle/>
          <a:p>
            <a:r>
              <a:rPr lang="es-ES" sz="2800">
                <a:solidFill>
                  <a:schemeClr val="bg1"/>
                </a:solidFill>
              </a:rPr>
              <a:t>"PROYECTO DE CREACIÓN DE UNA EMPRESA DE ASESORÍA EN MERCADEO DE BASE DE DATOS Y SU APLICACIÓN EN  EMPRESAS COMERCIALES DE GUAYAQUIL"</a:t>
            </a:r>
            <a:endParaRPr lang="en-GB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Propósito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7696200" cy="2016125"/>
          </a:xfrm>
        </p:spPr>
        <p:txBody>
          <a:bodyPr/>
          <a:lstStyle/>
          <a:p>
            <a:r>
              <a:rPr lang="es-EC"/>
              <a:t>Determinar si es viable la creación de una empresa asesora de mercadeo de base de datos</a:t>
            </a:r>
            <a:r>
              <a:rPr lang="es-ES"/>
              <a:t> </a:t>
            </a:r>
          </a:p>
        </p:txBody>
      </p:sp>
      <p:pic>
        <p:nvPicPr>
          <p:cNvPr id="277508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144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/>
              <a:t>  Objetivos de la investigación</a:t>
            </a:r>
            <a:r>
              <a:rPr lang="es-EC"/>
              <a:t> </a:t>
            </a:r>
            <a:endParaRPr lang="es-E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Determinar el potencial, el perfil y la conducta de mercado, con la relación a este servicio.</a:t>
            </a:r>
          </a:p>
          <a:p>
            <a:r>
              <a:rPr lang="es-EC"/>
              <a:t>Determinar el grado de aceptación del servicio de asesoría en mercadeo directo.</a:t>
            </a:r>
          </a:p>
          <a:p>
            <a:r>
              <a:rPr lang="es-EC"/>
              <a:t>Determinar si los comercios de Guayaquil consideran costoso contratar una empresa asesora.</a:t>
            </a:r>
          </a:p>
        </p:txBody>
      </p:sp>
      <p:pic>
        <p:nvPicPr>
          <p:cNvPr id="278532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144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Mercado Meta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696200" cy="3168650"/>
          </a:xfrm>
        </p:spPr>
        <p:txBody>
          <a:bodyPr/>
          <a:lstStyle/>
          <a:p>
            <a:r>
              <a:rPr lang="es-EC"/>
              <a:t>Los negocios pequeños dedicados a la actividad comercial que no tienen un presupuesto alto ni  aplican estrategia en publicidad y promoción.</a:t>
            </a:r>
            <a:endParaRPr lang="es-ES"/>
          </a:p>
        </p:txBody>
      </p:sp>
      <p:pic>
        <p:nvPicPr>
          <p:cNvPr id="279557" name="Picture 5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Definición de la hipótesis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7696200" cy="4895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C" sz="2800"/>
              <a:t>Comprobar que el 50% de los Pequeños comercios en la ciudad de Guayaquil:</a:t>
            </a:r>
          </a:p>
          <a:p>
            <a:pPr>
              <a:lnSpc>
                <a:spcPct val="90000"/>
              </a:lnSpc>
            </a:pPr>
            <a:r>
              <a:rPr lang="es-EC" sz="2800"/>
              <a:t>No concentran su publicidad y promociones en su mercado objetivo.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C" sz="2800"/>
          </a:p>
          <a:p>
            <a:pPr>
              <a:lnSpc>
                <a:spcPct val="90000"/>
              </a:lnSpc>
            </a:pPr>
            <a:r>
              <a:rPr lang="es-EC" sz="2800"/>
              <a:t>Estarían dispuestos a utilizar los servicios “DC Datos”.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C" sz="2800"/>
          </a:p>
          <a:p>
            <a:pPr>
              <a:lnSpc>
                <a:spcPct val="90000"/>
              </a:lnSpc>
            </a:pPr>
            <a:r>
              <a:rPr lang="es-EC" sz="2800"/>
              <a:t>Han tenido problemas en su comunicación por falta de una asesoría de su publicidad y promoción.</a:t>
            </a:r>
            <a:endParaRPr lang="es-ES" sz="2800"/>
          </a:p>
        </p:txBody>
      </p:sp>
      <p:pic>
        <p:nvPicPr>
          <p:cNvPr id="280581" name="Picture 5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Tamaño de la muestra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2800"/>
              <a:t>Fórmula de la población finita</a:t>
            </a:r>
            <a:r>
              <a:rPr lang="es-ES" sz="2800"/>
              <a:t>, </a:t>
            </a:r>
            <a:r>
              <a:rPr lang="es-EC" sz="2800"/>
              <a:t>distribución normal, nivel de confianza del 95%</a:t>
            </a:r>
            <a:r>
              <a:rPr lang="es-ES" sz="2800"/>
              <a:t> .</a:t>
            </a:r>
          </a:p>
          <a:p>
            <a:r>
              <a:rPr lang="es-EC" sz="2800"/>
              <a:t>La base de datos proporcionada por la Cámara de Comercio de la ciudad de Guayaquil (CCG).</a:t>
            </a:r>
            <a:r>
              <a:rPr lang="es-ES" sz="2800"/>
              <a:t> </a:t>
            </a:r>
          </a:p>
          <a:p>
            <a:r>
              <a:rPr lang="es-EC" sz="2800"/>
              <a:t>Muestreo estratificado dividiendo a los comercios de la ciudad de Guayaquil por sectores: norte, centro y sur; designando un número igual de encuestas realizadas a cada sector.</a:t>
            </a:r>
            <a:endParaRPr lang="es-ES" sz="2800"/>
          </a:p>
        </p:txBody>
      </p:sp>
      <p:pic>
        <p:nvPicPr>
          <p:cNvPr id="281604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/>
              <a:t> n  ‗           N* pq</a:t>
            </a:r>
          </a:p>
          <a:p>
            <a:pPr>
              <a:buFont typeface="Wingdings" pitchFamily="2" charset="2"/>
              <a:buNone/>
            </a:pPr>
            <a:r>
              <a:rPr lang="es-ES"/>
              <a:t>           (N-1) e2/z2 + pq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r>
              <a:rPr lang="es-ES"/>
              <a:t> n =                 637*0.5 *0.5                                                                                          (637 -1) 0.052/1.962  + (0.5)*(0.5)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r>
              <a:rPr lang="es-ES"/>
              <a:t>n= 85</a:t>
            </a:r>
          </a:p>
        </p:txBody>
      </p:sp>
      <p:sp>
        <p:nvSpPr>
          <p:cNvPr id="282666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/>
              <a:t>Fórmula</a:t>
            </a:r>
          </a:p>
        </p:txBody>
      </p:sp>
      <p:pic>
        <p:nvPicPr>
          <p:cNvPr id="282667" name="Picture 43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342187" cy="1066800"/>
          </a:xfrm>
        </p:spPr>
        <p:txBody>
          <a:bodyPr/>
          <a:lstStyle/>
          <a:p>
            <a:r>
              <a:rPr lang="es-ES" sz="4000"/>
              <a:t>Análisis de los resultados de la Investigación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Para realizar el trabajo de campo se utilizó el método de encuestas, por medio de un cuestionario estructurado de 12 preguntas claras, sencillas, cortas y directas tratando de obtener de esta manera los objetivos primordiales y la necesidad de información</a:t>
            </a:r>
            <a:r>
              <a:rPr lang="es-ES"/>
              <a:t> </a:t>
            </a:r>
          </a:p>
        </p:txBody>
      </p:sp>
      <p:pic>
        <p:nvPicPr>
          <p:cNvPr id="283652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¿Utiliza algún medio de publicidad?</a:t>
            </a:r>
          </a:p>
        </p:txBody>
      </p:sp>
      <p:pic>
        <p:nvPicPr>
          <p:cNvPr id="284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7288" y="2119313"/>
            <a:ext cx="6905625" cy="4057650"/>
          </a:xfrm>
          <a:noFill/>
          <a:ln/>
          <a:effectLst/>
        </p:spPr>
      </p:pic>
      <p:pic>
        <p:nvPicPr>
          <p:cNvPr id="284677" name="Picture 5" descr="D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04813"/>
            <a:ext cx="7696200" cy="1066800"/>
          </a:xfrm>
        </p:spPr>
        <p:txBody>
          <a:bodyPr/>
          <a:lstStyle/>
          <a:p>
            <a:pPr marL="838200" indent="-838200"/>
            <a:r>
              <a:rPr lang="es-EC" sz="2800" b="1"/>
              <a:t>¿Qué medio de publicidad utiliza para dar a conocer su producto o servicio?</a:t>
            </a:r>
            <a:r>
              <a:rPr lang="es-ES" sz="2800"/>
              <a:t/>
            </a:r>
            <a:br>
              <a:rPr lang="es-ES" sz="2800"/>
            </a:br>
            <a:endParaRPr lang="es-ES" sz="2800"/>
          </a:p>
        </p:txBody>
      </p:sp>
      <p:pic>
        <p:nvPicPr>
          <p:cNvPr id="285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73238"/>
            <a:ext cx="7848600" cy="4681537"/>
          </a:xfrm>
          <a:noFill/>
          <a:ln/>
          <a:effectLst/>
        </p:spPr>
      </p:pic>
      <p:pic>
        <p:nvPicPr>
          <p:cNvPr id="285701" name="Picture 5" descr="D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EC" sz="3200" b="1"/>
              <a:t>¿Realiza promociones en su negocio?</a:t>
            </a:r>
            <a:r>
              <a:rPr lang="es-ES" sz="3200"/>
              <a:t/>
            </a:r>
            <a:br>
              <a:rPr lang="es-ES" sz="3200"/>
            </a:br>
            <a:endParaRPr lang="es-ES" sz="3200"/>
          </a:p>
        </p:txBody>
      </p:sp>
      <p:pic>
        <p:nvPicPr>
          <p:cNvPr id="2887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71675"/>
            <a:ext cx="7489825" cy="4352925"/>
          </a:xfrm>
          <a:noFill/>
          <a:ln/>
          <a:effectLst/>
        </p:spPr>
      </p:pic>
      <p:pic>
        <p:nvPicPr>
          <p:cNvPr id="288773" name="Picture 5" descr="D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Introducción</a:t>
            </a:r>
            <a:endParaRPr lang="es-E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Con la globalización se han producido importantes cambios en el entorno competitivo a nivel  de nuestro país.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r>
              <a:rPr lang="es-EC"/>
              <a:t>E</a:t>
            </a:r>
            <a:r>
              <a:rPr lang="es-ES"/>
              <a:t>mpresas y pequeños negocios deben usar un enfoque más profundo de mercadeo.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EC" sz="3600" b="1"/>
              <a:t>¿Qué tipo de promociones realiza?</a:t>
            </a:r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pic>
        <p:nvPicPr>
          <p:cNvPr id="2897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100263"/>
            <a:ext cx="7416800" cy="4095750"/>
          </a:xfrm>
          <a:noFill/>
          <a:ln/>
          <a:effectLst/>
        </p:spPr>
      </p:pic>
      <p:pic>
        <p:nvPicPr>
          <p:cNvPr id="289797" name="Picture 5" descr="D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696200" cy="1066800"/>
          </a:xfrm>
        </p:spPr>
        <p:txBody>
          <a:bodyPr/>
          <a:lstStyle/>
          <a:p>
            <a:pPr marL="838200" indent="-838200"/>
            <a:r>
              <a:rPr lang="es-EC" sz="2800" b="1"/>
              <a:t>¿Posee una base de datos donde registre las compras de sus clientes?</a:t>
            </a:r>
            <a:r>
              <a:rPr lang="es-ES" sz="2800"/>
              <a:t/>
            </a:r>
            <a:br>
              <a:rPr lang="es-ES" sz="2800"/>
            </a:br>
            <a:endParaRPr lang="es-ES" sz="2800"/>
          </a:p>
        </p:txBody>
      </p:sp>
      <p:pic>
        <p:nvPicPr>
          <p:cNvPr id="290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2109788"/>
            <a:ext cx="6877050" cy="4076700"/>
          </a:xfrm>
          <a:noFill/>
          <a:ln/>
          <a:effectLst/>
        </p:spPr>
      </p:pic>
      <p:pic>
        <p:nvPicPr>
          <p:cNvPr id="290822" name="Picture 6" descr="D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EC" sz="2800" b="1"/>
              <a:t>¿Estaría dispuesto a contratar una asesoría en mercadeo que le permita implementar los siguientes servicios:</a:t>
            </a:r>
            <a:r>
              <a:rPr lang="es-ES" sz="2800"/>
              <a:t/>
            </a:r>
            <a:br>
              <a:rPr lang="es-ES" sz="2800"/>
            </a:br>
            <a:endParaRPr lang="es-ES" sz="2800"/>
          </a:p>
        </p:txBody>
      </p:sp>
      <p:pic>
        <p:nvPicPr>
          <p:cNvPr id="291844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  <p:pic>
        <p:nvPicPr>
          <p:cNvPr id="291845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708150"/>
            <a:ext cx="7632700" cy="4535488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696200" cy="1066800"/>
          </a:xfrm>
        </p:spPr>
        <p:txBody>
          <a:bodyPr/>
          <a:lstStyle/>
          <a:p>
            <a:pPr marL="838200" indent="-838200" algn="r"/>
            <a:r>
              <a:rPr lang="es-EC" sz="2800" b="1"/>
              <a:t>¿Cuánto estaría dispuesto a pagar por todo el paquete de nuestro servicio detallado en la pregunta anterior?</a:t>
            </a:r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pic>
        <p:nvPicPr>
          <p:cNvPr id="292868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  <p:pic>
        <p:nvPicPr>
          <p:cNvPr id="29286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947863"/>
            <a:ext cx="7343775" cy="4400550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Conclusiones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63% de los comercios encuestados no poseen una base de datos de sus propios clientes</a:t>
            </a:r>
          </a:p>
          <a:p>
            <a:endParaRPr lang="es-EC"/>
          </a:p>
          <a:p>
            <a:r>
              <a:rPr lang="es-EC"/>
              <a:t>Más del 50% de los comercios de la ciudad de Guayaquil que fueron encuestados estarían dispuestos a contratar nuestro servicio </a:t>
            </a:r>
            <a:endParaRPr lang="es-ES"/>
          </a:p>
        </p:txBody>
      </p:sp>
      <p:pic>
        <p:nvPicPr>
          <p:cNvPr id="293892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79500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868863"/>
            <a:ext cx="7723188" cy="1698625"/>
          </a:xfrm>
        </p:spPr>
        <p:txBody>
          <a:bodyPr/>
          <a:lstStyle/>
          <a:p>
            <a:r>
              <a:rPr lang="es-ES_tradnl" sz="2800"/>
              <a:t>PLAN DE MARKETING E IMPLEMENTACIÓN DEL SERVICIO EN UN COMERCIO DE LA CIUDAD DE GUAYAQUIL</a:t>
            </a:r>
            <a:r>
              <a:rPr lang="es-ES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Análisis FODA </a:t>
            </a:r>
            <a:endParaRPr lang="es-E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800" b="1"/>
              <a:t>Fortalezas </a:t>
            </a:r>
            <a:endParaRPr lang="es-ES" sz="2800" b="1"/>
          </a:p>
          <a:p>
            <a:r>
              <a:rPr lang="es-ES_tradnl" sz="2800"/>
              <a:t>Personal capacitado de “DC Datos”.</a:t>
            </a:r>
          </a:p>
          <a:p>
            <a:r>
              <a:rPr lang="es-ES_tradnl" sz="2800"/>
              <a:t>Precios bajos.</a:t>
            </a:r>
          </a:p>
          <a:p>
            <a:r>
              <a:rPr lang="es-ES_tradnl" sz="2800"/>
              <a:t>Servicio innovador </a:t>
            </a:r>
          </a:p>
          <a:p>
            <a:r>
              <a:rPr lang="es-ES_tradnl" sz="2800"/>
              <a:t>En la actualidad no existe una empresa que se dedique a dar asesoría en mercadeo directo en base de datos.</a:t>
            </a:r>
          </a:p>
          <a:p>
            <a:r>
              <a:rPr lang="es-ES_tradnl" sz="2800"/>
              <a:t>Servicio único en el mercado con un enfoque especial para los comercios pequeños</a:t>
            </a:r>
            <a:endParaRPr lang="es-ES" sz="2800"/>
          </a:p>
        </p:txBody>
      </p:sp>
      <p:pic>
        <p:nvPicPr>
          <p:cNvPr id="297988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Análisis FODA </a:t>
            </a:r>
            <a:endParaRPr lang="es-E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b="1"/>
              <a:t>Debilidades</a:t>
            </a:r>
            <a:endParaRPr lang="es-ES" b="1"/>
          </a:p>
          <a:p>
            <a:r>
              <a:rPr lang="es-ES_tradnl"/>
              <a:t>Desconfianza por parte de los comercios pequeños.</a:t>
            </a:r>
          </a:p>
          <a:p>
            <a:r>
              <a:rPr lang="es-ES_tradnl"/>
              <a:t>Inexperiencia en el mercado.</a:t>
            </a:r>
            <a:endParaRPr lang="es-ES"/>
          </a:p>
        </p:txBody>
      </p:sp>
      <p:pic>
        <p:nvPicPr>
          <p:cNvPr id="299012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Análisis FODA </a:t>
            </a:r>
            <a:endParaRPr lang="es-E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b="1"/>
              <a:t>Oportunidades</a:t>
            </a:r>
            <a:endParaRPr lang="es-ES" b="1"/>
          </a:p>
          <a:p>
            <a:pPr>
              <a:lnSpc>
                <a:spcPct val="90000"/>
              </a:lnSpc>
            </a:pPr>
            <a:r>
              <a:rPr lang="es-ES_tradnl"/>
              <a:t>No existe asesoría que brinde el servicio que ofrece “DC Datos”.</a:t>
            </a:r>
          </a:p>
          <a:p>
            <a:pPr>
              <a:lnSpc>
                <a:spcPct val="90000"/>
              </a:lnSpc>
            </a:pPr>
            <a:r>
              <a:rPr lang="es-ES_tradnl"/>
              <a:t>Expectativas de altos ingresos económicos.</a:t>
            </a:r>
          </a:p>
          <a:p>
            <a:pPr>
              <a:lnSpc>
                <a:spcPct val="90000"/>
              </a:lnSpc>
            </a:pPr>
            <a:r>
              <a:rPr lang="es-ES_tradnl"/>
              <a:t>Buena acogida por parte de los comercios pequeños que no cuentan con un alto presupuesto para utilizarlo en publicidad y promociones.</a:t>
            </a:r>
            <a:endParaRPr lang="es-ES"/>
          </a:p>
        </p:txBody>
      </p:sp>
      <p:pic>
        <p:nvPicPr>
          <p:cNvPr id="300036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Análisis FODA </a:t>
            </a:r>
            <a:endParaRPr lang="es-ES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 b="1"/>
              <a:t>Amenazas</a:t>
            </a:r>
            <a:endParaRPr lang="es-ES" sz="2800" b="1"/>
          </a:p>
          <a:p>
            <a:pPr>
              <a:lnSpc>
                <a:spcPct val="80000"/>
              </a:lnSpc>
            </a:pPr>
            <a:r>
              <a:rPr lang="es-ES_tradnl" sz="2800"/>
              <a:t>Las empresas de asesoría de marketing podrían optar por este nuevo concepto de servicio en mercadeo directo en base de datos.</a:t>
            </a:r>
          </a:p>
          <a:p>
            <a:pPr>
              <a:lnSpc>
                <a:spcPct val="80000"/>
              </a:lnSpc>
            </a:pPr>
            <a:r>
              <a:rPr lang="es-ES_tradnl" sz="2800"/>
              <a:t>Creación de nuevas empresas asesoras que brinden un servicio similar ocasionando pérdida de posibles clientes.</a:t>
            </a:r>
          </a:p>
          <a:p>
            <a:pPr>
              <a:lnSpc>
                <a:spcPct val="80000"/>
              </a:lnSpc>
            </a:pPr>
            <a:r>
              <a:rPr lang="es-ES_tradnl" sz="2800"/>
              <a:t>Competencia extranjera directa.</a:t>
            </a:r>
          </a:p>
          <a:p>
            <a:pPr>
              <a:lnSpc>
                <a:spcPct val="80000"/>
              </a:lnSpc>
            </a:pPr>
            <a:r>
              <a:rPr lang="es-ES_tradnl" sz="2800"/>
              <a:t>Microsoft venda un programa como el actual pero enfocado a comercios pequeños a un menor costo.</a:t>
            </a:r>
            <a:endParaRPr lang="es-ES" sz="2800"/>
          </a:p>
        </p:txBody>
      </p:sp>
      <p:pic>
        <p:nvPicPr>
          <p:cNvPr id="301060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Diagnóstico de comercios guayaquileños</a:t>
            </a:r>
            <a:endParaRPr lang="es-ES" sz="400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7696200" cy="4751388"/>
          </a:xfrm>
        </p:spPr>
        <p:txBody>
          <a:bodyPr/>
          <a:lstStyle/>
          <a:p>
            <a:r>
              <a:rPr lang="es-ES"/>
              <a:t>Mayor número de centros comerciales</a:t>
            </a:r>
          </a:p>
          <a:p>
            <a:endParaRPr lang="es-ES"/>
          </a:p>
          <a:p>
            <a:r>
              <a:rPr lang="es-ES"/>
              <a:t>Modernización de la ciudad</a:t>
            </a:r>
          </a:p>
          <a:p>
            <a:endParaRPr lang="es-ES"/>
          </a:p>
          <a:p>
            <a:pPr>
              <a:buFont typeface="Wingdings" pitchFamily="2" charset="2"/>
              <a:buNone/>
            </a:pP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868863"/>
            <a:ext cx="7723188" cy="1698625"/>
          </a:xfrm>
        </p:spPr>
        <p:txBody>
          <a:bodyPr/>
          <a:lstStyle/>
          <a:p>
            <a:r>
              <a:rPr lang="es-ES_tradnl" sz="3200"/>
              <a:t>OBJETIVOS ESTRATEGICOS DEL MARKETING DE BASE DE DATOS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OBJETIVOS</a:t>
            </a:r>
            <a:endParaRPr lang="es-E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Segmentación de grupos objetivos para su negocio</a:t>
            </a:r>
          </a:p>
          <a:p>
            <a:endParaRPr lang="es-ES_tradnl"/>
          </a:p>
          <a:p>
            <a:r>
              <a:rPr lang="es-ES_tradnl"/>
              <a:t>Implementar su propia base de datos</a:t>
            </a:r>
          </a:p>
          <a:p>
            <a:endParaRPr lang="es-ES_tradnl"/>
          </a:p>
          <a:p>
            <a:r>
              <a:rPr lang="es-ES_tradnl"/>
              <a:t>Reducir costos publicitarios</a:t>
            </a:r>
          </a:p>
          <a:p>
            <a:pPr>
              <a:buFont typeface="Wingdings" pitchFamily="2" charset="2"/>
              <a:buNone/>
            </a:pPr>
            <a:endParaRPr lang="es-ES_tradnl" b="1"/>
          </a:p>
          <a:p>
            <a:r>
              <a:rPr lang="es-ES_tradnl"/>
              <a:t>Fidelización de los clientes</a:t>
            </a:r>
            <a:endParaRPr lang="es-ES"/>
          </a:p>
        </p:txBody>
      </p:sp>
      <p:pic>
        <p:nvPicPr>
          <p:cNvPr id="303108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868863"/>
            <a:ext cx="7723188" cy="1698625"/>
          </a:xfrm>
        </p:spPr>
        <p:txBody>
          <a:bodyPr/>
          <a:lstStyle/>
          <a:p>
            <a:r>
              <a:rPr lang="es-ES_tradnl" sz="3600"/>
              <a:t>Implementación del servicio en un comercio de la ciudad de Guayaquil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696200" cy="1066800"/>
          </a:xfrm>
        </p:spPr>
        <p:txBody>
          <a:bodyPr/>
          <a:lstStyle/>
          <a:p>
            <a:r>
              <a:rPr lang="es-EC" sz="4000"/>
              <a:t>EJEMPLO DE IMPLEMENTACIÓN</a:t>
            </a:r>
            <a:endParaRPr lang="es-ES" sz="400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/>
              <a:t>Para dar a conocer como funcionará nuestra asesoría en el mercadeo directo de base de datos, se seleccionó la tienda llamada Nauty Blue, que se dedica a la venta de ropa junior femenina bajo la misma marca para adolescentes desde los 12  hasta los 19 años de edad. </a:t>
            </a:r>
            <a:endParaRPr lang="es-ES"/>
          </a:p>
        </p:txBody>
      </p:sp>
      <p:pic>
        <p:nvPicPr>
          <p:cNvPr id="305156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696200" cy="1066800"/>
          </a:xfrm>
        </p:spPr>
        <p:txBody>
          <a:bodyPr/>
          <a:lstStyle/>
          <a:p>
            <a:r>
              <a:rPr lang="es-EC" sz="3200"/>
              <a:t>ANÁLISIS SITUACIONAL: NAUTY BLUE</a:t>
            </a:r>
            <a:endParaRPr lang="es-ES" sz="320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C"/>
          </a:p>
          <a:p>
            <a:pPr>
              <a:buFont typeface="Wingdings" pitchFamily="2" charset="2"/>
              <a:buNone/>
            </a:pPr>
            <a:r>
              <a:rPr lang="es-EC"/>
              <a:t>Marketing Mix</a:t>
            </a:r>
          </a:p>
          <a:p>
            <a:pPr>
              <a:buFont typeface="Wingdings" pitchFamily="2" charset="2"/>
              <a:buNone/>
            </a:pPr>
            <a:endParaRPr lang="es-EC"/>
          </a:p>
          <a:p>
            <a:r>
              <a:rPr lang="es-EC"/>
              <a:t>Producto</a:t>
            </a:r>
          </a:p>
          <a:p>
            <a:r>
              <a:rPr lang="es-EC"/>
              <a:t>Precio</a:t>
            </a:r>
          </a:p>
          <a:p>
            <a:r>
              <a:rPr lang="es-EC"/>
              <a:t>Distribución</a:t>
            </a:r>
          </a:p>
          <a:p>
            <a:r>
              <a:rPr lang="es-EC"/>
              <a:t>Comunicación</a:t>
            </a:r>
          </a:p>
          <a:p>
            <a:endParaRPr lang="es-ES"/>
          </a:p>
        </p:txBody>
      </p:sp>
      <p:pic>
        <p:nvPicPr>
          <p:cNvPr id="306180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>¿Cómo implementar su propia base de datos?</a:t>
            </a:r>
            <a:r>
              <a:rPr lang="es-EC" sz="4000"/>
              <a:t> </a:t>
            </a:r>
            <a:endParaRPr lang="es-ES" sz="400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800"/>
              <a:t>La finalidad de la implementación es que los datos que posea la empresa sean convertidos en información útil para realizar promociones y publicidad directa</a:t>
            </a:r>
          </a:p>
          <a:p>
            <a:pPr>
              <a:buFont typeface="Wingdings" pitchFamily="2" charset="2"/>
              <a:buNone/>
            </a:pPr>
            <a:endParaRPr lang="es-EC" sz="2800"/>
          </a:p>
          <a:p>
            <a:pPr>
              <a:buFont typeface="Wingdings" pitchFamily="2" charset="2"/>
              <a:buNone/>
            </a:pPr>
            <a:r>
              <a:rPr lang="es-ES" sz="2800"/>
              <a:t>En la actualidad Nauty Blue no posee ninguna base de sus clientes</a:t>
            </a:r>
          </a:p>
          <a:p>
            <a:pPr>
              <a:buFont typeface="Wingdings" pitchFamily="2" charset="2"/>
              <a:buNone/>
            </a:pPr>
            <a:endParaRPr lang="es-ES" sz="2800"/>
          </a:p>
          <a:p>
            <a:pPr>
              <a:buFont typeface="Wingdings" pitchFamily="2" charset="2"/>
              <a:buNone/>
            </a:pPr>
            <a:r>
              <a:rPr lang="es-ES" sz="2800"/>
              <a:t>Mediante nuestra asesoría se realizará lo siguiente: </a:t>
            </a:r>
          </a:p>
        </p:txBody>
      </p:sp>
      <p:pic>
        <p:nvPicPr>
          <p:cNvPr id="307204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/>
              <a:t>¿Cómo implementar su propia base de datos?</a:t>
            </a:r>
            <a:endParaRPr lang="es-ES" sz="4000" b="1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Creación de una encuesta especializada para la tienda y su perfil de cliente</a:t>
            </a:r>
          </a:p>
          <a:p>
            <a:r>
              <a:rPr lang="es-EC"/>
              <a:t>Levantamiento de información</a:t>
            </a:r>
          </a:p>
          <a:p>
            <a:r>
              <a:rPr lang="es-ES"/>
              <a:t>Con la información obtenida en la encuesta se procederá a realizar las estrategias de publicidad y promoción que estén acorde a las necesidades, gustos y preferencias del cliente </a:t>
            </a:r>
          </a:p>
        </p:txBody>
      </p:sp>
      <p:pic>
        <p:nvPicPr>
          <p:cNvPr id="308228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Modelo de Base de Datos</a:t>
            </a:r>
            <a:endParaRPr lang="es-ES"/>
          </a:p>
        </p:txBody>
      </p:sp>
      <p:pic>
        <p:nvPicPr>
          <p:cNvPr id="309251" name="Picture 3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696200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>
                <a:hlinkClick r:id="rId3" action="ppaction://hlinkfile"/>
              </a:rPr>
              <a:t>Base de Datos </a:t>
            </a:r>
            <a:r>
              <a:rPr lang="es-EC"/>
              <a:t>Clientes Nauty Blue obtenida gracias a la encuesta realizada por DC Datos, teniendo como objetivo principal la recaudación de información relevante para la formulación de Promociones y Publicidad.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50825" y="260350"/>
            <a:ext cx="925513" cy="857250"/>
          </a:xfrm>
          <a:prstGeom prst="rect">
            <a:avLst/>
          </a:prstGeom>
          <a:noFill/>
        </p:spPr>
      </p:pic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2324" name="Picture 4" descr="Hoja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125538"/>
            <a:ext cx="7696200" cy="5435600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5396" name="Picture 4" descr="Promo Color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628775"/>
            <a:ext cx="8424862" cy="4783138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effectLst>
                  <a:outerShdw blurRad="38100" dist="38100" dir="2700000" algn="tl">
                    <a:srgbClr val="FFFFFF"/>
                  </a:outerShdw>
                </a:effectLst>
              </a:rPr>
              <a:t>Logo y Slogan</a:t>
            </a:r>
            <a:r>
              <a:rPr lang="es-EC"/>
              <a:t> </a:t>
            </a:r>
            <a:endParaRPr lang="es-E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652963"/>
            <a:ext cx="7775575" cy="1223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/>
              <a:t>“Transformando tus datos en información útil para tu negocio” </a:t>
            </a:r>
            <a:endParaRPr lang="es-ES"/>
          </a:p>
        </p:txBody>
      </p:sp>
      <p:pic>
        <p:nvPicPr>
          <p:cNvPr id="270342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44675"/>
            <a:ext cx="3168650" cy="276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6420" name="Picture 4" descr="promo jeans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628775"/>
            <a:ext cx="8382000" cy="4751388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696200" cy="1066800"/>
          </a:xfrm>
        </p:spPr>
        <p:txBody>
          <a:bodyPr/>
          <a:lstStyle/>
          <a:p>
            <a:r>
              <a:rPr lang="es-ES" sz="2400" b="1"/>
              <a:t>Con la obtención de esta información se implementará los siguientes métodos de publicidad:</a:t>
            </a:r>
          </a:p>
        </p:txBody>
      </p:sp>
      <p:pic>
        <p:nvPicPr>
          <p:cNvPr id="310275" name="Picture 3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s-ES" sz="2400"/>
          </a:p>
          <a:p>
            <a:pPr>
              <a:lnSpc>
                <a:spcPct val="90000"/>
              </a:lnSpc>
            </a:pPr>
            <a:r>
              <a:rPr lang="es-ES" sz="2400"/>
              <a:t>Se mandará correos vía mail segmentando las preferencias del cliente dependiendo si hay alguna promoción  que sea de su agrado, rebajas por liquidación de cierre de temporada o si llegó nueva mercadería al local.</a:t>
            </a:r>
          </a:p>
          <a:p>
            <a:pPr>
              <a:lnSpc>
                <a:spcPct val="90000"/>
              </a:lnSpc>
            </a:pPr>
            <a:endParaRPr lang="es-ES" sz="2400"/>
          </a:p>
          <a:p>
            <a:pPr>
              <a:lnSpc>
                <a:spcPct val="90000"/>
              </a:lnSpc>
            </a:pPr>
            <a:r>
              <a:rPr lang="es-ES" sz="2400"/>
              <a:t>Se enviará a  domicilio folletos de la tienda o algún volante promocional.</a:t>
            </a:r>
          </a:p>
          <a:p>
            <a:pPr>
              <a:lnSpc>
                <a:spcPct val="90000"/>
              </a:lnSpc>
            </a:pPr>
            <a:endParaRPr lang="es-ES" sz="2400"/>
          </a:p>
          <a:p>
            <a:pPr>
              <a:lnSpc>
                <a:spcPct val="90000"/>
              </a:lnSpc>
            </a:pPr>
            <a:r>
              <a:rPr lang="es-ES" sz="2400"/>
              <a:t>Se recordará por medio de mensajes enviados al celular algún día especial de promoción  como por ejemplo rebajas por el aniversario de la tienda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696200" cy="1066800"/>
          </a:xfrm>
        </p:spPr>
        <p:txBody>
          <a:bodyPr/>
          <a:lstStyle/>
          <a:p>
            <a:r>
              <a:rPr lang="es-ES" sz="2400" b="1"/>
              <a:t>Con la obtención de esta información se implementará los siguientes métodos de publicidad:</a:t>
            </a:r>
          </a:p>
        </p:txBody>
      </p:sp>
      <p:pic>
        <p:nvPicPr>
          <p:cNvPr id="311299" name="Picture 3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C" sz="2800"/>
              <a:t>Primera Compra</a:t>
            </a:r>
          </a:p>
          <a:p>
            <a:pPr>
              <a:lnSpc>
                <a:spcPct val="80000"/>
              </a:lnSpc>
            </a:pPr>
            <a:endParaRPr lang="es-EC" sz="2800"/>
          </a:p>
          <a:p>
            <a:pPr>
              <a:lnSpc>
                <a:spcPct val="80000"/>
              </a:lnSpc>
            </a:pPr>
            <a:r>
              <a:rPr lang="es-EC" sz="2800"/>
              <a:t>Cumpleaños</a:t>
            </a:r>
          </a:p>
          <a:p>
            <a:pPr>
              <a:lnSpc>
                <a:spcPct val="80000"/>
              </a:lnSpc>
            </a:pPr>
            <a:endParaRPr lang="es-EC" sz="2800"/>
          </a:p>
          <a:p>
            <a:pPr>
              <a:lnSpc>
                <a:spcPct val="80000"/>
              </a:lnSpc>
            </a:pPr>
            <a:r>
              <a:rPr lang="es-EC" sz="2800"/>
              <a:t>Referidos</a:t>
            </a:r>
          </a:p>
          <a:p>
            <a:pPr>
              <a:lnSpc>
                <a:spcPct val="80000"/>
              </a:lnSpc>
            </a:pPr>
            <a:endParaRPr lang="es-EC" sz="2800"/>
          </a:p>
          <a:p>
            <a:pPr>
              <a:lnSpc>
                <a:spcPct val="80000"/>
              </a:lnSpc>
            </a:pPr>
            <a:r>
              <a:rPr lang="es-EC" sz="2800"/>
              <a:t>Tipos de Prenda</a:t>
            </a:r>
          </a:p>
          <a:p>
            <a:pPr>
              <a:lnSpc>
                <a:spcPct val="80000"/>
              </a:lnSpc>
            </a:pPr>
            <a:endParaRPr lang="es-EC" sz="2800"/>
          </a:p>
          <a:p>
            <a:pPr>
              <a:lnSpc>
                <a:spcPct val="80000"/>
              </a:lnSpc>
            </a:pPr>
            <a:r>
              <a:rPr lang="es-EC" sz="2800"/>
              <a:t>Color de Prenda</a:t>
            </a:r>
          </a:p>
          <a:p>
            <a:pPr>
              <a:lnSpc>
                <a:spcPct val="80000"/>
              </a:lnSpc>
            </a:pPr>
            <a:endParaRPr lang="es-EC" sz="2800"/>
          </a:p>
          <a:p>
            <a:pPr>
              <a:lnSpc>
                <a:spcPct val="80000"/>
              </a:lnSpc>
            </a:pPr>
            <a:r>
              <a:rPr lang="es-EC" sz="2800"/>
              <a:t>Relaciones Públicas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3348" name="Picture 4" descr="tarjetas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196975"/>
            <a:ext cx="7315200" cy="5340350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4372" name="Picture 4" descr="postal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404813"/>
            <a:ext cx="4567238" cy="6196012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868863"/>
            <a:ext cx="7723188" cy="1698625"/>
          </a:xfrm>
        </p:spPr>
        <p:txBody>
          <a:bodyPr/>
          <a:lstStyle/>
          <a:p>
            <a:r>
              <a:rPr lang="es-ES_tradnl" sz="3600"/>
              <a:t>ANÁLISIS FINANCIERO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24612" name="Picture 4" descr="Dibujo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799306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696200" cy="1066800"/>
          </a:xfrm>
        </p:spPr>
        <p:txBody>
          <a:bodyPr/>
          <a:lstStyle/>
          <a:p>
            <a:r>
              <a:rPr lang="es-EC" sz="3200" b="1"/>
              <a:t>Evaluación del Proyecto del Inversionista (Financiado)</a:t>
            </a:r>
            <a:r>
              <a:rPr lang="es-ES" sz="4000"/>
              <a:t> </a:t>
            </a:r>
          </a:p>
        </p:txBody>
      </p:sp>
      <p:pic>
        <p:nvPicPr>
          <p:cNvPr id="326659" name="Picture 3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s-ES" sz="4000"/>
          </a:p>
          <a:p>
            <a:pPr algn="ctr">
              <a:buFont typeface="Wingdings" pitchFamily="2" charset="2"/>
              <a:buNone/>
            </a:pPr>
            <a:r>
              <a:rPr lang="es-ES" sz="4000"/>
              <a:t>VAN</a:t>
            </a:r>
          </a:p>
          <a:p>
            <a:pPr algn="ctr">
              <a:buFont typeface="Wingdings" pitchFamily="2" charset="2"/>
              <a:buNone/>
            </a:pPr>
            <a:r>
              <a:rPr lang="es-ES" sz="4000"/>
              <a:t>$ 23721.64</a:t>
            </a:r>
          </a:p>
          <a:p>
            <a:pPr algn="ctr">
              <a:buFont typeface="Wingdings" pitchFamily="2" charset="2"/>
              <a:buNone/>
            </a:pPr>
            <a:endParaRPr lang="es-ES" sz="4000"/>
          </a:p>
          <a:p>
            <a:pPr algn="ctr">
              <a:buFont typeface="Wingdings" pitchFamily="2" charset="2"/>
              <a:buNone/>
            </a:pPr>
            <a:r>
              <a:rPr lang="es-ES" sz="4000"/>
              <a:t>TIR</a:t>
            </a:r>
          </a:p>
          <a:p>
            <a:pPr algn="ctr">
              <a:buFont typeface="Wingdings" pitchFamily="2" charset="2"/>
              <a:buNone/>
            </a:pPr>
            <a:r>
              <a:rPr lang="es-ES" sz="4000"/>
              <a:t>62%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868863"/>
            <a:ext cx="7723188" cy="1698625"/>
          </a:xfrm>
        </p:spPr>
        <p:txBody>
          <a:bodyPr/>
          <a:lstStyle/>
          <a:p>
            <a:r>
              <a:rPr lang="es-ES_tradnl" sz="3600"/>
              <a:t>ANÁLISIS DE SENSIBILIDAD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Log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331780" name="Group 4"/>
          <p:cNvGraphicFramePr>
            <a:graphicFrameLocks noGrp="1"/>
          </p:cNvGraphicFramePr>
          <p:nvPr/>
        </p:nvGraphicFramePr>
        <p:xfrm>
          <a:off x="250825" y="2349500"/>
          <a:ext cx="3313113" cy="2444750"/>
        </p:xfrm>
        <a:graphic>
          <a:graphicData uri="http://schemas.openxmlformats.org/drawingml/2006/table">
            <a:tbl>
              <a:tblPr/>
              <a:tblGrid>
                <a:gridCol w="1527175"/>
                <a:gridCol w="403225"/>
                <a:gridCol w="401638"/>
                <a:gridCol w="981075"/>
              </a:tblGrid>
              <a:tr h="24447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 hoja de resultados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MultiDimensiona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Estadísticas Generales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variables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Iteraciones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22994.56992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Desviación Estandar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45311.40362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Varianza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2053123298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Mínimo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-136.983.33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Máximo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$ 223.767.99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Negativo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1831" name="Object 55"/>
          <p:cNvGraphicFramePr>
            <a:graphicFrameLocks noChangeAspect="1"/>
          </p:cNvGraphicFramePr>
          <p:nvPr/>
        </p:nvGraphicFramePr>
        <p:xfrm>
          <a:off x="3851275" y="2060575"/>
          <a:ext cx="5143500" cy="3514725"/>
        </p:xfrm>
        <a:graphic>
          <a:graphicData uri="http://schemas.openxmlformats.org/presentationml/2006/ole">
            <p:oleObj spid="_x0000_s331831" name="Gráfico" r:id="rId4" imgW="5143500" imgH="3514547" progId="Excel.Chart.8">
              <p:embed/>
            </p:oleObj>
          </a:graphicData>
        </a:graphic>
      </p:graphicFrame>
      <p:graphicFrame>
        <p:nvGraphicFramePr>
          <p:cNvPr id="331832" name="Group 56"/>
          <p:cNvGraphicFramePr>
            <a:graphicFrameLocks noGrp="1"/>
          </p:cNvGraphicFramePr>
          <p:nvPr/>
        </p:nvGraphicFramePr>
        <p:xfrm>
          <a:off x="755650" y="5445125"/>
          <a:ext cx="2736850" cy="488950"/>
        </p:xfrm>
        <a:graphic>
          <a:graphicData uri="http://schemas.openxmlformats.org/drawingml/2006/table">
            <a:tbl>
              <a:tblPr/>
              <a:tblGrid>
                <a:gridCol w="965200"/>
                <a:gridCol w="838200"/>
                <a:gridCol w="933450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Izq.=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-136983.326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Der.=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216552.958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31845" name="Rectangle 69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696200" cy="1066800"/>
          </a:xfrm>
        </p:spPr>
        <p:txBody>
          <a:bodyPr/>
          <a:lstStyle/>
          <a:p>
            <a:r>
              <a:rPr lang="es-EC" sz="4000"/>
              <a:t>ANÁLISIS MULTIDIMENSIONAL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Definición del servicio</a:t>
            </a:r>
            <a:endParaRPr lang="es-E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Segmentación y selección de grupos objetivos</a:t>
            </a:r>
          </a:p>
          <a:p>
            <a:r>
              <a:rPr lang="es-ES"/>
              <a:t>Mercadeo Directo mediante la implementación de base de datos</a:t>
            </a:r>
          </a:p>
          <a:p>
            <a:r>
              <a:rPr lang="es-ES"/>
              <a:t>Diseño de Programas de fidelización del cliente</a:t>
            </a:r>
          </a:p>
          <a:p>
            <a:r>
              <a:rPr lang="es-ES"/>
              <a:t>Reducción de costos de publicidad y promociones</a:t>
            </a:r>
          </a:p>
        </p:txBody>
      </p:sp>
      <p:pic>
        <p:nvPicPr>
          <p:cNvPr id="272388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144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Log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328708" name="Group 4"/>
          <p:cNvGraphicFramePr>
            <a:graphicFrameLocks noGrp="1"/>
          </p:cNvGraphicFramePr>
          <p:nvPr/>
        </p:nvGraphicFramePr>
        <p:xfrm>
          <a:off x="539750" y="2205038"/>
          <a:ext cx="3173413" cy="2444750"/>
        </p:xfrm>
        <a:graphic>
          <a:graphicData uri="http://schemas.openxmlformats.org/drawingml/2006/table">
            <a:tbl>
              <a:tblPr/>
              <a:tblGrid>
                <a:gridCol w="1495425"/>
                <a:gridCol w="393700"/>
                <a:gridCol w="393700"/>
                <a:gridCol w="890588"/>
              </a:tblGrid>
              <a:tr h="24447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 hoja de resultados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Precio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Estadísticas Generales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variables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Iteraciones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23748.6568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Desviación Estandar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12859.4063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Varianza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165364331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Mínimo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-23.284.41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Máximo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$ 71.591.13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Negativo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759" name="Object 55"/>
          <p:cNvGraphicFramePr>
            <a:graphicFrameLocks noChangeAspect="1"/>
          </p:cNvGraphicFramePr>
          <p:nvPr/>
        </p:nvGraphicFramePr>
        <p:xfrm>
          <a:off x="3851275" y="1916113"/>
          <a:ext cx="5067300" cy="3324225"/>
        </p:xfrm>
        <a:graphic>
          <a:graphicData uri="http://schemas.openxmlformats.org/presentationml/2006/ole">
            <p:oleObj spid="_x0000_s328759" name="Gráfico" r:id="rId4" imgW="5067300" imgH="3324352" progId="Excel.Chart.8">
              <p:embed/>
            </p:oleObj>
          </a:graphicData>
        </a:graphic>
      </p:graphicFrame>
      <p:graphicFrame>
        <p:nvGraphicFramePr>
          <p:cNvPr id="328760" name="Group 56"/>
          <p:cNvGraphicFramePr>
            <a:graphicFrameLocks noGrp="1"/>
          </p:cNvGraphicFramePr>
          <p:nvPr/>
        </p:nvGraphicFramePr>
        <p:xfrm>
          <a:off x="971550" y="5229225"/>
          <a:ext cx="2663825" cy="488950"/>
        </p:xfrm>
        <a:graphic>
          <a:graphicData uri="http://schemas.openxmlformats.org/drawingml/2006/table">
            <a:tbl>
              <a:tblPr/>
              <a:tblGrid>
                <a:gridCol w="939800"/>
                <a:gridCol w="815975"/>
                <a:gridCol w="908050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Izq.=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-23284.4124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Der.=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69693.6217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28773" name="Rectangle 69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696200" cy="1066800"/>
          </a:xfrm>
        </p:spPr>
        <p:txBody>
          <a:bodyPr/>
          <a:lstStyle/>
          <a:p>
            <a:r>
              <a:rPr lang="es-EC" sz="3600"/>
              <a:t>ANÁLISIS UNIVARIADO - PRECIO</a:t>
            </a:r>
            <a:endParaRPr lang="es-E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Log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329732" name="Group 4"/>
          <p:cNvGraphicFramePr>
            <a:graphicFrameLocks noGrp="1"/>
          </p:cNvGraphicFramePr>
          <p:nvPr/>
        </p:nvGraphicFramePr>
        <p:xfrm>
          <a:off x="323850" y="2420938"/>
          <a:ext cx="3243263" cy="2444750"/>
        </p:xfrm>
        <a:graphic>
          <a:graphicData uri="http://schemas.openxmlformats.org/drawingml/2006/table">
            <a:tbl>
              <a:tblPr/>
              <a:tblGrid>
                <a:gridCol w="1495425"/>
                <a:gridCol w="393700"/>
                <a:gridCol w="393700"/>
                <a:gridCol w="960438"/>
              </a:tblGrid>
              <a:tr h="24447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 hoja de resultados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Casos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Estadísticas Generales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variables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Iteraciones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23802.11251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Desviación Estandar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42777.27338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Varianza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1829895118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Mínimo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-141.156.25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Máximo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$ 197.675.40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Negativo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783" name="Object 55"/>
          <p:cNvGraphicFramePr>
            <a:graphicFrameLocks noChangeAspect="1"/>
          </p:cNvGraphicFramePr>
          <p:nvPr/>
        </p:nvGraphicFramePr>
        <p:xfrm>
          <a:off x="3779838" y="2205038"/>
          <a:ext cx="5200650" cy="3333750"/>
        </p:xfrm>
        <a:graphic>
          <a:graphicData uri="http://schemas.openxmlformats.org/presentationml/2006/ole">
            <p:oleObj spid="_x0000_s329783" name="Gráfico" r:id="rId4" imgW="5200650" imgH="3333699" progId="Excel.Chart.8">
              <p:embed/>
            </p:oleObj>
          </a:graphicData>
        </a:graphic>
      </p:graphicFrame>
      <p:graphicFrame>
        <p:nvGraphicFramePr>
          <p:cNvPr id="329784" name="Group 56"/>
          <p:cNvGraphicFramePr>
            <a:graphicFrameLocks noGrp="1"/>
          </p:cNvGraphicFramePr>
          <p:nvPr/>
        </p:nvGraphicFramePr>
        <p:xfrm>
          <a:off x="468313" y="5445125"/>
          <a:ext cx="3024187" cy="488950"/>
        </p:xfrm>
        <a:graphic>
          <a:graphicData uri="http://schemas.openxmlformats.org/drawingml/2006/table">
            <a:tbl>
              <a:tblPr/>
              <a:tblGrid>
                <a:gridCol w="1066800"/>
                <a:gridCol w="927100"/>
                <a:gridCol w="1030287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Izq.=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-141156.255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Der.=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190898.762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29797" name="Rectangle 69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696200" cy="1066800"/>
          </a:xfrm>
        </p:spPr>
        <p:txBody>
          <a:bodyPr/>
          <a:lstStyle/>
          <a:p>
            <a:r>
              <a:rPr lang="es-EC" sz="4000"/>
              <a:t>ANÁLISIS UNIVARIADO - CASOS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Log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330756" name="Group 4"/>
          <p:cNvGraphicFramePr>
            <a:graphicFrameLocks noGrp="1"/>
          </p:cNvGraphicFramePr>
          <p:nvPr/>
        </p:nvGraphicFramePr>
        <p:xfrm>
          <a:off x="250825" y="2636838"/>
          <a:ext cx="3130550" cy="2444750"/>
        </p:xfrm>
        <a:graphic>
          <a:graphicData uri="http://schemas.openxmlformats.org/drawingml/2006/table">
            <a:tbl>
              <a:tblPr/>
              <a:tblGrid>
                <a:gridCol w="1495425"/>
                <a:gridCol w="393700"/>
                <a:gridCol w="393700"/>
                <a:gridCol w="847725"/>
              </a:tblGrid>
              <a:tr h="24447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 de hoja de resultados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G. Admin.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Estadísticas Generales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variables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 de Iteraciones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23703.2577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Desviación Estandar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2705.66914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Varianza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7320645.48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Mínimo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$ 13.717.67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Máximo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$ 33.796.68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Negativo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807" name="Object 55"/>
          <p:cNvGraphicFramePr>
            <a:graphicFrameLocks noChangeAspect="1"/>
          </p:cNvGraphicFramePr>
          <p:nvPr/>
        </p:nvGraphicFramePr>
        <p:xfrm>
          <a:off x="3924300" y="2349500"/>
          <a:ext cx="4991100" cy="3305175"/>
        </p:xfrm>
        <a:graphic>
          <a:graphicData uri="http://schemas.openxmlformats.org/presentationml/2006/ole">
            <p:oleObj spid="_x0000_s330807" name="Gráfico" r:id="rId4" imgW="4991100" imgH="3305251" progId="Excel.Chart.8">
              <p:embed/>
            </p:oleObj>
          </a:graphicData>
        </a:graphic>
      </p:graphicFrame>
      <p:graphicFrame>
        <p:nvGraphicFramePr>
          <p:cNvPr id="330808" name="Group 56"/>
          <p:cNvGraphicFramePr>
            <a:graphicFrameLocks noGrp="1"/>
          </p:cNvGraphicFramePr>
          <p:nvPr/>
        </p:nvGraphicFramePr>
        <p:xfrm>
          <a:off x="827088" y="5445125"/>
          <a:ext cx="2487612" cy="488950"/>
        </p:xfrm>
        <a:graphic>
          <a:graphicData uri="http://schemas.openxmlformats.org/drawingml/2006/table">
            <a:tbl>
              <a:tblPr/>
              <a:tblGrid>
                <a:gridCol w="877887"/>
                <a:gridCol w="762000"/>
                <a:gridCol w="847725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Izq.=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13717.6655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Límite Der.=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33395.0953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30821" name="Rectangle 69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696200" cy="1066800"/>
          </a:xfrm>
        </p:spPr>
        <p:txBody>
          <a:bodyPr/>
          <a:lstStyle/>
          <a:p>
            <a:r>
              <a:rPr lang="es-EC" sz="4000"/>
              <a:t>ANÁLISIS UNIVARIADO – GASTOS ADMINISTRATIVOS</a:t>
            </a:r>
            <a:endParaRPr lang="es-E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Conclusiones</a:t>
            </a:r>
            <a:endParaRPr lang="es-ES"/>
          </a:p>
        </p:txBody>
      </p:sp>
      <p:sp>
        <p:nvSpPr>
          <p:cNvPr id="3358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Capacidad humana suficiente para desarrollar nuevas alternativas, estimulados por los continuos avances tecnológicos, la tendencia mundial hacia la globalización y la gran necesidad que existe en el mercado de obtener servicios de alta calidad que ayuden a las empresas a crear fidelidad en sus clientes.</a:t>
            </a:r>
          </a:p>
          <a:p>
            <a:endParaRPr lang="es-ES"/>
          </a:p>
        </p:txBody>
      </p:sp>
      <p:pic>
        <p:nvPicPr>
          <p:cNvPr id="335876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Conclusiones</a:t>
            </a:r>
            <a:endParaRPr lang="es-E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Se debe recalcar que el 69% de 10000 escenarios son favorables para la ejecución del proyecto el valor máximo de ganancias llega a ubicarse en $133.104.90  superando todas las expectativas del proyecto, generando mayor confianza en la realización del mismo.</a:t>
            </a:r>
            <a:r>
              <a:rPr lang="es-ES"/>
              <a:t> </a:t>
            </a:r>
          </a:p>
        </p:txBody>
      </p:sp>
      <p:pic>
        <p:nvPicPr>
          <p:cNvPr id="342020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Conclusiones</a:t>
            </a:r>
            <a:endParaRPr lang="es-E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La tasa interna de retorno (TIR) del proyecto fue del 62 %, mientras que el VAN alcanzó un valor de $ 23721.64 a través del flujo de caja proyectado del inversionista, tomando en cuenta que la tasa mínima requerida fue del 11.63%. Esto representa la conveniencia del proyecto.</a:t>
            </a:r>
          </a:p>
          <a:p>
            <a:endParaRPr lang="es-ES"/>
          </a:p>
        </p:txBody>
      </p:sp>
      <p:pic>
        <p:nvPicPr>
          <p:cNvPr id="343044" name="Picture 4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33600"/>
            <a:ext cx="7840663" cy="2290763"/>
          </a:xfrm>
        </p:spPr>
        <p:txBody>
          <a:bodyPr/>
          <a:lstStyle/>
          <a:p>
            <a:r>
              <a:rPr lang="es-EC" sz="9600"/>
              <a:t>GRACIAS</a:t>
            </a:r>
            <a:endParaRPr lang="es-ES" sz="9600"/>
          </a:p>
        </p:txBody>
      </p:sp>
      <p:pic>
        <p:nvPicPr>
          <p:cNvPr id="332803" name="Picture 3" descr="Log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5288" y="404813"/>
            <a:ext cx="925512" cy="857250"/>
          </a:xfrm>
          <a:prstGeom prst="rect">
            <a:avLst/>
          </a:prstGeom>
          <a:noFill/>
        </p:spPr>
      </p:pic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7771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2.59259E-6 C -0.10087 0.00856 -0.16701 -0.00047 -0.21754 -0.00162 C -0.21788 -0.00625 -0.2151 -0.01459 -0.21858 -0.01551 C -0.25139 -0.02454 -0.26545 -0.01111 -0.29184 -0.00162 C -0.30972 -0.00209 -0.32743 -0.00232 -0.34531 -0.00324 C -0.35799 -0.00394 -0.35955 -0.02477 -0.36858 -0.03264 C -0.36945 -0.03519 -0.36997 -0.03797 -0.37101 -0.04051 C -0.37274 -0.04468 -0.37674 -0.05278 -0.37674 -0.05255 C -0.37743 -0.05857 -0.37917 -0.06412 -0.37917 -0.06991 C -0.37917 -0.14051 -0.38368 -0.12246 -0.32674 -0.12408 C -0.32101 -0.1294 -0.31945 -0.13727 -0.31754 -0.14584 C -0.31146 -0.17315 -0.30781 -0.20093 -0.30122 -0.22801 C -0.29931 -0.23611 -0.2967 -0.24607 -0.29531 -0.2544 C -0.29479 -0.25741 -0.29445 -0.26343 -0.29184 -0.26528 C -0.28629 -0.26945 -0.27465 -0.26875 -0.26858 -0.26991 C -0.25729 -0.26945 -0.24601 -0.27014 -0.2349 -0.26829 C -0.2342 -0.26806 -0.22917 -0.24954 -0.22674 -0.24653 C -0.22309 -0.24167 -0.2151 -0.23264 -0.2151 -0.23241 C -0.21198 -0.21875 -0.19757 -0.22593 -0.18958 -0.22639 C -0.1842 -0.22894 -0.17969 -0.23334 -0.17604 -0.23889 C -0.17344 -0.24746 -0.16545 -0.25 -0.16076 -0.25602 C -0.15347 -0.26435 -0.14879 -0.275 -0.13958 -0.27917 C -0.06858 -0.27824 0.0033 -0.28056 0.0743 -0.27292 C 0.0842 -0.23542 0.06076 -0.2456 0.10694 -0.24815 C 0.11771 -0.2625 0.12187 -0.27014 0.10555 -0.20324 C 0.10503 -0.20023 0.10104 -0.2044 0.09878 -0.20486 C 0.09531 -0.20741 0.08889 -0.2176 0.08837 -0.2125 C 0.08194 -0.17732 0.08542 -0.16829 0.09184 -0.14584 C 0.09219 -0.14283 0.09097 -0.13797 0.09271 -0.13658 C 0.10017 -0.13195 0.10295 -0.13797 0.10694 -0.14283 C 0.11146 -0.16019 0.12361 -0.16644 0.1349 -0.17385 C 0.13733 -0.17547 0.13924 -0.17801 0.14184 -0.17986 C 0.14323 -0.18125 0.14566 -0.18195 0.14757 -0.1831 C 0.15972 -0.19931 0.17413 -0.21505 0.19028 -0.22338 C 0.19896 -0.22755 0.20799 -0.2301 0.21632 -0.23426 C 0.22448 -0.2382 0.22847 -0.2419 0.23715 -0.24352 C 0.24965 -0.25162 0.25295 -0.24422 0.26389 -0.23565 C 0.28455 -0.21945 0.30417 -0.20093 0.3243 -0.1831 C 0.33229 -0.17616 0.3408 -0.17037 0.34757 -0.16135 C 0.34792 -0.15972 0.3493 -0.1581 0.34878 -0.15672 C 0.34792 -0.15394 0.34531 -0.15278 0.3441 -0.15047 C 0.34045 -0.14352 0.34132 -0.1375 0.3349 -0.13195 C 0.33403 -0.12871 0.3316 -0.12616 0.33142 -0.12269 C 0.33108 -0.11806 0.33177 -0.1132 0.33246 -0.10857 C 0.33698 -0.07847 0.3474 -0.08519 0.37083 -0.0838 C 0.37587 -0.07755 0.37326 -0.07014 0.37552 -0.06204 C 0.37691 -0.05718 0.37986 -0.05301 0.38142 -0.04815 C 0.38542 -0.03496 0.39184 -0.00787 0.39184 -0.00764 C 0.39896 0.05648 0.38698 -0.0551 0.3941 0.15347 C 0.39427 0.15949 0.3974 0.16458 0.39878 0.17037 C 0.40087 0.17847 0.40469 0.19514 0.40469 0.19537 C 0.40382 0.23356 0.41024 0.2412 0.3941 0.2618 C 0.38889 0.27592 0.37986 0.28634 0.3743 0.30069 C 0.37465 0.3074 0.37361 0.31458 0.37552 0.32083 C 0.37587 0.32199 0.38889 0.32778 0.39062 0.32847 C 0.40399 0.33333 0.41858 0.34166 0.43003 0.35185 C 0.42986 0.35903 0.43055 0.36666 0.42899 0.37361 C 0.42743 0.38125 0.41615 0.38657 0.41163 0.38912 C 0.40677 0.38889 0.32222 0.38657 0.29184 0.38449 C 0.26163 0.3824 0.28958 0.38379 0.25816 0.37963 C 0.24844 0.37824 0.22899 0.37662 0.22899 0.37685 C 0.21632 0.37245 0.20208 0.36852 0.19028 0.35949 C 0.16875 0.34213 0.19896 0.36041 0.17552 0.34722 C 0.17413 0.34444 0.17153 0.34259 0.17083 0.33935 C 0.16962 0.33541 0.17031 0.33102 0.16944 0.32708 C 0.1684 0.3199 0.16128 0.31921 0.1566 0.31782 C 0.15139 0.31296 0.14601 0.31041 0.13924 0.30833 C 0.13594 0.30717 0.12899 0.30532 0.12899 0.30555 C 0.11302 0.30671 0.09792 0.3081 0.08212 0.31157 C 0.07396 0.31828 0.06441 0.3243 0.05469 0.32708 C 0.04201 0.34004 0.02535 0.34537 0.01042 0.34884 C 0.0066 0.35185 0.00191 0.35393 -0.00122 0.3581 C -0.00278 0.36018 -0.00399 0.36273 -0.0059 0.36435 C -0.01406 0.37129 -0.02413 0.37546 -0.03368 0.37824 C -0.04184 0.37778 -0.05017 0.3787 -0.05816 0.37662 C -0.06476 0.375 -0.06406 0.36967 -0.06858 0.36574 C -0.06962 0.36481 -0.07101 0.36504 -0.07205 0.36435 C -0.07361 0.36342 -0.07535 0.3625 -0.07674 0.36111 C -0.08195 0.35602 -0.0816 0.35046 -0.0849 0.34398 C -0.08663 0.34028 -0.0901 0.33842 -0.09184 0.33472 C -0.09688 0.32477 -0.09931 0.31296 -0.10347 0.30231 C -0.10556 0.29699 -0.10903 0.28865 -0.11406 0.2868 C -0.11701 0.28565 -0.12014 0.28565 -0.12326 0.28518 C -0.12639 0.28565 -0.14254 0.28773 -0.14774 0.29143 C -0.14965 0.29282 -0.15087 0.29629 -0.1526 0.29768 C -0.15521 0.3 -0.15851 0.30069 -0.16163 0.30231 C -0.16997 0.31296 -0.19358 0.32662 -0.2059 0.33009 C -0.22014 0.33819 -0.23611 0.33842 -0.25122 0.34259 C -0.30486 0.34143 -0.30417 0.34352 -0.33611 0.33796 C -0.34635 0.3331 -0.35677 0.33287 -0.36754 0.33171 C -0.3691 0.33009 -0.37188 0.32963 -0.37205 0.32708 C -0.37552 0.28634 -0.375 0.20486 -0.37205 0.16574 C -0.37188 0.16273 -0.36597 0.1581 -0.36406 0.15648 C -0.30625 0.15787 -0.26615 0.16041 -0.20816 0.1581 C -0.19792 0.13796 -0.20799 0.15972 -0.20122 0.13935 C -0.19931 0.13356 -0.19531 0.12801 -0.19306 0.12245 C -0.1882 0.11041 -0.19358 0.11782 -0.18837 0.11157 C -0.16007 0.03333 -0.07379 0.03912 -0.01979 0.03703 C 0.00503 0.0375 0.02986 0.03657 0.05469 0.03865 C 0.05555 0.03865 0.05503 0.0419 0.05538 0.04328 C 0.05625 0.04444 0.05729 0.04537 0.05816 0.04629 C 0.06996 0.04421 0.06528 0.0456 0.07083 0.03403 C 0.07118 0.03194 0.07326 0.02199 0.07326 0.02014 C 0.07326 0.01018 0.07344 0.00023 0.07187 -0.00949 C 0.07031 -0.0206 0.05851 -0.025 0.05191 -0.02801 C 0.04427 -0.02685 0.03854 -0.02547 0.03142 -0.02338 C 0.02812 -0.02037 0.02483 -0.01852 0.02205 -0.01551 C 0.0125 -0.00533 0.01354 2.59259E-6 8.33333E-7 2.59259E-6 " pathEditMode="relative" rAng="0" ptsTypes="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328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1"/>
      <p:bldP spid="33280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/>
              <a:t>Misión</a:t>
            </a:r>
            <a:endParaRPr lang="es-ES" b="1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Ofrecer a los comercios una forma diferente de promocionar sus productos o servicios, buscando la fidelización de sus clientes, ser el enlace efectivo de marketing que permita el mejoramiento de las relaciones comerciales entre estas y sus clientes mediante la transformación de datos en información.</a:t>
            </a:r>
            <a:endParaRPr lang="es-ES"/>
          </a:p>
        </p:txBody>
      </p:sp>
      <p:pic>
        <p:nvPicPr>
          <p:cNvPr id="264196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144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/>
              <a:t>Visión</a:t>
            </a:r>
            <a:endParaRPr lang="es-ES" b="1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Ser reconocidos como una de las mejores consultoras con una sólida organización en la ciudad de Guayaquil junto al crecimiento colectivo de nuestros clientes y de la empresa para mejorar el bienestar  común utilizando herramientas tecnológicas que permitan potenciar la capacidad actual de ventas.</a:t>
            </a:r>
            <a:endParaRPr lang="es-ES"/>
          </a:p>
        </p:txBody>
      </p:sp>
      <p:pic>
        <p:nvPicPr>
          <p:cNvPr id="269316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14413" cy="108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Personal requerido</a:t>
            </a:r>
          </a:p>
        </p:txBody>
      </p:sp>
      <p:pic>
        <p:nvPicPr>
          <p:cNvPr id="274436" name="Picture 4" descr="D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850" y="260350"/>
            <a:ext cx="1014413" cy="1081088"/>
          </a:xfrm>
          <a:prstGeom prst="rect">
            <a:avLst/>
          </a:prstGeom>
          <a:noFill/>
        </p:spPr>
      </p:pic>
      <p:graphicFrame>
        <p:nvGraphicFramePr>
          <p:cNvPr id="274490" name="Group 58"/>
          <p:cNvGraphicFramePr>
            <a:graphicFrameLocks noGrp="1"/>
          </p:cNvGraphicFramePr>
          <p:nvPr>
            <p:ph idx="1"/>
          </p:nvPr>
        </p:nvGraphicFramePr>
        <p:xfrm>
          <a:off x="2124075" y="2420938"/>
          <a:ext cx="5400675" cy="3813175"/>
        </p:xfrm>
        <a:graphic>
          <a:graphicData uri="http://schemas.openxmlformats.org/drawingml/2006/table">
            <a:tbl>
              <a:tblPr/>
              <a:tblGrid>
                <a:gridCol w="3022600"/>
                <a:gridCol w="2378075"/>
              </a:tblGrid>
              <a:tr h="9239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CARGO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CANTIDAD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Gerente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Asesor de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Asistente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516563"/>
            <a:ext cx="7723188" cy="762000"/>
          </a:xfrm>
        </p:spPr>
        <p:txBody>
          <a:bodyPr/>
          <a:lstStyle/>
          <a:p>
            <a:r>
              <a:rPr lang="es-ES" b="1">
                <a:solidFill>
                  <a:schemeClr val="bg1"/>
                </a:solidFill>
              </a:rPr>
              <a:t>ESTUDIO DE MERCADO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iezas de puzzle resplandecientes">
  <a:themeElements>
    <a:clrScheme name="Plantilla de diseño de piezas de puzzle resplandecientes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Plantilla de diseño de piezas de puzzle resplandecien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 de diseño de piezas de puzzle resplandecientes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piezas de puzzle resplandecientes</Template>
  <TotalTime>448</TotalTime>
  <Words>1566</Words>
  <Application>Microsoft Office PowerPoint</Application>
  <PresentationFormat>Presentación en pantalla (4:3)</PresentationFormat>
  <Paragraphs>318</Paragraphs>
  <Slides>56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2" baseType="lpstr">
      <vt:lpstr>Times New Roman</vt:lpstr>
      <vt:lpstr>Arial</vt:lpstr>
      <vt:lpstr>Tahoma</vt:lpstr>
      <vt:lpstr>Wingdings</vt:lpstr>
      <vt:lpstr>Plantilla de diseño de piezas de puzzle resplandecientes</vt:lpstr>
      <vt:lpstr>Gráfico de Microsoft Office Excel</vt:lpstr>
      <vt:lpstr>"PROYECTO DE CREACIÓN DE UNA EMPRESA DE ASESORÍA EN MERCADEO DE BASE DE DATOS Y SU APLICACIÓN EN  EMPRESAS COMERCIALES DE GUAYAQUIL"</vt:lpstr>
      <vt:lpstr>Introducción</vt:lpstr>
      <vt:lpstr>Diagnóstico de comercios guayaquileños</vt:lpstr>
      <vt:lpstr>Logo y Slogan </vt:lpstr>
      <vt:lpstr>Definición del servicio</vt:lpstr>
      <vt:lpstr>Misión</vt:lpstr>
      <vt:lpstr>Visión</vt:lpstr>
      <vt:lpstr>Personal requerido</vt:lpstr>
      <vt:lpstr>ESTUDIO DE MERCADO</vt:lpstr>
      <vt:lpstr>Propósito</vt:lpstr>
      <vt:lpstr>  Objetivos de la investigación </vt:lpstr>
      <vt:lpstr>Mercado Meta</vt:lpstr>
      <vt:lpstr>Definición de la hipótesis</vt:lpstr>
      <vt:lpstr>Tamaño de la muestra</vt:lpstr>
      <vt:lpstr>Fórmula</vt:lpstr>
      <vt:lpstr>Análisis de los resultados de la Investigación</vt:lpstr>
      <vt:lpstr>¿Utiliza algún medio de publicidad?</vt:lpstr>
      <vt:lpstr>¿Qué medio de publicidad utiliza para dar a conocer su producto o servicio? </vt:lpstr>
      <vt:lpstr>¿Realiza promociones en su negocio? </vt:lpstr>
      <vt:lpstr>¿Qué tipo de promociones realiza? </vt:lpstr>
      <vt:lpstr>¿Posee una base de datos donde registre las compras de sus clientes? </vt:lpstr>
      <vt:lpstr>¿Estaría dispuesto a contratar una asesoría en mercadeo que le permita implementar los siguientes servicios: </vt:lpstr>
      <vt:lpstr>¿Cuánto estaría dispuesto a pagar por todo el paquete de nuestro servicio detallado en la pregunta anterior? </vt:lpstr>
      <vt:lpstr>Conclusiones</vt:lpstr>
      <vt:lpstr>PLAN DE MARKETING E IMPLEMENTACIÓN DEL SERVICIO EN UN COMERCIO DE LA CIUDAD DE GUAYAQUIL </vt:lpstr>
      <vt:lpstr>Análisis FODA </vt:lpstr>
      <vt:lpstr>Análisis FODA </vt:lpstr>
      <vt:lpstr>Análisis FODA </vt:lpstr>
      <vt:lpstr>Análisis FODA </vt:lpstr>
      <vt:lpstr>OBJETIVOS ESTRATEGICOS DEL MARKETING DE BASE DE DATOS </vt:lpstr>
      <vt:lpstr>OBJETIVOS</vt:lpstr>
      <vt:lpstr>Implementación del servicio en un comercio de la ciudad de Guayaquil </vt:lpstr>
      <vt:lpstr>EJEMPLO DE IMPLEMENTACIÓN</vt:lpstr>
      <vt:lpstr>ANÁLISIS SITUACIONAL: NAUTY BLUE</vt:lpstr>
      <vt:lpstr>¿Cómo implementar su propia base de datos? </vt:lpstr>
      <vt:lpstr>¿Cómo implementar su propia base de datos?</vt:lpstr>
      <vt:lpstr>Modelo de Base de Datos</vt:lpstr>
      <vt:lpstr>Diapositiva 38</vt:lpstr>
      <vt:lpstr>Diapositiva 39</vt:lpstr>
      <vt:lpstr>Diapositiva 40</vt:lpstr>
      <vt:lpstr>Con la obtención de esta información se implementará los siguientes métodos de publicidad:</vt:lpstr>
      <vt:lpstr>Con la obtención de esta información se implementará los siguientes métodos de publicidad:</vt:lpstr>
      <vt:lpstr>Diapositiva 43</vt:lpstr>
      <vt:lpstr>Diapositiva 44</vt:lpstr>
      <vt:lpstr>ANÁLISIS FINANCIERO </vt:lpstr>
      <vt:lpstr>Diapositiva 46</vt:lpstr>
      <vt:lpstr>Evaluación del Proyecto del Inversionista (Financiado) </vt:lpstr>
      <vt:lpstr>ANÁLISIS DE SENSIBILIDAD </vt:lpstr>
      <vt:lpstr>ANÁLISIS MULTIDIMENSIONAL</vt:lpstr>
      <vt:lpstr>ANÁLISIS UNIVARIADO - PRECIO</vt:lpstr>
      <vt:lpstr>ANÁLISIS UNIVARIADO - CASOS</vt:lpstr>
      <vt:lpstr>ANÁLISIS UNIVARIADO – GASTOS ADMINISTRATIVOS</vt:lpstr>
      <vt:lpstr>Conclusiones</vt:lpstr>
      <vt:lpstr>Conclusiones</vt:lpstr>
      <vt:lpstr>Conclusiones</vt:lpstr>
      <vt:lpstr>GRACIAS</vt:lpstr>
    </vt:vector>
  </TitlesOfParts>
  <Manager/>
  <Company>Familia Castañeda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Familia Castañeda</dc:creator>
  <cp:keywords/>
  <dc:description/>
  <cp:lastModifiedBy>Administrador</cp:lastModifiedBy>
  <cp:revision>14</cp:revision>
  <dcterms:created xsi:type="dcterms:W3CDTF">2005-08-16T07:29:45Z</dcterms:created>
  <dcterms:modified xsi:type="dcterms:W3CDTF">2009-12-14T18:22:38Z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TC011407993082</vt:lpwstr>
  </property>
</Properties>
</file>