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3"/>
  </p:handoutMasterIdLst>
  <p:sldIdLst>
    <p:sldId id="272" r:id="rId2"/>
    <p:sldId id="279" r:id="rId3"/>
    <p:sldId id="273" r:id="rId4"/>
    <p:sldId id="274" r:id="rId5"/>
    <p:sldId id="256" r:id="rId6"/>
    <p:sldId id="257" r:id="rId7"/>
    <p:sldId id="258" r:id="rId8"/>
    <p:sldId id="276" r:id="rId9"/>
    <p:sldId id="261" r:id="rId10"/>
    <p:sldId id="262" r:id="rId11"/>
    <p:sldId id="278" r:id="rId12"/>
    <p:sldId id="259" r:id="rId13"/>
    <p:sldId id="316" r:id="rId14"/>
    <p:sldId id="267" r:id="rId15"/>
    <p:sldId id="336" r:id="rId16"/>
    <p:sldId id="337" r:id="rId17"/>
    <p:sldId id="260" r:id="rId18"/>
    <p:sldId id="263" r:id="rId19"/>
    <p:sldId id="264" r:id="rId20"/>
    <p:sldId id="265" r:id="rId21"/>
    <p:sldId id="266" r:id="rId22"/>
    <p:sldId id="280" r:id="rId23"/>
    <p:sldId id="281" r:id="rId24"/>
    <p:sldId id="277" r:id="rId25"/>
    <p:sldId id="275" r:id="rId26"/>
    <p:sldId id="282" r:id="rId27"/>
    <p:sldId id="286" r:id="rId28"/>
    <p:sldId id="287" r:id="rId29"/>
    <p:sldId id="288" r:id="rId30"/>
    <p:sldId id="289" r:id="rId31"/>
    <p:sldId id="290" r:id="rId32"/>
    <p:sldId id="342" r:id="rId33"/>
    <p:sldId id="340" r:id="rId34"/>
    <p:sldId id="295" r:id="rId35"/>
    <p:sldId id="298" r:id="rId36"/>
    <p:sldId id="299" r:id="rId37"/>
    <p:sldId id="300" r:id="rId38"/>
    <p:sldId id="301" r:id="rId39"/>
    <p:sldId id="302" r:id="rId40"/>
    <p:sldId id="303" r:id="rId41"/>
    <p:sldId id="304" r:id="rId42"/>
    <p:sldId id="305" r:id="rId43"/>
    <p:sldId id="310" r:id="rId44"/>
    <p:sldId id="311" r:id="rId45"/>
    <p:sldId id="343" r:id="rId46"/>
    <p:sldId id="313" r:id="rId47"/>
    <p:sldId id="314" r:id="rId48"/>
    <p:sldId id="309" r:id="rId49"/>
    <p:sldId id="308" r:id="rId50"/>
    <p:sldId id="317" r:id="rId51"/>
    <p:sldId id="345" r:id="rId52"/>
    <p:sldId id="318" r:id="rId53"/>
    <p:sldId id="319" r:id="rId54"/>
    <p:sldId id="346" r:id="rId55"/>
    <p:sldId id="320" r:id="rId56"/>
    <p:sldId id="321" r:id="rId57"/>
    <p:sldId id="322" r:id="rId58"/>
    <p:sldId id="334" r:id="rId59"/>
    <p:sldId id="335" r:id="rId60"/>
    <p:sldId id="323" r:id="rId61"/>
    <p:sldId id="324" r:id="rId62"/>
    <p:sldId id="325" r:id="rId63"/>
    <p:sldId id="326" r:id="rId64"/>
    <p:sldId id="327" r:id="rId65"/>
    <p:sldId id="328" r:id="rId66"/>
    <p:sldId id="344" r:id="rId67"/>
    <p:sldId id="330" r:id="rId68"/>
    <p:sldId id="331" r:id="rId69"/>
    <p:sldId id="332" r:id="rId70"/>
    <p:sldId id="338" r:id="rId71"/>
    <p:sldId id="339" r:id="rId72"/>
  </p:sldIdLst>
  <p:sldSz cx="9144000" cy="6858000" type="screen4x3"/>
  <p:notesSz cx="6854825" cy="9750425"/>
  <p:defaultTextStyle>
    <a:defPPr>
      <a:defRPr lang="es-ES"/>
    </a:defPPr>
    <a:lvl1pPr algn="ctr" rtl="0" fontAlgn="base">
      <a:spcBef>
        <a:spcPct val="50000"/>
      </a:spcBef>
      <a:spcAft>
        <a:spcPct val="0"/>
      </a:spcAft>
      <a:defRPr kern="1200">
        <a:solidFill>
          <a:schemeClr val="bg1"/>
        </a:solidFill>
        <a:latin typeface="Bauhaus 93" pitchFamily="82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kern="1200">
        <a:solidFill>
          <a:schemeClr val="bg1"/>
        </a:solidFill>
        <a:latin typeface="Bauhaus 93" pitchFamily="82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kern="1200">
        <a:solidFill>
          <a:schemeClr val="bg1"/>
        </a:solidFill>
        <a:latin typeface="Bauhaus 93" pitchFamily="82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kern="1200">
        <a:solidFill>
          <a:schemeClr val="bg1"/>
        </a:solidFill>
        <a:latin typeface="Bauhaus 93" pitchFamily="82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kern="1200">
        <a:solidFill>
          <a:schemeClr val="bg1"/>
        </a:solidFill>
        <a:latin typeface="Bauhaus 93" pitchFamily="8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Bauhaus 93" pitchFamily="8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Bauhaus 93" pitchFamily="8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Bauhaus 93" pitchFamily="8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Bauhaus 93" pitchFamily="82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7818" autoAdjust="0"/>
    <p:restoredTop sz="90929"/>
  </p:normalViewPr>
  <p:slideViewPr>
    <p:cSldViewPr>
      <p:cViewPr>
        <p:scale>
          <a:sx n="75" d="100"/>
          <a:sy n="75" d="100"/>
        </p:scale>
        <p:origin x="-7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0213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0212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s-ES"/>
          </a:p>
        </p:txBody>
      </p:sp>
      <p:sp>
        <p:nvSpPr>
          <p:cNvPr id="1054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63063"/>
            <a:ext cx="2970213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1054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63063"/>
            <a:ext cx="2970212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1598BD-BC58-4267-A0EB-4A23BFB7DF2C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9765C1-6C20-438C-87D8-2801E04DC48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B2FDC5-5540-430F-8444-CC66764C8488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A4352D-E21A-4FA1-9222-6AC5A9D5C56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70374A-09F1-4145-BF59-312F498AF69C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B5B73B-297C-47DB-A2E2-92F75E2BA392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C39081-9055-4D14-A312-81A9CC4FF150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68426-1CEE-4D35-B2A8-F1DFDCA615D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60F732-07FF-4CB7-A7B0-C5913D9ABEDE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ECC1E4-7B45-4382-AFC7-0747F1442A8F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93B55-7911-49A3-9ED6-28894647E523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3F456-E323-4CF4-B85B-1BB4D7965047}" type="slidenum">
              <a:rPr lang="es-ES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fld id="{EA2669D9-CFC0-460C-865A-D09E26027681}" type="slidenum">
              <a:rPr lang="es-ES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Archivos%20de%20programa\Microsoft%20Office\Clipart\smbusbas\BD12582_.JPG" TargetMode="External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png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Gr_fico_de_Microsoft_Office_Excel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Gr_fico_de_Microsoft_Office_Excel5.xls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TESIS%201/CAPITULOS/ANEXOS/ANEXOS%20GRAFICOS%20Y%20TABLAS.doc" TargetMode="External"/><Relationship Id="rId2" Type="http://schemas.openxmlformats.org/officeDocument/2006/relationships/hyperlink" Target="TESIS%201/CAPITULOS/CAPITULO%203/FORMATO%20GRUPO%20FOCAL.doc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TESIS%201/CAPITULOS/CAPITULO%203/Cap%203/Resultados%20Encuesta.doc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TESIS%201/CAPITULOS/CAPITULO%203/Cap%203/Resultados%20Encuesta.doc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7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8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9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0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wmf"/><Relationship Id="rId9" Type="http://schemas.openxmlformats.org/officeDocument/2006/relationships/image" Target="../media/image8.wmf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oleObject" Target="../embeddings/Hoja_de_c_lculo_de_Microsoft_Office_Excel_97-200315.xls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Hoja_de_c_lculo_de_Microsoft_Office_Excel_97-20031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hyperlink" Target="TESIS%201/CAPITULOS/CAPITULO%205/Flujo%20de%20caja.xls" TargetMode="Externa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Hoja_de_c_lculo_de_Microsoft_Office_Excel_97-200317.xls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TESIS%201/CAPITULOS/CAPITULO%205/An&#225;lisis%20Sencibilidad.xls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TESIS%201/CAPITULOS/CAPITULO%205/An&#225;lisis%20Sencibilidad.xls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762000" y="1295400"/>
            <a:ext cx="7543800" cy="981075"/>
          </a:xfrm>
          <a:prstGeom prst="rect">
            <a:avLst/>
          </a:prstGeom>
          <a:solidFill>
            <a:schemeClr val="tx1"/>
          </a:solidFill>
          <a:ln w="349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800"/>
              <a:t>“PLAN ESTRATEGICO Y DE MERCADEO PARA REPOSICIONAR ALMACENES GRAN HOGAR”</a:t>
            </a:r>
            <a:endParaRPr lang="es-ES" sz="2800"/>
          </a:p>
        </p:txBody>
      </p:sp>
      <p:sp>
        <p:nvSpPr>
          <p:cNvPr id="28684" name="Rectangle 12"/>
          <p:cNvSpPr>
            <a:spLocks noChangeArrowheads="1"/>
          </p:cNvSpPr>
          <p:nvPr/>
        </p:nvSpPr>
        <p:spPr bwMode="auto">
          <a:xfrm>
            <a:off x="2519363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28685" name="Freeform 13"/>
          <p:cNvSpPr>
            <a:spLocks/>
          </p:cNvSpPr>
          <p:nvPr/>
        </p:nvSpPr>
        <p:spPr bwMode="auto">
          <a:xfrm>
            <a:off x="5119688" y="2933700"/>
            <a:ext cx="279400" cy="155575"/>
          </a:xfrm>
          <a:custGeom>
            <a:avLst/>
            <a:gdLst/>
            <a:ahLst/>
            <a:cxnLst>
              <a:cxn ang="0">
                <a:pos x="353" y="109"/>
              </a:cxn>
              <a:cxn ang="0">
                <a:pos x="351" y="109"/>
              </a:cxn>
              <a:cxn ang="0">
                <a:pos x="345" y="109"/>
              </a:cxn>
              <a:cxn ang="0">
                <a:pos x="333" y="109"/>
              </a:cxn>
              <a:cxn ang="0">
                <a:pos x="318" y="111"/>
              </a:cxn>
              <a:cxn ang="0">
                <a:pos x="298" y="114"/>
              </a:cxn>
              <a:cxn ang="0">
                <a:pos x="273" y="119"/>
              </a:cxn>
              <a:cxn ang="0">
                <a:pos x="243" y="125"/>
              </a:cxn>
              <a:cxn ang="0">
                <a:pos x="209" y="136"/>
              </a:cxn>
              <a:cxn ang="0">
                <a:pos x="175" y="146"/>
              </a:cxn>
              <a:cxn ang="0">
                <a:pos x="149" y="155"/>
              </a:cxn>
              <a:cxn ang="0">
                <a:pos x="128" y="163"/>
              </a:cxn>
              <a:cxn ang="0">
                <a:pos x="113" y="169"/>
              </a:cxn>
              <a:cxn ang="0">
                <a:pos x="103" y="173"/>
              </a:cxn>
              <a:cxn ang="0">
                <a:pos x="97" y="176"/>
              </a:cxn>
              <a:cxn ang="0">
                <a:pos x="94" y="178"/>
              </a:cxn>
              <a:cxn ang="0">
                <a:pos x="92" y="178"/>
              </a:cxn>
              <a:cxn ang="0">
                <a:pos x="1" y="197"/>
              </a:cxn>
              <a:cxn ang="0">
                <a:pos x="0" y="176"/>
              </a:cxn>
              <a:cxn ang="0">
                <a:pos x="66" y="140"/>
              </a:cxn>
              <a:cxn ang="0">
                <a:pos x="67" y="135"/>
              </a:cxn>
              <a:cxn ang="0">
                <a:pos x="69" y="121"/>
              </a:cxn>
              <a:cxn ang="0">
                <a:pos x="75" y="100"/>
              </a:cxn>
              <a:cxn ang="0">
                <a:pos x="87" y="77"/>
              </a:cxn>
              <a:cxn ang="0">
                <a:pos x="102" y="52"/>
              </a:cxn>
              <a:cxn ang="0">
                <a:pos x="125" y="29"/>
              </a:cxn>
              <a:cxn ang="0">
                <a:pos x="155" y="11"/>
              </a:cxn>
              <a:cxn ang="0">
                <a:pos x="193" y="0"/>
              </a:cxn>
              <a:cxn ang="0">
                <a:pos x="233" y="0"/>
              </a:cxn>
              <a:cxn ang="0">
                <a:pos x="266" y="10"/>
              </a:cxn>
              <a:cxn ang="0">
                <a:pos x="294" y="26"/>
              </a:cxn>
              <a:cxn ang="0">
                <a:pos x="316" y="48"/>
              </a:cxn>
              <a:cxn ang="0">
                <a:pos x="332" y="70"/>
              </a:cxn>
              <a:cxn ang="0">
                <a:pos x="344" y="90"/>
              </a:cxn>
              <a:cxn ang="0">
                <a:pos x="351" y="104"/>
              </a:cxn>
              <a:cxn ang="0">
                <a:pos x="353" y="109"/>
              </a:cxn>
            </a:cxnLst>
            <a:rect l="0" t="0" r="r" b="b"/>
            <a:pathLst>
              <a:path w="353" h="197">
                <a:moveTo>
                  <a:pt x="353" y="109"/>
                </a:moveTo>
                <a:lnTo>
                  <a:pt x="351" y="109"/>
                </a:lnTo>
                <a:lnTo>
                  <a:pt x="345" y="109"/>
                </a:lnTo>
                <a:lnTo>
                  <a:pt x="333" y="109"/>
                </a:lnTo>
                <a:lnTo>
                  <a:pt x="318" y="111"/>
                </a:lnTo>
                <a:lnTo>
                  <a:pt x="298" y="114"/>
                </a:lnTo>
                <a:lnTo>
                  <a:pt x="273" y="119"/>
                </a:lnTo>
                <a:lnTo>
                  <a:pt x="243" y="125"/>
                </a:lnTo>
                <a:lnTo>
                  <a:pt x="209" y="136"/>
                </a:lnTo>
                <a:lnTo>
                  <a:pt x="175" y="146"/>
                </a:lnTo>
                <a:lnTo>
                  <a:pt x="149" y="155"/>
                </a:lnTo>
                <a:lnTo>
                  <a:pt x="128" y="163"/>
                </a:lnTo>
                <a:lnTo>
                  <a:pt x="113" y="169"/>
                </a:lnTo>
                <a:lnTo>
                  <a:pt x="103" y="173"/>
                </a:lnTo>
                <a:lnTo>
                  <a:pt x="97" y="176"/>
                </a:lnTo>
                <a:lnTo>
                  <a:pt x="94" y="178"/>
                </a:lnTo>
                <a:lnTo>
                  <a:pt x="92" y="178"/>
                </a:lnTo>
                <a:lnTo>
                  <a:pt x="1" y="197"/>
                </a:lnTo>
                <a:lnTo>
                  <a:pt x="0" y="176"/>
                </a:lnTo>
                <a:lnTo>
                  <a:pt x="66" y="140"/>
                </a:lnTo>
                <a:lnTo>
                  <a:pt x="67" y="135"/>
                </a:lnTo>
                <a:lnTo>
                  <a:pt x="69" y="121"/>
                </a:lnTo>
                <a:lnTo>
                  <a:pt x="75" y="100"/>
                </a:lnTo>
                <a:lnTo>
                  <a:pt x="87" y="77"/>
                </a:lnTo>
                <a:lnTo>
                  <a:pt x="102" y="52"/>
                </a:lnTo>
                <a:lnTo>
                  <a:pt x="125" y="29"/>
                </a:lnTo>
                <a:lnTo>
                  <a:pt x="155" y="11"/>
                </a:lnTo>
                <a:lnTo>
                  <a:pt x="193" y="0"/>
                </a:lnTo>
                <a:lnTo>
                  <a:pt x="233" y="0"/>
                </a:lnTo>
                <a:lnTo>
                  <a:pt x="266" y="10"/>
                </a:lnTo>
                <a:lnTo>
                  <a:pt x="294" y="26"/>
                </a:lnTo>
                <a:lnTo>
                  <a:pt x="316" y="48"/>
                </a:lnTo>
                <a:lnTo>
                  <a:pt x="332" y="70"/>
                </a:lnTo>
                <a:lnTo>
                  <a:pt x="344" y="90"/>
                </a:lnTo>
                <a:lnTo>
                  <a:pt x="351" y="104"/>
                </a:lnTo>
                <a:lnTo>
                  <a:pt x="353" y="109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6" name="Freeform 14"/>
          <p:cNvSpPr>
            <a:spLocks/>
          </p:cNvSpPr>
          <p:nvPr/>
        </p:nvSpPr>
        <p:spPr bwMode="auto">
          <a:xfrm>
            <a:off x="5173663" y="3683000"/>
            <a:ext cx="719137" cy="612775"/>
          </a:xfrm>
          <a:custGeom>
            <a:avLst/>
            <a:gdLst/>
            <a:ahLst/>
            <a:cxnLst>
              <a:cxn ang="0">
                <a:pos x="170" y="0"/>
              </a:cxn>
              <a:cxn ang="0">
                <a:pos x="0" y="209"/>
              </a:cxn>
              <a:cxn ang="0">
                <a:pos x="191" y="319"/>
              </a:cxn>
              <a:cxn ang="0">
                <a:pos x="299" y="228"/>
              </a:cxn>
              <a:cxn ang="0">
                <a:pos x="317" y="417"/>
              </a:cxn>
              <a:cxn ang="0">
                <a:pos x="670" y="689"/>
              </a:cxn>
              <a:cxn ang="0">
                <a:pos x="734" y="632"/>
              </a:cxn>
              <a:cxn ang="0">
                <a:pos x="808" y="773"/>
              </a:cxn>
              <a:cxn ang="0">
                <a:pos x="906" y="583"/>
              </a:cxn>
              <a:cxn ang="0">
                <a:pos x="579" y="403"/>
              </a:cxn>
              <a:cxn ang="0">
                <a:pos x="583" y="260"/>
              </a:cxn>
              <a:cxn ang="0">
                <a:pos x="587" y="254"/>
              </a:cxn>
              <a:cxn ang="0">
                <a:pos x="597" y="236"/>
              </a:cxn>
              <a:cxn ang="0">
                <a:pos x="610" y="211"/>
              </a:cxn>
              <a:cxn ang="0">
                <a:pos x="624" y="179"/>
              </a:cxn>
              <a:cxn ang="0">
                <a:pos x="635" y="144"/>
              </a:cxn>
              <a:cxn ang="0">
                <a:pos x="643" y="108"/>
              </a:cxn>
              <a:cxn ang="0">
                <a:pos x="643" y="75"/>
              </a:cxn>
              <a:cxn ang="0">
                <a:pos x="634" y="46"/>
              </a:cxn>
              <a:cxn ang="0">
                <a:pos x="630" y="46"/>
              </a:cxn>
              <a:cxn ang="0">
                <a:pos x="616" y="45"/>
              </a:cxn>
              <a:cxn ang="0">
                <a:pos x="595" y="44"/>
              </a:cxn>
              <a:cxn ang="0">
                <a:pos x="567" y="42"/>
              </a:cxn>
              <a:cxn ang="0">
                <a:pos x="534" y="39"/>
              </a:cxn>
              <a:cxn ang="0">
                <a:pos x="497" y="37"/>
              </a:cxn>
              <a:cxn ang="0">
                <a:pos x="457" y="34"/>
              </a:cxn>
              <a:cxn ang="0">
                <a:pos x="416" y="30"/>
              </a:cxn>
              <a:cxn ang="0">
                <a:pos x="374" y="27"/>
              </a:cxn>
              <a:cxn ang="0">
                <a:pos x="333" y="23"/>
              </a:cxn>
              <a:cxn ang="0">
                <a:pos x="294" y="19"/>
              </a:cxn>
              <a:cxn ang="0">
                <a:pos x="257" y="15"/>
              </a:cxn>
              <a:cxn ang="0">
                <a:pos x="226" y="12"/>
              </a:cxn>
              <a:cxn ang="0">
                <a:pos x="201" y="7"/>
              </a:cxn>
              <a:cxn ang="0">
                <a:pos x="181" y="4"/>
              </a:cxn>
              <a:cxn ang="0">
                <a:pos x="170" y="0"/>
              </a:cxn>
            </a:cxnLst>
            <a:rect l="0" t="0" r="r" b="b"/>
            <a:pathLst>
              <a:path w="906" h="773">
                <a:moveTo>
                  <a:pt x="170" y="0"/>
                </a:moveTo>
                <a:lnTo>
                  <a:pt x="0" y="209"/>
                </a:lnTo>
                <a:lnTo>
                  <a:pt x="191" y="319"/>
                </a:lnTo>
                <a:lnTo>
                  <a:pt x="299" y="228"/>
                </a:lnTo>
                <a:lnTo>
                  <a:pt x="317" y="417"/>
                </a:lnTo>
                <a:lnTo>
                  <a:pt x="670" y="689"/>
                </a:lnTo>
                <a:lnTo>
                  <a:pt x="734" y="632"/>
                </a:lnTo>
                <a:lnTo>
                  <a:pt x="808" y="773"/>
                </a:lnTo>
                <a:lnTo>
                  <a:pt x="906" y="583"/>
                </a:lnTo>
                <a:lnTo>
                  <a:pt x="579" y="403"/>
                </a:lnTo>
                <a:lnTo>
                  <a:pt x="583" y="260"/>
                </a:lnTo>
                <a:lnTo>
                  <a:pt x="587" y="254"/>
                </a:lnTo>
                <a:lnTo>
                  <a:pt x="597" y="236"/>
                </a:lnTo>
                <a:lnTo>
                  <a:pt x="610" y="211"/>
                </a:lnTo>
                <a:lnTo>
                  <a:pt x="624" y="179"/>
                </a:lnTo>
                <a:lnTo>
                  <a:pt x="635" y="144"/>
                </a:lnTo>
                <a:lnTo>
                  <a:pt x="643" y="108"/>
                </a:lnTo>
                <a:lnTo>
                  <a:pt x="643" y="75"/>
                </a:lnTo>
                <a:lnTo>
                  <a:pt x="634" y="46"/>
                </a:lnTo>
                <a:lnTo>
                  <a:pt x="630" y="46"/>
                </a:lnTo>
                <a:lnTo>
                  <a:pt x="616" y="45"/>
                </a:lnTo>
                <a:lnTo>
                  <a:pt x="595" y="44"/>
                </a:lnTo>
                <a:lnTo>
                  <a:pt x="567" y="42"/>
                </a:lnTo>
                <a:lnTo>
                  <a:pt x="534" y="39"/>
                </a:lnTo>
                <a:lnTo>
                  <a:pt x="497" y="37"/>
                </a:lnTo>
                <a:lnTo>
                  <a:pt x="457" y="34"/>
                </a:lnTo>
                <a:lnTo>
                  <a:pt x="416" y="30"/>
                </a:lnTo>
                <a:lnTo>
                  <a:pt x="374" y="27"/>
                </a:lnTo>
                <a:lnTo>
                  <a:pt x="333" y="23"/>
                </a:lnTo>
                <a:lnTo>
                  <a:pt x="294" y="19"/>
                </a:lnTo>
                <a:lnTo>
                  <a:pt x="257" y="15"/>
                </a:lnTo>
                <a:lnTo>
                  <a:pt x="226" y="12"/>
                </a:lnTo>
                <a:lnTo>
                  <a:pt x="201" y="7"/>
                </a:lnTo>
                <a:lnTo>
                  <a:pt x="181" y="4"/>
                </a:lnTo>
                <a:lnTo>
                  <a:pt x="170" y="0"/>
                </a:lnTo>
                <a:close/>
              </a:path>
            </a:pathLst>
          </a:custGeom>
          <a:solidFill>
            <a:srgbClr val="003366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7" name="Freeform 15"/>
          <p:cNvSpPr>
            <a:spLocks/>
          </p:cNvSpPr>
          <p:nvPr/>
        </p:nvSpPr>
        <p:spPr bwMode="auto">
          <a:xfrm>
            <a:off x="4851400" y="3441700"/>
            <a:ext cx="315913" cy="230188"/>
          </a:xfrm>
          <a:custGeom>
            <a:avLst/>
            <a:gdLst/>
            <a:ahLst/>
            <a:cxnLst>
              <a:cxn ang="0">
                <a:pos x="295" y="0"/>
              </a:cxn>
              <a:cxn ang="0">
                <a:pos x="0" y="230"/>
              </a:cxn>
              <a:cxn ang="0">
                <a:pos x="129" y="290"/>
              </a:cxn>
              <a:cxn ang="0">
                <a:pos x="396" y="143"/>
              </a:cxn>
              <a:cxn ang="0">
                <a:pos x="295" y="0"/>
              </a:cxn>
            </a:cxnLst>
            <a:rect l="0" t="0" r="r" b="b"/>
            <a:pathLst>
              <a:path w="396" h="290">
                <a:moveTo>
                  <a:pt x="295" y="0"/>
                </a:moveTo>
                <a:lnTo>
                  <a:pt x="0" y="230"/>
                </a:lnTo>
                <a:lnTo>
                  <a:pt x="129" y="290"/>
                </a:lnTo>
                <a:lnTo>
                  <a:pt x="396" y="143"/>
                </a:lnTo>
                <a:lnTo>
                  <a:pt x="295" y="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8" name="Freeform 16"/>
          <p:cNvSpPr>
            <a:spLocks/>
          </p:cNvSpPr>
          <p:nvPr/>
        </p:nvSpPr>
        <p:spPr bwMode="auto">
          <a:xfrm>
            <a:off x="5626100" y="2819400"/>
            <a:ext cx="358775" cy="511175"/>
          </a:xfrm>
          <a:custGeom>
            <a:avLst/>
            <a:gdLst/>
            <a:ahLst/>
            <a:cxnLst>
              <a:cxn ang="0">
                <a:pos x="380" y="0"/>
              </a:cxn>
              <a:cxn ang="0">
                <a:pos x="251" y="48"/>
              </a:cxn>
              <a:cxn ang="0">
                <a:pos x="275" y="113"/>
              </a:cxn>
              <a:cxn ang="0">
                <a:pos x="214" y="136"/>
              </a:cxn>
              <a:cxn ang="0">
                <a:pos x="183" y="102"/>
              </a:cxn>
              <a:cxn ang="0">
                <a:pos x="60" y="158"/>
              </a:cxn>
              <a:cxn ang="0">
                <a:pos x="86" y="185"/>
              </a:cxn>
              <a:cxn ang="0">
                <a:pos x="4" y="217"/>
              </a:cxn>
              <a:cxn ang="0">
                <a:pos x="24" y="267"/>
              </a:cxn>
              <a:cxn ang="0">
                <a:pos x="105" y="237"/>
              </a:cxn>
              <a:cxn ang="0">
                <a:pos x="105" y="245"/>
              </a:cxn>
              <a:cxn ang="0">
                <a:pos x="105" y="443"/>
              </a:cxn>
              <a:cxn ang="0">
                <a:pos x="0" y="476"/>
              </a:cxn>
              <a:cxn ang="0">
                <a:pos x="87" y="645"/>
              </a:cxn>
              <a:cxn ang="0">
                <a:pos x="257" y="563"/>
              </a:cxn>
              <a:cxn ang="0">
                <a:pos x="224" y="191"/>
              </a:cxn>
              <a:cxn ang="0">
                <a:pos x="296" y="165"/>
              </a:cxn>
              <a:cxn ang="0">
                <a:pos x="323" y="237"/>
              </a:cxn>
              <a:cxn ang="0">
                <a:pos x="453" y="189"/>
              </a:cxn>
              <a:cxn ang="0">
                <a:pos x="380" y="0"/>
              </a:cxn>
            </a:cxnLst>
            <a:rect l="0" t="0" r="r" b="b"/>
            <a:pathLst>
              <a:path w="453" h="645">
                <a:moveTo>
                  <a:pt x="380" y="0"/>
                </a:moveTo>
                <a:lnTo>
                  <a:pt x="251" y="48"/>
                </a:lnTo>
                <a:lnTo>
                  <a:pt x="275" y="113"/>
                </a:lnTo>
                <a:lnTo>
                  <a:pt x="214" y="136"/>
                </a:lnTo>
                <a:lnTo>
                  <a:pt x="183" y="102"/>
                </a:lnTo>
                <a:lnTo>
                  <a:pt x="60" y="158"/>
                </a:lnTo>
                <a:lnTo>
                  <a:pt x="86" y="185"/>
                </a:lnTo>
                <a:lnTo>
                  <a:pt x="4" y="217"/>
                </a:lnTo>
                <a:lnTo>
                  <a:pt x="24" y="267"/>
                </a:lnTo>
                <a:lnTo>
                  <a:pt x="105" y="237"/>
                </a:lnTo>
                <a:lnTo>
                  <a:pt x="105" y="245"/>
                </a:lnTo>
                <a:lnTo>
                  <a:pt x="105" y="443"/>
                </a:lnTo>
                <a:lnTo>
                  <a:pt x="0" y="476"/>
                </a:lnTo>
                <a:lnTo>
                  <a:pt x="87" y="645"/>
                </a:lnTo>
                <a:lnTo>
                  <a:pt x="257" y="563"/>
                </a:lnTo>
                <a:lnTo>
                  <a:pt x="224" y="191"/>
                </a:lnTo>
                <a:lnTo>
                  <a:pt x="296" y="165"/>
                </a:lnTo>
                <a:lnTo>
                  <a:pt x="323" y="237"/>
                </a:lnTo>
                <a:lnTo>
                  <a:pt x="453" y="189"/>
                </a:lnTo>
                <a:lnTo>
                  <a:pt x="380" y="0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89" name="Freeform 17"/>
          <p:cNvSpPr>
            <a:spLocks/>
          </p:cNvSpPr>
          <p:nvPr/>
        </p:nvSpPr>
        <p:spPr bwMode="auto">
          <a:xfrm>
            <a:off x="5164138" y="3035300"/>
            <a:ext cx="317500" cy="287338"/>
          </a:xfrm>
          <a:custGeom>
            <a:avLst/>
            <a:gdLst/>
            <a:ahLst/>
            <a:cxnLst>
              <a:cxn ang="0">
                <a:pos x="320" y="187"/>
              </a:cxn>
              <a:cxn ang="0">
                <a:pos x="329" y="163"/>
              </a:cxn>
              <a:cxn ang="0">
                <a:pos x="334" y="139"/>
              </a:cxn>
              <a:cxn ang="0">
                <a:pos x="335" y="115"/>
              </a:cxn>
              <a:cxn ang="0">
                <a:pos x="333" y="91"/>
              </a:cxn>
              <a:cxn ang="0">
                <a:pos x="326" y="68"/>
              </a:cxn>
              <a:cxn ang="0">
                <a:pos x="316" y="45"/>
              </a:cxn>
              <a:cxn ang="0">
                <a:pos x="302" y="24"/>
              </a:cxn>
              <a:cxn ang="0">
                <a:pos x="284" y="6"/>
              </a:cxn>
              <a:cxn ang="0">
                <a:pos x="283" y="5"/>
              </a:cxn>
              <a:cxn ang="0">
                <a:pos x="281" y="2"/>
              </a:cxn>
              <a:cxn ang="0">
                <a:pos x="280" y="1"/>
              </a:cxn>
              <a:cxn ang="0">
                <a:pos x="278" y="0"/>
              </a:cxn>
              <a:cxn ang="0">
                <a:pos x="267" y="1"/>
              </a:cxn>
              <a:cxn ang="0">
                <a:pos x="256" y="3"/>
              </a:cxn>
              <a:cxn ang="0">
                <a:pos x="244" y="6"/>
              </a:cxn>
              <a:cxn ang="0">
                <a:pos x="231" y="8"/>
              </a:cxn>
              <a:cxn ang="0">
                <a:pos x="219" y="11"/>
              </a:cxn>
              <a:cxn ang="0">
                <a:pos x="205" y="15"/>
              </a:cxn>
              <a:cxn ang="0">
                <a:pos x="191" y="18"/>
              </a:cxn>
              <a:cxn ang="0">
                <a:pos x="176" y="23"/>
              </a:cxn>
              <a:cxn ang="0">
                <a:pos x="153" y="31"/>
              </a:cxn>
              <a:cxn ang="0">
                <a:pos x="131" y="38"/>
              </a:cxn>
              <a:cxn ang="0">
                <a:pos x="112" y="45"/>
              </a:cxn>
              <a:cxn ang="0">
                <a:pos x="93" y="52"/>
              </a:cxn>
              <a:cxn ang="0">
                <a:pos x="76" y="59"/>
              </a:cxn>
              <a:cxn ang="0">
                <a:pos x="61" y="64"/>
              </a:cxn>
              <a:cxn ang="0">
                <a:pos x="47" y="70"/>
              </a:cxn>
              <a:cxn ang="0">
                <a:pos x="36" y="76"/>
              </a:cxn>
              <a:cxn ang="0">
                <a:pos x="0" y="191"/>
              </a:cxn>
              <a:cxn ang="0">
                <a:pos x="52" y="199"/>
              </a:cxn>
              <a:cxn ang="0">
                <a:pos x="57" y="208"/>
              </a:cxn>
              <a:cxn ang="0">
                <a:pos x="66" y="218"/>
              </a:cxn>
              <a:cxn ang="0">
                <a:pos x="72" y="227"/>
              </a:cxn>
              <a:cxn ang="0">
                <a:pos x="82" y="235"/>
              </a:cxn>
              <a:cxn ang="0">
                <a:pos x="91" y="243"/>
              </a:cxn>
              <a:cxn ang="0">
                <a:pos x="101" y="250"/>
              </a:cxn>
              <a:cxn ang="0">
                <a:pos x="112" y="256"/>
              </a:cxn>
              <a:cxn ang="0">
                <a:pos x="123" y="260"/>
              </a:cxn>
              <a:cxn ang="0">
                <a:pos x="134" y="265"/>
              </a:cxn>
              <a:cxn ang="0">
                <a:pos x="145" y="268"/>
              </a:cxn>
              <a:cxn ang="0">
                <a:pos x="157" y="271"/>
              </a:cxn>
              <a:cxn ang="0">
                <a:pos x="168" y="273"/>
              </a:cxn>
              <a:cxn ang="0">
                <a:pos x="169" y="334"/>
              </a:cxn>
              <a:cxn ang="0">
                <a:pos x="174" y="335"/>
              </a:cxn>
              <a:cxn ang="0">
                <a:pos x="187" y="339"/>
              </a:cxn>
              <a:cxn ang="0">
                <a:pos x="204" y="344"/>
              </a:cxn>
              <a:cxn ang="0">
                <a:pos x="225" y="349"/>
              </a:cxn>
              <a:cxn ang="0">
                <a:pos x="245" y="355"/>
              </a:cxn>
              <a:cxn ang="0">
                <a:pos x="264" y="359"/>
              </a:cxn>
              <a:cxn ang="0">
                <a:pos x="278" y="362"/>
              </a:cxn>
              <a:cxn ang="0">
                <a:pos x="284" y="362"/>
              </a:cxn>
              <a:cxn ang="0">
                <a:pos x="291" y="356"/>
              </a:cxn>
              <a:cxn ang="0">
                <a:pos x="305" y="343"/>
              </a:cxn>
              <a:cxn ang="0">
                <a:pos x="324" y="327"/>
              </a:cxn>
              <a:cxn ang="0">
                <a:pos x="344" y="307"/>
              </a:cxn>
              <a:cxn ang="0">
                <a:pos x="364" y="289"/>
              </a:cxn>
              <a:cxn ang="0">
                <a:pos x="381" y="273"/>
              </a:cxn>
              <a:cxn ang="0">
                <a:pos x="394" y="263"/>
              </a:cxn>
              <a:cxn ang="0">
                <a:pos x="399" y="258"/>
              </a:cxn>
              <a:cxn ang="0">
                <a:pos x="320" y="187"/>
              </a:cxn>
            </a:cxnLst>
            <a:rect l="0" t="0" r="r" b="b"/>
            <a:pathLst>
              <a:path w="399" h="362">
                <a:moveTo>
                  <a:pt x="320" y="187"/>
                </a:moveTo>
                <a:lnTo>
                  <a:pt x="329" y="163"/>
                </a:lnTo>
                <a:lnTo>
                  <a:pt x="334" y="139"/>
                </a:lnTo>
                <a:lnTo>
                  <a:pt x="335" y="115"/>
                </a:lnTo>
                <a:lnTo>
                  <a:pt x="333" y="91"/>
                </a:lnTo>
                <a:lnTo>
                  <a:pt x="326" y="68"/>
                </a:lnTo>
                <a:lnTo>
                  <a:pt x="316" y="45"/>
                </a:lnTo>
                <a:lnTo>
                  <a:pt x="302" y="24"/>
                </a:lnTo>
                <a:lnTo>
                  <a:pt x="284" y="6"/>
                </a:lnTo>
                <a:lnTo>
                  <a:pt x="283" y="5"/>
                </a:lnTo>
                <a:lnTo>
                  <a:pt x="281" y="2"/>
                </a:lnTo>
                <a:lnTo>
                  <a:pt x="280" y="1"/>
                </a:lnTo>
                <a:lnTo>
                  <a:pt x="278" y="0"/>
                </a:lnTo>
                <a:lnTo>
                  <a:pt x="267" y="1"/>
                </a:lnTo>
                <a:lnTo>
                  <a:pt x="256" y="3"/>
                </a:lnTo>
                <a:lnTo>
                  <a:pt x="244" y="6"/>
                </a:lnTo>
                <a:lnTo>
                  <a:pt x="231" y="8"/>
                </a:lnTo>
                <a:lnTo>
                  <a:pt x="219" y="11"/>
                </a:lnTo>
                <a:lnTo>
                  <a:pt x="205" y="15"/>
                </a:lnTo>
                <a:lnTo>
                  <a:pt x="191" y="18"/>
                </a:lnTo>
                <a:lnTo>
                  <a:pt x="176" y="23"/>
                </a:lnTo>
                <a:lnTo>
                  <a:pt x="153" y="31"/>
                </a:lnTo>
                <a:lnTo>
                  <a:pt x="131" y="38"/>
                </a:lnTo>
                <a:lnTo>
                  <a:pt x="112" y="45"/>
                </a:lnTo>
                <a:lnTo>
                  <a:pt x="93" y="52"/>
                </a:lnTo>
                <a:lnTo>
                  <a:pt x="76" y="59"/>
                </a:lnTo>
                <a:lnTo>
                  <a:pt x="61" y="64"/>
                </a:lnTo>
                <a:lnTo>
                  <a:pt x="47" y="70"/>
                </a:lnTo>
                <a:lnTo>
                  <a:pt x="36" y="76"/>
                </a:lnTo>
                <a:lnTo>
                  <a:pt x="0" y="191"/>
                </a:lnTo>
                <a:lnTo>
                  <a:pt x="52" y="199"/>
                </a:lnTo>
                <a:lnTo>
                  <a:pt x="57" y="208"/>
                </a:lnTo>
                <a:lnTo>
                  <a:pt x="66" y="218"/>
                </a:lnTo>
                <a:lnTo>
                  <a:pt x="72" y="227"/>
                </a:lnTo>
                <a:lnTo>
                  <a:pt x="82" y="235"/>
                </a:lnTo>
                <a:lnTo>
                  <a:pt x="91" y="243"/>
                </a:lnTo>
                <a:lnTo>
                  <a:pt x="101" y="250"/>
                </a:lnTo>
                <a:lnTo>
                  <a:pt x="112" y="256"/>
                </a:lnTo>
                <a:lnTo>
                  <a:pt x="123" y="260"/>
                </a:lnTo>
                <a:lnTo>
                  <a:pt x="134" y="265"/>
                </a:lnTo>
                <a:lnTo>
                  <a:pt x="145" y="268"/>
                </a:lnTo>
                <a:lnTo>
                  <a:pt x="157" y="271"/>
                </a:lnTo>
                <a:lnTo>
                  <a:pt x="168" y="273"/>
                </a:lnTo>
                <a:lnTo>
                  <a:pt x="169" y="334"/>
                </a:lnTo>
                <a:lnTo>
                  <a:pt x="174" y="335"/>
                </a:lnTo>
                <a:lnTo>
                  <a:pt x="187" y="339"/>
                </a:lnTo>
                <a:lnTo>
                  <a:pt x="204" y="344"/>
                </a:lnTo>
                <a:lnTo>
                  <a:pt x="225" y="349"/>
                </a:lnTo>
                <a:lnTo>
                  <a:pt x="245" y="355"/>
                </a:lnTo>
                <a:lnTo>
                  <a:pt x="264" y="359"/>
                </a:lnTo>
                <a:lnTo>
                  <a:pt x="278" y="362"/>
                </a:lnTo>
                <a:lnTo>
                  <a:pt x="284" y="362"/>
                </a:lnTo>
                <a:lnTo>
                  <a:pt x="291" y="356"/>
                </a:lnTo>
                <a:lnTo>
                  <a:pt x="305" y="343"/>
                </a:lnTo>
                <a:lnTo>
                  <a:pt x="324" y="327"/>
                </a:lnTo>
                <a:lnTo>
                  <a:pt x="344" y="307"/>
                </a:lnTo>
                <a:lnTo>
                  <a:pt x="364" y="289"/>
                </a:lnTo>
                <a:lnTo>
                  <a:pt x="381" y="273"/>
                </a:lnTo>
                <a:lnTo>
                  <a:pt x="394" y="263"/>
                </a:lnTo>
                <a:lnTo>
                  <a:pt x="399" y="258"/>
                </a:lnTo>
                <a:lnTo>
                  <a:pt x="320" y="187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91" name="Freeform 19"/>
          <p:cNvSpPr>
            <a:spLocks/>
          </p:cNvSpPr>
          <p:nvPr/>
        </p:nvSpPr>
        <p:spPr bwMode="auto">
          <a:xfrm>
            <a:off x="3048000" y="2895600"/>
            <a:ext cx="2940050" cy="1701800"/>
          </a:xfrm>
          <a:custGeom>
            <a:avLst/>
            <a:gdLst/>
            <a:ahLst/>
            <a:cxnLst>
              <a:cxn ang="0">
                <a:pos x="368" y="0"/>
              </a:cxn>
              <a:cxn ang="0">
                <a:pos x="0" y="288"/>
              </a:cxn>
              <a:cxn ang="0">
                <a:pos x="0" y="811"/>
              </a:cxn>
              <a:cxn ang="0">
                <a:pos x="165" y="811"/>
              </a:cxn>
              <a:cxn ang="0">
                <a:pos x="165" y="700"/>
              </a:cxn>
              <a:cxn ang="0">
                <a:pos x="356" y="700"/>
              </a:cxn>
              <a:cxn ang="0">
                <a:pos x="356" y="811"/>
              </a:cxn>
              <a:cxn ang="0">
                <a:pos x="396" y="811"/>
              </a:cxn>
              <a:cxn ang="0">
                <a:pos x="396" y="700"/>
              </a:cxn>
              <a:cxn ang="0">
                <a:pos x="597" y="700"/>
              </a:cxn>
              <a:cxn ang="0">
                <a:pos x="597" y="965"/>
              </a:cxn>
              <a:cxn ang="0">
                <a:pos x="396" y="965"/>
              </a:cxn>
              <a:cxn ang="0">
                <a:pos x="396" y="811"/>
              </a:cxn>
              <a:cxn ang="0">
                <a:pos x="356" y="811"/>
              </a:cxn>
              <a:cxn ang="0">
                <a:pos x="356" y="965"/>
              </a:cxn>
              <a:cxn ang="0">
                <a:pos x="165" y="965"/>
              </a:cxn>
              <a:cxn ang="0">
                <a:pos x="165" y="811"/>
              </a:cxn>
              <a:cxn ang="0">
                <a:pos x="0" y="811"/>
              </a:cxn>
              <a:cxn ang="0">
                <a:pos x="0" y="1135"/>
              </a:cxn>
              <a:cxn ang="0">
                <a:pos x="165" y="1135"/>
              </a:cxn>
              <a:cxn ang="0">
                <a:pos x="165" y="1004"/>
              </a:cxn>
              <a:cxn ang="0">
                <a:pos x="356" y="1004"/>
              </a:cxn>
              <a:cxn ang="0">
                <a:pos x="356" y="1135"/>
              </a:cxn>
              <a:cxn ang="0">
                <a:pos x="396" y="1135"/>
              </a:cxn>
              <a:cxn ang="0">
                <a:pos x="396" y="1004"/>
              </a:cxn>
              <a:cxn ang="0">
                <a:pos x="597" y="1004"/>
              </a:cxn>
              <a:cxn ang="0">
                <a:pos x="597" y="1284"/>
              </a:cxn>
              <a:cxn ang="0">
                <a:pos x="396" y="1284"/>
              </a:cxn>
              <a:cxn ang="0">
                <a:pos x="396" y="1135"/>
              </a:cxn>
              <a:cxn ang="0">
                <a:pos x="356" y="1135"/>
              </a:cxn>
              <a:cxn ang="0">
                <a:pos x="356" y="1284"/>
              </a:cxn>
              <a:cxn ang="0">
                <a:pos x="165" y="1284"/>
              </a:cxn>
              <a:cxn ang="0">
                <a:pos x="165" y="1135"/>
              </a:cxn>
              <a:cxn ang="0">
                <a:pos x="0" y="1135"/>
              </a:cxn>
              <a:cxn ang="0">
                <a:pos x="0" y="1464"/>
              </a:cxn>
              <a:cxn ang="0">
                <a:pos x="2072" y="1464"/>
              </a:cxn>
              <a:cxn ang="0">
                <a:pos x="2072" y="1209"/>
              </a:cxn>
              <a:cxn ang="0">
                <a:pos x="368" y="0"/>
              </a:cxn>
            </a:cxnLst>
            <a:rect l="0" t="0" r="r" b="b"/>
            <a:pathLst>
              <a:path w="2072" h="1464">
                <a:moveTo>
                  <a:pt x="368" y="0"/>
                </a:moveTo>
                <a:lnTo>
                  <a:pt x="0" y="288"/>
                </a:lnTo>
                <a:lnTo>
                  <a:pt x="0" y="811"/>
                </a:lnTo>
                <a:lnTo>
                  <a:pt x="165" y="811"/>
                </a:lnTo>
                <a:lnTo>
                  <a:pt x="165" y="700"/>
                </a:lnTo>
                <a:lnTo>
                  <a:pt x="356" y="700"/>
                </a:lnTo>
                <a:lnTo>
                  <a:pt x="356" y="811"/>
                </a:lnTo>
                <a:lnTo>
                  <a:pt x="396" y="811"/>
                </a:lnTo>
                <a:lnTo>
                  <a:pt x="396" y="700"/>
                </a:lnTo>
                <a:lnTo>
                  <a:pt x="597" y="700"/>
                </a:lnTo>
                <a:lnTo>
                  <a:pt x="597" y="965"/>
                </a:lnTo>
                <a:lnTo>
                  <a:pt x="396" y="965"/>
                </a:lnTo>
                <a:lnTo>
                  <a:pt x="396" y="811"/>
                </a:lnTo>
                <a:lnTo>
                  <a:pt x="356" y="811"/>
                </a:lnTo>
                <a:lnTo>
                  <a:pt x="356" y="965"/>
                </a:lnTo>
                <a:lnTo>
                  <a:pt x="165" y="965"/>
                </a:lnTo>
                <a:lnTo>
                  <a:pt x="165" y="811"/>
                </a:lnTo>
                <a:lnTo>
                  <a:pt x="0" y="811"/>
                </a:lnTo>
                <a:lnTo>
                  <a:pt x="0" y="1135"/>
                </a:lnTo>
                <a:lnTo>
                  <a:pt x="165" y="1135"/>
                </a:lnTo>
                <a:lnTo>
                  <a:pt x="165" y="1004"/>
                </a:lnTo>
                <a:lnTo>
                  <a:pt x="356" y="1004"/>
                </a:lnTo>
                <a:lnTo>
                  <a:pt x="356" y="1135"/>
                </a:lnTo>
                <a:lnTo>
                  <a:pt x="396" y="1135"/>
                </a:lnTo>
                <a:lnTo>
                  <a:pt x="396" y="1004"/>
                </a:lnTo>
                <a:lnTo>
                  <a:pt x="597" y="1004"/>
                </a:lnTo>
                <a:lnTo>
                  <a:pt x="597" y="1284"/>
                </a:lnTo>
                <a:lnTo>
                  <a:pt x="396" y="1284"/>
                </a:lnTo>
                <a:lnTo>
                  <a:pt x="396" y="1135"/>
                </a:lnTo>
                <a:lnTo>
                  <a:pt x="356" y="1135"/>
                </a:lnTo>
                <a:lnTo>
                  <a:pt x="356" y="1284"/>
                </a:lnTo>
                <a:lnTo>
                  <a:pt x="165" y="1284"/>
                </a:lnTo>
                <a:lnTo>
                  <a:pt x="165" y="1135"/>
                </a:lnTo>
                <a:lnTo>
                  <a:pt x="0" y="1135"/>
                </a:lnTo>
                <a:lnTo>
                  <a:pt x="0" y="1464"/>
                </a:lnTo>
                <a:lnTo>
                  <a:pt x="2072" y="1464"/>
                </a:lnTo>
                <a:lnTo>
                  <a:pt x="2072" y="1209"/>
                </a:lnTo>
                <a:lnTo>
                  <a:pt x="368" y="0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90" name="Freeform 18"/>
          <p:cNvSpPr>
            <a:spLocks/>
          </p:cNvSpPr>
          <p:nvPr/>
        </p:nvSpPr>
        <p:spPr bwMode="auto">
          <a:xfrm>
            <a:off x="5030788" y="3176588"/>
            <a:ext cx="731837" cy="573087"/>
          </a:xfrm>
          <a:custGeom>
            <a:avLst/>
            <a:gdLst/>
            <a:ahLst/>
            <a:cxnLst>
              <a:cxn ang="0">
                <a:pos x="343" y="612"/>
              </a:cxn>
              <a:cxn ang="0">
                <a:pos x="185" y="462"/>
              </a:cxn>
              <a:cxn ang="0">
                <a:pos x="295" y="163"/>
              </a:cxn>
              <a:cxn ang="0">
                <a:pos x="322" y="177"/>
              </a:cxn>
              <a:cxn ang="0">
                <a:pos x="346" y="188"/>
              </a:cxn>
              <a:cxn ang="0">
                <a:pos x="372" y="196"/>
              </a:cxn>
              <a:cxn ang="0">
                <a:pos x="395" y="202"/>
              </a:cxn>
              <a:cxn ang="0">
                <a:pos x="418" y="204"/>
              </a:cxn>
              <a:cxn ang="0">
                <a:pos x="440" y="203"/>
              </a:cxn>
              <a:cxn ang="0">
                <a:pos x="460" y="200"/>
              </a:cxn>
              <a:cxn ang="0">
                <a:pos x="481" y="194"/>
              </a:cxn>
              <a:cxn ang="0">
                <a:pos x="524" y="168"/>
              </a:cxn>
              <a:cxn ang="0">
                <a:pos x="556" y="135"/>
              </a:cxn>
              <a:cxn ang="0">
                <a:pos x="578" y="102"/>
              </a:cxn>
              <a:cxn ang="0">
                <a:pos x="590" y="74"/>
              </a:cxn>
              <a:cxn ang="0">
                <a:pos x="854" y="261"/>
              </a:cxn>
              <a:cxn ang="0">
                <a:pos x="761" y="451"/>
              </a:cxn>
              <a:cxn ang="0">
                <a:pos x="767" y="320"/>
              </a:cxn>
              <a:cxn ang="0">
                <a:pos x="788" y="0"/>
              </a:cxn>
              <a:cxn ang="0">
                <a:pos x="551" y="46"/>
              </a:cxn>
              <a:cxn ang="0">
                <a:pos x="547" y="60"/>
              </a:cxn>
              <a:cxn ang="0">
                <a:pos x="532" y="90"/>
              </a:cxn>
              <a:cxn ang="0">
                <a:pos x="505" y="125"/>
              </a:cxn>
              <a:cxn ang="0">
                <a:pos x="465" y="151"/>
              </a:cxn>
              <a:cxn ang="0">
                <a:pos x="431" y="158"/>
              </a:cxn>
              <a:cxn ang="0">
                <a:pos x="393" y="155"/>
              </a:cxn>
              <a:cxn ang="0">
                <a:pos x="352" y="141"/>
              </a:cxn>
              <a:cxn ang="0">
                <a:pos x="308" y="117"/>
              </a:cxn>
              <a:cxn ang="0">
                <a:pos x="0" y="291"/>
              </a:cxn>
              <a:cxn ang="0">
                <a:pos x="263" y="461"/>
              </a:cxn>
              <a:cxn ang="0">
                <a:pos x="898" y="722"/>
              </a:cxn>
              <a:cxn ang="0">
                <a:pos x="761" y="451"/>
              </a:cxn>
            </a:cxnLst>
            <a:rect l="0" t="0" r="r" b="b"/>
            <a:pathLst>
              <a:path w="922" h="722">
                <a:moveTo>
                  <a:pt x="832" y="669"/>
                </a:moveTo>
                <a:lnTo>
                  <a:pt x="343" y="612"/>
                </a:lnTo>
                <a:lnTo>
                  <a:pt x="292" y="380"/>
                </a:lnTo>
                <a:lnTo>
                  <a:pt x="185" y="462"/>
                </a:lnTo>
                <a:lnTo>
                  <a:pt x="67" y="303"/>
                </a:lnTo>
                <a:lnTo>
                  <a:pt x="295" y="163"/>
                </a:lnTo>
                <a:lnTo>
                  <a:pt x="308" y="170"/>
                </a:lnTo>
                <a:lnTo>
                  <a:pt x="322" y="177"/>
                </a:lnTo>
                <a:lnTo>
                  <a:pt x="335" y="182"/>
                </a:lnTo>
                <a:lnTo>
                  <a:pt x="346" y="188"/>
                </a:lnTo>
                <a:lnTo>
                  <a:pt x="359" y="193"/>
                </a:lnTo>
                <a:lnTo>
                  <a:pt x="372" y="196"/>
                </a:lnTo>
                <a:lnTo>
                  <a:pt x="383" y="200"/>
                </a:lnTo>
                <a:lnTo>
                  <a:pt x="395" y="202"/>
                </a:lnTo>
                <a:lnTo>
                  <a:pt x="406" y="203"/>
                </a:lnTo>
                <a:lnTo>
                  <a:pt x="418" y="204"/>
                </a:lnTo>
                <a:lnTo>
                  <a:pt x="429" y="204"/>
                </a:lnTo>
                <a:lnTo>
                  <a:pt x="440" y="203"/>
                </a:lnTo>
                <a:lnTo>
                  <a:pt x="450" y="202"/>
                </a:lnTo>
                <a:lnTo>
                  <a:pt x="460" y="200"/>
                </a:lnTo>
                <a:lnTo>
                  <a:pt x="471" y="197"/>
                </a:lnTo>
                <a:lnTo>
                  <a:pt x="481" y="194"/>
                </a:lnTo>
                <a:lnTo>
                  <a:pt x="504" y="182"/>
                </a:lnTo>
                <a:lnTo>
                  <a:pt x="524" y="168"/>
                </a:lnTo>
                <a:lnTo>
                  <a:pt x="541" y="152"/>
                </a:lnTo>
                <a:lnTo>
                  <a:pt x="556" y="135"/>
                </a:lnTo>
                <a:lnTo>
                  <a:pt x="569" y="118"/>
                </a:lnTo>
                <a:lnTo>
                  <a:pt x="578" y="102"/>
                </a:lnTo>
                <a:lnTo>
                  <a:pt x="585" y="87"/>
                </a:lnTo>
                <a:lnTo>
                  <a:pt x="590" y="74"/>
                </a:lnTo>
                <a:lnTo>
                  <a:pt x="760" y="51"/>
                </a:lnTo>
                <a:lnTo>
                  <a:pt x="854" y="261"/>
                </a:lnTo>
                <a:lnTo>
                  <a:pt x="706" y="282"/>
                </a:lnTo>
                <a:lnTo>
                  <a:pt x="761" y="451"/>
                </a:lnTo>
                <a:lnTo>
                  <a:pt x="809" y="451"/>
                </a:lnTo>
                <a:lnTo>
                  <a:pt x="767" y="320"/>
                </a:lnTo>
                <a:lnTo>
                  <a:pt x="922" y="296"/>
                </a:lnTo>
                <a:lnTo>
                  <a:pt x="788" y="0"/>
                </a:lnTo>
                <a:lnTo>
                  <a:pt x="555" y="33"/>
                </a:lnTo>
                <a:lnTo>
                  <a:pt x="551" y="46"/>
                </a:lnTo>
                <a:lnTo>
                  <a:pt x="550" y="50"/>
                </a:lnTo>
                <a:lnTo>
                  <a:pt x="547" y="60"/>
                </a:lnTo>
                <a:lnTo>
                  <a:pt x="541" y="74"/>
                </a:lnTo>
                <a:lnTo>
                  <a:pt x="532" y="90"/>
                </a:lnTo>
                <a:lnTo>
                  <a:pt x="520" y="107"/>
                </a:lnTo>
                <a:lnTo>
                  <a:pt x="505" y="125"/>
                </a:lnTo>
                <a:lnTo>
                  <a:pt x="487" y="140"/>
                </a:lnTo>
                <a:lnTo>
                  <a:pt x="465" y="151"/>
                </a:lnTo>
                <a:lnTo>
                  <a:pt x="449" y="156"/>
                </a:lnTo>
                <a:lnTo>
                  <a:pt x="431" y="158"/>
                </a:lnTo>
                <a:lnTo>
                  <a:pt x="413" y="158"/>
                </a:lnTo>
                <a:lnTo>
                  <a:pt x="393" y="155"/>
                </a:lnTo>
                <a:lnTo>
                  <a:pt x="374" y="149"/>
                </a:lnTo>
                <a:lnTo>
                  <a:pt x="352" y="141"/>
                </a:lnTo>
                <a:lnTo>
                  <a:pt x="331" y="130"/>
                </a:lnTo>
                <a:lnTo>
                  <a:pt x="308" y="117"/>
                </a:lnTo>
                <a:lnTo>
                  <a:pt x="297" y="109"/>
                </a:lnTo>
                <a:lnTo>
                  <a:pt x="0" y="291"/>
                </a:lnTo>
                <a:lnTo>
                  <a:pt x="177" y="527"/>
                </a:lnTo>
                <a:lnTo>
                  <a:pt x="263" y="461"/>
                </a:lnTo>
                <a:lnTo>
                  <a:pt x="305" y="653"/>
                </a:lnTo>
                <a:lnTo>
                  <a:pt x="898" y="722"/>
                </a:lnTo>
                <a:lnTo>
                  <a:pt x="809" y="451"/>
                </a:lnTo>
                <a:lnTo>
                  <a:pt x="761" y="451"/>
                </a:lnTo>
                <a:lnTo>
                  <a:pt x="832" y="669"/>
                </a:lnTo>
                <a:close/>
              </a:path>
            </a:pathLst>
          </a:cu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28692" name="Text Box 20"/>
          <p:cNvSpPr txBox="1">
            <a:spLocks noChangeArrowheads="1"/>
          </p:cNvSpPr>
          <p:nvPr/>
        </p:nvSpPr>
        <p:spPr bwMode="auto">
          <a:xfrm>
            <a:off x="4038600" y="4191000"/>
            <a:ext cx="16002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/>
              <a:t>GRAN HOGAR</a:t>
            </a:r>
            <a:endParaRPr lang="es-ES"/>
          </a:p>
        </p:txBody>
      </p:sp>
      <p:sp>
        <p:nvSpPr>
          <p:cNvPr id="28706" name="Line 34"/>
          <p:cNvSpPr>
            <a:spLocks noChangeShapeType="1"/>
          </p:cNvSpPr>
          <p:nvPr/>
        </p:nvSpPr>
        <p:spPr bwMode="auto">
          <a:xfrm>
            <a:off x="1828800" y="4191000"/>
            <a:ext cx="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07" name="Line 35"/>
          <p:cNvSpPr>
            <a:spLocks noChangeShapeType="1"/>
          </p:cNvSpPr>
          <p:nvPr/>
        </p:nvSpPr>
        <p:spPr bwMode="auto">
          <a:xfrm>
            <a:off x="1828800" y="5257800"/>
            <a:ext cx="32766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08" name="Line 36"/>
          <p:cNvSpPr>
            <a:spLocks noChangeShapeType="1"/>
          </p:cNvSpPr>
          <p:nvPr/>
        </p:nvSpPr>
        <p:spPr bwMode="auto">
          <a:xfrm>
            <a:off x="1828800" y="4191000"/>
            <a:ext cx="11430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09" name="Oval 37"/>
          <p:cNvSpPr>
            <a:spLocks noChangeArrowheads="1"/>
          </p:cNvSpPr>
          <p:nvPr/>
        </p:nvSpPr>
        <p:spPr bwMode="auto">
          <a:xfrm>
            <a:off x="5105400" y="5181600"/>
            <a:ext cx="2286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710" name="Oval 38"/>
          <p:cNvSpPr>
            <a:spLocks noChangeArrowheads="1"/>
          </p:cNvSpPr>
          <p:nvPr/>
        </p:nvSpPr>
        <p:spPr bwMode="auto">
          <a:xfrm>
            <a:off x="5105400" y="5562600"/>
            <a:ext cx="2286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711" name="Text Box 39"/>
          <p:cNvSpPr txBox="1">
            <a:spLocks noChangeArrowheads="1"/>
          </p:cNvSpPr>
          <p:nvPr/>
        </p:nvSpPr>
        <p:spPr bwMode="auto">
          <a:xfrm>
            <a:off x="1676400" y="4953000"/>
            <a:ext cx="1524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/>
              <a:t>AUTORES : </a:t>
            </a:r>
          </a:p>
          <a:p>
            <a:endParaRPr lang="es-ES"/>
          </a:p>
        </p:txBody>
      </p:sp>
      <p:sp>
        <p:nvSpPr>
          <p:cNvPr id="28712" name="Text Box 40"/>
          <p:cNvSpPr txBox="1">
            <a:spLocks noChangeArrowheads="1"/>
          </p:cNvSpPr>
          <p:nvPr/>
        </p:nvSpPr>
        <p:spPr bwMode="auto">
          <a:xfrm>
            <a:off x="5334000" y="5029200"/>
            <a:ext cx="3429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/>
              <a:t>VANESA DONOSO C.</a:t>
            </a:r>
            <a:endParaRPr lang="es-ES" sz="2400"/>
          </a:p>
        </p:txBody>
      </p:sp>
      <p:sp>
        <p:nvSpPr>
          <p:cNvPr id="28713" name="Text Box 41"/>
          <p:cNvSpPr txBox="1">
            <a:spLocks noChangeArrowheads="1"/>
          </p:cNvSpPr>
          <p:nvPr/>
        </p:nvSpPr>
        <p:spPr bwMode="auto">
          <a:xfrm>
            <a:off x="5638800" y="5486400"/>
            <a:ext cx="3124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/>
              <a:t>VIVIANA CORDERO V.</a:t>
            </a:r>
            <a:endParaRPr lang="es-ES" sz="2400"/>
          </a:p>
        </p:txBody>
      </p:sp>
      <p:sp>
        <p:nvSpPr>
          <p:cNvPr id="28714" name="Line 42"/>
          <p:cNvSpPr>
            <a:spLocks noChangeShapeType="1"/>
          </p:cNvSpPr>
          <p:nvPr/>
        </p:nvSpPr>
        <p:spPr bwMode="auto">
          <a:xfrm>
            <a:off x="3048000" y="5257800"/>
            <a:ext cx="0" cy="3810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15" name="Line 43"/>
          <p:cNvSpPr>
            <a:spLocks noChangeShapeType="1"/>
          </p:cNvSpPr>
          <p:nvPr/>
        </p:nvSpPr>
        <p:spPr bwMode="auto">
          <a:xfrm>
            <a:off x="3048000" y="5638800"/>
            <a:ext cx="2057400" cy="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8716" name="Rectangle 44"/>
          <p:cNvSpPr>
            <a:spLocks noChangeArrowheads="1"/>
          </p:cNvSpPr>
          <p:nvPr/>
        </p:nvSpPr>
        <p:spPr bwMode="auto">
          <a:xfrm>
            <a:off x="3352800" y="38100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718" name="Rectangle 46"/>
          <p:cNvSpPr>
            <a:spLocks noChangeArrowheads="1"/>
          </p:cNvSpPr>
          <p:nvPr/>
        </p:nvSpPr>
        <p:spPr bwMode="auto">
          <a:xfrm>
            <a:off x="3657600" y="3810000"/>
            <a:ext cx="152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719" name="Rectangle 47"/>
          <p:cNvSpPr>
            <a:spLocks noChangeArrowheads="1"/>
          </p:cNvSpPr>
          <p:nvPr/>
        </p:nvSpPr>
        <p:spPr bwMode="auto">
          <a:xfrm>
            <a:off x="3656013" y="4167188"/>
            <a:ext cx="152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8720" name="Rectangle 48"/>
          <p:cNvSpPr>
            <a:spLocks noChangeArrowheads="1"/>
          </p:cNvSpPr>
          <p:nvPr/>
        </p:nvSpPr>
        <p:spPr bwMode="auto">
          <a:xfrm>
            <a:off x="3333750" y="4148138"/>
            <a:ext cx="152400" cy="152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44" name="Group 60"/>
          <p:cNvGrpSpPr>
            <a:grpSpLocks/>
          </p:cNvGrpSpPr>
          <p:nvPr/>
        </p:nvGrpSpPr>
        <p:grpSpPr bwMode="auto">
          <a:xfrm>
            <a:off x="5710238" y="1295400"/>
            <a:ext cx="1443037" cy="4629150"/>
            <a:chOff x="480" y="816"/>
            <a:chExt cx="909" cy="2916"/>
          </a:xfrm>
        </p:grpSpPr>
        <p:pic>
          <p:nvPicPr>
            <p:cNvPr id="16445" name="Picture 61" descr="C:\Archivos de programa\Microsoft Office\Clipart\standard\stddir2\BD07458_.WMF"/>
            <p:cNvPicPr>
              <a:picLocks noChangeAspect="1" noChangeArrowheads="1"/>
            </p:cNvPicPr>
            <p:nvPr/>
          </p:nvPicPr>
          <p:blipFill>
            <a:blip r:embed="rId3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768" y="1200"/>
              <a:ext cx="576" cy="479"/>
            </a:xfrm>
            <a:prstGeom prst="rect">
              <a:avLst/>
            </a:prstGeom>
            <a:noFill/>
          </p:spPr>
        </p:pic>
        <p:pic>
          <p:nvPicPr>
            <p:cNvPr id="16446" name="Picture 62" descr="C:\Archivos de programa\Microsoft Office\Clipart\standard\stddir2\BD07448_.WMF"/>
            <p:cNvPicPr>
              <a:picLocks noChangeAspect="1" noChangeArrowheads="1"/>
            </p:cNvPicPr>
            <p:nvPr/>
          </p:nvPicPr>
          <p:blipFill>
            <a:blip r:embed="rId4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768" y="1824"/>
              <a:ext cx="621" cy="468"/>
            </a:xfrm>
            <a:prstGeom prst="rect">
              <a:avLst/>
            </a:prstGeom>
            <a:noFill/>
          </p:spPr>
        </p:pic>
        <p:pic>
          <p:nvPicPr>
            <p:cNvPr id="16447" name="Picture 63" descr="C:\Archivos de programa\Microsoft Office\Clipart\standard\stddir2\BD08977_.WMF"/>
            <p:cNvPicPr>
              <a:picLocks noChangeAspect="1" noChangeArrowheads="1"/>
            </p:cNvPicPr>
            <p:nvPr/>
          </p:nvPicPr>
          <p:blipFill>
            <a:blip r:embed="rId5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576" y="2064"/>
              <a:ext cx="534" cy="691"/>
            </a:xfrm>
            <a:prstGeom prst="rect">
              <a:avLst/>
            </a:prstGeom>
            <a:noFill/>
          </p:spPr>
        </p:pic>
        <p:pic>
          <p:nvPicPr>
            <p:cNvPr id="16448" name="Picture 64" descr="C:\Archivos de programa\Microsoft Office\Clipart\standard\stddir3\HH00802_.wmf"/>
            <p:cNvPicPr>
              <a:picLocks noChangeAspect="1" noChangeArrowheads="1"/>
            </p:cNvPicPr>
            <p:nvPr/>
          </p:nvPicPr>
          <p:blipFill>
            <a:blip r:embed="rId6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480" y="816"/>
              <a:ext cx="390" cy="541"/>
            </a:xfrm>
            <a:prstGeom prst="rect">
              <a:avLst/>
            </a:prstGeom>
            <a:noFill/>
          </p:spPr>
        </p:pic>
        <p:pic>
          <p:nvPicPr>
            <p:cNvPr id="16449" name="Picture 65" descr="C:\Archivos de programa\Microsoft Office\Clipart\Pub60Cor\HH00527_.wmf"/>
            <p:cNvPicPr>
              <a:picLocks noChangeAspect="1" noChangeArrowheads="1"/>
            </p:cNvPicPr>
            <p:nvPr/>
          </p:nvPicPr>
          <p:blipFill>
            <a:blip r:embed="rId7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816" y="3264"/>
              <a:ext cx="338" cy="468"/>
            </a:xfrm>
            <a:prstGeom prst="rect">
              <a:avLst/>
            </a:prstGeom>
            <a:noFill/>
          </p:spPr>
        </p:pic>
        <p:pic>
          <p:nvPicPr>
            <p:cNvPr id="16450" name="Picture 66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576" y="1440"/>
              <a:ext cx="445" cy="526"/>
            </a:xfrm>
            <a:prstGeom prst="rect">
              <a:avLst/>
            </a:prstGeom>
            <a:noFill/>
          </p:spPr>
        </p:pic>
        <p:pic>
          <p:nvPicPr>
            <p:cNvPr id="16451" name="Picture 67" descr="C:\Archivos de programa\Microsoft Office\Clipart\standard\stddir3\HH01263_.wmf"/>
            <p:cNvPicPr>
              <a:picLocks noChangeAspect="1" noChangeArrowheads="1"/>
            </p:cNvPicPr>
            <p:nvPr/>
          </p:nvPicPr>
          <p:blipFill>
            <a:blip r:embed="rId9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672" y="2640"/>
              <a:ext cx="447" cy="528"/>
            </a:xfrm>
            <a:prstGeom prst="rect">
              <a:avLst/>
            </a:prstGeom>
            <a:noFill/>
          </p:spPr>
        </p:pic>
        <p:pic>
          <p:nvPicPr>
            <p:cNvPr id="16452" name="Picture 68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621" y="1417"/>
              <a:ext cx="445" cy="526"/>
            </a:xfrm>
            <a:prstGeom prst="rect">
              <a:avLst/>
            </a:prstGeom>
            <a:noFill/>
          </p:spPr>
        </p:pic>
      </p:grpSp>
      <p:grpSp>
        <p:nvGrpSpPr>
          <p:cNvPr id="16425" name="Group 41"/>
          <p:cNvGrpSpPr>
            <a:grpSpLocks/>
          </p:cNvGrpSpPr>
          <p:nvPr/>
        </p:nvGrpSpPr>
        <p:grpSpPr bwMode="auto">
          <a:xfrm>
            <a:off x="7239000" y="1295400"/>
            <a:ext cx="1443038" cy="4629150"/>
            <a:chOff x="480" y="816"/>
            <a:chExt cx="909" cy="2916"/>
          </a:xfrm>
        </p:grpSpPr>
        <p:pic>
          <p:nvPicPr>
            <p:cNvPr id="16410" name="Picture 26" descr="C:\Archivos de programa\Microsoft Office\Clipart\standard\stddir2\BD07458_.WMF"/>
            <p:cNvPicPr>
              <a:picLocks noChangeAspect="1" noChangeArrowheads="1"/>
            </p:cNvPicPr>
            <p:nvPr/>
          </p:nvPicPr>
          <p:blipFill>
            <a:blip r:embed="rId3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768" y="1200"/>
              <a:ext cx="576" cy="479"/>
            </a:xfrm>
            <a:prstGeom prst="rect">
              <a:avLst/>
            </a:prstGeom>
            <a:noFill/>
          </p:spPr>
        </p:pic>
        <p:pic>
          <p:nvPicPr>
            <p:cNvPr id="16411" name="Picture 27" descr="C:\Archivos de programa\Microsoft Office\Clipart\standard\stddir2\BD07448_.WMF"/>
            <p:cNvPicPr>
              <a:picLocks noChangeAspect="1" noChangeArrowheads="1"/>
            </p:cNvPicPr>
            <p:nvPr/>
          </p:nvPicPr>
          <p:blipFill>
            <a:blip r:embed="rId4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768" y="1824"/>
              <a:ext cx="621" cy="468"/>
            </a:xfrm>
            <a:prstGeom prst="rect">
              <a:avLst/>
            </a:prstGeom>
            <a:noFill/>
          </p:spPr>
        </p:pic>
        <p:pic>
          <p:nvPicPr>
            <p:cNvPr id="16412" name="Picture 28" descr="C:\Archivos de programa\Microsoft Office\Clipart\standard\stddir2\BD08977_.WMF"/>
            <p:cNvPicPr>
              <a:picLocks noChangeAspect="1" noChangeArrowheads="1"/>
            </p:cNvPicPr>
            <p:nvPr/>
          </p:nvPicPr>
          <p:blipFill>
            <a:blip r:embed="rId5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576" y="2064"/>
              <a:ext cx="534" cy="691"/>
            </a:xfrm>
            <a:prstGeom prst="rect">
              <a:avLst/>
            </a:prstGeom>
            <a:noFill/>
          </p:spPr>
        </p:pic>
        <p:pic>
          <p:nvPicPr>
            <p:cNvPr id="16413" name="Picture 29" descr="C:\Archivos de programa\Microsoft Office\Clipart\standard\stddir3\HH00802_.wmf"/>
            <p:cNvPicPr>
              <a:picLocks noChangeAspect="1" noChangeArrowheads="1"/>
            </p:cNvPicPr>
            <p:nvPr/>
          </p:nvPicPr>
          <p:blipFill>
            <a:blip r:embed="rId6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480" y="816"/>
              <a:ext cx="390" cy="541"/>
            </a:xfrm>
            <a:prstGeom prst="rect">
              <a:avLst/>
            </a:prstGeom>
            <a:noFill/>
          </p:spPr>
        </p:pic>
        <p:pic>
          <p:nvPicPr>
            <p:cNvPr id="16414" name="Picture 30" descr="C:\Archivos de programa\Microsoft Office\Clipart\Pub60Cor\HH00527_.wmf"/>
            <p:cNvPicPr>
              <a:picLocks noChangeAspect="1" noChangeArrowheads="1"/>
            </p:cNvPicPr>
            <p:nvPr/>
          </p:nvPicPr>
          <p:blipFill>
            <a:blip r:embed="rId7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816" y="3264"/>
              <a:ext cx="338" cy="468"/>
            </a:xfrm>
            <a:prstGeom prst="rect">
              <a:avLst/>
            </a:prstGeom>
            <a:noFill/>
          </p:spPr>
        </p:pic>
        <p:pic>
          <p:nvPicPr>
            <p:cNvPr id="16415" name="Picture 31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576" y="1440"/>
              <a:ext cx="445" cy="526"/>
            </a:xfrm>
            <a:prstGeom prst="rect">
              <a:avLst/>
            </a:prstGeom>
            <a:noFill/>
          </p:spPr>
        </p:pic>
        <p:pic>
          <p:nvPicPr>
            <p:cNvPr id="16416" name="Picture 32" descr="C:\Archivos de programa\Microsoft Office\Clipart\standard\stddir3\HH01263_.wmf"/>
            <p:cNvPicPr>
              <a:picLocks noChangeAspect="1" noChangeArrowheads="1"/>
            </p:cNvPicPr>
            <p:nvPr/>
          </p:nvPicPr>
          <p:blipFill>
            <a:blip r:embed="rId9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672" y="2640"/>
              <a:ext cx="447" cy="528"/>
            </a:xfrm>
            <a:prstGeom prst="rect">
              <a:avLst/>
            </a:prstGeom>
            <a:noFill/>
          </p:spPr>
        </p:pic>
        <p:pic>
          <p:nvPicPr>
            <p:cNvPr id="16424" name="Picture 40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621" y="1417"/>
              <a:ext cx="445" cy="526"/>
            </a:xfrm>
            <a:prstGeom prst="rect">
              <a:avLst/>
            </a:prstGeom>
            <a:noFill/>
          </p:spPr>
        </p:pic>
      </p:grpSp>
      <p:grpSp>
        <p:nvGrpSpPr>
          <p:cNvPr id="16454" name="Group 70"/>
          <p:cNvGrpSpPr>
            <a:grpSpLocks/>
          </p:cNvGrpSpPr>
          <p:nvPr/>
        </p:nvGrpSpPr>
        <p:grpSpPr bwMode="auto">
          <a:xfrm>
            <a:off x="1981200" y="1524000"/>
            <a:ext cx="1443038" cy="4651375"/>
            <a:chOff x="1248" y="960"/>
            <a:chExt cx="909" cy="2930"/>
          </a:xfrm>
        </p:grpSpPr>
        <p:pic>
          <p:nvPicPr>
            <p:cNvPr id="16417" name="Picture 33" descr="C:\Archivos de programa\Microsoft Office\Clipart\standard\stddir2\BD07458_.WMF"/>
            <p:cNvPicPr>
              <a:picLocks noChangeAspect="1" noChangeArrowheads="1"/>
            </p:cNvPicPr>
            <p:nvPr/>
          </p:nvPicPr>
          <p:blipFill>
            <a:blip r:embed="rId3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536" y="1358"/>
              <a:ext cx="576" cy="479"/>
            </a:xfrm>
            <a:prstGeom prst="rect">
              <a:avLst/>
            </a:prstGeom>
            <a:noFill/>
          </p:spPr>
        </p:pic>
        <p:pic>
          <p:nvPicPr>
            <p:cNvPr id="16418" name="Picture 34" descr="C:\Archivos de programa\Microsoft Office\Clipart\standard\stddir2\BD07448_.WMF"/>
            <p:cNvPicPr>
              <a:picLocks noChangeAspect="1" noChangeArrowheads="1"/>
            </p:cNvPicPr>
            <p:nvPr/>
          </p:nvPicPr>
          <p:blipFill>
            <a:blip r:embed="rId4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536" y="1982"/>
              <a:ext cx="621" cy="468"/>
            </a:xfrm>
            <a:prstGeom prst="rect">
              <a:avLst/>
            </a:prstGeom>
            <a:noFill/>
          </p:spPr>
        </p:pic>
        <p:pic>
          <p:nvPicPr>
            <p:cNvPr id="16419" name="Picture 35" descr="C:\Archivos de programa\Microsoft Office\Clipart\standard\stddir2\BD08977_.WMF"/>
            <p:cNvPicPr>
              <a:picLocks noChangeAspect="1" noChangeArrowheads="1"/>
            </p:cNvPicPr>
            <p:nvPr/>
          </p:nvPicPr>
          <p:blipFill>
            <a:blip r:embed="rId5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344" y="2222"/>
              <a:ext cx="534" cy="691"/>
            </a:xfrm>
            <a:prstGeom prst="rect">
              <a:avLst/>
            </a:prstGeom>
            <a:noFill/>
          </p:spPr>
        </p:pic>
        <p:pic>
          <p:nvPicPr>
            <p:cNvPr id="16420" name="Picture 36" descr="C:\Archivos de programa\Microsoft Office\Clipart\standard\stddir3\HH00802_.wmf"/>
            <p:cNvPicPr>
              <a:picLocks noChangeAspect="1" noChangeArrowheads="1"/>
            </p:cNvPicPr>
            <p:nvPr/>
          </p:nvPicPr>
          <p:blipFill>
            <a:blip r:embed="rId6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248" y="960"/>
              <a:ext cx="390" cy="541"/>
            </a:xfrm>
            <a:prstGeom prst="rect">
              <a:avLst/>
            </a:prstGeom>
            <a:noFill/>
          </p:spPr>
        </p:pic>
        <p:pic>
          <p:nvPicPr>
            <p:cNvPr id="16421" name="Picture 37" descr="C:\Archivos de programa\Microsoft Office\Clipart\Pub60Cor\HH00527_.wmf"/>
            <p:cNvPicPr>
              <a:picLocks noChangeAspect="1" noChangeArrowheads="1"/>
            </p:cNvPicPr>
            <p:nvPr/>
          </p:nvPicPr>
          <p:blipFill>
            <a:blip r:embed="rId7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584" y="3422"/>
              <a:ext cx="338" cy="468"/>
            </a:xfrm>
            <a:prstGeom prst="rect">
              <a:avLst/>
            </a:prstGeom>
            <a:noFill/>
          </p:spPr>
        </p:pic>
        <p:pic>
          <p:nvPicPr>
            <p:cNvPr id="16422" name="Picture 38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344" y="1598"/>
              <a:ext cx="445" cy="526"/>
            </a:xfrm>
            <a:prstGeom prst="rect">
              <a:avLst/>
            </a:prstGeom>
            <a:noFill/>
          </p:spPr>
        </p:pic>
        <p:pic>
          <p:nvPicPr>
            <p:cNvPr id="16423" name="Picture 39" descr="C:\Archivos de programa\Microsoft Office\Clipart\standard\stddir3\HH01263_.wmf"/>
            <p:cNvPicPr>
              <a:picLocks noChangeAspect="1" noChangeArrowheads="1"/>
            </p:cNvPicPr>
            <p:nvPr/>
          </p:nvPicPr>
          <p:blipFill>
            <a:blip r:embed="rId9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440" y="2798"/>
              <a:ext cx="447" cy="528"/>
            </a:xfrm>
            <a:prstGeom prst="rect">
              <a:avLst/>
            </a:prstGeom>
            <a:noFill/>
          </p:spPr>
        </p:pic>
        <p:pic>
          <p:nvPicPr>
            <p:cNvPr id="16453" name="Picture 69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1333" y="1575"/>
              <a:ext cx="445" cy="526"/>
            </a:xfrm>
            <a:prstGeom prst="rect">
              <a:avLst/>
            </a:prstGeom>
            <a:noFill/>
          </p:spPr>
        </p:pic>
      </p:grpSp>
      <p:grpSp>
        <p:nvGrpSpPr>
          <p:cNvPr id="16426" name="Group 42"/>
          <p:cNvGrpSpPr>
            <a:grpSpLocks/>
          </p:cNvGrpSpPr>
          <p:nvPr/>
        </p:nvGrpSpPr>
        <p:grpSpPr bwMode="auto">
          <a:xfrm>
            <a:off x="3733800" y="1524000"/>
            <a:ext cx="1443038" cy="4629150"/>
            <a:chOff x="480" y="816"/>
            <a:chExt cx="909" cy="2916"/>
          </a:xfrm>
        </p:grpSpPr>
        <p:pic>
          <p:nvPicPr>
            <p:cNvPr id="16427" name="Picture 43" descr="C:\Archivos de programa\Microsoft Office\Clipart\standard\stddir2\BD07458_.WMF"/>
            <p:cNvPicPr>
              <a:picLocks noChangeAspect="1" noChangeArrowheads="1"/>
            </p:cNvPicPr>
            <p:nvPr/>
          </p:nvPicPr>
          <p:blipFill>
            <a:blip r:embed="rId3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768" y="1200"/>
              <a:ext cx="576" cy="479"/>
            </a:xfrm>
            <a:prstGeom prst="rect">
              <a:avLst/>
            </a:prstGeom>
            <a:noFill/>
          </p:spPr>
        </p:pic>
        <p:pic>
          <p:nvPicPr>
            <p:cNvPr id="16428" name="Picture 44" descr="C:\Archivos de programa\Microsoft Office\Clipart\standard\stddir2\BD07448_.WMF"/>
            <p:cNvPicPr>
              <a:picLocks noChangeAspect="1" noChangeArrowheads="1"/>
            </p:cNvPicPr>
            <p:nvPr/>
          </p:nvPicPr>
          <p:blipFill>
            <a:blip r:embed="rId4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768" y="1824"/>
              <a:ext cx="621" cy="468"/>
            </a:xfrm>
            <a:prstGeom prst="rect">
              <a:avLst/>
            </a:prstGeom>
            <a:noFill/>
          </p:spPr>
        </p:pic>
        <p:pic>
          <p:nvPicPr>
            <p:cNvPr id="16429" name="Picture 45" descr="C:\Archivos de programa\Microsoft Office\Clipart\standard\stddir2\BD08977_.WMF"/>
            <p:cNvPicPr>
              <a:picLocks noChangeAspect="1" noChangeArrowheads="1"/>
            </p:cNvPicPr>
            <p:nvPr/>
          </p:nvPicPr>
          <p:blipFill>
            <a:blip r:embed="rId5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576" y="2064"/>
              <a:ext cx="534" cy="691"/>
            </a:xfrm>
            <a:prstGeom prst="rect">
              <a:avLst/>
            </a:prstGeom>
            <a:noFill/>
          </p:spPr>
        </p:pic>
        <p:pic>
          <p:nvPicPr>
            <p:cNvPr id="16430" name="Picture 46" descr="C:\Archivos de programa\Microsoft Office\Clipart\standard\stddir3\HH00802_.wmf"/>
            <p:cNvPicPr>
              <a:picLocks noChangeAspect="1" noChangeArrowheads="1"/>
            </p:cNvPicPr>
            <p:nvPr/>
          </p:nvPicPr>
          <p:blipFill>
            <a:blip r:embed="rId6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480" y="816"/>
              <a:ext cx="390" cy="541"/>
            </a:xfrm>
            <a:prstGeom prst="rect">
              <a:avLst/>
            </a:prstGeom>
            <a:noFill/>
          </p:spPr>
        </p:pic>
        <p:pic>
          <p:nvPicPr>
            <p:cNvPr id="16431" name="Picture 47" descr="C:\Archivos de programa\Microsoft Office\Clipart\Pub60Cor\HH00527_.wmf"/>
            <p:cNvPicPr>
              <a:picLocks noChangeAspect="1" noChangeArrowheads="1"/>
            </p:cNvPicPr>
            <p:nvPr/>
          </p:nvPicPr>
          <p:blipFill>
            <a:blip r:embed="rId7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816" y="3264"/>
              <a:ext cx="338" cy="468"/>
            </a:xfrm>
            <a:prstGeom prst="rect">
              <a:avLst/>
            </a:prstGeom>
            <a:noFill/>
          </p:spPr>
        </p:pic>
        <p:pic>
          <p:nvPicPr>
            <p:cNvPr id="16432" name="Picture 48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576" y="1440"/>
              <a:ext cx="445" cy="526"/>
            </a:xfrm>
            <a:prstGeom prst="rect">
              <a:avLst/>
            </a:prstGeom>
            <a:noFill/>
          </p:spPr>
        </p:pic>
        <p:pic>
          <p:nvPicPr>
            <p:cNvPr id="16433" name="Picture 49" descr="C:\Archivos de programa\Microsoft Office\Clipart\standard\stddir3\HH01263_.wmf"/>
            <p:cNvPicPr>
              <a:picLocks noChangeAspect="1" noChangeArrowheads="1"/>
            </p:cNvPicPr>
            <p:nvPr/>
          </p:nvPicPr>
          <p:blipFill>
            <a:blip r:embed="rId9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672" y="2640"/>
              <a:ext cx="447" cy="528"/>
            </a:xfrm>
            <a:prstGeom prst="rect">
              <a:avLst/>
            </a:prstGeom>
            <a:noFill/>
          </p:spPr>
        </p:pic>
        <p:pic>
          <p:nvPicPr>
            <p:cNvPr id="16434" name="Picture 50" descr="C:\Archivos de programa\Microsoft Office\Clipart\standard\stddir3\HH00872_.wmf"/>
            <p:cNvPicPr>
              <a:picLocks noChangeAspect="1" noChangeArrowheads="1"/>
            </p:cNvPicPr>
            <p:nvPr/>
          </p:nvPicPr>
          <p:blipFill>
            <a:blip r:embed="rId8">
              <a:lum bright="58000" contrast="-70000"/>
            </a:blip>
            <a:srcRect/>
            <a:stretch>
              <a:fillRect/>
            </a:stretch>
          </p:blipFill>
          <p:spPr bwMode="auto">
            <a:xfrm>
              <a:off x="621" y="1417"/>
              <a:ext cx="445" cy="526"/>
            </a:xfrm>
            <a:prstGeom prst="rect">
              <a:avLst/>
            </a:prstGeom>
            <a:noFill/>
          </p:spPr>
        </p:pic>
      </p:grpSp>
      <p:pic>
        <p:nvPicPr>
          <p:cNvPr id="16393" name="BD12582_.JPG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10">
            <a:lum bright="70000" contrast="-70000"/>
          </a:blip>
          <a:srcRect/>
          <a:stretch>
            <a:fillRect/>
          </a:stretch>
        </p:blipFill>
        <p:spPr bwMode="auto">
          <a:xfrm>
            <a:off x="3200400" y="2581275"/>
            <a:ext cx="2646363" cy="1743075"/>
          </a:xfrm>
          <a:prstGeom prst="rect">
            <a:avLst/>
          </a:prstGeom>
          <a:noFill/>
        </p:spPr>
      </p:pic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2286000" y="685800"/>
            <a:ext cx="51816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</a:rPr>
              <a:t>LINEAS DE PRODUCTOS</a:t>
            </a: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2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LINEA DE VESTIR</a:t>
            </a:r>
            <a:r>
              <a:rPr lang="es-ES" sz="140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685800" y="1524000"/>
            <a:ext cx="6781800" cy="155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>
                <a:solidFill>
                  <a:srgbClr val="000066"/>
                </a:solidFill>
                <a:cs typeface="Times New Roman" pitchFamily="18" charset="0"/>
              </a:rPr>
              <a:t>LINEA DE VESTIR</a:t>
            </a:r>
            <a:endParaRPr lang="es-EC" sz="2400">
              <a:solidFill>
                <a:srgbClr val="000066"/>
              </a:solidFill>
              <a:cs typeface="Times New Roman" pitchFamily="18" charset="0"/>
            </a:endParaRPr>
          </a:p>
          <a:p>
            <a:pPr algn="r"/>
            <a:r>
              <a:rPr lang="es-ES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Tienen ciclo de vida muy corto </a:t>
            </a:r>
            <a:endParaRPr lang="es-EC" b="1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r"/>
            <a:r>
              <a:rPr lang="es-EC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</a:t>
            </a:r>
            <a:r>
              <a:rPr lang="es-ES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ada estilo se inicia con un repique alto, pero tiene corta duración hasta un próximo relanzamiento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685800" y="3200400"/>
            <a:ext cx="6705600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>
                <a:solidFill>
                  <a:srgbClr val="000066"/>
                </a:solidFill>
                <a:cs typeface="Times New Roman" pitchFamily="18" charset="0"/>
              </a:rPr>
              <a:t>LINEA HOGAR</a:t>
            </a:r>
            <a:r>
              <a:rPr lang="es-ES" sz="2400" b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s-EC" sz="2400" b="1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s-ES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El ciclo de vida es una curva mucho más  ancha y prolongada Compras de reposición</a:t>
            </a:r>
            <a:r>
              <a:rPr lang="es-EC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, </a:t>
            </a:r>
            <a:r>
              <a:rPr lang="es-ES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Compras por menaje de casa</a:t>
            </a:r>
            <a:r>
              <a:rPr lang="es-EC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, y compras impulsivas.</a:t>
            </a:r>
            <a:r>
              <a:rPr lang="es-ES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s-EC" sz="24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85800" y="4572000"/>
            <a:ext cx="670560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>
                <a:solidFill>
                  <a:srgbClr val="000066"/>
                </a:solidFill>
                <a:cs typeface="Times New Roman" pitchFamily="18" charset="0"/>
              </a:rPr>
              <a:t>LINEA DE JUGUETES </a:t>
            </a:r>
            <a:endParaRPr lang="es-EC" sz="2400">
              <a:solidFill>
                <a:srgbClr val="000066"/>
              </a:solidFill>
              <a:cs typeface="Times New Roman" pitchFamily="18" charset="0"/>
            </a:endParaRPr>
          </a:p>
          <a:p>
            <a:pPr algn="r"/>
            <a:r>
              <a:rPr lang="es-ES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El comportamiento de esta línea, se da básicamente por estaciones, siendo las más importantes el Día del Niño y Navidad</a:t>
            </a:r>
            <a:endParaRPr lang="es-ES" b="1">
              <a:latin typeface="Tahoma" pitchFamily="34" charset="0"/>
            </a:endParaRPr>
          </a:p>
        </p:txBody>
      </p:sp>
      <p:sp>
        <p:nvSpPr>
          <p:cNvPr id="16455" name="Line 71"/>
          <p:cNvSpPr>
            <a:spLocks noChangeShapeType="1"/>
          </p:cNvSpPr>
          <p:nvPr/>
        </p:nvSpPr>
        <p:spPr bwMode="auto">
          <a:xfrm>
            <a:off x="457200" y="914400"/>
            <a:ext cx="17526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56" name="Line 72"/>
          <p:cNvSpPr>
            <a:spLocks noChangeShapeType="1"/>
          </p:cNvSpPr>
          <p:nvPr/>
        </p:nvSpPr>
        <p:spPr bwMode="auto">
          <a:xfrm>
            <a:off x="457200" y="914400"/>
            <a:ext cx="0" cy="556260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6457" name="Line 73"/>
          <p:cNvSpPr>
            <a:spLocks noChangeShapeType="1"/>
          </p:cNvSpPr>
          <p:nvPr/>
        </p:nvSpPr>
        <p:spPr bwMode="auto">
          <a:xfrm>
            <a:off x="457200" y="6477000"/>
            <a:ext cx="7772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6458" name="Group 74"/>
          <p:cNvGrpSpPr>
            <a:grpSpLocks/>
          </p:cNvGrpSpPr>
          <p:nvPr/>
        </p:nvGrpSpPr>
        <p:grpSpPr bwMode="auto">
          <a:xfrm>
            <a:off x="8077200" y="6324600"/>
            <a:ext cx="304800" cy="304800"/>
            <a:chOff x="528" y="1200"/>
            <a:chExt cx="192" cy="192"/>
          </a:xfrm>
        </p:grpSpPr>
        <p:sp>
          <p:nvSpPr>
            <p:cNvPr id="16459" name="Rectangle 7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6460" name="Rectangle 7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63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63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393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6393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1026"/>
          <p:cNvSpPr txBox="1">
            <a:spLocks noChangeArrowheads="1"/>
          </p:cNvSpPr>
          <p:nvPr/>
        </p:nvSpPr>
        <p:spPr bwMode="auto">
          <a:xfrm>
            <a:off x="838200" y="685800"/>
            <a:ext cx="79248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solidFill>
                  <a:schemeClr val="tx1"/>
                </a:solidFill>
                <a:cs typeface="Arial" pitchFamily="34" charset="0"/>
              </a:rPr>
              <a:t>ANALISIS HISTORICO DE VENTAS</a:t>
            </a: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36867" name="Line 1027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6868" name="Line 1028"/>
          <p:cNvSpPr>
            <a:spLocks noChangeShapeType="1"/>
          </p:cNvSpPr>
          <p:nvPr/>
        </p:nvSpPr>
        <p:spPr bwMode="auto">
          <a:xfrm>
            <a:off x="838200" y="1371600"/>
            <a:ext cx="0" cy="4800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6869" name="Group 1029"/>
          <p:cNvGrpSpPr>
            <a:grpSpLocks/>
          </p:cNvGrpSpPr>
          <p:nvPr/>
        </p:nvGrpSpPr>
        <p:grpSpPr bwMode="auto">
          <a:xfrm>
            <a:off x="8610600" y="1219200"/>
            <a:ext cx="304800" cy="304800"/>
            <a:chOff x="528" y="1200"/>
            <a:chExt cx="192" cy="192"/>
          </a:xfrm>
        </p:grpSpPr>
        <p:sp>
          <p:nvSpPr>
            <p:cNvPr id="36870" name="Rectangle 103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871" name="Rectangle 103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36872" name="Group 1032"/>
          <p:cNvGrpSpPr>
            <a:grpSpLocks/>
          </p:cNvGrpSpPr>
          <p:nvPr/>
        </p:nvGrpSpPr>
        <p:grpSpPr bwMode="auto">
          <a:xfrm>
            <a:off x="685800" y="6167438"/>
            <a:ext cx="304800" cy="304800"/>
            <a:chOff x="528" y="1200"/>
            <a:chExt cx="192" cy="192"/>
          </a:xfrm>
        </p:grpSpPr>
        <p:sp>
          <p:nvSpPr>
            <p:cNvPr id="36873" name="Rectangle 10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6874" name="Rectangle 10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128000" name="Object 1024"/>
          <p:cNvGraphicFramePr>
            <a:graphicFrameLocks noChangeAspect="1"/>
          </p:cNvGraphicFramePr>
          <p:nvPr/>
        </p:nvGraphicFramePr>
        <p:xfrm>
          <a:off x="1600200" y="1524000"/>
          <a:ext cx="6248400" cy="2576513"/>
        </p:xfrm>
        <a:graphic>
          <a:graphicData uri="http://schemas.openxmlformats.org/presentationml/2006/ole">
            <p:oleObj spid="_x0000_s128000" name="Hoja de cálculo" r:id="rId3" imgW="5525042" imgH="2276957" progId="Excel.Sheet.8">
              <p:embed/>
            </p:oleObj>
          </a:graphicData>
        </a:graphic>
      </p:graphicFrame>
      <p:sp>
        <p:nvSpPr>
          <p:cNvPr id="36996" name="Text Box 1156"/>
          <p:cNvSpPr txBox="1">
            <a:spLocks noChangeArrowheads="1"/>
          </p:cNvSpPr>
          <p:nvPr/>
        </p:nvSpPr>
        <p:spPr bwMode="auto">
          <a:xfrm>
            <a:off x="1600200" y="4343400"/>
            <a:ext cx="5867400" cy="192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fontAlgn="b"/>
            <a:r>
              <a:rPr lang="en-GB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2000-2001</a:t>
            </a:r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Crecimiento del </a:t>
            </a:r>
            <a:r>
              <a:rPr lang="es-EC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41% de las ventas</a:t>
            </a:r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C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fontAlgn="b"/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L</a:t>
            </a:r>
            <a:r>
              <a:rPr lang="es-EC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anzamiento de la línea de vestir </a:t>
            </a:r>
            <a:endParaRPr lang="en-GB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 fontAlgn="b"/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P</a:t>
            </a:r>
            <a:r>
              <a:rPr lang="es-EC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olítica de expansión de su cartera de crédito</a:t>
            </a:r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fontAlgn="b"/>
            <a:r>
              <a:rPr lang="en-GB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2001-2002</a:t>
            </a:r>
            <a:r>
              <a:rPr lang="en-GB" sz="12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Decrecimiento del 29</a:t>
            </a:r>
            <a:r>
              <a:rPr lang="es-EC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% de las ventas</a:t>
            </a:r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l" fontAlgn="b"/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Quiebra de empresas relacionadas.</a:t>
            </a:r>
          </a:p>
          <a:p>
            <a:pPr algn="l" fontAlgn="b"/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	Falta de direccionamiento y cambio de target.</a:t>
            </a:r>
          </a:p>
          <a:p>
            <a:pPr algn="l" fontAlgn="b"/>
            <a:r>
              <a:rPr lang="en-GB" sz="1200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2002-2003</a:t>
            </a:r>
            <a:r>
              <a:rPr lang="en-GB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Decrecimiento del 5% de las ventas.</a:t>
            </a:r>
            <a:endParaRPr lang="es-EC" sz="120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79248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solidFill>
                  <a:schemeClr val="tx1"/>
                </a:solidFill>
                <a:cs typeface="Arial" pitchFamily="34" charset="0"/>
              </a:rPr>
              <a:t>Porcentaje de Crecimiento Anual por línea del almacén.</a:t>
            </a: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13554" name="Line 242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3555" name="Line 243"/>
          <p:cNvSpPr>
            <a:spLocks noChangeShapeType="1"/>
          </p:cNvSpPr>
          <p:nvPr/>
        </p:nvSpPr>
        <p:spPr bwMode="auto">
          <a:xfrm>
            <a:off x="838200" y="1371600"/>
            <a:ext cx="0" cy="4800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3556" name="Group 244"/>
          <p:cNvGrpSpPr>
            <a:grpSpLocks/>
          </p:cNvGrpSpPr>
          <p:nvPr/>
        </p:nvGrpSpPr>
        <p:grpSpPr bwMode="auto">
          <a:xfrm>
            <a:off x="8610600" y="1219200"/>
            <a:ext cx="304800" cy="304800"/>
            <a:chOff x="528" y="1200"/>
            <a:chExt cx="192" cy="192"/>
          </a:xfrm>
        </p:grpSpPr>
        <p:sp>
          <p:nvSpPr>
            <p:cNvPr id="13557" name="Rectangle 24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558" name="Rectangle 24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559" name="Group 247"/>
          <p:cNvGrpSpPr>
            <a:grpSpLocks/>
          </p:cNvGrpSpPr>
          <p:nvPr/>
        </p:nvGrpSpPr>
        <p:grpSpPr bwMode="auto">
          <a:xfrm>
            <a:off x="685800" y="6167438"/>
            <a:ext cx="304800" cy="304800"/>
            <a:chOff x="528" y="1200"/>
            <a:chExt cx="192" cy="192"/>
          </a:xfrm>
        </p:grpSpPr>
        <p:sp>
          <p:nvSpPr>
            <p:cNvPr id="13560" name="Rectangle 24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3561" name="Rectangle 24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3923" name="Group 611"/>
          <p:cNvGrpSpPr>
            <a:grpSpLocks/>
          </p:cNvGrpSpPr>
          <p:nvPr/>
        </p:nvGrpSpPr>
        <p:grpSpPr bwMode="auto">
          <a:xfrm>
            <a:off x="1219200" y="1736725"/>
            <a:ext cx="6934200" cy="4740275"/>
            <a:chOff x="0" y="0"/>
            <a:chExt cx="3548" cy="3226"/>
          </a:xfrm>
        </p:grpSpPr>
        <p:grpSp>
          <p:nvGrpSpPr>
            <p:cNvPr id="13834" name="Group 522"/>
            <p:cNvGrpSpPr>
              <a:grpSpLocks/>
            </p:cNvGrpSpPr>
            <p:nvPr/>
          </p:nvGrpSpPr>
          <p:grpSpPr bwMode="auto">
            <a:xfrm>
              <a:off x="0" y="0"/>
              <a:ext cx="3548" cy="402"/>
              <a:chOff x="0" y="0"/>
              <a:chExt cx="3548" cy="402"/>
            </a:xfrm>
          </p:grpSpPr>
          <p:sp>
            <p:nvSpPr>
              <p:cNvPr id="13833" name="Rectangle 52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3548" cy="402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13804" name="Rectangle 492"/>
              <p:cNvSpPr>
                <a:spLocks noChangeArrowheads="1"/>
              </p:cNvSpPr>
              <p:nvPr/>
            </p:nvSpPr>
            <p:spPr bwMode="auto">
              <a:xfrm>
                <a:off x="8" y="8"/>
                <a:ext cx="3532" cy="378"/>
              </a:xfrm>
              <a:prstGeom prst="rect">
                <a:avLst/>
              </a:prstGeom>
              <a:solidFill>
                <a:srgbClr val="FF000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endParaRPr lang="es-EC"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endParaRPr>
              </a:p>
              <a:p>
                <a:pPr>
                  <a:spcBef>
                    <a:spcPct val="0"/>
                  </a:spcBef>
                </a:pPr>
                <a:endParaRPr lang="es-EC" sz="1600" b="1">
                  <a:solidFill>
                    <a:schemeClr val="tx1"/>
                  </a:solidFill>
                  <a:latin typeface="Tahoma" pitchFamily="34" charset="0"/>
                  <a:cs typeface="Arial" pitchFamily="34" charset="0"/>
                </a:endParaRPr>
              </a:p>
              <a:p>
                <a:pPr>
                  <a:spcBef>
                    <a:spcPct val="0"/>
                  </a:spcBef>
                </a:pPr>
                <a:r>
                  <a:rPr lang="es-ES"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PORCENTAJE  DE CRECIMIENTO POR LINEA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</p:grpSp>
        <p:grpSp>
          <p:nvGrpSpPr>
            <p:cNvPr id="13838" name="Group 526"/>
            <p:cNvGrpSpPr>
              <a:grpSpLocks/>
            </p:cNvGrpSpPr>
            <p:nvPr/>
          </p:nvGrpSpPr>
          <p:grpSpPr bwMode="auto">
            <a:xfrm>
              <a:off x="0" y="394"/>
              <a:ext cx="1305" cy="468"/>
              <a:chOff x="0" y="394"/>
              <a:chExt cx="1305" cy="468"/>
            </a:xfrm>
          </p:grpSpPr>
          <p:sp>
            <p:nvSpPr>
              <p:cNvPr id="13837" name="Rectangle 525"/>
              <p:cNvSpPr>
                <a:spLocks noChangeArrowheads="1"/>
              </p:cNvSpPr>
              <p:nvPr/>
            </p:nvSpPr>
            <p:spPr bwMode="auto">
              <a:xfrm>
                <a:off x="0" y="394"/>
                <a:ext cx="1305" cy="468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36" name="Group 524"/>
              <p:cNvGrpSpPr>
                <a:grpSpLocks/>
              </p:cNvGrpSpPr>
              <p:nvPr/>
            </p:nvGrpSpPr>
            <p:grpSpPr bwMode="auto">
              <a:xfrm>
                <a:off x="0" y="394"/>
                <a:ext cx="1305" cy="452"/>
                <a:chOff x="0" y="394"/>
                <a:chExt cx="1305" cy="452"/>
              </a:xfrm>
            </p:grpSpPr>
            <p:sp>
              <p:nvSpPr>
                <p:cNvPr id="13805" name="Rectangle 493"/>
                <p:cNvSpPr>
                  <a:spLocks noChangeArrowheads="1"/>
                </p:cNvSpPr>
                <p:nvPr/>
              </p:nvSpPr>
              <p:spPr bwMode="auto">
                <a:xfrm>
                  <a:off x="8" y="402"/>
                  <a:ext cx="1289" cy="444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endParaRPr lang="es-EC"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es-ES" sz="1400" b="1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LINEA</a:t>
                  </a:r>
                  <a:endPara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4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35" name="Rectangle 523"/>
                <p:cNvSpPr>
                  <a:spLocks noChangeArrowheads="1"/>
                </p:cNvSpPr>
                <p:nvPr/>
              </p:nvSpPr>
              <p:spPr bwMode="auto">
                <a:xfrm>
                  <a:off x="0" y="394"/>
                  <a:ext cx="1305" cy="4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42" name="Group 530"/>
            <p:cNvGrpSpPr>
              <a:grpSpLocks/>
            </p:cNvGrpSpPr>
            <p:nvPr/>
          </p:nvGrpSpPr>
          <p:grpSpPr bwMode="auto">
            <a:xfrm>
              <a:off x="1305" y="394"/>
              <a:ext cx="755" cy="468"/>
              <a:chOff x="1305" y="394"/>
              <a:chExt cx="755" cy="468"/>
            </a:xfrm>
          </p:grpSpPr>
          <p:sp>
            <p:nvSpPr>
              <p:cNvPr id="13841" name="Rectangle 529"/>
              <p:cNvSpPr>
                <a:spLocks noChangeArrowheads="1"/>
              </p:cNvSpPr>
              <p:nvPr/>
            </p:nvSpPr>
            <p:spPr bwMode="auto">
              <a:xfrm>
                <a:off x="1305" y="394"/>
                <a:ext cx="755" cy="468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40" name="Group 528"/>
              <p:cNvGrpSpPr>
                <a:grpSpLocks/>
              </p:cNvGrpSpPr>
              <p:nvPr/>
            </p:nvGrpSpPr>
            <p:grpSpPr bwMode="auto">
              <a:xfrm>
                <a:off x="1305" y="394"/>
                <a:ext cx="755" cy="452"/>
                <a:chOff x="1305" y="394"/>
                <a:chExt cx="755" cy="452"/>
              </a:xfrm>
            </p:grpSpPr>
            <p:sp>
              <p:nvSpPr>
                <p:cNvPr id="13806" name="Rectangle 494"/>
                <p:cNvSpPr>
                  <a:spLocks noChangeArrowheads="1"/>
                </p:cNvSpPr>
                <p:nvPr/>
              </p:nvSpPr>
              <p:spPr bwMode="auto">
                <a:xfrm>
                  <a:off x="1313" y="402"/>
                  <a:ext cx="739" cy="444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endParaRPr lang="es-EC"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CRECIMIENTO AÑO 2000-2001</a:t>
                  </a:r>
                  <a:endParaRPr lang="es-ES" sz="1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39" name="Rectangle 527"/>
                <p:cNvSpPr>
                  <a:spLocks noChangeArrowheads="1"/>
                </p:cNvSpPr>
                <p:nvPr/>
              </p:nvSpPr>
              <p:spPr bwMode="auto">
                <a:xfrm>
                  <a:off x="1305" y="394"/>
                  <a:ext cx="755" cy="4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46" name="Group 534"/>
            <p:cNvGrpSpPr>
              <a:grpSpLocks/>
            </p:cNvGrpSpPr>
            <p:nvPr/>
          </p:nvGrpSpPr>
          <p:grpSpPr bwMode="auto">
            <a:xfrm>
              <a:off x="2060" y="394"/>
              <a:ext cx="733" cy="468"/>
              <a:chOff x="2060" y="394"/>
              <a:chExt cx="733" cy="468"/>
            </a:xfrm>
          </p:grpSpPr>
          <p:sp>
            <p:nvSpPr>
              <p:cNvPr id="13845" name="Rectangle 533"/>
              <p:cNvSpPr>
                <a:spLocks noChangeArrowheads="1"/>
              </p:cNvSpPr>
              <p:nvPr/>
            </p:nvSpPr>
            <p:spPr bwMode="auto">
              <a:xfrm>
                <a:off x="2060" y="394"/>
                <a:ext cx="733" cy="468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44" name="Group 532"/>
              <p:cNvGrpSpPr>
                <a:grpSpLocks/>
              </p:cNvGrpSpPr>
              <p:nvPr/>
            </p:nvGrpSpPr>
            <p:grpSpPr bwMode="auto">
              <a:xfrm>
                <a:off x="2060" y="394"/>
                <a:ext cx="733" cy="452"/>
                <a:chOff x="2060" y="394"/>
                <a:chExt cx="733" cy="452"/>
              </a:xfrm>
            </p:grpSpPr>
            <p:sp>
              <p:nvSpPr>
                <p:cNvPr id="13807" name="Rectangle 495"/>
                <p:cNvSpPr>
                  <a:spLocks noChangeArrowheads="1"/>
                </p:cNvSpPr>
                <p:nvPr/>
              </p:nvSpPr>
              <p:spPr bwMode="auto">
                <a:xfrm>
                  <a:off x="2068" y="402"/>
                  <a:ext cx="717" cy="444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endParaRPr lang="es-EC"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CRECIMIENTO AÑO 2001-2002</a:t>
                  </a:r>
                  <a:endParaRPr lang="es-ES" sz="1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43" name="Rectangle 531"/>
                <p:cNvSpPr>
                  <a:spLocks noChangeArrowheads="1"/>
                </p:cNvSpPr>
                <p:nvPr/>
              </p:nvSpPr>
              <p:spPr bwMode="auto">
                <a:xfrm>
                  <a:off x="2060" y="394"/>
                  <a:ext cx="733" cy="4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50" name="Group 538"/>
            <p:cNvGrpSpPr>
              <a:grpSpLocks/>
            </p:cNvGrpSpPr>
            <p:nvPr/>
          </p:nvGrpSpPr>
          <p:grpSpPr bwMode="auto">
            <a:xfrm>
              <a:off x="2793" y="394"/>
              <a:ext cx="755" cy="468"/>
              <a:chOff x="2793" y="394"/>
              <a:chExt cx="755" cy="468"/>
            </a:xfrm>
          </p:grpSpPr>
          <p:sp>
            <p:nvSpPr>
              <p:cNvPr id="13849" name="Rectangle 537"/>
              <p:cNvSpPr>
                <a:spLocks noChangeArrowheads="1"/>
              </p:cNvSpPr>
              <p:nvPr/>
            </p:nvSpPr>
            <p:spPr bwMode="auto">
              <a:xfrm>
                <a:off x="2793" y="394"/>
                <a:ext cx="755" cy="468"/>
              </a:xfrm>
              <a:prstGeom prst="rect">
                <a:avLst/>
              </a:prstGeom>
              <a:solidFill>
                <a:srgbClr val="003366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48" name="Group 536"/>
              <p:cNvGrpSpPr>
                <a:grpSpLocks/>
              </p:cNvGrpSpPr>
              <p:nvPr/>
            </p:nvGrpSpPr>
            <p:grpSpPr bwMode="auto">
              <a:xfrm>
                <a:off x="2793" y="394"/>
                <a:ext cx="755" cy="452"/>
                <a:chOff x="2793" y="394"/>
                <a:chExt cx="755" cy="452"/>
              </a:xfrm>
            </p:grpSpPr>
            <p:sp>
              <p:nvSpPr>
                <p:cNvPr id="13808" name="Rectangle 496"/>
                <p:cNvSpPr>
                  <a:spLocks noChangeArrowheads="1"/>
                </p:cNvSpPr>
                <p:nvPr/>
              </p:nvSpPr>
              <p:spPr bwMode="auto">
                <a:xfrm>
                  <a:off x="2801" y="402"/>
                  <a:ext cx="739" cy="444"/>
                </a:xfrm>
                <a:prstGeom prst="rect">
                  <a:avLst/>
                </a:prstGeom>
                <a:solidFill>
                  <a:srgbClr val="003366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endParaRPr lang="es-EC" sz="16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endParaRPr>
                </a:p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CRECIMIENTO AÑO 2002-2003</a:t>
                  </a:r>
                  <a:endParaRPr lang="es-ES" sz="12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47" name="Rectangle 535"/>
                <p:cNvSpPr>
                  <a:spLocks noChangeArrowheads="1"/>
                </p:cNvSpPr>
                <p:nvPr/>
              </p:nvSpPr>
              <p:spPr bwMode="auto">
                <a:xfrm>
                  <a:off x="2793" y="394"/>
                  <a:ext cx="755" cy="452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54" name="Group 542"/>
            <p:cNvGrpSpPr>
              <a:grpSpLocks/>
            </p:cNvGrpSpPr>
            <p:nvPr/>
          </p:nvGrpSpPr>
          <p:grpSpPr bwMode="auto">
            <a:xfrm>
              <a:off x="0" y="854"/>
              <a:ext cx="1305" cy="392"/>
              <a:chOff x="0" y="854"/>
              <a:chExt cx="1305" cy="392"/>
            </a:xfrm>
          </p:grpSpPr>
          <p:sp>
            <p:nvSpPr>
              <p:cNvPr id="13853" name="Rectangle 541"/>
              <p:cNvSpPr>
                <a:spLocks noChangeArrowheads="1"/>
              </p:cNvSpPr>
              <p:nvPr/>
            </p:nvSpPr>
            <p:spPr bwMode="auto">
              <a:xfrm>
                <a:off x="0" y="854"/>
                <a:ext cx="130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52" name="Group 540"/>
              <p:cNvGrpSpPr>
                <a:grpSpLocks/>
              </p:cNvGrpSpPr>
              <p:nvPr/>
            </p:nvGrpSpPr>
            <p:grpSpPr bwMode="auto">
              <a:xfrm>
                <a:off x="0" y="854"/>
                <a:ext cx="1305" cy="376"/>
                <a:chOff x="0" y="854"/>
                <a:chExt cx="1305" cy="376"/>
              </a:xfrm>
            </p:grpSpPr>
            <p:sp>
              <p:nvSpPr>
                <p:cNvPr id="13809" name="Rectangle 497"/>
                <p:cNvSpPr>
                  <a:spLocks noChangeArrowheads="1"/>
                </p:cNvSpPr>
                <p:nvPr/>
              </p:nvSpPr>
              <p:spPr bwMode="auto">
                <a:xfrm>
                  <a:off x="8" y="862"/>
                  <a:ext cx="128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s-ES" sz="14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LINEA HOGAR</a:t>
                  </a:r>
                  <a:endPara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4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51" name="Rectangle 539"/>
                <p:cNvSpPr>
                  <a:spLocks noChangeArrowheads="1"/>
                </p:cNvSpPr>
                <p:nvPr/>
              </p:nvSpPr>
              <p:spPr bwMode="auto">
                <a:xfrm>
                  <a:off x="0" y="854"/>
                  <a:ext cx="130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58" name="Group 546"/>
            <p:cNvGrpSpPr>
              <a:grpSpLocks/>
            </p:cNvGrpSpPr>
            <p:nvPr/>
          </p:nvGrpSpPr>
          <p:grpSpPr bwMode="auto">
            <a:xfrm>
              <a:off x="1305" y="854"/>
              <a:ext cx="755" cy="392"/>
              <a:chOff x="1305" y="854"/>
              <a:chExt cx="755" cy="392"/>
            </a:xfrm>
          </p:grpSpPr>
          <p:sp>
            <p:nvSpPr>
              <p:cNvPr id="13857" name="Rectangle 545"/>
              <p:cNvSpPr>
                <a:spLocks noChangeArrowheads="1"/>
              </p:cNvSpPr>
              <p:nvPr/>
            </p:nvSpPr>
            <p:spPr bwMode="auto">
              <a:xfrm>
                <a:off x="1305" y="854"/>
                <a:ext cx="75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56" name="Group 544"/>
              <p:cNvGrpSpPr>
                <a:grpSpLocks/>
              </p:cNvGrpSpPr>
              <p:nvPr/>
            </p:nvGrpSpPr>
            <p:grpSpPr bwMode="auto">
              <a:xfrm>
                <a:off x="1305" y="854"/>
                <a:ext cx="755" cy="376"/>
                <a:chOff x="1305" y="854"/>
                <a:chExt cx="755" cy="376"/>
              </a:xfrm>
            </p:grpSpPr>
            <p:sp>
              <p:nvSpPr>
                <p:cNvPr id="13810" name="Rectangle 498"/>
                <p:cNvSpPr>
                  <a:spLocks noChangeArrowheads="1"/>
                </p:cNvSpPr>
                <p:nvPr/>
              </p:nvSpPr>
              <p:spPr bwMode="auto">
                <a:xfrm>
                  <a:off x="1313" y="862"/>
                  <a:ext cx="73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11.59%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55" name="Rectangle 543"/>
                <p:cNvSpPr>
                  <a:spLocks noChangeArrowheads="1"/>
                </p:cNvSpPr>
                <p:nvPr/>
              </p:nvSpPr>
              <p:spPr bwMode="auto">
                <a:xfrm>
                  <a:off x="1305" y="854"/>
                  <a:ext cx="75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62" name="Group 550"/>
            <p:cNvGrpSpPr>
              <a:grpSpLocks/>
            </p:cNvGrpSpPr>
            <p:nvPr/>
          </p:nvGrpSpPr>
          <p:grpSpPr bwMode="auto">
            <a:xfrm>
              <a:off x="2060" y="854"/>
              <a:ext cx="733" cy="392"/>
              <a:chOff x="2060" y="854"/>
              <a:chExt cx="733" cy="392"/>
            </a:xfrm>
          </p:grpSpPr>
          <p:sp>
            <p:nvSpPr>
              <p:cNvPr id="13861" name="Rectangle 549"/>
              <p:cNvSpPr>
                <a:spLocks noChangeArrowheads="1"/>
              </p:cNvSpPr>
              <p:nvPr/>
            </p:nvSpPr>
            <p:spPr bwMode="auto">
              <a:xfrm>
                <a:off x="2060" y="854"/>
                <a:ext cx="733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60" name="Group 548"/>
              <p:cNvGrpSpPr>
                <a:grpSpLocks/>
              </p:cNvGrpSpPr>
              <p:nvPr/>
            </p:nvGrpSpPr>
            <p:grpSpPr bwMode="auto">
              <a:xfrm>
                <a:off x="2060" y="854"/>
                <a:ext cx="733" cy="376"/>
                <a:chOff x="2060" y="854"/>
                <a:chExt cx="733" cy="376"/>
              </a:xfrm>
            </p:grpSpPr>
            <p:sp>
              <p:nvSpPr>
                <p:cNvPr id="13811" name="Rectangle 499"/>
                <p:cNvSpPr>
                  <a:spLocks noChangeArrowheads="1"/>
                </p:cNvSpPr>
                <p:nvPr/>
              </p:nvSpPr>
              <p:spPr bwMode="auto">
                <a:xfrm>
                  <a:off x="2068" y="862"/>
                  <a:ext cx="717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-8.22%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59" name="Rectangle 547"/>
                <p:cNvSpPr>
                  <a:spLocks noChangeArrowheads="1"/>
                </p:cNvSpPr>
                <p:nvPr/>
              </p:nvSpPr>
              <p:spPr bwMode="auto">
                <a:xfrm>
                  <a:off x="2060" y="854"/>
                  <a:ext cx="733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66" name="Group 554"/>
            <p:cNvGrpSpPr>
              <a:grpSpLocks/>
            </p:cNvGrpSpPr>
            <p:nvPr/>
          </p:nvGrpSpPr>
          <p:grpSpPr bwMode="auto">
            <a:xfrm>
              <a:off x="2793" y="854"/>
              <a:ext cx="755" cy="392"/>
              <a:chOff x="2793" y="854"/>
              <a:chExt cx="755" cy="392"/>
            </a:xfrm>
          </p:grpSpPr>
          <p:sp>
            <p:nvSpPr>
              <p:cNvPr id="13865" name="Rectangle 553"/>
              <p:cNvSpPr>
                <a:spLocks noChangeArrowheads="1"/>
              </p:cNvSpPr>
              <p:nvPr/>
            </p:nvSpPr>
            <p:spPr bwMode="auto">
              <a:xfrm>
                <a:off x="2793" y="854"/>
                <a:ext cx="75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64" name="Group 552"/>
              <p:cNvGrpSpPr>
                <a:grpSpLocks/>
              </p:cNvGrpSpPr>
              <p:nvPr/>
            </p:nvGrpSpPr>
            <p:grpSpPr bwMode="auto">
              <a:xfrm>
                <a:off x="2793" y="854"/>
                <a:ext cx="755" cy="376"/>
                <a:chOff x="2793" y="854"/>
                <a:chExt cx="755" cy="376"/>
              </a:xfrm>
            </p:grpSpPr>
            <p:sp>
              <p:nvSpPr>
                <p:cNvPr id="13812" name="Rectangle 500"/>
                <p:cNvSpPr>
                  <a:spLocks noChangeArrowheads="1"/>
                </p:cNvSpPr>
                <p:nvPr/>
              </p:nvSpPr>
              <p:spPr bwMode="auto">
                <a:xfrm>
                  <a:off x="2801" y="862"/>
                  <a:ext cx="73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-9%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63" name="Rectangle 551"/>
                <p:cNvSpPr>
                  <a:spLocks noChangeArrowheads="1"/>
                </p:cNvSpPr>
                <p:nvPr/>
              </p:nvSpPr>
              <p:spPr bwMode="auto">
                <a:xfrm>
                  <a:off x="2793" y="854"/>
                  <a:ext cx="75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70" name="Group 558"/>
            <p:cNvGrpSpPr>
              <a:grpSpLocks/>
            </p:cNvGrpSpPr>
            <p:nvPr/>
          </p:nvGrpSpPr>
          <p:grpSpPr bwMode="auto">
            <a:xfrm>
              <a:off x="0" y="1238"/>
              <a:ext cx="1305" cy="392"/>
              <a:chOff x="0" y="1238"/>
              <a:chExt cx="1305" cy="392"/>
            </a:xfrm>
          </p:grpSpPr>
          <p:sp>
            <p:nvSpPr>
              <p:cNvPr id="13869" name="Rectangle 557"/>
              <p:cNvSpPr>
                <a:spLocks noChangeArrowheads="1"/>
              </p:cNvSpPr>
              <p:nvPr/>
            </p:nvSpPr>
            <p:spPr bwMode="auto">
              <a:xfrm>
                <a:off x="0" y="1238"/>
                <a:ext cx="130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68" name="Group 556"/>
              <p:cNvGrpSpPr>
                <a:grpSpLocks/>
              </p:cNvGrpSpPr>
              <p:nvPr/>
            </p:nvGrpSpPr>
            <p:grpSpPr bwMode="auto">
              <a:xfrm>
                <a:off x="0" y="1238"/>
                <a:ext cx="1305" cy="376"/>
                <a:chOff x="0" y="1238"/>
                <a:chExt cx="1305" cy="376"/>
              </a:xfrm>
            </p:grpSpPr>
            <p:sp>
              <p:nvSpPr>
                <p:cNvPr id="13813" name="Rectangle 501"/>
                <p:cNvSpPr>
                  <a:spLocks noChangeArrowheads="1"/>
                </p:cNvSpPr>
                <p:nvPr/>
              </p:nvSpPr>
              <p:spPr bwMode="auto">
                <a:xfrm>
                  <a:off x="8" y="1246"/>
                  <a:ext cx="128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s-ES" sz="14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LINEA ROPA</a:t>
                  </a:r>
                  <a:endPara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4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67" name="Rectangle 555"/>
                <p:cNvSpPr>
                  <a:spLocks noChangeArrowheads="1"/>
                </p:cNvSpPr>
                <p:nvPr/>
              </p:nvSpPr>
              <p:spPr bwMode="auto">
                <a:xfrm>
                  <a:off x="0" y="1238"/>
                  <a:ext cx="130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74" name="Group 562"/>
            <p:cNvGrpSpPr>
              <a:grpSpLocks/>
            </p:cNvGrpSpPr>
            <p:nvPr/>
          </p:nvGrpSpPr>
          <p:grpSpPr bwMode="auto">
            <a:xfrm>
              <a:off x="1305" y="1238"/>
              <a:ext cx="755" cy="392"/>
              <a:chOff x="1305" y="1238"/>
              <a:chExt cx="755" cy="392"/>
            </a:xfrm>
          </p:grpSpPr>
          <p:sp>
            <p:nvSpPr>
              <p:cNvPr id="13873" name="Rectangle 561"/>
              <p:cNvSpPr>
                <a:spLocks noChangeArrowheads="1"/>
              </p:cNvSpPr>
              <p:nvPr/>
            </p:nvSpPr>
            <p:spPr bwMode="auto">
              <a:xfrm>
                <a:off x="1305" y="1238"/>
                <a:ext cx="75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72" name="Group 560"/>
              <p:cNvGrpSpPr>
                <a:grpSpLocks/>
              </p:cNvGrpSpPr>
              <p:nvPr/>
            </p:nvGrpSpPr>
            <p:grpSpPr bwMode="auto">
              <a:xfrm>
                <a:off x="1305" y="1238"/>
                <a:ext cx="755" cy="376"/>
                <a:chOff x="1305" y="1238"/>
                <a:chExt cx="755" cy="376"/>
              </a:xfrm>
            </p:grpSpPr>
            <p:sp>
              <p:nvSpPr>
                <p:cNvPr id="13814" name="Rectangle 502"/>
                <p:cNvSpPr>
                  <a:spLocks noChangeArrowheads="1"/>
                </p:cNvSpPr>
                <p:nvPr/>
              </p:nvSpPr>
              <p:spPr bwMode="auto">
                <a:xfrm>
                  <a:off x="1313" y="1246"/>
                  <a:ext cx="73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13.25%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71" name="Rectangle 559"/>
                <p:cNvSpPr>
                  <a:spLocks noChangeArrowheads="1"/>
                </p:cNvSpPr>
                <p:nvPr/>
              </p:nvSpPr>
              <p:spPr bwMode="auto">
                <a:xfrm>
                  <a:off x="1305" y="1238"/>
                  <a:ext cx="75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78" name="Group 566"/>
            <p:cNvGrpSpPr>
              <a:grpSpLocks/>
            </p:cNvGrpSpPr>
            <p:nvPr/>
          </p:nvGrpSpPr>
          <p:grpSpPr bwMode="auto">
            <a:xfrm>
              <a:off x="2060" y="1238"/>
              <a:ext cx="733" cy="392"/>
              <a:chOff x="2060" y="1238"/>
              <a:chExt cx="733" cy="392"/>
            </a:xfrm>
          </p:grpSpPr>
          <p:sp>
            <p:nvSpPr>
              <p:cNvPr id="13877" name="Rectangle 565"/>
              <p:cNvSpPr>
                <a:spLocks noChangeArrowheads="1"/>
              </p:cNvSpPr>
              <p:nvPr/>
            </p:nvSpPr>
            <p:spPr bwMode="auto">
              <a:xfrm>
                <a:off x="2060" y="1238"/>
                <a:ext cx="733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76" name="Group 564"/>
              <p:cNvGrpSpPr>
                <a:grpSpLocks/>
              </p:cNvGrpSpPr>
              <p:nvPr/>
            </p:nvGrpSpPr>
            <p:grpSpPr bwMode="auto">
              <a:xfrm>
                <a:off x="2060" y="1238"/>
                <a:ext cx="733" cy="376"/>
                <a:chOff x="2060" y="1238"/>
                <a:chExt cx="733" cy="376"/>
              </a:xfrm>
            </p:grpSpPr>
            <p:sp>
              <p:nvSpPr>
                <p:cNvPr id="13815" name="Rectangle 503"/>
                <p:cNvSpPr>
                  <a:spLocks noChangeArrowheads="1"/>
                </p:cNvSpPr>
                <p:nvPr/>
              </p:nvSpPr>
              <p:spPr bwMode="auto">
                <a:xfrm>
                  <a:off x="2068" y="1246"/>
                  <a:ext cx="717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-9.39%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75" name="Rectangle 563"/>
                <p:cNvSpPr>
                  <a:spLocks noChangeArrowheads="1"/>
                </p:cNvSpPr>
                <p:nvPr/>
              </p:nvSpPr>
              <p:spPr bwMode="auto">
                <a:xfrm>
                  <a:off x="2060" y="1238"/>
                  <a:ext cx="733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82" name="Group 570"/>
            <p:cNvGrpSpPr>
              <a:grpSpLocks/>
            </p:cNvGrpSpPr>
            <p:nvPr/>
          </p:nvGrpSpPr>
          <p:grpSpPr bwMode="auto">
            <a:xfrm>
              <a:off x="2793" y="1238"/>
              <a:ext cx="755" cy="392"/>
              <a:chOff x="2793" y="1238"/>
              <a:chExt cx="755" cy="392"/>
            </a:xfrm>
          </p:grpSpPr>
          <p:sp>
            <p:nvSpPr>
              <p:cNvPr id="13881" name="Rectangle 569"/>
              <p:cNvSpPr>
                <a:spLocks noChangeArrowheads="1"/>
              </p:cNvSpPr>
              <p:nvPr/>
            </p:nvSpPr>
            <p:spPr bwMode="auto">
              <a:xfrm>
                <a:off x="2793" y="1238"/>
                <a:ext cx="75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80" name="Group 568"/>
              <p:cNvGrpSpPr>
                <a:grpSpLocks/>
              </p:cNvGrpSpPr>
              <p:nvPr/>
            </p:nvGrpSpPr>
            <p:grpSpPr bwMode="auto">
              <a:xfrm>
                <a:off x="2793" y="1238"/>
                <a:ext cx="755" cy="376"/>
                <a:chOff x="2793" y="1238"/>
                <a:chExt cx="755" cy="376"/>
              </a:xfrm>
            </p:grpSpPr>
            <p:sp>
              <p:nvSpPr>
                <p:cNvPr id="13816" name="Rectangle 504"/>
                <p:cNvSpPr>
                  <a:spLocks noChangeArrowheads="1"/>
                </p:cNvSpPr>
                <p:nvPr/>
              </p:nvSpPr>
              <p:spPr bwMode="auto">
                <a:xfrm>
                  <a:off x="2801" y="1246"/>
                  <a:ext cx="73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-2%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79" name="Rectangle 567"/>
                <p:cNvSpPr>
                  <a:spLocks noChangeArrowheads="1"/>
                </p:cNvSpPr>
                <p:nvPr/>
              </p:nvSpPr>
              <p:spPr bwMode="auto">
                <a:xfrm>
                  <a:off x="2793" y="1238"/>
                  <a:ext cx="75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86" name="Group 574"/>
            <p:cNvGrpSpPr>
              <a:grpSpLocks/>
            </p:cNvGrpSpPr>
            <p:nvPr/>
          </p:nvGrpSpPr>
          <p:grpSpPr bwMode="auto">
            <a:xfrm>
              <a:off x="0" y="1622"/>
              <a:ext cx="1305" cy="392"/>
              <a:chOff x="0" y="1622"/>
              <a:chExt cx="1305" cy="392"/>
            </a:xfrm>
          </p:grpSpPr>
          <p:sp>
            <p:nvSpPr>
              <p:cNvPr id="13885" name="Rectangle 573"/>
              <p:cNvSpPr>
                <a:spLocks noChangeArrowheads="1"/>
              </p:cNvSpPr>
              <p:nvPr/>
            </p:nvSpPr>
            <p:spPr bwMode="auto">
              <a:xfrm>
                <a:off x="0" y="1622"/>
                <a:ext cx="130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84" name="Group 572"/>
              <p:cNvGrpSpPr>
                <a:grpSpLocks/>
              </p:cNvGrpSpPr>
              <p:nvPr/>
            </p:nvGrpSpPr>
            <p:grpSpPr bwMode="auto">
              <a:xfrm>
                <a:off x="0" y="1622"/>
                <a:ext cx="1305" cy="376"/>
                <a:chOff x="0" y="1622"/>
                <a:chExt cx="1305" cy="376"/>
              </a:xfrm>
            </p:grpSpPr>
            <p:sp>
              <p:nvSpPr>
                <p:cNvPr id="13817" name="Rectangle 505"/>
                <p:cNvSpPr>
                  <a:spLocks noChangeArrowheads="1"/>
                </p:cNvSpPr>
                <p:nvPr/>
              </p:nvSpPr>
              <p:spPr bwMode="auto">
                <a:xfrm>
                  <a:off x="8" y="1630"/>
                  <a:ext cx="128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s-ES" sz="14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LINEA JUGUETES</a:t>
                  </a:r>
                  <a:endParaRPr lang="es-ES" sz="14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4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83" name="Rectangle 571"/>
                <p:cNvSpPr>
                  <a:spLocks noChangeArrowheads="1"/>
                </p:cNvSpPr>
                <p:nvPr/>
              </p:nvSpPr>
              <p:spPr bwMode="auto">
                <a:xfrm>
                  <a:off x="0" y="1622"/>
                  <a:ext cx="130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90" name="Group 578"/>
            <p:cNvGrpSpPr>
              <a:grpSpLocks/>
            </p:cNvGrpSpPr>
            <p:nvPr/>
          </p:nvGrpSpPr>
          <p:grpSpPr bwMode="auto">
            <a:xfrm>
              <a:off x="1305" y="1622"/>
              <a:ext cx="755" cy="392"/>
              <a:chOff x="1305" y="1622"/>
              <a:chExt cx="755" cy="392"/>
            </a:xfrm>
          </p:grpSpPr>
          <p:sp>
            <p:nvSpPr>
              <p:cNvPr id="13889" name="Rectangle 577"/>
              <p:cNvSpPr>
                <a:spLocks noChangeArrowheads="1"/>
              </p:cNvSpPr>
              <p:nvPr/>
            </p:nvSpPr>
            <p:spPr bwMode="auto">
              <a:xfrm>
                <a:off x="1305" y="1622"/>
                <a:ext cx="75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88" name="Group 576"/>
              <p:cNvGrpSpPr>
                <a:grpSpLocks/>
              </p:cNvGrpSpPr>
              <p:nvPr/>
            </p:nvGrpSpPr>
            <p:grpSpPr bwMode="auto">
              <a:xfrm>
                <a:off x="1305" y="1622"/>
                <a:ext cx="755" cy="376"/>
                <a:chOff x="1305" y="1622"/>
                <a:chExt cx="755" cy="376"/>
              </a:xfrm>
            </p:grpSpPr>
            <p:sp>
              <p:nvSpPr>
                <p:cNvPr id="13818" name="Rectangle 506"/>
                <p:cNvSpPr>
                  <a:spLocks noChangeArrowheads="1"/>
                </p:cNvSpPr>
                <p:nvPr/>
              </p:nvSpPr>
              <p:spPr bwMode="auto">
                <a:xfrm>
                  <a:off x="1313" y="1630"/>
                  <a:ext cx="73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2.90%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87" name="Rectangle 575"/>
                <p:cNvSpPr>
                  <a:spLocks noChangeArrowheads="1"/>
                </p:cNvSpPr>
                <p:nvPr/>
              </p:nvSpPr>
              <p:spPr bwMode="auto">
                <a:xfrm>
                  <a:off x="1305" y="1622"/>
                  <a:ext cx="75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94" name="Group 582"/>
            <p:cNvGrpSpPr>
              <a:grpSpLocks/>
            </p:cNvGrpSpPr>
            <p:nvPr/>
          </p:nvGrpSpPr>
          <p:grpSpPr bwMode="auto">
            <a:xfrm>
              <a:off x="2060" y="1622"/>
              <a:ext cx="733" cy="392"/>
              <a:chOff x="2060" y="1622"/>
              <a:chExt cx="733" cy="392"/>
            </a:xfrm>
          </p:grpSpPr>
          <p:sp>
            <p:nvSpPr>
              <p:cNvPr id="13893" name="Rectangle 581"/>
              <p:cNvSpPr>
                <a:spLocks noChangeArrowheads="1"/>
              </p:cNvSpPr>
              <p:nvPr/>
            </p:nvSpPr>
            <p:spPr bwMode="auto">
              <a:xfrm>
                <a:off x="2060" y="1622"/>
                <a:ext cx="733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92" name="Group 580"/>
              <p:cNvGrpSpPr>
                <a:grpSpLocks/>
              </p:cNvGrpSpPr>
              <p:nvPr/>
            </p:nvGrpSpPr>
            <p:grpSpPr bwMode="auto">
              <a:xfrm>
                <a:off x="2060" y="1622"/>
                <a:ext cx="733" cy="376"/>
                <a:chOff x="2060" y="1622"/>
                <a:chExt cx="733" cy="376"/>
              </a:xfrm>
            </p:grpSpPr>
            <p:sp>
              <p:nvSpPr>
                <p:cNvPr id="13819" name="Rectangle 507"/>
                <p:cNvSpPr>
                  <a:spLocks noChangeArrowheads="1"/>
                </p:cNvSpPr>
                <p:nvPr/>
              </p:nvSpPr>
              <p:spPr bwMode="auto">
                <a:xfrm>
                  <a:off x="2068" y="1630"/>
                  <a:ext cx="717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-2.05%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91" name="Rectangle 579"/>
                <p:cNvSpPr>
                  <a:spLocks noChangeArrowheads="1"/>
                </p:cNvSpPr>
                <p:nvPr/>
              </p:nvSpPr>
              <p:spPr bwMode="auto">
                <a:xfrm>
                  <a:off x="2060" y="1622"/>
                  <a:ext cx="733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898" name="Group 586"/>
            <p:cNvGrpSpPr>
              <a:grpSpLocks/>
            </p:cNvGrpSpPr>
            <p:nvPr/>
          </p:nvGrpSpPr>
          <p:grpSpPr bwMode="auto">
            <a:xfrm>
              <a:off x="2793" y="1622"/>
              <a:ext cx="755" cy="392"/>
              <a:chOff x="2793" y="1622"/>
              <a:chExt cx="755" cy="392"/>
            </a:xfrm>
          </p:grpSpPr>
          <p:sp>
            <p:nvSpPr>
              <p:cNvPr id="13897" name="Rectangle 585"/>
              <p:cNvSpPr>
                <a:spLocks noChangeArrowheads="1"/>
              </p:cNvSpPr>
              <p:nvPr/>
            </p:nvSpPr>
            <p:spPr bwMode="auto">
              <a:xfrm>
                <a:off x="2793" y="1622"/>
                <a:ext cx="755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13896" name="Group 584"/>
              <p:cNvGrpSpPr>
                <a:grpSpLocks/>
              </p:cNvGrpSpPr>
              <p:nvPr/>
            </p:nvGrpSpPr>
            <p:grpSpPr bwMode="auto">
              <a:xfrm>
                <a:off x="2793" y="1622"/>
                <a:ext cx="755" cy="376"/>
                <a:chOff x="2793" y="1622"/>
                <a:chExt cx="755" cy="376"/>
              </a:xfrm>
            </p:grpSpPr>
            <p:sp>
              <p:nvSpPr>
                <p:cNvPr id="13820" name="Rectangle 508"/>
                <p:cNvSpPr>
                  <a:spLocks noChangeArrowheads="1"/>
                </p:cNvSpPr>
                <p:nvPr/>
              </p:nvSpPr>
              <p:spPr bwMode="auto">
                <a:xfrm>
                  <a:off x="2801" y="1630"/>
                  <a:ext cx="739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600">
                      <a:solidFill>
                        <a:schemeClr val="tx1"/>
                      </a:solidFill>
                      <a:latin typeface="Tahoma" pitchFamily="34" charset="0"/>
                      <a:cs typeface="Arial" pitchFamily="34" charset="0"/>
                    </a:rPr>
                    <a:t>13%</a:t>
                  </a:r>
                  <a:endParaRPr lang="es-ES" sz="1600">
                    <a:solidFill>
                      <a:schemeClr val="tx1"/>
                    </a:solidFill>
                    <a:latin typeface="Tahoma" pitchFamily="34" charset="0"/>
                    <a:cs typeface="Times New Roman" pitchFamily="18" charset="0"/>
                  </a:endParaRPr>
                </a:p>
                <a:p>
                  <a:pPr eaLnBrk="0" hangingPunct="0">
                    <a:spcBef>
                      <a:spcPct val="0"/>
                    </a:spcBef>
                  </a:pPr>
                  <a:endParaRPr lang="es-ES" sz="1600">
                    <a:solidFill>
                      <a:schemeClr val="tx1"/>
                    </a:solidFill>
                    <a:latin typeface="Tahoma" pitchFamily="34" charset="0"/>
                  </a:endParaRPr>
                </a:p>
              </p:txBody>
            </p:sp>
            <p:sp>
              <p:nvSpPr>
                <p:cNvPr id="13895" name="Rectangle 583"/>
                <p:cNvSpPr>
                  <a:spLocks noChangeArrowheads="1"/>
                </p:cNvSpPr>
                <p:nvPr/>
              </p:nvSpPr>
              <p:spPr bwMode="auto">
                <a:xfrm>
                  <a:off x="2793" y="1622"/>
                  <a:ext cx="75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13900" name="Group 588"/>
            <p:cNvGrpSpPr>
              <a:grpSpLocks/>
            </p:cNvGrpSpPr>
            <p:nvPr/>
          </p:nvGrpSpPr>
          <p:grpSpPr bwMode="auto">
            <a:xfrm>
              <a:off x="0" y="2006"/>
              <a:ext cx="1305" cy="376"/>
              <a:chOff x="0" y="2006"/>
              <a:chExt cx="1305" cy="376"/>
            </a:xfrm>
          </p:grpSpPr>
          <p:sp>
            <p:nvSpPr>
              <p:cNvPr id="13821" name="Rectangle 509"/>
              <p:cNvSpPr>
                <a:spLocks noChangeArrowheads="1"/>
              </p:cNvSpPr>
              <p:nvPr/>
            </p:nvSpPr>
            <p:spPr bwMode="auto">
              <a:xfrm>
                <a:off x="8" y="2014"/>
                <a:ext cx="128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AUDIO Y VIDEO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899" name="Rectangle 587"/>
              <p:cNvSpPr>
                <a:spLocks noChangeArrowheads="1"/>
              </p:cNvSpPr>
              <p:nvPr/>
            </p:nvSpPr>
            <p:spPr bwMode="auto">
              <a:xfrm>
                <a:off x="0" y="2006"/>
                <a:ext cx="130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02" name="Group 590"/>
            <p:cNvGrpSpPr>
              <a:grpSpLocks/>
            </p:cNvGrpSpPr>
            <p:nvPr/>
          </p:nvGrpSpPr>
          <p:grpSpPr bwMode="auto">
            <a:xfrm>
              <a:off x="1305" y="2006"/>
              <a:ext cx="755" cy="376"/>
              <a:chOff x="1305" y="2006"/>
              <a:chExt cx="755" cy="376"/>
            </a:xfrm>
          </p:grpSpPr>
          <p:sp>
            <p:nvSpPr>
              <p:cNvPr id="13822" name="Rectangle 510"/>
              <p:cNvSpPr>
                <a:spLocks noChangeArrowheads="1"/>
              </p:cNvSpPr>
              <p:nvPr/>
            </p:nvSpPr>
            <p:spPr bwMode="auto">
              <a:xfrm>
                <a:off x="1313" y="2014"/>
                <a:ext cx="73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11.18%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01" name="Rectangle 589"/>
              <p:cNvSpPr>
                <a:spLocks noChangeArrowheads="1"/>
              </p:cNvSpPr>
              <p:nvPr/>
            </p:nvSpPr>
            <p:spPr bwMode="auto">
              <a:xfrm>
                <a:off x="1305" y="2006"/>
                <a:ext cx="75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04" name="Group 592"/>
            <p:cNvGrpSpPr>
              <a:grpSpLocks/>
            </p:cNvGrpSpPr>
            <p:nvPr/>
          </p:nvGrpSpPr>
          <p:grpSpPr bwMode="auto">
            <a:xfrm>
              <a:off x="2060" y="2006"/>
              <a:ext cx="733" cy="376"/>
              <a:chOff x="2060" y="2006"/>
              <a:chExt cx="733" cy="376"/>
            </a:xfrm>
          </p:grpSpPr>
          <p:sp>
            <p:nvSpPr>
              <p:cNvPr id="13823" name="Rectangle 511"/>
              <p:cNvSpPr>
                <a:spLocks noChangeArrowheads="1"/>
              </p:cNvSpPr>
              <p:nvPr/>
            </p:nvSpPr>
            <p:spPr bwMode="auto">
              <a:xfrm>
                <a:off x="2068" y="2014"/>
                <a:ext cx="71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-7.93%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03" name="Rectangle 591"/>
              <p:cNvSpPr>
                <a:spLocks noChangeArrowheads="1"/>
              </p:cNvSpPr>
              <p:nvPr/>
            </p:nvSpPr>
            <p:spPr bwMode="auto">
              <a:xfrm>
                <a:off x="2060" y="2006"/>
                <a:ext cx="733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06" name="Group 594"/>
            <p:cNvGrpSpPr>
              <a:grpSpLocks/>
            </p:cNvGrpSpPr>
            <p:nvPr/>
          </p:nvGrpSpPr>
          <p:grpSpPr bwMode="auto">
            <a:xfrm>
              <a:off x="2793" y="2006"/>
              <a:ext cx="755" cy="376"/>
              <a:chOff x="2793" y="2006"/>
              <a:chExt cx="755" cy="376"/>
            </a:xfrm>
          </p:grpSpPr>
          <p:sp>
            <p:nvSpPr>
              <p:cNvPr id="13824" name="Rectangle 512"/>
              <p:cNvSpPr>
                <a:spLocks noChangeArrowheads="1"/>
              </p:cNvSpPr>
              <p:nvPr/>
            </p:nvSpPr>
            <p:spPr bwMode="auto">
              <a:xfrm>
                <a:off x="2801" y="2014"/>
                <a:ext cx="73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-8%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05" name="Rectangle 593"/>
              <p:cNvSpPr>
                <a:spLocks noChangeArrowheads="1"/>
              </p:cNvSpPr>
              <p:nvPr/>
            </p:nvSpPr>
            <p:spPr bwMode="auto">
              <a:xfrm>
                <a:off x="2793" y="2006"/>
                <a:ext cx="75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08" name="Group 596"/>
            <p:cNvGrpSpPr>
              <a:grpSpLocks/>
            </p:cNvGrpSpPr>
            <p:nvPr/>
          </p:nvGrpSpPr>
          <p:grpSpPr bwMode="auto">
            <a:xfrm>
              <a:off x="0" y="2390"/>
              <a:ext cx="1305" cy="376"/>
              <a:chOff x="0" y="2390"/>
              <a:chExt cx="1305" cy="376"/>
            </a:xfrm>
          </p:grpSpPr>
          <p:sp>
            <p:nvSpPr>
              <p:cNvPr id="13825" name="Rectangle 513"/>
              <p:cNvSpPr>
                <a:spLocks noChangeArrowheads="1"/>
              </p:cNvSpPr>
              <p:nvPr/>
            </p:nvSpPr>
            <p:spPr bwMode="auto">
              <a:xfrm>
                <a:off x="8" y="2398"/>
                <a:ext cx="128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4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OTRAS</a:t>
                </a:r>
                <a:endParaRPr lang="es-ES" sz="14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algn="l" eaLnBrk="0" hangingPunct="0">
                  <a:spcBef>
                    <a:spcPct val="0"/>
                  </a:spcBef>
                </a:pPr>
                <a:endParaRPr lang="es-ES" sz="14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07" name="Rectangle 595"/>
              <p:cNvSpPr>
                <a:spLocks noChangeArrowheads="1"/>
              </p:cNvSpPr>
              <p:nvPr/>
            </p:nvSpPr>
            <p:spPr bwMode="auto">
              <a:xfrm>
                <a:off x="0" y="2390"/>
                <a:ext cx="130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10" name="Group 598"/>
            <p:cNvGrpSpPr>
              <a:grpSpLocks/>
            </p:cNvGrpSpPr>
            <p:nvPr/>
          </p:nvGrpSpPr>
          <p:grpSpPr bwMode="auto">
            <a:xfrm>
              <a:off x="1305" y="2390"/>
              <a:ext cx="755" cy="376"/>
              <a:chOff x="1305" y="2390"/>
              <a:chExt cx="755" cy="376"/>
            </a:xfrm>
          </p:grpSpPr>
          <p:sp>
            <p:nvSpPr>
              <p:cNvPr id="13826" name="Rectangle 514"/>
              <p:cNvSpPr>
                <a:spLocks noChangeArrowheads="1"/>
              </p:cNvSpPr>
              <p:nvPr/>
            </p:nvSpPr>
            <p:spPr bwMode="auto">
              <a:xfrm>
                <a:off x="1313" y="2398"/>
                <a:ext cx="73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2.48%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09" name="Rectangle 597"/>
              <p:cNvSpPr>
                <a:spLocks noChangeArrowheads="1"/>
              </p:cNvSpPr>
              <p:nvPr/>
            </p:nvSpPr>
            <p:spPr bwMode="auto">
              <a:xfrm>
                <a:off x="1305" y="2390"/>
                <a:ext cx="75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12" name="Group 600"/>
            <p:cNvGrpSpPr>
              <a:grpSpLocks/>
            </p:cNvGrpSpPr>
            <p:nvPr/>
          </p:nvGrpSpPr>
          <p:grpSpPr bwMode="auto">
            <a:xfrm>
              <a:off x="2060" y="2390"/>
              <a:ext cx="733" cy="376"/>
              <a:chOff x="2060" y="2390"/>
              <a:chExt cx="733" cy="376"/>
            </a:xfrm>
          </p:grpSpPr>
          <p:sp>
            <p:nvSpPr>
              <p:cNvPr id="13827" name="Rectangle 515"/>
              <p:cNvSpPr>
                <a:spLocks noChangeArrowheads="1"/>
              </p:cNvSpPr>
              <p:nvPr/>
            </p:nvSpPr>
            <p:spPr bwMode="auto">
              <a:xfrm>
                <a:off x="2068" y="2398"/>
                <a:ext cx="717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-1.76%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11" name="Rectangle 599"/>
              <p:cNvSpPr>
                <a:spLocks noChangeArrowheads="1"/>
              </p:cNvSpPr>
              <p:nvPr/>
            </p:nvSpPr>
            <p:spPr bwMode="auto">
              <a:xfrm>
                <a:off x="2060" y="2390"/>
                <a:ext cx="733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14" name="Group 602"/>
            <p:cNvGrpSpPr>
              <a:grpSpLocks/>
            </p:cNvGrpSpPr>
            <p:nvPr/>
          </p:nvGrpSpPr>
          <p:grpSpPr bwMode="auto">
            <a:xfrm>
              <a:off x="2793" y="2390"/>
              <a:ext cx="755" cy="376"/>
              <a:chOff x="2793" y="2390"/>
              <a:chExt cx="755" cy="376"/>
            </a:xfrm>
          </p:grpSpPr>
          <p:sp>
            <p:nvSpPr>
              <p:cNvPr id="13828" name="Rectangle 516"/>
              <p:cNvSpPr>
                <a:spLocks noChangeArrowheads="1"/>
              </p:cNvSpPr>
              <p:nvPr/>
            </p:nvSpPr>
            <p:spPr bwMode="auto">
              <a:xfrm>
                <a:off x="2801" y="2398"/>
                <a:ext cx="73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-8%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13" name="Rectangle 601"/>
              <p:cNvSpPr>
                <a:spLocks noChangeArrowheads="1"/>
              </p:cNvSpPr>
              <p:nvPr/>
            </p:nvSpPr>
            <p:spPr bwMode="auto">
              <a:xfrm>
                <a:off x="2793" y="2390"/>
                <a:ext cx="75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16" name="Group 604"/>
            <p:cNvGrpSpPr>
              <a:grpSpLocks/>
            </p:cNvGrpSpPr>
            <p:nvPr/>
          </p:nvGrpSpPr>
          <p:grpSpPr bwMode="auto">
            <a:xfrm>
              <a:off x="0" y="2774"/>
              <a:ext cx="1305" cy="452"/>
              <a:chOff x="0" y="2774"/>
              <a:chExt cx="1305" cy="452"/>
            </a:xfrm>
          </p:grpSpPr>
          <p:sp>
            <p:nvSpPr>
              <p:cNvPr id="13829" name="Rectangle 517"/>
              <p:cNvSpPr>
                <a:spLocks noChangeArrowheads="1"/>
              </p:cNvSpPr>
              <p:nvPr/>
            </p:nvSpPr>
            <p:spPr bwMode="auto">
              <a:xfrm>
                <a:off x="8" y="2782"/>
                <a:ext cx="1289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400" b="1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TOTAL VARIACION CRECIMIENTO ANUAL</a:t>
                </a:r>
                <a:endParaRPr lang="es-ES" sz="1400" b="1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400" b="1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15" name="Rectangle 603"/>
              <p:cNvSpPr>
                <a:spLocks noChangeArrowheads="1"/>
              </p:cNvSpPr>
              <p:nvPr/>
            </p:nvSpPr>
            <p:spPr bwMode="auto">
              <a:xfrm>
                <a:off x="0" y="2774"/>
                <a:ext cx="1305" cy="45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18" name="Group 606"/>
            <p:cNvGrpSpPr>
              <a:grpSpLocks/>
            </p:cNvGrpSpPr>
            <p:nvPr/>
          </p:nvGrpSpPr>
          <p:grpSpPr bwMode="auto">
            <a:xfrm>
              <a:off x="1305" y="2774"/>
              <a:ext cx="755" cy="452"/>
              <a:chOff x="1305" y="2774"/>
              <a:chExt cx="755" cy="452"/>
            </a:xfrm>
          </p:grpSpPr>
          <p:sp>
            <p:nvSpPr>
              <p:cNvPr id="13830" name="Rectangle 518"/>
              <p:cNvSpPr>
                <a:spLocks noChangeArrowheads="1"/>
              </p:cNvSpPr>
              <p:nvPr/>
            </p:nvSpPr>
            <p:spPr bwMode="auto">
              <a:xfrm>
                <a:off x="1313" y="2782"/>
                <a:ext cx="739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41.41%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17" name="Rectangle 605"/>
              <p:cNvSpPr>
                <a:spLocks noChangeArrowheads="1"/>
              </p:cNvSpPr>
              <p:nvPr/>
            </p:nvSpPr>
            <p:spPr bwMode="auto">
              <a:xfrm>
                <a:off x="1305" y="2774"/>
                <a:ext cx="755" cy="45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20" name="Group 608"/>
            <p:cNvGrpSpPr>
              <a:grpSpLocks/>
            </p:cNvGrpSpPr>
            <p:nvPr/>
          </p:nvGrpSpPr>
          <p:grpSpPr bwMode="auto">
            <a:xfrm>
              <a:off x="2060" y="2774"/>
              <a:ext cx="733" cy="452"/>
              <a:chOff x="2060" y="2774"/>
              <a:chExt cx="733" cy="452"/>
            </a:xfrm>
          </p:grpSpPr>
          <p:sp>
            <p:nvSpPr>
              <p:cNvPr id="13831" name="Rectangle 519"/>
              <p:cNvSpPr>
                <a:spLocks noChangeArrowheads="1"/>
              </p:cNvSpPr>
              <p:nvPr/>
            </p:nvSpPr>
            <p:spPr bwMode="auto">
              <a:xfrm>
                <a:off x="2068" y="2782"/>
                <a:ext cx="717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-29.35%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19" name="Rectangle 607"/>
              <p:cNvSpPr>
                <a:spLocks noChangeArrowheads="1"/>
              </p:cNvSpPr>
              <p:nvPr/>
            </p:nvSpPr>
            <p:spPr bwMode="auto">
              <a:xfrm>
                <a:off x="2060" y="2774"/>
                <a:ext cx="733" cy="45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13922" name="Group 610"/>
            <p:cNvGrpSpPr>
              <a:grpSpLocks/>
            </p:cNvGrpSpPr>
            <p:nvPr/>
          </p:nvGrpSpPr>
          <p:grpSpPr bwMode="auto">
            <a:xfrm>
              <a:off x="2793" y="2774"/>
              <a:ext cx="755" cy="452"/>
              <a:chOff x="2793" y="2774"/>
              <a:chExt cx="755" cy="452"/>
            </a:xfrm>
          </p:grpSpPr>
          <p:sp>
            <p:nvSpPr>
              <p:cNvPr id="13832" name="Rectangle 520"/>
              <p:cNvSpPr>
                <a:spLocks noChangeArrowheads="1"/>
              </p:cNvSpPr>
              <p:nvPr/>
            </p:nvSpPr>
            <p:spPr bwMode="auto">
              <a:xfrm>
                <a:off x="2801" y="2782"/>
                <a:ext cx="739" cy="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ctr"/>
              <a:lstStyle/>
              <a:p>
                <a:pPr>
                  <a:spcBef>
                    <a:spcPct val="0"/>
                  </a:spcBef>
                </a:pPr>
                <a:r>
                  <a:rPr lang="es-ES" sz="1600">
                    <a:solidFill>
                      <a:schemeClr val="tx1"/>
                    </a:solidFill>
                    <a:latin typeface="Tahoma" pitchFamily="34" charset="0"/>
                    <a:cs typeface="Arial" pitchFamily="34" charset="0"/>
                  </a:rPr>
                  <a:t>-5%</a:t>
                </a:r>
                <a:endParaRPr lang="es-ES" sz="1600">
                  <a:solidFill>
                    <a:schemeClr val="tx1"/>
                  </a:solidFill>
                  <a:latin typeface="Tahoma" pitchFamily="34" charset="0"/>
                  <a:cs typeface="Times New Roman" pitchFamily="18" charset="0"/>
                </a:endParaRPr>
              </a:p>
              <a:p>
                <a:pPr eaLnBrk="0" hangingPunct="0">
                  <a:spcBef>
                    <a:spcPct val="0"/>
                  </a:spcBef>
                </a:pPr>
                <a:endParaRPr lang="es-ES" sz="1600">
                  <a:solidFill>
                    <a:schemeClr val="tx1"/>
                  </a:solidFill>
                  <a:latin typeface="Tahoma" pitchFamily="34" charset="0"/>
                </a:endParaRPr>
              </a:p>
            </p:txBody>
          </p:sp>
          <p:sp>
            <p:nvSpPr>
              <p:cNvPr id="13921" name="Rectangle 609"/>
              <p:cNvSpPr>
                <a:spLocks noChangeArrowheads="1"/>
              </p:cNvSpPr>
              <p:nvPr/>
            </p:nvSpPr>
            <p:spPr bwMode="auto">
              <a:xfrm>
                <a:off x="2793" y="2774"/>
                <a:ext cx="755" cy="452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Text Box 1026"/>
          <p:cNvSpPr txBox="1">
            <a:spLocks noChangeArrowheads="1"/>
          </p:cNvSpPr>
          <p:nvPr/>
        </p:nvSpPr>
        <p:spPr bwMode="auto">
          <a:xfrm>
            <a:off x="838200" y="685800"/>
            <a:ext cx="79248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solidFill>
                  <a:schemeClr val="tx1"/>
                </a:solidFill>
                <a:cs typeface="Arial" pitchFamily="34" charset="0"/>
              </a:rPr>
              <a:t>ANALISIS HISTORICO DE VENTAS</a:t>
            </a: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87043" name="Line 1027"/>
          <p:cNvSpPr>
            <a:spLocks noChangeShapeType="1"/>
          </p:cNvSpPr>
          <p:nvPr/>
        </p:nvSpPr>
        <p:spPr bwMode="auto">
          <a:xfrm>
            <a:off x="838200" y="1371600"/>
            <a:ext cx="7772400" cy="0"/>
          </a:xfrm>
          <a:prstGeom prst="line">
            <a:avLst/>
          </a:prstGeom>
          <a:noFill/>
          <a:ln w="158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7044" name="Line 1028"/>
          <p:cNvSpPr>
            <a:spLocks noChangeShapeType="1"/>
          </p:cNvSpPr>
          <p:nvPr/>
        </p:nvSpPr>
        <p:spPr bwMode="auto">
          <a:xfrm>
            <a:off x="838200" y="1371600"/>
            <a:ext cx="0" cy="4800600"/>
          </a:xfrm>
          <a:prstGeom prst="line">
            <a:avLst/>
          </a:prstGeom>
          <a:noFill/>
          <a:ln w="190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87045" name="Group 1029"/>
          <p:cNvGrpSpPr>
            <a:grpSpLocks/>
          </p:cNvGrpSpPr>
          <p:nvPr/>
        </p:nvGrpSpPr>
        <p:grpSpPr bwMode="auto">
          <a:xfrm>
            <a:off x="8610600" y="1219200"/>
            <a:ext cx="304800" cy="304800"/>
            <a:chOff x="528" y="1200"/>
            <a:chExt cx="192" cy="192"/>
          </a:xfrm>
        </p:grpSpPr>
        <p:sp>
          <p:nvSpPr>
            <p:cNvPr id="87046" name="Rectangle 103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47" name="Rectangle 103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7048" name="Group 1032"/>
          <p:cNvGrpSpPr>
            <a:grpSpLocks/>
          </p:cNvGrpSpPr>
          <p:nvPr/>
        </p:nvGrpSpPr>
        <p:grpSpPr bwMode="auto">
          <a:xfrm>
            <a:off x="685800" y="6167438"/>
            <a:ext cx="304800" cy="304800"/>
            <a:chOff x="528" y="1200"/>
            <a:chExt cx="192" cy="192"/>
          </a:xfrm>
        </p:grpSpPr>
        <p:sp>
          <p:nvSpPr>
            <p:cNvPr id="87049" name="Rectangle 10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7050" name="Rectangle 10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129024" name="Object 1024"/>
          <p:cNvGraphicFramePr>
            <a:graphicFrameLocks noChangeAspect="1"/>
          </p:cNvGraphicFramePr>
          <p:nvPr/>
        </p:nvGraphicFramePr>
        <p:xfrm>
          <a:off x="1371600" y="1600200"/>
          <a:ext cx="6629400" cy="3887788"/>
        </p:xfrm>
        <a:graphic>
          <a:graphicData uri="http://schemas.openxmlformats.org/presentationml/2006/ole">
            <p:oleObj spid="_x0000_s129024" name="Gráfico" r:id="rId3" imgW="3534091" imgH="2257787" progId="Excel.Chart.8">
              <p:embed/>
            </p:oleObj>
          </a:graphicData>
        </a:graphic>
      </p:graphicFrame>
      <p:sp>
        <p:nvSpPr>
          <p:cNvPr id="87054" name="Text Box 1038"/>
          <p:cNvSpPr txBox="1">
            <a:spLocks noChangeArrowheads="1"/>
          </p:cNvSpPr>
          <p:nvPr/>
        </p:nvSpPr>
        <p:spPr bwMode="auto">
          <a:xfrm>
            <a:off x="1447800" y="5562600"/>
            <a:ext cx="6748463" cy="83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sz="1400">
                <a:solidFill>
                  <a:schemeClr val="tx1"/>
                </a:solidFill>
                <a:latin typeface="Tahoma" pitchFamily="34" charset="0"/>
              </a:rPr>
              <a:t>Los picos en ventas de los almacenes por departamentos de Guayaquil corresponden a festividades como:</a:t>
            </a:r>
          </a:p>
          <a:p>
            <a:pPr algn="l"/>
            <a:r>
              <a:rPr lang="en-GB" sz="1400">
                <a:solidFill>
                  <a:schemeClr val="tx1"/>
                </a:solidFill>
                <a:latin typeface="Tahoma" pitchFamily="34" charset="0"/>
              </a:rPr>
              <a:t>Navidad, Día de la Madre, Día del Padre, etc. </a:t>
            </a:r>
            <a:endParaRPr lang="es-EC" sz="14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2057400" y="838200"/>
            <a:ext cx="52578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ANÁLISIS DE LA COMPETENCIA</a:t>
            </a:r>
            <a:r>
              <a:rPr lang="es-ES" sz="2400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graphicFrame>
        <p:nvGraphicFramePr>
          <p:cNvPr id="130048" name="Object 1024"/>
          <p:cNvGraphicFramePr>
            <a:graphicFrameLocks noChangeAspect="1"/>
          </p:cNvGraphicFramePr>
          <p:nvPr/>
        </p:nvGraphicFramePr>
        <p:xfrm>
          <a:off x="1862138" y="1895475"/>
          <a:ext cx="5681662" cy="3214688"/>
        </p:xfrm>
        <a:graphic>
          <a:graphicData uri="http://schemas.openxmlformats.org/presentationml/2006/ole">
            <p:oleObj spid="_x0000_s130048" name="Hoja de cálculo" r:id="rId3" imgW="5419963" imgH="3067288" progId="Excel.Sheet.8">
              <p:embed/>
            </p:oleObj>
          </a:graphicData>
        </a:graphic>
      </p:graphicFrame>
      <p:sp>
        <p:nvSpPr>
          <p:cNvPr id="22500" name="Line 996"/>
          <p:cNvSpPr>
            <a:spLocks noChangeShapeType="1"/>
          </p:cNvSpPr>
          <p:nvPr/>
        </p:nvSpPr>
        <p:spPr bwMode="auto">
          <a:xfrm flipH="1">
            <a:off x="838200" y="1143000"/>
            <a:ext cx="10668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01" name="Line 997"/>
          <p:cNvSpPr>
            <a:spLocks noChangeShapeType="1"/>
          </p:cNvSpPr>
          <p:nvPr/>
        </p:nvSpPr>
        <p:spPr bwMode="auto">
          <a:xfrm>
            <a:off x="838200" y="1143000"/>
            <a:ext cx="0" cy="449580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2502" name="Line 998"/>
          <p:cNvSpPr>
            <a:spLocks noChangeShapeType="1"/>
          </p:cNvSpPr>
          <p:nvPr/>
        </p:nvSpPr>
        <p:spPr bwMode="auto">
          <a:xfrm>
            <a:off x="838200" y="5638800"/>
            <a:ext cx="67056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2503" name="Group 999"/>
          <p:cNvGrpSpPr>
            <a:grpSpLocks/>
          </p:cNvGrpSpPr>
          <p:nvPr/>
        </p:nvGrpSpPr>
        <p:grpSpPr bwMode="auto">
          <a:xfrm>
            <a:off x="7315200" y="5486400"/>
            <a:ext cx="304800" cy="304800"/>
            <a:chOff x="528" y="1200"/>
            <a:chExt cx="192" cy="192"/>
          </a:xfrm>
        </p:grpSpPr>
        <p:sp>
          <p:nvSpPr>
            <p:cNvPr id="22504" name="Rectangle 100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2505" name="Rectangle 100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ext Box 2"/>
          <p:cNvSpPr txBox="1">
            <a:spLocks noChangeArrowheads="1"/>
          </p:cNvSpPr>
          <p:nvPr/>
        </p:nvSpPr>
        <p:spPr bwMode="auto">
          <a:xfrm>
            <a:off x="2057400" y="838200"/>
            <a:ext cx="52578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ANÁLISIS DE LA COMPETENCIA</a:t>
            </a:r>
            <a:r>
              <a:rPr lang="es-ES" sz="2400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11619" name="Text Box 3"/>
          <p:cNvSpPr txBox="1">
            <a:spLocks noChangeArrowheads="1"/>
          </p:cNvSpPr>
          <p:nvPr/>
        </p:nvSpPr>
        <p:spPr bwMode="auto">
          <a:xfrm>
            <a:off x="1219200" y="1752600"/>
            <a:ext cx="6934200" cy="473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s-EC" sz="1600" b="1">
                <a:solidFill>
                  <a:schemeClr val="tx1"/>
                </a:solidFill>
                <a:latin typeface="Tahoma" pitchFamily="34" charset="0"/>
              </a:rPr>
              <a:t>PRECIOS Y PRODUCTOS</a:t>
            </a:r>
            <a:endParaRPr lang="es-AR" sz="1600" b="1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 marL="457200" indent="-457200" algn="just"/>
            <a:r>
              <a:rPr lang="es-AR" sz="1600" b="1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Deprati</a:t>
            </a:r>
            <a:endParaRPr lang="es-AR" sz="16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No trabaja con marcas de renombre.</a:t>
            </a:r>
          </a:p>
          <a:p>
            <a:pPr marL="457200" indent="-457200"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Posee gran variedad de modelos, de diseños, y de marcas.</a:t>
            </a:r>
          </a:p>
          <a:p>
            <a:pPr marL="457200" indent="-457200"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Posee modelos en serie.</a:t>
            </a:r>
          </a:p>
          <a:p>
            <a:pPr marL="457200" indent="-457200"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Precios tienden al redondeo.</a:t>
            </a:r>
          </a:p>
          <a:p>
            <a:pPr marL="457200" indent="-457200"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Gran número de sus prendas son etiquetadas con el mismo valor.</a:t>
            </a:r>
          </a:p>
          <a:p>
            <a:pPr marL="457200" indent="-457200" algn="l"/>
            <a:r>
              <a:rPr lang="es-AR" sz="1600" b="1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Casa Tosi</a:t>
            </a:r>
            <a:endParaRPr lang="es-AR" sz="1600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 marL="457200" indent="-457200"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Posee marcas exclusivas americanas.</a:t>
            </a:r>
          </a:p>
          <a:p>
            <a:pPr marL="457200" indent="-457200"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Mantiene variedad de modelos entre marcas.</a:t>
            </a:r>
          </a:p>
          <a:p>
            <a:pPr marL="457200" indent="-457200"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Tiene una gran variedad de precios en cada categoría de artículos.</a:t>
            </a:r>
          </a:p>
          <a:p>
            <a:pPr marL="457200" indent="-457200"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Sus precios no tienden al redondeo.</a:t>
            </a:r>
          </a:p>
          <a:p>
            <a:pPr marL="457200" indent="-457200" algn="l"/>
            <a:endParaRPr lang="es-ES" sz="1600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11620" name="Group 4"/>
          <p:cNvGrpSpPr>
            <a:grpSpLocks/>
          </p:cNvGrpSpPr>
          <p:nvPr/>
        </p:nvGrpSpPr>
        <p:grpSpPr bwMode="auto">
          <a:xfrm>
            <a:off x="8077200" y="6172200"/>
            <a:ext cx="304800" cy="304800"/>
            <a:chOff x="528" y="1200"/>
            <a:chExt cx="192" cy="192"/>
          </a:xfrm>
        </p:grpSpPr>
        <p:sp>
          <p:nvSpPr>
            <p:cNvPr id="111621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1622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1623" name="Line 7"/>
          <p:cNvSpPr>
            <a:spLocks noChangeShapeType="1"/>
          </p:cNvSpPr>
          <p:nvPr/>
        </p:nvSpPr>
        <p:spPr bwMode="auto">
          <a:xfrm>
            <a:off x="533400" y="6324600"/>
            <a:ext cx="7543800" cy="0"/>
          </a:xfrm>
          <a:prstGeom prst="line">
            <a:avLst/>
          </a:prstGeom>
          <a:noFill/>
          <a:ln w="381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1624" name="Line 8"/>
          <p:cNvSpPr>
            <a:spLocks noChangeShapeType="1"/>
          </p:cNvSpPr>
          <p:nvPr/>
        </p:nvSpPr>
        <p:spPr bwMode="auto">
          <a:xfrm>
            <a:off x="533400" y="1219200"/>
            <a:ext cx="0" cy="5029200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1625" name="Line 9"/>
          <p:cNvSpPr>
            <a:spLocks noChangeShapeType="1"/>
          </p:cNvSpPr>
          <p:nvPr/>
        </p:nvSpPr>
        <p:spPr bwMode="auto">
          <a:xfrm>
            <a:off x="609600" y="1219200"/>
            <a:ext cx="1371600" cy="0"/>
          </a:xfrm>
          <a:prstGeom prst="line">
            <a:avLst/>
          </a:prstGeom>
          <a:noFill/>
          <a:ln w="381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Text Box 1026"/>
          <p:cNvSpPr txBox="1">
            <a:spLocks noChangeArrowheads="1"/>
          </p:cNvSpPr>
          <p:nvPr/>
        </p:nvSpPr>
        <p:spPr bwMode="auto">
          <a:xfrm>
            <a:off x="1981200" y="381000"/>
            <a:ext cx="52578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ANÁLISIS DE LA COMPETENCIA</a:t>
            </a:r>
            <a:r>
              <a:rPr lang="es-ES" sz="2400" b="1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grpSp>
        <p:nvGrpSpPr>
          <p:cNvPr id="113668" name="Group 1028"/>
          <p:cNvGrpSpPr>
            <a:grpSpLocks/>
          </p:cNvGrpSpPr>
          <p:nvPr/>
        </p:nvGrpSpPr>
        <p:grpSpPr bwMode="auto">
          <a:xfrm>
            <a:off x="8077200" y="6172200"/>
            <a:ext cx="304800" cy="304800"/>
            <a:chOff x="528" y="1200"/>
            <a:chExt cx="192" cy="192"/>
          </a:xfrm>
        </p:grpSpPr>
        <p:sp>
          <p:nvSpPr>
            <p:cNvPr id="113669" name="Rectangle 102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3670" name="Rectangle 103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3671" name="Line 1031"/>
          <p:cNvSpPr>
            <a:spLocks noChangeShapeType="1"/>
          </p:cNvSpPr>
          <p:nvPr/>
        </p:nvSpPr>
        <p:spPr bwMode="auto">
          <a:xfrm>
            <a:off x="533400" y="6324600"/>
            <a:ext cx="7543800" cy="0"/>
          </a:xfrm>
          <a:prstGeom prst="line">
            <a:avLst/>
          </a:prstGeom>
          <a:noFill/>
          <a:ln w="381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3672" name="Line 1032"/>
          <p:cNvSpPr>
            <a:spLocks noChangeShapeType="1"/>
          </p:cNvSpPr>
          <p:nvPr/>
        </p:nvSpPr>
        <p:spPr bwMode="auto">
          <a:xfrm>
            <a:off x="533400" y="609600"/>
            <a:ext cx="0" cy="5638800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3673" name="Line 1033"/>
          <p:cNvSpPr>
            <a:spLocks noChangeShapeType="1"/>
          </p:cNvSpPr>
          <p:nvPr/>
        </p:nvSpPr>
        <p:spPr bwMode="auto">
          <a:xfrm>
            <a:off x="609600" y="685800"/>
            <a:ext cx="1371600" cy="0"/>
          </a:xfrm>
          <a:prstGeom prst="line">
            <a:avLst/>
          </a:prstGeom>
          <a:noFill/>
          <a:ln w="381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3674" name="Rectangle 1034"/>
          <p:cNvSpPr>
            <a:spLocks noChangeArrowheads="1"/>
          </p:cNvSpPr>
          <p:nvPr/>
        </p:nvSpPr>
        <p:spPr bwMode="auto">
          <a:xfrm>
            <a:off x="914400" y="1295400"/>
            <a:ext cx="73914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 sz="1600" b="1">
                <a:solidFill>
                  <a:schemeClr val="tx1"/>
                </a:solidFill>
                <a:latin typeface="Tahoma" pitchFamily="34" charset="0"/>
              </a:rPr>
              <a:t>PRECIOS Y PRODUCTOS</a:t>
            </a:r>
          </a:p>
          <a:p>
            <a:pPr algn="just"/>
            <a:r>
              <a:rPr lang="es-AR" sz="1600" b="1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Grupo Comisariato</a:t>
            </a:r>
          </a:p>
          <a:p>
            <a:pPr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No trabaja con marcas exclusivas.</a:t>
            </a:r>
          </a:p>
          <a:p>
            <a:pPr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Utiliza precios sicológicos.</a:t>
            </a:r>
          </a:p>
          <a:p>
            <a:pPr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Posee gran variedad de modelos.</a:t>
            </a:r>
          </a:p>
          <a:p>
            <a:pPr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No tiende al redondeo.</a:t>
            </a:r>
          </a:p>
          <a:p>
            <a:pPr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Existe gran variedad de precios .</a:t>
            </a:r>
          </a:p>
          <a:p>
            <a:pPr algn="just">
              <a:buFontTx/>
              <a:buChar char="•"/>
            </a:pPr>
            <a:r>
              <a:rPr lang="es-AR" sz="16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El rango de diferencia entre el precio menor y mayor no es muy grande.</a:t>
            </a:r>
            <a:endParaRPr lang="es-EC" sz="1600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 sz="1600" b="1">
                <a:solidFill>
                  <a:schemeClr val="tx1"/>
                </a:solidFill>
                <a:latin typeface="Tahoma" pitchFamily="34" charset="0"/>
              </a:rPr>
              <a:t>Pycca</a:t>
            </a:r>
          </a:p>
          <a:p>
            <a:pPr algn="l">
              <a:buFontTx/>
              <a:buChar char="•"/>
            </a:pPr>
            <a:r>
              <a:rPr lang="es-EC" sz="1600">
                <a:solidFill>
                  <a:schemeClr val="tx1"/>
                </a:solidFill>
                <a:latin typeface="Tahoma" pitchFamily="34" charset="0"/>
              </a:rPr>
              <a:t>No trabaja con marcas exclusivas</a:t>
            </a:r>
          </a:p>
          <a:p>
            <a:pPr algn="l">
              <a:buFontTx/>
              <a:buChar char="•"/>
            </a:pPr>
            <a:r>
              <a:rPr lang="es-EC" sz="1600">
                <a:solidFill>
                  <a:schemeClr val="tx1"/>
                </a:solidFill>
                <a:latin typeface="Tahoma" pitchFamily="34" charset="0"/>
              </a:rPr>
              <a:t>Existe gran variedad de precios</a:t>
            </a:r>
          </a:p>
          <a:p>
            <a:pPr algn="l">
              <a:buFontTx/>
              <a:buChar char="•"/>
            </a:pPr>
            <a:r>
              <a:rPr lang="es-EC" sz="1600">
                <a:solidFill>
                  <a:schemeClr val="tx1"/>
                </a:solidFill>
                <a:latin typeface="Tahoma" pitchFamily="34" charset="0"/>
              </a:rPr>
              <a:t>Precios no  tienden al redondeo a ecepción en los locales donde se exibe mercadría  entre con rangos de precios entre $ 1 y  $ 3</a:t>
            </a:r>
            <a:endParaRPr lang="es-AR" b="1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61" name="Group 25"/>
          <p:cNvGrpSpPr>
            <a:grpSpLocks/>
          </p:cNvGrpSpPr>
          <p:nvPr/>
        </p:nvGrpSpPr>
        <p:grpSpPr bwMode="auto">
          <a:xfrm>
            <a:off x="6019800" y="2286000"/>
            <a:ext cx="2895600" cy="2895600"/>
            <a:chOff x="1337" y="288"/>
            <a:chExt cx="2720" cy="810"/>
          </a:xfrm>
        </p:grpSpPr>
        <p:sp>
          <p:nvSpPr>
            <p:cNvPr id="14343" name="Freeform 7"/>
            <p:cNvSpPr>
              <a:spLocks/>
            </p:cNvSpPr>
            <p:nvPr/>
          </p:nvSpPr>
          <p:spPr bwMode="auto">
            <a:xfrm>
              <a:off x="1337" y="288"/>
              <a:ext cx="2720" cy="740"/>
            </a:xfrm>
            <a:custGeom>
              <a:avLst/>
              <a:gdLst/>
              <a:ahLst/>
              <a:cxnLst>
                <a:cxn ang="0">
                  <a:pos x="1500" y="1476"/>
                </a:cxn>
                <a:cxn ang="0">
                  <a:pos x="1701" y="1457"/>
                </a:cxn>
                <a:cxn ang="0">
                  <a:pos x="1890" y="1422"/>
                </a:cxn>
                <a:cxn ang="0">
                  <a:pos x="2066" y="1373"/>
                </a:cxn>
                <a:cxn ang="0">
                  <a:pos x="2225" y="1311"/>
                </a:cxn>
                <a:cxn ang="0">
                  <a:pos x="2366" y="1239"/>
                </a:cxn>
                <a:cxn ang="0">
                  <a:pos x="2488" y="1153"/>
                </a:cxn>
                <a:cxn ang="0">
                  <a:pos x="2586" y="1061"/>
                </a:cxn>
                <a:cxn ang="0">
                  <a:pos x="2658" y="960"/>
                </a:cxn>
                <a:cxn ang="0">
                  <a:pos x="2704" y="853"/>
                </a:cxn>
                <a:cxn ang="0">
                  <a:pos x="2720" y="740"/>
                </a:cxn>
                <a:cxn ang="0">
                  <a:pos x="2704" y="627"/>
                </a:cxn>
                <a:cxn ang="0">
                  <a:pos x="2658" y="520"/>
                </a:cxn>
                <a:cxn ang="0">
                  <a:pos x="2586" y="419"/>
                </a:cxn>
                <a:cxn ang="0">
                  <a:pos x="2488" y="325"/>
                </a:cxn>
                <a:cxn ang="0">
                  <a:pos x="2366" y="242"/>
                </a:cxn>
                <a:cxn ang="0">
                  <a:pos x="2225" y="169"/>
                </a:cxn>
                <a:cxn ang="0">
                  <a:pos x="2066" y="107"/>
                </a:cxn>
                <a:cxn ang="0">
                  <a:pos x="1890" y="58"/>
                </a:cxn>
                <a:cxn ang="0">
                  <a:pos x="1701" y="23"/>
                </a:cxn>
                <a:cxn ang="0">
                  <a:pos x="1500" y="4"/>
                </a:cxn>
                <a:cxn ang="0">
                  <a:pos x="1291" y="1"/>
                </a:cxn>
                <a:cxn ang="0">
                  <a:pos x="1087" y="15"/>
                </a:cxn>
                <a:cxn ang="0">
                  <a:pos x="893" y="45"/>
                </a:cxn>
                <a:cxn ang="0">
                  <a:pos x="712" y="89"/>
                </a:cxn>
                <a:cxn ang="0">
                  <a:pos x="546" y="147"/>
                </a:cxn>
                <a:cxn ang="0">
                  <a:pos x="399" y="217"/>
                </a:cxn>
                <a:cxn ang="0">
                  <a:pos x="270" y="297"/>
                </a:cxn>
                <a:cxn ang="0">
                  <a:pos x="164" y="387"/>
                </a:cxn>
                <a:cxn ang="0">
                  <a:pos x="83" y="486"/>
                </a:cxn>
                <a:cxn ang="0">
                  <a:pos x="28" y="590"/>
                </a:cxn>
                <a:cxn ang="0">
                  <a:pos x="1" y="702"/>
                </a:cxn>
                <a:cxn ang="0">
                  <a:pos x="7" y="816"/>
                </a:cxn>
                <a:cxn ang="0">
                  <a:pos x="42" y="925"/>
                </a:cxn>
                <a:cxn ang="0">
                  <a:pos x="108" y="1028"/>
                </a:cxn>
                <a:cxn ang="0">
                  <a:pos x="198" y="1125"/>
                </a:cxn>
                <a:cxn ang="0">
                  <a:pos x="311" y="1211"/>
                </a:cxn>
                <a:cxn ang="0">
                  <a:pos x="445" y="1288"/>
                </a:cxn>
                <a:cxn ang="0">
                  <a:pos x="601" y="1354"/>
                </a:cxn>
                <a:cxn ang="0">
                  <a:pos x="771" y="1407"/>
                </a:cxn>
                <a:cxn ang="0">
                  <a:pos x="957" y="1447"/>
                </a:cxn>
                <a:cxn ang="0">
                  <a:pos x="1155" y="1472"/>
                </a:cxn>
                <a:cxn ang="0">
                  <a:pos x="1362" y="1480"/>
                </a:cxn>
              </a:cxnLst>
              <a:rect l="0" t="0" r="r" b="b"/>
              <a:pathLst>
                <a:path w="2720" h="1480">
                  <a:moveTo>
                    <a:pt x="1362" y="1480"/>
                  </a:moveTo>
                  <a:lnTo>
                    <a:pt x="1432" y="1479"/>
                  </a:lnTo>
                  <a:lnTo>
                    <a:pt x="1500" y="1476"/>
                  </a:lnTo>
                  <a:lnTo>
                    <a:pt x="1569" y="1472"/>
                  </a:lnTo>
                  <a:lnTo>
                    <a:pt x="1636" y="1465"/>
                  </a:lnTo>
                  <a:lnTo>
                    <a:pt x="1701" y="1457"/>
                  </a:lnTo>
                  <a:lnTo>
                    <a:pt x="1765" y="1447"/>
                  </a:lnTo>
                  <a:lnTo>
                    <a:pt x="1829" y="1435"/>
                  </a:lnTo>
                  <a:lnTo>
                    <a:pt x="1890" y="1422"/>
                  </a:lnTo>
                  <a:lnTo>
                    <a:pt x="1951" y="1407"/>
                  </a:lnTo>
                  <a:lnTo>
                    <a:pt x="2009" y="1391"/>
                  </a:lnTo>
                  <a:lnTo>
                    <a:pt x="2066" y="1373"/>
                  </a:lnTo>
                  <a:lnTo>
                    <a:pt x="2120" y="1354"/>
                  </a:lnTo>
                  <a:lnTo>
                    <a:pt x="2173" y="1333"/>
                  </a:lnTo>
                  <a:lnTo>
                    <a:pt x="2225" y="1311"/>
                  </a:lnTo>
                  <a:lnTo>
                    <a:pt x="2274" y="1288"/>
                  </a:lnTo>
                  <a:lnTo>
                    <a:pt x="2322" y="1263"/>
                  </a:lnTo>
                  <a:lnTo>
                    <a:pt x="2366" y="1239"/>
                  </a:lnTo>
                  <a:lnTo>
                    <a:pt x="2410" y="1211"/>
                  </a:lnTo>
                  <a:lnTo>
                    <a:pt x="2449" y="1184"/>
                  </a:lnTo>
                  <a:lnTo>
                    <a:pt x="2488" y="1153"/>
                  </a:lnTo>
                  <a:lnTo>
                    <a:pt x="2524" y="1125"/>
                  </a:lnTo>
                  <a:lnTo>
                    <a:pt x="2555" y="1093"/>
                  </a:lnTo>
                  <a:lnTo>
                    <a:pt x="2586" y="1061"/>
                  </a:lnTo>
                  <a:lnTo>
                    <a:pt x="2614" y="1028"/>
                  </a:lnTo>
                  <a:lnTo>
                    <a:pt x="2637" y="994"/>
                  </a:lnTo>
                  <a:lnTo>
                    <a:pt x="2658" y="960"/>
                  </a:lnTo>
                  <a:lnTo>
                    <a:pt x="2678" y="925"/>
                  </a:lnTo>
                  <a:lnTo>
                    <a:pt x="2692" y="890"/>
                  </a:lnTo>
                  <a:lnTo>
                    <a:pt x="2704" y="853"/>
                  </a:lnTo>
                  <a:lnTo>
                    <a:pt x="2713" y="816"/>
                  </a:lnTo>
                  <a:lnTo>
                    <a:pt x="2718" y="779"/>
                  </a:lnTo>
                  <a:lnTo>
                    <a:pt x="2720" y="740"/>
                  </a:lnTo>
                  <a:lnTo>
                    <a:pt x="2718" y="702"/>
                  </a:lnTo>
                  <a:lnTo>
                    <a:pt x="2713" y="665"/>
                  </a:lnTo>
                  <a:lnTo>
                    <a:pt x="2704" y="627"/>
                  </a:lnTo>
                  <a:lnTo>
                    <a:pt x="2692" y="590"/>
                  </a:lnTo>
                  <a:lnTo>
                    <a:pt x="2678" y="555"/>
                  </a:lnTo>
                  <a:lnTo>
                    <a:pt x="2658" y="520"/>
                  </a:lnTo>
                  <a:lnTo>
                    <a:pt x="2637" y="486"/>
                  </a:lnTo>
                  <a:lnTo>
                    <a:pt x="2614" y="452"/>
                  </a:lnTo>
                  <a:lnTo>
                    <a:pt x="2586" y="419"/>
                  </a:lnTo>
                  <a:lnTo>
                    <a:pt x="2555" y="387"/>
                  </a:lnTo>
                  <a:lnTo>
                    <a:pt x="2524" y="356"/>
                  </a:lnTo>
                  <a:lnTo>
                    <a:pt x="2488" y="325"/>
                  </a:lnTo>
                  <a:lnTo>
                    <a:pt x="2449" y="297"/>
                  </a:lnTo>
                  <a:lnTo>
                    <a:pt x="2410" y="269"/>
                  </a:lnTo>
                  <a:lnTo>
                    <a:pt x="2366" y="242"/>
                  </a:lnTo>
                  <a:lnTo>
                    <a:pt x="2322" y="217"/>
                  </a:lnTo>
                  <a:lnTo>
                    <a:pt x="2274" y="192"/>
                  </a:lnTo>
                  <a:lnTo>
                    <a:pt x="2225" y="169"/>
                  </a:lnTo>
                  <a:lnTo>
                    <a:pt x="2173" y="147"/>
                  </a:lnTo>
                  <a:lnTo>
                    <a:pt x="2120" y="126"/>
                  </a:lnTo>
                  <a:lnTo>
                    <a:pt x="2066" y="107"/>
                  </a:lnTo>
                  <a:lnTo>
                    <a:pt x="2009" y="89"/>
                  </a:lnTo>
                  <a:lnTo>
                    <a:pt x="1951" y="73"/>
                  </a:lnTo>
                  <a:lnTo>
                    <a:pt x="1890" y="58"/>
                  </a:lnTo>
                  <a:lnTo>
                    <a:pt x="1829" y="45"/>
                  </a:lnTo>
                  <a:lnTo>
                    <a:pt x="1765" y="33"/>
                  </a:lnTo>
                  <a:lnTo>
                    <a:pt x="1701" y="23"/>
                  </a:lnTo>
                  <a:lnTo>
                    <a:pt x="1636" y="15"/>
                  </a:lnTo>
                  <a:lnTo>
                    <a:pt x="1569" y="8"/>
                  </a:lnTo>
                  <a:lnTo>
                    <a:pt x="1500" y="4"/>
                  </a:lnTo>
                  <a:lnTo>
                    <a:pt x="1432" y="1"/>
                  </a:lnTo>
                  <a:lnTo>
                    <a:pt x="1362" y="0"/>
                  </a:lnTo>
                  <a:lnTo>
                    <a:pt x="1291" y="1"/>
                  </a:lnTo>
                  <a:lnTo>
                    <a:pt x="1222" y="4"/>
                  </a:lnTo>
                  <a:lnTo>
                    <a:pt x="1155" y="8"/>
                  </a:lnTo>
                  <a:lnTo>
                    <a:pt x="1087" y="15"/>
                  </a:lnTo>
                  <a:lnTo>
                    <a:pt x="1022" y="23"/>
                  </a:lnTo>
                  <a:lnTo>
                    <a:pt x="957" y="33"/>
                  </a:lnTo>
                  <a:lnTo>
                    <a:pt x="893" y="45"/>
                  </a:lnTo>
                  <a:lnTo>
                    <a:pt x="831" y="58"/>
                  </a:lnTo>
                  <a:lnTo>
                    <a:pt x="771" y="73"/>
                  </a:lnTo>
                  <a:lnTo>
                    <a:pt x="712" y="89"/>
                  </a:lnTo>
                  <a:lnTo>
                    <a:pt x="656" y="107"/>
                  </a:lnTo>
                  <a:lnTo>
                    <a:pt x="601" y="126"/>
                  </a:lnTo>
                  <a:lnTo>
                    <a:pt x="546" y="147"/>
                  </a:lnTo>
                  <a:lnTo>
                    <a:pt x="495" y="169"/>
                  </a:lnTo>
                  <a:lnTo>
                    <a:pt x="445" y="192"/>
                  </a:lnTo>
                  <a:lnTo>
                    <a:pt x="399" y="217"/>
                  </a:lnTo>
                  <a:lnTo>
                    <a:pt x="353" y="242"/>
                  </a:lnTo>
                  <a:lnTo>
                    <a:pt x="311" y="269"/>
                  </a:lnTo>
                  <a:lnTo>
                    <a:pt x="270" y="297"/>
                  </a:lnTo>
                  <a:lnTo>
                    <a:pt x="233" y="325"/>
                  </a:lnTo>
                  <a:lnTo>
                    <a:pt x="198" y="356"/>
                  </a:lnTo>
                  <a:lnTo>
                    <a:pt x="164" y="387"/>
                  </a:lnTo>
                  <a:lnTo>
                    <a:pt x="134" y="419"/>
                  </a:lnTo>
                  <a:lnTo>
                    <a:pt x="108" y="452"/>
                  </a:lnTo>
                  <a:lnTo>
                    <a:pt x="83" y="486"/>
                  </a:lnTo>
                  <a:lnTo>
                    <a:pt x="62" y="520"/>
                  </a:lnTo>
                  <a:lnTo>
                    <a:pt x="42" y="555"/>
                  </a:lnTo>
                  <a:lnTo>
                    <a:pt x="28" y="590"/>
                  </a:lnTo>
                  <a:lnTo>
                    <a:pt x="16" y="627"/>
                  </a:lnTo>
                  <a:lnTo>
                    <a:pt x="7" y="665"/>
                  </a:lnTo>
                  <a:lnTo>
                    <a:pt x="1" y="702"/>
                  </a:lnTo>
                  <a:lnTo>
                    <a:pt x="0" y="740"/>
                  </a:lnTo>
                  <a:lnTo>
                    <a:pt x="1" y="779"/>
                  </a:lnTo>
                  <a:lnTo>
                    <a:pt x="7" y="816"/>
                  </a:lnTo>
                  <a:lnTo>
                    <a:pt x="16" y="853"/>
                  </a:lnTo>
                  <a:lnTo>
                    <a:pt x="28" y="890"/>
                  </a:lnTo>
                  <a:lnTo>
                    <a:pt x="42" y="925"/>
                  </a:lnTo>
                  <a:lnTo>
                    <a:pt x="62" y="960"/>
                  </a:lnTo>
                  <a:lnTo>
                    <a:pt x="83" y="994"/>
                  </a:lnTo>
                  <a:lnTo>
                    <a:pt x="108" y="1028"/>
                  </a:lnTo>
                  <a:lnTo>
                    <a:pt x="134" y="1061"/>
                  </a:lnTo>
                  <a:lnTo>
                    <a:pt x="164" y="1093"/>
                  </a:lnTo>
                  <a:lnTo>
                    <a:pt x="198" y="1125"/>
                  </a:lnTo>
                  <a:lnTo>
                    <a:pt x="233" y="1153"/>
                  </a:lnTo>
                  <a:lnTo>
                    <a:pt x="270" y="1184"/>
                  </a:lnTo>
                  <a:lnTo>
                    <a:pt x="311" y="1211"/>
                  </a:lnTo>
                  <a:lnTo>
                    <a:pt x="353" y="1239"/>
                  </a:lnTo>
                  <a:lnTo>
                    <a:pt x="399" y="1263"/>
                  </a:lnTo>
                  <a:lnTo>
                    <a:pt x="445" y="1288"/>
                  </a:lnTo>
                  <a:lnTo>
                    <a:pt x="495" y="1311"/>
                  </a:lnTo>
                  <a:lnTo>
                    <a:pt x="546" y="1333"/>
                  </a:lnTo>
                  <a:lnTo>
                    <a:pt x="601" y="1354"/>
                  </a:lnTo>
                  <a:lnTo>
                    <a:pt x="656" y="1373"/>
                  </a:lnTo>
                  <a:lnTo>
                    <a:pt x="712" y="1391"/>
                  </a:lnTo>
                  <a:lnTo>
                    <a:pt x="771" y="1407"/>
                  </a:lnTo>
                  <a:lnTo>
                    <a:pt x="831" y="1422"/>
                  </a:lnTo>
                  <a:lnTo>
                    <a:pt x="893" y="1435"/>
                  </a:lnTo>
                  <a:lnTo>
                    <a:pt x="957" y="1447"/>
                  </a:lnTo>
                  <a:lnTo>
                    <a:pt x="1022" y="1457"/>
                  </a:lnTo>
                  <a:lnTo>
                    <a:pt x="1087" y="1465"/>
                  </a:lnTo>
                  <a:lnTo>
                    <a:pt x="1155" y="1472"/>
                  </a:lnTo>
                  <a:lnTo>
                    <a:pt x="1222" y="1476"/>
                  </a:lnTo>
                  <a:lnTo>
                    <a:pt x="1291" y="1479"/>
                  </a:lnTo>
                  <a:lnTo>
                    <a:pt x="1362" y="148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auto">
            <a:xfrm>
              <a:off x="1337" y="658"/>
              <a:ext cx="2720" cy="440"/>
            </a:xfrm>
            <a:custGeom>
              <a:avLst/>
              <a:gdLst/>
              <a:ahLst/>
              <a:cxnLst>
                <a:cxn ang="0">
                  <a:pos x="2713" y="216"/>
                </a:cxn>
                <a:cxn ang="0">
                  <a:pos x="2678" y="325"/>
                </a:cxn>
                <a:cxn ang="0">
                  <a:pos x="2614" y="428"/>
                </a:cxn>
                <a:cxn ang="0">
                  <a:pos x="2524" y="525"/>
                </a:cxn>
                <a:cxn ang="0">
                  <a:pos x="2410" y="611"/>
                </a:cxn>
                <a:cxn ang="0">
                  <a:pos x="2274" y="688"/>
                </a:cxn>
                <a:cxn ang="0">
                  <a:pos x="2120" y="754"/>
                </a:cxn>
                <a:cxn ang="0">
                  <a:pos x="1951" y="807"/>
                </a:cxn>
                <a:cxn ang="0">
                  <a:pos x="1765" y="847"/>
                </a:cxn>
                <a:cxn ang="0">
                  <a:pos x="1569" y="872"/>
                </a:cxn>
                <a:cxn ang="0">
                  <a:pos x="1362" y="880"/>
                </a:cxn>
                <a:cxn ang="0">
                  <a:pos x="1155" y="872"/>
                </a:cxn>
                <a:cxn ang="0">
                  <a:pos x="957" y="847"/>
                </a:cxn>
                <a:cxn ang="0">
                  <a:pos x="771" y="807"/>
                </a:cxn>
                <a:cxn ang="0">
                  <a:pos x="601" y="754"/>
                </a:cxn>
                <a:cxn ang="0">
                  <a:pos x="445" y="688"/>
                </a:cxn>
                <a:cxn ang="0">
                  <a:pos x="311" y="611"/>
                </a:cxn>
                <a:cxn ang="0">
                  <a:pos x="198" y="525"/>
                </a:cxn>
                <a:cxn ang="0">
                  <a:pos x="108" y="428"/>
                </a:cxn>
                <a:cxn ang="0">
                  <a:pos x="42" y="325"/>
                </a:cxn>
                <a:cxn ang="0">
                  <a:pos x="7" y="216"/>
                </a:cxn>
                <a:cxn ang="0">
                  <a:pos x="0" y="0"/>
                </a:cxn>
                <a:cxn ang="0">
                  <a:pos x="16" y="113"/>
                </a:cxn>
                <a:cxn ang="0">
                  <a:pos x="62" y="220"/>
                </a:cxn>
                <a:cxn ang="0">
                  <a:pos x="134" y="321"/>
                </a:cxn>
                <a:cxn ang="0">
                  <a:pos x="233" y="413"/>
                </a:cxn>
                <a:cxn ang="0">
                  <a:pos x="353" y="499"/>
                </a:cxn>
                <a:cxn ang="0">
                  <a:pos x="495" y="571"/>
                </a:cxn>
                <a:cxn ang="0">
                  <a:pos x="656" y="633"/>
                </a:cxn>
                <a:cxn ang="0">
                  <a:pos x="831" y="682"/>
                </a:cxn>
                <a:cxn ang="0">
                  <a:pos x="1022" y="717"/>
                </a:cxn>
                <a:cxn ang="0">
                  <a:pos x="1222" y="736"/>
                </a:cxn>
                <a:cxn ang="0">
                  <a:pos x="1432" y="739"/>
                </a:cxn>
                <a:cxn ang="0">
                  <a:pos x="1636" y="725"/>
                </a:cxn>
                <a:cxn ang="0">
                  <a:pos x="1829" y="695"/>
                </a:cxn>
                <a:cxn ang="0">
                  <a:pos x="2009" y="651"/>
                </a:cxn>
                <a:cxn ang="0">
                  <a:pos x="2173" y="593"/>
                </a:cxn>
                <a:cxn ang="0">
                  <a:pos x="2322" y="523"/>
                </a:cxn>
                <a:cxn ang="0">
                  <a:pos x="2449" y="444"/>
                </a:cxn>
                <a:cxn ang="0">
                  <a:pos x="2555" y="353"/>
                </a:cxn>
                <a:cxn ang="0">
                  <a:pos x="2637" y="254"/>
                </a:cxn>
                <a:cxn ang="0">
                  <a:pos x="2692" y="150"/>
                </a:cxn>
                <a:cxn ang="0">
                  <a:pos x="2718" y="39"/>
                </a:cxn>
              </a:cxnLst>
              <a:rect l="0" t="0" r="r" b="b"/>
              <a:pathLst>
                <a:path w="2720" h="880">
                  <a:moveTo>
                    <a:pt x="2720" y="140"/>
                  </a:moveTo>
                  <a:lnTo>
                    <a:pt x="2718" y="179"/>
                  </a:lnTo>
                  <a:lnTo>
                    <a:pt x="2713" y="216"/>
                  </a:lnTo>
                  <a:lnTo>
                    <a:pt x="2704" y="253"/>
                  </a:lnTo>
                  <a:lnTo>
                    <a:pt x="2692" y="290"/>
                  </a:lnTo>
                  <a:lnTo>
                    <a:pt x="2678" y="325"/>
                  </a:lnTo>
                  <a:lnTo>
                    <a:pt x="2658" y="360"/>
                  </a:lnTo>
                  <a:lnTo>
                    <a:pt x="2637" y="394"/>
                  </a:lnTo>
                  <a:lnTo>
                    <a:pt x="2614" y="428"/>
                  </a:lnTo>
                  <a:lnTo>
                    <a:pt x="2586" y="461"/>
                  </a:lnTo>
                  <a:lnTo>
                    <a:pt x="2555" y="493"/>
                  </a:lnTo>
                  <a:lnTo>
                    <a:pt x="2524" y="525"/>
                  </a:lnTo>
                  <a:lnTo>
                    <a:pt x="2488" y="553"/>
                  </a:lnTo>
                  <a:lnTo>
                    <a:pt x="2449" y="584"/>
                  </a:lnTo>
                  <a:lnTo>
                    <a:pt x="2410" y="611"/>
                  </a:lnTo>
                  <a:lnTo>
                    <a:pt x="2366" y="639"/>
                  </a:lnTo>
                  <a:lnTo>
                    <a:pt x="2322" y="663"/>
                  </a:lnTo>
                  <a:lnTo>
                    <a:pt x="2274" y="688"/>
                  </a:lnTo>
                  <a:lnTo>
                    <a:pt x="2225" y="711"/>
                  </a:lnTo>
                  <a:lnTo>
                    <a:pt x="2173" y="733"/>
                  </a:lnTo>
                  <a:lnTo>
                    <a:pt x="2120" y="754"/>
                  </a:lnTo>
                  <a:lnTo>
                    <a:pt x="2066" y="773"/>
                  </a:lnTo>
                  <a:lnTo>
                    <a:pt x="2009" y="791"/>
                  </a:lnTo>
                  <a:lnTo>
                    <a:pt x="1951" y="807"/>
                  </a:lnTo>
                  <a:lnTo>
                    <a:pt x="1890" y="823"/>
                  </a:lnTo>
                  <a:lnTo>
                    <a:pt x="1829" y="835"/>
                  </a:lnTo>
                  <a:lnTo>
                    <a:pt x="1765" y="847"/>
                  </a:lnTo>
                  <a:lnTo>
                    <a:pt x="1701" y="857"/>
                  </a:lnTo>
                  <a:lnTo>
                    <a:pt x="1636" y="865"/>
                  </a:lnTo>
                  <a:lnTo>
                    <a:pt x="1569" y="872"/>
                  </a:lnTo>
                  <a:lnTo>
                    <a:pt x="1500" y="876"/>
                  </a:lnTo>
                  <a:lnTo>
                    <a:pt x="1432" y="879"/>
                  </a:lnTo>
                  <a:lnTo>
                    <a:pt x="1362" y="880"/>
                  </a:lnTo>
                  <a:lnTo>
                    <a:pt x="1291" y="879"/>
                  </a:lnTo>
                  <a:lnTo>
                    <a:pt x="1222" y="876"/>
                  </a:lnTo>
                  <a:lnTo>
                    <a:pt x="1155" y="872"/>
                  </a:lnTo>
                  <a:lnTo>
                    <a:pt x="1087" y="865"/>
                  </a:lnTo>
                  <a:lnTo>
                    <a:pt x="1022" y="857"/>
                  </a:lnTo>
                  <a:lnTo>
                    <a:pt x="957" y="847"/>
                  </a:lnTo>
                  <a:lnTo>
                    <a:pt x="893" y="835"/>
                  </a:lnTo>
                  <a:lnTo>
                    <a:pt x="831" y="823"/>
                  </a:lnTo>
                  <a:lnTo>
                    <a:pt x="771" y="807"/>
                  </a:lnTo>
                  <a:lnTo>
                    <a:pt x="712" y="791"/>
                  </a:lnTo>
                  <a:lnTo>
                    <a:pt x="656" y="773"/>
                  </a:lnTo>
                  <a:lnTo>
                    <a:pt x="601" y="754"/>
                  </a:lnTo>
                  <a:lnTo>
                    <a:pt x="546" y="733"/>
                  </a:lnTo>
                  <a:lnTo>
                    <a:pt x="495" y="711"/>
                  </a:lnTo>
                  <a:lnTo>
                    <a:pt x="445" y="688"/>
                  </a:lnTo>
                  <a:lnTo>
                    <a:pt x="399" y="663"/>
                  </a:lnTo>
                  <a:lnTo>
                    <a:pt x="353" y="639"/>
                  </a:lnTo>
                  <a:lnTo>
                    <a:pt x="311" y="611"/>
                  </a:lnTo>
                  <a:lnTo>
                    <a:pt x="270" y="584"/>
                  </a:lnTo>
                  <a:lnTo>
                    <a:pt x="233" y="553"/>
                  </a:lnTo>
                  <a:lnTo>
                    <a:pt x="198" y="525"/>
                  </a:lnTo>
                  <a:lnTo>
                    <a:pt x="164" y="493"/>
                  </a:lnTo>
                  <a:lnTo>
                    <a:pt x="134" y="461"/>
                  </a:lnTo>
                  <a:lnTo>
                    <a:pt x="108" y="428"/>
                  </a:lnTo>
                  <a:lnTo>
                    <a:pt x="83" y="394"/>
                  </a:lnTo>
                  <a:lnTo>
                    <a:pt x="62" y="360"/>
                  </a:lnTo>
                  <a:lnTo>
                    <a:pt x="42" y="325"/>
                  </a:lnTo>
                  <a:lnTo>
                    <a:pt x="28" y="290"/>
                  </a:lnTo>
                  <a:lnTo>
                    <a:pt x="16" y="253"/>
                  </a:lnTo>
                  <a:lnTo>
                    <a:pt x="7" y="216"/>
                  </a:lnTo>
                  <a:lnTo>
                    <a:pt x="1" y="179"/>
                  </a:lnTo>
                  <a:lnTo>
                    <a:pt x="0" y="140"/>
                  </a:lnTo>
                  <a:lnTo>
                    <a:pt x="0" y="0"/>
                  </a:lnTo>
                  <a:lnTo>
                    <a:pt x="1" y="39"/>
                  </a:lnTo>
                  <a:lnTo>
                    <a:pt x="7" y="76"/>
                  </a:lnTo>
                  <a:lnTo>
                    <a:pt x="16" y="113"/>
                  </a:lnTo>
                  <a:lnTo>
                    <a:pt x="28" y="150"/>
                  </a:lnTo>
                  <a:lnTo>
                    <a:pt x="42" y="185"/>
                  </a:lnTo>
                  <a:lnTo>
                    <a:pt x="62" y="220"/>
                  </a:lnTo>
                  <a:lnTo>
                    <a:pt x="83" y="254"/>
                  </a:lnTo>
                  <a:lnTo>
                    <a:pt x="108" y="288"/>
                  </a:lnTo>
                  <a:lnTo>
                    <a:pt x="134" y="321"/>
                  </a:lnTo>
                  <a:lnTo>
                    <a:pt x="164" y="353"/>
                  </a:lnTo>
                  <a:lnTo>
                    <a:pt x="198" y="385"/>
                  </a:lnTo>
                  <a:lnTo>
                    <a:pt x="233" y="413"/>
                  </a:lnTo>
                  <a:lnTo>
                    <a:pt x="270" y="444"/>
                  </a:lnTo>
                  <a:lnTo>
                    <a:pt x="311" y="471"/>
                  </a:lnTo>
                  <a:lnTo>
                    <a:pt x="353" y="499"/>
                  </a:lnTo>
                  <a:lnTo>
                    <a:pt x="399" y="523"/>
                  </a:lnTo>
                  <a:lnTo>
                    <a:pt x="445" y="548"/>
                  </a:lnTo>
                  <a:lnTo>
                    <a:pt x="495" y="571"/>
                  </a:lnTo>
                  <a:lnTo>
                    <a:pt x="546" y="593"/>
                  </a:lnTo>
                  <a:lnTo>
                    <a:pt x="601" y="614"/>
                  </a:lnTo>
                  <a:lnTo>
                    <a:pt x="656" y="633"/>
                  </a:lnTo>
                  <a:lnTo>
                    <a:pt x="712" y="651"/>
                  </a:lnTo>
                  <a:lnTo>
                    <a:pt x="771" y="667"/>
                  </a:lnTo>
                  <a:lnTo>
                    <a:pt x="831" y="682"/>
                  </a:lnTo>
                  <a:lnTo>
                    <a:pt x="893" y="695"/>
                  </a:lnTo>
                  <a:lnTo>
                    <a:pt x="957" y="707"/>
                  </a:lnTo>
                  <a:lnTo>
                    <a:pt x="1022" y="717"/>
                  </a:lnTo>
                  <a:lnTo>
                    <a:pt x="1087" y="725"/>
                  </a:lnTo>
                  <a:lnTo>
                    <a:pt x="1155" y="732"/>
                  </a:lnTo>
                  <a:lnTo>
                    <a:pt x="1222" y="736"/>
                  </a:lnTo>
                  <a:lnTo>
                    <a:pt x="1291" y="739"/>
                  </a:lnTo>
                  <a:lnTo>
                    <a:pt x="1362" y="740"/>
                  </a:lnTo>
                  <a:lnTo>
                    <a:pt x="1432" y="739"/>
                  </a:lnTo>
                  <a:lnTo>
                    <a:pt x="1500" y="736"/>
                  </a:lnTo>
                  <a:lnTo>
                    <a:pt x="1569" y="732"/>
                  </a:lnTo>
                  <a:lnTo>
                    <a:pt x="1636" y="725"/>
                  </a:lnTo>
                  <a:lnTo>
                    <a:pt x="1701" y="717"/>
                  </a:lnTo>
                  <a:lnTo>
                    <a:pt x="1765" y="707"/>
                  </a:lnTo>
                  <a:lnTo>
                    <a:pt x="1829" y="695"/>
                  </a:lnTo>
                  <a:lnTo>
                    <a:pt x="1890" y="682"/>
                  </a:lnTo>
                  <a:lnTo>
                    <a:pt x="1951" y="667"/>
                  </a:lnTo>
                  <a:lnTo>
                    <a:pt x="2009" y="651"/>
                  </a:lnTo>
                  <a:lnTo>
                    <a:pt x="2066" y="633"/>
                  </a:lnTo>
                  <a:lnTo>
                    <a:pt x="2120" y="614"/>
                  </a:lnTo>
                  <a:lnTo>
                    <a:pt x="2173" y="593"/>
                  </a:lnTo>
                  <a:lnTo>
                    <a:pt x="2225" y="571"/>
                  </a:lnTo>
                  <a:lnTo>
                    <a:pt x="2274" y="548"/>
                  </a:lnTo>
                  <a:lnTo>
                    <a:pt x="2322" y="523"/>
                  </a:lnTo>
                  <a:lnTo>
                    <a:pt x="2366" y="499"/>
                  </a:lnTo>
                  <a:lnTo>
                    <a:pt x="2410" y="471"/>
                  </a:lnTo>
                  <a:lnTo>
                    <a:pt x="2449" y="444"/>
                  </a:lnTo>
                  <a:lnTo>
                    <a:pt x="2488" y="413"/>
                  </a:lnTo>
                  <a:lnTo>
                    <a:pt x="2524" y="385"/>
                  </a:lnTo>
                  <a:lnTo>
                    <a:pt x="2555" y="353"/>
                  </a:lnTo>
                  <a:lnTo>
                    <a:pt x="2586" y="321"/>
                  </a:lnTo>
                  <a:lnTo>
                    <a:pt x="2614" y="288"/>
                  </a:lnTo>
                  <a:lnTo>
                    <a:pt x="2637" y="254"/>
                  </a:lnTo>
                  <a:lnTo>
                    <a:pt x="2658" y="220"/>
                  </a:lnTo>
                  <a:lnTo>
                    <a:pt x="2678" y="185"/>
                  </a:lnTo>
                  <a:lnTo>
                    <a:pt x="2692" y="150"/>
                  </a:lnTo>
                  <a:lnTo>
                    <a:pt x="2704" y="113"/>
                  </a:lnTo>
                  <a:lnTo>
                    <a:pt x="2713" y="76"/>
                  </a:lnTo>
                  <a:lnTo>
                    <a:pt x="2718" y="39"/>
                  </a:lnTo>
                  <a:lnTo>
                    <a:pt x="2720" y="0"/>
                  </a:lnTo>
                  <a:lnTo>
                    <a:pt x="2720" y="14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auto">
            <a:xfrm>
              <a:off x="1381" y="773"/>
              <a:ext cx="2634" cy="305"/>
            </a:xfrm>
            <a:custGeom>
              <a:avLst/>
              <a:gdLst/>
              <a:ahLst/>
              <a:cxnLst>
                <a:cxn ang="0">
                  <a:pos x="2400" y="232"/>
                </a:cxn>
                <a:cxn ang="0">
                  <a:pos x="2289" y="300"/>
                </a:cxn>
                <a:cxn ang="0">
                  <a:pos x="2165" y="360"/>
                </a:cxn>
                <a:cxn ang="0">
                  <a:pos x="2029" y="411"/>
                </a:cxn>
                <a:cxn ang="0">
                  <a:pos x="1882" y="452"/>
                </a:cxn>
                <a:cxn ang="0">
                  <a:pos x="1728" y="484"/>
                </a:cxn>
                <a:cxn ang="0">
                  <a:pos x="1567" y="506"/>
                </a:cxn>
                <a:cxn ang="0">
                  <a:pos x="1402" y="517"/>
                </a:cxn>
                <a:cxn ang="0">
                  <a:pos x="1233" y="517"/>
                </a:cxn>
                <a:cxn ang="0">
                  <a:pos x="1068" y="506"/>
                </a:cxn>
                <a:cxn ang="0">
                  <a:pos x="905" y="484"/>
                </a:cxn>
                <a:cxn ang="0">
                  <a:pos x="752" y="452"/>
                </a:cxn>
                <a:cxn ang="0">
                  <a:pos x="605" y="411"/>
                </a:cxn>
                <a:cxn ang="0">
                  <a:pos x="469" y="360"/>
                </a:cxn>
                <a:cxn ang="0">
                  <a:pos x="343" y="300"/>
                </a:cxn>
                <a:cxn ang="0">
                  <a:pos x="232" y="232"/>
                </a:cxn>
                <a:cxn ang="0">
                  <a:pos x="152" y="172"/>
                </a:cxn>
                <a:cxn ang="0">
                  <a:pos x="101" y="125"/>
                </a:cxn>
                <a:cxn ang="0">
                  <a:pos x="55" y="76"/>
                </a:cxn>
                <a:cxn ang="0">
                  <a:pos x="16" y="26"/>
                </a:cxn>
                <a:cxn ang="0">
                  <a:pos x="14" y="40"/>
                </a:cxn>
                <a:cxn ang="0">
                  <a:pos x="53" y="120"/>
                </a:cxn>
                <a:cxn ang="0">
                  <a:pos x="108" y="195"/>
                </a:cxn>
                <a:cxn ang="0">
                  <a:pos x="180" y="268"/>
                </a:cxn>
                <a:cxn ang="0">
                  <a:pos x="271" y="338"/>
                </a:cxn>
                <a:cxn ang="0">
                  <a:pos x="378" y="403"/>
                </a:cxn>
                <a:cxn ang="0">
                  <a:pos x="499" y="460"/>
                </a:cxn>
                <a:cxn ang="0">
                  <a:pos x="631" y="508"/>
                </a:cxn>
                <a:cxn ang="0">
                  <a:pos x="771" y="548"/>
                </a:cxn>
                <a:cxn ang="0">
                  <a:pos x="920" y="578"/>
                </a:cxn>
                <a:cxn ang="0">
                  <a:pos x="1075" y="599"/>
                </a:cxn>
                <a:cxn ang="0">
                  <a:pos x="1236" y="610"/>
                </a:cxn>
                <a:cxn ang="0">
                  <a:pos x="1379" y="610"/>
                </a:cxn>
                <a:cxn ang="0">
                  <a:pos x="1502" y="605"/>
                </a:cxn>
                <a:cxn ang="0">
                  <a:pos x="1620" y="592"/>
                </a:cxn>
                <a:cxn ang="0">
                  <a:pos x="1735" y="576"/>
                </a:cxn>
                <a:cxn ang="0">
                  <a:pos x="1846" y="552"/>
                </a:cxn>
                <a:cxn ang="0">
                  <a:pos x="1951" y="525"/>
                </a:cxn>
                <a:cxn ang="0">
                  <a:pos x="2052" y="492"/>
                </a:cxn>
                <a:cxn ang="0">
                  <a:pos x="2145" y="455"/>
                </a:cxn>
                <a:cxn ang="0">
                  <a:pos x="2232" y="414"/>
                </a:cxn>
                <a:cxn ang="0">
                  <a:pos x="2313" y="368"/>
                </a:cxn>
                <a:cxn ang="0">
                  <a:pos x="2386" y="320"/>
                </a:cxn>
                <a:cxn ang="0">
                  <a:pos x="2451" y="268"/>
                </a:cxn>
                <a:cxn ang="0">
                  <a:pos x="2508" y="213"/>
                </a:cxn>
                <a:cxn ang="0">
                  <a:pos x="2556" y="156"/>
                </a:cxn>
                <a:cxn ang="0">
                  <a:pos x="2595" y="95"/>
                </a:cxn>
                <a:cxn ang="0">
                  <a:pos x="2623" y="32"/>
                </a:cxn>
                <a:cxn ang="0">
                  <a:pos x="2618" y="26"/>
                </a:cxn>
                <a:cxn ang="0">
                  <a:pos x="2579" y="76"/>
                </a:cxn>
                <a:cxn ang="0">
                  <a:pos x="2533" y="125"/>
                </a:cxn>
                <a:cxn ang="0">
                  <a:pos x="2480" y="172"/>
                </a:cxn>
              </a:cxnLst>
              <a:rect l="0" t="0" r="r" b="b"/>
              <a:pathLst>
                <a:path w="2634" h="611">
                  <a:moveTo>
                    <a:pt x="2451" y="195"/>
                  </a:moveTo>
                  <a:lnTo>
                    <a:pt x="2400" y="232"/>
                  </a:lnTo>
                  <a:lnTo>
                    <a:pt x="2347" y="267"/>
                  </a:lnTo>
                  <a:lnTo>
                    <a:pt x="2289" y="300"/>
                  </a:lnTo>
                  <a:lnTo>
                    <a:pt x="2228" y="331"/>
                  </a:lnTo>
                  <a:lnTo>
                    <a:pt x="2165" y="360"/>
                  </a:lnTo>
                  <a:lnTo>
                    <a:pt x="2098" y="386"/>
                  </a:lnTo>
                  <a:lnTo>
                    <a:pt x="2029" y="411"/>
                  </a:lnTo>
                  <a:lnTo>
                    <a:pt x="1956" y="433"/>
                  </a:lnTo>
                  <a:lnTo>
                    <a:pt x="1882" y="452"/>
                  </a:lnTo>
                  <a:lnTo>
                    <a:pt x="1806" y="469"/>
                  </a:lnTo>
                  <a:lnTo>
                    <a:pt x="1728" y="484"/>
                  </a:lnTo>
                  <a:lnTo>
                    <a:pt x="1648" y="496"/>
                  </a:lnTo>
                  <a:lnTo>
                    <a:pt x="1567" y="506"/>
                  </a:lnTo>
                  <a:lnTo>
                    <a:pt x="1486" y="513"/>
                  </a:lnTo>
                  <a:lnTo>
                    <a:pt x="1402" y="517"/>
                  </a:lnTo>
                  <a:lnTo>
                    <a:pt x="1318" y="518"/>
                  </a:lnTo>
                  <a:lnTo>
                    <a:pt x="1233" y="517"/>
                  </a:lnTo>
                  <a:lnTo>
                    <a:pt x="1150" y="513"/>
                  </a:lnTo>
                  <a:lnTo>
                    <a:pt x="1068" y="506"/>
                  </a:lnTo>
                  <a:lnTo>
                    <a:pt x="987" y="496"/>
                  </a:lnTo>
                  <a:lnTo>
                    <a:pt x="905" y="484"/>
                  </a:lnTo>
                  <a:lnTo>
                    <a:pt x="828" y="469"/>
                  </a:lnTo>
                  <a:lnTo>
                    <a:pt x="752" y="452"/>
                  </a:lnTo>
                  <a:lnTo>
                    <a:pt x="677" y="433"/>
                  </a:lnTo>
                  <a:lnTo>
                    <a:pt x="605" y="411"/>
                  </a:lnTo>
                  <a:lnTo>
                    <a:pt x="536" y="386"/>
                  </a:lnTo>
                  <a:lnTo>
                    <a:pt x="469" y="360"/>
                  </a:lnTo>
                  <a:lnTo>
                    <a:pt x="405" y="331"/>
                  </a:lnTo>
                  <a:lnTo>
                    <a:pt x="343" y="300"/>
                  </a:lnTo>
                  <a:lnTo>
                    <a:pt x="285" y="267"/>
                  </a:lnTo>
                  <a:lnTo>
                    <a:pt x="232" y="232"/>
                  </a:lnTo>
                  <a:lnTo>
                    <a:pt x="180" y="195"/>
                  </a:lnTo>
                  <a:lnTo>
                    <a:pt x="152" y="172"/>
                  </a:lnTo>
                  <a:lnTo>
                    <a:pt x="125" y="149"/>
                  </a:lnTo>
                  <a:lnTo>
                    <a:pt x="101" y="125"/>
                  </a:lnTo>
                  <a:lnTo>
                    <a:pt x="78" y="101"/>
                  </a:lnTo>
                  <a:lnTo>
                    <a:pt x="55" y="76"/>
                  </a:lnTo>
                  <a:lnTo>
                    <a:pt x="35" y="51"/>
                  </a:lnTo>
                  <a:lnTo>
                    <a:pt x="16" y="26"/>
                  </a:lnTo>
                  <a:lnTo>
                    <a:pt x="0" y="0"/>
                  </a:lnTo>
                  <a:lnTo>
                    <a:pt x="14" y="40"/>
                  </a:lnTo>
                  <a:lnTo>
                    <a:pt x="30" y="80"/>
                  </a:lnTo>
                  <a:lnTo>
                    <a:pt x="53" y="120"/>
                  </a:lnTo>
                  <a:lnTo>
                    <a:pt x="78" y="158"/>
                  </a:lnTo>
                  <a:lnTo>
                    <a:pt x="108" y="195"/>
                  </a:lnTo>
                  <a:lnTo>
                    <a:pt x="141" y="232"/>
                  </a:lnTo>
                  <a:lnTo>
                    <a:pt x="180" y="268"/>
                  </a:lnTo>
                  <a:lnTo>
                    <a:pt x="223" y="302"/>
                  </a:lnTo>
                  <a:lnTo>
                    <a:pt x="271" y="338"/>
                  </a:lnTo>
                  <a:lnTo>
                    <a:pt x="324" y="371"/>
                  </a:lnTo>
                  <a:lnTo>
                    <a:pt x="378" y="403"/>
                  </a:lnTo>
                  <a:lnTo>
                    <a:pt x="437" y="433"/>
                  </a:lnTo>
                  <a:lnTo>
                    <a:pt x="499" y="460"/>
                  </a:lnTo>
                  <a:lnTo>
                    <a:pt x="564" y="485"/>
                  </a:lnTo>
                  <a:lnTo>
                    <a:pt x="631" y="508"/>
                  </a:lnTo>
                  <a:lnTo>
                    <a:pt x="700" y="529"/>
                  </a:lnTo>
                  <a:lnTo>
                    <a:pt x="771" y="548"/>
                  </a:lnTo>
                  <a:lnTo>
                    <a:pt x="845" y="565"/>
                  </a:lnTo>
                  <a:lnTo>
                    <a:pt x="920" y="578"/>
                  </a:lnTo>
                  <a:lnTo>
                    <a:pt x="997" y="591"/>
                  </a:lnTo>
                  <a:lnTo>
                    <a:pt x="1075" y="599"/>
                  </a:lnTo>
                  <a:lnTo>
                    <a:pt x="1155" y="606"/>
                  </a:lnTo>
                  <a:lnTo>
                    <a:pt x="1236" y="610"/>
                  </a:lnTo>
                  <a:lnTo>
                    <a:pt x="1318" y="611"/>
                  </a:lnTo>
                  <a:lnTo>
                    <a:pt x="1379" y="610"/>
                  </a:lnTo>
                  <a:lnTo>
                    <a:pt x="1441" y="609"/>
                  </a:lnTo>
                  <a:lnTo>
                    <a:pt x="1502" y="605"/>
                  </a:lnTo>
                  <a:lnTo>
                    <a:pt x="1562" y="599"/>
                  </a:lnTo>
                  <a:lnTo>
                    <a:pt x="1620" y="592"/>
                  </a:lnTo>
                  <a:lnTo>
                    <a:pt x="1678" y="584"/>
                  </a:lnTo>
                  <a:lnTo>
                    <a:pt x="1735" y="576"/>
                  </a:lnTo>
                  <a:lnTo>
                    <a:pt x="1792" y="565"/>
                  </a:lnTo>
                  <a:lnTo>
                    <a:pt x="1846" y="552"/>
                  </a:lnTo>
                  <a:lnTo>
                    <a:pt x="1899" y="539"/>
                  </a:lnTo>
                  <a:lnTo>
                    <a:pt x="1951" y="525"/>
                  </a:lnTo>
                  <a:lnTo>
                    <a:pt x="2002" y="508"/>
                  </a:lnTo>
                  <a:lnTo>
                    <a:pt x="2052" y="492"/>
                  </a:lnTo>
                  <a:lnTo>
                    <a:pt x="2099" y="474"/>
                  </a:lnTo>
                  <a:lnTo>
                    <a:pt x="2145" y="455"/>
                  </a:lnTo>
                  <a:lnTo>
                    <a:pt x="2190" y="436"/>
                  </a:lnTo>
                  <a:lnTo>
                    <a:pt x="2232" y="414"/>
                  </a:lnTo>
                  <a:lnTo>
                    <a:pt x="2274" y="392"/>
                  </a:lnTo>
                  <a:lnTo>
                    <a:pt x="2313" y="368"/>
                  </a:lnTo>
                  <a:lnTo>
                    <a:pt x="2351" y="345"/>
                  </a:lnTo>
                  <a:lnTo>
                    <a:pt x="2386" y="320"/>
                  </a:lnTo>
                  <a:lnTo>
                    <a:pt x="2419" y="294"/>
                  </a:lnTo>
                  <a:lnTo>
                    <a:pt x="2451" y="268"/>
                  </a:lnTo>
                  <a:lnTo>
                    <a:pt x="2481" y="241"/>
                  </a:lnTo>
                  <a:lnTo>
                    <a:pt x="2508" y="213"/>
                  </a:lnTo>
                  <a:lnTo>
                    <a:pt x="2534" y="184"/>
                  </a:lnTo>
                  <a:lnTo>
                    <a:pt x="2556" y="156"/>
                  </a:lnTo>
                  <a:lnTo>
                    <a:pt x="2577" y="125"/>
                  </a:lnTo>
                  <a:lnTo>
                    <a:pt x="2595" y="95"/>
                  </a:lnTo>
                  <a:lnTo>
                    <a:pt x="2611" y="64"/>
                  </a:lnTo>
                  <a:lnTo>
                    <a:pt x="2623" y="32"/>
                  </a:lnTo>
                  <a:lnTo>
                    <a:pt x="2634" y="0"/>
                  </a:lnTo>
                  <a:lnTo>
                    <a:pt x="2618" y="26"/>
                  </a:lnTo>
                  <a:lnTo>
                    <a:pt x="2598" y="51"/>
                  </a:lnTo>
                  <a:lnTo>
                    <a:pt x="2579" y="76"/>
                  </a:lnTo>
                  <a:lnTo>
                    <a:pt x="2556" y="101"/>
                  </a:lnTo>
                  <a:lnTo>
                    <a:pt x="2533" y="125"/>
                  </a:lnTo>
                  <a:lnTo>
                    <a:pt x="2508" y="149"/>
                  </a:lnTo>
                  <a:lnTo>
                    <a:pt x="2480" y="172"/>
                  </a:lnTo>
                  <a:lnTo>
                    <a:pt x="2451" y="195"/>
                  </a:lnTo>
                  <a:close/>
                </a:path>
              </a:pathLst>
            </a:custGeom>
            <a:solidFill>
              <a:srgbClr val="4F4F4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auto">
            <a:xfrm>
              <a:off x="1945" y="666"/>
              <a:ext cx="2009" cy="347"/>
            </a:xfrm>
            <a:custGeom>
              <a:avLst/>
              <a:gdLst/>
              <a:ahLst/>
              <a:cxnLst>
                <a:cxn ang="0">
                  <a:pos x="762" y="0"/>
                </a:cxn>
                <a:cxn ang="0">
                  <a:pos x="0" y="564"/>
                </a:cxn>
                <a:cxn ang="0">
                  <a:pos x="2" y="564"/>
                </a:cxn>
                <a:cxn ang="0">
                  <a:pos x="5" y="567"/>
                </a:cxn>
                <a:cxn ang="0">
                  <a:pos x="11" y="569"/>
                </a:cxn>
                <a:cxn ang="0">
                  <a:pos x="20" y="572"/>
                </a:cxn>
                <a:cxn ang="0">
                  <a:pos x="30" y="578"/>
                </a:cxn>
                <a:cxn ang="0">
                  <a:pos x="44" y="583"/>
                </a:cxn>
                <a:cxn ang="0">
                  <a:pos x="60" y="589"/>
                </a:cxn>
                <a:cxn ang="0">
                  <a:pos x="78" y="595"/>
                </a:cxn>
                <a:cxn ang="0">
                  <a:pos x="99" y="602"/>
                </a:cxn>
                <a:cxn ang="0">
                  <a:pos x="120" y="609"/>
                </a:cxn>
                <a:cxn ang="0">
                  <a:pos x="147" y="617"/>
                </a:cxn>
                <a:cxn ang="0">
                  <a:pos x="173" y="624"/>
                </a:cxn>
                <a:cxn ang="0">
                  <a:pos x="204" y="633"/>
                </a:cxn>
                <a:cxn ang="0">
                  <a:pos x="235" y="641"/>
                </a:cxn>
                <a:cxn ang="0">
                  <a:pos x="269" y="648"/>
                </a:cxn>
                <a:cxn ang="0">
                  <a:pos x="306" y="655"/>
                </a:cxn>
                <a:cxn ang="0">
                  <a:pos x="343" y="663"/>
                </a:cxn>
                <a:cxn ang="0">
                  <a:pos x="384" y="668"/>
                </a:cxn>
                <a:cxn ang="0">
                  <a:pos x="426" y="675"/>
                </a:cxn>
                <a:cxn ang="0">
                  <a:pos x="472" y="679"/>
                </a:cxn>
                <a:cxn ang="0">
                  <a:pos x="520" y="685"/>
                </a:cxn>
                <a:cxn ang="0">
                  <a:pos x="568" y="687"/>
                </a:cxn>
                <a:cxn ang="0">
                  <a:pos x="619" y="690"/>
                </a:cxn>
                <a:cxn ang="0">
                  <a:pos x="674" y="693"/>
                </a:cxn>
                <a:cxn ang="0">
                  <a:pos x="729" y="693"/>
                </a:cxn>
                <a:cxn ang="0">
                  <a:pos x="785" y="692"/>
                </a:cxn>
                <a:cxn ang="0">
                  <a:pos x="846" y="690"/>
                </a:cxn>
                <a:cxn ang="0">
                  <a:pos x="907" y="686"/>
                </a:cxn>
                <a:cxn ang="0">
                  <a:pos x="971" y="682"/>
                </a:cxn>
                <a:cxn ang="0">
                  <a:pos x="1037" y="675"/>
                </a:cxn>
                <a:cxn ang="0">
                  <a:pos x="1104" y="667"/>
                </a:cxn>
                <a:cxn ang="0">
                  <a:pos x="1173" y="656"/>
                </a:cxn>
                <a:cxn ang="0">
                  <a:pos x="1279" y="635"/>
                </a:cxn>
                <a:cxn ang="0">
                  <a:pos x="1378" y="609"/>
                </a:cxn>
                <a:cxn ang="0">
                  <a:pos x="1468" y="579"/>
                </a:cxn>
                <a:cxn ang="0">
                  <a:pos x="1550" y="546"/>
                </a:cxn>
                <a:cxn ang="0">
                  <a:pos x="1624" y="510"/>
                </a:cxn>
                <a:cxn ang="0">
                  <a:pos x="1689" y="473"/>
                </a:cxn>
                <a:cxn ang="0">
                  <a:pos x="1749" y="435"/>
                </a:cxn>
                <a:cxn ang="0">
                  <a:pos x="1801" y="395"/>
                </a:cxn>
                <a:cxn ang="0">
                  <a:pos x="1847" y="357"/>
                </a:cxn>
                <a:cxn ang="0">
                  <a:pos x="1887" y="319"/>
                </a:cxn>
                <a:cxn ang="0">
                  <a:pos x="1921" y="285"/>
                </a:cxn>
                <a:cxn ang="0">
                  <a:pos x="1947" y="254"/>
                </a:cxn>
                <a:cxn ang="0">
                  <a:pos x="1970" y="225"/>
                </a:cxn>
                <a:cxn ang="0">
                  <a:pos x="1988" y="201"/>
                </a:cxn>
                <a:cxn ang="0">
                  <a:pos x="2001" y="182"/>
                </a:cxn>
                <a:cxn ang="0">
                  <a:pos x="2009" y="170"/>
                </a:cxn>
                <a:cxn ang="0">
                  <a:pos x="762" y="0"/>
                </a:cxn>
              </a:cxnLst>
              <a:rect l="0" t="0" r="r" b="b"/>
              <a:pathLst>
                <a:path w="2009" h="693">
                  <a:moveTo>
                    <a:pt x="762" y="0"/>
                  </a:moveTo>
                  <a:lnTo>
                    <a:pt x="0" y="564"/>
                  </a:lnTo>
                  <a:lnTo>
                    <a:pt x="2" y="564"/>
                  </a:lnTo>
                  <a:lnTo>
                    <a:pt x="5" y="567"/>
                  </a:lnTo>
                  <a:lnTo>
                    <a:pt x="11" y="569"/>
                  </a:lnTo>
                  <a:lnTo>
                    <a:pt x="20" y="572"/>
                  </a:lnTo>
                  <a:lnTo>
                    <a:pt x="30" y="578"/>
                  </a:lnTo>
                  <a:lnTo>
                    <a:pt x="44" y="583"/>
                  </a:lnTo>
                  <a:lnTo>
                    <a:pt x="60" y="589"/>
                  </a:lnTo>
                  <a:lnTo>
                    <a:pt x="78" y="595"/>
                  </a:lnTo>
                  <a:lnTo>
                    <a:pt x="99" y="602"/>
                  </a:lnTo>
                  <a:lnTo>
                    <a:pt x="120" y="609"/>
                  </a:lnTo>
                  <a:lnTo>
                    <a:pt x="147" y="617"/>
                  </a:lnTo>
                  <a:lnTo>
                    <a:pt x="173" y="624"/>
                  </a:lnTo>
                  <a:lnTo>
                    <a:pt x="204" y="633"/>
                  </a:lnTo>
                  <a:lnTo>
                    <a:pt x="235" y="641"/>
                  </a:lnTo>
                  <a:lnTo>
                    <a:pt x="269" y="648"/>
                  </a:lnTo>
                  <a:lnTo>
                    <a:pt x="306" y="655"/>
                  </a:lnTo>
                  <a:lnTo>
                    <a:pt x="343" y="663"/>
                  </a:lnTo>
                  <a:lnTo>
                    <a:pt x="384" y="668"/>
                  </a:lnTo>
                  <a:lnTo>
                    <a:pt x="426" y="675"/>
                  </a:lnTo>
                  <a:lnTo>
                    <a:pt x="472" y="679"/>
                  </a:lnTo>
                  <a:lnTo>
                    <a:pt x="520" y="685"/>
                  </a:lnTo>
                  <a:lnTo>
                    <a:pt x="568" y="687"/>
                  </a:lnTo>
                  <a:lnTo>
                    <a:pt x="619" y="690"/>
                  </a:lnTo>
                  <a:lnTo>
                    <a:pt x="674" y="693"/>
                  </a:lnTo>
                  <a:lnTo>
                    <a:pt x="729" y="693"/>
                  </a:lnTo>
                  <a:lnTo>
                    <a:pt x="785" y="692"/>
                  </a:lnTo>
                  <a:lnTo>
                    <a:pt x="846" y="690"/>
                  </a:lnTo>
                  <a:lnTo>
                    <a:pt x="907" y="686"/>
                  </a:lnTo>
                  <a:lnTo>
                    <a:pt x="971" y="682"/>
                  </a:lnTo>
                  <a:lnTo>
                    <a:pt x="1037" y="675"/>
                  </a:lnTo>
                  <a:lnTo>
                    <a:pt x="1104" y="667"/>
                  </a:lnTo>
                  <a:lnTo>
                    <a:pt x="1173" y="656"/>
                  </a:lnTo>
                  <a:lnTo>
                    <a:pt x="1279" y="635"/>
                  </a:lnTo>
                  <a:lnTo>
                    <a:pt x="1378" y="609"/>
                  </a:lnTo>
                  <a:lnTo>
                    <a:pt x="1468" y="579"/>
                  </a:lnTo>
                  <a:lnTo>
                    <a:pt x="1550" y="546"/>
                  </a:lnTo>
                  <a:lnTo>
                    <a:pt x="1624" y="510"/>
                  </a:lnTo>
                  <a:lnTo>
                    <a:pt x="1689" y="473"/>
                  </a:lnTo>
                  <a:lnTo>
                    <a:pt x="1749" y="435"/>
                  </a:lnTo>
                  <a:lnTo>
                    <a:pt x="1801" y="395"/>
                  </a:lnTo>
                  <a:lnTo>
                    <a:pt x="1847" y="357"/>
                  </a:lnTo>
                  <a:lnTo>
                    <a:pt x="1887" y="319"/>
                  </a:lnTo>
                  <a:lnTo>
                    <a:pt x="1921" y="285"/>
                  </a:lnTo>
                  <a:lnTo>
                    <a:pt x="1947" y="254"/>
                  </a:lnTo>
                  <a:lnTo>
                    <a:pt x="1970" y="225"/>
                  </a:lnTo>
                  <a:lnTo>
                    <a:pt x="1988" y="201"/>
                  </a:lnTo>
                  <a:lnTo>
                    <a:pt x="2001" y="182"/>
                  </a:lnTo>
                  <a:lnTo>
                    <a:pt x="2009" y="170"/>
                  </a:lnTo>
                  <a:lnTo>
                    <a:pt x="762" y="0"/>
                  </a:lnTo>
                  <a:close/>
                </a:path>
              </a:pathLst>
            </a:custGeom>
            <a:solidFill>
              <a:srgbClr val="33F2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auto">
            <a:xfrm>
              <a:off x="2768" y="569"/>
              <a:ext cx="1234" cy="164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1206" y="328"/>
                </a:cxn>
                <a:cxn ang="0">
                  <a:pos x="1209" y="318"/>
                </a:cxn>
                <a:cxn ang="0">
                  <a:pos x="1216" y="293"/>
                </a:cxn>
                <a:cxn ang="0">
                  <a:pos x="1227" y="256"/>
                </a:cxn>
                <a:cxn ang="0">
                  <a:pos x="1234" y="211"/>
                </a:cxn>
                <a:cxn ang="0">
                  <a:pos x="1234" y="159"/>
                </a:cxn>
                <a:cxn ang="0">
                  <a:pos x="1227" y="104"/>
                </a:cxn>
                <a:cxn ang="0">
                  <a:pos x="1208" y="49"/>
                </a:cxn>
                <a:cxn ang="0">
                  <a:pos x="1172" y="0"/>
                </a:cxn>
                <a:cxn ang="0">
                  <a:pos x="0" y="156"/>
                </a:cxn>
              </a:cxnLst>
              <a:rect l="0" t="0" r="r" b="b"/>
              <a:pathLst>
                <a:path w="1234" h="328">
                  <a:moveTo>
                    <a:pt x="0" y="156"/>
                  </a:moveTo>
                  <a:lnTo>
                    <a:pt x="1206" y="328"/>
                  </a:lnTo>
                  <a:lnTo>
                    <a:pt x="1209" y="318"/>
                  </a:lnTo>
                  <a:lnTo>
                    <a:pt x="1216" y="293"/>
                  </a:lnTo>
                  <a:lnTo>
                    <a:pt x="1227" y="256"/>
                  </a:lnTo>
                  <a:lnTo>
                    <a:pt x="1234" y="211"/>
                  </a:lnTo>
                  <a:lnTo>
                    <a:pt x="1234" y="159"/>
                  </a:lnTo>
                  <a:lnTo>
                    <a:pt x="1227" y="104"/>
                  </a:lnTo>
                  <a:lnTo>
                    <a:pt x="1208" y="49"/>
                  </a:lnTo>
                  <a:lnTo>
                    <a:pt x="1172" y="0"/>
                  </a:lnTo>
                  <a:lnTo>
                    <a:pt x="0" y="156"/>
                  </a:lnTo>
                  <a:close/>
                </a:path>
              </a:pathLst>
            </a:custGeom>
            <a:solidFill>
              <a:srgbClr val="00CC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auto">
            <a:xfrm>
              <a:off x="2727" y="309"/>
              <a:ext cx="775" cy="320"/>
            </a:xfrm>
            <a:custGeom>
              <a:avLst/>
              <a:gdLst/>
              <a:ahLst/>
              <a:cxnLst>
                <a:cxn ang="0">
                  <a:pos x="0" y="638"/>
                </a:cxn>
                <a:cxn ang="0">
                  <a:pos x="775" y="156"/>
                </a:cxn>
                <a:cxn ang="0">
                  <a:pos x="771" y="155"/>
                </a:cxn>
                <a:cxn ang="0">
                  <a:pos x="762" y="149"/>
                </a:cxn>
                <a:cxn ang="0">
                  <a:pos x="746" y="142"/>
                </a:cxn>
                <a:cxn ang="0">
                  <a:pos x="723" y="133"/>
                </a:cxn>
                <a:cxn ang="0">
                  <a:pos x="697" y="122"/>
                </a:cxn>
                <a:cxn ang="0">
                  <a:pos x="663" y="108"/>
                </a:cxn>
                <a:cxn ang="0">
                  <a:pos x="624" y="94"/>
                </a:cxn>
                <a:cxn ang="0">
                  <a:pos x="582" y="81"/>
                </a:cxn>
                <a:cxn ang="0">
                  <a:pos x="532" y="65"/>
                </a:cxn>
                <a:cxn ang="0">
                  <a:pos x="479" y="52"/>
                </a:cxn>
                <a:cxn ang="0">
                  <a:pos x="421" y="39"/>
                </a:cxn>
                <a:cxn ang="0">
                  <a:pos x="359" y="27"/>
                </a:cxn>
                <a:cxn ang="0">
                  <a:pos x="292" y="16"/>
                </a:cxn>
                <a:cxn ang="0">
                  <a:pos x="221" y="8"/>
                </a:cxn>
                <a:cxn ang="0">
                  <a:pos x="147" y="2"/>
                </a:cxn>
                <a:cxn ang="0">
                  <a:pos x="69" y="0"/>
                </a:cxn>
                <a:cxn ang="0">
                  <a:pos x="0" y="638"/>
                </a:cxn>
              </a:cxnLst>
              <a:rect l="0" t="0" r="r" b="b"/>
              <a:pathLst>
                <a:path w="775" h="638">
                  <a:moveTo>
                    <a:pt x="0" y="638"/>
                  </a:moveTo>
                  <a:lnTo>
                    <a:pt x="775" y="156"/>
                  </a:lnTo>
                  <a:lnTo>
                    <a:pt x="771" y="155"/>
                  </a:lnTo>
                  <a:lnTo>
                    <a:pt x="762" y="149"/>
                  </a:lnTo>
                  <a:lnTo>
                    <a:pt x="746" y="142"/>
                  </a:lnTo>
                  <a:lnTo>
                    <a:pt x="723" y="133"/>
                  </a:lnTo>
                  <a:lnTo>
                    <a:pt x="697" y="122"/>
                  </a:lnTo>
                  <a:lnTo>
                    <a:pt x="663" y="108"/>
                  </a:lnTo>
                  <a:lnTo>
                    <a:pt x="624" y="94"/>
                  </a:lnTo>
                  <a:lnTo>
                    <a:pt x="582" y="81"/>
                  </a:lnTo>
                  <a:lnTo>
                    <a:pt x="532" y="65"/>
                  </a:lnTo>
                  <a:lnTo>
                    <a:pt x="479" y="52"/>
                  </a:lnTo>
                  <a:lnTo>
                    <a:pt x="421" y="39"/>
                  </a:lnTo>
                  <a:lnTo>
                    <a:pt x="359" y="27"/>
                  </a:lnTo>
                  <a:lnTo>
                    <a:pt x="292" y="16"/>
                  </a:lnTo>
                  <a:lnTo>
                    <a:pt x="221" y="8"/>
                  </a:lnTo>
                  <a:lnTo>
                    <a:pt x="147" y="2"/>
                  </a:lnTo>
                  <a:lnTo>
                    <a:pt x="69" y="0"/>
                  </a:lnTo>
                  <a:lnTo>
                    <a:pt x="0" y="638"/>
                  </a:lnTo>
                  <a:close/>
                </a:path>
              </a:pathLst>
            </a:custGeom>
            <a:solidFill>
              <a:srgbClr val="FF4C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49" name="Freeform 13"/>
            <p:cNvSpPr>
              <a:spLocks/>
            </p:cNvSpPr>
            <p:nvPr/>
          </p:nvSpPr>
          <p:spPr bwMode="auto">
            <a:xfrm>
              <a:off x="1468" y="306"/>
              <a:ext cx="1257" cy="320"/>
            </a:xfrm>
            <a:custGeom>
              <a:avLst/>
              <a:gdLst/>
              <a:ahLst/>
              <a:cxnLst>
                <a:cxn ang="0">
                  <a:pos x="1201" y="640"/>
                </a:cxn>
                <a:cxn ang="0">
                  <a:pos x="1257" y="0"/>
                </a:cxn>
                <a:cxn ang="0">
                  <a:pos x="1252" y="0"/>
                </a:cxn>
                <a:cxn ang="0">
                  <a:pos x="1238" y="0"/>
                </a:cxn>
                <a:cxn ang="0">
                  <a:pos x="1215" y="0"/>
                </a:cxn>
                <a:cxn ang="0">
                  <a:pos x="1185" y="0"/>
                </a:cxn>
                <a:cxn ang="0">
                  <a:pos x="1147" y="1"/>
                </a:cxn>
                <a:cxn ang="0">
                  <a:pos x="1105" y="2"/>
                </a:cxn>
                <a:cxn ang="0">
                  <a:pos x="1057" y="4"/>
                </a:cxn>
                <a:cxn ang="0">
                  <a:pos x="1004" y="8"/>
                </a:cxn>
                <a:cxn ang="0">
                  <a:pos x="949" y="12"/>
                </a:cxn>
                <a:cxn ang="0">
                  <a:pos x="891" y="19"/>
                </a:cxn>
                <a:cxn ang="0">
                  <a:pos x="831" y="27"/>
                </a:cxn>
                <a:cxn ang="0">
                  <a:pos x="771" y="37"/>
                </a:cxn>
                <a:cxn ang="0">
                  <a:pos x="709" y="49"/>
                </a:cxn>
                <a:cxn ang="0">
                  <a:pos x="649" y="63"/>
                </a:cxn>
                <a:cxn ang="0">
                  <a:pos x="590" y="79"/>
                </a:cxn>
                <a:cxn ang="0">
                  <a:pos x="535" y="99"/>
                </a:cxn>
                <a:cxn ang="0">
                  <a:pos x="482" y="121"/>
                </a:cxn>
                <a:cxn ang="0">
                  <a:pos x="431" y="142"/>
                </a:cxn>
                <a:cxn ang="0">
                  <a:pos x="382" y="166"/>
                </a:cxn>
                <a:cxn ang="0">
                  <a:pos x="336" y="191"/>
                </a:cxn>
                <a:cxn ang="0">
                  <a:pos x="291" y="215"/>
                </a:cxn>
                <a:cxn ang="0">
                  <a:pos x="249" y="240"/>
                </a:cxn>
                <a:cxn ang="0">
                  <a:pos x="210" y="265"/>
                </a:cxn>
                <a:cxn ang="0">
                  <a:pos x="175" y="289"/>
                </a:cxn>
                <a:cxn ang="0">
                  <a:pos x="141" y="316"/>
                </a:cxn>
                <a:cxn ang="0">
                  <a:pos x="111" y="339"/>
                </a:cxn>
                <a:cxn ang="0">
                  <a:pos x="83" y="364"/>
                </a:cxn>
                <a:cxn ang="0">
                  <a:pos x="60" y="386"/>
                </a:cxn>
                <a:cxn ang="0">
                  <a:pos x="38" y="407"/>
                </a:cxn>
                <a:cxn ang="0">
                  <a:pos x="23" y="428"/>
                </a:cxn>
                <a:cxn ang="0">
                  <a:pos x="8" y="447"/>
                </a:cxn>
                <a:cxn ang="0">
                  <a:pos x="0" y="465"/>
                </a:cxn>
                <a:cxn ang="0">
                  <a:pos x="1201" y="640"/>
                </a:cxn>
              </a:cxnLst>
              <a:rect l="0" t="0" r="r" b="b"/>
              <a:pathLst>
                <a:path w="1257" h="640">
                  <a:moveTo>
                    <a:pt x="1201" y="640"/>
                  </a:moveTo>
                  <a:lnTo>
                    <a:pt x="1257" y="0"/>
                  </a:lnTo>
                  <a:lnTo>
                    <a:pt x="1252" y="0"/>
                  </a:lnTo>
                  <a:lnTo>
                    <a:pt x="1238" y="0"/>
                  </a:lnTo>
                  <a:lnTo>
                    <a:pt x="1215" y="0"/>
                  </a:lnTo>
                  <a:lnTo>
                    <a:pt x="1185" y="0"/>
                  </a:lnTo>
                  <a:lnTo>
                    <a:pt x="1147" y="1"/>
                  </a:lnTo>
                  <a:lnTo>
                    <a:pt x="1105" y="2"/>
                  </a:lnTo>
                  <a:lnTo>
                    <a:pt x="1057" y="4"/>
                  </a:lnTo>
                  <a:lnTo>
                    <a:pt x="1004" y="8"/>
                  </a:lnTo>
                  <a:lnTo>
                    <a:pt x="949" y="12"/>
                  </a:lnTo>
                  <a:lnTo>
                    <a:pt x="891" y="19"/>
                  </a:lnTo>
                  <a:lnTo>
                    <a:pt x="831" y="27"/>
                  </a:lnTo>
                  <a:lnTo>
                    <a:pt x="771" y="37"/>
                  </a:lnTo>
                  <a:lnTo>
                    <a:pt x="709" y="49"/>
                  </a:lnTo>
                  <a:lnTo>
                    <a:pt x="649" y="63"/>
                  </a:lnTo>
                  <a:lnTo>
                    <a:pt x="590" y="79"/>
                  </a:lnTo>
                  <a:lnTo>
                    <a:pt x="535" y="99"/>
                  </a:lnTo>
                  <a:lnTo>
                    <a:pt x="482" y="121"/>
                  </a:lnTo>
                  <a:lnTo>
                    <a:pt x="431" y="142"/>
                  </a:lnTo>
                  <a:lnTo>
                    <a:pt x="382" y="166"/>
                  </a:lnTo>
                  <a:lnTo>
                    <a:pt x="336" y="191"/>
                  </a:lnTo>
                  <a:lnTo>
                    <a:pt x="291" y="215"/>
                  </a:lnTo>
                  <a:lnTo>
                    <a:pt x="249" y="240"/>
                  </a:lnTo>
                  <a:lnTo>
                    <a:pt x="210" y="265"/>
                  </a:lnTo>
                  <a:lnTo>
                    <a:pt x="175" y="289"/>
                  </a:lnTo>
                  <a:lnTo>
                    <a:pt x="141" y="316"/>
                  </a:lnTo>
                  <a:lnTo>
                    <a:pt x="111" y="339"/>
                  </a:lnTo>
                  <a:lnTo>
                    <a:pt x="83" y="364"/>
                  </a:lnTo>
                  <a:lnTo>
                    <a:pt x="60" y="386"/>
                  </a:lnTo>
                  <a:lnTo>
                    <a:pt x="38" y="407"/>
                  </a:lnTo>
                  <a:lnTo>
                    <a:pt x="23" y="428"/>
                  </a:lnTo>
                  <a:lnTo>
                    <a:pt x="8" y="447"/>
                  </a:lnTo>
                  <a:lnTo>
                    <a:pt x="0" y="465"/>
                  </a:lnTo>
                  <a:lnTo>
                    <a:pt x="1201" y="640"/>
                  </a:lnTo>
                  <a:close/>
                </a:path>
              </a:pathLst>
            </a:custGeom>
            <a:solidFill>
              <a:srgbClr val="2600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50" name="Freeform 14"/>
            <p:cNvSpPr>
              <a:spLocks/>
            </p:cNvSpPr>
            <p:nvPr/>
          </p:nvSpPr>
          <p:spPr bwMode="auto">
            <a:xfrm>
              <a:off x="1388" y="550"/>
              <a:ext cx="1231" cy="252"/>
            </a:xfrm>
            <a:custGeom>
              <a:avLst/>
              <a:gdLst/>
              <a:ahLst/>
              <a:cxnLst>
                <a:cxn ang="0">
                  <a:pos x="1231" y="186"/>
                </a:cxn>
                <a:cxn ang="0">
                  <a:pos x="53" y="0"/>
                </a:cxn>
                <a:cxn ang="0">
                  <a:pos x="48" y="12"/>
                </a:cxn>
                <a:cxn ang="0">
                  <a:pos x="34" y="47"/>
                </a:cxn>
                <a:cxn ang="0">
                  <a:pos x="18" y="99"/>
                </a:cxn>
                <a:cxn ang="0">
                  <a:pos x="5" y="166"/>
                </a:cxn>
                <a:cxn ang="0">
                  <a:pos x="0" y="243"/>
                </a:cxn>
                <a:cxn ang="0">
                  <a:pos x="11" y="328"/>
                </a:cxn>
                <a:cxn ang="0">
                  <a:pos x="42" y="418"/>
                </a:cxn>
                <a:cxn ang="0">
                  <a:pos x="99" y="505"/>
                </a:cxn>
                <a:cxn ang="0">
                  <a:pos x="1231" y="186"/>
                </a:cxn>
              </a:cxnLst>
              <a:rect l="0" t="0" r="r" b="b"/>
              <a:pathLst>
                <a:path w="1231" h="505">
                  <a:moveTo>
                    <a:pt x="1231" y="186"/>
                  </a:moveTo>
                  <a:lnTo>
                    <a:pt x="53" y="0"/>
                  </a:lnTo>
                  <a:lnTo>
                    <a:pt x="48" y="12"/>
                  </a:lnTo>
                  <a:lnTo>
                    <a:pt x="34" y="47"/>
                  </a:lnTo>
                  <a:lnTo>
                    <a:pt x="18" y="99"/>
                  </a:lnTo>
                  <a:lnTo>
                    <a:pt x="5" y="166"/>
                  </a:lnTo>
                  <a:lnTo>
                    <a:pt x="0" y="243"/>
                  </a:lnTo>
                  <a:lnTo>
                    <a:pt x="11" y="328"/>
                  </a:lnTo>
                  <a:lnTo>
                    <a:pt x="42" y="418"/>
                  </a:lnTo>
                  <a:lnTo>
                    <a:pt x="99" y="505"/>
                  </a:lnTo>
                  <a:lnTo>
                    <a:pt x="1231" y="186"/>
                  </a:lnTo>
                  <a:close/>
                </a:path>
              </a:pathLst>
            </a:custGeom>
            <a:solidFill>
              <a:srgbClr val="FFBF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4351" name="Freeform 15"/>
            <p:cNvSpPr>
              <a:spLocks/>
            </p:cNvSpPr>
            <p:nvPr/>
          </p:nvSpPr>
          <p:spPr bwMode="auto">
            <a:xfrm>
              <a:off x="1514" y="658"/>
              <a:ext cx="1135" cy="279"/>
            </a:xfrm>
            <a:custGeom>
              <a:avLst/>
              <a:gdLst/>
              <a:ahLst/>
              <a:cxnLst>
                <a:cxn ang="0">
                  <a:pos x="1135" y="0"/>
                </a:cxn>
                <a:cxn ang="0">
                  <a:pos x="0" y="309"/>
                </a:cxn>
                <a:cxn ang="0">
                  <a:pos x="1" y="312"/>
                </a:cxn>
                <a:cxn ang="0">
                  <a:pos x="7" y="317"/>
                </a:cxn>
                <a:cxn ang="0">
                  <a:pos x="15" y="327"/>
                </a:cxn>
                <a:cxn ang="0">
                  <a:pos x="28" y="339"/>
                </a:cxn>
                <a:cxn ang="0">
                  <a:pos x="44" y="354"/>
                </a:cxn>
                <a:cxn ang="0">
                  <a:pos x="61" y="372"/>
                </a:cxn>
                <a:cxn ang="0">
                  <a:pos x="83" y="391"/>
                </a:cxn>
                <a:cxn ang="0">
                  <a:pos x="107" y="411"/>
                </a:cxn>
                <a:cxn ang="0">
                  <a:pos x="134" y="433"/>
                </a:cxn>
                <a:cxn ang="0">
                  <a:pos x="162" y="453"/>
                </a:cxn>
                <a:cxn ang="0">
                  <a:pos x="194" y="474"/>
                </a:cxn>
                <a:cxn ang="0">
                  <a:pos x="229" y="494"/>
                </a:cxn>
                <a:cxn ang="0">
                  <a:pos x="265" y="514"/>
                </a:cxn>
                <a:cxn ang="0">
                  <a:pos x="304" y="531"/>
                </a:cxn>
                <a:cxn ang="0">
                  <a:pos x="343" y="547"/>
                </a:cxn>
                <a:cxn ang="0">
                  <a:pos x="385" y="559"/>
                </a:cxn>
                <a:cxn ang="0">
                  <a:pos x="1135" y="0"/>
                </a:cxn>
              </a:cxnLst>
              <a:rect l="0" t="0" r="r" b="b"/>
              <a:pathLst>
                <a:path w="1135" h="559">
                  <a:moveTo>
                    <a:pt x="1135" y="0"/>
                  </a:moveTo>
                  <a:lnTo>
                    <a:pt x="0" y="309"/>
                  </a:lnTo>
                  <a:lnTo>
                    <a:pt x="1" y="312"/>
                  </a:lnTo>
                  <a:lnTo>
                    <a:pt x="7" y="317"/>
                  </a:lnTo>
                  <a:lnTo>
                    <a:pt x="15" y="327"/>
                  </a:lnTo>
                  <a:lnTo>
                    <a:pt x="28" y="339"/>
                  </a:lnTo>
                  <a:lnTo>
                    <a:pt x="44" y="354"/>
                  </a:lnTo>
                  <a:lnTo>
                    <a:pt x="61" y="372"/>
                  </a:lnTo>
                  <a:lnTo>
                    <a:pt x="83" y="391"/>
                  </a:lnTo>
                  <a:lnTo>
                    <a:pt x="107" y="411"/>
                  </a:lnTo>
                  <a:lnTo>
                    <a:pt x="134" y="433"/>
                  </a:lnTo>
                  <a:lnTo>
                    <a:pt x="162" y="453"/>
                  </a:lnTo>
                  <a:lnTo>
                    <a:pt x="194" y="474"/>
                  </a:lnTo>
                  <a:lnTo>
                    <a:pt x="229" y="494"/>
                  </a:lnTo>
                  <a:lnTo>
                    <a:pt x="265" y="514"/>
                  </a:lnTo>
                  <a:lnTo>
                    <a:pt x="304" y="531"/>
                  </a:lnTo>
                  <a:lnTo>
                    <a:pt x="343" y="547"/>
                  </a:lnTo>
                  <a:lnTo>
                    <a:pt x="385" y="559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D8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14338" name="Text Box 2"/>
          <p:cNvSpPr txBox="1">
            <a:spLocks noChangeArrowheads="1"/>
          </p:cNvSpPr>
          <p:nvPr/>
        </p:nvSpPr>
        <p:spPr bwMode="auto">
          <a:xfrm>
            <a:off x="1676400" y="609600"/>
            <a:ext cx="61722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ANÁLISIS DEL MERCADO</a:t>
            </a:r>
            <a:r>
              <a:rPr lang="es-ES" sz="2400">
                <a:solidFill>
                  <a:schemeClr val="tx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2290763" y="2247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sp>
        <p:nvSpPr>
          <p:cNvPr id="14396" name="Rectangle 60"/>
          <p:cNvSpPr>
            <a:spLocks noChangeArrowheads="1"/>
          </p:cNvSpPr>
          <p:nvPr/>
        </p:nvSpPr>
        <p:spPr bwMode="auto">
          <a:xfrm>
            <a:off x="609600" y="1600200"/>
            <a:ext cx="8305800" cy="39592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14369" name="Rectangle 33"/>
          <p:cNvSpPr>
            <a:spLocks noChangeArrowheads="1"/>
          </p:cNvSpPr>
          <p:nvPr/>
        </p:nvSpPr>
        <p:spPr bwMode="auto">
          <a:xfrm>
            <a:off x="2703513" y="1808163"/>
            <a:ext cx="4449762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s-ES" sz="1400" b="1">
                <a:solidFill>
                  <a:srgbClr val="000000"/>
                </a:solidFill>
                <a:latin typeface="Arial" pitchFamily="34" charset="0"/>
              </a:rPr>
              <a:t>VENTAS ALMACENES POR DEPARTAMENTOS 2002</a:t>
            </a:r>
            <a:endParaRPr lang="es-ES"/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066800" y="5562600"/>
            <a:ext cx="2971800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AR" sz="1200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FUENTE:  Servicio de Rentas Internas</a:t>
            </a:r>
            <a:endParaRPr lang="es-AR" sz="1200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r>
              <a:rPr lang="es-ES" sz="1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ELABORACIÓN:</a:t>
            </a:r>
            <a:r>
              <a:rPr lang="es-EC" sz="1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 </a:t>
            </a:r>
            <a:r>
              <a:rPr lang="es-ES" sz="12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Autores</a:t>
            </a:r>
            <a:r>
              <a:rPr lang="es-ES" sz="1200">
                <a:solidFill>
                  <a:schemeClr val="tx1"/>
                </a:solidFill>
                <a:latin typeface="Tahoma" pitchFamily="34" charset="0"/>
              </a:rPr>
              <a:t> </a:t>
            </a:r>
          </a:p>
        </p:txBody>
      </p:sp>
      <p:graphicFrame>
        <p:nvGraphicFramePr>
          <p:cNvPr id="131072" name="Object 1024"/>
          <p:cNvGraphicFramePr>
            <a:graphicFrameLocks noChangeAspect="1"/>
          </p:cNvGraphicFramePr>
          <p:nvPr/>
        </p:nvGraphicFramePr>
        <p:xfrm>
          <a:off x="6248400" y="3200400"/>
          <a:ext cx="2438400" cy="1474788"/>
        </p:xfrm>
        <a:graphic>
          <a:graphicData uri="http://schemas.openxmlformats.org/presentationml/2006/ole">
            <p:oleObj spid="_x0000_s131072" name="Hoja de cálculo" r:id="rId3" imgW="2676763" imgH="1619488" progId="Excel.Sheet.8">
              <p:embed/>
            </p:oleObj>
          </a:graphicData>
        </a:graphic>
      </p:graphicFrame>
      <p:graphicFrame>
        <p:nvGraphicFramePr>
          <p:cNvPr id="131073" name="Object 1025"/>
          <p:cNvGraphicFramePr>
            <a:graphicFrameLocks noChangeAspect="1"/>
          </p:cNvGraphicFramePr>
          <p:nvPr/>
        </p:nvGraphicFramePr>
        <p:xfrm>
          <a:off x="685800" y="2514600"/>
          <a:ext cx="5257800" cy="2968625"/>
        </p:xfrm>
        <a:graphic>
          <a:graphicData uri="http://schemas.openxmlformats.org/presentationml/2006/ole">
            <p:oleObj spid="_x0000_s131073" name="Gráfico" r:id="rId4" imgW="4505563" imgH="2543413" progId="Excel.Chart.8">
              <p:embed/>
            </p:oleObj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ANÁLISIS FODA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sz="2400">
                <a:cs typeface="Times New Roman" pitchFamily="18" charset="0"/>
              </a:rPr>
              <a:t>FORTALEZAS</a:t>
            </a:r>
            <a:r>
              <a:rPr lang="es-ES" sz="2400"/>
              <a:t> </a:t>
            </a:r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438400" y="2895600"/>
            <a:ext cx="5943600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Proveedores directos-Importaciones vía grupo CorpCarrasco, China Star</a:t>
            </a:r>
          </a:p>
          <a:p>
            <a:pPr algn="l"/>
            <a:endParaRPr lang="es-MX" sz="1000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La infraestructura de los almacenes</a:t>
            </a:r>
          </a:p>
          <a:p>
            <a:pPr algn="l"/>
            <a:endParaRPr lang="es-ES" sz="900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Sistema de Crédito mediante la tarjeta GranHogar con 20,000 tarjeta habientes.</a:t>
            </a:r>
          </a:p>
          <a:p>
            <a:pPr algn="l"/>
            <a:endParaRPr lang="es-ES" sz="900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200 empresas afiliadas a la tarjeta Credicorp y Credigold.</a:t>
            </a: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1905000" y="2895600"/>
            <a:ext cx="304800" cy="304800"/>
            <a:chOff x="528" y="1200"/>
            <a:chExt cx="192" cy="192"/>
          </a:xfrm>
        </p:grpSpPr>
        <p:sp>
          <p:nvSpPr>
            <p:cNvPr id="17414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5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7416" name="Group 8"/>
          <p:cNvGrpSpPr>
            <a:grpSpLocks/>
          </p:cNvGrpSpPr>
          <p:nvPr/>
        </p:nvGrpSpPr>
        <p:grpSpPr bwMode="auto">
          <a:xfrm>
            <a:off x="1905000" y="3810000"/>
            <a:ext cx="304800" cy="304800"/>
            <a:chOff x="528" y="1200"/>
            <a:chExt cx="192" cy="192"/>
          </a:xfrm>
        </p:grpSpPr>
        <p:sp>
          <p:nvSpPr>
            <p:cNvPr id="17417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18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7419" name="Group 11"/>
          <p:cNvGrpSpPr>
            <a:grpSpLocks/>
          </p:cNvGrpSpPr>
          <p:nvPr/>
        </p:nvGrpSpPr>
        <p:grpSpPr bwMode="auto">
          <a:xfrm>
            <a:off x="1905000" y="4572000"/>
            <a:ext cx="304800" cy="304800"/>
            <a:chOff x="528" y="1200"/>
            <a:chExt cx="192" cy="192"/>
          </a:xfrm>
        </p:grpSpPr>
        <p:sp>
          <p:nvSpPr>
            <p:cNvPr id="17420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1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7422" name="Line 14"/>
          <p:cNvSpPr>
            <a:spLocks noChangeShapeType="1"/>
          </p:cNvSpPr>
          <p:nvPr/>
        </p:nvSpPr>
        <p:spPr bwMode="auto">
          <a:xfrm>
            <a:off x="3276600" y="23622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423" name="Line 15"/>
          <p:cNvSpPr>
            <a:spLocks noChangeShapeType="1"/>
          </p:cNvSpPr>
          <p:nvPr/>
        </p:nvSpPr>
        <p:spPr bwMode="auto">
          <a:xfrm>
            <a:off x="8305800" y="2362200"/>
            <a:ext cx="0" cy="403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7424" name="Line 16"/>
          <p:cNvSpPr>
            <a:spLocks noChangeShapeType="1"/>
          </p:cNvSpPr>
          <p:nvPr/>
        </p:nvSpPr>
        <p:spPr bwMode="auto">
          <a:xfrm>
            <a:off x="1828800" y="64008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7425" name="Group 17"/>
          <p:cNvGrpSpPr>
            <a:grpSpLocks/>
          </p:cNvGrpSpPr>
          <p:nvPr/>
        </p:nvGrpSpPr>
        <p:grpSpPr bwMode="auto">
          <a:xfrm>
            <a:off x="1905000" y="5257800"/>
            <a:ext cx="304800" cy="304800"/>
            <a:chOff x="528" y="1200"/>
            <a:chExt cx="192" cy="192"/>
          </a:xfrm>
        </p:grpSpPr>
        <p:sp>
          <p:nvSpPr>
            <p:cNvPr id="17426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7427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219200" y="1752600"/>
            <a:ext cx="25908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OPORTUNIDADES</a:t>
            </a:r>
            <a:r>
              <a:rPr lang="es-ES" sz="2400" b="1">
                <a:latin typeface="Times New Roman" pitchFamily="18" charset="0"/>
              </a:rPr>
              <a:t>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Reactivar 15,000 clientes inactivos que tienen  tarjeta Gran Hogar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Variedad de líneas contra cíclicas</a:t>
            </a:r>
          </a:p>
          <a:p>
            <a:pPr algn="l"/>
            <a:endParaRPr lang="es-MX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Crecimiento de Credicorp en un 10.15%</a:t>
            </a:r>
            <a:endParaRPr lang="es-ES"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l"/>
            <a:endParaRPr lang="es-ES">
              <a:latin typeface="Tahoma" pitchFamily="34" charset="0"/>
            </a:endParaRPr>
          </a:p>
        </p:txBody>
      </p:sp>
      <p:grpSp>
        <p:nvGrpSpPr>
          <p:cNvPr id="18436" name="Group 4"/>
          <p:cNvGrpSpPr>
            <a:grpSpLocks/>
          </p:cNvGrpSpPr>
          <p:nvPr/>
        </p:nvGrpSpPr>
        <p:grpSpPr bwMode="auto">
          <a:xfrm>
            <a:off x="1752600" y="2819400"/>
            <a:ext cx="304800" cy="304800"/>
            <a:chOff x="528" y="1200"/>
            <a:chExt cx="192" cy="192"/>
          </a:xfrm>
        </p:grpSpPr>
        <p:sp>
          <p:nvSpPr>
            <p:cNvPr id="18437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38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8439" name="Group 7"/>
          <p:cNvGrpSpPr>
            <a:grpSpLocks/>
          </p:cNvGrpSpPr>
          <p:nvPr/>
        </p:nvGrpSpPr>
        <p:grpSpPr bwMode="auto">
          <a:xfrm>
            <a:off x="1752600" y="3787775"/>
            <a:ext cx="304800" cy="304800"/>
            <a:chOff x="528" y="1200"/>
            <a:chExt cx="192" cy="192"/>
          </a:xfrm>
        </p:grpSpPr>
        <p:sp>
          <p:nvSpPr>
            <p:cNvPr id="18440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41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8442" name="Group 10"/>
          <p:cNvGrpSpPr>
            <a:grpSpLocks/>
          </p:cNvGrpSpPr>
          <p:nvPr/>
        </p:nvGrpSpPr>
        <p:grpSpPr bwMode="auto">
          <a:xfrm>
            <a:off x="1752600" y="4756150"/>
            <a:ext cx="304800" cy="304800"/>
            <a:chOff x="528" y="1200"/>
            <a:chExt cx="192" cy="192"/>
          </a:xfrm>
        </p:grpSpPr>
        <p:sp>
          <p:nvSpPr>
            <p:cNvPr id="18443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8444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4114800" y="1981200"/>
            <a:ext cx="3810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1371600" y="5867400"/>
            <a:ext cx="655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7924800" y="1981200"/>
            <a:ext cx="0" cy="3886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1026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37892" name="Line 1028"/>
          <p:cNvSpPr>
            <a:spLocks noChangeShapeType="1"/>
          </p:cNvSpPr>
          <p:nvPr/>
        </p:nvSpPr>
        <p:spPr bwMode="auto">
          <a:xfrm>
            <a:off x="1600200" y="9144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7893" name="Line 1029"/>
          <p:cNvSpPr>
            <a:spLocks noChangeShapeType="1"/>
          </p:cNvSpPr>
          <p:nvPr/>
        </p:nvSpPr>
        <p:spPr bwMode="auto">
          <a:xfrm>
            <a:off x="838200" y="6096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7894" name="Line 1030"/>
          <p:cNvSpPr>
            <a:spLocks noChangeShapeType="1"/>
          </p:cNvSpPr>
          <p:nvPr/>
        </p:nvSpPr>
        <p:spPr bwMode="auto">
          <a:xfrm>
            <a:off x="1371600" y="9144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7895" name="Text Box 1031"/>
          <p:cNvSpPr txBox="1">
            <a:spLocks noChangeArrowheads="1"/>
          </p:cNvSpPr>
          <p:nvPr/>
        </p:nvSpPr>
        <p:spPr bwMode="auto">
          <a:xfrm>
            <a:off x="2209800" y="1184275"/>
            <a:ext cx="5568950" cy="465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 algn="l">
              <a:buFontTx/>
              <a:buAutoNum type="arabicPeriod"/>
            </a:pPr>
            <a:r>
              <a:rPr lang="es-EC" sz="2300">
                <a:solidFill>
                  <a:schemeClr val="tx1"/>
                </a:solidFill>
              </a:rPr>
              <a:t>INTRODUCCION</a:t>
            </a:r>
          </a:p>
          <a:p>
            <a:pPr marL="457200" indent="-457200" algn="l">
              <a:buFontTx/>
              <a:buAutoNum type="arabicPeriod"/>
            </a:pPr>
            <a:r>
              <a:rPr lang="es-EC" sz="2300">
                <a:solidFill>
                  <a:schemeClr val="tx1"/>
                </a:solidFill>
              </a:rPr>
              <a:t>ANTECEDENTES</a:t>
            </a:r>
          </a:p>
          <a:p>
            <a:pPr marL="457200" indent="-457200" algn="l">
              <a:buFontTx/>
              <a:buAutoNum type="arabicPeriod"/>
            </a:pPr>
            <a:r>
              <a:rPr lang="es-EC" sz="2300">
                <a:solidFill>
                  <a:schemeClr val="tx1"/>
                </a:solidFill>
              </a:rPr>
              <a:t>ANALISIS SITUACIONAL</a:t>
            </a:r>
          </a:p>
          <a:p>
            <a:pPr marL="457200" indent="-457200" algn="l">
              <a:buFontTx/>
              <a:buAutoNum type="arabicPeriod"/>
            </a:pPr>
            <a:r>
              <a:rPr lang="es-EC" sz="2300">
                <a:solidFill>
                  <a:schemeClr val="tx1"/>
                </a:solidFill>
              </a:rPr>
              <a:t>PLANTEAMIENTO DEL PROBLEMA</a:t>
            </a:r>
          </a:p>
          <a:p>
            <a:pPr marL="457200" indent="-457200" algn="l">
              <a:buFontTx/>
              <a:buAutoNum type="arabicPeriod"/>
            </a:pPr>
            <a:r>
              <a:rPr lang="es-EC" sz="2300">
                <a:solidFill>
                  <a:schemeClr val="tx1"/>
                </a:solidFill>
              </a:rPr>
              <a:t>INVESTIGACION DE MERCADOS</a:t>
            </a:r>
          </a:p>
          <a:p>
            <a:pPr marL="457200" indent="-457200" algn="l">
              <a:buFontTx/>
              <a:buAutoNum type="arabicPeriod"/>
            </a:pPr>
            <a:r>
              <a:rPr lang="es-EC" sz="2300">
                <a:solidFill>
                  <a:schemeClr val="tx1"/>
                </a:solidFill>
              </a:rPr>
              <a:t>PLAN ESTRATEGICO</a:t>
            </a:r>
          </a:p>
          <a:p>
            <a:pPr marL="457200" indent="-457200" algn="l">
              <a:buFontTx/>
              <a:buAutoNum type="arabicPeriod"/>
            </a:pPr>
            <a:r>
              <a:rPr lang="es-EC" sz="2300">
                <a:solidFill>
                  <a:schemeClr val="tx1"/>
                </a:solidFill>
              </a:rPr>
              <a:t>PLAN TACTICO-MARKETING MIX</a:t>
            </a:r>
          </a:p>
          <a:p>
            <a:pPr marL="457200" indent="-457200" algn="l">
              <a:buFontTx/>
              <a:buAutoNum type="arabicPeriod"/>
            </a:pPr>
            <a:r>
              <a:rPr lang="es-EC" sz="2300">
                <a:solidFill>
                  <a:schemeClr val="tx1"/>
                </a:solidFill>
              </a:rPr>
              <a:t>ANALISIS FINANCIERO</a:t>
            </a:r>
          </a:p>
          <a:p>
            <a:pPr marL="457200" indent="-457200" algn="l">
              <a:buFontTx/>
              <a:buAutoNum type="arabicPeriod"/>
            </a:pPr>
            <a:r>
              <a:rPr lang="es-EC" sz="2300">
                <a:solidFill>
                  <a:schemeClr val="tx1"/>
                </a:solidFill>
              </a:rPr>
              <a:t>CONCLUSIONES Y RECOMENDACIONES</a:t>
            </a:r>
            <a:endParaRPr lang="es-ES" sz="2300">
              <a:solidFill>
                <a:schemeClr val="tx1"/>
              </a:solidFill>
            </a:endParaRPr>
          </a:p>
        </p:txBody>
      </p:sp>
      <p:grpSp>
        <p:nvGrpSpPr>
          <p:cNvPr id="37896" name="Group 1032"/>
          <p:cNvGrpSpPr>
            <a:grpSpLocks/>
          </p:cNvGrpSpPr>
          <p:nvPr/>
        </p:nvGrpSpPr>
        <p:grpSpPr bwMode="auto">
          <a:xfrm>
            <a:off x="8153400" y="5943600"/>
            <a:ext cx="304800" cy="304800"/>
            <a:chOff x="528" y="1200"/>
            <a:chExt cx="192" cy="192"/>
          </a:xfrm>
        </p:grpSpPr>
        <p:sp>
          <p:nvSpPr>
            <p:cNvPr id="37897" name="Rectangle 10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7898" name="Rectangle 10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2"/>
          <p:cNvSpPr txBox="1">
            <a:spLocks noChangeArrowheads="1"/>
          </p:cNvSpPr>
          <p:nvPr/>
        </p:nvSpPr>
        <p:spPr bwMode="auto">
          <a:xfrm>
            <a:off x="838200" y="685800"/>
            <a:ext cx="20574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/>
              <a:t>DEBILIDADES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1447800" y="1524000"/>
            <a:ext cx="7162800" cy="394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Baja rotación de inventario en categorías de línea hogar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Falta de liquidez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A</a:t>
            </a:r>
            <a:r>
              <a:rPr lang="es-MX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lmacenes que cubren el mismo sector geográfico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Ubicación del almacén en centro comercial Albanborja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No existe un buen ambiente dentro del almacén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Deficiencias en el servicio al cliente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Cultura y estructura organizacional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Falta de actualización </a:t>
            </a:r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en los  sistemas de gestión operativa y de servicio al cliente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Grandes márgenes de descuentos y período largo de promociones</a:t>
            </a:r>
            <a:r>
              <a:rPr lang="es-ES">
                <a:solidFill>
                  <a:schemeClr val="tx1"/>
                </a:solidFill>
                <a:latin typeface="Arial" pitchFamily="34" charset="0"/>
              </a:rPr>
              <a:t>  </a:t>
            </a:r>
            <a:endParaRPr lang="es-ES"/>
          </a:p>
        </p:txBody>
      </p:sp>
      <p:sp>
        <p:nvSpPr>
          <p:cNvPr id="19460" name="Line 4"/>
          <p:cNvSpPr>
            <a:spLocks noChangeShapeType="1"/>
          </p:cNvSpPr>
          <p:nvPr/>
        </p:nvSpPr>
        <p:spPr bwMode="auto">
          <a:xfrm>
            <a:off x="457200" y="685800"/>
            <a:ext cx="0" cy="5334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9461" name="Line 5"/>
          <p:cNvSpPr>
            <a:spLocks noChangeShapeType="1"/>
          </p:cNvSpPr>
          <p:nvPr/>
        </p:nvSpPr>
        <p:spPr bwMode="auto">
          <a:xfrm>
            <a:off x="457200" y="6019800"/>
            <a:ext cx="80772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9462" name="Group 6"/>
          <p:cNvGrpSpPr>
            <a:grpSpLocks/>
          </p:cNvGrpSpPr>
          <p:nvPr/>
        </p:nvGrpSpPr>
        <p:grpSpPr bwMode="auto">
          <a:xfrm>
            <a:off x="990600" y="1600200"/>
            <a:ext cx="228600" cy="152400"/>
            <a:chOff x="528" y="1200"/>
            <a:chExt cx="192" cy="192"/>
          </a:xfrm>
        </p:grpSpPr>
        <p:sp>
          <p:nvSpPr>
            <p:cNvPr id="19463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64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65" name="Group 9"/>
          <p:cNvGrpSpPr>
            <a:grpSpLocks/>
          </p:cNvGrpSpPr>
          <p:nvPr/>
        </p:nvGrpSpPr>
        <p:grpSpPr bwMode="auto">
          <a:xfrm>
            <a:off x="990600" y="2047875"/>
            <a:ext cx="228600" cy="152400"/>
            <a:chOff x="528" y="1200"/>
            <a:chExt cx="192" cy="192"/>
          </a:xfrm>
        </p:grpSpPr>
        <p:sp>
          <p:nvSpPr>
            <p:cNvPr id="19466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67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68" name="Group 12"/>
          <p:cNvGrpSpPr>
            <a:grpSpLocks/>
          </p:cNvGrpSpPr>
          <p:nvPr/>
        </p:nvGrpSpPr>
        <p:grpSpPr bwMode="auto">
          <a:xfrm>
            <a:off x="990600" y="2424113"/>
            <a:ext cx="228600" cy="152400"/>
            <a:chOff x="528" y="1200"/>
            <a:chExt cx="192" cy="192"/>
          </a:xfrm>
        </p:grpSpPr>
        <p:sp>
          <p:nvSpPr>
            <p:cNvPr id="19469" name="Rectangle 1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70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71" name="Group 15"/>
          <p:cNvGrpSpPr>
            <a:grpSpLocks/>
          </p:cNvGrpSpPr>
          <p:nvPr/>
        </p:nvGrpSpPr>
        <p:grpSpPr bwMode="auto">
          <a:xfrm>
            <a:off x="1009650" y="2854325"/>
            <a:ext cx="228600" cy="152400"/>
            <a:chOff x="528" y="1200"/>
            <a:chExt cx="192" cy="192"/>
          </a:xfrm>
        </p:grpSpPr>
        <p:sp>
          <p:nvSpPr>
            <p:cNvPr id="19472" name="Rectangle 1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73" name="Rectangle 1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74" name="Group 18"/>
          <p:cNvGrpSpPr>
            <a:grpSpLocks/>
          </p:cNvGrpSpPr>
          <p:nvPr/>
        </p:nvGrpSpPr>
        <p:grpSpPr bwMode="auto">
          <a:xfrm>
            <a:off x="1009650" y="3267075"/>
            <a:ext cx="228600" cy="152400"/>
            <a:chOff x="528" y="1200"/>
            <a:chExt cx="192" cy="192"/>
          </a:xfrm>
        </p:grpSpPr>
        <p:sp>
          <p:nvSpPr>
            <p:cNvPr id="19475" name="Rectangle 1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76" name="Rectangle 2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77" name="Group 21"/>
          <p:cNvGrpSpPr>
            <a:grpSpLocks/>
          </p:cNvGrpSpPr>
          <p:nvPr/>
        </p:nvGrpSpPr>
        <p:grpSpPr bwMode="auto">
          <a:xfrm>
            <a:off x="1009650" y="3697288"/>
            <a:ext cx="228600" cy="152400"/>
            <a:chOff x="528" y="1200"/>
            <a:chExt cx="192" cy="192"/>
          </a:xfrm>
        </p:grpSpPr>
        <p:sp>
          <p:nvSpPr>
            <p:cNvPr id="19478" name="Rectangle 2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79" name="Rectangle 2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80" name="Group 24"/>
          <p:cNvGrpSpPr>
            <a:grpSpLocks/>
          </p:cNvGrpSpPr>
          <p:nvPr/>
        </p:nvGrpSpPr>
        <p:grpSpPr bwMode="auto">
          <a:xfrm>
            <a:off x="1009650" y="4092575"/>
            <a:ext cx="228600" cy="152400"/>
            <a:chOff x="528" y="1200"/>
            <a:chExt cx="192" cy="192"/>
          </a:xfrm>
        </p:grpSpPr>
        <p:sp>
          <p:nvSpPr>
            <p:cNvPr id="19481" name="Rectangle 2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82" name="Rectangle 2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83" name="Group 27"/>
          <p:cNvGrpSpPr>
            <a:grpSpLocks/>
          </p:cNvGrpSpPr>
          <p:nvPr/>
        </p:nvGrpSpPr>
        <p:grpSpPr bwMode="auto">
          <a:xfrm>
            <a:off x="990600" y="4495800"/>
            <a:ext cx="228600" cy="152400"/>
            <a:chOff x="528" y="1200"/>
            <a:chExt cx="192" cy="192"/>
          </a:xfrm>
        </p:grpSpPr>
        <p:sp>
          <p:nvSpPr>
            <p:cNvPr id="19484" name="Rectangle 2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85" name="Rectangle 2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9486" name="Group 30"/>
          <p:cNvGrpSpPr>
            <a:grpSpLocks/>
          </p:cNvGrpSpPr>
          <p:nvPr/>
        </p:nvGrpSpPr>
        <p:grpSpPr bwMode="auto">
          <a:xfrm>
            <a:off x="1027113" y="5167313"/>
            <a:ext cx="228600" cy="152400"/>
            <a:chOff x="528" y="1200"/>
            <a:chExt cx="192" cy="192"/>
          </a:xfrm>
        </p:grpSpPr>
        <p:sp>
          <p:nvSpPr>
            <p:cNvPr id="19487" name="Rectangle 3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9488" name="Rectangle 3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990600" y="533400"/>
            <a:ext cx="167640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/>
              <a:t>AMENAZAS</a:t>
            </a: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447800" y="1295400"/>
            <a:ext cx="7391400" cy="504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Posicionamiento de almacén caro sin identificación con ninguna línea específica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En el medio no se le da importancia a la Marca en ciertas líneas de artículos para el hogar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Proveedores locales tienen sus propios puntos de venta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Competencia posicionada y especializada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Cadenas de Farmacias se están especializando en línea de regalos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Competencia tiene capacidad de entregar crédito directo para autofinanciar electrodomésticos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Pequeñas tiendas especializadas con excelente mix de producto en ropa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Segmento al que Gran Hogar está dirigido (clase alta y media alta) es cada vez más reducido dado la situación económica del país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Crecimiento del mercado informal</a:t>
            </a:r>
            <a:r>
              <a:rPr lang="es-MX" i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s-ES">
              <a:latin typeface="Tahoma" pitchFamily="34" charset="0"/>
            </a:endParaRPr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2819400" y="762000"/>
            <a:ext cx="563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486" name="Line 6"/>
          <p:cNvSpPr>
            <a:spLocks noChangeShapeType="1"/>
          </p:cNvSpPr>
          <p:nvPr/>
        </p:nvSpPr>
        <p:spPr bwMode="auto">
          <a:xfrm>
            <a:off x="609600" y="6400800"/>
            <a:ext cx="8153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0487" name="Line 7"/>
          <p:cNvSpPr>
            <a:spLocks noChangeShapeType="1"/>
          </p:cNvSpPr>
          <p:nvPr/>
        </p:nvSpPr>
        <p:spPr bwMode="auto">
          <a:xfrm>
            <a:off x="609600" y="685800"/>
            <a:ext cx="0" cy="5715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20488" name="Group 8"/>
          <p:cNvGrpSpPr>
            <a:grpSpLocks/>
          </p:cNvGrpSpPr>
          <p:nvPr/>
        </p:nvGrpSpPr>
        <p:grpSpPr bwMode="auto">
          <a:xfrm>
            <a:off x="8610600" y="6248400"/>
            <a:ext cx="304800" cy="304800"/>
            <a:chOff x="528" y="1200"/>
            <a:chExt cx="192" cy="192"/>
          </a:xfrm>
        </p:grpSpPr>
        <p:sp>
          <p:nvSpPr>
            <p:cNvPr id="20489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0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491" name="Group 11"/>
          <p:cNvGrpSpPr>
            <a:grpSpLocks/>
          </p:cNvGrpSpPr>
          <p:nvPr/>
        </p:nvGrpSpPr>
        <p:grpSpPr bwMode="auto">
          <a:xfrm>
            <a:off x="8534400" y="609600"/>
            <a:ext cx="304800" cy="304800"/>
            <a:chOff x="528" y="1200"/>
            <a:chExt cx="192" cy="192"/>
          </a:xfrm>
        </p:grpSpPr>
        <p:sp>
          <p:nvSpPr>
            <p:cNvPr id="20492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3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494" name="Group 14"/>
          <p:cNvGrpSpPr>
            <a:grpSpLocks/>
          </p:cNvGrpSpPr>
          <p:nvPr/>
        </p:nvGrpSpPr>
        <p:grpSpPr bwMode="auto">
          <a:xfrm>
            <a:off x="990600" y="1371600"/>
            <a:ext cx="228600" cy="152400"/>
            <a:chOff x="528" y="1200"/>
            <a:chExt cx="192" cy="192"/>
          </a:xfrm>
        </p:grpSpPr>
        <p:sp>
          <p:nvSpPr>
            <p:cNvPr id="20495" name="Rectangle 1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6" name="Rectangle 1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497" name="Group 17"/>
          <p:cNvGrpSpPr>
            <a:grpSpLocks/>
          </p:cNvGrpSpPr>
          <p:nvPr/>
        </p:nvGrpSpPr>
        <p:grpSpPr bwMode="auto">
          <a:xfrm>
            <a:off x="990600" y="2057400"/>
            <a:ext cx="228600" cy="152400"/>
            <a:chOff x="528" y="1200"/>
            <a:chExt cx="192" cy="192"/>
          </a:xfrm>
        </p:grpSpPr>
        <p:sp>
          <p:nvSpPr>
            <p:cNvPr id="20498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499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00" name="Group 20"/>
          <p:cNvGrpSpPr>
            <a:grpSpLocks/>
          </p:cNvGrpSpPr>
          <p:nvPr/>
        </p:nvGrpSpPr>
        <p:grpSpPr bwMode="auto">
          <a:xfrm>
            <a:off x="990600" y="2743200"/>
            <a:ext cx="228600" cy="152400"/>
            <a:chOff x="528" y="1200"/>
            <a:chExt cx="192" cy="192"/>
          </a:xfrm>
        </p:grpSpPr>
        <p:sp>
          <p:nvSpPr>
            <p:cNvPr id="20501" name="Rectangle 2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02" name="Rectangle 2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03" name="Group 23"/>
          <p:cNvGrpSpPr>
            <a:grpSpLocks/>
          </p:cNvGrpSpPr>
          <p:nvPr/>
        </p:nvGrpSpPr>
        <p:grpSpPr bwMode="auto">
          <a:xfrm>
            <a:off x="990600" y="3200400"/>
            <a:ext cx="228600" cy="152400"/>
            <a:chOff x="528" y="1200"/>
            <a:chExt cx="192" cy="192"/>
          </a:xfrm>
        </p:grpSpPr>
        <p:sp>
          <p:nvSpPr>
            <p:cNvPr id="20504" name="Rectangle 2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05" name="Rectangle 2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06" name="Group 26"/>
          <p:cNvGrpSpPr>
            <a:grpSpLocks/>
          </p:cNvGrpSpPr>
          <p:nvPr/>
        </p:nvGrpSpPr>
        <p:grpSpPr bwMode="auto">
          <a:xfrm>
            <a:off x="990600" y="3581400"/>
            <a:ext cx="228600" cy="152400"/>
            <a:chOff x="528" y="1200"/>
            <a:chExt cx="192" cy="192"/>
          </a:xfrm>
        </p:grpSpPr>
        <p:sp>
          <p:nvSpPr>
            <p:cNvPr id="20507" name="Rectangle 2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08" name="Rectangle 2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09" name="Group 29"/>
          <p:cNvGrpSpPr>
            <a:grpSpLocks/>
          </p:cNvGrpSpPr>
          <p:nvPr/>
        </p:nvGrpSpPr>
        <p:grpSpPr bwMode="auto">
          <a:xfrm>
            <a:off x="990600" y="3962400"/>
            <a:ext cx="228600" cy="152400"/>
            <a:chOff x="528" y="1200"/>
            <a:chExt cx="192" cy="192"/>
          </a:xfrm>
        </p:grpSpPr>
        <p:sp>
          <p:nvSpPr>
            <p:cNvPr id="20510" name="Rectangle 3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11" name="Rectangle 3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2" name="Group 32"/>
          <p:cNvGrpSpPr>
            <a:grpSpLocks/>
          </p:cNvGrpSpPr>
          <p:nvPr/>
        </p:nvGrpSpPr>
        <p:grpSpPr bwMode="auto">
          <a:xfrm>
            <a:off x="990600" y="4648200"/>
            <a:ext cx="228600" cy="152400"/>
            <a:chOff x="528" y="1200"/>
            <a:chExt cx="192" cy="192"/>
          </a:xfrm>
        </p:grpSpPr>
        <p:sp>
          <p:nvSpPr>
            <p:cNvPr id="20513" name="Rectangle 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14" name="Rectangle 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5" name="Group 35"/>
          <p:cNvGrpSpPr>
            <a:grpSpLocks/>
          </p:cNvGrpSpPr>
          <p:nvPr/>
        </p:nvGrpSpPr>
        <p:grpSpPr bwMode="auto">
          <a:xfrm>
            <a:off x="990600" y="5334000"/>
            <a:ext cx="228600" cy="152400"/>
            <a:chOff x="528" y="1200"/>
            <a:chExt cx="192" cy="192"/>
          </a:xfrm>
        </p:grpSpPr>
        <p:sp>
          <p:nvSpPr>
            <p:cNvPr id="20516" name="Rectangle 3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17" name="Rectangle 3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20518" name="Group 38"/>
          <p:cNvGrpSpPr>
            <a:grpSpLocks/>
          </p:cNvGrpSpPr>
          <p:nvPr/>
        </p:nvGrpSpPr>
        <p:grpSpPr bwMode="auto">
          <a:xfrm>
            <a:off x="990600" y="6019800"/>
            <a:ext cx="228600" cy="152400"/>
            <a:chOff x="528" y="1200"/>
            <a:chExt cx="192" cy="192"/>
          </a:xfrm>
        </p:grpSpPr>
        <p:sp>
          <p:nvSpPr>
            <p:cNvPr id="20519" name="Rectangle 3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20520" name="Rectangle 4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ChangeArrowheads="1"/>
          </p:cNvSpPr>
          <p:nvPr/>
        </p:nvSpPr>
        <p:spPr bwMode="auto">
          <a:xfrm>
            <a:off x="1371600" y="1295400"/>
            <a:ext cx="6934200" cy="4648200"/>
          </a:xfrm>
          <a:prstGeom prst="rect">
            <a:avLst/>
          </a:prstGeom>
          <a:solidFill>
            <a:srgbClr val="C0C0C0"/>
          </a:solidFill>
          <a:ln w="38100" cmpd="dbl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2971800" y="1600200"/>
            <a:ext cx="4787900" cy="3048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16" name="Line 4"/>
          <p:cNvSpPr>
            <a:spLocks noChangeShapeType="1"/>
          </p:cNvSpPr>
          <p:nvPr/>
        </p:nvSpPr>
        <p:spPr bwMode="auto">
          <a:xfrm>
            <a:off x="3048000" y="3124200"/>
            <a:ext cx="47244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3429000" y="5410200"/>
            <a:ext cx="41275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100" b="1">
                <a:solidFill>
                  <a:schemeClr val="tx1"/>
                </a:solidFill>
                <a:latin typeface="Arial" pitchFamily="34" charset="0"/>
              </a:rPr>
              <a:t>CUOTA DE MERCADO RELATIVA</a:t>
            </a: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2057400" y="2286000"/>
            <a:ext cx="9906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ALTA</a:t>
            </a:r>
          </a:p>
        </p:txBody>
      </p:sp>
      <p:sp>
        <p:nvSpPr>
          <p:cNvPr id="38919" name="Text Box 7"/>
          <p:cNvSpPr txBox="1">
            <a:spLocks noChangeArrowheads="1"/>
          </p:cNvSpPr>
          <p:nvPr/>
        </p:nvSpPr>
        <p:spPr bwMode="auto">
          <a:xfrm>
            <a:off x="3733800" y="4953000"/>
            <a:ext cx="990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ALTA</a:t>
            </a:r>
          </a:p>
        </p:txBody>
      </p:sp>
      <p:sp>
        <p:nvSpPr>
          <p:cNvPr id="38920" name="Text Box 8"/>
          <p:cNvSpPr txBox="1">
            <a:spLocks noChangeArrowheads="1"/>
          </p:cNvSpPr>
          <p:nvPr/>
        </p:nvSpPr>
        <p:spPr bwMode="auto">
          <a:xfrm>
            <a:off x="6172200" y="4953000"/>
            <a:ext cx="990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BAJA</a:t>
            </a:r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21" name="Text Box 9"/>
          <p:cNvSpPr txBox="1">
            <a:spLocks noChangeArrowheads="1"/>
          </p:cNvSpPr>
          <p:nvPr/>
        </p:nvSpPr>
        <p:spPr bwMode="auto">
          <a:xfrm>
            <a:off x="1981200" y="4267200"/>
            <a:ext cx="9906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BAJA</a:t>
            </a:r>
          </a:p>
        </p:txBody>
      </p: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029200" y="4724400"/>
            <a:ext cx="4953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1</a:t>
            </a:r>
          </a:p>
        </p:txBody>
      </p:sp>
      <p:sp>
        <p:nvSpPr>
          <p:cNvPr id="38923" name="Text Box 11"/>
          <p:cNvSpPr txBox="1">
            <a:spLocks noChangeArrowheads="1"/>
          </p:cNvSpPr>
          <p:nvPr/>
        </p:nvSpPr>
        <p:spPr bwMode="auto">
          <a:xfrm>
            <a:off x="2741613" y="4597400"/>
            <a:ext cx="490537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0</a:t>
            </a:r>
          </a:p>
        </p:txBody>
      </p:sp>
      <p:sp>
        <p:nvSpPr>
          <p:cNvPr id="38924" name="Text Box 12"/>
          <p:cNvSpPr txBox="1">
            <a:spLocks noChangeArrowheads="1"/>
          </p:cNvSpPr>
          <p:nvPr/>
        </p:nvSpPr>
        <p:spPr bwMode="auto">
          <a:xfrm>
            <a:off x="7467600" y="4648200"/>
            <a:ext cx="660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0.20</a:t>
            </a:r>
          </a:p>
        </p:txBody>
      </p:sp>
      <p:sp>
        <p:nvSpPr>
          <p:cNvPr id="38925" name="Text Box 13"/>
          <p:cNvSpPr txBox="1">
            <a:spLocks noChangeArrowheads="1"/>
          </p:cNvSpPr>
          <p:nvPr/>
        </p:nvSpPr>
        <p:spPr bwMode="auto">
          <a:xfrm>
            <a:off x="2209800" y="3048000"/>
            <a:ext cx="825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100">
                <a:solidFill>
                  <a:schemeClr val="tx1"/>
                </a:solidFill>
                <a:latin typeface="Arial" pitchFamily="34" charset="0"/>
              </a:rPr>
              <a:t>36</a:t>
            </a:r>
          </a:p>
        </p:txBody>
      </p:sp>
      <p:sp>
        <p:nvSpPr>
          <p:cNvPr id="38926" name="Line 14"/>
          <p:cNvSpPr>
            <a:spLocks noChangeShapeType="1"/>
          </p:cNvSpPr>
          <p:nvPr/>
        </p:nvSpPr>
        <p:spPr bwMode="auto">
          <a:xfrm>
            <a:off x="2971800" y="4381500"/>
            <a:ext cx="3797300" cy="158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5638800" y="4648200"/>
            <a:ext cx="660400" cy="28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000">
                <a:solidFill>
                  <a:schemeClr val="tx1"/>
                </a:solidFill>
                <a:latin typeface="Arial" pitchFamily="34" charset="0"/>
              </a:rPr>
              <a:t>0.11</a:t>
            </a:r>
          </a:p>
        </p:txBody>
      </p:sp>
      <p:sp>
        <p:nvSpPr>
          <p:cNvPr id="38928" name="Text Box 16"/>
          <p:cNvSpPr txBox="1">
            <a:spLocks noChangeArrowheads="1"/>
          </p:cNvSpPr>
          <p:nvPr/>
        </p:nvSpPr>
        <p:spPr bwMode="auto">
          <a:xfrm>
            <a:off x="6477000" y="4648200"/>
            <a:ext cx="660400" cy="27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000">
                <a:solidFill>
                  <a:schemeClr val="tx1"/>
                </a:solidFill>
                <a:latin typeface="Arial" pitchFamily="34" charset="0"/>
              </a:rPr>
              <a:t>0.1</a:t>
            </a:r>
            <a:r>
              <a:rPr lang="es-EC" sz="1000">
                <a:solidFill>
                  <a:schemeClr val="tx1"/>
                </a:solidFill>
                <a:latin typeface="Arial" pitchFamily="34" charset="0"/>
              </a:rPr>
              <a:t>8</a:t>
            </a:r>
            <a:endParaRPr lang="es-ES" sz="10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8929" name="Line 17"/>
          <p:cNvSpPr>
            <a:spLocks noChangeShapeType="1"/>
          </p:cNvSpPr>
          <p:nvPr/>
        </p:nvSpPr>
        <p:spPr bwMode="auto">
          <a:xfrm>
            <a:off x="2971800" y="3962400"/>
            <a:ext cx="32766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30" name="Text Box 18"/>
          <p:cNvSpPr txBox="1">
            <a:spLocks noChangeArrowheads="1"/>
          </p:cNvSpPr>
          <p:nvPr/>
        </p:nvSpPr>
        <p:spPr bwMode="auto">
          <a:xfrm>
            <a:off x="6096000" y="4648200"/>
            <a:ext cx="660400" cy="35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000">
                <a:solidFill>
                  <a:schemeClr val="tx1"/>
                </a:solidFill>
                <a:latin typeface="Arial" pitchFamily="34" charset="0"/>
              </a:rPr>
              <a:t>0.15</a:t>
            </a:r>
          </a:p>
        </p:txBody>
      </p:sp>
      <p:sp>
        <p:nvSpPr>
          <p:cNvPr id="38931" name="Line 19"/>
          <p:cNvSpPr>
            <a:spLocks noChangeShapeType="1"/>
          </p:cNvSpPr>
          <p:nvPr/>
        </p:nvSpPr>
        <p:spPr bwMode="auto">
          <a:xfrm>
            <a:off x="2971800" y="4506913"/>
            <a:ext cx="3302000" cy="158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s-ES"/>
          </a:p>
        </p:txBody>
      </p:sp>
      <p:sp>
        <p:nvSpPr>
          <p:cNvPr id="38932" name="Text Box 20"/>
          <p:cNvSpPr txBox="1">
            <a:spLocks noChangeArrowheads="1"/>
          </p:cNvSpPr>
          <p:nvPr/>
        </p:nvSpPr>
        <p:spPr bwMode="auto">
          <a:xfrm>
            <a:off x="5943600" y="3810000"/>
            <a:ext cx="439738" cy="284163"/>
          </a:xfrm>
          <a:prstGeom prst="rect">
            <a:avLst/>
          </a:prstGeom>
          <a:solidFill>
            <a:srgbClr val="FFFF99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S" sz="900">
                <a:solidFill>
                  <a:srgbClr val="000000"/>
                </a:solidFill>
                <a:latin typeface="Arial Black" pitchFamily="34" charset="0"/>
              </a:rPr>
              <a:t>J</a:t>
            </a:r>
          </a:p>
        </p:txBody>
      </p:sp>
      <p:sp>
        <p:nvSpPr>
          <p:cNvPr id="38933" name="Text Box 21"/>
          <p:cNvSpPr txBox="1">
            <a:spLocks noChangeArrowheads="1"/>
          </p:cNvSpPr>
          <p:nvPr/>
        </p:nvSpPr>
        <p:spPr bwMode="auto">
          <a:xfrm>
            <a:off x="6248400" y="4267200"/>
            <a:ext cx="439738" cy="285750"/>
          </a:xfrm>
          <a:prstGeom prst="rect">
            <a:avLst/>
          </a:prstGeom>
          <a:solidFill>
            <a:srgbClr val="00CCFF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S" sz="900">
                <a:solidFill>
                  <a:srgbClr val="000000"/>
                </a:solidFill>
                <a:latin typeface="Arial Black" pitchFamily="34" charset="0"/>
              </a:rPr>
              <a:t>H</a:t>
            </a:r>
          </a:p>
        </p:txBody>
      </p:sp>
      <p:sp>
        <p:nvSpPr>
          <p:cNvPr id="38934" name="Text Box 22"/>
          <p:cNvSpPr txBox="1">
            <a:spLocks noChangeArrowheads="1"/>
          </p:cNvSpPr>
          <p:nvPr/>
        </p:nvSpPr>
        <p:spPr bwMode="auto">
          <a:xfrm>
            <a:off x="2362200" y="4419600"/>
            <a:ext cx="5969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000">
                <a:solidFill>
                  <a:schemeClr val="tx1"/>
                </a:solidFill>
                <a:latin typeface="Arial" pitchFamily="34" charset="0"/>
              </a:rPr>
              <a:t>-9</a:t>
            </a:r>
          </a:p>
        </p:txBody>
      </p:sp>
      <p:sp>
        <p:nvSpPr>
          <p:cNvPr id="38935" name="Text Box 23"/>
          <p:cNvSpPr txBox="1">
            <a:spLocks noChangeArrowheads="1"/>
          </p:cNvSpPr>
          <p:nvPr/>
        </p:nvSpPr>
        <p:spPr bwMode="auto">
          <a:xfrm>
            <a:off x="2438400" y="3810000"/>
            <a:ext cx="53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000">
                <a:solidFill>
                  <a:schemeClr val="tx1"/>
                </a:solidFill>
                <a:latin typeface="Arial" pitchFamily="34" charset="0"/>
              </a:rPr>
              <a:t>13</a:t>
            </a:r>
          </a:p>
        </p:txBody>
      </p:sp>
      <p:sp>
        <p:nvSpPr>
          <p:cNvPr id="38936" name="Text Box 24"/>
          <p:cNvSpPr txBox="1">
            <a:spLocks noChangeArrowheads="1"/>
          </p:cNvSpPr>
          <p:nvPr/>
        </p:nvSpPr>
        <p:spPr bwMode="auto">
          <a:xfrm>
            <a:off x="2133600" y="4191000"/>
            <a:ext cx="8255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>
              <a:spcBef>
                <a:spcPct val="0"/>
              </a:spcBef>
            </a:pPr>
            <a:r>
              <a:rPr lang="es-ES" sz="1000">
                <a:solidFill>
                  <a:schemeClr val="tx1"/>
                </a:solidFill>
                <a:latin typeface="Arial" pitchFamily="34" charset="0"/>
              </a:rPr>
              <a:t>-2</a:t>
            </a:r>
          </a:p>
        </p:txBody>
      </p:sp>
      <p:sp>
        <p:nvSpPr>
          <p:cNvPr id="38937" name="Text Box 25"/>
          <p:cNvSpPr txBox="1">
            <a:spLocks noChangeArrowheads="1"/>
          </p:cNvSpPr>
          <p:nvPr/>
        </p:nvSpPr>
        <p:spPr bwMode="auto">
          <a:xfrm>
            <a:off x="1905000" y="2209800"/>
            <a:ext cx="457200" cy="234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C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R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E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C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I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M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I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E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N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T</a:t>
            </a:r>
          </a:p>
          <a:p>
            <a:pPr algn="l" eaLnBrk="0" hangingPunct="0">
              <a:spcBef>
                <a:spcPct val="0"/>
              </a:spcBef>
            </a:pPr>
            <a:r>
              <a:rPr lang="es-EC" sz="1100" b="1">
                <a:solidFill>
                  <a:schemeClr val="tx1"/>
                </a:solidFill>
                <a:latin typeface="Arial" pitchFamily="34" charset="0"/>
              </a:rPr>
              <a:t>O</a:t>
            </a:r>
          </a:p>
          <a:p>
            <a:pPr algn="l" eaLnBrk="0" hangingPunct="0">
              <a:spcBef>
                <a:spcPct val="0"/>
              </a:spcBef>
            </a:pPr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8938" name="Line 26"/>
          <p:cNvSpPr>
            <a:spLocks noChangeShapeType="1"/>
          </p:cNvSpPr>
          <p:nvPr/>
        </p:nvSpPr>
        <p:spPr bwMode="auto">
          <a:xfrm>
            <a:off x="5334000" y="1600200"/>
            <a:ext cx="0" cy="3048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39" name="Line 27"/>
          <p:cNvSpPr>
            <a:spLocks noChangeShapeType="1"/>
          </p:cNvSpPr>
          <p:nvPr/>
        </p:nvSpPr>
        <p:spPr bwMode="auto">
          <a:xfrm>
            <a:off x="6096000" y="4114800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40" name="Line 28"/>
          <p:cNvSpPr>
            <a:spLocks noChangeShapeType="1"/>
          </p:cNvSpPr>
          <p:nvPr/>
        </p:nvSpPr>
        <p:spPr bwMode="auto">
          <a:xfrm>
            <a:off x="6477000" y="4572000"/>
            <a:ext cx="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41" name="Line 29"/>
          <p:cNvSpPr>
            <a:spLocks noChangeShapeType="1"/>
          </p:cNvSpPr>
          <p:nvPr/>
        </p:nvSpPr>
        <p:spPr bwMode="auto">
          <a:xfrm>
            <a:off x="6934200" y="44196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6781800" y="4191000"/>
            <a:ext cx="439738" cy="285750"/>
          </a:xfrm>
          <a:prstGeom prst="rect">
            <a:avLst/>
          </a:prstGeom>
          <a:solidFill>
            <a:srgbClr val="99CC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S" sz="900">
                <a:solidFill>
                  <a:srgbClr val="000000"/>
                </a:solidFill>
                <a:latin typeface="Arial Black" pitchFamily="34" charset="0"/>
              </a:rPr>
              <a:t>R</a:t>
            </a:r>
          </a:p>
        </p:txBody>
      </p:sp>
      <p:sp>
        <p:nvSpPr>
          <p:cNvPr id="38943" name="Text Box 31"/>
          <p:cNvSpPr txBox="1">
            <a:spLocks noChangeArrowheads="1"/>
          </p:cNvSpPr>
          <p:nvPr/>
        </p:nvSpPr>
        <p:spPr bwMode="auto">
          <a:xfrm>
            <a:off x="1371600" y="609600"/>
            <a:ext cx="69342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MATRIZ BOSTON CONSULTING GROUP</a:t>
            </a:r>
            <a:r>
              <a:rPr lang="es-ES" sz="2400" b="1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grpSp>
        <p:nvGrpSpPr>
          <p:cNvPr id="38944" name="Group 32"/>
          <p:cNvGrpSpPr>
            <a:grpSpLocks/>
          </p:cNvGrpSpPr>
          <p:nvPr/>
        </p:nvGrpSpPr>
        <p:grpSpPr bwMode="auto">
          <a:xfrm>
            <a:off x="762000" y="609600"/>
            <a:ext cx="228600" cy="152400"/>
            <a:chOff x="528" y="1200"/>
            <a:chExt cx="192" cy="192"/>
          </a:xfrm>
        </p:grpSpPr>
        <p:sp>
          <p:nvSpPr>
            <p:cNvPr id="38945" name="Rectangle 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8946" name="Rectangle 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8947" name="Line 35"/>
          <p:cNvSpPr>
            <a:spLocks noChangeShapeType="1"/>
          </p:cNvSpPr>
          <p:nvPr/>
        </p:nvSpPr>
        <p:spPr bwMode="auto">
          <a:xfrm>
            <a:off x="838200" y="914400"/>
            <a:ext cx="0" cy="5257800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48" name="Line 36"/>
          <p:cNvSpPr>
            <a:spLocks noChangeShapeType="1"/>
          </p:cNvSpPr>
          <p:nvPr/>
        </p:nvSpPr>
        <p:spPr bwMode="auto">
          <a:xfrm>
            <a:off x="838200" y="6172200"/>
            <a:ext cx="7772400" cy="0"/>
          </a:xfrm>
          <a:prstGeom prst="line">
            <a:avLst/>
          </a:prstGeom>
          <a:noFill/>
          <a:ln w="381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8949" name="Line 37"/>
          <p:cNvSpPr>
            <a:spLocks noChangeShapeType="1"/>
          </p:cNvSpPr>
          <p:nvPr/>
        </p:nvSpPr>
        <p:spPr bwMode="auto">
          <a:xfrm>
            <a:off x="838200" y="914400"/>
            <a:ext cx="0" cy="5257800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86" name="Group 1074"/>
          <p:cNvGrpSpPr>
            <a:grpSpLocks/>
          </p:cNvGrpSpPr>
          <p:nvPr/>
        </p:nvGrpSpPr>
        <p:grpSpPr bwMode="auto">
          <a:xfrm>
            <a:off x="1600200" y="1295400"/>
            <a:ext cx="6477000" cy="4651375"/>
            <a:chOff x="1008" y="816"/>
            <a:chExt cx="3888" cy="2930"/>
          </a:xfrm>
        </p:grpSpPr>
        <p:sp>
          <p:nvSpPr>
            <p:cNvPr id="39939" name="Rectangle 1027"/>
            <p:cNvSpPr>
              <a:spLocks noChangeArrowheads="1"/>
            </p:cNvSpPr>
            <p:nvPr/>
          </p:nvSpPr>
          <p:spPr bwMode="auto">
            <a:xfrm>
              <a:off x="1008" y="816"/>
              <a:ext cx="3888" cy="2930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40" name="Rectangle 1028"/>
            <p:cNvSpPr>
              <a:spLocks noChangeArrowheads="1"/>
            </p:cNvSpPr>
            <p:nvPr/>
          </p:nvSpPr>
          <p:spPr bwMode="auto">
            <a:xfrm>
              <a:off x="1892" y="1016"/>
              <a:ext cx="2916" cy="179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41" name="Line 1029"/>
            <p:cNvSpPr>
              <a:spLocks noChangeShapeType="1"/>
            </p:cNvSpPr>
            <p:nvPr/>
          </p:nvSpPr>
          <p:spPr bwMode="auto">
            <a:xfrm>
              <a:off x="2864" y="1016"/>
              <a:ext cx="0" cy="17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42" name="Line 1030"/>
            <p:cNvSpPr>
              <a:spLocks noChangeShapeType="1"/>
            </p:cNvSpPr>
            <p:nvPr/>
          </p:nvSpPr>
          <p:spPr bwMode="auto">
            <a:xfrm>
              <a:off x="1892" y="1615"/>
              <a:ext cx="29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43" name="Text Box 1031"/>
            <p:cNvSpPr txBox="1">
              <a:spLocks noChangeArrowheads="1"/>
            </p:cNvSpPr>
            <p:nvPr/>
          </p:nvSpPr>
          <p:spPr bwMode="auto">
            <a:xfrm>
              <a:off x="1184" y="1149"/>
              <a:ext cx="53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s-ES" sz="1100">
                  <a:solidFill>
                    <a:schemeClr val="tx1"/>
                  </a:solidFill>
                  <a:latin typeface="Times New Roman" pitchFamily="18" charset="0"/>
                </a:rPr>
                <a:t>ALTA</a:t>
              </a:r>
            </a:p>
          </p:txBody>
        </p:sp>
        <p:sp>
          <p:nvSpPr>
            <p:cNvPr id="39944" name="Text Box 1032"/>
            <p:cNvSpPr txBox="1">
              <a:spLocks noChangeArrowheads="1"/>
            </p:cNvSpPr>
            <p:nvPr/>
          </p:nvSpPr>
          <p:spPr bwMode="auto">
            <a:xfrm>
              <a:off x="1361" y="2481"/>
              <a:ext cx="531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s-ES" sz="1100">
                  <a:solidFill>
                    <a:schemeClr val="tx1"/>
                  </a:solidFill>
                  <a:latin typeface="Times New Roman" pitchFamily="18" charset="0"/>
                </a:rPr>
                <a:t>BAJA</a:t>
              </a:r>
            </a:p>
          </p:txBody>
        </p:sp>
        <p:sp>
          <p:nvSpPr>
            <p:cNvPr id="39945" name="Line 1033"/>
            <p:cNvSpPr>
              <a:spLocks noChangeShapeType="1"/>
            </p:cNvSpPr>
            <p:nvPr/>
          </p:nvSpPr>
          <p:spPr bwMode="auto">
            <a:xfrm>
              <a:off x="1892" y="2148"/>
              <a:ext cx="2916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46" name="Text Box 1034"/>
            <p:cNvSpPr txBox="1">
              <a:spLocks noChangeArrowheads="1"/>
            </p:cNvSpPr>
            <p:nvPr/>
          </p:nvSpPr>
          <p:spPr bwMode="auto">
            <a:xfrm>
              <a:off x="1980" y="1149"/>
              <a:ext cx="795" cy="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Inversión</a:t>
              </a:r>
            </a:p>
          </p:txBody>
        </p:sp>
        <p:sp>
          <p:nvSpPr>
            <p:cNvPr id="39947" name="Text Box 1035"/>
            <p:cNvSpPr txBox="1">
              <a:spLocks noChangeArrowheads="1"/>
            </p:cNvSpPr>
            <p:nvPr/>
          </p:nvSpPr>
          <p:spPr bwMode="auto">
            <a:xfrm>
              <a:off x="3924" y="1149"/>
              <a:ext cx="884" cy="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Desarrollo Selectivo</a:t>
              </a:r>
            </a:p>
          </p:txBody>
        </p:sp>
        <p:sp>
          <p:nvSpPr>
            <p:cNvPr id="39948" name="Text Box 1036"/>
            <p:cNvSpPr txBox="1">
              <a:spLocks noChangeArrowheads="1"/>
            </p:cNvSpPr>
            <p:nvPr/>
          </p:nvSpPr>
          <p:spPr bwMode="auto">
            <a:xfrm>
              <a:off x="1980" y="2481"/>
              <a:ext cx="707" cy="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39949" name="Text Box 1037"/>
            <p:cNvSpPr txBox="1">
              <a:spLocks noChangeArrowheads="1"/>
            </p:cNvSpPr>
            <p:nvPr/>
          </p:nvSpPr>
          <p:spPr bwMode="auto">
            <a:xfrm>
              <a:off x="4012" y="2414"/>
              <a:ext cx="707" cy="20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Perfil Bajo</a:t>
              </a:r>
            </a:p>
          </p:txBody>
        </p:sp>
        <p:sp>
          <p:nvSpPr>
            <p:cNvPr id="39950" name="Text Box 1038"/>
            <p:cNvSpPr txBox="1">
              <a:spLocks noChangeArrowheads="1"/>
            </p:cNvSpPr>
            <p:nvPr/>
          </p:nvSpPr>
          <p:spPr bwMode="auto">
            <a:xfrm>
              <a:off x="1096" y="1349"/>
              <a:ext cx="354" cy="1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T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R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C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T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C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T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I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V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I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D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A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D</a:t>
              </a:r>
            </a:p>
            <a:p>
              <a:pPr algn="l" eaLnBrk="0" hangingPunct="0">
                <a:spcBef>
                  <a:spcPct val="0"/>
                </a:spcBef>
              </a:pPr>
              <a:endParaRPr lang="es-EC" sz="1100" b="1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r>
                <a:rPr lang="es-EC" sz="1100" b="1">
                  <a:solidFill>
                    <a:schemeClr val="tx1"/>
                  </a:solidFill>
                  <a:latin typeface="Arial" pitchFamily="34" charset="0"/>
                </a:rPr>
                <a:t>M.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100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951" name="Text Box 1039"/>
            <p:cNvSpPr txBox="1">
              <a:spLocks noChangeArrowheads="1"/>
            </p:cNvSpPr>
            <p:nvPr/>
          </p:nvSpPr>
          <p:spPr bwMode="auto">
            <a:xfrm>
              <a:off x="2157" y="3014"/>
              <a:ext cx="53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s-ES" sz="1100">
                  <a:solidFill>
                    <a:schemeClr val="tx1"/>
                  </a:solidFill>
                  <a:latin typeface="Times New Roman" pitchFamily="18" charset="0"/>
                </a:rPr>
                <a:t>BAJA</a:t>
              </a:r>
            </a:p>
          </p:txBody>
        </p:sp>
        <p:sp>
          <p:nvSpPr>
            <p:cNvPr id="39952" name="Text Box 1040"/>
            <p:cNvSpPr txBox="1">
              <a:spLocks noChangeArrowheads="1"/>
            </p:cNvSpPr>
            <p:nvPr/>
          </p:nvSpPr>
          <p:spPr bwMode="auto">
            <a:xfrm>
              <a:off x="4012" y="3014"/>
              <a:ext cx="531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s-ES" sz="1100">
                  <a:solidFill>
                    <a:schemeClr val="tx1"/>
                  </a:solidFill>
                  <a:latin typeface="Times New Roman" pitchFamily="18" charset="0"/>
                </a:rPr>
                <a:t>ALTA</a:t>
              </a:r>
            </a:p>
          </p:txBody>
        </p:sp>
        <p:sp>
          <p:nvSpPr>
            <p:cNvPr id="39953" name="Text Box 1041"/>
            <p:cNvSpPr txBox="1">
              <a:spLocks noChangeArrowheads="1"/>
            </p:cNvSpPr>
            <p:nvPr/>
          </p:nvSpPr>
          <p:spPr bwMode="auto">
            <a:xfrm>
              <a:off x="3129" y="3014"/>
              <a:ext cx="53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ts val="500"/>
                </a:spcBef>
                <a:spcAft>
                  <a:spcPts val="500"/>
                </a:spcAft>
              </a:pPr>
              <a:r>
                <a:rPr lang="es-ES" sz="1100">
                  <a:solidFill>
                    <a:schemeClr val="tx1"/>
                  </a:solidFill>
                  <a:latin typeface="Times New Roman" pitchFamily="18" charset="0"/>
                </a:rPr>
                <a:t>MEDIA</a:t>
              </a:r>
            </a:p>
          </p:txBody>
        </p:sp>
        <p:sp>
          <p:nvSpPr>
            <p:cNvPr id="39954" name="Text Box 1042"/>
            <p:cNvSpPr txBox="1">
              <a:spLocks noChangeArrowheads="1"/>
            </p:cNvSpPr>
            <p:nvPr/>
          </p:nvSpPr>
          <p:spPr bwMode="auto">
            <a:xfrm>
              <a:off x="2068" y="3213"/>
              <a:ext cx="247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 b="1">
                  <a:solidFill>
                    <a:schemeClr val="tx1"/>
                  </a:solidFill>
                  <a:latin typeface="Arial" pitchFamily="34" charset="0"/>
                </a:rPr>
                <a:t>COMPETITIVIDAD DE MERCADO</a:t>
              </a:r>
            </a:p>
          </p:txBody>
        </p:sp>
        <p:sp>
          <p:nvSpPr>
            <p:cNvPr id="39955" name="Text Box 1043"/>
            <p:cNvSpPr txBox="1">
              <a:spLocks noChangeArrowheads="1"/>
            </p:cNvSpPr>
            <p:nvPr/>
          </p:nvSpPr>
          <p:spPr bwMode="auto">
            <a:xfrm>
              <a:off x="1537" y="948"/>
              <a:ext cx="26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39956" name="Text Box 1044"/>
            <p:cNvSpPr txBox="1">
              <a:spLocks noChangeArrowheads="1"/>
            </p:cNvSpPr>
            <p:nvPr/>
          </p:nvSpPr>
          <p:spPr bwMode="auto">
            <a:xfrm>
              <a:off x="1537" y="2747"/>
              <a:ext cx="265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9957" name="Text Box 1045"/>
            <p:cNvSpPr txBox="1">
              <a:spLocks noChangeArrowheads="1"/>
            </p:cNvSpPr>
            <p:nvPr/>
          </p:nvSpPr>
          <p:spPr bwMode="auto">
            <a:xfrm>
              <a:off x="1803" y="2947"/>
              <a:ext cx="26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39958" name="Text Box 1046"/>
            <p:cNvSpPr txBox="1">
              <a:spLocks noChangeArrowheads="1"/>
            </p:cNvSpPr>
            <p:nvPr/>
          </p:nvSpPr>
          <p:spPr bwMode="auto">
            <a:xfrm>
              <a:off x="4543" y="2881"/>
              <a:ext cx="265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39959" name="Line 1047"/>
            <p:cNvSpPr>
              <a:spLocks noChangeShapeType="1"/>
            </p:cNvSpPr>
            <p:nvPr/>
          </p:nvSpPr>
          <p:spPr bwMode="auto">
            <a:xfrm>
              <a:off x="3836" y="1016"/>
              <a:ext cx="0" cy="1798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60" name="Text Box 1048"/>
            <p:cNvSpPr txBox="1">
              <a:spLocks noChangeArrowheads="1"/>
            </p:cNvSpPr>
            <p:nvPr/>
          </p:nvSpPr>
          <p:spPr bwMode="auto">
            <a:xfrm>
              <a:off x="2510" y="2881"/>
              <a:ext cx="4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2.33</a:t>
              </a:r>
            </a:p>
          </p:txBody>
        </p:sp>
        <p:sp>
          <p:nvSpPr>
            <p:cNvPr id="39961" name="Text Box 1049"/>
            <p:cNvSpPr txBox="1">
              <a:spLocks noChangeArrowheads="1"/>
            </p:cNvSpPr>
            <p:nvPr/>
          </p:nvSpPr>
          <p:spPr bwMode="auto">
            <a:xfrm>
              <a:off x="3659" y="2881"/>
              <a:ext cx="4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3.67</a:t>
              </a:r>
            </a:p>
          </p:txBody>
        </p:sp>
        <p:sp>
          <p:nvSpPr>
            <p:cNvPr id="39962" name="Text Box 1050"/>
            <p:cNvSpPr txBox="1">
              <a:spLocks noChangeArrowheads="1"/>
            </p:cNvSpPr>
            <p:nvPr/>
          </p:nvSpPr>
          <p:spPr bwMode="auto">
            <a:xfrm>
              <a:off x="1537" y="1549"/>
              <a:ext cx="353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3.67</a:t>
              </a:r>
            </a:p>
          </p:txBody>
        </p:sp>
        <p:sp>
          <p:nvSpPr>
            <p:cNvPr id="39963" name="Text Box 1051"/>
            <p:cNvSpPr txBox="1">
              <a:spLocks noChangeArrowheads="1"/>
            </p:cNvSpPr>
            <p:nvPr/>
          </p:nvSpPr>
          <p:spPr bwMode="auto">
            <a:xfrm>
              <a:off x="1450" y="2081"/>
              <a:ext cx="442" cy="1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2.33</a:t>
              </a:r>
            </a:p>
          </p:txBody>
        </p:sp>
        <p:sp>
          <p:nvSpPr>
            <p:cNvPr id="39964" name="Text Box 1052"/>
            <p:cNvSpPr txBox="1">
              <a:spLocks noChangeArrowheads="1"/>
            </p:cNvSpPr>
            <p:nvPr/>
          </p:nvSpPr>
          <p:spPr bwMode="auto">
            <a:xfrm>
              <a:off x="1450" y="3480"/>
              <a:ext cx="265" cy="200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00"/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39965" name="Text Box 1053"/>
            <p:cNvSpPr txBox="1">
              <a:spLocks noChangeArrowheads="1"/>
            </p:cNvSpPr>
            <p:nvPr/>
          </p:nvSpPr>
          <p:spPr bwMode="auto">
            <a:xfrm>
              <a:off x="1803" y="3547"/>
              <a:ext cx="530" cy="1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HOGAR</a:t>
              </a: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966" name="Text Box 1054"/>
            <p:cNvSpPr txBox="1">
              <a:spLocks noChangeArrowheads="1"/>
            </p:cNvSpPr>
            <p:nvPr/>
          </p:nvSpPr>
          <p:spPr bwMode="auto">
            <a:xfrm>
              <a:off x="2952" y="3547"/>
              <a:ext cx="530" cy="1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ROPA</a:t>
              </a: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967" name="Text Box 1055"/>
            <p:cNvSpPr txBox="1">
              <a:spLocks noChangeArrowheads="1"/>
            </p:cNvSpPr>
            <p:nvPr/>
          </p:nvSpPr>
          <p:spPr bwMode="auto">
            <a:xfrm>
              <a:off x="4012" y="3547"/>
              <a:ext cx="707" cy="13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JUGUETES</a:t>
              </a: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39968" name="Text Box 1056"/>
            <p:cNvSpPr txBox="1">
              <a:spLocks noChangeArrowheads="1"/>
            </p:cNvSpPr>
            <p:nvPr/>
          </p:nvSpPr>
          <p:spPr bwMode="auto">
            <a:xfrm>
              <a:off x="2687" y="3480"/>
              <a:ext cx="265" cy="200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00"/>
                  </a:solidFill>
                  <a:latin typeface="Arial Black" pitchFamily="34" charset="0"/>
                </a:rPr>
                <a:t>R</a:t>
              </a:r>
            </a:p>
          </p:txBody>
        </p:sp>
        <p:sp>
          <p:nvSpPr>
            <p:cNvPr id="39969" name="Text Box 1057"/>
            <p:cNvSpPr txBox="1">
              <a:spLocks noChangeArrowheads="1"/>
            </p:cNvSpPr>
            <p:nvPr/>
          </p:nvSpPr>
          <p:spPr bwMode="auto">
            <a:xfrm>
              <a:off x="3747" y="3480"/>
              <a:ext cx="265" cy="200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rgbClr val="000000"/>
                  </a:solidFill>
                  <a:latin typeface="Arial Black" pitchFamily="34" charset="0"/>
                </a:rPr>
                <a:t>J</a:t>
              </a:r>
            </a:p>
          </p:txBody>
        </p:sp>
        <p:sp>
          <p:nvSpPr>
            <p:cNvPr id="39970" name="Text Box 1058"/>
            <p:cNvSpPr txBox="1">
              <a:spLocks noChangeArrowheads="1"/>
            </p:cNvSpPr>
            <p:nvPr/>
          </p:nvSpPr>
          <p:spPr bwMode="auto">
            <a:xfrm>
              <a:off x="2422" y="1415"/>
              <a:ext cx="235" cy="134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000000"/>
                  </a:solidFill>
                  <a:latin typeface="Arial Black" pitchFamily="34" charset="0"/>
                </a:rPr>
                <a:t>R</a:t>
              </a:r>
            </a:p>
          </p:txBody>
        </p:sp>
        <p:sp>
          <p:nvSpPr>
            <p:cNvPr id="39971" name="Line 1059"/>
            <p:cNvSpPr>
              <a:spLocks noChangeShapeType="1"/>
            </p:cNvSpPr>
            <p:nvPr/>
          </p:nvSpPr>
          <p:spPr bwMode="auto">
            <a:xfrm>
              <a:off x="1892" y="1482"/>
              <a:ext cx="5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72" name="Line 1060"/>
            <p:cNvSpPr>
              <a:spLocks noChangeShapeType="1"/>
            </p:cNvSpPr>
            <p:nvPr/>
          </p:nvSpPr>
          <p:spPr bwMode="auto">
            <a:xfrm>
              <a:off x="2599" y="1549"/>
              <a:ext cx="0" cy="1265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73" name="Line 1061"/>
            <p:cNvSpPr>
              <a:spLocks noChangeShapeType="1"/>
            </p:cNvSpPr>
            <p:nvPr/>
          </p:nvSpPr>
          <p:spPr bwMode="auto">
            <a:xfrm>
              <a:off x="1892" y="2015"/>
              <a:ext cx="5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74" name="Line 1062"/>
            <p:cNvSpPr>
              <a:spLocks noChangeShapeType="1"/>
            </p:cNvSpPr>
            <p:nvPr/>
          </p:nvSpPr>
          <p:spPr bwMode="auto">
            <a:xfrm>
              <a:off x="2510" y="1948"/>
              <a:ext cx="0" cy="86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75" name="Line 1063"/>
            <p:cNvSpPr>
              <a:spLocks noChangeShapeType="1"/>
            </p:cNvSpPr>
            <p:nvPr/>
          </p:nvSpPr>
          <p:spPr bwMode="auto">
            <a:xfrm>
              <a:off x="1892" y="1815"/>
              <a:ext cx="10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76" name="Text Box 1064"/>
            <p:cNvSpPr txBox="1">
              <a:spLocks noChangeArrowheads="1"/>
            </p:cNvSpPr>
            <p:nvPr/>
          </p:nvSpPr>
          <p:spPr bwMode="auto">
            <a:xfrm>
              <a:off x="2333" y="1948"/>
              <a:ext cx="236" cy="133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000000"/>
                  </a:solidFill>
                  <a:latin typeface="Arial Black" pitchFamily="34" charset="0"/>
                </a:rPr>
                <a:t>J</a:t>
              </a:r>
            </a:p>
          </p:txBody>
        </p:sp>
        <p:sp>
          <p:nvSpPr>
            <p:cNvPr id="39977" name="Line 1065"/>
            <p:cNvSpPr>
              <a:spLocks noChangeShapeType="1"/>
            </p:cNvSpPr>
            <p:nvPr/>
          </p:nvSpPr>
          <p:spPr bwMode="auto">
            <a:xfrm>
              <a:off x="2952" y="1881"/>
              <a:ext cx="0" cy="93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39978" name="Text Box 1066"/>
            <p:cNvSpPr txBox="1">
              <a:spLocks noChangeArrowheads="1"/>
            </p:cNvSpPr>
            <p:nvPr/>
          </p:nvSpPr>
          <p:spPr bwMode="auto">
            <a:xfrm>
              <a:off x="2864" y="1748"/>
              <a:ext cx="235" cy="133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000000"/>
                  </a:solidFill>
                  <a:latin typeface="Arial Black" pitchFamily="34" charset="0"/>
                </a:rPr>
                <a:t>H</a:t>
              </a:r>
            </a:p>
          </p:txBody>
        </p:sp>
      </p:grpSp>
      <p:sp>
        <p:nvSpPr>
          <p:cNvPr id="39979" name="Line 1067"/>
          <p:cNvSpPr>
            <a:spLocks noChangeShapeType="1"/>
          </p:cNvSpPr>
          <p:nvPr/>
        </p:nvSpPr>
        <p:spPr bwMode="auto">
          <a:xfrm>
            <a:off x="838200" y="838200"/>
            <a:ext cx="0" cy="5334000"/>
          </a:xfrm>
          <a:prstGeom prst="line">
            <a:avLst/>
          </a:prstGeom>
          <a:noFill/>
          <a:ln w="28575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39980" name="Group 1068"/>
          <p:cNvGrpSpPr>
            <a:grpSpLocks/>
          </p:cNvGrpSpPr>
          <p:nvPr/>
        </p:nvGrpSpPr>
        <p:grpSpPr bwMode="auto">
          <a:xfrm>
            <a:off x="762000" y="609600"/>
            <a:ext cx="228600" cy="152400"/>
            <a:chOff x="528" y="1200"/>
            <a:chExt cx="192" cy="192"/>
          </a:xfrm>
        </p:grpSpPr>
        <p:sp>
          <p:nvSpPr>
            <p:cNvPr id="39981" name="Rectangle 106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39982" name="Rectangle 107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39985" name="Text Box 1073"/>
          <p:cNvSpPr txBox="1">
            <a:spLocks noChangeArrowheads="1"/>
          </p:cNvSpPr>
          <p:nvPr/>
        </p:nvSpPr>
        <p:spPr bwMode="auto">
          <a:xfrm>
            <a:off x="1600200" y="609600"/>
            <a:ext cx="64770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MATRIZ GENERAL ELECTRIC</a:t>
            </a:r>
            <a:r>
              <a:rPr lang="es-ES" sz="2400" b="1">
                <a:solidFill>
                  <a:schemeClr val="tx1"/>
                </a:solidFill>
                <a:latin typeface="Arial" pitchFamily="34" charset="0"/>
              </a:rPr>
              <a:t> </a:t>
            </a:r>
          </a:p>
        </p:txBody>
      </p:sp>
      <p:sp>
        <p:nvSpPr>
          <p:cNvPr id="39987" name="Line 1075"/>
          <p:cNvSpPr>
            <a:spLocks noChangeShapeType="1"/>
          </p:cNvSpPr>
          <p:nvPr/>
        </p:nvSpPr>
        <p:spPr bwMode="auto">
          <a:xfrm>
            <a:off x="838200" y="6172200"/>
            <a:ext cx="7543800" cy="0"/>
          </a:xfrm>
          <a:prstGeom prst="line">
            <a:avLst/>
          </a:prstGeom>
          <a:noFill/>
          <a:ln w="38100">
            <a:solidFill>
              <a:srgbClr val="00008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9988" name="Rectangle 1076"/>
          <p:cNvSpPr>
            <a:spLocks noChangeArrowheads="1"/>
          </p:cNvSpPr>
          <p:nvPr/>
        </p:nvSpPr>
        <p:spPr bwMode="auto">
          <a:xfrm>
            <a:off x="3422650" y="3810000"/>
            <a:ext cx="120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s-ES" sz="900">
                <a:solidFill>
                  <a:schemeClr val="tx1"/>
                </a:solidFill>
                <a:latin typeface="Arial" pitchFamily="34" charset="0"/>
              </a:rPr>
              <a:t>Desarrollo Selectivo</a:t>
            </a:r>
          </a:p>
        </p:txBody>
      </p:sp>
      <p:sp>
        <p:nvSpPr>
          <p:cNvPr id="39989" name="Rectangle 1077"/>
          <p:cNvSpPr>
            <a:spLocks noChangeArrowheads="1"/>
          </p:cNvSpPr>
          <p:nvPr/>
        </p:nvSpPr>
        <p:spPr bwMode="auto">
          <a:xfrm>
            <a:off x="5022850" y="2971800"/>
            <a:ext cx="12001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s-ES" sz="900">
                <a:solidFill>
                  <a:schemeClr val="tx1"/>
                </a:solidFill>
                <a:latin typeface="Arial" pitchFamily="34" charset="0"/>
              </a:rPr>
              <a:t>Desarrollo Selectivo</a:t>
            </a:r>
          </a:p>
        </p:txBody>
      </p:sp>
      <p:sp>
        <p:nvSpPr>
          <p:cNvPr id="39990" name="Rectangle 1078"/>
          <p:cNvSpPr>
            <a:spLocks noChangeArrowheads="1"/>
          </p:cNvSpPr>
          <p:nvPr/>
        </p:nvSpPr>
        <p:spPr bwMode="auto">
          <a:xfrm>
            <a:off x="5181600" y="3810000"/>
            <a:ext cx="704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s-ES" sz="900">
                <a:solidFill>
                  <a:schemeClr val="tx1"/>
                </a:solidFill>
                <a:latin typeface="Arial" pitchFamily="34" charset="0"/>
              </a:rPr>
              <a:t>Perfil Bajo</a:t>
            </a:r>
          </a:p>
        </p:txBody>
      </p:sp>
      <p:sp>
        <p:nvSpPr>
          <p:cNvPr id="39991" name="Rectangle 1079"/>
          <p:cNvSpPr>
            <a:spLocks noChangeArrowheads="1"/>
          </p:cNvSpPr>
          <p:nvPr/>
        </p:nvSpPr>
        <p:spPr bwMode="auto">
          <a:xfrm>
            <a:off x="6781800" y="2895600"/>
            <a:ext cx="70485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s-ES" sz="900">
                <a:solidFill>
                  <a:schemeClr val="tx1"/>
                </a:solidFill>
                <a:latin typeface="Arial" pitchFamily="34" charset="0"/>
              </a:rPr>
              <a:t>Perfil Bajo</a:t>
            </a:r>
          </a:p>
        </p:txBody>
      </p:sp>
      <p:sp>
        <p:nvSpPr>
          <p:cNvPr id="39992" name="Rectangle 1080"/>
          <p:cNvSpPr>
            <a:spLocks noChangeArrowheads="1"/>
          </p:cNvSpPr>
          <p:nvPr/>
        </p:nvSpPr>
        <p:spPr bwMode="auto">
          <a:xfrm>
            <a:off x="5076825" y="1905000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900">
                <a:solidFill>
                  <a:schemeClr val="tx1"/>
                </a:solidFill>
                <a:latin typeface="Arial" pitchFamily="34" charset="0"/>
              </a:rPr>
              <a:t>Inversión</a:t>
            </a:r>
            <a:endParaRPr lang="es-EC" sz="900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39993" name="Rectangle 1081"/>
          <p:cNvSpPr>
            <a:spLocks noChangeArrowheads="1"/>
          </p:cNvSpPr>
          <p:nvPr/>
        </p:nvSpPr>
        <p:spPr bwMode="auto">
          <a:xfrm>
            <a:off x="3552825" y="2895600"/>
            <a:ext cx="6477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900">
                <a:solidFill>
                  <a:schemeClr val="tx1"/>
                </a:solidFill>
                <a:latin typeface="Arial" pitchFamily="34" charset="0"/>
              </a:rPr>
              <a:t>Inversión</a:t>
            </a:r>
            <a:endParaRPr lang="es-EC" sz="90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1026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34819" name="Text Box 1027"/>
          <p:cNvSpPr txBox="1">
            <a:spLocks noChangeArrowheads="1"/>
          </p:cNvSpPr>
          <p:nvPr/>
        </p:nvSpPr>
        <p:spPr bwMode="auto">
          <a:xfrm>
            <a:off x="2743200" y="3200400"/>
            <a:ext cx="495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PLANTEAMIENTO DEL PROBLEMA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34820" name="Line 1028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4821" name="Line 1029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4822" name="Line 1030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1905000" y="838200"/>
            <a:ext cx="533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</a:rPr>
              <a:t>PLANTEAMIENTO DEL PROBLEMA</a:t>
            </a: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1371600" y="1828800"/>
            <a:ext cx="6629400" cy="4114800"/>
          </a:xfrm>
          <a:prstGeom prst="rect">
            <a:avLst/>
          </a:prstGeom>
          <a:solidFill>
            <a:srgbClr val="000000"/>
          </a:solidFill>
          <a:ln w="571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1981200" y="2209800"/>
            <a:ext cx="5486400" cy="2843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C"/>
          </a:p>
          <a:p>
            <a:endParaRPr lang="es-E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1219200" y="1676400"/>
            <a:ext cx="6934200" cy="4419600"/>
          </a:xfrm>
          <a:prstGeom prst="rect">
            <a:avLst/>
          </a:prstGeom>
          <a:noFill/>
          <a:ln w="762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775" name="Text Box 7"/>
          <p:cNvSpPr txBox="1">
            <a:spLocks noChangeArrowheads="1"/>
          </p:cNvSpPr>
          <p:nvPr/>
        </p:nvSpPr>
        <p:spPr bwMode="auto">
          <a:xfrm>
            <a:off x="1600200" y="2057400"/>
            <a:ext cx="6248400" cy="3429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l"/>
            <a:endParaRPr lang="es-EC" sz="900">
              <a:solidFill>
                <a:schemeClr val="tx1"/>
              </a:solidFill>
              <a:latin typeface="Tahoma" pitchFamily="34" charset="0"/>
            </a:endParaRPr>
          </a:p>
          <a:p>
            <a:pPr lvl="1" algn="l"/>
            <a:r>
              <a:rPr lang="es-EC" sz="2000">
                <a:solidFill>
                  <a:schemeClr val="tx1"/>
                </a:solidFill>
                <a:latin typeface="Tahoma" pitchFamily="34" charset="0"/>
              </a:rPr>
              <a:t>El segmento objetivo inicial de gran Hogar ha ido disminuyendo por problemas económicos de nuestro País</a:t>
            </a:r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.</a:t>
            </a:r>
          </a:p>
          <a:p>
            <a:pPr lvl="1" algn="l"/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Falta de direccionamiento y estrategias de mercadeo.</a:t>
            </a:r>
          </a:p>
          <a:p>
            <a:pPr lvl="1" algn="l"/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Baja Rotación de inventarios.</a:t>
            </a:r>
          </a:p>
          <a:p>
            <a:pPr lvl="1" algn="l"/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Posicionamiento como almacén caro.</a:t>
            </a:r>
          </a:p>
          <a:p>
            <a:pPr lvl="1" algn="l"/>
            <a:r>
              <a:rPr lang="en-GB" sz="2000">
                <a:solidFill>
                  <a:schemeClr val="tx1"/>
                </a:solidFill>
                <a:latin typeface="Tahoma" pitchFamily="34" charset="0"/>
              </a:rPr>
              <a:t>Problemas administrativos.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9530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INVESTIGACION DE MERCADOS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40964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965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0966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INVESTIGACION DE MERCADOS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5059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1981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OBJETIVOS</a:t>
            </a:r>
            <a:r>
              <a:rPr lang="es-ES" sz="2400"/>
              <a:t> </a:t>
            </a:r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2362200" y="2895600"/>
            <a:ext cx="55626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Determinar el nivel de posicionamiento de almacenes “Gran Hogar”.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just"/>
            <a:endParaRPr lang="es-ES"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         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Determinar patrones de comportamiento de compra.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just"/>
            <a:endParaRPr lang="es-EC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Determinar ventajas y desventajas de las tiendas por departamentos en la ciudad de Guayaquil</a:t>
            </a:r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1905000" y="2895600"/>
            <a:ext cx="304800" cy="304800"/>
            <a:chOff x="528" y="1200"/>
            <a:chExt cx="192" cy="192"/>
          </a:xfrm>
        </p:grpSpPr>
        <p:sp>
          <p:nvSpPr>
            <p:cNvPr id="45062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63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5064" name="Group 8"/>
          <p:cNvGrpSpPr>
            <a:grpSpLocks/>
          </p:cNvGrpSpPr>
          <p:nvPr/>
        </p:nvGrpSpPr>
        <p:grpSpPr bwMode="auto">
          <a:xfrm>
            <a:off x="1905000" y="4038600"/>
            <a:ext cx="304800" cy="304800"/>
            <a:chOff x="528" y="1200"/>
            <a:chExt cx="192" cy="192"/>
          </a:xfrm>
        </p:grpSpPr>
        <p:sp>
          <p:nvSpPr>
            <p:cNvPr id="45065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66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5067" name="Group 11"/>
          <p:cNvGrpSpPr>
            <a:grpSpLocks/>
          </p:cNvGrpSpPr>
          <p:nvPr/>
        </p:nvGrpSpPr>
        <p:grpSpPr bwMode="auto">
          <a:xfrm>
            <a:off x="1905000" y="4876800"/>
            <a:ext cx="304800" cy="304800"/>
            <a:chOff x="528" y="1200"/>
            <a:chExt cx="192" cy="192"/>
          </a:xfrm>
        </p:grpSpPr>
        <p:sp>
          <p:nvSpPr>
            <p:cNvPr id="45068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5070" name="Line 14"/>
          <p:cNvSpPr>
            <a:spLocks noChangeShapeType="1"/>
          </p:cNvSpPr>
          <p:nvPr/>
        </p:nvSpPr>
        <p:spPr bwMode="auto">
          <a:xfrm>
            <a:off x="3276600" y="2362200"/>
            <a:ext cx="5029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8305800" y="2362200"/>
            <a:ext cx="0" cy="3429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5072" name="Line 1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INVESTIGACION DE MERCADOS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1143000" y="2133600"/>
            <a:ext cx="5410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NECESIDAD DE INFORMACION</a:t>
            </a:r>
            <a:endParaRPr lang="es-ES" sz="240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057400" y="2895600"/>
            <a:ext cx="6324600" cy="270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</a:t>
            </a:r>
            <a:r>
              <a:rPr lang="es-AR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¿Cuál es la imagen y el posicionamiento que el grupo objetivo percibe actualmente de Gran Hogar?</a:t>
            </a:r>
            <a:endParaRPr lang="es-ES"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C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¿Es necesario replantear el segmento establecido inicialmente por la compañía?</a:t>
            </a:r>
          </a:p>
          <a:p>
            <a:pPr algn="just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 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¿Qué canales nuevos de distribución aumentarán la rotación de mercadería? </a:t>
            </a:r>
            <a:endParaRPr lang="es-ES">
              <a:solidFill>
                <a:schemeClr val="tx1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 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¿Cuál es el comportamiento de compra de los clientes potenciales?</a:t>
            </a:r>
          </a:p>
        </p:txBody>
      </p:sp>
      <p:grpSp>
        <p:nvGrpSpPr>
          <p:cNvPr id="46085" name="Group 5"/>
          <p:cNvGrpSpPr>
            <a:grpSpLocks/>
          </p:cNvGrpSpPr>
          <p:nvPr/>
        </p:nvGrpSpPr>
        <p:grpSpPr bwMode="auto">
          <a:xfrm>
            <a:off x="1600200" y="2895600"/>
            <a:ext cx="304800" cy="304800"/>
            <a:chOff x="528" y="1200"/>
            <a:chExt cx="192" cy="192"/>
          </a:xfrm>
        </p:grpSpPr>
        <p:sp>
          <p:nvSpPr>
            <p:cNvPr id="46086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087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6088" name="Group 8"/>
          <p:cNvGrpSpPr>
            <a:grpSpLocks/>
          </p:cNvGrpSpPr>
          <p:nvPr/>
        </p:nvGrpSpPr>
        <p:grpSpPr bwMode="auto">
          <a:xfrm>
            <a:off x="1600200" y="3581400"/>
            <a:ext cx="304800" cy="304800"/>
            <a:chOff x="528" y="1200"/>
            <a:chExt cx="192" cy="192"/>
          </a:xfrm>
        </p:grpSpPr>
        <p:sp>
          <p:nvSpPr>
            <p:cNvPr id="46089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090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6091" name="Group 11"/>
          <p:cNvGrpSpPr>
            <a:grpSpLocks/>
          </p:cNvGrpSpPr>
          <p:nvPr/>
        </p:nvGrpSpPr>
        <p:grpSpPr bwMode="auto">
          <a:xfrm>
            <a:off x="1600200" y="4267200"/>
            <a:ext cx="304800" cy="304800"/>
            <a:chOff x="528" y="1200"/>
            <a:chExt cx="192" cy="192"/>
          </a:xfrm>
        </p:grpSpPr>
        <p:sp>
          <p:nvSpPr>
            <p:cNvPr id="46092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093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6094" name="Line 14"/>
          <p:cNvSpPr>
            <a:spLocks noChangeShapeType="1"/>
          </p:cNvSpPr>
          <p:nvPr/>
        </p:nvSpPr>
        <p:spPr bwMode="auto">
          <a:xfrm>
            <a:off x="6858000" y="2362200"/>
            <a:ext cx="152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8382000" y="2362200"/>
            <a:ext cx="0" cy="3429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6096" name="Line 16"/>
          <p:cNvSpPr>
            <a:spLocks noChangeShapeType="1"/>
          </p:cNvSpPr>
          <p:nvPr/>
        </p:nvSpPr>
        <p:spPr bwMode="auto">
          <a:xfrm>
            <a:off x="1828800" y="5791200"/>
            <a:ext cx="655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6097" name="Group 17"/>
          <p:cNvGrpSpPr>
            <a:grpSpLocks/>
          </p:cNvGrpSpPr>
          <p:nvPr/>
        </p:nvGrpSpPr>
        <p:grpSpPr bwMode="auto">
          <a:xfrm>
            <a:off x="1600200" y="4953000"/>
            <a:ext cx="304800" cy="304800"/>
            <a:chOff x="528" y="1200"/>
            <a:chExt cx="192" cy="192"/>
          </a:xfrm>
        </p:grpSpPr>
        <p:sp>
          <p:nvSpPr>
            <p:cNvPr id="46098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6099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DISEÑO DE LA INVESTIGACION</a:t>
            </a:r>
            <a:r>
              <a:rPr lang="es-ES" sz="2400" b="1">
                <a:latin typeface="Times New Roman" pitchFamily="18" charset="0"/>
              </a:rPr>
              <a:t>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grpSp>
        <p:nvGrpSpPr>
          <p:cNvPr id="47108" name="Group 4"/>
          <p:cNvGrpSpPr>
            <a:grpSpLocks/>
          </p:cNvGrpSpPr>
          <p:nvPr/>
        </p:nvGrpSpPr>
        <p:grpSpPr bwMode="auto">
          <a:xfrm>
            <a:off x="1752600" y="1600200"/>
            <a:ext cx="304800" cy="304800"/>
            <a:chOff x="528" y="1200"/>
            <a:chExt cx="192" cy="192"/>
          </a:xfrm>
        </p:grpSpPr>
        <p:sp>
          <p:nvSpPr>
            <p:cNvPr id="47109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110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7114" name="Group 10"/>
          <p:cNvGrpSpPr>
            <a:grpSpLocks/>
          </p:cNvGrpSpPr>
          <p:nvPr/>
        </p:nvGrpSpPr>
        <p:grpSpPr bwMode="auto">
          <a:xfrm>
            <a:off x="1752600" y="4495800"/>
            <a:ext cx="304800" cy="304800"/>
            <a:chOff x="528" y="1200"/>
            <a:chExt cx="192" cy="192"/>
          </a:xfrm>
        </p:grpSpPr>
        <p:sp>
          <p:nvSpPr>
            <p:cNvPr id="47115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7116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47117" name="Line 13"/>
          <p:cNvSpPr>
            <a:spLocks noChangeShapeType="1"/>
          </p:cNvSpPr>
          <p:nvPr/>
        </p:nvSpPr>
        <p:spPr bwMode="auto">
          <a:xfrm>
            <a:off x="5638800" y="914400"/>
            <a:ext cx="2209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118" name="Line 14"/>
          <p:cNvSpPr>
            <a:spLocks noChangeShapeType="1"/>
          </p:cNvSpPr>
          <p:nvPr/>
        </p:nvSpPr>
        <p:spPr bwMode="auto">
          <a:xfrm>
            <a:off x="1371600" y="5867400"/>
            <a:ext cx="655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119" name="Line 15"/>
          <p:cNvSpPr>
            <a:spLocks noChangeShapeType="1"/>
          </p:cNvSpPr>
          <p:nvPr/>
        </p:nvSpPr>
        <p:spPr bwMode="auto">
          <a:xfrm>
            <a:off x="7924800" y="914400"/>
            <a:ext cx="0" cy="4953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7120" name="Text Box 16"/>
          <p:cNvSpPr txBox="1">
            <a:spLocks noChangeArrowheads="1"/>
          </p:cNvSpPr>
          <p:nvPr/>
        </p:nvSpPr>
        <p:spPr bwMode="auto">
          <a:xfrm>
            <a:off x="2438400" y="1524000"/>
            <a:ext cx="5715000" cy="449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AR" b="1" u="sng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Investigación Exploratoria</a:t>
            </a:r>
            <a:endParaRPr lang="es-AR" b="1">
              <a:solidFill>
                <a:srgbClr val="000066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•"/>
            </a:pPr>
            <a:r>
              <a:rPr lang="es-AR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   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Fuentes secundarias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just"/>
            <a:r>
              <a:rPr lang="es-AR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       Esta  información la utilizamos para realizar     </a:t>
            </a:r>
          </a:p>
          <a:p>
            <a:pPr algn="just"/>
            <a:r>
              <a:rPr lang="es-AR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       comparaciones con los datos primarios </a:t>
            </a:r>
            <a:endParaRPr lang="es-AR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s-AR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   </a:t>
            </a:r>
            <a:r>
              <a:rPr lang="es-AR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Fuentes primarias</a:t>
            </a:r>
            <a:endParaRPr lang="es-AR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C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          </a:t>
            </a:r>
            <a:r>
              <a:rPr lang="es-ES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  <a:hlinkClick r:id="rId2"/>
              </a:rPr>
              <a:t>Técnica de grupo foco</a:t>
            </a:r>
            <a:r>
              <a:rPr lang="es-ES" b="1">
                <a:solidFill>
                  <a:schemeClr val="tx1"/>
                </a:solidFill>
                <a:latin typeface="Tahoma" pitchFamily="34" charset="0"/>
                <a:hlinkClick r:id="rId2"/>
              </a:rPr>
              <a:t> </a:t>
            </a:r>
            <a:endParaRPr lang="es-EC" b="1">
              <a:solidFill>
                <a:schemeClr val="tx1"/>
              </a:solidFill>
              <a:latin typeface="Tahoma" pitchFamily="34" charset="0"/>
            </a:endParaRPr>
          </a:p>
          <a:p>
            <a:pPr algn="just"/>
            <a:endParaRPr lang="es-EC" b="1">
              <a:solidFill>
                <a:schemeClr val="tx1"/>
              </a:solidFill>
              <a:latin typeface="Tahoma" pitchFamily="34" charset="0"/>
            </a:endParaRPr>
          </a:p>
          <a:p>
            <a:pPr algn="just"/>
            <a:r>
              <a:rPr lang="es-AR" b="1" u="sng">
                <a:solidFill>
                  <a:srgbClr val="000066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Investigación Concluyente</a:t>
            </a:r>
            <a:endParaRPr lang="es-AR" b="1">
              <a:solidFill>
                <a:srgbClr val="000066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buFontTx/>
              <a:buChar char="•"/>
            </a:pPr>
            <a:r>
              <a:rPr lang="es-AR">
                <a:solidFill>
                  <a:schemeClr val="tx2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     </a:t>
            </a:r>
            <a:r>
              <a:rPr lang="es-AR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</a:rPr>
              <a:t>Método de Comunicación</a:t>
            </a:r>
            <a:endParaRPr lang="es-AR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AR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  <a:hlinkClick r:id="rId3"/>
              </a:rPr>
              <a:t>            </a:t>
            </a:r>
            <a:r>
              <a:rPr lang="es-AR" b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  <a:hlinkClick r:id="rId3"/>
              </a:rPr>
              <a:t>Encuestas</a:t>
            </a:r>
            <a:r>
              <a:rPr lang="es-AR" b="1" i="1">
                <a:solidFill>
                  <a:schemeClr val="tx1"/>
                </a:solidFill>
                <a:latin typeface="Tahoma" pitchFamily="34" charset="0"/>
                <a:ea typeface="Arial Unicode MS" pitchFamily="34" charset="-128"/>
                <a:cs typeface="Arial Unicode MS" pitchFamily="34" charset="-128"/>
                <a:hlinkClick r:id="rId3"/>
              </a:rPr>
              <a:t> </a:t>
            </a:r>
            <a:endParaRPr lang="es-AR" b="1" i="1">
              <a:solidFill>
                <a:srgbClr val="000000"/>
              </a:solidFill>
              <a:latin typeface="Tahoma" pitchFamily="34" charset="0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es-ES" b="1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429000" y="609600"/>
            <a:ext cx="2514600" cy="482600"/>
          </a:xfrm>
          <a:prstGeom prst="rect">
            <a:avLst/>
          </a:prstGeom>
          <a:noFill/>
          <a:ln w="25400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</a:rPr>
              <a:t>INTRODUCCION</a:t>
            </a:r>
            <a:endParaRPr lang="es-ES" sz="2400">
              <a:solidFill>
                <a:schemeClr val="tx1"/>
              </a:solidFill>
            </a:endParaRPr>
          </a:p>
        </p:txBody>
      </p:sp>
      <p:sp>
        <p:nvSpPr>
          <p:cNvPr id="29699" name="Line 3"/>
          <p:cNvSpPr>
            <a:spLocks noChangeShapeType="1"/>
          </p:cNvSpPr>
          <p:nvPr/>
        </p:nvSpPr>
        <p:spPr bwMode="auto">
          <a:xfrm>
            <a:off x="609600" y="838200"/>
            <a:ext cx="2743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5988050" y="838200"/>
            <a:ext cx="27432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06" name="Text Box 10"/>
          <p:cNvSpPr txBox="1">
            <a:spLocks noChangeArrowheads="1"/>
          </p:cNvSpPr>
          <p:nvPr/>
        </p:nvSpPr>
        <p:spPr bwMode="auto">
          <a:xfrm>
            <a:off x="609600" y="2514600"/>
            <a:ext cx="1752600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/>
              <a:t>COMERCIO</a:t>
            </a:r>
            <a:endParaRPr lang="es-ES"/>
          </a:p>
        </p:txBody>
      </p:sp>
      <p:sp>
        <p:nvSpPr>
          <p:cNvPr id="29707" name="Text Box 11"/>
          <p:cNvSpPr txBox="1">
            <a:spLocks noChangeArrowheads="1"/>
          </p:cNvSpPr>
          <p:nvPr/>
        </p:nvSpPr>
        <p:spPr bwMode="auto">
          <a:xfrm>
            <a:off x="3581400" y="2362200"/>
            <a:ext cx="4648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Crecimiento del mercado de almacenes por departamentos a una tasa del  36% anual.  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29709" name="Oval 13"/>
          <p:cNvSpPr>
            <a:spLocks noChangeArrowheads="1"/>
          </p:cNvSpPr>
          <p:nvPr/>
        </p:nvSpPr>
        <p:spPr bwMode="auto">
          <a:xfrm>
            <a:off x="3048000" y="2667000"/>
            <a:ext cx="3048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10" name="Oval 14"/>
          <p:cNvSpPr>
            <a:spLocks noChangeArrowheads="1"/>
          </p:cNvSpPr>
          <p:nvPr/>
        </p:nvSpPr>
        <p:spPr bwMode="auto">
          <a:xfrm>
            <a:off x="3048000" y="1676400"/>
            <a:ext cx="3048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>
            <a:off x="2438400" y="27432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>
            <a:off x="2743200" y="2743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>
            <a:off x="2743200" y="18288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6" name="Line 20"/>
          <p:cNvSpPr>
            <a:spLocks noChangeShapeType="1"/>
          </p:cNvSpPr>
          <p:nvPr/>
        </p:nvSpPr>
        <p:spPr bwMode="auto">
          <a:xfrm>
            <a:off x="2743200" y="1828800"/>
            <a:ext cx="0" cy="1905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7" name="Text Box 21"/>
          <p:cNvSpPr txBox="1">
            <a:spLocks noChangeArrowheads="1"/>
          </p:cNvSpPr>
          <p:nvPr/>
        </p:nvSpPr>
        <p:spPr bwMode="auto">
          <a:xfrm>
            <a:off x="3505200" y="1371600"/>
            <a:ext cx="4876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Se centraliza en Sierra (52%) y Costa (48%): Pichincha (86%), Guayas (94%)</a:t>
            </a:r>
            <a:endParaRPr lang="es-ES"/>
          </a:p>
        </p:txBody>
      </p:sp>
      <p:sp>
        <p:nvSpPr>
          <p:cNvPr id="29718" name="Line 22"/>
          <p:cNvSpPr>
            <a:spLocks noChangeShapeType="1"/>
          </p:cNvSpPr>
          <p:nvPr/>
        </p:nvSpPr>
        <p:spPr bwMode="auto">
          <a:xfrm>
            <a:off x="2760663" y="37465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19" name="Oval 23"/>
          <p:cNvSpPr>
            <a:spLocks noChangeArrowheads="1"/>
          </p:cNvSpPr>
          <p:nvPr/>
        </p:nvSpPr>
        <p:spPr bwMode="auto">
          <a:xfrm>
            <a:off x="3048000" y="3671888"/>
            <a:ext cx="3048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20" name="Text Box 24"/>
          <p:cNvSpPr txBox="1">
            <a:spLocks noChangeArrowheads="1"/>
          </p:cNvSpPr>
          <p:nvPr/>
        </p:nvSpPr>
        <p:spPr bwMode="auto">
          <a:xfrm>
            <a:off x="3657600" y="34290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29721" name="Text Box 25"/>
          <p:cNvSpPr txBox="1">
            <a:spLocks noChangeArrowheads="1"/>
          </p:cNvSpPr>
          <p:nvPr/>
        </p:nvSpPr>
        <p:spPr bwMode="auto">
          <a:xfrm>
            <a:off x="3505200" y="3505200"/>
            <a:ext cx="4953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Gasto de consumo de los hogares*: 5.2% (muebles y accesorios) 4.7% (vestido y calzado)</a:t>
            </a:r>
            <a:endParaRPr lang="es-ES"/>
          </a:p>
        </p:txBody>
      </p:sp>
      <p:sp>
        <p:nvSpPr>
          <p:cNvPr id="29722" name="Text Box 26"/>
          <p:cNvSpPr txBox="1">
            <a:spLocks noChangeArrowheads="1"/>
          </p:cNvSpPr>
          <p:nvPr/>
        </p:nvSpPr>
        <p:spPr bwMode="auto">
          <a:xfrm>
            <a:off x="533400" y="5029200"/>
            <a:ext cx="1882775" cy="3667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/>
              <a:t>“GRAN HOGAR”</a:t>
            </a:r>
            <a:endParaRPr lang="es-ES"/>
          </a:p>
        </p:txBody>
      </p:sp>
      <p:sp>
        <p:nvSpPr>
          <p:cNvPr id="29724" name="Oval 28"/>
          <p:cNvSpPr>
            <a:spLocks noChangeArrowheads="1"/>
          </p:cNvSpPr>
          <p:nvPr/>
        </p:nvSpPr>
        <p:spPr bwMode="auto">
          <a:xfrm>
            <a:off x="3048000" y="4953000"/>
            <a:ext cx="304800" cy="1524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29725" name="Line 29"/>
          <p:cNvSpPr>
            <a:spLocks noChangeShapeType="1"/>
          </p:cNvSpPr>
          <p:nvPr/>
        </p:nvSpPr>
        <p:spPr bwMode="auto">
          <a:xfrm>
            <a:off x="2514600" y="5257800"/>
            <a:ext cx="304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32" name="Text Box 36"/>
          <p:cNvSpPr txBox="1">
            <a:spLocks noChangeArrowheads="1"/>
          </p:cNvSpPr>
          <p:nvPr/>
        </p:nvSpPr>
        <p:spPr bwMode="auto">
          <a:xfrm>
            <a:off x="3581400" y="4876800"/>
            <a:ext cx="45720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Cadena de almacenes de artículos para el hogar, que se asemeja a un almacén americano de grandes dimensiones</a:t>
            </a:r>
            <a:endParaRPr lang="es-ES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29733" name="Text Box 37"/>
          <p:cNvSpPr txBox="1">
            <a:spLocks noChangeArrowheads="1"/>
          </p:cNvSpPr>
          <p:nvPr/>
        </p:nvSpPr>
        <p:spPr bwMode="auto">
          <a:xfrm>
            <a:off x="3581400" y="5562600"/>
            <a:ext cx="4724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29737" name="Text Box 41"/>
          <p:cNvSpPr txBox="1">
            <a:spLocks noChangeArrowheads="1"/>
          </p:cNvSpPr>
          <p:nvPr/>
        </p:nvSpPr>
        <p:spPr bwMode="auto">
          <a:xfrm>
            <a:off x="533400" y="6019800"/>
            <a:ext cx="29718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1400">
                <a:solidFill>
                  <a:schemeClr val="tx1"/>
                </a:solidFill>
              </a:rPr>
              <a:t>Fuente: Inec, Censo Anual de comercio 2000</a:t>
            </a:r>
            <a:endParaRPr lang="es-ES" sz="1400">
              <a:solidFill>
                <a:schemeClr val="tx1"/>
              </a:solidFill>
            </a:endParaRPr>
          </a:p>
        </p:txBody>
      </p:sp>
      <p:sp>
        <p:nvSpPr>
          <p:cNvPr id="29739" name="Line 43"/>
          <p:cNvSpPr>
            <a:spLocks noChangeShapeType="1"/>
          </p:cNvSpPr>
          <p:nvPr/>
        </p:nvSpPr>
        <p:spPr bwMode="auto">
          <a:xfrm>
            <a:off x="2819400" y="5029200"/>
            <a:ext cx="0" cy="2286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29740" name="Line 44"/>
          <p:cNvSpPr>
            <a:spLocks noChangeShapeType="1"/>
          </p:cNvSpPr>
          <p:nvPr/>
        </p:nvSpPr>
        <p:spPr bwMode="auto">
          <a:xfrm>
            <a:off x="2819400" y="5029200"/>
            <a:ext cx="22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DISEÑO DE LA MUESTRA</a:t>
            </a:r>
            <a:r>
              <a:rPr lang="es-ES" sz="2400" b="1">
                <a:latin typeface="Times New Roman" pitchFamily="18" charset="0"/>
              </a:rPr>
              <a:t>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sp>
        <p:nvSpPr>
          <p:cNvPr id="48138" name="Line 10"/>
          <p:cNvSpPr>
            <a:spLocks noChangeShapeType="1"/>
          </p:cNvSpPr>
          <p:nvPr/>
        </p:nvSpPr>
        <p:spPr bwMode="auto">
          <a:xfrm>
            <a:off x="5638800" y="914400"/>
            <a:ext cx="2286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139" name="Line 11"/>
          <p:cNvSpPr>
            <a:spLocks noChangeShapeType="1"/>
          </p:cNvSpPr>
          <p:nvPr/>
        </p:nvSpPr>
        <p:spPr bwMode="auto">
          <a:xfrm>
            <a:off x="1371600" y="5867400"/>
            <a:ext cx="6553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8140" name="Line 12"/>
          <p:cNvSpPr>
            <a:spLocks noChangeShapeType="1"/>
          </p:cNvSpPr>
          <p:nvPr/>
        </p:nvSpPr>
        <p:spPr bwMode="auto">
          <a:xfrm>
            <a:off x="7924800" y="914400"/>
            <a:ext cx="0" cy="4953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8179" name="Group 51"/>
          <p:cNvGrpSpPr>
            <a:grpSpLocks/>
          </p:cNvGrpSpPr>
          <p:nvPr/>
        </p:nvGrpSpPr>
        <p:grpSpPr bwMode="auto">
          <a:xfrm>
            <a:off x="1905000" y="3352800"/>
            <a:ext cx="5453063" cy="2286000"/>
            <a:chOff x="-3" y="-3"/>
            <a:chExt cx="2838" cy="3189"/>
          </a:xfrm>
        </p:grpSpPr>
        <p:grpSp>
          <p:nvGrpSpPr>
            <p:cNvPr id="48177" name="Group 49"/>
            <p:cNvGrpSpPr>
              <a:grpSpLocks/>
            </p:cNvGrpSpPr>
            <p:nvPr/>
          </p:nvGrpSpPr>
          <p:grpSpPr bwMode="auto">
            <a:xfrm>
              <a:off x="0" y="0"/>
              <a:ext cx="2832" cy="3183"/>
              <a:chOff x="0" y="0"/>
              <a:chExt cx="2832" cy="3183"/>
            </a:xfrm>
          </p:grpSpPr>
          <p:grpSp>
            <p:nvGrpSpPr>
              <p:cNvPr id="48156" name="Group 28"/>
              <p:cNvGrpSpPr>
                <a:grpSpLocks/>
              </p:cNvGrpSpPr>
              <p:nvPr/>
            </p:nvGrpSpPr>
            <p:grpSpPr bwMode="auto">
              <a:xfrm>
                <a:off x="0" y="0"/>
                <a:ext cx="2832" cy="365"/>
                <a:chOff x="0" y="0"/>
                <a:chExt cx="2832" cy="365"/>
              </a:xfrm>
            </p:grpSpPr>
            <p:sp>
              <p:nvSpPr>
                <p:cNvPr id="48155" name="Rectangle 27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832" cy="365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  <p:grpSp>
              <p:nvGrpSpPr>
                <p:cNvPr id="48154" name="Group 26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2832" cy="365"/>
                  <a:chOff x="0" y="0"/>
                  <a:chExt cx="2832" cy="365"/>
                </a:xfrm>
              </p:grpSpPr>
              <p:sp>
                <p:nvSpPr>
                  <p:cNvPr id="48142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43" y="0"/>
                    <a:ext cx="2746" cy="365"/>
                  </a:xfrm>
                  <a:prstGeom prst="rect">
                    <a:avLst/>
                  </a:prstGeom>
                  <a:solidFill>
                    <a:srgbClr val="008080"/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bIns="0" anchor="ctr"/>
                  <a:lstStyle/>
                  <a:p>
                    <a:pPr>
                      <a:spcBef>
                        <a:spcPct val="0"/>
                      </a:spcBef>
                    </a:pPr>
                    <a:endParaRPr lang="es-EC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endParaRPr>
                  </a:p>
                  <a:p>
                    <a:pPr>
                      <a:spcBef>
                        <a:spcPct val="0"/>
                      </a:spcBef>
                    </a:pPr>
                    <a:r>
                      <a:rPr lang="es-ES" sz="1200" b="1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rPr>
                      <a:t>SISTEMA DE MEDICIÓN</a:t>
                    </a:r>
                    <a:endParaRPr lang="es-ES" sz="1200" b="1">
                      <a:solidFill>
                        <a:schemeClr val="tx1"/>
                      </a:solidFill>
                      <a:latin typeface="Century Gothic" pitchFamily="34" charset="0"/>
                      <a:cs typeface="Times New Roman" pitchFamily="18" charset="0"/>
                    </a:endParaRPr>
                  </a:p>
                  <a:p>
                    <a:pPr eaLnBrk="0" hangingPunct="0">
                      <a:spcBef>
                        <a:spcPct val="0"/>
                      </a:spcBef>
                    </a:pPr>
                    <a:endParaRPr lang="es-ES" sz="1200">
                      <a:solidFill>
                        <a:schemeClr val="tx1"/>
                      </a:solidFill>
                      <a:latin typeface="Times New Roman" pitchFamily="18" charset="0"/>
                    </a:endParaRPr>
                  </a:p>
                </p:txBody>
              </p:sp>
              <p:sp>
                <p:nvSpPr>
                  <p:cNvPr id="48153" name="Rectangle 25"/>
                  <p:cNvSpPr>
                    <a:spLocks noChangeArrowheads="1"/>
                  </p:cNvSpPr>
                  <p:nvPr/>
                </p:nvSpPr>
                <p:spPr bwMode="auto">
                  <a:xfrm>
                    <a:off x="0" y="0"/>
                    <a:ext cx="2832" cy="365"/>
                  </a:xfrm>
                  <a:prstGeom prst="rect">
                    <a:avLst/>
                  </a:prstGeom>
                  <a:noFill/>
                  <a:ln w="7">
                    <a:solidFill>
                      <a:srgbClr val="A0A0A0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</p:grpSp>
          <p:grpSp>
            <p:nvGrpSpPr>
              <p:cNvPr id="48158" name="Group 30"/>
              <p:cNvGrpSpPr>
                <a:grpSpLocks/>
              </p:cNvGrpSpPr>
              <p:nvPr/>
            </p:nvGrpSpPr>
            <p:grpSpPr bwMode="auto">
              <a:xfrm>
                <a:off x="0" y="365"/>
                <a:ext cx="1078" cy="394"/>
                <a:chOff x="0" y="365"/>
                <a:chExt cx="1078" cy="394"/>
              </a:xfrm>
            </p:grpSpPr>
            <p:sp>
              <p:nvSpPr>
                <p:cNvPr id="48143" name="Rectangle 15"/>
                <p:cNvSpPr>
                  <a:spLocks noChangeArrowheads="1"/>
                </p:cNvSpPr>
                <p:nvPr/>
              </p:nvSpPr>
              <p:spPr bwMode="auto">
                <a:xfrm>
                  <a:off x="43" y="365"/>
                  <a:ext cx="99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Universo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57" name="Rectangle 29"/>
                <p:cNvSpPr>
                  <a:spLocks noChangeArrowheads="1"/>
                </p:cNvSpPr>
                <p:nvPr/>
              </p:nvSpPr>
              <p:spPr bwMode="auto">
                <a:xfrm>
                  <a:off x="0" y="365"/>
                  <a:ext cx="1078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60" name="Group 32"/>
              <p:cNvGrpSpPr>
                <a:grpSpLocks/>
              </p:cNvGrpSpPr>
              <p:nvPr/>
            </p:nvGrpSpPr>
            <p:grpSpPr bwMode="auto">
              <a:xfrm>
                <a:off x="1078" y="365"/>
                <a:ext cx="1754" cy="394"/>
                <a:chOff x="1078" y="365"/>
                <a:chExt cx="1754" cy="394"/>
              </a:xfrm>
            </p:grpSpPr>
            <p:sp>
              <p:nvSpPr>
                <p:cNvPr id="48144" name="Rectangle 16"/>
                <p:cNvSpPr>
                  <a:spLocks noChangeArrowheads="1"/>
                </p:cNvSpPr>
                <p:nvPr/>
              </p:nvSpPr>
              <p:spPr bwMode="auto">
                <a:xfrm>
                  <a:off x="1121" y="365"/>
                  <a:ext cx="166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Ciudad de Guayaquil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59" name="Rectangle 31"/>
                <p:cNvSpPr>
                  <a:spLocks noChangeArrowheads="1"/>
                </p:cNvSpPr>
                <p:nvPr/>
              </p:nvSpPr>
              <p:spPr bwMode="auto">
                <a:xfrm>
                  <a:off x="1078" y="365"/>
                  <a:ext cx="175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62" name="Group 34"/>
              <p:cNvGrpSpPr>
                <a:grpSpLocks/>
              </p:cNvGrpSpPr>
              <p:nvPr/>
            </p:nvGrpSpPr>
            <p:grpSpPr bwMode="auto">
              <a:xfrm>
                <a:off x="0" y="759"/>
                <a:ext cx="1078" cy="394"/>
                <a:chOff x="0" y="759"/>
                <a:chExt cx="1078" cy="394"/>
              </a:xfrm>
            </p:grpSpPr>
            <p:sp>
              <p:nvSpPr>
                <p:cNvPr id="48145" name="Rectangle 17"/>
                <p:cNvSpPr>
                  <a:spLocks noChangeArrowheads="1"/>
                </p:cNvSpPr>
                <p:nvPr/>
              </p:nvSpPr>
              <p:spPr bwMode="auto">
                <a:xfrm>
                  <a:off x="43" y="759"/>
                  <a:ext cx="99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Método de muestreo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61" name="Rectangle 33"/>
                <p:cNvSpPr>
                  <a:spLocks noChangeArrowheads="1"/>
                </p:cNvSpPr>
                <p:nvPr/>
              </p:nvSpPr>
              <p:spPr bwMode="auto">
                <a:xfrm>
                  <a:off x="0" y="759"/>
                  <a:ext cx="1078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64" name="Group 36"/>
              <p:cNvGrpSpPr>
                <a:grpSpLocks/>
              </p:cNvGrpSpPr>
              <p:nvPr/>
            </p:nvGrpSpPr>
            <p:grpSpPr bwMode="auto">
              <a:xfrm>
                <a:off x="1078" y="759"/>
                <a:ext cx="1754" cy="394"/>
                <a:chOff x="1078" y="759"/>
                <a:chExt cx="1754" cy="394"/>
              </a:xfrm>
            </p:grpSpPr>
            <p:sp>
              <p:nvSpPr>
                <p:cNvPr id="48146" name="Rectangle 18"/>
                <p:cNvSpPr>
                  <a:spLocks noChangeArrowheads="1"/>
                </p:cNvSpPr>
                <p:nvPr/>
              </p:nvSpPr>
              <p:spPr bwMode="auto">
                <a:xfrm>
                  <a:off x="1121" y="759"/>
                  <a:ext cx="166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Aleatorio Simple</a:t>
                  </a: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 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63" name="Rectangle 35"/>
                <p:cNvSpPr>
                  <a:spLocks noChangeArrowheads="1"/>
                </p:cNvSpPr>
                <p:nvPr/>
              </p:nvSpPr>
              <p:spPr bwMode="auto">
                <a:xfrm>
                  <a:off x="1078" y="759"/>
                  <a:ext cx="175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66" name="Group 38"/>
              <p:cNvGrpSpPr>
                <a:grpSpLocks/>
              </p:cNvGrpSpPr>
              <p:nvPr/>
            </p:nvGrpSpPr>
            <p:grpSpPr bwMode="auto">
              <a:xfrm>
                <a:off x="0" y="1153"/>
                <a:ext cx="1078" cy="394"/>
                <a:chOff x="0" y="1153"/>
                <a:chExt cx="1078" cy="394"/>
              </a:xfrm>
            </p:grpSpPr>
            <p:sp>
              <p:nvSpPr>
                <p:cNvPr id="48147" name="Rectangle 19"/>
                <p:cNvSpPr>
                  <a:spLocks noChangeArrowheads="1"/>
                </p:cNvSpPr>
                <p:nvPr/>
              </p:nvSpPr>
              <p:spPr bwMode="auto">
                <a:xfrm>
                  <a:off x="43" y="1153"/>
                  <a:ext cx="992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Unidad de Análisis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65" name="Rectangle 37"/>
                <p:cNvSpPr>
                  <a:spLocks noChangeArrowheads="1"/>
                </p:cNvSpPr>
                <p:nvPr/>
              </p:nvSpPr>
              <p:spPr bwMode="auto">
                <a:xfrm>
                  <a:off x="0" y="1153"/>
                  <a:ext cx="1078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68" name="Group 40"/>
              <p:cNvGrpSpPr>
                <a:grpSpLocks/>
              </p:cNvGrpSpPr>
              <p:nvPr/>
            </p:nvGrpSpPr>
            <p:grpSpPr bwMode="auto">
              <a:xfrm>
                <a:off x="1078" y="1153"/>
                <a:ext cx="1754" cy="394"/>
                <a:chOff x="1078" y="1153"/>
                <a:chExt cx="1754" cy="394"/>
              </a:xfrm>
            </p:grpSpPr>
            <p:sp>
              <p:nvSpPr>
                <p:cNvPr id="48148" name="Rectangle 20"/>
                <p:cNvSpPr>
                  <a:spLocks noChangeArrowheads="1"/>
                </p:cNvSpPr>
                <p:nvPr/>
              </p:nvSpPr>
              <p:spPr bwMode="auto">
                <a:xfrm>
                  <a:off x="1121" y="1153"/>
                  <a:ext cx="1668" cy="3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Hombres y Mujeres entre 20 a 50 años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67" name="Rectangle 39"/>
                <p:cNvSpPr>
                  <a:spLocks noChangeArrowheads="1"/>
                </p:cNvSpPr>
                <p:nvPr/>
              </p:nvSpPr>
              <p:spPr bwMode="auto">
                <a:xfrm>
                  <a:off x="1078" y="1153"/>
                  <a:ext cx="1754" cy="39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70" name="Group 42"/>
              <p:cNvGrpSpPr>
                <a:grpSpLocks/>
              </p:cNvGrpSpPr>
              <p:nvPr/>
            </p:nvGrpSpPr>
            <p:grpSpPr bwMode="auto">
              <a:xfrm>
                <a:off x="0" y="1547"/>
                <a:ext cx="1078" cy="500"/>
                <a:chOff x="0" y="1547"/>
                <a:chExt cx="1078" cy="500"/>
              </a:xfrm>
            </p:grpSpPr>
            <p:sp>
              <p:nvSpPr>
                <p:cNvPr id="48149" name="Rectangle 21"/>
                <p:cNvSpPr>
                  <a:spLocks noChangeArrowheads="1"/>
                </p:cNvSpPr>
                <p:nvPr/>
              </p:nvSpPr>
              <p:spPr bwMode="auto">
                <a:xfrm>
                  <a:off x="43" y="1547"/>
                  <a:ext cx="992" cy="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Tamaño de la Muestra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69" name="Rectangle 41"/>
                <p:cNvSpPr>
                  <a:spLocks noChangeArrowheads="1"/>
                </p:cNvSpPr>
                <p:nvPr/>
              </p:nvSpPr>
              <p:spPr bwMode="auto">
                <a:xfrm>
                  <a:off x="0" y="1547"/>
                  <a:ext cx="1078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72" name="Group 44"/>
              <p:cNvGrpSpPr>
                <a:grpSpLocks/>
              </p:cNvGrpSpPr>
              <p:nvPr/>
            </p:nvGrpSpPr>
            <p:grpSpPr bwMode="auto">
              <a:xfrm>
                <a:off x="1078" y="1547"/>
                <a:ext cx="1754" cy="500"/>
                <a:chOff x="1078" y="1547"/>
                <a:chExt cx="1754" cy="500"/>
              </a:xfrm>
            </p:grpSpPr>
            <p:sp>
              <p:nvSpPr>
                <p:cNvPr id="48150" name="Rectangle 22"/>
                <p:cNvSpPr>
                  <a:spLocks noChangeArrowheads="1"/>
                </p:cNvSpPr>
                <p:nvPr/>
              </p:nvSpPr>
              <p:spPr bwMode="auto">
                <a:xfrm>
                  <a:off x="1121" y="1547"/>
                  <a:ext cx="1668" cy="50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endParaRPr lang="es-EC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endParaRPr>
                </a:p>
                <a:p>
                  <a:pPr algn="l"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400 personas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71" name="Rectangle 43"/>
                <p:cNvSpPr>
                  <a:spLocks noChangeArrowheads="1"/>
                </p:cNvSpPr>
                <p:nvPr/>
              </p:nvSpPr>
              <p:spPr bwMode="auto">
                <a:xfrm>
                  <a:off x="1078" y="1547"/>
                  <a:ext cx="1754" cy="50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74" name="Group 46"/>
              <p:cNvGrpSpPr>
                <a:grpSpLocks/>
              </p:cNvGrpSpPr>
              <p:nvPr/>
            </p:nvGrpSpPr>
            <p:grpSpPr bwMode="auto">
              <a:xfrm>
                <a:off x="0" y="2047"/>
                <a:ext cx="1078" cy="1136"/>
                <a:chOff x="0" y="2047"/>
                <a:chExt cx="1078" cy="1136"/>
              </a:xfrm>
            </p:grpSpPr>
            <p:sp>
              <p:nvSpPr>
                <p:cNvPr id="48151" name="Rectangle 23"/>
                <p:cNvSpPr>
                  <a:spLocks noChangeArrowheads="1"/>
                </p:cNvSpPr>
                <p:nvPr/>
              </p:nvSpPr>
              <p:spPr bwMode="auto">
                <a:xfrm>
                  <a:off x="43" y="2047"/>
                  <a:ext cx="992" cy="1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Marco Muestral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73" name="Rectangle 45"/>
                <p:cNvSpPr>
                  <a:spLocks noChangeArrowheads="1"/>
                </p:cNvSpPr>
                <p:nvPr/>
              </p:nvSpPr>
              <p:spPr bwMode="auto">
                <a:xfrm>
                  <a:off x="0" y="2047"/>
                  <a:ext cx="1078" cy="11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grpSp>
            <p:nvGrpSpPr>
              <p:cNvPr id="48176" name="Group 48"/>
              <p:cNvGrpSpPr>
                <a:grpSpLocks/>
              </p:cNvGrpSpPr>
              <p:nvPr/>
            </p:nvGrpSpPr>
            <p:grpSpPr bwMode="auto">
              <a:xfrm>
                <a:off x="1078" y="2047"/>
                <a:ext cx="1754" cy="1136"/>
                <a:chOff x="1078" y="2047"/>
                <a:chExt cx="1754" cy="1136"/>
              </a:xfrm>
            </p:grpSpPr>
            <p:sp>
              <p:nvSpPr>
                <p:cNvPr id="48152" name="Rectangle 24"/>
                <p:cNvSpPr>
                  <a:spLocks noChangeArrowheads="1"/>
                </p:cNvSpPr>
                <p:nvPr/>
              </p:nvSpPr>
              <p:spPr bwMode="auto">
                <a:xfrm>
                  <a:off x="1121" y="2047"/>
                  <a:ext cx="1668" cy="1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ctr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Centros Comerciales de Guayaquil:</a:t>
                  </a:r>
                  <a:endParaRPr lang="es-ES" sz="1200">
                    <a:solidFill>
                      <a:schemeClr val="tx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48175" name="Rectangle 47"/>
                <p:cNvSpPr>
                  <a:spLocks noChangeArrowheads="1"/>
                </p:cNvSpPr>
                <p:nvPr/>
              </p:nvSpPr>
              <p:spPr bwMode="auto">
                <a:xfrm>
                  <a:off x="1078" y="2047"/>
                  <a:ext cx="1754" cy="113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48178" name="Rectangle 50"/>
            <p:cNvSpPr>
              <a:spLocks noChangeArrowheads="1"/>
            </p:cNvSpPr>
            <p:nvPr/>
          </p:nvSpPr>
          <p:spPr bwMode="auto">
            <a:xfrm>
              <a:off x="-3" y="-3"/>
              <a:ext cx="2838" cy="3189"/>
            </a:xfrm>
            <a:prstGeom prst="rect">
              <a:avLst/>
            </a:prstGeom>
            <a:noFill/>
            <a:ln w="11112">
              <a:solidFill>
                <a:srgbClr val="A0A0A0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</p:grpSp>
      <p:grpSp>
        <p:nvGrpSpPr>
          <p:cNvPr id="48180" name="Group 52"/>
          <p:cNvGrpSpPr>
            <a:grpSpLocks/>
          </p:cNvGrpSpPr>
          <p:nvPr/>
        </p:nvGrpSpPr>
        <p:grpSpPr bwMode="auto">
          <a:xfrm>
            <a:off x="1981200" y="1600200"/>
            <a:ext cx="1485900" cy="1028700"/>
            <a:chOff x="4941" y="5442"/>
            <a:chExt cx="2340" cy="1620"/>
          </a:xfrm>
        </p:grpSpPr>
        <p:sp>
          <p:nvSpPr>
            <p:cNvPr id="48181" name="Text Box 53"/>
            <p:cNvSpPr txBox="1">
              <a:spLocks noChangeArrowheads="1"/>
            </p:cNvSpPr>
            <p:nvPr/>
          </p:nvSpPr>
          <p:spPr bwMode="auto">
            <a:xfrm>
              <a:off x="4941" y="5442"/>
              <a:ext cx="2340" cy="16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400" i="1">
                  <a:solidFill>
                    <a:schemeClr val="tx1"/>
                  </a:solidFill>
                  <a:latin typeface="Century Gothic" pitchFamily="34" charset="0"/>
                </a:rPr>
                <a:t>4 </a:t>
              </a:r>
              <a:r>
                <a:rPr lang="es-ES" sz="800">
                  <a:solidFill>
                    <a:schemeClr val="tx1"/>
                  </a:solidFill>
                  <a:latin typeface="Century Gothic" pitchFamily="34" charset="0"/>
                </a:rPr>
                <a:t> </a:t>
              </a:r>
              <a:r>
                <a:rPr lang="es-ES" sz="1200">
                  <a:solidFill>
                    <a:schemeClr val="tx1"/>
                  </a:solidFill>
                  <a:latin typeface="Century Gothic" pitchFamily="34" charset="0"/>
                </a:rPr>
                <a:t>p x q</a:t>
              </a:r>
            </a:p>
            <a:p>
              <a:pPr algn="l" eaLnBrk="0" hangingPunct="0">
                <a:spcBef>
                  <a:spcPct val="0"/>
                </a:spcBef>
              </a:pPr>
              <a:r>
                <a:rPr lang="es-ES" sz="1400" i="1">
                  <a:solidFill>
                    <a:schemeClr val="tx1"/>
                  </a:solidFill>
                  <a:latin typeface="Century Gothic" pitchFamily="34" charset="0"/>
                </a:rPr>
                <a:t>N</a:t>
              </a:r>
              <a:r>
                <a:rPr lang="es-ES" sz="1400">
                  <a:solidFill>
                    <a:schemeClr val="tx1"/>
                  </a:solidFill>
                  <a:latin typeface="Century Gothic" pitchFamily="34" charset="0"/>
                </a:rPr>
                <a:t>  =         </a:t>
              </a:r>
              <a:r>
                <a:rPr lang="es-ES" sz="800">
                  <a:solidFill>
                    <a:schemeClr val="tx1"/>
                  </a:solidFill>
                  <a:latin typeface="Century Gothic" pitchFamily="34" charset="0"/>
                </a:rPr>
                <a:t>2</a:t>
              </a:r>
              <a:endParaRPr lang="es-ES" sz="1400">
                <a:solidFill>
                  <a:schemeClr val="tx1"/>
                </a:solidFill>
                <a:latin typeface="Century Gothic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400">
                  <a:solidFill>
                    <a:schemeClr val="tx1"/>
                  </a:solidFill>
                  <a:latin typeface="Century Gothic" pitchFamily="34" charset="0"/>
                </a:rPr>
                <a:t>e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400">
                <a:solidFill>
                  <a:schemeClr val="tx1"/>
                </a:solidFill>
                <a:latin typeface="Century Gothic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200" b="1">
                  <a:solidFill>
                    <a:schemeClr val="tx1"/>
                  </a:solidFill>
                  <a:latin typeface="Century Gothic" pitchFamily="34" charset="0"/>
                </a:rPr>
                <a:t>    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400">
                <a:solidFill>
                  <a:schemeClr val="tx1"/>
                </a:solidFill>
                <a:latin typeface="Century Gothic" pitchFamily="34" charset="0"/>
              </a:endParaRPr>
            </a:p>
          </p:txBody>
        </p:sp>
        <p:sp>
          <p:nvSpPr>
            <p:cNvPr id="48182" name="Line 54"/>
            <p:cNvSpPr>
              <a:spLocks noChangeShapeType="1"/>
            </p:cNvSpPr>
            <p:nvPr/>
          </p:nvSpPr>
          <p:spPr bwMode="auto">
            <a:xfrm>
              <a:off x="5661" y="6162"/>
              <a:ext cx="1080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</p:grpSp>
      <p:sp>
        <p:nvSpPr>
          <p:cNvPr id="48183" name="Text Box 55"/>
          <p:cNvSpPr txBox="1">
            <a:spLocks noChangeArrowheads="1"/>
          </p:cNvSpPr>
          <p:nvPr/>
        </p:nvSpPr>
        <p:spPr bwMode="auto">
          <a:xfrm>
            <a:off x="3733800" y="1600200"/>
            <a:ext cx="388620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C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p:   </a:t>
            </a:r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Proporción correspondiente a la variable </a:t>
            </a:r>
            <a:r>
              <a:rPr lang="es-EC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r>
              <a:rPr lang="es-EC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             </a:t>
            </a:r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 interés.</a:t>
            </a:r>
            <a:endParaRPr lang="es-ES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q:    Está dada por la diferencia 1- p.</a:t>
            </a:r>
            <a:endParaRPr lang="es-ES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e:    Error muestral.</a:t>
            </a:r>
            <a:endParaRPr lang="es-ES" sz="1400">
              <a:solidFill>
                <a:schemeClr val="tx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just"/>
            <a:r>
              <a:rPr lang="es-ES" sz="140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N:    Tamaño de la población.</a:t>
            </a:r>
            <a:endParaRPr lang="es-ES" sz="140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RESULTADOS CUANTITATIVOS</a:t>
            </a:r>
            <a:r>
              <a:rPr lang="es-ES" sz="2400" b="1">
                <a:latin typeface="Times New Roman" pitchFamily="18" charset="0"/>
              </a:rPr>
              <a:t> 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5638800" y="9144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187" name="Line 11"/>
          <p:cNvSpPr>
            <a:spLocks noChangeShapeType="1"/>
          </p:cNvSpPr>
          <p:nvPr/>
        </p:nvSpPr>
        <p:spPr bwMode="auto">
          <a:xfrm>
            <a:off x="1143000" y="6248400"/>
            <a:ext cx="7162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0188" name="Line 12"/>
          <p:cNvSpPr>
            <a:spLocks noChangeShapeType="1"/>
          </p:cNvSpPr>
          <p:nvPr/>
        </p:nvSpPr>
        <p:spPr bwMode="auto">
          <a:xfrm>
            <a:off x="8305800" y="914400"/>
            <a:ext cx="0" cy="5334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0457" name="Group 281"/>
          <p:cNvGrpSpPr>
            <a:grpSpLocks/>
          </p:cNvGrpSpPr>
          <p:nvPr/>
        </p:nvGrpSpPr>
        <p:grpSpPr bwMode="auto">
          <a:xfrm>
            <a:off x="914400" y="1676400"/>
            <a:ext cx="7086600" cy="1981200"/>
            <a:chOff x="576" y="1056"/>
            <a:chExt cx="4464" cy="2144"/>
          </a:xfrm>
        </p:grpSpPr>
        <p:grpSp>
          <p:nvGrpSpPr>
            <p:cNvPr id="50373" name="Group 197"/>
            <p:cNvGrpSpPr>
              <a:grpSpLocks/>
            </p:cNvGrpSpPr>
            <p:nvPr/>
          </p:nvGrpSpPr>
          <p:grpSpPr bwMode="auto">
            <a:xfrm>
              <a:off x="576" y="1056"/>
              <a:ext cx="1020" cy="350"/>
              <a:chOff x="0" y="0"/>
              <a:chExt cx="650" cy="496"/>
            </a:xfrm>
          </p:grpSpPr>
          <p:sp>
            <p:nvSpPr>
              <p:cNvPr id="50372" name="Rectangle 19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650" cy="496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371" name="Group 195"/>
              <p:cNvGrpSpPr>
                <a:grpSpLocks/>
              </p:cNvGrpSpPr>
              <p:nvPr/>
            </p:nvGrpSpPr>
            <p:grpSpPr bwMode="auto">
              <a:xfrm>
                <a:off x="0" y="0"/>
                <a:ext cx="650" cy="480"/>
                <a:chOff x="0" y="0"/>
                <a:chExt cx="650" cy="480"/>
              </a:xfrm>
            </p:grpSpPr>
            <p:sp>
              <p:nvSpPr>
                <p:cNvPr id="50335" name="Rectangle 159"/>
                <p:cNvSpPr>
                  <a:spLocks noChangeArrowheads="1"/>
                </p:cNvSpPr>
                <p:nvPr/>
              </p:nvSpPr>
              <p:spPr bwMode="auto">
                <a:xfrm>
                  <a:off x="8" y="8"/>
                  <a:ext cx="634" cy="47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ALTERNATIVAS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370" name="Rectangle 194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650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377" name="Group 201"/>
            <p:cNvGrpSpPr>
              <a:grpSpLocks/>
            </p:cNvGrpSpPr>
            <p:nvPr/>
          </p:nvGrpSpPr>
          <p:grpSpPr bwMode="auto">
            <a:xfrm>
              <a:off x="1596" y="1056"/>
              <a:ext cx="899" cy="350"/>
              <a:chOff x="650" y="0"/>
              <a:chExt cx="632" cy="496"/>
            </a:xfrm>
          </p:grpSpPr>
          <p:sp>
            <p:nvSpPr>
              <p:cNvPr id="50376" name="Rectangle 200"/>
              <p:cNvSpPr>
                <a:spLocks noChangeArrowheads="1"/>
              </p:cNvSpPr>
              <p:nvPr/>
            </p:nvSpPr>
            <p:spPr bwMode="auto">
              <a:xfrm>
                <a:off x="650" y="0"/>
                <a:ext cx="632" cy="496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375" name="Group 199"/>
              <p:cNvGrpSpPr>
                <a:grpSpLocks/>
              </p:cNvGrpSpPr>
              <p:nvPr/>
            </p:nvGrpSpPr>
            <p:grpSpPr bwMode="auto">
              <a:xfrm>
                <a:off x="650" y="0"/>
                <a:ext cx="632" cy="480"/>
                <a:chOff x="650" y="0"/>
                <a:chExt cx="632" cy="480"/>
              </a:xfrm>
            </p:grpSpPr>
            <p:sp>
              <p:nvSpPr>
                <p:cNvPr id="50336" name="Rectangle 160"/>
                <p:cNvSpPr>
                  <a:spLocks noChangeArrowheads="1"/>
                </p:cNvSpPr>
                <p:nvPr/>
              </p:nvSpPr>
              <p:spPr bwMode="auto">
                <a:xfrm>
                  <a:off x="658" y="8"/>
                  <a:ext cx="616" cy="47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% RESPUESTA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374" name="Rectangle 198"/>
                <p:cNvSpPr>
                  <a:spLocks noChangeArrowheads="1"/>
                </p:cNvSpPr>
                <p:nvPr/>
              </p:nvSpPr>
              <p:spPr bwMode="auto">
                <a:xfrm>
                  <a:off x="650" y="0"/>
                  <a:ext cx="63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381" name="Group 205"/>
            <p:cNvGrpSpPr>
              <a:grpSpLocks/>
            </p:cNvGrpSpPr>
            <p:nvPr/>
          </p:nvGrpSpPr>
          <p:grpSpPr bwMode="auto">
            <a:xfrm>
              <a:off x="2495" y="1056"/>
              <a:ext cx="898" cy="350"/>
              <a:chOff x="1282" y="0"/>
              <a:chExt cx="632" cy="496"/>
            </a:xfrm>
          </p:grpSpPr>
          <p:sp>
            <p:nvSpPr>
              <p:cNvPr id="50380" name="Rectangle 204"/>
              <p:cNvSpPr>
                <a:spLocks noChangeArrowheads="1"/>
              </p:cNvSpPr>
              <p:nvPr/>
            </p:nvSpPr>
            <p:spPr bwMode="auto">
              <a:xfrm>
                <a:off x="1282" y="0"/>
                <a:ext cx="632" cy="496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379" name="Group 203"/>
              <p:cNvGrpSpPr>
                <a:grpSpLocks/>
              </p:cNvGrpSpPr>
              <p:nvPr/>
            </p:nvGrpSpPr>
            <p:grpSpPr bwMode="auto">
              <a:xfrm>
                <a:off x="1282" y="0"/>
                <a:ext cx="632" cy="480"/>
                <a:chOff x="1282" y="0"/>
                <a:chExt cx="632" cy="480"/>
              </a:xfrm>
            </p:grpSpPr>
            <p:sp>
              <p:nvSpPr>
                <p:cNvPr id="50337" name="Rectangle 161"/>
                <p:cNvSpPr>
                  <a:spLocks noChangeArrowheads="1"/>
                </p:cNvSpPr>
                <p:nvPr/>
              </p:nvSpPr>
              <p:spPr bwMode="auto">
                <a:xfrm>
                  <a:off x="1290" y="8"/>
                  <a:ext cx="616" cy="47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# ENCUESTAS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378" name="Rectangle 202"/>
                <p:cNvSpPr>
                  <a:spLocks noChangeArrowheads="1"/>
                </p:cNvSpPr>
                <p:nvPr/>
              </p:nvSpPr>
              <p:spPr bwMode="auto">
                <a:xfrm>
                  <a:off x="1282" y="0"/>
                  <a:ext cx="63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385" name="Group 209"/>
            <p:cNvGrpSpPr>
              <a:grpSpLocks/>
            </p:cNvGrpSpPr>
            <p:nvPr/>
          </p:nvGrpSpPr>
          <p:grpSpPr bwMode="auto">
            <a:xfrm>
              <a:off x="3393" y="1056"/>
              <a:ext cx="899" cy="350"/>
              <a:chOff x="1914" y="0"/>
              <a:chExt cx="632" cy="496"/>
            </a:xfrm>
          </p:grpSpPr>
          <p:sp>
            <p:nvSpPr>
              <p:cNvPr id="50384" name="Rectangle 208"/>
              <p:cNvSpPr>
                <a:spLocks noChangeArrowheads="1"/>
              </p:cNvSpPr>
              <p:nvPr/>
            </p:nvSpPr>
            <p:spPr bwMode="auto">
              <a:xfrm>
                <a:off x="1914" y="0"/>
                <a:ext cx="632" cy="496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383" name="Group 207"/>
              <p:cNvGrpSpPr>
                <a:grpSpLocks/>
              </p:cNvGrpSpPr>
              <p:nvPr/>
            </p:nvGrpSpPr>
            <p:grpSpPr bwMode="auto">
              <a:xfrm>
                <a:off x="1914" y="0"/>
                <a:ext cx="632" cy="480"/>
                <a:chOff x="1914" y="0"/>
                <a:chExt cx="632" cy="480"/>
              </a:xfrm>
            </p:grpSpPr>
            <p:sp>
              <p:nvSpPr>
                <p:cNvPr id="50338" name="Rectangle 162"/>
                <p:cNvSpPr>
                  <a:spLocks noChangeArrowheads="1"/>
                </p:cNvSpPr>
                <p:nvPr/>
              </p:nvSpPr>
              <p:spPr bwMode="auto">
                <a:xfrm>
                  <a:off x="1922" y="8"/>
                  <a:ext cx="616" cy="47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HOMBRES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382" name="Rectangle 206"/>
                <p:cNvSpPr>
                  <a:spLocks noChangeArrowheads="1"/>
                </p:cNvSpPr>
                <p:nvPr/>
              </p:nvSpPr>
              <p:spPr bwMode="auto">
                <a:xfrm>
                  <a:off x="1914" y="0"/>
                  <a:ext cx="63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389" name="Group 213"/>
            <p:cNvGrpSpPr>
              <a:grpSpLocks/>
            </p:cNvGrpSpPr>
            <p:nvPr/>
          </p:nvGrpSpPr>
          <p:grpSpPr bwMode="auto">
            <a:xfrm>
              <a:off x="4320" y="1056"/>
              <a:ext cx="720" cy="350"/>
              <a:chOff x="2546" y="0"/>
              <a:chExt cx="422" cy="496"/>
            </a:xfrm>
          </p:grpSpPr>
          <p:sp>
            <p:nvSpPr>
              <p:cNvPr id="50388" name="Rectangle 212"/>
              <p:cNvSpPr>
                <a:spLocks noChangeArrowheads="1"/>
              </p:cNvSpPr>
              <p:nvPr/>
            </p:nvSpPr>
            <p:spPr bwMode="auto">
              <a:xfrm>
                <a:off x="2546" y="0"/>
                <a:ext cx="422" cy="496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387" name="Group 211"/>
              <p:cNvGrpSpPr>
                <a:grpSpLocks/>
              </p:cNvGrpSpPr>
              <p:nvPr/>
            </p:nvGrpSpPr>
            <p:grpSpPr bwMode="auto">
              <a:xfrm>
                <a:off x="2546" y="0"/>
                <a:ext cx="422" cy="480"/>
                <a:chOff x="2546" y="0"/>
                <a:chExt cx="422" cy="480"/>
              </a:xfrm>
            </p:grpSpPr>
            <p:sp>
              <p:nvSpPr>
                <p:cNvPr id="50339" name="Rectangle 163"/>
                <p:cNvSpPr>
                  <a:spLocks noChangeArrowheads="1"/>
                </p:cNvSpPr>
                <p:nvPr/>
              </p:nvSpPr>
              <p:spPr bwMode="auto">
                <a:xfrm>
                  <a:off x="2554" y="8"/>
                  <a:ext cx="406" cy="472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MUJERES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386" name="Rectangle 210"/>
                <p:cNvSpPr>
                  <a:spLocks noChangeArrowheads="1"/>
                </p:cNvSpPr>
                <p:nvPr/>
              </p:nvSpPr>
              <p:spPr bwMode="auto">
                <a:xfrm>
                  <a:off x="2546" y="0"/>
                  <a:ext cx="422" cy="480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391" name="Group 215"/>
            <p:cNvGrpSpPr>
              <a:grpSpLocks/>
            </p:cNvGrpSpPr>
            <p:nvPr/>
          </p:nvGrpSpPr>
          <p:grpSpPr bwMode="auto">
            <a:xfrm>
              <a:off x="576" y="1400"/>
              <a:ext cx="1020" cy="271"/>
              <a:chOff x="0" y="488"/>
              <a:chExt cx="650" cy="384"/>
            </a:xfrm>
          </p:grpSpPr>
          <p:sp>
            <p:nvSpPr>
              <p:cNvPr id="50340" name="Rectangle 164"/>
              <p:cNvSpPr>
                <a:spLocks noChangeArrowheads="1"/>
              </p:cNvSpPr>
              <p:nvPr/>
            </p:nvSpPr>
            <p:spPr bwMode="auto">
              <a:xfrm>
                <a:off x="8" y="496"/>
                <a:ext cx="634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SOLTEROS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90" name="Rectangle 214"/>
              <p:cNvSpPr>
                <a:spLocks noChangeArrowheads="1"/>
              </p:cNvSpPr>
              <p:nvPr/>
            </p:nvSpPr>
            <p:spPr bwMode="auto">
              <a:xfrm>
                <a:off x="0" y="488"/>
                <a:ext cx="650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393" name="Group 217"/>
            <p:cNvGrpSpPr>
              <a:grpSpLocks/>
            </p:cNvGrpSpPr>
            <p:nvPr/>
          </p:nvGrpSpPr>
          <p:grpSpPr bwMode="auto">
            <a:xfrm>
              <a:off x="1596" y="1400"/>
              <a:ext cx="899" cy="271"/>
              <a:chOff x="650" y="488"/>
              <a:chExt cx="632" cy="384"/>
            </a:xfrm>
          </p:grpSpPr>
          <p:sp>
            <p:nvSpPr>
              <p:cNvPr id="50341" name="Rectangle 165"/>
              <p:cNvSpPr>
                <a:spLocks noChangeArrowheads="1"/>
              </p:cNvSpPr>
              <p:nvPr/>
            </p:nvSpPr>
            <p:spPr bwMode="auto">
              <a:xfrm>
                <a:off x="658" y="496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37.00%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92" name="Rectangle 216"/>
              <p:cNvSpPr>
                <a:spLocks noChangeArrowheads="1"/>
              </p:cNvSpPr>
              <p:nvPr/>
            </p:nvSpPr>
            <p:spPr bwMode="auto">
              <a:xfrm>
                <a:off x="650" y="488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395" name="Group 219"/>
            <p:cNvGrpSpPr>
              <a:grpSpLocks/>
            </p:cNvGrpSpPr>
            <p:nvPr/>
          </p:nvGrpSpPr>
          <p:grpSpPr bwMode="auto">
            <a:xfrm>
              <a:off x="2495" y="1400"/>
              <a:ext cx="898" cy="271"/>
              <a:chOff x="1282" y="488"/>
              <a:chExt cx="632" cy="384"/>
            </a:xfrm>
          </p:grpSpPr>
          <p:sp>
            <p:nvSpPr>
              <p:cNvPr id="50342" name="Rectangle 166"/>
              <p:cNvSpPr>
                <a:spLocks noChangeArrowheads="1"/>
              </p:cNvSpPr>
              <p:nvPr/>
            </p:nvSpPr>
            <p:spPr bwMode="auto">
              <a:xfrm>
                <a:off x="1290" y="496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148</a:t>
                </a:r>
                <a:endParaRPr lang="es-ES" sz="1200">
                  <a:solidFill>
                    <a:schemeClr val="tx1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50394" name="Rectangle 218"/>
              <p:cNvSpPr>
                <a:spLocks noChangeArrowheads="1"/>
              </p:cNvSpPr>
              <p:nvPr/>
            </p:nvSpPr>
            <p:spPr bwMode="auto">
              <a:xfrm>
                <a:off x="1282" y="488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397" name="Group 221"/>
            <p:cNvGrpSpPr>
              <a:grpSpLocks/>
            </p:cNvGrpSpPr>
            <p:nvPr/>
          </p:nvGrpSpPr>
          <p:grpSpPr bwMode="auto">
            <a:xfrm>
              <a:off x="3393" y="1400"/>
              <a:ext cx="899" cy="271"/>
              <a:chOff x="1914" y="488"/>
              <a:chExt cx="632" cy="384"/>
            </a:xfrm>
          </p:grpSpPr>
          <p:sp>
            <p:nvSpPr>
              <p:cNvPr id="50343" name="Rectangle 167"/>
              <p:cNvSpPr>
                <a:spLocks noChangeArrowheads="1"/>
              </p:cNvSpPr>
              <p:nvPr/>
            </p:nvSpPr>
            <p:spPr bwMode="auto">
              <a:xfrm>
                <a:off x="1922" y="496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56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96" name="Rectangle 220"/>
              <p:cNvSpPr>
                <a:spLocks noChangeArrowheads="1"/>
              </p:cNvSpPr>
              <p:nvPr/>
            </p:nvSpPr>
            <p:spPr bwMode="auto">
              <a:xfrm>
                <a:off x="1914" y="488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399" name="Group 223"/>
            <p:cNvGrpSpPr>
              <a:grpSpLocks/>
            </p:cNvGrpSpPr>
            <p:nvPr/>
          </p:nvGrpSpPr>
          <p:grpSpPr bwMode="auto">
            <a:xfrm>
              <a:off x="4292" y="1400"/>
              <a:ext cx="748" cy="271"/>
              <a:chOff x="2546" y="488"/>
              <a:chExt cx="422" cy="384"/>
            </a:xfrm>
          </p:grpSpPr>
          <p:sp>
            <p:nvSpPr>
              <p:cNvPr id="50344" name="Rectangle 168"/>
              <p:cNvSpPr>
                <a:spLocks noChangeArrowheads="1"/>
              </p:cNvSpPr>
              <p:nvPr/>
            </p:nvSpPr>
            <p:spPr bwMode="auto">
              <a:xfrm>
                <a:off x="2554" y="496"/>
                <a:ext cx="40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92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398" name="Rectangle 222"/>
              <p:cNvSpPr>
                <a:spLocks noChangeArrowheads="1"/>
              </p:cNvSpPr>
              <p:nvPr/>
            </p:nvSpPr>
            <p:spPr bwMode="auto">
              <a:xfrm>
                <a:off x="2546" y="488"/>
                <a:ext cx="42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01" name="Group 225"/>
            <p:cNvGrpSpPr>
              <a:grpSpLocks/>
            </p:cNvGrpSpPr>
            <p:nvPr/>
          </p:nvGrpSpPr>
          <p:grpSpPr bwMode="auto">
            <a:xfrm>
              <a:off x="576" y="1677"/>
              <a:ext cx="1020" cy="270"/>
              <a:chOff x="0" y="880"/>
              <a:chExt cx="650" cy="384"/>
            </a:xfrm>
          </p:grpSpPr>
          <p:sp>
            <p:nvSpPr>
              <p:cNvPr id="50345" name="Rectangle 169"/>
              <p:cNvSpPr>
                <a:spLocks noChangeArrowheads="1"/>
              </p:cNvSpPr>
              <p:nvPr/>
            </p:nvSpPr>
            <p:spPr bwMode="auto">
              <a:xfrm>
                <a:off x="8" y="888"/>
                <a:ext cx="634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CASADOS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00" name="Rectangle 224"/>
              <p:cNvSpPr>
                <a:spLocks noChangeArrowheads="1"/>
              </p:cNvSpPr>
              <p:nvPr/>
            </p:nvSpPr>
            <p:spPr bwMode="auto">
              <a:xfrm>
                <a:off x="0" y="880"/>
                <a:ext cx="650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03" name="Group 227"/>
            <p:cNvGrpSpPr>
              <a:grpSpLocks/>
            </p:cNvGrpSpPr>
            <p:nvPr/>
          </p:nvGrpSpPr>
          <p:grpSpPr bwMode="auto">
            <a:xfrm>
              <a:off x="1596" y="1677"/>
              <a:ext cx="899" cy="270"/>
              <a:chOff x="650" y="880"/>
              <a:chExt cx="632" cy="384"/>
            </a:xfrm>
          </p:grpSpPr>
          <p:sp>
            <p:nvSpPr>
              <p:cNvPr id="50346" name="Rectangle 170"/>
              <p:cNvSpPr>
                <a:spLocks noChangeArrowheads="1"/>
              </p:cNvSpPr>
              <p:nvPr/>
            </p:nvSpPr>
            <p:spPr bwMode="auto">
              <a:xfrm>
                <a:off x="658" y="88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54.50%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02" name="Rectangle 226"/>
              <p:cNvSpPr>
                <a:spLocks noChangeArrowheads="1"/>
              </p:cNvSpPr>
              <p:nvPr/>
            </p:nvSpPr>
            <p:spPr bwMode="auto">
              <a:xfrm>
                <a:off x="650" y="88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05" name="Group 229"/>
            <p:cNvGrpSpPr>
              <a:grpSpLocks/>
            </p:cNvGrpSpPr>
            <p:nvPr/>
          </p:nvGrpSpPr>
          <p:grpSpPr bwMode="auto">
            <a:xfrm>
              <a:off x="2495" y="1677"/>
              <a:ext cx="898" cy="270"/>
              <a:chOff x="1282" y="880"/>
              <a:chExt cx="632" cy="384"/>
            </a:xfrm>
          </p:grpSpPr>
          <p:sp>
            <p:nvSpPr>
              <p:cNvPr id="50347" name="Rectangle 171"/>
              <p:cNvSpPr>
                <a:spLocks noChangeArrowheads="1"/>
              </p:cNvSpPr>
              <p:nvPr/>
            </p:nvSpPr>
            <p:spPr bwMode="auto">
              <a:xfrm>
                <a:off x="1290" y="88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218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04" name="Rectangle 228"/>
              <p:cNvSpPr>
                <a:spLocks noChangeArrowheads="1"/>
              </p:cNvSpPr>
              <p:nvPr/>
            </p:nvSpPr>
            <p:spPr bwMode="auto">
              <a:xfrm>
                <a:off x="1282" y="88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07" name="Group 231"/>
            <p:cNvGrpSpPr>
              <a:grpSpLocks/>
            </p:cNvGrpSpPr>
            <p:nvPr/>
          </p:nvGrpSpPr>
          <p:grpSpPr bwMode="auto">
            <a:xfrm>
              <a:off x="3393" y="1677"/>
              <a:ext cx="899" cy="270"/>
              <a:chOff x="1914" y="880"/>
              <a:chExt cx="632" cy="384"/>
            </a:xfrm>
          </p:grpSpPr>
          <p:sp>
            <p:nvSpPr>
              <p:cNvPr id="50348" name="Rectangle 172"/>
              <p:cNvSpPr>
                <a:spLocks noChangeArrowheads="1"/>
              </p:cNvSpPr>
              <p:nvPr/>
            </p:nvSpPr>
            <p:spPr bwMode="auto">
              <a:xfrm>
                <a:off x="1922" y="88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82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06" name="Rectangle 230"/>
              <p:cNvSpPr>
                <a:spLocks noChangeArrowheads="1"/>
              </p:cNvSpPr>
              <p:nvPr/>
            </p:nvSpPr>
            <p:spPr bwMode="auto">
              <a:xfrm>
                <a:off x="1914" y="88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09" name="Group 233"/>
            <p:cNvGrpSpPr>
              <a:grpSpLocks/>
            </p:cNvGrpSpPr>
            <p:nvPr/>
          </p:nvGrpSpPr>
          <p:grpSpPr bwMode="auto">
            <a:xfrm>
              <a:off x="4292" y="1677"/>
              <a:ext cx="748" cy="270"/>
              <a:chOff x="2546" y="880"/>
              <a:chExt cx="422" cy="384"/>
            </a:xfrm>
          </p:grpSpPr>
          <p:sp>
            <p:nvSpPr>
              <p:cNvPr id="50349" name="Rectangle 173"/>
              <p:cNvSpPr>
                <a:spLocks noChangeArrowheads="1"/>
              </p:cNvSpPr>
              <p:nvPr/>
            </p:nvSpPr>
            <p:spPr bwMode="auto">
              <a:xfrm>
                <a:off x="2554" y="888"/>
                <a:ext cx="40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136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08" name="Rectangle 232"/>
              <p:cNvSpPr>
                <a:spLocks noChangeArrowheads="1"/>
              </p:cNvSpPr>
              <p:nvPr/>
            </p:nvSpPr>
            <p:spPr bwMode="auto">
              <a:xfrm>
                <a:off x="2546" y="880"/>
                <a:ext cx="42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11" name="Group 235"/>
            <p:cNvGrpSpPr>
              <a:grpSpLocks/>
            </p:cNvGrpSpPr>
            <p:nvPr/>
          </p:nvGrpSpPr>
          <p:grpSpPr bwMode="auto">
            <a:xfrm>
              <a:off x="576" y="1953"/>
              <a:ext cx="1020" cy="339"/>
              <a:chOff x="0" y="1272"/>
              <a:chExt cx="650" cy="480"/>
            </a:xfrm>
          </p:grpSpPr>
          <p:sp>
            <p:nvSpPr>
              <p:cNvPr id="50350" name="Rectangle 174"/>
              <p:cNvSpPr>
                <a:spLocks noChangeArrowheads="1"/>
              </p:cNvSpPr>
              <p:nvPr/>
            </p:nvSpPr>
            <p:spPr bwMode="auto">
              <a:xfrm>
                <a:off x="8" y="1280"/>
                <a:ext cx="634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DIVORCIADOS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10" name="Rectangle 234"/>
              <p:cNvSpPr>
                <a:spLocks noChangeArrowheads="1"/>
              </p:cNvSpPr>
              <p:nvPr/>
            </p:nvSpPr>
            <p:spPr bwMode="auto">
              <a:xfrm>
                <a:off x="0" y="1272"/>
                <a:ext cx="65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13" name="Group 237"/>
            <p:cNvGrpSpPr>
              <a:grpSpLocks/>
            </p:cNvGrpSpPr>
            <p:nvPr/>
          </p:nvGrpSpPr>
          <p:grpSpPr bwMode="auto">
            <a:xfrm>
              <a:off x="1596" y="1953"/>
              <a:ext cx="899" cy="339"/>
              <a:chOff x="650" y="1272"/>
              <a:chExt cx="632" cy="480"/>
            </a:xfrm>
          </p:grpSpPr>
          <p:sp>
            <p:nvSpPr>
              <p:cNvPr id="50351" name="Rectangle 175"/>
              <p:cNvSpPr>
                <a:spLocks noChangeArrowheads="1"/>
              </p:cNvSpPr>
              <p:nvPr/>
            </p:nvSpPr>
            <p:spPr bwMode="auto">
              <a:xfrm>
                <a:off x="658" y="1280"/>
                <a:ext cx="61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2.75%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12" name="Rectangle 236"/>
              <p:cNvSpPr>
                <a:spLocks noChangeArrowheads="1"/>
              </p:cNvSpPr>
              <p:nvPr/>
            </p:nvSpPr>
            <p:spPr bwMode="auto">
              <a:xfrm>
                <a:off x="650" y="1272"/>
                <a:ext cx="63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15" name="Group 239"/>
            <p:cNvGrpSpPr>
              <a:grpSpLocks/>
            </p:cNvGrpSpPr>
            <p:nvPr/>
          </p:nvGrpSpPr>
          <p:grpSpPr bwMode="auto">
            <a:xfrm>
              <a:off x="2495" y="1953"/>
              <a:ext cx="898" cy="339"/>
              <a:chOff x="1282" y="1272"/>
              <a:chExt cx="632" cy="480"/>
            </a:xfrm>
          </p:grpSpPr>
          <p:sp>
            <p:nvSpPr>
              <p:cNvPr id="50352" name="Rectangle 176"/>
              <p:cNvSpPr>
                <a:spLocks noChangeArrowheads="1"/>
              </p:cNvSpPr>
              <p:nvPr/>
            </p:nvSpPr>
            <p:spPr bwMode="auto">
              <a:xfrm>
                <a:off x="1290" y="1280"/>
                <a:ext cx="61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11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14" name="Rectangle 238"/>
              <p:cNvSpPr>
                <a:spLocks noChangeArrowheads="1"/>
              </p:cNvSpPr>
              <p:nvPr/>
            </p:nvSpPr>
            <p:spPr bwMode="auto">
              <a:xfrm>
                <a:off x="1282" y="1272"/>
                <a:ext cx="63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17" name="Group 241"/>
            <p:cNvGrpSpPr>
              <a:grpSpLocks/>
            </p:cNvGrpSpPr>
            <p:nvPr/>
          </p:nvGrpSpPr>
          <p:grpSpPr bwMode="auto">
            <a:xfrm>
              <a:off x="3393" y="1953"/>
              <a:ext cx="899" cy="339"/>
              <a:chOff x="1914" y="1272"/>
              <a:chExt cx="632" cy="480"/>
            </a:xfrm>
          </p:grpSpPr>
          <p:sp>
            <p:nvSpPr>
              <p:cNvPr id="50353" name="Rectangle 177"/>
              <p:cNvSpPr>
                <a:spLocks noChangeArrowheads="1"/>
              </p:cNvSpPr>
              <p:nvPr/>
            </p:nvSpPr>
            <p:spPr bwMode="auto">
              <a:xfrm>
                <a:off x="1922" y="1280"/>
                <a:ext cx="61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16" name="Rectangle 240"/>
              <p:cNvSpPr>
                <a:spLocks noChangeArrowheads="1"/>
              </p:cNvSpPr>
              <p:nvPr/>
            </p:nvSpPr>
            <p:spPr bwMode="auto">
              <a:xfrm>
                <a:off x="1914" y="1272"/>
                <a:ext cx="63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19" name="Group 243"/>
            <p:cNvGrpSpPr>
              <a:grpSpLocks/>
            </p:cNvGrpSpPr>
            <p:nvPr/>
          </p:nvGrpSpPr>
          <p:grpSpPr bwMode="auto">
            <a:xfrm>
              <a:off x="4292" y="1953"/>
              <a:ext cx="748" cy="339"/>
              <a:chOff x="2546" y="1272"/>
              <a:chExt cx="422" cy="480"/>
            </a:xfrm>
          </p:grpSpPr>
          <p:sp>
            <p:nvSpPr>
              <p:cNvPr id="50354" name="Rectangle 178"/>
              <p:cNvSpPr>
                <a:spLocks noChangeArrowheads="1"/>
              </p:cNvSpPr>
              <p:nvPr/>
            </p:nvSpPr>
            <p:spPr bwMode="auto">
              <a:xfrm>
                <a:off x="2554" y="1280"/>
                <a:ext cx="40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18" name="Rectangle 242"/>
              <p:cNvSpPr>
                <a:spLocks noChangeArrowheads="1"/>
              </p:cNvSpPr>
              <p:nvPr/>
            </p:nvSpPr>
            <p:spPr bwMode="auto">
              <a:xfrm>
                <a:off x="2546" y="1272"/>
                <a:ext cx="42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21" name="Group 245"/>
            <p:cNvGrpSpPr>
              <a:grpSpLocks/>
            </p:cNvGrpSpPr>
            <p:nvPr/>
          </p:nvGrpSpPr>
          <p:grpSpPr bwMode="auto">
            <a:xfrm>
              <a:off x="576" y="2297"/>
              <a:ext cx="1020" cy="271"/>
              <a:chOff x="0" y="1760"/>
              <a:chExt cx="650" cy="384"/>
            </a:xfrm>
          </p:grpSpPr>
          <p:sp>
            <p:nvSpPr>
              <p:cNvPr id="50355" name="Rectangle 179"/>
              <p:cNvSpPr>
                <a:spLocks noChangeArrowheads="1"/>
              </p:cNvSpPr>
              <p:nvPr/>
            </p:nvSpPr>
            <p:spPr bwMode="auto">
              <a:xfrm>
                <a:off x="8" y="1768"/>
                <a:ext cx="634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VIUDOS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20" name="Rectangle 244"/>
              <p:cNvSpPr>
                <a:spLocks noChangeArrowheads="1"/>
              </p:cNvSpPr>
              <p:nvPr/>
            </p:nvSpPr>
            <p:spPr bwMode="auto">
              <a:xfrm>
                <a:off x="0" y="1760"/>
                <a:ext cx="650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23" name="Group 247"/>
            <p:cNvGrpSpPr>
              <a:grpSpLocks/>
            </p:cNvGrpSpPr>
            <p:nvPr/>
          </p:nvGrpSpPr>
          <p:grpSpPr bwMode="auto">
            <a:xfrm>
              <a:off x="1596" y="2297"/>
              <a:ext cx="899" cy="271"/>
              <a:chOff x="650" y="1760"/>
              <a:chExt cx="632" cy="384"/>
            </a:xfrm>
          </p:grpSpPr>
          <p:sp>
            <p:nvSpPr>
              <p:cNvPr id="50356" name="Rectangle 180"/>
              <p:cNvSpPr>
                <a:spLocks noChangeArrowheads="1"/>
              </p:cNvSpPr>
              <p:nvPr/>
            </p:nvSpPr>
            <p:spPr bwMode="auto">
              <a:xfrm>
                <a:off x="658" y="176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4.25%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22" name="Rectangle 246"/>
              <p:cNvSpPr>
                <a:spLocks noChangeArrowheads="1"/>
              </p:cNvSpPr>
              <p:nvPr/>
            </p:nvSpPr>
            <p:spPr bwMode="auto">
              <a:xfrm>
                <a:off x="650" y="176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25" name="Group 249"/>
            <p:cNvGrpSpPr>
              <a:grpSpLocks/>
            </p:cNvGrpSpPr>
            <p:nvPr/>
          </p:nvGrpSpPr>
          <p:grpSpPr bwMode="auto">
            <a:xfrm>
              <a:off x="2495" y="2297"/>
              <a:ext cx="898" cy="271"/>
              <a:chOff x="1282" y="1760"/>
              <a:chExt cx="632" cy="384"/>
            </a:xfrm>
          </p:grpSpPr>
          <p:sp>
            <p:nvSpPr>
              <p:cNvPr id="50357" name="Rectangle 181"/>
              <p:cNvSpPr>
                <a:spLocks noChangeArrowheads="1"/>
              </p:cNvSpPr>
              <p:nvPr/>
            </p:nvSpPr>
            <p:spPr bwMode="auto">
              <a:xfrm>
                <a:off x="1290" y="176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17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24" name="Rectangle 248"/>
              <p:cNvSpPr>
                <a:spLocks noChangeArrowheads="1"/>
              </p:cNvSpPr>
              <p:nvPr/>
            </p:nvSpPr>
            <p:spPr bwMode="auto">
              <a:xfrm>
                <a:off x="1282" y="176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27" name="Group 251"/>
            <p:cNvGrpSpPr>
              <a:grpSpLocks/>
            </p:cNvGrpSpPr>
            <p:nvPr/>
          </p:nvGrpSpPr>
          <p:grpSpPr bwMode="auto">
            <a:xfrm>
              <a:off x="3393" y="2297"/>
              <a:ext cx="899" cy="271"/>
              <a:chOff x="1914" y="1760"/>
              <a:chExt cx="632" cy="384"/>
            </a:xfrm>
          </p:grpSpPr>
          <p:sp>
            <p:nvSpPr>
              <p:cNvPr id="50358" name="Rectangle 182"/>
              <p:cNvSpPr>
                <a:spLocks noChangeArrowheads="1"/>
              </p:cNvSpPr>
              <p:nvPr/>
            </p:nvSpPr>
            <p:spPr bwMode="auto">
              <a:xfrm>
                <a:off x="1922" y="176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26" name="Rectangle 250"/>
              <p:cNvSpPr>
                <a:spLocks noChangeArrowheads="1"/>
              </p:cNvSpPr>
              <p:nvPr/>
            </p:nvSpPr>
            <p:spPr bwMode="auto">
              <a:xfrm>
                <a:off x="1914" y="176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29" name="Group 253"/>
            <p:cNvGrpSpPr>
              <a:grpSpLocks/>
            </p:cNvGrpSpPr>
            <p:nvPr/>
          </p:nvGrpSpPr>
          <p:grpSpPr bwMode="auto">
            <a:xfrm>
              <a:off x="4292" y="2297"/>
              <a:ext cx="748" cy="271"/>
              <a:chOff x="2546" y="1760"/>
              <a:chExt cx="422" cy="384"/>
            </a:xfrm>
          </p:grpSpPr>
          <p:sp>
            <p:nvSpPr>
              <p:cNvPr id="50359" name="Rectangle 183"/>
              <p:cNvSpPr>
                <a:spLocks noChangeArrowheads="1"/>
              </p:cNvSpPr>
              <p:nvPr/>
            </p:nvSpPr>
            <p:spPr bwMode="auto">
              <a:xfrm>
                <a:off x="2554" y="1768"/>
                <a:ext cx="40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14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28" name="Rectangle 252"/>
              <p:cNvSpPr>
                <a:spLocks noChangeArrowheads="1"/>
              </p:cNvSpPr>
              <p:nvPr/>
            </p:nvSpPr>
            <p:spPr bwMode="auto">
              <a:xfrm>
                <a:off x="2546" y="1760"/>
                <a:ext cx="42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31" name="Group 255"/>
            <p:cNvGrpSpPr>
              <a:grpSpLocks/>
            </p:cNvGrpSpPr>
            <p:nvPr/>
          </p:nvGrpSpPr>
          <p:grpSpPr bwMode="auto">
            <a:xfrm>
              <a:off x="576" y="2574"/>
              <a:ext cx="1020" cy="338"/>
              <a:chOff x="0" y="2152"/>
              <a:chExt cx="650" cy="480"/>
            </a:xfrm>
          </p:grpSpPr>
          <p:sp>
            <p:nvSpPr>
              <p:cNvPr id="50360" name="Rectangle 184"/>
              <p:cNvSpPr>
                <a:spLocks noChangeArrowheads="1"/>
              </p:cNvSpPr>
              <p:nvPr/>
            </p:nvSpPr>
            <p:spPr bwMode="auto">
              <a:xfrm>
                <a:off x="8" y="2160"/>
                <a:ext cx="634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 algn="l"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UNION LIBRE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30" name="Rectangle 254"/>
              <p:cNvSpPr>
                <a:spLocks noChangeArrowheads="1"/>
              </p:cNvSpPr>
              <p:nvPr/>
            </p:nvSpPr>
            <p:spPr bwMode="auto">
              <a:xfrm>
                <a:off x="0" y="2152"/>
                <a:ext cx="650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33" name="Group 257"/>
            <p:cNvGrpSpPr>
              <a:grpSpLocks/>
            </p:cNvGrpSpPr>
            <p:nvPr/>
          </p:nvGrpSpPr>
          <p:grpSpPr bwMode="auto">
            <a:xfrm>
              <a:off x="1596" y="2574"/>
              <a:ext cx="899" cy="338"/>
              <a:chOff x="650" y="2152"/>
              <a:chExt cx="632" cy="480"/>
            </a:xfrm>
          </p:grpSpPr>
          <p:sp>
            <p:nvSpPr>
              <p:cNvPr id="50361" name="Rectangle 185"/>
              <p:cNvSpPr>
                <a:spLocks noChangeArrowheads="1"/>
              </p:cNvSpPr>
              <p:nvPr/>
            </p:nvSpPr>
            <p:spPr bwMode="auto">
              <a:xfrm>
                <a:off x="658" y="2160"/>
                <a:ext cx="61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1.50%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32" name="Rectangle 256"/>
              <p:cNvSpPr>
                <a:spLocks noChangeArrowheads="1"/>
              </p:cNvSpPr>
              <p:nvPr/>
            </p:nvSpPr>
            <p:spPr bwMode="auto">
              <a:xfrm>
                <a:off x="650" y="2152"/>
                <a:ext cx="63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35" name="Group 259"/>
            <p:cNvGrpSpPr>
              <a:grpSpLocks/>
            </p:cNvGrpSpPr>
            <p:nvPr/>
          </p:nvGrpSpPr>
          <p:grpSpPr bwMode="auto">
            <a:xfrm>
              <a:off x="2495" y="2574"/>
              <a:ext cx="898" cy="338"/>
              <a:chOff x="1282" y="2152"/>
              <a:chExt cx="632" cy="480"/>
            </a:xfrm>
          </p:grpSpPr>
          <p:sp>
            <p:nvSpPr>
              <p:cNvPr id="50362" name="Rectangle 186"/>
              <p:cNvSpPr>
                <a:spLocks noChangeArrowheads="1"/>
              </p:cNvSpPr>
              <p:nvPr/>
            </p:nvSpPr>
            <p:spPr bwMode="auto">
              <a:xfrm>
                <a:off x="1290" y="2160"/>
                <a:ext cx="61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34" name="Rectangle 258"/>
              <p:cNvSpPr>
                <a:spLocks noChangeArrowheads="1"/>
              </p:cNvSpPr>
              <p:nvPr/>
            </p:nvSpPr>
            <p:spPr bwMode="auto">
              <a:xfrm>
                <a:off x="1282" y="2152"/>
                <a:ext cx="63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37" name="Group 261"/>
            <p:cNvGrpSpPr>
              <a:grpSpLocks/>
            </p:cNvGrpSpPr>
            <p:nvPr/>
          </p:nvGrpSpPr>
          <p:grpSpPr bwMode="auto">
            <a:xfrm>
              <a:off x="3393" y="2574"/>
              <a:ext cx="899" cy="338"/>
              <a:chOff x="1914" y="2152"/>
              <a:chExt cx="632" cy="480"/>
            </a:xfrm>
          </p:grpSpPr>
          <p:sp>
            <p:nvSpPr>
              <p:cNvPr id="50363" name="Rectangle 187"/>
              <p:cNvSpPr>
                <a:spLocks noChangeArrowheads="1"/>
              </p:cNvSpPr>
              <p:nvPr/>
            </p:nvSpPr>
            <p:spPr bwMode="auto">
              <a:xfrm>
                <a:off x="1922" y="2160"/>
                <a:ext cx="61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5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36" name="Rectangle 260"/>
              <p:cNvSpPr>
                <a:spLocks noChangeArrowheads="1"/>
              </p:cNvSpPr>
              <p:nvPr/>
            </p:nvSpPr>
            <p:spPr bwMode="auto">
              <a:xfrm>
                <a:off x="1914" y="2152"/>
                <a:ext cx="63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39" name="Group 263"/>
            <p:cNvGrpSpPr>
              <a:grpSpLocks/>
            </p:cNvGrpSpPr>
            <p:nvPr/>
          </p:nvGrpSpPr>
          <p:grpSpPr bwMode="auto">
            <a:xfrm>
              <a:off x="4292" y="2574"/>
              <a:ext cx="748" cy="338"/>
              <a:chOff x="2546" y="2152"/>
              <a:chExt cx="422" cy="480"/>
            </a:xfrm>
          </p:grpSpPr>
          <p:sp>
            <p:nvSpPr>
              <p:cNvPr id="50364" name="Rectangle 188"/>
              <p:cNvSpPr>
                <a:spLocks noChangeArrowheads="1"/>
              </p:cNvSpPr>
              <p:nvPr/>
            </p:nvSpPr>
            <p:spPr bwMode="auto">
              <a:xfrm>
                <a:off x="2554" y="2160"/>
                <a:ext cx="406" cy="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38" name="Rectangle 262"/>
              <p:cNvSpPr>
                <a:spLocks noChangeArrowheads="1"/>
              </p:cNvSpPr>
              <p:nvPr/>
            </p:nvSpPr>
            <p:spPr bwMode="auto">
              <a:xfrm>
                <a:off x="2546" y="2152"/>
                <a:ext cx="422" cy="480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43" name="Group 267"/>
            <p:cNvGrpSpPr>
              <a:grpSpLocks/>
            </p:cNvGrpSpPr>
            <p:nvPr/>
          </p:nvGrpSpPr>
          <p:grpSpPr bwMode="auto">
            <a:xfrm>
              <a:off x="576" y="2918"/>
              <a:ext cx="1020" cy="282"/>
              <a:chOff x="0" y="2640"/>
              <a:chExt cx="650" cy="400"/>
            </a:xfrm>
          </p:grpSpPr>
          <p:sp>
            <p:nvSpPr>
              <p:cNvPr id="50442" name="Rectangle 266"/>
              <p:cNvSpPr>
                <a:spLocks noChangeArrowheads="1"/>
              </p:cNvSpPr>
              <p:nvPr/>
            </p:nvSpPr>
            <p:spPr bwMode="auto">
              <a:xfrm>
                <a:off x="0" y="2640"/>
                <a:ext cx="650" cy="4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441" name="Group 265"/>
              <p:cNvGrpSpPr>
                <a:grpSpLocks/>
              </p:cNvGrpSpPr>
              <p:nvPr/>
            </p:nvGrpSpPr>
            <p:grpSpPr bwMode="auto">
              <a:xfrm>
                <a:off x="0" y="2640"/>
                <a:ext cx="650" cy="384"/>
                <a:chOff x="0" y="2640"/>
                <a:chExt cx="650" cy="384"/>
              </a:xfrm>
            </p:grpSpPr>
            <p:sp>
              <p:nvSpPr>
                <p:cNvPr id="50365" name="Rectangle 189"/>
                <p:cNvSpPr>
                  <a:spLocks noChangeArrowheads="1"/>
                </p:cNvSpPr>
                <p:nvPr/>
              </p:nvSpPr>
              <p:spPr bwMode="auto">
                <a:xfrm>
                  <a:off x="8" y="2648"/>
                  <a:ext cx="634" cy="37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TOTAL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440" name="Rectangle 264"/>
                <p:cNvSpPr>
                  <a:spLocks noChangeArrowheads="1"/>
                </p:cNvSpPr>
                <p:nvPr/>
              </p:nvSpPr>
              <p:spPr bwMode="auto">
                <a:xfrm>
                  <a:off x="0" y="2640"/>
                  <a:ext cx="650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445" name="Group 269"/>
            <p:cNvGrpSpPr>
              <a:grpSpLocks/>
            </p:cNvGrpSpPr>
            <p:nvPr/>
          </p:nvGrpSpPr>
          <p:grpSpPr bwMode="auto">
            <a:xfrm>
              <a:off x="1596" y="2918"/>
              <a:ext cx="899" cy="271"/>
              <a:chOff x="650" y="2640"/>
              <a:chExt cx="632" cy="384"/>
            </a:xfrm>
          </p:grpSpPr>
          <p:sp>
            <p:nvSpPr>
              <p:cNvPr id="50366" name="Rectangle 190"/>
              <p:cNvSpPr>
                <a:spLocks noChangeArrowheads="1"/>
              </p:cNvSpPr>
              <p:nvPr/>
            </p:nvSpPr>
            <p:spPr bwMode="auto">
              <a:xfrm>
                <a:off x="658" y="264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44" name="Rectangle 268"/>
              <p:cNvSpPr>
                <a:spLocks noChangeArrowheads="1"/>
              </p:cNvSpPr>
              <p:nvPr/>
            </p:nvSpPr>
            <p:spPr bwMode="auto">
              <a:xfrm>
                <a:off x="650" y="264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47" name="Group 271"/>
            <p:cNvGrpSpPr>
              <a:grpSpLocks/>
            </p:cNvGrpSpPr>
            <p:nvPr/>
          </p:nvGrpSpPr>
          <p:grpSpPr bwMode="auto">
            <a:xfrm>
              <a:off x="2495" y="2918"/>
              <a:ext cx="898" cy="271"/>
              <a:chOff x="1282" y="2640"/>
              <a:chExt cx="632" cy="384"/>
            </a:xfrm>
          </p:grpSpPr>
          <p:sp>
            <p:nvSpPr>
              <p:cNvPr id="50367" name="Rectangle 191"/>
              <p:cNvSpPr>
                <a:spLocks noChangeArrowheads="1"/>
              </p:cNvSpPr>
              <p:nvPr/>
            </p:nvSpPr>
            <p:spPr bwMode="auto">
              <a:xfrm>
                <a:off x="1290" y="2648"/>
                <a:ext cx="616" cy="3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400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446" name="Rectangle 270"/>
              <p:cNvSpPr>
                <a:spLocks noChangeArrowheads="1"/>
              </p:cNvSpPr>
              <p:nvPr/>
            </p:nvSpPr>
            <p:spPr bwMode="auto">
              <a:xfrm>
                <a:off x="1282" y="2640"/>
                <a:ext cx="632" cy="384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451" name="Group 275"/>
            <p:cNvGrpSpPr>
              <a:grpSpLocks/>
            </p:cNvGrpSpPr>
            <p:nvPr/>
          </p:nvGrpSpPr>
          <p:grpSpPr bwMode="auto">
            <a:xfrm>
              <a:off x="3393" y="2918"/>
              <a:ext cx="899" cy="282"/>
              <a:chOff x="1914" y="2640"/>
              <a:chExt cx="632" cy="400"/>
            </a:xfrm>
          </p:grpSpPr>
          <p:sp>
            <p:nvSpPr>
              <p:cNvPr id="50450" name="Rectangle 274"/>
              <p:cNvSpPr>
                <a:spLocks noChangeArrowheads="1"/>
              </p:cNvSpPr>
              <p:nvPr/>
            </p:nvSpPr>
            <p:spPr bwMode="auto">
              <a:xfrm>
                <a:off x="1914" y="2640"/>
                <a:ext cx="632" cy="4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449" name="Group 273"/>
              <p:cNvGrpSpPr>
                <a:grpSpLocks/>
              </p:cNvGrpSpPr>
              <p:nvPr/>
            </p:nvGrpSpPr>
            <p:grpSpPr bwMode="auto">
              <a:xfrm>
                <a:off x="1914" y="2640"/>
                <a:ext cx="632" cy="384"/>
                <a:chOff x="1914" y="2640"/>
                <a:chExt cx="632" cy="384"/>
              </a:xfrm>
            </p:grpSpPr>
            <p:sp>
              <p:nvSpPr>
                <p:cNvPr id="50368" name="Rectangle 192"/>
                <p:cNvSpPr>
                  <a:spLocks noChangeArrowheads="1"/>
                </p:cNvSpPr>
                <p:nvPr/>
              </p:nvSpPr>
              <p:spPr bwMode="auto">
                <a:xfrm>
                  <a:off x="1922" y="2648"/>
                  <a:ext cx="616" cy="37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152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448" name="Rectangle 272"/>
                <p:cNvSpPr>
                  <a:spLocks noChangeArrowheads="1"/>
                </p:cNvSpPr>
                <p:nvPr/>
              </p:nvSpPr>
              <p:spPr bwMode="auto">
                <a:xfrm>
                  <a:off x="1914" y="2640"/>
                  <a:ext cx="63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455" name="Group 279"/>
            <p:cNvGrpSpPr>
              <a:grpSpLocks/>
            </p:cNvGrpSpPr>
            <p:nvPr/>
          </p:nvGrpSpPr>
          <p:grpSpPr bwMode="auto">
            <a:xfrm>
              <a:off x="4292" y="2918"/>
              <a:ext cx="748" cy="282"/>
              <a:chOff x="2546" y="2640"/>
              <a:chExt cx="422" cy="400"/>
            </a:xfrm>
          </p:grpSpPr>
          <p:sp>
            <p:nvSpPr>
              <p:cNvPr id="50454" name="Rectangle 278"/>
              <p:cNvSpPr>
                <a:spLocks noChangeArrowheads="1"/>
              </p:cNvSpPr>
              <p:nvPr/>
            </p:nvSpPr>
            <p:spPr bwMode="auto">
              <a:xfrm>
                <a:off x="2546" y="2640"/>
                <a:ext cx="422" cy="400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453" name="Group 277"/>
              <p:cNvGrpSpPr>
                <a:grpSpLocks/>
              </p:cNvGrpSpPr>
              <p:nvPr/>
            </p:nvGrpSpPr>
            <p:grpSpPr bwMode="auto">
              <a:xfrm>
                <a:off x="2546" y="2640"/>
                <a:ext cx="422" cy="384"/>
                <a:chOff x="2546" y="2640"/>
                <a:chExt cx="422" cy="384"/>
              </a:xfrm>
            </p:grpSpPr>
            <p:sp>
              <p:nvSpPr>
                <p:cNvPr id="50369" name="Rectangle 193"/>
                <p:cNvSpPr>
                  <a:spLocks noChangeArrowheads="1"/>
                </p:cNvSpPr>
                <p:nvPr/>
              </p:nvSpPr>
              <p:spPr bwMode="auto">
                <a:xfrm>
                  <a:off x="2554" y="2648"/>
                  <a:ext cx="406" cy="376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248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452" name="Rectangle 276"/>
                <p:cNvSpPr>
                  <a:spLocks noChangeArrowheads="1"/>
                </p:cNvSpPr>
                <p:nvPr/>
              </p:nvSpPr>
              <p:spPr bwMode="auto">
                <a:xfrm>
                  <a:off x="2546" y="2640"/>
                  <a:ext cx="422" cy="38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grpSp>
        <p:nvGrpSpPr>
          <p:cNvPr id="50659" name="Group 483"/>
          <p:cNvGrpSpPr>
            <a:grpSpLocks/>
          </p:cNvGrpSpPr>
          <p:nvPr/>
        </p:nvGrpSpPr>
        <p:grpSpPr bwMode="auto">
          <a:xfrm>
            <a:off x="914400" y="3767138"/>
            <a:ext cx="7086600" cy="2328862"/>
            <a:chOff x="0" y="0"/>
            <a:chExt cx="3540" cy="1947"/>
          </a:xfrm>
        </p:grpSpPr>
        <p:sp>
          <p:nvSpPr>
            <p:cNvPr id="50573" name="Rectangle 397"/>
            <p:cNvSpPr>
              <a:spLocks noChangeArrowheads="1"/>
            </p:cNvSpPr>
            <p:nvPr/>
          </p:nvSpPr>
          <p:spPr bwMode="auto">
            <a:xfrm>
              <a:off x="767" y="8"/>
              <a:ext cx="759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l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574" name="Rectangle 398"/>
            <p:cNvSpPr>
              <a:spLocks noChangeArrowheads="1"/>
            </p:cNvSpPr>
            <p:nvPr/>
          </p:nvSpPr>
          <p:spPr bwMode="auto">
            <a:xfrm>
              <a:off x="1526" y="8"/>
              <a:ext cx="692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l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575" name="Rectangle 399"/>
            <p:cNvSpPr>
              <a:spLocks noChangeArrowheads="1"/>
            </p:cNvSpPr>
            <p:nvPr/>
          </p:nvSpPr>
          <p:spPr bwMode="auto">
            <a:xfrm>
              <a:off x="2218" y="8"/>
              <a:ext cx="675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l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50576" name="Rectangle 400"/>
            <p:cNvSpPr>
              <a:spLocks noChangeArrowheads="1"/>
            </p:cNvSpPr>
            <p:nvPr/>
          </p:nvSpPr>
          <p:spPr bwMode="auto">
            <a:xfrm>
              <a:off x="2893" y="8"/>
              <a:ext cx="591" cy="3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anchor="b"/>
            <a:lstStyle/>
            <a:p>
              <a:pPr algn="l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 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50600" name="Group 424"/>
            <p:cNvGrpSpPr>
              <a:grpSpLocks/>
            </p:cNvGrpSpPr>
            <p:nvPr/>
          </p:nvGrpSpPr>
          <p:grpSpPr bwMode="auto">
            <a:xfrm>
              <a:off x="0" y="0"/>
              <a:ext cx="759" cy="411"/>
              <a:chOff x="0" y="0"/>
              <a:chExt cx="759" cy="411"/>
            </a:xfrm>
          </p:grpSpPr>
          <p:sp>
            <p:nvSpPr>
              <p:cNvPr id="50599" name="Rectangle 42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59" cy="411"/>
              </a:xfrm>
              <a:prstGeom prst="rect">
                <a:avLst/>
              </a:prstGeom>
              <a:solidFill>
                <a:srgbClr val="CCFFCC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598" name="Group 422"/>
              <p:cNvGrpSpPr>
                <a:grpSpLocks/>
              </p:cNvGrpSpPr>
              <p:nvPr/>
            </p:nvGrpSpPr>
            <p:grpSpPr bwMode="auto">
              <a:xfrm>
                <a:off x="0" y="0"/>
                <a:ext cx="759" cy="395"/>
                <a:chOff x="0" y="0"/>
                <a:chExt cx="759" cy="395"/>
              </a:xfrm>
            </p:grpSpPr>
            <p:sp>
              <p:nvSpPr>
                <p:cNvPr id="50572" name="Rectangle 396"/>
                <p:cNvSpPr>
                  <a:spLocks noChangeArrowheads="1"/>
                </p:cNvSpPr>
                <p:nvPr/>
              </p:nvSpPr>
              <p:spPr bwMode="auto">
                <a:xfrm>
                  <a:off x="8" y="8"/>
                  <a:ext cx="743" cy="387"/>
                </a:xfrm>
                <a:prstGeom prst="rect">
                  <a:avLst/>
                </a:prstGeom>
                <a:solidFill>
                  <a:srgbClr val="CCFFCC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 algn="l"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TRABAJA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597" name="Rectangle 421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759" cy="395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04" name="Group 428"/>
            <p:cNvGrpSpPr>
              <a:grpSpLocks/>
            </p:cNvGrpSpPr>
            <p:nvPr/>
          </p:nvGrpSpPr>
          <p:grpSpPr bwMode="auto">
            <a:xfrm>
              <a:off x="0" y="403"/>
              <a:ext cx="759" cy="392"/>
              <a:chOff x="0" y="403"/>
              <a:chExt cx="759" cy="392"/>
            </a:xfrm>
          </p:grpSpPr>
          <p:sp>
            <p:nvSpPr>
              <p:cNvPr id="50603" name="Rectangle 427"/>
              <p:cNvSpPr>
                <a:spLocks noChangeArrowheads="1"/>
              </p:cNvSpPr>
              <p:nvPr/>
            </p:nvSpPr>
            <p:spPr bwMode="auto">
              <a:xfrm>
                <a:off x="0" y="403"/>
                <a:ext cx="759" cy="392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02" name="Group 426"/>
              <p:cNvGrpSpPr>
                <a:grpSpLocks/>
              </p:cNvGrpSpPr>
              <p:nvPr/>
            </p:nvGrpSpPr>
            <p:grpSpPr bwMode="auto">
              <a:xfrm>
                <a:off x="0" y="403"/>
                <a:ext cx="759" cy="376"/>
                <a:chOff x="0" y="403"/>
                <a:chExt cx="759" cy="376"/>
              </a:xfrm>
            </p:grpSpPr>
            <p:sp>
              <p:nvSpPr>
                <p:cNvPr id="50577" name="Rectangle 401"/>
                <p:cNvSpPr>
                  <a:spLocks noChangeArrowheads="1"/>
                </p:cNvSpPr>
                <p:nvPr/>
              </p:nvSpPr>
              <p:spPr bwMode="auto">
                <a:xfrm>
                  <a:off x="8" y="411"/>
                  <a:ext cx="743" cy="36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ALTERNATIVAS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01" name="Rectangle 425"/>
                <p:cNvSpPr>
                  <a:spLocks noChangeArrowheads="1"/>
                </p:cNvSpPr>
                <p:nvPr/>
              </p:nvSpPr>
              <p:spPr bwMode="auto">
                <a:xfrm>
                  <a:off x="0" y="403"/>
                  <a:ext cx="759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08" name="Group 432"/>
            <p:cNvGrpSpPr>
              <a:grpSpLocks/>
            </p:cNvGrpSpPr>
            <p:nvPr/>
          </p:nvGrpSpPr>
          <p:grpSpPr bwMode="auto">
            <a:xfrm>
              <a:off x="759" y="403"/>
              <a:ext cx="775" cy="392"/>
              <a:chOff x="759" y="403"/>
              <a:chExt cx="775" cy="392"/>
            </a:xfrm>
          </p:grpSpPr>
          <p:sp>
            <p:nvSpPr>
              <p:cNvPr id="50607" name="Rectangle 431"/>
              <p:cNvSpPr>
                <a:spLocks noChangeArrowheads="1"/>
              </p:cNvSpPr>
              <p:nvPr/>
            </p:nvSpPr>
            <p:spPr bwMode="auto">
              <a:xfrm>
                <a:off x="759" y="403"/>
                <a:ext cx="775" cy="392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06" name="Group 430"/>
              <p:cNvGrpSpPr>
                <a:grpSpLocks/>
              </p:cNvGrpSpPr>
              <p:nvPr/>
            </p:nvGrpSpPr>
            <p:grpSpPr bwMode="auto">
              <a:xfrm>
                <a:off x="759" y="403"/>
                <a:ext cx="775" cy="376"/>
                <a:chOff x="759" y="403"/>
                <a:chExt cx="775" cy="376"/>
              </a:xfrm>
            </p:grpSpPr>
            <p:sp>
              <p:nvSpPr>
                <p:cNvPr id="50578" name="Rectangle 402"/>
                <p:cNvSpPr>
                  <a:spLocks noChangeArrowheads="1"/>
                </p:cNvSpPr>
                <p:nvPr/>
              </p:nvSpPr>
              <p:spPr bwMode="auto">
                <a:xfrm>
                  <a:off x="767" y="411"/>
                  <a:ext cx="759" cy="36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% RESPUESTA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05" name="Rectangle 429"/>
                <p:cNvSpPr>
                  <a:spLocks noChangeArrowheads="1"/>
                </p:cNvSpPr>
                <p:nvPr/>
              </p:nvSpPr>
              <p:spPr bwMode="auto">
                <a:xfrm>
                  <a:off x="759" y="403"/>
                  <a:ext cx="775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12" name="Group 436"/>
            <p:cNvGrpSpPr>
              <a:grpSpLocks/>
            </p:cNvGrpSpPr>
            <p:nvPr/>
          </p:nvGrpSpPr>
          <p:grpSpPr bwMode="auto">
            <a:xfrm>
              <a:off x="1534" y="403"/>
              <a:ext cx="708" cy="392"/>
              <a:chOff x="1534" y="403"/>
              <a:chExt cx="708" cy="392"/>
            </a:xfrm>
          </p:grpSpPr>
          <p:sp>
            <p:nvSpPr>
              <p:cNvPr id="50611" name="Rectangle 435"/>
              <p:cNvSpPr>
                <a:spLocks noChangeArrowheads="1"/>
              </p:cNvSpPr>
              <p:nvPr/>
            </p:nvSpPr>
            <p:spPr bwMode="auto">
              <a:xfrm>
                <a:off x="1534" y="403"/>
                <a:ext cx="708" cy="392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10" name="Group 434"/>
              <p:cNvGrpSpPr>
                <a:grpSpLocks/>
              </p:cNvGrpSpPr>
              <p:nvPr/>
            </p:nvGrpSpPr>
            <p:grpSpPr bwMode="auto">
              <a:xfrm>
                <a:off x="1534" y="403"/>
                <a:ext cx="708" cy="376"/>
                <a:chOff x="1534" y="403"/>
                <a:chExt cx="708" cy="376"/>
              </a:xfrm>
            </p:grpSpPr>
            <p:sp>
              <p:nvSpPr>
                <p:cNvPr id="50579" name="Rectangle 403"/>
                <p:cNvSpPr>
                  <a:spLocks noChangeArrowheads="1"/>
                </p:cNvSpPr>
                <p:nvPr/>
              </p:nvSpPr>
              <p:spPr bwMode="auto">
                <a:xfrm>
                  <a:off x="1542" y="411"/>
                  <a:ext cx="692" cy="36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# ENCUESTAS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09" name="Rectangle 433"/>
                <p:cNvSpPr>
                  <a:spLocks noChangeArrowheads="1"/>
                </p:cNvSpPr>
                <p:nvPr/>
              </p:nvSpPr>
              <p:spPr bwMode="auto">
                <a:xfrm>
                  <a:off x="1534" y="403"/>
                  <a:ext cx="708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16" name="Group 440"/>
            <p:cNvGrpSpPr>
              <a:grpSpLocks/>
            </p:cNvGrpSpPr>
            <p:nvPr/>
          </p:nvGrpSpPr>
          <p:grpSpPr bwMode="auto">
            <a:xfrm>
              <a:off x="2242" y="403"/>
              <a:ext cx="691" cy="392"/>
              <a:chOff x="2242" y="403"/>
              <a:chExt cx="691" cy="392"/>
            </a:xfrm>
          </p:grpSpPr>
          <p:sp>
            <p:nvSpPr>
              <p:cNvPr id="50615" name="Rectangle 439"/>
              <p:cNvSpPr>
                <a:spLocks noChangeArrowheads="1"/>
              </p:cNvSpPr>
              <p:nvPr/>
            </p:nvSpPr>
            <p:spPr bwMode="auto">
              <a:xfrm>
                <a:off x="2242" y="403"/>
                <a:ext cx="691" cy="392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14" name="Group 438"/>
              <p:cNvGrpSpPr>
                <a:grpSpLocks/>
              </p:cNvGrpSpPr>
              <p:nvPr/>
            </p:nvGrpSpPr>
            <p:grpSpPr bwMode="auto">
              <a:xfrm>
                <a:off x="2242" y="403"/>
                <a:ext cx="691" cy="376"/>
                <a:chOff x="2242" y="403"/>
                <a:chExt cx="691" cy="376"/>
              </a:xfrm>
            </p:grpSpPr>
            <p:sp>
              <p:nvSpPr>
                <p:cNvPr id="50580" name="Rectangle 404"/>
                <p:cNvSpPr>
                  <a:spLocks noChangeArrowheads="1"/>
                </p:cNvSpPr>
                <p:nvPr/>
              </p:nvSpPr>
              <p:spPr bwMode="auto">
                <a:xfrm>
                  <a:off x="2250" y="411"/>
                  <a:ext cx="675" cy="36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HOMBRES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13" name="Rectangle 437"/>
                <p:cNvSpPr>
                  <a:spLocks noChangeArrowheads="1"/>
                </p:cNvSpPr>
                <p:nvPr/>
              </p:nvSpPr>
              <p:spPr bwMode="auto">
                <a:xfrm>
                  <a:off x="2242" y="403"/>
                  <a:ext cx="691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20" name="Group 444"/>
            <p:cNvGrpSpPr>
              <a:grpSpLocks/>
            </p:cNvGrpSpPr>
            <p:nvPr/>
          </p:nvGrpSpPr>
          <p:grpSpPr bwMode="auto">
            <a:xfrm>
              <a:off x="2933" y="403"/>
              <a:ext cx="607" cy="392"/>
              <a:chOff x="2933" y="403"/>
              <a:chExt cx="607" cy="392"/>
            </a:xfrm>
          </p:grpSpPr>
          <p:sp>
            <p:nvSpPr>
              <p:cNvPr id="50619" name="Rectangle 443"/>
              <p:cNvSpPr>
                <a:spLocks noChangeArrowheads="1"/>
              </p:cNvSpPr>
              <p:nvPr/>
            </p:nvSpPr>
            <p:spPr bwMode="auto">
              <a:xfrm>
                <a:off x="2933" y="403"/>
                <a:ext cx="607" cy="392"/>
              </a:xfrm>
              <a:prstGeom prst="rect">
                <a:avLst/>
              </a:prstGeom>
              <a:solidFill>
                <a:srgbClr val="00808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18" name="Group 442"/>
              <p:cNvGrpSpPr>
                <a:grpSpLocks/>
              </p:cNvGrpSpPr>
              <p:nvPr/>
            </p:nvGrpSpPr>
            <p:grpSpPr bwMode="auto">
              <a:xfrm>
                <a:off x="2933" y="403"/>
                <a:ext cx="607" cy="376"/>
                <a:chOff x="2933" y="403"/>
                <a:chExt cx="607" cy="376"/>
              </a:xfrm>
            </p:grpSpPr>
            <p:sp>
              <p:nvSpPr>
                <p:cNvPr id="50581" name="Rectangle 405"/>
                <p:cNvSpPr>
                  <a:spLocks noChangeArrowheads="1"/>
                </p:cNvSpPr>
                <p:nvPr/>
              </p:nvSpPr>
              <p:spPr bwMode="auto">
                <a:xfrm>
                  <a:off x="2941" y="411"/>
                  <a:ext cx="591" cy="368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MUJERES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17" name="Rectangle 441"/>
                <p:cNvSpPr>
                  <a:spLocks noChangeArrowheads="1"/>
                </p:cNvSpPr>
                <p:nvPr/>
              </p:nvSpPr>
              <p:spPr bwMode="auto">
                <a:xfrm>
                  <a:off x="2933" y="403"/>
                  <a:ext cx="607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22" name="Group 446"/>
            <p:cNvGrpSpPr>
              <a:grpSpLocks/>
            </p:cNvGrpSpPr>
            <p:nvPr/>
          </p:nvGrpSpPr>
          <p:grpSpPr bwMode="auto">
            <a:xfrm>
              <a:off x="0" y="787"/>
              <a:ext cx="759" cy="376"/>
              <a:chOff x="0" y="787"/>
              <a:chExt cx="759" cy="376"/>
            </a:xfrm>
          </p:grpSpPr>
          <p:sp>
            <p:nvSpPr>
              <p:cNvPr id="50582" name="Rectangle 406"/>
              <p:cNvSpPr>
                <a:spLocks noChangeArrowheads="1"/>
              </p:cNvSpPr>
              <p:nvPr/>
            </p:nvSpPr>
            <p:spPr bwMode="auto">
              <a:xfrm>
                <a:off x="8" y="795"/>
                <a:ext cx="74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SI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21" name="Rectangle 445"/>
              <p:cNvSpPr>
                <a:spLocks noChangeArrowheads="1"/>
              </p:cNvSpPr>
              <p:nvPr/>
            </p:nvSpPr>
            <p:spPr bwMode="auto">
              <a:xfrm>
                <a:off x="0" y="787"/>
                <a:ext cx="759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24" name="Group 448"/>
            <p:cNvGrpSpPr>
              <a:grpSpLocks/>
            </p:cNvGrpSpPr>
            <p:nvPr/>
          </p:nvGrpSpPr>
          <p:grpSpPr bwMode="auto">
            <a:xfrm>
              <a:off x="759" y="787"/>
              <a:ext cx="775" cy="376"/>
              <a:chOff x="759" y="787"/>
              <a:chExt cx="775" cy="376"/>
            </a:xfrm>
          </p:grpSpPr>
          <p:sp>
            <p:nvSpPr>
              <p:cNvPr id="50583" name="Rectangle 407"/>
              <p:cNvSpPr>
                <a:spLocks noChangeArrowheads="1"/>
              </p:cNvSpPr>
              <p:nvPr/>
            </p:nvSpPr>
            <p:spPr bwMode="auto">
              <a:xfrm>
                <a:off x="767" y="795"/>
                <a:ext cx="75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69.00%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23" name="Rectangle 447"/>
              <p:cNvSpPr>
                <a:spLocks noChangeArrowheads="1"/>
              </p:cNvSpPr>
              <p:nvPr/>
            </p:nvSpPr>
            <p:spPr bwMode="auto">
              <a:xfrm>
                <a:off x="759" y="787"/>
                <a:ext cx="77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26" name="Group 450"/>
            <p:cNvGrpSpPr>
              <a:grpSpLocks/>
            </p:cNvGrpSpPr>
            <p:nvPr/>
          </p:nvGrpSpPr>
          <p:grpSpPr bwMode="auto">
            <a:xfrm>
              <a:off x="1534" y="787"/>
              <a:ext cx="708" cy="376"/>
              <a:chOff x="1534" y="787"/>
              <a:chExt cx="708" cy="376"/>
            </a:xfrm>
          </p:grpSpPr>
          <p:sp>
            <p:nvSpPr>
              <p:cNvPr id="50584" name="Rectangle 408"/>
              <p:cNvSpPr>
                <a:spLocks noChangeArrowheads="1"/>
              </p:cNvSpPr>
              <p:nvPr/>
            </p:nvSpPr>
            <p:spPr bwMode="auto">
              <a:xfrm>
                <a:off x="1542" y="795"/>
                <a:ext cx="69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276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25" name="Rectangle 449"/>
              <p:cNvSpPr>
                <a:spLocks noChangeArrowheads="1"/>
              </p:cNvSpPr>
              <p:nvPr/>
            </p:nvSpPr>
            <p:spPr bwMode="auto">
              <a:xfrm>
                <a:off x="1534" y="787"/>
                <a:ext cx="708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28" name="Group 452"/>
            <p:cNvGrpSpPr>
              <a:grpSpLocks/>
            </p:cNvGrpSpPr>
            <p:nvPr/>
          </p:nvGrpSpPr>
          <p:grpSpPr bwMode="auto">
            <a:xfrm>
              <a:off x="2242" y="787"/>
              <a:ext cx="691" cy="376"/>
              <a:chOff x="2242" y="787"/>
              <a:chExt cx="691" cy="376"/>
            </a:xfrm>
          </p:grpSpPr>
          <p:sp>
            <p:nvSpPr>
              <p:cNvPr id="50585" name="Rectangle 409"/>
              <p:cNvSpPr>
                <a:spLocks noChangeArrowheads="1"/>
              </p:cNvSpPr>
              <p:nvPr/>
            </p:nvSpPr>
            <p:spPr bwMode="auto">
              <a:xfrm>
                <a:off x="2250" y="795"/>
                <a:ext cx="67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123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27" name="Rectangle 451"/>
              <p:cNvSpPr>
                <a:spLocks noChangeArrowheads="1"/>
              </p:cNvSpPr>
              <p:nvPr/>
            </p:nvSpPr>
            <p:spPr bwMode="auto">
              <a:xfrm>
                <a:off x="2242" y="787"/>
                <a:ext cx="691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30" name="Group 454"/>
            <p:cNvGrpSpPr>
              <a:grpSpLocks/>
            </p:cNvGrpSpPr>
            <p:nvPr/>
          </p:nvGrpSpPr>
          <p:grpSpPr bwMode="auto">
            <a:xfrm>
              <a:off x="2933" y="787"/>
              <a:ext cx="607" cy="376"/>
              <a:chOff x="2933" y="787"/>
              <a:chExt cx="607" cy="376"/>
            </a:xfrm>
          </p:grpSpPr>
          <p:sp>
            <p:nvSpPr>
              <p:cNvPr id="50586" name="Rectangle 410"/>
              <p:cNvSpPr>
                <a:spLocks noChangeArrowheads="1"/>
              </p:cNvSpPr>
              <p:nvPr/>
            </p:nvSpPr>
            <p:spPr bwMode="auto">
              <a:xfrm>
                <a:off x="2941" y="795"/>
                <a:ext cx="591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153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29" name="Rectangle 453"/>
              <p:cNvSpPr>
                <a:spLocks noChangeArrowheads="1"/>
              </p:cNvSpPr>
              <p:nvPr/>
            </p:nvSpPr>
            <p:spPr bwMode="auto">
              <a:xfrm>
                <a:off x="2933" y="787"/>
                <a:ext cx="607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32" name="Group 456"/>
            <p:cNvGrpSpPr>
              <a:grpSpLocks/>
            </p:cNvGrpSpPr>
            <p:nvPr/>
          </p:nvGrpSpPr>
          <p:grpSpPr bwMode="auto">
            <a:xfrm>
              <a:off x="0" y="1171"/>
              <a:ext cx="759" cy="376"/>
              <a:chOff x="0" y="1171"/>
              <a:chExt cx="759" cy="376"/>
            </a:xfrm>
          </p:grpSpPr>
          <p:sp>
            <p:nvSpPr>
              <p:cNvPr id="50587" name="Rectangle 411"/>
              <p:cNvSpPr>
                <a:spLocks noChangeArrowheads="1"/>
              </p:cNvSpPr>
              <p:nvPr/>
            </p:nvSpPr>
            <p:spPr bwMode="auto">
              <a:xfrm>
                <a:off x="8" y="1179"/>
                <a:ext cx="743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 b="1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NO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31" name="Rectangle 455"/>
              <p:cNvSpPr>
                <a:spLocks noChangeArrowheads="1"/>
              </p:cNvSpPr>
              <p:nvPr/>
            </p:nvSpPr>
            <p:spPr bwMode="auto">
              <a:xfrm>
                <a:off x="0" y="1171"/>
                <a:ext cx="759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34" name="Group 458"/>
            <p:cNvGrpSpPr>
              <a:grpSpLocks/>
            </p:cNvGrpSpPr>
            <p:nvPr/>
          </p:nvGrpSpPr>
          <p:grpSpPr bwMode="auto">
            <a:xfrm>
              <a:off x="759" y="1171"/>
              <a:ext cx="775" cy="376"/>
              <a:chOff x="759" y="1171"/>
              <a:chExt cx="775" cy="376"/>
            </a:xfrm>
          </p:grpSpPr>
          <p:sp>
            <p:nvSpPr>
              <p:cNvPr id="50588" name="Rectangle 412"/>
              <p:cNvSpPr>
                <a:spLocks noChangeArrowheads="1"/>
              </p:cNvSpPr>
              <p:nvPr/>
            </p:nvSpPr>
            <p:spPr bwMode="auto">
              <a:xfrm>
                <a:off x="767" y="1179"/>
                <a:ext cx="75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31.00%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33" name="Rectangle 457"/>
              <p:cNvSpPr>
                <a:spLocks noChangeArrowheads="1"/>
              </p:cNvSpPr>
              <p:nvPr/>
            </p:nvSpPr>
            <p:spPr bwMode="auto">
              <a:xfrm>
                <a:off x="759" y="1171"/>
                <a:ext cx="77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36" name="Group 460"/>
            <p:cNvGrpSpPr>
              <a:grpSpLocks/>
            </p:cNvGrpSpPr>
            <p:nvPr/>
          </p:nvGrpSpPr>
          <p:grpSpPr bwMode="auto">
            <a:xfrm>
              <a:off x="1534" y="1171"/>
              <a:ext cx="708" cy="376"/>
              <a:chOff x="1534" y="1171"/>
              <a:chExt cx="708" cy="376"/>
            </a:xfrm>
          </p:grpSpPr>
          <p:sp>
            <p:nvSpPr>
              <p:cNvPr id="50589" name="Rectangle 413"/>
              <p:cNvSpPr>
                <a:spLocks noChangeArrowheads="1"/>
              </p:cNvSpPr>
              <p:nvPr/>
            </p:nvSpPr>
            <p:spPr bwMode="auto">
              <a:xfrm>
                <a:off x="1542" y="1179"/>
                <a:ext cx="692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124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35" name="Rectangle 459"/>
              <p:cNvSpPr>
                <a:spLocks noChangeArrowheads="1"/>
              </p:cNvSpPr>
              <p:nvPr/>
            </p:nvSpPr>
            <p:spPr bwMode="auto">
              <a:xfrm>
                <a:off x="1534" y="1171"/>
                <a:ext cx="708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38" name="Group 462"/>
            <p:cNvGrpSpPr>
              <a:grpSpLocks/>
            </p:cNvGrpSpPr>
            <p:nvPr/>
          </p:nvGrpSpPr>
          <p:grpSpPr bwMode="auto">
            <a:xfrm>
              <a:off x="2242" y="1171"/>
              <a:ext cx="691" cy="376"/>
              <a:chOff x="2242" y="1171"/>
              <a:chExt cx="691" cy="376"/>
            </a:xfrm>
          </p:grpSpPr>
          <p:sp>
            <p:nvSpPr>
              <p:cNvPr id="50590" name="Rectangle 414"/>
              <p:cNvSpPr>
                <a:spLocks noChangeArrowheads="1"/>
              </p:cNvSpPr>
              <p:nvPr/>
            </p:nvSpPr>
            <p:spPr bwMode="auto">
              <a:xfrm>
                <a:off x="2250" y="1179"/>
                <a:ext cx="675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29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37" name="Rectangle 461"/>
              <p:cNvSpPr>
                <a:spLocks noChangeArrowheads="1"/>
              </p:cNvSpPr>
              <p:nvPr/>
            </p:nvSpPr>
            <p:spPr bwMode="auto">
              <a:xfrm>
                <a:off x="2242" y="1171"/>
                <a:ext cx="691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40" name="Group 464"/>
            <p:cNvGrpSpPr>
              <a:grpSpLocks/>
            </p:cNvGrpSpPr>
            <p:nvPr/>
          </p:nvGrpSpPr>
          <p:grpSpPr bwMode="auto">
            <a:xfrm>
              <a:off x="2933" y="1171"/>
              <a:ext cx="607" cy="376"/>
              <a:chOff x="2933" y="1171"/>
              <a:chExt cx="607" cy="376"/>
            </a:xfrm>
          </p:grpSpPr>
          <p:sp>
            <p:nvSpPr>
              <p:cNvPr id="50591" name="Rectangle 415"/>
              <p:cNvSpPr>
                <a:spLocks noChangeArrowheads="1"/>
              </p:cNvSpPr>
              <p:nvPr/>
            </p:nvSpPr>
            <p:spPr bwMode="auto">
              <a:xfrm>
                <a:off x="2941" y="1179"/>
                <a:ext cx="591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95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39" name="Rectangle 463"/>
              <p:cNvSpPr>
                <a:spLocks noChangeArrowheads="1"/>
              </p:cNvSpPr>
              <p:nvPr/>
            </p:nvSpPr>
            <p:spPr bwMode="auto">
              <a:xfrm>
                <a:off x="2933" y="1171"/>
                <a:ext cx="607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44" name="Group 468"/>
            <p:cNvGrpSpPr>
              <a:grpSpLocks/>
            </p:cNvGrpSpPr>
            <p:nvPr/>
          </p:nvGrpSpPr>
          <p:grpSpPr bwMode="auto">
            <a:xfrm>
              <a:off x="0" y="1555"/>
              <a:ext cx="759" cy="392"/>
              <a:chOff x="0" y="1555"/>
              <a:chExt cx="759" cy="392"/>
            </a:xfrm>
          </p:grpSpPr>
          <p:sp>
            <p:nvSpPr>
              <p:cNvPr id="50643" name="Rectangle 467"/>
              <p:cNvSpPr>
                <a:spLocks noChangeArrowheads="1"/>
              </p:cNvSpPr>
              <p:nvPr/>
            </p:nvSpPr>
            <p:spPr bwMode="auto">
              <a:xfrm>
                <a:off x="0" y="1555"/>
                <a:ext cx="759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42" name="Group 466"/>
              <p:cNvGrpSpPr>
                <a:grpSpLocks/>
              </p:cNvGrpSpPr>
              <p:nvPr/>
            </p:nvGrpSpPr>
            <p:grpSpPr bwMode="auto">
              <a:xfrm>
                <a:off x="0" y="1555"/>
                <a:ext cx="759" cy="376"/>
                <a:chOff x="0" y="1555"/>
                <a:chExt cx="759" cy="376"/>
              </a:xfrm>
            </p:grpSpPr>
            <p:sp>
              <p:nvSpPr>
                <p:cNvPr id="50592" name="Rectangle 416"/>
                <p:cNvSpPr>
                  <a:spLocks noChangeArrowheads="1"/>
                </p:cNvSpPr>
                <p:nvPr/>
              </p:nvSpPr>
              <p:spPr bwMode="auto">
                <a:xfrm>
                  <a:off x="8" y="1563"/>
                  <a:ext cx="743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 b="1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TOTAL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41" name="Rectangle 465"/>
                <p:cNvSpPr>
                  <a:spLocks noChangeArrowheads="1"/>
                </p:cNvSpPr>
                <p:nvPr/>
              </p:nvSpPr>
              <p:spPr bwMode="auto">
                <a:xfrm>
                  <a:off x="0" y="1555"/>
                  <a:ext cx="759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46" name="Group 470"/>
            <p:cNvGrpSpPr>
              <a:grpSpLocks/>
            </p:cNvGrpSpPr>
            <p:nvPr/>
          </p:nvGrpSpPr>
          <p:grpSpPr bwMode="auto">
            <a:xfrm>
              <a:off x="759" y="1555"/>
              <a:ext cx="775" cy="376"/>
              <a:chOff x="759" y="1555"/>
              <a:chExt cx="775" cy="376"/>
            </a:xfrm>
          </p:grpSpPr>
          <p:sp>
            <p:nvSpPr>
              <p:cNvPr id="50593" name="Rectangle 417"/>
              <p:cNvSpPr>
                <a:spLocks noChangeArrowheads="1"/>
              </p:cNvSpPr>
              <p:nvPr/>
            </p:nvSpPr>
            <p:spPr bwMode="auto">
              <a:xfrm>
                <a:off x="767" y="1563"/>
                <a:ext cx="759" cy="3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anchor="b"/>
              <a:lstStyle/>
              <a:p>
                <a:pPr>
                  <a:spcBef>
                    <a:spcPct val="0"/>
                  </a:spcBef>
                </a:pPr>
                <a:r>
                  <a:rPr lang="es-ES" sz="120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100.00%</a:t>
                </a:r>
                <a:endParaRPr lang="es-ES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50645" name="Rectangle 469"/>
              <p:cNvSpPr>
                <a:spLocks noChangeArrowheads="1"/>
              </p:cNvSpPr>
              <p:nvPr/>
            </p:nvSpPr>
            <p:spPr bwMode="auto">
              <a:xfrm>
                <a:off x="759" y="1555"/>
                <a:ext cx="775" cy="376"/>
              </a:xfrm>
              <a:prstGeom prst="rect">
                <a:avLst/>
              </a:prstGeom>
              <a:noFill/>
              <a:ln w="7">
                <a:solidFill>
                  <a:srgbClr val="A0A0A0"/>
                </a:solidFill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</p:grpSp>
        <p:grpSp>
          <p:nvGrpSpPr>
            <p:cNvPr id="50650" name="Group 474"/>
            <p:cNvGrpSpPr>
              <a:grpSpLocks/>
            </p:cNvGrpSpPr>
            <p:nvPr/>
          </p:nvGrpSpPr>
          <p:grpSpPr bwMode="auto">
            <a:xfrm>
              <a:off x="1534" y="1555"/>
              <a:ext cx="708" cy="392"/>
              <a:chOff x="1534" y="1555"/>
              <a:chExt cx="708" cy="392"/>
            </a:xfrm>
          </p:grpSpPr>
          <p:sp>
            <p:nvSpPr>
              <p:cNvPr id="50649" name="Rectangle 473"/>
              <p:cNvSpPr>
                <a:spLocks noChangeArrowheads="1"/>
              </p:cNvSpPr>
              <p:nvPr/>
            </p:nvSpPr>
            <p:spPr bwMode="auto">
              <a:xfrm>
                <a:off x="1534" y="1555"/>
                <a:ext cx="708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48" name="Group 472"/>
              <p:cNvGrpSpPr>
                <a:grpSpLocks/>
              </p:cNvGrpSpPr>
              <p:nvPr/>
            </p:nvGrpSpPr>
            <p:grpSpPr bwMode="auto">
              <a:xfrm>
                <a:off x="1534" y="1555"/>
                <a:ext cx="708" cy="376"/>
                <a:chOff x="1534" y="1555"/>
                <a:chExt cx="708" cy="376"/>
              </a:xfrm>
            </p:grpSpPr>
            <p:sp>
              <p:nvSpPr>
                <p:cNvPr id="50594" name="Rectangle 418"/>
                <p:cNvSpPr>
                  <a:spLocks noChangeArrowheads="1"/>
                </p:cNvSpPr>
                <p:nvPr/>
              </p:nvSpPr>
              <p:spPr bwMode="auto">
                <a:xfrm>
                  <a:off x="1542" y="1563"/>
                  <a:ext cx="692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400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47" name="Rectangle 471"/>
                <p:cNvSpPr>
                  <a:spLocks noChangeArrowheads="1"/>
                </p:cNvSpPr>
                <p:nvPr/>
              </p:nvSpPr>
              <p:spPr bwMode="auto">
                <a:xfrm>
                  <a:off x="1534" y="1555"/>
                  <a:ext cx="708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54" name="Group 478"/>
            <p:cNvGrpSpPr>
              <a:grpSpLocks/>
            </p:cNvGrpSpPr>
            <p:nvPr/>
          </p:nvGrpSpPr>
          <p:grpSpPr bwMode="auto">
            <a:xfrm>
              <a:off x="2242" y="1555"/>
              <a:ext cx="691" cy="392"/>
              <a:chOff x="2242" y="1555"/>
              <a:chExt cx="691" cy="392"/>
            </a:xfrm>
          </p:grpSpPr>
          <p:sp>
            <p:nvSpPr>
              <p:cNvPr id="50653" name="Rectangle 477"/>
              <p:cNvSpPr>
                <a:spLocks noChangeArrowheads="1"/>
              </p:cNvSpPr>
              <p:nvPr/>
            </p:nvSpPr>
            <p:spPr bwMode="auto">
              <a:xfrm>
                <a:off x="2242" y="1555"/>
                <a:ext cx="691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52" name="Group 476"/>
              <p:cNvGrpSpPr>
                <a:grpSpLocks/>
              </p:cNvGrpSpPr>
              <p:nvPr/>
            </p:nvGrpSpPr>
            <p:grpSpPr bwMode="auto">
              <a:xfrm>
                <a:off x="2242" y="1555"/>
                <a:ext cx="691" cy="376"/>
                <a:chOff x="2242" y="1555"/>
                <a:chExt cx="691" cy="376"/>
              </a:xfrm>
            </p:grpSpPr>
            <p:sp>
              <p:nvSpPr>
                <p:cNvPr id="50595" name="Rectangle 419"/>
                <p:cNvSpPr>
                  <a:spLocks noChangeArrowheads="1"/>
                </p:cNvSpPr>
                <p:nvPr/>
              </p:nvSpPr>
              <p:spPr bwMode="auto">
                <a:xfrm>
                  <a:off x="2250" y="1563"/>
                  <a:ext cx="675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152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51" name="Rectangle 475"/>
                <p:cNvSpPr>
                  <a:spLocks noChangeArrowheads="1"/>
                </p:cNvSpPr>
                <p:nvPr/>
              </p:nvSpPr>
              <p:spPr bwMode="auto">
                <a:xfrm>
                  <a:off x="2242" y="1555"/>
                  <a:ext cx="691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grpSp>
          <p:nvGrpSpPr>
            <p:cNvPr id="50658" name="Group 482"/>
            <p:cNvGrpSpPr>
              <a:grpSpLocks/>
            </p:cNvGrpSpPr>
            <p:nvPr/>
          </p:nvGrpSpPr>
          <p:grpSpPr bwMode="auto">
            <a:xfrm>
              <a:off x="2933" y="1555"/>
              <a:ext cx="607" cy="392"/>
              <a:chOff x="2933" y="1555"/>
              <a:chExt cx="607" cy="392"/>
            </a:xfrm>
          </p:grpSpPr>
          <p:sp>
            <p:nvSpPr>
              <p:cNvPr id="50657" name="Rectangle 481"/>
              <p:cNvSpPr>
                <a:spLocks noChangeArrowheads="1"/>
              </p:cNvSpPr>
              <p:nvPr/>
            </p:nvSpPr>
            <p:spPr bwMode="auto">
              <a:xfrm>
                <a:off x="2933" y="1555"/>
                <a:ext cx="607" cy="392"/>
              </a:xfrm>
              <a:prstGeom prst="rect">
                <a:avLst/>
              </a:prstGeom>
              <a:solidFill>
                <a:srgbClr val="C0C0C0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s-ES"/>
              </a:p>
            </p:txBody>
          </p:sp>
          <p:grpSp>
            <p:nvGrpSpPr>
              <p:cNvPr id="50656" name="Group 480"/>
              <p:cNvGrpSpPr>
                <a:grpSpLocks/>
              </p:cNvGrpSpPr>
              <p:nvPr/>
            </p:nvGrpSpPr>
            <p:grpSpPr bwMode="auto">
              <a:xfrm>
                <a:off x="2933" y="1555"/>
                <a:ext cx="607" cy="376"/>
                <a:chOff x="2933" y="1555"/>
                <a:chExt cx="607" cy="376"/>
              </a:xfrm>
            </p:grpSpPr>
            <p:sp>
              <p:nvSpPr>
                <p:cNvPr id="50596" name="Rectangle 420"/>
                <p:cNvSpPr>
                  <a:spLocks noChangeArrowheads="1"/>
                </p:cNvSpPr>
                <p:nvPr/>
              </p:nvSpPr>
              <p:spPr bwMode="auto">
                <a:xfrm>
                  <a:off x="2941" y="1563"/>
                  <a:ext cx="591" cy="368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anchor="b"/>
                <a:lstStyle/>
                <a:p>
                  <a:pPr>
                    <a:spcBef>
                      <a:spcPct val="0"/>
                    </a:spcBef>
                  </a:pPr>
                  <a:r>
                    <a:rPr lang="es-ES" sz="1200">
                      <a:solidFill>
                        <a:schemeClr val="tx1"/>
                      </a:solidFill>
                      <a:latin typeface="Arial" pitchFamily="34" charset="0"/>
                      <a:cs typeface="Arial" pitchFamily="34" charset="0"/>
                    </a:rPr>
                    <a:t>248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50655" name="Rectangle 479"/>
                <p:cNvSpPr>
                  <a:spLocks noChangeArrowheads="1"/>
                </p:cNvSpPr>
                <p:nvPr/>
              </p:nvSpPr>
              <p:spPr bwMode="auto">
                <a:xfrm>
                  <a:off x="2933" y="1555"/>
                  <a:ext cx="607" cy="37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</p:grpSp>
      <p:sp>
        <p:nvSpPr>
          <p:cNvPr id="50660" name="Text Box 484"/>
          <p:cNvSpPr txBox="1">
            <a:spLocks noChangeArrowheads="1"/>
          </p:cNvSpPr>
          <p:nvPr/>
        </p:nvSpPr>
        <p:spPr bwMode="auto">
          <a:xfrm>
            <a:off x="838200" y="12954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s-EC">
                <a:solidFill>
                  <a:schemeClr val="tx2"/>
                </a:solidFill>
                <a:latin typeface="Tahoma" pitchFamily="34" charset="0"/>
              </a:rPr>
              <a:t>   Perfil Encuestado</a:t>
            </a:r>
            <a:endParaRPr lang="es-ES">
              <a:solidFill>
                <a:schemeClr val="tx2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 Box 1026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INVESTIGACION DE MERCADOS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8787" name="Text Box 1027"/>
          <p:cNvSpPr txBox="1">
            <a:spLocks noChangeArrowheads="1"/>
          </p:cNvSpPr>
          <p:nvPr/>
        </p:nvSpPr>
        <p:spPr bwMode="auto">
          <a:xfrm>
            <a:off x="1219200" y="1524000"/>
            <a:ext cx="28194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CONCLUSIONES</a:t>
            </a:r>
            <a:r>
              <a:rPr lang="es-ES" sz="2400"/>
              <a:t> </a:t>
            </a:r>
          </a:p>
        </p:txBody>
      </p:sp>
      <p:sp>
        <p:nvSpPr>
          <p:cNvPr id="118788" name="Text Box 1028"/>
          <p:cNvSpPr txBox="1">
            <a:spLocks noChangeArrowheads="1"/>
          </p:cNvSpPr>
          <p:nvPr/>
        </p:nvSpPr>
        <p:spPr bwMode="auto">
          <a:xfrm>
            <a:off x="2362200" y="28956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s-ES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18789" name="Group 1029"/>
          <p:cNvGrpSpPr>
            <a:grpSpLocks/>
          </p:cNvGrpSpPr>
          <p:nvPr/>
        </p:nvGrpSpPr>
        <p:grpSpPr bwMode="auto">
          <a:xfrm>
            <a:off x="1828800" y="2209800"/>
            <a:ext cx="304800" cy="304800"/>
            <a:chOff x="528" y="1200"/>
            <a:chExt cx="192" cy="192"/>
          </a:xfrm>
        </p:grpSpPr>
        <p:sp>
          <p:nvSpPr>
            <p:cNvPr id="118790" name="Rectangle 103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8791" name="Rectangle 103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8792" name="Group 1032"/>
          <p:cNvGrpSpPr>
            <a:grpSpLocks/>
          </p:cNvGrpSpPr>
          <p:nvPr/>
        </p:nvGrpSpPr>
        <p:grpSpPr bwMode="auto">
          <a:xfrm>
            <a:off x="1828800" y="3505200"/>
            <a:ext cx="304800" cy="304800"/>
            <a:chOff x="528" y="1200"/>
            <a:chExt cx="192" cy="192"/>
          </a:xfrm>
        </p:grpSpPr>
        <p:sp>
          <p:nvSpPr>
            <p:cNvPr id="118793" name="Rectangle 10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8794" name="Rectangle 10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8795" name="Group 1035"/>
          <p:cNvGrpSpPr>
            <a:grpSpLocks/>
          </p:cNvGrpSpPr>
          <p:nvPr/>
        </p:nvGrpSpPr>
        <p:grpSpPr bwMode="auto">
          <a:xfrm>
            <a:off x="1828800" y="4572000"/>
            <a:ext cx="304800" cy="304800"/>
            <a:chOff x="528" y="1200"/>
            <a:chExt cx="192" cy="192"/>
          </a:xfrm>
        </p:grpSpPr>
        <p:sp>
          <p:nvSpPr>
            <p:cNvPr id="118796" name="Rectangle 103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8797" name="Rectangle 103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8798" name="Line 1038"/>
          <p:cNvSpPr>
            <a:spLocks noChangeShapeType="1"/>
          </p:cNvSpPr>
          <p:nvPr/>
        </p:nvSpPr>
        <p:spPr bwMode="auto">
          <a:xfrm>
            <a:off x="4267200" y="1752600"/>
            <a:ext cx="403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8799" name="Line 1039"/>
          <p:cNvSpPr>
            <a:spLocks noChangeShapeType="1"/>
          </p:cNvSpPr>
          <p:nvPr/>
        </p:nvSpPr>
        <p:spPr bwMode="auto">
          <a:xfrm>
            <a:off x="8305800" y="1752600"/>
            <a:ext cx="0" cy="403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8800" name="Line 1040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8801" name="Text Box 1041"/>
          <p:cNvSpPr txBox="1">
            <a:spLocks noChangeArrowheads="1"/>
          </p:cNvSpPr>
          <p:nvPr/>
        </p:nvSpPr>
        <p:spPr bwMode="auto">
          <a:xfrm>
            <a:off x="2286000" y="22098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hlinkClick r:id="rId2"/>
              </a:rPr>
              <a:t>Los preferidos de cada categoría son: Pycca (19.75%), Deprati (28.50%), Mi Juguetería (27.25%) 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8802" name="Text Box 1042"/>
          <p:cNvSpPr txBox="1">
            <a:spLocks noChangeArrowheads="1"/>
          </p:cNvSpPr>
          <p:nvPr/>
        </p:nvSpPr>
        <p:spPr bwMode="auto">
          <a:xfrm>
            <a:off x="2362200" y="4572000"/>
            <a:ext cx="54102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El canal de venta por catálogo puede ser la segunda opción de compra (32.75%) luego del método tradicional de compra (36%)</a:t>
            </a:r>
            <a:endParaRPr lang="es-ES">
              <a:latin typeface="Tahoma" pitchFamily="34" charset="0"/>
            </a:endParaRPr>
          </a:p>
        </p:txBody>
      </p:sp>
      <p:sp>
        <p:nvSpPr>
          <p:cNvPr id="118804" name="Text Box 1044"/>
          <p:cNvSpPr txBox="1">
            <a:spLocks noChangeArrowheads="1"/>
          </p:cNvSpPr>
          <p:nvPr/>
        </p:nvSpPr>
        <p:spPr bwMode="auto">
          <a:xfrm>
            <a:off x="2362200" y="3352800"/>
            <a:ext cx="5410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Los compradores prefieren los pagos con tarjeta de crédito (40%) o con tarjeta del almacén (32%)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Text Box 1026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INVESTIGACION DE MERCADOS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16739" name="Text Box 1027"/>
          <p:cNvSpPr txBox="1">
            <a:spLocks noChangeArrowheads="1"/>
          </p:cNvSpPr>
          <p:nvPr/>
        </p:nvSpPr>
        <p:spPr bwMode="auto">
          <a:xfrm>
            <a:off x="1219200" y="1524000"/>
            <a:ext cx="28194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CONCLUSIONES</a:t>
            </a:r>
            <a:r>
              <a:rPr lang="es-ES" sz="2400"/>
              <a:t> </a:t>
            </a:r>
          </a:p>
        </p:txBody>
      </p:sp>
      <p:sp>
        <p:nvSpPr>
          <p:cNvPr id="116740" name="Text Box 1028"/>
          <p:cNvSpPr txBox="1">
            <a:spLocks noChangeArrowheads="1"/>
          </p:cNvSpPr>
          <p:nvPr/>
        </p:nvSpPr>
        <p:spPr bwMode="auto">
          <a:xfrm>
            <a:off x="2362200" y="28956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es-ES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116741" name="Group 1029"/>
          <p:cNvGrpSpPr>
            <a:grpSpLocks/>
          </p:cNvGrpSpPr>
          <p:nvPr/>
        </p:nvGrpSpPr>
        <p:grpSpPr bwMode="auto">
          <a:xfrm>
            <a:off x="1828800" y="2667000"/>
            <a:ext cx="304800" cy="304800"/>
            <a:chOff x="528" y="1200"/>
            <a:chExt cx="192" cy="192"/>
          </a:xfrm>
        </p:grpSpPr>
        <p:sp>
          <p:nvSpPr>
            <p:cNvPr id="116742" name="Rectangle 103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6743" name="Rectangle 103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6744" name="Group 1032"/>
          <p:cNvGrpSpPr>
            <a:grpSpLocks/>
          </p:cNvGrpSpPr>
          <p:nvPr/>
        </p:nvGrpSpPr>
        <p:grpSpPr bwMode="auto">
          <a:xfrm>
            <a:off x="1828800" y="4572000"/>
            <a:ext cx="304800" cy="304800"/>
            <a:chOff x="528" y="1200"/>
            <a:chExt cx="192" cy="192"/>
          </a:xfrm>
        </p:grpSpPr>
        <p:sp>
          <p:nvSpPr>
            <p:cNvPr id="116745" name="Rectangle 10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6746" name="Rectangle 10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6750" name="Line 1038"/>
          <p:cNvSpPr>
            <a:spLocks noChangeShapeType="1"/>
          </p:cNvSpPr>
          <p:nvPr/>
        </p:nvSpPr>
        <p:spPr bwMode="auto">
          <a:xfrm>
            <a:off x="4267200" y="1752600"/>
            <a:ext cx="4038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6751" name="Line 1039"/>
          <p:cNvSpPr>
            <a:spLocks noChangeShapeType="1"/>
          </p:cNvSpPr>
          <p:nvPr/>
        </p:nvSpPr>
        <p:spPr bwMode="auto">
          <a:xfrm>
            <a:off x="8305800" y="1752600"/>
            <a:ext cx="0" cy="403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6752" name="Line 1040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6753" name="Text Box 1041"/>
          <p:cNvSpPr txBox="1">
            <a:spLocks noChangeArrowheads="1"/>
          </p:cNvSpPr>
          <p:nvPr/>
        </p:nvSpPr>
        <p:spPr bwMode="auto">
          <a:xfrm>
            <a:off x="2286000" y="44958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2"/>
                </a:solidFill>
                <a:latin typeface="Tahoma" pitchFamily="34" charset="0"/>
              </a:rPr>
              <a:t>La mayor deficiencia de Gran Hogar es el servicio y ambiente del almacén.</a:t>
            </a:r>
            <a:endParaRPr lang="es-ES">
              <a:solidFill>
                <a:schemeClr val="tx2"/>
              </a:solidFill>
              <a:latin typeface="Tahoma" pitchFamily="34" charset="0"/>
            </a:endParaRPr>
          </a:p>
        </p:txBody>
      </p:sp>
      <p:sp>
        <p:nvSpPr>
          <p:cNvPr id="116756" name="Text Box 1044"/>
          <p:cNvSpPr txBox="1">
            <a:spLocks noChangeArrowheads="1"/>
          </p:cNvSpPr>
          <p:nvPr/>
        </p:nvSpPr>
        <p:spPr bwMode="auto">
          <a:xfrm>
            <a:off x="2286000" y="2667000"/>
            <a:ext cx="51816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hlinkClick r:id="rId2"/>
              </a:rPr>
              <a:t>El 28% de los encuestados a comprado por lo menos una vez en Gran Hogar y el 72% nunca ha comprado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RESULTADOS CUALITATIVOS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sp>
        <p:nvSpPr>
          <p:cNvPr id="55300" name="Line 4"/>
          <p:cNvSpPr>
            <a:spLocks noChangeShapeType="1"/>
          </p:cNvSpPr>
          <p:nvPr/>
        </p:nvSpPr>
        <p:spPr bwMode="auto">
          <a:xfrm>
            <a:off x="5638800" y="9144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301" name="Line 5"/>
          <p:cNvSpPr>
            <a:spLocks noChangeShapeType="1"/>
          </p:cNvSpPr>
          <p:nvPr/>
        </p:nvSpPr>
        <p:spPr bwMode="auto">
          <a:xfrm>
            <a:off x="1143000" y="6248400"/>
            <a:ext cx="7162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>
            <a:off x="8305800" y="914400"/>
            <a:ext cx="0" cy="5334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132096" name="Object 1024"/>
          <p:cNvGraphicFramePr>
            <a:graphicFrameLocks noChangeAspect="1"/>
          </p:cNvGraphicFramePr>
          <p:nvPr/>
        </p:nvGraphicFramePr>
        <p:xfrm>
          <a:off x="1676400" y="4495800"/>
          <a:ext cx="3962400" cy="1447800"/>
        </p:xfrm>
        <a:graphic>
          <a:graphicData uri="http://schemas.openxmlformats.org/presentationml/2006/ole">
            <p:oleObj spid="_x0000_s132096" name="Hoja de cálculo" r:id="rId3" imgW="2762488" imgH="1124188" progId="Excel.Sheet.8">
              <p:embed/>
            </p:oleObj>
          </a:graphicData>
        </a:graphic>
      </p:graphicFrame>
      <p:sp>
        <p:nvSpPr>
          <p:cNvPr id="55566" name="Text Box 270"/>
          <p:cNvSpPr txBox="1">
            <a:spLocks noChangeArrowheads="1"/>
          </p:cNvSpPr>
          <p:nvPr/>
        </p:nvSpPr>
        <p:spPr bwMode="auto">
          <a:xfrm>
            <a:off x="1524000" y="1600200"/>
            <a:ext cx="4648200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000">
                <a:solidFill>
                  <a:schemeClr val="tx1"/>
                </a:solidFill>
              </a:rPr>
              <a:t>Aspectos Generales Hábitos de Compra</a:t>
            </a:r>
          </a:p>
          <a:p>
            <a:pPr algn="l">
              <a:buFontTx/>
              <a:buChar char="•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 Comprar lo necesario</a:t>
            </a:r>
          </a:p>
          <a:p>
            <a:pPr algn="l">
              <a:buFontTx/>
              <a:buChar char="•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 Buscar alternativas de precios</a:t>
            </a:r>
          </a:p>
          <a:p>
            <a:pPr algn="l">
              <a:buFontTx/>
              <a:buChar char="•"/>
            </a:pPr>
            <a:r>
              <a:rPr lang="es-EC">
                <a:solidFill>
                  <a:schemeClr val="tx1"/>
                </a:solidFill>
                <a:latin typeface="Tahoma" pitchFamily="34" charset="0"/>
              </a:rPr>
              <a:t> Comprar lo que se considera de mayor 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  calidad con el mayor ahorro posible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55567" name="Group 271"/>
          <p:cNvGrpSpPr>
            <a:grpSpLocks/>
          </p:cNvGrpSpPr>
          <p:nvPr/>
        </p:nvGrpSpPr>
        <p:grpSpPr bwMode="auto">
          <a:xfrm>
            <a:off x="990600" y="1524000"/>
            <a:ext cx="304800" cy="304800"/>
            <a:chOff x="528" y="1200"/>
            <a:chExt cx="192" cy="192"/>
          </a:xfrm>
        </p:grpSpPr>
        <p:sp>
          <p:nvSpPr>
            <p:cNvPr id="55568" name="Rectangle 27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569" name="Rectangle 27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55571" name="Group 275"/>
          <p:cNvGrpSpPr>
            <a:grpSpLocks/>
          </p:cNvGrpSpPr>
          <p:nvPr/>
        </p:nvGrpSpPr>
        <p:grpSpPr bwMode="auto">
          <a:xfrm>
            <a:off x="990600" y="3733800"/>
            <a:ext cx="304800" cy="304800"/>
            <a:chOff x="528" y="1200"/>
            <a:chExt cx="192" cy="192"/>
          </a:xfrm>
        </p:grpSpPr>
        <p:sp>
          <p:nvSpPr>
            <p:cNvPr id="55572" name="Rectangle 27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5573" name="Rectangle 27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5574" name="Text Box 278"/>
          <p:cNvSpPr txBox="1">
            <a:spLocks noChangeArrowheads="1"/>
          </p:cNvSpPr>
          <p:nvPr/>
        </p:nvSpPr>
        <p:spPr bwMode="auto">
          <a:xfrm>
            <a:off x="1371600" y="3733800"/>
            <a:ext cx="6172200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>
                <a:solidFill>
                  <a:schemeClr val="tx1"/>
                </a:solidFill>
              </a:rPr>
              <a:t>Percepción de los  </a:t>
            </a:r>
            <a:r>
              <a:rPr lang="en-GB" sz="2000">
                <a:solidFill>
                  <a:schemeClr val="tx1"/>
                </a:solidFill>
              </a:rPr>
              <a:t>miembros del focus group</a:t>
            </a:r>
            <a:r>
              <a:rPr lang="es-EC">
                <a:solidFill>
                  <a:schemeClr val="tx1"/>
                </a:solidFill>
              </a:rPr>
              <a:t> sobre la competencia</a:t>
            </a:r>
            <a:r>
              <a:rPr lang="en-GB">
                <a:solidFill>
                  <a:schemeClr val="tx1"/>
                </a:solidFill>
              </a:rPr>
              <a:t>.</a:t>
            </a:r>
            <a:endParaRPr lang="es-E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ChangeArrowheads="1"/>
          </p:cNvSpPr>
          <p:nvPr/>
        </p:nvSpPr>
        <p:spPr bwMode="auto">
          <a:xfrm>
            <a:off x="1066800" y="685800"/>
            <a:ext cx="4419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 sz="2400">
                <a:cs typeface="Arial" pitchFamily="34" charset="0"/>
              </a:rPr>
              <a:t>RESULTADOS CUALITATIVOS</a:t>
            </a:r>
            <a:endParaRPr lang="es-ES">
              <a:latin typeface="Arial" pitchFamily="34" charset="0"/>
              <a:cs typeface="Arial" pitchFamily="34" charset="0"/>
            </a:endParaRPr>
          </a:p>
        </p:txBody>
      </p:sp>
      <p:sp>
        <p:nvSpPr>
          <p:cNvPr id="58371" name="Text Box 3"/>
          <p:cNvSpPr txBox="1">
            <a:spLocks noChangeArrowheads="1"/>
          </p:cNvSpPr>
          <p:nvPr/>
        </p:nvSpPr>
        <p:spPr bwMode="auto">
          <a:xfrm>
            <a:off x="2286000" y="2819400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/>
          </a:p>
        </p:txBody>
      </p:sp>
      <p:sp>
        <p:nvSpPr>
          <p:cNvPr id="58372" name="Line 4"/>
          <p:cNvSpPr>
            <a:spLocks noChangeShapeType="1"/>
          </p:cNvSpPr>
          <p:nvPr/>
        </p:nvSpPr>
        <p:spPr bwMode="auto">
          <a:xfrm>
            <a:off x="5638800" y="914400"/>
            <a:ext cx="266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8373" name="Line 5"/>
          <p:cNvSpPr>
            <a:spLocks noChangeShapeType="1"/>
          </p:cNvSpPr>
          <p:nvPr/>
        </p:nvSpPr>
        <p:spPr bwMode="auto">
          <a:xfrm>
            <a:off x="1143000" y="6248400"/>
            <a:ext cx="7162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8374" name="Line 6"/>
          <p:cNvSpPr>
            <a:spLocks noChangeShapeType="1"/>
          </p:cNvSpPr>
          <p:nvPr/>
        </p:nvSpPr>
        <p:spPr bwMode="auto">
          <a:xfrm>
            <a:off x="8305800" y="914400"/>
            <a:ext cx="0" cy="5334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58377" name="Group 9"/>
          <p:cNvGrpSpPr>
            <a:grpSpLocks/>
          </p:cNvGrpSpPr>
          <p:nvPr/>
        </p:nvGrpSpPr>
        <p:grpSpPr bwMode="auto">
          <a:xfrm>
            <a:off x="990600" y="1524000"/>
            <a:ext cx="304800" cy="304800"/>
            <a:chOff x="528" y="1200"/>
            <a:chExt cx="192" cy="192"/>
          </a:xfrm>
        </p:grpSpPr>
        <p:sp>
          <p:nvSpPr>
            <p:cNvPr id="58378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8379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58386" name="Text Box 18"/>
          <p:cNvSpPr txBox="1">
            <a:spLocks noChangeArrowheads="1"/>
          </p:cNvSpPr>
          <p:nvPr/>
        </p:nvSpPr>
        <p:spPr bwMode="auto">
          <a:xfrm>
            <a:off x="1524000" y="1524000"/>
            <a:ext cx="3657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</a:rPr>
              <a:t>Análisis de Gran Hogar</a:t>
            </a:r>
            <a:endParaRPr lang="es-ES" sz="2400">
              <a:solidFill>
                <a:schemeClr val="tx1"/>
              </a:solidFill>
            </a:endParaRPr>
          </a:p>
        </p:txBody>
      </p:sp>
      <p:graphicFrame>
        <p:nvGraphicFramePr>
          <p:cNvPr id="133120" name="Object 1024"/>
          <p:cNvGraphicFramePr>
            <a:graphicFrameLocks noChangeAspect="1"/>
          </p:cNvGraphicFramePr>
          <p:nvPr/>
        </p:nvGraphicFramePr>
        <p:xfrm>
          <a:off x="2033588" y="2362200"/>
          <a:ext cx="6043612" cy="2514600"/>
        </p:xfrm>
        <a:graphic>
          <a:graphicData uri="http://schemas.openxmlformats.org/presentationml/2006/ole">
            <p:oleObj spid="_x0000_s133120" name="Hoja de cálculo" r:id="rId3" imgW="5077063" imgH="146708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PLAN ESTRATÉGICO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59396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397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59398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PLAN ESTRATÉGICO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467" name="Text Box 3"/>
          <p:cNvSpPr txBox="1">
            <a:spLocks noChangeArrowheads="1"/>
          </p:cNvSpPr>
          <p:nvPr/>
        </p:nvSpPr>
        <p:spPr bwMode="auto">
          <a:xfrm>
            <a:off x="1143000" y="2057400"/>
            <a:ext cx="26670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SEGMENTACIÓN</a:t>
            </a:r>
            <a:r>
              <a:rPr lang="es-ES" sz="2400"/>
              <a:t> </a:t>
            </a:r>
          </a:p>
        </p:txBody>
      </p:sp>
      <p:sp>
        <p:nvSpPr>
          <p:cNvPr id="62478" name="Line 14"/>
          <p:cNvSpPr>
            <a:spLocks noChangeShapeType="1"/>
          </p:cNvSpPr>
          <p:nvPr/>
        </p:nvSpPr>
        <p:spPr bwMode="auto">
          <a:xfrm>
            <a:off x="4876800" y="2286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479" name="Line 15"/>
          <p:cNvSpPr>
            <a:spLocks noChangeShapeType="1"/>
          </p:cNvSpPr>
          <p:nvPr/>
        </p:nvSpPr>
        <p:spPr bwMode="auto">
          <a:xfrm>
            <a:off x="8305800" y="2286000"/>
            <a:ext cx="0" cy="3505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2480" name="Line 1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aphicFrame>
        <p:nvGraphicFramePr>
          <p:cNvPr id="134144" name="Object 1024"/>
          <p:cNvGraphicFramePr>
            <a:graphicFrameLocks noChangeAspect="1"/>
          </p:cNvGraphicFramePr>
          <p:nvPr/>
        </p:nvGraphicFramePr>
        <p:xfrm>
          <a:off x="1600200" y="2895600"/>
          <a:ext cx="6324600" cy="1876425"/>
        </p:xfrm>
        <a:graphic>
          <a:graphicData uri="http://schemas.openxmlformats.org/presentationml/2006/ole">
            <p:oleObj spid="_x0000_s134144" name="Hoja de cálculo" r:id="rId3" imgW="4724638" imgH="1305163" progId="Excel.Sheet.8">
              <p:embed/>
            </p:oleObj>
          </a:graphicData>
        </a:graphic>
      </p:graphicFrame>
      <p:grpSp>
        <p:nvGrpSpPr>
          <p:cNvPr id="62487" name="Group 23"/>
          <p:cNvGrpSpPr>
            <a:grpSpLocks/>
          </p:cNvGrpSpPr>
          <p:nvPr/>
        </p:nvGrpSpPr>
        <p:grpSpPr bwMode="auto">
          <a:xfrm>
            <a:off x="4572000" y="2133600"/>
            <a:ext cx="304800" cy="304800"/>
            <a:chOff x="528" y="1200"/>
            <a:chExt cx="192" cy="192"/>
          </a:xfrm>
        </p:grpSpPr>
        <p:sp>
          <p:nvSpPr>
            <p:cNvPr id="62488" name="Rectangle 2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489" name="Rectangle 2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2490" name="Group 26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62491" name="Rectangle 2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2492" name="Rectangle 2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PLAN ESTRATÉGICO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143000" y="2057400"/>
            <a:ext cx="26670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MERCADO META</a:t>
            </a:r>
            <a:r>
              <a:rPr lang="es-ES" sz="2400"/>
              <a:t> </a:t>
            </a:r>
          </a:p>
        </p:txBody>
      </p:sp>
      <p:sp>
        <p:nvSpPr>
          <p:cNvPr id="65540" name="Line 4"/>
          <p:cNvSpPr>
            <a:spLocks noChangeShapeType="1"/>
          </p:cNvSpPr>
          <p:nvPr/>
        </p:nvSpPr>
        <p:spPr bwMode="auto">
          <a:xfrm>
            <a:off x="4876800" y="2286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5541" name="Line 5"/>
          <p:cNvSpPr>
            <a:spLocks noChangeShapeType="1"/>
          </p:cNvSpPr>
          <p:nvPr/>
        </p:nvSpPr>
        <p:spPr bwMode="auto">
          <a:xfrm>
            <a:off x="8305800" y="2286000"/>
            <a:ext cx="0" cy="3505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5542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5544" name="Group 8"/>
          <p:cNvGrpSpPr>
            <a:grpSpLocks/>
          </p:cNvGrpSpPr>
          <p:nvPr/>
        </p:nvGrpSpPr>
        <p:grpSpPr bwMode="auto">
          <a:xfrm>
            <a:off x="4572000" y="2133600"/>
            <a:ext cx="304800" cy="304800"/>
            <a:chOff x="528" y="1200"/>
            <a:chExt cx="192" cy="192"/>
          </a:xfrm>
        </p:grpSpPr>
        <p:sp>
          <p:nvSpPr>
            <p:cNvPr id="65545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46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5547" name="Group 11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65548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5549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65550" name="Text Box 14"/>
          <p:cNvSpPr txBox="1">
            <a:spLocks noChangeArrowheads="1"/>
          </p:cNvSpPr>
          <p:nvPr/>
        </p:nvSpPr>
        <p:spPr bwMode="auto">
          <a:xfrm>
            <a:off x="1219200" y="3200400"/>
            <a:ext cx="6858000" cy="22352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es-AR" sz="2000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just"/>
            <a:r>
              <a:rPr lang="es-AR" sz="2000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Hombres y mujeres residentes en la ciudad de Guayaquil con capacidad de pago, de clase media típica, que no compren en tiendas especializadas sino en cadenas por departamentos.</a:t>
            </a:r>
            <a:endParaRPr lang="es-AR" sz="2000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endParaRPr lang="es-ES" sz="2000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PLAN ESTRATÉGICO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1066800" y="1524000"/>
            <a:ext cx="62484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CARACTERISTICAS DEL MERCADO META</a:t>
            </a:r>
            <a:r>
              <a:rPr lang="es-ES" sz="2400"/>
              <a:t> </a:t>
            </a:r>
          </a:p>
        </p:txBody>
      </p:sp>
      <p:sp>
        <p:nvSpPr>
          <p:cNvPr id="68612" name="Line 4"/>
          <p:cNvSpPr>
            <a:spLocks noChangeShapeType="1"/>
          </p:cNvSpPr>
          <p:nvPr/>
        </p:nvSpPr>
        <p:spPr bwMode="auto">
          <a:xfrm>
            <a:off x="7848600" y="1752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13" name="Line 5"/>
          <p:cNvSpPr>
            <a:spLocks noChangeShapeType="1"/>
          </p:cNvSpPr>
          <p:nvPr/>
        </p:nvSpPr>
        <p:spPr bwMode="auto">
          <a:xfrm>
            <a:off x="8305800" y="1752600"/>
            <a:ext cx="0" cy="403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8614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8616" name="Group 8"/>
          <p:cNvGrpSpPr>
            <a:grpSpLocks/>
          </p:cNvGrpSpPr>
          <p:nvPr/>
        </p:nvGrpSpPr>
        <p:grpSpPr bwMode="auto">
          <a:xfrm>
            <a:off x="7467600" y="1600200"/>
            <a:ext cx="304800" cy="304800"/>
            <a:chOff x="528" y="1200"/>
            <a:chExt cx="192" cy="192"/>
          </a:xfrm>
        </p:grpSpPr>
        <p:sp>
          <p:nvSpPr>
            <p:cNvPr id="68617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618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8619" name="Group 11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68620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8621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135168" name="Object 0"/>
          <p:cNvGraphicFramePr>
            <a:graphicFrameLocks noChangeAspect="1"/>
          </p:cNvGraphicFramePr>
          <p:nvPr/>
        </p:nvGraphicFramePr>
        <p:xfrm>
          <a:off x="1981200" y="2133600"/>
          <a:ext cx="5791200" cy="3562350"/>
        </p:xfrm>
        <a:graphic>
          <a:graphicData uri="http://schemas.openxmlformats.org/presentationml/2006/ole">
            <p:oleObj spid="_x0000_s135168" name="Hoja de cálculo" r:id="rId3" imgW="5029438" imgH="3257788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1026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31747" name="Text Box 1027"/>
          <p:cNvSpPr txBox="1">
            <a:spLocks noChangeArrowheads="1"/>
          </p:cNvSpPr>
          <p:nvPr/>
        </p:nvSpPr>
        <p:spPr bwMode="auto">
          <a:xfrm>
            <a:off x="2590800" y="31242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ANTECEDENTES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31748" name="Line 1028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1749" name="Line 1029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1750" name="Line 1030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ANALISIS DE MATRICES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1828800" y="1524000"/>
            <a:ext cx="5486400" cy="427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 sz="2200">
                <a:cs typeface="Times New Roman" pitchFamily="18" charset="0"/>
              </a:rPr>
              <a:t>ANALISIS DE PORTER</a:t>
            </a:r>
            <a:r>
              <a:rPr lang="es-ES" sz="2200"/>
              <a:t> </a:t>
            </a:r>
          </a:p>
        </p:txBody>
      </p:sp>
      <p:sp>
        <p:nvSpPr>
          <p:cNvPr id="69636" name="Line 4"/>
          <p:cNvSpPr>
            <a:spLocks noChangeShapeType="1"/>
          </p:cNvSpPr>
          <p:nvPr/>
        </p:nvSpPr>
        <p:spPr bwMode="auto">
          <a:xfrm>
            <a:off x="7848600" y="1752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9637" name="Line 5"/>
          <p:cNvSpPr>
            <a:spLocks noChangeShapeType="1"/>
          </p:cNvSpPr>
          <p:nvPr/>
        </p:nvSpPr>
        <p:spPr bwMode="auto">
          <a:xfrm>
            <a:off x="8305800" y="1752600"/>
            <a:ext cx="0" cy="403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69638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69639" name="Group 7"/>
          <p:cNvGrpSpPr>
            <a:grpSpLocks/>
          </p:cNvGrpSpPr>
          <p:nvPr/>
        </p:nvGrpSpPr>
        <p:grpSpPr bwMode="auto">
          <a:xfrm>
            <a:off x="7467600" y="1600200"/>
            <a:ext cx="304800" cy="304800"/>
            <a:chOff x="528" y="1200"/>
            <a:chExt cx="192" cy="192"/>
          </a:xfrm>
        </p:grpSpPr>
        <p:sp>
          <p:nvSpPr>
            <p:cNvPr id="69640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641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9642" name="Group 10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69643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69644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69685" name="Group 53"/>
          <p:cNvGrpSpPr>
            <a:grpSpLocks/>
          </p:cNvGrpSpPr>
          <p:nvPr/>
        </p:nvGrpSpPr>
        <p:grpSpPr bwMode="auto">
          <a:xfrm>
            <a:off x="2133600" y="2133600"/>
            <a:ext cx="5143500" cy="3657600"/>
            <a:chOff x="1344" y="1344"/>
            <a:chExt cx="3240" cy="2304"/>
          </a:xfrm>
        </p:grpSpPr>
        <p:sp>
          <p:nvSpPr>
            <p:cNvPr id="69667" name="Rectangle 35"/>
            <p:cNvSpPr>
              <a:spLocks noChangeArrowheads="1"/>
            </p:cNvSpPr>
            <p:nvPr/>
          </p:nvSpPr>
          <p:spPr bwMode="auto">
            <a:xfrm>
              <a:off x="1344" y="1344"/>
              <a:ext cx="3240" cy="2304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69684" name="Group 52"/>
            <p:cNvGrpSpPr>
              <a:grpSpLocks/>
            </p:cNvGrpSpPr>
            <p:nvPr/>
          </p:nvGrpSpPr>
          <p:grpSpPr bwMode="auto">
            <a:xfrm>
              <a:off x="1488" y="1488"/>
              <a:ext cx="3025" cy="2136"/>
              <a:chOff x="1488" y="1488"/>
              <a:chExt cx="3025" cy="2136"/>
            </a:xfrm>
          </p:grpSpPr>
          <p:grpSp>
            <p:nvGrpSpPr>
              <p:cNvPr id="69669" name="Group 37"/>
              <p:cNvGrpSpPr>
                <a:grpSpLocks/>
              </p:cNvGrpSpPr>
              <p:nvPr/>
            </p:nvGrpSpPr>
            <p:grpSpPr bwMode="auto">
              <a:xfrm>
                <a:off x="2568" y="1488"/>
                <a:ext cx="936" cy="576"/>
                <a:chOff x="5612" y="4598"/>
                <a:chExt cx="2340" cy="1440"/>
              </a:xfrm>
            </p:grpSpPr>
            <p:sp>
              <p:nvSpPr>
                <p:cNvPr id="69670" name="Rectangle 38"/>
                <p:cNvSpPr>
                  <a:spLocks noChangeArrowheads="1"/>
                </p:cNvSpPr>
                <p:nvPr/>
              </p:nvSpPr>
              <p:spPr bwMode="auto">
                <a:xfrm>
                  <a:off x="5612" y="4598"/>
                  <a:ext cx="2340" cy="900"/>
                </a:xfrm>
                <a:prstGeom prst="rect">
                  <a:avLst/>
                </a:prstGeom>
                <a:solidFill>
                  <a:srgbClr val="00808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 b="1">
                      <a:solidFill>
                        <a:srgbClr val="000000"/>
                      </a:solidFill>
                      <a:latin typeface="Arial" pitchFamily="34" charset="0"/>
                    </a:rPr>
                    <a:t>AMENAZA DE NUEVOS  ENTRANTES</a:t>
                  </a:r>
                </a:p>
              </p:txBody>
            </p:sp>
            <p:sp>
              <p:nvSpPr>
                <p:cNvPr id="69671" name="Rectangle 39"/>
                <p:cNvSpPr>
                  <a:spLocks noChangeArrowheads="1"/>
                </p:cNvSpPr>
                <p:nvPr/>
              </p:nvSpPr>
              <p:spPr bwMode="auto">
                <a:xfrm>
                  <a:off x="5612" y="5498"/>
                  <a:ext cx="2317" cy="540"/>
                </a:xfrm>
                <a:prstGeom prst="rect">
                  <a:avLst/>
                </a:prstGeom>
                <a:solidFill>
                  <a:srgbClr val="C0C0C0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900">
                      <a:solidFill>
                        <a:schemeClr val="tx1"/>
                      </a:solidFill>
                      <a:latin typeface="Arial" pitchFamily="34" charset="0"/>
                    </a:rPr>
                    <a:t>Baja amenaza de nuevos entrantes</a:t>
                  </a: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000">
                    <a:solidFill>
                      <a:schemeClr val="tx1"/>
                    </a:solidFill>
                    <a:latin typeface="Century Gothic" pitchFamily="34" charset="0"/>
                  </a:endParaRPr>
                </a:p>
                <a:p>
                  <a:pPr algn="l" eaLnBrk="0" hangingPunct="0">
                    <a:spcBef>
                      <a:spcPct val="0"/>
                    </a:spcBef>
                  </a:pPr>
                  <a:endParaRPr lang="es-ES" sz="12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  <a:p>
                  <a:pPr algn="l" eaLnBrk="0" hangingPunct="0">
                    <a:spcBef>
                      <a:spcPts val="500"/>
                    </a:spcBef>
                    <a:spcAft>
                      <a:spcPts val="500"/>
                    </a:spcAft>
                  </a:pPr>
                  <a:endParaRPr lang="es-ES" sz="1200">
                    <a:solidFill>
                      <a:srgbClr val="000000"/>
                    </a:solidFill>
                    <a:latin typeface="Times New Roman" pitchFamily="18" charset="0"/>
                  </a:endParaRPr>
                </a:p>
              </p:txBody>
            </p:sp>
          </p:grpSp>
          <p:sp>
            <p:nvSpPr>
              <p:cNvPr id="69672" name="Rectangle 40"/>
              <p:cNvSpPr>
                <a:spLocks noChangeArrowheads="1"/>
              </p:cNvSpPr>
              <p:nvPr/>
            </p:nvSpPr>
            <p:spPr bwMode="auto">
              <a:xfrm>
                <a:off x="2536" y="2208"/>
                <a:ext cx="927" cy="343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1000">
                    <a:solidFill>
                      <a:srgbClr val="FFFFFF"/>
                    </a:solidFill>
                    <a:latin typeface="Arial" pitchFamily="34" charset="0"/>
                  </a:rPr>
                  <a:t>COMPETIDORES ACTUALES</a:t>
                </a:r>
              </a:p>
            </p:txBody>
          </p:sp>
          <p:sp>
            <p:nvSpPr>
              <p:cNvPr id="69673" name="Rectangle 41"/>
              <p:cNvSpPr>
                <a:spLocks noChangeArrowheads="1"/>
              </p:cNvSpPr>
              <p:nvPr/>
            </p:nvSpPr>
            <p:spPr bwMode="auto">
              <a:xfrm>
                <a:off x="2544" y="2448"/>
                <a:ext cx="912" cy="57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0" hangingPunct="0">
                  <a:spcBef>
                    <a:spcPct val="0"/>
                  </a:spcBef>
                  <a:buSzPts val="1000"/>
                  <a:buFont typeface="Wingdings 2" pitchFamily="18" charset="2"/>
                  <a:buChar char="­"/>
                </a:pPr>
                <a:r>
                  <a:rPr lang="es-EC" sz="900">
                    <a:solidFill>
                      <a:schemeClr val="tx1"/>
                    </a:solidFill>
                    <a:latin typeface="Arial" pitchFamily="34" charset="0"/>
                  </a:rPr>
                  <a:t>DDE</a:t>
                </a:r>
                <a:r>
                  <a:rPr lang="es-ES" sz="900">
                    <a:solidFill>
                      <a:schemeClr val="tx1"/>
                    </a:solidFill>
                    <a:latin typeface="Arial" pitchFamily="34" charset="0"/>
                  </a:rPr>
                  <a:t>PRATI</a:t>
                </a:r>
              </a:p>
              <a:p>
                <a:pPr algn="just" eaLnBrk="0" hangingPunct="0">
                  <a:spcBef>
                    <a:spcPct val="0"/>
                  </a:spcBef>
                  <a:buSzPts val="1000"/>
                  <a:buFont typeface="Wingdings 2" pitchFamily="18" charset="2"/>
                  <a:buChar char="­"/>
                </a:pPr>
                <a:r>
                  <a:rPr lang="es-ES" sz="900">
                    <a:solidFill>
                      <a:schemeClr val="tx1"/>
                    </a:solidFill>
                    <a:latin typeface="Arial" pitchFamily="34" charset="0"/>
                  </a:rPr>
                  <a:t>M</a:t>
                </a:r>
                <a:r>
                  <a:rPr lang="es-EC" sz="900">
                    <a:solidFill>
                      <a:schemeClr val="tx1"/>
                    </a:solidFill>
                    <a:latin typeface="Arial" pitchFamily="34" charset="0"/>
                  </a:rPr>
                  <a:t>MI </a:t>
                </a:r>
                <a:r>
                  <a:rPr lang="es-ES" sz="900">
                    <a:solidFill>
                      <a:schemeClr val="tx1"/>
                    </a:solidFill>
                    <a:latin typeface="Arial" pitchFamily="34" charset="0"/>
                  </a:rPr>
                  <a:t>COMISARIATO</a:t>
                </a:r>
              </a:p>
              <a:p>
                <a:pPr algn="just" eaLnBrk="0" hangingPunct="0">
                  <a:spcBef>
                    <a:spcPct val="0"/>
                  </a:spcBef>
                  <a:buSzPts val="1000"/>
                  <a:buFont typeface="Wingdings 2" pitchFamily="18" charset="2"/>
                  <a:buChar char="­"/>
                </a:pPr>
                <a:r>
                  <a:rPr lang="es-EC" sz="900">
                    <a:solidFill>
                      <a:schemeClr val="tx1"/>
                    </a:solidFill>
                    <a:latin typeface="Arial" pitchFamily="34" charset="0"/>
                  </a:rPr>
                  <a:t>PP</a:t>
                </a:r>
                <a:r>
                  <a:rPr lang="es-ES" sz="900">
                    <a:solidFill>
                      <a:schemeClr val="tx1"/>
                    </a:solidFill>
                    <a:latin typeface="Arial" pitchFamily="34" charset="0"/>
                  </a:rPr>
                  <a:t>YCCA</a:t>
                </a:r>
                <a:endParaRPr lang="es-ES" sz="900">
                  <a:solidFill>
                    <a:srgbClr val="000080"/>
                  </a:solidFill>
                  <a:latin typeface="Arial" pitchFamily="34" charset="0"/>
                </a:endParaRPr>
              </a:p>
            </p:txBody>
          </p:sp>
          <p:sp>
            <p:nvSpPr>
              <p:cNvPr id="69674" name="Rectangle 42"/>
              <p:cNvSpPr>
                <a:spLocks noChangeArrowheads="1"/>
              </p:cNvSpPr>
              <p:nvPr/>
            </p:nvSpPr>
            <p:spPr bwMode="auto">
              <a:xfrm>
                <a:off x="3585" y="2280"/>
                <a:ext cx="927" cy="360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1000">
                    <a:solidFill>
                      <a:schemeClr val="tx1"/>
                    </a:solidFill>
                    <a:latin typeface="Arial" pitchFamily="34" charset="0"/>
                  </a:rPr>
                  <a:t>PODER DE NEGOCIACIÓN CLIENTES</a:t>
                </a:r>
              </a:p>
            </p:txBody>
          </p:sp>
          <p:sp>
            <p:nvSpPr>
              <p:cNvPr id="69675" name="Rectangle 43"/>
              <p:cNvSpPr>
                <a:spLocks noChangeArrowheads="1"/>
              </p:cNvSpPr>
              <p:nvPr/>
            </p:nvSpPr>
            <p:spPr bwMode="auto">
              <a:xfrm>
                <a:off x="3586" y="2625"/>
                <a:ext cx="927" cy="30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900">
                    <a:solidFill>
                      <a:srgbClr val="000000"/>
                    </a:solidFill>
                    <a:latin typeface="Arial" pitchFamily="34" charset="0"/>
                  </a:rPr>
                  <a:t>Moderado poder de los CLIENTES</a:t>
                </a:r>
              </a:p>
              <a:p>
                <a:pPr eaLnBrk="0" hangingPunct="0">
                  <a:spcBef>
                    <a:spcPct val="0"/>
                  </a:spcBef>
                </a:pPr>
                <a:endParaRPr lang="es-ES" sz="900">
                  <a:solidFill>
                    <a:srgbClr val="000000"/>
                  </a:solidFill>
                  <a:latin typeface="Arial" pitchFamily="34" charset="0"/>
                </a:endParaRPr>
              </a:p>
              <a:p>
                <a:pPr algn="just" eaLnBrk="0" hangingPunct="0">
                  <a:spcBef>
                    <a:spcPct val="0"/>
                  </a:spcBef>
                </a:pPr>
                <a:endParaRPr lang="es-ES" sz="900">
                  <a:solidFill>
                    <a:srgbClr val="000000"/>
                  </a:solidFill>
                  <a:latin typeface="Century Gothic" pitchFamily="34" charset="0"/>
                </a:endParaRPr>
              </a:p>
            </p:txBody>
          </p:sp>
          <p:sp>
            <p:nvSpPr>
              <p:cNvPr id="69676" name="Rectangle 44"/>
              <p:cNvSpPr>
                <a:spLocks noChangeArrowheads="1"/>
              </p:cNvSpPr>
              <p:nvPr/>
            </p:nvSpPr>
            <p:spPr bwMode="auto">
              <a:xfrm>
                <a:off x="1488" y="2280"/>
                <a:ext cx="927" cy="360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1000">
                    <a:solidFill>
                      <a:schemeClr val="tx1"/>
                    </a:solidFill>
                    <a:latin typeface="Arial" pitchFamily="34" charset="0"/>
                  </a:rPr>
                  <a:t>PODER DE NEGOCIACIÓN</a:t>
                </a:r>
                <a:r>
                  <a:rPr lang="es-ES" sz="1000" b="1">
                    <a:solidFill>
                      <a:schemeClr val="tx1"/>
                    </a:solidFill>
                    <a:latin typeface="Arial" pitchFamily="34" charset="0"/>
                  </a:rPr>
                  <a:t>  PROVEEDORES</a:t>
                </a:r>
              </a:p>
            </p:txBody>
          </p:sp>
          <p:sp>
            <p:nvSpPr>
              <p:cNvPr id="69677" name="Rectangle 45"/>
              <p:cNvSpPr>
                <a:spLocks noChangeArrowheads="1"/>
              </p:cNvSpPr>
              <p:nvPr/>
            </p:nvSpPr>
            <p:spPr bwMode="auto">
              <a:xfrm>
                <a:off x="1488" y="2625"/>
                <a:ext cx="927" cy="308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900">
                    <a:solidFill>
                      <a:srgbClr val="000000"/>
                    </a:solidFill>
                    <a:latin typeface="Arial" pitchFamily="34" charset="0"/>
                  </a:rPr>
                  <a:t>Baja influencia de los PROVEEDORES</a:t>
                </a:r>
              </a:p>
              <a:p>
                <a:pPr algn="just" eaLnBrk="0" hangingPunct="0">
                  <a:spcBef>
                    <a:spcPct val="0"/>
                  </a:spcBef>
                </a:pPr>
                <a:r>
                  <a:rPr lang="es-ES" sz="900">
                    <a:solidFill>
                      <a:schemeClr val="tx1"/>
                    </a:solidFill>
                    <a:latin typeface="Century Gothic" pitchFamily="34" charset="0"/>
                  </a:rPr>
                  <a:t> </a:t>
                </a:r>
              </a:p>
            </p:txBody>
          </p:sp>
          <p:sp>
            <p:nvSpPr>
              <p:cNvPr id="69678" name="Rectangle 46"/>
              <p:cNvSpPr>
                <a:spLocks noChangeArrowheads="1"/>
              </p:cNvSpPr>
              <p:nvPr/>
            </p:nvSpPr>
            <p:spPr bwMode="auto">
              <a:xfrm>
                <a:off x="2544" y="3168"/>
                <a:ext cx="927" cy="245"/>
              </a:xfrm>
              <a:prstGeom prst="rect">
                <a:avLst/>
              </a:prstGeom>
              <a:solidFill>
                <a:srgbClr val="00808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1000">
                    <a:solidFill>
                      <a:srgbClr val="000000"/>
                    </a:solidFill>
                    <a:latin typeface="Arial" pitchFamily="34" charset="0"/>
                  </a:rPr>
                  <a:t>AMENAZA DE SUSTITUTOS</a:t>
                </a:r>
              </a:p>
            </p:txBody>
          </p:sp>
          <p:sp>
            <p:nvSpPr>
              <p:cNvPr id="69679" name="Rectangle 47"/>
              <p:cNvSpPr>
                <a:spLocks noChangeArrowheads="1"/>
              </p:cNvSpPr>
              <p:nvPr/>
            </p:nvSpPr>
            <p:spPr bwMode="auto">
              <a:xfrm>
                <a:off x="2544" y="3408"/>
                <a:ext cx="927" cy="216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r>
                  <a:rPr lang="es-ES" sz="900">
                    <a:solidFill>
                      <a:schemeClr val="tx1"/>
                    </a:solidFill>
                    <a:latin typeface="Arial" pitchFamily="34" charset="0"/>
                  </a:rPr>
                  <a:t>Alta amenaza de SUSTITUTOS</a:t>
                </a:r>
              </a:p>
              <a:p>
                <a:pPr algn="just" eaLnBrk="0" hangingPunct="0">
                  <a:spcBef>
                    <a:spcPct val="0"/>
                  </a:spcBef>
                </a:pPr>
                <a:endParaRPr lang="es-ES" sz="900">
                  <a:solidFill>
                    <a:srgbClr val="000000"/>
                  </a:solidFill>
                  <a:latin typeface="Arial" pitchFamily="34" charset="0"/>
                </a:endParaRPr>
              </a:p>
            </p:txBody>
          </p:sp>
          <p:sp>
            <p:nvSpPr>
              <p:cNvPr id="69680" name="Line 48"/>
              <p:cNvSpPr>
                <a:spLocks noChangeShapeType="1"/>
              </p:cNvSpPr>
              <p:nvPr/>
            </p:nvSpPr>
            <p:spPr bwMode="auto">
              <a:xfrm>
                <a:off x="3000" y="2064"/>
                <a:ext cx="0" cy="10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81" name="Line 49"/>
              <p:cNvSpPr>
                <a:spLocks noChangeShapeType="1"/>
              </p:cNvSpPr>
              <p:nvPr/>
            </p:nvSpPr>
            <p:spPr bwMode="auto">
              <a:xfrm flipV="1">
                <a:off x="3024" y="3024"/>
                <a:ext cx="0" cy="144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82" name="Line 50"/>
              <p:cNvSpPr>
                <a:spLocks noChangeShapeType="1"/>
              </p:cNvSpPr>
              <p:nvPr/>
            </p:nvSpPr>
            <p:spPr bwMode="auto">
              <a:xfrm>
                <a:off x="2420" y="2769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69683" name="Line 51"/>
              <p:cNvSpPr>
                <a:spLocks noChangeShapeType="1"/>
              </p:cNvSpPr>
              <p:nvPr/>
            </p:nvSpPr>
            <p:spPr bwMode="auto">
              <a:xfrm flipH="1">
                <a:off x="3468" y="2769"/>
                <a:ext cx="116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ANALISIS DE MATRICES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1828800" y="1524000"/>
            <a:ext cx="5486400" cy="427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 sz="2200">
                <a:cs typeface="Times New Roman" pitchFamily="18" charset="0"/>
              </a:rPr>
              <a:t>MODELO DE IMPLICACIÓN F.C.B.</a:t>
            </a:r>
            <a:r>
              <a:rPr lang="es-ES" sz="2200"/>
              <a:t> </a:t>
            </a:r>
          </a:p>
        </p:txBody>
      </p:sp>
      <p:sp>
        <p:nvSpPr>
          <p:cNvPr id="70660" name="Line 4"/>
          <p:cNvSpPr>
            <a:spLocks noChangeShapeType="1"/>
          </p:cNvSpPr>
          <p:nvPr/>
        </p:nvSpPr>
        <p:spPr bwMode="auto">
          <a:xfrm>
            <a:off x="7848600" y="17526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0661" name="Line 5"/>
          <p:cNvSpPr>
            <a:spLocks noChangeShapeType="1"/>
          </p:cNvSpPr>
          <p:nvPr/>
        </p:nvSpPr>
        <p:spPr bwMode="auto">
          <a:xfrm>
            <a:off x="8305800" y="1752600"/>
            <a:ext cx="0" cy="4038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0662" name="Line 6"/>
          <p:cNvSpPr>
            <a:spLocks noChangeShapeType="1"/>
          </p:cNvSpPr>
          <p:nvPr/>
        </p:nvSpPr>
        <p:spPr bwMode="auto">
          <a:xfrm>
            <a:off x="1828800" y="57912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0663" name="Group 7"/>
          <p:cNvGrpSpPr>
            <a:grpSpLocks/>
          </p:cNvGrpSpPr>
          <p:nvPr/>
        </p:nvGrpSpPr>
        <p:grpSpPr bwMode="auto">
          <a:xfrm>
            <a:off x="7467600" y="1600200"/>
            <a:ext cx="304800" cy="304800"/>
            <a:chOff x="528" y="1200"/>
            <a:chExt cx="192" cy="192"/>
          </a:xfrm>
        </p:grpSpPr>
        <p:sp>
          <p:nvSpPr>
            <p:cNvPr id="70664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665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0666" name="Group 10"/>
          <p:cNvGrpSpPr>
            <a:grpSpLocks/>
          </p:cNvGrpSpPr>
          <p:nvPr/>
        </p:nvGrpSpPr>
        <p:grpSpPr bwMode="auto">
          <a:xfrm>
            <a:off x="1524000" y="5562600"/>
            <a:ext cx="304800" cy="304800"/>
            <a:chOff x="528" y="1200"/>
            <a:chExt cx="192" cy="192"/>
          </a:xfrm>
        </p:grpSpPr>
        <p:sp>
          <p:nvSpPr>
            <p:cNvPr id="70667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0668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0737" name="Text Box 81"/>
          <p:cNvSpPr txBox="1">
            <a:spLocks noChangeArrowheads="1"/>
          </p:cNvSpPr>
          <p:nvPr/>
        </p:nvSpPr>
        <p:spPr bwMode="auto">
          <a:xfrm>
            <a:off x="3771900" y="1981200"/>
            <a:ext cx="2286000" cy="228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APREHENSION</a:t>
            </a:r>
          </a:p>
        </p:txBody>
      </p:sp>
      <p:sp>
        <p:nvSpPr>
          <p:cNvPr id="70740" name="Text Box 84"/>
          <p:cNvSpPr txBox="1">
            <a:spLocks noChangeArrowheads="1"/>
          </p:cNvSpPr>
          <p:nvPr/>
        </p:nvSpPr>
        <p:spPr bwMode="auto">
          <a:xfrm>
            <a:off x="2171700" y="3124200"/>
            <a:ext cx="457200" cy="25146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I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M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P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L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I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C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A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C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I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O</a:t>
            </a:r>
            <a:endParaRPr lang="es-EC" sz="12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200" b="1">
                <a:solidFill>
                  <a:schemeClr val="tx1"/>
                </a:solidFill>
                <a:latin typeface="Arial" pitchFamily="34" charset="0"/>
              </a:rPr>
              <a:t>N</a:t>
            </a:r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741" name="Text Box 85"/>
          <p:cNvSpPr txBox="1">
            <a:spLocks noChangeArrowheads="1"/>
          </p:cNvSpPr>
          <p:nvPr/>
        </p:nvSpPr>
        <p:spPr bwMode="auto">
          <a:xfrm>
            <a:off x="2628900" y="4622800"/>
            <a:ext cx="342900" cy="1143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S" sz="1100" b="1">
                <a:solidFill>
                  <a:schemeClr val="tx1"/>
                </a:solidFill>
                <a:latin typeface="Arial" pitchFamily="34" charset="0"/>
              </a:rPr>
              <a:t>DEB</a:t>
            </a:r>
            <a:endParaRPr lang="es-EC" sz="11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100" b="1">
                <a:solidFill>
                  <a:schemeClr val="tx1"/>
                </a:solidFill>
                <a:latin typeface="Arial" pitchFamily="34" charset="0"/>
              </a:rPr>
              <a:t>I</a:t>
            </a:r>
            <a:endParaRPr lang="es-EC" sz="1100" b="1">
              <a:solidFill>
                <a:schemeClr val="tx1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r>
              <a:rPr lang="es-ES" sz="1100" b="1">
                <a:solidFill>
                  <a:schemeClr val="tx1"/>
                </a:solidFill>
                <a:latin typeface="Arial" pitchFamily="34" charset="0"/>
              </a:rPr>
              <a:t>L</a:t>
            </a:r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  <a:p>
            <a:pPr algn="l" eaLnBrk="0" hangingPunct="0">
              <a:spcBef>
                <a:spcPct val="0"/>
              </a:spcBef>
            </a:pPr>
            <a:endParaRPr lang="es-ES" sz="12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70743" name="Text Box 87"/>
          <p:cNvSpPr txBox="1">
            <a:spLocks noChangeArrowheads="1"/>
          </p:cNvSpPr>
          <p:nvPr/>
        </p:nvSpPr>
        <p:spPr bwMode="auto">
          <a:xfrm>
            <a:off x="6629400" y="5867400"/>
            <a:ext cx="1524000" cy="685800"/>
          </a:xfrm>
          <a:prstGeom prst="rect">
            <a:avLst/>
          </a:prstGeom>
          <a:solidFill>
            <a:srgbClr val="FFFFFF"/>
          </a:solidFill>
          <a:ln w="38100">
            <a:solidFill>
              <a:srgbClr val="008080"/>
            </a:solidFill>
            <a:miter lim="800000"/>
            <a:headEnd/>
            <a:tailEnd/>
          </a:ln>
        </p:spPr>
        <p:txBody>
          <a:bodyPr/>
          <a:lstStyle/>
          <a:p>
            <a:pPr algn="l" eaLnBrk="0" hangingPunct="0">
              <a:spcBef>
                <a:spcPct val="0"/>
              </a:spcBef>
            </a:pPr>
            <a:r>
              <a:rPr lang="es-ES" sz="1200">
                <a:solidFill>
                  <a:schemeClr val="tx1"/>
                </a:solidFill>
                <a:latin typeface="Arial" pitchFamily="34" charset="0"/>
              </a:rPr>
              <a:t>A :   acción</a:t>
            </a:r>
          </a:p>
          <a:p>
            <a:pPr algn="l" eaLnBrk="0" hangingPunct="0">
              <a:spcBef>
                <a:spcPct val="0"/>
              </a:spcBef>
            </a:pPr>
            <a:r>
              <a:rPr lang="es-ES" sz="1200">
                <a:solidFill>
                  <a:schemeClr val="tx1"/>
                </a:solidFill>
                <a:latin typeface="Arial" pitchFamily="34" charset="0"/>
              </a:rPr>
              <a:t>E :   evaluación</a:t>
            </a:r>
          </a:p>
          <a:p>
            <a:pPr algn="l" eaLnBrk="0" hangingPunct="0">
              <a:spcBef>
                <a:spcPct val="0"/>
              </a:spcBef>
            </a:pPr>
            <a:r>
              <a:rPr lang="es-ES" sz="1200">
                <a:solidFill>
                  <a:schemeClr val="tx1"/>
                </a:solidFill>
                <a:latin typeface="Arial" pitchFamily="34" charset="0"/>
              </a:rPr>
              <a:t>I  :    información</a:t>
            </a:r>
          </a:p>
        </p:txBody>
      </p:sp>
      <p:grpSp>
        <p:nvGrpSpPr>
          <p:cNvPr id="70764" name="Group 108"/>
          <p:cNvGrpSpPr>
            <a:grpSpLocks/>
          </p:cNvGrpSpPr>
          <p:nvPr/>
        </p:nvGrpSpPr>
        <p:grpSpPr bwMode="auto">
          <a:xfrm>
            <a:off x="2624138" y="2438400"/>
            <a:ext cx="4348162" cy="3124200"/>
            <a:chOff x="1653" y="1536"/>
            <a:chExt cx="2739" cy="1968"/>
          </a:xfrm>
        </p:grpSpPr>
        <p:sp>
          <p:nvSpPr>
            <p:cNvPr id="70734" name="Text Box 78"/>
            <p:cNvSpPr txBox="1">
              <a:spLocks noChangeArrowheads="1"/>
            </p:cNvSpPr>
            <p:nvPr/>
          </p:nvSpPr>
          <p:spPr bwMode="auto">
            <a:xfrm>
              <a:off x="3984" y="3264"/>
              <a:ext cx="192" cy="144"/>
            </a:xfrm>
            <a:prstGeom prst="rect">
              <a:avLst/>
            </a:prstGeom>
            <a:solidFill>
              <a:srgbClr val="FFFF99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000000"/>
                  </a:solidFill>
                  <a:latin typeface="Arial Black" pitchFamily="34" charset="0"/>
                </a:rPr>
                <a:t>J</a:t>
              </a:r>
            </a:p>
          </p:txBody>
        </p:sp>
        <p:sp>
          <p:nvSpPr>
            <p:cNvPr id="70735" name="Text Box 79"/>
            <p:cNvSpPr txBox="1">
              <a:spLocks noChangeArrowheads="1"/>
            </p:cNvSpPr>
            <p:nvPr/>
          </p:nvSpPr>
          <p:spPr bwMode="auto">
            <a:xfrm>
              <a:off x="2592" y="2544"/>
              <a:ext cx="192" cy="144"/>
            </a:xfrm>
            <a:prstGeom prst="rect">
              <a:avLst/>
            </a:prstGeom>
            <a:solidFill>
              <a:srgbClr val="00CCFF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000000"/>
                  </a:solidFill>
                  <a:latin typeface="Arial Black" pitchFamily="34" charset="0"/>
                </a:rPr>
                <a:t>H</a:t>
              </a:r>
            </a:p>
          </p:txBody>
        </p:sp>
        <p:sp>
          <p:nvSpPr>
            <p:cNvPr id="70736" name="Text Box 80"/>
            <p:cNvSpPr txBox="1">
              <a:spLocks noChangeArrowheads="1"/>
            </p:cNvSpPr>
            <p:nvPr/>
          </p:nvSpPr>
          <p:spPr bwMode="auto">
            <a:xfrm>
              <a:off x="3600" y="2501"/>
              <a:ext cx="192" cy="144"/>
            </a:xfrm>
            <a:prstGeom prst="rect">
              <a:avLst/>
            </a:prstGeom>
            <a:solidFill>
              <a:srgbClr val="99CC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000000"/>
                  </a:solidFill>
                  <a:latin typeface="Arial Black" pitchFamily="34" charset="0"/>
                </a:rPr>
                <a:t>R</a:t>
              </a:r>
            </a:p>
          </p:txBody>
        </p:sp>
        <p:sp>
          <p:nvSpPr>
            <p:cNvPr id="70738" name="Text Box 82"/>
            <p:cNvSpPr txBox="1">
              <a:spLocks noChangeArrowheads="1"/>
            </p:cNvSpPr>
            <p:nvPr/>
          </p:nvSpPr>
          <p:spPr bwMode="auto">
            <a:xfrm>
              <a:off x="1944" y="1536"/>
              <a:ext cx="1152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 b="1">
                  <a:solidFill>
                    <a:schemeClr val="tx1"/>
                  </a:solidFill>
                  <a:latin typeface="Arial" pitchFamily="34" charset="0"/>
                </a:rPr>
                <a:t>INTELECTUAL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(razón lógica hechos)</a:t>
              </a:r>
            </a:p>
          </p:txBody>
        </p:sp>
        <p:sp>
          <p:nvSpPr>
            <p:cNvPr id="70739" name="Text Box 83"/>
            <p:cNvSpPr txBox="1">
              <a:spLocks noChangeArrowheads="1"/>
            </p:cNvSpPr>
            <p:nvPr/>
          </p:nvSpPr>
          <p:spPr bwMode="auto">
            <a:xfrm>
              <a:off x="3024" y="1536"/>
              <a:ext cx="1368" cy="28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 b="1">
                  <a:solidFill>
                    <a:schemeClr val="tx1"/>
                  </a:solidFill>
                  <a:latin typeface="Arial" pitchFamily="34" charset="0"/>
                </a:rPr>
                <a:t>EMOCIONAL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(emociones sentidos intuición)</a:t>
              </a:r>
            </a:p>
          </p:txBody>
        </p:sp>
        <p:sp>
          <p:nvSpPr>
            <p:cNvPr id="70742" name="Text Box 86"/>
            <p:cNvSpPr txBox="1">
              <a:spLocks noChangeArrowheads="1"/>
            </p:cNvSpPr>
            <p:nvPr/>
          </p:nvSpPr>
          <p:spPr bwMode="auto">
            <a:xfrm>
              <a:off x="1653" y="2111"/>
              <a:ext cx="216" cy="57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100" b="1">
                  <a:solidFill>
                    <a:schemeClr val="tx1"/>
                  </a:solidFill>
                  <a:latin typeface="Arial" pitchFamily="34" charset="0"/>
                </a:rPr>
                <a:t>FUERTE</a:t>
              </a: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12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70744" name="Line 88"/>
            <p:cNvSpPr>
              <a:spLocks noChangeShapeType="1"/>
            </p:cNvSpPr>
            <p:nvPr/>
          </p:nvSpPr>
          <p:spPr bwMode="auto">
            <a:xfrm>
              <a:off x="2112" y="1872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45" name="Line 89"/>
            <p:cNvSpPr>
              <a:spLocks noChangeShapeType="1"/>
            </p:cNvSpPr>
            <p:nvPr/>
          </p:nvSpPr>
          <p:spPr bwMode="auto">
            <a:xfrm>
              <a:off x="2112" y="2736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46" name="Line 90"/>
            <p:cNvSpPr>
              <a:spLocks noChangeShapeType="1"/>
            </p:cNvSpPr>
            <p:nvPr/>
          </p:nvSpPr>
          <p:spPr bwMode="auto">
            <a:xfrm>
              <a:off x="2112" y="3504"/>
              <a:ext cx="2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47" name="Line 91"/>
            <p:cNvSpPr>
              <a:spLocks noChangeShapeType="1"/>
            </p:cNvSpPr>
            <p:nvPr/>
          </p:nvSpPr>
          <p:spPr bwMode="auto">
            <a:xfrm>
              <a:off x="2112" y="1920"/>
              <a:ext cx="0" cy="15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48" name="Line 92"/>
            <p:cNvSpPr>
              <a:spLocks noChangeShapeType="1"/>
            </p:cNvSpPr>
            <p:nvPr/>
          </p:nvSpPr>
          <p:spPr bwMode="auto">
            <a:xfrm>
              <a:off x="2112" y="1872"/>
              <a:ext cx="0" cy="1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49" name="Line 93"/>
            <p:cNvSpPr>
              <a:spLocks noChangeShapeType="1"/>
            </p:cNvSpPr>
            <p:nvPr/>
          </p:nvSpPr>
          <p:spPr bwMode="auto">
            <a:xfrm>
              <a:off x="4224" y="1872"/>
              <a:ext cx="0" cy="1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51" name="Line 95"/>
            <p:cNvSpPr>
              <a:spLocks noChangeShapeType="1"/>
            </p:cNvSpPr>
            <p:nvPr/>
          </p:nvSpPr>
          <p:spPr bwMode="auto">
            <a:xfrm>
              <a:off x="3168" y="1872"/>
              <a:ext cx="0" cy="163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s-ES"/>
            </a:p>
          </p:txBody>
        </p:sp>
        <p:sp>
          <p:nvSpPr>
            <p:cNvPr id="70759" name="Text Box 103"/>
            <p:cNvSpPr txBox="1">
              <a:spLocks noChangeArrowheads="1"/>
            </p:cNvSpPr>
            <p:nvPr/>
          </p:nvSpPr>
          <p:spPr bwMode="auto">
            <a:xfrm>
              <a:off x="2208" y="1968"/>
              <a:ext cx="96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400" b="1">
                  <a:solidFill>
                    <a:schemeClr val="tx1"/>
                  </a:solidFill>
                  <a:latin typeface="Arial" pitchFamily="34" charset="0"/>
                </a:rPr>
                <a:t>Aprendizaje</a:t>
              </a:r>
            </a:p>
            <a:p>
              <a:r>
                <a:rPr lang="es-EC" sz="1200">
                  <a:solidFill>
                    <a:schemeClr val="tx1"/>
                  </a:solidFill>
                  <a:latin typeface="Arial" pitchFamily="34" charset="0"/>
                </a:rPr>
                <a:t>(1)</a:t>
              </a:r>
            </a:p>
            <a:p>
              <a:r>
                <a:rPr lang="es-ES" sz="120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(i,e,a)</a:t>
              </a:r>
              <a:r>
                <a:rPr lang="es-ES" sz="1400">
                  <a:solidFill>
                    <a:schemeClr val="tx1"/>
                  </a:solidFill>
                  <a:latin typeface="Arial" pitchFamily="34" charset="0"/>
                </a:rPr>
                <a:t> </a:t>
              </a:r>
            </a:p>
          </p:txBody>
        </p:sp>
        <p:sp>
          <p:nvSpPr>
            <p:cNvPr id="70761" name="Text Box 105"/>
            <p:cNvSpPr txBox="1">
              <a:spLocks noChangeArrowheads="1"/>
            </p:cNvSpPr>
            <p:nvPr/>
          </p:nvSpPr>
          <p:spPr bwMode="auto">
            <a:xfrm>
              <a:off x="2256" y="2832"/>
              <a:ext cx="672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400">
                  <a:solidFill>
                    <a:schemeClr val="tx1"/>
                  </a:solidFill>
                  <a:latin typeface="Arial" pitchFamily="34" charset="0"/>
                </a:rPr>
                <a:t>Rutina</a:t>
              </a:r>
            </a:p>
            <a:p>
              <a:r>
                <a:rPr lang="es-EC" sz="1400">
                  <a:solidFill>
                    <a:schemeClr val="tx1"/>
                  </a:solidFill>
                  <a:latin typeface="Arial" pitchFamily="34" charset="0"/>
                </a:rPr>
                <a:t>(3)</a:t>
              </a:r>
            </a:p>
            <a:p>
              <a:r>
                <a:rPr lang="es-EC" sz="1400">
                  <a:solidFill>
                    <a:schemeClr val="tx1"/>
                  </a:solidFill>
                  <a:latin typeface="Arial" pitchFamily="34" charset="0"/>
                </a:rPr>
                <a:t>(a,i,e)</a:t>
              </a:r>
              <a:endParaRPr lang="es-ES" sz="1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0762" name="Text Box 106"/>
            <p:cNvSpPr txBox="1">
              <a:spLocks noChangeArrowheads="1"/>
            </p:cNvSpPr>
            <p:nvPr/>
          </p:nvSpPr>
          <p:spPr bwMode="auto">
            <a:xfrm>
              <a:off x="3312" y="2832"/>
              <a:ext cx="768" cy="5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400">
                  <a:solidFill>
                    <a:schemeClr val="tx1"/>
                  </a:solidFill>
                  <a:latin typeface="Arial" pitchFamily="34" charset="0"/>
                </a:rPr>
                <a:t>Hedonismo</a:t>
              </a:r>
            </a:p>
            <a:p>
              <a:r>
                <a:rPr lang="es-EC" sz="1400">
                  <a:solidFill>
                    <a:schemeClr val="tx1"/>
                  </a:solidFill>
                  <a:latin typeface="Arial" pitchFamily="34" charset="0"/>
                </a:rPr>
                <a:t>(4)</a:t>
              </a:r>
            </a:p>
            <a:p>
              <a:r>
                <a:rPr lang="es-EC" sz="1400">
                  <a:solidFill>
                    <a:schemeClr val="tx1"/>
                  </a:solidFill>
                  <a:latin typeface="Arial" pitchFamily="34" charset="0"/>
                </a:rPr>
                <a:t>(a,e,i)</a:t>
              </a:r>
              <a:endParaRPr lang="es-ES" sz="14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0763" name="Text Box 107"/>
            <p:cNvSpPr txBox="1">
              <a:spLocks noChangeArrowheads="1"/>
            </p:cNvSpPr>
            <p:nvPr/>
          </p:nvSpPr>
          <p:spPr bwMode="auto">
            <a:xfrm>
              <a:off x="3216" y="1968"/>
              <a:ext cx="960" cy="5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s-EC" sz="1400" b="1">
                  <a:solidFill>
                    <a:schemeClr val="tx1"/>
                  </a:solidFill>
                  <a:latin typeface="Arial" pitchFamily="34" charset="0"/>
                </a:rPr>
                <a:t>Afectividad</a:t>
              </a:r>
            </a:p>
            <a:p>
              <a:r>
                <a:rPr lang="es-EC" sz="1200">
                  <a:solidFill>
                    <a:schemeClr val="tx1"/>
                  </a:solidFill>
                  <a:latin typeface="Arial" pitchFamily="34" charset="0"/>
                </a:rPr>
                <a:t>(2)</a:t>
              </a:r>
            </a:p>
            <a:p>
              <a:r>
                <a:rPr lang="es-ES" sz="120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(</a:t>
              </a:r>
              <a:r>
                <a:rPr lang="es-EC" sz="120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e,i,a</a:t>
              </a:r>
              <a:r>
                <a:rPr lang="es-ES" sz="1200">
                  <a:solidFill>
                    <a:schemeClr val="tx1"/>
                  </a:solidFill>
                  <a:latin typeface="Arial" pitchFamily="34" charset="0"/>
                  <a:cs typeface="Times New Roman" pitchFamily="18" charset="0"/>
                </a:rPr>
                <a:t>)</a:t>
              </a:r>
              <a:r>
                <a:rPr lang="es-ES" sz="1400">
                  <a:solidFill>
                    <a:schemeClr val="tx1"/>
                  </a:solidFill>
                  <a:latin typeface="Arial" pitchFamily="34" charset="0"/>
                </a:rPr>
                <a:t> 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1981200" y="3048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ANALISIS DE MATRICES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1683" name="Text Box 3"/>
          <p:cNvSpPr txBox="1">
            <a:spLocks noChangeArrowheads="1"/>
          </p:cNvSpPr>
          <p:nvPr/>
        </p:nvSpPr>
        <p:spPr bwMode="auto">
          <a:xfrm>
            <a:off x="1600200" y="1066800"/>
            <a:ext cx="5486400" cy="4270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 sz="2200">
                <a:cs typeface="Times New Roman" pitchFamily="18" charset="0"/>
              </a:rPr>
              <a:t>MATRIZ IMPORTANCIA RESULTADO</a:t>
            </a:r>
            <a:r>
              <a:rPr lang="es-ES" sz="2200"/>
              <a:t> </a:t>
            </a:r>
          </a:p>
        </p:txBody>
      </p:sp>
      <p:sp>
        <p:nvSpPr>
          <p:cNvPr id="71684" name="Line 4"/>
          <p:cNvSpPr>
            <a:spLocks noChangeShapeType="1"/>
          </p:cNvSpPr>
          <p:nvPr/>
        </p:nvSpPr>
        <p:spPr bwMode="auto">
          <a:xfrm>
            <a:off x="8458200" y="1524000"/>
            <a:ext cx="4572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685" name="Line 5"/>
          <p:cNvSpPr>
            <a:spLocks noChangeShapeType="1"/>
          </p:cNvSpPr>
          <p:nvPr/>
        </p:nvSpPr>
        <p:spPr bwMode="auto">
          <a:xfrm>
            <a:off x="8915400" y="1524000"/>
            <a:ext cx="0" cy="4953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1686" name="Line 6"/>
          <p:cNvSpPr>
            <a:spLocks noChangeShapeType="1"/>
          </p:cNvSpPr>
          <p:nvPr/>
        </p:nvSpPr>
        <p:spPr bwMode="auto">
          <a:xfrm>
            <a:off x="1828800" y="6477000"/>
            <a:ext cx="7086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1687" name="Group 7"/>
          <p:cNvGrpSpPr>
            <a:grpSpLocks/>
          </p:cNvGrpSpPr>
          <p:nvPr/>
        </p:nvGrpSpPr>
        <p:grpSpPr bwMode="auto">
          <a:xfrm>
            <a:off x="8153400" y="1295400"/>
            <a:ext cx="304800" cy="304800"/>
            <a:chOff x="528" y="1200"/>
            <a:chExt cx="192" cy="192"/>
          </a:xfrm>
        </p:grpSpPr>
        <p:sp>
          <p:nvSpPr>
            <p:cNvPr id="71688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689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1690" name="Group 10"/>
          <p:cNvGrpSpPr>
            <a:grpSpLocks/>
          </p:cNvGrpSpPr>
          <p:nvPr/>
        </p:nvGrpSpPr>
        <p:grpSpPr bwMode="auto">
          <a:xfrm>
            <a:off x="1447800" y="6248400"/>
            <a:ext cx="304800" cy="304800"/>
            <a:chOff x="528" y="1200"/>
            <a:chExt cx="192" cy="192"/>
          </a:xfrm>
        </p:grpSpPr>
        <p:sp>
          <p:nvSpPr>
            <p:cNvPr id="71691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1692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1787" name="Group 107"/>
          <p:cNvGrpSpPr>
            <a:grpSpLocks/>
          </p:cNvGrpSpPr>
          <p:nvPr/>
        </p:nvGrpSpPr>
        <p:grpSpPr bwMode="auto">
          <a:xfrm>
            <a:off x="4343400" y="1600200"/>
            <a:ext cx="4457700" cy="4686300"/>
            <a:chOff x="2736" y="1008"/>
            <a:chExt cx="2808" cy="2952"/>
          </a:xfrm>
        </p:grpSpPr>
        <p:sp>
          <p:nvSpPr>
            <p:cNvPr id="71759" name="Rectangle 79"/>
            <p:cNvSpPr>
              <a:spLocks noChangeArrowheads="1"/>
            </p:cNvSpPr>
            <p:nvPr/>
          </p:nvSpPr>
          <p:spPr bwMode="auto">
            <a:xfrm>
              <a:off x="2736" y="1008"/>
              <a:ext cx="2808" cy="2952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60" name="Line 80"/>
            <p:cNvSpPr>
              <a:spLocks noChangeShapeType="1"/>
            </p:cNvSpPr>
            <p:nvPr/>
          </p:nvSpPr>
          <p:spPr bwMode="auto">
            <a:xfrm>
              <a:off x="3626" y="1368"/>
              <a:ext cx="0" cy="244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61" name="Line 81"/>
            <p:cNvSpPr>
              <a:spLocks noChangeShapeType="1"/>
            </p:cNvSpPr>
            <p:nvPr/>
          </p:nvSpPr>
          <p:spPr bwMode="auto">
            <a:xfrm>
              <a:off x="2804" y="2969"/>
              <a:ext cx="2535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62" name="Text Box 82"/>
            <p:cNvSpPr txBox="1">
              <a:spLocks noChangeArrowheads="1"/>
            </p:cNvSpPr>
            <p:nvPr/>
          </p:nvSpPr>
          <p:spPr bwMode="auto">
            <a:xfrm>
              <a:off x="3078" y="1111"/>
              <a:ext cx="959" cy="207"/>
            </a:xfrm>
            <a:prstGeom prst="rect">
              <a:avLst/>
            </a:prstGeom>
            <a:solidFill>
              <a:srgbClr val="C0C0C0"/>
            </a:solidFill>
            <a:ln w="38100" cmpd="dbl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000" b="1">
                  <a:solidFill>
                    <a:schemeClr val="tx1"/>
                  </a:solidFill>
                  <a:latin typeface="Arial" pitchFamily="34" charset="0"/>
                </a:rPr>
                <a:t>RENDIMIENTO</a:t>
              </a:r>
            </a:p>
          </p:txBody>
        </p:sp>
        <p:sp>
          <p:nvSpPr>
            <p:cNvPr id="71763" name="Text Box 83"/>
            <p:cNvSpPr txBox="1">
              <a:spLocks noChangeArrowheads="1"/>
            </p:cNvSpPr>
            <p:nvPr/>
          </p:nvSpPr>
          <p:spPr bwMode="auto">
            <a:xfrm>
              <a:off x="3696" y="3744"/>
              <a:ext cx="959" cy="206"/>
            </a:xfrm>
            <a:prstGeom prst="rect">
              <a:avLst/>
            </a:prstGeom>
            <a:solidFill>
              <a:srgbClr val="C0C0C0"/>
            </a:solidFill>
            <a:ln w="38100" cmpd="dbl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000" b="1">
                  <a:solidFill>
                    <a:schemeClr val="tx1"/>
                  </a:solidFill>
                  <a:latin typeface="Arial" pitchFamily="34" charset="0"/>
                </a:rPr>
                <a:t>IMPORTANCIA</a:t>
              </a:r>
            </a:p>
          </p:txBody>
        </p:sp>
        <p:sp>
          <p:nvSpPr>
            <p:cNvPr id="71764" name="Text Box 84"/>
            <p:cNvSpPr txBox="1">
              <a:spLocks noChangeArrowheads="1"/>
            </p:cNvSpPr>
            <p:nvPr/>
          </p:nvSpPr>
          <p:spPr bwMode="auto">
            <a:xfrm>
              <a:off x="3695" y="2952"/>
              <a:ext cx="150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 b="1">
                  <a:solidFill>
                    <a:schemeClr val="tx1"/>
                  </a:solidFill>
                  <a:latin typeface="Times New Roman" pitchFamily="18" charset="0"/>
                </a:rPr>
                <a:t>      5          4          3          2          1</a:t>
              </a:r>
            </a:p>
          </p:txBody>
        </p:sp>
        <p:sp>
          <p:nvSpPr>
            <p:cNvPr id="71765" name="Text Box 85"/>
            <p:cNvSpPr txBox="1">
              <a:spLocks noChangeArrowheads="1"/>
            </p:cNvSpPr>
            <p:nvPr/>
          </p:nvSpPr>
          <p:spPr bwMode="auto">
            <a:xfrm>
              <a:off x="2941" y="2952"/>
              <a:ext cx="617" cy="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Times New Roman" pitchFamily="18" charset="0"/>
                </a:rPr>
                <a:t>   </a:t>
              </a:r>
              <a:r>
                <a:rPr lang="es-ES" sz="1200" b="1">
                  <a:solidFill>
                    <a:schemeClr val="tx1"/>
                  </a:solidFill>
                  <a:latin typeface="Times New Roman" pitchFamily="18" charset="0"/>
                </a:rPr>
                <a:t>7          6</a:t>
              </a:r>
            </a:p>
          </p:txBody>
        </p:sp>
        <p:sp>
          <p:nvSpPr>
            <p:cNvPr id="71766" name="Line 86"/>
            <p:cNvSpPr>
              <a:spLocks noChangeShapeType="1"/>
            </p:cNvSpPr>
            <p:nvPr/>
          </p:nvSpPr>
          <p:spPr bwMode="auto">
            <a:xfrm>
              <a:off x="3900" y="2866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67" name="Line 87"/>
            <p:cNvSpPr>
              <a:spLocks noChangeShapeType="1"/>
            </p:cNvSpPr>
            <p:nvPr/>
          </p:nvSpPr>
          <p:spPr bwMode="auto">
            <a:xfrm>
              <a:off x="4174" y="2866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68" name="Line 88"/>
            <p:cNvSpPr>
              <a:spLocks noChangeShapeType="1"/>
            </p:cNvSpPr>
            <p:nvPr/>
          </p:nvSpPr>
          <p:spPr bwMode="auto">
            <a:xfrm>
              <a:off x="4448" y="2866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69" name="Line 89"/>
            <p:cNvSpPr>
              <a:spLocks noChangeShapeType="1"/>
            </p:cNvSpPr>
            <p:nvPr/>
          </p:nvSpPr>
          <p:spPr bwMode="auto">
            <a:xfrm>
              <a:off x="4722" y="2866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70" name="Line 90"/>
            <p:cNvSpPr>
              <a:spLocks noChangeShapeType="1"/>
            </p:cNvSpPr>
            <p:nvPr/>
          </p:nvSpPr>
          <p:spPr bwMode="auto">
            <a:xfrm>
              <a:off x="4996" y="2866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71" name="Line 91"/>
            <p:cNvSpPr>
              <a:spLocks noChangeShapeType="1"/>
            </p:cNvSpPr>
            <p:nvPr/>
          </p:nvSpPr>
          <p:spPr bwMode="auto">
            <a:xfrm>
              <a:off x="3352" y="2866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72" name="Line 92"/>
            <p:cNvSpPr>
              <a:spLocks noChangeShapeType="1"/>
            </p:cNvSpPr>
            <p:nvPr/>
          </p:nvSpPr>
          <p:spPr bwMode="auto">
            <a:xfrm>
              <a:off x="3078" y="2866"/>
              <a:ext cx="0" cy="103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1773" name="Text Box 93"/>
            <p:cNvSpPr txBox="1">
              <a:spLocks noChangeArrowheads="1"/>
            </p:cNvSpPr>
            <p:nvPr/>
          </p:nvSpPr>
          <p:spPr bwMode="auto">
            <a:xfrm>
              <a:off x="4859" y="2016"/>
              <a:ext cx="274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 b="1">
                  <a:solidFill>
                    <a:schemeClr val="tx1"/>
                  </a:solidFill>
                  <a:latin typeface="Arial" pitchFamily="34" charset="0"/>
                </a:rPr>
                <a:t>CT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 b="1">
                  <a:solidFill>
                    <a:schemeClr val="tx1"/>
                  </a:solidFill>
                  <a:latin typeface="Arial" pitchFamily="34" charset="0"/>
                </a:rPr>
                <a:t>DP 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 b="1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 b="1">
                  <a:solidFill>
                    <a:schemeClr val="tx1"/>
                  </a:solidFill>
                  <a:latin typeface="Arial" pitchFamily="34" charset="0"/>
                </a:rPr>
                <a:t>CM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333399"/>
                  </a:solidFill>
                  <a:latin typeface="Arial" pitchFamily="34" charset="0"/>
                </a:rPr>
                <a:t> GH</a:t>
              </a:r>
              <a:endParaRPr lang="es-ES" sz="900" b="1">
                <a:solidFill>
                  <a:srgbClr val="333399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rgbClr val="000080"/>
                </a:solidFill>
                <a:latin typeface="Arial" pitchFamily="34" charset="0"/>
              </a:endParaRPr>
            </a:p>
          </p:txBody>
        </p:sp>
        <p:sp>
          <p:nvSpPr>
            <p:cNvPr id="71774" name="Text Box 94"/>
            <p:cNvSpPr txBox="1">
              <a:spLocks noChangeArrowheads="1"/>
            </p:cNvSpPr>
            <p:nvPr/>
          </p:nvSpPr>
          <p:spPr bwMode="auto">
            <a:xfrm>
              <a:off x="4517" y="2088"/>
              <a:ext cx="411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DP</a:t>
              </a:r>
            </a:p>
            <a:p>
              <a:pPr algn="l"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333399"/>
                  </a:solidFill>
                  <a:latin typeface="Arial" pitchFamily="34" charset="0"/>
                </a:rPr>
                <a:t>GH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CT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CM</a:t>
              </a:r>
              <a:endParaRPr lang="es-ES" sz="900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 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 b="1">
                <a:solidFill>
                  <a:srgbClr val="000080"/>
                </a:solidFill>
                <a:latin typeface="Arial" pitchFamily="34" charset="0"/>
              </a:endParaRPr>
            </a:p>
          </p:txBody>
        </p:sp>
        <p:sp>
          <p:nvSpPr>
            <p:cNvPr id="71775" name="Text Box 95"/>
            <p:cNvSpPr txBox="1">
              <a:spLocks noChangeArrowheads="1"/>
            </p:cNvSpPr>
            <p:nvPr/>
          </p:nvSpPr>
          <p:spPr bwMode="auto">
            <a:xfrm>
              <a:off x="4311" y="2160"/>
              <a:ext cx="343" cy="15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CM</a:t>
              </a:r>
            </a:p>
            <a:p>
              <a:pPr eaLnBrk="0" hangingPunct="0">
                <a:spcBef>
                  <a:spcPct val="0"/>
                </a:spcBef>
              </a:pPr>
              <a:endParaRPr lang="es-ES" sz="10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  <a:p>
              <a:pPr eaLnBrk="0" hangingPunct="0">
                <a:spcBef>
                  <a:spcPct val="0"/>
                </a:spcBef>
              </a:pPr>
              <a:endParaRPr lang="es-ES" sz="10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10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1000">
                <a:solidFill>
                  <a:srgbClr val="000080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10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1000" b="1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000" b="1">
                  <a:solidFill>
                    <a:schemeClr val="tx1"/>
                  </a:solidFill>
                  <a:latin typeface="Arial" pitchFamily="34" charset="0"/>
                </a:rPr>
                <a:t>DP</a:t>
              </a:r>
            </a:p>
            <a:p>
              <a:pPr eaLnBrk="0" hangingPunct="0">
                <a:spcBef>
                  <a:spcPct val="0"/>
                </a:spcBef>
              </a:pPr>
              <a:endParaRPr lang="es-ES" sz="10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10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1000" b="1">
                  <a:solidFill>
                    <a:srgbClr val="000080"/>
                  </a:solidFill>
                  <a:latin typeface="Arial" pitchFamily="34" charset="0"/>
                </a:rPr>
                <a:t>GH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1000" b="1">
                  <a:solidFill>
                    <a:schemeClr val="tx1"/>
                  </a:solidFill>
                  <a:latin typeface="Arial" pitchFamily="34" charset="0"/>
                </a:rPr>
                <a:t>CT</a:t>
              </a: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1776" name="Text Box 96"/>
            <p:cNvSpPr txBox="1">
              <a:spLocks noChangeArrowheads="1"/>
            </p:cNvSpPr>
            <p:nvPr/>
          </p:nvSpPr>
          <p:spPr bwMode="auto">
            <a:xfrm>
              <a:off x="4037" y="2016"/>
              <a:ext cx="343" cy="1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CM</a:t>
              </a:r>
              <a:endParaRPr lang="es-ES" sz="900">
                <a:solidFill>
                  <a:srgbClr val="000080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P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DP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CT</a:t>
              </a: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 b="1">
                  <a:solidFill>
                    <a:srgbClr val="000080"/>
                  </a:solidFill>
                  <a:latin typeface="Arial" pitchFamily="34" charset="0"/>
                </a:rPr>
                <a:t>GH</a:t>
              </a:r>
              <a:endParaRPr lang="es-ES" sz="900" b="1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1777" name="Text Box 97"/>
            <p:cNvSpPr txBox="1">
              <a:spLocks noChangeArrowheads="1"/>
            </p:cNvSpPr>
            <p:nvPr/>
          </p:nvSpPr>
          <p:spPr bwMode="auto">
            <a:xfrm>
              <a:off x="3695" y="2376"/>
              <a:ext cx="342" cy="1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CT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DP</a:t>
              </a: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800">
                  <a:solidFill>
                    <a:schemeClr val="tx1"/>
                  </a:solidFill>
                  <a:latin typeface="Arial" pitchFamily="34" charset="0"/>
                </a:rPr>
                <a:t>CM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900" b="1">
                  <a:solidFill>
                    <a:srgbClr val="000080"/>
                  </a:solidFill>
                  <a:latin typeface="Arial" pitchFamily="34" charset="0"/>
                </a:rPr>
                <a:t>GH</a:t>
              </a: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 - P</a:t>
              </a:r>
            </a:p>
          </p:txBody>
        </p:sp>
        <p:sp>
          <p:nvSpPr>
            <p:cNvPr id="71778" name="Text Box 98"/>
            <p:cNvSpPr txBox="1">
              <a:spLocks noChangeArrowheads="1"/>
            </p:cNvSpPr>
            <p:nvPr/>
          </p:nvSpPr>
          <p:spPr bwMode="auto">
            <a:xfrm>
              <a:off x="2941" y="2232"/>
              <a:ext cx="343" cy="13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rgbClr val="333399"/>
                  </a:solidFill>
                  <a:latin typeface="Arial" pitchFamily="34" charset="0"/>
                </a:rPr>
                <a:t>GH </a:t>
              </a: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800">
                  <a:solidFill>
                    <a:schemeClr val="tx1"/>
                  </a:solidFill>
                  <a:latin typeface="Arial" pitchFamily="34" charset="0"/>
                </a:rPr>
                <a:t>CM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800">
                  <a:solidFill>
                    <a:schemeClr val="tx1"/>
                  </a:solidFill>
                  <a:latin typeface="Arial" pitchFamily="34" charset="0"/>
                </a:rPr>
                <a:t>DP</a:t>
              </a: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9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P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800" b="1">
                  <a:solidFill>
                    <a:schemeClr val="tx1"/>
                  </a:solidFill>
                  <a:latin typeface="Arial" pitchFamily="34" charset="0"/>
                </a:rPr>
                <a:t>CT</a:t>
              </a: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</p:txBody>
        </p:sp>
        <p:sp>
          <p:nvSpPr>
            <p:cNvPr id="71779" name="Text Box 99"/>
            <p:cNvSpPr txBox="1">
              <a:spLocks noChangeArrowheads="1"/>
            </p:cNvSpPr>
            <p:nvPr/>
          </p:nvSpPr>
          <p:spPr bwMode="auto">
            <a:xfrm>
              <a:off x="3215" y="2376"/>
              <a:ext cx="34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algn="l"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800">
                  <a:solidFill>
                    <a:schemeClr val="tx1"/>
                  </a:solidFill>
                  <a:latin typeface="Arial" pitchFamily="34" charset="0"/>
                </a:rPr>
                <a:t> </a:t>
              </a:r>
            </a:p>
            <a:p>
              <a:pPr eaLnBrk="0" hangingPunct="0">
                <a:spcBef>
                  <a:spcPct val="0"/>
                </a:spcBef>
              </a:pPr>
              <a:r>
                <a:rPr lang="es-ES" sz="800">
                  <a:solidFill>
                    <a:schemeClr val="tx1"/>
                  </a:solidFill>
                  <a:latin typeface="Arial" pitchFamily="34" charset="0"/>
                </a:rPr>
                <a:t>DP –CT</a:t>
              </a: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800">
                  <a:solidFill>
                    <a:srgbClr val="333399"/>
                  </a:solidFill>
                  <a:latin typeface="Arial" pitchFamily="34" charset="0"/>
                </a:rPr>
                <a:t>GH</a:t>
              </a: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P - CM</a:t>
              </a: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  <a:p>
              <a:pPr eaLnBrk="0" hangingPunct="0">
                <a:spcBef>
                  <a:spcPct val="0"/>
                </a:spcBef>
              </a:pPr>
              <a:endParaRPr lang="es-ES" sz="800">
                <a:solidFill>
                  <a:schemeClr val="tx1"/>
                </a:solidFill>
                <a:latin typeface="Arial" pitchFamily="34" charset="0"/>
              </a:endParaRPr>
            </a:p>
          </p:txBody>
        </p:sp>
      </p:grpSp>
      <p:graphicFrame>
        <p:nvGraphicFramePr>
          <p:cNvPr id="136192" name="Object 1024"/>
          <p:cNvGraphicFramePr>
            <a:graphicFrameLocks noChangeAspect="1"/>
          </p:cNvGraphicFramePr>
          <p:nvPr/>
        </p:nvGraphicFramePr>
        <p:xfrm>
          <a:off x="152400" y="1676400"/>
          <a:ext cx="4038600" cy="2928938"/>
        </p:xfrm>
        <a:graphic>
          <a:graphicData uri="http://schemas.openxmlformats.org/presentationml/2006/ole">
            <p:oleObj spid="_x0000_s136192" name="Hoja de cálculo" r:id="rId3" imgW="3257788" imgH="2086213" progId="Excel.Sheet.8">
              <p:embed/>
            </p:oleObj>
          </a:graphicData>
        </a:graphic>
      </p:graphicFrame>
      <p:sp>
        <p:nvSpPr>
          <p:cNvPr id="71783" name="Text Box 103"/>
          <p:cNvSpPr txBox="1">
            <a:spLocks noChangeArrowheads="1"/>
          </p:cNvSpPr>
          <p:nvPr/>
        </p:nvSpPr>
        <p:spPr bwMode="auto">
          <a:xfrm>
            <a:off x="7010400" y="2743200"/>
            <a:ext cx="1524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1600">
                <a:solidFill>
                  <a:schemeClr val="tx1"/>
                </a:solidFill>
                <a:latin typeface="Tahoma" pitchFamily="34" charset="0"/>
              </a:rPr>
              <a:t>Fortalezas</a:t>
            </a:r>
            <a:endParaRPr lang="es-ES" sz="16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1784" name="Text Box 104"/>
          <p:cNvSpPr txBox="1">
            <a:spLocks noChangeArrowheads="1"/>
          </p:cNvSpPr>
          <p:nvPr/>
        </p:nvSpPr>
        <p:spPr bwMode="auto">
          <a:xfrm>
            <a:off x="7315200" y="5638800"/>
            <a:ext cx="1447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1600">
                <a:solidFill>
                  <a:schemeClr val="tx1"/>
                </a:solidFill>
                <a:latin typeface="Tahoma" pitchFamily="34" charset="0"/>
              </a:rPr>
              <a:t>Debilidades</a:t>
            </a:r>
            <a:endParaRPr lang="es-ES" sz="16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1785" name="Text Box 105"/>
          <p:cNvSpPr txBox="1">
            <a:spLocks noChangeArrowheads="1"/>
          </p:cNvSpPr>
          <p:nvPr/>
        </p:nvSpPr>
        <p:spPr bwMode="auto">
          <a:xfrm>
            <a:off x="4419600" y="2819400"/>
            <a:ext cx="121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1600">
                <a:solidFill>
                  <a:schemeClr val="tx1"/>
                </a:solidFill>
                <a:latin typeface="Tahoma" pitchFamily="34" charset="0"/>
              </a:rPr>
              <a:t>Falsas Fortalezas</a:t>
            </a:r>
            <a:endParaRPr lang="es-ES" sz="1600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71786" name="Text Box 106"/>
          <p:cNvSpPr txBox="1">
            <a:spLocks noChangeArrowheads="1"/>
          </p:cNvSpPr>
          <p:nvPr/>
        </p:nvSpPr>
        <p:spPr bwMode="auto">
          <a:xfrm>
            <a:off x="4419600" y="5638800"/>
            <a:ext cx="12192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1600">
                <a:solidFill>
                  <a:schemeClr val="tx1"/>
                </a:solidFill>
                <a:latin typeface="Tahoma" pitchFamily="34" charset="0"/>
              </a:rPr>
              <a:t>Falsas Problemas</a:t>
            </a:r>
            <a:endParaRPr lang="es-ES" sz="1600">
              <a:solidFill>
                <a:schemeClr val="tx1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ESTRATEGIAS DE MERCADOTECIA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8852" name="Line 4"/>
          <p:cNvSpPr>
            <a:spLocks noChangeShapeType="1"/>
          </p:cNvSpPr>
          <p:nvPr/>
        </p:nvSpPr>
        <p:spPr bwMode="auto">
          <a:xfrm>
            <a:off x="7543800" y="17526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8853" name="Line 5"/>
          <p:cNvSpPr>
            <a:spLocks noChangeShapeType="1"/>
          </p:cNvSpPr>
          <p:nvPr/>
        </p:nvSpPr>
        <p:spPr bwMode="auto">
          <a:xfrm>
            <a:off x="8305800" y="1752600"/>
            <a:ext cx="0" cy="4343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8854" name="Line 6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8855" name="Group 7"/>
          <p:cNvGrpSpPr>
            <a:grpSpLocks/>
          </p:cNvGrpSpPr>
          <p:nvPr/>
        </p:nvGrpSpPr>
        <p:grpSpPr bwMode="auto">
          <a:xfrm>
            <a:off x="7162800" y="1600200"/>
            <a:ext cx="304800" cy="304800"/>
            <a:chOff x="528" y="1200"/>
            <a:chExt cx="192" cy="192"/>
          </a:xfrm>
        </p:grpSpPr>
        <p:sp>
          <p:nvSpPr>
            <p:cNvPr id="78856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8857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8858" name="Group 10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78859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8860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8862" name="Group 14"/>
          <p:cNvGrpSpPr>
            <a:grpSpLocks/>
          </p:cNvGrpSpPr>
          <p:nvPr/>
        </p:nvGrpSpPr>
        <p:grpSpPr bwMode="auto">
          <a:xfrm>
            <a:off x="1905000" y="2286000"/>
            <a:ext cx="5067300" cy="3581400"/>
            <a:chOff x="2552" y="9098"/>
            <a:chExt cx="7380" cy="5040"/>
          </a:xfrm>
        </p:grpSpPr>
        <p:sp>
          <p:nvSpPr>
            <p:cNvPr id="78863" name="Rectangle 15"/>
            <p:cNvSpPr>
              <a:spLocks noChangeArrowheads="1"/>
            </p:cNvSpPr>
            <p:nvPr/>
          </p:nvSpPr>
          <p:spPr bwMode="auto">
            <a:xfrm>
              <a:off x="2552" y="9098"/>
              <a:ext cx="7380" cy="5040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78864" name="Group 16"/>
            <p:cNvGrpSpPr>
              <a:grpSpLocks/>
            </p:cNvGrpSpPr>
            <p:nvPr/>
          </p:nvGrpSpPr>
          <p:grpSpPr bwMode="auto">
            <a:xfrm>
              <a:off x="4612" y="10718"/>
              <a:ext cx="4977" cy="2880"/>
              <a:chOff x="4352" y="10368"/>
              <a:chExt cx="5220" cy="2520"/>
            </a:xfrm>
          </p:grpSpPr>
          <p:sp>
            <p:nvSpPr>
              <p:cNvPr id="78865" name="Rectangle 17"/>
              <p:cNvSpPr>
                <a:spLocks noChangeArrowheads="1"/>
              </p:cNvSpPr>
              <p:nvPr/>
            </p:nvSpPr>
            <p:spPr bwMode="auto">
              <a:xfrm>
                <a:off x="4352" y="10368"/>
                <a:ext cx="5220" cy="252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866" name="Line 18"/>
              <p:cNvSpPr>
                <a:spLocks noChangeShapeType="1"/>
              </p:cNvSpPr>
              <p:nvPr/>
            </p:nvSpPr>
            <p:spPr bwMode="auto">
              <a:xfrm>
                <a:off x="6872" y="10368"/>
                <a:ext cx="0" cy="126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78867" name="Line 19"/>
              <p:cNvSpPr>
                <a:spLocks noChangeShapeType="1"/>
              </p:cNvSpPr>
              <p:nvPr/>
            </p:nvSpPr>
            <p:spPr bwMode="auto">
              <a:xfrm>
                <a:off x="4352" y="11628"/>
                <a:ext cx="52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  <p:sp>
          <p:nvSpPr>
            <p:cNvPr id="78868" name="Text Box 20"/>
            <p:cNvSpPr txBox="1">
              <a:spLocks noChangeArrowheads="1"/>
            </p:cNvSpPr>
            <p:nvPr/>
          </p:nvSpPr>
          <p:spPr bwMode="auto">
            <a:xfrm>
              <a:off x="4265" y="9278"/>
              <a:ext cx="4978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 b="1">
                  <a:solidFill>
                    <a:schemeClr val="tx1"/>
                  </a:solidFill>
                  <a:latin typeface="Arial" pitchFamily="34" charset="0"/>
                </a:rPr>
                <a:t>Ventajas Competitivas</a:t>
              </a:r>
            </a:p>
          </p:txBody>
        </p:sp>
        <p:sp>
          <p:nvSpPr>
            <p:cNvPr id="78869" name="Text Box 21"/>
            <p:cNvSpPr txBox="1">
              <a:spLocks noChangeArrowheads="1"/>
            </p:cNvSpPr>
            <p:nvPr/>
          </p:nvSpPr>
          <p:spPr bwMode="auto">
            <a:xfrm>
              <a:off x="4265" y="9818"/>
              <a:ext cx="240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Carácter único del producto percibido por los compradores</a:t>
              </a:r>
            </a:p>
          </p:txBody>
        </p:sp>
        <p:sp>
          <p:nvSpPr>
            <p:cNvPr id="78870" name="Text Box 22"/>
            <p:cNvSpPr txBox="1">
              <a:spLocks noChangeArrowheads="1"/>
            </p:cNvSpPr>
            <p:nvPr/>
          </p:nvSpPr>
          <p:spPr bwMode="auto">
            <a:xfrm>
              <a:off x="6843" y="9818"/>
              <a:ext cx="2402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Costos bajos</a:t>
              </a:r>
            </a:p>
          </p:txBody>
        </p:sp>
        <p:sp>
          <p:nvSpPr>
            <p:cNvPr id="78871" name="Text Box 23"/>
            <p:cNvSpPr txBox="1">
              <a:spLocks noChangeArrowheads="1"/>
            </p:cNvSpPr>
            <p:nvPr/>
          </p:nvSpPr>
          <p:spPr bwMode="auto">
            <a:xfrm>
              <a:off x="4892" y="11078"/>
              <a:ext cx="206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DIFERENCIACION</a:t>
              </a:r>
            </a:p>
          </p:txBody>
        </p:sp>
        <p:sp>
          <p:nvSpPr>
            <p:cNvPr id="78872" name="Text Box 24"/>
            <p:cNvSpPr txBox="1">
              <a:spLocks noChangeArrowheads="1"/>
            </p:cNvSpPr>
            <p:nvPr/>
          </p:nvSpPr>
          <p:spPr bwMode="auto">
            <a:xfrm>
              <a:off x="7232" y="11258"/>
              <a:ext cx="2231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DOMINIO POR LOS COSTOS</a:t>
              </a:r>
            </a:p>
          </p:txBody>
        </p:sp>
        <p:sp>
          <p:nvSpPr>
            <p:cNvPr id="78873" name="Text Box 25"/>
            <p:cNvSpPr txBox="1">
              <a:spLocks noChangeArrowheads="1"/>
            </p:cNvSpPr>
            <p:nvPr/>
          </p:nvSpPr>
          <p:spPr bwMode="auto">
            <a:xfrm>
              <a:off x="5641" y="12518"/>
              <a:ext cx="3090" cy="5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CONCENTRACIÓN O ENFOQUE</a:t>
              </a:r>
            </a:p>
          </p:txBody>
        </p:sp>
        <p:sp>
          <p:nvSpPr>
            <p:cNvPr id="78874" name="Text Box 26"/>
            <p:cNvSpPr txBox="1">
              <a:spLocks noChangeArrowheads="1"/>
            </p:cNvSpPr>
            <p:nvPr/>
          </p:nvSpPr>
          <p:spPr bwMode="auto">
            <a:xfrm>
              <a:off x="3067" y="10898"/>
              <a:ext cx="1201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Todo el Sector</a:t>
              </a:r>
            </a:p>
          </p:txBody>
        </p:sp>
        <p:sp>
          <p:nvSpPr>
            <p:cNvPr id="78875" name="Text Box 27"/>
            <p:cNvSpPr txBox="1">
              <a:spLocks noChangeArrowheads="1"/>
            </p:cNvSpPr>
            <p:nvPr/>
          </p:nvSpPr>
          <p:spPr bwMode="auto">
            <a:xfrm>
              <a:off x="3067" y="12698"/>
              <a:ext cx="1373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just" eaLnBrk="0" hangingPunct="0">
                <a:spcBef>
                  <a:spcPct val="0"/>
                </a:spcBef>
              </a:pPr>
              <a:r>
                <a:rPr lang="es-ES" sz="900">
                  <a:solidFill>
                    <a:schemeClr val="tx1"/>
                  </a:solidFill>
                  <a:latin typeface="Arial" pitchFamily="34" charset="0"/>
                </a:rPr>
                <a:t>Segmento Concentrado</a:t>
              </a:r>
            </a:p>
          </p:txBody>
        </p:sp>
        <p:sp>
          <p:nvSpPr>
            <p:cNvPr id="78876" name="Text Box 28"/>
            <p:cNvSpPr txBox="1">
              <a:spLocks noChangeArrowheads="1"/>
            </p:cNvSpPr>
            <p:nvPr/>
          </p:nvSpPr>
          <p:spPr bwMode="auto">
            <a:xfrm>
              <a:off x="2892" y="11798"/>
              <a:ext cx="18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200" b="1">
                  <a:solidFill>
                    <a:schemeClr val="tx1"/>
                  </a:solidFill>
                  <a:latin typeface="Arial" pitchFamily="34" charset="0"/>
                </a:rPr>
                <a:t>Objetivo Estratégico</a:t>
              </a:r>
            </a:p>
          </p:txBody>
        </p:sp>
        <p:sp>
          <p:nvSpPr>
            <p:cNvPr id="78877" name="Text Box 29"/>
            <p:cNvSpPr txBox="1">
              <a:spLocks noChangeArrowheads="1"/>
            </p:cNvSpPr>
            <p:nvPr/>
          </p:nvSpPr>
          <p:spPr bwMode="auto">
            <a:xfrm>
              <a:off x="4892" y="11438"/>
              <a:ext cx="1980" cy="540"/>
            </a:xfrm>
            <a:prstGeom prst="rect">
              <a:avLst/>
            </a:prstGeom>
            <a:solidFill>
              <a:srgbClr val="008080"/>
            </a:solidFill>
            <a:ln w="38100" cmpd="dbl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 b="1">
                  <a:solidFill>
                    <a:schemeClr val="tx1"/>
                  </a:solidFill>
                  <a:latin typeface="Arial" pitchFamily="34" charset="0"/>
                </a:rPr>
                <a:t>GRAN HOGAR</a:t>
              </a:r>
            </a:p>
          </p:txBody>
        </p:sp>
      </p:grpSp>
      <p:sp>
        <p:nvSpPr>
          <p:cNvPr id="78878" name="Text Box 30"/>
          <p:cNvSpPr txBox="1">
            <a:spLocks noChangeArrowheads="1"/>
          </p:cNvSpPr>
          <p:nvPr/>
        </p:nvSpPr>
        <p:spPr bwMode="auto">
          <a:xfrm>
            <a:off x="1371600" y="16002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Estrategias Básicas de Desarrollo según Porter</a:t>
            </a:r>
            <a:r>
              <a:rPr lang="es-ES">
                <a:solidFill>
                  <a:schemeClr val="tx1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ESTRATEGIAS DE MERCADOTECIA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9875" name="Line 3"/>
          <p:cNvSpPr>
            <a:spLocks noChangeShapeType="1"/>
          </p:cNvSpPr>
          <p:nvPr/>
        </p:nvSpPr>
        <p:spPr bwMode="auto">
          <a:xfrm>
            <a:off x="7543800" y="1752600"/>
            <a:ext cx="762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9876" name="Line 4"/>
          <p:cNvSpPr>
            <a:spLocks noChangeShapeType="1"/>
          </p:cNvSpPr>
          <p:nvPr/>
        </p:nvSpPr>
        <p:spPr bwMode="auto">
          <a:xfrm>
            <a:off x="8305800" y="1752600"/>
            <a:ext cx="0" cy="4343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9877" name="Line 5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9878" name="Group 6"/>
          <p:cNvGrpSpPr>
            <a:grpSpLocks/>
          </p:cNvGrpSpPr>
          <p:nvPr/>
        </p:nvGrpSpPr>
        <p:grpSpPr bwMode="auto">
          <a:xfrm>
            <a:off x="7162800" y="1600200"/>
            <a:ext cx="304800" cy="304800"/>
            <a:chOff x="528" y="1200"/>
            <a:chExt cx="192" cy="192"/>
          </a:xfrm>
        </p:grpSpPr>
        <p:sp>
          <p:nvSpPr>
            <p:cNvPr id="79879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0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9881" name="Group 9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79882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9883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9900" name="Text Box 28"/>
          <p:cNvSpPr txBox="1">
            <a:spLocks noChangeArrowheads="1"/>
          </p:cNvSpPr>
          <p:nvPr/>
        </p:nvSpPr>
        <p:spPr bwMode="auto">
          <a:xfrm>
            <a:off x="1371600" y="1600200"/>
            <a:ext cx="556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Estrategias de Crecimiento Producto</a:t>
            </a:r>
            <a:r>
              <a:rPr lang="es-EC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– Mercado</a:t>
            </a:r>
            <a:r>
              <a:rPr lang="es-E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79901" name="Group 29"/>
          <p:cNvGrpSpPr>
            <a:grpSpLocks/>
          </p:cNvGrpSpPr>
          <p:nvPr/>
        </p:nvGrpSpPr>
        <p:grpSpPr bwMode="auto">
          <a:xfrm>
            <a:off x="1905000" y="2362200"/>
            <a:ext cx="5715000" cy="3505200"/>
            <a:chOff x="2552" y="7457"/>
            <a:chExt cx="7560" cy="4320"/>
          </a:xfrm>
        </p:grpSpPr>
        <p:sp>
          <p:nvSpPr>
            <p:cNvPr id="79902" name="Rectangle 30"/>
            <p:cNvSpPr>
              <a:spLocks noChangeArrowheads="1"/>
            </p:cNvSpPr>
            <p:nvPr/>
          </p:nvSpPr>
          <p:spPr bwMode="auto">
            <a:xfrm>
              <a:off x="2552" y="7457"/>
              <a:ext cx="7560" cy="4320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03" name="Rectangle 31"/>
            <p:cNvSpPr>
              <a:spLocks noChangeArrowheads="1"/>
            </p:cNvSpPr>
            <p:nvPr/>
          </p:nvSpPr>
          <p:spPr bwMode="auto">
            <a:xfrm>
              <a:off x="3992" y="8177"/>
              <a:ext cx="5760" cy="32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04" name="Line 32"/>
            <p:cNvSpPr>
              <a:spLocks noChangeShapeType="1"/>
            </p:cNvSpPr>
            <p:nvPr/>
          </p:nvSpPr>
          <p:spPr bwMode="auto">
            <a:xfrm>
              <a:off x="6692" y="8177"/>
              <a:ext cx="0" cy="32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05" name="Line 33"/>
            <p:cNvSpPr>
              <a:spLocks noChangeShapeType="1"/>
            </p:cNvSpPr>
            <p:nvPr/>
          </p:nvSpPr>
          <p:spPr bwMode="auto">
            <a:xfrm>
              <a:off x="3992" y="9797"/>
              <a:ext cx="57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79906" name="Text Box 34"/>
            <p:cNvSpPr txBox="1">
              <a:spLocks noChangeArrowheads="1"/>
            </p:cNvSpPr>
            <p:nvPr/>
          </p:nvSpPr>
          <p:spPr bwMode="auto">
            <a:xfrm>
              <a:off x="4172" y="8514"/>
              <a:ext cx="23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Penetración de Mercado</a:t>
              </a:r>
            </a:p>
          </p:txBody>
        </p:sp>
        <p:sp>
          <p:nvSpPr>
            <p:cNvPr id="79907" name="Text Box 35"/>
            <p:cNvSpPr txBox="1">
              <a:spLocks noChangeArrowheads="1"/>
            </p:cNvSpPr>
            <p:nvPr/>
          </p:nvSpPr>
          <p:spPr bwMode="auto">
            <a:xfrm>
              <a:off x="7052" y="10336"/>
              <a:ext cx="23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Diversificación</a:t>
              </a:r>
            </a:p>
          </p:txBody>
        </p:sp>
        <p:sp>
          <p:nvSpPr>
            <p:cNvPr id="79908" name="Text Box 36"/>
            <p:cNvSpPr txBox="1">
              <a:spLocks noChangeArrowheads="1"/>
            </p:cNvSpPr>
            <p:nvPr/>
          </p:nvSpPr>
          <p:spPr bwMode="auto">
            <a:xfrm>
              <a:off x="4172" y="10336"/>
              <a:ext cx="23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Desarrollo de Mercados</a:t>
              </a:r>
            </a:p>
          </p:txBody>
        </p:sp>
        <p:sp>
          <p:nvSpPr>
            <p:cNvPr id="79909" name="Text Box 37"/>
            <p:cNvSpPr txBox="1">
              <a:spLocks noChangeArrowheads="1"/>
            </p:cNvSpPr>
            <p:nvPr/>
          </p:nvSpPr>
          <p:spPr bwMode="auto">
            <a:xfrm>
              <a:off x="7052" y="8514"/>
              <a:ext cx="234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100">
                  <a:solidFill>
                    <a:schemeClr val="tx1"/>
                  </a:solidFill>
                  <a:latin typeface="Arial" pitchFamily="34" charset="0"/>
                </a:rPr>
                <a:t>Desarrollo de Productos</a:t>
              </a:r>
            </a:p>
          </p:txBody>
        </p:sp>
        <p:sp>
          <p:nvSpPr>
            <p:cNvPr id="79910" name="Text Box 38"/>
            <p:cNvSpPr txBox="1">
              <a:spLocks noChangeArrowheads="1"/>
            </p:cNvSpPr>
            <p:nvPr/>
          </p:nvSpPr>
          <p:spPr bwMode="auto">
            <a:xfrm>
              <a:off x="3992" y="7637"/>
              <a:ext cx="27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PRODUCTOS ACTUALES</a:t>
              </a:r>
            </a:p>
          </p:txBody>
        </p:sp>
        <p:sp>
          <p:nvSpPr>
            <p:cNvPr id="79911" name="Text Box 39"/>
            <p:cNvSpPr txBox="1">
              <a:spLocks noChangeArrowheads="1"/>
            </p:cNvSpPr>
            <p:nvPr/>
          </p:nvSpPr>
          <p:spPr bwMode="auto">
            <a:xfrm>
              <a:off x="7052" y="7637"/>
              <a:ext cx="270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PRODUCTOS NUEVOS</a:t>
              </a:r>
            </a:p>
          </p:txBody>
        </p:sp>
        <p:sp>
          <p:nvSpPr>
            <p:cNvPr id="79912" name="Text Box 40"/>
            <p:cNvSpPr txBox="1">
              <a:spLocks noChangeArrowheads="1"/>
            </p:cNvSpPr>
            <p:nvPr/>
          </p:nvSpPr>
          <p:spPr bwMode="auto">
            <a:xfrm>
              <a:off x="2552" y="8717"/>
              <a:ext cx="16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000" b="1">
                  <a:solidFill>
                    <a:schemeClr val="tx1"/>
                  </a:solidFill>
                  <a:latin typeface="Arial" pitchFamily="34" charset="0"/>
                </a:rPr>
                <a:t>MERCADOS</a:t>
              </a: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 ACTUALES</a:t>
              </a:r>
            </a:p>
          </p:txBody>
        </p:sp>
        <p:sp>
          <p:nvSpPr>
            <p:cNvPr id="79913" name="Text Box 41"/>
            <p:cNvSpPr txBox="1">
              <a:spLocks noChangeArrowheads="1"/>
            </p:cNvSpPr>
            <p:nvPr/>
          </p:nvSpPr>
          <p:spPr bwMode="auto">
            <a:xfrm>
              <a:off x="2552" y="10156"/>
              <a:ext cx="1620" cy="7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000" b="1">
                  <a:solidFill>
                    <a:schemeClr val="tx1"/>
                  </a:solidFill>
                  <a:latin typeface="Arial" pitchFamily="34" charset="0"/>
                </a:rPr>
                <a:t>NUEVOS</a:t>
              </a: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 MERCADOS</a:t>
              </a:r>
            </a:p>
          </p:txBody>
        </p:sp>
        <p:sp>
          <p:nvSpPr>
            <p:cNvPr id="79914" name="Text Box 42"/>
            <p:cNvSpPr txBox="1">
              <a:spLocks noChangeArrowheads="1"/>
            </p:cNvSpPr>
            <p:nvPr/>
          </p:nvSpPr>
          <p:spPr bwMode="auto">
            <a:xfrm>
              <a:off x="7232" y="9234"/>
              <a:ext cx="1800" cy="486"/>
            </a:xfrm>
            <a:prstGeom prst="rect">
              <a:avLst/>
            </a:prstGeom>
            <a:solidFill>
              <a:srgbClr val="008080"/>
            </a:solidFill>
            <a:ln w="38100" cmpd="dbl">
              <a:solidFill>
                <a:srgbClr val="969696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000" b="1">
                  <a:solidFill>
                    <a:schemeClr val="tx1"/>
                  </a:solidFill>
                  <a:latin typeface="Arial" pitchFamily="34" charset="0"/>
                </a:rPr>
                <a:t>GRAN HOGAR</a:t>
              </a:r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ext Box 1026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ESTRATEGIAS DE MERCADOTECIA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0835" name="Line 1027"/>
          <p:cNvSpPr>
            <a:spLocks noChangeShapeType="1"/>
          </p:cNvSpPr>
          <p:nvPr/>
        </p:nvSpPr>
        <p:spPr bwMode="auto">
          <a:xfrm>
            <a:off x="6553200" y="19812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0836" name="Line 1028"/>
          <p:cNvSpPr>
            <a:spLocks noChangeShapeType="1"/>
          </p:cNvSpPr>
          <p:nvPr/>
        </p:nvSpPr>
        <p:spPr bwMode="auto">
          <a:xfrm>
            <a:off x="8305800" y="1981200"/>
            <a:ext cx="0" cy="4114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0837" name="Line 1029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20838" name="Group 1030"/>
          <p:cNvGrpSpPr>
            <a:grpSpLocks/>
          </p:cNvGrpSpPr>
          <p:nvPr/>
        </p:nvGrpSpPr>
        <p:grpSpPr bwMode="auto">
          <a:xfrm>
            <a:off x="6172200" y="1828800"/>
            <a:ext cx="304800" cy="304800"/>
            <a:chOff x="528" y="1200"/>
            <a:chExt cx="192" cy="192"/>
          </a:xfrm>
        </p:grpSpPr>
        <p:sp>
          <p:nvSpPr>
            <p:cNvPr id="120839" name="Rectangle 103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0840" name="Rectangle 103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0841" name="Group 1033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120842" name="Rectangle 103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0843" name="Rectangle 103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20844" name="Text Box 1036"/>
          <p:cNvSpPr txBox="1">
            <a:spLocks noChangeArrowheads="1"/>
          </p:cNvSpPr>
          <p:nvPr/>
        </p:nvSpPr>
        <p:spPr bwMode="auto">
          <a:xfrm>
            <a:off x="18288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Estrategia aplicada a Matriz B.C.G</a:t>
            </a:r>
            <a:r>
              <a:rPr lang="es-E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120845" name="Group 1037"/>
          <p:cNvGrpSpPr>
            <a:grpSpLocks/>
          </p:cNvGrpSpPr>
          <p:nvPr/>
        </p:nvGrpSpPr>
        <p:grpSpPr bwMode="auto">
          <a:xfrm>
            <a:off x="1752600" y="2514600"/>
            <a:ext cx="5943600" cy="3276600"/>
            <a:chOff x="2372" y="10139"/>
            <a:chExt cx="7200" cy="3600"/>
          </a:xfrm>
        </p:grpSpPr>
        <p:sp>
          <p:nvSpPr>
            <p:cNvPr id="120846" name="Rectangle 1038"/>
            <p:cNvSpPr>
              <a:spLocks noChangeArrowheads="1"/>
            </p:cNvSpPr>
            <p:nvPr/>
          </p:nvSpPr>
          <p:spPr bwMode="auto">
            <a:xfrm>
              <a:off x="2543" y="10139"/>
              <a:ext cx="7029" cy="3495"/>
            </a:xfrm>
            <a:prstGeom prst="rect">
              <a:avLst/>
            </a:prstGeom>
            <a:solidFill>
              <a:srgbClr val="C0C0C0"/>
            </a:solidFill>
            <a:ln w="38100" cmpd="dbl">
              <a:solidFill>
                <a:srgbClr val="0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47" name="Rectangle 1039"/>
            <p:cNvSpPr>
              <a:spLocks noChangeArrowheads="1"/>
            </p:cNvSpPr>
            <p:nvPr/>
          </p:nvSpPr>
          <p:spPr bwMode="auto">
            <a:xfrm>
              <a:off x="4086" y="10794"/>
              <a:ext cx="4629" cy="229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48" name="Line 1040"/>
            <p:cNvSpPr>
              <a:spLocks noChangeShapeType="1"/>
            </p:cNvSpPr>
            <p:nvPr/>
          </p:nvSpPr>
          <p:spPr bwMode="auto">
            <a:xfrm>
              <a:off x="6315" y="10794"/>
              <a:ext cx="0" cy="229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49" name="Line 1041"/>
            <p:cNvSpPr>
              <a:spLocks noChangeShapeType="1"/>
            </p:cNvSpPr>
            <p:nvPr/>
          </p:nvSpPr>
          <p:spPr bwMode="auto">
            <a:xfrm>
              <a:off x="4086" y="11939"/>
              <a:ext cx="4629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sp>
          <p:nvSpPr>
            <p:cNvPr id="120850" name="Text Box 1042"/>
            <p:cNvSpPr txBox="1">
              <a:spLocks noChangeArrowheads="1"/>
            </p:cNvSpPr>
            <p:nvPr/>
          </p:nvSpPr>
          <p:spPr bwMode="auto">
            <a:xfrm>
              <a:off x="4601" y="11284"/>
              <a:ext cx="137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Arial" pitchFamily="34" charset="0"/>
                </a:rPr>
                <a:t>Estrella</a:t>
              </a:r>
            </a:p>
          </p:txBody>
        </p:sp>
        <p:sp>
          <p:nvSpPr>
            <p:cNvPr id="120851" name="Text Box 1043"/>
            <p:cNvSpPr txBox="1">
              <a:spLocks noChangeArrowheads="1"/>
            </p:cNvSpPr>
            <p:nvPr/>
          </p:nvSpPr>
          <p:spPr bwMode="auto">
            <a:xfrm>
              <a:off x="7001" y="11284"/>
              <a:ext cx="137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Arial" pitchFamily="34" charset="0"/>
                </a:rPr>
                <a:t>Dilema</a:t>
              </a:r>
            </a:p>
          </p:txBody>
        </p:sp>
        <p:sp>
          <p:nvSpPr>
            <p:cNvPr id="120852" name="Text Box 1044"/>
            <p:cNvSpPr txBox="1">
              <a:spLocks noChangeArrowheads="1"/>
            </p:cNvSpPr>
            <p:nvPr/>
          </p:nvSpPr>
          <p:spPr bwMode="auto">
            <a:xfrm>
              <a:off x="4258" y="12266"/>
              <a:ext cx="2074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Arial" pitchFamily="34" charset="0"/>
                </a:rPr>
                <a:t>Vaca Lechera</a:t>
              </a:r>
            </a:p>
          </p:txBody>
        </p:sp>
        <p:sp>
          <p:nvSpPr>
            <p:cNvPr id="120853" name="Text Box 1045"/>
            <p:cNvSpPr txBox="1">
              <a:spLocks noChangeArrowheads="1"/>
            </p:cNvSpPr>
            <p:nvPr/>
          </p:nvSpPr>
          <p:spPr bwMode="auto">
            <a:xfrm>
              <a:off x="6829" y="12266"/>
              <a:ext cx="1372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Arial" pitchFamily="34" charset="0"/>
                </a:rPr>
                <a:t>Perro</a:t>
              </a:r>
            </a:p>
          </p:txBody>
        </p:sp>
        <p:sp>
          <p:nvSpPr>
            <p:cNvPr id="120854" name="Text Box 1046"/>
            <p:cNvSpPr txBox="1">
              <a:spLocks noChangeArrowheads="1"/>
            </p:cNvSpPr>
            <p:nvPr/>
          </p:nvSpPr>
          <p:spPr bwMode="auto">
            <a:xfrm>
              <a:off x="2372" y="11448"/>
              <a:ext cx="1714" cy="11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Arial" pitchFamily="34" charset="0"/>
                </a:rPr>
                <a:t>Tasa de Crecimiento</a:t>
              </a:r>
            </a:p>
          </p:txBody>
        </p:sp>
        <p:sp>
          <p:nvSpPr>
            <p:cNvPr id="120855" name="Text Box 1047"/>
            <p:cNvSpPr txBox="1">
              <a:spLocks noChangeArrowheads="1"/>
            </p:cNvSpPr>
            <p:nvPr/>
          </p:nvSpPr>
          <p:spPr bwMode="auto">
            <a:xfrm>
              <a:off x="4772" y="13248"/>
              <a:ext cx="3771" cy="4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0"/>
                </a:spcBef>
              </a:pPr>
              <a:r>
                <a:rPr lang="es-ES" sz="1200">
                  <a:solidFill>
                    <a:schemeClr val="tx1"/>
                  </a:solidFill>
                  <a:latin typeface="Arial" pitchFamily="34" charset="0"/>
                </a:rPr>
                <a:t>Participación Relativa</a:t>
              </a:r>
            </a:p>
          </p:txBody>
        </p:sp>
      </p:grpSp>
      <p:sp>
        <p:nvSpPr>
          <p:cNvPr id="120857" name="AutoShape 1049"/>
          <p:cNvSpPr>
            <a:spLocks noChangeArrowheads="1"/>
          </p:cNvSpPr>
          <p:nvPr/>
        </p:nvSpPr>
        <p:spPr bwMode="auto">
          <a:xfrm rot="-4103728">
            <a:off x="6096000" y="4038600"/>
            <a:ext cx="1066800" cy="457200"/>
          </a:xfrm>
          <a:prstGeom prst="curvedUpArrow">
            <a:avLst>
              <a:gd name="adj1" fmla="val 46667"/>
              <a:gd name="adj2" fmla="val 93333"/>
              <a:gd name="adj3" fmla="val 33333"/>
            </a:avLst>
          </a:prstGeom>
          <a:solidFill>
            <a:schemeClr val="hlink"/>
          </a:solidFill>
          <a:ln w="9525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ESTRATEGIAS DE MERCADOTECIA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1923" name="Line 3"/>
          <p:cNvSpPr>
            <a:spLocks noChangeShapeType="1"/>
          </p:cNvSpPr>
          <p:nvPr/>
        </p:nvSpPr>
        <p:spPr bwMode="auto">
          <a:xfrm>
            <a:off x="6553200" y="19812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1924" name="Line 4"/>
          <p:cNvSpPr>
            <a:spLocks noChangeShapeType="1"/>
          </p:cNvSpPr>
          <p:nvPr/>
        </p:nvSpPr>
        <p:spPr bwMode="auto">
          <a:xfrm>
            <a:off x="8305800" y="1981200"/>
            <a:ext cx="0" cy="4114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1925" name="Line 5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81926" name="Group 6"/>
          <p:cNvGrpSpPr>
            <a:grpSpLocks/>
          </p:cNvGrpSpPr>
          <p:nvPr/>
        </p:nvGrpSpPr>
        <p:grpSpPr bwMode="auto">
          <a:xfrm>
            <a:off x="6172200" y="1828800"/>
            <a:ext cx="304800" cy="304800"/>
            <a:chOff x="528" y="1200"/>
            <a:chExt cx="192" cy="192"/>
          </a:xfrm>
        </p:grpSpPr>
        <p:sp>
          <p:nvSpPr>
            <p:cNvPr id="81927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1928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1929" name="Group 9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81930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1931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1932" name="Text Box 12"/>
          <p:cNvSpPr txBox="1">
            <a:spLocks noChangeArrowheads="1"/>
          </p:cNvSpPr>
          <p:nvPr/>
        </p:nvSpPr>
        <p:spPr bwMode="auto">
          <a:xfrm>
            <a:off x="18288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Posicionamiento</a:t>
            </a:r>
            <a:r>
              <a:rPr lang="es-ES">
                <a:solidFill>
                  <a:schemeClr val="tx1"/>
                </a:solidFill>
              </a:rPr>
              <a:t> </a:t>
            </a:r>
          </a:p>
        </p:txBody>
      </p:sp>
      <p:grpSp>
        <p:nvGrpSpPr>
          <p:cNvPr id="81955" name="Group 35"/>
          <p:cNvGrpSpPr>
            <a:grpSpLocks/>
          </p:cNvGrpSpPr>
          <p:nvPr/>
        </p:nvGrpSpPr>
        <p:grpSpPr bwMode="auto">
          <a:xfrm>
            <a:off x="2362200" y="2438400"/>
            <a:ext cx="5486400" cy="3352800"/>
            <a:chOff x="1488" y="1536"/>
            <a:chExt cx="3456" cy="2112"/>
          </a:xfrm>
        </p:grpSpPr>
        <p:grpSp>
          <p:nvGrpSpPr>
            <p:cNvPr id="81945" name="Group 25"/>
            <p:cNvGrpSpPr>
              <a:grpSpLocks/>
            </p:cNvGrpSpPr>
            <p:nvPr/>
          </p:nvGrpSpPr>
          <p:grpSpPr bwMode="auto">
            <a:xfrm>
              <a:off x="1488" y="1536"/>
              <a:ext cx="3456" cy="2112"/>
              <a:chOff x="2552" y="5088"/>
              <a:chExt cx="7303" cy="4680"/>
            </a:xfrm>
          </p:grpSpPr>
          <p:sp>
            <p:nvSpPr>
              <p:cNvPr id="81946" name="Text Box 26"/>
              <p:cNvSpPr txBox="1">
                <a:spLocks noChangeArrowheads="1"/>
              </p:cNvSpPr>
              <p:nvPr/>
            </p:nvSpPr>
            <p:spPr bwMode="auto">
              <a:xfrm>
                <a:off x="2552" y="5088"/>
                <a:ext cx="7200" cy="4680"/>
              </a:xfrm>
              <a:prstGeom prst="rect">
                <a:avLst/>
              </a:prstGeom>
              <a:solidFill>
                <a:srgbClr val="C0C0C0"/>
              </a:solidFill>
              <a:ln w="9525">
                <a:solidFill>
                  <a:srgbClr val="00808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>
                  <a:spcBef>
                    <a:spcPct val="0"/>
                  </a:spcBef>
                </a:pPr>
                <a:endParaRPr lang="es-EC" sz="12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grpSp>
            <p:nvGrpSpPr>
              <p:cNvPr id="81947" name="Group 27"/>
              <p:cNvGrpSpPr>
                <a:grpSpLocks/>
              </p:cNvGrpSpPr>
              <p:nvPr/>
            </p:nvGrpSpPr>
            <p:grpSpPr bwMode="auto">
              <a:xfrm>
                <a:off x="2912" y="5088"/>
                <a:ext cx="6943" cy="4581"/>
                <a:chOff x="2989" y="4896"/>
                <a:chExt cx="6943" cy="4581"/>
              </a:xfrm>
            </p:grpSpPr>
            <p:sp>
              <p:nvSpPr>
                <p:cNvPr id="8194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3712" y="8459"/>
                  <a:ext cx="4340" cy="10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RASGO DIFERENCIAL:</a:t>
                  </a:r>
                </a:p>
                <a:p>
                  <a:pPr eaLnBrk="0" hangingPunct="0">
                    <a:spcBef>
                      <a:spcPct val="0"/>
                    </a:spcBef>
                  </a:pPr>
                  <a:r>
                    <a:rPr lang="es-EC" sz="1000">
                      <a:solidFill>
                        <a:srgbClr val="000000"/>
                      </a:solidFill>
                      <a:latin typeface="Arial" pitchFamily="34" charset="0"/>
                    </a:rPr>
                    <a:t>Entretenimiento Familiar</a:t>
                  </a:r>
                  <a:endParaRPr lang="es-ES" sz="1000">
                    <a:solidFill>
                      <a:srgbClr val="000000"/>
                    </a:solidFill>
                    <a:latin typeface="Arial" pitchFamily="34" charset="0"/>
                  </a:endParaRPr>
                </a:p>
              </p:txBody>
            </p:sp>
            <p:sp>
              <p:nvSpPr>
                <p:cNvPr id="81949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8196" y="8120"/>
                  <a:ext cx="1736" cy="109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Mi COMISARIATO</a:t>
                  </a:r>
                </a:p>
              </p:txBody>
            </p:sp>
            <p:sp>
              <p:nvSpPr>
                <p:cNvPr id="81950" name="Text Box 30"/>
                <p:cNvSpPr txBox="1">
                  <a:spLocks noChangeArrowheads="1"/>
                </p:cNvSpPr>
                <p:nvPr/>
              </p:nvSpPr>
              <p:spPr bwMode="auto">
                <a:xfrm>
                  <a:off x="4002" y="4896"/>
                  <a:ext cx="3760" cy="108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CATEGORÍA</a:t>
                  </a:r>
                </a:p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ALMACENES POR DEPARTAMENTOS</a:t>
                  </a:r>
                </a:p>
              </p:txBody>
            </p:sp>
            <p:sp>
              <p:nvSpPr>
                <p:cNvPr id="81951" name="Text Box 31"/>
                <p:cNvSpPr txBox="1">
                  <a:spLocks noChangeArrowheads="1"/>
                </p:cNvSpPr>
                <p:nvPr/>
              </p:nvSpPr>
              <p:spPr bwMode="auto">
                <a:xfrm>
                  <a:off x="2989" y="6593"/>
                  <a:ext cx="1881" cy="136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Punto de Paridad:</a:t>
                  </a:r>
                </a:p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Variedad</a:t>
                  </a:r>
                  <a:endParaRPr lang="es-ES" sz="1200">
                    <a:solidFill>
                      <a:schemeClr val="tx1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81952" name="Text Box 32"/>
                <p:cNvSpPr txBox="1">
                  <a:spLocks noChangeArrowheads="1"/>
                </p:cNvSpPr>
                <p:nvPr/>
              </p:nvSpPr>
              <p:spPr bwMode="auto">
                <a:xfrm>
                  <a:off x="7328" y="6593"/>
                  <a:ext cx="2170" cy="1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Punto de Paridad:</a:t>
                  </a:r>
                </a:p>
                <a:p>
                  <a:pPr eaLnBrk="0" hangingPunct="0">
                    <a:spcBef>
                      <a:spcPct val="0"/>
                    </a:spcBef>
                  </a:pPr>
                  <a:r>
                    <a:rPr lang="es-ES" sz="1000">
                      <a:solidFill>
                        <a:schemeClr val="tx1"/>
                      </a:solidFill>
                      <a:latin typeface="Arial" pitchFamily="34" charset="0"/>
                    </a:rPr>
                    <a:t>Todo en un solo lugar </a:t>
                  </a:r>
                </a:p>
              </p:txBody>
            </p:sp>
            <p:sp>
              <p:nvSpPr>
                <p:cNvPr id="81953" name="AutoShape 33"/>
                <p:cNvSpPr>
                  <a:spLocks noChangeArrowheads="1"/>
                </p:cNvSpPr>
                <p:nvPr/>
              </p:nvSpPr>
              <p:spPr bwMode="auto">
                <a:xfrm>
                  <a:off x="3992" y="5976"/>
                  <a:ext cx="4140" cy="234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</p:grpSp>
        <p:sp>
          <p:nvSpPr>
            <p:cNvPr id="81954" name="Text Box 34"/>
            <p:cNvSpPr txBox="1">
              <a:spLocks noChangeArrowheads="1"/>
            </p:cNvSpPr>
            <p:nvPr/>
          </p:nvSpPr>
          <p:spPr bwMode="auto">
            <a:xfrm>
              <a:off x="1536" y="3024"/>
              <a:ext cx="576" cy="1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0" hangingPunct="0">
                <a:spcBef>
                  <a:spcPct val="0"/>
                </a:spcBef>
              </a:pPr>
              <a:r>
                <a:rPr lang="es-ES" sz="1000">
                  <a:solidFill>
                    <a:schemeClr val="tx1"/>
                  </a:solidFill>
                  <a:latin typeface="Arial" pitchFamily="34" charset="0"/>
                </a:rPr>
                <a:t>DEPRATI</a:t>
              </a:r>
            </a:p>
          </p:txBody>
        </p:sp>
      </p:grp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Text Box 1026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ESTRATEGIAS DE MERCADOTECIA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82947" name="Line 1027"/>
          <p:cNvSpPr>
            <a:spLocks noChangeShapeType="1"/>
          </p:cNvSpPr>
          <p:nvPr/>
        </p:nvSpPr>
        <p:spPr bwMode="auto">
          <a:xfrm>
            <a:off x="6553200" y="1981200"/>
            <a:ext cx="1752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2948" name="Line 1028"/>
          <p:cNvSpPr>
            <a:spLocks noChangeShapeType="1"/>
          </p:cNvSpPr>
          <p:nvPr/>
        </p:nvSpPr>
        <p:spPr bwMode="auto">
          <a:xfrm>
            <a:off x="8305800" y="1981200"/>
            <a:ext cx="0" cy="4114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2949" name="Line 1029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82950" name="Group 1030"/>
          <p:cNvGrpSpPr>
            <a:grpSpLocks/>
          </p:cNvGrpSpPr>
          <p:nvPr/>
        </p:nvGrpSpPr>
        <p:grpSpPr bwMode="auto">
          <a:xfrm>
            <a:off x="6172200" y="1828800"/>
            <a:ext cx="304800" cy="304800"/>
            <a:chOff x="528" y="1200"/>
            <a:chExt cx="192" cy="192"/>
          </a:xfrm>
        </p:grpSpPr>
        <p:sp>
          <p:nvSpPr>
            <p:cNvPr id="82951" name="Rectangle 103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952" name="Rectangle 103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2953" name="Group 1033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82954" name="Rectangle 103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2955" name="Rectangle 103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2956" name="Text Box 1036"/>
          <p:cNvSpPr txBox="1">
            <a:spLocks noChangeArrowheads="1"/>
          </p:cNvSpPr>
          <p:nvPr/>
        </p:nvSpPr>
        <p:spPr bwMode="auto">
          <a:xfrm>
            <a:off x="1828800" y="1752600"/>
            <a:ext cx="4495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Posicionamiento</a:t>
            </a:r>
            <a:r>
              <a:rPr lang="es-ES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37216" name="Object 1024"/>
          <p:cNvGraphicFramePr>
            <a:graphicFrameLocks noChangeAspect="1"/>
          </p:cNvGraphicFramePr>
          <p:nvPr/>
        </p:nvGraphicFramePr>
        <p:xfrm>
          <a:off x="1905000" y="2514600"/>
          <a:ext cx="5943600" cy="2786063"/>
        </p:xfrm>
        <a:graphic>
          <a:graphicData uri="http://schemas.openxmlformats.org/presentationml/2006/ole">
            <p:oleObj spid="_x0000_s137216" name="Hoja de cálculo" r:id="rId3" imgW="3905488" imgH="1914763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77827" name="Text Box 3"/>
          <p:cNvSpPr txBox="1">
            <a:spLocks noChangeArrowheads="1"/>
          </p:cNvSpPr>
          <p:nvPr/>
        </p:nvSpPr>
        <p:spPr bwMode="auto">
          <a:xfrm>
            <a:off x="2743200" y="3200400"/>
            <a:ext cx="4953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PLAN DE MERCADEO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77828" name="Line 4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7829" name="Line 5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7830" name="Line 6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PLAN DE MERCADEO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74755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3124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OBEJTIVO DE VENTAS</a:t>
            </a:r>
            <a:r>
              <a:rPr lang="es-ES" sz="2400"/>
              <a:t> 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>
            <a:off x="4876800" y="2286000"/>
            <a:ext cx="342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757" name="Line 5"/>
          <p:cNvSpPr>
            <a:spLocks noChangeShapeType="1"/>
          </p:cNvSpPr>
          <p:nvPr/>
        </p:nvSpPr>
        <p:spPr bwMode="auto">
          <a:xfrm>
            <a:off x="8305800" y="2286000"/>
            <a:ext cx="0" cy="3810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74758" name="Line 6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74759" name="Group 7"/>
          <p:cNvGrpSpPr>
            <a:grpSpLocks/>
          </p:cNvGrpSpPr>
          <p:nvPr/>
        </p:nvGrpSpPr>
        <p:grpSpPr bwMode="auto">
          <a:xfrm>
            <a:off x="4572000" y="2133600"/>
            <a:ext cx="304800" cy="304800"/>
            <a:chOff x="528" y="1200"/>
            <a:chExt cx="192" cy="192"/>
          </a:xfrm>
        </p:grpSpPr>
        <p:sp>
          <p:nvSpPr>
            <p:cNvPr id="74760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761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74762" name="Group 10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74763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74764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74765" name="Text Box 13"/>
          <p:cNvSpPr txBox="1">
            <a:spLocks noChangeArrowheads="1"/>
          </p:cNvSpPr>
          <p:nvPr/>
        </p:nvSpPr>
        <p:spPr bwMode="auto">
          <a:xfrm>
            <a:off x="914400" y="2819400"/>
            <a:ext cx="7162800" cy="28527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buFontTx/>
              <a:buChar char="•"/>
            </a:pPr>
            <a:r>
              <a:rPr lang="es-ES_tradnl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Corto Plazo (1 a</a:t>
            </a:r>
            <a:r>
              <a:rPr lang="es-ES_tradnl">
                <a:solidFill>
                  <a:schemeClr val="tx1"/>
                </a:solidFill>
                <a:latin typeface="Tahoma"/>
                <a:cs typeface="Arial" pitchFamily="34" charset="0"/>
              </a:rPr>
              <a:t>ñ</a:t>
            </a:r>
            <a:r>
              <a:rPr lang="es-ES_tradnl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o)</a:t>
            </a:r>
            <a:endParaRPr lang="es-ES_tradnl" b="1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s-E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Incrementar Volumen de Ventas en un  6% con respecto al 2003.</a:t>
            </a:r>
            <a:endParaRPr lang="es-AR">
              <a:solidFill>
                <a:srgbClr val="000000"/>
              </a:solidFill>
              <a:latin typeface="Arial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s-MX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Mediano Plazo (2 a</a:t>
            </a:r>
            <a:r>
              <a:rPr lang="es-MX">
                <a:solidFill>
                  <a:schemeClr val="tx1"/>
                </a:solidFill>
                <a:latin typeface="Tahoma"/>
                <a:cs typeface="Times New Roman" pitchFamily="18" charset="0"/>
              </a:rPr>
              <a:t>ñ</a:t>
            </a:r>
            <a:r>
              <a:rPr lang="es-MX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os)</a:t>
            </a:r>
            <a:endParaRPr lang="es-MX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s-MX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Liquidar mercader</a:t>
            </a:r>
            <a:r>
              <a:rPr lang="es-MX">
                <a:solidFill>
                  <a:schemeClr val="tx1"/>
                </a:solidFill>
                <a:latin typeface="Tahoma"/>
                <a:cs typeface="Arial" pitchFamily="34" charset="0"/>
              </a:rPr>
              <a:t>í</a:t>
            </a:r>
            <a:r>
              <a:rPr lang="es-MX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sin movimiento de precios altos  u obsoleta.</a:t>
            </a:r>
            <a:endParaRPr lang="es-ES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just">
              <a:buFontTx/>
              <a:buChar char="•"/>
            </a:pPr>
            <a:r>
              <a:rPr lang="es-MX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Largo Plazo (m</a:t>
            </a:r>
            <a:r>
              <a:rPr lang="es-MX">
                <a:solidFill>
                  <a:schemeClr val="tx1"/>
                </a:solidFill>
                <a:latin typeface="Tahoma"/>
                <a:cs typeface="Arial" pitchFamily="34" charset="0"/>
              </a:rPr>
              <a:t>á</a:t>
            </a:r>
            <a:r>
              <a:rPr lang="es-MX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 de 2 a</a:t>
            </a:r>
            <a:r>
              <a:rPr lang="es-MX">
                <a:solidFill>
                  <a:schemeClr val="tx1"/>
                </a:solidFill>
                <a:latin typeface="Tahoma"/>
                <a:cs typeface="Arial" pitchFamily="34" charset="0"/>
              </a:rPr>
              <a:t>ñ</a:t>
            </a:r>
            <a:r>
              <a:rPr lang="es-MX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os)</a:t>
            </a:r>
            <a:endParaRPr lang="es-EC">
              <a:solidFill>
                <a:schemeClr val="tx1"/>
              </a:solidFill>
              <a:latin typeface="Wingdings" pitchFamily="2" charset="2"/>
              <a:cs typeface="Arial" pitchFamily="34" charset="0"/>
            </a:endParaRPr>
          </a:p>
          <a:p>
            <a:pPr algn="just"/>
            <a:r>
              <a:rPr lang="es-MX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Reposicionar la imagen de Gran Hogar en la mente del consumidor</a:t>
            </a:r>
            <a:endParaRPr lang="es-AR">
              <a:solidFill>
                <a:srgbClr val="000000"/>
              </a:solidFill>
              <a:latin typeface="Tahoma" pitchFamily="34" charset="0"/>
              <a:cs typeface="Times New Roman" pitchFamily="18" charset="0"/>
            </a:endParaRPr>
          </a:p>
          <a:p>
            <a:endParaRPr lang="es-ES"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PRIMEROS ALMACENES DE ARTÍCULOS PARA EL HOGAR EN GUAYAQUIL</a:t>
            </a:r>
            <a:r>
              <a:rPr lang="es-ES" sz="140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PRIMEROS ALMACENES DE ARTÍCULOS PARA EL HOGAR EN GUAYAQUIL</a:t>
            </a:r>
            <a:r>
              <a:rPr lang="es-ES" sz="140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914400" y="914400"/>
            <a:ext cx="7620000" cy="831850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PRIMEROS ALMACENES DE ARTÍCULOS PARA EL HOGAR EN GUAYAQUIL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2054" name="Text Box 6"/>
          <p:cNvSpPr txBox="1">
            <a:spLocks noChangeArrowheads="1"/>
          </p:cNvSpPr>
          <p:nvPr/>
        </p:nvSpPr>
        <p:spPr bwMode="auto">
          <a:xfrm>
            <a:off x="2057400" y="1981200"/>
            <a:ext cx="6705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Casa Comercial Tosi, constituida el 7 de Marzo de 1941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“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Mire, admire, y ¡Encántese!” </a:t>
            </a:r>
          </a:p>
        </p:txBody>
      </p:sp>
      <p:pic>
        <p:nvPicPr>
          <p:cNvPr id="2060" name="Picture 12" descr="C:\Archivos de programa\Microsoft Office\Clipart\WebArt\BD10814_.GI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304800" y="2819400"/>
            <a:ext cx="762000" cy="990600"/>
          </a:xfrm>
          <a:prstGeom prst="rect">
            <a:avLst/>
          </a:prstGeom>
          <a:noFill/>
        </p:spPr>
      </p:pic>
      <p:pic>
        <p:nvPicPr>
          <p:cNvPr id="2061" name="Picture 13" descr="C:\Archivos de programa\Microsoft Office\Clipart\WebArt\BD10824_.GIF"/>
          <p:cNvPicPr>
            <a:picLocks noChangeAspect="1" noChangeArrowheads="1"/>
          </p:cNvPicPr>
          <p:nvPr/>
        </p:nvPicPr>
        <p:blipFill>
          <a:blip r:embed="rId3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533400" y="3657600"/>
            <a:ext cx="609600" cy="838200"/>
          </a:xfrm>
          <a:prstGeom prst="rect">
            <a:avLst/>
          </a:prstGeom>
          <a:noFill/>
        </p:spPr>
      </p:pic>
      <p:pic>
        <p:nvPicPr>
          <p:cNvPr id="2062" name="Picture 14" descr="C:\Archivos de programa\Microsoft Office\Clipart\standard\stddir2\EN00321_.wmf"/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371600" y="4953000"/>
            <a:ext cx="685800" cy="539750"/>
          </a:xfrm>
          <a:prstGeom prst="rect">
            <a:avLst/>
          </a:prstGeom>
          <a:noFill/>
        </p:spPr>
      </p:pic>
      <p:pic>
        <p:nvPicPr>
          <p:cNvPr id="2064" name="Picture 16" descr="C:\Archivos de programa\Microsoft Office\Clipart\Pub60Cor\HH00681_.wmf"/>
          <p:cNvPicPr>
            <a:picLocks noChangeAspect="1" noChangeArrowheads="1"/>
          </p:cNvPicPr>
          <p:nvPr/>
        </p:nvPicPr>
        <p:blipFill>
          <a:blip r:embed="rId5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457200" y="4572000"/>
            <a:ext cx="733425" cy="619125"/>
          </a:xfrm>
          <a:prstGeom prst="rect">
            <a:avLst/>
          </a:prstGeom>
          <a:noFill/>
        </p:spPr>
      </p:pic>
      <p:pic>
        <p:nvPicPr>
          <p:cNvPr id="2065" name="Picture 17" descr="C:\Archivos de programa\Microsoft Office\Clipart\standard\stddir3\HH00733_.wmf"/>
          <p:cNvPicPr>
            <a:picLocks noChangeAspect="1" noChangeArrowheads="1"/>
          </p:cNvPicPr>
          <p:nvPr/>
        </p:nvPicPr>
        <p:blipFill>
          <a:blip r:embed="rId6">
            <a:lum bright="70000" contrast="-70000"/>
          </a:blip>
          <a:srcRect/>
          <a:stretch>
            <a:fillRect/>
          </a:stretch>
        </p:blipFill>
        <p:spPr bwMode="auto">
          <a:xfrm>
            <a:off x="609600" y="2209800"/>
            <a:ext cx="762000" cy="495300"/>
          </a:xfrm>
          <a:prstGeom prst="rect">
            <a:avLst/>
          </a:prstGeom>
          <a:noFill/>
        </p:spPr>
      </p:pic>
      <p:pic>
        <p:nvPicPr>
          <p:cNvPr id="2110" name="Picture 62" descr="C:\Archivos de programa\Microsoft Office\Clipart\standard\stddir2\BD07456_.WMF"/>
          <p:cNvPicPr>
            <a:picLocks noChangeAspect="1" noChangeArrowheads="1"/>
          </p:cNvPicPr>
          <p:nvPr/>
        </p:nvPicPr>
        <p:blipFill>
          <a:blip r:embed="rId7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533400" y="5257800"/>
            <a:ext cx="671513" cy="1228725"/>
          </a:xfrm>
          <a:prstGeom prst="rect">
            <a:avLst/>
          </a:prstGeom>
          <a:noFill/>
        </p:spPr>
      </p:pic>
      <p:pic>
        <p:nvPicPr>
          <p:cNvPr id="2111" name="Picture 63" descr="C:\Archivos de programa\Microsoft Office\Clipart\standard\stddir2\BD07446_.WMF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219200" y="3810000"/>
            <a:ext cx="839788" cy="911225"/>
          </a:xfrm>
          <a:prstGeom prst="rect">
            <a:avLst/>
          </a:prstGeom>
          <a:noFill/>
        </p:spPr>
      </p:pic>
      <p:pic>
        <p:nvPicPr>
          <p:cNvPr id="2112" name="Picture 64" descr="C:\Archivos de programa\Microsoft Office\Clipart\smbusbas\BD07084_.WMF"/>
          <p:cNvPicPr>
            <a:picLocks noChangeAspect="1" noChangeArrowheads="1"/>
          </p:cNvPicPr>
          <p:nvPr/>
        </p:nvPicPr>
        <p:blipFill>
          <a:blip r:embed="rId9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838200" y="2743200"/>
            <a:ext cx="1219200" cy="1041400"/>
          </a:xfrm>
          <a:prstGeom prst="rect">
            <a:avLst/>
          </a:prstGeom>
          <a:noFill/>
        </p:spPr>
      </p:pic>
      <p:pic>
        <p:nvPicPr>
          <p:cNvPr id="2113" name="Picture 65" descr="C:\Archivos de programa\Microsoft Office\Clipart\standard\stddir2\BD07446_.WMF"/>
          <p:cNvPicPr>
            <a:picLocks noChangeAspect="1" noChangeArrowheads="1"/>
          </p:cNvPicPr>
          <p:nvPr/>
        </p:nvPicPr>
        <p:blipFill>
          <a:blip r:embed="rId8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1447800" y="5943600"/>
            <a:ext cx="685800" cy="685800"/>
          </a:xfrm>
          <a:prstGeom prst="rect">
            <a:avLst/>
          </a:prstGeom>
          <a:noFill/>
        </p:spPr>
      </p:pic>
      <p:sp>
        <p:nvSpPr>
          <p:cNvPr id="2120" name="Text Box 72"/>
          <p:cNvSpPr txBox="1">
            <a:spLocks noChangeArrowheads="1"/>
          </p:cNvSpPr>
          <p:nvPr/>
        </p:nvSpPr>
        <p:spPr bwMode="auto">
          <a:xfrm>
            <a:off x="2590800" y="3124200"/>
            <a:ext cx="5867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El Rosado 22 de Noviembre de 1954:  "El Rosado símbolo del progreso de Guayaquil” </a:t>
            </a:r>
          </a:p>
        </p:txBody>
      </p:sp>
      <p:sp>
        <p:nvSpPr>
          <p:cNvPr id="2121" name="Text Box 73"/>
          <p:cNvSpPr txBox="1">
            <a:spLocks noChangeArrowheads="1"/>
          </p:cNvSpPr>
          <p:nvPr/>
        </p:nvSpPr>
        <p:spPr bwMode="auto">
          <a:xfrm>
            <a:off x="2422525" y="3698875"/>
            <a:ext cx="55784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2122" name="Text Box 74"/>
          <p:cNvSpPr txBox="1">
            <a:spLocks noChangeArrowheads="1"/>
          </p:cNvSpPr>
          <p:nvPr/>
        </p:nvSpPr>
        <p:spPr bwMode="auto">
          <a:xfrm>
            <a:off x="2971800" y="4114800"/>
            <a:ext cx="5562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Pycca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24 de Octubre de 1967: “Pycca el reino de la fantasía”, y “Pycca una agencia de Noel” </a:t>
            </a:r>
            <a:endParaRPr lang="es-ES"/>
          </a:p>
        </p:txBody>
      </p:sp>
      <p:sp>
        <p:nvSpPr>
          <p:cNvPr id="2123" name="Text Box 75"/>
          <p:cNvSpPr txBox="1">
            <a:spLocks noChangeArrowheads="1"/>
          </p:cNvSpPr>
          <p:nvPr/>
        </p:nvSpPr>
        <p:spPr bwMode="auto">
          <a:xfrm>
            <a:off x="2590800" y="5105400"/>
            <a:ext cx="5638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De Prati 15 de Febrero de 1957: ningún eslogan en especial, simplemente una explicación de la calidad de la tela y diseño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endParaRPr lang="es-E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Text Box 2"/>
          <p:cNvSpPr txBox="1">
            <a:spLocks noChangeArrowheads="1"/>
          </p:cNvSpPr>
          <p:nvPr/>
        </p:nvSpPr>
        <p:spPr bwMode="auto">
          <a:xfrm>
            <a:off x="914400" y="1752600"/>
            <a:ext cx="7924800" cy="201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2 Almacenes en Gquil con sus </a:t>
            </a:r>
            <a:r>
              <a:rPr lang="es-EC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líneas principales: </a:t>
            </a:r>
            <a:endParaRPr lang="en-GB" b="1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Hogar</a:t>
            </a:r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Ropa</a:t>
            </a:r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Juguetes</a:t>
            </a:r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Cafetería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88067" name="Text Box 3"/>
          <p:cNvSpPr txBox="1">
            <a:spLocks noChangeArrowheads="1"/>
          </p:cNvSpPr>
          <p:nvPr/>
        </p:nvSpPr>
        <p:spPr bwMode="auto">
          <a:xfrm>
            <a:off x="374650" y="1066800"/>
            <a:ext cx="1787525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>
                <a:solidFill>
                  <a:srgbClr val="FFFFFF"/>
                </a:solidFill>
                <a:cs typeface="Arial" pitchFamily="34" charset="0"/>
              </a:rPr>
              <a:t>PRODUCTO</a:t>
            </a:r>
            <a:endParaRPr lang="es-EC" sz="2400"/>
          </a:p>
        </p:txBody>
      </p:sp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1828800" y="228600"/>
            <a:ext cx="52578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rgbClr val="000066"/>
                </a:solidFill>
                <a:cs typeface="Times New Roman" pitchFamily="18" charset="0"/>
              </a:rPr>
              <a:t>MARKETING MIX</a:t>
            </a:r>
            <a:endParaRPr lang="es-ES" sz="2400">
              <a:solidFill>
                <a:srgbClr val="000066"/>
              </a:solidFill>
            </a:endParaRPr>
          </a:p>
        </p:txBody>
      </p:sp>
      <p:sp>
        <p:nvSpPr>
          <p:cNvPr id="88069" name="Line 5"/>
          <p:cNvSpPr>
            <a:spLocks noChangeShapeType="1"/>
          </p:cNvSpPr>
          <p:nvPr/>
        </p:nvSpPr>
        <p:spPr bwMode="auto">
          <a:xfrm>
            <a:off x="609600" y="6400800"/>
            <a:ext cx="7772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88070" name="Line 6"/>
          <p:cNvSpPr>
            <a:spLocks noChangeShapeType="1"/>
          </p:cNvSpPr>
          <p:nvPr/>
        </p:nvSpPr>
        <p:spPr bwMode="auto">
          <a:xfrm>
            <a:off x="609600" y="1524000"/>
            <a:ext cx="0" cy="4876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88071" name="Group 7"/>
          <p:cNvGrpSpPr>
            <a:grpSpLocks/>
          </p:cNvGrpSpPr>
          <p:nvPr/>
        </p:nvGrpSpPr>
        <p:grpSpPr bwMode="auto">
          <a:xfrm>
            <a:off x="8382000" y="6172200"/>
            <a:ext cx="304800" cy="304800"/>
            <a:chOff x="528" y="1200"/>
            <a:chExt cx="192" cy="192"/>
          </a:xfrm>
        </p:grpSpPr>
        <p:sp>
          <p:nvSpPr>
            <p:cNvPr id="88072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73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8074" name="Rectangle 10"/>
          <p:cNvSpPr>
            <a:spLocks noChangeArrowheads="1"/>
          </p:cNvSpPr>
          <p:nvPr/>
        </p:nvSpPr>
        <p:spPr bwMode="auto">
          <a:xfrm>
            <a:off x="990600" y="3886200"/>
            <a:ext cx="7391400" cy="229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Tácticas: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Renovación del almacén y su merchandising.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 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S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istema de compras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para renovar stocks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</a:t>
            </a:r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A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ctividades y eventos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para generar tráfico.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 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P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lan de responsabilidades, incentivos y capacitación al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personal de ventas y servicios.</a:t>
            </a:r>
          </a:p>
        </p:txBody>
      </p:sp>
      <p:grpSp>
        <p:nvGrpSpPr>
          <p:cNvPr id="88075" name="Group 11"/>
          <p:cNvGrpSpPr>
            <a:grpSpLocks/>
          </p:cNvGrpSpPr>
          <p:nvPr/>
        </p:nvGrpSpPr>
        <p:grpSpPr bwMode="auto">
          <a:xfrm>
            <a:off x="1447800" y="4419600"/>
            <a:ext cx="228600" cy="152400"/>
            <a:chOff x="528" y="1200"/>
            <a:chExt cx="192" cy="192"/>
          </a:xfrm>
        </p:grpSpPr>
        <p:sp>
          <p:nvSpPr>
            <p:cNvPr id="88076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77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78" name="Group 14"/>
          <p:cNvGrpSpPr>
            <a:grpSpLocks/>
          </p:cNvGrpSpPr>
          <p:nvPr/>
        </p:nvGrpSpPr>
        <p:grpSpPr bwMode="auto">
          <a:xfrm>
            <a:off x="1447800" y="4800600"/>
            <a:ext cx="228600" cy="152400"/>
            <a:chOff x="528" y="1200"/>
            <a:chExt cx="192" cy="192"/>
          </a:xfrm>
        </p:grpSpPr>
        <p:sp>
          <p:nvSpPr>
            <p:cNvPr id="88079" name="Rectangle 1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80" name="Rectangle 1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81" name="Group 17"/>
          <p:cNvGrpSpPr>
            <a:grpSpLocks/>
          </p:cNvGrpSpPr>
          <p:nvPr/>
        </p:nvGrpSpPr>
        <p:grpSpPr bwMode="auto">
          <a:xfrm>
            <a:off x="1447800" y="5181600"/>
            <a:ext cx="228600" cy="152400"/>
            <a:chOff x="528" y="1200"/>
            <a:chExt cx="192" cy="192"/>
          </a:xfrm>
        </p:grpSpPr>
        <p:sp>
          <p:nvSpPr>
            <p:cNvPr id="88082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83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84" name="Group 20"/>
          <p:cNvGrpSpPr>
            <a:grpSpLocks/>
          </p:cNvGrpSpPr>
          <p:nvPr/>
        </p:nvGrpSpPr>
        <p:grpSpPr bwMode="auto">
          <a:xfrm>
            <a:off x="1447800" y="5638800"/>
            <a:ext cx="228600" cy="152400"/>
            <a:chOff x="528" y="1200"/>
            <a:chExt cx="192" cy="192"/>
          </a:xfrm>
        </p:grpSpPr>
        <p:sp>
          <p:nvSpPr>
            <p:cNvPr id="88085" name="Rectangle 2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86" name="Rectangle 2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87" name="Group 23"/>
          <p:cNvGrpSpPr>
            <a:grpSpLocks/>
          </p:cNvGrpSpPr>
          <p:nvPr/>
        </p:nvGrpSpPr>
        <p:grpSpPr bwMode="auto">
          <a:xfrm>
            <a:off x="1447800" y="2286000"/>
            <a:ext cx="228600" cy="152400"/>
            <a:chOff x="528" y="1200"/>
            <a:chExt cx="192" cy="192"/>
          </a:xfrm>
        </p:grpSpPr>
        <p:sp>
          <p:nvSpPr>
            <p:cNvPr id="88088" name="Rectangle 2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89" name="Rectangle 2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90" name="Group 26"/>
          <p:cNvGrpSpPr>
            <a:grpSpLocks/>
          </p:cNvGrpSpPr>
          <p:nvPr/>
        </p:nvGrpSpPr>
        <p:grpSpPr bwMode="auto">
          <a:xfrm>
            <a:off x="1447800" y="2743200"/>
            <a:ext cx="228600" cy="152400"/>
            <a:chOff x="528" y="1200"/>
            <a:chExt cx="192" cy="192"/>
          </a:xfrm>
        </p:grpSpPr>
        <p:sp>
          <p:nvSpPr>
            <p:cNvPr id="88091" name="Rectangle 2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92" name="Rectangle 2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93" name="Group 29"/>
          <p:cNvGrpSpPr>
            <a:grpSpLocks/>
          </p:cNvGrpSpPr>
          <p:nvPr/>
        </p:nvGrpSpPr>
        <p:grpSpPr bwMode="auto">
          <a:xfrm>
            <a:off x="1447800" y="3124200"/>
            <a:ext cx="228600" cy="152400"/>
            <a:chOff x="528" y="1200"/>
            <a:chExt cx="192" cy="192"/>
          </a:xfrm>
        </p:grpSpPr>
        <p:sp>
          <p:nvSpPr>
            <p:cNvPr id="88094" name="Rectangle 3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95" name="Rectangle 3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88096" name="Group 32"/>
          <p:cNvGrpSpPr>
            <a:grpSpLocks/>
          </p:cNvGrpSpPr>
          <p:nvPr/>
        </p:nvGrpSpPr>
        <p:grpSpPr bwMode="auto">
          <a:xfrm>
            <a:off x="1447800" y="3505200"/>
            <a:ext cx="228600" cy="152400"/>
            <a:chOff x="528" y="1200"/>
            <a:chExt cx="192" cy="192"/>
          </a:xfrm>
        </p:grpSpPr>
        <p:sp>
          <p:nvSpPr>
            <p:cNvPr id="88097" name="Rectangle 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8098" name="Rectangle 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PLAN DE MERCADEO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2883" name="Text Box 3"/>
          <p:cNvSpPr txBox="1">
            <a:spLocks noChangeArrowheads="1"/>
          </p:cNvSpPr>
          <p:nvPr/>
        </p:nvSpPr>
        <p:spPr bwMode="auto">
          <a:xfrm>
            <a:off x="1066800" y="2057400"/>
            <a:ext cx="54102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PROPUESTA LOGOTIPO</a:t>
            </a:r>
            <a:r>
              <a:rPr lang="es-ES" sz="2400"/>
              <a:t> </a:t>
            </a:r>
          </a:p>
        </p:txBody>
      </p:sp>
      <p:sp>
        <p:nvSpPr>
          <p:cNvPr id="122884" name="Line 4"/>
          <p:cNvSpPr>
            <a:spLocks noChangeShapeType="1"/>
          </p:cNvSpPr>
          <p:nvPr/>
        </p:nvSpPr>
        <p:spPr bwMode="auto">
          <a:xfrm>
            <a:off x="6934200" y="22860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885" name="Line 5"/>
          <p:cNvSpPr>
            <a:spLocks noChangeShapeType="1"/>
          </p:cNvSpPr>
          <p:nvPr/>
        </p:nvSpPr>
        <p:spPr bwMode="auto">
          <a:xfrm>
            <a:off x="8305800" y="2286000"/>
            <a:ext cx="0" cy="3810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2886" name="Line 6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22887" name="Group 7"/>
          <p:cNvGrpSpPr>
            <a:grpSpLocks/>
          </p:cNvGrpSpPr>
          <p:nvPr/>
        </p:nvGrpSpPr>
        <p:grpSpPr bwMode="auto">
          <a:xfrm>
            <a:off x="6781800" y="2133600"/>
            <a:ext cx="304800" cy="304800"/>
            <a:chOff x="528" y="1200"/>
            <a:chExt cx="192" cy="192"/>
          </a:xfrm>
        </p:grpSpPr>
        <p:sp>
          <p:nvSpPr>
            <p:cNvPr id="122888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2889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2890" name="Group 10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122891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2892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122894" name="Object 14"/>
          <p:cNvGraphicFramePr>
            <a:graphicFrameLocks noChangeAspect="1"/>
          </p:cNvGraphicFramePr>
          <p:nvPr/>
        </p:nvGraphicFramePr>
        <p:xfrm>
          <a:off x="2057400" y="2667000"/>
          <a:ext cx="4419600" cy="3017838"/>
        </p:xfrm>
        <a:graphic>
          <a:graphicData uri="http://schemas.openxmlformats.org/presentationml/2006/ole">
            <p:oleObj spid="_x0000_s122894" name="Fotografía de Photo Editor" r:id="rId3" imgW="11933333" imgH="7954485" progId="MSPhotoEd.3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066800" y="1447800"/>
            <a:ext cx="4343400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solidFill>
                  <a:srgbClr val="000066"/>
                </a:solidFill>
                <a:cs typeface="Arial" pitchFamily="34" charset="0"/>
              </a:rPr>
              <a:t>TARJETA DE CREDITO GRAN HOGAR</a:t>
            </a: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959100" y="315913"/>
            <a:ext cx="4329113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cs typeface="Arial" pitchFamily="34" charset="0"/>
              </a:rPr>
              <a:t>SISTEMA DE CREDITO INTERNO</a:t>
            </a:r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447800" y="4800600"/>
            <a:ext cx="54102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Objetivos: 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Ampliar cartera de empresas.</a:t>
            </a:r>
          </a:p>
          <a:p>
            <a:pPr algn="l">
              <a:buFontTx/>
              <a:buChar char="•"/>
            </a:pP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Crear programa de incentivos para contratación de ejecutivos de venta free lance.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1136650" y="4195763"/>
            <a:ext cx="6750050" cy="376237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rgbClr val="000066"/>
                </a:solidFill>
                <a:cs typeface="Arial" pitchFamily="34" charset="0"/>
              </a:rPr>
              <a:t>TARJETA DE CREDITO CORPORATIVA CREDICORP Y CREDIGOLD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1905000" y="2286000"/>
            <a:ext cx="4389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Objetivos: 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Reactivar clientes pasivos.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1219200" y="2895600"/>
            <a:ext cx="65468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buFontTx/>
              <a:buChar char="•"/>
            </a:pP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Generar valor agregado y beneficios alrededor de la tarjeta.</a:t>
            </a:r>
          </a:p>
          <a:p>
            <a:pPr algn="l">
              <a:buFontTx/>
              <a:buChar char="•"/>
            </a:pP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Generar promociones através de Marketing de Base de Datos.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89096" name="Line 8"/>
          <p:cNvSpPr>
            <a:spLocks noChangeShapeType="1"/>
          </p:cNvSpPr>
          <p:nvPr/>
        </p:nvSpPr>
        <p:spPr bwMode="auto">
          <a:xfrm flipV="1">
            <a:off x="609600" y="6400800"/>
            <a:ext cx="7239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89097" name="Group 9"/>
          <p:cNvGrpSpPr>
            <a:grpSpLocks/>
          </p:cNvGrpSpPr>
          <p:nvPr/>
        </p:nvGrpSpPr>
        <p:grpSpPr bwMode="auto">
          <a:xfrm>
            <a:off x="7848600" y="6248400"/>
            <a:ext cx="304800" cy="304800"/>
            <a:chOff x="528" y="1200"/>
            <a:chExt cx="192" cy="192"/>
          </a:xfrm>
        </p:grpSpPr>
        <p:sp>
          <p:nvSpPr>
            <p:cNvPr id="89098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9099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89100" name="Line 12"/>
          <p:cNvSpPr>
            <a:spLocks noChangeShapeType="1"/>
          </p:cNvSpPr>
          <p:nvPr/>
        </p:nvSpPr>
        <p:spPr bwMode="auto">
          <a:xfrm>
            <a:off x="609600" y="609600"/>
            <a:ext cx="0" cy="5791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600200" y="1447800"/>
            <a:ext cx="6096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Objetivo: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Generar fidelidad de marca e incremento en volúmenes de venta sin incrementar de cartera de crédito.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0115" name="Text Box 3"/>
          <p:cNvSpPr txBox="1">
            <a:spLocks noChangeArrowheads="1"/>
          </p:cNvSpPr>
          <p:nvPr/>
        </p:nvSpPr>
        <p:spPr bwMode="auto">
          <a:xfrm>
            <a:off x="3352800" y="3733800"/>
            <a:ext cx="530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Beneficios y descuentos con aliados promocionales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3657600" y="4343400"/>
            <a:ext cx="12080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Gimnasios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4038600" y="4724400"/>
            <a:ext cx="11985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Farmacias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18" name="Text Box 6"/>
          <p:cNvSpPr txBox="1">
            <a:spLocks noChangeArrowheads="1"/>
          </p:cNvSpPr>
          <p:nvPr/>
        </p:nvSpPr>
        <p:spPr bwMode="auto">
          <a:xfrm>
            <a:off x="4648200" y="5105400"/>
            <a:ext cx="722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Cines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19" name="Text Box 7"/>
          <p:cNvSpPr txBox="1">
            <a:spLocks noChangeArrowheads="1"/>
          </p:cNvSpPr>
          <p:nvPr/>
        </p:nvSpPr>
        <p:spPr bwMode="auto">
          <a:xfrm>
            <a:off x="5486400" y="4343400"/>
            <a:ext cx="2982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Centro de Estética y Belleza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20" name="Text Box 8"/>
          <p:cNvSpPr txBox="1">
            <a:spLocks noChangeArrowheads="1"/>
          </p:cNvSpPr>
          <p:nvPr/>
        </p:nvSpPr>
        <p:spPr bwMode="auto">
          <a:xfrm>
            <a:off x="5029200" y="5562600"/>
            <a:ext cx="1555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Aseguradoras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21" name="Text Box 9"/>
          <p:cNvSpPr txBox="1">
            <a:spLocks noChangeArrowheads="1"/>
          </p:cNvSpPr>
          <p:nvPr/>
        </p:nvSpPr>
        <p:spPr bwMode="auto">
          <a:xfrm>
            <a:off x="7132638" y="5486400"/>
            <a:ext cx="20113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Servicios de Cable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22" name="Text Box 10"/>
          <p:cNvSpPr txBox="1">
            <a:spLocks noChangeArrowheads="1"/>
          </p:cNvSpPr>
          <p:nvPr/>
        </p:nvSpPr>
        <p:spPr bwMode="auto">
          <a:xfrm>
            <a:off x="6553200" y="5105400"/>
            <a:ext cx="2346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Revista de Actualidad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23" name="Text Box 11"/>
          <p:cNvSpPr txBox="1">
            <a:spLocks noChangeArrowheads="1"/>
          </p:cNvSpPr>
          <p:nvPr/>
        </p:nvSpPr>
        <p:spPr bwMode="auto">
          <a:xfrm>
            <a:off x="6172200" y="4724400"/>
            <a:ext cx="1830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Detalles y Rosas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0124" name="Rectangle 12"/>
          <p:cNvSpPr>
            <a:spLocks noChangeArrowheads="1"/>
          </p:cNvSpPr>
          <p:nvPr/>
        </p:nvSpPr>
        <p:spPr bwMode="auto">
          <a:xfrm>
            <a:off x="3352800" y="2514600"/>
            <a:ext cx="4073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10% de descuento en todo el almacén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0125" name="Rectangle 13"/>
          <p:cNvSpPr>
            <a:spLocks noChangeArrowheads="1"/>
          </p:cNvSpPr>
          <p:nvPr/>
        </p:nvSpPr>
        <p:spPr bwMode="auto">
          <a:xfrm>
            <a:off x="452438" y="609600"/>
            <a:ext cx="7015162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>
                <a:solidFill>
                  <a:srgbClr val="000066"/>
                </a:solidFill>
                <a:cs typeface="Arial" pitchFamily="34" charset="0"/>
              </a:rPr>
              <a:t>LANZAMIENTO     ‘‘ </a:t>
            </a:r>
            <a:r>
              <a:rPr lang="en-GB" sz="2400">
                <a:solidFill>
                  <a:srgbClr val="FF0000"/>
                </a:solidFill>
                <a:cs typeface="Arial" pitchFamily="34" charset="0"/>
              </a:rPr>
              <a:t>CLUB GRAN HOGAR </a:t>
            </a:r>
            <a:r>
              <a:rPr lang="en-GB" sz="2400">
                <a:solidFill>
                  <a:srgbClr val="000066"/>
                </a:solidFill>
                <a:cs typeface="Arial" pitchFamily="34" charset="0"/>
              </a:rPr>
              <a:t>’’</a:t>
            </a:r>
            <a:endParaRPr lang="es-EC" sz="2400">
              <a:solidFill>
                <a:srgbClr val="000066"/>
              </a:solidFill>
              <a:cs typeface="Arial" pitchFamily="34" charset="0"/>
            </a:endParaRPr>
          </a:p>
        </p:txBody>
      </p:sp>
      <p:sp>
        <p:nvSpPr>
          <p:cNvPr id="90126" name="Line 14"/>
          <p:cNvSpPr>
            <a:spLocks noChangeShapeType="1"/>
          </p:cNvSpPr>
          <p:nvPr/>
        </p:nvSpPr>
        <p:spPr bwMode="auto">
          <a:xfrm>
            <a:off x="1066800" y="1143000"/>
            <a:ext cx="0" cy="1905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0127" name="Line 15"/>
          <p:cNvSpPr>
            <a:spLocks noChangeShapeType="1"/>
          </p:cNvSpPr>
          <p:nvPr/>
        </p:nvSpPr>
        <p:spPr bwMode="auto">
          <a:xfrm>
            <a:off x="1066800" y="3048000"/>
            <a:ext cx="1066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0128" name="Line 16"/>
          <p:cNvSpPr>
            <a:spLocks noChangeShapeType="1"/>
          </p:cNvSpPr>
          <p:nvPr/>
        </p:nvSpPr>
        <p:spPr bwMode="auto">
          <a:xfrm>
            <a:off x="2133600" y="2590800"/>
            <a:ext cx="0" cy="12954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90129" name="Group 17"/>
          <p:cNvGrpSpPr>
            <a:grpSpLocks/>
          </p:cNvGrpSpPr>
          <p:nvPr/>
        </p:nvGrpSpPr>
        <p:grpSpPr bwMode="auto">
          <a:xfrm>
            <a:off x="2590800" y="2590800"/>
            <a:ext cx="152400" cy="152400"/>
            <a:chOff x="528" y="1200"/>
            <a:chExt cx="192" cy="192"/>
          </a:xfrm>
        </p:grpSpPr>
        <p:sp>
          <p:nvSpPr>
            <p:cNvPr id="90130" name="Rectangle 1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0131" name="Rectangle 1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0132" name="Group 20"/>
          <p:cNvGrpSpPr>
            <a:grpSpLocks/>
          </p:cNvGrpSpPr>
          <p:nvPr/>
        </p:nvGrpSpPr>
        <p:grpSpPr bwMode="auto">
          <a:xfrm>
            <a:off x="2590800" y="3810000"/>
            <a:ext cx="152400" cy="152400"/>
            <a:chOff x="528" y="1200"/>
            <a:chExt cx="192" cy="192"/>
          </a:xfrm>
        </p:grpSpPr>
        <p:sp>
          <p:nvSpPr>
            <p:cNvPr id="90133" name="Rectangle 2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0134" name="Rectangle 2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0135" name="Rectangle 23"/>
          <p:cNvSpPr>
            <a:spLocks noChangeArrowheads="1"/>
          </p:cNvSpPr>
          <p:nvPr/>
        </p:nvSpPr>
        <p:spPr bwMode="auto">
          <a:xfrm>
            <a:off x="3429000" y="3124200"/>
            <a:ext cx="447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Programa de puntos Gran Hogar renovado</a:t>
            </a:r>
            <a:endParaRPr lang="es-EC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grpSp>
        <p:nvGrpSpPr>
          <p:cNvPr id="90136" name="Group 24"/>
          <p:cNvGrpSpPr>
            <a:grpSpLocks/>
          </p:cNvGrpSpPr>
          <p:nvPr/>
        </p:nvGrpSpPr>
        <p:grpSpPr bwMode="auto">
          <a:xfrm>
            <a:off x="2590800" y="3200400"/>
            <a:ext cx="152400" cy="152400"/>
            <a:chOff x="528" y="1200"/>
            <a:chExt cx="192" cy="192"/>
          </a:xfrm>
        </p:grpSpPr>
        <p:sp>
          <p:nvSpPr>
            <p:cNvPr id="90137" name="Rectangle 2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0138" name="Rectangle 2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0139" name="Line 27"/>
          <p:cNvSpPr>
            <a:spLocks noChangeShapeType="1"/>
          </p:cNvSpPr>
          <p:nvPr/>
        </p:nvSpPr>
        <p:spPr bwMode="auto">
          <a:xfrm>
            <a:off x="2133600" y="38862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0140" name="Line 28"/>
          <p:cNvSpPr>
            <a:spLocks noChangeShapeType="1"/>
          </p:cNvSpPr>
          <p:nvPr/>
        </p:nvSpPr>
        <p:spPr bwMode="auto">
          <a:xfrm>
            <a:off x="2133600" y="32766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0141" name="Line 29"/>
          <p:cNvSpPr>
            <a:spLocks noChangeShapeType="1"/>
          </p:cNvSpPr>
          <p:nvPr/>
        </p:nvSpPr>
        <p:spPr bwMode="auto">
          <a:xfrm>
            <a:off x="2133600" y="25908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 Box 2"/>
          <p:cNvSpPr txBox="1">
            <a:spLocks noChangeArrowheads="1"/>
          </p:cNvSpPr>
          <p:nvPr/>
        </p:nvSpPr>
        <p:spPr bwMode="auto">
          <a:xfrm>
            <a:off x="1828800" y="762000"/>
            <a:ext cx="5105400" cy="466725"/>
          </a:xfrm>
          <a:prstGeom prst="rect">
            <a:avLst/>
          </a:prstGeom>
          <a:noFill/>
          <a:ln w="952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solidFill>
                  <a:schemeClr val="tx1"/>
                </a:solidFill>
                <a:cs typeface="Times New Roman" pitchFamily="18" charset="0"/>
              </a:rPr>
              <a:t>PLAN DE MERCADEO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24931" name="Text Box 3"/>
          <p:cNvSpPr txBox="1">
            <a:spLocks noChangeArrowheads="1"/>
          </p:cNvSpPr>
          <p:nvPr/>
        </p:nvSpPr>
        <p:spPr bwMode="auto">
          <a:xfrm>
            <a:off x="533400" y="2057400"/>
            <a:ext cx="5943600" cy="4572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2400">
                <a:cs typeface="Times New Roman" pitchFamily="18" charset="0"/>
              </a:rPr>
              <a:t>PROPUESTA TARJETA CLUB GRAN HOGAR</a:t>
            </a:r>
            <a:endParaRPr lang="es-ES" sz="2400"/>
          </a:p>
        </p:txBody>
      </p:sp>
      <p:sp>
        <p:nvSpPr>
          <p:cNvPr id="124932" name="Line 4"/>
          <p:cNvSpPr>
            <a:spLocks noChangeShapeType="1"/>
          </p:cNvSpPr>
          <p:nvPr/>
        </p:nvSpPr>
        <p:spPr bwMode="auto">
          <a:xfrm>
            <a:off x="6934200" y="2286000"/>
            <a:ext cx="13716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4933" name="Line 5"/>
          <p:cNvSpPr>
            <a:spLocks noChangeShapeType="1"/>
          </p:cNvSpPr>
          <p:nvPr/>
        </p:nvSpPr>
        <p:spPr bwMode="auto">
          <a:xfrm>
            <a:off x="8305800" y="2286000"/>
            <a:ext cx="0" cy="3810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24934" name="Line 6"/>
          <p:cNvSpPr>
            <a:spLocks noChangeShapeType="1"/>
          </p:cNvSpPr>
          <p:nvPr/>
        </p:nvSpPr>
        <p:spPr bwMode="auto">
          <a:xfrm>
            <a:off x="1828800" y="60960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24935" name="Group 7"/>
          <p:cNvGrpSpPr>
            <a:grpSpLocks/>
          </p:cNvGrpSpPr>
          <p:nvPr/>
        </p:nvGrpSpPr>
        <p:grpSpPr bwMode="auto">
          <a:xfrm>
            <a:off x="6781800" y="2133600"/>
            <a:ext cx="304800" cy="304800"/>
            <a:chOff x="528" y="1200"/>
            <a:chExt cx="192" cy="192"/>
          </a:xfrm>
        </p:grpSpPr>
        <p:sp>
          <p:nvSpPr>
            <p:cNvPr id="124936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4937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4938" name="Group 10"/>
          <p:cNvGrpSpPr>
            <a:grpSpLocks/>
          </p:cNvGrpSpPr>
          <p:nvPr/>
        </p:nvGrpSpPr>
        <p:grpSpPr bwMode="auto">
          <a:xfrm>
            <a:off x="1524000" y="5943600"/>
            <a:ext cx="304800" cy="304800"/>
            <a:chOff x="528" y="1200"/>
            <a:chExt cx="192" cy="192"/>
          </a:xfrm>
        </p:grpSpPr>
        <p:sp>
          <p:nvSpPr>
            <p:cNvPr id="124939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4940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aphicFrame>
        <p:nvGraphicFramePr>
          <p:cNvPr id="124942" name="Object 14"/>
          <p:cNvGraphicFramePr>
            <a:graphicFrameLocks noChangeAspect="1"/>
          </p:cNvGraphicFramePr>
          <p:nvPr/>
        </p:nvGraphicFramePr>
        <p:xfrm>
          <a:off x="1524000" y="2590800"/>
          <a:ext cx="5486400" cy="3292475"/>
        </p:xfrm>
        <a:graphic>
          <a:graphicData uri="http://schemas.openxmlformats.org/presentationml/2006/ole">
            <p:oleObj spid="_x0000_s124942" name="Fotografía de Photo Editor" r:id="rId3" imgW="9523810" imgH="5714286" progId="MSPhotoEd.3">
              <p:embed/>
            </p:oleObj>
          </a:graphicData>
        </a:graphic>
      </p:graphicFrame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890588" y="614363"/>
            <a:ext cx="1246187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>
                <a:solidFill>
                  <a:srgbClr val="FFFFFF"/>
                </a:solidFill>
                <a:cs typeface="Arial" pitchFamily="34" charset="0"/>
              </a:rPr>
              <a:t>PRECIO</a:t>
            </a:r>
            <a:endParaRPr lang="es-EC" sz="2400"/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1295400" y="1752600"/>
            <a:ext cx="6824663" cy="380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Estrategia de Precios de Buen Valor.</a:t>
            </a:r>
          </a:p>
          <a:p>
            <a:pPr algn="l"/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Variedad de precios para una misma subcategoría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</a:t>
            </a:r>
            <a:r>
              <a:rPr lang="en-GB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n-GB">
                <a:solidFill>
                  <a:schemeClr val="tx1"/>
                </a:solidFill>
                <a:latin typeface="Tahoma" pitchFamily="34" charset="0"/>
              </a:rPr>
            </a:br>
            <a:endParaRPr lang="en-GB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Precios que no tiendan al redondeo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</a:t>
            </a:r>
            <a:r>
              <a:rPr lang="en-GB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n-GB">
                <a:solidFill>
                  <a:schemeClr val="tx1"/>
                </a:solidFill>
                <a:latin typeface="Tahoma" pitchFamily="34" charset="0"/>
              </a:rPr>
            </a:br>
            <a:endParaRPr lang="en-GB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Precios sicológicos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</a:t>
            </a:r>
            <a:r>
              <a:rPr lang="en-GB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n-GB">
                <a:solidFill>
                  <a:schemeClr val="tx1"/>
                </a:solidFill>
                <a:latin typeface="Tahoma" pitchFamily="34" charset="0"/>
              </a:rPr>
            </a:br>
            <a:endParaRPr lang="en-GB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Dos etiquetas de precios, el de tarjeta habiente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con realce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(que incluye el 10% de descuento) y el precio para los que no están afiliados.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91140" name="Group 4"/>
          <p:cNvGrpSpPr>
            <a:grpSpLocks/>
          </p:cNvGrpSpPr>
          <p:nvPr/>
        </p:nvGrpSpPr>
        <p:grpSpPr bwMode="auto">
          <a:xfrm>
            <a:off x="762000" y="1752600"/>
            <a:ext cx="304800" cy="304800"/>
            <a:chOff x="528" y="1200"/>
            <a:chExt cx="192" cy="192"/>
          </a:xfrm>
        </p:grpSpPr>
        <p:sp>
          <p:nvSpPr>
            <p:cNvPr id="91141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142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1143" name="Group 7"/>
          <p:cNvGrpSpPr>
            <a:grpSpLocks/>
          </p:cNvGrpSpPr>
          <p:nvPr/>
        </p:nvGrpSpPr>
        <p:grpSpPr bwMode="auto">
          <a:xfrm>
            <a:off x="762000" y="2514600"/>
            <a:ext cx="304800" cy="304800"/>
            <a:chOff x="528" y="1200"/>
            <a:chExt cx="192" cy="192"/>
          </a:xfrm>
        </p:grpSpPr>
        <p:sp>
          <p:nvSpPr>
            <p:cNvPr id="91144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145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1146" name="Group 10"/>
          <p:cNvGrpSpPr>
            <a:grpSpLocks/>
          </p:cNvGrpSpPr>
          <p:nvPr/>
        </p:nvGrpSpPr>
        <p:grpSpPr bwMode="auto">
          <a:xfrm>
            <a:off x="762000" y="3200400"/>
            <a:ext cx="304800" cy="304800"/>
            <a:chOff x="528" y="1200"/>
            <a:chExt cx="192" cy="192"/>
          </a:xfrm>
        </p:grpSpPr>
        <p:sp>
          <p:nvSpPr>
            <p:cNvPr id="91147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148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1149" name="Group 13"/>
          <p:cNvGrpSpPr>
            <a:grpSpLocks/>
          </p:cNvGrpSpPr>
          <p:nvPr/>
        </p:nvGrpSpPr>
        <p:grpSpPr bwMode="auto">
          <a:xfrm>
            <a:off x="762000" y="3962400"/>
            <a:ext cx="304800" cy="304800"/>
            <a:chOff x="528" y="1200"/>
            <a:chExt cx="192" cy="192"/>
          </a:xfrm>
        </p:grpSpPr>
        <p:sp>
          <p:nvSpPr>
            <p:cNvPr id="91150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151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1152" name="Group 16"/>
          <p:cNvGrpSpPr>
            <a:grpSpLocks/>
          </p:cNvGrpSpPr>
          <p:nvPr/>
        </p:nvGrpSpPr>
        <p:grpSpPr bwMode="auto">
          <a:xfrm>
            <a:off x="762000" y="4724400"/>
            <a:ext cx="304800" cy="304800"/>
            <a:chOff x="528" y="1200"/>
            <a:chExt cx="192" cy="192"/>
          </a:xfrm>
        </p:grpSpPr>
        <p:sp>
          <p:nvSpPr>
            <p:cNvPr id="91153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1154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1155" name="Line 19"/>
          <p:cNvSpPr>
            <a:spLocks noChangeShapeType="1"/>
          </p:cNvSpPr>
          <p:nvPr/>
        </p:nvSpPr>
        <p:spPr bwMode="auto">
          <a:xfrm>
            <a:off x="2209800" y="914400"/>
            <a:ext cx="6477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1156" name="Line 20"/>
          <p:cNvSpPr>
            <a:spLocks noChangeShapeType="1"/>
          </p:cNvSpPr>
          <p:nvPr/>
        </p:nvSpPr>
        <p:spPr bwMode="auto">
          <a:xfrm>
            <a:off x="8686800" y="914400"/>
            <a:ext cx="0" cy="48768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"/>
          <p:cNvSpPr txBox="1">
            <a:spLocks noChangeArrowheads="1"/>
          </p:cNvSpPr>
          <p:nvPr/>
        </p:nvSpPr>
        <p:spPr bwMode="auto">
          <a:xfrm>
            <a:off x="698500" y="465138"/>
            <a:ext cx="22288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400">
                <a:solidFill>
                  <a:srgbClr val="FFFFFF"/>
                </a:solidFill>
                <a:cs typeface="Arial" pitchFamily="34" charset="0"/>
              </a:rPr>
              <a:t>DISTRIBUCIÓN</a:t>
            </a:r>
            <a:r>
              <a:rPr lang="es-EC"/>
              <a:t> </a:t>
            </a:r>
          </a:p>
        </p:txBody>
      </p:sp>
      <p:sp>
        <p:nvSpPr>
          <p:cNvPr id="92163" name="Text Box 3"/>
          <p:cNvSpPr txBox="1">
            <a:spLocks noChangeArrowheads="1"/>
          </p:cNvSpPr>
          <p:nvPr/>
        </p:nvSpPr>
        <p:spPr bwMode="auto">
          <a:xfrm>
            <a:off x="1814513" y="1524000"/>
            <a:ext cx="7329487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>
              <a:solidFill>
                <a:schemeClr val="tx1"/>
              </a:solidFill>
              <a:latin typeface="Tahoma" pitchFamily="34" charset="0"/>
            </a:endParaRPr>
          </a:p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Alban Borja.- Remodelación acorde a nueva imágen fresca.</a:t>
            </a:r>
          </a:p>
        </p:txBody>
      </p:sp>
      <p:grpSp>
        <p:nvGrpSpPr>
          <p:cNvPr id="92164" name="Group 4"/>
          <p:cNvGrpSpPr>
            <a:grpSpLocks/>
          </p:cNvGrpSpPr>
          <p:nvPr/>
        </p:nvGrpSpPr>
        <p:grpSpPr bwMode="auto">
          <a:xfrm>
            <a:off x="1524000" y="1981200"/>
            <a:ext cx="304800" cy="304800"/>
            <a:chOff x="528" y="1200"/>
            <a:chExt cx="192" cy="192"/>
          </a:xfrm>
        </p:grpSpPr>
        <p:sp>
          <p:nvSpPr>
            <p:cNvPr id="92165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166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2167" name="Group 7"/>
          <p:cNvGrpSpPr>
            <a:grpSpLocks/>
          </p:cNvGrpSpPr>
          <p:nvPr/>
        </p:nvGrpSpPr>
        <p:grpSpPr bwMode="auto">
          <a:xfrm>
            <a:off x="1524000" y="2819400"/>
            <a:ext cx="304800" cy="304800"/>
            <a:chOff x="528" y="1200"/>
            <a:chExt cx="192" cy="192"/>
          </a:xfrm>
        </p:grpSpPr>
        <p:sp>
          <p:nvSpPr>
            <p:cNvPr id="92168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169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2170" name="Group 10"/>
          <p:cNvGrpSpPr>
            <a:grpSpLocks/>
          </p:cNvGrpSpPr>
          <p:nvPr/>
        </p:nvGrpSpPr>
        <p:grpSpPr bwMode="auto">
          <a:xfrm>
            <a:off x="1524000" y="5029200"/>
            <a:ext cx="304800" cy="304800"/>
            <a:chOff x="528" y="1200"/>
            <a:chExt cx="192" cy="192"/>
          </a:xfrm>
        </p:grpSpPr>
        <p:sp>
          <p:nvSpPr>
            <p:cNvPr id="92171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2172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2173" name="Rectangle 13"/>
          <p:cNvSpPr>
            <a:spLocks noChangeArrowheads="1"/>
          </p:cNvSpPr>
          <p:nvPr/>
        </p:nvSpPr>
        <p:spPr bwMode="auto">
          <a:xfrm>
            <a:off x="4495800" y="1295400"/>
            <a:ext cx="3148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Redistribución de Almacenes: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2174" name="Rectangle 14"/>
          <p:cNvSpPr>
            <a:spLocks noChangeArrowheads="1"/>
          </p:cNvSpPr>
          <p:nvPr/>
        </p:nvSpPr>
        <p:spPr bwMode="auto">
          <a:xfrm>
            <a:off x="4495800" y="4343400"/>
            <a:ext cx="31908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Canales de Venta Alternativos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2175" name="Rectangle 15"/>
          <p:cNvSpPr>
            <a:spLocks noChangeArrowheads="1"/>
          </p:cNvSpPr>
          <p:nvPr/>
        </p:nvSpPr>
        <p:spPr bwMode="auto">
          <a:xfrm>
            <a:off x="2209800" y="5029200"/>
            <a:ext cx="43053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 Piloto para explorar Venta por catálogos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2176" name="Line 16"/>
          <p:cNvSpPr>
            <a:spLocks noChangeShapeType="1"/>
          </p:cNvSpPr>
          <p:nvPr/>
        </p:nvSpPr>
        <p:spPr bwMode="auto">
          <a:xfrm>
            <a:off x="5029200" y="685800"/>
            <a:ext cx="0" cy="609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2177" name="Line 17"/>
          <p:cNvSpPr>
            <a:spLocks noChangeShapeType="1"/>
          </p:cNvSpPr>
          <p:nvPr/>
        </p:nvSpPr>
        <p:spPr bwMode="auto">
          <a:xfrm>
            <a:off x="3200400" y="685800"/>
            <a:ext cx="18288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2178" name="Line 18"/>
          <p:cNvSpPr>
            <a:spLocks noChangeShapeType="1"/>
          </p:cNvSpPr>
          <p:nvPr/>
        </p:nvSpPr>
        <p:spPr bwMode="auto">
          <a:xfrm>
            <a:off x="990600" y="914400"/>
            <a:ext cx="0" cy="35814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2179" name="Line 19"/>
          <p:cNvSpPr>
            <a:spLocks noChangeShapeType="1"/>
          </p:cNvSpPr>
          <p:nvPr/>
        </p:nvSpPr>
        <p:spPr bwMode="auto">
          <a:xfrm>
            <a:off x="990600" y="4495800"/>
            <a:ext cx="35814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2180" name="Rectangle 20"/>
          <p:cNvSpPr>
            <a:spLocks noChangeArrowheads="1"/>
          </p:cNvSpPr>
          <p:nvPr/>
        </p:nvSpPr>
        <p:spPr bwMode="auto">
          <a:xfrm>
            <a:off x="2286000" y="2743200"/>
            <a:ext cx="4572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 Plaza Quil.- Redistribución interna como</a:t>
            </a:r>
          </a:p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GB" b="1">
                <a:solidFill>
                  <a:schemeClr val="tx1"/>
                </a:solidFill>
                <a:latin typeface="Tahoma" pitchFamily="34" charset="0"/>
              </a:rPr>
              <a:t>‘‘Descuentos Gran Hogar’’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Text Box 2"/>
          <p:cNvSpPr txBox="1">
            <a:spLocks noChangeArrowheads="1"/>
          </p:cNvSpPr>
          <p:nvPr/>
        </p:nvSpPr>
        <p:spPr bwMode="auto">
          <a:xfrm>
            <a:off x="6215063" y="239713"/>
            <a:ext cx="204311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FF"/>
                </a:solidFill>
                <a:cs typeface="Arial" pitchFamily="34" charset="0"/>
              </a:rPr>
              <a:t>PROMOCION</a:t>
            </a:r>
            <a:r>
              <a:rPr lang="es-EC"/>
              <a:t> </a:t>
            </a:r>
          </a:p>
        </p:txBody>
      </p:sp>
      <p:sp>
        <p:nvSpPr>
          <p:cNvPr id="93187" name="Rectangle 3"/>
          <p:cNvSpPr>
            <a:spLocks noChangeArrowheads="1"/>
          </p:cNvSpPr>
          <p:nvPr/>
        </p:nvSpPr>
        <p:spPr bwMode="auto">
          <a:xfrm>
            <a:off x="2286000" y="1066800"/>
            <a:ext cx="2919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s-MX" b="1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RELACIONES PUBLICAS</a:t>
            </a:r>
            <a:endParaRPr lang="es-EC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3188" name="Rectangle 4"/>
          <p:cNvSpPr>
            <a:spLocks noChangeArrowheads="1"/>
          </p:cNvSpPr>
          <p:nvPr/>
        </p:nvSpPr>
        <p:spPr bwMode="auto">
          <a:xfrm>
            <a:off x="1219200" y="2133600"/>
            <a:ext cx="6781800" cy="407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Eventos Cafetería</a:t>
            </a:r>
          </a:p>
          <a:p>
            <a:pPr algn="l"/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Bingos</a:t>
            </a:r>
            <a:b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Torneos</a:t>
            </a:r>
            <a:b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Feria Comida Internacional</a:t>
            </a:r>
            <a:b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Promociones de Happy Hour</a:t>
            </a:r>
            <a:b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Show Banda de Jazz</a:t>
            </a:r>
          </a:p>
          <a:p>
            <a:pPr algn="l"/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Showrooms, Cursos, Exposiciones.</a:t>
            </a:r>
          </a:p>
          <a:p>
            <a:pPr algn="l"/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Alquilar de Espacio del almacén </a:t>
            </a:r>
          </a:p>
          <a:p>
            <a:pPr algn="l"/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Revelados de fotos </a:t>
            </a:r>
            <a:b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Cajeros automáticos</a:t>
            </a:r>
            <a:b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</a:br>
            <a:r>
              <a:rPr lang="es-MX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Cabina Telefónica.</a:t>
            </a:r>
            <a:endParaRPr lang="es-EC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MX">
                <a:solidFill>
                  <a:srgbClr val="000000"/>
                </a:solidFill>
                <a:latin typeface="Tahoma" pitchFamily="34" charset="0"/>
                <a:cs typeface="Times New Roman" pitchFamily="18" charset="0"/>
              </a:rPr>
              <a:t>Desfile de Temporada, Feria de Durán</a:t>
            </a:r>
            <a:endParaRPr lang="es-EC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3189" name="Group 5"/>
          <p:cNvGrpSpPr>
            <a:grpSpLocks/>
          </p:cNvGrpSpPr>
          <p:nvPr/>
        </p:nvGrpSpPr>
        <p:grpSpPr bwMode="auto">
          <a:xfrm>
            <a:off x="762000" y="2209800"/>
            <a:ext cx="304800" cy="304800"/>
            <a:chOff x="528" y="1200"/>
            <a:chExt cx="192" cy="192"/>
          </a:xfrm>
        </p:grpSpPr>
        <p:sp>
          <p:nvSpPr>
            <p:cNvPr id="93190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191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3192" name="Group 8"/>
          <p:cNvGrpSpPr>
            <a:grpSpLocks/>
          </p:cNvGrpSpPr>
          <p:nvPr/>
        </p:nvGrpSpPr>
        <p:grpSpPr bwMode="auto">
          <a:xfrm>
            <a:off x="762000" y="3962400"/>
            <a:ext cx="304800" cy="304800"/>
            <a:chOff x="528" y="1200"/>
            <a:chExt cx="192" cy="192"/>
          </a:xfrm>
        </p:grpSpPr>
        <p:sp>
          <p:nvSpPr>
            <p:cNvPr id="93193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194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3195" name="Group 11"/>
          <p:cNvGrpSpPr>
            <a:grpSpLocks/>
          </p:cNvGrpSpPr>
          <p:nvPr/>
        </p:nvGrpSpPr>
        <p:grpSpPr bwMode="auto">
          <a:xfrm>
            <a:off x="762000" y="4495800"/>
            <a:ext cx="304800" cy="304800"/>
            <a:chOff x="528" y="1200"/>
            <a:chExt cx="192" cy="192"/>
          </a:xfrm>
        </p:grpSpPr>
        <p:sp>
          <p:nvSpPr>
            <p:cNvPr id="93196" name="Rectangle 1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197" name="Rectangle 1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3198" name="Group 14"/>
          <p:cNvGrpSpPr>
            <a:grpSpLocks/>
          </p:cNvGrpSpPr>
          <p:nvPr/>
        </p:nvGrpSpPr>
        <p:grpSpPr bwMode="auto">
          <a:xfrm>
            <a:off x="762000" y="5791200"/>
            <a:ext cx="304800" cy="304800"/>
            <a:chOff x="528" y="1200"/>
            <a:chExt cx="192" cy="192"/>
          </a:xfrm>
        </p:grpSpPr>
        <p:sp>
          <p:nvSpPr>
            <p:cNvPr id="93199" name="Rectangle 1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3200" name="Rectangle 1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3201" name="Line 17"/>
          <p:cNvSpPr>
            <a:spLocks noChangeShapeType="1"/>
          </p:cNvSpPr>
          <p:nvPr/>
        </p:nvSpPr>
        <p:spPr bwMode="auto">
          <a:xfrm>
            <a:off x="914400" y="1905000"/>
            <a:ext cx="685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3202" name="Line 18"/>
          <p:cNvSpPr>
            <a:spLocks noChangeShapeType="1"/>
          </p:cNvSpPr>
          <p:nvPr/>
        </p:nvSpPr>
        <p:spPr bwMode="auto">
          <a:xfrm>
            <a:off x="7772400" y="685800"/>
            <a:ext cx="0" cy="12192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1026"/>
          <p:cNvSpPr txBox="1">
            <a:spLocks noChangeArrowheads="1"/>
          </p:cNvSpPr>
          <p:nvPr/>
        </p:nvSpPr>
        <p:spPr bwMode="auto">
          <a:xfrm>
            <a:off x="6096000" y="228600"/>
            <a:ext cx="2281238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rgbClr val="FFFFFF"/>
                </a:solidFill>
                <a:latin typeface="Tahoma" pitchFamily="34" charset="0"/>
                <a:cs typeface="Arial" pitchFamily="34" charset="0"/>
              </a:rPr>
              <a:t>PROMOCION</a:t>
            </a:r>
            <a:r>
              <a:rPr lang="es-EC"/>
              <a:t> </a:t>
            </a:r>
          </a:p>
        </p:txBody>
      </p:sp>
      <p:sp>
        <p:nvSpPr>
          <p:cNvPr id="107523" name="Line 1027"/>
          <p:cNvSpPr>
            <a:spLocks noChangeShapeType="1"/>
          </p:cNvSpPr>
          <p:nvPr/>
        </p:nvSpPr>
        <p:spPr bwMode="auto">
          <a:xfrm>
            <a:off x="7772400" y="685800"/>
            <a:ext cx="0" cy="7620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7524" name="Line 1028"/>
          <p:cNvSpPr>
            <a:spLocks noChangeShapeType="1"/>
          </p:cNvSpPr>
          <p:nvPr/>
        </p:nvSpPr>
        <p:spPr bwMode="auto">
          <a:xfrm>
            <a:off x="914400" y="1447800"/>
            <a:ext cx="685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7525" name="Text Box 1029"/>
          <p:cNvSpPr txBox="1">
            <a:spLocks noChangeArrowheads="1"/>
          </p:cNvSpPr>
          <p:nvPr/>
        </p:nvSpPr>
        <p:spPr bwMode="auto">
          <a:xfrm>
            <a:off x="2882900" y="768350"/>
            <a:ext cx="16684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b="1">
                <a:solidFill>
                  <a:schemeClr val="tx1"/>
                </a:solidFill>
                <a:latin typeface="Tahoma" pitchFamily="34" charset="0"/>
              </a:rPr>
              <a:t>PUBLICIDAD</a:t>
            </a:r>
            <a:endParaRPr lang="es-ES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7526" name="Text Box 1030"/>
          <p:cNvSpPr txBox="1">
            <a:spLocks noChangeArrowheads="1"/>
          </p:cNvSpPr>
          <p:nvPr/>
        </p:nvSpPr>
        <p:spPr bwMode="auto">
          <a:xfrm>
            <a:off x="1812925" y="217487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107527" name="Text Box 1031"/>
          <p:cNvSpPr txBox="1">
            <a:spLocks noChangeArrowheads="1"/>
          </p:cNvSpPr>
          <p:nvPr/>
        </p:nvSpPr>
        <p:spPr bwMode="auto">
          <a:xfrm>
            <a:off x="1524000" y="1600200"/>
            <a:ext cx="7239000" cy="463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PRENSA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UNIVERSO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   NOTINORTE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CORREO DIRECTO	</a:t>
            </a:r>
            <a:br>
              <a:rPr lang="es-EC">
                <a:solidFill>
                  <a:schemeClr val="tx1"/>
                </a:solidFill>
                <a:latin typeface="Tahoma" pitchFamily="34" charset="0"/>
              </a:rPr>
            </a:br>
            <a:r>
              <a:rPr lang="es-EC">
                <a:solidFill>
                  <a:schemeClr val="tx1"/>
                </a:solidFill>
                <a:latin typeface="Tahoma" pitchFamily="34" charset="0"/>
              </a:rPr>
              <a:t>	INSERCIONES EN ESTADO DE CUENTA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REVISTAS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HOGAR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REVISTA DE TARJETAS DE CREDITO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8 RADIOS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ONDA CERO, 11Q, CENTRO, ELITE, FUEGO, CANELA, 	FRECUENCIA MIL, FOREVER.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TV (SOLO PARA RELANZAMIENTO Y CAMPAÑA NAVIDEÑA)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07528" name="Group 1032"/>
          <p:cNvGrpSpPr>
            <a:grpSpLocks/>
          </p:cNvGrpSpPr>
          <p:nvPr/>
        </p:nvGrpSpPr>
        <p:grpSpPr bwMode="auto">
          <a:xfrm>
            <a:off x="838200" y="1600200"/>
            <a:ext cx="304800" cy="304800"/>
            <a:chOff x="528" y="1200"/>
            <a:chExt cx="192" cy="192"/>
          </a:xfrm>
        </p:grpSpPr>
        <p:sp>
          <p:nvSpPr>
            <p:cNvPr id="107529" name="Rectangle 10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530" name="Rectangle 10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7531" name="Group 1035"/>
          <p:cNvGrpSpPr>
            <a:grpSpLocks/>
          </p:cNvGrpSpPr>
          <p:nvPr/>
        </p:nvGrpSpPr>
        <p:grpSpPr bwMode="auto">
          <a:xfrm>
            <a:off x="838200" y="2819400"/>
            <a:ext cx="304800" cy="304800"/>
            <a:chOff x="528" y="1200"/>
            <a:chExt cx="192" cy="192"/>
          </a:xfrm>
        </p:grpSpPr>
        <p:sp>
          <p:nvSpPr>
            <p:cNvPr id="107532" name="Rectangle 103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533" name="Rectangle 103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7534" name="Group 1038"/>
          <p:cNvGrpSpPr>
            <a:grpSpLocks/>
          </p:cNvGrpSpPr>
          <p:nvPr/>
        </p:nvGrpSpPr>
        <p:grpSpPr bwMode="auto">
          <a:xfrm>
            <a:off x="838200" y="3505200"/>
            <a:ext cx="304800" cy="304800"/>
            <a:chOff x="528" y="1200"/>
            <a:chExt cx="192" cy="192"/>
          </a:xfrm>
        </p:grpSpPr>
        <p:sp>
          <p:nvSpPr>
            <p:cNvPr id="107535" name="Rectangle 103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536" name="Rectangle 104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7537" name="Group 1041"/>
          <p:cNvGrpSpPr>
            <a:grpSpLocks/>
          </p:cNvGrpSpPr>
          <p:nvPr/>
        </p:nvGrpSpPr>
        <p:grpSpPr bwMode="auto">
          <a:xfrm>
            <a:off x="838200" y="4800600"/>
            <a:ext cx="304800" cy="304800"/>
            <a:chOff x="528" y="1200"/>
            <a:chExt cx="192" cy="192"/>
          </a:xfrm>
        </p:grpSpPr>
        <p:sp>
          <p:nvSpPr>
            <p:cNvPr id="107538" name="Rectangle 104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539" name="Rectangle 104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7540" name="Group 1044"/>
          <p:cNvGrpSpPr>
            <a:grpSpLocks/>
          </p:cNvGrpSpPr>
          <p:nvPr/>
        </p:nvGrpSpPr>
        <p:grpSpPr bwMode="auto">
          <a:xfrm>
            <a:off x="914400" y="5867400"/>
            <a:ext cx="304800" cy="304800"/>
            <a:chOff x="528" y="1200"/>
            <a:chExt cx="192" cy="192"/>
          </a:xfrm>
        </p:grpSpPr>
        <p:sp>
          <p:nvSpPr>
            <p:cNvPr id="107541" name="Rectangle 104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7542" name="Rectangle 104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Text Box 1026"/>
          <p:cNvSpPr txBox="1">
            <a:spLocks noChangeArrowheads="1"/>
          </p:cNvSpPr>
          <p:nvPr/>
        </p:nvSpPr>
        <p:spPr bwMode="auto">
          <a:xfrm>
            <a:off x="6215063" y="239713"/>
            <a:ext cx="204311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FFFF"/>
                </a:solidFill>
                <a:cs typeface="Arial" pitchFamily="34" charset="0"/>
              </a:rPr>
              <a:t>PROMOCION</a:t>
            </a:r>
            <a:r>
              <a:rPr lang="es-EC"/>
              <a:t> </a:t>
            </a:r>
          </a:p>
        </p:txBody>
      </p:sp>
      <p:sp>
        <p:nvSpPr>
          <p:cNvPr id="108547" name="Line 1027"/>
          <p:cNvSpPr>
            <a:spLocks noChangeShapeType="1"/>
          </p:cNvSpPr>
          <p:nvPr/>
        </p:nvSpPr>
        <p:spPr bwMode="auto">
          <a:xfrm>
            <a:off x="7772400" y="685800"/>
            <a:ext cx="0" cy="60960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8548" name="Line 1028"/>
          <p:cNvSpPr>
            <a:spLocks noChangeShapeType="1"/>
          </p:cNvSpPr>
          <p:nvPr/>
        </p:nvSpPr>
        <p:spPr bwMode="auto">
          <a:xfrm>
            <a:off x="914400" y="1295400"/>
            <a:ext cx="6858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8550" name="Text Box 1030"/>
          <p:cNvSpPr txBox="1">
            <a:spLocks noChangeArrowheads="1"/>
          </p:cNvSpPr>
          <p:nvPr/>
        </p:nvSpPr>
        <p:spPr bwMode="auto">
          <a:xfrm>
            <a:off x="1371600" y="1447800"/>
            <a:ext cx="70612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SORTEOS</a:t>
            </a:r>
            <a:br>
              <a:rPr lang="es-EC">
                <a:solidFill>
                  <a:schemeClr val="tx1"/>
                </a:solidFill>
                <a:latin typeface="Tahoma" pitchFamily="34" charset="0"/>
              </a:rPr>
            </a:br>
            <a:r>
              <a:rPr lang="es-EC">
                <a:solidFill>
                  <a:schemeClr val="tx1"/>
                </a:solidFill>
                <a:latin typeface="Tahoma" pitchFamily="34" charset="0"/>
              </a:rPr>
              <a:t/>
            </a:r>
            <a:br>
              <a:rPr lang="es-EC">
                <a:solidFill>
                  <a:schemeClr val="tx1"/>
                </a:solidFill>
                <a:latin typeface="Tahoma" pitchFamily="34" charset="0"/>
              </a:rPr>
            </a:br>
            <a:r>
              <a:rPr lang="es-EC">
                <a:solidFill>
                  <a:schemeClr val="tx1"/>
                </a:solidFill>
                <a:latin typeface="Tahoma" pitchFamily="34" charset="0"/>
              </a:rPr>
              <a:t>DESCUENTOS DESDE UN 15% HASTA UN 30%</a:t>
            </a: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DESCUENTOS EN 2DA PRENDA</a:t>
            </a: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COMBOS</a:t>
            </a: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PREMIOS POR COMPRAS MAYORES A DETERMINADOS MONTOS</a:t>
            </a: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DESCUENTOS Y BENEFICIOS A TARJETAS DE CREDITO</a:t>
            </a:r>
          </a:p>
          <a:p>
            <a:pPr algn="l"/>
            <a:endParaRPr lang="es-EC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CONCURSOS EN PUNTO DE VENTA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08551" name="Text Box 1031"/>
          <p:cNvSpPr txBox="1">
            <a:spLocks noChangeArrowheads="1"/>
          </p:cNvSpPr>
          <p:nvPr/>
        </p:nvSpPr>
        <p:spPr bwMode="auto">
          <a:xfrm>
            <a:off x="2452688" y="828675"/>
            <a:ext cx="31765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b="1">
                <a:solidFill>
                  <a:schemeClr val="tx1"/>
                </a:solidFill>
                <a:latin typeface="Tahoma" pitchFamily="34" charset="0"/>
              </a:rPr>
              <a:t>PROMOCIONES DE VENTA</a:t>
            </a:r>
            <a:endParaRPr lang="es-ES" b="1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08552" name="Group 1032"/>
          <p:cNvGrpSpPr>
            <a:grpSpLocks/>
          </p:cNvGrpSpPr>
          <p:nvPr/>
        </p:nvGrpSpPr>
        <p:grpSpPr bwMode="auto">
          <a:xfrm>
            <a:off x="914400" y="1447800"/>
            <a:ext cx="304800" cy="304800"/>
            <a:chOff x="528" y="1200"/>
            <a:chExt cx="192" cy="192"/>
          </a:xfrm>
        </p:grpSpPr>
        <p:sp>
          <p:nvSpPr>
            <p:cNvPr id="108553" name="Rectangle 103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54" name="Rectangle 103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8555" name="Group 1035"/>
          <p:cNvGrpSpPr>
            <a:grpSpLocks/>
          </p:cNvGrpSpPr>
          <p:nvPr/>
        </p:nvGrpSpPr>
        <p:grpSpPr bwMode="auto">
          <a:xfrm>
            <a:off x="914400" y="2819400"/>
            <a:ext cx="304800" cy="304800"/>
            <a:chOff x="528" y="1200"/>
            <a:chExt cx="192" cy="192"/>
          </a:xfrm>
        </p:grpSpPr>
        <p:sp>
          <p:nvSpPr>
            <p:cNvPr id="108556" name="Rectangle 103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57" name="Rectangle 103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8558" name="Group 1038"/>
          <p:cNvGrpSpPr>
            <a:grpSpLocks/>
          </p:cNvGrpSpPr>
          <p:nvPr/>
        </p:nvGrpSpPr>
        <p:grpSpPr bwMode="auto">
          <a:xfrm>
            <a:off x="914400" y="3657600"/>
            <a:ext cx="304800" cy="304800"/>
            <a:chOff x="528" y="1200"/>
            <a:chExt cx="192" cy="192"/>
          </a:xfrm>
        </p:grpSpPr>
        <p:sp>
          <p:nvSpPr>
            <p:cNvPr id="108559" name="Rectangle 103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60" name="Rectangle 104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8561" name="Group 1041"/>
          <p:cNvGrpSpPr>
            <a:grpSpLocks/>
          </p:cNvGrpSpPr>
          <p:nvPr/>
        </p:nvGrpSpPr>
        <p:grpSpPr bwMode="auto">
          <a:xfrm>
            <a:off x="914400" y="4495800"/>
            <a:ext cx="304800" cy="304800"/>
            <a:chOff x="528" y="1200"/>
            <a:chExt cx="192" cy="192"/>
          </a:xfrm>
        </p:grpSpPr>
        <p:sp>
          <p:nvSpPr>
            <p:cNvPr id="108562" name="Rectangle 1042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63" name="Rectangle 1043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8564" name="Group 1044"/>
          <p:cNvGrpSpPr>
            <a:grpSpLocks/>
          </p:cNvGrpSpPr>
          <p:nvPr/>
        </p:nvGrpSpPr>
        <p:grpSpPr bwMode="auto">
          <a:xfrm>
            <a:off x="914400" y="5257800"/>
            <a:ext cx="304800" cy="304800"/>
            <a:chOff x="528" y="1200"/>
            <a:chExt cx="192" cy="192"/>
          </a:xfrm>
        </p:grpSpPr>
        <p:sp>
          <p:nvSpPr>
            <p:cNvPr id="108565" name="Rectangle 104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66" name="Rectangle 104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8567" name="Group 1047"/>
          <p:cNvGrpSpPr>
            <a:grpSpLocks/>
          </p:cNvGrpSpPr>
          <p:nvPr/>
        </p:nvGrpSpPr>
        <p:grpSpPr bwMode="auto">
          <a:xfrm>
            <a:off x="990600" y="6172200"/>
            <a:ext cx="304800" cy="304800"/>
            <a:chOff x="528" y="1200"/>
            <a:chExt cx="192" cy="192"/>
          </a:xfrm>
        </p:grpSpPr>
        <p:sp>
          <p:nvSpPr>
            <p:cNvPr id="108568" name="Rectangle 104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69" name="Rectangle 104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8570" name="Group 1050"/>
          <p:cNvGrpSpPr>
            <a:grpSpLocks/>
          </p:cNvGrpSpPr>
          <p:nvPr/>
        </p:nvGrpSpPr>
        <p:grpSpPr bwMode="auto">
          <a:xfrm>
            <a:off x="914400" y="2057400"/>
            <a:ext cx="304800" cy="304800"/>
            <a:chOff x="528" y="1200"/>
            <a:chExt cx="192" cy="192"/>
          </a:xfrm>
        </p:grpSpPr>
        <p:sp>
          <p:nvSpPr>
            <p:cNvPr id="108571" name="Rectangle 105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8572" name="Rectangle 105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990600" y="685800"/>
            <a:ext cx="7239000" cy="4699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ANTECEDENTES DE LA EMPRESA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3200400" y="1371600"/>
            <a:ext cx="5029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Guayaquil, el 11 de Enero de 1997</a:t>
            </a:r>
            <a:r>
              <a:rPr lang="es-EC">
                <a:solidFill>
                  <a:schemeClr val="tx1"/>
                </a:solidFill>
                <a:latin typeface="Tahoma" pitchFamily="34" charset="0"/>
              </a:rPr>
              <a:t>, segmento de mercado de nivel socieconómico alto</a:t>
            </a:r>
          </a:p>
        </p:txBody>
      </p:sp>
      <p:grpSp>
        <p:nvGrpSpPr>
          <p:cNvPr id="3152" name="Group 80"/>
          <p:cNvGrpSpPr>
            <a:grpSpLocks/>
          </p:cNvGrpSpPr>
          <p:nvPr/>
        </p:nvGrpSpPr>
        <p:grpSpPr bwMode="auto">
          <a:xfrm>
            <a:off x="533400" y="1295400"/>
            <a:ext cx="609600" cy="619125"/>
            <a:chOff x="240" y="816"/>
            <a:chExt cx="384" cy="390"/>
          </a:xfrm>
        </p:grpSpPr>
        <p:sp>
          <p:nvSpPr>
            <p:cNvPr id="3082" name="Freeform 10"/>
            <p:cNvSpPr>
              <a:spLocks/>
            </p:cNvSpPr>
            <p:nvPr/>
          </p:nvSpPr>
          <p:spPr bwMode="auto">
            <a:xfrm>
              <a:off x="240" y="816"/>
              <a:ext cx="384" cy="217"/>
            </a:xfrm>
            <a:custGeom>
              <a:avLst/>
              <a:gdLst/>
              <a:ahLst/>
              <a:cxnLst>
                <a:cxn ang="0">
                  <a:pos x="1154" y="0"/>
                </a:cxn>
                <a:cxn ang="0">
                  <a:pos x="0" y="1151"/>
                </a:cxn>
                <a:cxn ang="0">
                  <a:pos x="153" y="1302"/>
                </a:cxn>
                <a:cxn ang="0">
                  <a:pos x="1154" y="304"/>
                </a:cxn>
                <a:cxn ang="0">
                  <a:pos x="2152" y="1302"/>
                </a:cxn>
                <a:cxn ang="0">
                  <a:pos x="2304" y="1151"/>
                </a:cxn>
                <a:cxn ang="0">
                  <a:pos x="1154" y="0"/>
                </a:cxn>
              </a:cxnLst>
              <a:rect l="0" t="0" r="r" b="b"/>
              <a:pathLst>
                <a:path w="2304" h="1302">
                  <a:moveTo>
                    <a:pt x="1154" y="0"/>
                  </a:moveTo>
                  <a:lnTo>
                    <a:pt x="0" y="1151"/>
                  </a:lnTo>
                  <a:lnTo>
                    <a:pt x="153" y="1302"/>
                  </a:lnTo>
                  <a:lnTo>
                    <a:pt x="1154" y="304"/>
                  </a:lnTo>
                  <a:lnTo>
                    <a:pt x="2152" y="1302"/>
                  </a:lnTo>
                  <a:lnTo>
                    <a:pt x="2304" y="1151"/>
                  </a:lnTo>
                  <a:lnTo>
                    <a:pt x="1154" y="0"/>
                  </a:lnTo>
                  <a:close/>
                </a:path>
              </a:pathLst>
            </a:custGeom>
            <a:solidFill>
              <a:srgbClr val="000000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s-ES"/>
            </a:p>
          </p:txBody>
        </p:sp>
        <p:grpSp>
          <p:nvGrpSpPr>
            <p:cNvPr id="3151" name="Group 79"/>
            <p:cNvGrpSpPr>
              <a:grpSpLocks/>
            </p:cNvGrpSpPr>
            <p:nvPr/>
          </p:nvGrpSpPr>
          <p:grpSpPr bwMode="auto">
            <a:xfrm>
              <a:off x="288" y="912"/>
              <a:ext cx="302" cy="294"/>
              <a:chOff x="281" y="877"/>
              <a:chExt cx="302" cy="294"/>
            </a:xfrm>
          </p:grpSpPr>
          <p:sp>
            <p:nvSpPr>
              <p:cNvPr id="3083" name="Freeform 11"/>
              <p:cNvSpPr>
                <a:spLocks/>
              </p:cNvSpPr>
              <p:nvPr/>
            </p:nvSpPr>
            <p:spPr bwMode="auto">
              <a:xfrm>
                <a:off x="456" y="902"/>
                <a:ext cx="38" cy="26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671"/>
                  </a:cxn>
                  <a:cxn ang="0">
                    <a:pos x="34" y="692"/>
                  </a:cxn>
                  <a:cxn ang="0">
                    <a:pos x="65" y="717"/>
                  </a:cxn>
                  <a:cxn ang="0">
                    <a:pos x="92" y="746"/>
                  </a:cxn>
                  <a:cxn ang="0">
                    <a:pos x="116" y="780"/>
                  </a:cxn>
                  <a:cxn ang="0">
                    <a:pos x="134" y="815"/>
                  </a:cxn>
                  <a:cxn ang="0">
                    <a:pos x="147" y="854"/>
                  </a:cxn>
                  <a:cxn ang="0">
                    <a:pos x="157" y="895"/>
                  </a:cxn>
                  <a:cxn ang="0">
                    <a:pos x="159" y="937"/>
                  </a:cxn>
                  <a:cxn ang="0">
                    <a:pos x="157" y="979"/>
                  </a:cxn>
                  <a:cxn ang="0">
                    <a:pos x="147" y="1020"/>
                  </a:cxn>
                  <a:cxn ang="0">
                    <a:pos x="134" y="1060"/>
                  </a:cxn>
                  <a:cxn ang="0">
                    <a:pos x="116" y="1095"/>
                  </a:cxn>
                  <a:cxn ang="0">
                    <a:pos x="92" y="1128"/>
                  </a:cxn>
                  <a:cxn ang="0">
                    <a:pos x="65" y="1158"/>
                  </a:cxn>
                  <a:cxn ang="0">
                    <a:pos x="34" y="1183"/>
                  </a:cxn>
                  <a:cxn ang="0">
                    <a:pos x="0" y="1204"/>
                  </a:cxn>
                  <a:cxn ang="0">
                    <a:pos x="0" y="1616"/>
                  </a:cxn>
                  <a:cxn ang="0">
                    <a:pos x="228" y="1616"/>
                  </a:cxn>
                  <a:cxn ang="0">
                    <a:pos x="228" y="229"/>
                  </a:cxn>
                  <a:cxn ang="0">
                    <a:pos x="0" y="0"/>
                  </a:cxn>
                </a:cxnLst>
                <a:rect l="0" t="0" r="r" b="b"/>
                <a:pathLst>
                  <a:path w="228" h="1616">
                    <a:moveTo>
                      <a:pt x="0" y="0"/>
                    </a:moveTo>
                    <a:lnTo>
                      <a:pt x="0" y="671"/>
                    </a:lnTo>
                    <a:lnTo>
                      <a:pt x="34" y="692"/>
                    </a:lnTo>
                    <a:lnTo>
                      <a:pt x="65" y="717"/>
                    </a:lnTo>
                    <a:lnTo>
                      <a:pt x="92" y="746"/>
                    </a:lnTo>
                    <a:lnTo>
                      <a:pt x="116" y="780"/>
                    </a:lnTo>
                    <a:lnTo>
                      <a:pt x="134" y="815"/>
                    </a:lnTo>
                    <a:lnTo>
                      <a:pt x="147" y="854"/>
                    </a:lnTo>
                    <a:lnTo>
                      <a:pt x="157" y="895"/>
                    </a:lnTo>
                    <a:lnTo>
                      <a:pt x="159" y="937"/>
                    </a:lnTo>
                    <a:lnTo>
                      <a:pt x="157" y="979"/>
                    </a:lnTo>
                    <a:lnTo>
                      <a:pt x="147" y="1020"/>
                    </a:lnTo>
                    <a:lnTo>
                      <a:pt x="134" y="1060"/>
                    </a:lnTo>
                    <a:lnTo>
                      <a:pt x="116" y="1095"/>
                    </a:lnTo>
                    <a:lnTo>
                      <a:pt x="92" y="1128"/>
                    </a:lnTo>
                    <a:lnTo>
                      <a:pt x="65" y="1158"/>
                    </a:lnTo>
                    <a:lnTo>
                      <a:pt x="34" y="1183"/>
                    </a:lnTo>
                    <a:lnTo>
                      <a:pt x="0" y="1204"/>
                    </a:lnTo>
                    <a:lnTo>
                      <a:pt x="0" y="1616"/>
                    </a:lnTo>
                    <a:lnTo>
                      <a:pt x="228" y="1616"/>
                    </a:lnTo>
                    <a:lnTo>
                      <a:pt x="228" y="22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4" name="Freeform 12"/>
              <p:cNvSpPr>
                <a:spLocks/>
              </p:cNvSpPr>
              <p:nvPr/>
            </p:nvSpPr>
            <p:spPr bwMode="auto">
              <a:xfrm>
                <a:off x="370" y="902"/>
                <a:ext cx="38" cy="269"/>
              </a:xfrm>
              <a:custGeom>
                <a:avLst/>
                <a:gdLst/>
                <a:ahLst/>
                <a:cxnLst>
                  <a:cxn ang="0">
                    <a:pos x="69" y="937"/>
                  </a:cxn>
                  <a:cxn ang="0">
                    <a:pos x="73" y="895"/>
                  </a:cxn>
                  <a:cxn ang="0">
                    <a:pos x="81" y="854"/>
                  </a:cxn>
                  <a:cxn ang="0">
                    <a:pos x="95" y="815"/>
                  </a:cxn>
                  <a:cxn ang="0">
                    <a:pos x="114" y="780"/>
                  </a:cxn>
                  <a:cxn ang="0">
                    <a:pos x="137" y="746"/>
                  </a:cxn>
                  <a:cxn ang="0">
                    <a:pos x="164" y="717"/>
                  </a:cxn>
                  <a:cxn ang="0">
                    <a:pos x="196" y="692"/>
                  </a:cxn>
                  <a:cxn ang="0">
                    <a:pos x="229" y="671"/>
                  </a:cxn>
                  <a:cxn ang="0">
                    <a:pos x="229" y="0"/>
                  </a:cxn>
                  <a:cxn ang="0">
                    <a:pos x="0" y="229"/>
                  </a:cxn>
                  <a:cxn ang="0">
                    <a:pos x="0" y="1616"/>
                  </a:cxn>
                  <a:cxn ang="0">
                    <a:pos x="229" y="1616"/>
                  </a:cxn>
                  <a:cxn ang="0">
                    <a:pos x="229" y="1204"/>
                  </a:cxn>
                  <a:cxn ang="0">
                    <a:pos x="196" y="1183"/>
                  </a:cxn>
                  <a:cxn ang="0">
                    <a:pos x="164" y="1158"/>
                  </a:cxn>
                  <a:cxn ang="0">
                    <a:pos x="137" y="1128"/>
                  </a:cxn>
                  <a:cxn ang="0">
                    <a:pos x="114" y="1095"/>
                  </a:cxn>
                  <a:cxn ang="0">
                    <a:pos x="95" y="1060"/>
                  </a:cxn>
                  <a:cxn ang="0">
                    <a:pos x="81" y="1020"/>
                  </a:cxn>
                  <a:cxn ang="0">
                    <a:pos x="73" y="979"/>
                  </a:cxn>
                  <a:cxn ang="0">
                    <a:pos x="69" y="937"/>
                  </a:cxn>
                </a:cxnLst>
                <a:rect l="0" t="0" r="r" b="b"/>
                <a:pathLst>
                  <a:path w="229" h="1616">
                    <a:moveTo>
                      <a:pt x="69" y="937"/>
                    </a:moveTo>
                    <a:lnTo>
                      <a:pt x="73" y="895"/>
                    </a:lnTo>
                    <a:lnTo>
                      <a:pt x="81" y="854"/>
                    </a:lnTo>
                    <a:lnTo>
                      <a:pt x="95" y="815"/>
                    </a:lnTo>
                    <a:lnTo>
                      <a:pt x="114" y="780"/>
                    </a:lnTo>
                    <a:lnTo>
                      <a:pt x="137" y="746"/>
                    </a:lnTo>
                    <a:lnTo>
                      <a:pt x="164" y="717"/>
                    </a:lnTo>
                    <a:lnTo>
                      <a:pt x="196" y="692"/>
                    </a:lnTo>
                    <a:lnTo>
                      <a:pt x="229" y="671"/>
                    </a:lnTo>
                    <a:lnTo>
                      <a:pt x="229" y="0"/>
                    </a:lnTo>
                    <a:lnTo>
                      <a:pt x="0" y="229"/>
                    </a:lnTo>
                    <a:lnTo>
                      <a:pt x="0" y="1616"/>
                    </a:lnTo>
                    <a:lnTo>
                      <a:pt x="229" y="1616"/>
                    </a:lnTo>
                    <a:lnTo>
                      <a:pt x="229" y="1204"/>
                    </a:lnTo>
                    <a:lnTo>
                      <a:pt x="196" y="1183"/>
                    </a:lnTo>
                    <a:lnTo>
                      <a:pt x="164" y="1158"/>
                    </a:lnTo>
                    <a:lnTo>
                      <a:pt x="137" y="1128"/>
                    </a:lnTo>
                    <a:lnTo>
                      <a:pt x="114" y="1095"/>
                    </a:lnTo>
                    <a:lnTo>
                      <a:pt x="95" y="1060"/>
                    </a:lnTo>
                    <a:lnTo>
                      <a:pt x="81" y="1020"/>
                    </a:lnTo>
                    <a:lnTo>
                      <a:pt x="73" y="979"/>
                    </a:lnTo>
                    <a:lnTo>
                      <a:pt x="69" y="937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5" name="Freeform 13"/>
              <p:cNvSpPr>
                <a:spLocks/>
              </p:cNvSpPr>
              <p:nvPr/>
            </p:nvSpPr>
            <p:spPr bwMode="auto">
              <a:xfrm>
                <a:off x="413" y="877"/>
                <a:ext cx="38" cy="134"/>
              </a:xfrm>
              <a:custGeom>
                <a:avLst/>
                <a:gdLst/>
                <a:ahLst/>
                <a:cxnLst>
                  <a:cxn ang="0">
                    <a:pos x="114" y="779"/>
                  </a:cxn>
                  <a:cxn ang="0">
                    <a:pos x="130" y="779"/>
                  </a:cxn>
                  <a:cxn ang="0">
                    <a:pos x="144" y="780"/>
                  </a:cxn>
                  <a:cxn ang="0">
                    <a:pos x="158" y="782"/>
                  </a:cxn>
                  <a:cxn ang="0">
                    <a:pos x="173" y="785"/>
                  </a:cxn>
                  <a:cxn ang="0">
                    <a:pos x="187" y="788"/>
                  </a:cxn>
                  <a:cxn ang="0">
                    <a:pos x="201" y="792"/>
                  </a:cxn>
                  <a:cxn ang="0">
                    <a:pos x="214" y="796"/>
                  </a:cxn>
                  <a:cxn ang="0">
                    <a:pos x="228" y="801"/>
                  </a:cxn>
                  <a:cxn ang="0">
                    <a:pos x="228" y="115"/>
                  </a:cxn>
                  <a:cxn ang="0">
                    <a:pos x="114" y="0"/>
                  </a:cxn>
                  <a:cxn ang="0">
                    <a:pos x="0" y="115"/>
                  </a:cxn>
                  <a:cxn ang="0">
                    <a:pos x="0" y="801"/>
                  </a:cxn>
                  <a:cxn ang="0">
                    <a:pos x="14" y="796"/>
                  </a:cxn>
                  <a:cxn ang="0">
                    <a:pos x="27" y="792"/>
                  </a:cxn>
                  <a:cxn ang="0">
                    <a:pos x="41" y="788"/>
                  </a:cxn>
                  <a:cxn ang="0">
                    <a:pos x="56" y="785"/>
                  </a:cxn>
                  <a:cxn ang="0">
                    <a:pos x="70" y="782"/>
                  </a:cxn>
                  <a:cxn ang="0">
                    <a:pos x="84" y="780"/>
                  </a:cxn>
                  <a:cxn ang="0">
                    <a:pos x="99" y="779"/>
                  </a:cxn>
                  <a:cxn ang="0">
                    <a:pos x="114" y="779"/>
                  </a:cxn>
                </a:cxnLst>
                <a:rect l="0" t="0" r="r" b="b"/>
                <a:pathLst>
                  <a:path w="228" h="801">
                    <a:moveTo>
                      <a:pt x="114" y="779"/>
                    </a:moveTo>
                    <a:lnTo>
                      <a:pt x="130" y="779"/>
                    </a:lnTo>
                    <a:lnTo>
                      <a:pt x="144" y="780"/>
                    </a:lnTo>
                    <a:lnTo>
                      <a:pt x="158" y="782"/>
                    </a:lnTo>
                    <a:lnTo>
                      <a:pt x="173" y="785"/>
                    </a:lnTo>
                    <a:lnTo>
                      <a:pt x="187" y="788"/>
                    </a:lnTo>
                    <a:lnTo>
                      <a:pt x="201" y="792"/>
                    </a:lnTo>
                    <a:lnTo>
                      <a:pt x="214" y="796"/>
                    </a:lnTo>
                    <a:lnTo>
                      <a:pt x="228" y="801"/>
                    </a:lnTo>
                    <a:lnTo>
                      <a:pt x="228" y="115"/>
                    </a:lnTo>
                    <a:lnTo>
                      <a:pt x="114" y="0"/>
                    </a:lnTo>
                    <a:lnTo>
                      <a:pt x="0" y="115"/>
                    </a:lnTo>
                    <a:lnTo>
                      <a:pt x="0" y="801"/>
                    </a:lnTo>
                    <a:lnTo>
                      <a:pt x="14" y="796"/>
                    </a:lnTo>
                    <a:lnTo>
                      <a:pt x="27" y="792"/>
                    </a:lnTo>
                    <a:lnTo>
                      <a:pt x="41" y="788"/>
                    </a:lnTo>
                    <a:lnTo>
                      <a:pt x="56" y="785"/>
                    </a:lnTo>
                    <a:lnTo>
                      <a:pt x="70" y="782"/>
                    </a:lnTo>
                    <a:lnTo>
                      <a:pt x="84" y="780"/>
                    </a:lnTo>
                    <a:lnTo>
                      <a:pt x="99" y="779"/>
                    </a:lnTo>
                    <a:lnTo>
                      <a:pt x="114" y="779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6" name="Freeform 14"/>
              <p:cNvSpPr>
                <a:spLocks/>
              </p:cNvSpPr>
              <p:nvPr/>
            </p:nvSpPr>
            <p:spPr bwMode="auto">
              <a:xfrm>
                <a:off x="327" y="945"/>
                <a:ext cx="38" cy="226"/>
              </a:xfrm>
              <a:custGeom>
                <a:avLst/>
                <a:gdLst/>
                <a:ahLst/>
                <a:cxnLst>
                  <a:cxn ang="0">
                    <a:pos x="0" y="228"/>
                  </a:cxn>
                  <a:cxn ang="0">
                    <a:pos x="0" y="1355"/>
                  </a:cxn>
                  <a:cxn ang="0">
                    <a:pos x="229" y="1355"/>
                  </a:cxn>
                  <a:cxn ang="0">
                    <a:pos x="229" y="0"/>
                  </a:cxn>
                  <a:cxn ang="0">
                    <a:pos x="0" y="228"/>
                  </a:cxn>
                </a:cxnLst>
                <a:rect l="0" t="0" r="r" b="b"/>
                <a:pathLst>
                  <a:path w="229" h="1355">
                    <a:moveTo>
                      <a:pt x="0" y="228"/>
                    </a:moveTo>
                    <a:lnTo>
                      <a:pt x="0" y="1355"/>
                    </a:lnTo>
                    <a:lnTo>
                      <a:pt x="229" y="1355"/>
                    </a:lnTo>
                    <a:lnTo>
                      <a:pt x="229" y="0"/>
                    </a:lnTo>
                    <a:lnTo>
                      <a:pt x="0" y="228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7" name="Freeform 15"/>
              <p:cNvSpPr>
                <a:spLocks/>
              </p:cNvSpPr>
              <p:nvPr/>
            </p:nvSpPr>
            <p:spPr bwMode="auto">
              <a:xfrm>
                <a:off x="281" y="988"/>
                <a:ext cx="41" cy="183"/>
              </a:xfrm>
              <a:custGeom>
                <a:avLst/>
                <a:gdLst/>
                <a:ahLst/>
                <a:cxnLst>
                  <a:cxn ang="0">
                    <a:pos x="0" y="242"/>
                  </a:cxn>
                  <a:cxn ang="0">
                    <a:pos x="0" y="1096"/>
                  </a:cxn>
                  <a:cxn ang="0">
                    <a:pos x="246" y="1096"/>
                  </a:cxn>
                  <a:cxn ang="0">
                    <a:pos x="246" y="0"/>
                  </a:cxn>
                  <a:cxn ang="0">
                    <a:pos x="0" y="242"/>
                  </a:cxn>
                </a:cxnLst>
                <a:rect l="0" t="0" r="r" b="b"/>
                <a:pathLst>
                  <a:path w="246" h="1096">
                    <a:moveTo>
                      <a:pt x="0" y="242"/>
                    </a:moveTo>
                    <a:lnTo>
                      <a:pt x="0" y="1096"/>
                    </a:lnTo>
                    <a:lnTo>
                      <a:pt x="246" y="1096"/>
                    </a:lnTo>
                    <a:lnTo>
                      <a:pt x="246" y="0"/>
                    </a:lnTo>
                    <a:lnTo>
                      <a:pt x="0" y="242"/>
                    </a:lnTo>
                    <a:close/>
                  </a:path>
                </a:pathLst>
              </a:custGeom>
              <a:solidFill>
                <a:srgbClr val="FF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8" name="Freeform 16"/>
              <p:cNvSpPr>
                <a:spLocks/>
              </p:cNvSpPr>
              <p:nvPr/>
            </p:nvSpPr>
            <p:spPr bwMode="auto">
              <a:xfrm>
                <a:off x="543" y="988"/>
                <a:ext cx="40" cy="183"/>
              </a:xfrm>
              <a:custGeom>
                <a:avLst/>
                <a:gdLst/>
                <a:ahLst/>
                <a:cxnLst>
                  <a:cxn ang="0">
                    <a:pos x="244" y="242"/>
                  </a:cxn>
                  <a:cxn ang="0">
                    <a:pos x="0" y="0"/>
                  </a:cxn>
                  <a:cxn ang="0">
                    <a:pos x="0" y="1096"/>
                  </a:cxn>
                  <a:cxn ang="0">
                    <a:pos x="244" y="1096"/>
                  </a:cxn>
                  <a:cxn ang="0">
                    <a:pos x="244" y="242"/>
                  </a:cxn>
                </a:cxnLst>
                <a:rect l="0" t="0" r="r" b="b"/>
                <a:pathLst>
                  <a:path w="244" h="1096">
                    <a:moveTo>
                      <a:pt x="244" y="242"/>
                    </a:moveTo>
                    <a:lnTo>
                      <a:pt x="0" y="0"/>
                    </a:lnTo>
                    <a:lnTo>
                      <a:pt x="0" y="1096"/>
                    </a:lnTo>
                    <a:lnTo>
                      <a:pt x="244" y="1096"/>
                    </a:lnTo>
                    <a:lnTo>
                      <a:pt x="244" y="242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89" name="Freeform 17"/>
              <p:cNvSpPr>
                <a:spLocks/>
              </p:cNvSpPr>
              <p:nvPr/>
            </p:nvSpPr>
            <p:spPr bwMode="auto">
              <a:xfrm>
                <a:off x="500" y="945"/>
                <a:ext cx="38" cy="22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355"/>
                  </a:cxn>
                  <a:cxn ang="0">
                    <a:pos x="228" y="1355"/>
                  </a:cxn>
                  <a:cxn ang="0">
                    <a:pos x="228" y="228"/>
                  </a:cxn>
                  <a:cxn ang="0">
                    <a:pos x="0" y="0"/>
                  </a:cxn>
                </a:cxnLst>
                <a:rect l="0" t="0" r="r" b="b"/>
                <a:pathLst>
                  <a:path w="228" h="1355">
                    <a:moveTo>
                      <a:pt x="0" y="0"/>
                    </a:moveTo>
                    <a:lnTo>
                      <a:pt x="0" y="1355"/>
                    </a:lnTo>
                    <a:lnTo>
                      <a:pt x="228" y="1355"/>
                    </a:lnTo>
                    <a:lnTo>
                      <a:pt x="228" y="22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8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  <p:sp>
            <p:nvSpPr>
              <p:cNvPr id="3090" name="Freeform 18"/>
              <p:cNvSpPr>
                <a:spLocks/>
              </p:cNvSpPr>
              <p:nvPr/>
            </p:nvSpPr>
            <p:spPr bwMode="auto">
              <a:xfrm>
                <a:off x="413" y="1105"/>
                <a:ext cx="38" cy="66"/>
              </a:xfrm>
              <a:custGeom>
                <a:avLst/>
                <a:gdLst/>
                <a:ahLst/>
                <a:cxnLst>
                  <a:cxn ang="0">
                    <a:pos x="114" y="24"/>
                  </a:cxn>
                  <a:cxn ang="0">
                    <a:pos x="114" y="91"/>
                  </a:cxn>
                  <a:cxn ang="0">
                    <a:pos x="131" y="93"/>
                  </a:cxn>
                  <a:cxn ang="0">
                    <a:pos x="146" y="97"/>
                  </a:cxn>
                  <a:cxn ang="0">
                    <a:pos x="160" y="105"/>
                  </a:cxn>
                  <a:cxn ang="0">
                    <a:pos x="172" y="115"/>
                  </a:cxn>
                  <a:cxn ang="0">
                    <a:pos x="181" y="126"/>
                  </a:cxn>
                  <a:cxn ang="0">
                    <a:pos x="188" y="140"/>
                  </a:cxn>
                  <a:cxn ang="0">
                    <a:pos x="193" y="156"/>
                  </a:cxn>
                  <a:cxn ang="0">
                    <a:pos x="194" y="172"/>
                  </a:cxn>
                  <a:cxn ang="0">
                    <a:pos x="193" y="188"/>
                  </a:cxn>
                  <a:cxn ang="0">
                    <a:pos x="188" y="203"/>
                  </a:cxn>
                  <a:cxn ang="0">
                    <a:pos x="181" y="217"/>
                  </a:cxn>
                  <a:cxn ang="0">
                    <a:pos x="172" y="230"/>
                  </a:cxn>
                  <a:cxn ang="0">
                    <a:pos x="160" y="240"/>
                  </a:cxn>
                  <a:cxn ang="0">
                    <a:pos x="146" y="248"/>
                  </a:cxn>
                  <a:cxn ang="0">
                    <a:pos x="131" y="252"/>
                  </a:cxn>
                  <a:cxn ang="0">
                    <a:pos x="114" y="254"/>
                  </a:cxn>
                  <a:cxn ang="0">
                    <a:pos x="98" y="252"/>
                  </a:cxn>
                  <a:cxn ang="0">
                    <a:pos x="83" y="248"/>
                  </a:cxn>
                  <a:cxn ang="0">
                    <a:pos x="69" y="240"/>
                  </a:cxn>
                  <a:cxn ang="0">
                    <a:pos x="56" y="230"/>
                  </a:cxn>
                  <a:cxn ang="0">
                    <a:pos x="47" y="217"/>
                  </a:cxn>
                  <a:cxn ang="0">
                    <a:pos x="38" y="203"/>
                  </a:cxn>
                  <a:cxn ang="0">
                    <a:pos x="34" y="188"/>
                  </a:cxn>
                  <a:cxn ang="0">
                    <a:pos x="33" y="172"/>
                  </a:cxn>
                  <a:cxn ang="0">
                    <a:pos x="34" y="156"/>
                  </a:cxn>
                  <a:cxn ang="0">
                    <a:pos x="38" y="140"/>
                  </a:cxn>
                  <a:cxn ang="0">
                    <a:pos x="47" y="126"/>
                  </a:cxn>
                  <a:cxn ang="0">
                    <a:pos x="56" y="115"/>
                  </a:cxn>
                  <a:cxn ang="0">
                    <a:pos x="69" y="105"/>
                  </a:cxn>
                  <a:cxn ang="0">
                    <a:pos x="83" y="97"/>
                  </a:cxn>
                  <a:cxn ang="0">
                    <a:pos x="98" y="93"/>
                  </a:cxn>
                  <a:cxn ang="0">
                    <a:pos x="114" y="91"/>
                  </a:cxn>
                  <a:cxn ang="0">
                    <a:pos x="114" y="24"/>
                  </a:cxn>
                  <a:cxn ang="0">
                    <a:pos x="99" y="24"/>
                  </a:cxn>
                  <a:cxn ang="0">
                    <a:pos x="84" y="23"/>
                  </a:cxn>
                  <a:cxn ang="0">
                    <a:pos x="70" y="20"/>
                  </a:cxn>
                  <a:cxn ang="0">
                    <a:pos x="56" y="17"/>
                  </a:cxn>
                  <a:cxn ang="0">
                    <a:pos x="41" y="14"/>
                  </a:cxn>
                  <a:cxn ang="0">
                    <a:pos x="27" y="10"/>
                  </a:cxn>
                  <a:cxn ang="0">
                    <a:pos x="14" y="5"/>
                  </a:cxn>
                  <a:cxn ang="0">
                    <a:pos x="0" y="0"/>
                  </a:cxn>
                  <a:cxn ang="0">
                    <a:pos x="0" y="397"/>
                  </a:cxn>
                  <a:cxn ang="0">
                    <a:pos x="228" y="397"/>
                  </a:cxn>
                  <a:cxn ang="0">
                    <a:pos x="228" y="0"/>
                  </a:cxn>
                  <a:cxn ang="0">
                    <a:pos x="214" y="5"/>
                  </a:cxn>
                  <a:cxn ang="0">
                    <a:pos x="201" y="10"/>
                  </a:cxn>
                  <a:cxn ang="0">
                    <a:pos x="187" y="14"/>
                  </a:cxn>
                  <a:cxn ang="0">
                    <a:pos x="173" y="17"/>
                  </a:cxn>
                  <a:cxn ang="0">
                    <a:pos x="158" y="20"/>
                  </a:cxn>
                  <a:cxn ang="0">
                    <a:pos x="144" y="23"/>
                  </a:cxn>
                  <a:cxn ang="0">
                    <a:pos x="130" y="24"/>
                  </a:cxn>
                  <a:cxn ang="0">
                    <a:pos x="114" y="24"/>
                  </a:cxn>
                </a:cxnLst>
                <a:rect l="0" t="0" r="r" b="b"/>
                <a:pathLst>
                  <a:path w="228" h="397">
                    <a:moveTo>
                      <a:pt x="114" y="24"/>
                    </a:moveTo>
                    <a:lnTo>
                      <a:pt x="114" y="91"/>
                    </a:lnTo>
                    <a:lnTo>
                      <a:pt x="131" y="93"/>
                    </a:lnTo>
                    <a:lnTo>
                      <a:pt x="146" y="97"/>
                    </a:lnTo>
                    <a:lnTo>
                      <a:pt x="160" y="105"/>
                    </a:lnTo>
                    <a:lnTo>
                      <a:pt x="172" y="115"/>
                    </a:lnTo>
                    <a:lnTo>
                      <a:pt x="181" y="126"/>
                    </a:lnTo>
                    <a:lnTo>
                      <a:pt x="188" y="140"/>
                    </a:lnTo>
                    <a:lnTo>
                      <a:pt x="193" y="156"/>
                    </a:lnTo>
                    <a:lnTo>
                      <a:pt x="194" y="172"/>
                    </a:lnTo>
                    <a:lnTo>
                      <a:pt x="193" y="188"/>
                    </a:lnTo>
                    <a:lnTo>
                      <a:pt x="188" y="203"/>
                    </a:lnTo>
                    <a:lnTo>
                      <a:pt x="181" y="217"/>
                    </a:lnTo>
                    <a:lnTo>
                      <a:pt x="172" y="230"/>
                    </a:lnTo>
                    <a:lnTo>
                      <a:pt x="160" y="240"/>
                    </a:lnTo>
                    <a:lnTo>
                      <a:pt x="146" y="248"/>
                    </a:lnTo>
                    <a:lnTo>
                      <a:pt x="131" y="252"/>
                    </a:lnTo>
                    <a:lnTo>
                      <a:pt x="114" y="254"/>
                    </a:lnTo>
                    <a:lnTo>
                      <a:pt x="98" y="252"/>
                    </a:lnTo>
                    <a:lnTo>
                      <a:pt x="83" y="248"/>
                    </a:lnTo>
                    <a:lnTo>
                      <a:pt x="69" y="240"/>
                    </a:lnTo>
                    <a:lnTo>
                      <a:pt x="56" y="230"/>
                    </a:lnTo>
                    <a:lnTo>
                      <a:pt x="47" y="217"/>
                    </a:lnTo>
                    <a:lnTo>
                      <a:pt x="38" y="203"/>
                    </a:lnTo>
                    <a:lnTo>
                      <a:pt x="34" y="188"/>
                    </a:lnTo>
                    <a:lnTo>
                      <a:pt x="33" y="172"/>
                    </a:lnTo>
                    <a:lnTo>
                      <a:pt x="34" y="156"/>
                    </a:lnTo>
                    <a:lnTo>
                      <a:pt x="38" y="140"/>
                    </a:lnTo>
                    <a:lnTo>
                      <a:pt x="47" y="126"/>
                    </a:lnTo>
                    <a:lnTo>
                      <a:pt x="56" y="115"/>
                    </a:lnTo>
                    <a:lnTo>
                      <a:pt x="69" y="105"/>
                    </a:lnTo>
                    <a:lnTo>
                      <a:pt x="83" y="97"/>
                    </a:lnTo>
                    <a:lnTo>
                      <a:pt x="98" y="93"/>
                    </a:lnTo>
                    <a:lnTo>
                      <a:pt x="114" y="91"/>
                    </a:lnTo>
                    <a:lnTo>
                      <a:pt x="114" y="24"/>
                    </a:lnTo>
                    <a:lnTo>
                      <a:pt x="99" y="24"/>
                    </a:lnTo>
                    <a:lnTo>
                      <a:pt x="84" y="23"/>
                    </a:lnTo>
                    <a:lnTo>
                      <a:pt x="70" y="20"/>
                    </a:lnTo>
                    <a:lnTo>
                      <a:pt x="56" y="17"/>
                    </a:lnTo>
                    <a:lnTo>
                      <a:pt x="41" y="14"/>
                    </a:lnTo>
                    <a:lnTo>
                      <a:pt x="27" y="10"/>
                    </a:lnTo>
                    <a:lnTo>
                      <a:pt x="14" y="5"/>
                    </a:lnTo>
                    <a:lnTo>
                      <a:pt x="0" y="0"/>
                    </a:lnTo>
                    <a:lnTo>
                      <a:pt x="0" y="397"/>
                    </a:lnTo>
                    <a:lnTo>
                      <a:pt x="228" y="397"/>
                    </a:lnTo>
                    <a:lnTo>
                      <a:pt x="228" y="0"/>
                    </a:lnTo>
                    <a:lnTo>
                      <a:pt x="214" y="5"/>
                    </a:lnTo>
                    <a:lnTo>
                      <a:pt x="201" y="10"/>
                    </a:lnTo>
                    <a:lnTo>
                      <a:pt x="187" y="14"/>
                    </a:lnTo>
                    <a:lnTo>
                      <a:pt x="173" y="17"/>
                    </a:lnTo>
                    <a:lnTo>
                      <a:pt x="158" y="20"/>
                    </a:lnTo>
                    <a:lnTo>
                      <a:pt x="144" y="23"/>
                    </a:lnTo>
                    <a:lnTo>
                      <a:pt x="130" y="24"/>
                    </a:lnTo>
                    <a:lnTo>
                      <a:pt x="114" y="24"/>
                    </a:lnTo>
                    <a:close/>
                  </a:path>
                </a:pathLst>
              </a:custGeom>
              <a:solidFill>
                <a:srgbClr val="000000">
                  <a:alpha val="50000"/>
                </a:srgb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s-ES"/>
              </a:p>
            </p:txBody>
          </p:sp>
        </p:grpSp>
      </p:grpSp>
      <p:sp>
        <p:nvSpPr>
          <p:cNvPr id="3208" name="Line 136"/>
          <p:cNvSpPr>
            <a:spLocks noChangeShapeType="1"/>
          </p:cNvSpPr>
          <p:nvPr/>
        </p:nvSpPr>
        <p:spPr bwMode="auto">
          <a:xfrm>
            <a:off x="1371600" y="1600200"/>
            <a:ext cx="13716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209" name="Line 137"/>
          <p:cNvSpPr>
            <a:spLocks noChangeShapeType="1"/>
          </p:cNvSpPr>
          <p:nvPr/>
        </p:nvSpPr>
        <p:spPr bwMode="auto">
          <a:xfrm>
            <a:off x="762000" y="2057400"/>
            <a:ext cx="0" cy="43434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210" name="Oval 138"/>
          <p:cNvSpPr>
            <a:spLocks noChangeArrowheads="1"/>
          </p:cNvSpPr>
          <p:nvPr/>
        </p:nvSpPr>
        <p:spPr bwMode="auto">
          <a:xfrm>
            <a:off x="2895600" y="14478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11" name="Oval 139"/>
          <p:cNvSpPr>
            <a:spLocks noChangeArrowheads="1"/>
          </p:cNvSpPr>
          <p:nvPr/>
        </p:nvSpPr>
        <p:spPr bwMode="auto">
          <a:xfrm>
            <a:off x="922338" y="2332038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12" name="Oval 140"/>
          <p:cNvSpPr>
            <a:spLocks noChangeArrowheads="1"/>
          </p:cNvSpPr>
          <p:nvPr/>
        </p:nvSpPr>
        <p:spPr bwMode="auto">
          <a:xfrm>
            <a:off x="914400" y="31242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13" name="Oval 141"/>
          <p:cNvSpPr>
            <a:spLocks noChangeArrowheads="1"/>
          </p:cNvSpPr>
          <p:nvPr/>
        </p:nvSpPr>
        <p:spPr bwMode="auto">
          <a:xfrm>
            <a:off x="914400" y="4191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14" name="Oval 142"/>
          <p:cNvSpPr>
            <a:spLocks noChangeArrowheads="1"/>
          </p:cNvSpPr>
          <p:nvPr/>
        </p:nvSpPr>
        <p:spPr bwMode="auto">
          <a:xfrm>
            <a:off x="914400" y="4953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15" name="Oval 143"/>
          <p:cNvSpPr>
            <a:spLocks noChangeArrowheads="1"/>
          </p:cNvSpPr>
          <p:nvPr/>
        </p:nvSpPr>
        <p:spPr bwMode="auto">
          <a:xfrm>
            <a:off x="914400" y="5715000"/>
            <a:ext cx="152400" cy="152400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FFCC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3216" name="Text Box 144"/>
          <p:cNvSpPr txBox="1">
            <a:spLocks noChangeArrowheads="1"/>
          </p:cNvSpPr>
          <p:nvPr/>
        </p:nvSpPr>
        <p:spPr bwMode="auto">
          <a:xfrm>
            <a:off x="1219200" y="22860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A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proximadamente 33.000 productos distribuidos en 14 secciones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3217" name="Text Box 145"/>
          <p:cNvSpPr txBox="1">
            <a:spLocks noChangeArrowheads="1"/>
          </p:cNvSpPr>
          <p:nvPr/>
        </p:nvSpPr>
        <p:spPr bwMode="auto">
          <a:xfrm>
            <a:off x="1219200" y="3048000"/>
            <a:ext cx="7086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MX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2 de Diciembre de 1997, se abrió el segundo local, ubicado en el Centro Comercial Plaza Quil</a:t>
            </a:r>
            <a:r>
              <a:rPr lang="es-ES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S"/>
          </a:p>
        </p:txBody>
      </p:sp>
      <p:sp>
        <p:nvSpPr>
          <p:cNvPr id="3218" name="Text Box 146"/>
          <p:cNvSpPr txBox="1">
            <a:spLocks noChangeArrowheads="1"/>
          </p:cNvSpPr>
          <p:nvPr/>
        </p:nvSpPr>
        <p:spPr bwMode="auto">
          <a:xfrm>
            <a:off x="1219200" y="41910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En Abril de 1998 se lanza la tarjeta de crédito de Gran Hogar administrada por el Banco de Negocios.</a:t>
            </a:r>
            <a:endParaRPr lang="es-ES"/>
          </a:p>
        </p:txBody>
      </p:sp>
      <p:sp>
        <p:nvSpPr>
          <p:cNvPr id="3219" name="Text Box 147"/>
          <p:cNvSpPr txBox="1">
            <a:spLocks noChangeArrowheads="1"/>
          </p:cNvSpPr>
          <p:nvPr/>
        </p:nvSpPr>
        <p:spPr bwMode="auto">
          <a:xfrm>
            <a:off x="1219200" y="4876800"/>
            <a:ext cx="624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En el año 1999 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Grupo Carrasco decide tomar la administración de su cartera </a:t>
            </a:r>
            <a:endParaRPr lang="es-EC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3220" name="Text Box 148"/>
          <p:cNvSpPr txBox="1">
            <a:spLocks noChangeArrowheads="1"/>
          </p:cNvSpPr>
          <p:nvPr/>
        </p:nvSpPr>
        <p:spPr bwMode="auto">
          <a:xfrm>
            <a:off x="1219200" y="5867400"/>
            <a:ext cx="6324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2001 deciden introducir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la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línea de vestir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.</a:t>
            </a:r>
            <a:endParaRPr lang="es-ES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ext Box 2"/>
          <p:cNvSpPr txBox="1">
            <a:spLocks noChangeArrowheads="1"/>
          </p:cNvSpPr>
          <p:nvPr/>
        </p:nvSpPr>
        <p:spPr bwMode="auto">
          <a:xfrm>
            <a:off x="1446213" y="544513"/>
            <a:ext cx="6227762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>
                <a:solidFill>
                  <a:srgbClr val="FF0000"/>
                </a:solidFill>
                <a:cs typeface="Arial" pitchFamily="34" charset="0"/>
              </a:rPr>
              <a:t>CRONOGRAMA DE PROMOCIONES DE VENTA</a:t>
            </a:r>
            <a:r>
              <a:rPr lang="es-EC">
                <a:solidFill>
                  <a:srgbClr val="FF0000"/>
                </a:solidFill>
              </a:rPr>
              <a:t> </a:t>
            </a:r>
          </a:p>
        </p:txBody>
      </p:sp>
      <p:graphicFrame>
        <p:nvGraphicFramePr>
          <p:cNvPr id="138240" name="Object 1024"/>
          <p:cNvGraphicFramePr>
            <a:graphicFrameLocks noChangeAspect="1"/>
          </p:cNvGraphicFramePr>
          <p:nvPr/>
        </p:nvGraphicFramePr>
        <p:xfrm>
          <a:off x="533400" y="1717675"/>
          <a:ext cx="8305800" cy="3162300"/>
        </p:xfrm>
        <a:graphic>
          <a:graphicData uri="http://schemas.openxmlformats.org/presentationml/2006/ole">
            <p:oleObj spid="_x0000_s138240" name="Hoja de cálculo" r:id="rId3" imgW="11478031" imgH="390573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2"/>
          <p:cNvSpPr txBox="1">
            <a:spLocks noChangeArrowheads="1"/>
          </p:cNvSpPr>
          <p:nvPr/>
        </p:nvSpPr>
        <p:spPr bwMode="auto">
          <a:xfrm>
            <a:off x="1889125" y="22320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s-EC"/>
          </a:p>
        </p:txBody>
      </p:sp>
      <p:sp>
        <p:nvSpPr>
          <p:cNvPr id="95235" name="Text Box 3"/>
          <p:cNvSpPr txBox="1">
            <a:spLocks noChangeArrowheads="1"/>
          </p:cNvSpPr>
          <p:nvPr/>
        </p:nvSpPr>
        <p:spPr bwMode="auto">
          <a:xfrm>
            <a:off x="1828800" y="1152525"/>
            <a:ext cx="6030913" cy="4081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PRONOSTICO DE INGRESOS Y EGRESOS 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	INGRESOS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		CALCULO DE TASA DE CRECIMIENTO   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	INVERSION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 	GASTOS 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 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ANALISIS DE SENSIBILIDAD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	EVALUACION ECONOMICA Y FINANCIERA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	ANALISIS DE ESCENARIOS</a:t>
            </a:r>
          </a:p>
          <a:p>
            <a:pPr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	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5236" name="Text Box 4"/>
          <p:cNvSpPr txBox="1">
            <a:spLocks noChangeArrowheads="1"/>
          </p:cNvSpPr>
          <p:nvPr/>
        </p:nvSpPr>
        <p:spPr bwMode="auto">
          <a:xfrm>
            <a:off x="2819400" y="304800"/>
            <a:ext cx="3446463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_tradnl" sz="2400" b="1">
                <a:cs typeface="Times New Roman" pitchFamily="18" charset="0"/>
              </a:rPr>
              <a:t>ANALISIS FINANCIERO</a:t>
            </a:r>
            <a:r>
              <a:rPr lang="es-EC" sz="2400" b="1"/>
              <a:t> </a:t>
            </a:r>
          </a:p>
        </p:txBody>
      </p:sp>
      <p:grpSp>
        <p:nvGrpSpPr>
          <p:cNvPr id="95237" name="Group 5"/>
          <p:cNvGrpSpPr>
            <a:grpSpLocks/>
          </p:cNvGrpSpPr>
          <p:nvPr/>
        </p:nvGrpSpPr>
        <p:grpSpPr bwMode="auto">
          <a:xfrm>
            <a:off x="1219200" y="1143000"/>
            <a:ext cx="304800" cy="304800"/>
            <a:chOff x="528" y="1200"/>
            <a:chExt cx="192" cy="192"/>
          </a:xfrm>
        </p:grpSpPr>
        <p:sp>
          <p:nvSpPr>
            <p:cNvPr id="95238" name="Rectangle 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5239" name="Rectangle 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95240" name="Group 8"/>
          <p:cNvGrpSpPr>
            <a:grpSpLocks/>
          </p:cNvGrpSpPr>
          <p:nvPr/>
        </p:nvGrpSpPr>
        <p:grpSpPr bwMode="auto">
          <a:xfrm>
            <a:off x="1219200" y="3657600"/>
            <a:ext cx="304800" cy="304800"/>
            <a:chOff x="528" y="1200"/>
            <a:chExt cx="192" cy="192"/>
          </a:xfrm>
        </p:grpSpPr>
        <p:sp>
          <p:nvSpPr>
            <p:cNvPr id="95241" name="Rectangle 9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95242" name="Rectangle 10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95243" name="Line 11"/>
          <p:cNvSpPr>
            <a:spLocks noChangeShapeType="1"/>
          </p:cNvSpPr>
          <p:nvPr/>
        </p:nvSpPr>
        <p:spPr bwMode="auto">
          <a:xfrm>
            <a:off x="6553200" y="533400"/>
            <a:ext cx="22860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5244" name="Line 12"/>
          <p:cNvSpPr>
            <a:spLocks noChangeShapeType="1"/>
          </p:cNvSpPr>
          <p:nvPr/>
        </p:nvSpPr>
        <p:spPr bwMode="auto">
          <a:xfrm>
            <a:off x="457200" y="533400"/>
            <a:ext cx="2286000" cy="0"/>
          </a:xfrm>
          <a:prstGeom prst="line">
            <a:avLst/>
          </a:prstGeom>
          <a:noFill/>
          <a:ln w="9525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INGRESOS ESPERADOS</a:t>
            </a:r>
            <a:r>
              <a:rPr lang="es-ES" sz="1400">
                <a:latin typeface="Times New Roman" pitchFamily="18" charset="0"/>
              </a:rPr>
              <a:t> </a:t>
            </a: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59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INGRESOS ESPERADOS</a:t>
            </a:r>
            <a:r>
              <a:rPr lang="es-ES" sz="1400">
                <a:latin typeface="Times New Roman" pitchFamily="18" charset="0"/>
              </a:rPr>
              <a:t> </a:t>
            </a: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0" y="3276600"/>
            <a:ext cx="9144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_tradnl" sz="1400" b="1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INGRESOS ESPERADOS</a:t>
            </a:r>
            <a:r>
              <a:rPr lang="es-ES" sz="1400">
                <a:latin typeface="Times New Roman" pitchFamily="18" charset="0"/>
              </a:rPr>
              <a:t> </a:t>
            </a:r>
            <a:endParaRPr lang="es-ES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3063875" y="295275"/>
            <a:ext cx="3179763" cy="466725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>
                <a:solidFill>
                  <a:srgbClr val="FF0000"/>
                </a:solidFill>
                <a:cs typeface="Times New Roman" pitchFamily="18" charset="0"/>
              </a:rPr>
              <a:t>INGRESOS ESPERADOS</a:t>
            </a:r>
            <a:r>
              <a:rPr lang="es-EC" sz="2400">
                <a:solidFill>
                  <a:srgbClr val="FF0000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96262" name="Text Box 6"/>
          <p:cNvSpPr txBox="1">
            <a:spLocks noChangeArrowheads="1"/>
          </p:cNvSpPr>
          <p:nvPr/>
        </p:nvSpPr>
        <p:spPr bwMode="auto">
          <a:xfrm>
            <a:off x="533400" y="1219200"/>
            <a:ext cx="8337550" cy="119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/>
            <a:r>
              <a:rPr lang="en-GB">
                <a:solidFill>
                  <a:schemeClr val="tx1"/>
                </a:solidFill>
                <a:latin typeface="Tahoma" pitchFamily="34" charset="0"/>
              </a:rPr>
              <a:t>Calculo de tasa de crecimiento en base a:</a:t>
            </a:r>
          </a:p>
          <a:p>
            <a:pPr marL="457200" indent="-457200" algn="l">
              <a:buFontTx/>
              <a:buAutoNum type="arabicPeriod"/>
            </a:pPr>
            <a:r>
              <a:rPr lang="en-GB">
                <a:solidFill>
                  <a:schemeClr val="tx1"/>
                </a:solidFill>
                <a:latin typeface="Tahoma" pitchFamily="34" charset="0"/>
              </a:rPr>
              <a:t>Crecimiento Histórico de Ventas</a:t>
            </a:r>
          </a:p>
          <a:p>
            <a:pPr marL="457200" indent="-457200" algn="l">
              <a:buFontTx/>
              <a:buAutoNum type="arabicPeriod"/>
            </a:pP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graphicFrame>
        <p:nvGraphicFramePr>
          <p:cNvPr id="139264" name="Object 1024"/>
          <p:cNvGraphicFramePr>
            <a:graphicFrameLocks noChangeAspect="1"/>
          </p:cNvGraphicFramePr>
          <p:nvPr/>
        </p:nvGraphicFramePr>
        <p:xfrm>
          <a:off x="1752600" y="2286000"/>
          <a:ext cx="5243513" cy="2857500"/>
        </p:xfrm>
        <a:graphic>
          <a:graphicData uri="http://schemas.openxmlformats.org/presentationml/2006/ole">
            <p:oleObj spid="_x0000_s139264" name="Hoja de cálculo" r:id="rId3" imgW="4543831" imgH="247698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ChangeArrowheads="1"/>
          </p:cNvSpPr>
          <p:nvPr/>
        </p:nvSpPr>
        <p:spPr bwMode="auto">
          <a:xfrm>
            <a:off x="581025" y="2676525"/>
            <a:ext cx="80248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GB">
                <a:solidFill>
                  <a:schemeClr val="tx1"/>
                </a:solidFill>
                <a:latin typeface="Tahoma" pitchFamily="34" charset="0"/>
              </a:rPr>
              <a:t>3.  Criterio cualitativo en base a administradores de Gran Hogar y de autores.</a:t>
            </a:r>
          </a:p>
        </p:txBody>
      </p:sp>
      <p:sp>
        <p:nvSpPr>
          <p:cNvPr id="97283" name="Rectangle 3"/>
          <p:cNvSpPr>
            <a:spLocks noChangeArrowheads="1"/>
          </p:cNvSpPr>
          <p:nvPr/>
        </p:nvSpPr>
        <p:spPr bwMode="auto">
          <a:xfrm>
            <a:off x="585788" y="390525"/>
            <a:ext cx="49942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457200" indent="-457200"/>
            <a:r>
              <a:rPr lang="en-GB">
                <a:solidFill>
                  <a:schemeClr val="tx1"/>
                </a:solidFill>
                <a:latin typeface="Tahoma" pitchFamily="34" charset="0"/>
              </a:rPr>
              <a:t>2.  Tasa de crecimiento del mercado o industria</a:t>
            </a:r>
          </a:p>
        </p:txBody>
      </p:sp>
      <p:graphicFrame>
        <p:nvGraphicFramePr>
          <p:cNvPr id="140288" name="Object 1024"/>
          <p:cNvGraphicFramePr>
            <a:graphicFrameLocks noChangeAspect="1"/>
          </p:cNvGraphicFramePr>
          <p:nvPr/>
        </p:nvGraphicFramePr>
        <p:xfrm>
          <a:off x="2971800" y="1143000"/>
          <a:ext cx="2705100" cy="1206500"/>
        </p:xfrm>
        <a:graphic>
          <a:graphicData uri="http://schemas.openxmlformats.org/presentationml/2006/ole">
            <p:oleObj spid="_x0000_s140288" name="Hoja de cálculo" r:id="rId3" imgW="2391013" imgH="1067038" progId="Excel.Sheet.8">
              <p:embed/>
            </p:oleObj>
          </a:graphicData>
        </a:graphic>
      </p:graphicFrame>
      <p:graphicFrame>
        <p:nvGraphicFramePr>
          <p:cNvPr id="140289" name="Object 1025"/>
          <p:cNvGraphicFramePr>
            <a:graphicFrameLocks noChangeAspect="1"/>
          </p:cNvGraphicFramePr>
          <p:nvPr/>
        </p:nvGraphicFramePr>
        <p:xfrm>
          <a:off x="1219200" y="3276600"/>
          <a:ext cx="6400800" cy="2847975"/>
        </p:xfrm>
        <a:graphic>
          <a:graphicData uri="http://schemas.openxmlformats.org/presentationml/2006/ole">
            <p:oleObj spid="_x0000_s140289" name="Hoja de cálculo" r:id="rId4" imgW="2772091" imgH="245781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Text Box 2"/>
          <p:cNvSpPr txBox="1">
            <a:spLocks noChangeArrowheads="1"/>
          </p:cNvSpPr>
          <p:nvPr/>
        </p:nvSpPr>
        <p:spPr bwMode="auto">
          <a:xfrm>
            <a:off x="2471738" y="544513"/>
            <a:ext cx="3916362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>
                <a:solidFill>
                  <a:srgbClr val="000066"/>
                </a:solidFill>
                <a:cs typeface="Times New Roman" pitchFamily="18" charset="0"/>
              </a:rPr>
              <a:t>INGRESOS PRONOSTICADOS</a:t>
            </a:r>
            <a:endParaRPr lang="es-EC" sz="2400">
              <a:solidFill>
                <a:srgbClr val="000066"/>
              </a:solidFill>
            </a:endParaRPr>
          </a:p>
        </p:txBody>
      </p:sp>
      <p:graphicFrame>
        <p:nvGraphicFramePr>
          <p:cNvPr id="141312" name="Object 1024"/>
          <p:cNvGraphicFramePr>
            <a:graphicFrameLocks noChangeAspect="1"/>
          </p:cNvGraphicFramePr>
          <p:nvPr/>
        </p:nvGraphicFramePr>
        <p:xfrm>
          <a:off x="1828800" y="1600200"/>
          <a:ext cx="5219700" cy="3317875"/>
        </p:xfrm>
        <a:graphic>
          <a:graphicData uri="http://schemas.openxmlformats.org/presentationml/2006/ole">
            <p:oleObj spid="_x0000_s141312" name="Hoja de cálculo" r:id="rId3" imgW="3581761" imgH="2276957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Text Box 2"/>
          <p:cNvSpPr txBox="1">
            <a:spLocks noChangeArrowheads="1"/>
          </p:cNvSpPr>
          <p:nvPr/>
        </p:nvSpPr>
        <p:spPr bwMode="auto">
          <a:xfrm>
            <a:off x="985838" y="239713"/>
            <a:ext cx="133985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>
                <a:solidFill>
                  <a:srgbClr val="000066"/>
                </a:solidFill>
                <a:cs typeface="Times New Roman" pitchFamily="18" charset="0"/>
              </a:rPr>
              <a:t>EGRESOS</a:t>
            </a:r>
            <a:endParaRPr lang="es-EC" sz="2400">
              <a:solidFill>
                <a:srgbClr val="000066"/>
              </a:solidFill>
            </a:endParaRPr>
          </a:p>
        </p:txBody>
      </p:sp>
      <p:sp>
        <p:nvSpPr>
          <p:cNvPr id="99331" name="Rectangle 3"/>
          <p:cNvSpPr>
            <a:spLocks noChangeArrowheads="1"/>
          </p:cNvSpPr>
          <p:nvPr/>
        </p:nvSpPr>
        <p:spPr bwMode="auto">
          <a:xfrm>
            <a:off x="533400" y="1143000"/>
            <a:ext cx="81534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just" eaLnBrk="0" hangingPunct="0">
              <a:spcBef>
                <a:spcPct val="0"/>
              </a:spcBef>
              <a:buFontTx/>
              <a:buChar char="•"/>
            </a:pPr>
            <a:endParaRPr lang="es-ES" b="1" i="1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lvl="1" algn="just" eaLnBrk="0" hangingPunct="0">
              <a:spcBef>
                <a:spcPct val="0"/>
              </a:spcBef>
            </a:pPr>
            <a:r>
              <a:rPr lang="es-ES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Adecuación de las instalaciones:</a:t>
            </a:r>
            <a:r>
              <a:rPr lang="es-ES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 Pintura exterior e interior, Decoración, Muebles y enseres, Iluminación, Mantenimiento, Letreros, Señalización, etc.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9332" name="Rectangle 4"/>
          <p:cNvSpPr>
            <a:spLocks noChangeArrowheads="1"/>
          </p:cNvSpPr>
          <p:nvPr/>
        </p:nvSpPr>
        <p:spPr bwMode="auto">
          <a:xfrm>
            <a:off x="3352800" y="914400"/>
            <a:ext cx="1550988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" b="1">
                <a:solidFill>
                  <a:srgbClr val="000066"/>
                </a:solidFill>
                <a:latin typeface="Tahoma" pitchFamily="34" charset="0"/>
              </a:rPr>
              <a:t>INVERSION</a:t>
            </a:r>
          </a:p>
        </p:txBody>
      </p:sp>
      <p:sp>
        <p:nvSpPr>
          <p:cNvPr id="99333" name="Rectangle 5"/>
          <p:cNvSpPr>
            <a:spLocks noChangeArrowheads="1"/>
          </p:cNvSpPr>
          <p:nvPr/>
        </p:nvSpPr>
        <p:spPr bwMode="auto">
          <a:xfrm>
            <a:off x="3352800" y="2286000"/>
            <a:ext cx="1873250" cy="376238"/>
          </a:xfrm>
          <a:prstGeom prst="rect">
            <a:avLst/>
          </a:prstGeom>
          <a:noFill/>
          <a:ln w="9525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en-GB" b="1">
                <a:solidFill>
                  <a:srgbClr val="FF0000"/>
                </a:solidFill>
                <a:latin typeface="Tahoma" pitchFamily="34" charset="0"/>
                <a:cs typeface="Times New Roman" pitchFamily="18" charset="0"/>
              </a:rPr>
              <a:t>COSTOS FIJOS</a:t>
            </a:r>
            <a:endParaRPr lang="es-EC" b="1">
              <a:solidFill>
                <a:srgbClr val="FF0000"/>
              </a:solidFill>
              <a:latin typeface="Tahoma" pitchFamily="34" charset="0"/>
              <a:cs typeface="Times New Roman" pitchFamily="18" charset="0"/>
            </a:endParaRPr>
          </a:p>
        </p:txBody>
      </p:sp>
      <p:sp>
        <p:nvSpPr>
          <p:cNvPr id="99334" name="Rectangle 6"/>
          <p:cNvSpPr>
            <a:spLocks noChangeArrowheads="1"/>
          </p:cNvSpPr>
          <p:nvPr/>
        </p:nvSpPr>
        <p:spPr bwMode="auto">
          <a:xfrm>
            <a:off x="838200" y="3048000"/>
            <a:ext cx="7848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/>
            <a:r>
              <a:rPr lang="es-EC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Costo de Ventas</a:t>
            </a:r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.-	     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En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la misma proporción que las ventas.</a:t>
            </a:r>
            <a:endParaRPr lang="es-EC">
              <a:solidFill>
                <a:schemeClr val="tx1"/>
              </a:solidFill>
              <a:latin typeface="Tahoma" pitchFamily="34" charset="0"/>
              <a:cs typeface="Times New Roman" pitchFamily="18" charset="0"/>
            </a:endParaRPr>
          </a:p>
          <a:p>
            <a:pPr algn="l" eaLnBrk="0" hangingPunct="0"/>
            <a:r>
              <a:rPr lang="es-EC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Depreciaciones y amortizaciones</a:t>
            </a:r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.-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D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e los activos y gastos en la inversión.</a:t>
            </a:r>
            <a:endParaRPr lang="en-GB">
              <a:solidFill>
                <a:schemeClr val="tx1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99335" name="Rectangle 7"/>
          <p:cNvSpPr>
            <a:spLocks noChangeArrowheads="1"/>
          </p:cNvSpPr>
          <p:nvPr/>
        </p:nvSpPr>
        <p:spPr bwMode="auto">
          <a:xfrm>
            <a:off x="3581400" y="4191000"/>
            <a:ext cx="1125538" cy="376238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" b="1">
                <a:solidFill>
                  <a:srgbClr val="000066"/>
                </a:solidFill>
                <a:latin typeface="Tahoma" pitchFamily="34" charset="0"/>
              </a:rPr>
              <a:t>GASTOS</a:t>
            </a:r>
          </a:p>
        </p:txBody>
      </p:sp>
      <p:sp>
        <p:nvSpPr>
          <p:cNvPr id="99336" name="Rectangle 8"/>
          <p:cNvSpPr>
            <a:spLocks noChangeArrowheads="1"/>
          </p:cNvSpPr>
          <p:nvPr/>
        </p:nvSpPr>
        <p:spPr bwMode="auto">
          <a:xfrm>
            <a:off x="838200" y="5105400"/>
            <a:ext cx="2228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C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Gastos de Ventas</a:t>
            </a:r>
            <a:r>
              <a:rPr lang="es-EC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 </a:t>
            </a:r>
          </a:p>
        </p:txBody>
      </p:sp>
      <p:sp>
        <p:nvSpPr>
          <p:cNvPr id="99337" name="Rectangle 9"/>
          <p:cNvSpPr>
            <a:spLocks noChangeArrowheads="1"/>
          </p:cNvSpPr>
          <p:nvPr/>
        </p:nvSpPr>
        <p:spPr bwMode="auto">
          <a:xfrm>
            <a:off x="762000" y="5638800"/>
            <a:ext cx="8089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/>
            <a:r>
              <a:rPr lang="es-EC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Gastos de Administración.-</a:t>
            </a:r>
            <a:r>
              <a:rPr lang="es-EC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 </a:t>
            </a:r>
            <a:r>
              <a:rPr lang="en-GB" b="1" i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	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4.05%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-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tasa promedio anual de inflación.</a:t>
            </a:r>
          </a:p>
        </p:txBody>
      </p:sp>
      <p:sp>
        <p:nvSpPr>
          <p:cNvPr id="99338" name="Line 10"/>
          <p:cNvSpPr>
            <a:spLocks noChangeShapeType="1"/>
          </p:cNvSpPr>
          <p:nvPr/>
        </p:nvSpPr>
        <p:spPr bwMode="auto">
          <a:xfrm flipV="1">
            <a:off x="4191000" y="5486400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39" name="Rectangle 11"/>
          <p:cNvSpPr>
            <a:spLocks noChangeArrowheads="1"/>
          </p:cNvSpPr>
          <p:nvPr/>
        </p:nvSpPr>
        <p:spPr bwMode="auto">
          <a:xfrm>
            <a:off x="381000" y="6172200"/>
            <a:ext cx="8763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es-EC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Gastos de personal</a:t>
            </a:r>
            <a:r>
              <a:rPr lang="en-GB" b="1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.-		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4.05% </a:t>
            </a:r>
            <a:r>
              <a:rPr lang="en-GB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- 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Arial" pitchFamily="34" charset="0"/>
              </a:rPr>
              <a:t>tasa promedio anual de inflación.</a:t>
            </a:r>
          </a:p>
        </p:txBody>
      </p:sp>
      <p:sp>
        <p:nvSpPr>
          <p:cNvPr id="99340" name="Line 12"/>
          <p:cNvSpPr>
            <a:spLocks noChangeShapeType="1"/>
          </p:cNvSpPr>
          <p:nvPr/>
        </p:nvSpPr>
        <p:spPr bwMode="auto">
          <a:xfrm flipV="1">
            <a:off x="3581400" y="4953000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41" name="Text Box 13"/>
          <p:cNvSpPr txBox="1">
            <a:spLocks noChangeArrowheads="1"/>
          </p:cNvSpPr>
          <p:nvPr/>
        </p:nvSpPr>
        <p:spPr bwMode="auto">
          <a:xfrm>
            <a:off x="3886200" y="5105400"/>
            <a:ext cx="38623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>
                <a:solidFill>
                  <a:schemeClr val="tx1"/>
                </a:solidFill>
                <a:latin typeface="Tahoma" pitchFamily="34" charset="0"/>
              </a:rPr>
              <a:t>En misma proporción que las Ventas</a:t>
            </a:r>
            <a:endParaRPr lang="es-EC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99342" name="Line 14"/>
          <p:cNvSpPr>
            <a:spLocks noChangeShapeType="1"/>
          </p:cNvSpPr>
          <p:nvPr/>
        </p:nvSpPr>
        <p:spPr bwMode="auto">
          <a:xfrm flipV="1">
            <a:off x="3733800" y="2971800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99343" name="Line 15"/>
          <p:cNvSpPr>
            <a:spLocks noChangeShapeType="1"/>
          </p:cNvSpPr>
          <p:nvPr/>
        </p:nvSpPr>
        <p:spPr bwMode="auto">
          <a:xfrm flipV="1">
            <a:off x="4038600" y="6096000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ext Box 2050"/>
          <p:cNvSpPr txBox="1">
            <a:spLocks noChangeArrowheads="1"/>
          </p:cNvSpPr>
          <p:nvPr/>
        </p:nvSpPr>
        <p:spPr bwMode="auto">
          <a:xfrm>
            <a:off x="1651000" y="541338"/>
            <a:ext cx="57467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400" b="1">
                <a:solidFill>
                  <a:srgbClr val="FFFFFF"/>
                </a:solidFill>
                <a:cs typeface="Arial" pitchFamily="34" charset="0"/>
              </a:rPr>
              <a:t>EVALUACIÓN ECONÓMICA Y FINANCIERA</a:t>
            </a:r>
            <a:r>
              <a:rPr lang="es-EC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21859" name="Text Box 2051"/>
          <p:cNvSpPr txBox="1">
            <a:spLocks noChangeArrowheads="1"/>
          </p:cNvSpPr>
          <p:nvPr/>
        </p:nvSpPr>
        <p:spPr bwMode="auto">
          <a:xfrm>
            <a:off x="2438400" y="4191000"/>
            <a:ext cx="2895600" cy="243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VAN de $ 43.203</a:t>
            </a:r>
          </a:p>
          <a:p>
            <a:pPr algn="l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TIR 24.75%. </a:t>
            </a:r>
          </a:p>
          <a:p>
            <a:pPr algn="l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PBP : 5 años</a:t>
            </a:r>
          </a:p>
          <a:p>
            <a:pPr algn="l"/>
            <a:r>
              <a:rPr lang="es-AR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TIR &gt; TMAR = 13.84%</a:t>
            </a:r>
          </a:p>
          <a:p>
            <a:pPr algn="l"/>
            <a:r>
              <a:rPr lang="es-AR" b="1">
                <a:solidFill>
                  <a:srgbClr val="000000"/>
                </a:solidFill>
                <a:latin typeface="Tahoma" pitchFamily="34" charset="0"/>
                <a:cs typeface="Arial" pitchFamily="34" charset="0"/>
                <a:hlinkClick r:id="rId3"/>
              </a:rPr>
              <a:t>El proyecto es rentable.</a:t>
            </a:r>
            <a:endParaRPr lang="es-AR" b="1">
              <a:solidFill>
                <a:srgbClr val="000000"/>
              </a:solidFill>
              <a:latin typeface="Tahoma" pitchFamily="34" charset="0"/>
              <a:cs typeface="Arial" pitchFamily="34" charset="0"/>
            </a:endParaRPr>
          </a:p>
          <a:p>
            <a:pPr algn="l"/>
            <a:endParaRPr lang="es-EC">
              <a:latin typeface="Tahoma" pitchFamily="34" charset="0"/>
            </a:endParaRPr>
          </a:p>
        </p:txBody>
      </p:sp>
      <p:graphicFrame>
        <p:nvGraphicFramePr>
          <p:cNvPr id="142336" name="Object 2048"/>
          <p:cNvGraphicFramePr>
            <a:graphicFrameLocks noChangeAspect="1"/>
          </p:cNvGraphicFramePr>
          <p:nvPr/>
        </p:nvGraphicFramePr>
        <p:xfrm>
          <a:off x="1143000" y="1752600"/>
          <a:ext cx="6638925" cy="2141538"/>
        </p:xfrm>
        <a:graphic>
          <a:graphicData uri="http://schemas.openxmlformats.org/presentationml/2006/ole">
            <p:oleObj spid="_x0000_s142336" name="Hoja de cálculo" r:id="rId4" imgW="4134088" imgH="1333738" progId="Excel.Sheet.8">
              <p:embed/>
            </p:oleObj>
          </a:graphicData>
        </a:graphic>
      </p:graphicFrame>
      <p:grpSp>
        <p:nvGrpSpPr>
          <p:cNvPr id="121861" name="Group 2053"/>
          <p:cNvGrpSpPr>
            <a:grpSpLocks/>
          </p:cNvGrpSpPr>
          <p:nvPr/>
        </p:nvGrpSpPr>
        <p:grpSpPr bwMode="auto">
          <a:xfrm>
            <a:off x="2057400" y="4267200"/>
            <a:ext cx="228600" cy="228600"/>
            <a:chOff x="528" y="1200"/>
            <a:chExt cx="192" cy="192"/>
          </a:xfrm>
        </p:grpSpPr>
        <p:sp>
          <p:nvSpPr>
            <p:cNvPr id="121862" name="Rectangle 205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1863" name="Rectangle 205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1864" name="Group 2056"/>
          <p:cNvGrpSpPr>
            <a:grpSpLocks/>
          </p:cNvGrpSpPr>
          <p:nvPr/>
        </p:nvGrpSpPr>
        <p:grpSpPr bwMode="auto">
          <a:xfrm>
            <a:off x="2057400" y="4648200"/>
            <a:ext cx="228600" cy="228600"/>
            <a:chOff x="528" y="1200"/>
            <a:chExt cx="192" cy="192"/>
          </a:xfrm>
        </p:grpSpPr>
        <p:sp>
          <p:nvSpPr>
            <p:cNvPr id="121865" name="Rectangle 205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1866" name="Rectangle 205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1867" name="Group 2059"/>
          <p:cNvGrpSpPr>
            <a:grpSpLocks/>
          </p:cNvGrpSpPr>
          <p:nvPr/>
        </p:nvGrpSpPr>
        <p:grpSpPr bwMode="auto">
          <a:xfrm>
            <a:off x="2057400" y="5105400"/>
            <a:ext cx="228600" cy="228600"/>
            <a:chOff x="528" y="1200"/>
            <a:chExt cx="192" cy="192"/>
          </a:xfrm>
        </p:grpSpPr>
        <p:sp>
          <p:nvSpPr>
            <p:cNvPr id="121868" name="Rectangle 206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1869" name="Rectangle 206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1870" name="Group 2062"/>
          <p:cNvGrpSpPr>
            <a:grpSpLocks/>
          </p:cNvGrpSpPr>
          <p:nvPr/>
        </p:nvGrpSpPr>
        <p:grpSpPr bwMode="auto">
          <a:xfrm>
            <a:off x="2057400" y="5562600"/>
            <a:ext cx="228600" cy="228600"/>
            <a:chOff x="528" y="1200"/>
            <a:chExt cx="192" cy="192"/>
          </a:xfrm>
        </p:grpSpPr>
        <p:sp>
          <p:nvSpPr>
            <p:cNvPr id="121871" name="Rectangle 206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1872" name="Rectangle 206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21873" name="Group 2065"/>
          <p:cNvGrpSpPr>
            <a:grpSpLocks/>
          </p:cNvGrpSpPr>
          <p:nvPr/>
        </p:nvGrpSpPr>
        <p:grpSpPr bwMode="auto">
          <a:xfrm>
            <a:off x="2057400" y="5943600"/>
            <a:ext cx="228600" cy="228600"/>
            <a:chOff x="528" y="1200"/>
            <a:chExt cx="192" cy="192"/>
          </a:xfrm>
        </p:grpSpPr>
        <p:sp>
          <p:nvSpPr>
            <p:cNvPr id="121874" name="Rectangle 206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21875" name="Rectangle 206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1524000" y="3276600"/>
            <a:ext cx="71628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0"/>
              </a:spcBef>
            </a:pPr>
            <a:r>
              <a:rPr lang="fr-FR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W1</a:t>
            </a:r>
            <a:r>
              <a:rPr lang="fr-FR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=    70%  Capital Propio</a:t>
            </a:r>
            <a:endParaRPr lang="es-AR" sz="1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sz="16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	W2</a:t>
            </a:r>
            <a:r>
              <a:rPr lang="fr-FR" sz="16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=    30%  Capital Externo</a:t>
            </a:r>
            <a:endParaRPr lang="es-AR" sz="1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spcBef>
                <a:spcPct val="0"/>
              </a:spcBef>
            </a:pPr>
            <a:r>
              <a:rPr lang="fr-FR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K</a:t>
            </a:r>
            <a:r>
              <a:rPr lang="fr-FR" sz="1600" b="1" i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    =    </a:t>
            </a:r>
            <a:r>
              <a:rPr lang="fr-FR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18%  Costo capital para accionistas (tasa rent BVG)</a:t>
            </a:r>
            <a:endParaRPr lang="es-EC" sz="1600">
              <a:solidFill>
                <a:schemeClr val="tx1"/>
              </a:solidFill>
              <a:latin typeface="Times New Roman" pitchFamily="18" charset="0"/>
              <a:ea typeface="Arial Unicode MS" pitchFamily="34" charset="-128"/>
              <a:cs typeface="Arial Unicode MS" pitchFamily="34" charset="-128"/>
            </a:endParaRPr>
          </a:p>
          <a:p>
            <a:pPr algn="just">
              <a:spcBef>
                <a:spcPct val="0"/>
              </a:spcBef>
            </a:pPr>
            <a:r>
              <a:rPr lang="fr-FR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K</a:t>
            </a:r>
            <a:r>
              <a:rPr lang="fr-FR" sz="1600" b="1" baseline="-300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       </a:t>
            </a:r>
            <a:r>
              <a:rPr lang="fr-FR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=    12.06% Costo de la deuda (Tasa activa BCE)</a:t>
            </a:r>
            <a:endParaRPr lang="es-EC" sz="160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</a:pPr>
            <a:r>
              <a:rPr lang="fr-FR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T     =  </a:t>
            </a:r>
            <a:r>
              <a:rPr lang="fr-FR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25%</a:t>
            </a:r>
            <a:r>
              <a:rPr lang="fr-FR" sz="1600" b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16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Impuesto a la renta</a:t>
            </a:r>
            <a:endParaRPr lang="es-ES" sz="16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01379" name="Text Box 3"/>
          <p:cNvSpPr txBox="1">
            <a:spLocks noChangeArrowheads="1"/>
          </p:cNvSpPr>
          <p:nvPr/>
        </p:nvSpPr>
        <p:spPr bwMode="auto">
          <a:xfrm>
            <a:off x="1422400" y="236538"/>
            <a:ext cx="57467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 sz="2400">
                <a:solidFill>
                  <a:srgbClr val="FFFFFF"/>
                </a:solidFill>
                <a:cs typeface="Arial" pitchFamily="34" charset="0"/>
              </a:rPr>
              <a:t>EVALUACIÓN ECONÓMICA Y FINANCIERA</a:t>
            </a:r>
            <a:r>
              <a:rPr lang="es-EC" sz="2400" b="1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1380" name="Text Box 4"/>
          <p:cNvSpPr txBox="1">
            <a:spLocks noChangeArrowheads="1"/>
          </p:cNvSpPr>
          <p:nvPr/>
        </p:nvSpPr>
        <p:spPr bwMode="auto">
          <a:xfrm>
            <a:off x="2971800" y="1524000"/>
            <a:ext cx="2819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2400" b="1">
                <a:solidFill>
                  <a:schemeClr val="tx1"/>
                </a:solidFill>
                <a:latin typeface="Arial" pitchFamily="34" charset="0"/>
              </a:rPr>
              <a:t>TMAR = 13,84%</a:t>
            </a:r>
            <a:endParaRPr lang="es-EC" sz="2400" b="1">
              <a:solidFill>
                <a:schemeClr val="tx1"/>
              </a:solidFill>
              <a:latin typeface="Arial" pitchFamily="34" charset="0"/>
            </a:endParaRPr>
          </a:p>
        </p:txBody>
      </p:sp>
      <p:sp>
        <p:nvSpPr>
          <p:cNvPr id="101381" name="Text Box 5"/>
          <p:cNvSpPr txBox="1">
            <a:spLocks noChangeArrowheads="1"/>
          </p:cNvSpPr>
          <p:nvPr/>
        </p:nvSpPr>
        <p:spPr bwMode="auto">
          <a:xfrm>
            <a:off x="1828800" y="2362200"/>
            <a:ext cx="5943600" cy="685800"/>
          </a:xfrm>
          <a:prstGeom prst="rect">
            <a:avLst/>
          </a:prstGeom>
          <a:solidFill>
            <a:srgbClr val="FFFFFF"/>
          </a:solidFill>
          <a:ln w="25400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algn="just" eaLnBrk="0" hangingPunct="0">
              <a:spcBef>
                <a:spcPct val="0"/>
              </a:spcBef>
            </a:pPr>
            <a:r>
              <a:rPr lang="es-ES" sz="2000">
                <a:solidFill>
                  <a:srgbClr val="000066"/>
                </a:solidFill>
                <a:latin typeface="Arial" pitchFamily="34" charset="0"/>
              </a:rPr>
              <a:t>TMAR = WACC =  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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</a:rPr>
              <a:t> W1 (K</a:t>
            </a:r>
            <a:r>
              <a:rPr lang="es-ES" sz="2000" baseline="-25000">
                <a:solidFill>
                  <a:srgbClr val="000066"/>
                </a:solidFill>
                <a:latin typeface="Arial" pitchFamily="34" charset="0"/>
              </a:rPr>
              <a:t>d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</a:rPr>
              <a:t>) 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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</a:rPr>
              <a:t> + 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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</a:rPr>
              <a:t> W2 (1-T) (K</a:t>
            </a:r>
            <a:r>
              <a:rPr lang="es-ES" sz="2000" baseline="-25000">
                <a:solidFill>
                  <a:srgbClr val="000066"/>
                </a:solidFill>
                <a:latin typeface="Arial" pitchFamily="34" charset="0"/>
              </a:rPr>
              <a:t>e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</a:rPr>
              <a:t>) </a:t>
            </a:r>
            <a:r>
              <a:rPr lang="es-ES" sz="2000">
                <a:solidFill>
                  <a:srgbClr val="000066"/>
                </a:solidFill>
                <a:latin typeface="Arial" pitchFamily="34" charset="0"/>
                <a:sym typeface="Symbol" pitchFamily="18" charset="2"/>
              </a:rPr>
              <a:t></a:t>
            </a:r>
            <a:endParaRPr lang="es-ES" sz="2000">
              <a:solidFill>
                <a:srgbClr val="000066"/>
              </a:solidFill>
              <a:latin typeface="Arial" pitchFamily="34" charset="0"/>
            </a:endParaRPr>
          </a:p>
          <a:p>
            <a:pPr algn="l" eaLnBrk="0" hangingPunct="0">
              <a:spcBef>
                <a:spcPct val="0"/>
              </a:spcBef>
            </a:pPr>
            <a:endParaRPr lang="es-ES" sz="200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101382" name="Text Box 6"/>
          <p:cNvSpPr txBox="1">
            <a:spLocks noChangeArrowheads="1"/>
          </p:cNvSpPr>
          <p:nvPr/>
        </p:nvSpPr>
        <p:spPr bwMode="auto">
          <a:xfrm>
            <a:off x="990600" y="1066800"/>
            <a:ext cx="26860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66"/>
                </a:solidFill>
                <a:latin typeface="Arial" pitchFamily="34" charset="0"/>
              </a:rPr>
              <a:t>TASA DE MERCADO</a:t>
            </a:r>
            <a:endParaRPr lang="es-EC" sz="2000" b="1">
              <a:solidFill>
                <a:srgbClr val="000066"/>
              </a:solidFill>
              <a:latin typeface="Arial" pitchFamily="34" charset="0"/>
            </a:endParaRPr>
          </a:p>
        </p:txBody>
      </p:sp>
      <p:sp>
        <p:nvSpPr>
          <p:cNvPr id="101383" name="Rectangle 7"/>
          <p:cNvSpPr>
            <a:spLocks noChangeArrowheads="1"/>
          </p:cNvSpPr>
          <p:nvPr/>
        </p:nvSpPr>
        <p:spPr bwMode="auto">
          <a:xfrm>
            <a:off x="1219200" y="5029200"/>
            <a:ext cx="66976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 b="1">
                <a:solidFill>
                  <a:srgbClr val="000066"/>
                </a:solidFill>
                <a:latin typeface="Arial" pitchFamily="34" charset="0"/>
              </a:rPr>
              <a:t>TASA INTERNA DE RETORNO SOBRE LA INVERSION</a:t>
            </a:r>
            <a:endParaRPr lang="es-EC" sz="2000" b="1">
              <a:solidFill>
                <a:srgbClr val="000066"/>
              </a:solidFill>
              <a:latin typeface="Arial" pitchFamily="34" charset="0"/>
              <a:cs typeface="Times New Roman" pitchFamily="18" charset="0"/>
            </a:endParaRPr>
          </a:p>
        </p:txBody>
      </p:sp>
      <p:sp>
        <p:nvSpPr>
          <p:cNvPr id="101384" name="Rectangle 8"/>
          <p:cNvSpPr>
            <a:spLocks noChangeArrowheads="1"/>
          </p:cNvSpPr>
          <p:nvPr/>
        </p:nvSpPr>
        <p:spPr bwMode="auto">
          <a:xfrm>
            <a:off x="3189288" y="5667375"/>
            <a:ext cx="2139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TIR = </a:t>
            </a:r>
            <a:r>
              <a:rPr lang="es-EC" sz="2400" b="1">
                <a:solidFill>
                  <a:schemeClr val="tx1"/>
                </a:solidFill>
                <a:latin typeface="Arial" pitchFamily="34" charset="0"/>
                <a:cs typeface="Times New Roman" pitchFamily="18" charset="0"/>
              </a:rPr>
              <a:t>24.75 %</a:t>
            </a:r>
          </a:p>
        </p:txBody>
      </p:sp>
      <p:grpSp>
        <p:nvGrpSpPr>
          <p:cNvPr id="101385" name="Group 9"/>
          <p:cNvGrpSpPr>
            <a:grpSpLocks/>
          </p:cNvGrpSpPr>
          <p:nvPr/>
        </p:nvGrpSpPr>
        <p:grpSpPr bwMode="auto">
          <a:xfrm>
            <a:off x="609600" y="1066800"/>
            <a:ext cx="304800" cy="304800"/>
            <a:chOff x="528" y="1200"/>
            <a:chExt cx="192" cy="192"/>
          </a:xfrm>
        </p:grpSpPr>
        <p:sp>
          <p:nvSpPr>
            <p:cNvPr id="101386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1387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1388" name="Group 12"/>
          <p:cNvGrpSpPr>
            <a:grpSpLocks/>
          </p:cNvGrpSpPr>
          <p:nvPr/>
        </p:nvGrpSpPr>
        <p:grpSpPr bwMode="auto">
          <a:xfrm>
            <a:off x="533400" y="5029200"/>
            <a:ext cx="304800" cy="304800"/>
            <a:chOff x="528" y="1200"/>
            <a:chExt cx="192" cy="192"/>
          </a:xfrm>
        </p:grpSpPr>
        <p:sp>
          <p:nvSpPr>
            <p:cNvPr id="101389" name="Rectangle 1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1390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Text Box 2"/>
          <p:cNvSpPr txBox="1">
            <a:spLocks noChangeArrowheads="1"/>
          </p:cNvSpPr>
          <p:nvPr/>
        </p:nvSpPr>
        <p:spPr bwMode="auto">
          <a:xfrm>
            <a:off x="2325688" y="452438"/>
            <a:ext cx="364966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>
                <a:cs typeface="Times New Roman" pitchFamily="18" charset="0"/>
              </a:rPr>
              <a:t>ANALISIS DE SENSIBILIDAD</a:t>
            </a:r>
            <a:r>
              <a:rPr lang="es-EC"/>
              <a:t> </a:t>
            </a:r>
          </a:p>
        </p:txBody>
      </p:sp>
      <p:sp>
        <p:nvSpPr>
          <p:cNvPr id="102403" name="Text Box 3"/>
          <p:cNvSpPr txBox="1">
            <a:spLocks noChangeArrowheads="1"/>
          </p:cNvSpPr>
          <p:nvPr/>
        </p:nvSpPr>
        <p:spPr bwMode="auto">
          <a:xfrm>
            <a:off x="990600" y="2209800"/>
            <a:ext cx="70866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Ventas 		en </a:t>
            </a:r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un 50% superior a los esperado. Incremento del 9% en la facturación. </a:t>
            </a:r>
            <a:endParaRPr lang="es-EC">
              <a:solidFill>
                <a:schemeClr val="tx1"/>
              </a:solidFill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es-EC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457200" y="1371600"/>
            <a:ext cx="5562600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es-ES" sz="2400" b="1">
                <a:solidFill>
                  <a:srgbClr val="000066"/>
                </a:solidFill>
                <a:latin typeface="Tahoma" pitchFamily="34" charset="0"/>
                <a:cs typeface="Arial" pitchFamily="34" charset="0"/>
                <a:hlinkClick r:id="rId2"/>
              </a:rPr>
              <a:t>Escenario Optimista (TIR &gt; TMAR)</a:t>
            </a:r>
            <a:r>
              <a:rPr lang="es-ES" sz="2400">
                <a:solidFill>
                  <a:srgbClr val="000066"/>
                </a:solidFill>
                <a:latin typeface="Tahoma" pitchFamily="34" charset="0"/>
                <a:hlinkClick r:id="rId2"/>
              </a:rPr>
              <a:t> </a:t>
            </a:r>
            <a:endParaRPr lang="es-ES" sz="2400">
              <a:solidFill>
                <a:srgbClr val="000066"/>
              </a:solidFill>
              <a:latin typeface="Tahoma" pitchFamily="34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1066800" y="3429000"/>
            <a:ext cx="7620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inflación </a:t>
            </a:r>
            <a:r>
              <a: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3% en el 2005 y se mantiene estable por los años siguientes.  </a:t>
            </a: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066800" y="4495800"/>
            <a:ext cx="6743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ingresos netos por promociones puntuales se mantienen</a:t>
            </a:r>
            <a:r>
              <a:rPr lang="en-GB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GB" b="1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= </a:t>
            </a:r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066800" y="5562600"/>
            <a:ext cx="746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Con estas variaciones el proyecto genera un </a:t>
            </a:r>
            <a:r>
              <a:rPr lang="es-EC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VAN de $429,772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 y un </a:t>
            </a:r>
            <a:r>
              <a:rPr lang="es-EC" b="1">
                <a:solidFill>
                  <a:srgbClr val="000066"/>
                </a:solidFill>
                <a:latin typeface="Tahoma" pitchFamily="34" charset="0"/>
                <a:cs typeface="Times New Roman" pitchFamily="18" charset="0"/>
              </a:rPr>
              <a:t>TIR del 91.84%.</a:t>
            </a:r>
            <a:r>
              <a:rPr lang="es-EC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 </a:t>
            </a:r>
          </a:p>
        </p:txBody>
      </p:sp>
      <p:sp>
        <p:nvSpPr>
          <p:cNvPr id="102408" name="Line 8"/>
          <p:cNvSpPr>
            <a:spLocks noChangeShapeType="1"/>
          </p:cNvSpPr>
          <p:nvPr/>
        </p:nvSpPr>
        <p:spPr bwMode="auto">
          <a:xfrm>
            <a:off x="2743200" y="3352800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02409" name="Line 9"/>
          <p:cNvSpPr>
            <a:spLocks noChangeShapeType="1"/>
          </p:cNvSpPr>
          <p:nvPr/>
        </p:nvSpPr>
        <p:spPr bwMode="auto">
          <a:xfrm flipV="1">
            <a:off x="2362200" y="2133600"/>
            <a:ext cx="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102410" name="Group 10"/>
          <p:cNvGrpSpPr>
            <a:grpSpLocks/>
          </p:cNvGrpSpPr>
          <p:nvPr/>
        </p:nvGrpSpPr>
        <p:grpSpPr bwMode="auto">
          <a:xfrm>
            <a:off x="457200" y="2286000"/>
            <a:ext cx="304800" cy="304800"/>
            <a:chOff x="528" y="1200"/>
            <a:chExt cx="192" cy="192"/>
          </a:xfrm>
        </p:grpSpPr>
        <p:sp>
          <p:nvSpPr>
            <p:cNvPr id="102411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12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2413" name="Group 13"/>
          <p:cNvGrpSpPr>
            <a:grpSpLocks/>
          </p:cNvGrpSpPr>
          <p:nvPr/>
        </p:nvGrpSpPr>
        <p:grpSpPr bwMode="auto">
          <a:xfrm>
            <a:off x="457200" y="3429000"/>
            <a:ext cx="304800" cy="304800"/>
            <a:chOff x="528" y="1200"/>
            <a:chExt cx="192" cy="192"/>
          </a:xfrm>
        </p:grpSpPr>
        <p:sp>
          <p:nvSpPr>
            <p:cNvPr id="102414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15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2416" name="Group 16"/>
          <p:cNvGrpSpPr>
            <a:grpSpLocks/>
          </p:cNvGrpSpPr>
          <p:nvPr/>
        </p:nvGrpSpPr>
        <p:grpSpPr bwMode="auto">
          <a:xfrm>
            <a:off x="457200" y="4572000"/>
            <a:ext cx="304800" cy="304800"/>
            <a:chOff x="528" y="1200"/>
            <a:chExt cx="192" cy="192"/>
          </a:xfrm>
        </p:grpSpPr>
        <p:sp>
          <p:nvSpPr>
            <p:cNvPr id="102417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18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2419" name="Group 19"/>
          <p:cNvGrpSpPr>
            <a:grpSpLocks/>
          </p:cNvGrpSpPr>
          <p:nvPr/>
        </p:nvGrpSpPr>
        <p:grpSpPr bwMode="auto">
          <a:xfrm>
            <a:off x="457200" y="5638800"/>
            <a:ext cx="304800" cy="304800"/>
            <a:chOff x="528" y="1200"/>
            <a:chExt cx="192" cy="192"/>
          </a:xfrm>
        </p:grpSpPr>
        <p:sp>
          <p:nvSpPr>
            <p:cNvPr id="102420" name="Rectangle 2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2421" name="Rectangle 2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ChangeArrowheads="1"/>
          </p:cNvSpPr>
          <p:nvPr/>
        </p:nvSpPr>
        <p:spPr bwMode="auto">
          <a:xfrm>
            <a:off x="400050" y="1241425"/>
            <a:ext cx="5514975" cy="46672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" sz="2400">
                <a:solidFill>
                  <a:srgbClr val="000066"/>
                </a:solidFill>
                <a:latin typeface="Tahoma" pitchFamily="34" charset="0"/>
                <a:cs typeface="Arial" pitchFamily="34" charset="0"/>
                <a:hlinkClick r:id="rId2"/>
              </a:rPr>
              <a:t>Escenario Pesimista (TIR &lt; TMAR &lt; 0 )</a:t>
            </a:r>
            <a:endParaRPr lang="es-EC" sz="2400">
              <a:solidFill>
                <a:srgbClr val="000066"/>
              </a:solidFill>
              <a:latin typeface="Tahoma" pitchFamily="34" charset="0"/>
              <a:cs typeface="Arial" pitchFamily="34" charset="0"/>
            </a:endParaRPr>
          </a:p>
        </p:txBody>
      </p:sp>
      <p:sp>
        <p:nvSpPr>
          <p:cNvPr id="103427" name="Text Box 3"/>
          <p:cNvSpPr txBox="1">
            <a:spLocks noChangeArrowheads="1"/>
          </p:cNvSpPr>
          <p:nvPr/>
        </p:nvSpPr>
        <p:spPr bwMode="auto">
          <a:xfrm>
            <a:off x="838200" y="2057400"/>
            <a:ext cx="7924800" cy="256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 proyecto genera  un incremento 50% menor de la facturación esperada. Tasa de crecimiento del 3%.</a:t>
            </a:r>
            <a:endParaRPr lang="es-EC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s-EC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inflación aumenta a un 6%  en el 2005 y  se mantiene los años siguientes.</a:t>
            </a:r>
            <a:endParaRPr lang="es-EC">
              <a:solidFill>
                <a:schemeClr val="tx1"/>
              </a:solidFill>
              <a:cs typeface="Times New Roman" pitchFamily="18" charset="0"/>
            </a:endParaRPr>
          </a:p>
          <a:p>
            <a:pPr algn="l"/>
            <a:endParaRPr lang="es-EC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ingresos netos por promociones puntuales se mantienen.</a:t>
            </a:r>
            <a:endParaRPr lang="es-EC">
              <a:solidFill>
                <a:schemeClr val="tx1"/>
              </a:solidFill>
            </a:endParaRPr>
          </a:p>
        </p:txBody>
      </p:sp>
      <p:sp>
        <p:nvSpPr>
          <p:cNvPr id="103428" name="Text Box 4"/>
          <p:cNvSpPr txBox="1">
            <a:spLocks noChangeArrowheads="1"/>
          </p:cNvSpPr>
          <p:nvPr/>
        </p:nvSpPr>
        <p:spPr bwMode="auto">
          <a:xfrm>
            <a:off x="762000" y="5105400"/>
            <a:ext cx="7772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AR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Con estas variaciones el proyecto genera un VAN de $-494.079 por lo cual el proyecto no resulta rentable en este escenario y se considera riesgoso.</a:t>
            </a:r>
            <a:endParaRPr lang="es-EC"/>
          </a:p>
        </p:txBody>
      </p:sp>
      <p:sp>
        <p:nvSpPr>
          <p:cNvPr id="103429" name="Text Box 5"/>
          <p:cNvSpPr txBox="1">
            <a:spLocks noChangeArrowheads="1"/>
          </p:cNvSpPr>
          <p:nvPr/>
        </p:nvSpPr>
        <p:spPr bwMode="auto">
          <a:xfrm>
            <a:off x="2325688" y="452438"/>
            <a:ext cx="3649662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>
                <a:cs typeface="Times New Roman" pitchFamily="18" charset="0"/>
              </a:rPr>
              <a:t>ANALISIS DE SENSIBILIDAD</a:t>
            </a:r>
            <a:r>
              <a:rPr lang="es-EC"/>
              <a:t> </a:t>
            </a:r>
          </a:p>
        </p:txBody>
      </p:sp>
      <p:grpSp>
        <p:nvGrpSpPr>
          <p:cNvPr id="103430" name="Group 6"/>
          <p:cNvGrpSpPr>
            <a:grpSpLocks/>
          </p:cNvGrpSpPr>
          <p:nvPr/>
        </p:nvGrpSpPr>
        <p:grpSpPr bwMode="auto">
          <a:xfrm>
            <a:off x="381000" y="2133600"/>
            <a:ext cx="304800" cy="304800"/>
            <a:chOff x="528" y="1200"/>
            <a:chExt cx="192" cy="192"/>
          </a:xfrm>
        </p:grpSpPr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3433" name="Group 9"/>
          <p:cNvGrpSpPr>
            <a:grpSpLocks/>
          </p:cNvGrpSpPr>
          <p:nvPr/>
        </p:nvGrpSpPr>
        <p:grpSpPr bwMode="auto">
          <a:xfrm>
            <a:off x="381000" y="3276600"/>
            <a:ext cx="304800" cy="304800"/>
            <a:chOff x="528" y="1200"/>
            <a:chExt cx="192" cy="192"/>
          </a:xfrm>
        </p:grpSpPr>
        <p:sp>
          <p:nvSpPr>
            <p:cNvPr id="103434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35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3436" name="Group 12"/>
          <p:cNvGrpSpPr>
            <a:grpSpLocks/>
          </p:cNvGrpSpPr>
          <p:nvPr/>
        </p:nvGrpSpPr>
        <p:grpSpPr bwMode="auto">
          <a:xfrm>
            <a:off x="381000" y="4267200"/>
            <a:ext cx="304800" cy="304800"/>
            <a:chOff x="528" y="1200"/>
            <a:chExt cx="192" cy="192"/>
          </a:xfrm>
        </p:grpSpPr>
        <p:sp>
          <p:nvSpPr>
            <p:cNvPr id="103437" name="Rectangle 1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03439" name="Group 15"/>
          <p:cNvGrpSpPr>
            <a:grpSpLocks/>
          </p:cNvGrpSpPr>
          <p:nvPr/>
        </p:nvGrpSpPr>
        <p:grpSpPr bwMode="auto">
          <a:xfrm>
            <a:off x="381000" y="5181600"/>
            <a:ext cx="304800" cy="304800"/>
            <a:chOff x="528" y="1200"/>
            <a:chExt cx="192" cy="192"/>
          </a:xfrm>
        </p:grpSpPr>
        <p:sp>
          <p:nvSpPr>
            <p:cNvPr id="103440" name="Rectangle 16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03441" name="Rectangle 17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1" name="Picture 25" descr="C:\Archivos de programa\Microsoft Office\Clipart\standard\stddir1\BD07021_.WMF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grayscl/>
          </a:blip>
          <a:srcRect/>
          <a:stretch>
            <a:fillRect/>
          </a:stretch>
        </p:blipFill>
        <p:spPr bwMode="auto">
          <a:xfrm>
            <a:off x="2743200" y="1828800"/>
            <a:ext cx="3733800" cy="3344863"/>
          </a:xfrm>
          <a:prstGeom prst="rect">
            <a:avLst/>
          </a:prstGeom>
          <a:noFill/>
        </p:spPr>
      </p:pic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851025" y="45720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 sz="24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1600200" y="609600"/>
            <a:ext cx="5334000" cy="473075"/>
          </a:xfrm>
          <a:prstGeom prst="rect">
            <a:avLst/>
          </a:prstGeom>
          <a:noFill/>
          <a:ln w="15875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solidFill>
                  <a:schemeClr val="tx1"/>
                </a:solidFill>
                <a:cs typeface="Times New Roman" pitchFamily="18" charset="0"/>
              </a:rPr>
              <a:t>Filosofía y Actividad de la Empresa</a:t>
            </a:r>
            <a:r>
              <a:rPr lang="es-ES" sz="240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1219200" y="1828800"/>
            <a:ext cx="7162800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AR" sz="2200">
                <a:solidFill>
                  <a:srgbClr val="000000"/>
                </a:solidFill>
                <a:cs typeface="Arial" pitchFamily="34" charset="0"/>
              </a:rPr>
              <a:t>Misión</a:t>
            </a:r>
          </a:p>
          <a:p>
            <a:pPr algn="just"/>
            <a:r>
              <a:rPr lang="es-AR" sz="2000" b="1">
                <a:solidFill>
                  <a:srgbClr val="000000"/>
                </a:solidFill>
                <a:latin typeface="Tahoma" pitchFamily="34" charset="0"/>
                <a:cs typeface="Arial" pitchFamily="34" charset="0"/>
              </a:rPr>
              <a:t>Brindar a los clientes variedad y diversidad para toda la familia y para todos los gustos.</a:t>
            </a:r>
            <a:endParaRPr lang="es-ES" sz="2000" b="1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1295400" y="3657600"/>
            <a:ext cx="6324600" cy="1601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r>
              <a:rPr lang="es-AR" sz="2200">
                <a:solidFill>
                  <a:srgbClr val="000000"/>
                </a:solidFill>
                <a:cs typeface="Arial" pitchFamily="34" charset="0"/>
              </a:rPr>
              <a:t>Visión</a:t>
            </a:r>
          </a:p>
          <a:p>
            <a:pPr algn="l"/>
            <a:r>
              <a:rPr lang="es-ES" sz="2000" b="1">
                <a:solidFill>
                  <a:schemeClr val="tx1"/>
                </a:solidFill>
                <a:latin typeface="Tahoma" pitchFamily="34" charset="0"/>
                <a:cs typeface="Times New Roman" pitchFamily="18" charset="0"/>
              </a:rPr>
              <a:t>Ser la más grande y completa tienda de artículos para el hogar de Guayaquil.</a:t>
            </a:r>
            <a:r>
              <a:rPr lang="es-ES" sz="2000" b="1">
                <a:solidFill>
                  <a:schemeClr val="tx1"/>
                </a:solidFill>
                <a:latin typeface="Tahoma" pitchFamily="34" charset="0"/>
              </a:rPr>
              <a:t> </a:t>
            </a:r>
            <a:endParaRPr lang="es-EC" sz="2000" b="1">
              <a:solidFill>
                <a:schemeClr val="tx1"/>
              </a:solidFill>
              <a:latin typeface="Tahoma" pitchFamily="34" charset="0"/>
            </a:endParaRPr>
          </a:p>
          <a:p>
            <a:endParaRPr lang="es-ES" b="1"/>
          </a:p>
        </p:txBody>
      </p:sp>
      <p:sp>
        <p:nvSpPr>
          <p:cNvPr id="4104" name="Line 8"/>
          <p:cNvSpPr>
            <a:spLocks noChangeShapeType="1"/>
          </p:cNvSpPr>
          <p:nvPr/>
        </p:nvSpPr>
        <p:spPr bwMode="auto">
          <a:xfrm>
            <a:off x="609600" y="762000"/>
            <a:ext cx="838200" cy="0"/>
          </a:xfrm>
          <a:prstGeom prst="line">
            <a:avLst/>
          </a:prstGeom>
          <a:noFill/>
          <a:ln w="2540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609600" y="6096000"/>
            <a:ext cx="7924800" cy="0"/>
          </a:xfrm>
          <a:prstGeom prst="line">
            <a:avLst/>
          </a:prstGeom>
          <a:noFill/>
          <a:ln w="317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>
            <a:off x="609600" y="762000"/>
            <a:ext cx="0" cy="5334000"/>
          </a:xfrm>
          <a:prstGeom prst="line">
            <a:avLst/>
          </a:prstGeom>
          <a:noFill/>
          <a:ln w="2222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grpSp>
        <p:nvGrpSpPr>
          <p:cNvPr id="4111" name="Group 15"/>
          <p:cNvGrpSpPr>
            <a:grpSpLocks/>
          </p:cNvGrpSpPr>
          <p:nvPr/>
        </p:nvGrpSpPr>
        <p:grpSpPr bwMode="auto">
          <a:xfrm>
            <a:off x="838200" y="1905000"/>
            <a:ext cx="304800" cy="304800"/>
            <a:chOff x="528" y="1200"/>
            <a:chExt cx="192" cy="192"/>
          </a:xfrm>
        </p:grpSpPr>
        <p:sp>
          <p:nvSpPr>
            <p:cNvPr id="4109" name="Rectangle 1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10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4112" name="Group 16"/>
          <p:cNvGrpSpPr>
            <a:grpSpLocks/>
          </p:cNvGrpSpPr>
          <p:nvPr/>
        </p:nvGrpSpPr>
        <p:grpSpPr bwMode="auto">
          <a:xfrm>
            <a:off x="855663" y="3698875"/>
            <a:ext cx="304800" cy="304800"/>
            <a:chOff x="528" y="1200"/>
            <a:chExt cx="192" cy="192"/>
          </a:xfrm>
        </p:grpSpPr>
        <p:sp>
          <p:nvSpPr>
            <p:cNvPr id="4113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4114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Text Box 2"/>
          <p:cNvSpPr txBox="1">
            <a:spLocks noChangeArrowheads="1"/>
          </p:cNvSpPr>
          <p:nvPr/>
        </p:nvSpPr>
        <p:spPr bwMode="auto">
          <a:xfrm>
            <a:off x="3033713" y="452438"/>
            <a:ext cx="2241550" cy="4572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>
                <a:cs typeface="Times New Roman" pitchFamily="18" charset="0"/>
              </a:rPr>
              <a:t>CONCLUSIONES</a:t>
            </a:r>
            <a:endParaRPr lang="es-EC"/>
          </a:p>
        </p:txBody>
      </p:sp>
      <p:sp>
        <p:nvSpPr>
          <p:cNvPr id="114691" name="Text Box 3"/>
          <p:cNvSpPr txBox="1">
            <a:spLocks noChangeArrowheads="1"/>
          </p:cNvSpPr>
          <p:nvPr/>
        </p:nvSpPr>
        <p:spPr bwMode="auto">
          <a:xfrm>
            <a:off x="1219200" y="1066800"/>
            <a:ext cx="68580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s-EC" sz="800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Para superar los problemas de posicionamiento, rotacion de inventarios, y estructura administrativa de Gran Hogar se trabajara en los siguientes puntos:</a:t>
            </a:r>
          </a:p>
          <a:p>
            <a:pPr algn="l"/>
            <a:endParaRPr lang="es-EC" sz="800">
              <a:solidFill>
                <a:schemeClr val="tx1"/>
              </a:solidFill>
              <a:latin typeface="Tahoma" pitchFamily="34" charset="0"/>
            </a:endParaRP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Relanzamiento de imagen gran hogar y 	remodelacion de sus almacenes.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Lanzamiento del almacenen “descuentos gran 	hogar”.	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Lanzamiento de tarjeta de fidelidad club gran 	hogar.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Refuerzo en relaciones publicas con eventos 	en el   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            almacen y su cafeteria.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Alianzas estrategicas y promocionales.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Marketing de base de datos</a:t>
            </a:r>
          </a:p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	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14692" name="Group 4"/>
          <p:cNvGrpSpPr>
            <a:grpSpLocks/>
          </p:cNvGrpSpPr>
          <p:nvPr/>
        </p:nvGrpSpPr>
        <p:grpSpPr bwMode="auto">
          <a:xfrm>
            <a:off x="1524000" y="2438400"/>
            <a:ext cx="304800" cy="304800"/>
            <a:chOff x="528" y="1200"/>
            <a:chExt cx="192" cy="192"/>
          </a:xfrm>
        </p:grpSpPr>
        <p:sp>
          <p:nvSpPr>
            <p:cNvPr id="114693" name="Rectangle 5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4694" name="Rectangle 6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4695" name="Group 7"/>
          <p:cNvGrpSpPr>
            <a:grpSpLocks/>
          </p:cNvGrpSpPr>
          <p:nvPr/>
        </p:nvGrpSpPr>
        <p:grpSpPr bwMode="auto">
          <a:xfrm>
            <a:off x="1524000" y="3124200"/>
            <a:ext cx="304800" cy="304800"/>
            <a:chOff x="528" y="1200"/>
            <a:chExt cx="192" cy="192"/>
          </a:xfrm>
        </p:grpSpPr>
        <p:sp>
          <p:nvSpPr>
            <p:cNvPr id="114696" name="Rectangle 8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4697" name="Rectangle 9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4698" name="Group 10"/>
          <p:cNvGrpSpPr>
            <a:grpSpLocks/>
          </p:cNvGrpSpPr>
          <p:nvPr/>
        </p:nvGrpSpPr>
        <p:grpSpPr bwMode="auto">
          <a:xfrm>
            <a:off x="1524000" y="3733800"/>
            <a:ext cx="304800" cy="304800"/>
            <a:chOff x="528" y="1200"/>
            <a:chExt cx="192" cy="192"/>
          </a:xfrm>
        </p:grpSpPr>
        <p:sp>
          <p:nvSpPr>
            <p:cNvPr id="114699" name="Rectangle 11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4700" name="Rectangle 12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4701" name="Group 13"/>
          <p:cNvGrpSpPr>
            <a:grpSpLocks/>
          </p:cNvGrpSpPr>
          <p:nvPr/>
        </p:nvGrpSpPr>
        <p:grpSpPr bwMode="auto">
          <a:xfrm>
            <a:off x="1524000" y="4419600"/>
            <a:ext cx="304800" cy="304800"/>
            <a:chOff x="528" y="1200"/>
            <a:chExt cx="192" cy="192"/>
          </a:xfrm>
        </p:grpSpPr>
        <p:sp>
          <p:nvSpPr>
            <p:cNvPr id="114702" name="Rectangle 1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4703" name="Rectangle 1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4704" name="Group 16"/>
          <p:cNvGrpSpPr>
            <a:grpSpLocks/>
          </p:cNvGrpSpPr>
          <p:nvPr/>
        </p:nvGrpSpPr>
        <p:grpSpPr bwMode="auto">
          <a:xfrm>
            <a:off x="1524000" y="5105400"/>
            <a:ext cx="304800" cy="304800"/>
            <a:chOff x="528" y="1200"/>
            <a:chExt cx="192" cy="192"/>
          </a:xfrm>
        </p:grpSpPr>
        <p:sp>
          <p:nvSpPr>
            <p:cNvPr id="114705" name="Rectangle 17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4706" name="Rectangle 18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4707" name="Group 19"/>
          <p:cNvGrpSpPr>
            <a:grpSpLocks/>
          </p:cNvGrpSpPr>
          <p:nvPr/>
        </p:nvGrpSpPr>
        <p:grpSpPr bwMode="auto">
          <a:xfrm>
            <a:off x="1524000" y="5638800"/>
            <a:ext cx="304800" cy="304800"/>
            <a:chOff x="528" y="1200"/>
            <a:chExt cx="192" cy="192"/>
          </a:xfrm>
        </p:grpSpPr>
        <p:sp>
          <p:nvSpPr>
            <p:cNvPr id="114708" name="Rectangle 2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4709" name="Rectangle 2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4711" name="Line 23"/>
          <p:cNvSpPr>
            <a:spLocks noChangeShapeType="1"/>
          </p:cNvSpPr>
          <p:nvPr/>
        </p:nvSpPr>
        <p:spPr bwMode="auto">
          <a:xfrm>
            <a:off x="914400" y="762000"/>
            <a:ext cx="1905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4712" name="Line 24"/>
          <p:cNvSpPr>
            <a:spLocks noChangeShapeType="1"/>
          </p:cNvSpPr>
          <p:nvPr/>
        </p:nvSpPr>
        <p:spPr bwMode="auto">
          <a:xfrm>
            <a:off x="5791200" y="685800"/>
            <a:ext cx="1905000" cy="0"/>
          </a:xfrm>
          <a:prstGeom prst="line">
            <a:avLst/>
          </a:prstGeom>
          <a:noFill/>
          <a:ln w="9525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2971800" y="685800"/>
            <a:ext cx="3024188" cy="457200"/>
          </a:xfrm>
          <a:prstGeom prst="rect">
            <a:avLst/>
          </a:prstGeom>
          <a:solidFill>
            <a:schemeClr val="tx2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S_tradnl" sz="2400">
                <a:cs typeface="Times New Roman" pitchFamily="18" charset="0"/>
              </a:rPr>
              <a:t>RECOMENDACIONES</a:t>
            </a:r>
            <a:r>
              <a:rPr lang="es-EC"/>
              <a:t> </a:t>
            </a:r>
          </a:p>
        </p:txBody>
      </p:sp>
      <p:grpSp>
        <p:nvGrpSpPr>
          <p:cNvPr id="115715" name="Group 3"/>
          <p:cNvGrpSpPr>
            <a:grpSpLocks/>
          </p:cNvGrpSpPr>
          <p:nvPr/>
        </p:nvGrpSpPr>
        <p:grpSpPr bwMode="auto">
          <a:xfrm>
            <a:off x="1020763" y="2960688"/>
            <a:ext cx="304800" cy="304800"/>
            <a:chOff x="528" y="1200"/>
            <a:chExt cx="192" cy="192"/>
          </a:xfrm>
        </p:grpSpPr>
        <p:sp>
          <p:nvSpPr>
            <p:cNvPr id="115716" name="Rectangle 4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5717" name="Rectangle 5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5718" name="Rectangle 6"/>
          <p:cNvSpPr>
            <a:spLocks noChangeArrowheads="1"/>
          </p:cNvSpPr>
          <p:nvPr/>
        </p:nvSpPr>
        <p:spPr bwMode="auto">
          <a:xfrm>
            <a:off x="730250" y="1676400"/>
            <a:ext cx="803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PARA LA EXITOSA IMPLEMENTACION DE LAS ESTRATEGIAS Y TACTICAS PRESENTADAS EN EL PROYECTO SUGERIMOS: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5719" name="Text Box 7"/>
          <p:cNvSpPr txBox="1">
            <a:spLocks noChangeArrowheads="1"/>
          </p:cNvSpPr>
          <p:nvPr/>
        </p:nvSpPr>
        <p:spPr bwMode="auto">
          <a:xfrm>
            <a:off x="1554163" y="2960688"/>
            <a:ext cx="3714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s-EC">
                <a:solidFill>
                  <a:schemeClr val="tx1"/>
                </a:solidFill>
                <a:latin typeface="Tahoma" pitchFamily="34" charset="0"/>
              </a:rPr>
              <a:t>REINGENIERIA DE LOS PROCESOS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5720" name="Text Box 8"/>
          <p:cNvSpPr txBox="1">
            <a:spLocks noChangeArrowheads="1"/>
          </p:cNvSpPr>
          <p:nvPr/>
        </p:nvSpPr>
        <p:spPr bwMode="auto">
          <a:xfrm>
            <a:off x="1554163" y="3646488"/>
            <a:ext cx="68357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CAPACITACION AL PERSONAL (PRINCIPALMENTE AL DE VENTAS Y SERVICIO AL CLIENTE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grpSp>
        <p:nvGrpSpPr>
          <p:cNvPr id="115721" name="Group 9"/>
          <p:cNvGrpSpPr>
            <a:grpSpLocks/>
          </p:cNvGrpSpPr>
          <p:nvPr/>
        </p:nvGrpSpPr>
        <p:grpSpPr bwMode="auto">
          <a:xfrm>
            <a:off x="1020763" y="3646488"/>
            <a:ext cx="304800" cy="304800"/>
            <a:chOff x="528" y="1200"/>
            <a:chExt cx="192" cy="192"/>
          </a:xfrm>
        </p:grpSpPr>
        <p:sp>
          <p:nvSpPr>
            <p:cNvPr id="115722" name="Rectangle 10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5723" name="Rectangle 11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grpSp>
        <p:nvGrpSpPr>
          <p:cNvPr id="115724" name="Group 12"/>
          <p:cNvGrpSpPr>
            <a:grpSpLocks/>
          </p:cNvGrpSpPr>
          <p:nvPr/>
        </p:nvGrpSpPr>
        <p:grpSpPr bwMode="auto">
          <a:xfrm>
            <a:off x="1020763" y="4332288"/>
            <a:ext cx="304800" cy="304800"/>
            <a:chOff x="528" y="1200"/>
            <a:chExt cx="192" cy="192"/>
          </a:xfrm>
        </p:grpSpPr>
        <p:sp>
          <p:nvSpPr>
            <p:cNvPr id="115725" name="Rectangle 13"/>
            <p:cNvSpPr>
              <a:spLocks noChangeArrowheads="1"/>
            </p:cNvSpPr>
            <p:nvPr/>
          </p:nvSpPr>
          <p:spPr bwMode="auto">
            <a:xfrm>
              <a:off x="576" y="1248"/>
              <a:ext cx="96" cy="9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115726" name="Rectangle 14"/>
            <p:cNvSpPr>
              <a:spLocks noChangeArrowheads="1"/>
            </p:cNvSpPr>
            <p:nvPr/>
          </p:nvSpPr>
          <p:spPr bwMode="auto">
            <a:xfrm>
              <a:off x="528" y="1200"/>
              <a:ext cx="192" cy="192"/>
            </a:xfrm>
            <a:prstGeom prst="rect">
              <a:avLst/>
            </a:prstGeom>
            <a:noFill/>
            <a:ln w="9525">
              <a:solidFill>
                <a:srgbClr val="00008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s-ES"/>
            </a:p>
          </p:txBody>
        </p:sp>
      </p:grpSp>
      <p:sp>
        <p:nvSpPr>
          <p:cNvPr id="115727" name="Text Box 15"/>
          <p:cNvSpPr txBox="1">
            <a:spLocks noChangeArrowheads="1"/>
          </p:cNvSpPr>
          <p:nvPr/>
        </p:nvSpPr>
        <p:spPr bwMode="auto">
          <a:xfrm>
            <a:off x="1706563" y="4484688"/>
            <a:ext cx="6324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es-EC">
                <a:solidFill>
                  <a:schemeClr val="tx1"/>
                </a:solidFill>
                <a:latin typeface="Tahoma" pitchFamily="34" charset="0"/>
              </a:rPr>
              <a:t>REALIZAR UN BENCHMARKING A LAS COMPAÑIAS LIDERES EN VENTA POR CATALOGO </a:t>
            </a:r>
            <a:endParaRPr lang="es-ES">
              <a:solidFill>
                <a:schemeClr val="tx1"/>
              </a:solidFill>
              <a:latin typeface="Tahoma" pitchFamily="34" charset="0"/>
            </a:endParaRPr>
          </a:p>
        </p:txBody>
      </p:sp>
      <p:sp>
        <p:nvSpPr>
          <p:cNvPr id="115728" name="Line 16"/>
          <p:cNvSpPr>
            <a:spLocks noChangeShapeType="1"/>
          </p:cNvSpPr>
          <p:nvPr/>
        </p:nvSpPr>
        <p:spPr bwMode="auto">
          <a:xfrm flipH="1">
            <a:off x="609600" y="914400"/>
            <a:ext cx="2209800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115729" name="Line 17"/>
          <p:cNvSpPr>
            <a:spLocks noChangeShapeType="1"/>
          </p:cNvSpPr>
          <p:nvPr/>
        </p:nvSpPr>
        <p:spPr bwMode="auto">
          <a:xfrm flipH="1">
            <a:off x="685800" y="6019800"/>
            <a:ext cx="7772400" cy="0"/>
          </a:xfrm>
          <a:prstGeom prst="line">
            <a:avLst/>
          </a:prstGeom>
          <a:noFill/>
          <a:ln w="19050">
            <a:solidFill>
              <a:srgbClr val="0033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1026"/>
          <p:cNvSpPr txBox="1">
            <a:spLocks noChangeArrowheads="1"/>
          </p:cNvSpPr>
          <p:nvPr/>
        </p:nvSpPr>
        <p:spPr bwMode="auto">
          <a:xfrm>
            <a:off x="1676400" y="2819400"/>
            <a:ext cx="5715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C"/>
          </a:p>
        </p:txBody>
      </p:sp>
      <p:sp>
        <p:nvSpPr>
          <p:cNvPr id="33795" name="Text Box 1027"/>
          <p:cNvSpPr txBox="1">
            <a:spLocks noChangeArrowheads="1"/>
          </p:cNvSpPr>
          <p:nvPr/>
        </p:nvSpPr>
        <p:spPr bwMode="auto">
          <a:xfrm>
            <a:off x="2743200" y="3200400"/>
            <a:ext cx="4267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C" sz="3600">
                <a:solidFill>
                  <a:schemeClr val="tx1"/>
                </a:solidFill>
              </a:rPr>
              <a:t>SITUACIÓN ACTUAL</a:t>
            </a:r>
            <a:endParaRPr lang="es-ES" sz="3600">
              <a:solidFill>
                <a:schemeClr val="tx1"/>
              </a:solidFill>
            </a:endParaRPr>
          </a:p>
        </p:txBody>
      </p:sp>
      <p:sp>
        <p:nvSpPr>
          <p:cNvPr id="33796" name="Line 1028"/>
          <p:cNvSpPr>
            <a:spLocks noChangeShapeType="1"/>
          </p:cNvSpPr>
          <p:nvPr/>
        </p:nvSpPr>
        <p:spPr bwMode="auto">
          <a:xfrm>
            <a:off x="2819400" y="990600"/>
            <a:ext cx="0" cy="5181600"/>
          </a:xfrm>
          <a:prstGeom prst="line">
            <a:avLst/>
          </a:prstGeom>
          <a:noFill/>
          <a:ln w="57150">
            <a:solidFill>
              <a:srgbClr val="00008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3797" name="Line 1029"/>
          <p:cNvSpPr>
            <a:spLocks noChangeShapeType="1"/>
          </p:cNvSpPr>
          <p:nvPr/>
        </p:nvSpPr>
        <p:spPr bwMode="auto">
          <a:xfrm>
            <a:off x="533400" y="3810000"/>
            <a:ext cx="7239000" cy="0"/>
          </a:xfrm>
          <a:prstGeom prst="line">
            <a:avLst/>
          </a:prstGeom>
          <a:noFill/>
          <a:ln w="28575">
            <a:solidFill>
              <a:srgbClr val="FF0000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  <p:sp>
        <p:nvSpPr>
          <p:cNvPr id="33798" name="Line 1030"/>
          <p:cNvSpPr>
            <a:spLocks noChangeShapeType="1"/>
          </p:cNvSpPr>
          <p:nvPr/>
        </p:nvSpPr>
        <p:spPr bwMode="auto">
          <a:xfrm>
            <a:off x="2743200" y="990600"/>
            <a:ext cx="0" cy="51816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s-E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1981200" y="457200"/>
            <a:ext cx="5181600" cy="4762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s-ES" sz="2400">
                <a:cs typeface="Times New Roman" pitchFamily="18" charset="0"/>
              </a:rPr>
              <a:t>EL ALMACEN</a:t>
            </a:r>
            <a:r>
              <a:rPr lang="es-ES" sz="2400">
                <a:latin typeface="Times New Roman" pitchFamily="18" charset="0"/>
              </a:rPr>
              <a:t> 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519363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6976" name="Object 1024"/>
          <p:cNvGraphicFramePr>
            <a:graphicFrameLocks noChangeAspect="1"/>
          </p:cNvGraphicFramePr>
          <p:nvPr/>
        </p:nvGraphicFramePr>
        <p:xfrm>
          <a:off x="1447800" y="1600200"/>
          <a:ext cx="2514600" cy="1441450"/>
        </p:xfrm>
        <a:graphic>
          <a:graphicData uri="http://schemas.openxmlformats.org/presentationml/2006/ole">
            <p:oleObj spid="_x0000_s126976" r:id="rId3" imgW="2238687" imgH="1057423" progId="MSPhotoEd.3">
              <p:embed/>
            </p:oleObj>
          </a:graphicData>
        </a:graphic>
      </p:graphicFrame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3205163" y="2624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6977" name="Object 1025"/>
          <p:cNvGraphicFramePr>
            <a:graphicFrameLocks noChangeAspect="1"/>
          </p:cNvGraphicFramePr>
          <p:nvPr/>
        </p:nvGraphicFramePr>
        <p:xfrm>
          <a:off x="5181600" y="1676400"/>
          <a:ext cx="2514600" cy="1390650"/>
        </p:xfrm>
        <a:graphic>
          <a:graphicData uri="http://schemas.openxmlformats.org/presentationml/2006/ole">
            <p:oleObj spid="_x0000_s126977" r:id="rId4" imgW="2734057" imgH="1609524" progId="MSPhotoEd.3">
              <p:embed/>
            </p:oleObj>
          </a:graphicData>
        </a:graphic>
      </p:graphicFrame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314575" y="22193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s-ES"/>
          </a:p>
        </p:txBody>
      </p:sp>
      <p:graphicFrame>
        <p:nvGraphicFramePr>
          <p:cNvPr id="126978" name="Object 1026"/>
          <p:cNvGraphicFramePr>
            <a:graphicFrameLocks noChangeAspect="1"/>
          </p:cNvGraphicFramePr>
          <p:nvPr/>
        </p:nvGraphicFramePr>
        <p:xfrm>
          <a:off x="1447800" y="3810000"/>
          <a:ext cx="2514600" cy="1447800"/>
        </p:xfrm>
        <a:graphic>
          <a:graphicData uri="http://schemas.openxmlformats.org/presentationml/2006/ole">
            <p:oleObj spid="_x0000_s126978" r:id="rId5" imgW="4982270" imgH="3104762" progId="Paint.Picture">
              <p:embed/>
            </p:oleObj>
          </a:graphicData>
        </a:graphic>
      </p:graphicFrame>
      <p:graphicFrame>
        <p:nvGraphicFramePr>
          <p:cNvPr id="126979" name="Object 1027"/>
          <p:cNvGraphicFramePr>
            <a:graphicFrameLocks noChangeAspect="1"/>
          </p:cNvGraphicFramePr>
          <p:nvPr/>
        </p:nvGraphicFramePr>
        <p:xfrm>
          <a:off x="5181600" y="3886200"/>
          <a:ext cx="2514600" cy="1489075"/>
        </p:xfrm>
        <a:graphic>
          <a:graphicData uri="http://schemas.openxmlformats.org/presentationml/2006/ole">
            <p:oleObj spid="_x0000_s126979" name="Imagen de mapa de bits" r:id="rId6" imgW="6849431" imgH="4067743" progId="Paint.Picture">
              <p:embed/>
            </p:oleObj>
          </a:graphicData>
        </a:graphic>
      </p:graphicFrame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1143000" y="1447800"/>
            <a:ext cx="3124200" cy="1828800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4854575" y="1465263"/>
            <a:ext cx="3124200" cy="1828800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372" name="Rectangle 12"/>
          <p:cNvSpPr>
            <a:spLocks noChangeArrowheads="1"/>
          </p:cNvSpPr>
          <p:nvPr/>
        </p:nvSpPr>
        <p:spPr bwMode="auto">
          <a:xfrm>
            <a:off x="4872038" y="3706813"/>
            <a:ext cx="3124200" cy="1828800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  <p:sp>
        <p:nvSpPr>
          <p:cNvPr id="15373" name="Rectangle 13"/>
          <p:cNvSpPr>
            <a:spLocks noChangeArrowheads="1"/>
          </p:cNvSpPr>
          <p:nvPr/>
        </p:nvSpPr>
        <p:spPr bwMode="auto">
          <a:xfrm>
            <a:off x="1143000" y="3598863"/>
            <a:ext cx="3124200" cy="1828800"/>
          </a:xfrm>
          <a:prstGeom prst="rect">
            <a:avLst/>
          </a:prstGeom>
          <a:noFill/>
          <a:ln w="57150" cmpd="thinThick">
            <a:solidFill>
              <a:srgbClr val="00008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s-E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uhaus 93" pitchFamily="8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s-E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Bauhaus 93" pitchFamily="82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</TotalTime>
  <Words>2566</Words>
  <Application>Microsoft PowerPoint</Application>
  <PresentationFormat>Presentación en pantalla (4:3)</PresentationFormat>
  <Paragraphs>799</Paragraphs>
  <Slides>71</Slides>
  <Notes>0</Notes>
  <HiddenSlides>0</HiddenSlides>
  <MMClips>1</MMClips>
  <ScaleCrop>false</ScaleCrop>
  <HeadingPairs>
    <vt:vector size="8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4</vt:i4>
      </vt:variant>
      <vt:variant>
        <vt:lpstr>Títulos de diapositiva</vt:lpstr>
      </vt:variant>
      <vt:variant>
        <vt:i4>71</vt:i4>
      </vt:variant>
    </vt:vector>
  </HeadingPairs>
  <TitlesOfParts>
    <vt:vector size="86" baseType="lpstr">
      <vt:lpstr>Times New Roman</vt:lpstr>
      <vt:lpstr>Bauhaus 93</vt:lpstr>
      <vt:lpstr>Tahoma</vt:lpstr>
      <vt:lpstr>Arial</vt:lpstr>
      <vt:lpstr>Arial Unicode MS</vt:lpstr>
      <vt:lpstr>Arial Black</vt:lpstr>
      <vt:lpstr>Century Gothic</vt:lpstr>
      <vt:lpstr>Wingdings 2</vt:lpstr>
      <vt:lpstr>Wingdings</vt:lpstr>
      <vt:lpstr>Symbol</vt:lpstr>
      <vt:lpstr>Diseño predeterminado</vt:lpstr>
      <vt:lpstr>Foto de Microsoft Photo Editor 3.0</vt:lpstr>
      <vt:lpstr>Imagen de mapa de bits</vt:lpstr>
      <vt:lpstr>Hoja de cálculo de Microsoft Excel</vt:lpstr>
      <vt:lpstr>Gráfico de Microsoft Excel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  <vt:lpstr>Diapositiva 23</vt:lpstr>
      <vt:lpstr>Diapositiva 24</vt:lpstr>
      <vt:lpstr>Diapositiva 25</vt:lpstr>
      <vt:lpstr>Diapositiva 26</vt:lpstr>
      <vt:lpstr>Diapositiva 27</vt:lpstr>
      <vt:lpstr>Diapositiva 28</vt:lpstr>
      <vt:lpstr>Diapositiva 29</vt:lpstr>
      <vt:lpstr>Diapositiva 30</vt:lpstr>
      <vt:lpstr>Diapositiva 31</vt:lpstr>
      <vt:lpstr>Diapositiva 32</vt:lpstr>
      <vt:lpstr>Diapositiva 33</vt:lpstr>
      <vt:lpstr>Diapositiva 34</vt:lpstr>
      <vt:lpstr>Diapositiva 35</vt:lpstr>
      <vt:lpstr>Diapositiva 36</vt:lpstr>
      <vt:lpstr>Diapositiva 37</vt:lpstr>
      <vt:lpstr>Diapositiva 38</vt:lpstr>
      <vt:lpstr>Diapositiva 39</vt:lpstr>
      <vt:lpstr>Diapositiva 40</vt:lpstr>
      <vt:lpstr>Diapositiva 41</vt:lpstr>
      <vt:lpstr>Diapositiva 42</vt:lpstr>
      <vt:lpstr>Diapositiva 43</vt:lpstr>
      <vt:lpstr>Diapositiva 44</vt:lpstr>
      <vt:lpstr>Diapositiva 45</vt:lpstr>
      <vt:lpstr>Diapositiva 46</vt:lpstr>
      <vt:lpstr>Diapositiva 47</vt:lpstr>
      <vt:lpstr>Diapositiva 48</vt:lpstr>
      <vt:lpstr>Diapositiva 49</vt:lpstr>
      <vt:lpstr>Diapositiva 50</vt:lpstr>
      <vt:lpstr>Diapositiva 51</vt:lpstr>
      <vt:lpstr>Diapositiva 52</vt:lpstr>
      <vt:lpstr>Diapositiva 53</vt:lpstr>
      <vt:lpstr>Diapositiva 54</vt:lpstr>
      <vt:lpstr>Diapositiva 55</vt:lpstr>
      <vt:lpstr>Diapositiva 56</vt:lpstr>
      <vt:lpstr>Diapositiva 57</vt:lpstr>
      <vt:lpstr>Diapositiva 58</vt:lpstr>
      <vt:lpstr>Diapositiva 59</vt:lpstr>
      <vt:lpstr>Diapositiva 60</vt:lpstr>
      <vt:lpstr>Diapositiva 61</vt:lpstr>
      <vt:lpstr>Diapositiva 62</vt:lpstr>
      <vt:lpstr>Diapositiva 63</vt:lpstr>
      <vt:lpstr>Diapositiva 64</vt:lpstr>
      <vt:lpstr>Diapositiva 65</vt:lpstr>
      <vt:lpstr>Diapositiva 66</vt:lpstr>
      <vt:lpstr>Diapositiva 67</vt:lpstr>
      <vt:lpstr>Diapositiva 68</vt:lpstr>
      <vt:lpstr>Diapositiva 69</vt:lpstr>
      <vt:lpstr>Diapositiva 70</vt:lpstr>
      <vt:lpstr>Diapositiva 71</vt:lpstr>
    </vt:vector>
  </TitlesOfParts>
  <Company>CASA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CASA</dc:creator>
  <cp:lastModifiedBy>Administrador</cp:lastModifiedBy>
  <cp:revision>141</cp:revision>
  <dcterms:created xsi:type="dcterms:W3CDTF">2000-02-01T00:13:23Z</dcterms:created>
  <dcterms:modified xsi:type="dcterms:W3CDTF">2009-12-14T17:36:06Z</dcterms:modified>
</cp:coreProperties>
</file>