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handoutMasterIdLst>
    <p:handoutMasterId r:id="rId51"/>
  </p:handoutMasterIdLst>
  <p:sldIdLst>
    <p:sldId id="256" r:id="rId2"/>
    <p:sldId id="261" r:id="rId3"/>
    <p:sldId id="259" r:id="rId4"/>
    <p:sldId id="262" r:id="rId5"/>
    <p:sldId id="263" r:id="rId6"/>
    <p:sldId id="257" r:id="rId7"/>
    <p:sldId id="264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315" r:id="rId29"/>
    <p:sldId id="316" r:id="rId30"/>
    <p:sldId id="317" r:id="rId31"/>
    <p:sldId id="296" r:id="rId32"/>
    <p:sldId id="297" r:id="rId33"/>
    <p:sldId id="298" r:id="rId34"/>
    <p:sldId id="299" r:id="rId35"/>
    <p:sldId id="300" r:id="rId36"/>
    <p:sldId id="302" r:id="rId37"/>
    <p:sldId id="303" r:id="rId38"/>
    <p:sldId id="304" r:id="rId39"/>
    <p:sldId id="311" r:id="rId40"/>
    <p:sldId id="305" r:id="rId41"/>
    <p:sldId id="306" r:id="rId42"/>
    <p:sldId id="307" r:id="rId43"/>
    <p:sldId id="308" r:id="rId44"/>
    <p:sldId id="309" r:id="rId45"/>
    <p:sldId id="310" r:id="rId46"/>
    <p:sldId id="294" r:id="rId47"/>
    <p:sldId id="313" r:id="rId48"/>
    <p:sldId id="295" r:id="rId49"/>
    <p:sldId id="314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92FFE30-5755-40B2-850F-A0469FAB2B2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7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87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87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7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587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87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876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876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876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5F12F0-DB6A-41C0-9C32-51101E3E60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CE0A-809A-43F8-AC56-BBECE8CCEB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21A6-B8B0-4252-B3F5-28EF8616D0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0001E7-576E-488B-B07E-3A204F8183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6D208C-722D-4993-BAEC-36B092DC50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A3211C-4D0C-4786-AFA8-C046FC7396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94B0-2268-4B81-B445-0D1378D07E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DBB1-8656-4DB2-B235-5723407302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1477-E745-4442-9796-A92BCC0C9C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9FC17-A360-478F-BD5B-2E25CC9298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9529-8029-4CE6-B877-5A45E89901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B0C4-37E1-4139-BA1F-0F8CB34266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BFF-2615-4220-9E65-E38D769B45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F0DE-B694-41EC-8FCB-B3ACCEC6AC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769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71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771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771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1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73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577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77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77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577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577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E4CEE0-EE47-4D91-8888-138AE872CE6C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productos%20ergonomicos2_archivos/IMAGE04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productos%20ergonomicos_archivos/IMAGE05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monografias.com/trabajos16/ergonomia-factor-humano/Image5031.gif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productos%20ergonomicos2_archivos/IMAGE040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5575" y="260350"/>
            <a:ext cx="76565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ESCUELA SUPERIOR POLITÉCNICA DEL LITORAL</a:t>
            </a:r>
            <a:endParaRPr lang="es-E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CC"/>
              </a:solidFill>
              <a:latin typeface="Arial Black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ph/>
          </p:nvPr>
        </p:nvGraphicFramePr>
        <p:xfrm>
          <a:off x="7793038" y="0"/>
          <a:ext cx="1350962" cy="1628775"/>
        </p:xfrm>
        <a:graphic>
          <a:graphicData uri="http://schemas.openxmlformats.org/presentationml/2006/ole">
            <p:oleObj spid="_x0000_s2056" r:id="rId3" imgW="4009524" imgH="1142857" progId="">
              <p:embed/>
            </p:oleObj>
          </a:graphicData>
        </a:graphic>
      </p:graphicFrame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835150" y="1844675"/>
            <a:ext cx="58324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20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Facultad de Ciencias Humanísticas y Económicas</a:t>
            </a:r>
            <a:endParaRPr lang="es-ES" sz="2000" kern="10">
              <a:ln w="9525">
                <a:solidFill>
                  <a:srgbClr val="003366"/>
                </a:solidFill>
                <a:round/>
                <a:headEnd/>
                <a:tailEnd/>
              </a:ln>
              <a:noFill/>
              <a:latin typeface="Times New Roman"/>
              <a:cs typeface="Times New Roman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468313" y="2924175"/>
            <a:ext cx="835342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 spc="36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"PROYECTO DE INVERSIÓN </a:t>
            </a:r>
          </a:p>
          <a:p>
            <a:pPr algn="ctr"/>
            <a:r>
              <a:rPr lang="es-EC" kern="10" spc="36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PARA LA CREACIÓN DE UNA EMPRESA DE VENTA DE PRODUCTOS ERGONÓMICOS</a:t>
            </a:r>
          </a:p>
          <a:p>
            <a:pPr algn="ctr"/>
            <a:r>
              <a:rPr lang="es-EC" kern="10" spc="36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GUAYAQUILEÑOS"</a:t>
            </a:r>
            <a:endParaRPr lang="es-ES" kern="10" spc="36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969696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5651500" y="4581525"/>
            <a:ext cx="32400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ScriptC"/>
              </a:rPr>
              <a:t>Xavier Guerrero V.</a:t>
            </a:r>
          </a:p>
          <a:p>
            <a:pPr algn="ctr"/>
            <a:r>
              <a:rPr lang="es-ES" sz="24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ScriptC"/>
              </a:rPr>
              <a:t>Rosaura Romero V.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3851275" y="5949950"/>
            <a:ext cx="15525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Guayaquil-Ecuador</a:t>
            </a:r>
          </a:p>
          <a:p>
            <a:pPr algn="ctr"/>
            <a:r>
              <a:rPr lang="es-ES" sz="1600" kern="1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30725"/>
          </a:xfrm>
        </p:spPr>
        <p:txBody>
          <a:bodyPr/>
          <a:lstStyle/>
          <a:p>
            <a:r>
              <a:rPr lang="es-EC"/>
              <a:t>En cuanto a la interconexión ordenador / persona:</a:t>
            </a:r>
          </a:p>
          <a:p>
            <a:pPr lvl="1"/>
            <a:r>
              <a:rPr lang="es-EC"/>
              <a:t>El programa deberá estar adaptado a la tarea que se va a realizar</a:t>
            </a:r>
          </a:p>
          <a:p>
            <a:pPr lvl="1"/>
            <a:r>
              <a:rPr lang="es-EC"/>
              <a:t>Debe ser fácil de utilizar</a:t>
            </a:r>
          </a:p>
          <a:p>
            <a:pPr lvl="1"/>
            <a:r>
              <a:rPr lang="es-EC"/>
              <a:t>Deberá proporcionar indicaciones</a:t>
            </a:r>
          </a:p>
          <a:p>
            <a:pPr lvl="1"/>
            <a:r>
              <a:rPr lang="es-EC"/>
              <a:t>Información deberá estar adaptado al ritmo de los trabajadores</a:t>
            </a:r>
          </a:p>
          <a:p>
            <a:pPr lvl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258887"/>
          </a:xfrm>
        </p:spPr>
        <p:txBody>
          <a:bodyPr/>
          <a:lstStyle/>
          <a:p>
            <a:r>
              <a:rPr lang="es-ES" sz="4000" b="1"/>
              <a:t>IMPORTANCIA DE MOBILIARIO ERGONÓMICO</a:t>
            </a:r>
            <a:r>
              <a:rPr lang="es-ES" sz="4000"/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24175"/>
            <a:ext cx="8229600" cy="2116138"/>
          </a:xfrm>
        </p:spPr>
        <p:txBody>
          <a:bodyPr/>
          <a:lstStyle/>
          <a:p>
            <a:r>
              <a:rPr lang="es-ES"/>
              <a:t>El empresario debe tener los respectivos conocimientos sobre el mobiliario adecuado para sus trabajadores.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58887"/>
          </a:xfrm>
        </p:spPr>
        <p:txBody>
          <a:bodyPr/>
          <a:lstStyle/>
          <a:p>
            <a:r>
              <a:rPr lang="es-ES" sz="4000" b="1"/>
              <a:t>GENERALIDADES DEL MERCADO</a:t>
            </a:r>
            <a:r>
              <a:rPr lang="es-ES" sz="4000"/>
              <a:t>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5038"/>
            <a:ext cx="8229600" cy="3916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Según el Ministerio de trabajo de España los trabajadores disminuyen su productividad en un 6,4% por causa del cansancio o fatiga.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Para lograr que la fatiga disminuya se hará uso de productos ergonómicos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DEMANDA DEL MOBILIARIO</a:t>
            </a:r>
            <a:r>
              <a:rPr lang="es-ES"/>
              <a:t>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276725"/>
          </a:xfrm>
        </p:spPr>
        <p:txBody>
          <a:bodyPr/>
          <a:lstStyle/>
          <a:p>
            <a:r>
              <a:rPr lang="es-EC"/>
              <a:t>Se realizó un estudio de mercado a través de una encuesta.</a:t>
            </a:r>
          </a:p>
          <a:p>
            <a:pPr>
              <a:buFont typeface="Wingdings" pitchFamily="2" charset="2"/>
              <a:buNone/>
            </a:pPr>
            <a:endParaRPr lang="es-EC"/>
          </a:p>
          <a:p>
            <a:r>
              <a:rPr lang="es-ES"/>
              <a:t>Como muestra poblacional se consideró a las 359 empresas Guayaquileñas que están dentro del ranking de las 1000 empresas más grandes del Ecuador del 2003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18487" cy="4530725"/>
          </a:xfrm>
        </p:spPr>
        <p:txBody>
          <a:bodyPr/>
          <a:lstStyle/>
          <a:p>
            <a:r>
              <a:rPr lang="es-ES" sz="2800"/>
              <a:t>Con el uso de la fórmula del tamaño de muestra para una población finita aleatoria </a:t>
            </a:r>
          </a:p>
          <a:p>
            <a:endParaRPr lang="es-ES" sz="2800"/>
          </a:p>
          <a:p>
            <a:pPr>
              <a:buFont typeface="Wingdings" pitchFamily="2" charset="2"/>
              <a:buNone/>
            </a:pPr>
            <a:endParaRPr lang="es-EC" sz="2800"/>
          </a:p>
          <a:p>
            <a:pPr>
              <a:buFont typeface="Wingdings" pitchFamily="2" charset="2"/>
              <a:buNone/>
            </a:pPr>
            <a:endParaRPr lang="es-EC" sz="2800"/>
          </a:p>
          <a:p>
            <a:pPr>
              <a:buFont typeface="Wingdings" pitchFamily="2" charset="2"/>
              <a:buNone/>
            </a:pPr>
            <a:endParaRPr lang="es-ES" sz="2800"/>
          </a:p>
          <a:p>
            <a:pPr>
              <a:buFont typeface="Wingdings" pitchFamily="2" charset="2"/>
              <a:buNone/>
            </a:pPr>
            <a:r>
              <a:rPr lang="es-ES" sz="2800"/>
              <a:t>	obtuvimos un n=95, con la que se obtuvieron los siguientes resultados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411413" y="2997200"/>
          <a:ext cx="3959225" cy="1106488"/>
        </p:xfrm>
        <a:graphic>
          <a:graphicData uri="http://schemas.openxmlformats.org/presentationml/2006/ole">
            <p:oleObj spid="_x0000_s183304" name="Ecuación" r:id="rId3" imgW="1498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Resultados:</a:t>
            </a:r>
            <a:br>
              <a:rPr lang="es-EC" sz="4000"/>
            </a:br>
            <a:r>
              <a:rPr lang="es-EC" sz="4000"/>
              <a:t>Horas Trabajadas</a:t>
            </a:r>
            <a:endParaRPr lang="es-ES" sz="4000"/>
          </a:p>
        </p:txBody>
      </p:sp>
      <p:pic>
        <p:nvPicPr>
          <p:cNvPr id="18432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739" t="11848" r="4739" b="10938"/>
          <a:stretch>
            <a:fillRect/>
          </a:stretch>
        </p:blipFill>
        <p:spPr>
          <a:xfrm>
            <a:off x="1739900" y="1600200"/>
            <a:ext cx="5664200" cy="4530725"/>
          </a:xfrm>
          <a:noFill/>
          <a:ln/>
        </p:spPr>
      </p:pic>
      <p:sp>
        <p:nvSpPr>
          <p:cNvPr id="184327" name="WordArt 7"/>
          <p:cNvSpPr>
            <a:spLocks noChangeArrowheads="1" noChangeShapeType="1" noTextEdit="1"/>
          </p:cNvSpPr>
          <p:nvPr/>
        </p:nvSpPr>
        <p:spPr bwMode="auto">
          <a:xfrm>
            <a:off x="6588125" y="4365625"/>
            <a:ext cx="6191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54,70%</a:t>
            </a:r>
          </a:p>
        </p:txBody>
      </p:sp>
      <p:sp>
        <p:nvSpPr>
          <p:cNvPr id="184328" name="WordArt 8"/>
          <p:cNvSpPr>
            <a:spLocks noChangeArrowheads="1" noChangeShapeType="1" noTextEdit="1"/>
          </p:cNvSpPr>
          <p:nvPr/>
        </p:nvSpPr>
        <p:spPr bwMode="auto">
          <a:xfrm>
            <a:off x="1979613" y="2057400"/>
            <a:ext cx="514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1,10%</a:t>
            </a:r>
          </a:p>
        </p:txBody>
      </p:sp>
      <p:sp>
        <p:nvSpPr>
          <p:cNvPr id="184329" name="WordArt 9"/>
          <p:cNvSpPr>
            <a:spLocks noChangeArrowheads="1" noChangeShapeType="1" noTextEdit="1"/>
          </p:cNvSpPr>
          <p:nvPr/>
        </p:nvSpPr>
        <p:spPr bwMode="auto">
          <a:xfrm>
            <a:off x="1908175" y="2781300"/>
            <a:ext cx="6191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44,20%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58888"/>
          </a:xfrm>
        </p:spPr>
        <p:txBody>
          <a:bodyPr/>
          <a:lstStyle/>
          <a:p>
            <a:r>
              <a:rPr lang="es-EC" sz="4000"/>
              <a:t>Algún tipo de dolor causado por el trabajo</a:t>
            </a:r>
            <a:endParaRPr lang="es-ES" sz="4000"/>
          </a:p>
        </p:txBody>
      </p:sp>
      <p:pic>
        <p:nvPicPr>
          <p:cNvPr id="1853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959" r="2264" b="10156"/>
          <a:stretch>
            <a:fillRect/>
          </a:stretch>
        </p:blipFill>
        <p:spPr>
          <a:xfrm>
            <a:off x="1763713" y="1628775"/>
            <a:ext cx="5664200" cy="4530725"/>
          </a:xfrm>
          <a:noFill/>
          <a:ln/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492500" y="3721100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33,70%</a:t>
            </a:r>
          </a:p>
        </p:txBody>
      </p:sp>
      <p:sp>
        <p:nvSpPr>
          <p:cNvPr id="185350" name="WordArt 6"/>
          <p:cNvSpPr>
            <a:spLocks noChangeArrowheads="1" noChangeShapeType="1" noTextEdit="1"/>
          </p:cNvSpPr>
          <p:nvPr/>
        </p:nvSpPr>
        <p:spPr bwMode="auto">
          <a:xfrm>
            <a:off x="5580063" y="1901825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66,30%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r>
              <a:rPr lang="es-EC" sz="4000"/>
              <a:t>Tuvo que ir al médico por causa de esa molestia</a:t>
            </a:r>
            <a:endParaRPr lang="es-ES" sz="4000"/>
          </a:p>
        </p:txBody>
      </p:sp>
      <p:grpSp>
        <p:nvGrpSpPr>
          <p:cNvPr id="186372" name="Group 4"/>
          <p:cNvGrpSpPr>
            <a:grpSpLocks/>
          </p:cNvGrpSpPr>
          <p:nvPr/>
        </p:nvGrpSpPr>
        <p:grpSpPr bwMode="auto">
          <a:xfrm>
            <a:off x="2339975" y="2060575"/>
            <a:ext cx="4529138" cy="3908425"/>
            <a:chOff x="2781" y="9697"/>
            <a:chExt cx="4320" cy="4734"/>
          </a:xfrm>
        </p:grpSpPr>
        <p:pic>
          <p:nvPicPr>
            <p:cNvPr id="186373" name="Picture 5"/>
            <p:cNvPicPr>
              <a:picLocks noChangeAspect="1" noChangeArrowheads="1"/>
            </p:cNvPicPr>
            <p:nvPr/>
          </p:nvPicPr>
          <p:blipFill>
            <a:blip r:embed="rId2"/>
            <a:srcRect l="3334" t="1302" r="33284" b="12044"/>
            <a:stretch>
              <a:fillRect/>
            </a:stretch>
          </p:blipFill>
          <p:spPr bwMode="auto">
            <a:xfrm>
              <a:off x="2781" y="9697"/>
              <a:ext cx="4320" cy="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374" name="Line 6"/>
            <p:cNvSpPr>
              <a:spLocks noChangeShapeType="1"/>
            </p:cNvSpPr>
            <p:nvPr/>
          </p:nvSpPr>
          <p:spPr bwMode="auto">
            <a:xfrm>
              <a:off x="7101" y="9897"/>
              <a:ext cx="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6375" name="WordArt 7"/>
          <p:cNvSpPr>
            <a:spLocks noChangeArrowheads="1" noChangeShapeType="1" noTextEdit="1"/>
          </p:cNvSpPr>
          <p:nvPr/>
        </p:nvSpPr>
        <p:spPr bwMode="auto">
          <a:xfrm>
            <a:off x="4140200" y="4221163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22,10%</a:t>
            </a:r>
          </a:p>
        </p:txBody>
      </p:sp>
      <p:sp>
        <p:nvSpPr>
          <p:cNvPr id="186376" name="WordArt 8"/>
          <p:cNvSpPr>
            <a:spLocks noChangeArrowheads="1" noChangeShapeType="1" noTextEdit="1"/>
          </p:cNvSpPr>
          <p:nvPr/>
        </p:nvSpPr>
        <p:spPr bwMode="auto">
          <a:xfrm>
            <a:off x="5724525" y="4724400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11,60%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873250"/>
          </a:xfrm>
        </p:spPr>
        <p:txBody>
          <a:bodyPr/>
          <a:lstStyle/>
          <a:p>
            <a:r>
              <a:rPr lang="es-EC" sz="4000"/>
              <a:t>Asienta completamente las plantas de sus pies sobre el piso cuando se encuentra sentado</a:t>
            </a:r>
            <a:endParaRPr lang="es-ES" sz="4000"/>
          </a:p>
        </p:txBody>
      </p:sp>
      <p:pic>
        <p:nvPicPr>
          <p:cNvPr id="1873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334" b="8333"/>
          <a:stretch>
            <a:fillRect/>
          </a:stretch>
        </p:blipFill>
        <p:spPr>
          <a:xfrm>
            <a:off x="1908175" y="1916113"/>
            <a:ext cx="5664200" cy="4530725"/>
          </a:xfrm>
          <a:noFill/>
          <a:ln/>
        </p:spPr>
      </p:pic>
      <p:sp>
        <p:nvSpPr>
          <p:cNvPr id="187397" name="WordArt 5"/>
          <p:cNvSpPr>
            <a:spLocks noChangeArrowheads="1" noChangeShapeType="1" noTextEdit="1"/>
          </p:cNvSpPr>
          <p:nvPr/>
        </p:nvSpPr>
        <p:spPr bwMode="auto">
          <a:xfrm>
            <a:off x="3708400" y="2205038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65,30%</a:t>
            </a:r>
          </a:p>
        </p:txBody>
      </p:sp>
      <p:sp>
        <p:nvSpPr>
          <p:cNvPr id="187398" name="WordArt 6"/>
          <p:cNvSpPr>
            <a:spLocks noChangeArrowheads="1" noChangeShapeType="1" noTextEdit="1"/>
          </p:cNvSpPr>
          <p:nvPr/>
        </p:nvSpPr>
        <p:spPr bwMode="auto">
          <a:xfrm>
            <a:off x="5651500" y="3917950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34,70%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Teclado adecuado a sus necesidades</a:t>
            </a:r>
            <a:endParaRPr lang="es-ES" sz="4000"/>
          </a:p>
        </p:txBody>
      </p:sp>
      <p:pic>
        <p:nvPicPr>
          <p:cNvPr id="1884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334" t="1585" r="729" b="11653"/>
          <a:stretch>
            <a:fillRect/>
          </a:stretch>
        </p:blipFill>
        <p:spPr>
          <a:xfrm>
            <a:off x="1739900" y="1600200"/>
            <a:ext cx="5664200" cy="4530725"/>
          </a:xfrm>
          <a:noFill/>
          <a:ln/>
        </p:spPr>
      </p:pic>
      <p:sp>
        <p:nvSpPr>
          <p:cNvPr id="188421" name="WordArt 5"/>
          <p:cNvSpPr>
            <a:spLocks noChangeArrowheads="1" noChangeShapeType="1" noTextEdit="1"/>
          </p:cNvSpPr>
          <p:nvPr/>
        </p:nvSpPr>
        <p:spPr bwMode="auto">
          <a:xfrm>
            <a:off x="3635375" y="2492375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76,80%</a:t>
            </a:r>
          </a:p>
        </p:txBody>
      </p:sp>
      <p:sp>
        <p:nvSpPr>
          <p:cNvPr id="188422" name="WordArt 6"/>
          <p:cNvSpPr>
            <a:spLocks noChangeArrowheads="1" noChangeShapeType="1" noTextEdit="1"/>
          </p:cNvSpPr>
          <p:nvPr/>
        </p:nvSpPr>
        <p:spPr bwMode="auto">
          <a:xfrm>
            <a:off x="5580063" y="4724400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23,20%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684212"/>
          </a:xfrm>
        </p:spPr>
        <p:txBody>
          <a:bodyPr/>
          <a:lstStyle/>
          <a:p>
            <a:r>
              <a:rPr lang="es-ES" sz="4000" b="1"/>
              <a:t>ERGONOMÍA</a:t>
            </a:r>
            <a:endParaRPr lang="es-ES" sz="40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060575"/>
            <a:ext cx="8229600" cy="2981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800"/>
              <a:t>Etimológicamente: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C" sz="2800"/>
              <a:t>“Ergos” 		  Trabajo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C" sz="2800"/>
              <a:t>“Nomos” 	  	  Leyes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C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C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C" sz="2800"/>
              <a:t>		“Leyes del Trabajo”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3419475" y="27813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3419475" y="32845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Siente Fatiga en algún momento determinado del día</a:t>
            </a:r>
            <a:endParaRPr lang="es-ES" sz="4000"/>
          </a:p>
        </p:txBody>
      </p:sp>
      <p:pic>
        <p:nvPicPr>
          <p:cNvPr id="1894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334" b="8269"/>
          <a:stretch>
            <a:fillRect/>
          </a:stretch>
        </p:blipFill>
        <p:spPr>
          <a:xfrm>
            <a:off x="1763713" y="1628775"/>
            <a:ext cx="5664200" cy="4530725"/>
          </a:xfrm>
          <a:noFill/>
          <a:ln/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3276600" y="2565400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76,80%</a:t>
            </a:r>
          </a:p>
        </p:txBody>
      </p:sp>
      <p:sp>
        <p:nvSpPr>
          <p:cNvPr id="189446" name="WordArt 6"/>
          <p:cNvSpPr>
            <a:spLocks noChangeArrowheads="1" noChangeShapeType="1" noTextEdit="1"/>
          </p:cNvSpPr>
          <p:nvPr/>
        </p:nvSpPr>
        <p:spPr bwMode="auto">
          <a:xfrm>
            <a:off x="4572000" y="5084763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11,60%</a:t>
            </a:r>
          </a:p>
        </p:txBody>
      </p:sp>
      <p:sp>
        <p:nvSpPr>
          <p:cNvPr id="189447" name="WordArt 7"/>
          <p:cNvSpPr>
            <a:spLocks noChangeArrowheads="1" noChangeShapeType="1" noTextEdit="1"/>
          </p:cNvSpPr>
          <p:nvPr/>
        </p:nvSpPr>
        <p:spPr bwMode="auto">
          <a:xfrm>
            <a:off x="5867400" y="5084763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11,60%</a:t>
            </a:r>
          </a:p>
        </p:txBody>
      </p:sp>
      <p:grpSp>
        <p:nvGrpSpPr>
          <p:cNvPr id="189451" name="Group 11"/>
          <p:cNvGrpSpPr>
            <a:grpSpLocks/>
          </p:cNvGrpSpPr>
          <p:nvPr/>
        </p:nvGrpSpPr>
        <p:grpSpPr bwMode="auto">
          <a:xfrm>
            <a:off x="5651500" y="5805488"/>
            <a:ext cx="1368425" cy="287337"/>
            <a:chOff x="3560" y="3657"/>
            <a:chExt cx="862" cy="181"/>
          </a:xfrm>
        </p:grpSpPr>
        <p:sp>
          <p:nvSpPr>
            <p:cNvPr id="189449" name="Rectangle 9"/>
            <p:cNvSpPr>
              <a:spLocks noChangeArrowheads="1"/>
            </p:cNvSpPr>
            <p:nvPr/>
          </p:nvSpPr>
          <p:spPr bwMode="auto">
            <a:xfrm>
              <a:off x="3560" y="3657"/>
              <a:ext cx="862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94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732" y="3657"/>
              <a:ext cx="182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900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nunca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Qué opciones toma para deshacerse de esa fatiga</a:t>
            </a:r>
            <a:endParaRPr lang="es-ES" sz="4000"/>
          </a:p>
        </p:txBody>
      </p:sp>
      <p:pic>
        <p:nvPicPr>
          <p:cNvPr id="1904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334" r="4062" b="9180"/>
          <a:stretch>
            <a:fillRect/>
          </a:stretch>
        </p:blipFill>
        <p:spPr>
          <a:xfrm>
            <a:off x="1739900" y="1600200"/>
            <a:ext cx="5664200" cy="4530725"/>
          </a:xfrm>
          <a:noFill/>
          <a:ln/>
        </p:spPr>
      </p:pic>
      <p:sp>
        <p:nvSpPr>
          <p:cNvPr id="190469" name="WordArt 5"/>
          <p:cNvSpPr>
            <a:spLocks noChangeArrowheads="1" noChangeShapeType="1" noTextEdit="1"/>
          </p:cNvSpPr>
          <p:nvPr/>
        </p:nvSpPr>
        <p:spPr bwMode="auto">
          <a:xfrm>
            <a:off x="3203575" y="2492375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22,10%</a:t>
            </a:r>
          </a:p>
        </p:txBody>
      </p:sp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2700338" y="2924175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17,90%</a:t>
            </a:r>
          </a:p>
        </p:txBody>
      </p:sp>
      <p:sp>
        <p:nvSpPr>
          <p:cNvPr id="190471" name="WordArt 7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4667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13,70%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CARACTERÍSTICAS DEL PRODUCTO</a:t>
            </a:r>
            <a:r>
              <a:rPr lang="es-ES" sz="4000"/>
              <a:t>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30725"/>
          </a:xfrm>
        </p:spPr>
        <p:txBody>
          <a:bodyPr/>
          <a:lstStyle/>
          <a:p>
            <a:endParaRPr lang="es-EC"/>
          </a:p>
          <a:p>
            <a:r>
              <a:rPr lang="es-EC"/>
              <a:t>REPOSAPIÉS</a:t>
            </a:r>
          </a:p>
          <a:p>
            <a:endParaRPr lang="es-EC"/>
          </a:p>
          <a:p>
            <a:pPr>
              <a:buFont typeface="Wingdings" pitchFamily="2" charset="2"/>
              <a:buNone/>
            </a:pPr>
            <a:endParaRPr lang="es-EC"/>
          </a:p>
          <a:p>
            <a:pPr>
              <a:buFont typeface="Wingdings" pitchFamily="2" charset="2"/>
              <a:buNone/>
            </a:pPr>
            <a:endParaRPr lang="es-EC"/>
          </a:p>
          <a:p>
            <a:pPr>
              <a:buFont typeface="Wingdings" pitchFamily="2" charset="2"/>
              <a:buNone/>
            </a:pPr>
            <a:endParaRPr lang="es-EC"/>
          </a:p>
          <a:p>
            <a:r>
              <a:rPr lang="es-EC"/>
              <a:t>ERGOPAD</a:t>
            </a:r>
            <a:endParaRPr lang="es-ES"/>
          </a:p>
        </p:txBody>
      </p:sp>
      <p:pic>
        <p:nvPicPr>
          <p:cNvPr id="191492" name="Picture 4" descr="reposapies puestos_ergo_5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628775"/>
            <a:ext cx="28797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3" name="Picture 5" descr="../productos%20ergonomicos2_archivos/IMAGE043.jpg"/>
          <p:cNvPicPr>
            <a:picLocks noChangeAspect="1" noChangeArrowheads="1"/>
          </p:cNvPicPr>
          <p:nvPr/>
        </p:nvPicPr>
        <p:blipFill>
          <a:blip r:embed="rId3" r:link="rId4"/>
          <a:srcRect l="703" t="1172" r="703" b="1172"/>
          <a:stretch>
            <a:fillRect/>
          </a:stretch>
        </p:blipFill>
        <p:spPr bwMode="auto">
          <a:xfrm>
            <a:off x="4140200" y="4581525"/>
            <a:ext cx="32400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SILLA ERGONÓMICA 1</a:t>
            </a:r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r>
              <a:rPr lang="es-EC"/>
              <a:t>SILLA ERGONÓMICA 2</a:t>
            </a:r>
            <a:endParaRPr lang="es-ES"/>
          </a:p>
        </p:txBody>
      </p:sp>
      <p:pic>
        <p:nvPicPr>
          <p:cNvPr id="192516" name="Picture 4" descr="silla9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25019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517" name="Group 5"/>
          <p:cNvGrpSpPr>
            <a:grpSpLocks/>
          </p:cNvGrpSpPr>
          <p:nvPr/>
        </p:nvGrpSpPr>
        <p:grpSpPr bwMode="auto">
          <a:xfrm>
            <a:off x="5940425" y="3933825"/>
            <a:ext cx="2273300" cy="2628900"/>
            <a:chOff x="4408" y="8728"/>
            <a:chExt cx="3580" cy="4140"/>
          </a:xfrm>
        </p:grpSpPr>
        <p:pic>
          <p:nvPicPr>
            <p:cNvPr id="192518" name="Picture 6" descr="../productos%20ergonomicos_archivos/IMAGE052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4428" y="8748"/>
              <a:ext cx="3560" cy="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4408" y="8728"/>
              <a:ext cx="3580" cy="41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SILLA ERGONÓMICA 3</a:t>
            </a:r>
          </a:p>
          <a:p>
            <a:endParaRPr lang="es-EC"/>
          </a:p>
          <a:p>
            <a:endParaRPr lang="es-EC"/>
          </a:p>
          <a:p>
            <a:endParaRPr lang="es-EC"/>
          </a:p>
          <a:p>
            <a:pPr>
              <a:buFont typeface="Wingdings" pitchFamily="2" charset="2"/>
              <a:buNone/>
            </a:pPr>
            <a:endParaRPr lang="es-EC"/>
          </a:p>
          <a:p>
            <a:r>
              <a:rPr lang="es-EC"/>
              <a:t>SILLA ERGONÓMICA 4</a:t>
            </a:r>
            <a:endParaRPr lang="es-ES"/>
          </a:p>
        </p:txBody>
      </p:sp>
      <p:pic>
        <p:nvPicPr>
          <p:cNvPr id="193544" name="Picture 8" descr="IMAGE048"/>
          <p:cNvPicPr>
            <a:picLocks noChangeAspect="1" noChangeArrowheads="1"/>
          </p:cNvPicPr>
          <p:nvPr/>
        </p:nvPicPr>
        <p:blipFill>
          <a:blip r:embed="rId2"/>
          <a:srcRect t="1001"/>
          <a:stretch>
            <a:fillRect/>
          </a:stretch>
        </p:blipFill>
        <p:spPr bwMode="auto">
          <a:xfrm>
            <a:off x="6011863" y="577850"/>
            <a:ext cx="25923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3545" name="Group 9"/>
          <p:cNvGrpSpPr>
            <a:grpSpLocks/>
          </p:cNvGrpSpPr>
          <p:nvPr/>
        </p:nvGrpSpPr>
        <p:grpSpPr bwMode="auto">
          <a:xfrm>
            <a:off x="6011863" y="3573463"/>
            <a:ext cx="2616200" cy="2944812"/>
            <a:chOff x="4268" y="3068"/>
            <a:chExt cx="4120" cy="4638"/>
          </a:xfrm>
        </p:grpSpPr>
        <p:sp>
          <p:nvSpPr>
            <p:cNvPr id="193546" name="Rectangle 10"/>
            <p:cNvSpPr>
              <a:spLocks noChangeArrowheads="1"/>
            </p:cNvSpPr>
            <p:nvPr/>
          </p:nvSpPr>
          <p:spPr bwMode="auto">
            <a:xfrm>
              <a:off x="4268" y="3068"/>
              <a:ext cx="4117" cy="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9354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8" y="3080"/>
              <a:ext cx="4100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3548" name="Picture 12" descr="http://www.monografias.com/trabajos16/ergonomia-factor-humano/Image5031.gif"/>
          <p:cNvPicPr>
            <a:picLocks noChangeAspect="1" noChangeArrowheads="1"/>
          </p:cNvPicPr>
          <p:nvPr/>
        </p:nvPicPr>
        <p:blipFill>
          <a:blip r:embed="rId4" r:link="rId5"/>
          <a:srcRect t="1826" b="2191"/>
          <a:stretch>
            <a:fillRect/>
          </a:stretch>
        </p:blipFill>
        <p:spPr bwMode="auto">
          <a:xfrm>
            <a:off x="2339975" y="2420938"/>
            <a:ext cx="1481138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TECLADO ERGONÓMICO</a:t>
            </a:r>
          </a:p>
          <a:p>
            <a:endParaRPr lang="es-EC"/>
          </a:p>
          <a:p>
            <a:endParaRPr lang="es-EC"/>
          </a:p>
          <a:p>
            <a:endParaRPr lang="es-EC"/>
          </a:p>
          <a:p>
            <a:r>
              <a:rPr lang="es-EC"/>
              <a:t>FILTRO CONTROLADOR</a:t>
            </a:r>
          </a:p>
          <a:p>
            <a:pPr>
              <a:buFont typeface="Wingdings" pitchFamily="2" charset="2"/>
              <a:buNone/>
            </a:pPr>
            <a:r>
              <a:rPr lang="es-EC"/>
              <a:t>DE DESLUMBRE</a:t>
            </a:r>
            <a:endParaRPr lang="es-ES"/>
          </a:p>
        </p:txBody>
      </p:sp>
      <p:pic>
        <p:nvPicPr>
          <p:cNvPr id="194564" name="Picture 4" descr="key"/>
          <p:cNvPicPr>
            <a:picLocks noChangeAspect="1" noChangeArrowheads="1"/>
          </p:cNvPicPr>
          <p:nvPr/>
        </p:nvPicPr>
        <p:blipFill>
          <a:blip r:embed="rId2"/>
          <a:srcRect l="2077" t="3375" r="2077" b="3375"/>
          <a:stretch>
            <a:fillRect/>
          </a:stretch>
        </p:blipFill>
        <p:spPr bwMode="auto">
          <a:xfrm>
            <a:off x="6011863" y="1196975"/>
            <a:ext cx="27368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5" name="Picture 5" descr="../productos%20ergonomicos2_archivos/IMAGE040.jpg"/>
          <p:cNvPicPr>
            <a:picLocks noChangeAspect="1" noChangeArrowheads="1"/>
          </p:cNvPicPr>
          <p:nvPr/>
        </p:nvPicPr>
        <p:blipFill>
          <a:blip r:embed="rId3" r:link="rId4"/>
          <a:srcRect l="1668" t="2003" r="833" b="2003"/>
          <a:stretch>
            <a:fillRect/>
          </a:stretch>
        </p:blipFill>
        <p:spPr bwMode="auto">
          <a:xfrm>
            <a:off x="5940425" y="3500438"/>
            <a:ext cx="29130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258887"/>
          </a:xfrm>
        </p:spPr>
        <p:txBody>
          <a:bodyPr/>
          <a:lstStyle/>
          <a:p>
            <a:r>
              <a:rPr lang="es-EC" sz="4000" b="1"/>
              <a:t>ESTIMACIÓN DE LA DEMANDA FUTURA</a:t>
            </a:r>
            <a:r>
              <a:rPr lang="es-ES" sz="4000"/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/>
              <a:t>359 empresas Guayaquileñas consideradas entre las 1000 empresas ecuatorianas más grandes del 2003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 </a:t>
            </a:r>
          </a:p>
          <a:p>
            <a:pPr>
              <a:lnSpc>
                <a:spcPct val="90000"/>
              </a:lnSpc>
            </a:pPr>
            <a:r>
              <a:rPr lang="es-EC"/>
              <a:t>En el largo plazo nuestras ventas serán a nivel nacional esperando así cubrir la demanda de las 641empresas restantes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ESTIMACIÓN DE LA OFERTA FUTURA</a:t>
            </a:r>
            <a:r>
              <a:rPr lang="es-ES" sz="400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2333625"/>
          </a:xfrm>
        </p:spPr>
        <p:txBody>
          <a:bodyPr/>
          <a:lstStyle/>
          <a:p>
            <a:r>
              <a:rPr lang="es-ES"/>
              <a:t>Nuestros principales competidores de artículos y mobiliarios ergonómicos será el resto del mundo, principalmente Italia.</a:t>
            </a:r>
          </a:p>
          <a:p>
            <a:pPr>
              <a:buFont typeface="Wingdings" pitchFamily="2" charset="2"/>
              <a:buNone/>
            </a:pPr>
            <a:endParaRPr lang="es-ES"/>
          </a:p>
        </p:txBody>
      </p:sp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2"/>
          <a:srcRect l="13370" t="25890" r="34251" b="28032"/>
          <a:stretch>
            <a:fillRect/>
          </a:stretch>
        </p:blipFill>
        <p:spPr bwMode="auto">
          <a:xfrm>
            <a:off x="1763713" y="3429000"/>
            <a:ext cx="6040437" cy="3095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pPr marL="838200" indent="-838200"/>
            <a:r>
              <a:rPr lang="es-ES" sz="4000" b="1"/>
              <a:t>POSICIÓN DEL EMPLEADO EN EL PUESTO DE TRABAJO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341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El diseño del puesto de trabajo es también muy importante, ya que está directamente relacionado con los problemas de postura. Así, el mobiliario ha de adaptarse a la persona para que su uso sea lo más cómodo posible.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258888"/>
          </a:xfrm>
        </p:spPr>
        <p:txBody>
          <a:bodyPr/>
          <a:lstStyle/>
          <a:p>
            <a:r>
              <a:rPr lang="es-ES" sz="4000" b="1"/>
              <a:t>POSICIÓN TRABAJADOR-COMPUTADOR</a:t>
            </a:r>
            <a:r>
              <a:rPr lang="es-ES" sz="4000"/>
              <a:t>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27275"/>
            <a:ext cx="8229600" cy="4530725"/>
          </a:xfrm>
        </p:spPr>
        <p:txBody>
          <a:bodyPr/>
          <a:lstStyle/>
          <a:p>
            <a:r>
              <a:rPr lang="es-ES"/>
              <a:t>Se ha desarrollado guías de posturas para estaciones de trabajo de computadoras. De acuerdo con la ANSI/HFS 100-1988 (American National Standards for Human Factors Engineering) de estaciones de trabajo de computación.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0575"/>
            <a:ext cx="8229600" cy="2044700"/>
          </a:xfrm>
        </p:spPr>
        <p:txBody>
          <a:bodyPr/>
          <a:lstStyle/>
          <a:p>
            <a:r>
              <a:rPr lang="es-EC"/>
              <a:t>Es la actividad de carácter multidisciplinar que se encarga del estudio de la conducta y de las actividades de las personas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Posición correcta del trabajador</a:t>
            </a:r>
            <a:endParaRPr lang="es-ES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/>
          <a:srcRect l="16960" t="14047" r="25890"/>
          <a:stretch>
            <a:fillRect/>
          </a:stretch>
        </p:blipFill>
        <p:spPr bwMode="auto">
          <a:xfrm>
            <a:off x="2622550" y="1773238"/>
            <a:ext cx="41100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INVERSIONES</a:t>
            </a:r>
          </a:p>
        </p:txBody>
      </p:sp>
      <p:pic>
        <p:nvPicPr>
          <p:cNvPr id="2017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5417" t="26268" r="24709" b="33260"/>
          <a:stretch>
            <a:fillRect/>
          </a:stretch>
        </p:blipFill>
        <p:spPr>
          <a:xfrm>
            <a:off x="1606550" y="1668463"/>
            <a:ext cx="5929313" cy="439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GASTOS DE ADMINISTRACION</a:t>
            </a:r>
            <a:endParaRPr lang="es-ES" sz="4000"/>
          </a:p>
        </p:txBody>
      </p:sp>
      <p:pic>
        <p:nvPicPr>
          <p:cNvPr id="2027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6016" t="26457" r="4961" b="44913"/>
          <a:stretch>
            <a:fillRect/>
          </a:stretch>
        </p:blipFill>
        <p:spPr>
          <a:xfrm>
            <a:off x="1550988" y="1787525"/>
            <a:ext cx="5983287" cy="4249738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3654" t="25952" r="38220" b="18582"/>
          <a:stretch>
            <a:fillRect/>
          </a:stretch>
        </p:blipFill>
        <p:spPr>
          <a:xfrm>
            <a:off x="971550" y="549275"/>
            <a:ext cx="7415213" cy="554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INGRESOS PARA EL PRIMER AÑO</a:t>
            </a:r>
            <a:endParaRPr lang="es-ES" sz="3600"/>
          </a:p>
        </p:txBody>
      </p:sp>
      <p:pic>
        <p:nvPicPr>
          <p:cNvPr id="2048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3181" t="25890" r="3732" b="33701"/>
          <a:stretch>
            <a:fillRect/>
          </a:stretch>
        </p:blipFill>
        <p:spPr>
          <a:xfrm>
            <a:off x="1042988" y="1557338"/>
            <a:ext cx="6981825" cy="4633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013325"/>
            <a:ext cx="8229600" cy="1258888"/>
          </a:xfrm>
        </p:spPr>
        <p:txBody>
          <a:bodyPr/>
          <a:lstStyle/>
          <a:p>
            <a:pPr algn="l"/>
            <a:r>
              <a:rPr lang="es-ES" sz="3000">
                <a:solidFill>
                  <a:schemeClr val="tx1"/>
                </a:solidFill>
                <a:latin typeface="Verdana" pitchFamily="34" charset="0"/>
              </a:rPr>
              <a:t>Las depreciaciones serán realizadas al local, a los vehículos y al equipo de oficina, con un porcentaje del 5%, 20% y el 10% respectivamente.</a:t>
            </a:r>
          </a:p>
        </p:txBody>
      </p:sp>
      <p:pic>
        <p:nvPicPr>
          <p:cNvPr id="2058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6520" t="26141" r="35103" b="51402"/>
          <a:stretch>
            <a:fillRect/>
          </a:stretch>
        </p:blipFill>
        <p:spPr>
          <a:xfrm>
            <a:off x="1116013" y="404813"/>
            <a:ext cx="7127875" cy="3671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PUNTO DE EQUILIBRIO</a:t>
            </a:r>
            <a:br>
              <a:rPr lang="es-MX" sz="3600"/>
            </a:br>
            <a:r>
              <a:rPr lang="es-MX" sz="3600"/>
              <a:t>(Año 1)</a:t>
            </a:r>
            <a:endParaRPr lang="es-ES" sz="3600"/>
          </a:p>
        </p:txBody>
      </p:sp>
      <p:pic>
        <p:nvPicPr>
          <p:cNvPr id="2078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3291" t="34961" r="6189" b="25323"/>
          <a:stretch>
            <a:fillRect/>
          </a:stretch>
        </p:blipFill>
        <p:spPr>
          <a:xfrm>
            <a:off x="1331913" y="1839913"/>
            <a:ext cx="6510337" cy="4252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/>
          <a:lstStyle/>
          <a:p>
            <a:r>
              <a:rPr lang="es-MX" sz="3600"/>
              <a:t>EL TIR Y VAN DEL PROYECTO</a:t>
            </a:r>
            <a:endParaRPr lang="es-ES" sz="3600"/>
          </a:p>
        </p:txBody>
      </p:sp>
      <p:pic>
        <p:nvPicPr>
          <p:cNvPr id="221370" name="Picture 1210"/>
          <p:cNvPicPr>
            <a:picLocks noChangeAspect="1" noChangeArrowheads="1"/>
          </p:cNvPicPr>
          <p:nvPr/>
        </p:nvPicPr>
        <p:blipFill>
          <a:blip r:embed="rId2"/>
          <a:srcRect l="3685" t="13860" r="11714" b="23563"/>
          <a:stretch>
            <a:fillRect/>
          </a:stretch>
        </p:blipFill>
        <p:spPr bwMode="auto">
          <a:xfrm>
            <a:off x="611188" y="836613"/>
            <a:ext cx="80645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763712"/>
          </a:xfrm>
        </p:spPr>
        <p:txBody>
          <a:bodyPr/>
          <a:lstStyle/>
          <a:p>
            <a:r>
              <a:rPr lang="es-ES" sz="3600" b="1"/>
              <a:t>ANÁLISIS DE SENSIBILIDAD</a:t>
            </a:r>
            <a:r>
              <a:rPr lang="es-EC" sz="3600" b="1"/>
              <a:t> </a:t>
            </a:r>
            <a:br>
              <a:rPr lang="es-EC" sz="3600" b="1"/>
            </a:br>
            <a:r>
              <a:rPr lang="es-EC" sz="3600" b="1"/>
              <a:t>DEL PRECIO DE VENTA AL PÚBLICO</a:t>
            </a:r>
            <a:endParaRPr lang="es-ES" sz="3600" b="1"/>
          </a:p>
        </p:txBody>
      </p:sp>
      <p:graphicFrame>
        <p:nvGraphicFramePr>
          <p:cNvPr id="209967" name="Object 47"/>
          <p:cNvGraphicFramePr>
            <a:graphicFrameLocks noChangeAspect="1"/>
          </p:cNvGraphicFramePr>
          <p:nvPr>
            <p:ph sz="half" idx="2"/>
          </p:nvPr>
        </p:nvGraphicFramePr>
        <p:xfrm>
          <a:off x="684213" y="2276475"/>
          <a:ext cx="7993062" cy="4103688"/>
        </p:xfrm>
        <a:graphic>
          <a:graphicData uri="http://schemas.openxmlformats.org/presentationml/2006/ole">
            <p:oleObj spid="_x0000_s209967" name="Gráfico" r:id="rId3" imgW="5991225" imgH="21812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  <a:noFill/>
          <a:ln/>
        </p:spPr>
        <p:txBody>
          <a:bodyPr/>
          <a:lstStyle/>
          <a:p>
            <a:r>
              <a:rPr lang="es-ES" b="1"/>
              <a:t>ANÁLISIS DE SENSIBILIDAD</a:t>
            </a:r>
            <a:r>
              <a:rPr lang="es-EC" b="1"/>
              <a:t> </a:t>
            </a:r>
            <a:br>
              <a:rPr lang="es-EC" b="1"/>
            </a:br>
            <a:r>
              <a:rPr lang="es-EC" b="1"/>
              <a:t>DEL COSTO DE VENTA</a:t>
            </a:r>
            <a:endParaRPr lang="es-ES" b="1"/>
          </a:p>
        </p:txBody>
      </p:sp>
      <p:graphicFrame>
        <p:nvGraphicFramePr>
          <p:cNvPr id="223238" name="Object 6"/>
          <p:cNvGraphicFramePr>
            <a:graphicFrameLocks noChangeAspect="1"/>
          </p:cNvGraphicFramePr>
          <p:nvPr>
            <p:ph idx="1"/>
          </p:nvPr>
        </p:nvGraphicFramePr>
        <p:xfrm>
          <a:off x="684213" y="2060575"/>
          <a:ext cx="7848600" cy="4248150"/>
        </p:xfrm>
        <a:graphic>
          <a:graphicData uri="http://schemas.openxmlformats.org/presentationml/2006/ole">
            <p:oleObj spid="_x0000_s223238" name="Gráfico" r:id="rId3" imgW="5324475" imgH="16859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800"/>
              <a:t>A nivel mundial: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/>
              <a:t>				En 1972 </a:t>
            </a:r>
            <a:r>
              <a:rPr lang="es-ES" sz="2800"/>
              <a:t>fue incluida en 				la ley de	constitución de 			empresas </a:t>
            </a:r>
            <a:endParaRPr lang="es-EC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/>
              <a:t>Alemania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/>
              <a:t>				</a:t>
            </a:r>
            <a:r>
              <a:rPr lang="es-ES" sz="2800"/>
              <a:t>En el año 1975, aparecen 			Normas elaboradas por la 			Comisión de Ergonomía del 			Instituto Alemán de Normas 			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2627313" y="3068638"/>
            <a:ext cx="6492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2627313" y="4005263"/>
            <a:ext cx="649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r>
              <a:rPr lang="es-ES" sz="3600" b="1"/>
              <a:t>ANÁLISIS DE SENSIBILIDAD</a:t>
            </a:r>
            <a:r>
              <a:rPr lang="es-EC" sz="3600" b="1"/>
              <a:t> </a:t>
            </a:r>
            <a:br>
              <a:rPr lang="es-EC" sz="3600" b="1"/>
            </a:br>
            <a:r>
              <a:rPr lang="es-EC" sz="3600" b="1"/>
              <a:t>DE LA CANTIDAD</a:t>
            </a:r>
            <a:endParaRPr lang="es-ES" sz="3600" b="1"/>
          </a:p>
        </p:txBody>
      </p:sp>
      <p:graphicFrame>
        <p:nvGraphicFramePr>
          <p:cNvPr id="212015" name="Object 47"/>
          <p:cNvGraphicFramePr>
            <a:graphicFrameLocks noChangeAspect="1"/>
          </p:cNvGraphicFramePr>
          <p:nvPr>
            <p:ph sz="half" idx="2"/>
          </p:nvPr>
        </p:nvGraphicFramePr>
        <p:xfrm>
          <a:off x="684213" y="1989138"/>
          <a:ext cx="7991475" cy="4103687"/>
        </p:xfrm>
        <a:graphic>
          <a:graphicData uri="http://schemas.openxmlformats.org/presentationml/2006/ole">
            <p:oleObj spid="_x0000_s212015" name="Gráfico" r:id="rId3" imgW="4972050" imgH="17049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r>
              <a:rPr lang="es-ES" sz="3600" b="1"/>
              <a:t>EFECTO DEL PROYECTO EN UNA EMPRESA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3484562"/>
          </a:xfrm>
        </p:spPr>
        <p:txBody>
          <a:bodyPr/>
          <a:lstStyle/>
          <a:p>
            <a:r>
              <a:rPr lang="es-ES" sz="3400"/>
              <a:t>Para poder comparar el efecto de la productividad por el uso de mobiliario ergonómico, tomaremos como ejemplo el Estado de Resultados de la empresa Seguros Cóndor del Ecuador.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CASO DE ESTUDIO </a:t>
            </a:r>
            <a:br>
              <a:rPr lang="es-ES" sz="4000" b="1"/>
            </a:br>
            <a:r>
              <a:rPr lang="es-ES" sz="4000" b="1"/>
              <a:t>SEGUROS CONDOR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9084" t="33894" r="8975" b="20538"/>
          <a:stretch>
            <a:fillRect/>
          </a:stretch>
        </p:blipFill>
        <p:spPr>
          <a:xfrm>
            <a:off x="1376363" y="1504950"/>
            <a:ext cx="6748462" cy="4935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INVERSION PROPUESTA</a:t>
            </a:r>
            <a:endParaRPr lang="es-ES" sz="4000"/>
          </a:p>
        </p:txBody>
      </p:sp>
      <p:graphicFrame>
        <p:nvGraphicFramePr>
          <p:cNvPr id="216068" name="Group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3794125"/>
                <a:gridCol w="1254125"/>
                <a:gridCol w="1398588"/>
                <a:gridCol w="1782762"/>
              </a:tblGrid>
              <a:tr h="24447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INVERSIÓN realizada por SEGUROS CÓNDOR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Descripción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Unidades (Anuales)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P.V.P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Ventas Totales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Reposapiés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23.85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   954.00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ErgoPad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8.28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   331.20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Silla Ergonómica 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252.00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3,024.00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Silla Ergonómica 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312.50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6,250.00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Silla Ergonómica 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459.00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3,672.00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Teclado Ergonómico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72.50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2,900.00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Filtro 15' para controlar deslumbre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2.20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     66.00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Filtro 17' para controlar deslumbre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5.08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       50.75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$     17,247.95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EFECTO CON EL PROYECTO</a:t>
            </a:r>
            <a:endParaRPr lang="es-ES" sz="4000"/>
          </a:p>
        </p:txBody>
      </p:sp>
      <p:pic>
        <p:nvPicPr>
          <p:cNvPr id="21811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0675" t="26523" r="3070" b="27846"/>
          <a:stretch>
            <a:fillRect/>
          </a:stretch>
        </p:blipFill>
        <p:spPr>
          <a:xfrm>
            <a:off x="557213" y="1744663"/>
            <a:ext cx="8234362" cy="4494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/>
              <a:t>ANÁLISIS COSTO-BENEFICIO</a:t>
            </a:r>
            <a:r>
              <a:rPr lang="es-ES" sz="3200" u="sng"/>
              <a:t/>
            </a:r>
            <a:br>
              <a:rPr lang="es-ES" sz="3200" u="sng"/>
            </a:br>
            <a:r>
              <a:rPr lang="es-ES" sz="3200" u="sng"/>
              <a:t>CASO DE ESTUDIO: SEGUROS CÓNDOR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800"/>
              <a:t>Beneficios Neto = 928+1,400 = 2,328 * 10 Años (Vida Útil) =23,280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/>
          </a:p>
          <a:p>
            <a:pPr>
              <a:lnSpc>
                <a:spcPct val="80000"/>
              </a:lnSpc>
            </a:pPr>
            <a:r>
              <a:rPr lang="es-ES" sz="2800"/>
              <a:t>Costo Anual = 17,427.95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/>
          </a:p>
          <a:p>
            <a:pPr>
              <a:lnSpc>
                <a:spcPct val="80000"/>
              </a:lnSpc>
            </a:pPr>
            <a:r>
              <a:rPr lang="es-ES" sz="2800"/>
              <a:t>Con estos datos tenemos que el Costo-Beneficio será: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800"/>
              <a:t>	B/C = Beneficio Neto / Costo Anual= 23,280/17,427.95 = 1.34, el cual por ser  mayor a 1 se deduce que el proyecto es aconsejable.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r>
              <a:rPr lang="es-EC" sz="4000"/>
              <a:t>CONCLUSIONES</a:t>
            </a:r>
            <a:endParaRPr lang="es-ES" sz="400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3300"/>
              <a:t>El 33,7% </a:t>
            </a:r>
            <a:r>
              <a:rPr lang="es-ES" sz="3300"/>
              <a:t>Los trabajadores guayaquileños</a:t>
            </a:r>
            <a:r>
              <a:rPr lang="es-EC" sz="3300"/>
              <a:t> manifestó que  tuvo algún tipo de dolor o dolencia que pudo ser causada por su trabajo</a:t>
            </a:r>
            <a:r>
              <a:rPr lang="es-ES" sz="3300"/>
              <a:t>  de los cuales el 22.1% tuvo que ir al medico por esa molestia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3300"/>
          </a:p>
          <a:p>
            <a:pPr>
              <a:lnSpc>
                <a:spcPct val="90000"/>
              </a:lnSpc>
            </a:pPr>
            <a:r>
              <a:rPr lang="es-ES" sz="3300"/>
              <a:t>El proyecto económicamente es rentable debido a que el VAN de 59,402.70 y la TIR es equivalente al  37.67%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3300"/>
          </a:p>
          <a:p>
            <a:pPr>
              <a:lnSpc>
                <a:spcPct val="90000"/>
              </a:lnSpc>
            </a:pPr>
            <a:endParaRPr lang="es-ES" sz="33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3300"/>
              <a:t> </a:t>
            </a:r>
          </a:p>
          <a:p>
            <a:r>
              <a:rPr lang="es-ES" sz="3300"/>
              <a:t>Se determinó el tipo de mobiliario ergonómico que se requerirían para aumentar la eficiencia de los trabajadores Guayaquileños.</a:t>
            </a:r>
            <a:r>
              <a:rPr lang="es-ES" sz="2400"/>
              <a:t> 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r>
              <a:rPr lang="es-EC"/>
              <a:t>RECOMENDACIONES</a:t>
            </a:r>
            <a:endParaRPr lang="es-E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4997450"/>
          </a:xfrm>
        </p:spPr>
        <p:txBody>
          <a:bodyPr/>
          <a:lstStyle/>
          <a:p>
            <a:r>
              <a:rPr lang="es-ES"/>
              <a:t>El mercado Ecuatoriano necesita estar consiente de la importancia  de implementar medios que aumenten la productividad 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S"/>
              <a:t>Crear una cultura de inversión en las empresas Ecuatorianas para convencer  que crear productividad no sea un gasto sino una  inversión.</a:t>
            </a:r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4565650"/>
          </a:xfrm>
        </p:spPr>
        <p:txBody>
          <a:bodyPr/>
          <a:lstStyle/>
          <a:p>
            <a:r>
              <a:rPr lang="es-ES" sz="2800"/>
              <a:t>Una vez que el mercado Guayaquileño y ecuatoriano cubra  totalmente su demanda se considerará el mercado extranjero y se debe ser capaz de competir a nivel mundial </a:t>
            </a:r>
          </a:p>
          <a:p>
            <a:pPr>
              <a:buFont typeface="Wingdings" pitchFamily="2" charset="2"/>
              <a:buNone/>
            </a:pPr>
            <a:endParaRPr lang="es-ES" sz="2800"/>
          </a:p>
          <a:p>
            <a:r>
              <a:rPr lang="es-ES" sz="2800"/>
              <a:t>Tratar de buscar más proveedores que le permita a la empresa ofrecer productos más económicos y de mejor calidad 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/>
              <a:t>					La Comunidad 					Europea tiene en 					diversos reglamentos Siglo XXI 		y Normas unificados 				los criterios de 					aplicación de la 					ergonomía </a:t>
            </a:r>
          </a:p>
          <a:p>
            <a:pPr>
              <a:buFont typeface="Wingdings" pitchFamily="2" charset="2"/>
              <a:buNone/>
            </a:pPr>
            <a:r>
              <a:rPr lang="es-ES"/>
              <a:t>	</a:t>
            </a: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2916238" y="33575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pPr marL="838200" indent="-838200"/>
            <a:r>
              <a:rPr lang="es-ES" sz="4000" b="1"/>
              <a:t>BENEFICIOS DE PRODUCTOS ERGONÓMICOS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30725"/>
          </a:xfrm>
        </p:spPr>
        <p:txBody>
          <a:bodyPr/>
          <a:lstStyle/>
          <a:p>
            <a:r>
              <a:rPr lang="es-ES"/>
              <a:t>Disminución de la fatiga laboral </a:t>
            </a:r>
          </a:p>
          <a:p>
            <a:r>
              <a:rPr lang="es-ES"/>
              <a:t>Mejoramiento de la calidad del trabajo </a:t>
            </a:r>
          </a:p>
          <a:p>
            <a:r>
              <a:rPr lang="es-ES"/>
              <a:t>Ambientar a los empleados a sus puestos de trabajo </a:t>
            </a:r>
          </a:p>
          <a:p>
            <a:r>
              <a:rPr lang="es-EC"/>
              <a:t>Prevenir problemas de posturas</a:t>
            </a:r>
          </a:p>
          <a:p>
            <a:r>
              <a:rPr lang="es-EC"/>
              <a:t>Mejorar la imagen de las empresas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258888"/>
          </a:xfrm>
        </p:spPr>
        <p:txBody>
          <a:bodyPr/>
          <a:lstStyle/>
          <a:p>
            <a:r>
              <a:rPr lang="es-ES" sz="4000" b="1"/>
              <a:t>CRITERIOS DE VALORACIÓN DEL TRABAJO</a:t>
            </a:r>
            <a:r>
              <a:rPr lang="es-ES" sz="4000"/>
              <a:t>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210425" cy="4565650"/>
          </a:xfrm>
        </p:spPr>
        <p:txBody>
          <a:bodyPr/>
          <a:lstStyle/>
          <a:p>
            <a:pPr marL="609600" indent="-609600"/>
            <a:r>
              <a:rPr lang="es-ES"/>
              <a:t>La factibilidad</a:t>
            </a:r>
          </a:p>
          <a:p>
            <a:pPr marL="609600" indent="-609600">
              <a:buFont typeface="Wingdings" pitchFamily="2" charset="2"/>
              <a:buNone/>
            </a:pPr>
            <a:endParaRPr lang="es-ES"/>
          </a:p>
          <a:p>
            <a:pPr marL="609600" indent="-609600"/>
            <a:r>
              <a:rPr lang="es-ES"/>
              <a:t>La resistencia </a:t>
            </a:r>
          </a:p>
          <a:p>
            <a:pPr marL="609600" indent="-609600">
              <a:buFont typeface="Wingdings" pitchFamily="2" charset="2"/>
              <a:buNone/>
            </a:pPr>
            <a:endParaRPr lang="es-ES"/>
          </a:p>
          <a:p>
            <a:pPr marL="609600" indent="-609600"/>
            <a:r>
              <a:rPr lang="es-ES"/>
              <a:t>La admisibilidad</a:t>
            </a:r>
          </a:p>
          <a:p>
            <a:pPr marL="609600" indent="-609600">
              <a:buFont typeface="Wingdings" pitchFamily="2" charset="2"/>
              <a:buNone/>
            </a:pPr>
            <a:endParaRPr lang="es-ES"/>
          </a:p>
          <a:p>
            <a:pPr marL="609600" indent="-609600"/>
            <a:r>
              <a:rPr lang="es-ES"/>
              <a:t>Y la satisfacción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2409825"/>
          </a:xfrm>
        </p:spPr>
        <p:txBody>
          <a:bodyPr/>
          <a:lstStyle/>
          <a:p>
            <a:r>
              <a:rPr lang="es-EC" sz="4000"/>
              <a:t>Requisitos que se deben cumplir para que no aparezcan problemas de salud en la utilización de computadores </a:t>
            </a:r>
            <a:endParaRPr lang="es-ES" sz="40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84538"/>
            <a:ext cx="8229600" cy="2808287"/>
          </a:xfrm>
        </p:spPr>
        <p:txBody>
          <a:bodyPr/>
          <a:lstStyle/>
          <a:p>
            <a:pPr marL="609600" indent="-609600"/>
            <a:r>
              <a:rPr lang="es-EC"/>
              <a:t>En cuanto al Equipo:</a:t>
            </a:r>
          </a:p>
          <a:p>
            <a:pPr marL="990600" lvl="1" indent="-533400"/>
            <a:r>
              <a:rPr lang="es-EC"/>
              <a:t>Pantalla</a:t>
            </a:r>
            <a:r>
              <a:rPr lang="es-ES"/>
              <a:t> </a:t>
            </a:r>
          </a:p>
          <a:p>
            <a:pPr marL="990600" lvl="1" indent="-533400"/>
            <a:r>
              <a:rPr lang="es-EC"/>
              <a:t>Teclado</a:t>
            </a:r>
            <a:r>
              <a:rPr lang="es-ES"/>
              <a:t> </a:t>
            </a:r>
          </a:p>
          <a:p>
            <a:pPr marL="990600" lvl="1" indent="-533400"/>
            <a:r>
              <a:rPr lang="es-ES"/>
              <a:t>Mesa o superficie de trabajo</a:t>
            </a:r>
          </a:p>
          <a:p>
            <a:pPr marL="990600" lvl="1" indent="-533400"/>
            <a:r>
              <a:rPr lang="es-ES"/>
              <a:t>Asiento de trabajo </a:t>
            </a:r>
          </a:p>
          <a:p>
            <a:pPr marL="990600" lvl="1" indent="-53340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30725"/>
          </a:xfrm>
        </p:spPr>
        <p:txBody>
          <a:bodyPr/>
          <a:lstStyle/>
          <a:p>
            <a:r>
              <a:rPr lang="es-EC"/>
              <a:t>En cuanto al entorno del trabajo:</a:t>
            </a:r>
          </a:p>
          <a:p>
            <a:pPr lvl="1"/>
            <a:r>
              <a:rPr lang="es-EC"/>
              <a:t>Espacio</a:t>
            </a:r>
            <a:r>
              <a:rPr lang="es-ES"/>
              <a:t> </a:t>
            </a:r>
          </a:p>
          <a:p>
            <a:pPr lvl="1"/>
            <a:r>
              <a:rPr lang="es-EC"/>
              <a:t>Iluminación</a:t>
            </a:r>
            <a:r>
              <a:rPr lang="es-ES"/>
              <a:t> </a:t>
            </a:r>
          </a:p>
          <a:p>
            <a:pPr lvl="1"/>
            <a:r>
              <a:rPr lang="es-EC"/>
              <a:t>Reflejos y deslumbramientos</a:t>
            </a:r>
            <a:r>
              <a:rPr lang="es-ES"/>
              <a:t> </a:t>
            </a:r>
          </a:p>
          <a:p>
            <a:pPr lvl="1"/>
            <a:r>
              <a:rPr lang="es-EC"/>
              <a:t>Ruido</a:t>
            </a:r>
            <a:r>
              <a:rPr lang="es-ES"/>
              <a:t> </a:t>
            </a:r>
          </a:p>
          <a:p>
            <a:pPr lvl="1"/>
            <a:r>
              <a:rPr lang="es-EC"/>
              <a:t>Calor</a:t>
            </a:r>
            <a:r>
              <a:rPr lang="es-ES"/>
              <a:t>  </a:t>
            </a:r>
          </a:p>
          <a:p>
            <a:pPr lvl="1"/>
            <a:r>
              <a:rPr lang="es-EC"/>
              <a:t>Humedad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ción">
  <a:themeElements>
    <a:clrScheme name="Competició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ció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ció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ció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1112</TotalTime>
  <Words>971</Words>
  <Application>Microsoft Office PowerPoint</Application>
  <PresentationFormat>Presentación en pantalla (4:3)</PresentationFormat>
  <Paragraphs>210</Paragraphs>
  <Slides>49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Times New Roman</vt:lpstr>
      <vt:lpstr>Verdana</vt:lpstr>
      <vt:lpstr>Wingdings</vt:lpstr>
      <vt:lpstr>Competición</vt:lpstr>
      <vt:lpstr>Microsoft Editor de ecuaciones 3.0</vt:lpstr>
      <vt:lpstr>Gráfico de Microsoft Office Excel</vt:lpstr>
      <vt:lpstr>Diapositiva 1</vt:lpstr>
      <vt:lpstr>ERGONOMÍA</vt:lpstr>
      <vt:lpstr>Diapositiva 3</vt:lpstr>
      <vt:lpstr>Diapositiva 4</vt:lpstr>
      <vt:lpstr>Diapositiva 5</vt:lpstr>
      <vt:lpstr>BENEFICIOS DE PRODUCTOS ERGONÓMICOS</vt:lpstr>
      <vt:lpstr>CRITERIOS DE VALORACIÓN DEL TRABAJO </vt:lpstr>
      <vt:lpstr>Requisitos que se deben cumplir para que no aparezcan problemas de salud en la utilización de computadores </vt:lpstr>
      <vt:lpstr>Diapositiva 9</vt:lpstr>
      <vt:lpstr>Diapositiva 10</vt:lpstr>
      <vt:lpstr>IMPORTANCIA DE MOBILIARIO ERGONÓMICO </vt:lpstr>
      <vt:lpstr>GENERALIDADES DEL MERCADO </vt:lpstr>
      <vt:lpstr>DEMANDA DEL MOBILIARIO </vt:lpstr>
      <vt:lpstr>Diapositiva 14</vt:lpstr>
      <vt:lpstr>Resultados: Horas Trabajadas</vt:lpstr>
      <vt:lpstr>Algún tipo de dolor causado por el trabajo</vt:lpstr>
      <vt:lpstr>Tuvo que ir al médico por causa de esa molestia</vt:lpstr>
      <vt:lpstr>Asienta completamente las plantas de sus pies sobre el piso cuando se encuentra sentado</vt:lpstr>
      <vt:lpstr>Teclado adecuado a sus necesidades</vt:lpstr>
      <vt:lpstr>Siente Fatiga en algún momento determinado del día</vt:lpstr>
      <vt:lpstr>Qué opciones toma para deshacerse de esa fatiga</vt:lpstr>
      <vt:lpstr>CARACTERÍSTICAS DEL PRODUCTO </vt:lpstr>
      <vt:lpstr>Diapositiva 23</vt:lpstr>
      <vt:lpstr>Diapositiva 24</vt:lpstr>
      <vt:lpstr>Diapositiva 25</vt:lpstr>
      <vt:lpstr>ESTIMACIÓN DE LA DEMANDA FUTURA </vt:lpstr>
      <vt:lpstr>ESTIMACIÓN DE LA OFERTA FUTURA </vt:lpstr>
      <vt:lpstr>POSICIÓN DEL EMPLEADO EN EL PUESTO DE TRABAJO</vt:lpstr>
      <vt:lpstr>POSICIÓN TRABAJADOR-COMPUTADOR </vt:lpstr>
      <vt:lpstr>Posición correcta del trabajador</vt:lpstr>
      <vt:lpstr>INVERSIONES</vt:lpstr>
      <vt:lpstr>GASTOS DE ADMINISTRACION</vt:lpstr>
      <vt:lpstr>Diapositiva 33</vt:lpstr>
      <vt:lpstr>INGRESOS PARA EL PRIMER AÑO</vt:lpstr>
      <vt:lpstr>Las depreciaciones serán realizadas al local, a los vehículos y al equipo de oficina, con un porcentaje del 5%, 20% y el 10% respectivamente.</vt:lpstr>
      <vt:lpstr>PUNTO DE EQUILIBRIO (Año 1)</vt:lpstr>
      <vt:lpstr>EL TIR Y VAN DEL PROYECTO</vt:lpstr>
      <vt:lpstr>ANÁLISIS DE SENSIBILIDAD  DEL PRECIO DE VENTA AL PÚBLICO</vt:lpstr>
      <vt:lpstr>ANÁLISIS DE SENSIBILIDAD  DEL COSTO DE VENTA</vt:lpstr>
      <vt:lpstr>ANÁLISIS DE SENSIBILIDAD  DE LA CANTIDAD</vt:lpstr>
      <vt:lpstr>EFECTO DEL PROYECTO EN UNA EMPRESA</vt:lpstr>
      <vt:lpstr>CASO DE ESTUDIO  SEGUROS CONDOR</vt:lpstr>
      <vt:lpstr>INVERSION PROPUESTA</vt:lpstr>
      <vt:lpstr>EFECTO CON EL PROYECTO</vt:lpstr>
      <vt:lpstr>ANÁLISIS COSTO-BENEFICIO CASO DE ESTUDIO: SEGUROS CÓNDOR</vt:lpstr>
      <vt:lpstr>CONCLUSIONES</vt:lpstr>
      <vt:lpstr>Diapositiva 47</vt:lpstr>
      <vt:lpstr>RECOMENDACIONES</vt:lpstr>
      <vt:lpstr>Diapositiva 49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Célida Fabiola Romero Vera</dc:creator>
  <cp:lastModifiedBy>Administrador</cp:lastModifiedBy>
  <cp:revision>33</cp:revision>
  <dcterms:created xsi:type="dcterms:W3CDTF">2005-07-20T15:34:44Z</dcterms:created>
  <dcterms:modified xsi:type="dcterms:W3CDTF">2009-12-15T14:28:17Z</dcterms:modified>
</cp:coreProperties>
</file>