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91"/>
  </p:notesMasterIdLst>
  <p:handoutMasterIdLst>
    <p:handoutMasterId r:id="rId92"/>
  </p:handoutMasterIdLst>
  <p:sldIdLst>
    <p:sldId id="256" r:id="rId2"/>
    <p:sldId id="258" r:id="rId3"/>
    <p:sldId id="322" r:id="rId4"/>
    <p:sldId id="260" r:id="rId5"/>
    <p:sldId id="261" r:id="rId6"/>
    <p:sldId id="262" r:id="rId7"/>
    <p:sldId id="321" r:id="rId8"/>
    <p:sldId id="269" r:id="rId9"/>
    <p:sldId id="274" r:id="rId10"/>
    <p:sldId id="323" r:id="rId11"/>
    <p:sldId id="324" r:id="rId12"/>
    <p:sldId id="270" r:id="rId13"/>
    <p:sldId id="264" r:id="rId14"/>
    <p:sldId id="265" r:id="rId15"/>
    <p:sldId id="266" r:id="rId16"/>
    <p:sldId id="268" r:id="rId17"/>
    <p:sldId id="281" r:id="rId18"/>
    <p:sldId id="283" r:id="rId19"/>
    <p:sldId id="320" r:id="rId20"/>
    <p:sldId id="325" r:id="rId21"/>
    <p:sldId id="286" r:id="rId22"/>
    <p:sldId id="287" r:id="rId23"/>
    <p:sldId id="289" r:id="rId24"/>
    <p:sldId id="290" r:id="rId25"/>
    <p:sldId id="291" r:id="rId26"/>
    <p:sldId id="293" r:id="rId27"/>
    <p:sldId id="327" r:id="rId28"/>
    <p:sldId id="296" r:id="rId29"/>
    <p:sldId id="297" r:id="rId30"/>
    <p:sldId id="298" r:id="rId31"/>
    <p:sldId id="299" r:id="rId32"/>
    <p:sldId id="331" r:id="rId33"/>
    <p:sldId id="332" r:id="rId34"/>
    <p:sldId id="407" r:id="rId35"/>
    <p:sldId id="333" r:id="rId36"/>
    <p:sldId id="334" r:id="rId37"/>
    <p:sldId id="335" r:id="rId38"/>
    <p:sldId id="336" r:id="rId39"/>
    <p:sldId id="337" r:id="rId40"/>
    <p:sldId id="408" r:id="rId41"/>
    <p:sldId id="338" r:id="rId42"/>
    <p:sldId id="340" r:id="rId43"/>
    <p:sldId id="341" r:id="rId44"/>
    <p:sldId id="342" r:id="rId45"/>
    <p:sldId id="409" r:id="rId46"/>
    <p:sldId id="343" r:id="rId47"/>
    <p:sldId id="344" r:id="rId48"/>
    <p:sldId id="345" r:id="rId49"/>
    <p:sldId id="346" r:id="rId50"/>
    <p:sldId id="347" r:id="rId51"/>
    <p:sldId id="348" r:id="rId52"/>
    <p:sldId id="349" r:id="rId53"/>
    <p:sldId id="350" r:id="rId54"/>
    <p:sldId id="410" r:id="rId55"/>
    <p:sldId id="351" r:id="rId56"/>
    <p:sldId id="353" r:id="rId57"/>
    <p:sldId id="411" r:id="rId58"/>
    <p:sldId id="354" r:id="rId59"/>
    <p:sldId id="355" r:id="rId60"/>
    <p:sldId id="356" r:id="rId61"/>
    <p:sldId id="357" r:id="rId62"/>
    <p:sldId id="358" r:id="rId63"/>
    <p:sldId id="359" r:id="rId64"/>
    <p:sldId id="365" r:id="rId65"/>
    <p:sldId id="367" r:id="rId66"/>
    <p:sldId id="368" r:id="rId67"/>
    <p:sldId id="369" r:id="rId68"/>
    <p:sldId id="370" r:id="rId69"/>
    <p:sldId id="371" r:id="rId70"/>
    <p:sldId id="372" r:id="rId71"/>
    <p:sldId id="380" r:id="rId72"/>
    <p:sldId id="381" r:id="rId73"/>
    <p:sldId id="382" r:id="rId74"/>
    <p:sldId id="383" r:id="rId75"/>
    <p:sldId id="387" r:id="rId76"/>
    <p:sldId id="389" r:id="rId77"/>
    <p:sldId id="390" r:id="rId78"/>
    <p:sldId id="391" r:id="rId79"/>
    <p:sldId id="392" r:id="rId80"/>
    <p:sldId id="393" r:id="rId81"/>
    <p:sldId id="394" r:id="rId82"/>
    <p:sldId id="395" r:id="rId83"/>
    <p:sldId id="397" r:id="rId84"/>
    <p:sldId id="400" r:id="rId85"/>
    <p:sldId id="401" r:id="rId86"/>
    <p:sldId id="402" r:id="rId87"/>
    <p:sldId id="403" r:id="rId88"/>
    <p:sldId id="405" r:id="rId89"/>
    <p:sldId id="406" r:id="rId90"/>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66CCFF"/>
    <a:srgbClr val="FF0066"/>
    <a:srgbClr val="66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857" autoAdjust="0"/>
    <p:restoredTop sz="94693" autoAdjust="0"/>
  </p:normalViewPr>
  <p:slideViewPr>
    <p:cSldViewPr>
      <p:cViewPr>
        <p:scale>
          <a:sx n="50" d="100"/>
          <a:sy n="50" d="100"/>
        </p:scale>
        <p:origin x="-102"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4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s-ES"/>
          </a:p>
        </p:txBody>
      </p:sp>
      <p:sp>
        <p:nvSpPr>
          <p:cNvPr id="1894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s-ES"/>
          </a:p>
        </p:txBody>
      </p:sp>
      <p:sp>
        <p:nvSpPr>
          <p:cNvPr id="1894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s-ES"/>
          </a:p>
        </p:txBody>
      </p:sp>
      <p:sp>
        <p:nvSpPr>
          <p:cNvPr id="1894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FEA3DBCE-11D0-4140-90A3-C14E086D510D}"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819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819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19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819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5DD8A79-0D49-4B6D-AB0C-62DC09321F68}"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9F2C39-F577-45E4-8D69-FC74AA4048D2}" type="slidenum">
              <a:rPr lang="es-ES"/>
              <a:pPr/>
              <a:t>1</a:t>
            </a:fld>
            <a:endParaRPr lang="es-ES"/>
          </a:p>
        </p:txBody>
      </p:sp>
      <p:sp>
        <p:nvSpPr>
          <p:cNvPr id="192514" name="Rectangle 2"/>
          <p:cNvSpPr>
            <a:spLocks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705E6E-7AD1-4DC4-9AD4-B0C713A5105E}" type="slidenum">
              <a:rPr lang="es-ES"/>
              <a:pPr/>
              <a:t>12</a:t>
            </a:fld>
            <a:endParaRPr lang="es-ES"/>
          </a:p>
        </p:txBody>
      </p:sp>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0898" name="Group 2"/>
          <p:cNvGrpSpPr>
            <a:grpSpLocks/>
          </p:cNvGrpSpPr>
          <p:nvPr/>
        </p:nvGrpSpPr>
        <p:grpSpPr bwMode="auto">
          <a:xfrm>
            <a:off x="-3175" y="0"/>
            <a:ext cx="9147175" cy="6867525"/>
            <a:chOff x="-2" y="0"/>
            <a:chExt cx="5762" cy="4326"/>
          </a:xfrm>
        </p:grpSpPr>
        <p:grpSp>
          <p:nvGrpSpPr>
            <p:cNvPr id="80899" name="Group 3"/>
            <p:cNvGrpSpPr>
              <a:grpSpLocks/>
            </p:cNvGrpSpPr>
            <p:nvPr userDrawn="1"/>
          </p:nvGrpSpPr>
          <p:grpSpPr bwMode="auto">
            <a:xfrm>
              <a:off x="-2" y="0"/>
              <a:ext cx="5712" cy="4326"/>
              <a:chOff x="-2" y="0"/>
              <a:chExt cx="5712" cy="4326"/>
            </a:xfrm>
          </p:grpSpPr>
          <p:sp>
            <p:nvSpPr>
              <p:cNvPr id="80900"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1"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2"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3"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4"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5"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6"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7"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8"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09"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0"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1"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2"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3"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4"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5"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6"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7"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8"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19"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0"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1"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2"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3"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4"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5"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6"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7"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8"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29"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0"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1"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2"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3"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4"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5"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6"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7"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8"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39"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0"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1"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2"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3"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4"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5"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6"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7"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8"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49"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0"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1"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2"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3"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4"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5"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6"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7"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8"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80959"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s-ES"/>
              </a:p>
            </p:txBody>
          </p:sp>
        </p:grpSp>
        <p:sp>
          <p:nvSpPr>
            <p:cNvPr id="80960" name="Rectangle 64"/>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s-ES"/>
            </a:p>
          </p:txBody>
        </p:sp>
        <p:sp>
          <p:nvSpPr>
            <p:cNvPr id="80961" name="Rectangle 65"/>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endParaRPr lang="es-ES"/>
            </a:p>
          </p:txBody>
        </p:sp>
      </p:grpSp>
      <p:sp>
        <p:nvSpPr>
          <p:cNvPr id="80962"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endParaRPr kumimoji="1" lang="es-ES"/>
          </a:p>
        </p:txBody>
      </p:sp>
      <p:sp>
        <p:nvSpPr>
          <p:cNvPr id="80963" name="Rectangle 67"/>
          <p:cNvSpPr>
            <a:spLocks noGrp="1" noChangeArrowheads="1"/>
          </p:cNvSpPr>
          <p:nvPr>
            <p:ph type="ctrTitle" sz="quarter"/>
          </p:nvPr>
        </p:nvSpPr>
        <p:spPr>
          <a:xfrm>
            <a:off x="779463" y="1096963"/>
            <a:ext cx="7678737" cy="1431925"/>
          </a:xfrm>
        </p:spPr>
        <p:txBody>
          <a:bodyPr/>
          <a:lstStyle>
            <a:lvl1pPr algn="r">
              <a:defRPr/>
            </a:lvl1pPr>
          </a:lstStyle>
          <a:p>
            <a:r>
              <a:rPr lang="es-ES"/>
              <a:t>Haga clic para modificar el estilo de título del patrón</a:t>
            </a:r>
          </a:p>
        </p:txBody>
      </p:sp>
      <p:sp>
        <p:nvSpPr>
          <p:cNvPr id="80964"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s-ES"/>
              <a:t>Haga clic para modificar el estilo de subtítulo del patrón</a:t>
            </a:r>
          </a:p>
        </p:txBody>
      </p:sp>
      <p:sp>
        <p:nvSpPr>
          <p:cNvPr id="80965" name="Rectangle 69"/>
          <p:cNvSpPr>
            <a:spLocks noGrp="1" noChangeArrowheads="1"/>
          </p:cNvSpPr>
          <p:nvPr>
            <p:ph type="dt" sz="quarter" idx="2"/>
          </p:nvPr>
        </p:nvSpPr>
        <p:spPr>
          <a:xfrm>
            <a:off x="685800" y="6248400"/>
            <a:ext cx="1905000" cy="457200"/>
          </a:xfrm>
        </p:spPr>
        <p:txBody>
          <a:bodyPr/>
          <a:lstStyle>
            <a:lvl1pPr>
              <a:defRPr/>
            </a:lvl1pPr>
          </a:lstStyle>
          <a:p>
            <a:endParaRPr lang="es-ES"/>
          </a:p>
        </p:txBody>
      </p:sp>
      <p:sp>
        <p:nvSpPr>
          <p:cNvPr id="80966" name="Rectangle 70"/>
          <p:cNvSpPr>
            <a:spLocks noGrp="1" noChangeArrowheads="1"/>
          </p:cNvSpPr>
          <p:nvPr>
            <p:ph type="ftr" sz="quarter" idx="3"/>
          </p:nvPr>
        </p:nvSpPr>
        <p:spPr>
          <a:xfrm>
            <a:off x="3124200" y="6248400"/>
            <a:ext cx="2895600" cy="457200"/>
          </a:xfrm>
        </p:spPr>
        <p:txBody>
          <a:bodyPr/>
          <a:lstStyle>
            <a:lvl1pPr>
              <a:defRPr/>
            </a:lvl1pPr>
          </a:lstStyle>
          <a:p>
            <a:endParaRPr lang="es-ES"/>
          </a:p>
        </p:txBody>
      </p:sp>
      <p:sp>
        <p:nvSpPr>
          <p:cNvPr id="80967" name="Rectangle 71"/>
          <p:cNvSpPr>
            <a:spLocks noGrp="1" noChangeArrowheads="1"/>
          </p:cNvSpPr>
          <p:nvPr>
            <p:ph type="sldNum" sz="quarter" idx="4"/>
          </p:nvPr>
        </p:nvSpPr>
        <p:spPr>
          <a:xfrm>
            <a:off x="6553200" y="6248400"/>
            <a:ext cx="1905000" cy="457200"/>
          </a:xfrm>
        </p:spPr>
        <p:txBody>
          <a:bodyPr/>
          <a:lstStyle>
            <a:lvl1pPr>
              <a:defRPr/>
            </a:lvl1pPr>
          </a:lstStyle>
          <a:p>
            <a:fld id="{44539DF4-8AF4-4E2A-9F17-DA825BEE8EDE}"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CF2E545-CEE9-446B-A5BE-4E07C23AE496}"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4525" y="192088"/>
            <a:ext cx="2039938" cy="59039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871538" y="192088"/>
            <a:ext cx="5970587" cy="59039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CB69CEB-EBEB-4BAD-94F9-03C5BF691A73}"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871538" y="192088"/>
            <a:ext cx="8162925" cy="14319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912813" y="1905000"/>
            <a:ext cx="8110537" cy="4191000"/>
          </a:xfrm>
        </p:spPr>
        <p:txBody>
          <a:bodyPr/>
          <a:lstStyle/>
          <a:p>
            <a:endParaRPr lang="es-ES"/>
          </a:p>
        </p:txBody>
      </p:sp>
      <p:sp>
        <p:nvSpPr>
          <p:cNvPr id="4" name="3 Marcador de fecha"/>
          <p:cNvSpPr>
            <a:spLocks noGrp="1"/>
          </p:cNvSpPr>
          <p:nvPr>
            <p:ph type="dt" sz="half" idx="10"/>
          </p:nvPr>
        </p:nvSpPr>
        <p:spPr>
          <a:xfrm>
            <a:off x="1152525" y="6286500"/>
            <a:ext cx="19050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590925" y="62865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7019925" y="6286500"/>
            <a:ext cx="1905000" cy="457200"/>
          </a:xfrm>
        </p:spPr>
        <p:txBody>
          <a:bodyPr/>
          <a:lstStyle>
            <a:lvl1pPr>
              <a:defRPr/>
            </a:lvl1pPr>
          </a:lstStyle>
          <a:p>
            <a:fld id="{233CBF2E-8BCE-41D4-AC16-308B27BD45E1}"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871538" y="192088"/>
            <a:ext cx="8162925" cy="1431925"/>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912813" y="1905000"/>
            <a:ext cx="8110537" cy="4191000"/>
          </a:xfrm>
        </p:spPr>
        <p:txBody>
          <a:bodyPr/>
          <a:lstStyle/>
          <a:p>
            <a:endParaRPr lang="es-ES"/>
          </a:p>
        </p:txBody>
      </p:sp>
      <p:sp>
        <p:nvSpPr>
          <p:cNvPr id="4" name="3 Marcador de fecha"/>
          <p:cNvSpPr>
            <a:spLocks noGrp="1"/>
          </p:cNvSpPr>
          <p:nvPr>
            <p:ph type="dt" sz="half" idx="10"/>
          </p:nvPr>
        </p:nvSpPr>
        <p:spPr>
          <a:xfrm>
            <a:off x="1152525" y="6286500"/>
            <a:ext cx="19050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590925" y="62865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7019925" y="6286500"/>
            <a:ext cx="1905000" cy="457200"/>
          </a:xfrm>
        </p:spPr>
        <p:txBody>
          <a:bodyPr/>
          <a:lstStyle>
            <a:lvl1pPr>
              <a:defRPr/>
            </a:lvl1pPr>
          </a:lstStyle>
          <a:p>
            <a:fld id="{D5A22B4C-AB7F-4A67-843C-B220EFE43A31}"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E6EB682-9AC4-41B4-8C96-D3574409158C}"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B86A51C-E78C-4C08-ADC2-D2CB1F143070}"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ACA8C36-582D-40F4-8A78-91283FB305B1}"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7F1D76AB-51E2-4147-9C9C-3F43F79C076F}"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C9B8D890-023B-4712-9EA3-036AA639C0FC}"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46E919D8-2100-4B5D-B538-24341876ADD2}"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3AB8474-07A5-4A86-9531-BF2C14CDB7C7}"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8F4844C-6269-489C-9A2B-CBAF9B1C289A}"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9874" name="Group 2"/>
          <p:cNvGrpSpPr>
            <a:grpSpLocks/>
          </p:cNvGrpSpPr>
          <p:nvPr/>
        </p:nvGrpSpPr>
        <p:grpSpPr bwMode="auto">
          <a:xfrm>
            <a:off x="0" y="0"/>
            <a:ext cx="9147175" cy="6867525"/>
            <a:chOff x="0" y="0"/>
            <a:chExt cx="5762" cy="4326"/>
          </a:xfrm>
        </p:grpSpPr>
        <p:sp>
          <p:nvSpPr>
            <p:cNvPr id="79875"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76"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77"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78"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79"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0"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1"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2"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3"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4"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5"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6"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7"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8"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89"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0"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1"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2"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3"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4"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5"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6"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7"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8"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899"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0"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1"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2"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3"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4"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5"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6"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7"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8"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09"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0"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1"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2"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3"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4"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5"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6"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7"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8"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19"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0"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1"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2"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3"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4"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5"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6"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7"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8"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29"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30"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31"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32"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33"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34"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endParaRPr lang="es-ES"/>
            </a:p>
          </p:txBody>
        </p:sp>
        <p:sp>
          <p:nvSpPr>
            <p:cNvPr id="79935"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endParaRPr lang="es-ES"/>
            </a:p>
          </p:txBody>
        </p:sp>
        <p:sp>
          <p:nvSpPr>
            <p:cNvPr id="79936"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endParaRPr lang="es-ES"/>
            </a:p>
          </p:txBody>
        </p:sp>
      </p:grpSp>
      <p:sp>
        <p:nvSpPr>
          <p:cNvPr id="7993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s-ES" smtClean="0"/>
              <a:t>Haga clic para modificar el estilo de título del patrón</a:t>
            </a:r>
          </a:p>
        </p:txBody>
      </p:sp>
      <p:sp>
        <p:nvSpPr>
          <p:cNvPr id="7993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9939"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s-ES"/>
          </a:p>
        </p:txBody>
      </p:sp>
      <p:sp>
        <p:nvSpPr>
          <p:cNvPr id="79940"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s-ES"/>
          </a:p>
        </p:txBody>
      </p:sp>
      <p:sp>
        <p:nvSpPr>
          <p:cNvPr id="79941"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42AB7561-41D3-4CE3-AD86-04295C41F286}"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itchFamily="34" charset="0"/>
        </a:defRPr>
      </a:lvl2pPr>
      <a:lvl3pPr algn="l" rtl="0" fontAlgn="base">
        <a:spcBef>
          <a:spcPct val="0"/>
        </a:spcBef>
        <a:spcAft>
          <a:spcPct val="0"/>
        </a:spcAft>
        <a:defRPr sz="4400">
          <a:solidFill>
            <a:schemeClr val="tx2"/>
          </a:solidFill>
          <a:latin typeface="Verdana" pitchFamily="34" charset="0"/>
        </a:defRPr>
      </a:lvl3pPr>
      <a:lvl4pPr algn="l" rtl="0" fontAlgn="base">
        <a:spcBef>
          <a:spcPct val="0"/>
        </a:spcBef>
        <a:spcAft>
          <a:spcPct val="0"/>
        </a:spcAft>
        <a:defRPr sz="4400">
          <a:solidFill>
            <a:schemeClr val="tx2"/>
          </a:solidFill>
          <a:latin typeface="Verdana" pitchFamily="34" charset="0"/>
        </a:defRPr>
      </a:lvl4pPr>
      <a:lvl5pPr algn="l" rtl="0" fontAlgn="base">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Gr_fico_de_Microsoft_Office_Excel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Detalle%202.xls" TargetMode="External"/><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Detalle%205.xls"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52625"/>
            <a:ext cx="7772400" cy="2559050"/>
          </a:xfrm>
        </p:spPr>
        <p:txBody>
          <a:bodyPr/>
          <a:lstStyle/>
          <a:p>
            <a:pPr algn="ctr"/>
            <a:r>
              <a:rPr lang="en-US" sz="2700" b="1"/>
              <a:t>PROYECTO DE INVERSI</a:t>
            </a:r>
            <a:r>
              <a:rPr lang="es-EC" sz="2700" b="1"/>
              <a:t>ÓN PARA LA AMPLIACIÓN Y DIVERSIFICACIÓN DEL “CENTRO INTEGRADO DE DIAGNÓSTICO” A CLÍNICA DE ESPECIALIDADES EN LA CIUDAD DE MILAGRO.</a:t>
            </a:r>
            <a:endParaRPr lang="es-ES" sz="2700" b="1"/>
          </a:p>
        </p:txBody>
      </p:sp>
      <p:sp>
        <p:nvSpPr>
          <p:cNvPr id="2051" name="Rectangle 3"/>
          <p:cNvSpPr>
            <a:spLocks noGrp="1" noChangeArrowheads="1"/>
          </p:cNvSpPr>
          <p:nvPr>
            <p:ph type="subTitle" idx="1"/>
          </p:nvPr>
        </p:nvSpPr>
        <p:spPr>
          <a:xfrm>
            <a:off x="1905000" y="5181600"/>
            <a:ext cx="6400800" cy="1066800"/>
          </a:xfrm>
        </p:spPr>
        <p:txBody>
          <a:bodyPr/>
          <a:lstStyle/>
          <a:p>
            <a:pPr algn="r"/>
            <a:r>
              <a:rPr lang="es-EC" sz="2000" b="1"/>
              <a:t>Juan Astudillo</a:t>
            </a:r>
          </a:p>
          <a:p>
            <a:pPr algn="r"/>
            <a:r>
              <a:rPr lang="es-EC" sz="2000" b="1"/>
              <a:t>Jorge Briones</a:t>
            </a:r>
          </a:p>
          <a:p>
            <a:pPr algn="r"/>
            <a:endParaRPr lang="es-ES" sz="2500" b="1"/>
          </a:p>
        </p:txBody>
      </p:sp>
      <p:pic>
        <p:nvPicPr>
          <p:cNvPr id="2052" name="Picture 4" descr="Logo ESPOL"/>
          <p:cNvPicPr>
            <a:picLocks noChangeAspect="1" noChangeArrowheads="1"/>
          </p:cNvPicPr>
          <p:nvPr/>
        </p:nvPicPr>
        <p:blipFill>
          <a:blip r:embed="rId3"/>
          <a:srcRect/>
          <a:stretch>
            <a:fillRect/>
          </a:stretch>
        </p:blipFill>
        <p:spPr bwMode="auto">
          <a:xfrm>
            <a:off x="7019925" y="620713"/>
            <a:ext cx="1368425" cy="1258887"/>
          </a:xfrm>
          <a:prstGeom prst="rect">
            <a:avLst/>
          </a:prstGeom>
          <a:noFill/>
        </p:spPr>
      </p:pic>
      <p:pic>
        <p:nvPicPr>
          <p:cNvPr id="2053" name="Picture 5" descr="Logo ICHE"/>
          <p:cNvPicPr>
            <a:picLocks noChangeAspect="1" noChangeArrowheads="1"/>
          </p:cNvPicPr>
          <p:nvPr/>
        </p:nvPicPr>
        <p:blipFill>
          <a:blip r:embed="rId4"/>
          <a:srcRect/>
          <a:stretch>
            <a:fillRect/>
          </a:stretch>
        </p:blipFill>
        <p:spPr bwMode="auto">
          <a:xfrm>
            <a:off x="1331913" y="4508500"/>
            <a:ext cx="1716087" cy="13795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anim calcmode="lin" valueType="num">
                                      <p:cBhvr>
                                        <p:cTn id="8" dur="2000" fill="hold"/>
                                        <p:tgtEl>
                                          <p:spTgt spid="2052"/>
                                        </p:tgtEl>
                                        <p:attrNameLst>
                                          <p:attrName>style.rotation</p:attrName>
                                        </p:attrNameLst>
                                      </p:cBhvr>
                                      <p:tavLst>
                                        <p:tav tm="0">
                                          <p:val>
                                            <p:fltVal val="720"/>
                                          </p:val>
                                        </p:tav>
                                        <p:tav tm="100000">
                                          <p:val>
                                            <p:fltVal val="0"/>
                                          </p:val>
                                        </p:tav>
                                      </p:tavLst>
                                    </p:anim>
                                    <p:anim calcmode="lin" valueType="num">
                                      <p:cBhvr>
                                        <p:cTn id="9" dur="2000" fill="hold"/>
                                        <p:tgtEl>
                                          <p:spTgt spid="2052"/>
                                        </p:tgtEl>
                                        <p:attrNameLst>
                                          <p:attrName>ppt_h</p:attrName>
                                        </p:attrNameLst>
                                      </p:cBhvr>
                                      <p:tavLst>
                                        <p:tav tm="0">
                                          <p:val>
                                            <p:fltVal val="0"/>
                                          </p:val>
                                        </p:tav>
                                        <p:tav tm="100000">
                                          <p:val>
                                            <p:strVal val="#ppt_h"/>
                                          </p:val>
                                        </p:tav>
                                      </p:tavLst>
                                    </p:anim>
                                    <p:anim calcmode="lin" valueType="num">
                                      <p:cBhvr>
                                        <p:cTn id="10" dur="2000" fill="hold"/>
                                        <p:tgtEl>
                                          <p:spTgt spid="205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fade">
                                      <p:cBhvr>
                                        <p:cTn id="15" dur="2000"/>
                                        <p:tgtEl>
                                          <p:spTgt spid="2053"/>
                                        </p:tgtEl>
                                      </p:cBhvr>
                                    </p:animEffect>
                                    <p:anim calcmode="lin" valueType="num">
                                      <p:cBhvr>
                                        <p:cTn id="16" dur="2000" fill="hold"/>
                                        <p:tgtEl>
                                          <p:spTgt spid="2053"/>
                                        </p:tgtEl>
                                        <p:attrNameLst>
                                          <p:attrName>style.rotation</p:attrName>
                                        </p:attrNameLst>
                                      </p:cBhvr>
                                      <p:tavLst>
                                        <p:tav tm="0">
                                          <p:val>
                                            <p:fltVal val="720"/>
                                          </p:val>
                                        </p:tav>
                                        <p:tav tm="100000">
                                          <p:val>
                                            <p:fltVal val="0"/>
                                          </p:val>
                                        </p:tav>
                                      </p:tavLst>
                                    </p:anim>
                                    <p:anim calcmode="lin" valueType="num">
                                      <p:cBhvr>
                                        <p:cTn id="17" dur="2000" fill="hold"/>
                                        <p:tgtEl>
                                          <p:spTgt spid="2053"/>
                                        </p:tgtEl>
                                        <p:attrNameLst>
                                          <p:attrName>ppt_h</p:attrName>
                                        </p:attrNameLst>
                                      </p:cBhvr>
                                      <p:tavLst>
                                        <p:tav tm="0">
                                          <p:val>
                                            <p:fltVal val="0"/>
                                          </p:val>
                                        </p:tav>
                                        <p:tav tm="100000">
                                          <p:val>
                                            <p:strVal val="#ppt_h"/>
                                          </p:val>
                                        </p:tav>
                                      </p:tavLst>
                                    </p:anim>
                                    <p:anim calcmode="lin" valueType="num">
                                      <p:cBhvr>
                                        <p:cTn id="18" dur="2000" fill="hold"/>
                                        <p:tgtEl>
                                          <p:spTgt spid="2053"/>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2051">
                                            <p:txEl>
                                              <p:pRg st="1" end="1"/>
                                            </p:txEl>
                                          </p:spTgt>
                                        </p:tgtEl>
                                        <p:attrNameLst>
                                          <p:attrName>style.visibility</p:attrName>
                                        </p:attrNameLst>
                                      </p:cBhvr>
                                      <p:to>
                                        <p:strVal val="visible"/>
                                      </p:to>
                                    </p:set>
                                    <p:anim to="" calcmode="lin" valueType="num">
                                      <p:cBhvr>
                                        <p:cTn id="23" dur="1" fill="hold"/>
                                        <p:tgtEl>
                                          <p:spTgt spid="2051">
                                            <p:txEl>
                                              <p:pRg st="1" end="1"/>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2051">
                                            <p:txEl>
                                              <p:pRg st="0" end="0"/>
                                            </p:txEl>
                                          </p:spTgt>
                                        </p:tgtEl>
                                        <p:attrNameLst>
                                          <p:attrName>style.visibility</p:attrName>
                                        </p:attrNameLst>
                                      </p:cBhvr>
                                      <p:to>
                                        <p:strVal val="visible"/>
                                      </p:to>
                                    </p:set>
                                    <p:anim to="" calcmode="lin" valueType="num">
                                      <p:cBhvr>
                                        <p:cTn id="28" dur="1" fill="hold"/>
                                        <p:tgtEl>
                                          <p:spTgt spid="2051">
                                            <p:txEl>
                                              <p:pRg st="0" end="0"/>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2050"/>
                                        </p:tgtEl>
                                        <p:attrNameLst>
                                          <p:attrName>style.visibility</p:attrName>
                                        </p:attrNameLst>
                                      </p:cBhvr>
                                      <p:to>
                                        <p:strVal val="visible"/>
                                      </p:to>
                                    </p:set>
                                    <p:anim calcmode="lin" valueType="num">
                                      <p:cBhvr>
                                        <p:cTn id="33" dur="500" fill="hold"/>
                                        <p:tgtEl>
                                          <p:spTgt spid="2050"/>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2050"/>
                                        </p:tgtEl>
                                        <p:attrNameLst>
                                          <p:attrName>ppt_y</p:attrName>
                                        </p:attrNameLst>
                                      </p:cBhvr>
                                      <p:tavLst>
                                        <p:tav tm="0">
                                          <p:val>
                                            <p:strVal val="#ppt_y"/>
                                          </p:val>
                                        </p:tav>
                                        <p:tav tm="100000">
                                          <p:val>
                                            <p:strVal val="#ppt_y"/>
                                          </p:val>
                                        </p:tav>
                                      </p:tavLst>
                                    </p:anim>
                                    <p:anim calcmode="lin" valueType="num">
                                      <p:cBhvr>
                                        <p:cTn id="35" dur="500" fill="hold"/>
                                        <p:tgtEl>
                                          <p:spTgt spid="2050"/>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2050"/>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uiExpand="1"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871538" y="922338"/>
            <a:ext cx="8162925" cy="701675"/>
          </a:xfrm>
        </p:spPr>
        <p:txBody>
          <a:bodyPr/>
          <a:lstStyle/>
          <a:p>
            <a:r>
              <a:rPr lang="es-ES" sz="4000" u="sng"/>
              <a:t>Análisis del Micro Entorno. </a:t>
            </a:r>
          </a:p>
        </p:txBody>
      </p:sp>
      <p:sp>
        <p:nvSpPr>
          <p:cNvPr id="96259" name="Rectangle 3"/>
          <p:cNvSpPr>
            <a:spLocks noGrp="1" noChangeArrowheads="1"/>
          </p:cNvSpPr>
          <p:nvPr>
            <p:ph type="body" idx="1"/>
          </p:nvPr>
        </p:nvSpPr>
        <p:spPr/>
        <p:txBody>
          <a:bodyPr/>
          <a:lstStyle/>
          <a:p>
            <a:r>
              <a:rPr lang="es-ES" sz="2200" b="1"/>
              <a:t>EMPRESA: </a:t>
            </a:r>
          </a:p>
          <a:p>
            <a:endParaRPr lang="es-ES" sz="2200" b="1"/>
          </a:p>
          <a:p>
            <a:pPr>
              <a:buFont typeface="Wingdings" pitchFamily="2" charset="2"/>
              <a:buNone/>
            </a:pPr>
            <a:r>
              <a:rPr lang="es-ES" sz="2200"/>
              <a:t>	</a:t>
            </a:r>
            <a:r>
              <a:rPr lang="es-ES" sz="2000"/>
              <a:t>ACTIVIDAD PRINCIPAL              DIAGNOSTICO POR 						IMÁGENES</a:t>
            </a:r>
          </a:p>
          <a:p>
            <a:pPr>
              <a:buFont typeface="Wingdings" pitchFamily="2" charset="2"/>
              <a:buNone/>
            </a:pPr>
            <a:endParaRPr lang="es-ES" sz="2000"/>
          </a:p>
          <a:p>
            <a:pPr>
              <a:buFont typeface="Wingdings" pitchFamily="2" charset="2"/>
              <a:buNone/>
            </a:pPr>
            <a:r>
              <a:rPr lang="es-ES" sz="2000"/>
              <a:t>	Capacidad de Atención por mes:  900 pac./mes</a:t>
            </a:r>
          </a:p>
          <a:p>
            <a:pPr>
              <a:buFont typeface="Wingdings" pitchFamily="2" charset="2"/>
              <a:buNone/>
            </a:pPr>
            <a:endParaRPr lang="es-ES" sz="2000"/>
          </a:p>
          <a:p>
            <a:pPr>
              <a:buFont typeface="Wingdings" pitchFamily="2" charset="2"/>
              <a:buNone/>
            </a:pPr>
            <a:r>
              <a:rPr lang="es-ES" sz="2000"/>
              <a:t>	</a:t>
            </a:r>
          </a:p>
          <a:p>
            <a:pPr>
              <a:buFont typeface="Wingdings" pitchFamily="2" charset="2"/>
              <a:buNone/>
            </a:pPr>
            <a:r>
              <a:rPr lang="es-ES" sz="2000"/>
              <a:t>	Ganancias Netas:                       $3000 por mes</a:t>
            </a:r>
          </a:p>
          <a:p>
            <a:pPr>
              <a:buFont typeface="Wingdings" pitchFamily="2" charset="2"/>
              <a:buNone/>
            </a:pPr>
            <a:endParaRPr lang="es-ES" sz="2000"/>
          </a:p>
          <a:p>
            <a:pPr>
              <a:buFont typeface="Wingdings" pitchFamily="2" charset="2"/>
              <a:buNone/>
            </a:pPr>
            <a:endParaRPr lang="es-ES" sz="2000"/>
          </a:p>
        </p:txBody>
      </p:sp>
      <p:sp>
        <p:nvSpPr>
          <p:cNvPr id="96260" name="Line 4"/>
          <p:cNvSpPr>
            <a:spLocks noChangeShapeType="1"/>
          </p:cNvSpPr>
          <p:nvPr/>
        </p:nvSpPr>
        <p:spPr bwMode="auto">
          <a:xfrm>
            <a:off x="4500563" y="2924175"/>
            <a:ext cx="792162" cy="0"/>
          </a:xfrm>
          <a:prstGeom prst="line">
            <a:avLst/>
          </a:prstGeom>
          <a:noFill/>
          <a:ln w="9525">
            <a:solidFill>
              <a:schemeClr val="tx1"/>
            </a:solidFill>
            <a:miter lim="800000"/>
            <a:headEnd/>
            <a:tailEnd type="triangle" w="med" len="med"/>
          </a:ln>
          <a:effectLst/>
        </p:spPr>
        <p:txBody>
          <a:bodyPr wrap="none"/>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6258"/>
                                        </p:tgtEl>
                                        <p:attrNameLst>
                                          <p:attrName>style.visibility</p:attrName>
                                        </p:attrNameLst>
                                      </p:cBhvr>
                                      <p:to>
                                        <p:strVal val="visible"/>
                                      </p:to>
                                    </p:set>
                                    <p:anim to="" calcmode="lin" valueType="num">
                                      <p:cBhvr>
                                        <p:cTn id="7" dur="1" fill="hold"/>
                                        <p:tgtEl>
                                          <p:spTgt spid="9625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6259">
                                            <p:txEl>
                                              <p:pRg st="0" end="0"/>
                                            </p:txEl>
                                          </p:spTgt>
                                        </p:tgtEl>
                                        <p:attrNameLst>
                                          <p:attrName>style.visibility</p:attrName>
                                        </p:attrNameLst>
                                      </p:cBhvr>
                                      <p:to>
                                        <p:strVal val="visible"/>
                                      </p:to>
                                    </p:set>
                                    <p:anim to="" calcmode="lin" valueType="num">
                                      <p:cBhvr>
                                        <p:cTn id="12" dur="1" fill="hold"/>
                                        <p:tgtEl>
                                          <p:spTgt spid="9625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96259">
                                            <p:txEl>
                                              <p:pRg st="2" end="2"/>
                                            </p:txEl>
                                          </p:spTgt>
                                        </p:tgtEl>
                                        <p:attrNameLst>
                                          <p:attrName>style.visibility</p:attrName>
                                        </p:attrNameLst>
                                      </p:cBhvr>
                                      <p:to>
                                        <p:strVal val="visible"/>
                                      </p:to>
                                    </p:set>
                                    <p:anim to="" calcmode="lin" valueType="num">
                                      <p:cBhvr>
                                        <p:cTn id="17" dur="1" fill="hold"/>
                                        <p:tgtEl>
                                          <p:spTgt spid="9625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96260"/>
                                        </p:tgtEl>
                                        <p:attrNameLst>
                                          <p:attrName>style.visibility</p:attrName>
                                        </p:attrNameLst>
                                      </p:cBhvr>
                                      <p:to>
                                        <p:strVal val="visible"/>
                                      </p:to>
                                    </p:set>
                                    <p:anim calcmode="lin" valueType="num">
                                      <p:cBhvr additive="base">
                                        <p:cTn id="22" dur="500" fill="hold"/>
                                        <p:tgtEl>
                                          <p:spTgt spid="96260"/>
                                        </p:tgtEl>
                                        <p:attrNameLst>
                                          <p:attrName>ppt_x</p:attrName>
                                        </p:attrNameLst>
                                      </p:cBhvr>
                                      <p:tavLst>
                                        <p:tav tm="0">
                                          <p:val>
                                            <p:strVal val="0-#ppt_w/2"/>
                                          </p:val>
                                        </p:tav>
                                        <p:tav tm="100000">
                                          <p:val>
                                            <p:strVal val="#ppt_x"/>
                                          </p:val>
                                        </p:tav>
                                      </p:tavLst>
                                    </p:anim>
                                    <p:anim calcmode="lin" valueType="num">
                                      <p:cBhvr additive="base">
                                        <p:cTn id="23" dur="500" fill="hold"/>
                                        <p:tgtEl>
                                          <p:spTgt spid="96260"/>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96259">
                                            <p:txEl>
                                              <p:pRg st="4" end="4"/>
                                            </p:txEl>
                                          </p:spTgt>
                                        </p:tgtEl>
                                        <p:attrNameLst>
                                          <p:attrName>style.visibility</p:attrName>
                                        </p:attrNameLst>
                                      </p:cBhvr>
                                      <p:to>
                                        <p:strVal val="visible"/>
                                      </p:to>
                                    </p:set>
                                    <p:anim to="" calcmode="lin" valueType="num">
                                      <p:cBhvr>
                                        <p:cTn id="28" dur="1" fill="hold"/>
                                        <p:tgtEl>
                                          <p:spTgt spid="96259">
                                            <p:txEl>
                                              <p:pRg st="4" end="4"/>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96259">
                                            <p:txEl>
                                              <p:pRg st="7" end="7"/>
                                            </p:txEl>
                                          </p:spTgt>
                                        </p:tgtEl>
                                        <p:attrNameLst>
                                          <p:attrName>style.visibility</p:attrName>
                                        </p:attrNameLst>
                                      </p:cBhvr>
                                      <p:to>
                                        <p:strVal val="visible"/>
                                      </p:to>
                                    </p:set>
                                    <p:anim to="" calcmode="lin" valueType="num">
                                      <p:cBhvr>
                                        <p:cTn id="33" dur="1" fill="hold"/>
                                        <p:tgtEl>
                                          <p:spTgt spid="9625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uiExpand="1" build="p" autoUpdateAnimBg="0"/>
      <p:bldP spid="9626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871538" y="922338"/>
            <a:ext cx="8162925" cy="701675"/>
          </a:xfrm>
        </p:spPr>
        <p:txBody>
          <a:bodyPr/>
          <a:lstStyle/>
          <a:p>
            <a:r>
              <a:rPr lang="es-ES" sz="4000" u="sng"/>
              <a:t>Análisis del Micro Entorno.</a:t>
            </a:r>
          </a:p>
        </p:txBody>
      </p:sp>
      <p:sp>
        <p:nvSpPr>
          <p:cNvPr id="97283" name="Rectangle 3"/>
          <p:cNvSpPr>
            <a:spLocks noGrp="1" noChangeArrowheads="1"/>
          </p:cNvSpPr>
          <p:nvPr>
            <p:ph type="body" idx="1"/>
          </p:nvPr>
        </p:nvSpPr>
        <p:spPr>
          <a:xfrm>
            <a:off x="912813" y="1905000"/>
            <a:ext cx="8110537" cy="3252788"/>
          </a:xfrm>
        </p:spPr>
        <p:txBody>
          <a:bodyPr/>
          <a:lstStyle/>
          <a:p>
            <a:pPr marL="609600" indent="-609600"/>
            <a:r>
              <a:rPr lang="es-ES" sz="3000" b="1"/>
              <a:t>MERCADO.</a:t>
            </a:r>
          </a:p>
          <a:p>
            <a:pPr marL="990600" lvl="1" indent="-533400"/>
            <a:endParaRPr lang="es-ES" b="1"/>
          </a:p>
          <a:p>
            <a:pPr marL="990600" lvl="1" indent="-533400">
              <a:buFont typeface="Wingdings" pitchFamily="2" charset="2"/>
              <a:buAutoNum type="arabicPeriod"/>
            </a:pPr>
            <a:r>
              <a:rPr lang="es-ES">
                <a:hlinkClick r:id="rId2" action="ppaction://hlinksldjump"/>
              </a:rPr>
              <a:t>Aspectos Demográficos.</a:t>
            </a:r>
            <a:endParaRPr lang="es-ES"/>
          </a:p>
          <a:p>
            <a:pPr marL="990600" lvl="1" indent="-533400">
              <a:buFont typeface="Wingdings" pitchFamily="2" charset="2"/>
              <a:buAutoNum type="arabicPeriod"/>
            </a:pPr>
            <a:endParaRPr lang="es-ES"/>
          </a:p>
          <a:p>
            <a:pPr marL="990600" lvl="1" indent="-533400">
              <a:buFont typeface="Wingdings" pitchFamily="2" charset="2"/>
              <a:buAutoNum type="arabicPeriod"/>
            </a:pPr>
            <a:r>
              <a:rPr lang="es-ES">
                <a:hlinkClick r:id="rId3" action="ppaction://hlinksldjump"/>
              </a:rPr>
              <a:t>Establecimientos de Atención Médica.</a:t>
            </a:r>
            <a:endParaRPr lang="es-ES"/>
          </a:p>
          <a:p>
            <a:pPr marL="990600" lvl="1" indent="-533400">
              <a:buFont typeface="Wingdings" pitchFamily="2" charset="2"/>
              <a:buAutoNum type="arabicPeriod"/>
            </a:pPr>
            <a:endParaRPr lang="es-ES"/>
          </a:p>
          <a:p>
            <a:pPr marL="609600" indent="-609600"/>
            <a:endParaRPr lang="es-E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7282"/>
                                        </p:tgtEl>
                                        <p:attrNameLst>
                                          <p:attrName>style.visibility</p:attrName>
                                        </p:attrNameLst>
                                      </p:cBhvr>
                                      <p:to>
                                        <p:strVal val="visible"/>
                                      </p:to>
                                    </p:set>
                                    <p:anim to="" calcmode="lin" valueType="num">
                                      <p:cBhvr>
                                        <p:cTn id="7" dur="1" fill="hold"/>
                                        <p:tgtEl>
                                          <p:spTgt spid="972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97283">
                                            <p:txEl>
                                              <p:pRg st="0" end="0"/>
                                            </p:txEl>
                                          </p:spTgt>
                                        </p:tgtEl>
                                        <p:attrNameLst>
                                          <p:attrName>style.visibility</p:attrName>
                                        </p:attrNameLst>
                                      </p:cBhvr>
                                      <p:to>
                                        <p:strVal val="visible"/>
                                      </p:to>
                                    </p:set>
                                    <p:animEffect transition="in" filter="fade">
                                      <p:cBhvr>
                                        <p:cTn id="12" dur="100"/>
                                        <p:tgtEl>
                                          <p:spTgt spid="97283">
                                            <p:txEl>
                                              <p:pRg st="0" end="0"/>
                                            </p:txEl>
                                          </p:spTgt>
                                        </p:tgtEl>
                                      </p:cBhvr>
                                    </p:animEffect>
                                    <p:anim calcmode="lin" valueType="num">
                                      <p:cBhvr>
                                        <p:cTn id="13" dur="4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9728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9728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9728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97283">
                                            <p:txEl>
                                              <p:pRg st="2" end="2"/>
                                            </p:txEl>
                                          </p:spTgt>
                                        </p:tgtEl>
                                        <p:attrNameLst>
                                          <p:attrName>style.visibility</p:attrName>
                                        </p:attrNameLst>
                                      </p:cBhvr>
                                      <p:to>
                                        <p:strVal val="visible"/>
                                      </p:to>
                                    </p:set>
                                    <p:animEffect transition="in" filter="fade">
                                      <p:cBhvr>
                                        <p:cTn id="21" dur="1000"/>
                                        <p:tgtEl>
                                          <p:spTgt spid="97283">
                                            <p:txEl>
                                              <p:pRg st="2" end="2"/>
                                            </p:txEl>
                                          </p:spTgt>
                                        </p:tgtEl>
                                      </p:cBhvr>
                                    </p:animEffect>
                                    <p:anim calcmode="lin" valueType="num">
                                      <p:cBhvr>
                                        <p:cTn id="22" dur="10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9728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9728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97283">
                                            <p:txEl>
                                              <p:pRg st="4" end="4"/>
                                            </p:txEl>
                                          </p:spTgt>
                                        </p:tgtEl>
                                        <p:attrNameLst>
                                          <p:attrName>style.visibility</p:attrName>
                                        </p:attrNameLst>
                                      </p:cBhvr>
                                      <p:to>
                                        <p:strVal val="visible"/>
                                      </p:to>
                                    </p:set>
                                    <p:animEffect transition="in" filter="fade">
                                      <p:cBhvr>
                                        <p:cTn id="27" dur="1000"/>
                                        <p:tgtEl>
                                          <p:spTgt spid="97283">
                                            <p:txEl>
                                              <p:pRg st="4" end="4"/>
                                            </p:txEl>
                                          </p:spTgt>
                                        </p:tgtEl>
                                      </p:cBhvr>
                                    </p:animEffect>
                                    <p:anim calcmode="lin" valueType="num">
                                      <p:cBhvr>
                                        <p:cTn id="28" dur="1000" fill="hold"/>
                                        <p:tgtEl>
                                          <p:spTgt spid="9728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9728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728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71538" y="922338"/>
            <a:ext cx="8162925" cy="701675"/>
          </a:xfrm>
        </p:spPr>
        <p:txBody>
          <a:bodyPr/>
          <a:lstStyle/>
          <a:p>
            <a:r>
              <a:rPr lang="es-ES" sz="4000" u="sng"/>
              <a:t>Análisis del Micro Entorno.</a:t>
            </a:r>
          </a:p>
        </p:txBody>
      </p:sp>
      <p:graphicFrame>
        <p:nvGraphicFramePr>
          <p:cNvPr id="18666" name="Group 234"/>
          <p:cNvGraphicFramePr>
            <a:graphicFrameLocks noGrp="1"/>
          </p:cNvGraphicFramePr>
          <p:nvPr>
            <p:ph type="tbl" idx="1"/>
          </p:nvPr>
        </p:nvGraphicFramePr>
        <p:xfrm>
          <a:off x="1371600" y="1905000"/>
          <a:ext cx="6477000" cy="4575495"/>
        </p:xfrm>
        <a:graphic>
          <a:graphicData uri="http://schemas.openxmlformats.org/drawingml/2006/table">
            <a:tbl>
              <a:tblPr/>
              <a:tblGrid>
                <a:gridCol w="5060950"/>
                <a:gridCol w="1416050"/>
              </a:tblGrid>
              <a:tr h="411163">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8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SITUACIÓN DEMOGRÁFICA Y ECONÓMICA DEL CANTÓN </a:t>
                      </a:r>
                      <a:r>
                        <a:rPr kumimoji="0" lang="es-EC" sz="1800" b="1" i="0" u="none" strike="noStrike" cap="none" normalizeH="0" baseline="0" smtClean="0">
                          <a:ln>
                            <a:noFill/>
                          </a:ln>
                          <a:solidFill>
                            <a:schemeClr val="tx1"/>
                          </a:solidFill>
                          <a:effectLst>
                            <a:outerShdw blurRad="38100" dist="38100" dir="2700000" algn="tl">
                              <a:srgbClr val="FFFFFF"/>
                            </a:outerShdw>
                          </a:effectLst>
                          <a:latin typeface="Verdana" pitchFamily="34" charset="0"/>
                          <a:hlinkClick r:id="rId3" action="ppaction://hlinksldjump"/>
                        </a:rPr>
                        <a:t>MILAGRO.</a:t>
                      </a:r>
                      <a:endParaRPr kumimoji="0" lang="es-ES" sz="18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anchor="ctr" horzOverflow="overflow">
                    <a:lnL cap="flat">
                      <a:noFill/>
                    </a:lnL>
                    <a:lnR cap="flat">
                      <a:noFill/>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s-ES"/>
                    </a:p>
                  </a:txBody>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Población Total</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140,103 habitantes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Tasa de Crecimiento Demográfico Anual</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1.69%</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Población Económicamente Activa</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49,578 habitantes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Tasa Bruta de Participación</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35.39%</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Dependencia de la PEA con entidades del sector público y privado</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43.10%</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Población en situación de pobreza</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61.4%</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Porcentaje de la población en extrema pobreza</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28.2%</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09563">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000" b="1" i="0" u="none" strike="noStrike" cap="none" normalizeH="0" baseline="0" smtClean="0">
                          <a:ln>
                            <a:noFill/>
                          </a:ln>
                          <a:solidFill>
                            <a:schemeClr val="tx1"/>
                          </a:solidFill>
                          <a:effectLst/>
                          <a:latin typeface="Verdana" pitchFamily="34" charset="0"/>
                        </a:rPr>
                        <a:t>Fuente:</a:t>
                      </a:r>
                      <a:r>
                        <a:rPr kumimoji="0" lang="es-EC" sz="1000" b="0" i="0" u="none" strike="noStrike" cap="none" normalizeH="0" baseline="0" smtClean="0">
                          <a:ln>
                            <a:noFill/>
                          </a:ln>
                          <a:solidFill>
                            <a:schemeClr val="tx1"/>
                          </a:solidFill>
                          <a:effectLst/>
                          <a:latin typeface="Verdana" pitchFamily="34" charset="0"/>
                        </a:rPr>
                        <a:t> Sistema de Información para la Planificación (INFOPLAN).</a:t>
                      </a:r>
                      <a:endParaRPr kumimoji="0" lang="es-ES" sz="1000" b="0" i="0" u="none" strike="noStrike" cap="none" normalizeH="0" baseline="0" smtClean="0">
                        <a:ln>
                          <a:noFill/>
                        </a:ln>
                        <a:solidFill>
                          <a:schemeClr val="tx1"/>
                        </a:solidFill>
                        <a:effectLst/>
                        <a:latin typeface="Verdana" pitchFamily="34" charset="0"/>
                      </a:endParaRPr>
                    </a:p>
                  </a:txBody>
                  <a:tcPr anchor="ctr" horzOverflow="overflow">
                    <a:lnL cap="flat">
                      <a:noFill/>
                    </a:lnL>
                    <a:lnR cap="flat">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hMerge="1">
                  <a:txBody>
                    <a:bodyPr/>
                    <a:lstStyle/>
                    <a:p>
                      <a:endParaRPr lang="es-ES"/>
                    </a:p>
                  </a:txBody>
                  <a:tcPr/>
                </a:tc>
              </a:tr>
              <a:tr h="180975">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000" b="1" i="0" u="none" strike="noStrike" cap="none" normalizeH="0" baseline="0" smtClean="0">
                          <a:ln>
                            <a:noFill/>
                          </a:ln>
                          <a:solidFill>
                            <a:schemeClr val="tx1"/>
                          </a:solidFill>
                          <a:effectLst/>
                          <a:latin typeface="Verdana" pitchFamily="34" charset="0"/>
                        </a:rPr>
                        <a:t>Elaboración:</a:t>
                      </a:r>
                      <a:r>
                        <a:rPr kumimoji="0" lang="es-EC" sz="1000" b="0" i="0" u="none" strike="noStrike" cap="none" normalizeH="0" baseline="0" smtClean="0">
                          <a:ln>
                            <a:noFill/>
                          </a:ln>
                          <a:solidFill>
                            <a:schemeClr val="tx1"/>
                          </a:solidFill>
                          <a:effectLst/>
                          <a:latin typeface="Verdana" pitchFamily="34" charset="0"/>
                        </a:rPr>
                        <a:t> los autores.</a:t>
                      </a:r>
                      <a:endParaRPr kumimoji="0" lang="es-ES" sz="1000" b="0" i="0" u="none" strike="noStrike" cap="none" normalizeH="0" baseline="0" smtClean="0">
                        <a:ln>
                          <a:noFill/>
                        </a:ln>
                        <a:solidFill>
                          <a:schemeClr val="tx1"/>
                        </a:solidFill>
                        <a:effectLst/>
                        <a:latin typeface="Verdana" pitchFamily="34" charset="0"/>
                      </a:endParaRPr>
                    </a:p>
                  </a:txBody>
                  <a:tcPr anchor="ctr" horzOverflow="overflow">
                    <a:lnL cap="flat">
                      <a:noFill/>
                    </a:lnL>
                    <a:lnR cap="flat">
                      <a:noFill/>
                    </a:lnR>
                    <a:lnT>
                      <a:noFill/>
                    </a:lnT>
                    <a:lnB cap="flat">
                      <a:noFill/>
                    </a:lnB>
                    <a:lnTlToBr>
                      <a:noFill/>
                    </a:lnTlToBr>
                    <a:lnBlToTr>
                      <a:noFill/>
                    </a:lnBlToTr>
                    <a:noFill/>
                  </a:tcPr>
                </a:tc>
                <a:tc hMerge="1">
                  <a:txBody>
                    <a:bodyPr/>
                    <a:lstStyle/>
                    <a:p>
                      <a:endParaRPr lang="es-E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434"/>
                                        </p:tgtEl>
                                        <p:attrNameLst>
                                          <p:attrName>style.visibility</p:attrName>
                                        </p:attrNameLst>
                                      </p:cBhvr>
                                      <p:to>
                                        <p:strVal val="visible"/>
                                      </p:to>
                                    </p:set>
                                    <p:anim to="" calcmode="lin" valueType="num">
                                      <p:cBhvr>
                                        <p:cTn id="7" dur="1" fill="hold"/>
                                        <p:tgtEl>
                                          <p:spTgt spid="184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8666"/>
                                        </p:tgtEl>
                                        <p:attrNameLst>
                                          <p:attrName>style.visibility</p:attrName>
                                        </p:attrNameLst>
                                      </p:cBhvr>
                                      <p:to>
                                        <p:strVal val="visible"/>
                                      </p:to>
                                    </p:set>
                                    <p:anim to="" calcmode="lin" valueType="num">
                                      <p:cBhvr>
                                        <p:cTn id="12" dur="1" fill="hold"/>
                                        <p:tgtEl>
                                          <p:spTgt spid="1866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71538" y="922338"/>
            <a:ext cx="8162925" cy="701675"/>
          </a:xfrm>
        </p:spPr>
        <p:txBody>
          <a:bodyPr/>
          <a:lstStyle/>
          <a:p>
            <a:r>
              <a:rPr lang="es-ES" sz="4000" u="sng"/>
              <a:t>Análisis del Micro Entorno.</a:t>
            </a:r>
          </a:p>
        </p:txBody>
      </p:sp>
      <p:graphicFrame>
        <p:nvGraphicFramePr>
          <p:cNvPr id="12389" name="Group 101"/>
          <p:cNvGraphicFramePr>
            <a:graphicFrameLocks noGrp="1"/>
          </p:cNvGraphicFramePr>
          <p:nvPr>
            <p:ph type="tbl" idx="1"/>
          </p:nvPr>
        </p:nvGraphicFramePr>
        <p:xfrm>
          <a:off x="1371600" y="1981200"/>
          <a:ext cx="5910263" cy="4236720"/>
        </p:xfrm>
        <a:graphic>
          <a:graphicData uri="http://schemas.openxmlformats.org/drawingml/2006/table">
            <a:tbl>
              <a:tblPr/>
              <a:tblGrid>
                <a:gridCol w="5300663"/>
                <a:gridCol w="609600"/>
              </a:tblGrid>
              <a:tr h="457200">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8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CANTIDAD DE ESTABLECIMIENTOS MÉDICOS EN EL CANTÓN </a:t>
                      </a:r>
                      <a:r>
                        <a:rPr kumimoji="0" lang="es-EC" sz="1800" b="1" i="0" u="none" strike="noStrike" cap="none" normalizeH="0" baseline="0" smtClean="0">
                          <a:ln>
                            <a:noFill/>
                          </a:ln>
                          <a:solidFill>
                            <a:schemeClr val="tx1"/>
                          </a:solidFill>
                          <a:effectLst>
                            <a:outerShdw blurRad="38100" dist="38100" dir="2700000" algn="tl">
                              <a:srgbClr val="FFFFFF"/>
                            </a:outerShdw>
                          </a:effectLst>
                          <a:latin typeface="Verdana" pitchFamily="34" charset="0"/>
                          <a:hlinkClick r:id="rId2" action="ppaction://hlinksldjump"/>
                        </a:rPr>
                        <a:t>MILAGRO</a:t>
                      </a:r>
                      <a:endParaRPr kumimoji="0" lang="es-ES" sz="18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anchor="ctr" horzOverflow="overflow">
                    <a:lnL cap="flat">
                      <a:noFill/>
                    </a:lnL>
                    <a:lnR cap="flat">
                      <a:noFill/>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s-ES"/>
                    </a:p>
                  </a:txBody>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Establecimientos de salud con internación pública</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2</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Establecimientos de salud con internación privada</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6</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Establecimientos sin internación</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13</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Centros de Salud</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0</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Dispensarios médicos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3</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Puestos de Salud</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0</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Subcentros de Salud</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9</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000" b="1" i="0" u="none" strike="noStrike" cap="none" normalizeH="0" baseline="0" smtClean="0">
                          <a:ln>
                            <a:noFill/>
                          </a:ln>
                          <a:solidFill>
                            <a:schemeClr val="tx1"/>
                          </a:solidFill>
                          <a:effectLst/>
                          <a:latin typeface="Verdana" pitchFamily="34" charset="0"/>
                        </a:rPr>
                        <a:t>Fuente:</a:t>
                      </a:r>
                      <a:r>
                        <a:rPr kumimoji="0" lang="es-EC" sz="1000" b="0" i="0" u="none" strike="noStrike" cap="none" normalizeH="0" baseline="0" smtClean="0">
                          <a:ln>
                            <a:noFill/>
                          </a:ln>
                          <a:solidFill>
                            <a:schemeClr val="tx1"/>
                          </a:solidFill>
                          <a:effectLst/>
                          <a:latin typeface="Verdana" pitchFamily="34" charset="0"/>
                        </a:rPr>
                        <a:t> Sistema Integrado de Indicadores Sociales del Ecuador (SIISE).</a:t>
                      </a:r>
                      <a:endParaRPr kumimoji="0" lang="es-ES" sz="1000" b="0" i="0" u="none" strike="noStrike" cap="none" normalizeH="0" baseline="0" smtClean="0">
                        <a:ln>
                          <a:noFill/>
                        </a:ln>
                        <a:solidFill>
                          <a:schemeClr val="tx1"/>
                        </a:solidFill>
                        <a:effectLst/>
                        <a:latin typeface="Verdana" pitchFamily="34" charset="0"/>
                      </a:endParaRPr>
                    </a:p>
                  </a:txBody>
                  <a:tcPr anchor="ctr"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r>
              <a:tr h="180975">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000" b="1" i="0" u="none" strike="noStrike" cap="none" normalizeH="0" baseline="0" smtClean="0">
                          <a:ln>
                            <a:noFill/>
                          </a:ln>
                          <a:solidFill>
                            <a:schemeClr val="tx1"/>
                          </a:solidFill>
                          <a:effectLst/>
                          <a:latin typeface="Verdana" pitchFamily="34" charset="0"/>
                        </a:rPr>
                        <a:t>Elaboración:</a:t>
                      </a:r>
                      <a:r>
                        <a:rPr kumimoji="0" lang="es-EC" sz="1000" b="0" i="0" u="none" strike="noStrike" cap="none" normalizeH="0" baseline="0" smtClean="0">
                          <a:ln>
                            <a:noFill/>
                          </a:ln>
                          <a:solidFill>
                            <a:schemeClr val="tx1"/>
                          </a:solidFill>
                          <a:effectLst/>
                          <a:latin typeface="Verdana" pitchFamily="34" charset="0"/>
                        </a:rPr>
                        <a:t> los autores.</a:t>
                      </a:r>
                      <a:endParaRPr kumimoji="0" lang="es-ES" sz="1000" b="0" i="0" u="none" strike="noStrike" cap="none" normalizeH="0" baseline="0" smtClean="0">
                        <a:ln>
                          <a:noFill/>
                        </a:ln>
                        <a:solidFill>
                          <a:schemeClr val="tx1"/>
                        </a:solidFill>
                        <a:effectLst/>
                        <a:latin typeface="Verdana" pitchFamily="34" charset="0"/>
                      </a:endParaRPr>
                    </a:p>
                  </a:txBody>
                  <a:tcPr anchor="ctr" horzOverflow="overflow">
                    <a:lnL cap="flat">
                      <a:noFill/>
                    </a:lnL>
                    <a:lnR cap="flat">
                      <a:noFill/>
                    </a:lnR>
                    <a:lnT>
                      <a:noFill/>
                    </a:lnT>
                    <a:lnB cap="flat">
                      <a:noFill/>
                    </a:lnB>
                    <a:lnTlToBr>
                      <a:noFill/>
                    </a:lnTlToBr>
                    <a:lnBlToTr>
                      <a:noFill/>
                    </a:lnBlToTr>
                    <a:noFill/>
                  </a:tcPr>
                </a:tc>
                <a:tc hMerge="1">
                  <a:txBody>
                    <a:bodyPr/>
                    <a:lstStyle/>
                    <a:p>
                      <a:endParaRPr lang="es-E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290"/>
                                        </p:tgtEl>
                                        <p:attrNameLst>
                                          <p:attrName>style.visibility</p:attrName>
                                        </p:attrNameLst>
                                      </p:cBhvr>
                                      <p:to>
                                        <p:strVal val="visible"/>
                                      </p:to>
                                    </p:set>
                                    <p:anim to="" calcmode="lin" valueType="num">
                                      <p:cBhvr>
                                        <p:cTn id="7" dur="1" fill="hold"/>
                                        <p:tgtEl>
                                          <p:spTgt spid="1229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2389"/>
                                        </p:tgtEl>
                                        <p:attrNameLst>
                                          <p:attrName>style.visibility</p:attrName>
                                        </p:attrNameLst>
                                      </p:cBhvr>
                                      <p:to>
                                        <p:strVal val="visible"/>
                                      </p:to>
                                    </p:set>
                                    <p:anim to="" calcmode="lin" valueType="num">
                                      <p:cBhvr>
                                        <p:cTn id="12" dur="1" fill="hold"/>
                                        <p:tgtEl>
                                          <p:spTgt spid="1238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71538" y="922338"/>
            <a:ext cx="8162925" cy="701675"/>
          </a:xfrm>
        </p:spPr>
        <p:txBody>
          <a:bodyPr/>
          <a:lstStyle/>
          <a:p>
            <a:r>
              <a:rPr lang="es-ES" sz="4000" u="sng"/>
              <a:t>Análisis del Micro Entorno.</a:t>
            </a:r>
          </a:p>
        </p:txBody>
      </p:sp>
      <p:graphicFrame>
        <p:nvGraphicFramePr>
          <p:cNvPr id="13508" name="Group 196"/>
          <p:cNvGraphicFramePr>
            <a:graphicFrameLocks noGrp="1"/>
          </p:cNvGraphicFramePr>
          <p:nvPr>
            <p:ph type="tbl" idx="1"/>
          </p:nvPr>
        </p:nvGraphicFramePr>
        <p:xfrm>
          <a:off x="1295400" y="2027238"/>
          <a:ext cx="6248400" cy="4211003"/>
        </p:xfrm>
        <a:graphic>
          <a:graphicData uri="http://schemas.openxmlformats.org/drawingml/2006/table">
            <a:tbl>
              <a:tblPr/>
              <a:tblGrid>
                <a:gridCol w="5581650"/>
                <a:gridCol w="666750"/>
              </a:tblGrid>
              <a:tr h="293688">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CANTIDAD DE PERSONAL MÉDICO EN EL CANTÓN </a:t>
                      </a:r>
                      <a:r>
                        <a:rPr kumimoji="0" lang="es-EC" sz="1600" b="1" i="0" u="none" strike="noStrike" cap="none" normalizeH="0" baseline="0" smtClean="0">
                          <a:ln>
                            <a:noFill/>
                          </a:ln>
                          <a:solidFill>
                            <a:schemeClr val="tx1"/>
                          </a:solidFill>
                          <a:effectLst>
                            <a:outerShdw blurRad="38100" dist="38100" dir="2700000" algn="tl">
                              <a:srgbClr val="FFFFFF"/>
                            </a:outerShdw>
                          </a:effectLst>
                          <a:latin typeface="Verdana" pitchFamily="34" charset="0"/>
                          <a:hlinkClick r:id="rId2" action="ppaction://hlinksldjump"/>
                        </a:rPr>
                        <a:t>MILAGRO.</a:t>
                      </a:r>
                      <a:endParaRPr kumimoji="0" lang="es-ES" sz="16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anchor="ctr" horzOverflow="overflow">
                    <a:lnL cap="flat">
                      <a:noFill/>
                    </a:lnL>
                    <a:lnR cap="flat">
                      <a:noFill/>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s-ES"/>
                    </a:p>
                  </a:txBody>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Profesionales del área de la salud</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525</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Personal laborando en los establecimientos de salud</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238</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Médicos – establecimientos públicos</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43</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Médicos – establecimientos privados</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40</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1" i="0" u="none" strike="noStrike" cap="none" normalizeH="0" baseline="0" smtClean="0">
                          <a:ln>
                            <a:noFill/>
                          </a:ln>
                          <a:solidFill>
                            <a:schemeClr val="tx1"/>
                          </a:solidFill>
                          <a:effectLst/>
                          <a:latin typeface="Verdana" pitchFamily="34" charset="0"/>
                        </a:rPr>
                        <a:t>Obstétricas/os – establecimientos públicos</a:t>
                      </a:r>
                      <a:endParaRPr kumimoji="0" lang="es-ES" sz="14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1" i="0" u="none" strike="noStrike" cap="none" normalizeH="0" baseline="0" smtClean="0">
                          <a:ln>
                            <a:noFill/>
                          </a:ln>
                          <a:solidFill>
                            <a:schemeClr val="tx1"/>
                          </a:solidFill>
                          <a:effectLst/>
                          <a:latin typeface="Verdana" pitchFamily="34" charset="0"/>
                        </a:rPr>
                        <a:t>9</a:t>
                      </a:r>
                      <a:endParaRPr kumimoji="0" lang="es-ES" sz="14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1" i="0" u="none" strike="noStrike" cap="none" normalizeH="0" baseline="0" smtClean="0">
                          <a:ln>
                            <a:noFill/>
                          </a:ln>
                          <a:solidFill>
                            <a:schemeClr val="tx1"/>
                          </a:solidFill>
                          <a:effectLst/>
                          <a:latin typeface="Verdana" pitchFamily="34" charset="0"/>
                        </a:rPr>
                        <a:t>Obstétricas/os – establecimientos privados</a:t>
                      </a:r>
                      <a:endParaRPr kumimoji="0" lang="es-ES" sz="14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1" i="0" u="none" strike="noStrike" cap="none" normalizeH="0" baseline="0" smtClean="0">
                          <a:ln>
                            <a:noFill/>
                          </a:ln>
                          <a:solidFill>
                            <a:schemeClr val="tx1"/>
                          </a:solidFill>
                          <a:effectLst/>
                          <a:latin typeface="Verdana" pitchFamily="34" charset="0"/>
                        </a:rPr>
                        <a:t>1</a:t>
                      </a:r>
                      <a:endParaRPr kumimoji="0" lang="es-ES" sz="14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Enfermeras/os – establecimientos públicos</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17</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Enfermeras/os – establecimientos privados</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1</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Auxiliares de enfermería – establecimientos públicos</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72</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Auxiliares de enfermería – establecimientos privados</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400" b="0" i="0" u="none" strike="noStrike" cap="none" normalizeH="0" baseline="0" smtClean="0">
                          <a:ln>
                            <a:noFill/>
                          </a:ln>
                          <a:solidFill>
                            <a:schemeClr val="tx1"/>
                          </a:solidFill>
                          <a:effectLst/>
                          <a:latin typeface="Verdana" pitchFamily="34" charset="0"/>
                        </a:rPr>
                        <a:t>47</a:t>
                      </a:r>
                      <a:endParaRPr kumimoji="0" lang="es-ES" sz="14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39713">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000" b="1" i="0" u="none" strike="noStrike" cap="none" normalizeH="0" baseline="0" smtClean="0">
                          <a:ln>
                            <a:noFill/>
                          </a:ln>
                          <a:solidFill>
                            <a:schemeClr val="tx1"/>
                          </a:solidFill>
                          <a:effectLst/>
                          <a:latin typeface="Verdana" pitchFamily="34" charset="0"/>
                        </a:rPr>
                        <a:t>Fuente:</a:t>
                      </a:r>
                      <a:r>
                        <a:rPr kumimoji="0" lang="es-EC" sz="1000" b="0" i="0" u="none" strike="noStrike" cap="none" normalizeH="0" baseline="0" smtClean="0">
                          <a:ln>
                            <a:noFill/>
                          </a:ln>
                          <a:solidFill>
                            <a:schemeClr val="tx1"/>
                          </a:solidFill>
                          <a:effectLst/>
                          <a:latin typeface="Verdana" pitchFamily="34" charset="0"/>
                        </a:rPr>
                        <a:t> SIISE e INFOPLAN.</a:t>
                      </a:r>
                      <a:endParaRPr kumimoji="0" lang="es-ES" sz="1000" b="0" i="0" u="none" strike="noStrike" cap="none" normalizeH="0" baseline="0" smtClean="0">
                        <a:ln>
                          <a:noFill/>
                        </a:ln>
                        <a:solidFill>
                          <a:schemeClr val="tx1"/>
                        </a:solidFill>
                        <a:effectLst/>
                        <a:latin typeface="Verdana" pitchFamily="34" charset="0"/>
                      </a:endParaRPr>
                    </a:p>
                  </a:txBody>
                  <a:tcPr horzOverflow="overflow">
                    <a:lnL cap="flat">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000" b="1" i="0" u="none" strike="noStrike" cap="none" normalizeH="0" baseline="0" smtClean="0">
                          <a:ln>
                            <a:noFill/>
                          </a:ln>
                          <a:solidFill>
                            <a:schemeClr val="tx1"/>
                          </a:solidFill>
                          <a:effectLst/>
                          <a:latin typeface="Verdana" pitchFamily="34" charset="0"/>
                        </a:rPr>
                        <a:t>Elaboración:</a:t>
                      </a:r>
                      <a:r>
                        <a:rPr kumimoji="0" lang="es-EC" sz="1000" b="0" i="0" u="none" strike="noStrike" cap="none" normalizeH="0" baseline="0" smtClean="0">
                          <a:ln>
                            <a:noFill/>
                          </a:ln>
                          <a:solidFill>
                            <a:schemeClr val="tx1"/>
                          </a:solidFill>
                          <a:effectLst/>
                          <a:latin typeface="Verdana" pitchFamily="34" charset="0"/>
                        </a:rPr>
                        <a:t> los autores.</a:t>
                      </a:r>
                      <a:endParaRPr kumimoji="0" lang="es-ES" sz="1000" b="0" i="0" u="none" strike="noStrike" cap="none" normalizeH="0" baseline="0" smtClean="0">
                        <a:ln>
                          <a:noFill/>
                        </a:ln>
                        <a:solidFill>
                          <a:schemeClr val="tx1"/>
                        </a:solidFill>
                        <a:effectLst/>
                        <a:latin typeface="Verdana"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s-ES" sz="1600" b="0" i="0" u="none" strike="noStrike" cap="none" normalizeH="0" baseline="0" smtClean="0">
                        <a:ln>
                          <a:noFill/>
                        </a:ln>
                        <a:solidFill>
                          <a:schemeClr val="tx1"/>
                        </a:solidFill>
                        <a:effectLst/>
                        <a:latin typeface="Verdana"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314"/>
                                        </p:tgtEl>
                                        <p:attrNameLst>
                                          <p:attrName>style.visibility</p:attrName>
                                        </p:attrNameLst>
                                      </p:cBhvr>
                                      <p:to>
                                        <p:strVal val="visible"/>
                                      </p:to>
                                    </p:set>
                                    <p:anim to="" calcmode="lin" valueType="num">
                                      <p:cBhvr>
                                        <p:cTn id="7" dur="1" fill="hold"/>
                                        <p:tgtEl>
                                          <p:spTgt spid="133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nodeType="clickEffect">
                                  <p:stCondLst>
                                    <p:cond delay="0"/>
                                  </p:stCondLst>
                                  <p:childTnLst>
                                    <p:set>
                                      <p:cBhvr>
                                        <p:cTn id="11" dur="1" fill="hold">
                                          <p:stCondLst>
                                            <p:cond delay="0"/>
                                          </p:stCondLst>
                                        </p:cTn>
                                        <p:tgtEl>
                                          <p:spTgt spid="13508"/>
                                        </p:tgtEl>
                                        <p:attrNameLst>
                                          <p:attrName>style.visibility</p:attrName>
                                        </p:attrNameLst>
                                      </p:cBhvr>
                                      <p:to>
                                        <p:strVal val="visible"/>
                                      </p:to>
                                    </p:set>
                                    <p:anim calcmode="lin" valueType="num">
                                      <p:cBhvr>
                                        <p:cTn id="12" dur="500" fill="hold"/>
                                        <p:tgtEl>
                                          <p:spTgt spid="13508"/>
                                        </p:tgtEl>
                                        <p:attrNameLst>
                                          <p:attrName>ppt_w</p:attrName>
                                        </p:attrNameLst>
                                      </p:cBhvr>
                                      <p:tavLst>
                                        <p:tav tm="0">
                                          <p:val>
                                            <p:strVal val="4*#ppt_w"/>
                                          </p:val>
                                        </p:tav>
                                        <p:tav tm="100000">
                                          <p:val>
                                            <p:strVal val="#ppt_w"/>
                                          </p:val>
                                        </p:tav>
                                      </p:tavLst>
                                    </p:anim>
                                    <p:anim calcmode="lin" valueType="num">
                                      <p:cBhvr>
                                        <p:cTn id="13" dur="500" fill="hold"/>
                                        <p:tgtEl>
                                          <p:spTgt spid="1350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71538" y="922338"/>
            <a:ext cx="8162925" cy="701675"/>
          </a:xfrm>
        </p:spPr>
        <p:txBody>
          <a:bodyPr/>
          <a:lstStyle/>
          <a:p>
            <a:r>
              <a:rPr lang="es-ES" sz="4000" u="sng"/>
              <a:t>Análisis del Micro Entorno.</a:t>
            </a:r>
          </a:p>
        </p:txBody>
      </p:sp>
      <p:sp>
        <p:nvSpPr>
          <p:cNvPr id="14339" name="Rectangle 3"/>
          <p:cNvSpPr>
            <a:spLocks noGrp="1" noChangeArrowheads="1"/>
          </p:cNvSpPr>
          <p:nvPr>
            <p:ph type="body" idx="1"/>
          </p:nvPr>
        </p:nvSpPr>
        <p:spPr/>
        <p:txBody>
          <a:bodyPr/>
          <a:lstStyle/>
          <a:p>
            <a:pPr>
              <a:lnSpc>
                <a:spcPct val="90000"/>
              </a:lnSpc>
            </a:pPr>
            <a:r>
              <a:rPr lang="es-EC" sz="2200"/>
              <a:t>Índice de Salud (Cantón Milagro)        52.89. </a:t>
            </a:r>
            <a:r>
              <a:rPr lang="es-EC" sz="2200" u="sng"/>
              <a:t>¡NECESIDAD DE MEJORA EN ATENCIÓN MÉDICA!</a:t>
            </a:r>
          </a:p>
          <a:p>
            <a:pPr>
              <a:lnSpc>
                <a:spcPct val="90000"/>
              </a:lnSpc>
              <a:buFont typeface="Wingdings" pitchFamily="2" charset="2"/>
              <a:buNone/>
            </a:pPr>
            <a:endParaRPr lang="es-EC" sz="2200"/>
          </a:p>
          <a:p>
            <a:pPr>
              <a:lnSpc>
                <a:spcPct val="90000"/>
              </a:lnSpc>
            </a:pPr>
            <a:r>
              <a:rPr lang="es-EC" sz="2200"/>
              <a:t>Los </a:t>
            </a:r>
            <a:r>
              <a:rPr lang="es-EC" sz="2200">
                <a:hlinkClick r:id="rId2" action="ppaction://hlinksldjump"/>
              </a:rPr>
              <a:t>datos</a:t>
            </a:r>
            <a:r>
              <a:rPr lang="es-EC" sz="2200"/>
              <a:t> indican que existe un déficit en términos de personal médico disponible.</a:t>
            </a:r>
          </a:p>
          <a:p>
            <a:pPr>
              <a:lnSpc>
                <a:spcPct val="90000"/>
              </a:lnSpc>
            </a:pPr>
            <a:endParaRPr lang="es-EC" sz="2200"/>
          </a:p>
          <a:p>
            <a:pPr>
              <a:lnSpc>
                <a:spcPct val="90000"/>
              </a:lnSpc>
            </a:pPr>
            <a:r>
              <a:rPr lang="es-EC" sz="2200"/>
              <a:t>Milagro carece de centros de atención médica especializada para la mujer.</a:t>
            </a:r>
          </a:p>
          <a:p>
            <a:pPr>
              <a:lnSpc>
                <a:spcPct val="90000"/>
              </a:lnSpc>
            </a:pPr>
            <a:endParaRPr lang="es-EC" sz="2200"/>
          </a:p>
          <a:p>
            <a:pPr>
              <a:lnSpc>
                <a:spcPct val="90000"/>
              </a:lnSpc>
            </a:pPr>
            <a:r>
              <a:rPr lang="es-EC" sz="2200"/>
              <a:t>Dependencia obligada de los establecimientos de salud públicos y privados en general para atención Gineco-obstetra.</a:t>
            </a:r>
          </a:p>
          <a:p>
            <a:pPr>
              <a:lnSpc>
                <a:spcPct val="90000"/>
              </a:lnSpc>
              <a:buFont typeface="Wingdings" pitchFamily="2" charset="2"/>
              <a:buNone/>
            </a:pPr>
            <a:endParaRPr lang="es-ES" sz="2200"/>
          </a:p>
        </p:txBody>
      </p:sp>
      <p:sp>
        <p:nvSpPr>
          <p:cNvPr id="14340" name="Line 4"/>
          <p:cNvSpPr>
            <a:spLocks noChangeShapeType="1"/>
          </p:cNvSpPr>
          <p:nvPr/>
        </p:nvSpPr>
        <p:spPr bwMode="auto">
          <a:xfrm>
            <a:off x="6172200" y="2133600"/>
            <a:ext cx="457200" cy="0"/>
          </a:xfrm>
          <a:prstGeom prst="line">
            <a:avLst/>
          </a:prstGeom>
          <a:noFill/>
          <a:ln w="9525">
            <a:solidFill>
              <a:schemeClr val="tx1"/>
            </a:solidFill>
            <a:round/>
            <a:headEnd/>
            <a:tailEnd type="triangle" w="med" len="med"/>
          </a:ln>
          <a:effectLst/>
        </p:spPr>
        <p:txBody>
          <a:bodyPr wrap="none"/>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4338"/>
                                        </p:tgtEl>
                                        <p:attrNameLst>
                                          <p:attrName>style.visibility</p:attrName>
                                        </p:attrNameLst>
                                      </p:cBhvr>
                                      <p:to>
                                        <p:strVal val="visible"/>
                                      </p:to>
                                    </p:set>
                                    <p:anim to="" calcmode="lin" valueType="num">
                                      <p:cBhvr>
                                        <p:cTn id="7" dur="1" fill="hold"/>
                                        <p:tgtEl>
                                          <p:spTgt spid="143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4339">
                                            <p:txEl>
                                              <p:pRg st="0" end="0"/>
                                            </p:txEl>
                                          </p:spTgt>
                                        </p:tgtEl>
                                        <p:attrNameLst>
                                          <p:attrName>style.visibility</p:attrName>
                                        </p:attrNameLst>
                                      </p:cBhvr>
                                      <p:to>
                                        <p:strVal val="visible"/>
                                      </p:to>
                                    </p:set>
                                    <p:anim to="" calcmode="lin" valueType="num">
                                      <p:cBhvr>
                                        <p:cTn id="12" dur="1" fill="hold"/>
                                        <p:tgtEl>
                                          <p:spTgt spid="1433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4340"/>
                                        </p:tgtEl>
                                        <p:attrNameLst>
                                          <p:attrName>style.visibility</p:attrName>
                                        </p:attrNameLst>
                                      </p:cBhvr>
                                      <p:to>
                                        <p:strVal val="visible"/>
                                      </p:to>
                                    </p:set>
                                    <p:anim to="" calcmode="lin" valueType="num">
                                      <p:cBhvr>
                                        <p:cTn id="17" dur="1" fill="hold"/>
                                        <p:tgtEl>
                                          <p:spTgt spid="14340"/>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4339">
                                            <p:txEl>
                                              <p:pRg st="2" end="2"/>
                                            </p:txEl>
                                          </p:spTgt>
                                        </p:tgtEl>
                                        <p:attrNameLst>
                                          <p:attrName>style.visibility</p:attrName>
                                        </p:attrNameLst>
                                      </p:cBhvr>
                                      <p:to>
                                        <p:strVal val="visible"/>
                                      </p:to>
                                    </p:set>
                                    <p:anim to="" calcmode="lin" valueType="num">
                                      <p:cBhvr>
                                        <p:cTn id="22" dur="1" fill="hold"/>
                                        <p:tgtEl>
                                          <p:spTgt spid="1433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14339">
                                            <p:txEl>
                                              <p:pRg st="4" end="4"/>
                                            </p:txEl>
                                          </p:spTgt>
                                        </p:tgtEl>
                                        <p:attrNameLst>
                                          <p:attrName>style.visibility</p:attrName>
                                        </p:attrNameLst>
                                      </p:cBhvr>
                                      <p:to>
                                        <p:strVal val="visible"/>
                                      </p:to>
                                    </p:set>
                                    <p:anim to="" calcmode="lin" valueType="num">
                                      <p:cBhvr>
                                        <p:cTn id="27" dur="1" fill="hold"/>
                                        <p:tgtEl>
                                          <p:spTgt spid="14339">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14339">
                                            <p:txEl>
                                              <p:pRg st="6" end="6"/>
                                            </p:txEl>
                                          </p:spTgt>
                                        </p:tgtEl>
                                        <p:attrNameLst>
                                          <p:attrName>style.visibility</p:attrName>
                                        </p:attrNameLst>
                                      </p:cBhvr>
                                      <p:to>
                                        <p:strVal val="visible"/>
                                      </p:to>
                                    </p:set>
                                    <p:anim to="" calcmode="lin" valueType="num">
                                      <p:cBhvr>
                                        <p:cTn id="32" dur="1" fill="hold"/>
                                        <p:tgtEl>
                                          <p:spTgt spid="1433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uiExpand="1" build="p" autoUpdateAnimBg="0"/>
      <p:bldP spid="143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71538" y="922338"/>
            <a:ext cx="8162925" cy="701675"/>
          </a:xfrm>
        </p:spPr>
        <p:txBody>
          <a:bodyPr/>
          <a:lstStyle/>
          <a:p>
            <a:r>
              <a:rPr lang="es-ES" sz="4000" u="sng"/>
              <a:t>Análisis del Micro Entorno.</a:t>
            </a:r>
          </a:p>
        </p:txBody>
      </p:sp>
      <p:sp>
        <p:nvSpPr>
          <p:cNvPr id="16387" name="Rectangle 3"/>
          <p:cNvSpPr>
            <a:spLocks noGrp="1" noChangeArrowheads="1"/>
          </p:cNvSpPr>
          <p:nvPr>
            <p:ph type="body" idx="1"/>
          </p:nvPr>
        </p:nvSpPr>
        <p:spPr>
          <a:xfrm>
            <a:off x="990600" y="2362200"/>
            <a:ext cx="7613650" cy="3514725"/>
          </a:xfrm>
        </p:spPr>
        <p:txBody>
          <a:bodyPr/>
          <a:lstStyle/>
          <a:p>
            <a:pPr algn="ctr">
              <a:lnSpc>
                <a:spcPct val="90000"/>
              </a:lnSpc>
              <a:buFont typeface="Wingdings" pitchFamily="2" charset="2"/>
              <a:buNone/>
            </a:pPr>
            <a:r>
              <a:rPr lang="es-EC" sz="2800"/>
              <a:t>Lo expuesto constituye la base para la idea de desarrollar un proyecto de inversión que atienda satisfactoriamente las necesidades de un grupo de la población  previamente desatendido.</a:t>
            </a: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anim calcmode="lin" valueType="num">
                                      <p:cBhvr>
                                        <p:cTn id="13" dur="2000" fill="hold"/>
                                        <p:tgtEl>
                                          <p:spTgt spid="16387">
                                            <p:txEl>
                                              <p:pRg st="0" end="0"/>
                                            </p:txEl>
                                          </p:spTgt>
                                        </p:tgtEl>
                                        <p:attrNameLst>
                                          <p:attrName>style.rotation</p:attrName>
                                        </p:attrNameLst>
                                      </p:cBhvr>
                                      <p:tavLst>
                                        <p:tav tm="0">
                                          <p:val>
                                            <p:fltVal val="720"/>
                                          </p:val>
                                        </p:tav>
                                        <p:tav tm="100000">
                                          <p:val>
                                            <p:fltVal val="0"/>
                                          </p:val>
                                        </p:tav>
                                      </p:tavLst>
                                    </p:anim>
                                    <p:anim calcmode="lin" valueType="num">
                                      <p:cBhvr>
                                        <p:cTn id="14" dur="20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16387">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71538" y="922338"/>
            <a:ext cx="8162925" cy="701675"/>
          </a:xfrm>
        </p:spPr>
        <p:txBody>
          <a:bodyPr/>
          <a:lstStyle/>
          <a:p>
            <a:r>
              <a:rPr lang="es-EC" sz="4000" u="sng"/>
              <a:t>Análisis del Micro Entorno.</a:t>
            </a:r>
            <a:endParaRPr lang="es-ES" sz="4000" u="sng"/>
          </a:p>
        </p:txBody>
      </p:sp>
      <p:sp>
        <p:nvSpPr>
          <p:cNvPr id="29699" name="Rectangle 3"/>
          <p:cNvSpPr>
            <a:spLocks noGrp="1" noChangeArrowheads="1"/>
          </p:cNvSpPr>
          <p:nvPr>
            <p:ph type="body" idx="1"/>
          </p:nvPr>
        </p:nvSpPr>
        <p:spPr/>
        <p:txBody>
          <a:bodyPr/>
          <a:lstStyle/>
          <a:p>
            <a:pPr>
              <a:lnSpc>
                <a:spcPct val="90000"/>
              </a:lnSpc>
              <a:buFont typeface="Wingdings" pitchFamily="2" charset="2"/>
              <a:buNone/>
            </a:pPr>
            <a:r>
              <a:rPr lang="es-EC" sz="2200" b="1"/>
              <a:t>USUARIOS:</a:t>
            </a:r>
          </a:p>
          <a:p>
            <a:pPr>
              <a:lnSpc>
                <a:spcPct val="90000"/>
              </a:lnSpc>
              <a:buFont typeface="Wingdings" pitchFamily="2" charset="2"/>
              <a:buNone/>
            </a:pPr>
            <a:endParaRPr lang="es-EC" sz="2200" b="1"/>
          </a:p>
          <a:p>
            <a:pPr>
              <a:lnSpc>
                <a:spcPct val="90000"/>
              </a:lnSpc>
            </a:pPr>
            <a:r>
              <a:rPr lang="es-EC" sz="2000"/>
              <a:t>Están conscientes de que es necesario preocuparse por su salud reproductiva.</a:t>
            </a:r>
          </a:p>
          <a:p>
            <a:pPr>
              <a:lnSpc>
                <a:spcPct val="90000"/>
              </a:lnSpc>
            </a:pPr>
            <a:endParaRPr lang="es-EC" sz="2000"/>
          </a:p>
          <a:p>
            <a:pPr>
              <a:lnSpc>
                <a:spcPct val="90000"/>
              </a:lnSpc>
            </a:pPr>
            <a:r>
              <a:rPr lang="es-EC" sz="2000"/>
              <a:t>Buscan atención especializada en establecimientos que ofrezcan todas las garantías para un tratamiento completo y eficiente.</a:t>
            </a:r>
          </a:p>
          <a:p>
            <a:pPr>
              <a:lnSpc>
                <a:spcPct val="90000"/>
              </a:lnSpc>
            </a:pPr>
            <a:endParaRPr lang="es-EC" sz="2000"/>
          </a:p>
          <a:p>
            <a:pPr>
              <a:lnSpc>
                <a:spcPct val="90000"/>
              </a:lnSpc>
            </a:pPr>
            <a:r>
              <a:rPr lang="es-EC" sz="2000"/>
              <a:t>Interesadas en recibir servicios adicionales que garanticen el compromiso de la clínica con las pacientes y consolide su lealtad y confianza. </a:t>
            </a:r>
            <a:endParaRPr lang="es-E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9698"/>
                                        </p:tgtEl>
                                        <p:attrNameLst>
                                          <p:attrName>style.visibility</p:attrName>
                                        </p:attrNameLst>
                                      </p:cBhvr>
                                      <p:to>
                                        <p:strVal val="visible"/>
                                      </p:to>
                                    </p:set>
                                    <p:anim to="" calcmode="lin" valueType="num">
                                      <p:cBhvr>
                                        <p:cTn id="7" dur="1" fill="hold"/>
                                        <p:tgtEl>
                                          <p:spTgt spid="2969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9699">
                                            <p:txEl>
                                              <p:pRg st="0" end="0"/>
                                            </p:txEl>
                                          </p:spTgt>
                                        </p:tgtEl>
                                        <p:attrNameLst>
                                          <p:attrName>style.visibility</p:attrName>
                                        </p:attrNameLst>
                                      </p:cBhvr>
                                      <p:to>
                                        <p:strVal val="visible"/>
                                      </p:to>
                                    </p:set>
                                    <p:anim to="" calcmode="lin" valueType="num">
                                      <p:cBhvr>
                                        <p:cTn id="12" dur="1" fill="hold"/>
                                        <p:tgtEl>
                                          <p:spTgt spid="2969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 from="(-#ppt_w/2)" to="(#ppt_x)" calcmode="lin" valueType="num">
                                      <p:cBhvr>
                                        <p:cTn id="17" dur="600" fill="hold">
                                          <p:stCondLst>
                                            <p:cond delay="0"/>
                                          </p:stCondLst>
                                        </p:cTn>
                                        <p:tgtEl>
                                          <p:spTgt spid="29699">
                                            <p:txEl>
                                              <p:pRg st="2" end="2"/>
                                            </p:txEl>
                                          </p:spTgt>
                                        </p:tgtEl>
                                        <p:attrNameLst>
                                          <p:attrName>ppt_x</p:attrName>
                                        </p:attrNameLst>
                                      </p:cBhvr>
                                    </p:anim>
                                    <p:anim from="0" to="-1.0" calcmode="lin" valueType="num">
                                      <p:cBhvr>
                                        <p:cTn id="18" dur="200" decel="50000" autoRev="1" fill="hold">
                                          <p:stCondLst>
                                            <p:cond delay="600"/>
                                          </p:stCondLst>
                                        </p:cTn>
                                        <p:tgtEl>
                                          <p:spTgt spid="29699">
                                            <p:txEl>
                                              <p:pRg st="2" end="2"/>
                                            </p:txEl>
                                          </p:spTgt>
                                        </p:tgtEl>
                                        <p:attrNameLst>
                                          <p:attrName>xshear</p:attrName>
                                        </p:attrNameLst>
                                      </p:cBhvr>
                                    </p:anim>
                                    <p:animScale>
                                      <p:cBhvr>
                                        <p:cTn id="19" dur="200" decel="100000" autoRev="1" fill="hold">
                                          <p:stCondLst>
                                            <p:cond delay="600"/>
                                          </p:stCondLst>
                                        </p:cTn>
                                        <p:tgtEl>
                                          <p:spTgt spid="29699">
                                            <p:txEl>
                                              <p:pRg st="2" end="2"/>
                                            </p:txEl>
                                          </p:spTgt>
                                        </p:tgtEl>
                                      </p:cBhvr>
                                      <p:from x="100000" y="100000"/>
                                      <p:to x="80000" y="100000"/>
                                    </p:animScale>
                                    <p:anim by="(#ppt_h/3+#ppt_w*0.1)" calcmode="lin" valueType="num">
                                      <p:cBhvr additive="sum">
                                        <p:cTn id="20" dur="200" decel="100000" autoRev="1" fill="hold">
                                          <p:stCondLst>
                                            <p:cond delay="600"/>
                                          </p:stCondLst>
                                        </p:cTn>
                                        <p:tgtEl>
                                          <p:spTgt spid="29699">
                                            <p:txEl>
                                              <p:pRg st="2" end="2"/>
                                            </p:txEl>
                                          </p:spTgt>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499"/>
                                          </p:stCondLst>
                                        </p:cTn>
                                        <p:tgtEl>
                                          <p:spTgt spid="29699">
                                            <p:txEl>
                                              <p:pRg st="4" end="4"/>
                                            </p:txEl>
                                          </p:spTgt>
                                        </p:tgtEl>
                                        <p:attrNameLst>
                                          <p:attrName>style.visibility</p:attrName>
                                        </p:attrNameLst>
                                      </p:cBhvr>
                                      <p:to>
                                        <p:strVal val="visible"/>
                                      </p:to>
                                    </p:set>
                                    <p:anim to="" calcmode="lin" valueType="num">
                                      <p:cBhvr>
                                        <p:cTn id="25" dur="1" fill="hold"/>
                                        <p:tgtEl>
                                          <p:spTgt spid="29699">
                                            <p:txEl>
                                              <p:pRg st="4" end="4"/>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499"/>
                                          </p:stCondLst>
                                        </p:cTn>
                                        <p:tgtEl>
                                          <p:spTgt spid="29699">
                                            <p:txEl>
                                              <p:pRg st="6" end="6"/>
                                            </p:txEl>
                                          </p:spTgt>
                                        </p:tgtEl>
                                        <p:attrNameLst>
                                          <p:attrName>style.visibility</p:attrName>
                                        </p:attrNameLst>
                                      </p:cBhvr>
                                      <p:to>
                                        <p:strVal val="visible"/>
                                      </p:to>
                                    </p:set>
                                    <p:anim to="" calcmode="lin" valueType="num">
                                      <p:cBhvr>
                                        <p:cTn id="30" dur="1" fill="hold"/>
                                        <p:tgtEl>
                                          <p:spTgt spid="2969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822325"/>
            <a:ext cx="7772400" cy="701675"/>
          </a:xfrm>
        </p:spPr>
        <p:txBody>
          <a:bodyPr/>
          <a:lstStyle/>
          <a:p>
            <a:r>
              <a:rPr lang="es-EC" sz="4000" u="sng"/>
              <a:t>Análisis del Micro Entorno.</a:t>
            </a:r>
          </a:p>
        </p:txBody>
      </p:sp>
      <p:graphicFrame>
        <p:nvGraphicFramePr>
          <p:cNvPr id="31973" name="Group 229"/>
          <p:cNvGraphicFramePr>
            <a:graphicFrameLocks noGrp="1"/>
          </p:cNvGraphicFramePr>
          <p:nvPr>
            <p:ph type="tbl" idx="1"/>
          </p:nvPr>
        </p:nvGraphicFramePr>
        <p:xfrm>
          <a:off x="762000" y="1905000"/>
          <a:ext cx="8050213" cy="4841875"/>
        </p:xfrm>
        <a:graphic>
          <a:graphicData uri="http://schemas.openxmlformats.org/drawingml/2006/table">
            <a:tbl>
              <a:tblPr/>
              <a:tblGrid>
                <a:gridCol w="3505200"/>
                <a:gridCol w="1573213"/>
                <a:gridCol w="2971800"/>
              </a:tblGrid>
              <a:tr h="280988">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COMPETENCIA DIRECTA.</a:t>
                      </a:r>
                      <a:endParaRPr kumimoji="0" lang="es-ES" sz="16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3175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latin typeface="Verdana" pitchFamily="34" charset="0"/>
                        </a:rPr>
                        <a:t>ESTABLECIMIENTO</a:t>
                      </a:r>
                      <a:endParaRPr kumimoji="0" lang="es-ES" sz="1600" b="1"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latin typeface="Verdana" pitchFamily="34" charset="0"/>
                        </a:rPr>
                        <a:t>LOCALIZACIÓN</a:t>
                      </a:r>
                      <a:endParaRPr kumimoji="0" lang="es-ES" sz="1600" b="1"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s-ES"/>
                    </a:p>
                  </a:txBody>
                  <a:tcPr/>
                </a:tc>
              </a:tr>
              <a:tr h="3159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Consultorio del Dr. Enrique Carriel Fuentes.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Rocafuerte 434 y García Moreno.</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s-ES"/>
                    </a:p>
                  </a:txBody>
                  <a:tcPr/>
                </a:tc>
              </a:tr>
              <a:tr h="317500">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s-ES" sz="16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anchor="ctr" horzOverflow="overflow">
                    <a:lnL cap="flat">
                      <a:noFill/>
                    </a:lnL>
                    <a:lnR cap="flat">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r>
              <a:tr h="317500">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COMPETENCIA INDIRECTA.</a:t>
                      </a:r>
                      <a:endParaRPr kumimoji="0" lang="es-ES" sz="16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315913">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latin typeface="Verdana" pitchFamily="34" charset="0"/>
                        </a:rPr>
                        <a:t>ESTABLECIMIENTO</a:t>
                      </a:r>
                      <a:endParaRPr kumimoji="0" lang="es-ES" sz="16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latin typeface="Verdana" pitchFamily="34" charset="0"/>
                        </a:rPr>
                        <a:t>LOCALIZACIÓN</a:t>
                      </a:r>
                      <a:endParaRPr kumimoji="0" lang="es-ES" sz="16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15913">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Clínica Santa Inés.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Olmedo y Eloy Alfaro.</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7500">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Clínica Dueñas.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5 de Junio # 707.</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5913">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Clínica del Seguro Social.</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Rocafuerte y 24 de Mayo.</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5913">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Clínica Maternidad Dr. Torres.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12 de Febrero # 430.</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7500">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Hospital Centro Cristiano de Servicios Médicos.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Cdla. Las Piñas.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5913">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Hospital Sergio Pérez.</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Ingenio Valdez s/n.</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7500">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Hospital de Niños León Becerra de Milagro.</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Milagro s/n.</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180975">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000" b="1" i="0" u="none" strike="noStrike" cap="none" normalizeH="0" baseline="0" smtClean="0">
                          <a:ln>
                            <a:noFill/>
                          </a:ln>
                          <a:solidFill>
                            <a:schemeClr val="tx1"/>
                          </a:solidFill>
                          <a:effectLst/>
                          <a:latin typeface="Verdana" pitchFamily="34" charset="0"/>
                        </a:rPr>
                        <a:t>Fuente y elaboración:</a:t>
                      </a:r>
                      <a:r>
                        <a:rPr kumimoji="0" lang="es-EC" sz="1000" b="0" i="0" u="none" strike="noStrike" cap="none" normalizeH="0" baseline="0" smtClean="0">
                          <a:ln>
                            <a:noFill/>
                          </a:ln>
                          <a:solidFill>
                            <a:schemeClr val="tx1"/>
                          </a:solidFill>
                          <a:effectLst/>
                          <a:latin typeface="Verdana" pitchFamily="34" charset="0"/>
                        </a:rPr>
                        <a:t> los autores.</a:t>
                      </a:r>
                      <a:endParaRPr kumimoji="0" lang="es-ES" sz="1000" b="0" i="0" u="none" strike="noStrike" cap="none" normalizeH="0" baseline="0" smtClean="0">
                        <a:ln>
                          <a:noFill/>
                        </a:ln>
                        <a:solidFill>
                          <a:schemeClr val="tx1"/>
                        </a:solidFill>
                        <a:effectLst/>
                        <a:latin typeface="Verdana" pitchFamily="34" charset="0"/>
                      </a:endParaRPr>
                    </a:p>
                  </a:txBody>
                  <a:tcPr anchor="ctr" horzOverflow="overflow">
                    <a:lnL cap="flat">
                      <a:noFill/>
                    </a:lnL>
                    <a:lnR cap="flat">
                      <a:noFill/>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1746"/>
                                        </p:tgtEl>
                                        <p:attrNameLst>
                                          <p:attrName>style.visibility</p:attrName>
                                        </p:attrNameLst>
                                      </p:cBhvr>
                                      <p:to>
                                        <p:strVal val="visible"/>
                                      </p:to>
                                    </p:set>
                                    <p:anim to="" calcmode="lin" valueType="num">
                                      <p:cBhvr>
                                        <p:cTn id="7" dur="1" fill="hold"/>
                                        <p:tgtEl>
                                          <p:spTgt spid="3174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31973"/>
                                        </p:tgtEl>
                                        <p:attrNameLst>
                                          <p:attrName>style.visibility</p:attrName>
                                        </p:attrNameLst>
                                      </p:cBhvr>
                                      <p:to>
                                        <p:strVal val="visible"/>
                                      </p:to>
                                    </p:set>
                                    <p:anim to="" calcmode="lin" valueType="num">
                                      <p:cBhvr>
                                        <p:cTn id="12" dur="1" fill="hold"/>
                                        <p:tgtEl>
                                          <p:spTgt spid="3197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871538" y="922338"/>
            <a:ext cx="8162925" cy="701675"/>
          </a:xfrm>
        </p:spPr>
        <p:txBody>
          <a:bodyPr/>
          <a:lstStyle/>
          <a:p>
            <a:r>
              <a:rPr lang="es-EC" sz="4000" u="sng"/>
              <a:t>Análisis del Micro Entorno.</a:t>
            </a:r>
            <a:endParaRPr lang="es-ES" sz="4000" u="sng"/>
          </a:p>
        </p:txBody>
      </p:sp>
      <p:graphicFrame>
        <p:nvGraphicFramePr>
          <p:cNvPr id="87107" name="Group 67"/>
          <p:cNvGraphicFramePr>
            <a:graphicFrameLocks noGrp="1"/>
          </p:cNvGraphicFramePr>
          <p:nvPr/>
        </p:nvGraphicFramePr>
        <p:xfrm>
          <a:off x="914400" y="2209800"/>
          <a:ext cx="7772400" cy="3260725"/>
        </p:xfrm>
        <a:graphic>
          <a:graphicData uri="http://schemas.openxmlformats.org/drawingml/2006/table">
            <a:tbl>
              <a:tblPr/>
              <a:tblGrid>
                <a:gridCol w="3886200"/>
                <a:gridCol w="3886200"/>
              </a:tblGrid>
              <a:tr h="304800">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800" b="1" i="0" u="none" strike="noStrike" cap="none" normalizeH="0" baseline="0" smtClean="0">
                          <a:ln>
                            <a:noFill/>
                          </a:ln>
                          <a:solidFill>
                            <a:schemeClr val="tx1"/>
                          </a:solidFill>
                          <a:effectLst>
                            <a:outerShdw blurRad="38100" dist="38100" dir="2700000" algn="tl">
                              <a:srgbClr val="FFFFFF"/>
                            </a:outerShdw>
                          </a:effectLst>
                          <a:latin typeface="Verdana" pitchFamily="34" charset="0"/>
                        </a:rPr>
                        <a:t>CUADRO DE PROVEEDORES.</a:t>
                      </a:r>
                      <a:endParaRPr kumimoji="0" lang="es-ES" sz="1800" b="1" i="0" u="none" strike="noStrike" cap="none" normalizeH="0" baseline="0" smtClean="0">
                        <a:ln>
                          <a:noFill/>
                        </a:ln>
                        <a:solidFill>
                          <a:schemeClr val="tx1"/>
                        </a:solidFill>
                        <a:effectLst>
                          <a:outerShdw blurRad="38100" dist="38100" dir="2700000" algn="tl">
                            <a:srgbClr val="FFFFFF"/>
                          </a:outerShdw>
                        </a:effectLst>
                        <a:latin typeface="Verdana" pitchFamily="34" charset="0"/>
                      </a:endParaRPr>
                    </a:p>
                  </a:txBody>
                  <a:tcPr anchor="ctr" horzOverflow="overflow">
                    <a:lnL cap="flat">
                      <a:noFill/>
                    </a:lnL>
                    <a:lnR cap="flat">
                      <a:noFill/>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s-ES"/>
                    </a:p>
                  </a:txBody>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latin typeface="Verdana" pitchFamily="34" charset="0"/>
                        </a:rPr>
                        <a:t>RUBRO</a:t>
                      </a:r>
                      <a:endParaRPr kumimoji="0" lang="es-ES" sz="16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1" i="0" u="none" strike="noStrike" cap="none" normalizeH="0" baseline="0" smtClean="0">
                          <a:ln>
                            <a:noFill/>
                          </a:ln>
                          <a:solidFill>
                            <a:schemeClr val="tx1"/>
                          </a:solidFill>
                          <a:effectLst/>
                          <a:latin typeface="Verdana" pitchFamily="34" charset="0"/>
                        </a:rPr>
                        <a:t>PROVEEDOR</a:t>
                      </a:r>
                      <a:endParaRPr kumimoji="0" lang="es-ES" sz="1600" b="1"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1028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Equipos e insumos para el área de diagnóstico por imágenes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Representaciones ENPER y Perfectech Medical Equipment S.A.</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Equipos médicos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LG del Ecuador.</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Insumos Médicos</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600" b="0" i="0" u="none" strike="noStrike" cap="none" normalizeH="0" baseline="0" smtClean="0">
                          <a:ln>
                            <a:noFill/>
                          </a:ln>
                          <a:solidFill>
                            <a:schemeClr val="tx1"/>
                          </a:solidFill>
                          <a:effectLst/>
                          <a:latin typeface="Verdana" pitchFamily="34" charset="0"/>
                        </a:rPr>
                        <a:t>Importadora Bohórquez Cía. Ltda.</a:t>
                      </a:r>
                      <a:endParaRPr kumimoji="0" lang="es-ES" sz="16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81000">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000" b="1" i="0" u="none" strike="noStrike" cap="none" normalizeH="0" baseline="0" smtClean="0">
                          <a:ln>
                            <a:noFill/>
                          </a:ln>
                          <a:solidFill>
                            <a:schemeClr val="tx1"/>
                          </a:solidFill>
                          <a:effectLst/>
                          <a:latin typeface="Verdana" pitchFamily="34" charset="0"/>
                        </a:rPr>
                        <a:t>Fuente y elaboración:</a:t>
                      </a:r>
                      <a:r>
                        <a:rPr kumimoji="0" lang="es-EC" sz="1000" b="0" i="0" u="none" strike="noStrike" cap="none" normalizeH="0" baseline="0" smtClean="0">
                          <a:ln>
                            <a:noFill/>
                          </a:ln>
                          <a:solidFill>
                            <a:schemeClr val="tx1"/>
                          </a:solidFill>
                          <a:effectLst/>
                          <a:latin typeface="Verdana" pitchFamily="34" charset="0"/>
                        </a:rPr>
                        <a:t> los autores.</a:t>
                      </a:r>
                      <a:endParaRPr kumimoji="0" lang="es-ES" sz="1000" b="0" i="0" u="none" strike="noStrike" cap="none" normalizeH="0" baseline="0" smtClean="0">
                        <a:ln>
                          <a:noFill/>
                        </a:ln>
                        <a:solidFill>
                          <a:schemeClr val="tx1"/>
                        </a:solidFill>
                        <a:effectLst/>
                        <a:latin typeface="Verdana" pitchFamily="34" charset="0"/>
                      </a:endParaRPr>
                    </a:p>
                  </a:txBody>
                  <a:tcPr anchor="ctr" horzOverflow="overflow">
                    <a:lnL cap="flat">
                      <a:noFill/>
                    </a:lnL>
                    <a:lnR cap="flat">
                      <a:noFill/>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c hMerge="1">
                  <a:txBody>
                    <a:bodyPr/>
                    <a:lstStyle/>
                    <a:p>
                      <a:endParaRPr lang="es-E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7042"/>
                                        </p:tgtEl>
                                        <p:attrNameLst>
                                          <p:attrName>style.visibility</p:attrName>
                                        </p:attrNameLst>
                                      </p:cBhvr>
                                      <p:to>
                                        <p:strVal val="visible"/>
                                      </p:to>
                                    </p:set>
                                    <p:anim to="" calcmode="lin" valueType="num">
                                      <p:cBhvr>
                                        <p:cTn id="7" dur="1" fill="hold"/>
                                        <p:tgtEl>
                                          <p:spTgt spid="870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87107"/>
                                        </p:tgtEl>
                                        <p:attrNameLst>
                                          <p:attrName>style.visibility</p:attrName>
                                        </p:attrNameLst>
                                      </p:cBhvr>
                                      <p:to>
                                        <p:strVal val="visible"/>
                                      </p:to>
                                    </p:set>
                                    <p:anim to="" calcmode="lin" valueType="num">
                                      <p:cBhvr>
                                        <p:cTn id="12" dur="1" fill="hold"/>
                                        <p:tgtEl>
                                          <p:spTgt spid="8710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173163" y="1660525"/>
            <a:ext cx="7772400" cy="823913"/>
          </a:xfrm>
        </p:spPr>
        <p:txBody>
          <a:bodyPr/>
          <a:lstStyle/>
          <a:p>
            <a:pPr marL="838200" indent="-838200"/>
            <a:r>
              <a:rPr lang="es-EC" sz="4800"/>
              <a:t>ANTECEDENTES</a:t>
            </a:r>
            <a:endParaRPr lang="es-ES" sz="4800"/>
          </a:p>
        </p:txBody>
      </p:sp>
      <p:sp>
        <p:nvSpPr>
          <p:cNvPr id="6147" name="Rectangle 3"/>
          <p:cNvSpPr>
            <a:spLocks noGrp="1" noChangeArrowheads="1"/>
          </p:cNvSpPr>
          <p:nvPr>
            <p:ph type="subTitle" idx="1"/>
          </p:nvPr>
        </p:nvSpPr>
        <p:spPr/>
        <p:txBody>
          <a:bodyPr/>
          <a:lstStyle/>
          <a:p>
            <a:pPr algn="ctr"/>
            <a:endParaRPr lang="es-ES"/>
          </a:p>
          <a:p>
            <a:pPr algn="ctr"/>
            <a:endParaRPr lang="es-ES"/>
          </a:p>
          <a:p>
            <a:pPr algn="ctr"/>
            <a:endParaRPr lang="es-ES" b="1"/>
          </a:p>
        </p:txBody>
      </p:sp>
      <p:sp>
        <p:nvSpPr>
          <p:cNvPr id="6148" name="Rectangle 4"/>
          <p:cNvSpPr>
            <a:spLocks noChangeArrowheads="1"/>
          </p:cNvSpPr>
          <p:nvPr/>
        </p:nvSpPr>
        <p:spPr bwMode="auto">
          <a:xfrm>
            <a:off x="3995738" y="2924175"/>
            <a:ext cx="4572000" cy="3013075"/>
          </a:xfrm>
          <a:prstGeom prst="rect">
            <a:avLst/>
          </a:prstGeom>
          <a:noFill/>
          <a:ln w="9525">
            <a:noFill/>
            <a:miter lim="800000"/>
            <a:headEnd/>
            <a:tailEnd/>
          </a:ln>
          <a:effectLst/>
        </p:spPr>
        <p:txBody>
          <a:bodyPr>
            <a:spAutoFit/>
          </a:bodyPr>
          <a:lstStyle/>
          <a:p>
            <a:r>
              <a:rPr lang="es-EC"/>
              <a:t>El Centro Integrado de Diagnostico CID.</a:t>
            </a:r>
          </a:p>
          <a:p>
            <a:endParaRPr lang="es-EC"/>
          </a:p>
          <a:p>
            <a:r>
              <a:rPr lang="es-EC"/>
              <a:t>Definición del proyecto.</a:t>
            </a:r>
          </a:p>
          <a:p>
            <a:endParaRPr lang="es-EC"/>
          </a:p>
          <a:p>
            <a:r>
              <a:rPr lang="es-EC"/>
              <a:t>Objetivos.</a:t>
            </a:r>
          </a:p>
          <a:p>
            <a:endParaRPr lang="es-EC"/>
          </a:p>
          <a:p>
            <a:r>
              <a:rPr lang="es-EC"/>
              <a:t>Justificación.</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lt">
                                    <p:tmAbs val="75"/>
                                  </p:iterate>
                                  <p:childTnLst>
                                    <p:set>
                                      <p:cBhvr>
                                        <p:cTn id="6" dur="1" fill="hold">
                                          <p:stCondLst>
                                            <p:cond delay="74"/>
                                          </p:stCondLst>
                                        </p:cTn>
                                        <p:tgtEl>
                                          <p:spTgt spid="6146"/>
                                        </p:tgtEl>
                                        <p:attrNameLst>
                                          <p:attrName>style.visibility</p:attrName>
                                        </p:attrNameLst>
                                      </p:cBhvr>
                                      <p:to>
                                        <p:strVal val="visible"/>
                                      </p:to>
                                    </p:set>
                                    <p:anim to="" calcmode="lin" valueType="num">
                                      <p:cBhvr>
                                        <p:cTn id="7" dur="1" fill="hold"/>
                                        <p:tgtEl>
                                          <p:spTgt spid="614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148"/>
                                        </p:tgtEl>
                                        <p:attrNameLst>
                                          <p:attrName>style.visibility</p:attrName>
                                        </p:attrNameLst>
                                      </p:cBhvr>
                                      <p:to>
                                        <p:strVal val="visible"/>
                                      </p:to>
                                    </p:set>
                                    <p:anim to="" calcmode="lin" valueType="num">
                                      <p:cBhvr>
                                        <p:cTn id="12" dur="1" fill="hold"/>
                                        <p:tgtEl>
                                          <p:spTgt spid="614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871538" y="922338"/>
            <a:ext cx="8162925" cy="701675"/>
          </a:xfrm>
        </p:spPr>
        <p:txBody>
          <a:bodyPr/>
          <a:lstStyle/>
          <a:p>
            <a:r>
              <a:rPr lang="es-EC" sz="4000" u="sng"/>
              <a:t>Análisis Situacional.</a:t>
            </a:r>
            <a:endParaRPr lang="es-ES" sz="4000" u="sng"/>
          </a:p>
        </p:txBody>
      </p:sp>
      <p:sp>
        <p:nvSpPr>
          <p:cNvPr id="100355" name="Rectangle 3"/>
          <p:cNvSpPr>
            <a:spLocks noGrp="1" noChangeArrowheads="1"/>
          </p:cNvSpPr>
          <p:nvPr>
            <p:ph type="body" idx="1"/>
          </p:nvPr>
        </p:nvSpPr>
        <p:spPr/>
        <p:txBody>
          <a:bodyPr/>
          <a:lstStyle/>
          <a:p>
            <a:endParaRPr lang="es-ES"/>
          </a:p>
          <a:p>
            <a:endParaRPr lang="es-ES"/>
          </a:p>
          <a:p>
            <a:r>
              <a:rPr lang="es-ES" sz="2800">
                <a:hlinkClick r:id="rId2" action="ppaction://hlinksldjump"/>
              </a:rPr>
              <a:t>Matriz FODA y Elaboración de Estrategias</a:t>
            </a:r>
            <a:r>
              <a:rPr lang="es-EC" sz="2800">
                <a:hlinkClick r:id="rId2" action="ppaction://hlinksldjump"/>
              </a:rPr>
              <a:t>.</a:t>
            </a: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0354"/>
                                        </p:tgtEl>
                                        <p:attrNameLst>
                                          <p:attrName>style.visibility</p:attrName>
                                        </p:attrNameLst>
                                      </p:cBhvr>
                                      <p:to>
                                        <p:strVal val="visible"/>
                                      </p:to>
                                    </p:set>
                                    <p:anim to="" calcmode="lin" valueType="num">
                                      <p:cBhvr>
                                        <p:cTn id="7" dur="1" fill="hold"/>
                                        <p:tgtEl>
                                          <p:spTgt spid="10035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00355">
                                            <p:txEl>
                                              <p:pRg st="2" end="2"/>
                                            </p:txEl>
                                          </p:spTgt>
                                        </p:tgtEl>
                                        <p:attrNameLst>
                                          <p:attrName>style.visibility</p:attrName>
                                        </p:attrNameLst>
                                      </p:cBhvr>
                                      <p:to>
                                        <p:strVal val="visible"/>
                                      </p:to>
                                    </p:set>
                                    <p:anim to="" calcmode="lin" valueType="num">
                                      <p:cBhvr>
                                        <p:cTn id="12" dur="1" fill="hold"/>
                                        <p:tgtEl>
                                          <p:spTgt spid="10035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P spid="1003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637" name="Group 797"/>
          <p:cNvGraphicFramePr>
            <a:graphicFrameLocks noGrp="1"/>
          </p:cNvGraphicFramePr>
          <p:nvPr>
            <p:ph type="tbl" idx="1"/>
          </p:nvPr>
        </p:nvGraphicFramePr>
        <p:xfrm>
          <a:off x="457200" y="304800"/>
          <a:ext cx="8291513" cy="6292850"/>
        </p:xfrm>
        <a:graphic>
          <a:graphicData uri="http://schemas.openxmlformats.org/drawingml/2006/table">
            <a:tbl>
              <a:tblPr/>
              <a:tblGrid>
                <a:gridCol w="3554413"/>
                <a:gridCol w="2366962"/>
                <a:gridCol w="2370138"/>
              </a:tblGrid>
              <a:tr h="368300">
                <a:tc rowSpan="4">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                         </a:t>
                      </a:r>
                      <a:r>
                        <a:rPr kumimoji="0" lang="es-EC" sz="1200" b="1" i="0" u="none" strike="noStrike" cap="none" normalizeH="0" baseline="0" smtClean="0">
                          <a:ln>
                            <a:noFill/>
                          </a:ln>
                          <a:solidFill>
                            <a:schemeClr val="tx1"/>
                          </a:solidFill>
                          <a:effectLst/>
                          <a:latin typeface="Verdana" pitchFamily="34" charset="0"/>
                        </a:rPr>
                        <a:t>FACTORES EXTERNOS</a:t>
                      </a:r>
                      <a:endParaRPr kumimoji="0" lang="es-ES" sz="12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s-EC" sz="12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s-EC" sz="12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s-EC" sz="12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s-EC" sz="12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s-EC" sz="12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FACTORES INTERNOS</a:t>
                      </a:r>
                      <a:endParaRPr kumimoji="0" lang="es-ES" sz="1200" b="1"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w="12700" cap="flat" cmpd="sng" algn="ctr">
                      <a:solidFill>
                        <a:schemeClr val="tx1"/>
                      </a:solidFill>
                      <a:prstDash val="solid"/>
                      <a:miter lim="800000"/>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FORTALEZAS</a:t>
                      </a:r>
                      <a:endParaRPr kumimoji="0" lang="es-ES" sz="1200" b="1"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DEBILIDADES</a:t>
                      </a:r>
                      <a:endParaRPr kumimoji="0" lang="es-ES" sz="12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60388">
                <a:tc v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Profesionales médicos y auxiliares capacitados.</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Falta de proveedor local de insumos y máquinas.</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84225">
                <a:tc v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Infraestructura equipada con máquinas de avanzada tecnología.</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Poca difusión de los servicios que se ofrecen actualmente.</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60388">
                <a:tc v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Evaluación y diagnóstico exacto y eficiente.</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ES"/>
                    </a:p>
                  </a:txBody>
                  <a:tcPr/>
                </a:tc>
              </a:tr>
              <a:tr h="3683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OPORTUNIDADES</a:t>
                      </a:r>
                      <a:endParaRPr kumimoji="0" lang="es-ES" sz="12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ESTRATEGIA FO</a:t>
                      </a:r>
                      <a:endParaRPr kumimoji="0" lang="es-ES" sz="1200" b="1"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ESTRATEGIA DO</a:t>
                      </a:r>
                      <a:endParaRPr kumimoji="0" lang="es-ES" sz="1200" b="1"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842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MX" sz="1200" b="0" i="0" u="none" strike="noStrike" cap="none" normalizeH="0" baseline="0" smtClean="0">
                          <a:ln>
                            <a:noFill/>
                          </a:ln>
                          <a:solidFill>
                            <a:schemeClr val="tx1"/>
                          </a:solidFill>
                          <a:effectLst/>
                          <a:latin typeface="Verdana" pitchFamily="34" charset="0"/>
                        </a:rPr>
                        <a:t>No existe una clínica con las características descritas o requeridas por las pacientes.</a:t>
                      </a:r>
                      <a:endParaRPr kumimoji="0" lang="es-ES" sz="12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MX" sz="1200" b="0" i="0" u="none" strike="noStrike" cap="none" normalizeH="0" baseline="0" smtClean="0">
                          <a:ln>
                            <a:noFill/>
                          </a:ln>
                          <a:solidFill>
                            <a:schemeClr val="tx1"/>
                          </a:solidFill>
                          <a:effectLst/>
                          <a:latin typeface="Verdana" pitchFamily="34" charset="0"/>
                        </a:rPr>
                        <a:t>Mayor inversión en la promoción a nivel local de los servicios, con el fin de atraer a la porción de mercado de la competencia.</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Formación de una Asociación de Clínicas Privadas en Milagro, lo que permitirá una mejor negociación con los proveedores y mayor difusión de los establecimientos.</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207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MX" sz="1200" b="0" i="0" u="none" strike="noStrike" cap="none" normalizeH="0" baseline="0" smtClean="0">
                          <a:ln>
                            <a:noFill/>
                          </a:ln>
                          <a:solidFill>
                            <a:schemeClr val="tx1"/>
                          </a:solidFill>
                          <a:effectLst/>
                          <a:latin typeface="Verdana" pitchFamily="34" charset="0"/>
                        </a:rPr>
                        <a:t>Captar la porción de mercado que depende de la atención medica generalizada de los establecimientos de salud en la actualidad.</a:t>
                      </a:r>
                      <a:endParaRPr kumimoji="0" lang="es-ES" sz="12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ES"/>
                    </a:p>
                  </a:txBody>
                  <a:tcPr/>
                </a:tc>
                <a:tc vMerge="1">
                  <a:txBody>
                    <a:bodyPr/>
                    <a:lstStyle/>
                    <a:p>
                      <a:endParaRPr lang="es-ES"/>
                    </a:p>
                  </a:txBody>
                  <a:tcPr/>
                </a:tc>
              </a:tr>
              <a:tr h="3683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AMENAZAS</a:t>
                      </a:r>
                      <a:endParaRPr kumimoji="0" lang="es-ES" sz="1200" b="1"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ESTRATEGIA FA</a:t>
                      </a:r>
                      <a:endParaRPr kumimoji="0" lang="es-ES" sz="12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1" i="0" u="none" strike="noStrike" cap="none" normalizeH="0" baseline="0" smtClean="0">
                          <a:ln>
                            <a:noFill/>
                          </a:ln>
                          <a:solidFill>
                            <a:schemeClr val="tx1"/>
                          </a:solidFill>
                          <a:effectLst/>
                          <a:latin typeface="Verdana" pitchFamily="34" charset="0"/>
                        </a:rPr>
                        <a:t>ESTRATEGIA DA</a:t>
                      </a:r>
                      <a:endParaRPr kumimoji="0" lang="es-ES" sz="1200" b="1"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096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Situación económica que influye negativamente tanto en las decisiones de consumo de las usuarias como en las decisiones de inversión de la clínica.</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MX" sz="1200" b="0" i="0" u="none" strike="noStrike" cap="none" normalizeH="0" baseline="0" smtClean="0">
                          <a:ln>
                            <a:noFill/>
                          </a:ln>
                          <a:solidFill>
                            <a:schemeClr val="tx1"/>
                          </a:solidFill>
                          <a:effectLst/>
                          <a:latin typeface="Verdana" pitchFamily="34" charset="0"/>
                        </a:rPr>
                        <a:t>Incentivar el mejoramiento continuo de los servicios para constituir una barrera de entrada para la nueva competencia.</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Liquidación o venta de la totalidad o parte del CID.</a:t>
                      </a:r>
                      <a:endParaRPr kumimoji="0" lang="es-ES" sz="12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683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s-EC" sz="1200" b="0" i="0" u="none" strike="noStrike" cap="none" normalizeH="0" baseline="0" smtClean="0">
                          <a:ln>
                            <a:noFill/>
                          </a:ln>
                          <a:solidFill>
                            <a:schemeClr val="tx1"/>
                          </a:solidFill>
                          <a:effectLst/>
                          <a:latin typeface="Verdana" pitchFamily="34" charset="0"/>
                        </a:rPr>
                        <a:t>Entrada de nueva competencia.</a:t>
                      </a:r>
                      <a:endParaRPr kumimoji="0" lang="es-ES" sz="1200" b="0" i="0" u="none" strike="noStrike" cap="none" normalizeH="0" baseline="0" smtClean="0">
                        <a:ln>
                          <a:noFill/>
                        </a:ln>
                        <a:solidFill>
                          <a:schemeClr val="tx1"/>
                        </a:solidFill>
                        <a:effectLst/>
                        <a:latin typeface="Verdana" pitchFamily="34" charset="0"/>
                      </a:endParaRP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ES"/>
                    </a:p>
                  </a:txBody>
                  <a:tcPr/>
                </a:tc>
                <a:tc vMerge="1">
                  <a:txBody>
                    <a:bodyPr/>
                    <a:lstStyle/>
                    <a:p>
                      <a:endParaRPr lang="es-ES"/>
                    </a:p>
                  </a:txBody>
                  <a:tcPr/>
                </a:tc>
              </a:tr>
            </a:tbl>
          </a:graphicData>
        </a:graphic>
      </p:graphicFrame>
      <p:sp>
        <p:nvSpPr>
          <p:cNvPr id="36585" name="Rectangle 745"/>
          <p:cNvSpPr>
            <a:spLocks noGrp="1" noChangeArrowheads="1"/>
          </p:cNvSpPr>
          <p:nvPr>
            <p:ph type="title"/>
          </p:nvPr>
        </p:nvSpPr>
        <p:spPr>
          <a:xfrm>
            <a:off x="871538" y="1349375"/>
            <a:ext cx="8162925" cy="274638"/>
          </a:xfrm>
        </p:spPr>
        <p:txBody>
          <a:bodyPr/>
          <a:lstStyle/>
          <a:p>
            <a:endParaRPr lang="es-E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637"/>
                                        </p:tgtEl>
                                        <p:attrNameLst>
                                          <p:attrName>style.visibility</p:attrName>
                                        </p:attrNameLst>
                                      </p:cBhvr>
                                      <p:to>
                                        <p:strVal val="visible"/>
                                      </p:to>
                                    </p:set>
                                    <p:animEffect transition="in" filter="randombar(horizontal)">
                                      <p:cBhvr>
                                        <p:cTn id="7" dur="500"/>
                                        <p:tgtEl>
                                          <p:spTgt spid="36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71538" y="922338"/>
            <a:ext cx="8162925" cy="701675"/>
          </a:xfrm>
        </p:spPr>
        <p:txBody>
          <a:bodyPr/>
          <a:lstStyle/>
          <a:p>
            <a:r>
              <a:rPr lang="es-EC" sz="4000" u="sng"/>
              <a:t>Investigación de Mercado</a:t>
            </a:r>
            <a:r>
              <a:rPr lang="es-EC" sz="4000"/>
              <a:t>.</a:t>
            </a:r>
            <a:endParaRPr lang="es-ES" sz="4000"/>
          </a:p>
        </p:txBody>
      </p:sp>
      <p:sp>
        <p:nvSpPr>
          <p:cNvPr id="36867" name="Rectangle 3"/>
          <p:cNvSpPr>
            <a:spLocks noGrp="1" noChangeArrowheads="1"/>
          </p:cNvSpPr>
          <p:nvPr>
            <p:ph type="body" idx="1"/>
          </p:nvPr>
        </p:nvSpPr>
        <p:spPr/>
        <p:txBody>
          <a:bodyPr/>
          <a:lstStyle/>
          <a:p>
            <a:r>
              <a:rPr lang="es-EC" sz="2200" b="1"/>
              <a:t>Problema de decisión gerencial:</a:t>
            </a:r>
          </a:p>
          <a:p>
            <a:pPr>
              <a:buFont typeface="Wingdings" pitchFamily="2" charset="2"/>
              <a:buNone/>
            </a:pPr>
            <a:endParaRPr lang="es-EC" sz="2800" b="1"/>
          </a:p>
          <a:p>
            <a:pPr algn="ctr">
              <a:buFont typeface="Wingdings" pitchFamily="2" charset="2"/>
              <a:buNone/>
            </a:pPr>
            <a:r>
              <a:rPr lang="es-ES" sz="2000" i="1"/>
              <a:t>¿Se debe o no invertir en la ampliación y diversificación del Centro Integrado de Diagnostico (C.I.D.) a una clínica de especialidad Gineco-obstetra en la ciudad de Milagro?</a:t>
            </a:r>
            <a:endParaRPr lang="es-EC" sz="2000" i="1"/>
          </a:p>
          <a:p>
            <a:pPr algn="ctr">
              <a:buFont typeface="Wingdings" pitchFamily="2" charset="2"/>
              <a:buNone/>
            </a:pPr>
            <a:endParaRPr lang="es-EC" sz="2200"/>
          </a:p>
          <a:p>
            <a:r>
              <a:rPr lang="es-EC" sz="2200" b="1"/>
              <a:t>Problema de Investigación de Mercado:</a:t>
            </a:r>
          </a:p>
          <a:p>
            <a:pPr algn="ctr">
              <a:buFont typeface="Wingdings" pitchFamily="2" charset="2"/>
              <a:buNone/>
            </a:pPr>
            <a:endParaRPr lang="es-EC" sz="2200" b="1"/>
          </a:p>
          <a:p>
            <a:pPr algn="ctr">
              <a:buFont typeface="Wingdings" pitchFamily="2" charset="2"/>
              <a:buNone/>
            </a:pPr>
            <a:r>
              <a:rPr lang="es-ES" sz="2000" i="1"/>
              <a:t>Medir el grado de aceptación ante la idea de llevar a cabo un proyecto como crear una clínica de especialidad Gineco-obstetra en Milagro.</a:t>
            </a:r>
            <a:endParaRPr lang="es-EC" sz="2000" i="1"/>
          </a:p>
          <a:p>
            <a:endParaRPr lang="es-ES" sz="20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6866"/>
                                        </p:tgtEl>
                                        <p:attrNameLst>
                                          <p:attrName>style.visibility</p:attrName>
                                        </p:attrNameLst>
                                      </p:cBhvr>
                                      <p:to>
                                        <p:strVal val="visible"/>
                                      </p:to>
                                    </p:set>
                                    <p:anim to="" calcmode="lin" valueType="num">
                                      <p:cBhvr>
                                        <p:cTn id="7" dur="1" fill="hold"/>
                                        <p:tgtEl>
                                          <p:spTgt spid="3686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6867">
                                            <p:txEl>
                                              <p:pRg st="0" end="0"/>
                                            </p:txEl>
                                          </p:spTgt>
                                        </p:tgtEl>
                                        <p:attrNameLst>
                                          <p:attrName>style.visibility</p:attrName>
                                        </p:attrNameLst>
                                      </p:cBhvr>
                                      <p:to>
                                        <p:strVal val="visible"/>
                                      </p:to>
                                    </p:set>
                                    <p:anim to="" calcmode="lin" valueType="num">
                                      <p:cBhvr>
                                        <p:cTn id="12" dur="1" fill="hold"/>
                                        <p:tgtEl>
                                          <p:spTgt spid="3686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6867">
                                            <p:txEl>
                                              <p:pRg st="2" end="2"/>
                                            </p:txEl>
                                          </p:spTgt>
                                        </p:tgtEl>
                                        <p:attrNameLst>
                                          <p:attrName>style.visibility</p:attrName>
                                        </p:attrNameLst>
                                      </p:cBhvr>
                                      <p:to>
                                        <p:strVal val="visible"/>
                                      </p:to>
                                    </p:set>
                                    <p:anim to="" calcmode="lin" valueType="num">
                                      <p:cBhvr>
                                        <p:cTn id="17" dur="1" fill="hold"/>
                                        <p:tgtEl>
                                          <p:spTgt spid="3686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36867">
                                            <p:txEl>
                                              <p:pRg st="4" end="4"/>
                                            </p:txEl>
                                          </p:spTgt>
                                        </p:tgtEl>
                                        <p:attrNameLst>
                                          <p:attrName>style.visibility</p:attrName>
                                        </p:attrNameLst>
                                      </p:cBhvr>
                                      <p:to>
                                        <p:strVal val="visible"/>
                                      </p:to>
                                    </p:set>
                                    <p:anim to="" calcmode="lin" valueType="num">
                                      <p:cBhvr>
                                        <p:cTn id="22" dur="1" fill="hold"/>
                                        <p:tgtEl>
                                          <p:spTgt spid="36867">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36867">
                                            <p:txEl>
                                              <p:pRg st="6" end="6"/>
                                            </p:txEl>
                                          </p:spTgt>
                                        </p:tgtEl>
                                        <p:attrNameLst>
                                          <p:attrName>style.visibility</p:attrName>
                                        </p:attrNameLst>
                                      </p:cBhvr>
                                      <p:to>
                                        <p:strVal val="visible"/>
                                      </p:to>
                                    </p:set>
                                    <p:anim to="" calcmode="lin" valueType="num">
                                      <p:cBhvr>
                                        <p:cTn id="27" dur="1" fill="hold"/>
                                        <p:tgtEl>
                                          <p:spTgt spid="36867">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71538" y="922338"/>
            <a:ext cx="8162925" cy="701675"/>
          </a:xfrm>
        </p:spPr>
        <p:txBody>
          <a:bodyPr/>
          <a:lstStyle/>
          <a:p>
            <a:r>
              <a:rPr lang="es-EC" sz="4000"/>
              <a:t>Investigación de Mercado</a:t>
            </a:r>
            <a:endParaRPr lang="es-ES" sz="4000"/>
          </a:p>
        </p:txBody>
      </p:sp>
      <p:sp>
        <p:nvSpPr>
          <p:cNvPr id="38915" name="Rectangle 3"/>
          <p:cNvSpPr>
            <a:spLocks noGrp="1" noChangeArrowheads="1"/>
          </p:cNvSpPr>
          <p:nvPr>
            <p:ph type="body" idx="1"/>
          </p:nvPr>
        </p:nvSpPr>
        <p:spPr/>
        <p:txBody>
          <a:bodyPr/>
          <a:lstStyle/>
          <a:p>
            <a:pPr marL="609600" indent="-609600">
              <a:lnSpc>
                <a:spcPct val="90000"/>
              </a:lnSpc>
              <a:buSzPct val="70000"/>
            </a:pPr>
            <a:endParaRPr lang="es-EC" sz="2200" b="1"/>
          </a:p>
          <a:p>
            <a:pPr marL="609600" indent="-609600">
              <a:lnSpc>
                <a:spcPct val="90000"/>
              </a:lnSpc>
              <a:buSzPct val="70000"/>
            </a:pPr>
            <a:r>
              <a:rPr lang="es-EC" sz="2400" b="1"/>
              <a:t>Componente General:</a:t>
            </a:r>
          </a:p>
          <a:p>
            <a:pPr marL="609600" indent="-609600" algn="ctr">
              <a:lnSpc>
                <a:spcPct val="90000"/>
              </a:lnSpc>
              <a:buSzTx/>
              <a:buFont typeface="Wingdings" pitchFamily="2" charset="2"/>
              <a:buNone/>
            </a:pPr>
            <a:endParaRPr lang="es-EC" sz="2400" b="1"/>
          </a:p>
          <a:p>
            <a:pPr marL="609600" indent="-609600" algn="ctr">
              <a:lnSpc>
                <a:spcPct val="90000"/>
              </a:lnSpc>
              <a:buSzTx/>
              <a:buFont typeface="Wingdings" pitchFamily="2" charset="2"/>
              <a:buNone/>
            </a:pPr>
            <a:r>
              <a:rPr lang="es-ES" sz="2200"/>
              <a:t>Determinar la factibilidad de la ampliación y diversificación del Centro Integrado de Diagnóstico a clínica de especialidades gineco-obstétricas en la ciudad de Milagro.</a:t>
            </a:r>
            <a:endParaRPr lang="es-EC" sz="2200"/>
          </a:p>
          <a:p>
            <a:pPr marL="609600" indent="-609600" algn="ctr">
              <a:lnSpc>
                <a:spcPct val="90000"/>
              </a:lnSpc>
              <a:buSzTx/>
              <a:buFont typeface="Wingdings" pitchFamily="2" charset="2"/>
              <a:buNone/>
            </a:pPr>
            <a:endParaRPr lang="es-EC" sz="2200"/>
          </a:p>
          <a:p>
            <a:pPr marL="609600" indent="-609600" algn="ctr">
              <a:lnSpc>
                <a:spcPct val="90000"/>
              </a:lnSpc>
              <a:buSzTx/>
              <a:buFont typeface="Wingdings" pitchFamily="2" charset="2"/>
              <a:buNone/>
            </a:pPr>
            <a:endParaRPr lang="es-EC"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8914"/>
                                        </p:tgtEl>
                                        <p:attrNameLst>
                                          <p:attrName>style.visibility</p:attrName>
                                        </p:attrNameLst>
                                      </p:cBhvr>
                                      <p:to>
                                        <p:strVal val="visible"/>
                                      </p:to>
                                    </p:set>
                                    <p:anim to="" calcmode="lin" valueType="num">
                                      <p:cBhvr>
                                        <p:cTn id="7" dur="1" fill="hold"/>
                                        <p:tgtEl>
                                          <p:spTgt spid="389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8915">
                                            <p:txEl>
                                              <p:pRg st="1" end="1"/>
                                            </p:txEl>
                                          </p:spTgt>
                                        </p:tgtEl>
                                        <p:attrNameLst>
                                          <p:attrName>style.visibility</p:attrName>
                                        </p:attrNameLst>
                                      </p:cBhvr>
                                      <p:to>
                                        <p:strVal val="visible"/>
                                      </p:to>
                                    </p:set>
                                    <p:anim to="" calcmode="lin" valueType="num">
                                      <p:cBhvr>
                                        <p:cTn id="12" dur="1" fill="hold"/>
                                        <p:tgtEl>
                                          <p:spTgt spid="3891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8915">
                                            <p:txEl>
                                              <p:pRg st="3" end="3"/>
                                            </p:txEl>
                                          </p:spTgt>
                                        </p:tgtEl>
                                        <p:attrNameLst>
                                          <p:attrName>style.visibility</p:attrName>
                                        </p:attrNameLst>
                                      </p:cBhvr>
                                      <p:to>
                                        <p:strVal val="visible"/>
                                      </p:to>
                                    </p:set>
                                    <p:anim to="" calcmode="lin" valueType="num">
                                      <p:cBhvr>
                                        <p:cTn id="17" dur="1" fill="hold"/>
                                        <p:tgtEl>
                                          <p:spTgt spid="389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39939" name="Rectangle 3"/>
          <p:cNvSpPr>
            <a:spLocks noGrp="1" noChangeArrowheads="1"/>
          </p:cNvSpPr>
          <p:nvPr>
            <p:ph type="body" idx="1"/>
          </p:nvPr>
        </p:nvSpPr>
        <p:spPr/>
        <p:txBody>
          <a:bodyPr/>
          <a:lstStyle/>
          <a:p>
            <a:pPr marL="609600" indent="-609600">
              <a:lnSpc>
                <a:spcPct val="90000"/>
              </a:lnSpc>
            </a:pPr>
            <a:r>
              <a:rPr lang="es-EC" sz="2200" b="1"/>
              <a:t>Componentes Específicos:</a:t>
            </a:r>
          </a:p>
          <a:p>
            <a:pPr marL="609600" indent="-609600" algn="ctr">
              <a:lnSpc>
                <a:spcPct val="90000"/>
              </a:lnSpc>
              <a:buSzTx/>
              <a:buFont typeface="Wingdings" pitchFamily="2" charset="2"/>
              <a:buNone/>
            </a:pPr>
            <a:endParaRPr lang="es-EC" sz="2200" b="1"/>
          </a:p>
          <a:p>
            <a:pPr marL="609600" indent="-609600">
              <a:lnSpc>
                <a:spcPct val="80000"/>
              </a:lnSpc>
              <a:buFont typeface="Wingdings" pitchFamily="2" charset="2"/>
              <a:buAutoNum type="arabicPeriod"/>
            </a:pPr>
            <a:r>
              <a:rPr lang="es-ES" sz="2000"/>
              <a:t>Describir los gustos y preferencias hacia el servicio que se va a ofrecer, con base en la frecuencia de consumo. </a:t>
            </a:r>
            <a:endParaRPr lang="es-EC" sz="2000"/>
          </a:p>
          <a:p>
            <a:pPr marL="609600" indent="-609600">
              <a:lnSpc>
                <a:spcPct val="80000"/>
              </a:lnSpc>
              <a:buFont typeface="Wingdings" pitchFamily="2" charset="2"/>
              <a:buAutoNum type="arabicPeriod"/>
            </a:pPr>
            <a:endParaRPr lang="es-ES" sz="2000"/>
          </a:p>
          <a:p>
            <a:pPr marL="609600" indent="-609600">
              <a:lnSpc>
                <a:spcPct val="80000"/>
              </a:lnSpc>
              <a:buFont typeface="Wingdings" pitchFamily="2" charset="2"/>
              <a:buAutoNum type="arabicPeriod"/>
            </a:pPr>
            <a:r>
              <a:rPr lang="es-ES" sz="2000"/>
              <a:t>Determinar la demanda insatisfecha por la ausencia de clínicas Gineco–Obstétricas en la ciudad.</a:t>
            </a:r>
            <a:endParaRPr lang="es-EC" sz="2000"/>
          </a:p>
          <a:p>
            <a:pPr marL="609600" indent="-609600">
              <a:lnSpc>
                <a:spcPct val="80000"/>
              </a:lnSpc>
              <a:buFont typeface="Wingdings" pitchFamily="2" charset="2"/>
              <a:buAutoNum type="arabicPeriod"/>
            </a:pPr>
            <a:endParaRPr lang="es-ES" sz="2000"/>
          </a:p>
          <a:p>
            <a:pPr marL="609600" indent="-609600">
              <a:lnSpc>
                <a:spcPct val="80000"/>
              </a:lnSpc>
              <a:buFont typeface="Wingdings" pitchFamily="2" charset="2"/>
              <a:buAutoNum type="arabicPeriod"/>
            </a:pPr>
            <a:r>
              <a:rPr lang="es-ES" sz="2000"/>
              <a:t>Determinar la disponibilidad de pago de las usuarias, y opciones adicionales de servicios para una clínica Gineco-Obstétrica.</a:t>
            </a:r>
          </a:p>
          <a:p>
            <a:pPr marL="609600" indent="-609600">
              <a:lnSpc>
                <a:spcPct val="80000"/>
              </a:lnSpc>
              <a:buFont typeface="Wingdings" pitchFamily="2" charset="2"/>
              <a:buAutoNum type="arabicPeriod"/>
            </a:pPr>
            <a:endParaRPr lang="es-MX" sz="2800"/>
          </a:p>
          <a:p>
            <a:pPr marL="609600" indent="-609600">
              <a:lnSpc>
                <a:spcPct val="80000"/>
              </a:lnSpc>
              <a:buFont typeface="Wingdings" pitchFamily="2" charset="2"/>
              <a:buNone/>
            </a:pPr>
            <a:r>
              <a:rPr lang="es-ES" sz="2800">
                <a:hlinkClick r:id="rId2" action="ppaction://hlinksldjump"/>
              </a:rPr>
              <a:t>•</a:t>
            </a: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9938"/>
                                        </p:tgtEl>
                                        <p:attrNameLst>
                                          <p:attrName>style.visibility</p:attrName>
                                        </p:attrNameLst>
                                      </p:cBhvr>
                                      <p:to>
                                        <p:strVal val="visible"/>
                                      </p:to>
                                    </p:set>
                                    <p:anim to="" calcmode="lin" valueType="num">
                                      <p:cBhvr>
                                        <p:cTn id="7" dur="1" fill="hold"/>
                                        <p:tgtEl>
                                          <p:spTgt spid="399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9939">
                                            <p:txEl>
                                              <p:pRg st="0" end="0"/>
                                            </p:txEl>
                                          </p:spTgt>
                                        </p:tgtEl>
                                        <p:attrNameLst>
                                          <p:attrName>style.visibility</p:attrName>
                                        </p:attrNameLst>
                                      </p:cBhvr>
                                      <p:to>
                                        <p:strVal val="visible"/>
                                      </p:to>
                                    </p:set>
                                    <p:anim to="" calcmode="lin" valueType="num">
                                      <p:cBhvr>
                                        <p:cTn id="12" dur="1" fill="hold"/>
                                        <p:tgtEl>
                                          <p:spTgt spid="3993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9939">
                                            <p:txEl>
                                              <p:pRg st="2" end="2"/>
                                            </p:txEl>
                                          </p:spTgt>
                                        </p:tgtEl>
                                        <p:attrNameLst>
                                          <p:attrName>style.visibility</p:attrName>
                                        </p:attrNameLst>
                                      </p:cBhvr>
                                      <p:to>
                                        <p:strVal val="visible"/>
                                      </p:to>
                                    </p:set>
                                    <p:anim to="" calcmode="lin" valueType="num">
                                      <p:cBhvr>
                                        <p:cTn id="17" dur="1" fill="hold"/>
                                        <p:tgtEl>
                                          <p:spTgt spid="3993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39939">
                                            <p:txEl>
                                              <p:pRg st="4" end="4"/>
                                            </p:txEl>
                                          </p:spTgt>
                                        </p:tgtEl>
                                        <p:attrNameLst>
                                          <p:attrName>style.visibility</p:attrName>
                                        </p:attrNameLst>
                                      </p:cBhvr>
                                      <p:to>
                                        <p:strVal val="visible"/>
                                      </p:to>
                                    </p:set>
                                    <p:anim to="" calcmode="lin" valueType="num">
                                      <p:cBhvr>
                                        <p:cTn id="22" dur="1" fill="hold"/>
                                        <p:tgtEl>
                                          <p:spTgt spid="39939">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39939">
                                            <p:txEl>
                                              <p:pRg st="6" end="6"/>
                                            </p:txEl>
                                          </p:spTgt>
                                        </p:tgtEl>
                                        <p:attrNameLst>
                                          <p:attrName>style.visibility</p:attrName>
                                        </p:attrNameLst>
                                      </p:cBhvr>
                                      <p:to>
                                        <p:strVal val="visible"/>
                                      </p:to>
                                    </p:set>
                                    <p:anim to="" calcmode="lin" valueType="num">
                                      <p:cBhvr>
                                        <p:cTn id="27" dur="1" fill="hold"/>
                                        <p:tgtEl>
                                          <p:spTgt spid="39939">
                                            <p:txEl>
                                              <p:pRg st="6" end="6"/>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39939">
                                            <p:txEl>
                                              <p:pRg st="8" end="8"/>
                                            </p:txEl>
                                          </p:spTgt>
                                        </p:tgtEl>
                                        <p:attrNameLst>
                                          <p:attrName>style.visibility</p:attrName>
                                        </p:attrNameLst>
                                      </p:cBhvr>
                                      <p:to>
                                        <p:strVal val="visible"/>
                                      </p:to>
                                    </p:set>
                                    <p:anim to="" calcmode="lin" valueType="num">
                                      <p:cBhvr>
                                        <p:cTn id="32" dur="1" fill="hold"/>
                                        <p:tgtEl>
                                          <p:spTgt spid="39939">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40963" name="Rectangle 3"/>
          <p:cNvSpPr>
            <a:spLocks noGrp="1" noChangeArrowheads="1"/>
          </p:cNvSpPr>
          <p:nvPr>
            <p:ph type="body" idx="1"/>
          </p:nvPr>
        </p:nvSpPr>
        <p:spPr>
          <a:xfrm>
            <a:off x="912813" y="1905000"/>
            <a:ext cx="8110537" cy="3036888"/>
          </a:xfrm>
        </p:spPr>
        <p:txBody>
          <a:bodyPr/>
          <a:lstStyle/>
          <a:p>
            <a:pPr marL="609600" indent="-609600"/>
            <a:endParaRPr lang="es-EC" sz="2200" b="1"/>
          </a:p>
          <a:p>
            <a:pPr marL="609600" indent="-609600"/>
            <a:r>
              <a:rPr lang="es-EC" sz="2400" b="1"/>
              <a:t>Componente 1: </a:t>
            </a:r>
            <a:r>
              <a:rPr lang="es-ES" sz="2400"/>
              <a:t>Describir los gustos y preferencias hacia el servicio que se va a ofrecer, con base en la frecuencia de consumo.</a:t>
            </a:r>
            <a:endParaRPr lang="es-EC" sz="2400" b="1"/>
          </a:p>
          <a:p>
            <a:pPr marL="609600" indent="-609600">
              <a:buFont typeface="Wingdings" pitchFamily="2" charset="2"/>
              <a:buNone/>
            </a:pPr>
            <a:endParaRPr lang="es-EC" sz="2400" b="1"/>
          </a:p>
          <a:p>
            <a:pPr marL="609600" indent="-609600"/>
            <a:r>
              <a:rPr lang="es-ES" sz="2200" b="1"/>
              <a:t>Pregunta de investigación:</a:t>
            </a:r>
            <a:r>
              <a:rPr lang="es-ES" sz="2200"/>
              <a:t> ¿Cuál es la frecuencia de uso del servicio?</a:t>
            </a:r>
          </a:p>
          <a:p>
            <a:pPr marL="609600" indent="-609600">
              <a:buFont typeface="Wingdings" pitchFamily="2" charset="2"/>
              <a:buNone/>
            </a:pPr>
            <a:endParaRPr lang="es-E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0962"/>
                                        </p:tgtEl>
                                        <p:attrNameLst>
                                          <p:attrName>style.visibility</p:attrName>
                                        </p:attrNameLst>
                                      </p:cBhvr>
                                      <p:to>
                                        <p:strVal val="visible"/>
                                      </p:to>
                                    </p:set>
                                    <p:anim to="" calcmode="lin" valueType="num">
                                      <p:cBhvr>
                                        <p:cTn id="7" dur="1" fill="hold"/>
                                        <p:tgtEl>
                                          <p:spTgt spid="4096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0963">
                                            <p:txEl>
                                              <p:pRg st="1" end="1"/>
                                            </p:txEl>
                                          </p:spTgt>
                                        </p:tgtEl>
                                        <p:attrNameLst>
                                          <p:attrName>style.visibility</p:attrName>
                                        </p:attrNameLst>
                                      </p:cBhvr>
                                      <p:to>
                                        <p:strVal val="visible"/>
                                      </p:to>
                                    </p:set>
                                    <p:anim to="" calcmode="lin" valueType="num">
                                      <p:cBhvr>
                                        <p:cTn id="12" dur="1" fill="hold"/>
                                        <p:tgtEl>
                                          <p:spTgt spid="4096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0963">
                                            <p:txEl>
                                              <p:pRg st="3" end="3"/>
                                            </p:txEl>
                                          </p:spTgt>
                                        </p:tgtEl>
                                        <p:attrNameLst>
                                          <p:attrName>style.visibility</p:attrName>
                                        </p:attrNameLst>
                                      </p:cBhvr>
                                      <p:to>
                                        <p:strVal val="visible"/>
                                      </p:to>
                                    </p:set>
                                    <p:anim to="" calcmode="lin" valueType="num">
                                      <p:cBhvr>
                                        <p:cTn id="17" dur="1" fill="hold"/>
                                        <p:tgtEl>
                                          <p:spTgt spid="4096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71538" y="922338"/>
            <a:ext cx="8162925" cy="701675"/>
          </a:xfrm>
        </p:spPr>
        <p:txBody>
          <a:bodyPr/>
          <a:lstStyle/>
          <a:p>
            <a:pPr algn="ctr"/>
            <a:r>
              <a:rPr lang="es-EC" sz="4000" u="sng"/>
              <a:t>Investigación de Mercado.</a:t>
            </a:r>
            <a:endParaRPr lang="es-ES" sz="4000" u="sng"/>
          </a:p>
        </p:txBody>
      </p:sp>
      <p:sp>
        <p:nvSpPr>
          <p:cNvPr id="43011" name="Rectangle 3"/>
          <p:cNvSpPr>
            <a:spLocks noGrp="1" noChangeArrowheads="1"/>
          </p:cNvSpPr>
          <p:nvPr>
            <p:ph type="body" idx="1"/>
          </p:nvPr>
        </p:nvSpPr>
        <p:spPr/>
        <p:txBody>
          <a:bodyPr/>
          <a:lstStyle/>
          <a:p>
            <a:pPr marL="609600" indent="-609600"/>
            <a:endParaRPr lang="es-ES" sz="2400" b="1"/>
          </a:p>
          <a:p>
            <a:pPr marL="609600" indent="-609600"/>
            <a:r>
              <a:rPr lang="es-ES" sz="2400" b="1"/>
              <a:t>Componente 2: </a:t>
            </a:r>
            <a:r>
              <a:rPr lang="es-ES" sz="2400"/>
              <a:t>Determinar la demanda insatisfecha por la ausencia de clínicas Gineco–Obstétricas en la ciudad</a:t>
            </a:r>
            <a:endParaRPr lang="es-ES" sz="2400" b="1"/>
          </a:p>
          <a:p>
            <a:pPr marL="609600" indent="-609600"/>
            <a:endParaRPr lang="es-ES" sz="2400" b="1"/>
          </a:p>
          <a:p>
            <a:pPr marL="609600" indent="-609600"/>
            <a:r>
              <a:rPr lang="es-ES" sz="2200" b="1"/>
              <a:t>Pregunta de investigación:</a:t>
            </a:r>
            <a:r>
              <a:rPr lang="es-ES" sz="2200"/>
              <a:t> ¿Están satisfechas las usuarias con la atención gineco-obstetra existente en Milagro?</a:t>
            </a:r>
            <a:r>
              <a:rPr lang="es-E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3010"/>
                                        </p:tgtEl>
                                        <p:attrNameLst>
                                          <p:attrName>style.visibility</p:attrName>
                                        </p:attrNameLst>
                                      </p:cBhvr>
                                      <p:to>
                                        <p:strVal val="visible"/>
                                      </p:to>
                                    </p:set>
                                    <p:anim to="" calcmode="lin" valueType="num">
                                      <p:cBhvr>
                                        <p:cTn id="7" dur="1" fill="hold"/>
                                        <p:tgtEl>
                                          <p:spTgt spid="430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3011">
                                            <p:txEl>
                                              <p:pRg st="1" end="1"/>
                                            </p:txEl>
                                          </p:spTgt>
                                        </p:tgtEl>
                                        <p:attrNameLst>
                                          <p:attrName>style.visibility</p:attrName>
                                        </p:attrNameLst>
                                      </p:cBhvr>
                                      <p:to>
                                        <p:strVal val="visible"/>
                                      </p:to>
                                    </p:set>
                                    <p:anim to="" calcmode="lin" valueType="num">
                                      <p:cBhvr>
                                        <p:cTn id="12" dur="1" fill="hold"/>
                                        <p:tgtEl>
                                          <p:spTgt spid="4301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3011">
                                            <p:txEl>
                                              <p:pRg st="3" end="3"/>
                                            </p:txEl>
                                          </p:spTgt>
                                        </p:tgtEl>
                                        <p:attrNameLst>
                                          <p:attrName>style.visibility</p:attrName>
                                        </p:attrNameLst>
                                      </p:cBhvr>
                                      <p:to>
                                        <p:strVal val="visible"/>
                                      </p:to>
                                    </p:set>
                                    <p:anim to="" calcmode="lin" valueType="num">
                                      <p:cBhvr>
                                        <p:cTn id="17" dur="1" fill="hold"/>
                                        <p:tgtEl>
                                          <p:spTgt spid="4301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02403" name="Rectangle 3"/>
          <p:cNvSpPr>
            <a:spLocks noGrp="1" noChangeArrowheads="1"/>
          </p:cNvSpPr>
          <p:nvPr>
            <p:ph type="body" idx="1"/>
          </p:nvPr>
        </p:nvSpPr>
        <p:spPr/>
        <p:txBody>
          <a:bodyPr/>
          <a:lstStyle/>
          <a:p>
            <a:pPr marL="609600" indent="-609600">
              <a:lnSpc>
                <a:spcPct val="90000"/>
              </a:lnSpc>
            </a:pPr>
            <a:r>
              <a:rPr lang="es-ES" sz="2400" b="1"/>
              <a:t>Componente 3: </a:t>
            </a:r>
            <a:r>
              <a:rPr lang="es-ES" sz="2400"/>
              <a:t>Determinar la disponibilidad de pago de las usuarias, y opciones adicionales de servicios para una clínica Gineco-Obstétrica.</a:t>
            </a:r>
          </a:p>
          <a:p>
            <a:pPr marL="609600" indent="-609600">
              <a:lnSpc>
                <a:spcPct val="90000"/>
              </a:lnSpc>
              <a:buFont typeface="Wingdings" pitchFamily="2" charset="2"/>
              <a:buAutoNum type="arabicPeriod"/>
            </a:pPr>
            <a:endParaRPr lang="es-ES" sz="2400" b="1"/>
          </a:p>
          <a:p>
            <a:pPr marL="609600" indent="-609600">
              <a:lnSpc>
                <a:spcPct val="90000"/>
              </a:lnSpc>
            </a:pPr>
            <a:r>
              <a:rPr lang="es-ES" sz="2200" b="1"/>
              <a:t>Pregunta 1:</a:t>
            </a:r>
            <a:r>
              <a:rPr lang="es-ES" sz="2200"/>
              <a:t> ¿Qué nivel de precios se debe ofrecer para tener acogida y justificar la inversión en una clínica Gineco-obstetra?</a:t>
            </a:r>
          </a:p>
          <a:p>
            <a:pPr marL="609600" indent="-609600">
              <a:lnSpc>
                <a:spcPct val="90000"/>
              </a:lnSpc>
              <a:buFont typeface="Wingdings" pitchFamily="2" charset="2"/>
              <a:buNone/>
            </a:pPr>
            <a:endParaRPr lang="es-ES" sz="2200"/>
          </a:p>
          <a:p>
            <a:pPr marL="609600" indent="-609600">
              <a:lnSpc>
                <a:spcPct val="90000"/>
              </a:lnSpc>
            </a:pPr>
            <a:r>
              <a:rPr lang="es-ES" sz="2200" b="1"/>
              <a:t>Pregunta 2:</a:t>
            </a:r>
            <a:r>
              <a:rPr lang="es-ES" sz="2200"/>
              <a:t> ¿Qué servicios adicionales se deben ofrecer para dar una imagen diferente a la clínica Gineco-obstetra?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2402"/>
                                        </p:tgtEl>
                                        <p:attrNameLst>
                                          <p:attrName>style.visibility</p:attrName>
                                        </p:attrNameLst>
                                      </p:cBhvr>
                                      <p:to>
                                        <p:strVal val="visible"/>
                                      </p:to>
                                    </p:set>
                                    <p:anim to="" calcmode="lin" valueType="num">
                                      <p:cBhvr>
                                        <p:cTn id="7" dur="1" fill="hold"/>
                                        <p:tgtEl>
                                          <p:spTgt spid="10240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02403">
                                            <p:txEl>
                                              <p:pRg st="0" end="0"/>
                                            </p:txEl>
                                          </p:spTgt>
                                        </p:tgtEl>
                                        <p:attrNameLst>
                                          <p:attrName>style.visibility</p:attrName>
                                        </p:attrNameLst>
                                      </p:cBhvr>
                                      <p:to>
                                        <p:strVal val="visible"/>
                                      </p:to>
                                    </p:set>
                                    <p:anim to="" calcmode="lin" valueType="num">
                                      <p:cBhvr>
                                        <p:cTn id="12" dur="1" fill="hold"/>
                                        <p:tgtEl>
                                          <p:spTgt spid="1024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02403">
                                            <p:txEl>
                                              <p:pRg st="2" end="2"/>
                                            </p:txEl>
                                          </p:spTgt>
                                        </p:tgtEl>
                                        <p:attrNameLst>
                                          <p:attrName>style.visibility</p:attrName>
                                        </p:attrNameLst>
                                      </p:cBhvr>
                                      <p:to>
                                        <p:strVal val="visible"/>
                                      </p:to>
                                    </p:set>
                                    <p:anim to="" calcmode="lin" valueType="num">
                                      <p:cBhvr>
                                        <p:cTn id="17" dur="1" fill="hold"/>
                                        <p:tgtEl>
                                          <p:spTgt spid="10240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02403">
                                            <p:txEl>
                                              <p:pRg st="4" end="4"/>
                                            </p:txEl>
                                          </p:spTgt>
                                        </p:tgtEl>
                                        <p:attrNameLst>
                                          <p:attrName>style.visibility</p:attrName>
                                        </p:attrNameLst>
                                      </p:cBhvr>
                                      <p:to>
                                        <p:strVal val="visible"/>
                                      </p:to>
                                    </p:set>
                                    <p:anim to="" calcmode="lin" valueType="num">
                                      <p:cBhvr>
                                        <p:cTn id="22" dur="1" fill="hold"/>
                                        <p:tgtEl>
                                          <p:spTgt spid="10240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utoUpdateAnimBg="0"/>
      <p:bldP spid="10240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46083" name="Rectangle 3"/>
          <p:cNvSpPr>
            <a:spLocks noGrp="1" noChangeArrowheads="1"/>
          </p:cNvSpPr>
          <p:nvPr>
            <p:ph type="body" idx="1"/>
          </p:nvPr>
        </p:nvSpPr>
        <p:spPr/>
        <p:txBody>
          <a:bodyPr/>
          <a:lstStyle/>
          <a:p>
            <a:r>
              <a:rPr lang="es-EC" sz="2400" b="1"/>
              <a:t>Formulación del diseño de la investigación:</a:t>
            </a:r>
          </a:p>
          <a:p>
            <a:pPr>
              <a:buFont typeface="Wingdings" pitchFamily="2" charset="2"/>
              <a:buNone/>
            </a:pPr>
            <a:endParaRPr lang="es-EC" sz="2400" b="1"/>
          </a:p>
          <a:p>
            <a:pPr>
              <a:buSzTx/>
              <a:buFont typeface="Wingdings" pitchFamily="2" charset="2"/>
              <a:buChar char="ü"/>
            </a:pPr>
            <a:r>
              <a:rPr lang="es-EC" sz="2200" u="sng"/>
              <a:t>Metodología:</a:t>
            </a:r>
          </a:p>
          <a:p>
            <a:pPr>
              <a:buFont typeface="Wingdings" pitchFamily="2" charset="2"/>
              <a:buNone/>
            </a:pPr>
            <a:endParaRPr lang="es-EC" sz="2200" u="sng"/>
          </a:p>
          <a:p>
            <a:pPr lvl="1"/>
            <a:r>
              <a:rPr lang="es-EC" sz="1800"/>
              <a:t>Modelo concluyente, apoyado en un método descriptivo. </a:t>
            </a:r>
          </a:p>
          <a:p>
            <a:pPr>
              <a:buFont typeface="Wingdings" pitchFamily="2" charset="2"/>
              <a:buNone/>
            </a:pPr>
            <a:endParaRPr lang="es-EC" sz="2000"/>
          </a:p>
          <a:p>
            <a:pPr lvl="1"/>
            <a:r>
              <a:rPr lang="es-EC" sz="1800"/>
              <a:t>Elaboración de encuestas a usuarias de establecimientos médicos de la ciudad de Milagro entre 12 y 49 años (edad fértil).</a:t>
            </a:r>
          </a:p>
          <a:p>
            <a:pPr>
              <a:buFont typeface="Wingdings" pitchFamily="2" charset="2"/>
              <a:buNone/>
            </a:pPr>
            <a:endParaRPr lang="es-E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6082"/>
                                        </p:tgtEl>
                                        <p:attrNameLst>
                                          <p:attrName>style.visibility</p:attrName>
                                        </p:attrNameLst>
                                      </p:cBhvr>
                                      <p:to>
                                        <p:strVal val="visible"/>
                                      </p:to>
                                    </p:set>
                                    <p:anim to="" calcmode="lin" valueType="num">
                                      <p:cBhvr>
                                        <p:cTn id="7" dur="1" fill="hold"/>
                                        <p:tgtEl>
                                          <p:spTgt spid="460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6083">
                                            <p:txEl>
                                              <p:pRg st="0" end="0"/>
                                            </p:txEl>
                                          </p:spTgt>
                                        </p:tgtEl>
                                        <p:attrNameLst>
                                          <p:attrName>style.visibility</p:attrName>
                                        </p:attrNameLst>
                                      </p:cBhvr>
                                      <p:to>
                                        <p:strVal val="visible"/>
                                      </p:to>
                                    </p:set>
                                    <p:anim to="" calcmode="lin" valueType="num">
                                      <p:cBhvr>
                                        <p:cTn id="12" dur="1" fill="hold"/>
                                        <p:tgtEl>
                                          <p:spTgt spid="4608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6083">
                                            <p:txEl>
                                              <p:pRg st="2" end="2"/>
                                            </p:txEl>
                                          </p:spTgt>
                                        </p:tgtEl>
                                        <p:attrNameLst>
                                          <p:attrName>style.visibility</p:attrName>
                                        </p:attrNameLst>
                                      </p:cBhvr>
                                      <p:to>
                                        <p:strVal val="visible"/>
                                      </p:to>
                                    </p:set>
                                    <p:anim to="" calcmode="lin" valueType="num">
                                      <p:cBhvr>
                                        <p:cTn id="17" dur="1" fill="hold"/>
                                        <p:tgtEl>
                                          <p:spTgt spid="46083">
                                            <p:txEl>
                                              <p:pRg st="2" end="2"/>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499"/>
                                          </p:stCondLst>
                                        </p:cTn>
                                        <p:tgtEl>
                                          <p:spTgt spid="46083">
                                            <p:txEl>
                                              <p:pRg st="4" end="4"/>
                                            </p:txEl>
                                          </p:spTgt>
                                        </p:tgtEl>
                                        <p:attrNameLst>
                                          <p:attrName>style.visibility</p:attrName>
                                        </p:attrNameLst>
                                      </p:cBhvr>
                                      <p:to>
                                        <p:strVal val="visible"/>
                                      </p:to>
                                    </p:set>
                                    <p:anim to="" calcmode="lin" valueType="num">
                                      <p:cBhvr>
                                        <p:cTn id="20" dur="1" fill="hold"/>
                                        <p:tgtEl>
                                          <p:spTgt spid="46083">
                                            <p:txEl>
                                              <p:pRg st="4" end="4"/>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499"/>
                                          </p:stCondLst>
                                        </p:cTn>
                                        <p:tgtEl>
                                          <p:spTgt spid="46083">
                                            <p:txEl>
                                              <p:pRg st="6" end="6"/>
                                            </p:txEl>
                                          </p:spTgt>
                                        </p:tgtEl>
                                        <p:attrNameLst>
                                          <p:attrName>style.visibility</p:attrName>
                                        </p:attrNameLst>
                                      </p:cBhvr>
                                      <p:to>
                                        <p:strVal val="visible"/>
                                      </p:to>
                                    </p:set>
                                    <p:anim to="" calcmode="lin" valueType="num">
                                      <p:cBhvr>
                                        <p:cTn id="23" dur="1" fill="hold"/>
                                        <p:tgtEl>
                                          <p:spTgt spid="4608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47107" name="Rectangle 3"/>
          <p:cNvSpPr>
            <a:spLocks noGrp="1" noChangeArrowheads="1"/>
          </p:cNvSpPr>
          <p:nvPr>
            <p:ph type="body" idx="1"/>
          </p:nvPr>
        </p:nvSpPr>
        <p:spPr/>
        <p:txBody>
          <a:bodyPr/>
          <a:lstStyle/>
          <a:p>
            <a:pPr>
              <a:lnSpc>
                <a:spcPct val="90000"/>
              </a:lnSpc>
            </a:pPr>
            <a:r>
              <a:rPr lang="es-EC" sz="2400" b="1"/>
              <a:t>Definición del tamaño de la muestra:</a:t>
            </a:r>
          </a:p>
          <a:p>
            <a:pPr>
              <a:lnSpc>
                <a:spcPct val="90000"/>
              </a:lnSpc>
            </a:pPr>
            <a:endParaRPr lang="es-EC" sz="2400" b="1"/>
          </a:p>
          <a:p>
            <a:pPr algn="ctr">
              <a:lnSpc>
                <a:spcPct val="90000"/>
              </a:lnSpc>
              <a:buFont typeface="Wingdings" pitchFamily="2" charset="2"/>
              <a:buNone/>
            </a:pPr>
            <a:r>
              <a:rPr lang="es-EC" sz="2000"/>
              <a:t>Método del Muestreo Irrestricto Aleatorio.</a:t>
            </a:r>
          </a:p>
          <a:p>
            <a:pPr>
              <a:lnSpc>
                <a:spcPct val="90000"/>
              </a:lnSpc>
              <a:buFont typeface="Wingdings" pitchFamily="2" charset="2"/>
              <a:buNone/>
            </a:pPr>
            <a:endParaRPr lang="es-EC" sz="2000"/>
          </a:p>
          <a:p>
            <a:pPr>
              <a:lnSpc>
                <a:spcPct val="90000"/>
              </a:lnSpc>
              <a:buFont typeface="Wingdings" pitchFamily="2" charset="2"/>
              <a:buNone/>
            </a:pPr>
            <a:endParaRPr lang="es-EC" sz="2800"/>
          </a:p>
          <a:p>
            <a:pPr>
              <a:lnSpc>
                <a:spcPct val="90000"/>
              </a:lnSpc>
              <a:buFont typeface="Wingdings" pitchFamily="2" charset="2"/>
              <a:buNone/>
            </a:pPr>
            <a:endParaRPr lang="es-EC" sz="2800"/>
          </a:p>
          <a:p>
            <a:pPr>
              <a:lnSpc>
                <a:spcPct val="90000"/>
              </a:lnSpc>
              <a:buFont typeface="Wingdings" pitchFamily="2" charset="2"/>
              <a:buNone/>
            </a:pPr>
            <a:endParaRPr lang="es-EC" sz="1800"/>
          </a:p>
          <a:p>
            <a:pPr>
              <a:lnSpc>
                <a:spcPct val="90000"/>
              </a:lnSpc>
              <a:buFont typeface="Wingdings" pitchFamily="2" charset="2"/>
              <a:buNone/>
            </a:pPr>
            <a:r>
              <a:rPr lang="es-EC" sz="1800"/>
              <a:t>“n” es el tamaño de la muestra.</a:t>
            </a:r>
          </a:p>
          <a:p>
            <a:pPr>
              <a:lnSpc>
                <a:spcPct val="90000"/>
              </a:lnSpc>
              <a:buFont typeface="Wingdings" pitchFamily="2" charset="2"/>
              <a:buNone/>
            </a:pPr>
            <a:r>
              <a:rPr lang="es-EC" sz="1800"/>
              <a:t>“N” es el número total de la población.</a:t>
            </a:r>
          </a:p>
          <a:p>
            <a:pPr>
              <a:lnSpc>
                <a:spcPct val="90000"/>
              </a:lnSpc>
              <a:buFont typeface="Wingdings" pitchFamily="2" charset="2"/>
              <a:buNone/>
            </a:pPr>
            <a:r>
              <a:rPr lang="es-EC" sz="1800"/>
              <a:t>“p” es el estimador de la proporción de la población.</a:t>
            </a:r>
          </a:p>
          <a:p>
            <a:pPr>
              <a:lnSpc>
                <a:spcPct val="90000"/>
              </a:lnSpc>
              <a:buFont typeface="Wingdings" pitchFamily="2" charset="2"/>
              <a:buNone/>
            </a:pPr>
            <a:r>
              <a:rPr lang="es-EC" sz="1800"/>
              <a:t>“q” es el estimador de la proporción de la población (1-p)</a:t>
            </a:r>
          </a:p>
          <a:p>
            <a:pPr>
              <a:lnSpc>
                <a:spcPct val="90000"/>
              </a:lnSpc>
              <a:buFont typeface="Wingdings" pitchFamily="2" charset="2"/>
              <a:buNone/>
            </a:pPr>
            <a:r>
              <a:rPr lang="es-EC" sz="1800"/>
              <a:t>“B” es el error de estimación.</a:t>
            </a:r>
            <a:endParaRPr lang="es-ES" sz="1800"/>
          </a:p>
        </p:txBody>
      </p:sp>
      <p:pic>
        <p:nvPicPr>
          <p:cNvPr id="47108" name="Picture 4"/>
          <p:cNvPicPr>
            <a:picLocks noChangeAspect="1" noChangeArrowheads="1"/>
          </p:cNvPicPr>
          <p:nvPr/>
        </p:nvPicPr>
        <p:blipFill>
          <a:blip r:embed="rId2"/>
          <a:srcRect/>
          <a:stretch>
            <a:fillRect/>
          </a:stretch>
        </p:blipFill>
        <p:spPr bwMode="auto">
          <a:xfrm>
            <a:off x="3276600" y="3200400"/>
            <a:ext cx="2971800" cy="1168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7106"/>
                                        </p:tgtEl>
                                        <p:attrNameLst>
                                          <p:attrName>style.visibility</p:attrName>
                                        </p:attrNameLst>
                                      </p:cBhvr>
                                      <p:to>
                                        <p:strVal val="visible"/>
                                      </p:to>
                                    </p:set>
                                    <p:anim to="" calcmode="lin" valueType="num">
                                      <p:cBhvr>
                                        <p:cTn id="7" dur="1" fill="hold"/>
                                        <p:tgtEl>
                                          <p:spTgt spid="471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47108"/>
                                        </p:tgtEl>
                                        <p:attrNameLst>
                                          <p:attrName>style.visibility</p:attrName>
                                        </p:attrNameLst>
                                      </p:cBhvr>
                                      <p:to>
                                        <p:strVal val="visible"/>
                                      </p:to>
                                    </p:set>
                                    <p:anim to="" calcmode="lin" valueType="num">
                                      <p:cBhvr>
                                        <p:cTn id="12" dur="1" fill="hold"/>
                                        <p:tgtEl>
                                          <p:spTgt spid="4710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7107">
                                            <p:txEl>
                                              <p:pRg st="0" end="0"/>
                                            </p:txEl>
                                          </p:spTgt>
                                        </p:tgtEl>
                                        <p:attrNameLst>
                                          <p:attrName>style.visibility</p:attrName>
                                        </p:attrNameLst>
                                      </p:cBhvr>
                                      <p:to>
                                        <p:strVal val="visible"/>
                                      </p:to>
                                    </p:set>
                                    <p:anim to="" calcmode="lin" valueType="num">
                                      <p:cBhvr>
                                        <p:cTn id="17" dur="1" fill="hold"/>
                                        <p:tgtEl>
                                          <p:spTgt spid="47107">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7107">
                                            <p:txEl>
                                              <p:pRg st="2" end="2"/>
                                            </p:txEl>
                                          </p:spTgt>
                                        </p:tgtEl>
                                        <p:attrNameLst>
                                          <p:attrName>style.visibility</p:attrName>
                                        </p:attrNameLst>
                                      </p:cBhvr>
                                      <p:to>
                                        <p:strVal val="visible"/>
                                      </p:to>
                                    </p:set>
                                    <p:anim to="" calcmode="lin" valueType="num">
                                      <p:cBhvr>
                                        <p:cTn id="22" dur="1" fill="hold"/>
                                        <p:tgtEl>
                                          <p:spTgt spid="4710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47107">
                                            <p:txEl>
                                              <p:pRg st="7" end="7"/>
                                            </p:txEl>
                                          </p:spTgt>
                                        </p:tgtEl>
                                        <p:attrNameLst>
                                          <p:attrName>style.visibility</p:attrName>
                                        </p:attrNameLst>
                                      </p:cBhvr>
                                      <p:to>
                                        <p:strVal val="visible"/>
                                      </p:to>
                                    </p:set>
                                    <p:anim to="" calcmode="lin" valueType="num">
                                      <p:cBhvr>
                                        <p:cTn id="27" dur="1" fill="hold"/>
                                        <p:tgtEl>
                                          <p:spTgt spid="47107">
                                            <p:txEl>
                                              <p:pRg st="7" end="7"/>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47107">
                                            <p:txEl>
                                              <p:pRg st="8" end="8"/>
                                            </p:txEl>
                                          </p:spTgt>
                                        </p:tgtEl>
                                        <p:attrNameLst>
                                          <p:attrName>style.visibility</p:attrName>
                                        </p:attrNameLst>
                                      </p:cBhvr>
                                      <p:to>
                                        <p:strVal val="visible"/>
                                      </p:to>
                                    </p:set>
                                    <p:anim to="" calcmode="lin" valueType="num">
                                      <p:cBhvr>
                                        <p:cTn id="32" dur="1" fill="hold"/>
                                        <p:tgtEl>
                                          <p:spTgt spid="47107">
                                            <p:txEl>
                                              <p:pRg st="8" end="8"/>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47107">
                                            <p:txEl>
                                              <p:pRg st="9" end="9"/>
                                            </p:txEl>
                                          </p:spTgt>
                                        </p:tgtEl>
                                        <p:attrNameLst>
                                          <p:attrName>style.visibility</p:attrName>
                                        </p:attrNameLst>
                                      </p:cBhvr>
                                      <p:to>
                                        <p:strVal val="visible"/>
                                      </p:to>
                                    </p:set>
                                    <p:anim to="" calcmode="lin" valueType="num">
                                      <p:cBhvr>
                                        <p:cTn id="37" dur="1" fill="hold"/>
                                        <p:tgtEl>
                                          <p:spTgt spid="47107">
                                            <p:txEl>
                                              <p:pRg st="9" end="9"/>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47107">
                                            <p:txEl>
                                              <p:pRg st="10" end="10"/>
                                            </p:txEl>
                                          </p:spTgt>
                                        </p:tgtEl>
                                        <p:attrNameLst>
                                          <p:attrName>style.visibility</p:attrName>
                                        </p:attrNameLst>
                                      </p:cBhvr>
                                      <p:to>
                                        <p:strVal val="visible"/>
                                      </p:to>
                                    </p:set>
                                    <p:anim to="" calcmode="lin" valueType="num">
                                      <p:cBhvr>
                                        <p:cTn id="42" dur="1" fill="hold"/>
                                        <p:tgtEl>
                                          <p:spTgt spid="47107">
                                            <p:txEl>
                                              <p:pRg st="10" end="10"/>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47107">
                                            <p:txEl>
                                              <p:pRg st="11" end="11"/>
                                            </p:txEl>
                                          </p:spTgt>
                                        </p:tgtEl>
                                        <p:attrNameLst>
                                          <p:attrName>style.visibility</p:attrName>
                                        </p:attrNameLst>
                                      </p:cBhvr>
                                      <p:to>
                                        <p:strVal val="visible"/>
                                      </p:to>
                                    </p:set>
                                    <p:anim to="" calcmode="lin" valueType="num">
                                      <p:cBhvr>
                                        <p:cTn id="47" dur="1" fill="hold"/>
                                        <p:tgtEl>
                                          <p:spTgt spid="47107">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871538" y="312738"/>
            <a:ext cx="8162925" cy="1311275"/>
          </a:xfrm>
        </p:spPr>
        <p:txBody>
          <a:bodyPr/>
          <a:lstStyle/>
          <a:p>
            <a:r>
              <a:rPr lang="es-ES" sz="4000" u="sng"/>
              <a:t>El Centro Integrado de Diagnóstico (CID).</a:t>
            </a:r>
          </a:p>
        </p:txBody>
      </p:sp>
      <p:sp>
        <p:nvSpPr>
          <p:cNvPr id="94211" name="Rectangle 3"/>
          <p:cNvSpPr>
            <a:spLocks noGrp="1" noChangeArrowheads="1"/>
          </p:cNvSpPr>
          <p:nvPr>
            <p:ph type="body" idx="1"/>
          </p:nvPr>
        </p:nvSpPr>
        <p:spPr/>
        <p:txBody>
          <a:bodyPr/>
          <a:lstStyle/>
          <a:p>
            <a:pPr>
              <a:buFont typeface="Wingdings" pitchFamily="2" charset="2"/>
              <a:buNone/>
            </a:pPr>
            <a:endParaRPr lang="es-ES">
              <a:solidFill>
                <a:schemeClr val="folHlink"/>
              </a:solidFill>
            </a:endParaRPr>
          </a:p>
          <a:p>
            <a:pPr>
              <a:buFont typeface="Wingdings" pitchFamily="2" charset="2"/>
              <a:buNone/>
            </a:pPr>
            <a:endParaRPr lang="es-ES">
              <a:solidFill>
                <a:schemeClr val="folHlink"/>
              </a:solidFill>
            </a:endParaRPr>
          </a:p>
        </p:txBody>
      </p:sp>
      <p:pic>
        <p:nvPicPr>
          <p:cNvPr id="94215" name="Picture 7"/>
          <p:cNvPicPr>
            <a:picLocks noChangeAspect="1" noChangeArrowheads="1"/>
          </p:cNvPicPr>
          <p:nvPr/>
        </p:nvPicPr>
        <p:blipFill>
          <a:blip r:embed="rId2"/>
          <a:srcRect/>
          <a:stretch>
            <a:fillRect/>
          </a:stretch>
        </p:blipFill>
        <p:spPr bwMode="auto">
          <a:xfrm>
            <a:off x="1692275" y="1916113"/>
            <a:ext cx="5832475" cy="4181475"/>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4210"/>
                                        </p:tgtEl>
                                        <p:attrNameLst>
                                          <p:attrName>style.visibility</p:attrName>
                                        </p:attrNameLst>
                                      </p:cBhvr>
                                      <p:to>
                                        <p:strVal val="visible"/>
                                      </p:to>
                                    </p:set>
                                    <p:anim to="" calcmode="lin" valueType="num">
                                      <p:cBhvr>
                                        <p:cTn id="7" dur="1" fill="hold"/>
                                        <p:tgtEl>
                                          <p:spTgt spid="942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94215"/>
                                        </p:tgtEl>
                                        <p:attrNameLst>
                                          <p:attrName>style.visibility</p:attrName>
                                        </p:attrNameLst>
                                      </p:cBhvr>
                                      <p:to>
                                        <p:strVal val="visible"/>
                                      </p:to>
                                    </p:set>
                                    <p:anim to="" calcmode="lin" valueType="num">
                                      <p:cBhvr>
                                        <p:cTn id="12" dur="1" fill="hold"/>
                                        <p:tgtEl>
                                          <p:spTgt spid="942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49155" name="Rectangle 3"/>
          <p:cNvSpPr>
            <a:spLocks noGrp="1" noChangeArrowheads="1"/>
          </p:cNvSpPr>
          <p:nvPr>
            <p:ph type="body" idx="1"/>
          </p:nvPr>
        </p:nvSpPr>
        <p:spPr>
          <a:xfrm>
            <a:off x="912813" y="1905000"/>
            <a:ext cx="8110537" cy="3605213"/>
          </a:xfrm>
        </p:spPr>
        <p:txBody>
          <a:bodyPr/>
          <a:lstStyle/>
          <a:p>
            <a:r>
              <a:rPr lang="es-EC" sz="2500" b="1"/>
              <a:t>Definición del tamaño de la muestra:</a:t>
            </a:r>
            <a:r>
              <a:rPr lang="es-ES">
                <a:cs typeface="Times New Roman" pitchFamily="18" charset="0"/>
              </a:rPr>
              <a:t>		</a:t>
            </a:r>
            <a:endParaRPr lang="es-EC" sz="2800"/>
          </a:p>
          <a:p>
            <a:pPr algn="ctr">
              <a:buFont typeface="Wingdings" pitchFamily="2" charset="2"/>
              <a:buNone/>
            </a:pPr>
            <a:endParaRPr lang="es-ES"/>
          </a:p>
        </p:txBody>
      </p:sp>
      <p:pic>
        <p:nvPicPr>
          <p:cNvPr id="49156" name="Picture 4"/>
          <p:cNvPicPr>
            <a:picLocks noChangeAspect="1" noChangeArrowheads="1"/>
          </p:cNvPicPr>
          <p:nvPr/>
        </p:nvPicPr>
        <p:blipFill>
          <a:blip r:embed="rId2"/>
          <a:srcRect/>
          <a:stretch>
            <a:fillRect/>
          </a:stretch>
        </p:blipFill>
        <p:spPr bwMode="auto">
          <a:xfrm>
            <a:off x="1447800" y="2743200"/>
            <a:ext cx="6553200" cy="1447800"/>
          </a:xfrm>
          <a:prstGeom prst="rect">
            <a:avLst/>
          </a:prstGeom>
          <a:noFill/>
          <a:ln w="9525">
            <a:noFill/>
            <a:miter lim="800000"/>
            <a:headEnd/>
            <a:tailEnd/>
          </a:ln>
          <a:effectLst/>
        </p:spPr>
      </p:pic>
      <p:sp>
        <p:nvSpPr>
          <p:cNvPr id="49158" name="Text Box 6"/>
          <p:cNvSpPr txBox="1">
            <a:spLocks noChangeArrowheads="1"/>
          </p:cNvSpPr>
          <p:nvPr/>
        </p:nvSpPr>
        <p:spPr bwMode="auto">
          <a:xfrm>
            <a:off x="1752600" y="4724400"/>
            <a:ext cx="6553200" cy="822325"/>
          </a:xfrm>
          <a:prstGeom prst="rect">
            <a:avLst/>
          </a:prstGeom>
          <a:noFill/>
          <a:ln w="9525">
            <a:noFill/>
            <a:miter lim="800000"/>
            <a:headEnd/>
            <a:tailEnd/>
          </a:ln>
          <a:effectLst/>
        </p:spPr>
        <p:txBody>
          <a:bodyPr>
            <a:spAutoFit/>
          </a:bodyPr>
          <a:lstStyle/>
          <a:p>
            <a:pPr>
              <a:spcBef>
                <a:spcPct val="50000"/>
              </a:spcBef>
            </a:pPr>
            <a:r>
              <a:rPr lang="es-EC"/>
              <a:t>El número total de encuestas a realizar es </a:t>
            </a:r>
            <a:r>
              <a:rPr lang="es-EC" b="1">
                <a:effectLst>
                  <a:outerShdw blurRad="38100" dist="38100" dir="2700000" algn="tl">
                    <a:srgbClr val="FFFFFF"/>
                  </a:outerShdw>
                </a:effectLst>
              </a:rPr>
              <a:t>397</a:t>
            </a:r>
            <a:r>
              <a:rPr lang="es-EC"/>
              <a:t>.</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9154"/>
                                        </p:tgtEl>
                                        <p:attrNameLst>
                                          <p:attrName>style.visibility</p:attrName>
                                        </p:attrNameLst>
                                      </p:cBhvr>
                                      <p:to>
                                        <p:strVal val="visible"/>
                                      </p:to>
                                    </p:set>
                                    <p:anim to="" calcmode="lin" valueType="num">
                                      <p:cBhvr>
                                        <p:cTn id="7" dur="1" fill="hold"/>
                                        <p:tgtEl>
                                          <p:spTgt spid="4915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9155">
                                            <p:txEl>
                                              <p:pRg st="0" end="0"/>
                                            </p:txEl>
                                          </p:spTgt>
                                        </p:tgtEl>
                                        <p:attrNameLst>
                                          <p:attrName>style.visibility</p:attrName>
                                        </p:attrNameLst>
                                      </p:cBhvr>
                                      <p:to>
                                        <p:strVal val="visible"/>
                                      </p:to>
                                    </p:set>
                                    <p:anim to="" calcmode="lin" valueType="num">
                                      <p:cBhvr>
                                        <p:cTn id="12" dur="1" fill="hold"/>
                                        <p:tgtEl>
                                          <p:spTgt spid="4915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49156"/>
                                        </p:tgtEl>
                                        <p:attrNameLst>
                                          <p:attrName>style.visibility</p:attrName>
                                        </p:attrNameLst>
                                      </p:cBhvr>
                                      <p:to>
                                        <p:strVal val="visible"/>
                                      </p:to>
                                    </p:set>
                                    <p:anim to="" calcmode="lin" valueType="num">
                                      <p:cBhvr>
                                        <p:cTn id="17" dur="1" fill="hold"/>
                                        <p:tgtEl>
                                          <p:spTgt spid="4915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9158"/>
                                        </p:tgtEl>
                                        <p:attrNameLst>
                                          <p:attrName>style.visibility</p:attrName>
                                        </p:attrNameLst>
                                      </p:cBhvr>
                                      <p:to>
                                        <p:strVal val="visible"/>
                                      </p:to>
                                    </p:set>
                                    <p:anim to="" calcmode="lin" valueType="num">
                                      <p:cBhvr>
                                        <p:cTn id="22" dur="1" fill="hold"/>
                                        <p:tgtEl>
                                          <p:spTgt spid="4915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autoUpdateAnimBg="0"/>
      <p:bldP spid="4915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53251" name="Rectangle 3"/>
          <p:cNvSpPr>
            <a:spLocks noGrp="1" noChangeArrowheads="1"/>
          </p:cNvSpPr>
          <p:nvPr>
            <p:ph type="body" idx="1"/>
          </p:nvPr>
        </p:nvSpPr>
        <p:spPr/>
        <p:txBody>
          <a:bodyPr/>
          <a:lstStyle/>
          <a:p>
            <a:r>
              <a:rPr lang="es-EC" b="1"/>
              <a:t> </a:t>
            </a:r>
            <a:r>
              <a:rPr lang="es-EC" sz="2400" b="1"/>
              <a:t>Formato de la encuesta.</a:t>
            </a:r>
          </a:p>
          <a:p>
            <a:pPr>
              <a:buFont typeface="Wingdings" pitchFamily="2" charset="2"/>
              <a:buNone/>
            </a:pPr>
            <a:endParaRPr lang="es-EC" sz="2400" b="1"/>
          </a:p>
          <a:p>
            <a:pPr algn="ctr">
              <a:buFont typeface="Wingdings" pitchFamily="2" charset="2"/>
              <a:buNone/>
            </a:pPr>
            <a:r>
              <a:rPr lang="es-EC" sz="2200"/>
              <a:t>La encuesta consta de once preguntas divididas en cuatro partes:</a:t>
            </a:r>
          </a:p>
          <a:p>
            <a:pPr>
              <a:buFont typeface="Wingdings" pitchFamily="2" charset="2"/>
              <a:buNone/>
            </a:pPr>
            <a:endParaRPr lang="es-EC" sz="2200"/>
          </a:p>
          <a:p>
            <a:pPr>
              <a:buSzTx/>
              <a:buFont typeface="Wingdings" pitchFamily="2" charset="2"/>
              <a:buChar char="ü"/>
            </a:pPr>
            <a:r>
              <a:rPr lang="es-EC" sz="2000"/>
              <a:t>Uso del servicio.</a:t>
            </a:r>
          </a:p>
          <a:p>
            <a:pPr>
              <a:buSzTx/>
              <a:buFont typeface="Wingdings" pitchFamily="2" charset="2"/>
              <a:buChar char="ü"/>
            </a:pPr>
            <a:r>
              <a:rPr lang="es-EC" sz="2000"/>
              <a:t>Nivel de satisfacción.</a:t>
            </a:r>
          </a:p>
          <a:p>
            <a:pPr>
              <a:buSzTx/>
              <a:buFont typeface="Wingdings" pitchFamily="2" charset="2"/>
              <a:buChar char="ü"/>
            </a:pPr>
            <a:r>
              <a:rPr lang="es-EC" sz="2000"/>
              <a:t>Precios y servicios adicionales.</a:t>
            </a:r>
          </a:p>
          <a:p>
            <a:pPr>
              <a:buSzTx/>
              <a:buFont typeface="Wingdings" pitchFamily="2" charset="2"/>
              <a:buChar char="ü"/>
            </a:pPr>
            <a:r>
              <a:rPr lang="es-EC" sz="2000"/>
              <a:t>Aspectos Demográficos.</a:t>
            </a:r>
            <a:endParaRPr lang="es-E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3250"/>
                                        </p:tgtEl>
                                        <p:attrNameLst>
                                          <p:attrName>style.visibility</p:attrName>
                                        </p:attrNameLst>
                                      </p:cBhvr>
                                      <p:to>
                                        <p:strVal val="visible"/>
                                      </p:to>
                                    </p:set>
                                    <p:anim to="" calcmode="lin" valueType="num">
                                      <p:cBhvr>
                                        <p:cTn id="7" dur="1" fill="hold"/>
                                        <p:tgtEl>
                                          <p:spTgt spid="532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3251">
                                            <p:txEl>
                                              <p:pRg st="0" end="0"/>
                                            </p:txEl>
                                          </p:spTgt>
                                        </p:tgtEl>
                                        <p:attrNameLst>
                                          <p:attrName>style.visibility</p:attrName>
                                        </p:attrNameLst>
                                      </p:cBhvr>
                                      <p:to>
                                        <p:strVal val="visible"/>
                                      </p:to>
                                    </p:set>
                                    <p:anim to="" calcmode="lin" valueType="num">
                                      <p:cBhvr>
                                        <p:cTn id="12" dur="1" fill="hold"/>
                                        <p:tgtEl>
                                          <p:spTgt spid="5325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3251">
                                            <p:txEl>
                                              <p:pRg st="2" end="2"/>
                                            </p:txEl>
                                          </p:spTgt>
                                        </p:tgtEl>
                                        <p:attrNameLst>
                                          <p:attrName>style.visibility</p:attrName>
                                        </p:attrNameLst>
                                      </p:cBhvr>
                                      <p:to>
                                        <p:strVal val="visible"/>
                                      </p:to>
                                    </p:set>
                                    <p:anim to="" calcmode="lin" valueType="num">
                                      <p:cBhvr>
                                        <p:cTn id="17" dur="1" fill="hold"/>
                                        <p:tgtEl>
                                          <p:spTgt spid="5325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3251">
                                            <p:txEl>
                                              <p:pRg st="4" end="4"/>
                                            </p:txEl>
                                          </p:spTgt>
                                        </p:tgtEl>
                                        <p:attrNameLst>
                                          <p:attrName>style.visibility</p:attrName>
                                        </p:attrNameLst>
                                      </p:cBhvr>
                                      <p:to>
                                        <p:strVal val="visible"/>
                                      </p:to>
                                    </p:set>
                                    <p:anim to="" calcmode="lin" valueType="num">
                                      <p:cBhvr>
                                        <p:cTn id="22" dur="1" fill="hold"/>
                                        <p:tgtEl>
                                          <p:spTgt spid="53251">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53251">
                                            <p:txEl>
                                              <p:pRg st="5" end="5"/>
                                            </p:txEl>
                                          </p:spTgt>
                                        </p:tgtEl>
                                        <p:attrNameLst>
                                          <p:attrName>style.visibility</p:attrName>
                                        </p:attrNameLst>
                                      </p:cBhvr>
                                      <p:to>
                                        <p:strVal val="visible"/>
                                      </p:to>
                                    </p:set>
                                    <p:anim to="" calcmode="lin" valueType="num">
                                      <p:cBhvr>
                                        <p:cTn id="27" dur="1" fill="hold"/>
                                        <p:tgtEl>
                                          <p:spTgt spid="53251">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53251">
                                            <p:txEl>
                                              <p:pRg st="6" end="6"/>
                                            </p:txEl>
                                          </p:spTgt>
                                        </p:tgtEl>
                                        <p:attrNameLst>
                                          <p:attrName>style.visibility</p:attrName>
                                        </p:attrNameLst>
                                      </p:cBhvr>
                                      <p:to>
                                        <p:strVal val="visible"/>
                                      </p:to>
                                    </p:set>
                                    <p:anim to="" calcmode="lin" valueType="num">
                                      <p:cBhvr>
                                        <p:cTn id="32" dur="1" fill="hold"/>
                                        <p:tgtEl>
                                          <p:spTgt spid="53251">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53251">
                                            <p:txEl>
                                              <p:pRg st="7" end="7"/>
                                            </p:txEl>
                                          </p:spTgt>
                                        </p:tgtEl>
                                        <p:attrNameLst>
                                          <p:attrName>style.visibility</p:attrName>
                                        </p:attrNameLst>
                                      </p:cBhvr>
                                      <p:to>
                                        <p:strVal val="visible"/>
                                      </p:to>
                                    </p:set>
                                    <p:anim to="" calcmode="lin" valueType="num">
                                      <p:cBhvr>
                                        <p:cTn id="37" dur="1" fill="hold"/>
                                        <p:tgtEl>
                                          <p:spTgt spid="53251">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07523" name="Rectangle 3"/>
          <p:cNvSpPr>
            <a:spLocks noGrp="1" noChangeArrowheads="1"/>
          </p:cNvSpPr>
          <p:nvPr>
            <p:ph type="body" idx="1"/>
          </p:nvPr>
        </p:nvSpPr>
        <p:spPr/>
        <p:txBody>
          <a:bodyPr/>
          <a:lstStyle/>
          <a:p>
            <a:pPr marL="609600" indent="-609600">
              <a:buFont typeface="Wingdings" pitchFamily="2" charset="2"/>
              <a:buNone/>
            </a:pPr>
            <a:r>
              <a:rPr lang="es-EC" sz="2200" b="1">
                <a:hlinkClick r:id="rId2" action="ppaction://hlinksldjump"/>
              </a:rPr>
              <a:t>RESULTADOS.</a:t>
            </a:r>
            <a:endParaRPr lang="es-EC" sz="2200" b="1"/>
          </a:p>
          <a:p>
            <a:pPr marL="609600" indent="-609600"/>
            <a:endParaRPr lang="es-EC" sz="2200" b="1"/>
          </a:p>
          <a:p>
            <a:pPr marL="609600" indent="-609600"/>
            <a:r>
              <a:rPr lang="es-ES" sz="2000" b="1"/>
              <a:t>Componente 1:</a:t>
            </a:r>
            <a:r>
              <a:rPr lang="es-EC" sz="2000" b="1"/>
              <a:t> </a:t>
            </a:r>
            <a:r>
              <a:rPr lang="es-ES" sz="2000" b="1"/>
              <a:t>¿Cuál es la frecuencia de uso del servicio?</a:t>
            </a:r>
            <a:endParaRPr lang="es-ES" sz="2000"/>
          </a:p>
        </p:txBody>
      </p:sp>
      <p:pic>
        <p:nvPicPr>
          <p:cNvPr id="107524" name="Picture 4"/>
          <p:cNvPicPr>
            <a:picLocks noChangeAspect="1" noChangeArrowheads="1"/>
          </p:cNvPicPr>
          <p:nvPr/>
        </p:nvPicPr>
        <p:blipFill>
          <a:blip r:embed="rId3"/>
          <a:srcRect/>
          <a:stretch>
            <a:fillRect/>
          </a:stretch>
        </p:blipFill>
        <p:spPr bwMode="auto">
          <a:xfrm>
            <a:off x="1116013" y="3440113"/>
            <a:ext cx="6408737" cy="315753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7522"/>
                                        </p:tgtEl>
                                        <p:attrNameLst>
                                          <p:attrName>style.visibility</p:attrName>
                                        </p:attrNameLst>
                                      </p:cBhvr>
                                      <p:to>
                                        <p:strVal val="visible"/>
                                      </p:to>
                                    </p:set>
                                    <p:anim to="" calcmode="lin" valueType="num">
                                      <p:cBhvr>
                                        <p:cTn id="7" dur="1" fill="hold"/>
                                        <p:tgtEl>
                                          <p:spTgt spid="1075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07523">
                                            <p:txEl>
                                              <p:pRg st="0" end="0"/>
                                            </p:txEl>
                                          </p:spTgt>
                                        </p:tgtEl>
                                        <p:attrNameLst>
                                          <p:attrName>style.visibility</p:attrName>
                                        </p:attrNameLst>
                                      </p:cBhvr>
                                      <p:to>
                                        <p:strVal val="visible"/>
                                      </p:to>
                                    </p:set>
                                    <p:anim to="" calcmode="lin" valueType="num">
                                      <p:cBhvr>
                                        <p:cTn id="12" dur="1" fill="hold"/>
                                        <p:tgtEl>
                                          <p:spTgt spid="10752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07523">
                                            <p:txEl>
                                              <p:pRg st="2" end="2"/>
                                            </p:txEl>
                                          </p:spTgt>
                                        </p:tgtEl>
                                        <p:attrNameLst>
                                          <p:attrName>style.visibility</p:attrName>
                                        </p:attrNameLst>
                                      </p:cBhvr>
                                      <p:to>
                                        <p:strVal val="visible"/>
                                      </p:to>
                                    </p:set>
                                    <p:anim to="" calcmode="lin" valueType="num">
                                      <p:cBhvr>
                                        <p:cTn id="17" dur="1" fill="hold"/>
                                        <p:tgtEl>
                                          <p:spTgt spid="1075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499"/>
                                          </p:stCondLst>
                                        </p:cTn>
                                        <p:tgtEl>
                                          <p:spTgt spid="107524"/>
                                        </p:tgtEl>
                                        <p:attrNameLst>
                                          <p:attrName>style.visibility</p:attrName>
                                        </p:attrNameLst>
                                      </p:cBhvr>
                                      <p:to>
                                        <p:strVal val="visible"/>
                                      </p:to>
                                    </p:set>
                                    <p:anim to="" calcmode="lin" valueType="num">
                                      <p:cBhvr>
                                        <p:cTn id="22" dur="1" fill="hold"/>
                                        <p:tgtEl>
                                          <p:spTgt spid="10752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08547" name="Rectangle 3"/>
          <p:cNvSpPr>
            <a:spLocks noGrp="1" noChangeArrowheads="1"/>
          </p:cNvSpPr>
          <p:nvPr>
            <p:ph type="body" idx="1"/>
          </p:nvPr>
        </p:nvSpPr>
        <p:spPr>
          <a:xfrm>
            <a:off x="323850" y="1905000"/>
            <a:ext cx="8424863" cy="4191000"/>
          </a:xfrm>
        </p:spPr>
        <p:txBody>
          <a:bodyPr/>
          <a:lstStyle/>
          <a:p>
            <a:pPr>
              <a:buFont typeface="Wingdings" pitchFamily="2" charset="2"/>
              <a:buNone/>
            </a:pPr>
            <a:r>
              <a:rPr lang="es-ES" sz="2200"/>
              <a:t>	</a:t>
            </a:r>
            <a:r>
              <a:rPr lang="es-EC" sz="2200" b="1"/>
              <a:t>P</a:t>
            </a:r>
            <a:r>
              <a:rPr lang="es-ES" sz="2200" b="1"/>
              <a:t>r</a:t>
            </a:r>
            <a:r>
              <a:rPr lang="es-EC" sz="2200" b="1"/>
              <a:t>omedio</a:t>
            </a:r>
            <a:r>
              <a:rPr lang="es-ES" sz="2200" b="1"/>
              <a:t> de la pregunta 2</a:t>
            </a:r>
            <a:r>
              <a:rPr lang="es-EC" sz="2200" b="1"/>
              <a:t>:</a:t>
            </a:r>
            <a:endParaRPr lang="es-ES" sz="2200" b="1"/>
          </a:p>
          <a:p>
            <a:pPr>
              <a:buFont typeface="Wingdings" pitchFamily="2" charset="2"/>
              <a:buNone/>
            </a:pPr>
            <a:endParaRPr lang="es-ES" sz="2200"/>
          </a:p>
        </p:txBody>
      </p:sp>
      <p:pic>
        <p:nvPicPr>
          <p:cNvPr id="108552" name="Picture 8"/>
          <p:cNvPicPr>
            <a:picLocks noChangeAspect="1" noChangeArrowheads="1"/>
          </p:cNvPicPr>
          <p:nvPr/>
        </p:nvPicPr>
        <p:blipFill>
          <a:blip r:embed="rId2"/>
          <a:srcRect/>
          <a:stretch>
            <a:fillRect/>
          </a:stretch>
        </p:blipFill>
        <p:spPr bwMode="auto">
          <a:xfrm>
            <a:off x="-1447800" y="2895600"/>
            <a:ext cx="12420600" cy="33591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checkerboard(across)">
                                      <p:cBhvr>
                                        <p:cTn id="7" dur="500"/>
                                        <p:tgtEl>
                                          <p:spTgt spid="108546"/>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Effect transition="in" filter="fade">
                                      <p:cBhvr>
                                        <p:cTn id="12" dur="2000"/>
                                        <p:tgtEl>
                                          <p:spTgt spid="108547">
                                            <p:txEl>
                                              <p:pRg st="0" end="0"/>
                                            </p:txEl>
                                          </p:spTgt>
                                        </p:tgtEl>
                                      </p:cBhvr>
                                    </p:animEffect>
                                    <p:anim calcmode="lin" valueType="num">
                                      <p:cBhvr>
                                        <p:cTn id="13" dur="2000" fill="hold"/>
                                        <p:tgtEl>
                                          <p:spTgt spid="108547">
                                            <p:txEl>
                                              <p:pRg st="0" end="0"/>
                                            </p:txEl>
                                          </p:spTgt>
                                        </p:tgtEl>
                                        <p:attrNameLst>
                                          <p:attrName>style.rotation</p:attrName>
                                        </p:attrNameLst>
                                      </p:cBhvr>
                                      <p:tavLst>
                                        <p:tav tm="0">
                                          <p:val>
                                            <p:fltVal val="720"/>
                                          </p:val>
                                        </p:tav>
                                        <p:tav tm="100000">
                                          <p:val>
                                            <p:fltVal val="0"/>
                                          </p:val>
                                        </p:tav>
                                      </p:tavLst>
                                    </p:anim>
                                    <p:anim calcmode="lin" valueType="num">
                                      <p:cBhvr>
                                        <p:cTn id="14" dur="2000" fill="hold"/>
                                        <p:tgtEl>
                                          <p:spTgt spid="108547">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108547">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43" presetClass="entr" presetSubtype="0" fill="hold" nodeType="clickEffect">
                                  <p:stCondLst>
                                    <p:cond delay="0"/>
                                  </p:stCondLst>
                                  <p:childTnLst>
                                    <p:set>
                                      <p:cBhvr>
                                        <p:cTn id="19" dur="1" fill="hold">
                                          <p:stCondLst>
                                            <p:cond delay="0"/>
                                          </p:stCondLst>
                                        </p:cTn>
                                        <p:tgtEl>
                                          <p:spTgt spid="108552"/>
                                        </p:tgtEl>
                                        <p:attrNameLst>
                                          <p:attrName>style.visibility</p:attrName>
                                        </p:attrNameLst>
                                      </p:cBhvr>
                                      <p:to>
                                        <p:strVal val="visible"/>
                                      </p:to>
                                    </p:set>
                                    <p:animEffect transition="in" filter="fade">
                                      <p:cBhvr>
                                        <p:cTn id="20" dur="100"/>
                                        <p:tgtEl>
                                          <p:spTgt spid="108552"/>
                                        </p:tgtEl>
                                      </p:cBhvr>
                                    </p:animEffect>
                                    <p:anim calcmode="lin" valueType="num">
                                      <p:cBhvr>
                                        <p:cTn id="21" dur="400" fill="hold"/>
                                        <p:tgtEl>
                                          <p:spTgt spid="108552"/>
                                        </p:tgtEl>
                                        <p:attrNameLst>
                                          <p:attrName>ppt_x</p:attrName>
                                        </p:attrNameLst>
                                      </p:cBhvr>
                                      <p:tavLst>
                                        <p:tav tm="0">
                                          <p:val>
                                            <p:strVal val="#ppt_x"/>
                                          </p:val>
                                        </p:tav>
                                        <p:tav tm="100000">
                                          <p:val>
                                            <p:strVal val="#ppt_x"/>
                                          </p:val>
                                        </p:tav>
                                      </p:tavLst>
                                    </p:anim>
                                    <p:anim calcmode="lin" valueType="num">
                                      <p:cBhvr>
                                        <p:cTn id="22" dur="400" fill="hold"/>
                                        <p:tgtEl>
                                          <p:spTgt spid="108552"/>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10855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10855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85349" name="Rectangle 5"/>
          <p:cNvSpPr>
            <a:spLocks noGrp="1" noChangeArrowheads="1"/>
          </p:cNvSpPr>
          <p:nvPr>
            <p:ph type="body" idx="1"/>
          </p:nvPr>
        </p:nvSpPr>
        <p:spPr/>
        <p:txBody>
          <a:bodyPr/>
          <a:lstStyle/>
          <a:p>
            <a:pPr>
              <a:buFont typeface="Wingdings" pitchFamily="2" charset="2"/>
              <a:buNone/>
            </a:pPr>
            <a:r>
              <a:rPr lang="es-EC" sz="2200" b="1"/>
              <a:t>Promedio de la pregunta 4:</a:t>
            </a:r>
            <a:endParaRPr lang="es-ES" sz="2200" b="1"/>
          </a:p>
        </p:txBody>
      </p:sp>
      <p:pic>
        <p:nvPicPr>
          <p:cNvPr id="185350" name="Picture 6"/>
          <p:cNvPicPr>
            <a:picLocks noChangeAspect="1" noChangeArrowheads="1"/>
          </p:cNvPicPr>
          <p:nvPr/>
        </p:nvPicPr>
        <p:blipFill>
          <a:blip r:embed="rId2"/>
          <a:srcRect/>
          <a:stretch>
            <a:fillRect/>
          </a:stretch>
        </p:blipFill>
        <p:spPr bwMode="auto">
          <a:xfrm>
            <a:off x="-3657600" y="2922588"/>
            <a:ext cx="16417925" cy="39354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85346"/>
                                        </p:tgtEl>
                                        <p:attrNameLst>
                                          <p:attrName>style.visibility</p:attrName>
                                        </p:attrNameLst>
                                      </p:cBhvr>
                                      <p:to>
                                        <p:strVal val="visible"/>
                                      </p:to>
                                    </p:set>
                                    <p:animEffect transition="in" filter="wedge">
                                      <p:cBhvr>
                                        <p:cTn id="7" dur="2000"/>
                                        <p:tgtEl>
                                          <p:spTgt spid="18534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85349">
                                            <p:txEl>
                                              <p:pRg st="0" end="0"/>
                                            </p:txEl>
                                          </p:spTgt>
                                        </p:tgtEl>
                                        <p:attrNameLst>
                                          <p:attrName>style.visibility</p:attrName>
                                        </p:attrNameLst>
                                      </p:cBhvr>
                                      <p:to>
                                        <p:strVal val="visible"/>
                                      </p:to>
                                    </p:set>
                                    <p:animEffect transition="in" filter="wedge">
                                      <p:cBhvr>
                                        <p:cTn id="12" dur="2000"/>
                                        <p:tgtEl>
                                          <p:spTgt spid="185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1" presetClass="entr" presetSubtype="0" fill="hold" nodeType="clickEffect">
                                  <p:stCondLst>
                                    <p:cond delay="0"/>
                                  </p:stCondLst>
                                  <p:childTnLst>
                                    <p:set>
                                      <p:cBhvr>
                                        <p:cTn id="16" dur="1" fill="hold">
                                          <p:stCondLst>
                                            <p:cond delay="0"/>
                                          </p:stCondLst>
                                        </p:cTn>
                                        <p:tgtEl>
                                          <p:spTgt spid="185350"/>
                                        </p:tgtEl>
                                        <p:attrNameLst>
                                          <p:attrName>style.visibility</p:attrName>
                                        </p:attrNameLst>
                                      </p:cBhvr>
                                      <p:to>
                                        <p:strVal val="visible"/>
                                      </p:to>
                                    </p:set>
                                    <p:animEffect transition="in" filter="fade">
                                      <p:cBhvr>
                                        <p:cTn id="17" dur="770" decel="100000"/>
                                        <p:tgtEl>
                                          <p:spTgt spid="185350"/>
                                        </p:tgtEl>
                                      </p:cBhvr>
                                    </p:animEffect>
                                    <p:animScale>
                                      <p:cBhvr>
                                        <p:cTn id="18" dur="770" decel="100000"/>
                                        <p:tgtEl>
                                          <p:spTgt spid="185350"/>
                                        </p:tgtEl>
                                      </p:cBhvr>
                                      <p:from x="10000" y="10000"/>
                                      <p:to x="200000" y="450000"/>
                                    </p:animScale>
                                    <p:animScale>
                                      <p:cBhvr>
                                        <p:cTn id="19" dur="1230" accel="100000" fill="hold">
                                          <p:stCondLst>
                                            <p:cond delay="770"/>
                                          </p:stCondLst>
                                        </p:cTn>
                                        <p:tgtEl>
                                          <p:spTgt spid="185350"/>
                                        </p:tgtEl>
                                      </p:cBhvr>
                                      <p:from x="200000" y="450000"/>
                                      <p:to x="100000" y="100000"/>
                                    </p:animScale>
                                    <p:set>
                                      <p:cBhvr>
                                        <p:cTn id="20" dur="770" fill="hold"/>
                                        <p:tgtEl>
                                          <p:spTgt spid="185350"/>
                                        </p:tgtEl>
                                        <p:attrNameLst>
                                          <p:attrName>ppt_x</p:attrName>
                                        </p:attrNameLst>
                                      </p:cBhvr>
                                      <p:to>
                                        <p:strVal val="(0.5)"/>
                                      </p:to>
                                    </p:set>
                                    <p:anim from="(0.5)" to="(#ppt_x)" calcmode="lin" valueType="num">
                                      <p:cBhvr>
                                        <p:cTn id="21" dur="1230" accel="100000" fill="hold">
                                          <p:stCondLst>
                                            <p:cond delay="770"/>
                                          </p:stCondLst>
                                        </p:cTn>
                                        <p:tgtEl>
                                          <p:spTgt spid="185350"/>
                                        </p:tgtEl>
                                        <p:attrNameLst>
                                          <p:attrName>ppt_x</p:attrName>
                                        </p:attrNameLst>
                                      </p:cBhvr>
                                    </p:anim>
                                    <p:set>
                                      <p:cBhvr>
                                        <p:cTn id="22" dur="770" fill="hold"/>
                                        <p:tgtEl>
                                          <p:spTgt spid="185350"/>
                                        </p:tgtEl>
                                        <p:attrNameLst>
                                          <p:attrName>ppt_y</p:attrName>
                                        </p:attrNameLst>
                                      </p:cBhvr>
                                      <p:to>
                                        <p:strVal val="(#ppt_y+0.4)"/>
                                      </p:to>
                                    </p:set>
                                    <p:anim from="(#ppt_y+0.4)" to="(#ppt_y)" calcmode="lin" valueType="num">
                                      <p:cBhvr>
                                        <p:cTn id="23" dur="1230" accel="100000" fill="hold">
                                          <p:stCondLst>
                                            <p:cond delay="770"/>
                                          </p:stCondLst>
                                        </p:cTn>
                                        <p:tgtEl>
                                          <p:spTgt spid="1853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09571" name="Rectangle 3"/>
          <p:cNvSpPr>
            <a:spLocks noGrp="1" noChangeArrowheads="1"/>
          </p:cNvSpPr>
          <p:nvPr>
            <p:ph type="body" idx="1"/>
          </p:nvPr>
        </p:nvSpPr>
        <p:spPr>
          <a:xfrm>
            <a:off x="395288" y="1844675"/>
            <a:ext cx="8353425" cy="576263"/>
          </a:xfrm>
        </p:spPr>
        <p:txBody>
          <a:bodyPr/>
          <a:lstStyle/>
          <a:p>
            <a:pPr>
              <a:buFont typeface="Wingdings" pitchFamily="2" charset="2"/>
              <a:buNone/>
            </a:pPr>
            <a:r>
              <a:rPr lang="es-EC" sz="2200" b="1"/>
              <a:t>  R</a:t>
            </a:r>
            <a:r>
              <a:rPr lang="es-ES" sz="2200" b="1"/>
              <a:t>esultados de la Pregunta 3</a:t>
            </a:r>
            <a:r>
              <a:rPr lang="es-EC" sz="2200" b="1"/>
              <a:t>:</a:t>
            </a:r>
            <a:endParaRPr lang="es-ES" sz="2200"/>
          </a:p>
        </p:txBody>
      </p:sp>
      <p:pic>
        <p:nvPicPr>
          <p:cNvPr id="109572" name="Picture 4"/>
          <p:cNvPicPr>
            <a:picLocks noChangeAspect="1" noChangeArrowheads="1"/>
          </p:cNvPicPr>
          <p:nvPr/>
        </p:nvPicPr>
        <p:blipFill>
          <a:blip r:embed="rId2"/>
          <a:srcRect/>
          <a:stretch>
            <a:fillRect/>
          </a:stretch>
        </p:blipFill>
        <p:spPr bwMode="auto">
          <a:xfrm>
            <a:off x="1143000" y="2590800"/>
            <a:ext cx="6508750" cy="36417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9570"/>
                                        </p:tgtEl>
                                        <p:attrNameLst>
                                          <p:attrName>style.visibility</p:attrName>
                                        </p:attrNameLst>
                                      </p:cBhvr>
                                      <p:to>
                                        <p:strVal val="visible"/>
                                      </p:to>
                                    </p:set>
                                    <p:anim to="" calcmode="lin" valueType="num">
                                      <p:cBhvr>
                                        <p:cTn id="7" dur="1" fill="hold"/>
                                        <p:tgtEl>
                                          <p:spTgt spid="1095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09571">
                                            <p:txEl>
                                              <p:pRg st="0" end="0"/>
                                            </p:txEl>
                                          </p:spTgt>
                                        </p:tgtEl>
                                        <p:attrNameLst>
                                          <p:attrName>style.visibility</p:attrName>
                                        </p:attrNameLst>
                                      </p:cBhvr>
                                      <p:to>
                                        <p:strVal val="visible"/>
                                      </p:to>
                                    </p:set>
                                    <p:anim to="" calcmode="lin" valueType="num">
                                      <p:cBhvr>
                                        <p:cTn id="12" dur="1" fill="hold"/>
                                        <p:tgtEl>
                                          <p:spTgt spid="10957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09572"/>
                                        </p:tgtEl>
                                        <p:attrNameLst>
                                          <p:attrName>style.visibility</p:attrName>
                                        </p:attrNameLst>
                                      </p:cBhvr>
                                      <p:to>
                                        <p:strVal val="visible"/>
                                      </p:to>
                                    </p:set>
                                    <p:anim to="" calcmode="lin" valueType="num">
                                      <p:cBhvr>
                                        <p:cTn id="17" dur="1" fill="hold"/>
                                        <p:tgtEl>
                                          <p:spTgt spid="10957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P spid="10957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10595" name="Rectangle 3"/>
          <p:cNvSpPr>
            <a:spLocks noGrp="1" noChangeArrowheads="1"/>
          </p:cNvSpPr>
          <p:nvPr>
            <p:ph type="body" idx="1"/>
          </p:nvPr>
        </p:nvSpPr>
        <p:spPr>
          <a:xfrm>
            <a:off x="323850" y="1905000"/>
            <a:ext cx="8496300" cy="4191000"/>
          </a:xfrm>
        </p:spPr>
        <p:txBody>
          <a:bodyPr/>
          <a:lstStyle/>
          <a:p>
            <a:pPr marL="609600" indent="-609600"/>
            <a:r>
              <a:rPr lang="es-ES" sz="2000" b="1"/>
              <a:t>Componente</a:t>
            </a:r>
            <a:r>
              <a:rPr lang="es-EC" sz="2000" b="1"/>
              <a:t> </a:t>
            </a:r>
            <a:r>
              <a:rPr lang="es-ES" sz="2000" b="1"/>
              <a:t>2:</a:t>
            </a:r>
            <a:r>
              <a:rPr lang="es-EC" sz="2000" b="1"/>
              <a:t> </a:t>
            </a:r>
            <a:r>
              <a:rPr lang="es-ES" sz="2000" b="1"/>
              <a:t>¿Están satisfechas las usuarias con la atención gineco-obstetra existente en Milagro?</a:t>
            </a:r>
            <a:r>
              <a:rPr lang="es-ES"/>
              <a:t> </a:t>
            </a:r>
          </a:p>
          <a:p>
            <a:pPr marL="609600" indent="-609600">
              <a:buFont typeface="Wingdings" pitchFamily="2" charset="2"/>
              <a:buNone/>
            </a:pPr>
            <a:endParaRPr lang="es-ES" sz="2000"/>
          </a:p>
          <a:p>
            <a:pPr marL="609600" indent="-609600">
              <a:buFont typeface="Wingdings" pitchFamily="2" charset="2"/>
              <a:buNone/>
            </a:pPr>
            <a:endParaRPr lang="es-ES" sz="2000"/>
          </a:p>
        </p:txBody>
      </p:sp>
      <p:pic>
        <p:nvPicPr>
          <p:cNvPr id="110596" name="Picture 4"/>
          <p:cNvPicPr>
            <a:picLocks noChangeAspect="1" noChangeArrowheads="1"/>
          </p:cNvPicPr>
          <p:nvPr/>
        </p:nvPicPr>
        <p:blipFill>
          <a:blip r:embed="rId2"/>
          <a:srcRect/>
          <a:stretch>
            <a:fillRect/>
          </a:stretch>
        </p:blipFill>
        <p:spPr bwMode="auto">
          <a:xfrm>
            <a:off x="838200" y="3057525"/>
            <a:ext cx="7543800" cy="342106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0594"/>
                                        </p:tgtEl>
                                        <p:attrNameLst>
                                          <p:attrName>style.visibility</p:attrName>
                                        </p:attrNameLst>
                                      </p:cBhvr>
                                      <p:to>
                                        <p:strVal val="visible"/>
                                      </p:to>
                                    </p:set>
                                    <p:anim to="" calcmode="lin" valueType="num">
                                      <p:cBhvr>
                                        <p:cTn id="7" dur="1" fill="hold"/>
                                        <p:tgtEl>
                                          <p:spTgt spid="1105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10595">
                                            <p:txEl>
                                              <p:pRg st="0" end="0"/>
                                            </p:txEl>
                                          </p:spTgt>
                                        </p:tgtEl>
                                        <p:attrNameLst>
                                          <p:attrName>style.visibility</p:attrName>
                                        </p:attrNameLst>
                                      </p:cBhvr>
                                      <p:to>
                                        <p:strVal val="visible"/>
                                      </p:to>
                                    </p:set>
                                    <p:anim to="" calcmode="lin" valueType="num">
                                      <p:cBhvr>
                                        <p:cTn id="12" dur="1" fill="hold"/>
                                        <p:tgtEl>
                                          <p:spTgt spid="11059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10596"/>
                                        </p:tgtEl>
                                        <p:attrNameLst>
                                          <p:attrName>style.visibility</p:attrName>
                                        </p:attrNameLst>
                                      </p:cBhvr>
                                      <p:to>
                                        <p:strVal val="visible"/>
                                      </p:to>
                                    </p:set>
                                    <p:anim to="" calcmode="lin" valueType="num">
                                      <p:cBhvr>
                                        <p:cTn id="17" dur="1" fill="hold"/>
                                        <p:tgtEl>
                                          <p:spTgt spid="11059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utoUpdateAnimBg="0"/>
      <p:bldP spid="11059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11619" name="Rectangle 3"/>
          <p:cNvSpPr>
            <a:spLocks noGrp="1" noChangeArrowheads="1"/>
          </p:cNvSpPr>
          <p:nvPr>
            <p:ph type="body" idx="1"/>
          </p:nvPr>
        </p:nvSpPr>
        <p:spPr>
          <a:xfrm>
            <a:off x="323850" y="1905000"/>
            <a:ext cx="8496300" cy="515938"/>
          </a:xfrm>
        </p:spPr>
        <p:txBody>
          <a:bodyPr/>
          <a:lstStyle/>
          <a:p>
            <a:pPr>
              <a:buFont typeface="Wingdings" pitchFamily="2" charset="2"/>
              <a:buNone/>
            </a:pPr>
            <a:r>
              <a:rPr lang="es-ES" sz="2000" b="1"/>
              <a:t>	</a:t>
            </a:r>
            <a:r>
              <a:rPr lang="es-EC" sz="2000" b="1"/>
              <a:t>R</a:t>
            </a:r>
            <a:r>
              <a:rPr lang="es-ES" sz="2000" b="1"/>
              <a:t>esultado de la Pregunta 6:</a:t>
            </a:r>
            <a:endParaRPr lang="es-ES" sz="2000"/>
          </a:p>
        </p:txBody>
      </p:sp>
      <p:pic>
        <p:nvPicPr>
          <p:cNvPr id="111620" name="Picture 4"/>
          <p:cNvPicPr>
            <a:picLocks noChangeAspect="1" noChangeArrowheads="1"/>
          </p:cNvPicPr>
          <p:nvPr/>
        </p:nvPicPr>
        <p:blipFill>
          <a:blip r:embed="rId2"/>
          <a:srcRect/>
          <a:stretch>
            <a:fillRect/>
          </a:stretch>
        </p:blipFill>
        <p:spPr bwMode="auto">
          <a:xfrm>
            <a:off x="755650" y="2708275"/>
            <a:ext cx="7924800" cy="37734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p:cTn id="7" dur="1000" fill="hold"/>
                                        <p:tgtEl>
                                          <p:spTgt spid="111618"/>
                                        </p:tgtEl>
                                        <p:attrNameLst>
                                          <p:attrName>ppt_x</p:attrName>
                                        </p:attrNameLst>
                                      </p:cBhvr>
                                      <p:tavLst>
                                        <p:tav tm="0">
                                          <p:val>
                                            <p:strVal val="#ppt_x-.2"/>
                                          </p:val>
                                        </p:tav>
                                        <p:tav tm="100000">
                                          <p:val>
                                            <p:strVal val="#ppt_x"/>
                                          </p:val>
                                        </p:tav>
                                      </p:tavLst>
                                    </p:anim>
                                    <p:anim calcmode="lin" valueType="num">
                                      <p:cBhvr>
                                        <p:cTn id="8" dur="1000" fill="hold"/>
                                        <p:tgtEl>
                                          <p:spTgt spid="1116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1618"/>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11619">
                                            <p:txEl>
                                              <p:pRg st="0" end="0"/>
                                            </p:txEl>
                                          </p:spTgt>
                                        </p:tgtEl>
                                        <p:attrNameLst>
                                          <p:attrName>style.visibility</p:attrName>
                                        </p:attrNameLst>
                                      </p:cBhvr>
                                      <p:to>
                                        <p:strVal val="visible"/>
                                      </p:to>
                                    </p:set>
                                    <p:anim calcmode="discrete" valueType="clr">
                                      <p:cBhvr override="childStyle">
                                        <p:cTn id="14" dur="80"/>
                                        <p:tgtEl>
                                          <p:spTgt spid="1116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11619">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111619">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111620"/>
                                        </p:tgtEl>
                                        <p:attrNameLst>
                                          <p:attrName>style.visibility</p:attrName>
                                        </p:attrNameLst>
                                      </p:cBhvr>
                                      <p:to>
                                        <p:strVal val="visible"/>
                                      </p:to>
                                    </p:set>
                                    <p:animEffect transition="in" filter="fade">
                                      <p:cBhvr>
                                        <p:cTn id="21" dur="800" decel="100000"/>
                                        <p:tgtEl>
                                          <p:spTgt spid="111620"/>
                                        </p:tgtEl>
                                      </p:cBhvr>
                                    </p:animEffect>
                                    <p:anim calcmode="lin" valueType="num">
                                      <p:cBhvr>
                                        <p:cTn id="22" dur="800" decel="100000" fill="hold"/>
                                        <p:tgtEl>
                                          <p:spTgt spid="111620"/>
                                        </p:tgtEl>
                                        <p:attrNameLst>
                                          <p:attrName>style.rotation</p:attrName>
                                        </p:attrNameLst>
                                      </p:cBhvr>
                                      <p:tavLst>
                                        <p:tav tm="0">
                                          <p:val>
                                            <p:fltVal val="-90"/>
                                          </p:val>
                                        </p:tav>
                                        <p:tav tm="100000">
                                          <p:val>
                                            <p:fltVal val="0"/>
                                          </p:val>
                                        </p:tav>
                                      </p:tavLst>
                                    </p:anim>
                                    <p:anim calcmode="lin" valueType="num">
                                      <p:cBhvr>
                                        <p:cTn id="23" dur="800" decel="100000" fill="hold"/>
                                        <p:tgtEl>
                                          <p:spTgt spid="111620"/>
                                        </p:tgtEl>
                                        <p:attrNameLst>
                                          <p:attrName>ppt_x</p:attrName>
                                        </p:attrNameLst>
                                      </p:cBhvr>
                                      <p:tavLst>
                                        <p:tav tm="0">
                                          <p:val>
                                            <p:strVal val="#ppt_x+0.4"/>
                                          </p:val>
                                        </p:tav>
                                        <p:tav tm="100000">
                                          <p:val>
                                            <p:strVal val="#ppt_x-0.05"/>
                                          </p:val>
                                        </p:tav>
                                      </p:tavLst>
                                    </p:anim>
                                    <p:anim calcmode="lin" valueType="num">
                                      <p:cBhvr>
                                        <p:cTn id="24" dur="800" decel="100000" fill="hold"/>
                                        <p:tgtEl>
                                          <p:spTgt spid="111620"/>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111620"/>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11162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12643" name="Rectangle 3"/>
          <p:cNvSpPr>
            <a:spLocks noGrp="1" noChangeArrowheads="1"/>
          </p:cNvSpPr>
          <p:nvPr>
            <p:ph type="body" idx="1"/>
          </p:nvPr>
        </p:nvSpPr>
        <p:spPr>
          <a:xfrm>
            <a:off x="323850" y="1905000"/>
            <a:ext cx="8496300" cy="4191000"/>
          </a:xfrm>
        </p:spPr>
        <p:txBody>
          <a:bodyPr/>
          <a:lstStyle/>
          <a:p>
            <a:pPr>
              <a:buFont typeface="Wingdings" pitchFamily="2" charset="2"/>
              <a:buNone/>
            </a:pPr>
            <a:r>
              <a:rPr lang="es-ES" sz="2400" b="1"/>
              <a:t>	Análisis de Tablas Cruzadas</a:t>
            </a:r>
            <a:r>
              <a:rPr lang="es-EC" sz="2400" b="1"/>
              <a:t>:</a:t>
            </a:r>
          </a:p>
          <a:p>
            <a:pPr>
              <a:buFont typeface="Wingdings" pitchFamily="2" charset="2"/>
              <a:buNone/>
            </a:pPr>
            <a:endParaRPr lang="es-ES" sz="2400" b="1"/>
          </a:p>
          <a:p>
            <a:pPr algn="ctr">
              <a:buFont typeface="Wingdings" pitchFamily="2" charset="2"/>
              <a:buNone/>
            </a:pPr>
            <a:r>
              <a:rPr lang="es-ES" sz="2200" b="1"/>
              <a:t>H</a:t>
            </a:r>
            <a:r>
              <a:rPr lang="es-ES" sz="2200" b="1" baseline="-25000"/>
              <a:t>0</a:t>
            </a:r>
            <a:r>
              <a:rPr lang="es-ES" sz="2200" b="1"/>
              <a:t>:</a:t>
            </a:r>
            <a:r>
              <a:rPr lang="es-EC" sz="2200" b="1"/>
              <a:t> </a:t>
            </a:r>
            <a:r>
              <a:rPr lang="es-ES" sz="2200"/>
              <a:t>No existe asociación entre la calidad del servicio</a:t>
            </a:r>
            <a:r>
              <a:rPr lang="es-EC" sz="2200"/>
              <a:t> </a:t>
            </a:r>
            <a:r>
              <a:rPr lang="es-ES" sz="2200"/>
              <a:t>gineco-obstétrico ofrecido en Milagro y la necesidad de</a:t>
            </a:r>
            <a:r>
              <a:rPr lang="es-EC" sz="2200"/>
              <a:t> </a:t>
            </a:r>
            <a:r>
              <a:rPr lang="es-ES" sz="2200"/>
              <a:t>salir de la ciudad para recibir atención especializada en</a:t>
            </a:r>
            <a:r>
              <a:rPr lang="es-EC" sz="2200"/>
              <a:t> e</a:t>
            </a:r>
            <a:r>
              <a:rPr lang="es-ES" sz="2200"/>
              <a:t>l</a:t>
            </a:r>
            <a:r>
              <a:rPr lang="es-EC" sz="2200"/>
              <a:t> </a:t>
            </a:r>
            <a:r>
              <a:rPr lang="es-ES" sz="2200"/>
              <a:t>mismo campo.</a:t>
            </a:r>
            <a:endParaRPr lang="es-EC" sz="2200"/>
          </a:p>
          <a:p>
            <a:pPr algn="ctr">
              <a:buFont typeface="Wingdings" pitchFamily="2" charset="2"/>
              <a:buNone/>
            </a:pPr>
            <a:endParaRPr lang="es-ES" sz="2200"/>
          </a:p>
          <a:p>
            <a:pPr algn="ctr">
              <a:buFont typeface="Wingdings" pitchFamily="2" charset="2"/>
              <a:buNone/>
            </a:pPr>
            <a:r>
              <a:rPr lang="es-ES" sz="2200" b="1"/>
              <a:t>H</a:t>
            </a:r>
            <a:r>
              <a:rPr lang="es-ES" sz="2200" b="1" baseline="-25000"/>
              <a:t>1</a:t>
            </a:r>
            <a:r>
              <a:rPr lang="es-ES" sz="2200" b="1"/>
              <a:t>:</a:t>
            </a:r>
            <a:r>
              <a:rPr lang="es-ES" sz="2200"/>
              <a:t> Existe asociación entre las variables</a:t>
            </a:r>
            <a:r>
              <a:rPr lang="es-ES" sz="2400"/>
              <a:t>.</a:t>
            </a:r>
          </a:p>
          <a:p>
            <a:pPr>
              <a:buFont typeface="Wingdings" pitchFamily="2" charset="2"/>
              <a:buNone/>
            </a:pPr>
            <a:endParaRPr lang="es-E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0-#ppt_w/2"/>
                                          </p:val>
                                        </p:tav>
                                        <p:tav tm="100000">
                                          <p:val>
                                            <p:strVal val="#ppt_x"/>
                                          </p:val>
                                        </p:tav>
                                      </p:tavLst>
                                    </p:anim>
                                    <p:anim calcmode="lin" valueType="num">
                                      <p:cBhvr additive="base">
                                        <p:cTn id="8" dur="500" fill="hold"/>
                                        <p:tgtEl>
                                          <p:spTgt spid="1126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12643">
                                            <p:txEl>
                                              <p:pRg st="0" end="0"/>
                                            </p:txEl>
                                          </p:spTgt>
                                        </p:tgtEl>
                                        <p:attrNameLst>
                                          <p:attrName>style.visibility</p:attrName>
                                        </p:attrNameLst>
                                      </p:cBhvr>
                                      <p:to>
                                        <p:strVal val="visible"/>
                                      </p:to>
                                    </p:set>
                                    <p:anim to="" calcmode="lin" valueType="num">
                                      <p:cBhvr>
                                        <p:cTn id="13" dur="1" fill="hold"/>
                                        <p:tgtEl>
                                          <p:spTgt spid="112643">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12643">
                                            <p:txEl>
                                              <p:pRg st="2" end="2"/>
                                            </p:txEl>
                                          </p:spTgt>
                                        </p:tgtEl>
                                        <p:attrNameLst>
                                          <p:attrName>style.visibility</p:attrName>
                                        </p:attrNameLst>
                                      </p:cBhvr>
                                      <p:to>
                                        <p:strVal val="visible"/>
                                      </p:to>
                                    </p:set>
                                    <p:anim to="" calcmode="lin" valueType="num">
                                      <p:cBhvr>
                                        <p:cTn id="18" dur="1" fill="hold"/>
                                        <p:tgtEl>
                                          <p:spTgt spid="112643">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12643">
                                            <p:txEl>
                                              <p:pRg st="4" end="4"/>
                                            </p:txEl>
                                          </p:spTgt>
                                        </p:tgtEl>
                                        <p:attrNameLst>
                                          <p:attrName>style.visibility</p:attrName>
                                        </p:attrNameLst>
                                      </p:cBhvr>
                                      <p:to>
                                        <p:strVal val="visible"/>
                                      </p:to>
                                    </p:set>
                                    <p:anim to="" calcmode="lin" valueType="num">
                                      <p:cBhvr>
                                        <p:cTn id="23" dur="1" fill="hold"/>
                                        <p:tgtEl>
                                          <p:spTgt spid="11264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utoUpdateAnimBg="0"/>
      <p:bldP spid="11264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pic>
        <p:nvPicPr>
          <p:cNvPr id="113672" name="Picture 8"/>
          <p:cNvPicPr>
            <a:picLocks noChangeAspect="1" noChangeArrowheads="1"/>
          </p:cNvPicPr>
          <p:nvPr/>
        </p:nvPicPr>
        <p:blipFill>
          <a:blip r:embed="rId2"/>
          <a:srcRect/>
          <a:stretch>
            <a:fillRect/>
          </a:stretch>
        </p:blipFill>
        <p:spPr bwMode="auto">
          <a:xfrm>
            <a:off x="0" y="2438400"/>
            <a:ext cx="9144000" cy="3962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additive="base">
                                        <p:cTn id="7" dur="500" fill="hold"/>
                                        <p:tgtEl>
                                          <p:spTgt spid="113666"/>
                                        </p:tgtEl>
                                        <p:attrNameLst>
                                          <p:attrName>ppt_x</p:attrName>
                                        </p:attrNameLst>
                                      </p:cBhvr>
                                      <p:tavLst>
                                        <p:tav tm="0">
                                          <p:val>
                                            <p:strVal val="0-#ppt_w/2"/>
                                          </p:val>
                                        </p:tav>
                                        <p:tav tm="100000">
                                          <p:val>
                                            <p:strVal val="#ppt_x"/>
                                          </p:val>
                                        </p:tav>
                                      </p:tavLst>
                                    </p:anim>
                                    <p:anim calcmode="lin" valueType="num">
                                      <p:cBhvr additive="base">
                                        <p:cTn id="8" dur="500" fill="hold"/>
                                        <p:tgtEl>
                                          <p:spTgt spid="1136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499"/>
                                          </p:stCondLst>
                                        </p:cTn>
                                        <p:tgtEl>
                                          <p:spTgt spid="113672"/>
                                        </p:tgtEl>
                                        <p:attrNameLst>
                                          <p:attrName>style.visibility</p:attrName>
                                        </p:attrNameLst>
                                      </p:cBhvr>
                                      <p:to>
                                        <p:strVal val="visible"/>
                                      </p:to>
                                    </p:set>
                                    <p:anim to="" calcmode="lin" valueType="num">
                                      <p:cBhvr>
                                        <p:cTn id="13" dur="1" fill="hold"/>
                                        <p:tgtEl>
                                          <p:spTgt spid="11367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871538" y="922338"/>
            <a:ext cx="8162925" cy="701675"/>
          </a:xfrm>
        </p:spPr>
        <p:txBody>
          <a:bodyPr/>
          <a:lstStyle/>
          <a:p>
            <a:r>
              <a:rPr lang="es-EC" sz="4000" u="sng"/>
              <a:t>Definición del proyecto.</a:t>
            </a:r>
            <a:endParaRPr lang="es-ES" sz="4000" u="sng"/>
          </a:p>
        </p:txBody>
      </p:sp>
      <p:sp>
        <p:nvSpPr>
          <p:cNvPr id="1027" name="Rectangle 3"/>
          <p:cNvSpPr>
            <a:spLocks noGrp="1" noChangeArrowheads="1"/>
          </p:cNvSpPr>
          <p:nvPr>
            <p:ph type="body" idx="1"/>
          </p:nvPr>
        </p:nvSpPr>
        <p:spPr>
          <a:xfrm>
            <a:off x="609600" y="2438400"/>
            <a:ext cx="8110538" cy="2674938"/>
          </a:xfrm>
        </p:spPr>
        <p:txBody>
          <a:bodyPr/>
          <a:lstStyle/>
          <a:p>
            <a:pPr algn="ctr">
              <a:buFont typeface="Wingdings" pitchFamily="2" charset="2"/>
              <a:buNone/>
            </a:pPr>
            <a:r>
              <a:rPr lang="es-EC" sz="2900"/>
              <a:t>Analizar la factibilidad de invertir en nueva maquinaria, personal e instalaciones para la ampliación y diversificación del Centro Integrado de Diagnóstico a clínica gineco-obstétrica.</a:t>
            </a:r>
            <a:endParaRPr lang="es-ES" sz="2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26"/>
                                        </p:tgtEl>
                                        <p:attrNameLst>
                                          <p:attrName>style.visibility</p:attrName>
                                        </p:attrNameLst>
                                      </p:cBhvr>
                                      <p:to>
                                        <p:strVal val="visible"/>
                                      </p:to>
                                    </p:set>
                                    <p:anim to="" calcmode="lin" valueType="num">
                                      <p:cBhvr>
                                        <p:cTn id="7" dur="1" fill="hold"/>
                                        <p:tgtEl>
                                          <p:spTgt spid="10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027">
                                            <p:txEl>
                                              <p:pRg st="0" end="0"/>
                                            </p:txEl>
                                          </p:spTgt>
                                        </p:tgtEl>
                                        <p:attrNameLst>
                                          <p:attrName>style.visibility</p:attrName>
                                        </p:attrNameLst>
                                      </p:cBhvr>
                                      <p:to>
                                        <p:strVal val="visible"/>
                                      </p:to>
                                    </p:set>
                                    <p:anim to="" calcmode="lin" valueType="num">
                                      <p:cBhvr>
                                        <p:cTn id="12" dur="1" fill="hold"/>
                                        <p:tgtEl>
                                          <p:spTgt spid="102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pic>
        <p:nvPicPr>
          <p:cNvPr id="186372" name="Picture 4"/>
          <p:cNvPicPr>
            <a:picLocks noChangeAspect="1" noChangeArrowheads="1"/>
          </p:cNvPicPr>
          <p:nvPr>
            <p:ph type="body" idx="4294967295"/>
          </p:nvPr>
        </p:nvPicPr>
        <p:blipFill>
          <a:blip r:embed="rId3"/>
          <a:srcRect/>
          <a:stretch>
            <a:fillRect/>
          </a:stretch>
        </p:blipFill>
        <p:spPr>
          <a:xfrm>
            <a:off x="30163" y="2209800"/>
            <a:ext cx="9113837" cy="2735263"/>
          </a:xfrm>
          <a:noFill/>
          <a:ln/>
        </p:spPr>
      </p:pic>
      <p:sp>
        <p:nvSpPr>
          <p:cNvPr id="186373" name="Text Box 5"/>
          <p:cNvSpPr txBox="1">
            <a:spLocks noChangeArrowheads="1"/>
          </p:cNvSpPr>
          <p:nvPr/>
        </p:nvSpPr>
        <p:spPr bwMode="auto">
          <a:xfrm>
            <a:off x="1219200" y="5181600"/>
            <a:ext cx="7086600" cy="1187450"/>
          </a:xfrm>
          <a:prstGeom prst="rect">
            <a:avLst/>
          </a:prstGeom>
          <a:noFill/>
          <a:ln w="9525">
            <a:noFill/>
            <a:miter lim="800000"/>
            <a:headEnd/>
            <a:tailEnd/>
          </a:ln>
          <a:effectLst/>
        </p:spPr>
        <p:txBody>
          <a:bodyPr>
            <a:spAutoFit/>
          </a:bodyPr>
          <a:lstStyle/>
          <a:p>
            <a:pPr>
              <a:spcBef>
                <a:spcPct val="50000"/>
              </a:spcBef>
            </a:pPr>
            <a:r>
              <a:rPr lang="es-EC"/>
              <a:t>Con un nivel de significancia de 0.05 </a:t>
            </a:r>
            <a:r>
              <a:rPr lang="es-EC" b="1">
                <a:effectLst>
                  <a:outerShdw blurRad="38100" dist="38100" dir="2700000" algn="tl">
                    <a:srgbClr val="FFFFFF"/>
                  </a:outerShdw>
                </a:effectLst>
              </a:rPr>
              <a:t>se rechaza H</a:t>
            </a:r>
            <a:r>
              <a:rPr lang="es-EC" b="1" baseline="-25000">
                <a:effectLst>
                  <a:outerShdw blurRad="38100" dist="38100" dir="2700000" algn="tl">
                    <a:srgbClr val="FFFFFF"/>
                  </a:outerShdw>
                </a:effectLst>
              </a:rPr>
              <a:t>0</a:t>
            </a:r>
            <a:r>
              <a:rPr lang="es-EC" b="1">
                <a:effectLst>
                  <a:outerShdw blurRad="38100" dist="38100" dir="2700000" algn="tl">
                    <a:srgbClr val="FFFFFF"/>
                  </a:outerShdw>
                </a:effectLst>
              </a:rPr>
              <a:t> de no-asociación entre las variables.</a:t>
            </a:r>
            <a:endParaRPr lang="es-ES" b="1">
              <a:effectLst>
                <a:outerShdw blurRad="38100" dist="38100" dir="2700000" algn="tl">
                  <a:srgbClr val="FFFFFF"/>
                </a:outerShdw>
              </a:effectLst>
            </a:endParaRPr>
          </a:p>
        </p:txBody>
      </p:sp>
      <p:graphicFrame>
        <p:nvGraphicFramePr>
          <p:cNvPr id="186374" name="Object 6"/>
          <p:cNvGraphicFramePr>
            <a:graphicFrameLocks noChangeAspect="1"/>
          </p:cNvGraphicFramePr>
          <p:nvPr>
            <p:ph idx="1"/>
          </p:nvPr>
        </p:nvGraphicFramePr>
        <p:xfrm>
          <a:off x="1928813" y="1968500"/>
          <a:ext cx="6076950" cy="4064000"/>
        </p:xfrm>
        <a:graphic>
          <a:graphicData uri="http://schemas.openxmlformats.org/presentationml/2006/ole">
            <p:oleObj spid="_x0000_s186374" name="Gráfico" r:id="rId4" imgW="6096000" imgH="4076692" progId="MSGraph.Chart.8">
              <p:embed followColorScheme="full"/>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6370"/>
                                        </p:tgtEl>
                                        <p:attrNameLst>
                                          <p:attrName>style.visibility</p:attrName>
                                        </p:attrNameLst>
                                      </p:cBhvr>
                                      <p:to>
                                        <p:strVal val="visible"/>
                                      </p:to>
                                    </p:set>
                                    <p:anim to="" calcmode="lin" valueType="num">
                                      <p:cBhvr>
                                        <p:cTn id="7" dur="1" fill="hold"/>
                                        <p:tgtEl>
                                          <p:spTgt spid="1863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86372"/>
                                        </p:tgtEl>
                                        <p:attrNameLst>
                                          <p:attrName>style.visibility</p:attrName>
                                        </p:attrNameLst>
                                      </p:cBhvr>
                                      <p:to>
                                        <p:strVal val="visible"/>
                                      </p:to>
                                    </p:set>
                                    <p:anim to="" calcmode="lin" valueType="num">
                                      <p:cBhvr>
                                        <p:cTn id="12" dur="1" fill="hold"/>
                                        <p:tgtEl>
                                          <p:spTgt spid="18637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86373"/>
                                        </p:tgtEl>
                                        <p:attrNameLst>
                                          <p:attrName>style.visibility</p:attrName>
                                        </p:attrNameLst>
                                      </p:cBhvr>
                                      <p:to>
                                        <p:strVal val="visible"/>
                                      </p:to>
                                    </p:set>
                                    <p:anim to="" calcmode="lin" valueType="num">
                                      <p:cBhvr>
                                        <p:cTn id="17" dur="1" fill="hold"/>
                                        <p:tgtEl>
                                          <p:spTgt spid="18637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autoUpdateAnimBg="0"/>
      <p:bldP spid="186373"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14691" name="Rectangle 3"/>
          <p:cNvSpPr>
            <a:spLocks noGrp="1" noChangeArrowheads="1"/>
          </p:cNvSpPr>
          <p:nvPr>
            <p:ph type="body" idx="1"/>
          </p:nvPr>
        </p:nvSpPr>
        <p:spPr>
          <a:xfrm>
            <a:off x="323850" y="1905000"/>
            <a:ext cx="8424863" cy="1163638"/>
          </a:xfrm>
        </p:spPr>
        <p:txBody>
          <a:bodyPr/>
          <a:lstStyle/>
          <a:p>
            <a:pPr marL="609600" indent="-609600"/>
            <a:r>
              <a:rPr lang="es-ES" sz="2000" b="1"/>
              <a:t>Componente 3:</a:t>
            </a:r>
            <a:r>
              <a:rPr lang="es-EC" sz="2000" b="1"/>
              <a:t> </a:t>
            </a:r>
            <a:r>
              <a:rPr lang="es-ES" sz="2000" b="1"/>
              <a:t>¿Qué nivel de precios se debe ofrecer para tener acogida y justificar la inversión de una clínica gineco-obstetra?</a:t>
            </a:r>
            <a:endParaRPr lang="es-EC" sz="2600" b="1"/>
          </a:p>
          <a:p>
            <a:pPr marL="609600" indent="-609600">
              <a:buFont typeface="Wingdings" pitchFamily="2" charset="2"/>
              <a:buNone/>
            </a:pPr>
            <a:r>
              <a:rPr lang="es-ES" sz="2600" b="1"/>
              <a:t>	</a:t>
            </a:r>
            <a:endParaRPr lang="es-ES" sz="2400"/>
          </a:p>
        </p:txBody>
      </p:sp>
      <p:pic>
        <p:nvPicPr>
          <p:cNvPr id="114693" name="Picture 5"/>
          <p:cNvPicPr>
            <a:picLocks noChangeAspect="1" noChangeArrowheads="1"/>
          </p:cNvPicPr>
          <p:nvPr/>
        </p:nvPicPr>
        <p:blipFill>
          <a:blip r:embed="rId2"/>
          <a:srcRect/>
          <a:stretch>
            <a:fillRect/>
          </a:stretch>
        </p:blipFill>
        <p:spPr bwMode="auto">
          <a:xfrm>
            <a:off x="1371600" y="3124200"/>
            <a:ext cx="6705600" cy="311626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to="" calcmode="lin" valueType="num">
                                      <p:cBhvr>
                                        <p:cTn id="7" dur="1" fill="hold"/>
                                        <p:tgtEl>
                                          <p:spTgt spid="11469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 calcmode="lin" valueType="num">
                                      <p:cBhvr>
                                        <p:cTn id="12" dur="500" decel="50000" fill="hold">
                                          <p:stCondLst>
                                            <p:cond delay="0"/>
                                          </p:stCondLst>
                                        </p:cTn>
                                        <p:tgtEl>
                                          <p:spTgt spid="114691">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14691">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14691">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114691">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14691">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14691">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14691">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1469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14691">
                                            <p:txEl>
                                              <p:pRg st="1" end="1"/>
                                            </p:txEl>
                                          </p:spTgt>
                                        </p:tgtEl>
                                        <p:attrNameLst>
                                          <p:attrName>style.visibility</p:attrName>
                                        </p:attrNameLst>
                                      </p:cBhvr>
                                      <p:to>
                                        <p:strVal val="visible"/>
                                      </p:to>
                                    </p:set>
                                    <p:anim calcmode="lin" valueType="num">
                                      <p:cBhvr>
                                        <p:cTn id="24" dur="500" decel="50000" fill="hold">
                                          <p:stCondLst>
                                            <p:cond delay="0"/>
                                          </p:stCondLst>
                                        </p:cTn>
                                        <p:tgtEl>
                                          <p:spTgt spid="114691">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14691">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14691">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114691">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14691">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14691">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14691">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14691">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nodeType="clickEffect">
                                  <p:stCondLst>
                                    <p:cond delay="0"/>
                                  </p:stCondLst>
                                  <p:childTnLst>
                                    <p:set>
                                      <p:cBhvr>
                                        <p:cTn id="35" dur="1" fill="hold">
                                          <p:stCondLst>
                                            <p:cond delay="0"/>
                                          </p:stCondLst>
                                        </p:cTn>
                                        <p:tgtEl>
                                          <p:spTgt spid="114693"/>
                                        </p:tgtEl>
                                        <p:attrNameLst>
                                          <p:attrName>style.visibility</p:attrName>
                                        </p:attrNameLst>
                                      </p:cBhvr>
                                      <p:to>
                                        <p:strVal val="visible"/>
                                      </p:to>
                                    </p:set>
                                    <p:animEffect transition="in" filter="fade">
                                      <p:cBhvr>
                                        <p:cTn id="36" dur="770" decel="100000"/>
                                        <p:tgtEl>
                                          <p:spTgt spid="114693"/>
                                        </p:tgtEl>
                                      </p:cBhvr>
                                    </p:animEffect>
                                    <p:animScale>
                                      <p:cBhvr>
                                        <p:cTn id="37" dur="770" decel="100000"/>
                                        <p:tgtEl>
                                          <p:spTgt spid="114693"/>
                                        </p:tgtEl>
                                      </p:cBhvr>
                                      <p:from x="10000" y="10000"/>
                                      <p:to x="200000" y="450000"/>
                                    </p:animScale>
                                    <p:animScale>
                                      <p:cBhvr>
                                        <p:cTn id="38" dur="1230" accel="100000" fill="hold">
                                          <p:stCondLst>
                                            <p:cond delay="770"/>
                                          </p:stCondLst>
                                        </p:cTn>
                                        <p:tgtEl>
                                          <p:spTgt spid="114693"/>
                                        </p:tgtEl>
                                      </p:cBhvr>
                                      <p:from x="200000" y="450000"/>
                                      <p:to x="100000" y="100000"/>
                                    </p:animScale>
                                    <p:set>
                                      <p:cBhvr>
                                        <p:cTn id="39" dur="770" fill="hold"/>
                                        <p:tgtEl>
                                          <p:spTgt spid="114693"/>
                                        </p:tgtEl>
                                        <p:attrNameLst>
                                          <p:attrName>ppt_x</p:attrName>
                                        </p:attrNameLst>
                                      </p:cBhvr>
                                      <p:to>
                                        <p:strVal val="(0.5)"/>
                                      </p:to>
                                    </p:set>
                                    <p:anim from="(0.5)" to="(#ppt_x)" calcmode="lin" valueType="num">
                                      <p:cBhvr>
                                        <p:cTn id="40" dur="1230" accel="100000" fill="hold">
                                          <p:stCondLst>
                                            <p:cond delay="770"/>
                                          </p:stCondLst>
                                        </p:cTn>
                                        <p:tgtEl>
                                          <p:spTgt spid="114693"/>
                                        </p:tgtEl>
                                        <p:attrNameLst>
                                          <p:attrName>ppt_x</p:attrName>
                                        </p:attrNameLst>
                                      </p:cBhvr>
                                    </p:anim>
                                    <p:set>
                                      <p:cBhvr>
                                        <p:cTn id="41" dur="770" fill="hold"/>
                                        <p:tgtEl>
                                          <p:spTgt spid="114693"/>
                                        </p:tgtEl>
                                        <p:attrNameLst>
                                          <p:attrName>ppt_y</p:attrName>
                                        </p:attrNameLst>
                                      </p:cBhvr>
                                      <p:to>
                                        <p:strVal val="(#ppt_y+0.4)"/>
                                      </p:to>
                                    </p:set>
                                    <p:anim from="(#ppt_y+0.4)" to="(#ppt_y)" calcmode="lin" valueType="num">
                                      <p:cBhvr>
                                        <p:cTn id="42" dur="1230" accel="100000" fill="hold">
                                          <p:stCondLst>
                                            <p:cond delay="770"/>
                                          </p:stCondLst>
                                        </p:cTn>
                                        <p:tgtEl>
                                          <p:spTgt spid="11469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16739" name="Rectangle 3"/>
          <p:cNvSpPr>
            <a:spLocks noGrp="1" noChangeArrowheads="1"/>
          </p:cNvSpPr>
          <p:nvPr>
            <p:ph type="body" idx="1"/>
          </p:nvPr>
        </p:nvSpPr>
        <p:spPr>
          <a:xfrm>
            <a:off x="395288" y="1905000"/>
            <a:ext cx="8353425" cy="4191000"/>
          </a:xfrm>
        </p:spPr>
        <p:txBody>
          <a:bodyPr/>
          <a:lstStyle/>
          <a:p>
            <a:pPr>
              <a:buFont typeface="Wingdings" pitchFamily="2" charset="2"/>
              <a:buNone/>
            </a:pPr>
            <a:r>
              <a:rPr lang="es-ES" sz="2000"/>
              <a:t>	</a:t>
            </a:r>
            <a:r>
              <a:rPr lang="es-EC" sz="2000"/>
              <a:t>R</a:t>
            </a:r>
            <a:r>
              <a:rPr lang="es-ES" sz="2000"/>
              <a:t>esultados de la pregunta 7:</a:t>
            </a:r>
          </a:p>
          <a:p>
            <a:pPr>
              <a:buFont typeface="Wingdings" pitchFamily="2" charset="2"/>
              <a:buNone/>
            </a:pPr>
            <a:endParaRPr lang="es-ES" sz="2000"/>
          </a:p>
        </p:txBody>
      </p:sp>
      <p:pic>
        <p:nvPicPr>
          <p:cNvPr id="116740" name="Picture 4"/>
          <p:cNvPicPr>
            <a:picLocks noChangeAspect="1" noChangeArrowheads="1"/>
          </p:cNvPicPr>
          <p:nvPr/>
        </p:nvPicPr>
        <p:blipFill>
          <a:blip r:embed="rId2"/>
          <a:srcRect/>
          <a:stretch>
            <a:fillRect/>
          </a:stretch>
        </p:blipFill>
        <p:spPr bwMode="auto">
          <a:xfrm>
            <a:off x="1187450" y="2493963"/>
            <a:ext cx="6965950" cy="36004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6738"/>
                                        </p:tgtEl>
                                        <p:attrNameLst>
                                          <p:attrName>style.visibility</p:attrName>
                                        </p:attrNameLst>
                                      </p:cBhvr>
                                      <p:to>
                                        <p:strVal val="visible"/>
                                      </p:to>
                                    </p:set>
                                    <p:anim to="" calcmode="lin" valueType="num">
                                      <p:cBhvr>
                                        <p:cTn id="7" dur="1" fill="hold"/>
                                        <p:tgtEl>
                                          <p:spTgt spid="1167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16739">
                                            <p:txEl>
                                              <p:pRg st="0" end="0"/>
                                            </p:txEl>
                                          </p:spTgt>
                                        </p:tgtEl>
                                        <p:attrNameLst>
                                          <p:attrName>style.visibility</p:attrName>
                                        </p:attrNameLst>
                                      </p:cBhvr>
                                      <p:to>
                                        <p:strVal val="visible"/>
                                      </p:to>
                                    </p:set>
                                    <p:anim to="" calcmode="lin" valueType="num">
                                      <p:cBhvr>
                                        <p:cTn id="12" dur="1" fill="hold"/>
                                        <p:tgtEl>
                                          <p:spTgt spid="11673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16740"/>
                                        </p:tgtEl>
                                        <p:attrNameLst>
                                          <p:attrName>style.visibility</p:attrName>
                                        </p:attrNameLst>
                                      </p:cBhvr>
                                      <p:to>
                                        <p:strVal val="visible"/>
                                      </p:to>
                                    </p:set>
                                    <p:anim to="" calcmode="lin" valueType="num">
                                      <p:cBhvr>
                                        <p:cTn id="17" dur="1" fill="hold"/>
                                        <p:tgtEl>
                                          <p:spTgt spid="11674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utoUpdateAnimBg="0"/>
      <p:bldP spid="116739"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17763" name="Rectangle 3"/>
          <p:cNvSpPr>
            <a:spLocks noGrp="1" noChangeArrowheads="1"/>
          </p:cNvSpPr>
          <p:nvPr>
            <p:ph type="body" idx="1"/>
          </p:nvPr>
        </p:nvSpPr>
        <p:spPr>
          <a:xfrm>
            <a:off x="684213" y="2349500"/>
            <a:ext cx="8110537" cy="3324225"/>
          </a:xfrm>
        </p:spPr>
        <p:txBody>
          <a:bodyPr/>
          <a:lstStyle/>
          <a:p>
            <a:pPr>
              <a:lnSpc>
                <a:spcPct val="80000"/>
              </a:lnSpc>
              <a:buFont typeface="Wingdings" pitchFamily="2" charset="2"/>
              <a:buNone/>
            </a:pPr>
            <a:r>
              <a:rPr lang="es-ES" sz="2400" b="1"/>
              <a:t>Análisis de Tablas Cruzadas</a:t>
            </a:r>
            <a:r>
              <a:rPr lang="es-EC" sz="2400" b="1"/>
              <a:t>:</a:t>
            </a:r>
            <a:endParaRPr lang="es-ES" sz="2400" b="1"/>
          </a:p>
          <a:p>
            <a:pPr>
              <a:lnSpc>
                <a:spcPct val="80000"/>
              </a:lnSpc>
              <a:buFont typeface="Wingdings" pitchFamily="2" charset="2"/>
              <a:buNone/>
            </a:pPr>
            <a:endParaRPr lang="es-ES" sz="2400" b="1"/>
          </a:p>
          <a:p>
            <a:pPr algn="ctr">
              <a:lnSpc>
                <a:spcPct val="80000"/>
              </a:lnSpc>
              <a:buFont typeface="Wingdings" pitchFamily="2" charset="2"/>
              <a:buNone/>
            </a:pPr>
            <a:r>
              <a:rPr lang="es-ES" sz="2400" b="1"/>
              <a:t>		H</a:t>
            </a:r>
            <a:r>
              <a:rPr lang="es-ES" sz="2400" b="1" baseline="-25000"/>
              <a:t>0</a:t>
            </a:r>
            <a:r>
              <a:rPr lang="es-ES" sz="2400" b="1"/>
              <a:t>:</a:t>
            </a:r>
            <a:r>
              <a:rPr lang="es-ES" sz="2400"/>
              <a:t> No existe asociación entre el Ingreso Familiar Mensual y la disponibilidad de pago por un servicio	que incluya inspección, exámenes y consulta.</a:t>
            </a:r>
            <a:endParaRPr lang="es-ES" sz="2400" b="1"/>
          </a:p>
          <a:p>
            <a:pPr algn="ctr">
              <a:lnSpc>
                <a:spcPct val="80000"/>
              </a:lnSpc>
              <a:buFont typeface="Wingdings" pitchFamily="2" charset="2"/>
              <a:buNone/>
            </a:pPr>
            <a:r>
              <a:rPr lang="es-ES" sz="2400" b="1"/>
              <a:t>	</a:t>
            </a:r>
          </a:p>
          <a:p>
            <a:pPr algn="ctr">
              <a:lnSpc>
                <a:spcPct val="80000"/>
              </a:lnSpc>
              <a:buFont typeface="Wingdings" pitchFamily="2" charset="2"/>
              <a:buNone/>
            </a:pPr>
            <a:r>
              <a:rPr lang="es-ES" sz="2400" b="1"/>
              <a:t>	</a:t>
            </a:r>
          </a:p>
          <a:p>
            <a:pPr algn="ctr">
              <a:lnSpc>
                <a:spcPct val="80000"/>
              </a:lnSpc>
              <a:buFont typeface="Wingdings" pitchFamily="2" charset="2"/>
              <a:buNone/>
            </a:pPr>
            <a:r>
              <a:rPr lang="es-ES" sz="2400" b="1"/>
              <a:t>		H</a:t>
            </a:r>
            <a:r>
              <a:rPr lang="es-ES" sz="2400" b="1" baseline="-25000"/>
              <a:t>1</a:t>
            </a:r>
            <a:r>
              <a:rPr lang="es-ES" sz="2400" b="1"/>
              <a:t>:</a:t>
            </a:r>
            <a:r>
              <a:rPr lang="es-ES" sz="2400"/>
              <a:t> Existe asociación entre las variables.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0"/>
                                  </p:iterate>
                                  <p:childTnLst>
                                    <p:set>
                                      <p:cBhvr>
                                        <p:cTn id="6" dur="1" fill="hold">
                                          <p:stCondLst>
                                            <p:cond delay="0"/>
                                          </p:stCondLst>
                                        </p:cTn>
                                        <p:tgtEl>
                                          <p:spTgt spid="117762"/>
                                        </p:tgtEl>
                                        <p:attrNameLst>
                                          <p:attrName>style.visibility</p:attrName>
                                        </p:attrNameLst>
                                      </p:cBhvr>
                                      <p:to>
                                        <p:strVal val="visible"/>
                                      </p:to>
                                    </p:set>
                                    <p:animEffect transition="in" filter="fade">
                                      <p:cBhvr>
                                        <p:cTn id="7" dur="770" decel="100000"/>
                                        <p:tgtEl>
                                          <p:spTgt spid="117762"/>
                                        </p:tgtEl>
                                      </p:cBhvr>
                                    </p:animEffect>
                                    <p:animScale>
                                      <p:cBhvr>
                                        <p:cTn id="8" dur="770" decel="100000"/>
                                        <p:tgtEl>
                                          <p:spTgt spid="117762"/>
                                        </p:tgtEl>
                                      </p:cBhvr>
                                      <p:from x="10000" y="10000"/>
                                      <p:to x="200000" y="450000"/>
                                    </p:animScale>
                                    <p:animScale>
                                      <p:cBhvr>
                                        <p:cTn id="9" dur="1230" accel="100000" fill="hold">
                                          <p:stCondLst>
                                            <p:cond delay="770"/>
                                          </p:stCondLst>
                                        </p:cTn>
                                        <p:tgtEl>
                                          <p:spTgt spid="117762"/>
                                        </p:tgtEl>
                                      </p:cBhvr>
                                      <p:from x="200000" y="450000"/>
                                      <p:to x="100000" y="100000"/>
                                    </p:animScale>
                                    <p:set>
                                      <p:cBhvr>
                                        <p:cTn id="10" dur="770" fill="hold"/>
                                        <p:tgtEl>
                                          <p:spTgt spid="117762"/>
                                        </p:tgtEl>
                                        <p:attrNameLst>
                                          <p:attrName>ppt_x</p:attrName>
                                        </p:attrNameLst>
                                      </p:cBhvr>
                                      <p:to>
                                        <p:strVal val="(0.5)"/>
                                      </p:to>
                                    </p:set>
                                    <p:anim from="(0.5)" to="(#ppt_x)" calcmode="lin" valueType="num">
                                      <p:cBhvr>
                                        <p:cTn id="11" dur="1230" accel="100000" fill="hold">
                                          <p:stCondLst>
                                            <p:cond delay="770"/>
                                          </p:stCondLst>
                                        </p:cTn>
                                        <p:tgtEl>
                                          <p:spTgt spid="117762"/>
                                        </p:tgtEl>
                                        <p:attrNameLst>
                                          <p:attrName>ppt_x</p:attrName>
                                        </p:attrNameLst>
                                      </p:cBhvr>
                                    </p:anim>
                                    <p:set>
                                      <p:cBhvr>
                                        <p:cTn id="12" dur="770" fill="hold"/>
                                        <p:tgtEl>
                                          <p:spTgt spid="117762"/>
                                        </p:tgtEl>
                                        <p:attrNameLst>
                                          <p:attrName>ppt_y</p:attrName>
                                        </p:attrNameLst>
                                      </p:cBhvr>
                                      <p:to>
                                        <p:strVal val="(#ppt_y+0.4)"/>
                                      </p:to>
                                    </p:set>
                                    <p:anim from="(#ppt_y+0.4)" to="(#ppt_y)" calcmode="lin" valueType="num">
                                      <p:cBhvr>
                                        <p:cTn id="13" dur="1230" accel="100000" fill="hold">
                                          <p:stCondLst>
                                            <p:cond delay="770"/>
                                          </p:stCondLst>
                                        </p:cTn>
                                        <p:tgtEl>
                                          <p:spTgt spid="11776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grpId="0" nodeType="clickEffect">
                                  <p:stCondLst>
                                    <p:cond delay="0"/>
                                  </p:stCondLst>
                                  <p:childTnLst>
                                    <p:set>
                                      <p:cBhvr>
                                        <p:cTn id="17" dur="1" fill="hold">
                                          <p:stCondLst>
                                            <p:cond delay="0"/>
                                          </p:stCondLst>
                                        </p:cTn>
                                        <p:tgtEl>
                                          <p:spTgt spid="117763">
                                            <p:txEl>
                                              <p:pRg st="0" end="0"/>
                                            </p:txEl>
                                          </p:spTgt>
                                        </p:tgtEl>
                                        <p:attrNameLst>
                                          <p:attrName>style.visibility</p:attrName>
                                        </p:attrNameLst>
                                      </p:cBhvr>
                                      <p:to>
                                        <p:strVal val="visible"/>
                                      </p:to>
                                    </p:set>
                                    <p:animScale>
                                      <p:cBhvr>
                                        <p:cTn id="18" dur="1000" decel="50000" fill="hold">
                                          <p:stCondLst>
                                            <p:cond delay="0"/>
                                          </p:stCondLst>
                                        </p:cTn>
                                        <p:tgtEl>
                                          <p:spTgt spid="11776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17763">
                                            <p:txEl>
                                              <p:pRg st="0" end="0"/>
                                            </p:txEl>
                                          </p:spTgt>
                                        </p:tgtEl>
                                        <p:attrNameLst>
                                          <p:attrName>ppt_x</p:attrName>
                                          <p:attrName>ppt_y</p:attrName>
                                        </p:attrNameLst>
                                      </p:cBhvr>
                                    </p:animMotion>
                                    <p:animEffect transition="in" filter="fade">
                                      <p:cBhvr>
                                        <p:cTn id="20" dur="1000"/>
                                        <p:tgtEl>
                                          <p:spTgt spid="11776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117763">
                                            <p:txEl>
                                              <p:pRg st="2" end="2"/>
                                            </p:txEl>
                                          </p:spTgt>
                                        </p:tgtEl>
                                        <p:attrNameLst>
                                          <p:attrName>style.visibility</p:attrName>
                                        </p:attrNameLst>
                                      </p:cBhvr>
                                      <p:to>
                                        <p:strVal val="visible"/>
                                      </p:to>
                                    </p:set>
                                    <p:animScale>
                                      <p:cBhvr>
                                        <p:cTn id="25" dur="1000" decel="50000" fill="hold">
                                          <p:stCondLst>
                                            <p:cond delay="0"/>
                                          </p:stCondLst>
                                        </p:cTn>
                                        <p:tgtEl>
                                          <p:spTgt spid="11776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117763">
                                            <p:txEl>
                                              <p:pRg st="2" end="2"/>
                                            </p:txEl>
                                          </p:spTgt>
                                        </p:tgtEl>
                                        <p:attrNameLst>
                                          <p:attrName>ppt_x</p:attrName>
                                          <p:attrName>ppt_y</p:attrName>
                                        </p:attrNameLst>
                                      </p:cBhvr>
                                    </p:animMotion>
                                    <p:animEffect transition="in" filter="fade">
                                      <p:cBhvr>
                                        <p:cTn id="27" dur="1000"/>
                                        <p:tgtEl>
                                          <p:spTgt spid="11776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117763">
                                            <p:txEl>
                                              <p:pRg st="3" end="3"/>
                                            </p:txEl>
                                          </p:spTgt>
                                        </p:tgtEl>
                                        <p:attrNameLst>
                                          <p:attrName>style.visibility</p:attrName>
                                        </p:attrNameLst>
                                      </p:cBhvr>
                                      <p:to>
                                        <p:strVal val="visible"/>
                                      </p:to>
                                    </p:set>
                                    <p:animScale>
                                      <p:cBhvr>
                                        <p:cTn id="32" dur="1000" decel="50000" fill="hold">
                                          <p:stCondLst>
                                            <p:cond delay="0"/>
                                          </p:stCondLst>
                                        </p:cTn>
                                        <p:tgtEl>
                                          <p:spTgt spid="11776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117763">
                                            <p:txEl>
                                              <p:pRg st="3" end="3"/>
                                            </p:txEl>
                                          </p:spTgt>
                                        </p:tgtEl>
                                        <p:attrNameLst>
                                          <p:attrName>ppt_x</p:attrName>
                                          <p:attrName>ppt_y</p:attrName>
                                        </p:attrNameLst>
                                      </p:cBhvr>
                                    </p:animMotion>
                                    <p:animEffect transition="in" filter="fade">
                                      <p:cBhvr>
                                        <p:cTn id="34" dur="1000"/>
                                        <p:tgtEl>
                                          <p:spTgt spid="11776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2" presetClass="entr" presetSubtype="0" fill="hold" grpId="0" nodeType="clickEffect">
                                  <p:stCondLst>
                                    <p:cond delay="0"/>
                                  </p:stCondLst>
                                  <p:childTnLst>
                                    <p:set>
                                      <p:cBhvr>
                                        <p:cTn id="38" dur="1" fill="hold">
                                          <p:stCondLst>
                                            <p:cond delay="0"/>
                                          </p:stCondLst>
                                        </p:cTn>
                                        <p:tgtEl>
                                          <p:spTgt spid="117763">
                                            <p:txEl>
                                              <p:pRg st="4" end="4"/>
                                            </p:txEl>
                                          </p:spTgt>
                                        </p:tgtEl>
                                        <p:attrNameLst>
                                          <p:attrName>style.visibility</p:attrName>
                                        </p:attrNameLst>
                                      </p:cBhvr>
                                      <p:to>
                                        <p:strVal val="visible"/>
                                      </p:to>
                                    </p:set>
                                    <p:animScale>
                                      <p:cBhvr>
                                        <p:cTn id="39" dur="1000" decel="50000" fill="hold">
                                          <p:stCondLst>
                                            <p:cond delay="0"/>
                                          </p:stCondLst>
                                        </p:cTn>
                                        <p:tgtEl>
                                          <p:spTgt spid="11776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17763">
                                            <p:txEl>
                                              <p:pRg st="4" end="4"/>
                                            </p:txEl>
                                          </p:spTgt>
                                        </p:tgtEl>
                                        <p:attrNameLst>
                                          <p:attrName>ppt_x</p:attrName>
                                          <p:attrName>ppt_y</p:attrName>
                                        </p:attrNameLst>
                                      </p:cBhvr>
                                    </p:animMotion>
                                    <p:animEffect transition="in" filter="fade">
                                      <p:cBhvr>
                                        <p:cTn id="41" dur="1000"/>
                                        <p:tgtEl>
                                          <p:spTgt spid="11776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2" presetClass="entr" presetSubtype="0" fill="hold" grpId="0" nodeType="clickEffect">
                                  <p:stCondLst>
                                    <p:cond delay="0"/>
                                  </p:stCondLst>
                                  <p:childTnLst>
                                    <p:set>
                                      <p:cBhvr>
                                        <p:cTn id="45" dur="1" fill="hold">
                                          <p:stCondLst>
                                            <p:cond delay="0"/>
                                          </p:stCondLst>
                                        </p:cTn>
                                        <p:tgtEl>
                                          <p:spTgt spid="117763">
                                            <p:txEl>
                                              <p:pRg st="5" end="5"/>
                                            </p:txEl>
                                          </p:spTgt>
                                        </p:tgtEl>
                                        <p:attrNameLst>
                                          <p:attrName>style.visibility</p:attrName>
                                        </p:attrNameLst>
                                      </p:cBhvr>
                                      <p:to>
                                        <p:strVal val="visible"/>
                                      </p:to>
                                    </p:set>
                                    <p:animScale>
                                      <p:cBhvr>
                                        <p:cTn id="46" dur="1000" decel="50000" fill="hold">
                                          <p:stCondLst>
                                            <p:cond delay="0"/>
                                          </p:stCondLst>
                                        </p:cTn>
                                        <p:tgtEl>
                                          <p:spTgt spid="11776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117763">
                                            <p:txEl>
                                              <p:pRg st="5" end="5"/>
                                            </p:txEl>
                                          </p:spTgt>
                                        </p:tgtEl>
                                        <p:attrNameLst>
                                          <p:attrName>ppt_x</p:attrName>
                                          <p:attrName>ppt_y</p:attrName>
                                        </p:attrNameLst>
                                      </p:cBhvr>
                                    </p:animMotion>
                                    <p:animEffect transition="in" filter="fade">
                                      <p:cBhvr>
                                        <p:cTn id="48" dur="1000"/>
                                        <p:tgtEl>
                                          <p:spTgt spid="1177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pic>
        <p:nvPicPr>
          <p:cNvPr id="118790" name="Picture 6"/>
          <p:cNvPicPr>
            <a:picLocks noChangeAspect="1" noChangeArrowheads="1"/>
          </p:cNvPicPr>
          <p:nvPr/>
        </p:nvPicPr>
        <p:blipFill>
          <a:blip r:embed="rId2"/>
          <a:srcRect/>
          <a:stretch>
            <a:fillRect/>
          </a:stretch>
        </p:blipFill>
        <p:spPr bwMode="auto">
          <a:xfrm>
            <a:off x="533400" y="2362200"/>
            <a:ext cx="8610600" cy="3352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8786"/>
                                        </p:tgtEl>
                                        <p:attrNameLst>
                                          <p:attrName>style.visibility</p:attrName>
                                        </p:attrNameLst>
                                      </p:cBhvr>
                                      <p:to>
                                        <p:strVal val="visible"/>
                                      </p:to>
                                    </p:set>
                                    <p:anim to="" calcmode="lin" valueType="num">
                                      <p:cBhvr>
                                        <p:cTn id="7" dur="1" fill="hold"/>
                                        <p:tgtEl>
                                          <p:spTgt spid="11878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18790"/>
                                        </p:tgtEl>
                                        <p:attrNameLst>
                                          <p:attrName>style.visibility</p:attrName>
                                        </p:attrNameLst>
                                      </p:cBhvr>
                                      <p:to>
                                        <p:strVal val="visible"/>
                                      </p:to>
                                    </p:set>
                                    <p:anim to="" calcmode="lin" valueType="num">
                                      <p:cBhvr>
                                        <p:cTn id="12" dur="1" fill="hold"/>
                                        <p:tgtEl>
                                          <p:spTgt spid="11879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pic>
        <p:nvPicPr>
          <p:cNvPr id="187396" name="Picture 4"/>
          <p:cNvPicPr>
            <a:picLocks noChangeAspect="1" noChangeArrowheads="1"/>
          </p:cNvPicPr>
          <p:nvPr>
            <p:ph type="body" idx="1"/>
          </p:nvPr>
        </p:nvPicPr>
        <p:blipFill>
          <a:blip r:embed="rId2"/>
          <a:srcRect/>
          <a:stretch>
            <a:fillRect/>
          </a:stretch>
        </p:blipFill>
        <p:spPr>
          <a:xfrm>
            <a:off x="-304800" y="2590800"/>
            <a:ext cx="9829800" cy="2551113"/>
          </a:xfrm>
          <a:noFill/>
          <a:ln/>
        </p:spPr>
      </p:pic>
      <p:sp>
        <p:nvSpPr>
          <p:cNvPr id="187397" name="Text Box 5"/>
          <p:cNvSpPr txBox="1">
            <a:spLocks noChangeArrowheads="1"/>
          </p:cNvSpPr>
          <p:nvPr/>
        </p:nvSpPr>
        <p:spPr bwMode="auto">
          <a:xfrm>
            <a:off x="1219200" y="5181600"/>
            <a:ext cx="7086600" cy="1187450"/>
          </a:xfrm>
          <a:prstGeom prst="rect">
            <a:avLst/>
          </a:prstGeom>
          <a:noFill/>
          <a:ln w="9525">
            <a:noFill/>
            <a:miter lim="800000"/>
            <a:headEnd/>
            <a:tailEnd/>
          </a:ln>
          <a:effectLst/>
        </p:spPr>
        <p:txBody>
          <a:bodyPr>
            <a:spAutoFit/>
          </a:bodyPr>
          <a:lstStyle/>
          <a:p>
            <a:pPr>
              <a:spcBef>
                <a:spcPct val="50000"/>
              </a:spcBef>
            </a:pPr>
            <a:r>
              <a:rPr lang="es-EC"/>
              <a:t>Con un nivel de significancia de 0.05 </a:t>
            </a:r>
            <a:r>
              <a:rPr lang="es-EC" b="1">
                <a:effectLst>
                  <a:outerShdw blurRad="38100" dist="38100" dir="2700000" algn="tl">
                    <a:srgbClr val="FFFFFF"/>
                  </a:outerShdw>
                </a:effectLst>
              </a:rPr>
              <a:t>se rechaza H</a:t>
            </a:r>
            <a:r>
              <a:rPr lang="es-EC" b="1" baseline="-25000">
                <a:effectLst>
                  <a:outerShdw blurRad="38100" dist="38100" dir="2700000" algn="tl">
                    <a:srgbClr val="FFFFFF"/>
                  </a:outerShdw>
                </a:effectLst>
              </a:rPr>
              <a:t>0</a:t>
            </a:r>
            <a:r>
              <a:rPr lang="es-EC" b="1">
                <a:effectLst>
                  <a:outerShdw blurRad="38100" dist="38100" dir="2700000" algn="tl">
                    <a:srgbClr val="FFFFFF"/>
                  </a:outerShdw>
                </a:effectLst>
              </a:rPr>
              <a:t> de no-asociación entre las variables.</a:t>
            </a:r>
            <a:endParaRPr lang="es-ES" b="1">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7397"/>
                                        </p:tgtEl>
                                        <p:attrNameLst>
                                          <p:attrName>style.visibility</p:attrName>
                                        </p:attrNameLst>
                                      </p:cBhvr>
                                      <p:to>
                                        <p:strVal val="visible"/>
                                      </p:to>
                                    </p:set>
                                    <p:anim to="" calcmode="lin" valueType="num">
                                      <p:cBhvr>
                                        <p:cTn id="7" dur="1" fill="hold"/>
                                        <p:tgtEl>
                                          <p:spTgt spid="18739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7"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pic>
        <p:nvPicPr>
          <p:cNvPr id="119812" name="Picture 4"/>
          <p:cNvPicPr>
            <a:picLocks noChangeAspect="1" noChangeArrowheads="1"/>
          </p:cNvPicPr>
          <p:nvPr/>
        </p:nvPicPr>
        <p:blipFill>
          <a:blip r:embed="rId2"/>
          <a:srcRect/>
          <a:stretch>
            <a:fillRect/>
          </a:stretch>
        </p:blipFill>
        <p:spPr bwMode="auto">
          <a:xfrm>
            <a:off x="685800" y="2057400"/>
            <a:ext cx="8229600" cy="39893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500" fill="hold"/>
                                        <p:tgtEl>
                                          <p:spTgt spid="11981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981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981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9810"/>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119812"/>
                                        </p:tgtEl>
                                        <p:attrNameLst>
                                          <p:attrName>style.visibility</p:attrName>
                                        </p:attrNameLst>
                                      </p:cBhvr>
                                      <p:to>
                                        <p:strVal val="visible"/>
                                      </p:to>
                                    </p:set>
                                    <p:anim calcmode="lin" valueType="num">
                                      <p:cBhvr>
                                        <p:cTn id="15" dur="500" fill="hold"/>
                                        <p:tgtEl>
                                          <p:spTgt spid="119812"/>
                                        </p:tgtEl>
                                        <p:attrNameLst>
                                          <p:attrName>ppt_w</p:attrName>
                                        </p:attrNameLst>
                                      </p:cBhvr>
                                      <p:tavLst>
                                        <p:tav tm="0">
                                          <p:val>
                                            <p:fltVal val="0"/>
                                          </p:val>
                                        </p:tav>
                                        <p:tav tm="100000">
                                          <p:val>
                                            <p:strVal val="#ppt_w"/>
                                          </p:val>
                                        </p:tav>
                                      </p:tavLst>
                                    </p:anim>
                                    <p:anim calcmode="lin" valueType="num">
                                      <p:cBhvr>
                                        <p:cTn id="16" dur="500" fill="hold"/>
                                        <p:tgtEl>
                                          <p:spTgt spid="119812"/>
                                        </p:tgtEl>
                                        <p:attrNameLst>
                                          <p:attrName>ppt_h</p:attrName>
                                        </p:attrNameLst>
                                      </p:cBhvr>
                                      <p:tavLst>
                                        <p:tav tm="0">
                                          <p:val>
                                            <p:fltVal val="0"/>
                                          </p:val>
                                        </p:tav>
                                        <p:tav tm="100000">
                                          <p:val>
                                            <p:strVal val="#ppt_h"/>
                                          </p:val>
                                        </p:tav>
                                      </p:tavLst>
                                    </p:anim>
                                    <p:animEffect transition="in" filter="fade">
                                      <p:cBhvr>
                                        <p:cTn id="17" dur="500"/>
                                        <p:tgtEl>
                                          <p:spTgt spid="119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20835" name="Rectangle 3"/>
          <p:cNvSpPr>
            <a:spLocks noGrp="1" noChangeArrowheads="1"/>
          </p:cNvSpPr>
          <p:nvPr>
            <p:ph type="body" idx="1"/>
          </p:nvPr>
        </p:nvSpPr>
        <p:spPr>
          <a:xfrm>
            <a:off x="395288" y="1905000"/>
            <a:ext cx="8353425" cy="1295400"/>
          </a:xfrm>
        </p:spPr>
        <p:txBody>
          <a:bodyPr/>
          <a:lstStyle/>
          <a:p>
            <a:pPr marL="609600" indent="-609600">
              <a:buFont typeface="Wingdings" pitchFamily="2" charset="2"/>
              <a:buNone/>
            </a:pPr>
            <a:r>
              <a:rPr lang="es-ES" sz="2200" b="1"/>
              <a:t>	</a:t>
            </a:r>
            <a:r>
              <a:rPr lang="es-EC" sz="2200" b="1"/>
              <a:t>Componente 3: </a:t>
            </a:r>
            <a:r>
              <a:rPr lang="es-ES" sz="2200" b="1"/>
              <a:t>¿Qué servicios adicionales se deben ofrecer para dar una imagen diferente a la clínica gineco-obstetra?</a:t>
            </a:r>
          </a:p>
        </p:txBody>
      </p:sp>
      <p:pic>
        <p:nvPicPr>
          <p:cNvPr id="120838" name="Picture 6"/>
          <p:cNvPicPr>
            <a:picLocks noChangeAspect="1" noChangeArrowheads="1"/>
          </p:cNvPicPr>
          <p:nvPr/>
        </p:nvPicPr>
        <p:blipFill>
          <a:blip r:embed="rId2"/>
          <a:srcRect/>
          <a:stretch>
            <a:fillRect/>
          </a:stretch>
        </p:blipFill>
        <p:spPr bwMode="auto">
          <a:xfrm>
            <a:off x="1143000" y="3224213"/>
            <a:ext cx="6781800" cy="31638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0834"/>
                                        </p:tgtEl>
                                        <p:attrNameLst>
                                          <p:attrName>style.visibility</p:attrName>
                                        </p:attrNameLst>
                                      </p:cBhvr>
                                      <p:to>
                                        <p:strVal val="visible"/>
                                      </p:to>
                                    </p:set>
                                    <p:anim to="" calcmode="lin" valueType="num">
                                      <p:cBhvr>
                                        <p:cTn id="7" dur="1" fill="hold"/>
                                        <p:tgtEl>
                                          <p:spTgt spid="1208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20835">
                                            <p:txEl>
                                              <p:pRg st="0" end="0"/>
                                            </p:txEl>
                                          </p:spTgt>
                                        </p:tgtEl>
                                        <p:attrNameLst>
                                          <p:attrName>style.visibility</p:attrName>
                                        </p:attrNameLst>
                                      </p:cBhvr>
                                      <p:to>
                                        <p:strVal val="visible"/>
                                      </p:to>
                                    </p:set>
                                    <p:anim to="" calcmode="lin" valueType="num">
                                      <p:cBhvr>
                                        <p:cTn id="12" dur="1" fill="hold"/>
                                        <p:tgtEl>
                                          <p:spTgt spid="12083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20838"/>
                                        </p:tgtEl>
                                        <p:attrNameLst>
                                          <p:attrName>style.visibility</p:attrName>
                                        </p:attrNameLst>
                                      </p:cBhvr>
                                      <p:to>
                                        <p:strVal val="visible"/>
                                      </p:to>
                                    </p:set>
                                    <p:anim to="" calcmode="lin" valueType="num">
                                      <p:cBhvr>
                                        <p:cTn id="17" dur="1" fill="hold"/>
                                        <p:tgtEl>
                                          <p:spTgt spid="12083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utoUpdateAnimBg="0"/>
      <p:bldP spid="120835"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21864" name="Rectangle 8"/>
          <p:cNvSpPr>
            <a:spLocks noChangeArrowheads="1"/>
          </p:cNvSpPr>
          <p:nvPr/>
        </p:nvSpPr>
        <p:spPr bwMode="auto">
          <a:xfrm>
            <a:off x="2290763" y="2371725"/>
            <a:ext cx="9144000" cy="0"/>
          </a:xfrm>
          <a:prstGeom prst="rect">
            <a:avLst/>
          </a:prstGeom>
          <a:noFill/>
          <a:ln w="9525">
            <a:noFill/>
            <a:miter lim="800000"/>
            <a:headEnd/>
            <a:tailEnd/>
          </a:ln>
          <a:effectLst/>
        </p:spPr>
        <p:txBody>
          <a:bodyPr>
            <a:spAutoFit/>
          </a:bodyPr>
          <a:lstStyle/>
          <a:p>
            <a:endParaRPr lang="es-ES"/>
          </a:p>
        </p:txBody>
      </p:sp>
      <p:graphicFrame>
        <p:nvGraphicFramePr>
          <p:cNvPr id="121863" name="Object 7"/>
          <p:cNvGraphicFramePr>
            <a:graphicFrameLocks noChangeAspect="1"/>
          </p:cNvGraphicFramePr>
          <p:nvPr/>
        </p:nvGraphicFramePr>
        <p:xfrm>
          <a:off x="685800" y="2286000"/>
          <a:ext cx="8229600" cy="3814763"/>
        </p:xfrm>
        <a:graphic>
          <a:graphicData uri="http://schemas.openxmlformats.org/presentationml/2006/ole">
            <p:oleObj spid="_x0000_s121863" name="Gráfico" r:id="rId3" imgW="4562972" imgH="2114912" progId="Excel.Char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fade">
                                      <p:cBhvr>
                                        <p:cTn id="7" dur="800" decel="100000"/>
                                        <p:tgtEl>
                                          <p:spTgt spid="121858"/>
                                        </p:tgtEl>
                                      </p:cBhvr>
                                    </p:animEffect>
                                    <p:anim calcmode="lin" valueType="num">
                                      <p:cBhvr>
                                        <p:cTn id="8" dur="800" decel="100000" fill="hold"/>
                                        <p:tgtEl>
                                          <p:spTgt spid="121858"/>
                                        </p:tgtEl>
                                        <p:attrNameLst>
                                          <p:attrName>style.rotation</p:attrName>
                                        </p:attrNameLst>
                                      </p:cBhvr>
                                      <p:tavLst>
                                        <p:tav tm="0">
                                          <p:val>
                                            <p:fltVal val="-90"/>
                                          </p:val>
                                        </p:tav>
                                        <p:tav tm="100000">
                                          <p:val>
                                            <p:fltVal val="0"/>
                                          </p:val>
                                        </p:tav>
                                      </p:tavLst>
                                    </p:anim>
                                    <p:anim calcmode="lin" valueType="num">
                                      <p:cBhvr>
                                        <p:cTn id="9" dur="800" decel="100000" fill="hold"/>
                                        <p:tgtEl>
                                          <p:spTgt spid="121858"/>
                                        </p:tgtEl>
                                        <p:attrNameLst>
                                          <p:attrName>ppt_x</p:attrName>
                                        </p:attrNameLst>
                                      </p:cBhvr>
                                      <p:tavLst>
                                        <p:tav tm="0">
                                          <p:val>
                                            <p:strVal val="#ppt_x+0.4"/>
                                          </p:val>
                                        </p:tav>
                                        <p:tav tm="100000">
                                          <p:val>
                                            <p:strVal val="#ppt_x-0.05"/>
                                          </p:val>
                                        </p:tav>
                                      </p:tavLst>
                                    </p:anim>
                                    <p:anim calcmode="lin" valueType="num">
                                      <p:cBhvr>
                                        <p:cTn id="10" dur="800" decel="100000" fill="hold"/>
                                        <p:tgtEl>
                                          <p:spTgt spid="1218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18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185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21863"/>
                                        </p:tgtEl>
                                        <p:attrNameLst>
                                          <p:attrName>style.visibility</p:attrName>
                                        </p:attrNameLst>
                                      </p:cBhvr>
                                      <p:to>
                                        <p:strVal val="visible"/>
                                      </p:to>
                                    </p:set>
                                    <p:animEffect transition="in" filter="fade">
                                      <p:cBhvr>
                                        <p:cTn id="17" dur="800" decel="100000"/>
                                        <p:tgtEl>
                                          <p:spTgt spid="121863"/>
                                        </p:tgtEl>
                                      </p:cBhvr>
                                    </p:animEffect>
                                    <p:anim calcmode="lin" valueType="num">
                                      <p:cBhvr>
                                        <p:cTn id="18" dur="800" decel="100000" fill="hold"/>
                                        <p:tgtEl>
                                          <p:spTgt spid="121863"/>
                                        </p:tgtEl>
                                        <p:attrNameLst>
                                          <p:attrName>style.rotation</p:attrName>
                                        </p:attrNameLst>
                                      </p:cBhvr>
                                      <p:tavLst>
                                        <p:tav tm="0">
                                          <p:val>
                                            <p:fltVal val="-90"/>
                                          </p:val>
                                        </p:tav>
                                        <p:tav tm="100000">
                                          <p:val>
                                            <p:fltVal val="0"/>
                                          </p:val>
                                        </p:tav>
                                      </p:tavLst>
                                    </p:anim>
                                    <p:anim calcmode="lin" valueType="num">
                                      <p:cBhvr>
                                        <p:cTn id="19" dur="800" decel="100000" fill="hold"/>
                                        <p:tgtEl>
                                          <p:spTgt spid="121863"/>
                                        </p:tgtEl>
                                        <p:attrNameLst>
                                          <p:attrName>ppt_x</p:attrName>
                                        </p:attrNameLst>
                                      </p:cBhvr>
                                      <p:tavLst>
                                        <p:tav tm="0">
                                          <p:val>
                                            <p:strVal val="#ppt_x+0.4"/>
                                          </p:val>
                                        </p:tav>
                                        <p:tav tm="100000">
                                          <p:val>
                                            <p:strVal val="#ppt_x-0.05"/>
                                          </p:val>
                                        </p:tav>
                                      </p:tavLst>
                                    </p:anim>
                                    <p:anim calcmode="lin" valueType="num">
                                      <p:cBhvr>
                                        <p:cTn id="20" dur="800" decel="100000" fill="hold"/>
                                        <p:tgtEl>
                                          <p:spTgt spid="12186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2186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2186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OleChart spid="121863"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pic>
        <p:nvPicPr>
          <p:cNvPr id="122884" name="Picture 4"/>
          <p:cNvPicPr>
            <a:picLocks noChangeAspect="1" noChangeArrowheads="1"/>
          </p:cNvPicPr>
          <p:nvPr>
            <p:ph type="body" idx="1"/>
          </p:nvPr>
        </p:nvPicPr>
        <p:blipFill>
          <a:blip r:embed="rId2"/>
          <a:srcRect/>
          <a:stretch>
            <a:fillRect/>
          </a:stretch>
        </p:blipFill>
        <p:spPr>
          <a:xfrm>
            <a:off x="0" y="1773238"/>
            <a:ext cx="4581525" cy="2376487"/>
          </a:xfrm>
          <a:noFill/>
          <a:ln/>
        </p:spPr>
      </p:pic>
      <p:pic>
        <p:nvPicPr>
          <p:cNvPr id="122885" name="Picture 5"/>
          <p:cNvPicPr>
            <a:picLocks noChangeAspect="1" noChangeArrowheads="1"/>
          </p:cNvPicPr>
          <p:nvPr/>
        </p:nvPicPr>
        <p:blipFill>
          <a:blip r:embed="rId3"/>
          <a:srcRect/>
          <a:stretch>
            <a:fillRect/>
          </a:stretch>
        </p:blipFill>
        <p:spPr bwMode="auto">
          <a:xfrm>
            <a:off x="4572000" y="1773238"/>
            <a:ext cx="4572000" cy="2376487"/>
          </a:xfrm>
          <a:prstGeom prst="rect">
            <a:avLst/>
          </a:prstGeom>
          <a:noFill/>
          <a:ln w="9525">
            <a:noFill/>
            <a:miter lim="800000"/>
            <a:headEnd/>
            <a:tailEnd/>
          </a:ln>
          <a:effectLst/>
        </p:spPr>
      </p:pic>
      <p:pic>
        <p:nvPicPr>
          <p:cNvPr id="122886" name="Picture 6"/>
          <p:cNvPicPr>
            <a:picLocks noChangeAspect="1" noChangeArrowheads="1"/>
          </p:cNvPicPr>
          <p:nvPr/>
        </p:nvPicPr>
        <p:blipFill>
          <a:blip r:embed="rId4"/>
          <a:srcRect/>
          <a:stretch>
            <a:fillRect/>
          </a:stretch>
        </p:blipFill>
        <p:spPr bwMode="auto">
          <a:xfrm>
            <a:off x="2339975" y="4221163"/>
            <a:ext cx="4572000" cy="23764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2882"/>
                                        </p:tgtEl>
                                        <p:attrNameLst>
                                          <p:attrName>style.visibility</p:attrName>
                                        </p:attrNameLst>
                                      </p:cBhvr>
                                      <p:to>
                                        <p:strVal val="visible"/>
                                      </p:to>
                                    </p:set>
                                    <p:anim to="" calcmode="lin" valueType="num">
                                      <p:cBhvr>
                                        <p:cTn id="7" dur="1" fill="hold"/>
                                        <p:tgtEl>
                                          <p:spTgt spid="1228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22884"/>
                                        </p:tgtEl>
                                        <p:attrNameLst>
                                          <p:attrName>style.visibility</p:attrName>
                                        </p:attrNameLst>
                                      </p:cBhvr>
                                      <p:to>
                                        <p:strVal val="visible"/>
                                      </p:to>
                                    </p:set>
                                    <p:anim to="" calcmode="lin" valueType="num">
                                      <p:cBhvr>
                                        <p:cTn id="12" dur="1" fill="hold"/>
                                        <p:tgtEl>
                                          <p:spTgt spid="12288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22885"/>
                                        </p:tgtEl>
                                        <p:attrNameLst>
                                          <p:attrName>style.visibility</p:attrName>
                                        </p:attrNameLst>
                                      </p:cBhvr>
                                      <p:to>
                                        <p:strVal val="visible"/>
                                      </p:to>
                                    </p:set>
                                    <p:anim to="" calcmode="lin" valueType="num">
                                      <p:cBhvr>
                                        <p:cTn id="17" dur="1" fill="hold"/>
                                        <p:tgtEl>
                                          <p:spTgt spid="12288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499"/>
                                          </p:stCondLst>
                                        </p:cTn>
                                        <p:tgtEl>
                                          <p:spTgt spid="122886"/>
                                        </p:tgtEl>
                                        <p:attrNameLst>
                                          <p:attrName>style.visibility</p:attrName>
                                        </p:attrNameLst>
                                      </p:cBhvr>
                                      <p:to>
                                        <p:strVal val="visible"/>
                                      </p:to>
                                    </p:set>
                                    <p:anim to="" calcmode="lin" valueType="num">
                                      <p:cBhvr>
                                        <p:cTn id="22" dur="1" fill="hold"/>
                                        <p:tgtEl>
                                          <p:spTgt spid="12288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71538" y="862013"/>
            <a:ext cx="8162925" cy="762000"/>
          </a:xfrm>
        </p:spPr>
        <p:txBody>
          <a:bodyPr/>
          <a:lstStyle/>
          <a:p>
            <a:r>
              <a:rPr lang="es-EC" sz="4000" u="sng"/>
              <a:t>Objetivo general</a:t>
            </a:r>
            <a:r>
              <a:rPr lang="es-EC"/>
              <a:t>.</a:t>
            </a:r>
            <a:endParaRPr lang="es-ES"/>
          </a:p>
        </p:txBody>
      </p:sp>
      <p:sp>
        <p:nvSpPr>
          <p:cNvPr id="8195" name="Rectangle 3"/>
          <p:cNvSpPr>
            <a:spLocks noGrp="1" noChangeArrowheads="1"/>
          </p:cNvSpPr>
          <p:nvPr>
            <p:ph type="body" idx="1"/>
          </p:nvPr>
        </p:nvSpPr>
        <p:spPr>
          <a:xfrm>
            <a:off x="685800" y="2667000"/>
            <a:ext cx="8110538" cy="2057400"/>
          </a:xfrm>
        </p:spPr>
        <p:txBody>
          <a:bodyPr/>
          <a:lstStyle/>
          <a:p>
            <a:pPr algn="ctr">
              <a:buFont typeface="Wingdings" pitchFamily="2" charset="2"/>
              <a:buNone/>
            </a:pPr>
            <a:r>
              <a:rPr lang="es-EC" sz="3000"/>
              <a:t>Determinar con base en el Estudio de Mercado, Administrativo, Técnico y Financiero, la factibilidad del proyecto de inversión.</a:t>
            </a:r>
            <a:endParaRPr lang="es-ES" sz="3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194"/>
                                        </p:tgtEl>
                                        <p:attrNameLst>
                                          <p:attrName>style.visibility</p:attrName>
                                        </p:attrNameLst>
                                      </p:cBhvr>
                                      <p:to>
                                        <p:strVal val="visible"/>
                                      </p:to>
                                    </p:set>
                                    <p:anim to="" calcmode="lin" valueType="num">
                                      <p:cBhvr>
                                        <p:cTn id="7" dur="1" fill="hold"/>
                                        <p:tgtEl>
                                          <p:spTgt spid="81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8195">
                                            <p:txEl>
                                              <p:pRg st="0" end="0"/>
                                            </p:txEl>
                                          </p:spTgt>
                                        </p:tgtEl>
                                        <p:attrNameLst>
                                          <p:attrName>style.visibility</p:attrName>
                                        </p:attrNameLst>
                                      </p:cBhvr>
                                      <p:to>
                                        <p:strVal val="visible"/>
                                      </p:to>
                                    </p:set>
                                    <p:anim to="" calcmode="lin" valueType="num">
                                      <p:cBhvr>
                                        <p:cTn id="12" dur="1" fill="hold"/>
                                        <p:tgtEl>
                                          <p:spTgt spid="819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871538" y="922338"/>
            <a:ext cx="8162925" cy="701675"/>
          </a:xfrm>
        </p:spPr>
        <p:txBody>
          <a:bodyPr/>
          <a:lstStyle/>
          <a:p>
            <a:r>
              <a:rPr lang="es-EC" sz="4000" u="sng"/>
              <a:t>Investigación de Mercado</a:t>
            </a:r>
            <a:endParaRPr lang="es-ES" sz="4000" u="sng"/>
          </a:p>
        </p:txBody>
      </p:sp>
      <p:sp>
        <p:nvSpPr>
          <p:cNvPr id="123907" name="Rectangle 3"/>
          <p:cNvSpPr>
            <a:spLocks noGrp="1" noChangeArrowheads="1"/>
          </p:cNvSpPr>
          <p:nvPr>
            <p:ph type="body" idx="1"/>
          </p:nvPr>
        </p:nvSpPr>
        <p:spPr>
          <a:xfrm>
            <a:off x="395288" y="1905000"/>
            <a:ext cx="8424862" cy="4191000"/>
          </a:xfrm>
        </p:spPr>
        <p:txBody>
          <a:bodyPr/>
          <a:lstStyle/>
          <a:p>
            <a:pPr marL="609600" indent="-609600"/>
            <a:r>
              <a:rPr lang="es-ES" sz="2400" b="1"/>
              <a:t>Conclusiones Generales.</a:t>
            </a:r>
            <a:endParaRPr lang="es-EC" sz="2400" b="1"/>
          </a:p>
          <a:p>
            <a:pPr marL="609600" indent="-609600"/>
            <a:endParaRPr lang="es-ES" sz="2400" b="1"/>
          </a:p>
          <a:p>
            <a:pPr marL="990600" lvl="1" indent="-533400">
              <a:buFont typeface="Wingdings" pitchFamily="2" charset="2"/>
              <a:buAutoNum type="arabicPeriod"/>
            </a:pPr>
            <a:r>
              <a:rPr lang="es-ES" sz="1600"/>
              <a:t>La atención gineco-obstétrica ofrecida actualmente en Milagro no cumple con las expectativas de las usuarias</a:t>
            </a:r>
            <a:endParaRPr lang="es-EC" sz="1600"/>
          </a:p>
          <a:p>
            <a:pPr marL="990600" lvl="1" indent="-533400">
              <a:buFont typeface="Wingdings" pitchFamily="2" charset="2"/>
              <a:buAutoNum type="arabicPeriod"/>
            </a:pPr>
            <a:endParaRPr lang="es-ES" sz="1600"/>
          </a:p>
          <a:p>
            <a:pPr marL="990600" lvl="1" indent="-533400">
              <a:buFont typeface="Wingdings" pitchFamily="2" charset="2"/>
              <a:buAutoNum type="arabicPeriod"/>
            </a:pPr>
            <a:r>
              <a:rPr lang="es-ES" sz="1600"/>
              <a:t>En términos de servicios adicionales, la nueva clínica de especialidades deberá incluir: Gimnasio </a:t>
            </a:r>
            <a:r>
              <a:rPr lang="es-EC" sz="1600"/>
              <a:t>T</a:t>
            </a:r>
            <a:r>
              <a:rPr lang="es-ES" sz="1600"/>
              <a:t>erapéutico</a:t>
            </a:r>
            <a:r>
              <a:rPr lang="es-EC" sz="1600"/>
              <a:t> para Mujeres Embarazadas</a:t>
            </a:r>
            <a:r>
              <a:rPr lang="es-ES" sz="1600"/>
              <a:t>, Asesor</a:t>
            </a:r>
            <a:r>
              <a:rPr lang="es-EC" sz="1600"/>
              <a:t>í</a:t>
            </a:r>
            <a:r>
              <a:rPr lang="es-ES" sz="1600"/>
              <a:t>a de planificación familiar, Charlas para la prevención de enfermedades de la mujer , Tarjeta de Descuento y Farmacia. </a:t>
            </a:r>
            <a:endParaRPr lang="es-EC" sz="1600"/>
          </a:p>
          <a:p>
            <a:pPr marL="990600" lvl="1" indent="-533400">
              <a:buFont typeface="Wingdings" pitchFamily="2" charset="2"/>
              <a:buAutoNum type="arabicPeriod"/>
            </a:pPr>
            <a:endParaRPr lang="es-ES" sz="1600"/>
          </a:p>
          <a:p>
            <a:pPr marL="990600" lvl="1" indent="-533400">
              <a:buFont typeface="Wingdings" pitchFamily="2" charset="2"/>
              <a:buAutoNum type="arabicPeriod"/>
            </a:pPr>
            <a:r>
              <a:rPr lang="es-ES" sz="1600"/>
              <a:t>El nivel de precios debe estar acorde a la situación socio-económica de las posibles pacientes que en su mayoría son de escasos recursos económicos.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23906"/>
                                        </p:tgtEl>
                                        <p:attrNameLst>
                                          <p:attrName>style.visibility</p:attrName>
                                        </p:attrNameLst>
                                      </p:cBhvr>
                                      <p:to>
                                        <p:strVal val="visible"/>
                                      </p:to>
                                    </p:set>
                                    <p:anim calcmode="lin" valueType="num">
                                      <p:cBhvr>
                                        <p:cTn id="7" dur="1000" fill="hold"/>
                                        <p:tgtEl>
                                          <p:spTgt spid="123906"/>
                                        </p:tgtEl>
                                        <p:attrNameLst>
                                          <p:attrName>ppt_w</p:attrName>
                                        </p:attrNameLst>
                                      </p:cBhvr>
                                      <p:tavLst>
                                        <p:tav tm="0">
                                          <p:val>
                                            <p:strVal val="#ppt_w+.3"/>
                                          </p:val>
                                        </p:tav>
                                        <p:tav tm="100000">
                                          <p:val>
                                            <p:strVal val="#ppt_w"/>
                                          </p:val>
                                        </p:tav>
                                      </p:tavLst>
                                    </p:anim>
                                    <p:anim calcmode="lin" valueType="num">
                                      <p:cBhvr>
                                        <p:cTn id="8" dur="1000" fill="hold"/>
                                        <p:tgtEl>
                                          <p:spTgt spid="123906"/>
                                        </p:tgtEl>
                                        <p:attrNameLst>
                                          <p:attrName>ppt_h</p:attrName>
                                        </p:attrNameLst>
                                      </p:cBhvr>
                                      <p:tavLst>
                                        <p:tav tm="0">
                                          <p:val>
                                            <p:strVal val="#ppt_h"/>
                                          </p:val>
                                        </p:tav>
                                        <p:tav tm="100000">
                                          <p:val>
                                            <p:strVal val="#ppt_h"/>
                                          </p:val>
                                        </p:tav>
                                      </p:tavLst>
                                    </p:anim>
                                    <p:animEffect transition="in" filter="fade">
                                      <p:cBhvr>
                                        <p:cTn id="9" dur="1000"/>
                                        <p:tgtEl>
                                          <p:spTgt spid="123906"/>
                                        </p:tgtEl>
                                      </p:cBhvr>
                                    </p:animEffect>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123907">
                                            <p:txEl>
                                              <p:pRg st="0" end="0"/>
                                            </p:txEl>
                                          </p:spTgt>
                                        </p:tgtEl>
                                        <p:attrNameLst>
                                          <p:attrName>style.visibility</p:attrName>
                                        </p:attrNameLst>
                                      </p:cBhvr>
                                      <p:to>
                                        <p:strVal val="visible"/>
                                      </p:to>
                                    </p:set>
                                    <p:anim calcmode="lin" valueType="num">
                                      <p:cBhvr>
                                        <p:cTn id="14" dur="1000" fill="hold"/>
                                        <p:tgtEl>
                                          <p:spTgt spid="123907">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123907">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123907">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12390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123907">
                                            <p:txEl>
                                              <p:pRg st="2" end="2"/>
                                            </p:txEl>
                                          </p:spTgt>
                                        </p:tgtEl>
                                        <p:attrNameLst>
                                          <p:attrName>style.visibility</p:attrName>
                                        </p:attrNameLst>
                                      </p:cBhvr>
                                      <p:to>
                                        <p:strVal val="visible"/>
                                      </p:to>
                                    </p:set>
                                    <p:anim calcmode="lin" valueType="num">
                                      <p:cBhvr>
                                        <p:cTn id="22" dur="1000" fill="hold"/>
                                        <p:tgtEl>
                                          <p:spTgt spid="123907">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123907">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123907">
                                            <p:txEl>
                                              <p:pRg st="2" end="2"/>
                                            </p:txEl>
                                          </p:spTgt>
                                        </p:tgtEl>
                                        <p:attrNameLst>
                                          <p:attrName>ppt_y</p:attrName>
                                        </p:attrNameLst>
                                      </p:cBhvr>
                                      <p:tavLst>
                                        <p:tav tm="0">
                                          <p:val>
                                            <p:strVal val="#ppt_y"/>
                                          </p:val>
                                        </p:tav>
                                        <p:tav tm="100000">
                                          <p:val>
                                            <p:strVal val="#ppt_y"/>
                                          </p:val>
                                        </p:tav>
                                      </p:tavLst>
                                    </p:anim>
                                    <p:animEffect transition="in" filter="fade">
                                      <p:cBhvr>
                                        <p:cTn id="25" dur="1000"/>
                                        <p:tgtEl>
                                          <p:spTgt spid="12390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123907">
                                            <p:txEl>
                                              <p:pRg st="4" end="4"/>
                                            </p:txEl>
                                          </p:spTgt>
                                        </p:tgtEl>
                                        <p:attrNameLst>
                                          <p:attrName>style.visibility</p:attrName>
                                        </p:attrNameLst>
                                      </p:cBhvr>
                                      <p:to>
                                        <p:strVal val="visible"/>
                                      </p:to>
                                    </p:set>
                                    <p:anim calcmode="lin" valueType="num">
                                      <p:cBhvr>
                                        <p:cTn id="30" dur="1000" fill="hold"/>
                                        <p:tgtEl>
                                          <p:spTgt spid="123907">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123907">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123907">
                                            <p:txEl>
                                              <p:pRg st="4" end="4"/>
                                            </p:txEl>
                                          </p:spTgt>
                                        </p:tgtEl>
                                        <p:attrNameLst>
                                          <p:attrName>ppt_y</p:attrName>
                                        </p:attrNameLst>
                                      </p:cBhvr>
                                      <p:tavLst>
                                        <p:tav tm="0">
                                          <p:val>
                                            <p:strVal val="#ppt_y"/>
                                          </p:val>
                                        </p:tav>
                                        <p:tav tm="100000">
                                          <p:val>
                                            <p:strVal val="#ppt_y"/>
                                          </p:val>
                                        </p:tav>
                                      </p:tavLst>
                                    </p:anim>
                                    <p:animEffect transition="in" filter="fade">
                                      <p:cBhvr>
                                        <p:cTn id="33" dur="1000"/>
                                        <p:tgtEl>
                                          <p:spTgt spid="12390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8" presetClass="entr" presetSubtype="0" accel="50000" fill="hold" grpId="0" nodeType="clickEffect">
                                  <p:stCondLst>
                                    <p:cond delay="0"/>
                                  </p:stCondLst>
                                  <p:childTnLst>
                                    <p:set>
                                      <p:cBhvr>
                                        <p:cTn id="37" dur="1" fill="hold">
                                          <p:stCondLst>
                                            <p:cond delay="0"/>
                                          </p:stCondLst>
                                        </p:cTn>
                                        <p:tgtEl>
                                          <p:spTgt spid="123907">
                                            <p:txEl>
                                              <p:pRg st="6" end="6"/>
                                            </p:txEl>
                                          </p:spTgt>
                                        </p:tgtEl>
                                        <p:attrNameLst>
                                          <p:attrName>style.visibility</p:attrName>
                                        </p:attrNameLst>
                                      </p:cBhvr>
                                      <p:to>
                                        <p:strVal val="visible"/>
                                      </p:to>
                                    </p:set>
                                    <p:anim calcmode="lin" valueType="num">
                                      <p:cBhvr>
                                        <p:cTn id="38" dur="1000" fill="hold"/>
                                        <p:tgtEl>
                                          <p:spTgt spid="123907">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123907">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123907">
                                            <p:txEl>
                                              <p:pRg st="6" end="6"/>
                                            </p:txEl>
                                          </p:spTgt>
                                        </p:tgtEl>
                                        <p:attrNameLst>
                                          <p:attrName>ppt_y</p:attrName>
                                        </p:attrNameLst>
                                      </p:cBhvr>
                                      <p:tavLst>
                                        <p:tav tm="0">
                                          <p:val>
                                            <p:strVal val="#ppt_y"/>
                                          </p:val>
                                        </p:tav>
                                        <p:tav tm="100000">
                                          <p:val>
                                            <p:strVal val="#ppt_y"/>
                                          </p:val>
                                        </p:tav>
                                      </p:tavLst>
                                    </p:anim>
                                    <p:animEffect transition="in" filter="fade">
                                      <p:cBhvr>
                                        <p:cTn id="41" dur="1000"/>
                                        <p:tgtEl>
                                          <p:spTgt spid="1239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P spid="123907"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p:txBody>
          <a:bodyPr/>
          <a:lstStyle/>
          <a:p>
            <a:pPr>
              <a:buFont typeface="Wingdings" pitchFamily="2" charset="2"/>
              <a:buNone/>
            </a:pPr>
            <a:endParaRPr lang="es-ES" sz="2200" b="1"/>
          </a:p>
          <a:p>
            <a:pPr>
              <a:buFont typeface="Wingdings" pitchFamily="2" charset="2"/>
              <a:buNone/>
            </a:pPr>
            <a:endParaRPr lang="es-ES" sz="2200" b="1"/>
          </a:p>
        </p:txBody>
      </p:sp>
      <p:sp>
        <p:nvSpPr>
          <p:cNvPr id="124934" name="Rectangle 6"/>
          <p:cNvSpPr>
            <a:spLocks noGrp="1" noChangeArrowheads="1"/>
          </p:cNvSpPr>
          <p:nvPr>
            <p:ph type="title"/>
          </p:nvPr>
        </p:nvSpPr>
        <p:spPr>
          <a:xfrm>
            <a:off x="871538" y="922338"/>
            <a:ext cx="8162925" cy="701675"/>
          </a:xfrm>
        </p:spPr>
        <p:txBody>
          <a:bodyPr/>
          <a:lstStyle/>
          <a:p>
            <a:r>
              <a:rPr lang="es-EC" sz="4000" u="sng"/>
              <a:t>Selección del Mercado Meta.</a:t>
            </a:r>
            <a:endParaRPr lang="es-ES" sz="4000" u="sng"/>
          </a:p>
        </p:txBody>
      </p:sp>
      <p:pic>
        <p:nvPicPr>
          <p:cNvPr id="125177" name="Picture 249"/>
          <p:cNvPicPr>
            <a:picLocks noChangeAspect="1" noChangeArrowheads="1"/>
          </p:cNvPicPr>
          <p:nvPr/>
        </p:nvPicPr>
        <p:blipFill>
          <a:blip r:embed="rId2"/>
          <a:srcRect/>
          <a:stretch>
            <a:fillRect/>
          </a:stretch>
        </p:blipFill>
        <p:spPr bwMode="auto">
          <a:xfrm>
            <a:off x="679450" y="2590800"/>
            <a:ext cx="8464550" cy="27463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24934"/>
                                        </p:tgtEl>
                                        <p:attrNameLst>
                                          <p:attrName>style.visibility</p:attrName>
                                        </p:attrNameLst>
                                      </p:cBhvr>
                                      <p:to>
                                        <p:strVal val="visible"/>
                                      </p:to>
                                    </p:set>
                                    <p:animEffect transition="in" filter="fade">
                                      <p:cBhvr>
                                        <p:cTn id="7" dur="1000"/>
                                        <p:tgtEl>
                                          <p:spTgt spid="124934"/>
                                        </p:tgtEl>
                                      </p:cBhvr>
                                    </p:animEffect>
                                    <p:anim calcmode="lin" valueType="num">
                                      <p:cBhvr>
                                        <p:cTn id="8" dur="1000" fill="hold"/>
                                        <p:tgtEl>
                                          <p:spTgt spid="124934"/>
                                        </p:tgtEl>
                                        <p:attrNameLst>
                                          <p:attrName>ppt_x</p:attrName>
                                        </p:attrNameLst>
                                      </p:cBhvr>
                                      <p:tavLst>
                                        <p:tav tm="0">
                                          <p:val>
                                            <p:strVal val="#ppt_x-.1"/>
                                          </p:val>
                                        </p:tav>
                                        <p:tav tm="100000">
                                          <p:val>
                                            <p:strVal val="#ppt_x"/>
                                          </p:val>
                                        </p:tav>
                                      </p:tavLst>
                                    </p:anim>
                                    <p:anim calcmode="lin" valueType="num">
                                      <p:cBhvr>
                                        <p:cTn id="9" dur="1000" fill="hold"/>
                                        <p:tgtEl>
                                          <p:spTgt spid="124934"/>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125177"/>
                                        </p:tgtEl>
                                        <p:attrNameLst>
                                          <p:attrName>style.visibility</p:attrName>
                                        </p:attrNameLst>
                                      </p:cBhvr>
                                      <p:to>
                                        <p:strVal val="visible"/>
                                      </p:to>
                                    </p:set>
                                    <p:animEffect transition="in" filter="blinds(horizontal)">
                                      <p:cBhvr>
                                        <p:cTn id="14" dur="500"/>
                                        <p:tgtEl>
                                          <p:spTgt spid="125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4"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871538" y="922338"/>
            <a:ext cx="8162925" cy="701675"/>
          </a:xfrm>
        </p:spPr>
        <p:txBody>
          <a:bodyPr/>
          <a:lstStyle/>
          <a:p>
            <a:r>
              <a:rPr lang="es-EC" sz="4000" u="sng"/>
              <a:t>Selección del Mercado Meta.</a:t>
            </a:r>
            <a:endParaRPr lang="es-ES" sz="4000" u="sng"/>
          </a:p>
        </p:txBody>
      </p:sp>
      <p:sp>
        <p:nvSpPr>
          <p:cNvPr id="125955" name="Rectangle 3"/>
          <p:cNvSpPr>
            <a:spLocks noGrp="1" noChangeArrowheads="1"/>
          </p:cNvSpPr>
          <p:nvPr>
            <p:ph type="body" idx="1"/>
          </p:nvPr>
        </p:nvSpPr>
        <p:spPr>
          <a:xfrm>
            <a:off x="323850" y="1905000"/>
            <a:ext cx="8496300" cy="4191000"/>
          </a:xfrm>
        </p:spPr>
        <p:txBody>
          <a:bodyPr/>
          <a:lstStyle/>
          <a:p>
            <a:r>
              <a:rPr lang="es-ES" sz="2400"/>
              <a:t>El segundo criterio de segmentación está basado en el 63% de las encuestadas cuyos ingresos familiares mensuales no superan los $200.</a:t>
            </a:r>
            <a:endParaRPr lang="es-EC" sz="2400"/>
          </a:p>
          <a:p>
            <a:endParaRPr lang="es-EC" sz="2400"/>
          </a:p>
          <a:p>
            <a:r>
              <a:rPr lang="es-ES" sz="2400" b="1"/>
              <a:t>Análisis</a:t>
            </a:r>
            <a:r>
              <a:rPr lang="es-EC" sz="2400" b="1"/>
              <a:t> de </a:t>
            </a:r>
            <a:r>
              <a:rPr lang="es-ES" sz="2400" b="1"/>
              <a:t>Tabla Cruzada</a:t>
            </a:r>
            <a:r>
              <a:rPr lang="es-EC" sz="2400" b="1"/>
              <a:t>:</a:t>
            </a:r>
            <a:endParaRPr lang="es-ES" sz="2400" b="1"/>
          </a:p>
          <a:p>
            <a:pPr lvl="2">
              <a:buFontTx/>
              <a:buNone/>
            </a:pPr>
            <a:r>
              <a:rPr lang="es-ES" sz="1800" b="1"/>
              <a:t>	</a:t>
            </a:r>
          </a:p>
          <a:p>
            <a:pPr lvl="2">
              <a:buFontTx/>
              <a:buNone/>
            </a:pPr>
            <a:r>
              <a:rPr lang="es-ES" sz="1800" b="1"/>
              <a:t>	</a:t>
            </a:r>
            <a:r>
              <a:rPr lang="es-ES" sz="2000" b="1"/>
              <a:t>H</a:t>
            </a:r>
            <a:r>
              <a:rPr lang="es-ES" sz="2000" b="1" baseline="-25000"/>
              <a:t>0</a:t>
            </a:r>
            <a:r>
              <a:rPr lang="es-ES" sz="2000" b="1"/>
              <a:t>:</a:t>
            </a:r>
            <a:r>
              <a:rPr lang="es-ES" sz="2000"/>
              <a:t> No existe asociación entre la frecuencia de visitas al ginecólogo y el nivel de ingresos familiares mensuales.</a:t>
            </a:r>
            <a:endParaRPr lang="es-ES" sz="2000" b="1"/>
          </a:p>
          <a:p>
            <a:pPr lvl="2">
              <a:buFontTx/>
              <a:buNone/>
            </a:pPr>
            <a:r>
              <a:rPr lang="es-ES" sz="2000" b="1"/>
              <a:t>	</a:t>
            </a:r>
          </a:p>
          <a:p>
            <a:pPr lvl="2">
              <a:buFontTx/>
              <a:buNone/>
            </a:pPr>
            <a:r>
              <a:rPr lang="es-ES" sz="2000" b="1"/>
              <a:t>	H</a:t>
            </a:r>
            <a:r>
              <a:rPr lang="es-ES" sz="2000" b="1" baseline="-25000"/>
              <a:t>1</a:t>
            </a:r>
            <a:r>
              <a:rPr lang="es-ES" sz="2000" b="1"/>
              <a:t>:</a:t>
            </a:r>
            <a:r>
              <a:rPr lang="es-ES" sz="2000"/>
              <a:t> Existe asociación entre las variables.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5954"/>
                                        </p:tgtEl>
                                        <p:attrNameLst>
                                          <p:attrName>style.visibility</p:attrName>
                                        </p:attrNameLst>
                                      </p:cBhvr>
                                      <p:to>
                                        <p:strVal val="visible"/>
                                      </p:to>
                                    </p:set>
                                    <p:anim to="" calcmode="lin" valueType="num">
                                      <p:cBhvr>
                                        <p:cTn id="7" dur="1" fill="hold"/>
                                        <p:tgtEl>
                                          <p:spTgt spid="12595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25955">
                                            <p:txEl>
                                              <p:pRg st="0" end="0"/>
                                            </p:txEl>
                                          </p:spTgt>
                                        </p:tgtEl>
                                        <p:attrNameLst>
                                          <p:attrName>style.visibility</p:attrName>
                                        </p:attrNameLst>
                                      </p:cBhvr>
                                      <p:to>
                                        <p:strVal val="visible"/>
                                      </p:to>
                                    </p:set>
                                    <p:anim to="" calcmode="lin" valueType="num">
                                      <p:cBhvr>
                                        <p:cTn id="12" dur="1" fill="hold"/>
                                        <p:tgtEl>
                                          <p:spTgt spid="12595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25955">
                                            <p:txEl>
                                              <p:pRg st="2" end="2"/>
                                            </p:txEl>
                                          </p:spTgt>
                                        </p:tgtEl>
                                        <p:attrNameLst>
                                          <p:attrName>style.visibility</p:attrName>
                                        </p:attrNameLst>
                                      </p:cBhvr>
                                      <p:to>
                                        <p:strVal val="visible"/>
                                      </p:to>
                                    </p:set>
                                    <p:anim to="" calcmode="lin" valueType="num">
                                      <p:cBhvr>
                                        <p:cTn id="17" dur="1" fill="hold"/>
                                        <p:tgtEl>
                                          <p:spTgt spid="125955">
                                            <p:txEl>
                                              <p:pRg st="2" end="2"/>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499"/>
                                          </p:stCondLst>
                                        </p:cTn>
                                        <p:tgtEl>
                                          <p:spTgt spid="125955">
                                            <p:txEl>
                                              <p:pRg st="3" end="3"/>
                                            </p:txEl>
                                          </p:spTgt>
                                        </p:tgtEl>
                                        <p:attrNameLst>
                                          <p:attrName>style.visibility</p:attrName>
                                        </p:attrNameLst>
                                      </p:cBhvr>
                                      <p:to>
                                        <p:strVal val="visible"/>
                                      </p:to>
                                    </p:set>
                                    <p:anim to="" calcmode="lin" valueType="num">
                                      <p:cBhvr>
                                        <p:cTn id="20" dur="1" fill="hold"/>
                                        <p:tgtEl>
                                          <p:spTgt spid="125955">
                                            <p:txEl>
                                              <p:pRg st="3" end="3"/>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499"/>
                                          </p:stCondLst>
                                        </p:cTn>
                                        <p:tgtEl>
                                          <p:spTgt spid="125955">
                                            <p:txEl>
                                              <p:pRg st="4" end="4"/>
                                            </p:txEl>
                                          </p:spTgt>
                                        </p:tgtEl>
                                        <p:attrNameLst>
                                          <p:attrName>style.visibility</p:attrName>
                                        </p:attrNameLst>
                                      </p:cBhvr>
                                      <p:to>
                                        <p:strVal val="visible"/>
                                      </p:to>
                                    </p:set>
                                    <p:anim to="" calcmode="lin" valueType="num">
                                      <p:cBhvr>
                                        <p:cTn id="23" dur="1" fill="hold"/>
                                        <p:tgtEl>
                                          <p:spTgt spid="125955">
                                            <p:txEl>
                                              <p:pRg st="4" end="4"/>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499"/>
                                          </p:stCondLst>
                                        </p:cTn>
                                        <p:tgtEl>
                                          <p:spTgt spid="125955">
                                            <p:txEl>
                                              <p:pRg st="5" end="5"/>
                                            </p:txEl>
                                          </p:spTgt>
                                        </p:tgtEl>
                                        <p:attrNameLst>
                                          <p:attrName>style.visibility</p:attrName>
                                        </p:attrNameLst>
                                      </p:cBhvr>
                                      <p:to>
                                        <p:strVal val="visible"/>
                                      </p:to>
                                    </p:set>
                                    <p:anim to="" calcmode="lin" valueType="num">
                                      <p:cBhvr>
                                        <p:cTn id="26" dur="1" fill="hold"/>
                                        <p:tgtEl>
                                          <p:spTgt spid="125955">
                                            <p:txEl>
                                              <p:pRg st="5" end="5"/>
                                            </p:txEl>
                                          </p:spTgt>
                                        </p:tgtEl>
                                        <p:attrNameLst>
                                          <p:attrName/>
                                        </p:attrNameLst>
                                      </p:cBhvr>
                                    </p:anim>
                                  </p:childTnLst>
                                </p:cTn>
                              </p:par>
                              <p:par>
                                <p:cTn id="27" presetID="24" presetClass="entr" presetSubtype="0" fill="hold" grpId="0" nodeType="withEffect">
                                  <p:stCondLst>
                                    <p:cond delay="0"/>
                                  </p:stCondLst>
                                  <p:childTnLst>
                                    <p:set>
                                      <p:cBhvr>
                                        <p:cTn id="28" dur="1" fill="hold">
                                          <p:stCondLst>
                                            <p:cond delay="499"/>
                                          </p:stCondLst>
                                        </p:cTn>
                                        <p:tgtEl>
                                          <p:spTgt spid="125955">
                                            <p:txEl>
                                              <p:pRg st="6" end="6"/>
                                            </p:txEl>
                                          </p:spTgt>
                                        </p:tgtEl>
                                        <p:attrNameLst>
                                          <p:attrName>style.visibility</p:attrName>
                                        </p:attrNameLst>
                                      </p:cBhvr>
                                      <p:to>
                                        <p:strVal val="visible"/>
                                      </p:to>
                                    </p:set>
                                    <p:anim to="" calcmode="lin" valueType="num">
                                      <p:cBhvr>
                                        <p:cTn id="29" dur="1" fill="hold"/>
                                        <p:tgtEl>
                                          <p:spTgt spid="125955">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autoUpdateAnimBg="0"/>
      <p:bldP spid="12595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871538" y="922338"/>
            <a:ext cx="8162925" cy="701675"/>
          </a:xfrm>
        </p:spPr>
        <p:txBody>
          <a:bodyPr/>
          <a:lstStyle/>
          <a:p>
            <a:r>
              <a:rPr lang="es-EC" sz="4000" u="sng"/>
              <a:t>Selección del Mercado Meta.</a:t>
            </a:r>
            <a:endParaRPr lang="es-ES" sz="4000" u="sng"/>
          </a:p>
        </p:txBody>
      </p:sp>
      <p:pic>
        <p:nvPicPr>
          <p:cNvPr id="126985" name="Picture 9"/>
          <p:cNvPicPr>
            <a:picLocks noChangeAspect="1" noChangeArrowheads="1"/>
          </p:cNvPicPr>
          <p:nvPr/>
        </p:nvPicPr>
        <p:blipFill>
          <a:blip r:embed="rId2"/>
          <a:srcRect/>
          <a:stretch>
            <a:fillRect/>
          </a:stretch>
        </p:blipFill>
        <p:spPr bwMode="auto">
          <a:xfrm>
            <a:off x="0" y="2743200"/>
            <a:ext cx="9144000" cy="31638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6978"/>
                                        </p:tgtEl>
                                        <p:attrNameLst>
                                          <p:attrName>style.visibility</p:attrName>
                                        </p:attrNameLst>
                                      </p:cBhvr>
                                      <p:to>
                                        <p:strVal val="visible"/>
                                      </p:to>
                                    </p:set>
                                    <p:anim to="" calcmode="lin" valueType="num">
                                      <p:cBhvr>
                                        <p:cTn id="7" dur="1" fill="hold"/>
                                        <p:tgtEl>
                                          <p:spTgt spid="1269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26985"/>
                                        </p:tgtEl>
                                        <p:attrNameLst>
                                          <p:attrName>style.visibility</p:attrName>
                                        </p:attrNameLst>
                                      </p:cBhvr>
                                      <p:to>
                                        <p:strVal val="visible"/>
                                      </p:to>
                                    </p:set>
                                    <p:anim to="" calcmode="lin" valueType="num">
                                      <p:cBhvr>
                                        <p:cTn id="12" dur="1" fill="hold"/>
                                        <p:tgtEl>
                                          <p:spTgt spid="12698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871538" y="922338"/>
            <a:ext cx="8162925" cy="701675"/>
          </a:xfrm>
        </p:spPr>
        <p:txBody>
          <a:bodyPr/>
          <a:lstStyle/>
          <a:p>
            <a:r>
              <a:rPr lang="es-EC" sz="4000" u="sng"/>
              <a:t>Selección del Mercado Meta.</a:t>
            </a:r>
            <a:endParaRPr lang="es-ES" sz="4000" u="sng"/>
          </a:p>
        </p:txBody>
      </p:sp>
      <p:pic>
        <p:nvPicPr>
          <p:cNvPr id="188420" name="Picture 4"/>
          <p:cNvPicPr>
            <a:picLocks noChangeAspect="1" noChangeArrowheads="1"/>
          </p:cNvPicPr>
          <p:nvPr/>
        </p:nvPicPr>
        <p:blipFill>
          <a:blip r:embed="rId2"/>
          <a:srcRect/>
          <a:stretch>
            <a:fillRect/>
          </a:stretch>
        </p:blipFill>
        <p:spPr bwMode="auto">
          <a:xfrm>
            <a:off x="0" y="2057400"/>
            <a:ext cx="9448800" cy="3040063"/>
          </a:xfrm>
          <a:prstGeom prst="rect">
            <a:avLst/>
          </a:prstGeom>
          <a:noFill/>
          <a:ln w="9525">
            <a:noFill/>
            <a:miter lim="800000"/>
            <a:headEnd/>
            <a:tailEnd/>
          </a:ln>
          <a:effectLst/>
        </p:spPr>
      </p:pic>
      <p:sp>
        <p:nvSpPr>
          <p:cNvPr id="188421" name="Text Box 5"/>
          <p:cNvSpPr txBox="1">
            <a:spLocks noChangeArrowheads="1"/>
          </p:cNvSpPr>
          <p:nvPr/>
        </p:nvSpPr>
        <p:spPr bwMode="auto">
          <a:xfrm>
            <a:off x="1219200" y="5181600"/>
            <a:ext cx="7086600" cy="1187450"/>
          </a:xfrm>
          <a:prstGeom prst="rect">
            <a:avLst/>
          </a:prstGeom>
          <a:noFill/>
          <a:ln w="9525">
            <a:noFill/>
            <a:miter lim="800000"/>
            <a:headEnd/>
            <a:tailEnd/>
          </a:ln>
          <a:effectLst/>
        </p:spPr>
        <p:txBody>
          <a:bodyPr>
            <a:spAutoFit/>
          </a:bodyPr>
          <a:lstStyle/>
          <a:p>
            <a:pPr>
              <a:spcBef>
                <a:spcPct val="50000"/>
              </a:spcBef>
            </a:pPr>
            <a:r>
              <a:rPr lang="es-EC"/>
              <a:t>Con un nivel de significancia de 0.05 </a:t>
            </a:r>
            <a:r>
              <a:rPr lang="es-EC" b="1">
                <a:effectLst>
                  <a:outerShdw blurRad="38100" dist="38100" dir="2700000" algn="tl">
                    <a:srgbClr val="FFFFFF"/>
                  </a:outerShdw>
                </a:effectLst>
              </a:rPr>
              <a:t>se rechaza H</a:t>
            </a:r>
            <a:r>
              <a:rPr lang="es-EC" b="1" baseline="-25000">
                <a:effectLst>
                  <a:outerShdw blurRad="38100" dist="38100" dir="2700000" algn="tl">
                    <a:srgbClr val="FFFFFF"/>
                  </a:outerShdw>
                </a:effectLst>
              </a:rPr>
              <a:t>0</a:t>
            </a:r>
            <a:r>
              <a:rPr lang="es-EC" b="1">
                <a:effectLst>
                  <a:outerShdw blurRad="38100" dist="38100" dir="2700000" algn="tl">
                    <a:srgbClr val="FFFFFF"/>
                  </a:outerShdw>
                </a:effectLst>
              </a:rPr>
              <a:t> de no-asociación entre las variables.</a:t>
            </a:r>
            <a:endParaRPr lang="es-ES" b="1">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8421"/>
                                        </p:tgtEl>
                                        <p:attrNameLst>
                                          <p:attrName>style.visibility</p:attrName>
                                        </p:attrNameLst>
                                      </p:cBhvr>
                                      <p:to>
                                        <p:strVal val="visible"/>
                                      </p:to>
                                    </p:set>
                                    <p:anim to="" calcmode="lin" valueType="num">
                                      <p:cBhvr>
                                        <p:cTn id="7" dur="1" fill="hold"/>
                                        <p:tgtEl>
                                          <p:spTgt spid="18842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1"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871538" y="922338"/>
            <a:ext cx="8162925" cy="701675"/>
          </a:xfrm>
        </p:spPr>
        <p:txBody>
          <a:bodyPr/>
          <a:lstStyle/>
          <a:p>
            <a:r>
              <a:rPr lang="es-EC" sz="4000" u="sng"/>
              <a:t>Selección del Mercado Meta.</a:t>
            </a:r>
            <a:endParaRPr lang="es-ES" sz="4000" u="sng"/>
          </a:p>
        </p:txBody>
      </p:sp>
      <p:sp>
        <p:nvSpPr>
          <p:cNvPr id="128003" name="Rectangle 3"/>
          <p:cNvSpPr>
            <a:spLocks noGrp="1" noChangeArrowheads="1"/>
          </p:cNvSpPr>
          <p:nvPr>
            <p:ph type="body" idx="1"/>
          </p:nvPr>
        </p:nvSpPr>
        <p:spPr>
          <a:xfrm>
            <a:off x="250825" y="1905000"/>
            <a:ext cx="8569325" cy="4191000"/>
          </a:xfrm>
        </p:spPr>
        <p:txBody>
          <a:bodyPr/>
          <a:lstStyle/>
          <a:p>
            <a:pPr>
              <a:buFont typeface="Wingdings" pitchFamily="2" charset="2"/>
              <a:buNone/>
            </a:pPr>
            <a:r>
              <a:rPr lang="es-ES" sz="2200"/>
              <a:t>	</a:t>
            </a:r>
            <a:endParaRPr lang="es-EC" sz="2200"/>
          </a:p>
          <a:p>
            <a:pPr algn="ctr">
              <a:buFont typeface="Wingdings" pitchFamily="2" charset="2"/>
              <a:buNone/>
            </a:pPr>
            <a:r>
              <a:rPr lang="es-EC" sz="2200"/>
              <a:t>   </a:t>
            </a:r>
            <a:r>
              <a:rPr lang="es-ES" sz="2600"/>
              <a:t>Debido a que una gran parte de nuestra encuesta es de bajos recursos y frecuentemente visitan al ginecólogo, tanto los servicios como los precios ofrecidos en la clínica gineco-obstetra deberán estar ceñidos a esta segmento del mercado.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8002"/>
                                        </p:tgtEl>
                                        <p:attrNameLst>
                                          <p:attrName>style.visibility</p:attrName>
                                        </p:attrNameLst>
                                      </p:cBhvr>
                                      <p:to>
                                        <p:strVal val="visible"/>
                                      </p:to>
                                    </p:set>
                                    <p:anim to="" calcmode="lin" valueType="num">
                                      <p:cBhvr>
                                        <p:cTn id="7" dur="1" fill="hold"/>
                                        <p:tgtEl>
                                          <p:spTgt spid="12800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28003">
                                            <p:txEl>
                                              <p:pRg st="0" end="0"/>
                                            </p:txEl>
                                          </p:spTgt>
                                        </p:tgtEl>
                                        <p:attrNameLst>
                                          <p:attrName>style.visibility</p:attrName>
                                        </p:attrNameLst>
                                      </p:cBhvr>
                                      <p:to>
                                        <p:strVal val="visible"/>
                                      </p:to>
                                    </p:set>
                                    <p:anim to="" calcmode="lin" valueType="num">
                                      <p:cBhvr>
                                        <p:cTn id="12" dur="1" fill="hold"/>
                                        <p:tgtEl>
                                          <p:spTgt spid="1280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28003">
                                            <p:txEl>
                                              <p:pRg st="1" end="1"/>
                                            </p:txEl>
                                          </p:spTgt>
                                        </p:tgtEl>
                                        <p:attrNameLst>
                                          <p:attrName>style.visibility</p:attrName>
                                        </p:attrNameLst>
                                      </p:cBhvr>
                                      <p:to>
                                        <p:strVal val="visible"/>
                                      </p:to>
                                    </p:set>
                                    <p:anim to="" calcmode="lin" valueType="num">
                                      <p:cBhvr>
                                        <p:cTn id="17" dur="1" fill="hold"/>
                                        <p:tgtEl>
                                          <p:spTgt spid="12800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autoUpdateAnimBg="0"/>
      <p:bldP spid="128003"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871538" y="922338"/>
            <a:ext cx="8162925" cy="701675"/>
          </a:xfrm>
        </p:spPr>
        <p:txBody>
          <a:bodyPr/>
          <a:lstStyle/>
          <a:p>
            <a:r>
              <a:rPr lang="es-EC" sz="4000" u="sng"/>
              <a:t>Marketing Mix.</a:t>
            </a:r>
            <a:endParaRPr lang="es-ES" sz="4000" u="sng"/>
          </a:p>
        </p:txBody>
      </p:sp>
      <p:sp>
        <p:nvSpPr>
          <p:cNvPr id="130051" name="Rectangle 3"/>
          <p:cNvSpPr>
            <a:spLocks noGrp="1" noChangeArrowheads="1"/>
          </p:cNvSpPr>
          <p:nvPr>
            <p:ph type="body" idx="1"/>
          </p:nvPr>
        </p:nvSpPr>
        <p:spPr>
          <a:xfrm>
            <a:off x="914400" y="1905000"/>
            <a:ext cx="7905750" cy="762000"/>
          </a:xfrm>
        </p:spPr>
        <p:txBody>
          <a:bodyPr/>
          <a:lstStyle/>
          <a:p>
            <a:pPr>
              <a:lnSpc>
                <a:spcPct val="90000"/>
              </a:lnSpc>
              <a:buFont typeface="Wingdings" pitchFamily="2" charset="2"/>
              <a:buNone/>
            </a:pPr>
            <a:r>
              <a:rPr lang="es-ES" sz="2400" b="1"/>
              <a:t>Producto:</a:t>
            </a:r>
            <a:endParaRPr lang="es-ES" sz="2000" b="1"/>
          </a:p>
          <a:p>
            <a:pPr>
              <a:lnSpc>
                <a:spcPct val="90000"/>
              </a:lnSpc>
              <a:buFont typeface="Wingdings" pitchFamily="2" charset="2"/>
              <a:buNone/>
            </a:pPr>
            <a:r>
              <a:rPr lang="es-ES" sz="1800"/>
              <a:t>	</a:t>
            </a:r>
          </a:p>
        </p:txBody>
      </p:sp>
      <p:pic>
        <p:nvPicPr>
          <p:cNvPr id="130053" name="Picture 5"/>
          <p:cNvPicPr>
            <a:picLocks noChangeAspect="1" noChangeArrowheads="1"/>
          </p:cNvPicPr>
          <p:nvPr/>
        </p:nvPicPr>
        <p:blipFill>
          <a:blip r:embed="rId2"/>
          <a:srcRect/>
          <a:stretch>
            <a:fillRect/>
          </a:stretch>
        </p:blipFill>
        <p:spPr bwMode="auto">
          <a:xfrm>
            <a:off x="914400" y="2971800"/>
            <a:ext cx="7924800" cy="2378075"/>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0050"/>
                                        </p:tgtEl>
                                        <p:attrNameLst>
                                          <p:attrName>style.visibility</p:attrName>
                                        </p:attrNameLst>
                                      </p:cBhvr>
                                      <p:to>
                                        <p:strVal val="visible"/>
                                      </p:to>
                                    </p:set>
                                    <p:anim to="" calcmode="lin" valueType="num">
                                      <p:cBhvr>
                                        <p:cTn id="7" dur="1" fill="hold"/>
                                        <p:tgtEl>
                                          <p:spTgt spid="1300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30051">
                                            <p:txEl>
                                              <p:pRg st="0" end="0"/>
                                            </p:txEl>
                                          </p:spTgt>
                                        </p:tgtEl>
                                        <p:attrNameLst>
                                          <p:attrName>style.visibility</p:attrName>
                                        </p:attrNameLst>
                                      </p:cBhvr>
                                      <p:to>
                                        <p:strVal val="visible"/>
                                      </p:to>
                                    </p:set>
                                    <p:anim to="" calcmode="lin" valueType="num">
                                      <p:cBhvr>
                                        <p:cTn id="12" dur="1" fill="hold"/>
                                        <p:tgtEl>
                                          <p:spTgt spid="13005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30051">
                                            <p:txEl>
                                              <p:pRg st="1" end="1"/>
                                            </p:txEl>
                                          </p:spTgt>
                                        </p:tgtEl>
                                        <p:attrNameLst>
                                          <p:attrName>style.visibility</p:attrName>
                                        </p:attrNameLst>
                                      </p:cBhvr>
                                      <p:to>
                                        <p:strVal val="visible"/>
                                      </p:to>
                                    </p:set>
                                    <p:anim to="" calcmode="lin" valueType="num">
                                      <p:cBhvr>
                                        <p:cTn id="17" dur="1" fill="hold"/>
                                        <p:tgtEl>
                                          <p:spTgt spid="13005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499"/>
                                          </p:stCondLst>
                                        </p:cTn>
                                        <p:tgtEl>
                                          <p:spTgt spid="130053"/>
                                        </p:tgtEl>
                                        <p:attrNameLst>
                                          <p:attrName>style.visibility</p:attrName>
                                        </p:attrNameLst>
                                      </p:cBhvr>
                                      <p:to>
                                        <p:strVal val="visible"/>
                                      </p:to>
                                    </p:set>
                                    <p:anim to="" calcmode="lin" valueType="num">
                                      <p:cBhvr>
                                        <p:cTn id="22" dur="1" fill="hold"/>
                                        <p:tgtEl>
                                          <p:spTgt spid="13005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utoUpdateAnimBg="0"/>
      <p:bldP spid="130051"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871538" y="922338"/>
            <a:ext cx="8162925" cy="701675"/>
          </a:xfrm>
        </p:spPr>
        <p:txBody>
          <a:bodyPr/>
          <a:lstStyle/>
          <a:p>
            <a:r>
              <a:rPr lang="es-MX" sz="4000" u="sng"/>
              <a:t>Marketing Mix.</a:t>
            </a:r>
            <a:endParaRPr lang="es-ES" sz="4000" u="sng"/>
          </a:p>
        </p:txBody>
      </p:sp>
      <p:sp>
        <p:nvSpPr>
          <p:cNvPr id="198659" name="Rectangle 3"/>
          <p:cNvSpPr>
            <a:spLocks noGrp="1" noChangeArrowheads="1"/>
          </p:cNvSpPr>
          <p:nvPr>
            <p:ph type="body" idx="1"/>
          </p:nvPr>
        </p:nvSpPr>
        <p:spPr/>
        <p:txBody>
          <a:bodyPr/>
          <a:lstStyle/>
          <a:p>
            <a:pPr>
              <a:lnSpc>
                <a:spcPct val="80000"/>
              </a:lnSpc>
              <a:buFont typeface="Wingdings" pitchFamily="2" charset="2"/>
              <a:buNone/>
            </a:pPr>
            <a:r>
              <a:rPr lang="es-MX" sz="2400" b="1"/>
              <a:t>Producto:</a:t>
            </a:r>
          </a:p>
          <a:p>
            <a:pPr>
              <a:lnSpc>
                <a:spcPct val="80000"/>
              </a:lnSpc>
              <a:buFont typeface="Wingdings" pitchFamily="2" charset="2"/>
              <a:buNone/>
            </a:pPr>
            <a:endParaRPr lang="es-MX" sz="2400" b="1"/>
          </a:p>
          <a:p>
            <a:pPr>
              <a:lnSpc>
                <a:spcPct val="80000"/>
              </a:lnSpc>
            </a:pPr>
            <a:r>
              <a:rPr lang="es-MX" sz="2000"/>
              <a:t>Consultas Ginecológicas.</a:t>
            </a:r>
          </a:p>
          <a:p>
            <a:pPr>
              <a:lnSpc>
                <a:spcPct val="80000"/>
              </a:lnSpc>
            </a:pPr>
            <a:r>
              <a:rPr lang="es-MX" sz="2000"/>
              <a:t>Consultas Obstétricas.</a:t>
            </a:r>
          </a:p>
          <a:p>
            <a:pPr>
              <a:lnSpc>
                <a:spcPct val="80000"/>
              </a:lnSpc>
            </a:pPr>
            <a:r>
              <a:rPr lang="es-MX" sz="2000"/>
              <a:t>Asesoría para la planificación familiar.</a:t>
            </a:r>
          </a:p>
          <a:p>
            <a:pPr>
              <a:lnSpc>
                <a:spcPct val="80000"/>
              </a:lnSpc>
            </a:pPr>
            <a:r>
              <a:rPr lang="es-MX" sz="2000"/>
              <a:t>Farmacia Cruz Azul.</a:t>
            </a:r>
          </a:p>
          <a:p>
            <a:pPr>
              <a:lnSpc>
                <a:spcPct val="80000"/>
              </a:lnSpc>
            </a:pPr>
            <a:r>
              <a:rPr lang="es-MX" sz="2000"/>
              <a:t>Laboratorio Clínico.</a:t>
            </a:r>
          </a:p>
          <a:p>
            <a:pPr>
              <a:lnSpc>
                <a:spcPct val="80000"/>
              </a:lnSpc>
            </a:pPr>
            <a:r>
              <a:rPr lang="es-MX" sz="2000"/>
              <a:t>Centro Integrado de Diagnóstico.</a:t>
            </a:r>
          </a:p>
          <a:p>
            <a:pPr>
              <a:lnSpc>
                <a:spcPct val="80000"/>
              </a:lnSpc>
            </a:pPr>
            <a:r>
              <a:rPr lang="es-MX" sz="2000"/>
              <a:t>Tarjeta de Descuento: 15% para exámenes y 20% para medicinas.</a:t>
            </a:r>
          </a:p>
          <a:p>
            <a:pPr>
              <a:lnSpc>
                <a:spcPct val="80000"/>
              </a:lnSpc>
            </a:pPr>
            <a:r>
              <a:rPr lang="es-MX" sz="2000"/>
              <a:t>Gimnasio Terapéutico para mujeres embarazadas.</a:t>
            </a:r>
          </a:p>
          <a:p>
            <a:pPr>
              <a:lnSpc>
                <a:spcPct val="80000"/>
              </a:lnSpc>
            </a:pPr>
            <a:r>
              <a:rPr lang="es-MX" sz="2000"/>
              <a:t>Charlas gratuitas para la prevención de enfermedades de la mujer, a cargo de los especialistas.</a:t>
            </a:r>
          </a:p>
          <a:p>
            <a:pPr>
              <a:lnSpc>
                <a:spcPct val="80000"/>
              </a:lnSpc>
            </a:pPr>
            <a:endParaRPr lang="es-MX" sz="2000"/>
          </a:p>
          <a:p>
            <a:pPr>
              <a:lnSpc>
                <a:spcPct val="80000"/>
              </a:lnSpc>
            </a:pPr>
            <a:endParaRPr lang="es-MX" sz="2000"/>
          </a:p>
          <a:p>
            <a:pPr>
              <a:lnSpc>
                <a:spcPct val="80000"/>
              </a:lnSpc>
            </a:pPr>
            <a:endParaRPr lang="es-E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98658"/>
                                        </p:tgtEl>
                                        <p:attrNameLst>
                                          <p:attrName>style.visibility</p:attrName>
                                        </p:attrNameLst>
                                      </p:cBhvr>
                                      <p:to>
                                        <p:strVal val="visible"/>
                                      </p:to>
                                    </p:set>
                                    <p:animEffect transition="in" filter="fade">
                                      <p:cBhvr>
                                        <p:cTn id="7" dur="800" decel="100000"/>
                                        <p:tgtEl>
                                          <p:spTgt spid="198658"/>
                                        </p:tgtEl>
                                      </p:cBhvr>
                                    </p:animEffect>
                                    <p:anim calcmode="lin" valueType="num">
                                      <p:cBhvr>
                                        <p:cTn id="8" dur="800" decel="100000" fill="hold"/>
                                        <p:tgtEl>
                                          <p:spTgt spid="198658"/>
                                        </p:tgtEl>
                                        <p:attrNameLst>
                                          <p:attrName>style.rotation</p:attrName>
                                        </p:attrNameLst>
                                      </p:cBhvr>
                                      <p:tavLst>
                                        <p:tav tm="0">
                                          <p:val>
                                            <p:fltVal val="-90"/>
                                          </p:val>
                                        </p:tav>
                                        <p:tav tm="100000">
                                          <p:val>
                                            <p:fltVal val="0"/>
                                          </p:val>
                                        </p:tav>
                                      </p:tavLst>
                                    </p:anim>
                                    <p:anim calcmode="lin" valueType="num">
                                      <p:cBhvr>
                                        <p:cTn id="9" dur="800" decel="100000" fill="hold"/>
                                        <p:tgtEl>
                                          <p:spTgt spid="198658"/>
                                        </p:tgtEl>
                                        <p:attrNameLst>
                                          <p:attrName>ppt_x</p:attrName>
                                        </p:attrNameLst>
                                      </p:cBhvr>
                                      <p:tavLst>
                                        <p:tav tm="0">
                                          <p:val>
                                            <p:strVal val="#ppt_x+0.4"/>
                                          </p:val>
                                        </p:tav>
                                        <p:tav tm="100000">
                                          <p:val>
                                            <p:strVal val="#ppt_x-0.05"/>
                                          </p:val>
                                        </p:tav>
                                      </p:tavLst>
                                    </p:anim>
                                    <p:anim calcmode="lin" valueType="num">
                                      <p:cBhvr>
                                        <p:cTn id="10" dur="800" decel="100000" fill="hold"/>
                                        <p:tgtEl>
                                          <p:spTgt spid="1986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986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9865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98659">
                                            <p:txEl>
                                              <p:pRg st="0" end="0"/>
                                            </p:txEl>
                                          </p:spTgt>
                                        </p:tgtEl>
                                        <p:attrNameLst>
                                          <p:attrName>style.visibility</p:attrName>
                                        </p:attrNameLst>
                                      </p:cBhvr>
                                      <p:to>
                                        <p:strVal val="visible"/>
                                      </p:to>
                                    </p:set>
                                    <p:animEffect transition="in" filter="fade">
                                      <p:cBhvr>
                                        <p:cTn id="17" dur="800" decel="100000"/>
                                        <p:tgtEl>
                                          <p:spTgt spid="198659">
                                            <p:txEl>
                                              <p:pRg st="0" end="0"/>
                                            </p:txEl>
                                          </p:spTgt>
                                        </p:tgtEl>
                                      </p:cBhvr>
                                    </p:animEffect>
                                    <p:anim calcmode="lin" valueType="num">
                                      <p:cBhvr>
                                        <p:cTn id="18" dur="800" decel="100000" fill="hold"/>
                                        <p:tgtEl>
                                          <p:spTgt spid="198659">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98659">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98659">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98659">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98659">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198659">
                                            <p:txEl>
                                              <p:pRg st="2" end="2"/>
                                            </p:txEl>
                                          </p:spTgt>
                                        </p:tgtEl>
                                        <p:attrNameLst>
                                          <p:attrName>style.visibility</p:attrName>
                                        </p:attrNameLst>
                                      </p:cBhvr>
                                      <p:to>
                                        <p:strVal val="visible"/>
                                      </p:to>
                                    </p:set>
                                    <p:animEffect transition="in" filter="fade">
                                      <p:cBhvr>
                                        <p:cTn id="27" dur="800" decel="100000"/>
                                        <p:tgtEl>
                                          <p:spTgt spid="198659">
                                            <p:txEl>
                                              <p:pRg st="2" end="2"/>
                                            </p:txEl>
                                          </p:spTgt>
                                        </p:tgtEl>
                                      </p:cBhvr>
                                    </p:animEffect>
                                    <p:anim calcmode="lin" valueType="num">
                                      <p:cBhvr>
                                        <p:cTn id="28" dur="800" decel="100000" fill="hold"/>
                                        <p:tgtEl>
                                          <p:spTgt spid="198659">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98659">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98659">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98659">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98659">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198659">
                                            <p:txEl>
                                              <p:pRg st="3" end="3"/>
                                            </p:txEl>
                                          </p:spTgt>
                                        </p:tgtEl>
                                        <p:attrNameLst>
                                          <p:attrName>style.visibility</p:attrName>
                                        </p:attrNameLst>
                                      </p:cBhvr>
                                      <p:to>
                                        <p:strVal val="visible"/>
                                      </p:to>
                                    </p:set>
                                    <p:animEffect transition="in" filter="fade">
                                      <p:cBhvr>
                                        <p:cTn id="37" dur="800" decel="100000"/>
                                        <p:tgtEl>
                                          <p:spTgt spid="198659">
                                            <p:txEl>
                                              <p:pRg st="3" end="3"/>
                                            </p:txEl>
                                          </p:spTgt>
                                        </p:tgtEl>
                                      </p:cBhvr>
                                    </p:animEffect>
                                    <p:anim calcmode="lin" valueType="num">
                                      <p:cBhvr>
                                        <p:cTn id="38" dur="800" decel="100000" fill="hold"/>
                                        <p:tgtEl>
                                          <p:spTgt spid="198659">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98659">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98659">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98659">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98659">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198659">
                                            <p:txEl>
                                              <p:pRg st="4" end="4"/>
                                            </p:txEl>
                                          </p:spTgt>
                                        </p:tgtEl>
                                        <p:attrNameLst>
                                          <p:attrName>style.visibility</p:attrName>
                                        </p:attrNameLst>
                                      </p:cBhvr>
                                      <p:to>
                                        <p:strVal val="visible"/>
                                      </p:to>
                                    </p:set>
                                    <p:animEffect transition="in" filter="fade">
                                      <p:cBhvr>
                                        <p:cTn id="47" dur="800" decel="100000"/>
                                        <p:tgtEl>
                                          <p:spTgt spid="198659">
                                            <p:txEl>
                                              <p:pRg st="4" end="4"/>
                                            </p:txEl>
                                          </p:spTgt>
                                        </p:tgtEl>
                                      </p:cBhvr>
                                    </p:animEffect>
                                    <p:anim calcmode="lin" valueType="num">
                                      <p:cBhvr>
                                        <p:cTn id="48" dur="800" decel="100000" fill="hold"/>
                                        <p:tgtEl>
                                          <p:spTgt spid="198659">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198659">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198659">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98659">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98659">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198659">
                                            <p:txEl>
                                              <p:pRg st="5" end="5"/>
                                            </p:txEl>
                                          </p:spTgt>
                                        </p:tgtEl>
                                        <p:attrNameLst>
                                          <p:attrName>style.visibility</p:attrName>
                                        </p:attrNameLst>
                                      </p:cBhvr>
                                      <p:to>
                                        <p:strVal val="visible"/>
                                      </p:to>
                                    </p:set>
                                    <p:animEffect transition="in" filter="fade">
                                      <p:cBhvr>
                                        <p:cTn id="57" dur="800" decel="100000"/>
                                        <p:tgtEl>
                                          <p:spTgt spid="198659">
                                            <p:txEl>
                                              <p:pRg st="5" end="5"/>
                                            </p:txEl>
                                          </p:spTgt>
                                        </p:tgtEl>
                                      </p:cBhvr>
                                    </p:animEffect>
                                    <p:anim calcmode="lin" valueType="num">
                                      <p:cBhvr>
                                        <p:cTn id="58" dur="800" decel="100000" fill="hold"/>
                                        <p:tgtEl>
                                          <p:spTgt spid="198659">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198659">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198659">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98659">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98659">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198659">
                                            <p:txEl>
                                              <p:pRg st="6" end="6"/>
                                            </p:txEl>
                                          </p:spTgt>
                                        </p:tgtEl>
                                        <p:attrNameLst>
                                          <p:attrName>style.visibility</p:attrName>
                                        </p:attrNameLst>
                                      </p:cBhvr>
                                      <p:to>
                                        <p:strVal val="visible"/>
                                      </p:to>
                                    </p:set>
                                    <p:animEffect transition="in" filter="fade">
                                      <p:cBhvr>
                                        <p:cTn id="67" dur="800" decel="100000"/>
                                        <p:tgtEl>
                                          <p:spTgt spid="198659">
                                            <p:txEl>
                                              <p:pRg st="6" end="6"/>
                                            </p:txEl>
                                          </p:spTgt>
                                        </p:tgtEl>
                                      </p:cBhvr>
                                    </p:animEffect>
                                    <p:anim calcmode="lin" valueType="num">
                                      <p:cBhvr>
                                        <p:cTn id="68" dur="800" decel="100000" fill="hold"/>
                                        <p:tgtEl>
                                          <p:spTgt spid="198659">
                                            <p:txEl>
                                              <p:pRg st="6" end="6"/>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198659">
                                            <p:txEl>
                                              <p:pRg st="6" end="6"/>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198659">
                                            <p:txEl>
                                              <p:pRg st="6" end="6"/>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198659">
                                            <p:txEl>
                                              <p:pRg st="6" end="6"/>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198659">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198659">
                                            <p:txEl>
                                              <p:pRg st="7" end="7"/>
                                            </p:txEl>
                                          </p:spTgt>
                                        </p:tgtEl>
                                        <p:attrNameLst>
                                          <p:attrName>style.visibility</p:attrName>
                                        </p:attrNameLst>
                                      </p:cBhvr>
                                      <p:to>
                                        <p:strVal val="visible"/>
                                      </p:to>
                                    </p:set>
                                    <p:animEffect transition="in" filter="fade">
                                      <p:cBhvr>
                                        <p:cTn id="77" dur="800" decel="100000"/>
                                        <p:tgtEl>
                                          <p:spTgt spid="198659">
                                            <p:txEl>
                                              <p:pRg st="7" end="7"/>
                                            </p:txEl>
                                          </p:spTgt>
                                        </p:tgtEl>
                                      </p:cBhvr>
                                    </p:animEffect>
                                    <p:anim calcmode="lin" valueType="num">
                                      <p:cBhvr>
                                        <p:cTn id="78" dur="800" decel="100000" fill="hold"/>
                                        <p:tgtEl>
                                          <p:spTgt spid="198659">
                                            <p:txEl>
                                              <p:pRg st="7" end="7"/>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198659">
                                            <p:txEl>
                                              <p:pRg st="7" end="7"/>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198659">
                                            <p:txEl>
                                              <p:pRg st="7" end="7"/>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198659">
                                            <p:txEl>
                                              <p:pRg st="7" end="7"/>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198659">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0" presetClass="entr" presetSubtype="0" fill="hold" grpId="0" nodeType="clickEffect">
                                  <p:stCondLst>
                                    <p:cond delay="0"/>
                                  </p:stCondLst>
                                  <p:childTnLst>
                                    <p:set>
                                      <p:cBhvr>
                                        <p:cTn id="86" dur="1" fill="hold">
                                          <p:stCondLst>
                                            <p:cond delay="0"/>
                                          </p:stCondLst>
                                        </p:cTn>
                                        <p:tgtEl>
                                          <p:spTgt spid="198659">
                                            <p:txEl>
                                              <p:pRg st="8" end="8"/>
                                            </p:txEl>
                                          </p:spTgt>
                                        </p:tgtEl>
                                        <p:attrNameLst>
                                          <p:attrName>style.visibility</p:attrName>
                                        </p:attrNameLst>
                                      </p:cBhvr>
                                      <p:to>
                                        <p:strVal val="visible"/>
                                      </p:to>
                                    </p:set>
                                    <p:animEffect transition="in" filter="fade">
                                      <p:cBhvr>
                                        <p:cTn id="87" dur="800" decel="100000"/>
                                        <p:tgtEl>
                                          <p:spTgt spid="198659">
                                            <p:txEl>
                                              <p:pRg st="8" end="8"/>
                                            </p:txEl>
                                          </p:spTgt>
                                        </p:tgtEl>
                                      </p:cBhvr>
                                    </p:animEffect>
                                    <p:anim calcmode="lin" valueType="num">
                                      <p:cBhvr>
                                        <p:cTn id="88" dur="800" decel="100000" fill="hold"/>
                                        <p:tgtEl>
                                          <p:spTgt spid="198659">
                                            <p:txEl>
                                              <p:pRg st="8" end="8"/>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198659">
                                            <p:txEl>
                                              <p:pRg st="8" end="8"/>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198659">
                                            <p:txEl>
                                              <p:pRg st="8" end="8"/>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198659">
                                            <p:txEl>
                                              <p:pRg st="8" end="8"/>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198659">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30" presetClass="entr" presetSubtype="0" fill="hold" grpId="0" nodeType="clickEffect">
                                  <p:stCondLst>
                                    <p:cond delay="0"/>
                                  </p:stCondLst>
                                  <p:childTnLst>
                                    <p:set>
                                      <p:cBhvr>
                                        <p:cTn id="96" dur="1" fill="hold">
                                          <p:stCondLst>
                                            <p:cond delay="0"/>
                                          </p:stCondLst>
                                        </p:cTn>
                                        <p:tgtEl>
                                          <p:spTgt spid="198659">
                                            <p:txEl>
                                              <p:pRg st="9" end="9"/>
                                            </p:txEl>
                                          </p:spTgt>
                                        </p:tgtEl>
                                        <p:attrNameLst>
                                          <p:attrName>style.visibility</p:attrName>
                                        </p:attrNameLst>
                                      </p:cBhvr>
                                      <p:to>
                                        <p:strVal val="visible"/>
                                      </p:to>
                                    </p:set>
                                    <p:animEffect transition="in" filter="fade">
                                      <p:cBhvr>
                                        <p:cTn id="97" dur="800" decel="100000"/>
                                        <p:tgtEl>
                                          <p:spTgt spid="198659">
                                            <p:txEl>
                                              <p:pRg st="9" end="9"/>
                                            </p:txEl>
                                          </p:spTgt>
                                        </p:tgtEl>
                                      </p:cBhvr>
                                    </p:animEffect>
                                    <p:anim calcmode="lin" valueType="num">
                                      <p:cBhvr>
                                        <p:cTn id="98" dur="800" decel="100000" fill="hold"/>
                                        <p:tgtEl>
                                          <p:spTgt spid="198659">
                                            <p:txEl>
                                              <p:pRg st="9" end="9"/>
                                            </p:txEl>
                                          </p:spTgt>
                                        </p:tgtEl>
                                        <p:attrNameLst>
                                          <p:attrName>style.rotation</p:attrName>
                                        </p:attrNameLst>
                                      </p:cBhvr>
                                      <p:tavLst>
                                        <p:tav tm="0">
                                          <p:val>
                                            <p:fltVal val="-90"/>
                                          </p:val>
                                        </p:tav>
                                        <p:tav tm="100000">
                                          <p:val>
                                            <p:fltVal val="0"/>
                                          </p:val>
                                        </p:tav>
                                      </p:tavLst>
                                    </p:anim>
                                    <p:anim calcmode="lin" valueType="num">
                                      <p:cBhvr>
                                        <p:cTn id="99" dur="800" decel="100000" fill="hold"/>
                                        <p:tgtEl>
                                          <p:spTgt spid="198659">
                                            <p:txEl>
                                              <p:pRg st="9" end="9"/>
                                            </p:txEl>
                                          </p:spTgt>
                                        </p:tgtEl>
                                        <p:attrNameLst>
                                          <p:attrName>ppt_x</p:attrName>
                                        </p:attrNameLst>
                                      </p:cBhvr>
                                      <p:tavLst>
                                        <p:tav tm="0">
                                          <p:val>
                                            <p:strVal val="#ppt_x+0.4"/>
                                          </p:val>
                                        </p:tav>
                                        <p:tav tm="100000">
                                          <p:val>
                                            <p:strVal val="#ppt_x-0.05"/>
                                          </p:val>
                                        </p:tav>
                                      </p:tavLst>
                                    </p:anim>
                                    <p:anim calcmode="lin" valueType="num">
                                      <p:cBhvr>
                                        <p:cTn id="100" dur="800" decel="100000" fill="hold"/>
                                        <p:tgtEl>
                                          <p:spTgt spid="198659">
                                            <p:txEl>
                                              <p:pRg st="9" end="9"/>
                                            </p:txEl>
                                          </p:spTgt>
                                        </p:tgtEl>
                                        <p:attrNameLst>
                                          <p:attrName>ppt_y</p:attrName>
                                        </p:attrNameLst>
                                      </p:cBhvr>
                                      <p:tavLst>
                                        <p:tav tm="0">
                                          <p:val>
                                            <p:strVal val="#ppt_y-0.4"/>
                                          </p:val>
                                        </p:tav>
                                        <p:tav tm="100000">
                                          <p:val>
                                            <p:strVal val="#ppt_y+0.1"/>
                                          </p:val>
                                        </p:tav>
                                      </p:tavLst>
                                    </p:anim>
                                    <p:anim calcmode="lin" valueType="num">
                                      <p:cBhvr>
                                        <p:cTn id="101" dur="200" accel="100000" fill="hold">
                                          <p:stCondLst>
                                            <p:cond delay="800"/>
                                          </p:stCondLst>
                                        </p:cTn>
                                        <p:tgtEl>
                                          <p:spTgt spid="198659">
                                            <p:txEl>
                                              <p:pRg st="9" end="9"/>
                                            </p:txEl>
                                          </p:spTgt>
                                        </p:tgtEl>
                                        <p:attrNameLst>
                                          <p:attrName>ppt_x</p:attrName>
                                        </p:attrNameLst>
                                      </p:cBhvr>
                                      <p:tavLst>
                                        <p:tav tm="0">
                                          <p:val>
                                            <p:strVal val="#ppt_x-0.05"/>
                                          </p:val>
                                        </p:tav>
                                        <p:tav tm="100000">
                                          <p:val>
                                            <p:strVal val="#ppt_x"/>
                                          </p:val>
                                        </p:tav>
                                      </p:tavLst>
                                    </p:anim>
                                    <p:anim calcmode="lin" valueType="num">
                                      <p:cBhvr>
                                        <p:cTn id="102" dur="200" accel="100000" fill="hold">
                                          <p:stCondLst>
                                            <p:cond delay="800"/>
                                          </p:stCondLst>
                                        </p:cTn>
                                        <p:tgtEl>
                                          <p:spTgt spid="198659">
                                            <p:txEl>
                                              <p:pRg st="9" end="9"/>
                                            </p:txEl>
                                          </p:spTgt>
                                        </p:tgtEl>
                                        <p:attrNameLst>
                                          <p:attrName>ppt_y</p:attrName>
                                        </p:attrNameLst>
                                      </p:cBhvr>
                                      <p:tavLst>
                                        <p:tav tm="0">
                                          <p:val>
                                            <p:strVal val="#ppt_y+0.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0" presetClass="entr" presetSubtype="0" fill="hold" grpId="0" nodeType="clickEffect">
                                  <p:stCondLst>
                                    <p:cond delay="0"/>
                                  </p:stCondLst>
                                  <p:childTnLst>
                                    <p:set>
                                      <p:cBhvr>
                                        <p:cTn id="106" dur="1" fill="hold">
                                          <p:stCondLst>
                                            <p:cond delay="0"/>
                                          </p:stCondLst>
                                        </p:cTn>
                                        <p:tgtEl>
                                          <p:spTgt spid="198659">
                                            <p:txEl>
                                              <p:pRg st="10" end="10"/>
                                            </p:txEl>
                                          </p:spTgt>
                                        </p:tgtEl>
                                        <p:attrNameLst>
                                          <p:attrName>style.visibility</p:attrName>
                                        </p:attrNameLst>
                                      </p:cBhvr>
                                      <p:to>
                                        <p:strVal val="visible"/>
                                      </p:to>
                                    </p:set>
                                    <p:animEffect transition="in" filter="fade">
                                      <p:cBhvr>
                                        <p:cTn id="107" dur="800" decel="100000"/>
                                        <p:tgtEl>
                                          <p:spTgt spid="198659">
                                            <p:txEl>
                                              <p:pRg st="10" end="10"/>
                                            </p:txEl>
                                          </p:spTgt>
                                        </p:tgtEl>
                                      </p:cBhvr>
                                    </p:animEffect>
                                    <p:anim calcmode="lin" valueType="num">
                                      <p:cBhvr>
                                        <p:cTn id="108" dur="800" decel="100000" fill="hold"/>
                                        <p:tgtEl>
                                          <p:spTgt spid="198659">
                                            <p:txEl>
                                              <p:pRg st="10" end="10"/>
                                            </p:txEl>
                                          </p:spTgt>
                                        </p:tgtEl>
                                        <p:attrNameLst>
                                          <p:attrName>style.rotation</p:attrName>
                                        </p:attrNameLst>
                                      </p:cBhvr>
                                      <p:tavLst>
                                        <p:tav tm="0">
                                          <p:val>
                                            <p:fltVal val="-90"/>
                                          </p:val>
                                        </p:tav>
                                        <p:tav tm="100000">
                                          <p:val>
                                            <p:fltVal val="0"/>
                                          </p:val>
                                        </p:tav>
                                      </p:tavLst>
                                    </p:anim>
                                    <p:anim calcmode="lin" valueType="num">
                                      <p:cBhvr>
                                        <p:cTn id="109" dur="800" decel="100000" fill="hold"/>
                                        <p:tgtEl>
                                          <p:spTgt spid="198659">
                                            <p:txEl>
                                              <p:pRg st="10" end="10"/>
                                            </p:txEl>
                                          </p:spTgt>
                                        </p:tgtEl>
                                        <p:attrNameLst>
                                          <p:attrName>ppt_x</p:attrName>
                                        </p:attrNameLst>
                                      </p:cBhvr>
                                      <p:tavLst>
                                        <p:tav tm="0">
                                          <p:val>
                                            <p:strVal val="#ppt_x+0.4"/>
                                          </p:val>
                                        </p:tav>
                                        <p:tav tm="100000">
                                          <p:val>
                                            <p:strVal val="#ppt_x-0.05"/>
                                          </p:val>
                                        </p:tav>
                                      </p:tavLst>
                                    </p:anim>
                                    <p:anim calcmode="lin" valueType="num">
                                      <p:cBhvr>
                                        <p:cTn id="110" dur="800" decel="100000" fill="hold"/>
                                        <p:tgtEl>
                                          <p:spTgt spid="198659">
                                            <p:txEl>
                                              <p:pRg st="10" end="10"/>
                                            </p:txEl>
                                          </p:spTgt>
                                        </p:tgtEl>
                                        <p:attrNameLst>
                                          <p:attrName>ppt_y</p:attrName>
                                        </p:attrNameLst>
                                      </p:cBhvr>
                                      <p:tavLst>
                                        <p:tav tm="0">
                                          <p:val>
                                            <p:strVal val="#ppt_y-0.4"/>
                                          </p:val>
                                        </p:tav>
                                        <p:tav tm="100000">
                                          <p:val>
                                            <p:strVal val="#ppt_y+0.1"/>
                                          </p:val>
                                        </p:tav>
                                      </p:tavLst>
                                    </p:anim>
                                    <p:anim calcmode="lin" valueType="num">
                                      <p:cBhvr>
                                        <p:cTn id="111" dur="200" accel="100000" fill="hold">
                                          <p:stCondLst>
                                            <p:cond delay="800"/>
                                          </p:stCondLst>
                                        </p:cTn>
                                        <p:tgtEl>
                                          <p:spTgt spid="198659">
                                            <p:txEl>
                                              <p:pRg st="10" end="10"/>
                                            </p:txEl>
                                          </p:spTgt>
                                        </p:tgtEl>
                                        <p:attrNameLst>
                                          <p:attrName>ppt_x</p:attrName>
                                        </p:attrNameLst>
                                      </p:cBhvr>
                                      <p:tavLst>
                                        <p:tav tm="0">
                                          <p:val>
                                            <p:strVal val="#ppt_x-0.05"/>
                                          </p:val>
                                        </p:tav>
                                        <p:tav tm="100000">
                                          <p:val>
                                            <p:strVal val="#ppt_x"/>
                                          </p:val>
                                        </p:tav>
                                      </p:tavLst>
                                    </p:anim>
                                    <p:anim calcmode="lin" valueType="num">
                                      <p:cBhvr>
                                        <p:cTn id="112" dur="200" accel="100000" fill="hold">
                                          <p:stCondLst>
                                            <p:cond delay="800"/>
                                          </p:stCondLst>
                                        </p:cTn>
                                        <p:tgtEl>
                                          <p:spTgt spid="198659">
                                            <p:txEl>
                                              <p:pRg st="10" end="1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P spid="198659"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71538" y="922338"/>
            <a:ext cx="8162925" cy="701675"/>
          </a:xfrm>
        </p:spPr>
        <p:txBody>
          <a:bodyPr/>
          <a:lstStyle/>
          <a:p>
            <a:r>
              <a:rPr lang="es-EC" sz="4000" u="sng"/>
              <a:t>Marketing Mix.</a:t>
            </a:r>
            <a:endParaRPr lang="es-ES" sz="4000" u="sng"/>
          </a:p>
        </p:txBody>
      </p:sp>
      <p:sp>
        <p:nvSpPr>
          <p:cNvPr id="131075" name="Rectangle 3"/>
          <p:cNvSpPr>
            <a:spLocks noGrp="1" noChangeArrowheads="1"/>
          </p:cNvSpPr>
          <p:nvPr>
            <p:ph type="body" idx="1"/>
          </p:nvPr>
        </p:nvSpPr>
        <p:spPr>
          <a:xfrm>
            <a:off x="647700" y="1905000"/>
            <a:ext cx="8496300" cy="4191000"/>
          </a:xfrm>
        </p:spPr>
        <p:txBody>
          <a:bodyPr/>
          <a:lstStyle/>
          <a:p>
            <a:pPr>
              <a:buFont typeface="Wingdings" pitchFamily="2" charset="2"/>
              <a:buNone/>
            </a:pPr>
            <a:r>
              <a:rPr lang="es-ES" sz="2200" b="1"/>
              <a:t>Precio:</a:t>
            </a:r>
            <a:r>
              <a:rPr lang="es-EC" sz="2200" b="1"/>
              <a:t> </a:t>
            </a:r>
            <a:r>
              <a:rPr lang="es-EC" sz="2200"/>
              <a:t>B</a:t>
            </a:r>
            <a:r>
              <a:rPr lang="es-ES" sz="2200"/>
              <a:t>asad</a:t>
            </a:r>
            <a:r>
              <a:rPr lang="es-EC" sz="2200"/>
              <a:t>os</a:t>
            </a:r>
            <a:r>
              <a:rPr lang="es-ES" sz="2200"/>
              <a:t> en el estudio de los precios de la competencia, así como de los resultados obtenidos en la Investigación de Mercado.	</a:t>
            </a:r>
            <a:r>
              <a:rPr lang="es-ES" sz="2400"/>
              <a:t>	</a:t>
            </a:r>
            <a:endParaRPr lang="es-ES" sz="1800"/>
          </a:p>
        </p:txBody>
      </p:sp>
      <p:pic>
        <p:nvPicPr>
          <p:cNvPr id="131076" name="Picture 4"/>
          <p:cNvPicPr>
            <a:picLocks noChangeAspect="1" noChangeArrowheads="1"/>
          </p:cNvPicPr>
          <p:nvPr/>
        </p:nvPicPr>
        <p:blipFill>
          <a:blip r:embed="rId2"/>
          <a:srcRect/>
          <a:stretch>
            <a:fillRect/>
          </a:stretch>
        </p:blipFill>
        <p:spPr bwMode="auto">
          <a:xfrm>
            <a:off x="1295400" y="3581400"/>
            <a:ext cx="6248400" cy="26479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1074"/>
                                        </p:tgtEl>
                                        <p:attrNameLst>
                                          <p:attrName>style.visibility</p:attrName>
                                        </p:attrNameLst>
                                      </p:cBhvr>
                                      <p:to>
                                        <p:strVal val="visible"/>
                                      </p:to>
                                    </p:set>
                                    <p:anim to="" calcmode="lin" valueType="num">
                                      <p:cBhvr>
                                        <p:cTn id="7" dur="1" fill="hold"/>
                                        <p:tgtEl>
                                          <p:spTgt spid="13107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31075">
                                            <p:txEl>
                                              <p:pRg st="0" end="0"/>
                                            </p:txEl>
                                          </p:spTgt>
                                        </p:tgtEl>
                                        <p:attrNameLst>
                                          <p:attrName>style.visibility</p:attrName>
                                        </p:attrNameLst>
                                      </p:cBhvr>
                                      <p:to>
                                        <p:strVal val="visible"/>
                                      </p:to>
                                    </p:set>
                                    <p:anim to="" calcmode="lin" valueType="num">
                                      <p:cBhvr>
                                        <p:cTn id="12" dur="1" fill="hold"/>
                                        <p:tgtEl>
                                          <p:spTgt spid="13107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31076"/>
                                        </p:tgtEl>
                                        <p:attrNameLst>
                                          <p:attrName>style.visibility</p:attrName>
                                        </p:attrNameLst>
                                      </p:cBhvr>
                                      <p:to>
                                        <p:strVal val="visible"/>
                                      </p:to>
                                    </p:set>
                                    <p:anim to="" calcmode="lin" valueType="num">
                                      <p:cBhvr>
                                        <p:cTn id="17" dur="1" fill="hold"/>
                                        <p:tgtEl>
                                          <p:spTgt spid="13107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utoUpdateAnimBg="0"/>
      <p:bldP spid="13107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871538" y="922338"/>
            <a:ext cx="8162925" cy="701675"/>
          </a:xfrm>
        </p:spPr>
        <p:txBody>
          <a:bodyPr/>
          <a:lstStyle/>
          <a:p>
            <a:r>
              <a:rPr lang="es-EC" sz="4000" u="sng"/>
              <a:t>Marketing Mix.</a:t>
            </a:r>
            <a:endParaRPr lang="es-ES" sz="4000" u="sng"/>
          </a:p>
        </p:txBody>
      </p:sp>
      <p:sp>
        <p:nvSpPr>
          <p:cNvPr id="132099" name="Rectangle 3"/>
          <p:cNvSpPr>
            <a:spLocks noGrp="1" noChangeArrowheads="1"/>
          </p:cNvSpPr>
          <p:nvPr>
            <p:ph type="body" idx="1"/>
          </p:nvPr>
        </p:nvSpPr>
        <p:spPr>
          <a:xfrm>
            <a:off x="790575" y="1989138"/>
            <a:ext cx="8353425" cy="4191000"/>
          </a:xfrm>
        </p:spPr>
        <p:txBody>
          <a:bodyPr/>
          <a:lstStyle/>
          <a:p>
            <a:pPr>
              <a:buFont typeface="Wingdings" pitchFamily="2" charset="2"/>
              <a:buNone/>
            </a:pPr>
            <a:r>
              <a:rPr lang="es-ES" sz="2600" b="1"/>
              <a:t>Plaza:</a:t>
            </a:r>
          </a:p>
          <a:p>
            <a:pPr>
              <a:buFont typeface="Wingdings" pitchFamily="2" charset="2"/>
              <a:buNone/>
            </a:pPr>
            <a:endParaRPr lang="es-ES" sz="2600" b="1"/>
          </a:p>
          <a:p>
            <a:r>
              <a:rPr lang="es-EC" sz="2400" u="sng">
                <a:effectLst>
                  <a:outerShdw blurRad="38100" dist="38100" dir="2700000" algn="tl">
                    <a:srgbClr val="FFFFFF"/>
                  </a:outerShdw>
                </a:effectLst>
              </a:rPr>
              <a:t>I</a:t>
            </a:r>
            <a:r>
              <a:rPr lang="es-ES" sz="2400" u="sng">
                <a:effectLst>
                  <a:outerShdw blurRad="38100" dist="38100" dir="2700000" algn="tl">
                    <a:srgbClr val="FFFFFF"/>
                  </a:outerShdw>
                </a:effectLst>
              </a:rPr>
              <a:t>nseparabilidad</a:t>
            </a:r>
            <a:r>
              <a:rPr lang="es-EC" sz="2400" u="sng">
                <a:effectLst>
                  <a:outerShdw blurRad="38100" dist="38100" dir="2700000" algn="tl">
                    <a:srgbClr val="FFFFFF"/>
                  </a:outerShdw>
                </a:effectLst>
              </a:rPr>
              <a:t>:</a:t>
            </a:r>
            <a:r>
              <a:rPr lang="es-ES" sz="2400"/>
              <a:t> la atención medica brindada será en un mismo edificio.</a:t>
            </a:r>
            <a:endParaRPr lang="es-EC" sz="2400"/>
          </a:p>
          <a:p>
            <a:endParaRPr lang="es-ES" sz="2400" b="1"/>
          </a:p>
          <a:p>
            <a:r>
              <a:rPr lang="es-ES" sz="2400"/>
              <a:t>Ubicación perfecta dado que el publico siempre busca su comodidad la Clínica Santa Mónica estará ubicada en pleno centro de la ciudad.</a:t>
            </a:r>
            <a:endParaRPr lang="es-E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2098"/>
                                        </p:tgtEl>
                                        <p:attrNameLst>
                                          <p:attrName>style.visibility</p:attrName>
                                        </p:attrNameLst>
                                      </p:cBhvr>
                                      <p:to>
                                        <p:strVal val="visible"/>
                                      </p:to>
                                    </p:set>
                                    <p:anim to="" calcmode="lin" valueType="num">
                                      <p:cBhvr>
                                        <p:cTn id="7" dur="1" fill="hold"/>
                                        <p:tgtEl>
                                          <p:spTgt spid="13209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32099">
                                            <p:txEl>
                                              <p:pRg st="0" end="0"/>
                                            </p:txEl>
                                          </p:spTgt>
                                        </p:tgtEl>
                                        <p:attrNameLst>
                                          <p:attrName>style.visibility</p:attrName>
                                        </p:attrNameLst>
                                      </p:cBhvr>
                                      <p:to>
                                        <p:strVal val="visible"/>
                                      </p:to>
                                    </p:set>
                                    <p:anim to="" calcmode="lin" valueType="num">
                                      <p:cBhvr>
                                        <p:cTn id="12" dur="1" fill="hold"/>
                                        <p:tgtEl>
                                          <p:spTgt spid="13209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32099">
                                            <p:txEl>
                                              <p:pRg st="2" end="2"/>
                                            </p:txEl>
                                          </p:spTgt>
                                        </p:tgtEl>
                                        <p:attrNameLst>
                                          <p:attrName>style.visibility</p:attrName>
                                        </p:attrNameLst>
                                      </p:cBhvr>
                                      <p:to>
                                        <p:strVal val="visible"/>
                                      </p:to>
                                    </p:set>
                                    <p:anim to="" calcmode="lin" valueType="num">
                                      <p:cBhvr>
                                        <p:cTn id="17" dur="1" fill="hold"/>
                                        <p:tgtEl>
                                          <p:spTgt spid="13209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32099">
                                            <p:txEl>
                                              <p:pRg st="4" end="4"/>
                                            </p:txEl>
                                          </p:spTgt>
                                        </p:tgtEl>
                                        <p:attrNameLst>
                                          <p:attrName>style.visibility</p:attrName>
                                        </p:attrNameLst>
                                      </p:cBhvr>
                                      <p:to>
                                        <p:strVal val="visible"/>
                                      </p:to>
                                    </p:set>
                                    <p:anim to="" calcmode="lin" valueType="num">
                                      <p:cBhvr>
                                        <p:cTn id="22" dur="1" fill="hold"/>
                                        <p:tgtEl>
                                          <p:spTgt spid="1320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utoUpdateAnimBg="0"/>
      <p:bldP spid="1320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71538" y="922338"/>
            <a:ext cx="8162925" cy="701675"/>
          </a:xfrm>
        </p:spPr>
        <p:txBody>
          <a:bodyPr/>
          <a:lstStyle/>
          <a:p>
            <a:r>
              <a:rPr lang="es-EC" sz="4000" u="sng"/>
              <a:t>Objetivos específicos.</a:t>
            </a:r>
            <a:endParaRPr lang="es-ES" sz="4000" u="sng"/>
          </a:p>
        </p:txBody>
      </p:sp>
      <p:sp>
        <p:nvSpPr>
          <p:cNvPr id="9219" name="Rectangle 3"/>
          <p:cNvSpPr>
            <a:spLocks noGrp="1" noChangeArrowheads="1"/>
          </p:cNvSpPr>
          <p:nvPr>
            <p:ph type="body" idx="1"/>
          </p:nvPr>
        </p:nvSpPr>
        <p:spPr/>
        <p:txBody>
          <a:bodyPr/>
          <a:lstStyle/>
          <a:p>
            <a:pPr marL="381000" indent="-381000">
              <a:lnSpc>
                <a:spcPct val="90000"/>
              </a:lnSpc>
            </a:pPr>
            <a:endParaRPr lang="es-EC" sz="2000"/>
          </a:p>
          <a:p>
            <a:pPr marL="381000" indent="-381000">
              <a:lnSpc>
                <a:spcPct val="90000"/>
              </a:lnSpc>
              <a:buFont typeface="Wingdings" pitchFamily="2" charset="2"/>
              <a:buAutoNum type="arabicPeriod"/>
            </a:pPr>
            <a:r>
              <a:rPr lang="es-EC" sz="2000"/>
              <a:t>Determinar la situación actual del mercado y sus componentes.</a:t>
            </a:r>
          </a:p>
          <a:p>
            <a:pPr marL="381000" indent="-381000">
              <a:lnSpc>
                <a:spcPct val="90000"/>
              </a:lnSpc>
              <a:buFont typeface="Wingdings" pitchFamily="2" charset="2"/>
              <a:buAutoNum type="arabicPeriod"/>
            </a:pPr>
            <a:endParaRPr lang="es-EC" sz="2000"/>
          </a:p>
          <a:p>
            <a:pPr marL="381000" indent="-381000">
              <a:lnSpc>
                <a:spcPct val="90000"/>
              </a:lnSpc>
              <a:buFont typeface="Wingdings" pitchFamily="2" charset="2"/>
              <a:buAutoNum type="arabicPeriod"/>
            </a:pPr>
            <a:r>
              <a:rPr lang="es-EC" sz="2000"/>
              <a:t>Determinar el tamaño del mercado potencial y el segmento adecuado para establecer los posibles ingresos.</a:t>
            </a:r>
          </a:p>
          <a:p>
            <a:pPr marL="381000" indent="-381000">
              <a:lnSpc>
                <a:spcPct val="90000"/>
              </a:lnSpc>
              <a:buFont typeface="Wingdings" pitchFamily="2" charset="2"/>
              <a:buAutoNum type="arabicPeriod"/>
            </a:pPr>
            <a:endParaRPr lang="es-ES" sz="2000"/>
          </a:p>
          <a:p>
            <a:pPr marL="381000" indent="-381000">
              <a:lnSpc>
                <a:spcPct val="90000"/>
              </a:lnSpc>
              <a:buFont typeface="Wingdings" pitchFamily="2" charset="2"/>
              <a:buAutoNum type="arabicPeriod"/>
            </a:pPr>
            <a:r>
              <a:rPr lang="es-EC" sz="2000"/>
              <a:t>Establecer estrategias claras para el mercado con base en la segmentación hallada.</a:t>
            </a:r>
          </a:p>
          <a:p>
            <a:pPr marL="381000" indent="-381000">
              <a:lnSpc>
                <a:spcPct val="90000"/>
              </a:lnSpc>
              <a:buFont typeface="Wingdings" pitchFamily="2" charset="2"/>
              <a:buAutoNum type="arabicPeriod"/>
            </a:pPr>
            <a:endParaRPr lang="es-EC" sz="2000"/>
          </a:p>
          <a:p>
            <a:pPr marL="381000" indent="-381000">
              <a:lnSpc>
                <a:spcPct val="90000"/>
              </a:lnSpc>
              <a:buFont typeface="Wingdings" pitchFamily="2" charset="2"/>
              <a:buAutoNum type="arabicPeriod"/>
            </a:pPr>
            <a:r>
              <a:rPr lang="es-EC" sz="2000"/>
              <a:t>Identificar y cuantificar los costos e ingresos percibidos por el proyecto para la evaluación privada del mismo.</a:t>
            </a:r>
            <a:endParaRPr lang="es-ES" sz="200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218"/>
                                        </p:tgtEl>
                                        <p:attrNameLst>
                                          <p:attrName>style.visibility</p:attrName>
                                        </p:attrNameLst>
                                      </p:cBhvr>
                                      <p:to>
                                        <p:strVal val="visible"/>
                                      </p:to>
                                    </p:set>
                                    <p:anim to="" calcmode="lin" valueType="num">
                                      <p:cBhvr>
                                        <p:cTn id="7" dur="1" fill="hold"/>
                                        <p:tgtEl>
                                          <p:spTgt spid="921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219">
                                            <p:txEl>
                                              <p:pRg st="1" end="1"/>
                                            </p:txEl>
                                          </p:spTgt>
                                        </p:tgtEl>
                                        <p:attrNameLst>
                                          <p:attrName>style.visibility</p:attrName>
                                        </p:attrNameLst>
                                      </p:cBhvr>
                                      <p:to>
                                        <p:strVal val="visible"/>
                                      </p:to>
                                    </p:set>
                                    <p:anim to="" calcmode="lin" valueType="num">
                                      <p:cBhvr>
                                        <p:cTn id="12" dur="1" fill="hold"/>
                                        <p:tgtEl>
                                          <p:spTgt spid="921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9219">
                                            <p:txEl>
                                              <p:pRg st="3" end="3"/>
                                            </p:txEl>
                                          </p:spTgt>
                                        </p:tgtEl>
                                        <p:attrNameLst>
                                          <p:attrName>style.visibility</p:attrName>
                                        </p:attrNameLst>
                                      </p:cBhvr>
                                      <p:to>
                                        <p:strVal val="visible"/>
                                      </p:to>
                                    </p:set>
                                    <p:anim to="" calcmode="lin" valueType="num">
                                      <p:cBhvr>
                                        <p:cTn id="17" dur="1" fill="hold"/>
                                        <p:tgtEl>
                                          <p:spTgt spid="9219">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9219">
                                            <p:txEl>
                                              <p:pRg st="5" end="5"/>
                                            </p:txEl>
                                          </p:spTgt>
                                        </p:tgtEl>
                                        <p:attrNameLst>
                                          <p:attrName>style.visibility</p:attrName>
                                        </p:attrNameLst>
                                      </p:cBhvr>
                                      <p:to>
                                        <p:strVal val="visible"/>
                                      </p:to>
                                    </p:set>
                                    <p:anim to="" calcmode="lin" valueType="num">
                                      <p:cBhvr>
                                        <p:cTn id="22" dur="1" fill="hold"/>
                                        <p:tgtEl>
                                          <p:spTgt spid="9219">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9219">
                                            <p:txEl>
                                              <p:pRg st="7" end="7"/>
                                            </p:txEl>
                                          </p:spTgt>
                                        </p:tgtEl>
                                        <p:attrNameLst>
                                          <p:attrName>style.visibility</p:attrName>
                                        </p:attrNameLst>
                                      </p:cBhvr>
                                      <p:to>
                                        <p:strVal val="visible"/>
                                      </p:to>
                                    </p:set>
                                    <p:anim to="" calcmode="lin" valueType="num">
                                      <p:cBhvr>
                                        <p:cTn id="27" dur="1" fill="hold"/>
                                        <p:tgtEl>
                                          <p:spTgt spid="921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871538" y="922338"/>
            <a:ext cx="8162925" cy="701675"/>
          </a:xfrm>
        </p:spPr>
        <p:txBody>
          <a:bodyPr/>
          <a:lstStyle/>
          <a:p>
            <a:r>
              <a:rPr lang="es-EC" sz="4000" u="sng"/>
              <a:t>Marketing Mix.</a:t>
            </a:r>
            <a:endParaRPr lang="es-ES" sz="4000" u="sng"/>
          </a:p>
        </p:txBody>
      </p:sp>
      <p:sp>
        <p:nvSpPr>
          <p:cNvPr id="133123" name="Rectangle 3"/>
          <p:cNvSpPr>
            <a:spLocks noGrp="1" noChangeArrowheads="1"/>
          </p:cNvSpPr>
          <p:nvPr>
            <p:ph type="body" idx="1"/>
          </p:nvPr>
        </p:nvSpPr>
        <p:spPr>
          <a:xfrm>
            <a:off x="395288" y="1905000"/>
            <a:ext cx="8353425" cy="4191000"/>
          </a:xfrm>
        </p:spPr>
        <p:txBody>
          <a:bodyPr/>
          <a:lstStyle/>
          <a:p>
            <a:pPr>
              <a:buFont typeface="Wingdings" pitchFamily="2" charset="2"/>
              <a:buNone/>
            </a:pPr>
            <a:r>
              <a:rPr lang="es-ES" sz="2400" b="1"/>
              <a:t>Promoción:</a:t>
            </a:r>
          </a:p>
          <a:p>
            <a:pPr>
              <a:buFont typeface="Wingdings" pitchFamily="2" charset="2"/>
              <a:buNone/>
            </a:pPr>
            <a:endParaRPr lang="es-ES" sz="2400" b="1"/>
          </a:p>
          <a:p>
            <a:r>
              <a:rPr lang="es-ES" sz="2200" u="sng">
                <a:effectLst>
                  <a:outerShdw blurRad="38100" dist="38100" dir="2700000" algn="tl">
                    <a:srgbClr val="FFFFFF"/>
                  </a:outerShdw>
                </a:effectLst>
              </a:rPr>
              <a:t>Venta personal</a:t>
            </a:r>
            <a:r>
              <a:rPr lang="es-EC" sz="2200" u="sng">
                <a:effectLst>
                  <a:outerShdw blurRad="38100" dist="38100" dir="2700000" algn="tl">
                    <a:srgbClr val="FFFFFF"/>
                  </a:outerShdw>
                </a:effectLst>
              </a:rPr>
              <a:t>:</a:t>
            </a:r>
            <a:r>
              <a:rPr lang="es-EC" sz="2200"/>
              <a:t> “Encuentro De Servicio”.</a:t>
            </a:r>
            <a:endParaRPr lang="es-ES" sz="2200"/>
          </a:p>
          <a:p>
            <a:pPr>
              <a:buFont typeface="Wingdings" pitchFamily="2" charset="2"/>
              <a:buNone/>
            </a:pPr>
            <a:endParaRPr lang="es-ES" sz="2200"/>
          </a:p>
          <a:p>
            <a:pPr>
              <a:buFont typeface="Wingdings" pitchFamily="2" charset="2"/>
              <a:buNone/>
            </a:pPr>
            <a:endParaRPr lang="es-ES" sz="2200" b="1"/>
          </a:p>
          <a:p>
            <a:r>
              <a:rPr lang="es-ES" sz="2200" u="sng">
                <a:effectLst>
                  <a:outerShdw blurRad="38100" dist="38100" dir="2700000" algn="tl">
                    <a:srgbClr val="FFFFFF"/>
                  </a:outerShdw>
                </a:effectLst>
              </a:rPr>
              <a:t>Publicidad</a:t>
            </a:r>
            <a:r>
              <a:rPr lang="es-EC" sz="2200" u="sng">
                <a:effectLst>
                  <a:outerShdw blurRad="38100" dist="38100" dir="2700000" algn="tl">
                    <a:srgbClr val="FFFFFF"/>
                  </a:outerShdw>
                </a:effectLst>
              </a:rPr>
              <a:t>:</a:t>
            </a:r>
            <a:r>
              <a:rPr lang="es-EC" sz="2200" b="1"/>
              <a:t> </a:t>
            </a:r>
            <a:r>
              <a:rPr lang="es-EC" sz="2200"/>
              <a:t>Radio Atalaya, Periódico La Verdad.</a:t>
            </a:r>
            <a:endParaRPr lang="es-ES" sz="2200"/>
          </a:p>
          <a:p>
            <a:pPr>
              <a:buFont typeface="Wingdings" pitchFamily="2" charset="2"/>
              <a:buNone/>
            </a:pPr>
            <a:endParaRPr lang="es-E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3122"/>
                                        </p:tgtEl>
                                        <p:attrNameLst>
                                          <p:attrName>style.visibility</p:attrName>
                                        </p:attrNameLst>
                                      </p:cBhvr>
                                      <p:to>
                                        <p:strVal val="visible"/>
                                      </p:to>
                                    </p:set>
                                    <p:anim to="" calcmode="lin" valueType="num">
                                      <p:cBhvr>
                                        <p:cTn id="7" dur="1" fill="hold"/>
                                        <p:tgtEl>
                                          <p:spTgt spid="1331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33123">
                                            <p:txEl>
                                              <p:pRg st="0" end="0"/>
                                            </p:txEl>
                                          </p:spTgt>
                                        </p:tgtEl>
                                        <p:attrNameLst>
                                          <p:attrName>style.visibility</p:attrName>
                                        </p:attrNameLst>
                                      </p:cBhvr>
                                      <p:to>
                                        <p:strVal val="visible"/>
                                      </p:to>
                                    </p:set>
                                    <p:anim to="" calcmode="lin" valueType="num">
                                      <p:cBhvr>
                                        <p:cTn id="12" dur="1" fill="hold"/>
                                        <p:tgtEl>
                                          <p:spTgt spid="13312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33123">
                                            <p:txEl>
                                              <p:pRg st="2" end="2"/>
                                            </p:txEl>
                                          </p:spTgt>
                                        </p:tgtEl>
                                        <p:attrNameLst>
                                          <p:attrName>style.visibility</p:attrName>
                                        </p:attrNameLst>
                                      </p:cBhvr>
                                      <p:to>
                                        <p:strVal val="visible"/>
                                      </p:to>
                                    </p:set>
                                    <p:anim to="" calcmode="lin" valueType="num">
                                      <p:cBhvr>
                                        <p:cTn id="17" dur="1" fill="hold"/>
                                        <p:tgtEl>
                                          <p:spTgt spid="1331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33123">
                                            <p:txEl>
                                              <p:pRg st="5" end="5"/>
                                            </p:txEl>
                                          </p:spTgt>
                                        </p:tgtEl>
                                        <p:attrNameLst>
                                          <p:attrName>style.visibility</p:attrName>
                                        </p:attrNameLst>
                                      </p:cBhvr>
                                      <p:to>
                                        <p:strVal val="visible"/>
                                      </p:to>
                                    </p:set>
                                    <p:anim to="" calcmode="lin" valueType="num">
                                      <p:cBhvr>
                                        <p:cTn id="22" dur="1" fill="hold"/>
                                        <p:tgtEl>
                                          <p:spTgt spid="13312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utoUpdateAnimBg="0"/>
      <p:bldP spid="13312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871538" y="465138"/>
            <a:ext cx="8162925" cy="1158875"/>
          </a:xfrm>
        </p:spPr>
        <p:txBody>
          <a:bodyPr/>
          <a:lstStyle/>
          <a:p>
            <a:pPr algn="r"/>
            <a:r>
              <a:rPr lang="es-EC" sz="3500" u="sng"/>
              <a:t>ESTUDIO ADMINISTRATIVO  Y ORGANIZACIONAL.</a:t>
            </a:r>
            <a:endParaRPr lang="es-ES" sz="3500" u="sng"/>
          </a:p>
        </p:txBody>
      </p:sp>
      <p:sp>
        <p:nvSpPr>
          <p:cNvPr id="134148" name="Text Box 4"/>
          <p:cNvSpPr txBox="1">
            <a:spLocks noChangeArrowheads="1"/>
          </p:cNvSpPr>
          <p:nvPr/>
        </p:nvSpPr>
        <p:spPr bwMode="auto">
          <a:xfrm>
            <a:off x="2133600" y="2514600"/>
            <a:ext cx="6477000" cy="2100263"/>
          </a:xfrm>
          <a:prstGeom prst="rect">
            <a:avLst/>
          </a:prstGeom>
          <a:noFill/>
          <a:ln w="9525">
            <a:noFill/>
            <a:miter lim="800000"/>
            <a:headEnd/>
            <a:tailEnd/>
          </a:ln>
          <a:effectLst/>
        </p:spPr>
        <p:txBody>
          <a:bodyPr>
            <a:spAutoFit/>
          </a:bodyPr>
          <a:lstStyle/>
          <a:p>
            <a:pPr algn="r">
              <a:spcBef>
                <a:spcPct val="50000"/>
              </a:spcBef>
            </a:pPr>
            <a:r>
              <a:rPr lang="es-EC"/>
              <a:t>Organigrama.</a:t>
            </a:r>
          </a:p>
          <a:p>
            <a:pPr algn="r">
              <a:spcBef>
                <a:spcPct val="50000"/>
              </a:spcBef>
            </a:pPr>
            <a:r>
              <a:rPr lang="es-EC"/>
              <a:t>Requisitos tecnológicos.</a:t>
            </a:r>
          </a:p>
          <a:p>
            <a:pPr algn="r">
              <a:spcBef>
                <a:spcPct val="50000"/>
              </a:spcBef>
            </a:pPr>
            <a:r>
              <a:rPr lang="es-EC"/>
              <a:t>Requisitos legales.</a:t>
            </a:r>
          </a:p>
          <a:p>
            <a:pPr algn="r">
              <a:spcBef>
                <a:spcPct val="50000"/>
              </a:spcBef>
            </a:pPr>
            <a:r>
              <a:rPr lang="es-EC"/>
              <a:t>Requisitos Municipales.</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300"/>
                                  </p:iterate>
                                  <p:childTnLst>
                                    <p:set>
                                      <p:cBhvr>
                                        <p:cTn id="6" dur="1" fill="hold">
                                          <p:stCondLst>
                                            <p:cond delay="299"/>
                                          </p:stCondLst>
                                        </p:cTn>
                                        <p:tgtEl>
                                          <p:spTgt spid="134146"/>
                                        </p:tgtEl>
                                        <p:attrNameLst>
                                          <p:attrName>style.visibility</p:attrName>
                                        </p:attrNameLst>
                                      </p:cBhvr>
                                      <p:to>
                                        <p:strVal val="visible"/>
                                      </p:to>
                                    </p:set>
                                    <p:anim to="" calcmode="lin" valueType="num">
                                      <p:cBhvr>
                                        <p:cTn id="7" dur="1" fill="hold"/>
                                        <p:tgtEl>
                                          <p:spTgt spid="13414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34148">
                                            <p:txEl>
                                              <p:pRg st="0" end="0"/>
                                            </p:txEl>
                                          </p:spTgt>
                                        </p:tgtEl>
                                        <p:attrNameLst>
                                          <p:attrName>style.visibility</p:attrName>
                                        </p:attrNameLst>
                                      </p:cBhvr>
                                      <p:to>
                                        <p:strVal val="visible"/>
                                      </p:to>
                                    </p:set>
                                    <p:anim to="" calcmode="lin" valueType="num">
                                      <p:cBhvr>
                                        <p:cTn id="12" dur="1" fill="hold"/>
                                        <p:tgtEl>
                                          <p:spTgt spid="134148">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34148">
                                            <p:txEl>
                                              <p:pRg st="1" end="1"/>
                                            </p:txEl>
                                          </p:spTgt>
                                        </p:tgtEl>
                                        <p:attrNameLst>
                                          <p:attrName>style.visibility</p:attrName>
                                        </p:attrNameLst>
                                      </p:cBhvr>
                                      <p:to>
                                        <p:strVal val="visible"/>
                                      </p:to>
                                    </p:set>
                                    <p:anim to="" calcmode="lin" valueType="num">
                                      <p:cBhvr>
                                        <p:cTn id="17" dur="1" fill="hold"/>
                                        <p:tgtEl>
                                          <p:spTgt spid="134148">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34148">
                                            <p:txEl>
                                              <p:pRg st="2" end="2"/>
                                            </p:txEl>
                                          </p:spTgt>
                                        </p:tgtEl>
                                        <p:attrNameLst>
                                          <p:attrName>style.visibility</p:attrName>
                                        </p:attrNameLst>
                                      </p:cBhvr>
                                      <p:to>
                                        <p:strVal val="visible"/>
                                      </p:to>
                                    </p:set>
                                    <p:anim to="" calcmode="lin" valueType="num">
                                      <p:cBhvr>
                                        <p:cTn id="22" dur="1" fill="hold"/>
                                        <p:tgtEl>
                                          <p:spTgt spid="134148">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134148">
                                            <p:txEl>
                                              <p:pRg st="3" end="3"/>
                                            </p:txEl>
                                          </p:spTgt>
                                        </p:tgtEl>
                                        <p:attrNameLst>
                                          <p:attrName>style.visibility</p:attrName>
                                        </p:attrNameLst>
                                      </p:cBhvr>
                                      <p:to>
                                        <p:strVal val="visible"/>
                                      </p:to>
                                    </p:set>
                                    <p:anim to="" calcmode="lin" valueType="num">
                                      <p:cBhvr>
                                        <p:cTn id="27" dur="1" fill="hold"/>
                                        <p:tgtEl>
                                          <p:spTgt spid="134148">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autoUpdateAnimBg="0"/>
      <p:bldP spid="134148"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871538" y="922338"/>
            <a:ext cx="8162925" cy="701675"/>
          </a:xfrm>
        </p:spPr>
        <p:txBody>
          <a:bodyPr/>
          <a:lstStyle/>
          <a:p>
            <a:r>
              <a:rPr lang="es-EC" sz="4000" u="sng"/>
              <a:t>Organigrama.</a:t>
            </a:r>
            <a:endParaRPr lang="es-ES" sz="4000" u="sng"/>
          </a:p>
        </p:txBody>
      </p:sp>
      <p:pic>
        <p:nvPicPr>
          <p:cNvPr id="135172" name="Picture 4"/>
          <p:cNvPicPr>
            <a:picLocks noChangeAspect="1" noChangeArrowheads="1"/>
          </p:cNvPicPr>
          <p:nvPr/>
        </p:nvPicPr>
        <p:blipFill>
          <a:blip r:embed="rId2"/>
          <a:srcRect/>
          <a:stretch>
            <a:fillRect/>
          </a:stretch>
        </p:blipFill>
        <p:spPr bwMode="auto">
          <a:xfrm>
            <a:off x="468313" y="1981200"/>
            <a:ext cx="8280400" cy="46164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dissolve">
                                      <p:cBhvr>
                                        <p:cTn id="7" dur="500"/>
                                        <p:tgtEl>
                                          <p:spTgt spid="135170"/>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135172"/>
                                        </p:tgtEl>
                                        <p:attrNameLst>
                                          <p:attrName>style.visibility</p:attrName>
                                        </p:attrNameLst>
                                      </p:cBhvr>
                                      <p:to>
                                        <p:strVal val="visible"/>
                                      </p:to>
                                    </p:set>
                                    <p:anim calcmode="lin" valueType="num">
                                      <p:cBhvr>
                                        <p:cTn id="12" dur="1000" fill="hold"/>
                                        <p:tgtEl>
                                          <p:spTgt spid="135172"/>
                                        </p:tgtEl>
                                        <p:attrNameLst>
                                          <p:attrName>ppt_w</p:attrName>
                                        </p:attrNameLst>
                                      </p:cBhvr>
                                      <p:tavLst>
                                        <p:tav tm="0">
                                          <p:val>
                                            <p:strVal val="#ppt_w+.3"/>
                                          </p:val>
                                        </p:tav>
                                        <p:tav tm="100000">
                                          <p:val>
                                            <p:strVal val="#ppt_w"/>
                                          </p:val>
                                        </p:tav>
                                      </p:tavLst>
                                    </p:anim>
                                    <p:anim calcmode="lin" valueType="num">
                                      <p:cBhvr>
                                        <p:cTn id="13" dur="1000" fill="hold"/>
                                        <p:tgtEl>
                                          <p:spTgt spid="135172"/>
                                        </p:tgtEl>
                                        <p:attrNameLst>
                                          <p:attrName>ppt_h</p:attrName>
                                        </p:attrNameLst>
                                      </p:cBhvr>
                                      <p:tavLst>
                                        <p:tav tm="0">
                                          <p:val>
                                            <p:strVal val="#ppt_h"/>
                                          </p:val>
                                        </p:tav>
                                        <p:tav tm="100000">
                                          <p:val>
                                            <p:strVal val="#ppt_h"/>
                                          </p:val>
                                        </p:tav>
                                      </p:tavLst>
                                    </p:anim>
                                    <p:animEffect transition="in" filter="fade">
                                      <p:cBhvr>
                                        <p:cTn id="14" dur="1000"/>
                                        <p:tgtEl>
                                          <p:spTgt spid="135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871538" y="312738"/>
            <a:ext cx="8162925" cy="1311275"/>
          </a:xfrm>
        </p:spPr>
        <p:txBody>
          <a:bodyPr/>
          <a:lstStyle/>
          <a:p>
            <a:r>
              <a:rPr lang="es-EC" sz="4000" u="sng"/>
              <a:t>Requisitos para la constitución de la empresa.</a:t>
            </a:r>
            <a:endParaRPr lang="es-ES" sz="4000" u="sng"/>
          </a:p>
        </p:txBody>
      </p:sp>
      <p:sp>
        <p:nvSpPr>
          <p:cNvPr id="136195" name="Rectangle 3"/>
          <p:cNvSpPr>
            <a:spLocks noGrp="1" noChangeArrowheads="1"/>
          </p:cNvSpPr>
          <p:nvPr>
            <p:ph type="body" idx="1"/>
          </p:nvPr>
        </p:nvSpPr>
        <p:spPr>
          <a:xfrm>
            <a:off x="323850" y="1905000"/>
            <a:ext cx="8496300" cy="4191000"/>
          </a:xfrm>
        </p:spPr>
        <p:txBody>
          <a:bodyPr/>
          <a:lstStyle/>
          <a:p>
            <a:pPr marL="1371600" lvl="2" indent="-457200" algn="just">
              <a:lnSpc>
                <a:spcPct val="80000"/>
              </a:lnSpc>
            </a:pPr>
            <a:r>
              <a:rPr lang="es-ES" sz="2000"/>
              <a:t>Tecnológicos</a:t>
            </a:r>
            <a:r>
              <a:rPr lang="es-EC" sz="2000"/>
              <a:t>.</a:t>
            </a:r>
            <a:r>
              <a:rPr lang="es-ES" sz="2000"/>
              <a:t> </a:t>
            </a:r>
            <a:endParaRPr lang="es-EC" sz="2000"/>
          </a:p>
          <a:p>
            <a:pPr marL="1371600" lvl="2" indent="-457200" algn="just">
              <a:lnSpc>
                <a:spcPct val="80000"/>
              </a:lnSpc>
            </a:pPr>
            <a:endParaRPr lang="es-EC" sz="2000"/>
          </a:p>
          <a:p>
            <a:pPr marL="1371600" lvl="2" indent="-457200" algn="just">
              <a:lnSpc>
                <a:spcPct val="80000"/>
              </a:lnSpc>
            </a:pPr>
            <a:r>
              <a:rPr lang="es-ES" sz="2000"/>
              <a:t>Legales:</a:t>
            </a:r>
            <a:endParaRPr lang="es-EC" sz="2000"/>
          </a:p>
          <a:p>
            <a:pPr marL="1371600" lvl="2" indent="-457200" algn="just">
              <a:lnSpc>
                <a:spcPct val="80000"/>
              </a:lnSpc>
            </a:pPr>
            <a:endParaRPr lang="es-EC" sz="2000"/>
          </a:p>
          <a:p>
            <a:pPr marL="1752600" lvl="3" indent="-381000" algn="just">
              <a:lnSpc>
                <a:spcPct val="80000"/>
              </a:lnSpc>
            </a:pPr>
            <a:r>
              <a:rPr lang="es-EC" sz="1800"/>
              <a:t>Compañía Anónima.</a:t>
            </a:r>
          </a:p>
          <a:p>
            <a:pPr marL="1752600" lvl="3" indent="-381000" algn="just">
              <a:lnSpc>
                <a:spcPct val="80000"/>
              </a:lnSpc>
            </a:pPr>
            <a:r>
              <a:rPr lang="es-EC" sz="1800"/>
              <a:t>Afiliación CAPIG.</a:t>
            </a:r>
          </a:p>
          <a:p>
            <a:pPr marL="1371600" lvl="2" indent="-457200" algn="just">
              <a:lnSpc>
                <a:spcPct val="80000"/>
              </a:lnSpc>
            </a:pPr>
            <a:endParaRPr lang="es-EC" sz="2000"/>
          </a:p>
          <a:p>
            <a:pPr marL="1371600" lvl="2" indent="-457200" algn="just">
              <a:lnSpc>
                <a:spcPct val="80000"/>
              </a:lnSpc>
            </a:pPr>
            <a:r>
              <a:rPr lang="es-ES" sz="2000"/>
              <a:t>Municipales</a:t>
            </a:r>
          </a:p>
          <a:p>
            <a:pPr marL="1371600" lvl="2" indent="-457200" algn="just">
              <a:lnSpc>
                <a:spcPct val="80000"/>
              </a:lnSpc>
            </a:pPr>
            <a:endParaRPr lang="es-EC" sz="2000"/>
          </a:p>
          <a:p>
            <a:pPr marL="1752600" lvl="3" indent="-381000">
              <a:lnSpc>
                <a:spcPct val="80000"/>
              </a:lnSpc>
              <a:buFont typeface="Wingdings" pitchFamily="2" charset="2"/>
              <a:buAutoNum type="arabicPeriod"/>
            </a:pPr>
            <a:r>
              <a:rPr lang="es-ES" sz="1300"/>
              <a:t>Permiso de los bomberos.</a:t>
            </a:r>
          </a:p>
          <a:p>
            <a:pPr marL="1371600" lvl="2" indent="-457200">
              <a:lnSpc>
                <a:spcPct val="80000"/>
              </a:lnSpc>
              <a:buFont typeface="Wingdings" pitchFamily="2" charset="2"/>
              <a:buAutoNum type="arabicPeriod"/>
            </a:pPr>
            <a:endParaRPr lang="es-ES" sz="1500"/>
          </a:p>
          <a:p>
            <a:pPr marL="1752600" lvl="3" indent="-381000">
              <a:lnSpc>
                <a:spcPct val="80000"/>
              </a:lnSpc>
              <a:buFont typeface="Wingdings" pitchFamily="2" charset="2"/>
              <a:buAutoNum type="arabicPeriod"/>
            </a:pPr>
            <a:r>
              <a:rPr lang="es-ES" sz="1300"/>
              <a:t>Permiso de Funcionamiento Municipal.</a:t>
            </a:r>
          </a:p>
          <a:p>
            <a:pPr marL="609600" indent="-609600">
              <a:lnSpc>
                <a:spcPct val="80000"/>
              </a:lnSpc>
              <a:buFont typeface="Wingdings" pitchFamily="2" charset="2"/>
              <a:buAutoNum type="arabicPeriod"/>
            </a:pPr>
            <a:endParaRPr lang="es-ES" sz="2000"/>
          </a:p>
          <a:p>
            <a:pPr marL="1752600" lvl="3" indent="-381000">
              <a:lnSpc>
                <a:spcPct val="80000"/>
              </a:lnSpc>
              <a:buFont typeface="Wingdings" pitchFamily="2" charset="2"/>
              <a:buAutoNum type="arabicPeriod"/>
            </a:pPr>
            <a:r>
              <a:rPr lang="es-ES" sz="1300"/>
              <a:t>Permiso de Sanidad de la dirección provincial de salud.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6194"/>
                                        </p:tgtEl>
                                        <p:attrNameLst>
                                          <p:attrName>style.visibility</p:attrName>
                                        </p:attrNameLst>
                                      </p:cBhvr>
                                      <p:to>
                                        <p:strVal val="visible"/>
                                      </p:to>
                                    </p:set>
                                    <p:anim to="" calcmode="lin" valueType="num">
                                      <p:cBhvr>
                                        <p:cTn id="7" dur="1" fill="hold"/>
                                        <p:tgtEl>
                                          <p:spTgt spid="1361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iterate type="wd">
                                    <p:tmAbs val="300"/>
                                  </p:iterate>
                                  <p:childTnLst>
                                    <p:set>
                                      <p:cBhvr>
                                        <p:cTn id="11" dur="1" fill="hold">
                                          <p:stCondLst>
                                            <p:cond delay="299"/>
                                          </p:stCondLst>
                                        </p:cTn>
                                        <p:tgtEl>
                                          <p:spTgt spid="136195">
                                            <p:txEl>
                                              <p:pRg st="0" end="0"/>
                                            </p:txEl>
                                          </p:spTgt>
                                        </p:tgtEl>
                                        <p:attrNameLst>
                                          <p:attrName>style.visibility</p:attrName>
                                        </p:attrNameLst>
                                      </p:cBhvr>
                                      <p:to>
                                        <p:strVal val="visible"/>
                                      </p:to>
                                    </p:set>
                                    <p:anim to="" calcmode="lin" valueType="num">
                                      <p:cBhvr>
                                        <p:cTn id="12" dur="1" fill="hold"/>
                                        <p:tgtEl>
                                          <p:spTgt spid="136195">
                                            <p:txEl>
                                              <p:pRg st="0" end="0"/>
                                            </p:txEl>
                                          </p:spTgt>
                                        </p:tgtEl>
                                        <p:attrNameLst>
                                          <p:attrName/>
                                        </p:attrNameLst>
                                      </p:cBhvr>
                                    </p:anim>
                                  </p:childTnLst>
                                </p:cTn>
                              </p:par>
                              <p:par>
                                <p:cTn id="13" presetID="24" presetClass="entr" presetSubtype="0" fill="hold" grpId="0" nodeType="withEffect">
                                  <p:stCondLst>
                                    <p:cond delay="0"/>
                                  </p:stCondLst>
                                  <p:iterate type="wd">
                                    <p:tmAbs val="300"/>
                                  </p:iterate>
                                  <p:childTnLst>
                                    <p:set>
                                      <p:cBhvr>
                                        <p:cTn id="14" dur="1" fill="hold">
                                          <p:stCondLst>
                                            <p:cond delay="299"/>
                                          </p:stCondLst>
                                        </p:cTn>
                                        <p:tgtEl>
                                          <p:spTgt spid="136195">
                                            <p:txEl>
                                              <p:pRg st="2" end="2"/>
                                            </p:txEl>
                                          </p:spTgt>
                                        </p:tgtEl>
                                        <p:attrNameLst>
                                          <p:attrName>style.visibility</p:attrName>
                                        </p:attrNameLst>
                                      </p:cBhvr>
                                      <p:to>
                                        <p:strVal val="visible"/>
                                      </p:to>
                                    </p:set>
                                    <p:anim to="" calcmode="lin" valueType="num">
                                      <p:cBhvr>
                                        <p:cTn id="15" dur="1" fill="hold"/>
                                        <p:tgtEl>
                                          <p:spTgt spid="136195">
                                            <p:txEl>
                                              <p:pRg st="2" end="2"/>
                                            </p:txEl>
                                          </p:spTgt>
                                        </p:tgtEl>
                                        <p:attrNameLst>
                                          <p:attrName/>
                                        </p:attrNameLst>
                                      </p:cBhvr>
                                    </p:anim>
                                  </p:childTnLst>
                                </p:cTn>
                              </p:par>
                              <p:par>
                                <p:cTn id="16" presetID="24" presetClass="entr" presetSubtype="0" fill="hold" grpId="0" nodeType="withEffect">
                                  <p:stCondLst>
                                    <p:cond delay="0"/>
                                  </p:stCondLst>
                                  <p:iterate type="wd">
                                    <p:tmAbs val="300"/>
                                  </p:iterate>
                                  <p:childTnLst>
                                    <p:set>
                                      <p:cBhvr>
                                        <p:cTn id="17" dur="1" fill="hold">
                                          <p:stCondLst>
                                            <p:cond delay="299"/>
                                          </p:stCondLst>
                                        </p:cTn>
                                        <p:tgtEl>
                                          <p:spTgt spid="136195">
                                            <p:txEl>
                                              <p:pRg st="4" end="4"/>
                                            </p:txEl>
                                          </p:spTgt>
                                        </p:tgtEl>
                                        <p:attrNameLst>
                                          <p:attrName>style.visibility</p:attrName>
                                        </p:attrNameLst>
                                      </p:cBhvr>
                                      <p:to>
                                        <p:strVal val="visible"/>
                                      </p:to>
                                    </p:set>
                                    <p:anim to="" calcmode="lin" valueType="num">
                                      <p:cBhvr>
                                        <p:cTn id="18" dur="1" fill="hold"/>
                                        <p:tgtEl>
                                          <p:spTgt spid="136195">
                                            <p:txEl>
                                              <p:pRg st="4" end="4"/>
                                            </p:txEl>
                                          </p:spTgt>
                                        </p:tgtEl>
                                        <p:attrNameLst>
                                          <p:attrName/>
                                        </p:attrNameLst>
                                      </p:cBhvr>
                                    </p:anim>
                                  </p:childTnLst>
                                </p:cTn>
                              </p:par>
                              <p:par>
                                <p:cTn id="19" presetID="24" presetClass="entr" presetSubtype="0" fill="hold" grpId="0" nodeType="withEffect">
                                  <p:stCondLst>
                                    <p:cond delay="0"/>
                                  </p:stCondLst>
                                  <p:iterate type="wd">
                                    <p:tmAbs val="300"/>
                                  </p:iterate>
                                  <p:childTnLst>
                                    <p:set>
                                      <p:cBhvr>
                                        <p:cTn id="20" dur="1" fill="hold">
                                          <p:stCondLst>
                                            <p:cond delay="299"/>
                                          </p:stCondLst>
                                        </p:cTn>
                                        <p:tgtEl>
                                          <p:spTgt spid="136195">
                                            <p:txEl>
                                              <p:pRg st="5" end="5"/>
                                            </p:txEl>
                                          </p:spTgt>
                                        </p:tgtEl>
                                        <p:attrNameLst>
                                          <p:attrName>style.visibility</p:attrName>
                                        </p:attrNameLst>
                                      </p:cBhvr>
                                      <p:to>
                                        <p:strVal val="visible"/>
                                      </p:to>
                                    </p:set>
                                    <p:anim to="" calcmode="lin" valueType="num">
                                      <p:cBhvr>
                                        <p:cTn id="21" dur="1" fill="hold"/>
                                        <p:tgtEl>
                                          <p:spTgt spid="136195">
                                            <p:txEl>
                                              <p:pRg st="5" end="5"/>
                                            </p:txEl>
                                          </p:spTgt>
                                        </p:tgtEl>
                                        <p:attrNameLst>
                                          <p:attrName/>
                                        </p:attrNameLst>
                                      </p:cBhvr>
                                    </p:anim>
                                  </p:childTnLst>
                                </p:cTn>
                              </p:par>
                              <p:par>
                                <p:cTn id="22" presetID="24" presetClass="entr" presetSubtype="0" fill="hold" grpId="0" nodeType="withEffect">
                                  <p:stCondLst>
                                    <p:cond delay="0"/>
                                  </p:stCondLst>
                                  <p:iterate type="wd">
                                    <p:tmAbs val="300"/>
                                  </p:iterate>
                                  <p:childTnLst>
                                    <p:set>
                                      <p:cBhvr>
                                        <p:cTn id="23" dur="1" fill="hold">
                                          <p:stCondLst>
                                            <p:cond delay="299"/>
                                          </p:stCondLst>
                                        </p:cTn>
                                        <p:tgtEl>
                                          <p:spTgt spid="136195">
                                            <p:txEl>
                                              <p:pRg st="7" end="7"/>
                                            </p:txEl>
                                          </p:spTgt>
                                        </p:tgtEl>
                                        <p:attrNameLst>
                                          <p:attrName>style.visibility</p:attrName>
                                        </p:attrNameLst>
                                      </p:cBhvr>
                                      <p:to>
                                        <p:strVal val="visible"/>
                                      </p:to>
                                    </p:set>
                                    <p:anim to="" calcmode="lin" valueType="num">
                                      <p:cBhvr>
                                        <p:cTn id="24" dur="1" fill="hold"/>
                                        <p:tgtEl>
                                          <p:spTgt spid="13619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utoUpdateAnimBg="0"/>
      <p:bldP spid="136195"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ctrTitle"/>
          </p:nvPr>
        </p:nvSpPr>
        <p:spPr>
          <a:xfrm>
            <a:off x="779463" y="1766888"/>
            <a:ext cx="7678737" cy="762000"/>
          </a:xfrm>
        </p:spPr>
        <p:txBody>
          <a:bodyPr/>
          <a:lstStyle/>
          <a:p>
            <a:r>
              <a:rPr lang="en-US"/>
              <a:t>ESTUDIO T</a:t>
            </a:r>
            <a:r>
              <a:rPr lang="es-EC"/>
              <a:t>ÉCNICO</a:t>
            </a:r>
            <a:endParaRPr lang="es-ES"/>
          </a:p>
        </p:txBody>
      </p:sp>
      <p:sp>
        <p:nvSpPr>
          <p:cNvPr id="142339" name="Rectangle 3"/>
          <p:cNvSpPr>
            <a:spLocks noGrp="1" noChangeArrowheads="1"/>
          </p:cNvSpPr>
          <p:nvPr>
            <p:ph type="subTitle" idx="1"/>
          </p:nvPr>
        </p:nvSpPr>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300"/>
                                  </p:iterate>
                                  <p:childTnLst>
                                    <p:set>
                                      <p:cBhvr>
                                        <p:cTn id="6" dur="1" fill="hold">
                                          <p:stCondLst>
                                            <p:cond delay="299"/>
                                          </p:stCondLst>
                                        </p:cTn>
                                        <p:tgtEl>
                                          <p:spTgt spid="142338"/>
                                        </p:tgtEl>
                                        <p:attrNameLst>
                                          <p:attrName>style.visibility</p:attrName>
                                        </p:attrNameLst>
                                      </p:cBhvr>
                                      <p:to>
                                        <p:strVal val="visible"/>
                                      </p:to>
                                    </p:set>
                                    <p:anim to="" calcmode="lin" valueType="num">
                                      <p:cBhvr>
                                        <p:cTn id="7" dur="1" fill="hold"/>
                                        <p:tgtEl>
                                          <p:spTgt spid="14233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871538" y="862013"/>
            <a:ext cx="8162925" cy="762000"/>
          </a:xfrm>
        </p:spPr>
        <p:txBody>
          <a:bodyPr/>
          <a:lstStyle/>
          <a:p>
            <a:r>
              <a:rPr lang="es-EC" u="sng"/>
              <a:t>Inversiones.</a:t>
            </a:r>
            <a:endParaRPr lang="es-ES" u="sng"/>
          </a:p>
        </p:txBody>
      </p:sp>
      <p:sp>
        <p:nvSpPr>
          <p:cNvPr id="144387" name="Rectangle 3"/>
          <p:cNvSpPr>
            <a:spLocks noGrp="1" noChangeArrowheads="1"/>
          </p:cNvSpPr>
          <p:nvPr>
            <p:ph type="body" idx="1"/>
          </p:nvPr>
        </p:nvSpPr>
        <p:spPr/>
        <p:txBody>
          <a:bodyPr/>
          <a:lstStyle/>
          <a:p>
            <a:r>
              <a:rPr lang="es-EC" sz="2800" u="sng"/>
              <a:t>Balance de Obras Físicas.</a:t>
            </a:r>
          </a:p>
          <a:p>
            <a:pPr>
              <a:buFont typeface="Wingdings" pitchFamily="2" charset="2"/>
              <a:buNone/>
            </a:pPr>
            <a:r>
              <a:rPr lang="es-EC" sz="2800"/>
              <a:t>   TOTAL: </a:t>
            </a:r>
            <a:r>
              <a:rPr lang="es-EC" sz="2800" b="1"/>
              <a:t>$43,515.00</a:t>
            </a:r>
          </a:p>
          <a:p>
            <a:pPr>
              <a:buFont typeface="Wingdings" pitchFamily="2" charset="2"/>
              <a:buNone/>
            </a:pPr>
            <a:endParaRPr lang="es-EC" sz="2800" b="1"/>
          </a:p>
          <a:p>
            <a:r>
              <a:rPr lang="es-EC" sz="2800" u="sng"/>
              <a:t>Balance de Equipos. </a:t>
            </a:r>
          </a:p>
          <a:p>
            <a:pPr>
              <a:buFont typeface="Wingdings" pitchFamily="2" charset="2"/>
              <a:buNone/>
            </a:pPr>
            <a:r>
              <a:rPr lang="es-EC" sz="2800">
                <a:effectLst>
                  <a:outerShdw blurRad="38100" dist="38100" dir="2700000" algn="tl">
                    <a:srgbClr val="FFFFFF"/>
                  </a:outerShdw>
                </a:effectLst>
              </a:rPr>
              <a:t>   TOTAL:</a:t>
            </a:r>
            <a:r>
              <a:rPr lang="es-EC" sz="2800"/>
              <a:t> </a:t>
            </a:r>
            <a:r>
              <a:rPr lang="es-EC" sz="2800" b="1"/>
              <a:t>$215,631.10</a:t>
            </a:r>
          </a:p>
          <a:p>
            <a:endParaRPr lang="es-EC" sz="2800" b="1"/>
          </a:p>
          <a:p>
            <a:r>
              <a:rPr lang="es-EC" sz="2800" u="sng"/>
              <a:t>Balance de Personal.</a:t>
            </a:r>
          </a:p>
          <a:p>
            <a:pPr>
              <a:buFont typeface="Wingdings" pitchFamily="2" charset="2"/>
              <a:buNone/>
            </a:pPr>
            <a:r>
              <a:rPr lang="es-EC" sz="2800"/>
              <a:t>   </a:t>
            </a:r>
            <a:r>
              <a:rPr lang="es-EC" sz="2800">
                <a:effectLst>
                  <a:outerShdw blurRad="38100" dist="38100" dir="2700000" algn="tl">
                    <a:srgbClr val="FFFFFF"/>
                  </a:outerShdw>
                </a:effectLst>
              </a:rPr>
              <a:t>TOTAL:</a:t>
            </a:r>
            <a:r>
              <a:rPr lang="es-EC" sz="2800"/>
              <a:t> </a:t>
            </a:r>
            <a:r>
              <a:rPr lang="es-EC" sz="2800" b="1"/>
              <a:t>$11,150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44386"/>
                                        </p:tgtEl>
                                        <p:attrNameLst>
                                          <p:attrName>style.visibility</p:attrName>
                                        </p:attrNameLst>
                                      </p:cBhvr>
                                      <p:to>
                                        <p:strVal val="visible"/>
                                      </p:to>
                                    </p:set>
                                    <p:anim to="" calcmode="lin" valueType="num">
                                      <p:cBhvr>
                                        <p:cTn id="7" dur="1" fill="hold"/>
                                        <p:tgtEl>
                                          <p:spTgt spid="14438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44387">
                                            <p:txEl>
                                              <p:pRg st="0" end="0"/>
                                            </p:txEl>
                                          </p:spTgt>
                                        </p:tgtEl>
                                        <p:attrNameLst>
                                          <p:attrName>style.visibility</p:attrName>
                                        </p:attrNameLst>
                                      </p:cBhvr>
                                      <p:to>
                                        <p:strVal val="visible"/>
                                      </p:to>
                                    </p:set>
                                    <p:anim to="" calcmode="lin" valueType="num">
                                      <p:cBhvr>
                                        <p:cTn id="12" dur="1" fill="hold"/>
                                        <p:tgtEl>
                                          <p:spTgt spid="14438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44387">
                                            <p:txEl>
                                              <p:pRg st="1" end="1"/>
                                            </p:txEl>
                                          </p:spTgt>
                                        </p:tgtEl>
                                        <p:attrNameLst>
                                          <p:attrName>style.visibility</p:attrName>
                                        </p:attrNameLst>
                                      </p:cBhvr>
                                      <p:to>
                                        <p:strVal val="visible"/>
                                      </p:to>
                                    </p:set>
                                    <p:anim to="" calcmode="lin" valueType="num">
                                      <p:cBhvr>
                                        <p:cTn id="17" dur="1" fill="hold"/>
                                        <p:tgtEl>
                                          <p:spTgt spid="14438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44387">
                                            <p:txEl>
                                              <p:pRg st="3" end="3"/>
                                            </p:txEl>
                                          </p:spTgt>
                                        </p:tgtEl>
                                        <p:attrNameLst>
                                          <p:attrName>style.visibility</p:attrName>
                                        </p:attrNameLst>
                                      </p:cBhvr>
                                      <p:to>
                                        <p:strVal val="visible"/>
                                      </p:to>
                                    </p:set>
                                    <p:anim to="" calcmode="lin" valueType="num">
                                      <p:cBhvr>
                                        <p:cTn id="22" dur="1" fill="hold"/>
                                        <p:tgtEl>
                                          <p:spTgt spid="14438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144387">
                                            <p:txEl>
                                              <p:pRg st="4" end="4"/>
                                            </p:txEl>
                                          </p:spTgt>
                                        </p:tgtEl>
                                        <p:attrNameLst>
                                          <p:attrName>style.visibility</p:attrName>
                                        </p:attrNameLst>
                                      </p:cBhvr>
                                      <p:to>
                                        <p:strVal val="visible"/>
                                      </p:to>
                                    </p:set>
                                    <p:anim to="" calcmode="lin" valueType="num">
                                      <p:cBhvr>
                                        <p:cTn id="27" dur="1" fill="hold"/>
                                        <p:tgtEl>
                                          <p:spTgt spid="144387">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144387">
                                            <p:txEl>
                                              <p:pRg st="6" end="6"/>
                                            </p:txEl>
                                          </p:spTgt>
                                        </p:tgtEl>
                                        <p:attrNameLst>
                                          <p:attrName>style.visibility</p:attrName>
                                        </p:attrNameLst>
                                      </p:cBhvr>
                                      <p:to>
                                        <p:strVal val="visible"/>
                                      </p:to>
                                    </p:set>
                                    <p:anim to="" calcmode="lin" valueType="num">
                                      <p:cBhvr>
                                        <p:cTn id="32" dur="1" fill="hold"/>
                                        <p:tgtEl>
                                          <p:spTgt spid="144387">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144387">
                                            <p:txEl>
                                              <p:pRg st="7" end="7"/>
                                            </p:txEl>
                                          </p:spTgt>
                                        </p:tgtEl>
                                        <p:attrNameLst>
                                          <p:attrName>style.visibility</p:attrName>
                                        </p:attrNameLst>
                                      </p:cBhvr>
                                      <p:to>
                                        <p:strVal val="visible"/>
                                      </p:to>
                                    </p:set>
                                    <p:anim to="" calcmode="lin" valueType="num">
                                      <p:cBhvr>
                                        <p:cTn id="37" dur="1" fill="hold"/>
                                        <p:tgtEl>
                                          <p:spTgt spid="144387">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utoUpdateAnimBg="0"/>
      <p:bldP spid="144387"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871538" y="312738"/>
            <a:ext cx="8162925" cy="1311275"/>
          </a:xfrm>
        </p:spPr>
        <p:txBody>
          <a:bodyPr/>
          <a:lstStyle/>
          <a:p>
            <a:r>
              <a:rPr lang="es-EC" sz="4000" u="sng"/>
              <a:t>Determinación del tamaño y localización.</a:t>
            </a:r>
            <a:endParaRPr lang="es-ES" sz="4000" u="sng"/>
          </a:p>
        </p:txBody>
      </p:sp>
      <p:sp>
        <p:nvSpPr>
          <p:cNvPr id="145411" name="Rectangle 3"/>
          <p:cNvSpPr>
            <a:spLocks noGrp="1" noChangeArrowheads="1"/>
          </p:cNvSpPr>
          <p:nvPr>
            <p:ph type="body" idx="1"/>
          </p:nvPr>
        </p:nvSpPr>
        <p:spPr/>
        <p:txBody>
          <a:bodyPr/>
          <a:lstStyle/>
          <a:p>
            <a:pPr>
              <a:lnSpc>
                <a:spcPct val="90000"/>
              </a:lnSpc>
              <a:buFont typeface="Wingdings" pitchFamily="2" charset="2"/>
              <a:buNone/>
            </a:pPr>
            <a:r>
              <a:rPr lang="es-EC" sz="2800" b="1"/>
              <a:t>LOCALIZACIÓN: </a:t>
            </a:r>
          </a:p>
          <a:p>
            <a:pPr>
              <a:lnSpc>
                <a:spcPct val="90000"/>
              </a:lnSpc>
              <a:buFont typeface="Wingdings" pitchFamily="2" charset="2"/>
              <a:buNone/>
            </a:pPr>
            <a:endParaRPr lang="es-EC" sz="2800" b="1"/>
          </a:p>
          <a:p>
            <a:pPr>
              <a:lnSpc>
                <a:spcPct val="90000"/>
              </a:lnSpc>
            </a:pPr>
            <a:r>
              <a:rPr lang="es-EC" sz="2800"/>
              <a:t>Juan Montalvo entre 9 de Octubre y Pedro Carbo, frente al Parque Central de Milagro.</a:t>
            </a:r>
          </a:p>
          <a:p>
            <a:pPr>
              <a:lnSpc>
                <a:spcPct val="90000"/>
              </a:lnSpc>
              <a:buFont typeface="Wingdings" pitchFamily="2" charset="2"/>
              <a:buNone/>
            </a:pPr>
            <a:endParaRPr lang="es-EC" sz="2800"/>
          </a:p>
          <a:p>
            <a:pPr>
              <a:lnSpc>
                <a:spcPct val="90000"/>
              </a:lnSpc>
              <a:buFont typeface="Wingdings" pitchFamily="2" charset="2"/>
              <a:buNone/>
            </a:pPr>
            <a:r>
              <a:rPr lang="es-EC" sz="2800" b="1"/>
              <a:t>TAMAÑO:</a:t>
            </a:r>
          </a:p>
          <a:p>
            <a:pPr>
              <a:lnSpc>
                <a:spcPct val="90000"/>
              </a:lnSpc>
              <a:buFont typeface="Wingdings" pitchFamily="2" charset="2"/>
              <a:buNone/>
            </a:pPr>
            <a:endParaRPr lang="es-EC" sz="2800" b="1"/>
          </a:p>
          <a:p>
            <a:pPr>
              <a:lnSpc>
                <a:spcPct val="90000"/>
              </a:lnSpc>
            </a:pPr>
            <a:r>
              <a:rPr lang="es-EC" sz="2800"/>
              <a:t>Ampliación de 100 mts</a:t>
            </a:r>
            <a:r>
              <a:rPr lang="es-EC" sz="2800" baseline="30000"/>
              <a:t>2</a:t>
            </a:r>
            <a:r>
              <a:rPr lang="es-EC" sz="2800"/>
              <a:t>. a 300 mts</a:t>
            </a:r>
            <a:r>
              <a:rPr lang="es-EC" sz="2800" baseline="30000"/>
              <a:t>2</a:t>
            </a:r>
            <a:r>
              <a:rPr lang="es-EC" sz="2800"/>
              <a:t>.</a:t>
            </a:r>
          </a:p>
          <a:p>
            <a:pPr>
              <a:lnSpc>
                <a:spcPct val="90000"/>
              </a:lnSpc>
              <a:buFont typeface="Wingdings" pitchFamily="2" charset="2"/>
              <a:buNone/>
            </a:pPr>
            <a:endParaRPr lang="es-EC" sz="2800"/>
          </a:p>
          <a:p>
            <a:pPr>
              <a:lnSpc>
                <a:spcPct val="90000"/>
              </a:lnSpc>
              <a:buFont typeface="Wingdings" pitchFamily="2" charset="2"/>
              <a:buNone/>
            </a:pP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45410"/>
                                        </p:tgtEl>
                                        <p:attrNameLst>
                                          <p:attrName>style.visibility</p:attrName>
                                        </p:attrNameLst>
                                      </p:cBhvr>
                                      <p:to>
                                        <p:strVal val="visible"/>
                                      </p:to>
                                    </p:set>
                                    <p:anim to="" calcmode="lin" valueType="num">
                                      <p:cBhvr>
                                        <p:cTn id="7" dur="1" fill="hold"/>
                                        <p:tgtEl>
                                          <p:spTgt spid="1454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45411">
                                            <p:txEl>
                                              <p:pRg st="0" end="0"/>
                                            </p:txEl>
                                          </p:spTgt>
                                        </p:tgtEl>
                                        <p:attrNameLst>
                                          <p:attrName>style.visibility</p:attrName>
                                        </p:attrNameLst>
                                      </p:cBhvr>
                                      <p:to>
                                        <p:strVal val="visible"/>
                                      </p:to>
                                    </p:set>
                                    <p:anim to="" calcmode="lin" valueType="num">
                                      <p:cBhvr>
                                        <p:cTn id="12" dur="1" fill="hold"/>
                                        <p:tgtEl>
                                          <p:spTgt spid="14541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45411">
                                            <p:txEl>
                                              <p:pRg st="2" end="2"/>
                                            </p:txEl>
                                          </p:spTgt>
                                        </p:tgtEl>
                                        <p:attrNameLst>
                                          <p:attrName>style.visibility</p:attrName>
                                        </p:attrNameLst>
                                      </p:cBhvr>
                                      <p:to>
                                        <p:strVal val="visible"/>
                                      </p:to>
                                    </p:set>
                                    <p:anim to="" calcmode="lin" valueType="num">
                                      <p:cBhvr>
                                        <p:cTn id="17" dur="1" fill="hold"/>
                                        <p:tgtEl>
                                          <p:spTgt spid="14541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45411">
                                            <p:txEl>
                                              <p:pRg st="4" end="4"/>
                                            </p:txEl>
                                          </p:spTgt>
                                        </p:tgtEl>
                                        <p:attrNameLst>
                                          <p:attrName>style.visibility</p:attrName>
                                        </p:attrNameLst>
                                      </p:cBhvr>
                                      <p:to>
                                        <p:strVal val="visible"/>
                                      </p:to>
                                    </p:set>
                                    <p:anim to="" calcmode="lin" valueType="num">
                                      <p:cBhvr>
                                        <p:cTn id="22" dur="1" fill="hold"/>
                                        <p:tgtEl>
                                          <p:spTgt spid="145411">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145411">
                                            <p:txEl>
                                              <p:pRg st="6" end="6"/>
                                            </p:txEl>
                                          </p:spTgt>
                                        </p:tgtEl>
                                        <p:attrNameLst>
                                          <p:attrName>style.visibility</p:attrName>
                                        </p:attrNameLst>
                                      </p:cBhvr>
                                      <p:to>
                                        <p:strVal val="visible"/>
                                      </p:to>
                                    </p:set>
                                    <p:anim to="" calcmode="lin" valueType="num">
                                      <p:cBhvr>
                                        <p:cTn id="27" dur="1" fill="hold"/>
                                        <p:tgtEl>
                                          <p:spTgt spid="145411">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autoUpdateAnimBg="0"/>
      <p:bldP spid="145411"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779463" y="1766888"/>
            <a:ext cx="7678737" cy="762000"/>
          </a:xfrm>
        </p:spPr>
        <p:txBody>
          <a:bodyPr/>
          <a:lstStyle/>
          <a:p>
            <a:r>
              <a:rPr lang="es-EC"/>
              <a:t>ESTUDIO FINANCIERO</a:t>
            </a:r>
            <a:endParaRPr lang="es-ES"/>
          </a:p>
        </p:txBody>
      </p:sp>
      <p:sp>
        <p:nvSpPr>
          <p:cNvPr id="146435" name="Rectangle 3"/>
          <p:cNvSpPr>
            <a:spLocks noGrp="1" noChangeArrowheads="1"/>
          </p:cNvSpPr>
          <p:nvPr>
            <p:ph type="subTitle" idx="1"/>
          </p:nvPr>
        </p:nvSpPr>
        <p:spPr/>
        <p:txBody>
          <a:bodyPr/>
          <a:lstStyle/>
          <a:p>
            <a:r>
              <a:rPr lang="es-EC"/>
              <a:t>Inversión en Capital de Trabajo.</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300"/>
                                  </p:iterate>
                                  <p:childTnLst>
                                    <p:set>
                                      <p:cBhvr>
                                        <p:cTn id="6" dur="1" fill="hold">
                                          <p:stCondLst>
                                            <p:cond delay="299"/>
                                          </p:stCondLst>
                                        </p:cTn>
                                        <p:tgtEl>
                                          <p:spTgt spid="146434"/>
                                        </p:tgtEl>
                                        <p:attrNameLst>
                                          <p:attrName>style.visibility</p:attrName>
                                        </p:attrNameLst>
                                      </p:cBhvr>
                                      <p:to>
                                        <p:strVal val="visible"/>
                                      </p:to>
                                    </p:set>
                                    <p:anim to="" calcmode="lin" valueType="num">
                                      <p:cBhvr>
                                        <p:cTn id="7" dur="1" fill="hold"/>
                                        <p:tgtEl>
                                          <p:spTgt spid="1464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46435">
                                            <p:txEl>
                                              <p:pRg st="0" end="0"/>
                                            </p:txEl>
                                          </p:spTgt>
                                        </p:tgtEl>
                                        <p:attrNameLst>
                                          <p:attrName>style.visibility</p:attrName>
                                        </p:attrNameLst>
                                      </p:cBhvr>
                                      <p:to>
                                        <p:strVal val="visible"/>
                                      </p:to>
                                    </p:set>
                                    <p:anim to="" calcmode="lin" valueType="num">
                                      <p:cBhvr>
                                        <p:cTn id="12" dur="1" fill="hold"/>
                                        <p:tgtEl>
                                          <p:spTgt spid="14643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P spid="146435"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871538" y="922338"/>
            <a:ext cx="8162925" cy="701675"/>
          </a:xfrm>
        </p:spPr>
        <p:txBody>
          <a:bodyPr/>
          <a:lstStyle/>
          <a:p>
            <a:r>
              <a:rPr lang="es-EC" sz="4000" u="sng"/>
              <a:t>Proyección de los ingresos.</a:t>
            </a:r>
            <a:endParaRPr lang="es-ES" sz="4000" u="sng"/>
          </a:p>
        </p:txBody>
      </p:sp>
      <p:sp>
        <p:nvSpPr>
          <p:cNvPr id="147459" name="Rectangle 3"/>
          <p:cNvSpPr>
            <a:spLocks noGrp="1" noChangeArrowheads="1"/>
          </p:cNvSpPr>
          <p:nvPr>
            <p:ph type="body" idx="1"/>
          </p:nvPr>
        </p:nvSpPr>
        <p:spPr/>
        <p:txBody>
          <a:bodyPr/>
          <a:lstStyle/>
          <a:p>
            <a:pPr>
              <a:lnSpc>
                <a:spcPct val="90000"/>
              </a:lnSpc>
            </a:pPr>
            <a:r>
              <a:rPr lang="es-EC" sz="2600"/>
              <a:t>El Centro Integrado de Diagnóstico atiende en promedio a 900 personas por mes, de las cuales 720 son mujeres en edad fértil.</a:t>
            </a:r>
          </a:p>
          <a:p>
            <a:pPr>
              <a:lnSpc>
                <a:spcPct val="90000"/>
              </a:lnSpc>
              <a:buFont typeface="Wingdings" pitchFamily="2" charset="2"/>
              <a:buNone/>
            </a:pPr>
            <a:endParaRPr lang="es-EC" sz="2600"/>
          </a:p>
          <a:p>
            <a:pPr>
              <a:lnSpc>
                <a:spcPct val="90000"/>
              </a:lnSpc>
            </a:pPr>
            <a:r>
              <a:rPr lang="es-EC" sz="2600"/>
              <a:t>INFOPLAN: en Milagro existen 37,057 mujeres en edad fértil.</a:t>
            </a:r>
          </a:p>
          <a:p>
            <a:pPr>
              <a:lnSpc>
                <a:spcPct val="90000"/>
              </a:lnSpc>
              <a:buFont typeface="Wingdings" pitchFamily="2" charset="2"/>
              <a:buNone/>
            </a:pPr>
            <a:endParaRPr lang="es-EC" sz="2600"/>
          </a:p>
          <a:p>
            <a:pPr>
              <a:lnSpc>
                <a:spcPct val="90000"/>
              </a:lnSpc>
            </a:pPr>
            <a:r>
              <a:rPr lang="es-EC" sz="2600"/>
              <a:t>En 5 años se pronostica acaparar un 25% del mercado total, por lo que es necesario un incremento de la demanda del 1.40% anual.</a:t>
            </a:r>
          </a:p>
          <a:p>
            <a:pPr>
              <a:lnSpc>
                <a:spcPct val="90000"/>
              </a:lnSpc>
            </a:pPr>
            <a:endParaRPr lang="es-EC" sz="2600"/>
          </a:p>
          <a:p>
            <a:pPr>
              <a:lnSpc>
                <a:spcPct val="90000"/>
              </a:lnSpc>
            </a:pPr>
            <a:endParaRPr lang="es-E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47458"/>
                                        </p:tgtEl>
                                        <p:attrNameLst>
                                          <p:attrName>style.visibility</p:attrName>
                                        </p:attrNameLst>
                                      </p:cBhvr>
                                      <p:to>
                                        <p:strVal val="visible"/>
                                      </p:to>
                                    </p:set>
                                    <p:anim to="" calcmode="lin" valueType="num">
                                      <p:cBhvr>
                                        <p:cTn id="7" dur="1" fill="hold"/>
                                        <p:tgtEl>
                                          <p:spTgt spid="14745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47459">
                                            <p:txEl>
                                              <p:pRg st="0" end="0"/>
                                            </p:txEl>
                                          </p:spTgt>
                                        </p:tgtEl>
                                        <p:attrNameLst>
                                          <p:attrName>style.visibility</p:attrName>
                                        </p:attrNameLst>
                                      </p:cBhvr>
                                      <p:to>
                                        <p:strVal val="visible"/>
                                      </p:to>
                                    </p:set>
                                    <p:anim to="" calcmode="lin" valueType="num">
                                      <p:cBhvr>
                                        <p:cTn id="12" dur="1" fill="hold"/>
                                        <p:tgtEl>
                                          <p:spTgt spid="14745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47459">
                                            <p:txEl>
                                              <p:pRg st="2" end="2"/>
                                            </p:txEl>
                                          </p:spTgt>
                                        </p:tgtEl>
                                        <p:attrNameLst>
                                          <p:attrName>style.visibility</p:attrName>
                                        </p:attrNameLst>
                                      </p:cBhvr>
                                      <p:to>
                                        <p:strVal val="visible"/>
                                      </p:to>
                                    </p:set>
                                    <p:anim to="" calcmode="lin" valueType="num">
                                      <p:cBhvr>
                                        <p:cTn id="17" dur="1" fill="hold"/>
                                        <p:tgtEl>
                                          <p:spTgt spid="14745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47459">
                                            <p:txEl>
                                              <p:pRg st="4" end="4"/>
                                            </p:txEl>
                                          </p:spTgt>
                                        </p:tgtEl>
                                        <p:attrNameLst>
                                          <p:attrName>style.visibility</p:attrName>
                                        </p:attrNameLst>
                                      </p:cBhvr>
                                      <p:to>
                                        <p:strVal val="visible"/>
                                      </p:to>
                                    </p:set>
                                    <p:anim to="" calcmode="lin" valueType="num">
                                      <p:cBhvr>
                                        <p:cTn id="22" dur="1" fill="hold"/>
                                        <p:tgtEl>
                                          <p:spTgt spid="14745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autoUpdateAnimBg="0"/>
      <p:bldP spid="147459"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871538" y="312738"/>
            <a:ext cx="8162925" cy="1311275"/>
          </a:xfrm>
        </p:spPr>
        <p:txBody>
          <a:bodyPr/>
          <a:lstStyle/>
          <a:p>
            <a:r>
              <a:rPr lang="es-EC" sz="4000" u="sng"/>
              <a:t>Flujo incremental de pacientes.</a:t>
            </a:r>
            <a:endParaRPr lang="es-ES" sz="4000" u="sng"/>
          </a:p>
        </p:txBody>
      </p:sp>
      <p:pic>
        <p:nvPicPr>
          <p:cNvPr id="148483" name="Picture 3"/>
          <p:cNvPicPr>
            <a:picLocks noChangeAspect="1" noChangeArrowheads="1"/>
          </p:cNvPicPr>
          <p:nvPr>
            <p:ph type="body" idx="1"/>
          </p:nvPr>
        </p:nvPicPr>
        <p:blipFill>
          <a:blip r:embed="rId2"/>
          <a:srcRect/>
          <a:stretch>
            <a:fillRect/>
          </a:stretch>
        </p:blipFill>
        <p:spPr>
          <a:xfrm>
            <a:off x="912813" y="1998663"/>
            <a:ext cx="8110537" cy="4002087"/>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48482"/>
                                        </p:tgtEl>
                                        <p:attrNameLst>
                                          <p:attrName>style.visibility</p:attrName>
                                        </p:attrNameLst>
                                      </p:cBhvr>
                                      <p:to>
                                        <p:strVal val="visible"/>
                                      </p:to>
                                    </p:set>
                                    <p:anim to="" calcmode="lin" valueType="num">
                                      <p:cBhvr>
                                        <p:cTn id="7" dur="1" fill="hold"/>
                                        <p:tgtEl>
                                          <p:spTgt spid="1484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48483"/>
                                        </p:tgtEl>
                                        <p:attrNameLst>
                                          <p:attrName>style.visibility</p:attrName>
                                        </p:attrNameLst>
                                      </p:cBhvr>
                                      <p:to>
                                        <p:strVal val="visible"/>
                                      </p:to>
                                    </p:set>
                                    <p:anim to="" calcmode="lin" valueType="num">
                                      <p:cBhvr>
                                        <p:cTn id="12" dur="1" fill="hold"/>
                                        <p:tgtEl>
                                          <p:spTgt spid="14848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871538" y="922338"/>
            <a:ext cx="8162925" cy="701675"/>
          </a:xfrm>
        </p:spPr>
        <p:txBody>
          <a:bodyPr/>
          <a:lstStyle/>
          <a:p>
            <a:r>
              <a:rPr lang="es-EC" sz="4000" u="sng"/>
              <a:t>Justificación del proyecto.</a:t>
            </a:r>
            <a:endParaRPr lang="es-ES" sz="4000" u="sng"/>
          </a:p>
        </p:txBody>
      </p:sp>
      <p:sp>
        <p:nvSpPr>
          <p:cNvPr id="91139" name="Rectangle 3"/>
          <p:cNvSpPr>
            <a:spLocks noGrp="1" noChangeArrowheads="1"/>
          </p:cNvSpPr>
          <p:nvPr>
            <p:ph type="body" idx="1"/>
          </p:nvPr>
        </p:nvSpPr>
        <p:spPr>
          <a:xfrm>
            <a:off x="971550" y="1905000"/>
            <a:ext cx="7272338" cy="3829050"/>
          </a:xfrm>
        </p:spPr>
        <p:txBody>
          <a:bodyPr/>
          <a:lstStyle/>
          <a:p>
            <a:endParaRPr lang="es-ES" sz="2500"/>
          </a:p>
          <a:p>
            <a:pPr algn="ctr">
              <a:buFont typeface="Wingdings" pitchFamily="2" charset="2"/>
              <a:buNone/>
            </a:pPr>
            <a:r>
              <a:rPr lang="es-EC" sz="2200"/>
              <a:t>En base a los estudios de mercado, se quiere demostrar la falta de una clínica especializada para la atención de las mujeres de esta población, ya que actualmente no existe en la ciudad un lugar en donde puedan tratarse completamente en cuanto a enfermedades de tipo ginecológica y obstétrica.</a:t>
            </a:r>
            <a:br>
              <a:rPr lang="es-EC" sz="2200"/>
            </a:br>
            <a:endParaRPr lang="es-ES" sz="2200"/>
          </a:p>
          <a:p>
            <a:endParaRPr lang="es-ES" sz="2200"/>
          </a:p>
          <a:p>
            <a:endParaRPr lang="es-ES"/>
          </a:p>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additive="base">
                                        <p:cTn id="7" dur="500" fill="hold"/>
                                        <p:tgtEl>
                                          <p:spTgt spid="91138"/>
                                        </p:tgtEl>
                                        <p:attrNameLst>
                                          <p:attrName>ppt_x</p:attrName>
                                        </p:attrNameLst>
                                      </p:cBhvr>
                                      <p:tavLst>
                                        <p:tav tm="0">
                                          <p:val>
                                            <p:strVal val="0-#ppt_w/2"/>
                                          </p:val>
                                        </p:tav>
                                        <p:tav tm="100000">
                                          <p:val>
                                            <p:strVal val="#ppt_x"/>
                                          </p:val>
                                        </p:tav>
                                      </p:tavLst>
                                    </p:anim>
                                    <p:anim calcmode="lin" valueType="num">
                                      <p:cBhvr additive="base">
                                        <p:cTn id="8" dur="500" fill="hold"/>
                                        <p:tgtEl>
                                          <p:spTgt spid="911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91139">
                                            <p:txEl>
                                              <p:pRg st="1" end="1"/>
                                            </p:txEl>
                                          </p:spTgt>
                                        </p:tgtEl>
                                        <p:attrNameLst>
                                          <p:attrName>style.visibility</p:attrName>
                                        </p:attrNameLst>
                                      </p:cBhvr>
                                      <p:to>
                                        <p:strVal val="visible"/>
                                      </p:to>
                                    </p:set>
                                    <p:anim to="" calcmode="lin" valueType="num">
                                      <p:cBhvr>
                                        <p:cTn id="13" dur="1" fill="hold"/>
                                        <p:tgtEl>
                                          <p:spTgt spid="9113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P spid="91139"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871538" y="922338"/>
            <a:ext cx="8162925" cy="701675"/>
          </a:xfrm>
        </p:spPr>
        <p:txBody>
          <a:bodyPr/>
          <a:lstStyle/>
          <a:p>
            <a:r>
              <a:rPr lang="es-EC" sz="4000" u="sng"/>
              <a:t>Total Ingresos.</a:t>
            </a:r>
            <a:endParaRPr lang="es-ES" sz="4000" u="sng"/>
          </a:p>
        </p:txBody>
      </p:sp>
      <p:pic>
        <p:nvPicPr>
          <p:cNvPr id="149516" name="Picture 12"/>
          <p:cNvPicPr>
            <a:picLocks noChangeAspect="1" noChangeArrowheads="1"/>
          </p:cNvPicPr>
          <p:nvPr>
            <p:ph idx="1"/>
          </p:nvPr>
        </p:nvPicPr>
        <p:blipFill>
          <a:blip r:embed="rId2"/>
          <a:srcRect/>
          <a:stretch>
            <a:fillRect/>
          </a:stretch>
        </p:blipFill>
        <p:spPr>
          <a:xfrm>
            <a:off x="1116013" y="2484438"/>
            <a:ext cx="7343775" cy="258286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49506"/>
                                        </p:tgtEl>
                                        <p:attrNameLst>
                                          <p:attrName>style.visibility</p:attrName>
                                        </p:attrNameLst>
                                      </p:cBhvr>
                                      <p:to>
                                        <p:strVal val="visible"/>
                                      </p:to>
                                    </p:set>
                                    <p:anim to="" calcmode="lin" valueType="num">
                                      <p:cBhvr>
                                        <p:cTn id="7" dur="1" fill="hold"/>
                                        <p:tgtEl>
                                          <p:spTgt spid="1495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149516"/>
                                        </p:tgtEl>
                                        <p:attrNameLst>
                                          <p:attrName>style.visibility</p:attrName>
                                        </p:attrNameLst>
                                      </p:cBhvr>
                                      <p:to>
                                        <p:strVal val="visible"/>
                                      </p:to>
                                    </p:set>
                                    <p:anim calcmode="lin" valueType="num">
                                      <p:cBhvr>
                                        <p:cTn id="12" dur="1000" fill="hold"/>
                                        <p:tgtEl>
                                          <p:spTgt spid="149516"/>
                                        </p:tgtEl>
                                        <p:attrNameLst>
                                          <p:attrName>ppt_w</p:attrName>
                                        </p:attrNameLst>
                                      </p:cBhvr>
                                      <p:tavLst>
                                        <p:tav tm="0">
                                          <p:val>
                                            <p:strVal val="#ppt_w+.3"/>
                                          </p:val>
                                        </p:tav>
                                        <p:tav tm="100000">
                                          <p:val>
                                            <p:strVal val="#ppt_w"/>
                                          </p:val>
                                        </p:tav>
                                      </p:tavLst>
                                    </p:anim>
                                    <p:anim calcmode="lin" valueType="num">
                                      <p:cBhvr>
                                        <p:cTn id="13" dur="1000" fill="hold"/>
                                        <p:tgtEl>
                                          <p:spTgt spid="149516"/>
                                        </p:tgtEl>
                                        <p:attrNameLst>
                                          <p:attrName>ppt_h</p:attrName>
                                        </p:attrNameLst>
                                      </p:cBhvr>
                                      <p:tavLst>
                                        <p:tav tm="0">
                                          <p:val>
                                            <p:strVal val="#ppt_h"/>
                                          </p:val>
                                        </p:tav>
                                        <p:tav tm="100000">
                                          <p:val>
                                            <p:strVal val="#ppt_h"/>
                                          </p:val>
                                        </p:tav>
                                      </p:tavLst>
                                    </p:anim>
                                    <p:animEffect transition="in" filter="fade">
                                      <p:cBhvr>
                                        <p:cTn id="14" dur="1000"/>
                                        <p:tgtEl>
                                          <p:spTgt spid="149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871538" y="862013"/>
            <a:ext cx="8162925" cy="762000"/>
          </a:xfrm>
        </p:spPr>
        <p:txBody>
          <a:bodyPr/>
          <a:lstStyle/>
          <a:p>
            <a:r>
              <a:rPr lang="es-EC" u="sng"/>
              <a:t>Total Egresos.</a:t>
            </a:r>
            <a:endParaRPr lang="es-ES" u="sng"/>
          </a:p>
        </p:txBody>
      </p:sp>
      <p:pic>
        <p:nvPicPr>
          <p:cNvPr id="157699" name="Picture 3"/>
          <p:cNvPicPr>
            <a:picLocks noChangeAspect="1" noChangeArrowheads="1"/>
          </p:cNvPicPr>
          <p:nvPr>
            <p:ph type="body" idx="1"/>
          </p:nvPr>
        </p:nvPicPr>
        <p:blipFill>
          <a:blip r:embed="rId2"/>
          <a:srcRect/>
          <a:stretch>
            <a:fillRect/>
          </a:stretch>
        </p:blipFill>
        <p:spPr>
          <a:xfrm>
            <a:off x="762000" y="2667000"/>
            <a:ext cx="8110538" cy="20828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57698"/>
                                        </p:tgtEl>
                                        <p:attrNameLst>
                                          <p:attrName>style.visibility</p:attrName>
                                        </p:attrNameLst>
                                      </p:cBhvr>
                                      <p:to>
                                        <p:strVal val="visible"/>
                                      </p:to>
                                    </p:set>
                                    <p:anim to="" calcmode="lin" valueType="num">
                                      <p:cBhvr>
                                        <p:cTn id="7" dur="1" fill="hold"/>
                                        <p:tgtEl>
                                          <p:spTgt spid="15769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57699"/>
                                        </p:tgtEl>
                                        <p:attrNameLst>
                                          <p:attrName>style.visibility</p:attrName>
                                        </p:attrNameLst>
                                      </p:cBhvr>
                                      <p:to>
                                        <p:strVal val="visible"/>
                                      </p:to>
                                    </p:set>
                                    <p:anim to="" calcmode="lin" valueType="num">
                                      <p:cBhvr>
                                        <p:cTn id="12" dur="1" fill="hold"/>
                                        <p:tgtEl>
                                          <p:spTgt spid="15769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871538" y="312738"/>
            <a:ext cx="8162925" cy="1311275"/>
          </a:xfrm>
        </p:spPr>
        <p:txBody>
          <a:bodyPr/>
          <a:lstStyle/>
          <a:p>
            <a:r>
              <a:rPr lang="es-EC" sz="4000" u="sng"/>
              <a:t>Cálculo del Capital de Trabajo (Déficit Acumulado Máximo)</a:t>
            </a:r>
            <a:endParaRPr lang="es-ES" sz="4000" u="sng"/>
          </a:p>
        </p:txBody>
      </p:sp>
      <p:pic>
        <p:nvPicPr>
          <p:cNvPr id="158723" name="Picture 3"/>
          <p:cNvPicPr>
            <a:picLocks noChangeAspect="1" noChangeArrowheads="1"/>
          </p:cNvPicPr>
          <p:nvPr>
            <p:ph type="body" idx="1"/>
          </p:nvPr>
        </p:nvPicPr>
        <p:blipFill>
          <a:blip r:embed="rId2"/>
          <a:srcRect/>
          <a:stretch>
            <a:fillRect/>
          </a:stretch>
        </p:blipFill>
        <p:spPr>
          <a:xfrm>
            <a:off x="762000" y="2057400"/>
            <a:ext cx="8110538" cy="2163763"/>
          </a:xfrm>
          <a:noFill/>
          <a:ln/>
        </p:spPr>
      </p:pic>
      <p:sp>
        <p:nvSpPr>
          <p:cNvPr id="158724" name="Text Box 4"/>
          <p:cNvSpPr txBox="1">
            <a:spLocks noChangeArrowheads="1"/>
          </p:cNvSpPr>
          <p:nvPr/>
        </p:nvSpPr>
        <p:spPr bwMode="auto">
          <a:xfrm>
            <a:off x="1524000" y="4648200"/>
            <a:ext cx="6553200" cy="1187450"/>
          </a:xfrm>
          <a:prstGeom prst="rect">
            <a:avLst/>
          </a:prstGeom>
          <a:noFill/>
          <a:ln w="9525">
            <a:noFill/>
            <a:miter lim="800000"/>
            <a:headEnd/>
            <a:tailEnd/>
          </a:ln>
          <a:effectLst/>
        </p:spPr>
        <p:txBody>
          <a:bodyPr>
            <a:spAutoFit/>
          </a:bodyPr>
          <a:lstStyle/>
          <a:p>
            <a:pPr algn="ctr">
              <a:spcBef>
                <a:spcPct val="50000"/>
              </a:spcBef>
            </a:pPr>
            <a:r>
              <a:rPr lang="es-EC"/>
              <a:t>La inversión en Capital de Trabajo asciende a </a:t>
            </a:r>
            <a:r>
              <a:rPr lang="es-EC" b="1" u="sng">
                <a:effectLst>
                  <a:outerShdw blurRad="38100" dist="38100" dir="2700000" algn="tl">
                    <a:srgbClr val="FFFFFF"/>
                  </a:outerShdw>
                </a:effectLst>
              </a:rPr>
              <a:t>$16,639</a:t>
            </a:r>
            <a:r>
              <a:rPr lang="es-EC"/>
              <a:t>, por ser el máximo déficit acumulado en el año</a:t>
            </a:r>
            <a:endParaRPr lang="es-ES"/>
          </a:p>
        </p:txBody>
      </p:sp>
      <p:sp>
        <p:nvSpPr>
          <p:cNvPr id="158725" name="Oval 5"/>
          <p:cNvSpPr>
            <a:spLocks noChangeArrowheads="1"/>
          </p:cNvSpPr>
          <p:nvPr/>
        </p:nvSpPr>
        <p:spPr bwMode="auto">
          <a:xfrm>
            <a:off x="2195513" y="2852738"/>
            <a:ext cx="1152525" cy="144462"/>
          </a:xfrm>
          <a:prstGeom prst="ellipse">
            <a:avLst/>
          </a:prstGeom>
          <a:solidFill>
            <a:schemeClr val="accent1">
              <a:alpha val="0"/>
            </a:schemeClr>
          </a:solidFill>
          <a:ln w="9525">
            <a:solidFill>
              <a:schemeClr val="tx1"/>
            </a:solidFill>
            <a:miter lim="800000"/>
            <a:headEnd/>
            <a:tailEnd/>
          </a:ln>
          <a:effectLst/>
        </p:spPr>
        <p:txBody>
          <a:bodyPr wrap="none" anchor="ctr"/>
          <a:lstStyle/>
          <a:p>
            <a:endParaRPr lang="es-ES"/>
          </a:p>
        </p:txBody>
      </p:sp>
      <p:sp>
        <p:nvSpPr>
          <p:cNvPr id="158727" name="Line 7"/>
          <p:cNvSpPr>
            <a:spLocks noChangeShapeType="1"/>
          </p:cNvSpPr>
          <p:nvPr/>
        </p:nvSpPr>
        <p:spPr bwMode="auto">
          <a:xfrm flipH="1" flipV="1">
            <a:off x="2987675" y="3068638"/>
            <a:ext cx="1008063" cy="1655762"/>
          </a:xfrm>
          <a:prstGeom prst="line">
            <a:avLst/>
          </a:prstGeom>
          <a:noFill/>
          <a:ln w="9525">
            <a:solidFill>
              <a:schemeClr val="tx1"/>
            </a:solidFill>
            <a:miter lim="800000"/>
            <a:headEnd/>
            <a:tailEnd type="triangle" w="med" len="med"/>
          </a:ln>
          <a:effectLst/>
        </p:spPr>
        <p:txBody>
          <a:bodyPr wrap="none"/>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58722"/>
                                        </p:tgtEl>
                                        <p:attrNameLst>
                                          <p:attrName>style.visibility</p:attrName>
                                        </p:attrNameLst>
                                      </p:cBhvr>
                                      <p:to>
                                        <p:strVal val="visible"/>
                                      </p:to>
                                    </p:set>
                                    <p:anim to="" calcmode="lin" valueType="num">
                                      <p:cBhvr>
                                        <p:cTn id="7" dur="1" fill="hold"/>
                                        <p:tgtEl>
                                          <p:spTgt spid="1587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58723"/>
                                        </p:tgtEl>
                                        <p:attrNameLst>
                                          <p:attrName>style.visibility</p:attrName>
                                        </p:attrNameLst>
                                      </p:cBhvr>
                                      <p:to>
                                        <p:strVal val="visible"/>
                                      </p:to>
                                    </p:set>
                                    <p:anim to="" calcmode="lin" valueType="num">
                                      <p:cBhvr>
                                        <p:cTn id="12" dur="1" fill="hold"/>
                                        <p:tgtEl>
                                          <p:spTgt spid="15872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58724"/>
                                        </p:tgtEl>
                                        <p:attrNameLst>
                                          <p:attrName>style.visibility</p:attrName>
                                        </p:attrNameLst>
                                      </p:cBhvr>
                                      <p:to>
                                        <p:strVal val="visible"/>
                                      </p:to>
                                    </p:set>
                                    <p:anim to="" calcmode="lin" valueType="num">
                                      <p:cBhvr>
                                        <p:cTn id="17" dur="1" fill="hold"/>
                                        <p:tgtEl>
                                          <p:spTgt spid="15872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158727"/>
                                        </p:tgtEl>
                                        <p:attrNameLst>
                                          <p:attrName>style.visibility</p:attrName>
                                        </p:attrNameLst>
                                      </p:cBhvr>
                                      <p:to>
                                        <p:strVal val="visible"/>
                                      </p:to>
                                    </p:set>
                                    <p:animEffect transition="in" filter="fade">
                                      <p:cBhvr>
                                        <p:cTn id="22" dur="1000"/>
                                        <p:tgtEl>
                                          <p:spTgt spid="158727"/>
                                        </p:tgtEl>
                                      </p:cBhvr>
                                    </p:animEffect>
                                    <p:anim calcmode="lin" valueType="num">
                                      <p:cBhvr>
                                        <p:cTn id="23" dur="1000" fill="hold"/>
                                        <p:tgtEl>
                                          <p:spTgt spid="158727"/>
                                        </p:tgtEl>
                                        <p:attrNameLst>
                                          <p:attrName>ppt_x</p:attrName>
                                        </p:attrNameLst>
                                      </p:cBhvr>
                                      <p:tavLst>
                                        <p:tav tm="0">
                                          <p:val>
                                            <p:strVal val="#ppt_x"/>
                                          </p:val>
                                        </p:tav>
                                        <p:tav tm="100000">
                                          <p:val>
                                            <p:strVal val="#ppt_x"/>
                                          </p:val>
                                        </p:tav>
                                      </p:tavLst>
                                    </p:anim>
                                    <p:anim calcmode="lin" valueType="num">
                                      <p:cBhvr>
                                        <p:cTn id="24" dur="900" decel="100000" fill="hold"/>
                                        <p:tgtEl>
                                          <p:spTgt spid="15872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58727"/>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0" presetClass="entr" presetSubtype="0" decel="100000" fill="hold" grpId="0" nodeType="clickEffect">
                                  <p:stCondLst>
                                    <p:cond delay="0"/>
                                  </p:stCondLst>
                                  <p:childTnLst>
                                    <p:set>
                                      <p:cBhvr>
                                        <p:cTn id="29" dur="1" fill="hold">
                                          <p:stCondLst>
                                            <p:cond delay="0"/>
                                          </p:stCondLst>
                                        </p:cTn>
                                        <p:tgtEl>
                                          <p:spTgt spid="158725"/>
                                        </p:tgtEl>
                                        <p:attrNameLst>
                                          <p:attrName>style.visibility</p:attrName>
                                        </p:attrNameLst>
                                      </p:cBhvr>
                                      <p:to>
                                        <p:strVal val="visible"/>
                                      </p:to>
                                    </p:set>
                                    <p:anim calcmode="lin" valueType="num">
                                      <p:cBhvr>
                                        <p:cTn id="30" dur="1000" fill="hold"/>
                                        <p:tgtEl>
                                          <p:spTgt spid="158725"/>
                                        </p:tgtEl>
                                        <p:attrNameLst>
                                          <p:attrName>ppt_w</p:attrName>
                                        </p:attrNameLst>
                                      </p:cBhvr>
                                      <p:tavLst>
                                        <p:tav tm="0">
                                          <p:val>
                                            <p:strVal val="#ppt_w+.3"/>
                                          </p:val>
                                        </p:tav>
                                        <p:tav tm="100000">
                                          <p:val>
                                            <p:strVal val="#ppt_w"/>
                                          </p:val>
                                        </p:tav>
                                      </p:tavLst>
                                    </p:anim>
                                    <p:anim calcmode="lin" valueType="num">
                                      <p:cBhvr>
                                        <p:cTn id="31" dur="1000" fill="hold"/>
                                        <p:tgtEl>
                                          <p:spTgt spid="158725"/>
                                        </p:tgtEl>
                                        <p:attrNameLst>
                                          <p:attrName>ppt_h</p:attrName>
                                        </p:attrNameLst>
                                      </p:cBhvr>
                                      <p:tavLst>
                                        <p:tav tm="0">
                                          <p:val>
                                            <p:strVal val="#ppt_h"/>
                                          </p:val>
                                        </p:tav>
                                        <p:tav tm="100000">
                                          <p:val>
                                            <p:strVal val="#ppt_h"/>
                                          </p:val>
                                        </p:tav>
                                      </p:tavLst>
                                    </p:anim>
                                    <p:animEffect transition="in" filter="fade">
                                      <p:cBhvr>
                                        <p:cTn id="32" dur="1000"/>
                                        <p:tgtEl>
                                          <p:spTgt spid="158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autoUpdateAnimBg="0"/>
      <p:bldP spid="158724" grpId="0" autoUpdateAnimBg="0"/>
      <p:bldP spid="158725" grpId="0" animBg="1"/>
      <p:bldP spid="158727" grpId="0" animBg="1"/>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ctrTitle"/>
          </p:nvPr>
        </p:nvSpPr>
        <p:spPr>
          <a:xfrm>
            <a:off x="779463" y="1766888"/>
            <a:ext cx="7678737" cy="762000"/>
          </a:xfrm>
        </p:spPr>
        <p:txBody>
          <a:bodyPr/>
          <a:lstStyle/>
          <a:p>
            <a:r>
              <a:rPr lang="es-EC"/>
              <a:t>ESTUDIO FINANCIERO</a:t>
            </a:r>
            <a:endParaRPr lang="es-ES"/>
          </a:p>
        </p:txBody>
      </p:sp>
      <p:sp>
        <p:nvSpPr>
          <p:cNvPr id="159747" name="Rectangle 3"/>
          <p:cNvSpPr>
            <a:spLocks noGrp="1" noChangeArrowheads="1"/>
          </p:cNvSpPr>
          <p:nvPr>
            <p:ph type="subTitle" idx="1"/>
          </p:nvPr>
        </p:nvSpPr>
        <p:spPr/>
        <p:txBody>
          <a:bodyPr/>
          <a:lstStyle/>
          <a:p>
            <a:r>
              <a:rPr lang="es-EC"/>
              <a:t>Beneficios del proyecto.</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300"/>
                                  </p:iterate>
                                  <p:childTnLst>
                                    <p:set>
                                      <p:cBhvr>
                                        <p:cTn id="6" dur="1" fill="hold">
                                          <p:stCondLst>
                                            <p:cond delay="299"/>
                                          </p:stCondLst>
                                        </p:cTn>
                                        <p:tgtEl>
                                          <p:spTgt spid="159746"/>
                                        </p:tgtEl>
                                        <p:attrNameLst>
                                          <p:attrName>style.visibility</p:attrName>
                                        </p:attrNameLst>
                                      </p:cBhvr>
                                      <p:to>
                                        <p:strVal val="visible"/>
                                      </p:to>
                                    </p:set>
                                    <p:anim to="" calcmode="lin" valueType="num">
                                      <p:cBhvr>
                                        <p:cTn id="7" dur="1" fill="hold"/>
                                        <p:tgtEl>
                                          <p:spTgt spid="15974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59747">
                                            <p:txEl>
                                              <p:pRg st="0" end="0"/>
                                            </p:txEl>
                                          </p:spTgt>
                                        </p:tgtEl>
                                        <p:attrNameLst>
                                          <p:attrName>style.visibility</p:attrName>
                                        </p:attrNameLst>
                                      </p:cBhvr>
                                      <p:to>
                                        <p:strVal val="visible"/>
                                      </p:to>
                                    </p:set>
                                    <p:anim to="" calcmode="lin" valueType="num">
                                      <p:cBhvr>
                                        <p:cTn id="12" dur="1" fill="hold"/>
                                        <p:tgtEl>
                                          <p:spTgt spid="15974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autoUpdateAnimBg="0"/>
      <p:bldP spid="159747"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871538" y="922338"/>
            <a:ext cx="8162925" cy="701675"/>
          </a:xfrm>
        </p:spPr>
        <p:txBody>
          <a:bodyPr/>
          <a:lstStyle/>
          <a:p>
            <a:r>
              <a:rPr lang="es-EC" sz="4000" u="sng"/>
              <a:t>Ingresos por servicios.</a:t>
            </a:r>
            <a:endParaRPr lang="es-ES" sz="4000" u="sng"/>
          </a:p>
        </p:txBody>
      </p:sp>
      <p:pic>
        <p:nvPicPr>
          <p:cNvPr id="160989" name="Picture 221"/>
          <p:cNvPicPr>
            <a:picLocks noChangeAspect="1" noChangeArrowheads="1"/>
          </p:cNvPicPr>
          <p:nvPr>
            <p:ph idx="1"/>
          </p:nvPr>
        </p:nvPicPr>
        <p:blipFill>
          <a:blip r:embed="rId2"/>
          <a:srcRect/>
          <a:stretch>
            <a:fillRect/>
          </a:stretch>
        </p:blipFill>
        <p:spPr>
          <a:xfrm>
            <a:off x="250825" y="2749550"/>
            <a:ext cx="8642350" cy="220345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60770"/>
                                        </p:tgtEl>
                                        <p:attrNameLst>
                                          <p:attrName>style.visibility</p:attrName>
                                        </p:attrNameLst>
                                      </p:cBhvr>
                                      <p:to>
                                        <p:strVal val="visible"/>
                                      </p:to>
                                    </p:set>
                                    <p:anim to="" calcmode="lin" valueType="num">
                                      <p:cBhvr>
                                        <p:cTn id="7" dur="1" fill="hold"/>
                                        <p:tgtEl>
                                          <p:spTgt spid="1607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60989"/>
                                        </p:tgtEl>
                                        <p:attrNameLst>
                                          <p:attrName>style.visibility</p:attrName>
                                        </p:attrNameLst>
                                      </p:cBhvr>
                                      <p:to>
                                        <p:strVal val="visible"/>
                                      </p:to>
                                    </p:set>
                                    <p:anim calcmode="lin" valueType="num">
                                      <p:cBhvr>
                                        <p:cTn id="12" dur="500" fill="hold"/>
                                        <p:tgtEl>
                                          <p:spTgt spid="160989"/>
                                        </p:tgtEl>
                                        <p:attrNameLst>
                                          <p:attrName>ppt_w</p:attrName>
                                        </p:attrNameLst>
                                      </p:cBhvr>
                                      <p:tavLst>
                                        <p:tav tm="0">
                                          <p:val>
                                            <p:fltVal val="0"/>
                                          </p:val>
                                        </p:tav>
                                        <p:tav tm="100000">
                                          <p:val>
                                            <p:strVal val="#ppt_w"/>
                                          </p:val>
                                        </p:tav>
                                      </p:tavLst>
                                    </p:anim>
                                    <p:anim calcmode="lin" valueType="num">
                                      <p:cBhvr>
                                        <p:cTn id="13" dur="500" fill="hold"/>
                                        <p:tgtEl>
                                          <p:spTgt spid="160989"/>
                                        </p:tgtEl>
                                        <p:attrNameLst>
                                          <p:attrName>ppt_h</p:attrName>
                                        </p:attrNameLst>
                                      </p:cBhvr>
                                      <p:tavLst>
                                        <p:tav tm="0">
                                          <p:val>
                                            <p:fltVal val="0"/>
                                          </p:val>
                                        </p:tav>
                                        <p:tav tm="100000">
                                          <p:val>
                                            <p:strVal val="#ppt_h"/>
                                          </p:val>
                                        </p:tav>
                                      </p:tavLst>
                                    </p:anim>
                                    <p:animEffect transition="in" filter="fade">
                                      <p:cBhvr>
                                        <p:cTn id="14" dur="500"/>
                                        <p:tgtEl>
                                          <p:spTgt spid="160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779463" y="1766888"/>
            <a:ext cx="7678737" cy="762000"/>
          </a:xfrm>
        </p:spPr>
        <p:txBody>
          <a:bodyPr/>
          <a:lstStyle/>
          <a:p>
            <a:r>
              <a:rPr lang="es-EC"/>
              <a:t>ESTUDIO FINANCIERO</a:t>
            </a:r>
            <a:endParaRPr lang="es-ES"/>
          </a:p>
        </p:txBody>
      </p:sp>
      <p:sp>
        <p:nvSpPr>
          <p:cNvPr id="164867" name="Rectangle 3"/>
          <p:cNvSpPr>
            <a:spLocks noGrp="1" noChangeArrowheads="1"/>
          </p:cNvSpPr>
          <p:nvPr>
            <p:ph type="subTitle" idx="1"/>
          </p:nvPr>
        </p:nvSpPr>
        <p:spPr/>
        <p:txBody>
          <a:bodyPr/>
          <a:lstStyle/>
          <a:p>
            <a:r>
              <a:rPr lang="es-EC"/>
              <a:t>Valor de Desecho.</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64866"/>
                                        </p:tgtEl>
                                        <p:attrNameLst>
                                          <p:attrName>style.visibility</p:attrName>
                                        </p:attrNameLst>
                                      </p:cBhvr>
                                      <p:to>
                                        <p:strVal val="visible"/>
                                      </p:to>
                                    </p:set>
                                    <p:anim to="" calcmode="lin" valueType="num">
                                      <p:cBhvr>
                                        <p:cTn id="7" dur="1" fill="hold"/>
                                        <p:tgtEl>
                                          <p:spTgt spid="16486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64867">
                                            <p:txEl>
                                              <p:pRg st="0" end="0"/>
                                            </p:txEl>
                                          </p:spTgt>
                                        </p:tgtEl>
                                        <p:attrNameLst>
                                          <p:attrName>style.visibility</p:attrName>
                                        </p:attrNameLst>
                                      </p:cBhvr>
                                      <p:to>
                                        <p:strVal val="visible"/>
                                      </p:to>
                                    </p:set>
                                    <p:anim to="" calcmode="lin" valueType="num">
                                      <p:cBhvr>
                                        <p:cTn id="12" dur="1" fill="hold"/>
                                        <p:tgtEl>
                                          <p:spTgt spid="16486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autoUpdateAnimBg="0"/>
      <p:bldP spid="164867"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871538" y="312738"/>
            <a:ext cx="8162925" cy="1311275"/>
          </a:xfrm>
        </p:spPr>
        <p:txBody>
          <a:bodyPr/>
          <a:lstStyle/>
          <a:p>
            <a:r>
              <a:rPr lang="es-EC" sz="4000" u="sng"/>
              <a:t>Cálculo del Valor de Desecho Contable.</a:t>
            </a:r>
            <a:endParaRPr lang="es-ES" sz="4000" u="sng"/>
          </a:p>
        </p:txBody>
      </p:sp>
      <p:sp>
        <p:nvSpPr>
          <p:cNvPr id="166915" name="Rectangle 3"/>
          <p:cNvSpPr>
            <a:spLocks noGrp="1" noChangeArrowheads="1"/>
          </p:cNvSpPr>
          <p:nvPr>
            <p:ph type="body" idx="1"/>
          </p:nvPr>
        </p:nvSpPr>
        <p:spPr/>
        <p:txBody>
          <a:bodyPr/>
          <a:lstStyle/>
          <a:p>
            <a:r>
              <a:rPr lang="es-EC"/>
              <a:t>El total de depreciación anual asciende a </a:t>
            </a:r>
            <a:r>
              <a:rPr lang="es-EC" b="1">
                <a:effectLst>
                  <a:outerShdw blurRad="38100" dist="38100" dir="2700000" algn="tl">
                    <a:srgbClr val="FFFFFF"/>
                  </a:outerShdw>
                </a:effectLst>
              </a:rPr>
              <a:t>$23,905.86</a:t>
            </a:r>
          </a:p>
          <a:p>
            <a:endParaRPr lang="es-EC" b="1">
              <a:effectLst>
                <a:outerShdw blurRad="38100" dist="38100" dir="2700000" algn="tl">
                  <a:srgbClr val="FFFFFF"/>
                </a:outerShdw>
              </a:effectLst>
            </a:endParaRPr>
          </a:p>
          <a:p>
            <a:r>
              <a:rPr lang="es-EC"/>
              <a:t>El Valor de Desecho Contable asciende a </a:t>
            </a:r>
            <a:r>
              <a:rPr lang="es-EC" b="1">
                <a:effectLst>
                  <a:outerShdw blurRad="38100" dist="38100" dir="2700000" algn="tl">
                    <a:srgbClr val="FFFFFF"/>
                  </a:outerShdw>
                </a:effectLst>
              </a:rPr>
              <a:t>$139,616.80</a:t>
            </a:r>
          </a:p>
          <a:p>
            <a:endParaRPr lang="es-EC" b="1">
              <a:effectLst>
                <a:outerShdw blurRad="38100" dist="38100" dir="2700000" algn="tl">
                  <a:srgbClr val="FFFFFF"/>
                </a:outerShdw>
              </a:effectLst>
            </a:endParaRPr>
          </a:p>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66914"/>
                                        </p:tgtEl>
                                        <p:attrNameLst>
                                          <p:attrName>style.visibility</p:attrName>
                                        </p:attrNameLst>
                                      </p:cBhvr>
                                      <p:to>
                                        <p:strVal val="visible"/>
                                      </p:to>
                                    </p:set>
                                    <p:anim to="" calcmode="lin" valueType="num">
                                      <p:cBhvr>
                                        <p:cTn id="7" dur="1" fill="hold"/>
                                        <p:tgtEl>
                                          <p:spTgt spid="1669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66915">
                                            <p:txEl>
                                              <p:pRg st="0" end="0"/>
                                            </p:txEl>
                                          </p:spTgt>
                                        </p:tgtEl>
                                        <p:attrNameLst>
                                          <p:attrName>style.visibility</p:attrName>
                                        </p:attrNameLst>
                                      </p:cBhvr>
                                      <p:to>
                                        <p:strVal val="visible"/>
                                      </p:to>
                                    </p:set>
                                    <p:anim to="" calcmode="lin" valueType="num">
                                      <p:cBhvr>
                                        <p:cTn id="12" dur="1" fill="hold"/>
                                        <p:tgtEl>
                                          <p:spTgt spid="16691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66915">
                                            <p:txEl>
                                              <p:pRg st="2" end="2"/>
                                            </p:txEl>
                                          </p:spTgt>
                                        </p:tgtEl>
                                        <p:attrNameLst>
                                          <p:attrName>style.visibility</p:attrName>
                                        </p:attrNameLst>
                                      </p:cBhvr>
                                      <p:to>
                                        <p:strVal val="visible"/>
                                      </p:to>
                                    </p:set>
                                    <p:anim to="" calcmode="lin" valueType="num">
                                      <p:cBhvr>
                                        <p:cTn id="17" dur="1" fill="hold"/>
                                        <p:tgtEl>
                                          <p:spTgt spid="16691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autoUpdateAnimBg="0"/>
      <p:bldP spid="166915"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779463" y="1766888"/>
            <a:ext cx="7678737" cy="762000"/>
          </a:xfrm>
        </p:spPr>
        <p:txBody>
          <a:bodyPr/>
          <a:lstStyle/>
          <a:p>
            <a:r>
              <a:rPr lang="es-EC"/>
              <a:t>ESTUDIO FINANCIERO</a:t>
            </a:r>
            <a:endParaRPr lang="es-ES"/>
          </a:p>
        </p:txBody>
      </p:sp>
      <p:sp>
        <p:nvSpPr>
          <p:cNvPr id="167939" name="Rectangle 3"/>
          <p:cNvSpPr>
            <a:spLocks noGrp="1" noChangeArrowheads="1"/>
          </p:cNvSpPr>
          <p:nvPr>
            <p:ph type="subTitle" idx="1"/>
          </p:nvPr>
        </p:nvSpPr>
        <p:spPr/>
        <p:txBody>
          <a:bodyPr/>
          <a:lstStyle/>
          <a:p>
            <a:r>
              <a:rPr lang="es-EC"/>
              <a:t>Tasa de Descuento</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67938"/>
                                        </p:tgtEl>
                                        <p:attrNameLst>
                                          <p:attrName>style.visibility</p:attrName>
                                        </p:attrNameLst>
                                      </p:cBhvr>
                                      <p:to>
                                        <p:strVal val="visible"/>
                                      </p:to>
                                    </p:set>
                                    <p:anim to="" calcmode="lin" valueType="num">
                                      <p:cBhvr>
                                        <p:cTn id="7" dur="1" fill="hold"/>
                                        <p:tgtEl>
                                          <p:spTgt spid="1679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67939">
                                            <p:txEl>
                                              <p:pRg st="0" end="0"/>
                                            </p:txEl>
                                          </p:spTgt>
                                        </p:tgtEl>
                                        <p:attrNameLst>
                                          <p:attrName>style.visibility</p:attrName>
                                        </p:attrNameLst>
                                      </p:cBhvr>
                                      <p:to>
                                        <p:strVal val="visible"/>
                                      </p:to>
                                    </p:set>
                                    <p:anim to="" calcmode="lin" valueType="num">
                                      <p:cBhvr>
                                        <p:cTn id="12" dur="1" fill="hold"/>
                                        <p:tgtEl>
                                          <p:spTgt spid="16793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autoUpdateAnimBg="0"/>
      <p:bldP spid="167939"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871538" y="312738"/>
            <a:ext cx="8162925" cy="1311275"/>
          </a:xfrm>
        </p:spPr>
        <p:txBody>
          <a:bodyPr/>
          <a:lstStyle/>
          <a:p>
            <a:r>
              <a:rPr lang="es-EC" sz="4000" u="sng"/>
              <a:t>Costo Promedio Ponderado de Capital.</a:t>
            </a:r>
            <a:endParaRPr lang="es-ES" sz="4000" u="sng"/>
          </a:p>
        </p:txBody>
      </p:sp>
      <p:pic>
        <p:nvPicPr>
          <p:cNvPr id="168963" name="Picture 3"/>
          <p:cNvPicPr>
            <a:picLocks noChangeAspect="1" noChangeArrowheads="1"/>
          </p:cNvPicPr>
          <p:nvPr>
            <p:ph type="body" idx="1"/>
          </p:nvPr>
        </p:nvPicPr>
        <p:blipFill>
          <a:blip r:embed="rId2"/>
          <a:srcRect/>
          <a:stretch>
            <a:fillRect/>
          </a:stretch>
        </p:blipFill>
        <p:spPr>
          <a:xfrm>
            <a:off x="1828800" y="2286000"/>
            <a:ext cx="4984750" cy="1055688"/>
          </a:xfrm>
          <a:noFill/>
          <a:ln/>
        </p:spPr>
      </p:pic>
      <p:sp>
        <p:nvSpPr>
          <p:cNvPr id="168964" name="Text Box 4"/>
          <p:cNvSpPr txBox="1">
            <a:spLocks noChangeArrowheads="1"/>
          </p:cNvSpPr>
          <p:nvPr/>
        </p:nvSpPr>
        <p:spPr bwMode="auto">
          <a:xfrm>
            <a:off x="1447800" y="3657600"/>
            <a:ext cx="6172200" cy="2100263"/>
          </a:xfrm>
          <a:prstGeom prst="rect">
            <a:avLst/>
          </a:prstGeom>
          <a:noFill/>
          <a:ln w="9525">
            <a:noFill/>
            <a:miter lim="800000"/>
            <a:headEnd/>
            <a:tailEnd/>
          </a:ln>
          <a:effectLst/>
        </p:spPr>
        <p:txBody>
          <a:bodyPr>
            <a:spAutoFit/>
          </a:bodyPr>
          <a:lstStyle/>
          <a:p>
            <a:pPr algn="ctr">
              <a:spcBef>
                <a:spcPct val="50000"/>
              </a:spcBef>
            </a:pPr>
            <a:r>
              <a:rPr lang="es-EC" b="1" i="1">
                <a:latin typeface="Times New Roman" pitchFamily="18" charset="0"/>
              </a:rPr>
              <a:t>K</a:t>
            </a:r>
            <a:r>
              <a:rPr lang="es-EC" b="1" i="1" baseline="-25000">
                <a:latin typeface="Times New Roman" pitchFamily="18" charset="0"/>
              </a:rPr>
              <a:t>d</a:t>
            </a:r>
            <a:r>
              <a:rPr lang="es-EC" b="1" i="1">
                <a:latin typeface="Times New Roman" pitchFamily="18" charset="0"/>
              </a:rPr>
              <a:t> =</a:t>
            </a:r>
            <a:r>
              <a:rPr lang="es-EC" i="1">
                <a:latin typeface="Times New Roman" pitchFamily="18" charset="0"/>
              </a:rPr>
              <a:t> </a:t>
            </a:r>
            <a:r>
              <a:rPr lang="es-EC"/>
              <a:t>13.43%</a:t>
            </a:r>
          </a:p>
          <a:p>
            <a:pPr algn="ctr">
              <a:spcBef>
                <a:spcPct val="50000"/>
              </a:spcBef>
            </a:pPr>
            <a:r>
              <a:rPr lang="es-EC" b="1" i="1">
                <a:latin typeface="Times New Roman" pitchFamily="18" charset="0"/>
              </a:rPr>
              <a:t>t </a:t>
            </a:r>
            <a:r>
              <a:rPr lang="es-EC" b="1"/>
              <a:t>=</a:t>
            </a:r>
            <a:r>
              <a:rPr lang="es-EC"/>
              <a:t> 25%</a:t>
            </a:r>
          </a:p>
          <a:p>
            <a:pPr algn="ctr">
              <a:spcBef>
                <a:spcPct val="50000"/>
              </a:spcBef>
            </a:pPr>
            <a:r>
              <a:rPr lang="es-EC" b="1" i="1">
                <a:latin typeface="Times New Roman" pitchFamily="18" charset="0"/>
              </a:rPr>
              <a:t>D/V </a:t>
            </a:r>
            <a:r>
              <a:rPr lang="es-EC" b="1"/>
              <a:t>=</a:t>
            </a:r>
            <a:r>
              <a:rPr lang="es-EC"/>
              <a:t> 60%</a:t>
            </a:r>
          </a:p>
          <a:p>
            <a:pPr algn="ctr">
              <a:spcBef>
                <a:spcPct val="50000"/>
              </a:spcBef>
            </a:pPr>
            <a:r>
              <a:rPr lang="es-EC" b="1" i="1">
                <a:latin typeface="Times New Roman" pitchFamily="18" charset="0"/>
              </a:rPr>
              <a:t>P/V </a:t>
            </a:r>
            <a:r>
              <a:rPr lang="es-EC" b="1"/>
              <a:t>=</a:t>
            </a:r>
            <a:r>
              <a:rPr lang="es-EC"/>
              <a:t> 40%</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68962"/>
                                        </p:tgtEl>
                                        <p:attrNameLst>
                                          <p:attrName>style.visibility</p:attrName>
                                        </p:attrNameLst>
                                      </p:cBhvr>
                                      <p:to>
                                        <p:strVal val="visible"/>
                                      </p:to>
                                    </p:set>
                                    <p:anim to="" calcmode="lin" valueType="num">
                                      <p:cBhvr>
                                        <p:cTn id="7" dur="1" fill="hold"/>
                                        <p:tgtEl>
                                          <p:spTgt spid="16896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68963"/>
                                        </p:tgtEl>
                                        <p:attrNameLst>
                                          <p:attrName>style.visibility</p:attrName>
                                        </p:attrNameLst>
                                      </p:cBhvr>
                                      <p:to>
                                        <p:strVal val="visible"/>
                                      </p:to>
                                    </p:set>
                                    <p:anim to="" calcmode="lin" valueType="num">
                                      <p:cBhvr>
                                        <p:cTn id="12" dur="1" fill="hold"/>
                                        <p:tgtEl>
                                          <p:spTgt spid="16896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68964"/>
                                        </p:tgtEl>
                                        <p:attrNameLst>
                                          <p:attrName>style.visibility</p:attrName>
                                        </p:attrNameLst>
                                      </p:cBhvr>
                                      <p:to>
                                        <p:strVal val="visible"/>
                                      </p:to>
                                    </p:set>
                                    <p:anim to="" calcmode="lin" valueType="num">
                                      <p:cBhvr>
                                        <p:cTn id="17" dur="1" fill="hold"/>
                                        <p:tgtEl>
                                          <p:spTgt spid="16896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autoUpdateAnimBg="0"/>
      <p:bldP spid="168964"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871538" y="862013"/>
            <a:ext cx="8162925" cy="762000"/>
          </a:xfrm>
        </p:spPr>
        <p:txBody>
          <a:bodyPr/>
          <a:lstStyle/>
          <a:p>
            <a:r>
              <a:rPr lang="es-EC" u="sng"/>
              <a:t>Costo del Capital Propio.</a:t>
            </a:r>
            <a:endParaRPr lang="es-ES" u="sng"/>
          </a:p>
        </p:txBody>
      </p:sp>
      <p:pic>
        <p:nvPicPr>
          <p:cNvPr id="169987" name="Picture 3"/>
          <p:cNvPicPr>
            <a:picLocks noChangeAspect="1" noChangeArrowheads="1"/>
          </p:cNvPicPr>
          <p:nvPr>
            <p:ph type="body" idx="1"/>
          </p:nvPr>
        </p:nvPicPr>
        <p:blipFill>
          <a:blip r:embed="rId2"/>
          <a:srcRect/>
          <a:stretch>
            <a:fillRect/>
          </a:stretch>
        </p:blipFill>
        <p:spPr>
          <a:xfrm>
            <a:off x="1981200" y="2438400"/>
            <a:ext cx="4419600" cy="836613"/>
          </a:xfrm>
          <a:noFill/>
          <a:ln/>
        </p:spPr>
      </p:pic>
      <p:sp>
        <p:nvSpPr>
          <p:cNvPr id="169988" name="Text Box 4"/>
          <p:cNvSpPr txBox="1">
            <a:spLocks noChangeArrowheads="1"/>
          </p:cNvSpPr>
          <p:nvPr/>
        </p:nvSpPr>
        <p:spPr bwMode="auto">
          <a:xfrm>
            <a:off x="1524000" y="3810000"/>
            <a:ext cx="6019800" cy="1552575"/>
          </a:xfrm>
          <a:prstGeom prst="rect">
            <a:avLst/>
          </a:prstGeom>
          <a:noFill/>
          <a:ln w="9525">
            <a:noFill/>
            <a:miter lim="800000"/>
            <a:headEnd/>
            <a:tailEnd/>
          </a:ln>
          <a:effectLst/>
        </p:spPr>
        <p:txBody>
          <a:bodyPr>
            <a:spAutoFit/>
          </a:bodyPr>
          <a:lstStyle/>
          <a:p>
            <a:pPr algn="ctr">
              <a:spcBef>
                <a:spcPct val="50000"/>
              </a:spcBef>
            </a:pPr>
            <a:r>
              <a:rPr lang="es-EC" b="1" i="1">
                <a:latin typeface="Times New Roman" pitchFamily="18" charset="0"/>
              </a:rPr>
              <a:t>r</a:t>
            </a:r>
            <a:r>
              <a:rPr lang="es-EC" b="1" i="1" baseline="-25000">
                <a:latin typeface="Times New Roman" pitchFamily="18" charset="0"/>
              </a:rPr>
              <a:t>f</a:t>
            </a:r>
            <a:r>
              <a:rPr lang="es-EC" b="1" i="1">
                <a:latin typeface="Times New Roman" pitchFamily="18" charset="0"/>
              </a:rPr>
              <a:t> </a:t>
            </a:r>
            <a:r>
              <a:rPr lang="es-EC" b="1"/>
              <a:t>=</a:t>
            </a:r>
            <a:r>
              <a:rPr lang="es-EC"/>
              <a:t> 4.49%</a:t>
            </a:r>
          </a:p>
          <a:p>
            <a:pPr algn="ctr">
              <a:spcBef>
                <a:spcPct val="50000"/>
              </a:spcBef>
            </a:pPr>
            <a:r>
              <a:rPr lang="es-EC" b="1" i="1"/>
              <a:t>r</a:t>
            </a:r>
            <a:r>
              <a:rPr lang="es-EC" b="1" i="1" baseline="-25000"/>
              <a:t>m</a:t>
            </a:r>
            <a:r>
              <a:rPr lang="es-EC" b="1"/>
              <a:t> (</a:t>
            </a:r>
            <a:r>
              <a:rPr lang="es-EC" sz="1800" b="1"/>
              <a:t>NYSE Health Care Index</a:t>
            </a:r>
            <a:r>
              <a:rPr lang="es-EC" b="1"/>
              <a:t>) =</a:t>
            </a:r>
            <a:r>
              <a:rPr lang="es-EC"/>
              <a:t> 24.99%</a:t>
            </a:r>
          </a:p>
          <a:p>
            <a:pPr algn="ctr">
              <a:spcBef>
                <a:spcPct val="50000"/>
              </a:spcBef>
            </a:pPr>
            <a:r>
              <a:rPr lang="es-EC" b="1">
                <a:sym typeface="Symbol" pitchFamily="18" charset="2"/>
                <a:hlinkClick r:id="rId3" action="ppaction://hlinkfile"/>
              </a:rPr>
              <a:t></a:t>
            </a:r>
            <a:r>
              <a:rPr lang="es-EC" b="1">
                <a:sym typeface="Symbol" pitchFamily="18" charset="2"/>
              </a:rPr>
              <a:t> =</a:t>
            </a:r>
            <a:r>
              <a:rPr lang="es-EC">
                <a:sym typeface="Symbol" pitchFamily="18" charset="2"/>
              </a:rPr>
              <a:t> 0.69</a:t>
            </a:r>
            <a:endParaRPr lang="es-ES">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69986"/>
                                        </p:tgtEl>
                                        <p:attrNameLst>
                                          <p:attrName>style.visibility</p:attrName>
                                        </p:attrNameLst>
                                      </p:cBhvr>
                                      <p:to>
                                        <p:strVal val="visible"/>
                                      </p:to>
                                    </p:set>
                                    <p:anim to="" calcmode="lin" valueType="num">
                                      <p:cBhvr>
                                        <p:cTn id="7" dur="1" fill="hold"/>
                                        <p:tgtEl>
                                          <p:spTgt spid="16998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69987"/>
                                        </p:tgtEl>
                                        <p:attrNameLst>
                                          <p:attrName>style.visibility</p:attrName>
                                        </p:attrNameLst>
                                      </p:cBhvr>
                                      <p:to>
                                        <p:strVal val="visible"/>
                                      </p:to>
                                    </p:set>
                                    <p:anim to="" calcmode="lin" valueType="num">
                                      <p:cBhvr>
                                        <p:cTn id="12" dur="1" fill="hold"/>
                                        <p:tgtEl>
                                          <p:spTgt spid="16998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69988"/>
                                        </p:tgtEl>
                                        <p:attrNameLst>
                                          <p:attrName>style.visibility</p:attrName>
                                        </p:attrNameLst>
                                      </p:cBhvr>
                                      <p:to>
                                        <p:strVal val="visible"/>
                                      </p:to>
                                    </p:set>
                                    <p:anim to="" calcmode="lin" valueType="num">
                                      <p:cBhvr>
                                        <p:cTn id="17" dur="1" fill="hold"/>
                                        <p:tgtEl>
                                          <p:spTgt spid="16998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autoUpdateAnimBg="0"/>
      <p:bldP spid="16998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779463" y="1766888"/>
            <a:ext cx="7678737" cy="762000"/>
          </a:xfrm>
        </p:spPr>
        <p:txBody>
          <a:bodyPr/>
          <a:lstStyle/>
          <a:p>
            <a:pPr marL="838200" indent="-838200"/>
            <a:r>
              <a:rPr lang="es-EC"/>
              <a:t>ESTUDIO DE MERCADO</a:t>
            </a:r>
            <a:endParaRPr lang="es-ES"/>
          </a:p>
        </p:txBody>
      </p:sp>
      <p:sp>
        <p:nvSpPr>
          <p:cNvPr id="17411" name="Rectangle 3"/>
          <p:cNvSpPr>
            <a:spLocks noGrp="1" noChangeArrowheads="1"/>
          </p:cNvSpPr>
          <p:nvPr>
            <p:ph type="subTitle" idx="1"/>
          </p:nvPr>
        </p:nvSpPr>
        <p:spPr>
          <a:xfrm>
            <a:off x="4021138" y="2860675"/>
            <a:ext cx="4437062" cy="1711325"/>
          </a:xfrm>
        </p:spPr>
        <p:txBody>
          <a:bodyPr/>
          <a:lstStyle/>
          <a:p>
            <a:pPr algn="r"/>
            <a:r>
              <a:rPr lang="en-US" sz="1800"/>
              <a:t>Investigación de mercado.</a:t>
            </a:r>
          </a:p>
          <a:p>
            <a:pPr algn="r"/>
            <a:endParaRPr lang="en-US" sz="1800"/>
          </a:p>
          <a:p>
            <a:pPr algn="r"/>
            <a:r>
              <a:rPr lang="en-US" sz="1800"/>
              <a:t>Selección del Mercado Meta.</a:t>
            </a:r>
          </a:p>
          <a:p>
            <a:pPr algn="r"/>
            <a:endParaRPr lang="en-US" sz="1800"/>
          </a:p>
          <a:p>
            <a:pPr algn="r"/>
            <a:r>
              <a:rPr lang="en-US" sz="1800"/>
              <a:t>Marketing Mix.</a:t>
            </a:r>
            <a:endParaRPr lang="es-ES" sz="1800"/>
          </a:p>
          <a:p>
            <a:pPr algn="r"/>
            <a:endParaRPr lang="es-ES" sz="1800"/>
          </a:p>
        </p:txBody>
      </p:sp>
      <p:sp>
        <p:nvSpPr>
          <p:cNvPr id="17413" name="Text Box 5"/>
          <p:cNvSpPr txBox="1">
            <a:spLocks noChangeArrowheads="1"/>
          </p:cNvSpPr>
          <p:nvPr/>
        </p:nvSpPr>
        <p:spPr bwMode="auto">
          <a:xfrm>
            <a:off x="1447800" y="2819400"/>
            <a:ext cx="3276600" cy="1962150"/>
          </a:xfrm>
          <a:prstGeom prst="rect">
            <a:avLst/>
          </a:prstGeom>
          <a:noFill/>
          <a:ln w="9525">
            <a:noFill/>
            <a:miter lim="800000"/>
            <a:headEnd/>
            <a:tailEnd/>
          </a:ln>
          <a:effectLst/>
        </p:spPr>
        <p:txBody>
          <a:bodyPr>
            <a:spAutoFit/>
          </a:bodyPr>
          <a:lstStyle/>
          <a:p>
            <a:pPr algn="r">
              <a:spcBef>
                <a:spcPct val="20000"/>
              </a:spcBef>
              <a:buClr>
                <a:schemeClr val="folHlink"/>
              </a:buClr>
              <a:buSzPct val="75000"/>
              <a:buFont typeface="Wingdings" pitchFamily="2" charset="2"/>
              <a:buNone/>
            </a:pPr>
            <a:r>
              <a:rPr lang="en-US" sz="1800"/>
              <a:t>Análisis del macro entorno.</a:t>
            </a:r>
          </a:p>
          <a:p>
            <a:pPr algn="r">
              <a:spcBef>
                <a:spcPct val="20000"/>
              </a:spcBef>
              <a:buClr>
                <a:schemeClr val="folHlink"/>
              </a:buClr>
              <a:buSzPct val="75000"/>
              <a:buFont typeface="Wingdings" pitchFamily="2" charset="2"/>
              <a:buNone/>
            </a:pPr>
            <a:endParaRPr lang="en-US" sz="1800"/>
          </a:p>
          <a:p>
            <a:pPr algn="r">
              <a:spcBef>
                <a:spcPct val="20000"/>
              </a:spcBef>
              <a:buClr>
                <a:schemeClr val="folHlink"/>
              </a:buClr>
              <a:buSzPct val="75000"/>
              <a:buFont typeface="Wingdings" pitchFamily="2" charset="2"/>
              <a:buNone/>
            </a:pPr>
            <a:r>
              <a:rPr lang="en-US" sz="1800"/>
              <a:t>Análisis del micro entorno.</a:t>
            </a:r>
          </a:p>
          <a:p>
            <a:pPr algn="r">
              <a:spcBef>
                <a:spcPct val="20000"/>
              </a:spcBef>
              <a:buClr>
                <a:schemeClr val="folHlink"/>
              </a:buClr>
              <a:buSzPct val="75000"/>
              <a:buFont typeface="Wingdings" pitchFamily="2" charset="2"/>
              <a:buNone/>
            </a:pPr>
            <a:endParaRPr lang="en-US" sz="1800"/>
          </a:p>
          <a:p>
            <a:pPr algn="r">
              <a:spcBef>
                <a:spcPct val="20000"/>
              </a:spcBef>
              <a:buClr>
                <a:schemeClr val="folHlink"/>
              </a:buClr>
              <a:buSzPct val="75000"/>
              <a:buFont typeface="Wingdings" pitchFamily="2" charset="2"/>
              <a:buNone/>
            </a:pPr>
            <a:r>
              <a:rPr lang="en-US" sz="1800"/>
              <a:t>Análisis Situacional.</a:t>
            </a:r>
            <a:endParaRPr lang="es-ES" sz="1800"/>
          </a:p>
        </p:txBody>
      </p:sp>
      <p:sp>
        <p:nvSpPr>
          <p:cNvPr id="17414" name="Line 6"/>
          <p:cNvSpPr>
            <a:spLocks noChangeShapeType="1"/>
          </p:cNvSpPr>
          <p:nvPr/>
        </p:nvSpPr>
        <p:spPr bwMode="auto">
          <a:xfrm>
            <a:off x="4953000" y="2743200"/>
            <a:ext cx="0" cy="3124200"/>
          </a:xfrm>
          <a:prstGeom prst="line">
            <a:avLst/>
          </a:prstGeom>
          <a:noFill/>
          <a:ln w="9525">
            <a:solidFill>
              <a:schemeClr val="tx1"/>
            </a:solidFill>
            <a:miter lim="800000"/>
            <a:headEnd/>
            <a:tailEnd/>
          </a:ln>
          <a:effectLst/>
        </p:spPr>
        <p:txBody>
          <a:bodyPr wrap="none"/>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300"/>
                                  </p:iterate>
                                  <p:childTnLst>
                                    <p:set>
                                      <p:cBhvr>
                                        <p:cTn id="6" dur="1" fill="hold">
                                          <p:stCondLst>
                                            <p:cond delay="299"/>
                                          </p:stCondLst>
                                        </p:cTn>
                                        <p:tgtEl>
                                          <p:spTgt spid="17410"/>
                                        </p:tgtEl>
                                        <p:attrNameLst>
                                          <p:attrName>style.visibility</p:attrName>
                                        </p:attrNameLst>
                                      </p:cBhvr>
                                      <p:to>
                                        <p:strVal val="visible"/>
                                      </p:to>
                                    </p:set>
                                    <p:anim to="" calcmode="lin" valueType="num">
                                      <p:cBhvr>
                                        <p:cTn id="7" dur="1" fill="hold"/>
                                        <p:tgtEl>
                                          <p:spTgt spid="174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p:cTn id="12" dur="1000" fill="hold"/>
                                        <p:tgtEl>
                                          <p:spTgt spid="174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17413"/>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17413"/>
                                        </p:tgtEl>
                                        <p:attrNameLst>
                                          <p:attrName>ppt_y</p:attrName>
                                        </p:attrNameLst>
                                      </p:cBhvr>
                                      <p:tavLst>
                                        <p:tav tm="0">
                                          <p:val>
                                            <p:strVal val="#ppt_y"/>
                                          </p:val>
                                        </p:tav>
                                        <p:tav tm="100000">
                                          <p:val>
                                            <p:strVal val="#ppt_y"/>
                                          </p:val>
                                        </p:tav>
                                      </p:tavLst>
                                    </p:anim>
                                    <p:animEffect transition="in" filter="fade">
                                      <p:cBhvr>
                                        <p:cTn id="15" dur="1000"/>
                                        <p:tgtEl>
                                          <p:spTgt spid="17413"/>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7411"/>
                                        </p:tgtEl>
                                        <p:attrNameLst>
                                          <p:attrName>style.visibility</p:attrName>
                                        </p:attrNameLst>
                                      </p:cBhvr>
                                      <p:to>
                                        <p:strVal val="visible"/>
                                      </p:to>
                                    </p:set>
                                    <p:anim calcmode="lin" valueType="num">
                                      <p:cBhvr>
                                        <p:cTn id="20" dur="500" decel="50000" fill="hold">
                                          <p:stCondLst>
                                            <p:cond delay="0"/>
                                          </p:stCondLst>
                                        </p:cTn>
                                        <p:tgtEl>
                                          <p:spTgt spid="17411"/>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7411"/>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7411"/>
                                        </p:tgtEl>
                                        <p:attrNameLst>
                                          <p:attrName>ppt_w</p:attrName>
                                        </p:attrNameLst>
                                      </p:cBhvr>
                                      <p:tavLst>
                                        <p:tav tm="0">
                                          <p:val>
                                            <p:strVal val="#ppt_w*.05"/>
                                          </p:val>
                                        </p:tav>
                                        <p:tav tm="100000">
                                          <p:val>
                                            <p:strVal val="#ppt_w"/>
                                          </p:val>
                                        </p:tav>
                                      </p:tavLst>
                                    </p:anim>
                                    <p:anim calcmode="lin" valueType="num">
                                      <p:cBhvr>
                                        <p:cTn id="23" dur="1000" fill="hold"/>
                                        <p:tgtEl>
                                          <p:spTgt spid="17411"/>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7411"/>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7411"/>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7411"/>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p:bldP spid="17413" grpId="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871538" y="862013"/>
            <a:ext cx="8162925" cy="762000"/>
          </a:xfrm>
        </p:spPr>
        <p:txBody>
          <a:bodyPr/>
          <a:lstStyle/>
          <a:p>
            <a:r>
              <a:rPr lang="es-EC" u="sng"/>
              <a:t>Costo del Capital Propio</a:t>
            </a:r>
            <a:endParaRPr lang="es-ES" u="sng"/>
          </a:p>
        </p:txBody>
      </p:sp>
      <p:sp>
        <p:nvSpPr>
          <p:cNvPr id="171011" name="Rectangle 3"/>
          <p:cNvSpPr>
            <a:spLocks noGrp="1" noChangeArrowheads="1"/>
          </p:cNvSpPr>
          <p:nvPr>
            <p:ph type="body" idx="1"/>
          </p:nvPr>
        </p:nvSpPr>
        <p:spPr/>
        <p:txBody>
          <a:bodyPr/>
          <a:lstStyle/>
          <a:p>
            <a:r>
              <a:rPr lang="es-EC" sz="2400"/>
              <a:t>El valor obtenido por K</a:t>
            </a:r>
            <a:r>
              <a:rPr lang="es-EC" sz="2400" baseline="-25000"/>
              <a:t>e</a:t>
            </a:r>
            <a:r>
              <a:rPr lang="es-EC" sz="2400"/>
              <a:t> es aproximado a la realidad nacional por medio del riesgo país (663 puntos básicos.)</a:t>
            </a:r>
          </a:p>
          <a:p>
            <a:endParaRPr lang="es-EC" sz="2400"/>
          </a:p>
          <a:p>
            <a:pPr>
              <a:buFont typeface="Wingdings" pitchFamily="2" charset="2"/>
              <a:buNone/>
            </a:pPr>
            <a:endParaRPr lang="es-ES"/>
          </a:p>
        </p:txBody>
      </p:sp>
      <p:pic>
        <p:nvPicPr>
          <p:cNvPr id="171012" name="Picture 4"/>
          <p:cNvPicPr>
            <a:picLocks noChangeAspect="1" noChangeArrowheads="1"/>
          </p:cNvPicPr>
          <p:nvPr/>
        </p:nvPicPr>
        <p:blipFill>
          <a:blip r:embed="rId2"/>
          <a:srcRect/>
          <a:stretch>
            <a:fillRect/>
          </a:stretch>
        </p:blipFill>
        <p:spPr bwMode="auto">
          <a:xfrm>
            <a:off x="1295400" y="3581400"/>
            <a:ext cx="7239000" cy="16367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1010"/>
                                        </p:tgtEl>
                                        <p:attrNameLst>
                                          <p:attrName>style.visibility</p:attrName>
                                        </p:attrNameLst>
                                      </p:cBhvr>
                                      <p:to>
                                        <p:strVal val="visible"/>
                                      </p:to>
                                    </p:set>
                                    <p:anim calcmode="lin" valueType="num">
                                      <p:cBhvr additive="base">
                                        <p:cTn id="7" dur="500" fill="hold"/>
                                        <p:tgtEl>
                                          <p:spTgt spid="171010"/>
                                        </p:tgtEl>
                                        <p:attrNameLst>
                                          <p:attrName>ppt_x</p:attrName>
                                        </p:attrNameLst>
                                      </p:cBhvr>
                                      <p:tavLst>
                                        <p:tav tm="0">
                                          <p:val>
                                            <p:strVal val="0-#ppt_w/2"/>
                                          </p:val>
                                        </p:tav>
                                        <p:tav tm="100000">
                                          <p:val>
                                            <p:strVal val="#ppt_x"/>
                                          </p:val>
                                        </p:tav>
                                      </p:tavLst>
                                    </p:anim>
                                    <p:anim calcmode="lin" valueType="num">
                                      <p:cBhvr additive="base">
                                        <p:cTn id="8" dur="500" fill="hold"/>
                                        <p:tgtEl>
                                          <p:spTgt spid="1710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71011">
                                            <p:txEl>
                                              <p:pRg st="0" end="0"/>
                                            </p:txEl>
                                          </p:spTgt>
                                        </p:tgtEl>
                                        <p:attrNameLst>
                                          <p:attrName>style.visibility</p:attrName>
                                        </p:attrNameLst>
                                      </p:cBhvr>
                                      <p:to>
                                        <p:strVal val="visible"/>
                                      </p:to>
                                    </p:set>
                                    <p:anim to="" calcmode="lin" valueType="num">
                                      <p:cBhvr>
                                        <p:cTn id="13" dur="1" fill="hold"/>
                                        <p:tgtEl>
                                          <p:spTgt spid="171011">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499"/>
                                          </p:stCondLst>
                                        </p:cTn>
                                        <p:tgtEl>
                                          <p:spTgt spid="171012"/>
                                        </p:tgtEl>
                                        <p:attrNameLst>
                                          <p:attrName>style.visibility</p:attrName>
                                        </p:attrNameLst>
                                      </p:cBhvr>
                                      <p:to>
                                        <p:strVal val="visible"/>
                                      </p:to>
                                    </p:set>
                                    <p:anim to="" calcmode="lin" valueType="num">
                                      <p:cBhvr>
                                        <p:cTn id="18" dur="1" fill="hold"/>
                                        <p:tgtEl>
                                          <p:spTgt spid="17101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utoUpdateAnimBg="0"/>
      <p:bldP spid="171011"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871538" y="312738"/>
            <a:ext cx="8162925" cy="1311275"/>
          </a:xfrm>
        </p:spPr>
        <p:txBody>
          <a:bodyPr/>
          <a:lstStyle/>
          <a:p>
            <a:r>
              <a:rPr lang="es-EC" sz="4000" u="sng"/>
              <a:t>Cálculo del Costo Promedio Ponderado de Capital.</a:t>
            </a:r>
            <a:endParaRPr lang="es-ES" sz="4000" u="sng"/>
          </a:p>
        </p:txBody>
      </p:sp>
      <p:pic>
        <p:nvPicPr>
          <p:cNvPr id="172035" name="Picture 3"/>
          <p:cNvPicPr>
            <a:picLocks noChangeAspect="1" noChangeArrowheads="1"/>
          </p:cNvPicPr>
          <p:nvPr>
            <p:ph type="body" idx="1"/>
          </p:nvPr>
        </p:nvPicPr>
        <p:blipFill>
          <a:blip r:embed="rId2"/>
          <a:srcRect/>
          <a:stretch>
            <a:fillRect/>
          </a:stretch>
        </p:blipFill>
        <p:spPr>
          <a:xfrm>
            <a:off x="762000" y="2209800"/>
            <a:ext cx="7467600" cy="1798638"/>
          </a:xfrm>
          <a:noFill/>
          <a:ln/>
        </p:spPr>
      </p:pic>
      <p:sp>
        <p:nvSpPr>
          <p:cNvPr id="172036" name="Text Box 4"/>
          <p:cNvSpPr txBox="1">
            <a:spLocks noChangeArrowheads="1"/>
          </p:cNvSpPr>
          <p:nvPr/>
        </p:nvSpPr>
        <p:spPr bwMode="auto">
          <a:xfrm>
            <a:off x="1371600" y="4724400"/>
            <a:ext cx="5943600" cy="457200"/>
          </a:xfrm>
          <a:prstGeom prst="rect">
            <a:avLst/>
          </a:prstGeom>
          <a:noFill/>
          <a:ln w="9525">
            <a:noFill/>
            <a:miter lim="800000"/>
            <a:headEnd/>
            <a:tailEnd/>
          </a:ln>
          <a:effectLst/>
        </p:spPr>
        <p:txBody>
          <a:bodyPr>
            <a:spAutoFit/>
          </a:bodyPr>
          <a:lstStyle/>
          <a:p>
            <a:pPr>
              <a:spcBef>
                <a:spcPct val="50000"/>
              </a:spcBef>
            </a:pPr>
            <a:r>
              <a:rPr lang="es-EC"/>
              <a:t>Para el proyecto, el K</a:t>
            </a:r>
            <a:r>
              <a:rPr lang="es-EC" baseline="-25000"/>
              <a:t>0</a:t>
            </a:r>
            <a:r>
              <a:rPr lang="es-EC"/>
              <a:t> es </a:t>
            </a:r>
            <a:r>
              <a:rPr lang="es-EC" b="1">
                <a:effectLst>
                  <a:outerShdw blurRad="38100" dist="38100" dir="2700000" algn="tl">
                    <a:srgbClr val="FFFFFF"/>
                  </a:outerShdw>
                </a:effectLst>
              </a:rPr>
              <a:t>16.15%</a:t>
            </a:r>
            <a:endParaRPr lang="es-ES" b="1">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72034"/>
                                        </p:tgtEl>
                                        <p:attrNameLst>
                                          <p:attrName>style.visibility</p:attrName>
                                        </p:attrNameLst>
                                      </p:cBhvr>
                                      <p:to>
                                        <p:strVal val="visible"/>
                                      </p:to>
                                    </p:set>
                                    <p:anim to="" calcmode="lin" valueType="num">
                                      <p:cBhvr>
                                        <p:cTn id="7" dur="1" fill="hold"/>
                                        <p:tgtEl>
                                          <p:spTgt spid="1720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72035"/>
                                        </p:tgtEl>
                                        <p:attrNameLst>
                                          <p:attrName>style.visibility</p:attrName>
                                        </p:attrNameLst>
                                      </p:cBhvr>
                                      <p:to>
                                        <p:strVal val="visible"/>
                                      </p:to>
                                    </p:set>
                                    <p:anim to="" calcmode="lin" valueType="num">
                                      <p:cBhvr>
                                        <p:cTn id="12" dur="1" fill="hold"/>
                                        <p:tgtEl>
                                          <p:spTgt spid="17203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72036"/>
                                        </p:tgtEl>
                                        <p:attrNameLst>
                                          <p:attrName>style.visibility</p:attrName>
                                        </p:attrNameLst>
                                      </p:cBhvr>
                                      <p:to>
                                        <p:strVal val="visible"/>
                                      </p:to>
                                    </p:set>
                                    <p:anim to="" calcmode="lin" valueType="num">
                                      <p:cBhvr>
                                        <p:cTn id="17" dur="1" fill="hold"/>
                                        <p:tgtEl>
                                          <p:spTgt spid="17203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autoUpdateAnimBg="0"/>
      <p:bldP spid="172036"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779463" y="1766888"/>
            <a:ext cx="7678737" cy="762000"/>
          </a:xfrm>
        </p:spPr>
        <p:txBody>
          <a:bodyPr/>
          <a:lstStyle/>
          <a:p>
            <a:r>
              <a:rPr lang="es-EC"/>
              <a:t>ESTUDIO FINANCIERO</a:t>
            </a:r>
            <a:endParaRPr lang="es-ES"/>
          </a:p>
        </p:txBody>
      </p:sp>
      <p:sp>
        <p:nvSpPr>
          <p:cNvPr id="173059" name="Rectangle 3"/>
          <p:cNvSpPr>
            <a:spLocks noGrp="1" noChangeArrowheads="1"/>
          </p:cNvSpPr>
          <p:nvPr>
            <p:ph type="subTitle" idx="1"/>
          </p:nvPr>
        </p:nvSpPr>
        <p:spPr/>
        <p:txBody>
          <a:bodyPr/>
          <a:lstStyle/>
          <a:p>
            <a:r>
              <a:rPr lang="es-EC"/>
              <a:t>El Flujo de Caja.</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300"/>
                                  </p:iterate>
                                  <p:childTnLst>
                                    <p:set>
                                      <p:cBhvr>
                                        <p:cTn id="6" dur="1" fill="hold">
                                          <p:stCondLst>
                                            <p:cond delay="299"/>
                                          </p:stCondLst>
                                        </p:cTn>
                                        <p:tgtEl>
                                          <p:spTgt spid="173058"/>
                                        </p:tgtEl>
                                        <p:attrNameLst>
                                          <p:attrName>style.visibility</p:attrName>
                                        </p:attrNameLst>
                                      </p:cBhvr>
                                      <p:to>
                                        <p:strVal val="visible"/>
                                      </p:to>
                                    </p:set>
                                    <p:anim to="" calcmode="lin" valueType="num">
                                      <p:cBhvr>
                                        <p:cTn id="7" dur="1" fill="hold"/>
                                        <p:tgtEl>
                                          <p:spTgt spid="17305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73059">
                                            <p:txEl>
                                              <p:pRg st="0" end="0"/>
                                            </p:txEl>
                                          </p:spTgt>
                                        </p:tgtEl>
                                        <p:attrNameLst>
                                          <p:attrName>style.visibility</p:attrName>
                                        </p:attrNameLst>
                                      </p:cBhvr>
                                      <p:to>
                                        <p:strVal val="visible"/>
                                      </p:to>
                                    </p:set>
                                    <p:anim to="" calcmode="lin" valueType="num">
                                      <p:cBhvr>
                                        <p:cTn id="12" dur="1" fill="hold"/>
                                        <p:tgtEl>
                                          <p:spTgt spid="17305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autoUpdateAnimBg="0"/>
      <p:bldP spid="173059" grpId="0" build="p"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871538" y="922338"/>
            <a:ext cx="8162925" cy="701675"/>
          </a:xfrm>
        </p:spPr>
        <p:txBody>
          <a:bodyPr/>
          <a:lstStyle/>
          <a:p>
            <a:r>
              <a:rPr lang="es-EC" sz="4000" u="sng"/>
              <a:t>Inversión Inicial.</a:t>
            </a:r>
            <a:endParaRPr lang="es-ES" sz="4000" u="sng"/>
          </a:p>
        </p:txBody>
      </p:sp>
      <p:pic>
        <p:nvPicPr>
          <p:cNvPr id="175107" name="Picture 3"/>
          <p:cNvPicPr>
            <a:picLocks noChangeAspect="1" noChangeArrowheads="1"/>
          </p:cNvPicPr>
          <p:nvPr>
            <p:ph type="body" idx="1"/>
          </p:nvPr>
        </p:nvPicPr>
        <p:blipFill>
          <a:blip r:embed="rId2"/>
          <a:srcRect/>
          <a:stretch>
            <a:fillRect/>
          </a:stretch>
        </p:blipFill>
        <p:spPr>
          <a:xfrm>
            <a:off x="609600" y="2362200"/>
            <a:ext cx="8110538" cy="232886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75106"/>
                                        </p:tgtEl>
                                        <p:attrNameLst>
                                          <p:attrName>style.visibility</p:attrName>
                                        </p:attrNameLst>
                                      </p:cBhvr>
                                      <p:to>
                                        <p:strVal val="visible"/>
                                      </p:to>
                                    </p:set>
                                    <p:anim to="" calcmode="lin" valueType="num">
                                      <p:cBhvr>
                                        <p:cTn id="7" dur="1" fill="hold"/>
                                        <p:tgtEl>
                                          <p:spTgt spid="1751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75107"/>
                                        </p:tgtEl>
                                        <p:attrNameLst>
                                          <p:attrName>style.visibility</p:attrName>
                                        </p:attrNameLst>
                                      </p:cBhvr>
                                      <p:to>
                                        <p:strVal val="visible"/>
                                      </p:to>
                                    </p:set>
                                    <p:anim to="" calcmode="lin" valueType="num">
                                      <p:cBhvr>
                                        <p:cTn id="12" dur="1" fill="hold"/>
                                        <p:tgtEl>
                                          <p:spTgt spid="17510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871538" y="312738"/>
            <a:ext cx="8162925" cy="1311275"/>
          </a:xfrm>
        </p:spPr>
        <p:txBody>
          <a:bodyPr/>
          <a:lstStyle/>
          <a:p>
            <a:r>
              <a:rPr lang="es-EC" sz="4000" u="sng"/>
              <a:t>Cálculo del Flujo de Caja del proyecto.</a:t>
            </a:r>
            <a:endParaRPr lang="es-ES" sz="4000" u="sng"/>
          </a:p>
        </p:txBody>
      </p:sp>
      <p:sp>
        <p:nvSpPr>
          <p:cNvPr id="178179" name="Rectangle 3"/>
          <p:cNvSpPr>
            <a:spLocks noGrp="1" noChangeArrowheads="1"/>
          </p:cNvSpPr>
          <p:nvPr>
            <p:ph type="body" idx="1"/>
          </p:nvPr>
        </p:nvSpPr>
        <p:spPr>
          <a:xfrm>
            <a:off x="609600" y="1905000"/>
            <a:ext cx="8110538" cy="4191000"/>
          </a:xfrm>
        </p:spPr>
        <p:txBody>
          <a:bodyPr/>
          <a:lstStyle/>
          <a:p>
            <a:pPr>
              <a:lnSpc>
                <a:spcPct val="90000"/>
              </a:lnSpc>
              <a:spcBef>
                <a:spcPct val="50000"/>
              </a:spcBef>
              <a:buSzPct val="120000"/>
              <a:buFont typeface="Wingdings" pitchFamily="2" charset="2"/>
              <a:buChar char="§"/>
            </a:pPr>
            <a:r>
              <a:rPr lang="es-EC" sz="2400"/>
              <a:t>Se amortizará  el 60% de la deuda (</a:t>
            </a:r>
            <a:r>
              <a:rPr lang="es-EC" sz="2400" b="1">
                <a:effectLst>
                  <a:outerShdw blurRad="38100" dist="38100" dir="2700000" algn="tl">
                    <a:srgbClr val="FFFFFF"/>
                  </a:outerShdw>
                </a:effectLst>
              </a:rPr>
              <a:t>$156,510.66</a:t>
            </a:r>
            <a:r>
              <a:rPr lang="es-EC" sz="2400"/>
              <a:t>) al 13.43%, a cinco años plazo.</a:t>
            </a:r>
            <a:endParaRPr lang="es-ES" sz="2400"/>
          </a:p>
          <a:p>
            <a:pPr>
              <a:lnSpc>
                <a:spcPct val="90000"/>
              </a:lnSpc>
            </a:pPr>
            <a:endParaRPr lang="es-EC" sz="2400"/>
          </a:p>
          <a:p>
            <a:pPr>
              <a:lnSpc>
                <a:spcPct val="90000"/>
              </a:lnSpc>
            </a:pPr>
            <a:r>
              <a:rPr lang="es-EC" sz="2400">
                <a:hlinkClick r:id="rId2" action="ppaction://hlinkfile"/>
              </a:rPr>
              <a:t>Flujo de Caja “Clínica Santa Mónica”. </a:t>
            </a:r>
            <a:endParaRPr lang="es-EC" sz="2400"/>
          </a:p>
          <a:p>
            <a:pPr>
              <a:lnSpc>
                <a:spcPct val="90000"/>
              </a:lnSpc>
            </a:pPr>
            <a:endParaRPr lang="es-EC" sz="2400"/>
          </a:p>
          <a:p>
            <a:pPr>
              <a:lnSpc>
                <a:spcPct val="90000"/>
              </a:lnSpc>
            </a:pPr>
            <a:r>
              <a:rPr lang="es-EC" sz="2400"/>
              <a:t>VAN: $81,399.70 &gt; 0</a:t>
            </a:r>
            <a:r>
              <a:rPr lang="es-EC" sz="2400" b="1">
                <a:effectLst>
                  <a:outerShdw blurRad="38100" dist="38100" dir="2700000" algn="tl">
                    <a:srgbClr val="FFFFFF"/>
                  </a:outerShdw>
                </a:effectLst>
              </a:rPr>
              <a:t> </a:t>
            </a:r>
            <a:r>
              <a:rPr lang="es-EC" sz="2400" b="1">
                <a:effectLst>
                  <a:outerShdw blurRad="38100" dist="38100" dir="2700000" algn="tl">
                    <a:srgbClr val="FFFFFF"/>
                  </a:outerShdw>
                </a:effectLst>
                <a:sym typeface="Symbol" pitchFamily="18" charset="2"/>
              </a:rPr>
              <a:t> </a:t>
            </a:r>
            <a:r>
              <a:rPr lang="es-EC" sz="2400">
                <a:sym typeface="Symbol" pitchFamily="18" charset="2"/>
              </a:rPr>
              <a:t>EL PROYECTO ES RENTABLE.</a:t>
            </a:r>
            <a:r>
              <a:rPr lang="es-EC" sz="2400"/>
              <a:t> </a:t>
            </a:r>
          </a:p>
          <a:p>
            <a:pPr>
              <a:lnSpc>
                <a:spcPct val="90000"/>
              </a:lnSpc>
            </a:pPr>
            <a:endParaRPr lang="es-EC" sz="2400"/>
          </a:p>
          <a:p>
            <a:pPr>
              <a:lnSpc>
                <a:spcPct val="90000"/>
              </a:lnSpc>
            </a:pPr>
            <a:r>
              <a:rPr lang="es-EC" sz="2400"/>
              <a:t>TIR: 37.96% &gt; 16.15% </a:t>
            </a:r>
            <a:r>
              <a:rPr lang="es-EC" sz="2400">
                <a:sym typeface="Symbol" pitchFamily="18" charset="2"/>
              </a:rPr>
              <a:t> EL PROYECTO ES RENTABLE.</a:t>
            </a:r>
            <a:endParaRPr lang="es-ES" sz="2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78178"/>
                                        </p:tgtEl>
                                        <p:attrNameLst>
                                          <p:attrName>style.visibility</p:attrName>
                                        </p:attrNameLst>
                                      </p:cBhvr>
                                      <p:to>
                                        <p:strVal val="visible"/>
                                      </p:to>
                                    </p:set>
                                    <p:anim to="" calcmode="lin" valueType="num">
                                      <p:cBhvr>
                                        <p:cTn id="7" dur="1" fill="hold"/>
                                        <p:tgtEl>
                                          <p:spTgt spid="1781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78179">
                                            <p:txEl>
                                              <p:pRg st="0" end="0"/>
                                            </p:txEl>
                                          </p:spTgt>
                                        </p:tgtEl>
                                        <p:attrNameLst>
                                          <p:attrName>style.visibility</p:attrName>
                                        </p:attrNameLst>
                                      </p:cBhvr>
                                      <p:to>
                                        <p:strVal val="visible"/>
                                      </p:to>
                                    </p:set>
                                    <p:anim to="" calcmode="lin" valueType="num">
                                      <p:cBhvr>
                                        <p:cTn id="12" dur="1" fill="hold"/>
                                        <p:tgtEl>
                                          <p:spTgt spid="17817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78179">
                                            <p:txEl>
                                              <p:pRg st="2" end="2"/>
                                            </p:txEl>
                                          </p:spTgt>
                                        </p:tgtEl>
                                        <p:attrNameLst>
                                          <p:attrName>style.visibility</p:attrName>
                                        </p:attrNameLst>
                                      </p:cBhvr>
                                      <p:to>
                                        <p:strVal val="visible"/>
                                      </p:to>
                                    </p:set>
                                    <p:anim to="" calcmode="lin" valueType="num">
                                      <p:cBhvr>
                                        <p:cTn id="17" dur="1" fill="hold"/>
                                        <p:tgtEl>
                                          <p:spTgt spid="17817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78179">
                                            <p:txEl>
                                              <p:pRg st="4" end="4"/>
                                            </p:txEl>
                                          </p:spTgt>
                                        </p:tgtEl>
                                        <p:attrNameLst>
                                          <p:attrName>style.visibility</p:attrName>
                                        </p:attrNameLst>
                                      </p:cBhvr>
                                      <p:to>
                                        <p:strVal val="visible"/>
                                      </p:to>
                                    </p:set>
                                    <p:anim to="" calcmode="lin" valueType="num">
                                      <p:cBhvr>
                                        <p:cTn id="22" dur="1" fill="hold"/>
                                        <p:tgtEl>
                                          <p:spTgt spid="178179">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178179">
                                            <p:txEl>
                                              <p:pRg st="6" end="6"/>
                                            </p:txEl>
                                          </p:spTgt>
                                        </p:tgtEl>
                                        <p:attrNameLst>
                                          <p:attrName>style.visibility</p:attrName>
                                        </p:attrNameLst>
                                      </p:cBhvr>
                                      <p:to>
                                        <p:strVal val="visible"/>
                                      </p:to>
                                    </p:set>
                                    <p:anim to="" calcmode="lin" valueType="num">
                                      <p:cBhvr>
                                        <p:cTn id="27" dur="1" fill="hold"/>
                                        <p:tgtEl>
                                          <p:spTgt spid="17817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utoUpdateAnimBg="0"/>
      <p:bldP spid="178179"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ctrTitle"/>
          </p:nvPr>
        </p:nvSpPr>
        <p:spPr>
          <a:xfrm>
            <a:off x="779463" y="1766888"/>
            <a:ext cx="7678737" cy="762000"/>
          </a:xfrm>
        </p:spPr>
        <p:txBody>
          <a:bodyPr/>
          <a:lstStyle/>
          <a:p>
            <a:r>
              <a:rPr lang="es-EC"/>
              <a:t>ESTUDIO FINANCIERO</a:t>
            </a:r>
            <a:endParaRPr lang="es-ES"/>
          </a:p>
        </p:txBody>
      </p:sp>
      <p:sp>
        <p:nvSpPr>
          <p:cNvPr id="179203" name="Rectangle 3"/>
          <p:cNvSpPr>
            <a:spLocks noGrp="1" noChangeArrowheads="1"/>
          </p:cNvSpPr>
          <p:nvPr>
            <p:ph type="subTitle" idx="1"/>
          </p:nvPr>
        </p:nvSpPr>
        <p:spPr/>
        <p:txBody>
          <a:bodyPr/>
          <a:lstStyle/>
          <a:p>
            <a:r>
              <a:rPr lang="es-EC"/>
              <a:t>Análisis de Sensibilidad utilizando el software Crystal Ball.</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300"/>
                                  </p:iterate>
                                  <p:childTnLst>
                                    <p:set>
                                      <p:cBhvr>
                                        <p:cTn id="6" dur="1" fill="hold">
                                          <p:stCondLst>
                                            <p:cond delay="299"/>
                                          </p:stCondLst>
                                        </p:cTn>
                                        <p:tgtEl>
                                          <p:spTgt spid="179202"/>
                                        </p:tgtEl>
                                        <p:attrNameLst>
                                          <p:attrName>style.visibility</p:attrName>
                                        </p:attrNameLst>
                                      </p:cBhvr>
                                      <p:to>
                                        <p:strVal val="visible"/>
                                      </p:to>
                                    </p:set>
                                    <p:anim to="" calcmode="lin" valueType="num">
                                      <p:cBhvr>
                                        <p:cTn id="7" dur="1" fill="hold"/>
                                        <p:tgtEl>
                                          <p:spTgt spid="17920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79203">
                                            <p:txEl>
                                              <p:pRg st="0" end="0"/>
                                            </p:txEl>
                                          </p:spTgt>
                                        </p:tgtEl>
                                        <p:attrNameLst>
                                          <p:attrName>style.visibility</p:attrName>
                                        </p:attrNameLst>
                                      </p:cBhvr>
                                      <p:to>
                                        <p:strVal val="visible"/>
                                      </p:to>
                                    </p:set>
                                    <p:anim to="" calcmode="lin" valueType="num">
                                      <p:cBhvr>
                                        <p:cTn id="12" dur="1" fill="hold"/>
                                        <p:tgtEl>
                                          <p:spTgt spid="17920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autoUpdateAnimBg="0"/>
      <p:bldP spid="179203" grpId="0" build="p"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871538" y="465138"/>
            <a:ext cx="8162925" cy="1158875"/>
          </a:xfrm>
        </p:spPr>
        <p:txBody>
          <a:bodyPr/>
          <a:lstStyle/>
          <a:p>
            <a:r>
              <a:rPr lang="es-EC" sz="3500" u="sng"/>
              <a:t>CÁLCULO DE PROBABILIDAD DE OCURRENCIA DE UN VAN &gt;0</a:t>
            </a:r>
            <a:endParaRPr lang="es-ES" sz="3500" u="sng"/>
          </a:p>
        </p:txBody>
      </p:sp>
      <p:pic>
        <p:nvPicPr>
          <p:cNvPr id="180227" name="Picture 3"/>
          <p:cNvPicPr>
            <a:picLocks noChangeAspect="1" noChangeArrowheads="1"/>
          </p:cNvPicPr>
          <p:nvPr>
            <p:ph type="body" idx="1"/>
          </p:nvPr>
        </p:nvPicPr>
        <p:blipFill>
          <a:blip r:embed="rId2"/>
          <a:srcRect/>
          <a:stretch>
            <a:fillRect/>
          </a:stretch>
        </p:blipFill>
        <p:spPr>
          <a:xfrm>
            <a:off x="1447800" y="1905000"/>
            <a:ext cx="6270625" cy="3228975"/>
          </a:xfrm>
          <a:noFill/>
          <a:ln/>
        </p:spPr>
      </p:pic>
      <p:sp>
        <p:nvSpPr>
          <p:cNvPr id="180228" name="Text Box 4"/>
          <p:cNvSpPr txBox="1">
            <a:spLocks noChangeArrowheads="1"/>
          </p:cNvSpPr>
          <p:nvPr/>
        </p:nvSpPr>
        <p:spPr bwMode="auto">
          <a:xfrm>
            <a:off x="1524000" y="5410200"/>
            <a:ext cx="6477000" cy="701675"/>
          </a:xfrm>
          <a:prstGeom prst="rect">
            <a:avLst/>
          </a:prstGeom>
          <a:noFill/>
          <a:ln w="9525">
            <a:noFill/>
            <a:miter lim="800000"/>
            <a:headEnd/>
            <a:tailEnd/>
          </a:ln>
          <a:effectLst/>
        </p:spPr>
        <p:txBody>
          <a:bodyPr>
            <a:spAutoFit/>
          </a:bodyPr>
          <a:lstStyle/>
          <a:p>
            <a:pPr algn="ctr">
              <a:spcBef>
                <a:spcPct val="50000"/>
              </a:spcBef>
            </a:pPr>
            <a:r>
              <a:rPr lang="es-EC" sz="2000"/>
              <a:t>Para este proyecto existe la probabilidad del </a:t>
            </a:r>
            <a:r>
              <a:rPr lang="es-EC" sz="2000" b="1"/>
              <a:t>96.56%</a:t>
            </a:r>
            <a:r>
              <a:rPr lang="es-EC" sz="2000"/>
              <a:t> que el VAN sea mayor que cero.</a:t>
            </a:r>
            <a:endParaRPr lang="es-E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0226"/>
                                        </p:tgtEl>
                                        <p:attrNameLst>
                                          <p:attrName>style.visibility</p:attrName>
                                        </p:attrNameLst>
                                      </p:cBhvr>
                                      <p:to>
                                        <p:strVal val="visible"/>
                                      </p:to>
                                    </p:set>
                                    <p:anim to="" calcmode="lin" valueType="num">
                                      <p:cBhvr>
                                        <p:cTn id="7" dur="1" fill="hold"/>
                                        <p:tgtEl>
                                          <p:spTgt spid="1802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80227"/>
                                        </p:tgtEl>
                                        <p:attrNameLst>
                                          <p:attrName>style.visibility</p:attrName>
                                        </p:attrNameLst>
                                      </p:cBhvr>
                                      <p:to>
                                        <p:strVal val="visible"/>
                                      </p:to>
                                    </p:set>
                                    <p:anim to="" calcmode="lin" valueType="num">
                                      <p:cBhvr>
                                        <p:cTn id="12" dur="1" fill="hold"/>
                                        <p:tgtEl>
                                          <p:spTgt spid="18022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80228"/>
                                        </p:tgtEl>
                                        <p:attrNameLst>
                                          <p:attrName>style.visibility</p:attrName>
                                        </p:attrNameLst>
                                      </p:cBhvr>
                                      <p:to>
                                        <p:strVal val="visible"/>
                                      </p:to>
                                    </p:set>
                                    <p:anim to="" calcmode="lin" valueType="num">
                                      <p:cBhvr>
                                        <p:cTn id="17" dur="1" fill="hold"/>
                                        <p:tgtEl>
                                          <p:spTgt spid="18022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autoUpdateAnimBg="0"/>
      <p:bldP spid="180228" grpId="0"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71538" y="160338"/>
            <a:ext cx="8162925" cy="1463675"/>
          </a:xfrm>
        </p:spPr>
        <p:txBody>
          <a:bodyPr/>
          <a:lstStyle/>
          <a:p>
            <a:r>
              <a:rPr lang="es-EC" sz="3000" u="sng"/>
              <a:t>CÁLCULO DE PROBABILIDAD DE OCURRENCIA DE UN VAN &gt; PROYECTADO.</a:t>
            </a:r>
            <a:endParaRPr lang="es-ES" sz="3000" u="sng"/>
          </a:p>
        </p:txBody>
      </p:sp>
      <p:pic>
        <p:nvPicPr>
          <p:cNvPr id="181251" name="Picture 3"/>
          <p:cNvPicPr>
            <a:picLocks noChangeAspect="1" noChangeArrowheads="1"/>
          </p:cNvPicPr>
          <p:nvPr>
            <p:ph type="body" idx="1"/>
          </p:nvPr>
        </p:nvPicPr>
        <p:blipFill>
          <a:blip r:embed="rId2"/>
          <a:srcRect/>
          <a:stretch>
            <a:fillRect/>
          </a:stretch>
        </p:blipFill>
        <p:spPr>
          <a:xfrm>
            <a:off x="1219200" y="1905000"/>
            <a:ext cx="6973888" cy="3595688"/>
          </a:xfrm>
          <a:noFill/>
          <a:ln cap="flat">
            <a:solidFill>
              <a:srgbClr val="000000"/>
            </a:solidFill>
            <a:headEnd type="none" w="med" len="med"/>
            <a:tailEnd type="none" w="med" len="med"/>
          </a:ln>
        </p:spPr>
      </p:pic>
      <p:sp>
        <p:nvSpPr>
          <p:cNvPr id="181252" name="Text Box 4"/>
          <p:cNvSpPr txBox="1">
            <a:spLocks noChangeArrowheads="1"/>
          </p:cNvSpPr>
          <p:nvPr/>
        </p:nvSpPr>
        <p:spPr bwMode="auto">
          <a:xfrm>
            <a:off x="1371600" y="5638800"/>
            <a:ext cx="6553200" cy="1006475"/>
          </a:xfrm>
          <a:prstGeom prst="rect">
            <a:avLst/>
          </a:prstGeom>
          <a:noFill/>
          <a:ln w="9525">
            <a:noFill/>
            <a:miter lim="800000"/>
            <a:headEnd/>
            <a:tailEnd/>
          </a:ln>
          <a:effectLst/>
        </p:spPr>
        <p:txBody>
          <a:bodyPr>
            <a:spAutoFit/>
          </a:bodyPr>
          <a:lstStyle/>
          <a:p>
            <a:pPr algn="ctr">
              <a:spcBef>
                <a:spcPct val="50000"/>
              </a:spcBef>
            </a:pPr>
            <a:r>
              <a:rPr lang="es-EC" sz="2000"/>
              <a:t>Para el proyecto existe la probabilidad del </a:t>
            </a:r>
            <a:r>
              <a:rPr lang="es-EC" sz="2000" b="1"/>
              <a:t>49.53%</a:t>
            </a:r>
            <a:r>
              <a:rPr lang="es-EC" sz="2000"/>
              <a:t> de que el VAN sea mayor que los $81,399.72 proyectados</a:t>
            </a:r>
            <a:endParaRPr lang="es-E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1250"/>
                                        </p:tgtEl>
                                        <p:attrNameLst>
                                          <p:attrName>style.visibility</p:attrName>
                                        </p:attrNameLst>
                                      </p:cBhvr>
                                      <p:to>
                                        <p:strVal val="visible"/>
                                      </p:to>
                                    </p:set>
                                    <p:animEffect transition="in" filter="blinds(horizontal)">
                                      <p:cBhvr>
                                        <p:cTn id="7" dur="500"/>
                                        <p:tgtEl>
                                          <p:spTgt spid="181250"/>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81251"/>
                                        </p:tgtEl>
                                        <p:attrNameLst>
                                          <p:attrName>style.visibility</p:attrName>
                                        </p:attrNameLst>
                                      </p:cBhvr>
                                      <p:to>
                                        <p:strVal val="visible"/>
                                      </p:to>
                                    </p:set>
                                    <p:anim calcmode="lin" valueType="num">
                                      <p:cBhvr>
                                        <p:cTn id="12" dur="1000" fill="hold"/>
                                        <p:tgtEl>
                                          <p:spTgt spid="181251"/>
                                        </p:tgtEl>
                                        <p:attrNameLst>
                                          <p:attrName>ppt_w</p:attrName>
                                        </p:attrNameLst>
                                      </p:cBhvr>
                                      <p:tavLst>
                                        <p:tav tm="0">
                                          <p:val>
                                            <p:strVal val="#ppt_w*0.70"/>
                                          </p:val>
                                        </p:tav>
                                        <p:tav tm="100000">
                                          <p:val>
                                            <p:strVal val="#ppt_w"/>
                                          </p:val>
                                        </p:tav>
                                      </p:tavLst>
                                    </p:anim>
                                    <p:anim calcmode="lin" valueType="num">
                                      <p:cBhvr>
                                        <p:cTn id="13" dur="1000" fill="hold"/>
                                        <p:tgtEl>
                                          <p:spTgt spid="181251"/>
                                        </p:tgtEl>
                                        <p:attrNameLst>
                                          <p:attrName>ppt_h</p:attrName>
                                        </p:attrNameLst>
                                      </p:cBhvr>
                                      <p:tavLst>
                                        <p:tav tm="0">
                                          <p:val>
                                            <p:strVal val="#ppt_h"/>
                                          </p:val>
                                        </p:tav>
                                        <p:tav tm="100000">
                                          <p:val>
                                            <p:strVal val="#ppt_h"/>
                                          </p:val>
                                        </p:tav>
                                      </p:tavLst>
                                    </p:anim>
                                    <p:animEffect transition="in" filter="fade">
                                      <p:cBhvr>
                                        <p:cTn id="14" dur="1000"/>
                                        <p:tgtEl>
                                          <p:spTgt spid="181251"/>
                                        </p:tgtEl>
                                      </p:cBhvr>
                                    </p:animEffect>
                                  </p:childTnLst>
                                </p:cTn>
                              </p:par>
                            </p:childTnLst>
                          </p:cTn>
                        </p:par>
                      </p:childTnLst>
                    </p:cTn>
                  </p:par>
                  <p:par>
                    <p:cTn id="15" fill="hold">
                      <p:stCondLst>
                        <p:cond delay="indefinite"/>
                      </p:stCondLst>
                      <p:childTnLst>
                        <p:par>
                          <p:cTn id="16" fill="hold">
                            <p:stCondLst>
                              <p:cond delay="0"/>
                            </p:stCondLst>
                            <p:childTnLst>
                              <p:par>
                                <p:cTn id="17" presetID="34" presetClass="entr" presetSubtype="0" fill="hold" grpId="0" nodeType="clickEffect">
                                  <p:stCondLst>
                                    <p:cond delay="0"/>
                                  </p:stCondLst>
                                  <p:childTnLst>
                                    <p:set>
                                      <p:cBhvr>
                                        <p:cTn id="18" dur="1" fill="hold">
                                          <p:stCondLst>
                                            <p:cond delay="0"/>
                                          </p:stCondLst>
                                        </p:cTn>
                                        <p:tgtEl>
                                          <p:spTgt spid="181252"/>
                                        </p:tgtEl>
                                        <p:attrNameLst>
                                          <p:attrName>style.visibility</p:attrName>
                                        </p:attrNameLst>
                                      </p:cBhvr>
                                      <p:to>
                                        <p:strVal val="visible"/>
                                      </p:to>
                                    </p:set>
                                    <p:anim from="(-#ppt_w/2)" to="(#ppt_x)" calcmode="lin" valueType="num">
                                      <p:cBhvr>
                                        <p:cTn id="19" dur="600" fill="hold">
                                          <p:stCondLst>
                                            <p:cond delay="0"/>
                                          </p:stCondLst>
                                        </p:cTn>
                                        <p:tgtEl>
                                          <p:spTgt spid="181252"/>
                                        </p:tgtEl>
                                        <p:attrNameLst>
                                          <p:attrName>ppt_x</p:attrName>
                                        </p:attrNameLst>
                                      </p:cBhvr>
                                    </p:anim>
                                    <p:anim from="0" to="-1.0" calcmode="lin" valueType="num">
                                      <p:cBhvr>
                                        <p:cTn id="20" dur="200" decel="50000" autoRev="1" fill="hold">
                                          <p:stCondLst>
                                            <p:cond delay="600"/>
                                          </p:stCondLst>
                                        </p:cTn>
                                        <p:tgtEl>
                                          <p:spTgt spid="181252"/>
                                        </p:tgtEl>
                                        <p:attrNameLst>
                                          <p:attrName>xshear</p:attrName>
                                        </p:attrNameLst>
                                      </p:cBhvr>
                                    </p:anim>
                                    <p:animScale>
                                      <p:cBhvr>
                                        <p:cTn id="21" dur="200" decel="100000" autoRev="1" fill="hold">
                                          <p:stCondLst>
                                            <p:cond delay="600"/>
                                          </p:stCondLst>
                                        </p:cTn>
                                        <p:tgtEl>
                                          <p:spTgt spid="181252"/>
                                        </p:tgtEl>
                                      </p:cBhvr>
                                      <p:from x="100000" y="100000"/>
                                      <p:to x="80000" y="100000"/>
                                    </p:animScale>
                                    <p:anim by="(#ppt_h/3+#ppt_w*0.1)" calcmode="lin" valueType="num">
                                      <p:cBhvr additive="sum">
                                        <p:cTn id="22" dur="200" decel="100000" autoRev="1" fill="hold">
                                          <p:stCondLst>
                                            <p:cond delay="600"/>
                                          </p:stCondLst>
                                        </p:cTn>
                                        <p:tgtEl>
                                          <p:spTgt spid="18125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p:bldP spid="181252"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871538" y="922338"/>
            <a:ext cx="8162925" cy="701675"/>
          </a:xfrm>
        </p:spPr>
        <p:txBody>
          <a:bodyPr/>
          <a:lstStyle/>
          <a:p>
            <a:r>
              <a:rPr lang="es-EC" sz="4000"/>
              <a:t>CONCLUSIONES.</a:t>
            </a:r>
            <a:endParaRPr lang="es-ES" sz="4000"/>
          </a:p>
        </p:txBody>
      </p:sp>
      <p:sp>
        <p:nvSpPr>
          <p:cNvPr id="183299" name="Rectangle 3"/>
          <p:cNvSpPr>
            <a:spLocks noGrp="1" noChangeArrowheads="1"/>
          </p:cNvSpPr>
          <p:nvPr>
            <p:ph type="body" idx="1"/>
          </p:nvPr>
        </p:nvSpPr>
        <p:spPr/>
        <p:txBody>
          <a:bodyPr/>
          <a:lstStyle/>
          <a:p>
            <a:pPr>
              <a:lnSpc>
                <a:spcPct val="90000"/>
              </a:lnSpc>
            </a:pPr>
            <a:r>
              <a:rPr lang="es-MX" sz="2000"/>
              <a:t>Alta frecuencia de uso del servicio - establecimientos existentes no ofrecen condiciones necesarias para un tratamiento satisfactorio.</a:t>
            </a:r>
          </a:p>
          <a:p>
            <a:pPr>
              <a:lnSpc>
                <a:spcPct val="90000"/>
              </a:lnSpc>
            </a:pPr>
            <a:endParaRPr lang="es-MX" sz="2000"/>
          </a:p>
          <a:p>
            <a:pPr>
              <a:lnSpc>
                <a:spcPct val="90000"/>
              </a:lnSpc>
            </a:pPr>
            <a:r>
              <a:rPr lang="es-MX" sz="2000"/>
              <a:t>Segmento de mercado: mujeres entre los 21 y 30 años de edad de bajos recursos económicos.</a:t>
            </a:r>
          </a:p>
          <a:p>
            <a:pPr>
              <a:lnSpc>
                <a:spcPct val="90000"/>
              </a:lnSpc>
              <a:buFont typeface="Wingdings" pitchFamily="2" charset="2"/>
              <a:buNone/>
            </a:pPr>
            <a:endParaRPr lang="es-MX" sz="2000"/>
          </a:p>
          <a:p>
            <a:pPr>
              <a:lnSpc>
                <a:spcPct val="90000"/>
              </a:lnSpc>
            </a:pPr>
            <a:r>
              <a:rPr lang="es-MX" sz="2000"/>
              <a:t>Proyección de ingresos en base a afluencia actual del CID. Costos obtenidos por medio de cotizaciones.</a:t>
            </a:r>
          </a:p>
          <a:p>
            <a:pPr>
              <a:lnSpc>
                <a:spcPct val="90000"/>
              </a:lnSpc>
            </a:pPr>
            <a:endParaRPr lang="es-MX" sz="2000"/>
          </a:p>
          <a:p>
            <a:pPr>
              <a:lnSpc>
                <a:spcPct val="90000"/>
              </a:lnSpc>
            </a:pPr>
            <a:r>
              <a:rPr lang="es-MX" sz="2000"/>
              <a:t>De acuerdo a criterios de evaluación privada, el proyecto de inversión para la ampliación y diversificación del CID a Clínica Santa Mónica de especialidades gineco-obstétricas </a:t>
            </a:r>
            <a:r>
              <a:rPr lang="es-MX" sz="2000" b="1" u="sng">
                <a:effectLst>
                  <a:outerShdw blurRad="38100" dist="38100" dir="2700000" algn="tl">
                    <a:srgbClr val="FFFFFF"/>
                  </a:outerShdw>
                </a:effectLst>
              </a:rPr>
              <a:t>resulta una inversión rentable.</a:t>
            </a:r>
            <a:endParaRPr lang="es-ES" sz="2000" b="1" u="sng">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3298"/>
                                        </p:tgtEl>
                                        <p:attrNameLst>
                                          <p:attrName>style.visibility</p:attrName>
                                        </p:attrNameLst>
                                      </p:cBhvr>
                                      <p:to>
                                        <p:strVal val="visible"/>
                                      </p:to>
                                    </p:set>
                                    <p:animEffect transition="in" filter="blinds(horizontal)">
                                      <p:cBhvr>
                                        <p:cTn id="7" dur="500"/>
                                        <p:tgtEl>
                                          <p:spTgt spid="183298"/>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183299">
                                            <p:txEl>
                                              <p:pRg st="0" end="0"/>
                                            </p:txEl>
                                          </p:spTgt>
                                        </p:tgtEl>
                                        <p:attrNameLst>
                                          <p:attrName>style.visibility</p:attrName>
                                        </p:attrNameLst>
                                      </p:cBhvr>
                                      <p:to>
                                        <p:strVal val="visible"/>
                                      </p:to>
                                    </p:set>
                                    <p:anim calcmode="lin" valueType="num">
                                      <p:cBhvr>
                                        <p:cTn id="12" dur="500" fill="hold"/>
                                        <p:tgtEl>
                                          <p:spTgt spid="183299">
                                            <p:txEl>
                                              <p:pRg st="0" end="0"/>
                                            </p:txEl>
                                          </p:spTgt>
                                        </p:tgtEl>
                                        <p:attrNameLst>
                                          <p:attrName>ppt_w</p:attrName>
                                        </p:attrNameLst>
                                      </p:cBhvr>
                                      <p:tavLst>
                                        <p:tav tm="0">
                                          <p:val>
                                            <p:strVal val="#ppt_w*2.5"/>
                                          </p:val>
                                        </p:tav>
                                        <p:tav tm="100000">
                                          <p:val>
                                            <p:strVal val="#ppt_w"/>
                                          </p:val>
                                        </p:tav>
                                      </p:tavLst>
                                    </p:anim>
                                    <p:anim calcmode="lin" valueType="num">
                                      <p:cBhvr>
                                        <p:cTn id="13" dur="500" fill="hold"/>
                                        <p:tgtEl>
                                          <p:spTgt spid="183299">
                                            <p:txEl>
                                              <p:pRg st="0" end="0"/>
                                            </p:txEl>
                                          </p:spTgt>
                                        </p:tgtEl>
                                        <p:attrNameLst>
                                          <p:attrName>ppt_h</p:attrName>
                                        </p:attrNameLst>
                                      </p:cBhvr>
                                      <p:tavLst>
                                        <p:tav tm="0">
                                          <p:val>
                                            <p:strVal val="#ppt_h*0.01"/>
                                          </p:val>
                                        </p:tav>
                                        <p:tav tm="100000">
                                          <p:val>
                                            <p:strVal val="#ppt_h"/>
                                          </p:val>
                                        </p:tav>
                                      </p:tavLst>
                                    </p:anim>
                                    <p:anim calcmode="lin" valueType="num">
                                      <p:cBhvr>
                                        <p:cTn id="14" dur="500" fill="hold"/>
                                        <p:tgtEl>
                                          <p:spTgt spid="183299">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183299">
                                            <p:txEl>
                                              <p:pRg st="0" end="0"/>
                                            </p:txEl>
                                          </p:spTgt>
                                        </p:tgtEl>
                                        <p:attrNameLst>
                                          <p:attrName>ppt_y</p:attrName>
                                        </p:attrNameLst>
                                      </p:cBhvr>
                                      <p:tavLst>
                                        <p:tav tm="0">
                                          <p:val>
                                            <p:strVal val="#ppt_h+1"/>
                                          </p:val>
                                        </p:tav>
                                        <p:tav tm="100000">
                                          <p:val>
                                            <p:strVal val="#ppt_y"/>
                                          </p:val>
                                        </p:tav>
                                      </p:tavLst>
                                    </p:anim>
                                    <p:animEffect transition="in" filter="fade">
                                      <p:cBhvr>
                                        <p:cTn id="16" dur="500"/>
                                        <p:tgtEl>
                                          <p:spTgt spid="18329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8" presetClass="entr" presetSubtype="0" accel="100000" fill="hold" grpId="0" nodeType="clickEffect">
                                  <p:stCondLst>
                                    <p:cond delay="0"/>
                                  </p:stCondLst>
                                  <p:childTnLst>
                                    <p:set>
                                      <p:cBhvr>
                                        <p:cTn id="20" dur="1" fill="hold">
                                          <p:stCondLst>
                                            <p:cond delay="0"/>
                                          </p:stCondLst>
                                        </p:cTn>
                                        <p:tgtEl>
                                          <p:spTgt spid="183299">
                                            <p:txEl>
                                              <p:pRg st="2" end="2"/>
                                            </p:txEl>
                                          </p:spTgt>
                                        </p:tgtEl>
                                        <p:attrNameLst>
                                          <p:attrName>style.visibility</p:attrName>
                                        </p:attrNameLst>
                                      </p:cBhvr>
                                      <p:to>
                                        <p:strVal val="visible"/>
                                      </p:to>
                                    </p:set>
                                    <p:anim calcmode="lin" valueType="num">
                                      <p:cBhvr>
                                        <p:cTn id="21" dur="500" fill="hold"/>
                                        <p:tgtEl>
                                          <p:spTgt spid="183299">
                                            <p:txEl>
                                              <p:pRg st="2" end="2"/>
                                            </p:txEl>
                                          </p:spTgt>
                                        </p:tgtEl>
                                        <p:attrNameLst>
                                          <p:attrName>ppt_w</p:attrName>
                                        </p:attrNameLst>
                                      </p:cBhvr>
                                      <p:tavLst>
                                        <p:tav tm="0">
                                          <p:val>
                                            <p:strVal val="#ppt_w*2.5"/>
                                          </p:val>
                                        </p:tav>
                                        <p:tav tm="100000">
                                          <p:val>
                                            <p:strVal val="#ppt_w"/>
                                          </p:val>
                                        </p:tav>
                                      </p:tavLst>
                                    </p:anim>
                                    <p:anim calcmode="lin" valueType="num">
                                      <p:cBhvr>
                                        <p:cTn id="22" dur="500" fill="hold"/>
                                        <p:tgtEl>
                                          <p:spTgt spid="183299">
                                            <p:txEl>
                                              <p:pRg st="2" end="2"/>
                                            </p:txEl>
                                          </p:spTgt>
                                        </p:tgtEl>
                                        <p:attrNameLst>
                                          <p:attrName>ppt_h</p:attrName>
                                        </p:attrNameLst>
                                      </p:cBhvr>
                                      <p:tavLst>
                                        <p:tav tm="0">
                                          <p:val>
                                            <p:strVal val="#ppt_h*0.01"/>
                                          </p:val>
                                        </p:tav>
                                        <p:tav tm="100000">
                                          <p:val>
                                            <p:strVal val="#ppt_h"/>
                                          </p:val>
                                        </p:tav>
                                      </p:tavLst>
                                    </p:anim>
                                    <p:anim calcmode="lin" valueType="num">
                                      <p:cBhvr>
                                        <p:cTn id="23" dur="500" fill="hold"/>
                                        <p:tgtEl>
                                          <p:spTgt spid="183299">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83299">
                                            <p:txEl>
                                              <p:pRg st="2" end="2"/>
                                            </p:txEl>
                                          </p:spTgt>
                                        </p:tgtEl>
                                        <p:attrNameLst>
                                          <p:attrName>ppt_y</p:attrName>
                                        </p:attrNameLst>
                                      </p:cBhvr>
                                      <p:tavLst>
                                        <p:tav tm="0">
                                          <p:val>
                                            <p:strVal val="#ppt_h+1"/>
                                          </p:val>
                                        </p:tav>
                                        <p:tav tm="100000">
                                          <p:val>
                                            <p:strVal val="#ppt_y"/>
                                          </p:val>
                                        </p:tav>
                                      </p:tavLst>
                                    </p:anim>
                                    <p:animEffect transition="in" filter="fade">
                                      <p:cBhvr>
                                        <p:cTn id="25" dur="500"/>
                                        <p:tgtEl>
                                          <p:spTgt spid="18329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8" presetClass="entr" presetSubtype="0" accel="100000" fill="hold" grpId="0" nodeType="clickEffect">
                                  <p:stCondLst>
                                    <p:cond delay="0"/>
                                  </p:stCondLst>
                                  <p:childTnLst>
                                    <p:set>
                                      <p:cBhvr>
                                        <p:cTn id="29" dur="1" fill="hold">
                                          <p:stCondLst>
                                            <p:cond delay="0"/>
                                          </p:stCondLst>
                                        </p:cTn>
                                        <p:tgtEl>
                                          <p:spTgt spid="183299">
                                            <p:txEl>
                                              <p:pRg st="4" end="4"/>
                                            </p:txEl>
                                          </p:spTgt>
                                        </p:tgtEl>
                                        <p:attrNameLst>
                                          <p:attrName>style.visibility</p:attrName>
                                        </p:attrNameLst>
                                      </p:cBhvr>
                                      <p:to>
                                        <p:strVal val="visible"/>
                                      </p:to>
                                    </p:set>
                                    <p:anim calcmode="lin" valueType="num">
                                      <p:cBhvr>
                                        <p:cTn id="30" dur="500" fill="hold"/>
                                        <p:tgtEl>
                                          <p:spTgt spid="183299">
                                            <p:txEl>
                                              <p:pRg st="4" end="4"/>
                                            </p:txEl>
                                          </p:spTgt>
                                        </p:tgtEl>
                                        <p:attrNameLst>
                                          <p:attrName>ppt_w</p:attrName>
                                        </p:attrNameLst>
                                      </p:cBhvr>
                                      <p:tavLst>
                                        <p:tav tm="0">
                                          <p:val>
                                            <p:strVal val="#ppt_w*2.5"/>
                                          </p:val>
                                        </p:tav>
                                        <p:tav tm="100000">
                                          <p:val>
                                            <p:strVal val="#ppt_w"/>
                                          </p:val>
                                        </p:tav>
                                      </p:tavLst>
                                    </p:anim>
                                    <p:anim calcmode="lin" valueType="num">
                                      <p:cBhvr>
                                        <p:cTn id="31" dur="500" fill="hold"/>
                                        <p:tgtEl>
                                          <p:spTgt spid="183299">
                                            <p:txEl>
                                              <p:pRg st="4" end="4"/>
                                            </p:txEl>
                                          </p:spTgt>
                                        </p:tgtEl>
                                        <p:attrNameLst>
                                          <p:attrName>ppt_h</p:attrName>
                                        </p:attrNameLst>
                                      </p:cBhvr>
                                      <p:tavLst>
                                        <p:tav tm="0">
                                          <p:val>
                                            <p:strVal val="#ppt_h*0.01"/>
                                          </p:val>
                                        </p:tav>
                                        <p:tav tm="100000">
                                          <p:val>
                                            <p:strVal val="#ppt_h"/>
                                          </p:val>
                                        </p:tav>
                                      </p:tavLst>
                                    </p:anim>
                                    <p:anim calcmode="lin" valueType="num">
                                      <p:cBhvr>
                                        <p:cTn id="32" dur="500" fill="hold"/>
                                        <p:tgtEl>
                                          <p:spTgt spid="183299">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183299">
                                            <p:txEl>
                                              <p:pRg st="4" end="4"/>
                                            </p:txEl>
                                          </p:spTgt>
                                        </p:tgtEl>
                                        <p:attrNameLst>
                                          <p:attrName>ppt_y</p:attrName>
                                        </p:attrNameLst>
                                      </p:cBhvr>
                                      <p:tavLst>
                                        <p:tav tm="0">
                                          <p:val>
                                            <p:strVal val="#ppt_h+1"/>
                                          </p:val>
                                        </p:tav>
                                        <p:tav tm="100000">
                                          <p:val>
                                            <p:strVal val="#ppt_y"/>
                                          </p:val>
                                        </p:tav>
                                      </p:tavLst>
                                    </p:anim>
                                    <p:animEffect transition="in" filter="fade">
                                      <p:cBhvr>
                                        <p:cTn id="34" dur="500"/>
                                        <p:tgtEl>
                                          <p:spTgt spid="183299">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8" presetClass="entr" presetSubtype="0" accel="100000" fill="hold" grpId="0" nodeType="clickEffect">
                                  <p:stCondLst>
                                    <p:cond delay="0"/>
                                  </p:stCondLst>
                                  <p:childTnLst>
                                    <p:set>
                                      <p:cBhvr>
                                        <p:cTn id="38" dur="1" fill="hold">
                                          <p:stCondLst>
                                            <p:cond delay="0"/>
                                          </p:stCondLst>
                                        </p:cTn>
                                        <p:tgtEl>
                                          <p:spTgt spid="183299">
                                            <p:txEl>
                                              <p:pRg st="6" end="6"/>
                                            </p:txEl>
                                          </p:spTgt>
                                        </p:tgtEl>
                                        <p:attrNameLst>
                                          <p:attrName>style.visibility</p:attrName>
                                        </p:attrNameLst>
                                      </p:cBhvr>
                                      <p:to>
                                        <p:strVal val="visible"/>
                                      </p:to>
                                    </p:set>
                                    <p:anim calcmode="lin" valueType="num">
                                      <p:cBhvr>
                                        <p:cTn id="39" dur="500" fill="hold"/>
                                        <p:tgtEl>
                                          <p:spTgt spid="183299">
                                            <p:txEl>
                                              <p:pRg st="6" end="6"/>
                                            </p:txEl>
                                          </p:spTgt>
                                        </p:tgtEl>
                                        <p:attrNameLst>
                                          <p:attrName>ppt_w</p:attrName>
                                        </p:attrNameLst>
                                      </p:cBhvr>
                                      <p:tavLst>
                                        <p:tav tm="0">
                                          <p:val>
                                            <p:strVal val="#ppt_w*2.5"/>
                                          </p:val>
                                        </p:tav>
                                        <p:tav tm="100000">
                                          <p:val>
                                            <p:strVal val="#ppt_w"/>
                                          </p:val>
                                        </p:tav>
                                      </p:tavLst>
                                    </p:anim>
                                    <p:anim calcmode="lin" valueType="num">
                                      <p:cBhvr>
                                        <p:cTn id="40" dur="500" fill="hold"/>
                                        <p:tgtEl>
                                          <p:spTgt spid="183299">
                                            <p:txEl>
                                              <p:pRg st="6" end="6"/>
                                            </p:txEl>
                                          </p:spTgt>
                                        </p:tgtEl>
                                        <p:attrNameLst>
                                          <p:attrName>ppt_h</p:attrName>
                                        </p:attrNameLst>
                                      </p:cBhvr>
                                      <p:tavLst>
                                        <p:tav tm="0">
                                          <p:val>
                                            <p:strVal val="#ppt_h*0.01"/>
                                          </p:val>
                                        </p:tav>
                                        <p:tav tm="100000">
                                          <p:val>
                                            <p:strVal val="#ppt_h"/>
                                          </p:val>
                                        </p:tav>
                                      </p:tavLst>
                                    </p:anim>
                                    <p:anim calcmode="lin" valueType="num">
                                      <p:cBhvr>
                                        <p:cTn id="41" dur="500" fill="hold"/>
                                        <p:tgtEl>
                                          <p:spTgt spid="183299">
                                            <p:txEl>
                                              <p:pRg st="6" end="6"/>
                                            </p:txEl>
                                          </p:spTgt>
                                        </p:tgtEl>
                                        <p:attrNameLst>
                                          <p:attrName>ppt_x</p:attrName>
                                        </p:attrNameLst>
                                      </p:cBhvr>
                                      <p:tavLst>
                                        <p:tav tm="0">
                                          <p:val>
                                            <p:strVal val="#ppt_x"/>
                                          </p:val>
                                        </p:tav>
                                        <p:tav tm="100000">
                                          <p:val>
                                            <p:strVal val="#ppt_x"/>
                                          </p:val>
                                        </p:tav>
                                      </p:tavLst>
                                    </p:anim>
                                    <p:anim calcmode="lin" valueType="num">
                                      <p:cBhvr>
                                        <p:cTn id="42" dur="500" fill="hold"/>
                                        <p:tgtEl>
                                          <p:spTgt spid="183299">
                                            <p:txEl>
                                              <p:pRg st="6" end="6"/>
                                            </p:txEl>
                                          </p:spTgt>
                                        </p:tgtEl>
                                        <p:attrNameLst>
                                          <p:attrName>ppt_y</p:attrName>
                                        </p:attrNameLst>
                                      </p:cBhvr>
                                      <p:tavLst>
                                        <p:tav tm="0">
                                          <p:val>
                                            <p:strVal val="#ppt_h+1"/>
                                          </p:val>
                                        </p:tav>
                                        <p:tav tm="100000">
                                          <p:val>
                                            <p:strVal val="#ppt_y"/>
                                          </p:val>
                                        </p:tav>
                                      </p:tavLst>
                                    </p:anim>
                                    <p:animEffect transition="in" filter="fade">
                                      <p:cBhvr>
                                        <p:cTn id="43" dur="500"/>
                                        <p:tgtEl>
                                          <p:spTgt spid="183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p:bldP spid="183299"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871538" y="922338"/>
            <a:ext cx="8162925" cy="701675"/>
          </a:xfrm>
        </p:spPr>
        <p:txBody>
          <a:bodyPr/>
          <a:lstStyle/>
          <a:p>
            <a:r>
              <a:rPr lang="es-MX" sz="4000"/>
              <a:t>RECOMENDACIONES.</a:t>
            </a:r>
            <a:endParaRPr lang="es-ES" sz="4000"/>
          </a:p>
        </p:txBody>
      </p:sp>
      <p:sp>
        <p:nvSpPr>
          <p:cNvPr id="184323" name="Rectangle 3"/>
          <p:cNvSpPr>
            <a:spLocks noGrp="1" noChangeArrowheads="1"/>
          </p:cNvSpPr>
          <p:nvPr>
            <p:ph type="body" idx="1"/>
          </p:nvPr>
        </p:nvSpPr>
        <p:spPr/>
        <p:txBody>
          <a:bodyPr/>
          <a:lstStyle/>
          <a:p>
            <a:r>
              <a:rPr lang="es-MX" sz="2800"/>
              <a:t>Mejor monitoreo de gobiernos seccionales hacia la gestión de los establecimientos de salud a nivel cantonal. </a:t>
            </a:r>
          </a:p>
          <a:p>
            <a:endParaRPr lang="es-MX" sz="2800"/>
          </a:p>
          <a:p>
            <a:r>
              <a:rPr lang="es-MX" sz="2800"/>
              <a:t>Los establecimientos de salud deberían iniciar gestiones con sus proveedores de insumos y equipos para establecer sucursales en Milagro.</a:t>
            </a: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Scale>
                                      <p:cBhvr>
                                        <p:cTn id="7" dur="1000" decel="50000" fill="hold">
                                          <p:stCondLst>
                                            <p:cond delay="0"/>
                                          </p:stCondLst>
                                        </p:cTn>
                                        <p:tgtEl>
                                          <p:spTgt spid="1843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84322"/>
                                        </p:tgtEl>
                                        <p:attrNameLst>
                                          <p:attrName>ppt_x</p:attrName>
                                          <p:attrName>ppt_y</p:attrName>
                                        </p:attrNameLst>
                                      </p:cBhvr>
                                    </p:animMotion>
                                    <p:animEffect transition="in" filter="fade">
                                      <p:cBhvr>
                                        <p:cTn id="9" dur="1000"/>
                                        <p:tgtEl>
                                          <p:spTgt spid="184322"/>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184323">
                                            <p:txEl>
                                              <p:pRg st="0" end="0"/>
                                            </p:txEl>
                                          </p:spTgt>
                                        </p:tgtEl>
                                        <p:attrNameLst>
                                          <p:attrName>style.visibility</p:attrName>
                                        </p:attrNameLst>
                                      </p:cBhvr>
                                      <p:to>
                                        <p:strVal val="visible"/>
                                      </p:to>
                                    </p:set>
                                    <p:anim calcmode="lin" valueType="num">
                                      <p:cBhvr>
                                        <p:cTn id="14" dur="500" fill="hold"/>
                                        <p:tgtEl>
                                          <p:spTgt spid="18432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18432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18432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184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184323">
                                            <p:txEl>
                                              <p:pRg st="2" end="2"/>
                                            </p:txEl>
                                          </p:spTgt>
                                        </p:tgtEl>
                                        <p:attrNameLst>
                                          <p:attrName>style.visibility</p:attrName>
                                        </p:attrNameLst>
                                      </p:cBhvr>
                                      <p:to>
                                        <p:strVal val="visible"/>
                                      </p:to>
                                    </p:set>
                                    <p:anim calcmode="lin" valueType="num">
                                      <p:cBhvr>
                                        <p:cTn id="22" dur="500" fill="hold"/>
                                        <p:tgtEl>
                                          <p:spTgt spid="18432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18432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18432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1843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p:bldP spid="18432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71538" y="922338"/>
            <a:ext cx="8162925" cy="701675"/>
          </a:xfrm>
        </p:spPr>
        <p:txBody>
          <a:bodyPr/>
          <a:lstStyle/>
          <a:p>
            <a:r>
              <a:rPr lang="es-EC" sz="4000" u="sng"/>
              <a:t>Análisis del Macro Entorno.</a:t>
            </a:r>
            <a:endParaRPr lang="es-ES" sz="4000" u="sng"/>
          </a:p>
        </p:txBody>
      </p:sp>
      <p:sp>
        <p:nvSpPr>
          <p:cNvPr id="22531" name="Rectangle 3"/>
          <p:cNvSpPr>
            <a:spLocks noGrp="1" noChangeArrowheads="1"/>
          </p:cNvSpPr>
          <p:nvPr>
            <p:ph type="body" idx="1"/>
          </p:nvPr>
        </p:nvSpPr>
        <p:spPr/>
        <p:txBody>
          <a:bodyPr/>
          <a:lstStyle/>
          <a:p>
            <a:pPr>
              <a:lnSpc>
                <a:spcPct val="80000"/>
              </a:lnSpc>
            </a:pPr>
            <a:r>
              <a:rPr lang="es-EC" sz="2200" b="1"/>
              <a:t>Ambiente Socio Cultural.</a:t>
            </a:r>
          </a:p>
          <a:p>
            <a:pPr>
              <a:lnSpc>
                <a:spcPct val="80000"/>
              </a:lnSpc>
            </a:pPr>
            <a:endParaRPr lang="es-EC" sz="2200" b="1"/>
          </a:p>
          <a:p>
            <a:pPr>
              <a:lnSpc>
                <a:spcPct val="80000"/>
              </a:lnSpc>
            </a:pPr>
            <a:r>
              <a:rPr lang="es-EC" sz="2200" b="1"/>
              <a:t>Ambiente Demográfico: </a:t>
            </a:r>
            <a:r>
              <a:rPr lang="es-EC" sz="2200"/>
              <a:t>Edad y Nivel de Ingresos.</a:t>
            </a:r>
          </a:p>
          <a:p>
            <a:pPr>
              <a:lnSpc>
                <a:spcPct val="80000"/>
              </a:lnSpc>
            </a:pPr>
            <a:endParaRPr lang="es-EC" sz="2200"/>
          </a:p>
          <a:p>
            <a:pPr>
              <a:lnSpc>
                <a:spcPct val="80000"/>
              </a:lnSpc>
            </a:pPr>
            <a:r>
              <a:rPr lang="es-EC" sz="2200" b="1"/>
              <a:t>Ambiente Político y Legal: </a:t>
            </a:r>
            <a:r>
              <a:rPr lang="es-EC" sz="2200"/>
              <a:t>Art. 42 y Art. 45 de la Constitución Política de la República del Ecuador.</a:t>
            </a:r>
          </a:p>
          <a:p>
            <a:pPr>
              <a:lnSpc>
                <a:spcPct val="80000"/>
              </a:lnSpc>
            </a:pPr>
            <a:endParaRPr lang="es-EC" sz="2200"/>
          </a:p>
          <a:p>
            <a:pPr>
              <a:lnSpc>
                <a:spcPct val="80000"/>
              </a:lnSpc>
            </a:pPr>
            <a:r>
              <a:rPr lang="es-EC" sz="2200" b="1"/>
              <a:t>Ambiente Tecnológico: </a:t>
            </a:r>
            <a:r>
              <a:rPr lang="es-EC" sz="2000"/>
              <a:t>“Situación de la Salud en el Ecuador” (MSP, INEC y la OPSE, 2003); Red de Aseguramiento Universal.</a:t>
            </a:r>
          </a:p>
          <a:p>
            <a:pPr>
              <a:lnSpc>
                <a:spcPct val="80000"/>
              </a:lnSpc>
              <a:buFont typeface="Wingdings" pitchFamily="2" charset="2"/>
              <a:buNone/>
            </a:pPr>
            <a:endParaRPr lang="es-EC" sz="2200"/>
          </a:p>
          <a:p>
            <a:pPr>
              <a:lnSpc>
                <a:spcPct val="80000"/>
              </a:lnSpc>
            </a:pPr>
            <a:r>
              <a:rPr lang="es-EC" sz="2200" b="1"/>
              <a:t>Ambiente Económico: </a:t>
            </a:r>
            <a:r>
              <a:rPr lang="es-EC" sz="2000"/>
              <a:t>PIB, Balanza Comercial, Petróleo, Tasas de interés, Inflación, Desempleo.</a:t>
            </a:r>
            <a:endParaRPr lang="es-EC" sz="2200" b="1"/>
          </a:p>
          <a:p>
            <a:pPr>
              <a:lnSpc>
                <a:spcPct val="80000"/>
              </a:lnSpc>
            </a:pPr>
            <a:endParaRPr lang="es-EC" sz="2200" b="1"/>
          </a:p>
          <a:p>
            <a:pPr>
              <a:lnSpc>
                <a:spcPct val="80000"/>
              </a:lnSpc>
            </a:pPr>
            <a:endParaRPr lang="es-EC" sz="2200" b="1"/>
          </a:p>
          <a:p>
            <a:pPr>
              <a:lnSpc>
                <a:spcPct val="80000"/>
              </a:lnSpc>
            </a:pPr>
            <a:endParaRPr lang="es-EC" sz="2200" b="1"/>
          </a:p>
          <a:p>
            <a:pPr>
              <a:lnSpc>
                <a:spcPct val="80000"/>
              </a:lnSpc>
              <a:buFont typeface="Wingdings" pitchFamily="2" charset="2"/>
              <a:buNone/>
            </a:pPr>
            <a:endParaRPr lang="es-EC" sz="2200" b="1"/>
          </a:p>
          <a:p>
            <a:pPr>
              <a:lnSpc>
                <a:spcPct val="80000"/>
              </a:lnSpc>
              <a:buFont typeface="Wingdings" pitchFamily="2" charset="2"/>
              <a:buNone/>
            </a:pPr>
            <a:endParaRPr lang="es-EC" sz="2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2530"/>
                                        </p:tgtEl>
                                        <p:attrNameLst>
                                          <p:attrName>style.visibility</p:attrName>
                                        </p:attrNameLst>
                                      </p:cBhvr>
                                      <p:to>
                                        <p:strVal val="visible"/>
                                      </p:to>
                                    </p:set>
                                    <p:anim to="" calcmode="lin" valueType="num">
                                      <p:cBhvr>
                                        <p:cTn id="7" dur="1" fill="hold"/>
                                        <p:tgtEl>
                                          <p:spTgt spid="2253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2531">
                                            <p:txEl>
                                              <p:pRg st="0" end="0"/>
                                            </p:txEl>
                                          </p:spTgt>
                                        </p:tgtEl>
                                        <p:attrNameLst>
                                          <p:attrName>style.visibility</p:attrName>
                                        </p:attrNameLst>
                                      </p:cBhvr>
                                      <p:to>
                                        <p:strVal val="visible"/>
                                      </p:to>
                                    </p:set>
                                    <p:anim to="" calcmode="lin" valueType="num">
                                      <p:cBhvr>
                                        <p:cTn id="12" dur="1" fill="hold"/>
                                        <p:tgtEl>
                                          <p:spTgt spid="2253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2531">
                                            <p:txEl>
                                              <p:pRg st="2" end="2"/>
                                            </p:txEl>
                                          </p:spTgt>
                                        </p:tgtEl>
                                        <p:attrNameLst>
                                          <p:attrName>style.visibility</p:attrName>
                                        </p:attrNameLst>
                                      </p:cBhvr>
                                      <p:to>
                                        <p:strVal val="visible"/>
                                      </p:to>
                                    </p:set>
                                    <p:anim to="" calcmode="lin" valueType="num">
                                      <p:cBhvr>
                                        <p:cTn id="17" dur="1" fill="hold"/>
                                        <p:tgtEl>
                                          <p:spTgt spid="2253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22531">
                                            <p:txEl>
                                              <p:pRg st="4" end="4"/>
                                            </p:txEl>
                                          </p:spTgt>
                                        </p:tgtEl>
                                        <p:attrNameLst>
                                          <p:attrName>style.visibility</p:attrName>
                                        </p:attrNameLst>
                                      </p:cBhvr>
                                      <p:to>
                                        <p:strVal val="visible"/>
                                      </p:to>
                                    </p:set>
                                    <p:anim to="" calcmode="lin" valueType="num">
                                      <p:cBhvr>
                                        <p:cTn id="22" dur="1" fill="hold"/>
                                        <p:tgtEl>
                                          <p:spTgt spid="22531">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22531">
                                            <p:txEl>
                                              <p:pRg st="6" end="6"/>
                                            </p:txEl>
                                          </p:spTgt>
                                        </p:tgtEl>
                                        <p:attrNameLst>
                                          <p:attrName>style.visibility</p:attrName>
                                        </p:attrNameLst>
                                      </p:cBhvr>
                                      <p:to>
                                        <p:strVal val="visible"/>
                                      </p:to>
                                    </p:set>
                                    <p:anim to="" calcmode="lin" valueType="num">
                                      <p:cBhvr>
                                        <p:cTn id="27" dur="1" fill="hold"/>
                                        <p:tgtEl>
                                          <p:spTgt spid="22531">
                                            <p:txEl>
                                              <p:pRg st="6" end="6"/>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22531">
                                            <p:txEl>
                                              <p:pRg st="8" end="8"/>
                                            </p:txEl>
                                          </p:spTgt>
                                        </p:tgtEl>
                                        <p:attrNameLst>
                                          <p:attrName>style.visibility</p:attrName>
                                        </p:attrNameLst>
                                      </p:cBhvr>
                                      <p:to>
                                        <p:strVal val="visible"/>
                                      </p:to>
                                    </p:set>
                                    <p:anim to="" calcmode="lin" valueType="num">
                                      <p:cBhvr>
                                        <p:cTn id="32" dur="1" fill="hold"/>
                                        <p:tgtEl>
                                          <p:spTgt spid="22531">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theme/theme1.xml><?xml version="1.0" encoding="utf-8"?>
<a:theme xmlns:a="http://schemas.openxmlformats.org/drawingml/2006/main" name="Rayas grises">
  <a:themeElements>
    <a:clrScheme name="Rayas gris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Rayas gris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Rayas gris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Rayas gris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Rayas gris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Rayas gris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Office\Templates\Diseños de presentaciones\Rayas grises.pot</Template>
  <TotalTime>2214</TotalTime>
  <Words>2734</Words>
  <Application>Microsoft PowerPoint</Application>
  <PresentationFormat>Presentación en pantalla (4:3)</PresentationFormat>
  <Paragraphs>491</Paragraphs>
  <Slides>89</Slides>
  <Notes>2</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2</vt:i4>
      </vt:variant>
      <vt:variant>
        <vt:lpstr>Títulos de diapositiva</vt:lpstr>
      </vt:variant>
      <vt:variant>
        <vt:i4>89</vt:i4>
      </vt:variant>
    </vt:vector>
  </HeadingPairs>
  <TitlesOfParts>
    <vt:vector size="96" baseType="lpstr">
      <vt:lpstr>Times New Roman</vt:lpstr>
      <vt:lpstr>Verdana</vt:lpstr>
      <vt:lpstr>Wingdings</vt:lpstr>
      <vt:lpstr>Symbol</vt:lpstr>
      <vt:lpstr>Rayas grises</vt:lpstr>
      <vt:lpstr>Gráfico de Microsoft Excel</vt:lpstr>
      <vt:lpstr>Gráfico de Microsoft Graph</vt:lpstr>
      <vt:lpstr>PROYECTO DE INVERSIÓN PARA LA AMPLIACIÓN Y DIVERSIFICACIÓN DEL “CENTRO INTEGRADO DE DIAGNÓSTICO” A CLÍNICA DE ESPECIALIDADES EN LA CIUDAD DE MILAGRO.</vt:lpstr>
      <vt:lpstr>ANTECEDENTES</vt:lpstr>
      <vt:lpstr>El Centro Integrado de Diagnóstico (CID).</vt:lpstr>
      <vt:lpstr>Definición del proyecto.</vt:lpstr>
      <vt:lpstr>Objetivo general.</vt:lpstr>
      <vt:lpstr>Objetivos específicos.</vt:lpstr>
      <vt:lpstr>Justificación del proyecto.</vt:lpstr>
      <vt:lpstr>ESTUDIO DE MERCADO</vt:lpstr>
      <vt:lpstr>Análisis del Macro Entorno.</vt:lpstr>
      <vt:lpstr>Análisis del Micro Entorno. </vt:lpstr>
      <vt:lpstr>Análisis del Micro Entorno.</vt:lpstr>
      <vt:lpstr>Análisis del Micro Entorno.</vt:lpstr>
      <vt:lpstr>Análisis del Micro Entorno.</vt:lpstr>
      <vt:lpstr>Análisis del Micro Entorno.</vt:lpstr>
      <vt:lpstr>Análisis del Micro Entorno.</vt:lpstr>
      <vt:lpstr>Análisis del Micro Entorno.</vt:lpstr>
      <vt:lpstr>Análisis del Micro Entorno.</vt:lpstr>
      <vt:lpstr>Análisis del Micro Entorno.</vt:lpstr>
      <vt:lpstr>Análisis del Micro Entorno.</vt:lpstr>
      <vt:lpstr>Análisis Situacional.</vt:lpstr>
      <vt:lpstr>Diapositiva 21</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Investigación de Mercado</vt:lpstr>
      <vt:lpstr>Selección del Mercado Meta.</vt:lpstr>
      <vt:lpstr>Selección del Mercado Meta.</vt:lpstr>
      <vt:lpstr>Selección del Mercado Meta.</vt:lpstr>
      <vt:lpstr>Selección del Mercado Meta.</vt:lpstr>
      <vt:lpstr>Selección del Mercado Meta.</vt:lpstr>
      <vt:lpstr>Marketing Mix.</vt:lpstr>
      <vt:lpstr>Marketing Mix.</vt:lpstr>
      <vt:lpstr>Marketing Mix.</vt:lpstr>
      <vt:lpstr>Marketing Mix.</vt:lpstr>
      <vt:lpstr>Marketing Mix.</vt:lpstr>
      <vt:lpstr>ESTUDIO ADMINISTRATIVO  Y ORGANIZACIONAL.</vt:lpstr>
      <vt:lpstr>Organigrama.</vt:lpstr>
      <vt:lpstr>Requisitos para la constitución de la empresa.</vt:lpstr>
      <vt:lpstr>ESTUDIO TÉCNICO</vt:lpstr>
      <vt:lpstr>Inversiones.</vt:lpstr>
      <vt:lpstr>Determinación del tamaño y localización.</vt:lpstr>
      <vt:lpstr>ESTUDIO FINANCIERO</vt:lpstr>
      <vt:lpstr>Proyección de los ingresos.</vt:lpstr>
      <vt:lpstr>Flujo incremental de pacientes.</vt:lpstr>
      <vt:lpstr>Total Ingresos.</vt:lpstr>
      <vt:lpstr>Total Egresos.</vt:lpstr>
      <vt:lpstr>Cálculo del Capital de Trabajo (Déficit Acumulado Máximo)</vt:lpstr>
      <vt:lpstr>ESTUDIO FINANCIERO</vt:lpstr>
      <vt:lpstr>Ingresos por servicios.</vt:lpstr>
      <vt:lpstr>ESTUDIO FINANCIERO</vt:lpstr>
      <vt:lpstr>Cálculo del Valor de Desecho Contable.</vt:lpstr>
      <vt:lpstr>ESTUDIO FINANCIERO</vt:lpstr>
      <vt:lpstr>Costo Promedio Ponderado de Capital.</vt:lpstr>
      <vt:lpstr>Costo del Capital Propio.</vt:lpstr>
      <vt:lpstr>Costo del Capital Propio</vt:lpstr>
      <vt:lpstr>Cálculo del Costo Promedio Ponderado de Capital.</vt:lpstr>
      <vt:lpstr>ESTUDIO FINANCIERO</vt:lpstr>
      <vt:lpstr>Inversión Inicial.</vt:lpstr>
      <vt:lpstr>Cálculo del Flujo de Caja del proyecto.</vt:lpstr>
      <vt:lpstr>ESTUDIO FINANCIERO</vt:lpstr>
      <vt:lpstr>CÁLCULO DE PROBABILIDAD DE OCURRENCIA DE UN VAN &gt;0</vt:lpstr>
      <vt:lpstr>CÁLCULO DE PROBABILIDAD DE OCURRENCIA DE UN VAN &gt; PROYECTADO.</vt:lpstr>
      <vt:lpstr>CONCLUSIONES.</vt:lpstr>
      <vt:lpstr>RECOMENDACIONES.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INVERSIÓN PARA LA AMPLIACIÓN Y DIVERSIFICACIÓN DEL CENTRO INTEGRADO DE DIAGNÓSTICO A CLÍNICA DE ESPECIALIDADES EN LA CIUDAD DE MILAGRO</dc:title>
  <dc:creator>Juan Astudillo</dc:creator>
  <cp:lastModifiedBy>Administrador</cp:lastModifiedBy>
  <cp:revision>354</cp:revision>
  <dcterms:created xsi:type="dcterms:W3CDTF">2005-11-20T16:05:21Z</dcterms:created>
  <dcterms:modified xsi:type="dcterms:W3CDTF">2009-12-14T20:29:04Z</dcterms:modified>
</cp:coreProperties>
</file>